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wmf" ContentType="image/x-wmf"/>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82" r:id="rId5"/>
    <p:sldId id="260" r:id="rId6"/>
    <p:sldId id="261" r:id="rId7"/>
    <p:sldId id="262" r:id="rId8"/>
    <p:sldId id="263" r:id="rId9"/>
    <p:sldId id="264" r:id="rId10"/>
    <p:sldId id="276" r:id="rId11"/>
    <p:sldId id="283" r:id="rId12"/>
    <p:sldId id="285" r:id="rId13"/>
    <p:sldId id="265" r:id="rId14"/>
    <p:sldId id="266" r:id="rId15"/>
    <p:sldId id="267" r:id="rId16"/>
    <p:sldId id="268" r:id="rId17"/>
    <p:sldId id="281" r:id="rId18"/>
    <p:sldId id="284" r:id="rId19"/>
    <p:sldId id="269" r:id="rId20"/>
    <p:sldId id="277" r:id="rId21"/>
    <p:sldId id="270" r:id="rId22"/>
    <p:sldId id="271" r:id="rId23"/>
    <p:sldId id="274" r:id="rId24"/>
    <p:sldId id="272" r:id="rId25"/>
    <p:sldId id="273" r:id="rId26"/>
    <p:sldId id="275" r:id="rId27"/>
    <p:sldId id="286" r:id="rId28"/>
    <p:sldId id="278" r:id="rId2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3" d="100"/>
          <a:sy n="53" d="100"/>
        </p:scale>
        <p:origin x="-96" y="-33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D509FD-352D-40AF-A3DE-EF4F93CF3382}"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zh-CN" altLang="en-US"/>
        </a:p>
      </dgm:t>
    </dgm:pt>
    <dgm:pt modelId="{1C8E181A-445E-467E-924B-9BB8FF0DC1EC}">
      <dgm:prSet phldrT="[文本]"/>
      <dgm:spPr/>
      <dgm:t>
        <a:bodyPr/>
        <a:lstStyle/>
        <a:p>
          <a:r>
            <a:rPr lang="en-US" altLang="zh-CN" dirty="0" smtClean="0"/>
            <a:t>modulation</a:t>
          </a:r>
          <a:endParaRPr lang="zh-CN" altLang="en-US" dirty="0"/>
        </a:p>
      </dgm:t>
    </dgm:pt>
    <dgm:pt modelId="{7B7AA0CD-E97F-4300-8FA9-45DA626A6854}" type="parTrans" cxnId="{4224D8A6-0257-4217-BC73-CDCB7B24424F}">
      <dgm:prSet/>
      <dgm:spPr/>
      <dgm:t>
        <a:bodyPr/>
        <a:lstStyle/>
        <a:p>
          <a:endParaRPr lang="zh-CN" altLang="en-US"/>
        </a:p>
      </dgm:t>
    </dgm:pt>
    <dgm:pt modelId="{EDAEBF77-C4B1-4EA4-B18A-B71ECA056E73}" type="sibTrans" cxnId="{4224D8A6-0257-4217-BC73-CDCB7B24424F}">
      <dgm:prSet/>
      <dgm:spPr/>
      <dgm:t>
        <a:bodyPr/>
        <a:lstStyle/>
        <a:p>
          <a:endParaRPr lang="zh-CN" altLang="en-US"/>
        </a:p>
      </dgm:t>
    </dgm:pt>
    <dgm:pt modelId="{B67B95C3-B13B-4E6F-BDFB-C6F67275FB1C}">
      <dgm:prSet phldrT="[文本]"/>
      <dgm:spPr/>
      <dgm:t>
        <a:bodyPr/>
        <a:lstStyle/>
        <a:p>
          <a:pPr algn="r"/>
          <a:r>
            <a:rPr lang="en-US" altLang="zh-CN" dirty="0" smtClean="0"/>
            <a:t>Add </a:t>
          </a:r>
          <a:r>
            <a:rPr lang="en-US" altLang="zh-CN" smtClean="0"/>
            <a:t>carrier wave and </a:t>
          </a:r>
          <a:r>
            <a:rPr lang="en-US" altLang="zh-CN" dirty="0" smtClean="0"/>
            <a:t>noise</a:t>
          </a:r>
          <a:endParaRPr lang="zh-CN" altLang="en-US" dirty="0"/>
        </a:p>
      </dgm:t>
    </dgm:pt>
    <dgm:pt modelId="{2416A7B9-958D-47FD-8275-6847C0A91AA6}" type="parTrans" cxnId="{CB5DEE86-CB19-43D9-95E0-6705B8536393}">
      <dgm:prSet/>
      <dgm:spPr/>
      <dgm:t>
        <a:bodyPr/>
        <a:lstStyle/>
        <a:p>
          <a:endParaRPr lang="zh-CN" altLang="en-US"/>
        </a:p>
      </dgm:t>
    </dgm:pt>
    <dgm:pt modelId="{47E65FD9-DC58-4D5C-B8E3-EB526EC25632}" type="sibTrans" cxnId="{CB5DEE86-CB19-43D9-95E0-6705B8536393}">
      <dgm:prSet/>
      <dgm:spPr/>
      <dgm:t>
        <a:bodyPr/>
        <a:lstStyle/>
        <a:p>
          <a:endParaRPr lang="zh-CN" altLang="en-US"/>
        </a:p>
      </dgm:t>
    </dgm:pt>
    <dgm:pt modelId="{A82BB8E0-2851-4324-A8DF-ECE22C13C7D1}">
      <dgm:prSet phldrT="[文本]"/>
      <dgm:spPr/>
      <dgm:t>
        <a:bodyPr/>
        <a:lstStyle/>
        <a:p>
          <a:r>
            <a:rPr lang="en-US" altLang="zh-CN" dirty="0" smtClean="0"/>
            <a:t>Sample and remove carrier wave</a:t>
          </a:r>
          <a:endParaRPr lang="zh-CN" altLang="en-US" dirty="0"/>
        </a:p>
      </dgm:t>
    </dgm:pt>
    <dgm:pt modelId="{84F49E09-4A27-4D63-B69B-8AC9E7C18064}" type="parTrans" cxnId="{4408189F-36FB-4543-BF8C-74A26184ACF6}">
      <dgm:prSet/>
      <dgm:spPr/>
      <dgm:t>
        <a:bodyPr/>
        <a:lstStyle/>
        <a:p>
          <a:endParaRPr lang="zh-CN" altLang="en-US"/>
        </a:p>
      </dgm:t>
    </dgm:pt>
    <dgm:pt modelId="{ADF7A129-DE97-47CF-80E7-636DAB35F39F}" type="sibTrans" cxnId="{4408189F-36FB-4543-BF8C-74A26184ACF6}">
      <dgm:prSet/>
      <dgm:spPr/>
      <dgm:t>
        <a:bodyPr/>
        <a:lstStyle/>
        <a:p>
          <a:endParaRPr lang="zh-CN" altLang="en-US"/>
        </a:p>
      </dgm:t>
    </dgm:pt>
    <dgm:pt modelId="{95B76196-AE50-469B-9EA0-74E6746E7E7E}">
      <dgm:prSet phldrT="[文本]"/>
      <dgm:spPr/>
      <dgm:t>
        <a:bodyPr/>
        <a:lstStyle/>
        <a:p>
          <a:r>
            <a:rPr lang="en-US" altLang="zh-CN" dirty="0" smtClean="0"/>
            <a:t>Filtering and decimation</a:t>
          </a:r>
          <a:endParaRPr lang="zh-CN" altLang="en-US" dirty="0"/>
        </a:p>
      </dgm:t>
    </dgm:pt>
    <dgm:pt modelId="{17E5733F-0DC0-4D0B-86B2-AB1B640F10B5}" type="parTrans" cxnId="{DA7D159D-CD4F-43A7-8692-266A29C4E619}">
      <dgm:prSet/>
      <dgm:spPr/>
      <dgm:t>
        <a:bodyPr/>
        <a:lstStyle/>
        <a:p>
          <a:endParaRPr lang="zh-CN" altLang="en-US"/>
        </a:p>
      </dgm:t>
    </dgm:pt>
    <dgm:pt modelId="{3A38AB6B-DD41-4AAD-83E9-2ADC7B55F93F}" type="sibTrans" cxnId="{DA7D159D-CD4F-43A7-8692-266A29C4E619}">
      <dgm:prSet/>
      <dgm:spPr/>
      <dgm:t>
        <a:bodyPr/>
        <a:lstStyle/>
        <a:p>
          <a:endParaRPr lang="zh-CN" altLang="en-US"/>
        </a:p>
      </dgm:t>
    </dgm:pt>
    <dgm:pt modelId="{5B3A6030-556A-4945-8433-3F6FFBBCBD4C}">
      <dgm:prSet phldrT="[文本]"/>
      <dgm:spPr/>
      <dgm:t>
        <a:bodyPr/>
        <a:lstStyle/>
        <a:p>
          <a:r>
            <a:rPr lang="en-US" altLang="zh-CN" dirty="0" smtClean="0"/>
            <a:t>demodulation</a:t>
          </a:r>
          <a:endParaRPr lang="zh-CN" altLang="en-US" dirty="0"/>
        </a:p>
      </dgm:t>
    </dgm:pt>
    <dgm:pt modelId="{1FEF7886-3BD2-4806-86F2-C09CDA534ADC}" type="parTrans" cxnId="{F4024156-C1E1-43ED-A145-1191C100FE7D}">
      <dgm:prSet/>
      <dgm:spPr/>
    </dgm:pt>
    <dgm:pt modelId="{03A26801-6969-48EA-82E1-F4ABB1E26ABE}" type="sibTrans" cxnId="{F4024156-C1E1-43ED-A145-1191C100FE7D}">
      <dgm:prSet/>
      <dgm:spPr/>
    </dgm:pt>
    <dgm:pt modelId="{FA5FDCBE-0F15-4202-A740-C437F514F3BE}">
      <dgm:prSet phldrT="[文本]"/>
      <dgm:spPr/>
      <dgm:t>
        <a:bodyPr/>
        <a:lstStyle/>
        <a:p>
          <a:r>
            <a:rPr lang="en-US" altLang="zh-CN" smtClean="0"/>
            <a:t>Interpolation</a:t>
          </a:r>
        </a:p>
        <a:p>
          <a:r>
            <a:rPr lang="en-US" altLang="zh-CN" smtClean="0"/>
            <a:t>&amp;</a:t>
          </a:r>
        </a:p>
        <a:p>
          <a:r>
            <a:rPr lang="en-US" altLang="zh-CN" smtClean="0"/>
            <a:t>filtering </a:t>
          </a:r>
          <a:endParaRPr lang="zh-CN" altLang="en-US" dirty="0"/>
        </a:p>
      </dgm:t>
    </dgm:pt>
    <dgm:pt modelId="{96BBFBF5-A32D-4E90-9502-314E749C595C}" type="parTrans" cxnId="{E30D6784-7FE9-4325-9E3C-5B62449E5948}">
      <dgm:prSet/>
      <dgm:spPr/>
    </dgm:pt>
    <dgm:pt modelId="{E37A85BD-34EF-4C06-B96E-CA39365D1498}" type="sibTrans" cxnId="{E30D6784-7FE9-4325-9E3C-5B62449E5948}">
      <dgm:prSet/>
      <dgm:spPr/>
      <dgm:t>
        <a:bodyPr/>
        <a:lstStyle/>
        <a:p>
          <a:endParaRPr lang="zh-CN" altLang="en-US"/>
        </a:p>
      </dgm:t>
    </dgm:pt>
    <dgm:pt modelId="{7F5061F7-C07F-4D8D-B486-C91709DDEF0F}" type="pres">
      <dgm:prSet presAssocID="{60D509FD-352D-40AF-A3DE-EF4F93CF3382}" presName="diagram" presStyleCnt="0">
        <dgm:presLayoutVars>
          <dgm:dir/>
          <dgm:resizeHandles val="exact"/>
        </dgm:presLayoutVars>
      </dgm:prSet>
      <dgm:spPr/>
      <dgm:t>
        <a:bodyPr/>
        <a:lstStyle/>
        <a:p>
          <a:endParaRPr lang="zh-CN" altLang="en-US"/>
        </a:p>
      </dgm:t>
    </dgm:pt>
    <dgm:pt modelId="{AC76E97D-1588-45A5-87CF-A158E2E1CC93}" type="pres">
      <dgm:prSet presAssocID="{FA5FDCBE-0F15-4202-A740-C437F514F3BE}" presName="node" presStyleLbl="node1" presStyleIdx="0" presStyleCnt="6">
        <dgm:presLayoutVars>
          <dgm:bulletEnabled val="1"/>
        </dgm:presLayoutVars>
      </dgm:prSet>
      <dgm:spPr/>
      <dgm:t>
        <a:bodyPr/>
        <a:lstStyle/>
        <a:p>
          <a:endParaRPr lang="zh-CN" altLang="en-US"/>
        </a:p>
      </dgm:t>
    </dgm:pt>
    <dgm:pt modelId="{925DA7B6-581D-4EF5-93E4-ED20F5ACF499}" type="pres">
      <dgm:prSet presAssocID="{E37A85BD-34EF-4C06-B96E-CA39365D1498}" presName="sibTrans" presStyleLbl="sibTrans2D1" presStyleIdx="0" presStyleCnt="5"/>
      <dgm:spPr/>
      <dgm:t>
        <a:bodyPr/>
        <a:lstStyle/>
        <a:p>
          <a:endParaRPr lang="zh-CN" altLang="en-US"/>
        </a:p>
      </dgm:t>
    </dgm:pt>
    <dgm:pt modelId="{39615D7E-C491-4828-84F8-007B51C3C29A}" type="pres">
      <dgm:prSet presAssocID="{E37A85BD-34EF-4C06-B96E-CA39365D1498}" presName="connectorText" presStyleLbl="sibTrans2D1" presStyleIdx="0" presStyleCnt="5"/>
      <dgm:spPr/>
      <dgm:t>
        <a:bodyPr/>
        <a:lstStyle/>
        <a:p>
          <a:endParaRPr lang="zh-CN" altLang="en-US"/>
        </a:p>
      </dgm:t>
    </dgm:pt>
    <dgm:pt modelId="{B3A53335-702C-48E0-9F6C-09B53CFA2FAF}" type="pres">
      <dgm:prSet presAssocID="{1C8E181A-445E-467E-924B-9BB8FF0DC1EC}" presName="node" presStyleLbl="node1" presStyleIdx="1" presStyleCnt="6">
        <dgm:presLayoutVars>
          <dgm:bulletEnabled val="1"/>
        </dgm:presLayoutVars>
      </dgm:prSet>
      <dgm:spPr/>
      <dgm:t>
        <a:bodyPr/>
        <a:lstStyle/>
        <a:p>
          <a:endParaRPr lang="zh-CN" altLang="en-US"/>
        </a:p>
      </dgm:t>
    </dgm:pt>
    <dgm:pt modelId="{2302E704-85B3-4B43-A2B2-AA2D0DFAF00C}" type="pres">
      <dgm:prSet presAssocID="{EDAEBF77-C4B1-4EA4-B18A-B71ECA056E73}" presName="sibTrans" presStyleLbl="sibTrans2D1" presStyleIdx="1" presStyleCnt="5"/>
      <dgm:spPr/>
      <dgm:t>
        <a:bodyPr/>
        <a:lstStyle/>
        <a:p>
          <a:endParaRPr lang="zh-CN" altLang="en-US"/>
        </a:p>
      </dgm:t>
    </dgm:pt>
    <dgm:pt modelId="{909D713B-9806-4107-8FF8-29CFB8777CE9}" type="pres">
      <dgm:prSet presAssocID="{EDAEBF77-C4B1-4EA4-B18A-B71ECA056E73}" presName="connectorText" presStyleLbl="sibTrans2D1" presStyleIdx="1" presStyleCnt="5"/>
      <dgm:spPr/>
      <dgm:t>
        <a:bodyPr/>
        <a:lstStyle/>
        <a:p>
          <a:endParaRPr lang="zh-CN" altLang="en-US"/>
        </a:p>
      </dgm:t>
    </dgm:pt>
    <dgm:pt modelId="{602DA8BA-5934-41D3-AC96-FDCBF0DF031D}" type="pres">
      <dgm:prSet presAssocID="{B67B95C3-B13B-4E6F-BDFB-C6F67275FB1C}" presName="node" presStyleLbl="node1" presStyleIdx="2" presStyleCnt="6">
        <dgm:presLayoutVars>
          <dgm:bulletEnabled val="1"/>
        </dgm:presLayoutVars>
      </dgm:prSet>
      <dgm:spPr/>
      <dgm:t>
        <a:bodyPr/>
        <a:lstStyle/>
        <a:p>
          <a:endParaRPr lang="zh-CN" altLang="en-US"/>
        </a:p>
      </dgm:t>
    </dgm:pt>
    <dgm:pt modelId="{EC1DED58-7F4B-466C-9ECF-5F19845A526F}" type="pres">
      <dgm:prSet presAssocID="{47E65FD9-DC58-4D5C-B8E3-EB526EC25632}" presName="sibTrans" presStyleLbl="sibTrans2D1" presStyleIdx="2" presStyleCnt="5"/>
      <dgm:spPr/>
      <dgm:t>
        <a:bodyPr/>
        <a:lstStyle/>
        <a:p>
          <a:endParaRPr lang="zh-CN" altLang="en-US"/>
        </a:p>
      </dgm:t>
    </dgm:pt>
    <dgm:pt modelId="{8A96A76A-E833-4F70-B418-7E113A3FD806}" type="pres">
      <dgm:prSet presAssocID="{47E65FD9-DC58-4D5C-B8E3-EB526EC25632}" presName="connectorText" presStyleLbl="sibTrans2D1" presStyleIdx="2" presStyleCnt="5"/>
      <dgm:spPr/>
      <dgm:t>
        <a:bodyPr/>
        <a:lstStyle/>
        <a:p>
          <a:endParaRPr lang="zh-CN" altLang="en-US"/>
        </a:p>
      </dgm:t>
    </dgm:pt>
    <dgm:pt modelId="{FF90D6EA-17C2-4E4B-AA71-C53692593A96}" type="pres">
      <dgm:prSet presAssocID="{A82BB8E0-2851-4324-A8DF-ECE22C13C7D1}" presName="node" presStyleLbl="node1" presStyleIdx="3" presStyleCnt="6">
        <dgm:presLayoutVars>
          <dgm:bulletEnabled val="1"/>
        </dgm:presLayoutVars>
      </dgm:prSet>
      <dgm:spPr/>
      <dgm:t>
        <a:bodyPr/>
        <a:lstStyle/>
        <a:p>
          <a:endParaRPr lang="zh-CN" altLang="en-US"/>
        </a:p>
      </dgm:t>
    </dgm:pt>
    <dgm:pt modelId="{C3E95329-C1E6-4CCB-87FC-D197D87B0D11}" type="pres">
      <dgm:prSet presAssocID="{ADF7A129-DE97-47CF-80E7-636DAB35F39F}" presName="sibTrans" presStyleLbl="sibTrans2D1" presStyleIdx="3" presStyleCnt="5"/>
      <dgm:spPr/>
      <dgm:t>
        <a:bodyPr/>
        <a:lstStyle/>
        <a:p>
          <a:endParaRPr lang="zh-CN" altLang="en-US"/>
        </a:p>
      </dgm:t>
    </dgm:pt>
    <dgm:pt modelId="{664297E6-4E86-4B87-AF10-610639C2146A}" type="pres">
      <dgm:prSet presAssocID="{ADF7A129-DE97-47CF-80E7-636DAB35F39F}" presName="connectorText" presStyleLbl="sibTrans2D1" presStyleIdx="3" presStyleCnt="5"/>
      <dgm:spPr/>
      <dgm:t>
        <a:bodyPr/>
        <a:lstStyle/>
        <a:p>
          <a:endParaRPr lang="zh-CN" altLang="en-US"/>
        </a:p>
      </dgm:t>
    </dgm:pt>
    <dgm:pt modelId="{96340FC5-103F-4E70-B37E-760BB6F5CD9F}" type="pres">
      <dgm:prSet presAssocID="{95B76196-AE50-469B-9EA0-74E6746E7E7E}" presName="node" presStyleLbl="node1" presStyleIdx="4" presStyleCnt="6">
        <dgm:presLayoutVars>
          <dgm:bulletEnabled val="1"/>
        </dgm:presLayoutVars>
      </dgm:prSet>
      <dgm:spPr/>
      <dgm:t>
        <a:bodyPr/>
        <a:lstStyle/>
        <a:p>
          <a:endParaRPr lang="zh-CN" altLang="en-US"/>
        </a:p>
      </dgm:t>
    </dgm:pt>
    <dgm:pt modelId="{3E013A1C-8B7E-4FF9-83C4-2BB306E3E30E}" type="pres">
      <dgm:prSet presAssocID="{3A38AB6B-DD41-4AAD-83E9-2ADC7B55F93F}" presName="sibTrans" presStyleLbl="sibTrans2D1" presStyleIdx="4" presStyleCnt="5"/>
      <dgm:spPr/>
      <dgm:t>
        <a:bodyPr/>
        <a:lstStyle/>
        <a:p>
          <a:endParaRPr lang="zh-CN" altLang="en-US"/>
        </a:p>
      </dgm:t>
    </dgm:pt>
    <dgm:pt modelId="{6B761105-AED8-48CB-B2A2-1F48E492D9BD}" type="pres">
      <dgm:prSet presAssocID="{3A38AB6B-DD41-4AAD-83E9-2ADC7B55F93F}" presName="connectorText" presStyleLbl="sibTrans2D1" presStyleIdx="4" presStyleCnt="5"/>
      <dgm:spPr/>
      <dgm:t>
        <a:bodyPr/>
        <a:lstStyle/>
        <a:p>
          <a:endParaRPr lang="zh-CN" altLang="en-US"/>
        </a:p>
      </dgm:t>
    </dgm:pt>
    <dgm:pt modelId="{2417CD39-9932-4ED8-B972-8458ED6DB99A}" type="pres">
      <dgm:prSet presAssocID="{5B3A6030-556A-4945-8433-3F6FFBBCBD4C}" presName="node" presStyleLbl="node1" presStyleIdx="5" presStyleCnt="6">
        <dgm:presLayoutVars>
          <dgm:bulletEnabled val="1"/>
        </dgm:presLayoutVars>
      </dgm:prSet>
      <dgm:spPr/>
      <dgm:t>
        <a:bodyPr/>
        <a:lstStyle/>
        <a:p>
          <a:endParaRPr lang="zh-CN" altLang="en-US"/>
        </a:p>
      </dgm:t>
    </dgm:pt>
  </dgm:ptLst>
  <dgm:cxnLst>
    <dgm:cxn modelId="{F4024156-C1E1-43ED-A145-1191C100FE7D}" srcId="{60D509FD-352D-40AF-A3DE-EF4F93CF3382}" destId="{5B3A6030-556A-4945-8433-3F6FFBBCBD4C}" srcOrd="5" destOrd="0" parTransId="{1FEF7886-3BD2-4806-86F2-C09CDA534ADC}" sibTransId="{03A26801-6969-48EA-82E1-F4ABB1E26ABE}"/>
    <dgm:cxn modelId="{B53A452F-4333-4B65-A3F2-3D51B35A75BB}" type="presOf" srcId="{EDAEBF77-C4B1-4EA4-B18A-B71ECA056E73}" destId="{2302E704-85B3-4B43-A2B2-AA2D0DFAF00C}" srcOrd="0" destOrd="0" presId="urn:microsoft.com/office/officeart/2005/8/layout/process5"/>
    <dgm:cxn modelId="{9C5C53E5-9ABE-4107-859A-ADDE7BE124D9}" type="presOf" srcId="{EDAEBF77-C4B1-4EA4-B18A-B71ECA056E73}" destId="{909D713B-9806-4107-8FF8-29CFB8777CE9}" srcOrd="1" destOrd="0" presId="urn:microsoft.com/office/officeart/2005/8/layout/process5"/>
    <dgm:cxn modelId="{4224D8A6-0257-4217-BC73-CDCB7B24424F}" srcId="{60D509FD-352D-40AF-A3DE-EF4F93CF3382}" destId="{1C8E181A-445E-467E-924B-9BB8FF0DC1EC}" srcOrd="1" destOrd="0" parTransId="{7B7AA0CD-E97F-4300-8FA9-45DA626A6854}" sibTransId="{EDAEBF77-C4B1-4EA4-B18A-B71ECA056E73}"/>
    <dgm:cxn modelId="{8ADB09AB-9110-43CB-AF20-89865B421613}" type="presOf" srcId="{FA5FDCBE-0F15-4202-A740-C437F514F3BE}" destId="{AC76E97D-1588-45A5-87CF-A158E2E1CC93}" srcOrd="0" destOrd="0" presId="urn:microsoft.com/office/officeart/2005/8/layout/process5"/>
    <dgm:cxn modelId="{CB5DEE86-CB19-43D9-95E0-6705B8536393}" srcId="{60D509FD-352D-40AF-A3DE-EF4F93CF3382}" destId="{B67B95C3-B13B-4E6F-BDFB-C6F67275FB1C}" srcOrd="2" destOrd="0" parTransId="{2416A7B9-958D-47FD-8275-6847C0A91AA6}" sibTransId="{47E65FD9-DC58-4D5C-B8E3-EB526EC25632}"/>
    <dgm:cxn modelId="{B335183A-3FB2-4A1C-BB73-8A5FBE02606B}" type="presOf" srcId="{B67B95C3-B13B-4E6F-BDFB-C6F67275FB1C}" destId="{602DA8BA-5934-41D3-AC96-FDCBF0DF031D}" srcOrd="0" destOrd="0" presId="urn:microsoft.com/office/officeart/2005/8/layout/process5"/>
    <dgm:cxn modelId="{61E2A80F-09EC-4704-A293-45DE90D7B644}" type="presOf" srcId="{ADF7A129-DE97-47CF-80E7-636DAB35F39F}" destId="{C3E95329-C1E6-4CCB-87FC-D197D87B0D11}" srcOrd="0" destOrd="0" presId="urn:microsoft.com/office/officeart/2005/8/layout/process5"/>
    <dgm:cxn modelId="{78EFE736-07B3-448B-8CE5-32E7EA6F26D1}" type="presOf" srcId="{E37A85BD-34EF-4C06-B96E-CA39365D1498}" destId="{39615D7E-C491-4828-84F8-007B51C3C29A}" srcOrd="1" destOrd="0" presId="urn:microsoft.com/office/officeart/2005/8/layout/process5"/>
    <dgm:cxn modelId="{C0851AEF-62F6-45F2-9D5A-32B789336D77}" type="presOf" srcId="{47E65FD9-DC58-4D5C-B8E3-EB526EC25632}" destId="{EC1DED58-7F4B-466C-9ECF-5F19845A526F}" srcOrd="0" destOrd="0" presId="urn:microsoft.com/office/officeart/2005/8/layout/process5"/>
    <dgm:cxn modelId="{CE7B0B8D-B8E5-404F-AB3F-5CCA7263F0C0}" type="presOf" srcId="{ADF7A129-DE97-47CF-80E7-636DAB35F39F}" destId="{664297E6-4E86-4B87-AF10-610639C2146A}" srcOrd="1" destOrd="0" presId="urn:microsoft.com/office/officeart/2005/8/layout/process5"/>
    <dgm:cxn modelId="{C80CE79F-4950-4607-883A-71CF822C2065}" type="presOf" srcId="{3A38AB6B-DD41-4AAD-83E9-2ADC7B55F93F}" destId="{3E013A1C-8B7E-4FF9-83C4-2BB306E3E30E}" srcOrd="0" destOrd="0" presId="urn:microsoft.com/office/officeart/2005/8/layout/process5"/>
    <dgm:cxn modelId="{250980A2-0A29-4BAD-AA33-577342871668}" type="presOf" srcId="{E37A85BD-34EF-4C06-B96E-CA39365D1498}" destId="{925DA7B6-581D-4EF5-93E4-ED20F5ACF499}" srcOrd="0" destOrd="0" presId="urn:microsoft.com/office/officeart/2005/8/layout/process5"/>
    <dgm:cxn modelId="{8FB3EB9F-D2C2-44BB-9817-C4A0BBA0BFEF}" type="presOf" srcId="{3A38AB6B-DD41-4AAD-83E9-2ADC7B55F93F}" destId="{6B761105-AED8-48CB-B2A2-1F48E492D9BD}" srcOrd="1" destOrd="0" presId="urn:microsoft.com/office/officeart/2005/8/layout/process5"/>
    <dgm:cxn modelId="{2BC9A6A9-27B9-4EDF-AC89-DE9440D4EBED}" type="presOf" srcId="{95B76196-AE50-469B-9EA0-74E6746E7E7E}" destId="{96340FC5-103F-4E70-B37E-760BB6F5CD9F}" srcOrd="0" destOrd="0" presId="urn:microsoft.com/office/officeart/2005/8/layout/process5"/>
    <dgm:cxn modelId="{E30D6784-7FE9-4325-9E3C-5B62449E5948}" srcId="{60D509FD-352D-40AF-A3DE-EF4F93CF3382}" destId="{FA5FDCBE-0F15-4202-A740-C437F514F3BE}" srcOrd="0" destOrd="0" parTransId="{96BBFBF5-A32D-4E90-9502-314E749C595C}" sibTransId="{E37A85BD-34EF-4C06-B96E-CA39365D1498}"/>
    <dgm:cxn modelId="{3860A096-3FD0-4EBA-A1D9-ABC8501E253E}" type="presOf" srcId="{1C8E181A-445E-467E-924B-9BB8FF0DC1EC}" destId="{B3A53335-702C-48E0-9F6C-09B53CFA2FAF}" srcOrd="0" destOrd="0" presId="urn:microsoft.com/office/officeart/2005/8/layout/process5"/>
    <dgm:cxn modelId="{06ECCCA5-2FC7-4C5B-BC49-41C0EA869339}" type="presOf" srcId="{A82BB8E0-2851-4324-A8DF-ECE22C13C7D1}" destId="{FF90D6EA-17C2-4E4B-AA71-C53692593A96}" srcOrd="0" destOrd="0" presId="urn:microsoft.com/office/officeart/2005/8/layout/process5"/>
    <dgm:cxn modelId="{4408189F-36FB-4543-BF8C-74A26184ACF6}" srcId="{60D509FD-352D-40AF-A3DE-EF4F93CF3382}" destId="{A82BB8E0-2851-4324-A8DF-ECE22C13C7D1}" srcOrd="3" destOrd="0" parTransId="{84F49E09-4A27-4D63-B69B-8AC9E7C18064}" sibTransId="{ADF7A129-DE97-47CF-80E7-636DAB35F39F}"/>
    <dgm:cxn modelId="{AA599CDD-2749-4051-9CE4-A186FE123665}" type="presOf" srcId="{47E65FD9-DC58-4D5C-B8E3-EB526EC25632}" destId="{8A96A76A-E833-4F70-B418-7E113A3FD806}" srcOrd="1" destOrd="0" presId="urn:microsoft.com/office/officeart/2005/8/layout/process5"/>
    <dgm:cxn modelId="{DA7D159D-CD4F-43A7-8692-266A29C4E619}" srcId="{60D509FD-352D-40AF-A3DE-EF4F93CF3382}" destId="{95B76196-AE50-469B-9EA0-74E6746E7E7E}" srcOrd="4" destOrd="0" parTransId="{17E5733F-0DC0-4D0B-86B2-AB1B640F10B5}" sibTransId="{3A38AB6B-DD41-4AAD-83E9-2ADC7B55F93F}"/>
    <dgm:cxn modelId="{962667E7-79C6-4DE6-BE6D-3896BF2456A3}" type="presOf" srcId="{60D509FD-352D-40AF-A3DE-EF4F93CF3382}" destId="{7F5061F7-C07F-4D8D-B486-C91709DDEF0F}" srcOrd="0" destOrd="0" presId="urn:microsoft.com/office/officeart/2005/8/layout/process5"/>
    <dgm:cxn modelId="{5BA0756E-233C-4813-B95E-7EE446316F5F}" type="presOf" srcId="{5B3A6030-556A-4945-8433-3F6FFBBCBD4C}" destId="{2417CD39-9932-4ED8-B972-8458ED6DB99A}" srcOrd="0" destOrd="0" presId="urn:microsoft.com/office/officeart/2005/8/layout/process5"/>
    <dgm:cxn modelId="{EE1080D5-D45C-4E40-BDB6-E7B17C7348DB}" type="presParOf" srcId="{7F5061F7-C07F-4D8D-B486-C91709DDEF0F}" destId="{AC76E97D-1588-45A5-87CF-A158E2E1CC93}" srcOrd="0" destOrd="0" presId="urn:microsoft.com/office/officeart/2005/8/layout/process5"/>
    <dgm:cxn modelId="{AC8FE57B-A353-4F93-A123-8C5BD6427C90}" type="presParOf" srcId="{7F5061F7-C07F-4D8D-B486-C91709DDEF0F}" destId="{925DA7B6-581D-4EF5-93E4-ED20F5ACF499}" srcOrd="1" destOrd="0" presId="urn:microsoft.com/office/officeart/2005/8/layout/process5"/>
    <dgm:cxn modelId="{526A17D5-2ED3-4AB1-8D9E-D62EE6EDDCD3}" type="presParOf" srcId="{925DA7B6-581D-4EF5-93E4-ED20F5ACF499}" destId="{39615D7E-C491-4828-84F8-007B51C3C29A}" srcOrd="0" destOrd="0" presId="urn:microsoft.com/office/officeart/2005/8/layout/process5"/>
    <dgm:cxn modelId="{242222A2-2151-4A45-AFC2-EB6EE32B95DC}" type="presParOf" srcId="{7F5061F7-C07F-4D8D-B486-C91709DDEF0F}" destId="{B3A53335-702C-48E0-9F6C-09B53CFA2FAF}" srcOrd="2" destOrd="0" presId="urn:microsoft.com/office/officeart/2005/8/layout/process5"/>
    <dgm:cxn modelId="{335D8ED7-B7B1-4D56-B8D3-6248C09DF20E}" type="presParOf" srcId="{7F5061F7-C07F-4D8D-B486-C91709DDEF0F}" destId="{2302E704-85B3-4B43-A2B2-AA2D0DFAF00C}" srcOrd="3" destOrd="0" presId="urn:microsoft.com/office/officeart/2005/8/layout/process5"/>
    <dgm:cxn modelId="{A3E51AE7-DA39-4F8C-8CC2-1CB1D9076145}" type="presParOf" srcId="{2302E704-85B3-4B43-A2B2-AA2D0DFAF00C}" destId="{909D713B-9806-4107-8FF8-29CFB8777CE9}" srcOrd="0" destOrd="0" presId="urn:microsoft.com/office/officeart/2005/8/layout/process5"/>
    <dgm:cxn modelId="{4216C3A4-379B-4DC7-8CC6-28EAA3C4C062}" type="presParOf" srcId="{7F5061F7-C07F-4D8D-B486-C91709DDEF0F}" destId="{602DA8BA-5934-41D3-AC96-FDCBF0DF031D}" srcOrd="4" destOrd="0" presId="urn:microsoft.com/office/officeart/2005/8/layout/process5"/>
    <dgm:cxn modelId="{72E43FB9-7C65-4DEA-8362-359D5FE95A13}" type="presParOf" srcId="{7F5061F7-C07F-4D8D-B486-C91709DDEF0F}" destId="{EC1DED58-7F4B-466C-9ECF-5F19845A526F}" srcOrd="5" destOrd="0" presId="urn:microsoft.com/office/officeart/2005/8/layout/process5"/>
    <dgm:cxn modelId="{92017B3A-9A2B-45CD-9070-97038F866EC3}" type="presParOf" srcId="{EC1DED58-7F4B-466C-9ECF-5F19845A526F}" destId="{8A96A76A-E833-4F70-B418-7E113A3FD806}" srcOrd="0" destOrd="0" presId="urn:microsoft.com/office/officeart/2005/8/layout/process5"/>
    <dgm:cxn modelId="{5D7DCF45-536F-4ECE-BC6D-2314820412B7}" type="presParOf" srcId="{7F5061F7-C07F-4D8D-B486-C91709DDEF0F}" destId="{FF90D6EA-17C2-4E4B-AA71-C53692593A96}" srcOrd="6" destOrd="0" presId="urn:microsoft.com/office/officeart/2005/8/layout/process5"/>
    <dgm:cxn modelId="{87282E4B-9CE9-4E35-BD8D-2C33EA27BDBC}" type="presParOf" srcId="{7F5061F7-C07F-4D8D-B486-C91709DDEF0F}" destId="{C3E95329-C1E6-4CCB-87FC-D197D87B0D11}" srcOrd="7" destOrd="0" presId="urn:microsoft.com/office/officeart/2005/8/layout/process5"/>
    <dgm:cxn modelId="{26237C5E-5605-4EF4-AABE-543EC020D2FB}" type="presParOf" srcId="{C3E95329-C1E6-4CCB-87FC-D197D87B0D11}" destId="{664297E6-4E86-4B87-AF10-610639C2146A}" srcOrd="0" destOrd="0" presId="urn:microsoft.com/office/officeart/2005/8/layout/process5"/>
    <dgm:cxn modelId="{209310B3-9444-4469-AA4D-319C350CCAE9}" type="presParOf" srcId="{7F5061F7-C07F-4D8D-B486-C91709DDEF0F}" destId="{96340FC5-103F-4E70-B37E-760BB6F5CD9F}" srcOrd="8" destOrd="0" presId="urn:microsoft.com/office/officeart/2005/8/layout/process5"/>
    <dgm:cxn modelId="{5EA9F146-0A0A-433B-A19C-4965676E4C66}" type="presParOf" srcId="{7F5061F7-C07F-4D8D-B486-C91709DDEF0F}" destId="{3E013A1C-8B7E-4FF9-83C4-2BB306E3E30E}" srcOrd="9" destOrd="0" presId="urn:microsoft.com/office/officeart/2005/8/layout/process5"/>
    <dgm:cxn modelId="{19774B21-6D34-4EDD-B282-00FEE49A4CC9}" type="presParOf" srcId="{3E013A1C-8B7E-4FF9-83C4-2BB306E3E30E}" destId="{6B761105-AED8-48CB-B2A2-1F48E492D9BD}" srcOrd="0" destOrd="0" presId="urn:microsoft.com/office/officeart/2005/8/layout/process5"/>
    <dgm:cxn modelId="{1B00B345-1A0D-463F-BFCC-9314DC25AE79}" type="presParOf" srcId="{7F5061F7-C07F-4D8D-B486-C91709DDEF0F}" destId="{2417CD39-9932-4ED8-B972-8458ED6DB99A}" srcOrd="10" destOrd="0" presId="urn:microsoft.com/office/officeart/2005/8/layout/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2012/5/22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2012/5/22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2012/5/22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2012/5/22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2012/5/22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2012/5/22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2012/5/22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2012/5/22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2012/5/22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2012/5/22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2012/5/22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2012/5/22</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908721"/>
            <a:ext cx="7772400" cy="2691730"/>
          </a:xfrm>
        </p:spPr>
        <p:txBody>
          <a:bodyPr/>
          <a:lstStyle/>
          <a:p>
            <a:r>
              <a:rPr lang="en-US" altLang="zh-CN" dirty="0" smtClean="0"/>
              <a:t>One </a:t>
            </a:r>
            <a:r>
              <a:rPr lang="en-US" altLang="zh-CN" dirty="0" smtClean="0"/>
              <a:t>P</a:t>
            </a:r>
            <a:r>
              <a:rPr lang="en-US" altLang="zh-CN" dirty="0" smtClean="0"/>
              <a:t>roblem of Reliability </a:t>
            </a:r>
            <a:r>
              <a:rPr lang="en-US" altLang="zh-CN" dirty="0" smtClean="0"/>
              <a:t>In </a:t>
            </a:r>
            <a:r>
              <a:rPr lang="en-US" altLang="zh-CN" dirty="0" smtClean="0"/>
              <a:t>C</a:t>
            </a:r>
            <a:r>
              <a:rPr lang="en-US" altLang="zh-CN" dirty="0" smtClean="0"/>
              <a:t>ollaborative </a:t>
            </a:r>
            <a:r>
              <a:rPr lang="en-US" altLang="zh-CN" dirty="0" smtClean="0"/>
              <a:t>C</a:t>
            </a:r>
            <a:r>
              <a:rPr lang="en-US" altLang="zh-CN" dirty="0" smtClean="0"/>
              <a:t>ommunication </a:t>
            </a:r>
            <a:r>
              <a:rPr lang="en-US" altLang="zh-CN" dirty="0" smtClean="0"/>
              <a:t>S</a:t>
            </a:r>
            <a:r>
              <a:rPr lang="en-US" altLang="zh-CN" dirty="0" smtClean="0"/>
              <a:t>ystem</a:t>
            </a:r>
            <a:endParaRPr lang="zh-CN" altLang="en-US" dirty="0"/>
          </a:p>
        </p:txBody>
      </p:sp>
      <p:sp>
        <p:nvSpPr>
          <p:cNvPr id="3" name="副标题 2"/>
          <p:cNvSpPr>
            <a:spLocks noGrp="1"/>
          </p:cNvSpPr>
          <p:nvPr>
            <p:ph type="subTitle" idx="1"/>
          </p:nvPr>
        </p:nvSpPr>
        <p:spPr/>
        <p:txBody>
          <a:bodyPr/>
          <a:lstStyle/>
          <a:p>
            <a:r>
              <a:rPr lang="en-US" altLang="zh-CN" dirty="0" smtClean="0"/>
              <a:t>----------the recovery of aliased signals</a:t>
            </a:r>
            <a:endParaRPr lang="zh-CN"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BER </a:t>
            </a:r>
            <a:r>
              <a:rPr lang="en-US" altLang="zh-CN" dirty="0" err="1" smtClean="0"/>
              <a:t>vs</a:t>
            </a:r>
            <a:r>
              <a:rPr lang="en-US" altLang="zh-CN" dirty="0" smtClean="0"/>
              <a:t> delay </a:t>
            </a:r>
            <a:endParaRPr lang="zh-CN" altLang="en-US" dirty="0"/>
          </a:p>
        </p:txBody>
      </p:sp>
      <p:pic>
        <p:nvPicPr>
          <p:cNvPr id="4" name="内容占位符 3"/>
          <p:cNvPicPr>
            <a:picLocks noGrp="1"/>
          </p:cNvPicPr>
          <p:nvPr>
            <p:ph idx="1"/>
          </p:nvPr>
        </p:nvPicPr>
        <p:blipFill>
          <a:blip r:embed="rId2" cstate="print"/>
          <a:srcRect/>
          <a:stretch>
            <a:fillRect/>
          </a:stretch>
        </p:blipFill>
        <p:spPr bwMode="auto">
          <a:xfrm>
            <a:off x="457200" y="2054369"/>
            <a:ext cx="8229600" cy="3617624"/>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Outline</a:t>
            </a:r>
            <a:endParaRPr lang="zh-CN" altLang="en-US" dirty="0"/>
          </a:p>
        </p:txBody>
      </p:sp>
      <p:sp>
        <p:nvSpPr>
          <p:cNvPr id="3" name="内容占位符 2"/>
          <p:cNvSpPr>
            <a:spLocks noGrp="1"/>
          </p:cNvSpPr>
          <p:nvPr>
            <p:ph idx="1"/>
          </p:nvPr>
        </p:nvSpPr>
        <p:spPr>
          <a:xfrm>
            <a:off x="457200" y="1600200"/>
            <a:ext cx="8229600" cy="4997152"/>
          </a:xfrm>
        </p:spPr>
        <p:txBody>
          <a:bodyPr/>
          <a:lstStyle/>
          <a:p>
            <a:r>
              <a:rPr lang="en-US" altLang="zh-CN" dirty="0" smtClean="0"/>
              <a:t>Researching  background</a:t>
            </a:r>
          </a:p>
          <a:p>
            <a:endParaRPr lang="en-US" altLang="zh-CN" dirty="0" smtClean="0"/>
          </a:p>
          <a:p>
            <a:r>
              <a:rPr lang="en-US" altLang="zh-CN" dirty="0" smtClean="0"/>
              <a:t>Problem introduction</a:t>
            </a:r>
          </a:p>
          <a:p>
            <a:endParaRPr lang="en-US" altLang="zh-CN" dirty="0" smtClean="0"/>
          </a:p>
          <a:p>
            <a:r>
              <a:rPr lang="en-US" altLang="zh-CN" dirty="0" smtClean="0">
                <a:solidFill>
                  <a:srgbClr val="FF0000"/>
                </a:solidFill>
              </a:rPr>
              <a:t>A solution to the problem</a:t>
            </a:r>
          </a:p>
          <a:p>
            <a:endParaRPr lang="en-US" altLang="zh-CN" dirty="0" smtClean="0"/>
          </a:p>
          <a:p>
            <a:r>
              <a:rPr lang="en-US" altLang="zh-CN" dirty="0" smtClean="0"/>
              <a:t>Simulation results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Channel Model</a:t>
            </a:r>
            <a:endParaRPr lang="zh-CN" altLang="en-US" dirty="0"/>
          </a:p>
        </p:txBody>
      </p:sp>
      <p:sp>
        <p:nvSpPr>
          <p:cNvPr id="3" name="内容占位符 2"/>
          <p:cNvSpPr>
            <a:spLocks noGrp="1"/>
          </p:cNvSpPr>
          <p:nvPr>
            <p:ph idx="1"/>
          </p:nvPr>
        </p:nvSpPr>
        <p:spPr/>
        <p:txBody>
          <a:bodyPr/>
          <a:lstStyle/>
          <a:p>
            <a:r>
              <a:rPr lang="en-US" altLang="zh-CN" sz="5400" dirty="0" smtClean="0"/>
              <a:t>S = c*M + n</a:t>
            </a:r>
          </a:p>
          <a:p>
            <a:endParaRPr lang="en-US" altLang="zh-CN" dirty="0" smtClean="0"/>
          </a:p>
          <a:p>
            <a:r>
              <a:rPr lang="en-US" altLang="zh-CN" dirty="0" smtClean="0"/>
              <a:t>S : received signal</a:t>
            </a:r>
          </a:p>
          <a:p>
            <a:r>
              <a:rPr lang="en-US" altLang="zh-CN" dirty="0" smtClean="0"/>
              <a:t>c : channel coefficient</a:t>
            </a:r>
          </a:p>
          <a:p>
            <a:r>
              <a:rPr lang="en-US" altLang="zh-CN" dirty="0" smtClean="0"/>
              <a:t>M : modulated signal from the digit signal</a:t>
            </a:r>
          </a:p>
          <a:p>
            <a:r>
              <a:rPr lang="en-US" altLang="zh-CN" dirty="0" smtClean="0"/>
              <a:t>n : white noise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Iteration method for </a:t>
            </a:r>
            <a:br>
              <a:rPr lang="en-US" altLang="zh-CN" dirty="0" smtClean="0"/>
            </a:br>
            <a:r>
              <a:rPr lang="en-US" altLang="zh-CN" dirty="0" smtClean="0"/>
              <a:t>offset-overlapping messages</a:t>
            </a:r>
            <a:endParaRPr lang="zh-CN" altLang="en-US" dirty="0"/>
          </a:p>
        </p:txBody>
      </p:sp>
      <p:sp>
        <p:nvSpPr>
          <p:cNvPr id="3" name="内容占位符 2"/>
          <p:cNvSpPr>
            <a:spLocks noGrp="1"/>
          </p:cNvSpPr>
          <p:nvPr>
            <p:ph sz="half" idx="1"/>
          </p:nvPr>
        </p:nvSpPr>
        <p:spPr/>
        <p:txBody>
          <a:bodyPr>
            <a:normAutofit/>
          </a:bodyPr>
          <a:lstStyle/>
          <a:p>
            <a:r>
              <a:rPr lang="en-US" altLang="zh-CN" sz="2400" dirty="0" smtClean="0"/>
              <a:t>The messages contain purified part: A1.</a:t>
            </a:r>
          </a:p>
          <a:p>
            <a:endParaRPr lang="en-US" altLang="zh-CN" sz="2400" dirty="0" smtClean="0"/>
          </a:p>
          <a:p>
            <a:r>
              <a:rPr lang="en-US" altLang="zh-CN" sz="2400" dirty="0" smtClean="0"/>
              <a:t>We know that the information contained in A2 is the same as A1, then we can get B1 by subtracting A2 from the second segment information.  In the same way, all information can be recovered.</a:t>
            </a:r>
            <a:endParaRPr lang="zh-CN" altLang="en-US" sz="2400" dirty="0"/>
          </a:p>
        </p:txBody>
      </p:sp>
      <p:pic>
        <p:nvPicPr>
          <p:cNvPr id="5" name="内容占位符 4" descr="asyn.PNG"/>
          <p:cNvPicPr>
            <a:picLocks noGrp="1" noChangeAspect="1"/>
          </p:cNvPicPr>
          <p:nvPr>
            <p:ph sz="half" idx="2"/>
          </p:nvPr>
        </p:nvPicPr>
        <p:blipFill>
          <a:blip r:embed="rId2" cstate="print"/>
          <a:stretch>
            <a:fillRect/>
          </a:stretch>
        </p:blipFill>
        <p:spPr>
          <a:xfrm>
            <a:off x="4499992" y="1988840"/>
            <a:ext cx="4038600" cy="1169305"/>
          </a:xfrm>
          <a:prstGeom prst="rect">
            <a:avLst/>
          </a:prstGeom>
        </p:spPr>
      </p:pic>
      <p:sp>
        <p:nvSpPr>
          <p:cNvPr id="6" name="TextBox 5"/>
          <p:cNvSpPr txBox="1"/>
          <p:nvPr/>
        </p:nvSpPr>
        <p:spPr>
          <a:xfrm>
            <a:off x="4860032" y="3573016"/>
            <a:ext cx="2664296" cy="923330"/>
          </a:xfrm>
          <a:prstGeom prst="rect">
            <a:avLst/>
          </a:prstGeom>
          <a:noFill/>
        </p:spPr>
        <p:txBody>
          <a:bodyPr wrap="square" rtlCol="0">
            <a:spAutoFit/>
          </a:bodyPr>
          <a:lstStyle/>
          <a:p>
            <a:r>
              <a:rPr lang="en-US" altLang="zh-CN" dirty="0" smtClean="0"/>
              <a:t>S1 = c1 * M + n1</a:t>
            </a:r>
          </a:p>
          <a:p>
            <a:endParaRPr lang="en-US" altLang="zh-CN" dirty="0" smtClean="0"/>
          </a:p>
          <a:p>
            <a:r>
              <a:rPr lang="en-US" altLang="zh-CN" dirty="0" smtClean="0"/>
              <a:t>S2 = c2 * M + n2</a:t>
            </a:r>
            <a:endParaRPr lang="zh-CN" altLang="en-US" dirty="0"/>
          </a:p>
        </p:txBody>
      </p:sp>
      <p:sp>
        <p:nvSpPr>
          <p:cNvPr id="7" name="TextBox 6"/>
          <p:cNvSpPr txBox="1"/>
          <p:nvPr/>
        </p:nvSpPr>
        <p:spPr>
          <a:xfrm>
            <a:off x="4932040" y="4581128"/>
            <a:ext cx="2598468" cy="923330"/>
          </a:xfrm>
          <a:prstGeom prst="rect">
            <a:avLst/>
          </a:prstGeom>
          <a:noFill/>
        </p:spPr>
        <p:txBody>
          <a:bodyPr wrap="none" rtlCol="0">
            <a:spAutoFit/>
          </a:bodyPr>
          <a:lstStyle/>
          <a:p>
            <a:r>
              <a:rPr lang="en-US" altLang="zh-CN" dirty="0" err="1" smtClean="0"/>
              <a:t>ci</a:t>
            </a:r>
            <a:r>
              <a:rPr lang="en-US" altLang="zh-CN" dirty="0" smtClean="0"/>
              <a:t> :the channel coefficient</a:t>
            </a:r>
          </a:p>
          <a:p>
            <a:r>
              <a:rPr lang="en-US" altLang="zh-CN" dirty="0" smtClean="0"/>
              <a:t>M: modulated signals</a:t>
            </a:r>
          </a:p>
          <a:p>
            <a:r>
              <a:rPr lang="en-US" altLang="zh-CN" dirty="0" err="1" smtClean="0"/>
              <a:t>ni</a:t>
            </a:r>
            <a:r>
              <a:rPr lang="en-US" altLang="zh-CN" dirty="0" smtClean="0"/>
              <a:t> : white noise</a:t>
            </a:r>
            <a:endParaRPr lang="zh-CN"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sz="half" idx="1"/>
          </p:nvPr>
        </p:nvSpPr>
        <p:spPr/>
        <p:txBody>
          <a:bodyPr>
            <a:normAutofit/>
          </a:bodyPr>
          <a:lstStyle/>
          <a:p>
            <a:r>
              <a:rPr lang="en-US" altLang="zh-CN" dirty="0" smtClean="0"/>
              <a:t>Channel coefficients</a:t>
            </a:r>
          </a:p>
          <a:p>
            <a:r>
              <a:rPr lang="en-US" altLang="zh-CN" dirty="0" smtClean="0"/>
              <a:t>The signal is always disturbed by the environment. </a:t>
            </a:r>
          </a:p>
          <a:p>
            <a:r>
              <a:rPr lang="en-US" altLang="zh-CN" dirty="0" smtClean="0"/>
              <a:t>S = c*m + n</a:t>
            </a:r>
          </a:p>
          <a:p>
            <a:pPr lvl="1">
              <a:buNone/>
            </a:pPr>
            <a:r>
              <a:rPr lang="en-US" altLang="zh-CN" dirty="0" smtClean="0"/>
              <a:t>Where S is the received signal</a:t>
            </a:r>
          </a:p>
          <a:p>
            <a:pPr lvl="1">
              <a:buNone/>
            </a:pPr>
            <a:r>
              <a:rPr lang="en-US" altLang="zh-CN" dirty="0" smtClean="0"/>
              <a:t> m is the transmitted signal from the source and n is noise. </a:t>
            </a:r>
            <a:endParaRPr lang="zh-CN" altLang="en-US" dirty="0"/>
          </a:p>
        </p:txBody>
      </p:sp>
      <p:sp>
        <p:nvSpPr>
          <p:cNvPr id="4" name="内容占位符 3"/>
          <p:cNvSpPr>
            <a:spLocks noGrp="1"/>
          </p:cNvSpPr>
          <p:nvPr>
            <p:ph sz="half" idx="2"/>
          </p:nvPr>
        </p:nvSpPr>
        <p:spPr/>
        <p:txBody>
          <a:bodyPr>
            <a:normAutofit/>
          </a:bodyPr>
          <a:lstStyle/>
          <a:p>
            <a:r>
              <a:rPr lang="en-US" altLang="zh-CN" dirty="0" smtClean="0"/>
              <a:t>Time delay</a:t>
            </a:r>
          </a:p>
          <a:p>
            <a:endParaRPr lang="en-US" altLang="zh-CN" dirty="0" smtClean="0"/>
          </a:p>
          <a:p>
            <a:r>
              <a:rPr lang="en-US" altLang="zh-CN" dirty="0" smtClean="0"/>
              <a:t>You should know exactly the position where the latter signal begins.</a:t>
            </a:r>
            <a:endParaRPr lang="zh-CN"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r>
              <a:rPr lang="en-US" altLang="zh-CN" dirty="0" smtClean="0"/>
              <a:t>Channel coefficient</a:t>
            </a:r>
            <a:endParaRPr lang="zh-CN" altLang="en-US" dirty="0"/>
          </a:p>
        </p:txBody>
      </p:sp>
      <p:sp>
        <p:nvSpPr>
          <p:cNvPr id="6" name="内容占位符 5"/>
          <p:cNvSpPr>
            <a:spLocks noGrp="1"/>
          </p:cNvSpPr>
          <p:nvPr>
            <p:ph idx="1"/>
          </p:nvPr>
        </p:nvSpPr>
        <p:spPr/>
        <p:txBody>
          <a:bodyPr>
            <a:normAutofit/>
          </a:bodyPr>
          <a:lstStyle/>
          <a:p>
            <a:r>
              <a:rPr lang="en-US" altLang="zh-CN" dirty="0" smtClean="0"/>
              <a:t>If  R = c*S + N, then c is estimated as</a:t>
            </a:r>
          </a:p>
          <a:p>
            <a:endParaRPr lang="en-US" altLang="zh-CN" dirty="0" smtClean="0"/>
          </a:p>
          <a:p>
            <a:endParaRPr lang="en-US" altLang="zh-CN" dirty="0" smtClean="0"/>
          </a:p>
          <a:p>
            <a:r>
              <a:rPr lang="en-US" altLang="zh-CN" dirty="0" smtClean="0"/>
              <a:t>Results:</a:t>
            </a:r>
          </a:p>
          <a:p>
            <a:endParaRPr lang="en-US" altLang="zh-CN" dirty="0" smtClean="0"/>
          </a:p>
          <a:p>
            <a:pPr>
              <a:buNone/>
            </a:pPr>
            <a:endParaRPr lang="en-US" altLang="zh-CN" dirty="0" smtClean="0"/>
          </a:p>
          <a:p>
            <a:pPr lvl="3">
              <a:buNone/>
            </a:pPr>
            <a:r>
              <a:rPr lang="en-US" altLang="zh-CN" dirty="0" smtClean="0"/>
              <a:t> </a:t>
            </a:r>
            <a:endParaRPr lang="zh-CN" altLang="en-US" dirty="0"/>
          </a:p>
        </p:txBody>
      </p:sp>
      <p:pic>
        <p:nvPicPr>
          <p:cNvPr id="7" name="内容占位符 3"/>
          <p:cNvPicPr>
            <a:picLocks/>
          </p:cNvPicPr>
          <p:nvPr/>
        </p:nvPicPr>
        <p:blipFill>
          <a:blip r:embed="rId3" cstate="print"/>
          <a:srcRect/>
          <a:stretch>
            <a:fillRect/>
          </a:stretch>
        </p:blipFill>
        <p:spPr bwMode="auto">
          <a:xfrm>
            <a:off x="2286942" y="3429000"/>
            <a:ext cx="6857058" cy="3157811"/>
          </a:xfrm>
          <a:prstGeom prst="rect">
            <a:avLst/>
          </a:prstGeom>
          <a:noFill/>
          <a:ln w="9525">
            <a:noFill/>
            <a:miter lim="800000"/>
            <a:headEnd/>
            <a:tailEnd/>
          </a:ln>
        </p:spPr>
      </p:pic>
      <p:graphicFrame>
        <p:nvGraphicFramePr>
          <p:cNvPr id="8" name="对象 7"/>
          <p:cNvGraphicFramePr>
            <a:graphicFrameLocks noChangeAspect="1"/>
          </p:cNvGraphicFramePr>
          <p:nvPr/>
        </p:nvGraphicFramePr>
        <p:xfrm>
          <a:off x="4040188" y="2276475"/>
          <a:ext cx="1362075" cy="865188"/>
        </p:xfrm>
        <a:graphic>
          <a:graphicData uri="http://schemas.openxmlformats.org/presentationml/2006/ole">
            <p:oleObj spid="_x0000_s1026" name="Equation" r:id="rId4" imgW="660240" imgH="419040" progId="Equation.DSMT4">
              <p:embed/>
            </p:oleObj>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Time delay</a:t>
            </a:r>
            <a:endParaRPr lang="zh-CN" altLang="en-US" dirty="0"/>
          </a:p>
        </p:txBody>
      </p:sp>
      <p:sp>
        <p:nvSpPr>
          <p:cNvPr id="3" name="内容占位符 2"/>
          <p:cNvSpPr>
            <a:spLocks noGrp="1"/>
          </p:cNvSpPr>
          <p:nvPr>
            <p:ph idx="1"/>
          </p:nvPr>
        </p:nvSpPr>
        <p:spPr/>
        <p:txBody>
          <a:bodyPr>
            <a:normAutofit/>
          </a:bodyPr>
          <a:lstStyle/>
          <a:p>
            <a:r>
              <a:rPr lang="en-US" altLang="zh-CN" sz="2800" dirty="0" smtClean="0"/>
              <a:t>The Gaussian filtering parameters in GMSK:</a:t>
            </a:r>
          </a:p>
          <a:p>
            <a:pPr lvl="1">
              <a:buNone/>
            </a:pPr>
            <a:r>
              <a:rPr lang="en-US" altLang="zh-CN" sz="1400" dirty="0" smtClean="0"/>
              <a:t>J_g_1=[0.0000    0.0000    0.0000    0.0000    0.0000    0.0001    0.0002    0.0006];</a:t>
            </a:r>
          </a:p>
          <a:p>
            <a:pPr lvl="1">
              <a:buNone/>
            </a:pPr>
            <a:r>
              <a:rPr lang="en-US" altLang="zh-CN" sz="1400" dirty="0" smtClean="0"/>
              <a:t>J_g_2=[0.0013    0.0028    0.0056    0.0105    0.0185    0.0308    0.0485    0.0725]; </a:t>
            </a:r>
          </a:p>
          <a:p>
            <a:pPr lvl="1">
              <a:buNone/>
            </a:pPr>
            <a:r>
              <a:rPr lang="en-US" altLang="zh-CN" sz="1400" dirty="0" smtClean="0"/>
              <a:t>J_g_3=[0.1030    0.1397    0.1816    0.2268    0.2732    0.3184    0.3603    0.3970];</a:t>
            </a:r>
          </a:p>
          <a:p>
            <a:pPr lvl="1">
              <a:buNone/>
            </a:pPr>
            <a:r>
              <a:rPr lang="en-US" altLang="zh-CN" sz="1400" dirty="0" smtClean="0"/>
              <a:t>J_g_4=[0.4275    0.4515    0.4692    0.4815    0.4895    0.4944    0.4972    0.4987];</a:t>
            </a:r>
          </a:p>
          <a:p>
            <a:pPr lvl="1">
              <a:buNone/>
            </a:pPr>
            <a:r>
              <a:rPr lang="en-US" altLang="zh-CN" sz="1400" dirty="0" smtClean="0"/>
              <a:t>J_g_5=[0.4994    0.4998    0.4999    0.5000    0.5000    0.5000    0.5000    0.5000];</a:t>
            </a:r>
          </a:p>
          <a:p>
            <a:r>
              <a:rPr lang="en-US" altLang="zh-CN" sz="2400" dirty="0" smtClean="0"/>
              <a:t>When the sample rate is 8, the phase between two modulated bits will not change much and so the amplitude will not change much. Then, when we detect that there is a </a:t>
            </a:r>
            <a:r>
              <a:rPr lang="en-US" altLang="zh-CN" sz="2400" dirty="0" smtClean="0">
                <a:solidFill>
                  <a:srgbClr val="FF0000"/>
                </a:solidFill>
              </a:rPr>
              <a:t>sharp change </a:t>
            </a:r>
            <a:r>
              <a:rPr lang="en-US" altLang="zh-CN" sz="2400" dirty="0" smtClean="0"/>
              <a:t>in the amplitude of the signal, we can assume that that is the place where overlapping begins.</a:t>
            </a:r>
          </a:p>
          <a:p>
            <a:endParaRPr lang="en-US" altLang="zh-CN" dirty="0" smtClean="0"/>
          </a:p>
          <a:p>
            <a:endParaRPr lang="en-US" altLang="zh-CN"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r>
              <a:rPr lang="en-US" altLang="zh-CN" dirty="0" smtClean="0"/>
              <a:t>In my simulation, the Energy detection method have a rate </a:t>
            </a:r>
            <a:r>
              <a:rPr lang="en-US" altLang="zh-CN" smtClean="0"/>
              <a:t>of about </a:t>
            </a:r>
            <a:r>
              <a:rPr lang="en-US" altLang="zh-CN" smtClean="0">
                <a:solidFill>
                  <a:srgbClr val="FF0000"/>
                </a:solidFill>
              </a:rPr>
              <a:t>70</a:t>
            </a:r>
            <a:r>
              <a:rPr lang="en-US" altLang="zh-CN" dirty="0" smtClean="0">
                <a:solidFill>
                  <a:srgbClr val="FF0000"/>
                </a:solidFill>
              </a:rPr>
              <a:t>% </a:t>
            </a:r>
            <a:r>
              <a:rPr lang="en-US" altLang="zh-CN" dirty="0" smtClean="0"/>
              <a:t>to succeed.</a:t>
            </a:r>
          </a:p>
          <a:p>
            <a:r>
              <a:rPr lang="en-US" altLang="zh-CN" dirty="0" smtClean="0"/>
              <a:t>Note that when the unsynchronized number of samples is less than two, the BER is also very small. This is a point relaxing the demand for the delay time estimation accuracy.</a:t>
            </a:r>
          </a:p>
          <a:p>
            <a:r>
              <a:rPr lang="en-US" altLang="zh-CN" dirty="0" smtClean="0"/>
              <a:t>Maybe the time delay estimation method needs to be improved when BER is required to be very low.</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Outline</a:t>
            </a:r>
            <a:endParaRPr lang="zh-CN" altLang="en-US" dirty="0"/>
          </a:p>
        </p:txBody>
      </p:sp>
      <p:sp>
        <p:nvSpPr>
          <p:cNvPr id="3" name="内容占位符 2"/>
          <p:cNvSpPr>
            <a:spLocks noGrp="1"/>
          </p:cNvSpPr>
          <p:nvPr>
            <p:ph idx="1"/>
          </p:nvPr>
        </p:nvSpPr>
        <p:spPr>
          <a:xfrm>
            <a:off x="457200" y="1600200"/>
            <a:ext cx="8229600" cy="4997152"/>
          </a:xfrm>
        </p:spPr>
        <p:txBody>
          <a:bodyPr/>
          <a:lstStyle/>
          <a:p>
            <a:r>
              <a:rPr lang="en-US" altLang="zh-CN" dirty="0" smtClean="0"/>
              <a:t>Researching  background</a:t>
            </a:r>
          </a:p>
          <a:p>
            <a:endParaRPr lang="en-US" altLang="zh-CN" dirty="0" smtClean="0"/>
          </a:p>
          <a:p>
            <a:r>
              <a:rPr lang="en-US" altLang="zh-CN" dirty="0" smtClean="0"/>
              <a:t>Problem introduction</a:t>
            </a:r>
          </a:p>
          <a:p>
            <a:endParaRPr lang="en-US" altLang="zh-CN" dirty="0" smtClean="0"/>
          </a:p>
          <a:p>
            <a:r>
              <a:rPr lang="en-US" altLang="zh-CN" dirty="0" smtClean="0"/>
              <a:t>A solution to the problem</a:t>
            </a:r>
          </a:p>
          <a:p>
            <a:endParaRPr lang="en-US" altLang="zh-CN" dirty="0" smtClean="0">
              <a:solidFill>
                <a:srgbClr val="FF0000"/>
              </a:solidFill>
            </a:endParaRPr>
          </a:p>
          <a:p>
            <a:r>
              <a:rPr lang="en-US" altLang="zh-CN" dirty="0" smtClean="0">
                <a:solidFill>
                  <a:srgbClr val="FF0000"/>
                </a:solidFill>
              </a:rPr>
              <a:t>Simulation results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Simulation environment</a:t>
            </a:r>
            <a:endParaRPr lang="zh-CN" altLang="en-US" dirty="0"/>
          </a:p>
        </p:txBody>
      </p:sp>
      <p:sp>
        <p:nvSpPr>
          <p:cNvPr id="3" name="内容占位符 2"/>
          <p:cNvSpPr>
            <a:spLocks noGrp="1"/>
          </p:cNvSpPr>
          <p:nvPr>
            <p:ph idx="1"/>
          </p:nvPr>
        </p:nvSpPr>
        <p:spPr/>
        <p:txBody>
          <a:bodyPr/>
          <a:lstStyle/>
          <a:p>
            <a:r>
              <a:rPr lang="en-US" altLang="zh-CN" dirty="0" smtClean="0"/>
              <a:t>Matlab2009</a:t>
            </a:r>
          </a:p>
          <a:p>
            <a:r>
              <a:rPr lang="en-US" altLang="zh-CN" dirty="0" smtClean="0"/>
              <a:t>GMSK modulation and demodulation</a:t>
            </a:r>
          </a:p>
          <a:p>
            <a:r>
              <a:rPr lang="en-US" altLang="zh-CN" dirty="0" smtClean="0"/>
              <a:t>Sample rate : 8 samples per symbol</a:t>
            </a:r>
          </a:p>
          <a:p>
            <a:r>
              <a:rPr lang="en-US" altLang="zh-CN" dirty="0" smtClean="0"/>
              <a:t>Channel coefficients :  randomly set</a:t>
            </a:r>
          </a:p>
          <a:p>
            <a:pPr lvl="1">
              <a:buNone/>
            </a:pPr>
            <a:r>
              <a:rPr lang="en-US" altLang="zh-CN" dirty="0" smtClean="0"/>
              <a:t>C = random + j*random</a:t>
            </a:r>
          </a:p>
          <a:p>
            <a:r>
              <a:rPr lang="en-US" altLang="zh-CN" dirty="0" smtClean="0"/>
              <a:t>Number of symbols in each experiment: 2*10^12</a:t>
            </a:r>
          </a:p>
          <a:p>
            <a:pPr lvl="1">
              <a:buNone/>
            </a:pPr>
            <a:r>
              <a:rPr lang="en-US" altLang="zh-CN" dirty="0" smtClean="0"/>
              <a:t>	</a:t>
            </a:r>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Outline</a:t>
            </a:r>
            <a:endParaRPr lang="zh-CN" altLang="en-US" dirty="0"/>
          </a:p>
        </p:txBody>
      </p:sp>
      <p:sp>
        <p:nvSpPr>
          <p:cNvPr id="3" name="内容占位符 2"/>
          <p:cNvSpPr>
            <a:spLocks noGrp="1"/>
          </p:cNvSpPr>
          <p:nvPr>
            <p:ph idx="1"/>
          </p:nvPr>
        </p:nvSpPr>
        <p:spPr>
          <a:xfrm>
            <a:off x="457200" y="1600200"/>
            <a:ext cx="8229600" cy="4997152"/>
          </a:xfrm>
        </p:spPr>
        <p:txBody>
          <a:bodyPr/>
          <a:lstStyle/>
          <a:p>
            <a:r>
              <a:rPr lang="en-US" altLang="zh-CN" dirty="0" smtClean="0">
                <a:solidFill>
                  <a:srgbClr val="FF0000"/>
                </a:solidFill>
              </a:rPr>
              <a:t>Researching  background</a:t>
            </a:r>
          </a:p>
          <a:p>
            <a:endParaRPr lang="en-US" altLang="zh-CN" dirty="0" smtClean="0"/>
          </a:p>
          <a:p>
            <a:r>
              <a:rPr lang="en-US" altLang="zh-CN" dirty="0" smtClean="0"/>
              <a:t>Problem introduction: </a:t>
            </a:r>
          </a:p>
          <a:p>
            <a:endParaRPr lang="en-US" altLang="zh-CN" dirty="0" smtClean="0"/>
          </a:p>
          <a:p>
            <a:r>
              <a:rPr lang="en-US" altLang="zh-CN" dirty="0" smtClean="0"/>
              <a:t>A solution to the problem</a:t>
            </a:r>
          </a:p>
          <a:p>
            <a:endParaRPr lang="en-US" altLang="zh-CN" dirty="0" smtClean="0"/>
          </a:p>
          <a:p>
            <a:r>
              <a:rPr lang="en-US" altLang="zh-CN" dirty="0" smtClean="0"/>
              <a:t>Simulation results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Simulation system</a:t>
            </a:r>
            <a:endParaRPr lang="zh-CN" altLang="en-US" dirty="0"/>
          </a:p>
        </p:txBody>
      </p:sp>
      <p:graphicFrame>
        <p:nvGraphicFramePr>
          <p:cNvPr id="4" name="内容占位符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Experiment One</a:t>
            </a:r>
            <a:endParaRPr lang="zh-CN" altLang="en-US" dirty="0"/>
          </a:p>
        </p:txBody>
      </p:sp>
      <p:sp>
        <p:nvSpPr>
          <p:cNvPr id="3" name="内容占位符 2"/>
          <p:cNvSpPr>
            <a:spLocks noGrp="1"/>
          </p:cNvSpPr>
          <p:nvPr>
            <p:ph idx="1"/>
          </p:nvPr>
        </p:nvSpPr>
        <p:spPr/>
        <p:txBody>
          <a:bodyPr>
            <a:normAutofit/>
          </a:bodyPr>
          <a:lstStyle/>
          <a:p>
            <a:r>
              <a:rPr lang="en-US" altLang="zh-CN" dirty="0" smtClean="0"/>
              <a:t>+++++++++++++++++++++++++++++++++</a:t>
            </a:r>
          </a:p>
          <a:p>
            <a:r>
              <a:rPr lang="en-US" altLang="zh-CN" sz="2800" dirty="0" smtClean="0"/>
              <a:t>Coefficient of channel One :  0.68106+0.99664i</a:t>
            </a:r>
          </a:p>
          <a:p>
            <a:r>
              <a:rPr lang="en-US" altLang="zh-CN" sz="2800" dirty="0" smtClean="0"/>
              <a:t>Coefficient of channel Two : 0.80936+0.17889i</a:t>
            </a:r>
          </a:p>
          <a:p>
            <a:endParaRPr lang="en-US" altLang="zh-CN" dirty="0" smtClean="0"/>
          </a:p>
          <a:p>
            <a:r>
              <a:rPr lang="en-US" altLang="zh-CN" sz="2600" dirty="0" smtClean="0"/>
              <a:t>Bit Error Rate of the direct demodulation: </a:t>
            </a:r>
            <a:r>
              <a:rPr lang="en-US" altLang="zh-CN" sz="2600" dirty="0" smtClean="0">
                <a:solidFill>
                  <a:srgbClr val="FF0000"/>
                </a:solidFill>
              </a:rPr>
              <a:t>6.38%</a:t>
            </a:r>
          </a:p>
          <a:p>
            <a:r>
              <a:rPr lang="en-US" altLang="zh-CN" sz="2600" dirty="0" smtClean="0"/>
              <a:t>Bit Error Rate of demodulation after iteration:</a:t>
            </a:r>
            <a:r>
              <a:rPr lang="en-US" altLang="zh-CN" sz="2600" dirty="0" smtClean="0">
                <a:solidFill>
                  <a:srgbClr val="FF0000"/>
                </a:solidFill>
              </a:rPr>
              <a:t> 0.1963%</a:t>
            </a:r>
          </a:p>
          <a:p>
            <a:r>
              <a:rPr lang="en-US" altLang="zh-CN" dirty="0" smtClean="0"/>
              <a:t>+++++++++++++++++++++++++++++++++</a:t>
            </a:r>
            <a:endParaRPr lang="zh-CN" altLang="en-US" dirty="0" smtClean="0"/>
          </a:p>
          <a:p>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Experiment Two</a:t>
            </a:r>
            <a:endParaRPr lang="zh-CN" altLang="en-US" dirty="0"/>
          </a:p>
        </p:txBody>
      </p:sp>
      <p:sp>
        <p:nvSpPr>
          <p:cNvPr id="3" name="内容占位符 2"/>
          <p:cNvSpPr>
            <a:spLocks noGrp="1"/>
          </p:cNvSpPr>
          <p:nvPr>
            <p:ph idx="1"/>
          </p:nvPr>
        </p:nvSpPr>
        <p:spPr/>
        <p:txBody>
          <a:bodyPr>
            <a:normAutofit/>
          </a:bodyPr>
          <a:lstStyle/>
          <a:p>
            <a:r>
              <a:rPr lang="en-US" altLang="zh-CN" dirty="0" smtClean="0"/>
              <a:t>+++++++++++++++++++++++++++++++++</a:t>
            </a:r>
          </a:p>
          <a:p>
            <a:r>
              <a:rPr lang="en-US" altLang="zh-CN" sz="2600" dirty="0" smtClean="0"/>
              <a:t>Coefficient of channel one: 0.11059+0.061394i</a:t>
            </a:r>
          </a:p>
          <a:p>
            <a:r>
              <a:rPr lang="en-US" altLang="zh-CN" sz="2600" dirty="0" smtClean="0"/>
              <a:t>Coefficient of channel two: 0.99201+0.85213i</a:t>
            </a:r>
          </a:p>
          <a:p>
            <a:endParaRPr lang="en-US" altLang="zh-CN" sz="2600" dirty="0" smtClean="0"/>
          </a:p>
          <a:p>
            <a:r>
              <a:rPr lang="en-US" altLang="zh-CN" sz="2600" dirty="0" smtClean="0"/>
              <a:t>Bit Error Rate of the direct demodulation: </a:t>
            </a:r>
            <a:r>
              <a:rPr lang="en-US" altLang="zh-CN" sz="2600" dirty="0" smtClean="0">
                <a:solidFill>
                  <a:srgbClr val="FF0000"/>
                </a:solidFill>
              </a:rPr>
              <a:t>45.731%</a:t>
            </a:r>
          </a:p>
          <a:p>
            <a:r>
              <a:rPr lang="en-US" altLang="zh-CN" sz="2600" dirty="0" smtClean="0"/>
              <a:t>Bit Error Rate of demodulation after iteration: </a:t>
            </a:r>
            <a:r>
              <a:rPr lang="en-US" altLang="zh-CN" sz="2600" dirty="0" smtClean="0">
                <a:solidFill>
                  <a:srgbClr val="FF0000"/>
                </a:solidFill>
              </a:rPr>
              <a:t>0.196%</a:t>
            </a:r>
          </a:p>
          <a:p>
            <a:r>
              <a:rPr lang="en-US" altLang="zh-CN" dirty="0" smtClean="0"/>
              <a:t>+++++++++++++++++++++++++++++++++</a:t>
            </a:r>
            <a:endParaRPr lang="zh-CN" altLang="en-US" dirty="0" smtClean="0"/>
          </a:p>
          <a:p>
            <a:endParaRPr lang="zh-CN"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Experiment Three</a:t>
            </a:r>
            <a:endParaRPr lang="zh-CN" altLang="en-US" dirty="0"/>
          </a:p>
        </p:txBody>
      </p:sp>
      <p:sp>
        <p:nvSpPr>
          <p:cNvPr id="3" name="内容占位符 2"/>
          <p:cNvSpPr>
            <a:spLocks noGrp="1"/>
          </p:cNvSpPr>
          <p:nvPr>
            <p:ph idx="1"/>
          </p:nvPr>
        </p:nvSpPr>
        <p:spPr/>
        <p:txBody>
          <a:bodyPr>
            <a:normAutofit/>
          </a:bodyPr>
          <a:lstStyle/>
          <a:p>
            <a:r>
              <a:rPr lang="en-US" altLang="zh-CN" sz="2400" dirty="0" smtClean="0"/>
              <a:t>+++++++++++++++++++++++++++++++++</a:t>
            </a:r>
            <a:endParaRPr lang="zh-CN" altLang="en-US" sz="2400" dirty="0" smtClean="0"/>
          </a:p>
          <a:p>
            <a:r>
              <a:rPr lang="en-US" altLang="zh-CN" sz="2400" dirty="0" smtClean="0"/>
              <a:t>Coefficient of Channel One : 0.81472+0.90579i</a:t>
            </a:r>
            <a:endParaRPr lang="zh-CN" altLang="en-US" sz="2400" dirty="0" smtClean="0"/>
          </a:p>
          <a:p>
            <a:r>
              <a:rPr lang="en-US" altLang="zh-CN" sz="2400" dirty="0" smtClean="0"/>
              <a:t>Coefficient of Channel Two0.12699+0.91338i</a:t>
            </a:r>
          </a:p>
          <a:p>
            <a:endParaRPr lang="zh-CN" altLang="en-US" sz="2400" dirty="0" smtClean="0"/>
          </a:p>
          <a:p>
            <a:r>
              <a:rPr lang="en-US" altLang="zh-CN" sz="2400" dirty="0" smtClean="0"/>
              <a:t>Bit Error Rate of the direct demodulation : </a:t>
            </a:r>
            <a:r>
              <a:rPr lang="en-US" altLang="zh-CN" sz="2400" dirty="0" smtClean="0">
                <a:solidFill>
                  <a:srgbClr val="FF0000"/>
                </a:solidFill>
              </a:rPr>
              <a:t>10.108%</a:t>
            </a:r>
            <a:endParaRPr lang="zh-CN" altLang="en-US" sz="2400" dirty="0" smtClean="0">
              <a:solidFill>
                <a:srgbClr val="FF0000"/>
              </a:solidFill>
            </a:endParaRPr>
          </a:p>
          <a:p>
            <a:r>
              <a:rPr lang="en-US" altLang="zh-CN" sz="2400" dirty="0" smtClean="0"/>
              <a:t>Bit Error Rate of demodulation after iteration : </a:t>
            </a:r>
            <a:r>
              <a:rPr lang="en-US" altLang="zh-CN" sz="2400" dirty="0" smtClean="0">
                <a:solidFill>
                  <a:srgbClr val="FF0000"/>
                </a:solidFill>
              </a:rPr>
              <a:t>0.196%</a:t>
            </a:r>
            <a:endParaRPr lang="zh-CN" altLang="en-US" sz="2400" dirty="0" smtClean="0">
              <a:solidFill>
                <a:srgbClr val="FF0000"/>
              </a:solidFill>
            </a:endParaRPr>
          </a:p>
          <a:p>
            <a:r>
              <a:rPr lang="en-US" altLang="zh-CN" sz="2400" dirty="0" smtClean="0"/>
              <a:t>+++++++++++++++++++++++++++++++++</a:t>
            </a:r>
            <a:endParaRPr lang="zh-CN" altLang="en-US" sz="2400" dirty="0" smtClean="0"/>
          </a:p>
          <a:p>
            <a:endParaRPr lang="zh-CN"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p:txBody>
          <a:bodyPr/>
          <a:lstStyle/>
          <a:p>
            <a:r>
              <a:rPr lang="en-US" altLang="zh-CN" dirty="0" smtClean="0"/>
              <a:t>The previous iteration method relies heavily on the accuracy of the first signal.</a:t>
            </a:r>
          </a:p>
          <a:p>
            <a:r>
              <a:rPr lang="en-US" altLang="zh-CN" dirty="0" smtClean="0"/>
              <a:t>However, when the signal arriving early is  weak or is overwhelmed by the strong noise, the demodulation result is also disappointing.</a:t>
            </a:r>
          </a:p>
          <a:p>
            <a:r>
              <a:rPr lang="en-US" altLang="zh-CN" dirty="0" smtClean="0"/>
              <a:t>This situation occurs in my experiments when one channel coefficient is very little.</a:t>
            </a:r>
            <a:endParaRPr lang="zh-CN"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r>
              <a:rPr lang="en-US" altLang="zh-CN" dirty="0" smtClean="0"/>
              <a:t>Obviously, in this situation you can apply the iteration in the reverse direction if the latter signal is stronger.</a:t>
            </a:r>
          </a:p>
          <a:p>
            <a:r>
              <a:rPr lang="en-US" altLang="zh-CN" dirty="0" smtClean="0"/>
              <a:t>To make full use of multiple-path signals, you can recover the two series of signals and then use the summation of them to demodulate.</a:t>
            </a:r>
          </a:p>
          <a:p>
            <a:r>
              <a:rPr lang="en-US" altLang="zh-CN" dirty="0" smtClean="0">
                <a:solidFill>
                  <a:srgbClr val="FF0000"/>
                </a:solidFill>
              </a:rPr>
              <a:t>Then BER should be lower than not only the offset-superposed signal but also the one-way signal.</a:t>
            </a:r>
            <a:endParaRPr lang="zh-CN" altLang="en-US" dirty="0">
              <a:solidFill>
                <a:srgbClr val="FF0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Experiment Four(increase noise)</a:t>
            </a:r>
            <a:endParaRPr lang="zh-CN" altLang="en-US" dirty="0"/>
          </a:p>
        </p:txBody>
      </p:sp>
      <p:sp>
        <p:nvSpPr>
          <p:cNvPr id="3" name="内容占位符 2"/>
          <p:cNvSpPr>
            <a:spLocks noGrp="1"/>
          </p:cNvSpPr>
          <p:nvPr>
            <p:ph idx="1"/>
          </p:nvPr>
        </p:nvSpPr>
        <p:spPr/>
        <p:txBody>
          <a:bodyPr>
            <a:normAutofit/>
          </a:bodyPr>
          <a:lstStyle/>
          <a:p>
            <a:r>
              <a:rPr lang="en-US" altLang="zh-CN" dirty="0" smtClean="0"/>
              <a:t>+++++++++++++++++++++++++++++++++</a:t>
            </a:r>
          </a:p>
          <a:p>
            <a:r>
              <a:rPr lang="en-US" altLang="zh-CN" dirty="0" smtClean="0"/>
              <a:t>Coefficient of channel One : 0.63236+0.09754i</a:t>
            </a:r>
          </a:p>
          <a:p>
            <a:r>
              <a:rPr lang="en-US" altLang="zh-CN" dirty="0" smtClean="0"/>
              <a:t>Coefficient of channel Two : 0.2785+0.54688i</a:t>
            </a:r>
          </a:p>
          <a:p>
            <a:r>
              <a:rPr lang="en-US" altLang="zh-CN" dirty="0" smtClean="0"/>
              <a:t>Bit Error Rate of one-way signal : </a:t>
            </a:r>
            <a:r>
              <a:rPr lang="en-US" altLang="zh-CN" dirty="0" smtClean="0">
                <a:solidFill>
                  <a:srgbClr val="FF0000"/>
                </a:solidFill>
              </a:rPr>
              <a:t>3.0769%</a:t>
            </a:r>
          </a:p>
          <a:p>
            <a:r>
              <a:rPr lang="en-US" altLang="zh-CN" dirty="0" smtClean="0"/>
              <a:t>Bit Error Rate of demodulation after two-way iteration and summation:</a:t>
            </a:r>
            <a:r>
              <a:rPr lang="en-US" altLang="zh-CN" dirty="0" smtClean="0">
                <a:solidFill>
                  <a:srgbClr val="FF0000"/>
                </a:solidFill>
              </a:rPr>
              <a:t>1.5385%</a:t>
            </a:r>
          </a:p>
          <a:p>
            <a:r>
              <a:rPr lang="en-US" altLang="zh-CN" dirty="0" smtClean="0"/>
              <a:t>+++++++++++++++++++++++++++++++++</a:t>
            </a:r>
            <a:endParaRPr lang="zh-CN"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Reference </a:t>
            </a:r>
            <a:endParaRPr lang="zh-CN" altLang="en-US" dirty="0"/>
          </a:p>
        </p:txBody>
      </p:sp>
      <p:sp>
        <p:nvSpPr>
          <p:cNvPr id="3" name="内容占位符 2"/>
          <p:cNvSpPr>
            <a:spLocks noGrp="1"/>
          </p:cNvSpPr>
          <p:nvPr>
            <p:ph idx="1"/>
          </p:nvPr>
        </p:nvSpPr>
        <p:spPr/>
        <p:txBody>
          <a:bodyPr>
            <a:normAutofit/>
          </a:bodyPr>
          <a:lstStyle/>
          <a:p>
            <a:r>
              <a:rPr lang="en-US" altLang="zh-CN" sz="3000" dirty="0" smtClean="0"/>
              <a:t>Cooperative Relay for Cognitive Radio Networks</a:t>
            </a:r>
          </a:p>
          <a:p>
            <a:pPr lvl="1"/>
            <a:r>
              <a:rPr lang="en-US" altLang="zh-CN" dirty="0" smtClean="0"/>
              <a:t>IEEE </a:t>
            </a:r>
            <a:r>
              <a:rPr lang="en-US" altLang="zh-CN" dirty="0" err="1" smtClean="0"/>
              <a:t>Infocom</a:t>
            </a:r>
            <a:r>
              <a:rPr lang="en-US" altLang="zh-CN" dirty="0" smtClean="0"/>
              <a:t> 2009</a:t>
            </a:r>
          </a:p>
          <a:p>
            <a:r>
              <a:rPr lang="en-US" altLang="zh-CN" sz="3000" dirty="0" smtClean="0"/>
              <a:t>“Timing Synchronization in Decode-and-Forward Cooperative Communication Systems “</a:t>
            </a:r>
          </a:p>
          <a:p>
            <a:pPr lvl="1"/>
            <a:r>
              <a:rPr lang="en-US" altLang="zh-CN" sz="1600" dirty="0" smtClean="0"/>
              <a:t>IEEE TRANSACTIONS on signal processing, April, 2009</a:t>
            </a:r>
          </a:p>
          <a:p>
            <a:r>
              <a:rPr lang="en-US" altLang="zh-CN" sz="3000" dirty="0" smtClean="0"/>
              <a:t>DAC : Distributed  Asynchronous Cooperation for Wireless Relay Networks</a:t>
            </a:r>
          </a:p>
          <a:p>
            <a:pPr lvl="1"/>
            <a:r>
              <a:rPr lang="en-US" altLang="zh-CN" dirty="0" err="1" smtClean="0"/>
              <a:t>Xinyu</a:t>
            </a:r>
            <a:r>
              <a:rPr lang="en-US" altLang="zh-CN" dirty="0" smtClean="0"/>
              <a:t> Zhang and Kang </a:t>
            </a:r>
            <a:r>
              <a:rPr lang="en-US" altLang="zh-CN" dirty="0" err="1" smtClean="0"/>
              <a:t>G.Shin</a:t>
            </a:r>
            <a:r>
              <a:rPr lang="en-US" altLang="zh-CN" dirty="0" smtClean="0"/>
              <a:t> from the University of Michigan</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99792" y="2996952"/>
            <a:ext cx="4104456" cy="1200329"/>
          </a:xfrm>
          <a:prstGeom prst="rect">
            <a:avLst/>
          </a:prstGeom>
          <a:noFill/>
        </p:spPr>
        <p:txBody>
          <a:bodyPr wrap="square" rtlCol="0">
            <a:spAutoFit/>
          </a:bodyPr>
          <a:lstStyle/>
          <a:p>
            <a:r>
              <a:rPr lang="en-US" altLang="zh-CN" sz="7200" dirty="0" smtClean="0"/>
              <a:t>Thanks</a:t>
            </a:r>
            <a:endParaRPr lang="zh-CN" altLang="en-US" sz="7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normAutofit/>
          </a:bodyPr>
          <a:lstStyle/>
          <a:p>
            <a:r>
              <a:rPr lang="en-US" altLang="zh-CN" sz="2800" dirty="0" smtClean="0"/>
              <a:t>Harsh for wireless communication</a:t>
            </a:r>
            <a:endParaRPr lang="zh-CN" altLang="en-US" sz="2800" dirty="0"/>
          </a:p>
        </p:txBody>
      </p:sp>
      <p:pic>
        <p:nvPicPr>
          <p:cNvPr id="7" name="内容占位符 6" descr="steel_making.jpg"/>
          <p:cNvPicPr>
            <a:picLocks noGrp="1" noChangeAspect="1"/>
          </p:cNvPicPr>
          <p:nvPr>
            <p:ph idx="1"/>
          </p:nvPr>
        </p:nvPicPr>
        <p:blipFill>
          <a:blip r:embed="rId2" cstate="print"/>
          <a:stretch>
            <a:fillRect/>
          </a:stretch>
        </p:blipFill>
        <p:spPr>
          <a:xfrm>
            <a:off x="3959424" y="980728"/>
            <a:ext cx="5184576" cy="4107862"/>
          </a:xfrm>
        </p:spPr>
      </p:pic>
      <p:sp>
        <p:nvSpPr>
          <p:cNvPr id="6" name="文本占位符 5"/>
          <p:cNvSpPr>
            <a:spLocks noGrp="1"/>
          </p:cNvSpPr>
          <p:nvPr>
            <p:ph type="body" sz="half" idx="2"/>
          </p:nvPr>
        </p:nvSpPr>
        <p:spPr>
          <a:xfrm>
            <a:off x="457200" y="1435100"/>
            <a:ext cx="3394720" cy="4691063"/>
          </a:xfrm>
        </p:spPr>
        <p:txBody>
          <a:bodyPr>
            <a:normAutofit/>
          </a:bodyPr>
          <a:lstStyle/>
          <a:p>
            <a:pPr marL="514350" indent="-514350">
              <a:buAutoNum type="arabicPeriod"/>
            </a:pPr>
            <a:r>
              <a:rPr lang="en-US" altLang="zh-CN" sz="2400" dirty="0" smtClean="0"/>
              <a:t>Reflecting, scattering, refraction and shadowing  introduced by metal.</a:t>
            </a:r>
          </a:p>
          <a:p>
            <a:pPr marL="514350" indent="-514350">
              <a:buAutoNum type="arabicPeriod"/>
            </a:pPr>
            <a:r>
              <a:rPr lang="en-US" altLang="zh-CN" sz="2400" dirty="0" smtClean="0"/>
              <a:t>Moving obstacles </a:t>
            </a:r>
          </a:p>
          <a:p>
            <a:pPr marL="514350" indent="-514350">
              <a:buFont typeface="Arial" pitchFamily="34" charset="0"/>
              <a:buAutoNum type="arabicPeriod"/>
            </a:pPr>
            <a:r>
              <a:rPr lang="en-US" altLang="zh-CN" sz="2400" dirty="0" smtClean="0"/>
              <a:t>Scorching temperature , high-energy consumption</a:t>
            </a:r>
          </a:p>
          <a:p>
            <a:pPr marL="514350" indent="-514350">
              <a:buAutoNum type="arabicPeriod"/>
            </a:pPr>
            <a:r>
              <a:rPr lang="en-US" altLang="zh-CN" sz="2400" dirty="0" smtClean="0"/>
              <a:t>Demanding for high reliability.</a:t>
            </a:r>
            <a:endParaRPr lang="zh-CN" alt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Outline</a:t>
            </a:r>
            <a:endParaRPr lang="zh-CN" altLang="en-US" dirty="0"/>
          </a:p>
        </p:txBody>
      </p:sp>
      <p:sp>
        <p:nvSpPr>
          <p:cNvPr id="3" name="内容占位符 2"/>
          <p:cNvSpPr>
            <a:spLocks noGrp="1"/>
          </p:cNvSpPr>
          <p:nvPr>
            <p:ph idx="1"/>
          </p:nvPr>
        </p:nvSpPr>
        <p:spPr>
          <a:xfrm>
            <a:off x="457200" y="1600200"/>
            <a:ext cx="8229600" cy="4997152"/>
          </a:xfrm>
        </p:spPr>
        <p:txBody>
          <a:bodyPr/>
          <a:lstStyle/>
          <a:p>
            <a:r>
              <a:rPr lang="en-US" altLang="zh-CN" dirty="0" smtClean="0"/>
              <a:t>Researching  background</a:t>
            </a:r>
          </a:p>
          <a:p>
            <a:endParaRPr lang="en-US" altLang="zh-CN" dirty="0" smtClean="0"/>
          </a:p>
          <a:p>
            <a:r>
              <a:rPr lang="en-US" altLang="zh-CN" dirty="0" smtClean="0">
                <a:solidFill>
                  <a:srgbClr val="FF0000"/>
                </a:solidFill>
              </a:rPr>
              <a:t>Problem introduction</a:t>
            </a:r>
          </a:p>
          <a:p>
            <a:endParaRPr lang="en-US" altLang="zh-CN" dirty="0" smtClean="0"/>
          </a:p>
          <a:p>
            <a:r>
              <a:rPr lang="en-US" altLang="zh-CN" dirty="0" smtClean="0"/>
              <a:t>A solution to the problem</a:t>
            </a:r>
          </a:p>
          <a:p>
            <a:endParaRPr lang="en-US" altLang="zh-CN" dirty="0" smtClean="0"/>
          </a:p>
          <a:p>
            <a:r>
              <a:rPr lang="en-US" altLang="zh-CN" dirty="0" smtClean="0"/>
              <a:t>Simulation results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r>
              <a:rPr lang="en-US" altLang="zh-CN" dirty="0" smtClean="0"/>
              <a:t>collaboration</a:t>
            </a:r>
            <a:endParaRPr lang="zh-CN" altLang="en-US" dirty="0"/>
          </a:p>
        </p:txBody>
      </p:sp>
      <p:sp>
        <p:nvSpPr>
          <p:cNvPr id="6" name="内容占位符 5"/>
          <p:cNvSpPr>
            <a:spLocks noGrp="1"/>
          </p:cNvSpPr>
          <p:nvPr>
            <p:ph idx="1"/>
          </p:nvPr>
        </p:nvSpPr>
        <p:spPr/>
        <p:txBody>
          <a:bodyPr/>
          <a:lstStyle/>
          <a:p>
            <a:r>
              <a:rPr lang="en-US" altLang="zh-CN" dirty="0" smtClean="0"/>
              <a:t>The communication reliability is very low for two nodes far away from each other or with obstacles between them.</a:t>
            </a:r>
          </a:p>
          <a:p>
            <a:r>
              <a:rPr lang="en-US" altLang="zh-CN" dirty="0" smtClean="0"/>
              <a:t>Then we can introduce some nodes working as relays to deliver the messages from the source to the destination.</a:t>
            </a:r>
          </a:p>
          <a:p>
            <a:r>
              <a:rPr lang="en-US" altLang="zh-CN" dirty="0" smtClean="0"/>
              <a:t>Then one-hop communication between two nodes becomes two-hopping along the link.</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7"/>
          <p:cNvSpPr>
            <a:spLocks noGrp="1"/>
          </p:cNvSpPr>
          <p:nvPr>
            <p:ph type="title"/>
          </p:nvPr>
        </p:nvSpPr>
        <p:spPr/>
        <p:txBody>
          <a:bodyPr>
            <a:normAutofit fontScale="90000"/>
          </a:bodyPr>
          <a:lstStyle/>
          <a:p>
            <a:r>
              <a:rPr lang="en-US" altLang="zh-CN" dirty="0" smtClean="0"/>
              <a:t>Circumvention introduced by the relay</a:t>
            </a:r>
            <a:endParaRPr lang="zh-CN" altLang="en-US" dirty="0"/>
          </a:p>
        </p:txBody>
      </p:sp>
      <p:sp>
        <p:nvSpPr>
          <p:cNvPr id="9" name="文本占位符 8"/>
          <p:cNvSpPr>
            <a:spLocks noGrp="1"/>
          </p:cNvSpPr>
          <p:nvPr>
            <p:ph type="body" idx="1"/>
          </p:nvPr>
        </p:nvSpPr>
        <p:spPr/>
        <p:txBody>
          <a:bodyPr/>
          <a:lstStyle/>
          <a:p>
            <a:r>
              <a:rPr lang="en-US" altLang="zh-CN" dirty="0" smtClean="0"/>
              <a:t>Blocked by obstacles</a:t>
            </a:r>
            <a:endParaRPr lang="zh-CN" altLang="en-US" dirty="0"/>
          </a:p>
        </p:txBody>
      </p:sp>
      <p:pic>
        <p:nvPicPr>
          <p:cNvPr id="7" name="内容占位符 6" descr="one_hop.png"/>
          <p:cNvPicPr>
            <a:picLocks noGrp="1" noChangeAspect="1"/>
          </p:cNvPicPr>
          <p:nvPr>
            <p:ph sz="half" idx="2"/>
          </p:nvPr>
        </p:nvPicPr>
        <p:blipFill>
          <a:blip r:embed="rId2" cstate="print"/>
          <a:stretch>
            <a:fillRect/>
          </a:stretch>
        </p:blipFill>
        <p:spPr>
          <a:xfrm>
            <a:off x="323528" y="2924944"/>
            <a:ext cx="3864377" cy="2395913"/>
          </a:xfrm>
        </p:spPr>
      </p:pic>
      <p:sp>
        <p:nvSpPr>
          <p:cNvPr id="10" name="文本占位符 9"/>
          <p:cNvSpPr>
            <a:spLocks noGrp="1"/>
          </p:cNvSpPr>
          <p:nvPr>
            <p:ph type="body" sz="quarter" idx="3"/>
          </p:nvPr>
        </p:nvSpPr>
        <p:spPr/>
        <p:txBody>
          <a:bodyPr/>
          <a:lstStyle/>
          <a:p>
            <a:r>
              <a:rPr lang="en-US" altLang="zh-CN" dirty="0" smtClean="0"/>
              <a:t>S to R and then R to D</a:t>
            </a:r>
            <a:endParaRPr lang="zh-CN" altLang="en-US" dirty="0"/>
          </a:p>
        </p:txBody>
      </p:sp>
      <p:pic>
        <p:nvPicPr>
          <p:cNvPr id="12" name="内容占位符 11" descr="two_hop.PNG"/>
          <p:cNvPicPr>
            <a:picLocks noGrp="1" noChangeAspect="1"/>
          </p:cNvPicPr>
          <p:nvPr>
            <p:ph sz="quarter" idx="4"/>
          </p:nvPr>
        </p:nvPicPr>
        <p:blipFill>
          <a:blip r:embed="rId3" cstate="print"/>
          <a:stretch>
            <a:fillRect/>
          </a:stretch>
        </p:blipFill>
        <p:spPr>
          <a:xfrm>
            <a:off x="4788024" y="2708920"/>
            <a:ext cx="3824901" cy="2981615"/>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Flaw of this model</a:t>
            </a:r>
            <a:endParaRPr lang="zh-CN" altLang="en-US" dirty="0"/>
          </a:p>
        </p:txBody>
      </p:sp>
      <p:sp>
        <p:nvSpPr>
          <p:cNvPr id="3" name="内容占位符 2"/>
          <p:cNvSpPr>
            <a:spLocks noGrp="1"/>
          </p:cNvSpPr>
          <p:nvPr>
            <p:ph idx="1"/>
          </p:nvPr>
        </p:nvSpPr>
        <p:spPr/>
        <p:txBody>
          <a:bodyPr>
            <a:normAutofit fontScale="92500" lnSpcReduction="10000"/>
          </a:bodyPr>
          <a:lstStyle/>
          <a:p>
            <a:r>
              <a:rPr lang="en-US" altLang="zh-CN" dirty="0" smtClean="0"/>
              <a:t>However, remember that the environment is not stable, so the obstacles, the interference are not fixed.</a:t>
            </a:r>
          </a:p>
          <a:p>
            <a:r>
              <a:rPr lang="en-US" altLang="zh-CN" dirty="0" smtClean="0"/>
              <a:t>Then the obstacle can occur between the source and the relay or between the relay and the destination.</a:t>
            </a:r>
          </a:p>
          <a:p>
            <a:r>
              <a:rPr lang="en-US" altLang="zh-CN" dirty="0" smtClean="0"/>
              <a:t>Thus the simple introduction of one relay can not enhance but reduce the reliability : </a:t>
            </a:r>
          </a:p>
          <a:p>
            <a:pPr lvl="1"/>
            <a:r>
              <a:rPr lang="en-US" altLang="zh-CN" dirty="0" smtClean="0"/>
              <a:t>the possibility of blocking is larger from one hop to two hops.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a:xfrm>
            <a:off x="5868144" y="476672"/>
            <a:ext cx="3008313" cy="1162050"/>
          </a:xfrm>
        </p:spPr>
        <p:txBody>
          <a:bodyPr>
            <a:normAutofit/>
          </a:bodyPr>
          <a:lstStyle/>
          <a:p>
            <a:r>
              <a:rPr lang="en-US" altLang="zh-CN" sz="3600" dirty="0" smtClean="0"/>
              <a:t>Multiple paths </a:t>
            </a:r>
            <a:endParaRPr lang="zh-CN" altLang="en-US" sz="3600" dirty="0"/>
          </a:p>
        </p:txBody>
      </p:sp>
      <p:sp>
        <p:nvSpPr>
          <p:cNvPr id="6" name="文本占位符 5"/>
          <p:cNvSpPr>
            <a:spLocks noGrp="1"/>
          </p:cNvSpPr>
          <p:nvPr>
            <p:ph type="body" sz="half" idx="2"/>
          </p:nvPr>
        </p:nvSpPr>
        <p:spPr>
          <a:xfrm>
            <a:off x="5868144" y="1916832"/>
            <a:ext cx="3008313" cy="4691063"/>
          </a:xfrm>
        </p:spPr>
        <p:txBody>
          <a:bodyPr>
            <a:normAutofit/>
          </a:bodyPr>
          <a:lstStyle/>
          <a:p>
            <a:r>
              <a:rPr lang="en-US" altLang="zh-CN" sz="2000" dirty="0" smtClean="0">
                <a:solidFill>
                  <a:srgbClr val="FF0000"/>
                </a:solidFill>
              </a:rPr>
              <a:t>spatial and path diversity</a:t>
            </a:r>
          </a:p>
          <a:p>
            <a:endParaRPr lang="en-US" altLang="zh-CN" sz="2000" dirty="0" smtClean="0"/>
          </a:p>
          <a:p>
            <a:r>
              <a:rPr lang="en-US" altLang="zh-CN" sz="2000" dirty="0" smtClean="0"/>
              <a:t>To add more relays enable the messages being delivered from the source to the node in different ways and the possibility that all ways are blocked is low</a:t>
            </a:r>
          </a:p>
          <a:p>
            <a:endParaRPr lang="en-US" altLang="zh-CN" sz="2000" dirty="0" smtClean="0"/>
          </a:p>
          <a:p>
            <a:r>
              <a:rPr lang="en-US" altLang="zh-CN" sz="2000" dirty="0" smtClean="0">
                <a:solidFill>
                  <a:srgbClr val="FF0000"/>
                </a:solidFill>
              </a:rPr>
              <a:t>Superposition will enhance the signal.</a:t>
            </a:r>
          </a:p>
          <a:p>
            <a:endParaRPr lang="en-US" altLang="zh-CN" sz="2000" dirty="0" smtClean="0"/>
          </a:p>
        </p:txBody>
      </p:sp>
      <p:sp>
        <p:nvSpPr>
          <p:cNvPr id="8" name="椭圆 7"/>
          <p:cNvSpPr/>
          <p:nvPr/>
        </p:nvSpPr>
        <p:spPr>
          <a:xfrm>
            <a:off x="539552" y="2996952"/>
            <a:ext cx="864096"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S</a:t>
            </a:r>
            <a:endParaRPr lang="zh-CN" altLang="en-US" dirty="0"/>
          </a:p>
        </p:txBody>
      </p:sp>
      <p:sp>
        <p:nvSpPr>
          <p:cNvPr id="9" name="椭圆 8"/>
          <p:cNvSpPr/>
          <p:nvPr/>
        </p:nvSpPr>
        <p:spPr>
          <a:xfrm>
            <a:off x="2123728" y="1700808"/>
            <a:ext cx="864096"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R1</a:t>
            </a:r>
            <a:endParaRPr lang="zh-CN" altLang="en-US" dirty="0"/>
          </a:p>
        </p:txBody>
      </p:sp>
      <p:sp>
        <p:nvSpPr>
          <p:cNvPr id="10" name="椭圆 9"/>
          <p:cNvSpPr/>
          <p:nvPr/>
        </p:nvSpPr>
        <p:spPr>
          <a:xfrm>
            <a:off x="2267744" y="3717032"/>
            <a:ext cx="792088" cy="792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R2</a:t>
            </a:r>
            <a:endParaRPr lang="zh-CN" altLang="en-US" dirty="0"/>
          </a:p>
        </p:txBody>
      </p:sp>
      <p:sp>
        <p:nvSpPr>
          <p:cNvPr id="11" name="椭圆 10"/>
          <p:cNvSpPr/>
          <p:nvPr/>
        </p:nvSpPr>
        <p:spPr>
          <a:xfrm>
            <a:off x="3923928" y="2636912"/>
            <a:ext cx="936104" cy="10081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D</a:t>
            </a:r>
            <a:endParaRPr lang="zh-CN" altLang="en-US" dirty="0"/>
          </a:p>
        </p:txBody>
      </p:sp>
      <p:cxnSp>
        <p:nvCxnSpPr>
          <p:cNvPr id="16" name="直接箭头连接符 15"/>
          <p:cNvCxnSpPr/>
          <p:nvPr/>
        </p:nvCxnSpPr>
        <p:spPr>
          <a:xfrm flipV="1">
            <a:off x="1331640" y="2492896"/>
            <a:ext cx="720080" cy="576064"/>
          </a:xfrm>
          <a:prstGeom prst="straightConnector1">
            <a:avLst/>
          </a:prstGeom>
          <a:ln w="34925">
            <a:tailEnd type="arrow"/>
          </a:ln>
        </p:spPr>
        <p:style>
          <a:lnRef idx="1">
            <a:schemeClr val="accent1"/>
          </a:lnRef>
          <a:fillRef idx="0">
            <a:schemeClr val="accent1"/>
          </a:fillRef>
          <a:effectRef idx="0">
            <a:schemeClr val="accent1"/>
          </a:effectRef>
          <a:fontRef idx="minor">
            <a:schemeClr val="tx1"/>
          </a:fontRef>
        </p:style>
      </p:cxnSp>
      <p:cxnSp>
        <p:nvCxnSpPr>
          <p:cNvPr id="17" name="直接箭头连接符 16"/>
          <p:cNvCxnSpPr/>
          <p:nvPr/>
        </p:nvCxnSpPr>
        <p:spPr>
          <a:xfrm>
            <a:off x="1403648" y="3573016"/>
            <a:ext cx="864096" cy="360040"/>
          </a:xfrm>
          <a:prstGeom prst="straightConnector1">
            <a:avLst/>
          </a:prstGeom>
          <a:ln w="34925">
            <a:tailEnd type="arrow"/>
          </a:ln>
        </p:spPr>
        <p:style>
          <a:lnRef idx="1">
            <a:schemeClr val="accent1"/>
          </a:lnRef>
          <a:fillRef idx="0">
            <a:schemeClr val="accent1"/>
          </a:fillRef>
          <a:effectRef idx="0">
            <a:schemeClr val="accent1"/>
          </a:effectRef>
          <a:fontRef idx="minor">
            <a:schemeClr val="tx1"/>
          </a:fontRef>
        </p:style>
      </p:cxnSp>
      <p:cxnSp>
        <p:nvCxnSpPr>
          <p:cNvPr id="18" name="直接箭头连接符 17"/>
          <p:cNvCxnSpPr/>
          <p:nvPr/>
        </p:nvCxnSpPr>
        <p:spPr>
          <a:xfrm>
            <a:off x="3059832" y="2204864"/>
            <a:ext cx="864096" cy="576064"/>
          </a:xfrm>
          <a:prstGeom prst="straightConnector1">
            <a:avLst/>
          </a:prstGeom>
          <a:ln w="34925">
            <a:tailEnd type="arrow"/>
          </a:ln>
        </p:spPr>
        <p:style>
          <a:lnRef idx="1">
            <a:schemeClr val="accent1"/>
          </a:lnRef>
          <a:fillRef idx="0">
            <a:schemeClr val="accent1"/>
          </a:fillRef>
          <a:effectRef idx="0">
            <a:schemeClr val="accent1"/>
          </a:effectRef>
          <a:fontRef idx="minor">
            <a:schemeClr val="tx1"/>
          </a:fontRef>
        </p:style>
      </p:cxnSp>
      <p:cxnSp>
        <p:nvCxnSpPr>
          <p:cNvPr id="19" name="直接箭头连接符 18"/>
          <p:cNvCxnSpPr/>
          <p:nvPr/>
        </p:nvCxnSpPr>
        <p:spPr>
          <a:xfrm flipV="1">
            <a:off x="3203848" y="3501008"/>
            <a:ext cx="720080" cy="576064"/>
          </a:xfrm>
          <a:prstGeom prst="straightConnector1">
            <a:avLst/>
          </a:prstGeom>
          <a:ln w="34925">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331640" y="2564904"/>
            <a:ext cx="407484" cy="369332"/>
          </a:xfrm>
          <a:prstGeom prst="rect">
            <a:avLst/>
          </a:prstGeom>
          <a:noFill/>
        </p:spPr>
        <p:txBody>
          <a:bodyPr wrap="none" rtlCol="0">
            <a:spAutoFit/>
          </a:bodyPr>
          <a:lstStyle/>
          <a:p>
            <a:r>
              <a:rPr lang="en-US" altLang="zh-CN" dirty="0" smtClean="0"/>
              <a:t>S1</a:t>
            </a:r>
            <a:endParaRPr lang="zh-CN" altLang="en-US" dirty="0"/>
          </a:p>
        </p:txBody>
      </p:sp>
      <p:sp>
        <p:nvSpPr>
          <p:cNvPr id="23" name="TextBox 22"/>
          <p:cNvSpPr txBox="1"/>
          <p:nvPr/>
        </p:nvSpPr>
        <p:spPr>
          <a:xfrm>
            <a:off x="1619672" y="3717032"/>
            <a:ext cx="407484" cy="369332"/>
          </a:xfrm>
          <a:prstGeom prst="rect">
            <a:avLst/>
          </a:prstGeom>
          <a:noFill/>
        </p:spPr>
        <p:txBody>
          <a:bodyPr wrap="none" rtlCol="0">
            <a:spAutoFit/>
          </a:bodyPr>
          <a:lstStyle/>
          <a:p>
            <a:r>
              <a:rPr lang="en-US" altLang="zh-CN" dirty="0" smtClean="0"/>
              <a:t>S1</a:t>
            </a:r>
            <a:endParaRPr lang="zh-CN" altLang="en-US" dirty="0"/>
          </a:p>
        </p:txBody>
      </p:sp>
      <p:sp>
        <p:nvSpPr>
          <p:cNvPr id="24" name="TextBox 23"/>
          <p:cNvSpPr txBox="1"/>
          <p:nvPr/>
        </p:nvSpPr>
        <p:spPr>
          <a:xfrm>
            <a:off x="3419872" y="2060848"/>
            <a:ext cx="407484" cy="369332"/>
          </a:xfrm>
          <a:prstGeom prst="rect">
            <a:avLst/>
          </a:prstGeom>
          <a:noFill/>
        </p:spPr>
        <p:txBody>
          <a:bodyPr wrap="none" rtlCol="0">
            <a:spAutoFit/>
          </a:bodyPr>
          <a:lstStyle/>
          <a:p>
            <a:r>
              <a:rPr lang="en-US" altLang="zh-CN" dirty="0" smtClean="0"/>
              <a:t>S2</a:t>
            </a:r>
            <a:endParaRPr lang="zh-CN" altLang="en-US" dirty="0"/>
          </a:p>
        </p:txBody>
      </p:sp>
      <p:sp>
        <p:nvSpPr>
          <p:cNvPr id="25" name="TextBox 24"/>
          <p:cNvSpPr txBox="1"/>
          <p:nvPr/>
        </p:nvSpPr>
        <p:spPr>
          <a:xfrm>
            <a:off x="3347864" y="3789040"/>
            <a:ext cx="407484" cy="369332"/>
          </a:xfrm>
          <a:prstGeom prst="rect">
            <a:avLst/>
          </a:prstGeom>
          <a:noFill/>
        </p:spPr>
        <p:txBody>
          <a:bodyPr wrap="none" rtlCol="0">
            <a:spAutoFit/>
          </a:bodyPr>
          <a:lstStyle/>
          <a:p>
            <a:r>
              <a:rPr lang="en-US" altLang="zh-CN" dirty="0" smtClean="0"/>
              <a:t>S2</a:t>
            </a:r>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r>
              <a:rPr lang="en-US" altLang="zh-CN" dirty="0" smtClean="0"/>
              <a:t>A new problem</a:t>
            </a:r>
            <a:endParaRPr lang="zh-CN" altLang="en-US" dirty="0"/>
          </a:p>
        </p:txBody>
      </p:sp>
      <p:sp>
        <p:nvSpPr>
          <p:cNvPr id="6" name="内容占位符 5"/>
          <p:cNvSpPr>
            <a:spLocks noGrp="1"/>
          </p:cNvSpPr>
          <p:nvPr>
            <p:ph idx="1"/>
          </p:nvPr>
        </p:nvSpPr>
        <p:spPr>
          <a:xfrm>
            <a:off x="457200" y="1600201"/>
            <a:ext cx="8229600" cy="2620888"/>
          </a:xfrm>
        </p:spPr>
        <p:txBody>
          <a:bodyPr>
            <a:normAutofit fontScale="92500" lnSpcReduction="20000"/>
          </a:bodyPr>
          <a:lstStyle/>
          <a:p>
            <a:r>
              <a:rPr lang="en-US" altLang="zh-CN" dirty="0" smtClean="0"/>
              <a:t>However, more relays will introduce another problem, signals from different relays will interfere with each other. </a:t>
            </a:r>
          </a:p>
          <a:p>
            <a:r>
              <a:rPr lang="en-US" altLang="zh-CN" dirty="0" smtClean="0"/>
              <a:t>In ideal situation, we want them to enhance the SNR by superposition, where Synchronization must be ensured.</a:t>
            </a:r>
            <a:endParaRPr lang="zh-CN" altLang="en-US" dirty="0"/>
          </a:p>
        </p:txBody>
      </p:sp>
      <p:pic>
        <p:nvPicPr>
          <p:cNvPr id="7" name="图片 6" descr="asyn.PNG"/>
          <p:cNvPicPr>
            <a:picLocks noChangeAspect="1"/>
          </p:cNvPicPr>
          <p:nvPr/>
        </p:nvPicPr>
        <p:blipFill>
          <a:blip r:embed="rId2" cstate="print"/>
          <a:stretch>
            <a:fillRect/>
          </a:stretch>
        </p:blipFill>
        <p:spPr>
          <a:xfrm>
            <a:off x="4866678" y="4293096"/>
            <a:ext cx="4277322" cy="1238423"/>
          </a:xfrm>
          <a:prstGeom prst="rect">
            <a:avLst/>
          </a:prstGeom>
        </p:spPr>
      </p:pic>
      <p:pic>
        <p:nvPicPr>
          <p:cNvPr id="8" name="图片 7" descr="syn.PNG"/>
          <p:cNvPicPr>
            <a:picLocks noChangeAspect="1"/>
          </p:cNvPicPr>
          <p:nvPr/>
        </p:nvPicPr>
        <p:blipFill>
          <a:blip r:embed="rId3" cstate="print"/>
          <a:stretch>
            <a:fillRect/>
          </a:stretch>
        </p:blipFill>
        <p:spPr>
          <a:xfrm>
            <a:off x="683568" y="4293096"/>
            <a:ext cx="3467584" cy="1219370"/>
          </a:xfrm>
          <a:prstGeom prst="rect">
            <a:avLst/>
          </a:prstGeom>
        </p:spPr>
      </p:pic>
      <p:sp>
        <p:nvSpPr>
          <p:cNvPr id="9" name="右箭头 8"/>
          <p:cNvSpPr/>
          <p:nvPr/>
        </p:nvSpPr>
        <p:spPr>
          <a:xfrm>
            <a:off x="4211960" y="4653136"/>
            <a:ext cx="648072"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606</TotalTime>
  <Words>1045</Words>
  <Application>Microsoft Office PowerPoint</Application>
  <PresentationFormat>全屏显示(4:3)</PresentationFormat>
  <Paragraphs>175</Paragraphs>
  <Slides>28</Slides>
  <Notes>0</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28</vt:i4>
      </vt:variant>
    </vt:vector>
  </HeadingPairs>
  <TitlesOfParts>
    <vt:vector size="30" baseType="lpstr">
      <vt:lpstr>Office 主题</vt:lpstr>
      <vt:lpstr>Equation</vt:lpstr>
      <vt:lpstr>One Problem of Reliability In Collaborative Communication System</vt:lpstr>
      <vt:lpstr>Outline</vt:lpstr>
      <vt:lpstr>Harsh for wireless communication</vt:lpstr>
      <vt:lpstr>Outline</vt:lpstr>
      <vt:lpstr>collaboration</vt:lpstr>
      <vt:lpstr>Circumvention introduced by the relay</vt:lpstr>
      <vt:lpstr>Flaw of this model</vt:lpstr>
      <vt:lpstr>Multiple paths </vt:lpstr>
      <vt:lpstr>A new problem</vt:lpstr>
      <vt:lpstr>BER vs delay </vt:lpstr>
      <vt:lpstr>Outline</vt:lpstr>
      <vt:lpstr>Channel Model</vt:lpstr>
      <vt:lpstr>Iteration method for  offset-overlapping messages</vt:lpstr>
      <vt:lpstr>幻灯片 14</vt:lpstr>
      <vt:lpstr>Channel coefficient</vt:lpstr>
      <vt:lpstr>Time delay</vt:lpstr>
      <vt:lpstr>幻灯片 17</vt:lpstr>
      <vt:lpstr>Outline</vt:lpstr>
      <vt:lpstr>Simulation environment</vt:lpstr>
      <vt:lpstr>Simulation system</vt:lpstr>
      <vt:lpstr>Experiment One</vt:lpstr>
      <vt:lpstr>Experiment Two</vt:lpstr>
      <vt:lpstr>Experiment Three</vt:lpstr>
      <vt:lpstr>幻灯片 24</vt:lpstr>
      <vt:lpstr>幻灯片 25</vt:lpstr>
      <vt:lpstr>Experiment Four(increase noise)</vt:lpstr>
      <vt:lpstr>Reference </vt:lpstr>
      <vt:lpstr>幻灯片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Murray</dc:creator>
  <cp:lastModifiedBy>Murray</cp:lastModifiedBy>
  <cp:revision>313</cp:revision>
  <dcterms:created xsi:type="dcterms:W3CDTF">2012-04-14T11:22:13Z</dcterms:created>
  <dcterms:modified xsi:type="dcterms:W3CDTF">2012-05-22T05:45:28Z</dcterms:modified>
</cp:coreProperties>
</file>