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71DBB-6175-4B8B-BABF-9BE37A20B1D5}" type="datetimeFigureOut">
              <a:rPr lang="zh-CN" altLang="en-US" smtClean="0"/>
              <a:t>2011/6/17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211D6-327A-40E6-B9BB-6BDC924D1C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8795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211D6-327A-40E6-B9BB-6BDC924D1C6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8286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2011/6/17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2011/6/17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2011/6/17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2011/6/17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2011/6/17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2011/6/17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2011/6/17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2011/6/17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2011/6/17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2011/6/17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2011/6/17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2011/6/17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chemeClr val="tx1"/>
                </a:solidFill>
              </a:rPr>
              <a:t>By Di Chen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332656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 smtClean="0"/>
              <a:t>An Incentive-based Resource Allocation Protocol</a:t>
            </a:r>
          </a:p>
          <a:p>
            <a:pPr algn="ctr"/>
            <a:r>
              <a:rPr lang="en-US" altLang="zh-CN" sz="3600" dirty="0" smtClean="0"/>
              <a:t>For Wireless P2P Network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5296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 flipH="1">
            <a:off x="8280400" y="6080443"/>
            <a:ext cx="324048" cy="45719"/>
          </a:xfrm>
        </p:spPr>
        <p:txBody>
          <a:bodyPr>
            <a:normAutofit fontScale="25000" lnSpcReduction="20000"/>
          </a:bodyPr>
          <a:lstStyle/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00811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Contribution update</a:t>
            </a:r>
            <a:endParaRPr lang="zh-CN" altLang="en-US" sz="3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8141" y="1755489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</a:t>
            </a:r>
            <a:r>
              <a:rPr lang="en-US" altLang="zh-CN" sz="2400" dirty="0" smtClean="0"/>
              <a:t>. </a:t>
            </a:r>
            <a:r>
              <a:rPr lang="en-US" altLang="zh-CN" dirty="0" smtClean="0"/>
              <a:t>Definitions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2310" y="2379070"/>
                <a:ext cx="7910090" cy="2078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 smtClean="0"/>
                  <a:t>x</a:t>
                </a:r>
                <a:r>
                  <a:rPr lang="en-US" altLang="zh-CN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zh-CN" alt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zh-CN" altLang="en-US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zh-CN" altLang="en-US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zh-CN" alt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zh-CN" altLang="en-US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zh-CN" altLang="en-US">
                            <a:latin typeface="Cambria Math"/>
                          </a:rPr>
                          <m:t>,...,</m:t>
                        </m:r>
                        <m:sSub>
                          <m:sSubPr>
                            <m:ctrlPr>
                              <a:rPr lang="zh-CN" alt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zh-CN" altLang="en-US" i="1">
                                <a:latin typeface="Cambria Math"/>
                              </a:rPr>
                              <m:t>𝑁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dirty="0" smtClean="0"/>
                  <a:t>, the solution of CA algorithm considering contributions.</a:t>
                </a:r>
              </a:p>
              <a:p>
                <a:endParaRPr lang="en-US" altLang="zh-CN" b="1" dirty="0"/>
              </a:p>
              <a:p>
                <a:endParaRPr lang="en-US" altLang="zh-CN" b="1" dirty="0" smtClean="0"/>
              </a:p>
              <a:p>
                <a:r>
                  <a:rPr lang="en-US" altLang="zh-CN" b="1" dirty="0" smtClean="0"/>
                  <a:t>y</a:t>
                </a:r>
                <a:r>
                  <a:rPr lang="en-US" altLang="zh-CN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zh-CN" alt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zh-CN" altLang="en-US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zh-CN" altLang="en-US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zh-CN" alt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zh-CN" altLang="en-US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zh-CN" altLang="en-US">
                            <a:latin typeface="Cambria Math"/>
                          </a:rPr>
                          <m:t>,...,</m:t>
                        </m:r>
                        <m:sSub>
                          <m:sSubPr>
                            <m:ctrlPr>
                              <a:rPr lang="zh-CN" alt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zh-CN" altLang="en-US" i="1">
                                <a:latin typeface="Cambria Math"/>
                              </a:rPr>
                              <m:t>𝑁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dirty="0" smtClean="0"/>
                  <a:t>, the solution of CA algorithm with the contribution of all nodes equal to 1.</a:t>
                </a:r>
              </a:p>
              <a:p>
                <a:endParaRPr lang="en-US" altLang="zh-CN" b="1" dirty="0"/>
              </a:p>
              <a:p>
                <a:endParaRPr lang="zh-CN" alt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10" y="2379070"/>
                <a:ext cx="7910090" cy="2078646"/>
              </a:xfrm>
              <a:prstGeom prst="rect">
                <a:avLst/>
              </a:prstGeom>
              <a:blipFill rotWithShape="1">
                <a:blip r:embed="rId2"/>
                <a:stretch>
                  <a:fillRect l="-616" t="-146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41" y="4273050"/>
            <a:ext cx="5575776" cy="75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44" y="5335516"/>
            <a:ext cx="679075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3984" y="390371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The social gain for a server k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3984" y="5027965"/>
            <a:ext cx="3713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The social pay for client 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8419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00811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Contribution update</a:t>
            </a:r>
            <a:endParaRPr lang="zh-CN" altLang="en-US" sz="3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8141" y="1755489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2. </a:t>
            </a:r>
            <a:r>
              <a:rPr lang="en-US" altLang="zh-CN" dirty="0" smtClean="0"/>
              <a:t>Contribution Update(</a:t>
            </a:r>
            <a:r>
              <a:rPr lang="en-US" altLang="zh-CN" b="1" dirty="0" smtClean="0"/>
              <a:t>CU</a:t>
            </a:r>
            <a:r>
              <a:rPr lang="en-US" altLang="zh-CN" dirty="0" smtClean="0"/>
              <a:t>) algorithm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536" y="2636912"/>
                <a:ext cx="6840760" cy="31681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altLang="zh-CN" dirty="0" smtClean="0"/>
                  <a:t>If </a:t>
                </a:r>
                <a:r>
                  <a:rPr lang="en-US" altLang="zh-CN" b="1" dirty="0" smtClean="0"/>
                  <a:t>x</a:t>
                </a:r>
                <a:r>
                  <a:rPr lang="en-US" altLang="zh-CN" dirty="0" smtClean="0"/>
                  <a:t>=</a:t>
                </a:r>
                <a:r>
                  <a:rPr lang="en-US" altLang="zh-CN" b="1" dirty="0" smtClean="0"/>
                  <a:t>y</a:t>
                </a:r>
                <a:r>
                  <a:rPr lang="en-US" altLang="zh-CN" dirty="0" smtClean="0"/>
                  <a:t>, end of the algorithm.</a:t>
                </a:r>
              </a:p>
              <a:p>
                <a:pPr marL="342900" indent="-342900">
                  <a:buAutoNum type="arabicPeriod"/>
                </a:pPr>
                <a:endParaRPr lang="en-US" altLang="zh-CN" dirty="0" smtClean="0"/>
              </a:p>
              <a:p>
                <a:pPr marL="342900" indent="-342900">
                  <a:buAutoNum type="arabicPeriod"/>
                </a:pPr>
                <a:endParaRPr lang="en-US" altLang="zh-CN" dirty="0"/>
              </a:p>
              <a:p>
                <a:pPr marL="342900" indent="-342900">
                  <a:buAutoNum type="arabicPeriod"/>
                </a:pPr>
                <a:r>
                  <a:rPr lang="en-US" altLang="zh-CN" dirty="0" smtClean="0"/>
                  <a:t>Find the maximum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zh-CN" altLang="en-US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dirty="0" smtClean="0"/>
                  <a:t> of </a:t>
                </a:r>
                <a:r>
                  <a:rPr lang="en-US" altLang="zh-CN" b="1" dirty="0" smtClean="0"/>
                  <a:t>x</a:t>
                </a:r>
                <a14:m>
                  <m:oMath xmlns:m="http://schemas.openxmlformats.org/officeDocument/2006/math">
                    <m:r>
                      <a:rPr lang="zh-CN" altLang="en-US">
                        <a:latin typeface="Cambria Math"/>
                      </a:rPr>
                      <m:t>−</m:t>
                    </m:r>
                  </m:oMath>
                </a14:m>
                <a:r>
                  <a:rPr lang="en-US" altLang="zh-CN" b="1" dirty="0" smtClean="0"/>
                  <a:t>y. </a:t>
                </a:r>
                <a:r>
                  <a:rPr lang="en-US" altLang="zh-CN" dirty="0" smtClean="0"/>
                  <a:t>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dirty="0" smtClean="0"/>
                  <a:t>, decrease the contribution value of node i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altLang="zh-CN" b="1" dirty="0" smtClean="0"/>
              </a:p>
              <a:p>
                <a:pPr marL="342900" indent="-342900">
                  <a:buAutoNum type="arabicPeriod"/>
                </a:pPr>
                <a:endParaRPr lang="en-US" altLang="zh-CN" b="1" dirty="0"/>
              </a:p>
              <a:p>
                <a:pPr marL="342900" indent="-342900">
                  <a:buAutoNum type="arabicPeriod"/>
                </a:pPr>
                <a:endParaRPr lang="en-US" altLang="zh-CN" b="1" dirty="0" smtClean="0"/>
              </a:p>
              <a:p>
                <a:pPr marL="342900" indent="-342900">
                  <a:buAutoNum type="arabicPeriod"/>
                </a:pPr>
                <a:r>
                  <a:rPr lang="en-US" altLang="zh-CN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zh-CN" altLang="en-US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zh-CN" altLang="en-US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dirty="0" smtClean="0"/>
                  <a:t>, and delete node i from the system and repeat step 1 and 2.</a:t>
                </a:r>
                <a:endParaRPr lang="en-US" altLang="zh-CN" dirty="0"/>
              </a:p>
              <a:p>
                <a:pPr marL="342900" indent="-342900">
                  <a:buAutoNum type="arabicPeriod"/>
                </a:pPr>
                <a:endParaRPr lang="en-US" altLang="zh-CN" dirty="0" smtClean="0"/>
              </a:p>
              <a:p>
                <a:pPr marL="342900" indent="-342900">
                  <a:buAutoNum type="arabicPeriod"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636912"/>
                <a:ext cx="6840760" cy="3168175"/>
              </a:xfrm>
              <a:prstGeom prst="rect">
                <a:avLst/>
              </a:prstGeom>
              <a:blipFill rotWithShape="1">
                <a:blip r:embed="rId2"/>
                <a:stretch>
                  <a:fillRect l="-802" t="-963" r="-2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203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00811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Remaining works</a:t>
            </a:r>
            <a:endParaRPr lang="zh-CN" altLang="en-US" sz="3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2204864"/>
            <a:ext cx="60486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altLang="zh-CN" sz="2000" dirty="0" smtClean="0"/>
              <a:t>The order of the protocols</a:t>
            </a:r>
          </a:p>
          <a:p>
            <a:pPr marL="457200" indent="-457200">
              <a:buAutoNum type="arabicPeriod"/>
            </a:pPr>
            <a:endParaRPr lang="en-US" altLang="zh-CN" sz="2000" dirty="0"/>
          </a:p>
          <a:p>
            <a:pPr marL="457200" indent="-457200">
              <a:buAutoNum type="arabicPeriod"/>
            </a:pPr>
            <a:endParaRPr lang="en-US" altLang="zh-CN" sz="2000" dirty="0" smtClean="0"/>
          </a:p>
          <a:p>
            <a:pPr marL="457200" indent="-457200">
              <a:buAutoNum type="arabicPeriod"/>
            </a:pPr>
            <a:r>
              <a:rPr lang="en-US" altLang="zh-CN" sz="2000" dirty="0" smtClean="0"/>
              <a:t>Simulations</a:t>
            </a:r>
          </a:p>
          <a:p>
            <a:pPr marL="457200" indent="-457200">
              <a:buAutoNum type="arabicPeriod"/>
            </a:pPr>
            <a:endParaRPr lang="en-US" altLang="zh-CN" sz="2000" dirty="0"/>
          </a:p>
          <a:p>
            <a:pPr marL="457200" indent="-457200">
              <a:buAutoNum type="arabicPeriod"/>
            </a:pPr>
            <a:endParaRPr lang="en-US" altLang="zh-CN" sz="2000" dirty="0" smtClean="0"/>
          </a:p>
          <a:p>
            <a:pPr marL="457200" indent="-457200">
              <a:buAutoNum type="arabicPeriod"/>
            </a:pPr>
            <a:r>
              <a:rPr lang="en-US" altLang="zh-CN" sz="2000" dirty="0" smtClean="0"/>
              <a:t>The security problems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818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252728"/>
          </a:xfrm>
        </p:spPr>
        <p:txBody>
          <a:bodyPr/>
          <a:lstStyle/>
          <a:p>
            <a:r>
              <a:rPr lang="en-US" altLang="zh-CN" b="1" dirty="0" smtClean="0">
                <a:solidFill>
                  <a:schemeClr val="tx1"/>
                </a:solidFill>
              </a:rPr>
              <a:t>Thank you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2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内容占位符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20888"/>
            <a:ext cx="4418163" cy="3451225"/>
          </a:xfrm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00244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zh-CN" sz="3600" dirty="0" smtClean="0">
                <a:solidFill>
                  <a:schemeClr val="tx1"/>
                </a:solidFill>
              </a:rPr>
              <a:t>Introductions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731909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1. </a:t>
            </a:r>
            <a:r>
              <a:rPr lang="en-US" altLang="zh-CN" dirty="0" smtClean="0"/>
              <a:t>What is wireless P2P network?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92080" y="3284984"/>
            <a:ext cx="3419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Each node in the system plays dual roles: client and server.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1580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00244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Introductions</a:t>
            </a:r>
            <a:endParaRPr lang="zh-CN" altLang="en-US" sz="3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731909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2. </a:t>
            </a:r>
            <a:r>
              <a:rPr lang="en-US" altLang="zh-CN" dirty="0" smtClean="0"/>
              <a:t>General resource distribution model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61" y="2609998"/>
            <a:ext cx="4800600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31640" y="486916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(a)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51920" y="488111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(b)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24128" y="2193574"/>
                <a:ext cx="280831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For figure (a), node 1 to node 4 are clients. Node k is the server.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zh-CN" altLang="en-US">
                            <a:latin typeface="Cambria Math"/>
                          </a:rPr>
                          <m:t>1</m:t>
                        </m:r>
                        <m:r>
                          <a:rPr lang="zh-CN" alt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zh-CN" altLang="en-US">
                        <a:latin typeface="Cambria Math"/>
                      </a:rPr>
                      <m:t>~</m:t>
                    </m:r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zh-CN" altLang="en-US">
                            <a:latin typeface="Cambria Math"/>
                          </a:rPr>
                          <m:t>4</m:t>
                        </m:r>
                        <m:r>
                          <a:rPr lang="zh-CN" altLang="en-US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are the requests of each node.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193574"/>
                <a:ext cx="2808312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1952" t="-2538" r="-434" b="-71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97231" y="4038163"/>
                <a:ext cx="2808312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For figure (b),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is  the physical upload bandwidth of node k while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zh-CN" altLang="en-US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zh-CN" altLang="en-US">
                        <a:latin typeface="Cambria Math"/>
                      </a:rPr>
                      <m:t>~</m:t>
                    </m:r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zh-CN" altLang="en-US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are the requesting download bandwidth of each node.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231" y="4038163"/>
                <a:ext cx="2808312" cy="1477328"/>
              </a:xfrm>
              <a:prstGeom prst="rect">
                <a:avLst/>
              </a:prstGeom>
              <a:blipFill rotWithShape="1">
                <a:blip r:embed="rId4"/>
                <a:stretch>
                  <a:fillRect l="-1952" t="-2058" r="-1735" b="-53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101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00811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Introductions</a:t>
            </a:r>
            <a:endParaRPr lang="zh-CN" altLang="en-US" sz="3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731909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3. </a:t>
            </a:r>
            <a:r>
              <a:rPr lang="en-US" altLang="zh-CN" dirty="0" smtClean="0"/>
              <a:t>Problems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1520" y="2542067"/>
                <a:ext cx="6048672" cy="3831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zh-CN" altLang="en-US">
                        <a:latin typeface="Cambria Math"/>
                      </a:rPr>
                      <m:t>≥</m:t>
                    </m:r>
                    <m:nary>
                      <m:naryPr>
                        <m:chr m:val="∑"/>
                        <m:limLoc m:val="undOvr"/>
                        <m:grow m:val="on"/>
                        <m:ctrlPr>
                          <a:rPr lang="zh-CN" alt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zh-CN" altLang="en-US" i="1">
                            <a:latin typeface="Cambria Math"/>
                          </a:rPr>
                          <m:t>𝑖</m:t>
                        </m:r>
                        <m:r>
                          <a:rPr lang="zh-CN" altLang="en-US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zh-CN" altLang="en-US">
                            <a:latin typeface="Cambria Math"/>
                          </a:rPr>
                          <m:t>4</m:t>
                        </m:r>
                      </m:sup>
                      <m:e>
                        <m:sSub>
                          <m:sSubPr>
                            <m:ctrlPr>
                              <a:rPr lang="zh-CN" alt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zh-CN" alt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CN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/>
                      </a:rPr>
                      <m:t>at</m:t>
                    </m:r>
                    <m:r>
                      <a:rPr lang="en-US" altLang="zh-CN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/>
                      </a:rPr>
                      <m:t>a</m:t>
                    </m:r>
                    <m:r>
                      <a:rPr lang="en-US" altLang="zh-CN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/>
                      </a:rPr>
                      <m:t>certain</m:t>
                    </m:r>
                    <m:r>
                      <a:rPr lang="en-US" altLang="zh-CN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/>
                      </a:rPr>
                      <m:t>time</m:t>
                    </m:r>
                    <m:r>
                      <a:rPr lang="en-US" altLang="zh-CN" b="0" i="0" smtClean="0">
                        <a:latin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/>
                      </a:rPr>
                      <m:t>then</m:t>
                    </m:r>
                    <m:r>
                      <a:rPr lang="en-US" altLang="zh-CN" b="0" i="0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/>
                          </a:rPr>
                          <m:t>it</m:t>
                        </m:r>
                      </m:e>
                      <m:sup>
                        <m:r>
                          <a:rPr lang="en-US" altLang="zh-CN" b="0" i="0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a:rPr lang="en-US" altLang="zh-CN" b="0" i="0" smtClean="0">
                        <a:latin typeface="Cambria Math"/>
                      </a:rPr>
                      <m:t>s</m:t>
                    </m:r>
                    <m:r>
                      <a:rPr lang="en-US" altLang="zh-CN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/>
                      </a:rPr>
                      <m:t>ok</m:t>
                    </m:r>
                    <m:r>
                      <a:rPr lang="en-US" altLang="zh-CN" b="0" i="0" smtClean="0">
                        <a:latin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/>
                      </a:rPr>
                      <m:t>no</m:t>
                    </m:r>
                    <m:r>
                      <a:rPr lang="en-US" altLang="zh-CN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/>
                      </a:rPr>
                      <m:t>problems</m:t>
                    </m:r>
                    <m:r>
                      <a:rPr lang="en-US" altLang="zh-CN" b="0" i="0" smtClean="0">
                        <a:latin typeface="Cambria Math"/>
                      </a:rPr>
                      <m:t>.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542067"/>
                <a:ext cx="6048672" cy="383182"/>
              </a:xfrm>
              <a:prstGeom prst="rect">
                <a:avLst/>
              </a:prstGeom>
              <a:blipFill rotWithShape="1">
                <a:blip r:embed="rId2"/>
                <a:stretch>
                  <a:fillRect l="-806" t="-112698" b="-17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1520" y="4509120"/>
                <a:ext cx="6048672" cy="660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zh-CN" altLang="en-US">
                        <a:latin typeface="Cambria Math"/>
                      </a:rPr>
                      <m:t>&lt;</m:t>
                    </m:r>
                    <m:nary>
                      <m:naryPr>
                        <m:chr m:val="∑"/>
                        <m:limLoc m:val="undOvr"/>
                        <m:grow m:val="on"/>
                        <m:ctrlPr>
                          <a:rPr lang="zh-CN" alt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zh-CN" altLang="en-US" i="1">
                            <a:latin typeface="Cambria Math"/>
                          </a:rPr>
                          <m:t>𝑖</m:t>
                        </m:r>
                        <m:r>
                          <a:rPr lang="zh-CN" altLang="en-US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zh-CN" altLang="en-US">
                            <a:latin typeface="Cambria Math"/>
                          </a:rPr>
                          <m:t>4</m:t>
                        </m:r>
                      </m:sup>
                      <m:e>
                        <m:sSub>
                          <m:sSubPr>
                            <m:ctrlPr>
                              <a:rPr lang="zh-CN" alt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zh-CN" alt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altLang="zh-CN" dirty="0" smtClean="0"/>
                  <a:t> at a certain time, then some nodes’ requests will not be satisfied. The problem comes.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509120"/>
                <a:ext cx="6048672" cy="660181"/>
              </a:xfrm>
              <a:prstGeom prst="rect">
                <a:avLst/>
              </a:prstGeom>
              <a:blipFill rotWithShape="1">
                <a:blip r:embed="rId3"/>
                <a:stretch>
                  <a:fillRect l="-806" t="-64815" b="-629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734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00811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Introductions</a:t>
            </a:r>
            <a:endParaRPr lang="zh-CN" altLang="en-US" sz="3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731909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4. </a:t>
            </a:r>
            <a:r>
              <a:rPr lang="en-US" altLang="zh-CN" dirty="0"/>
              <a:t>Possible solutions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261049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First-come-first-serve</a:t>
            </a:r>
            <a:endParaRPr lang="zh-CN" altLang="en-US" dirty="0"/>
          </a:p>
        </p:txBody>
      </p:sp>
      <p:sp>
        <p:nvSpPr>
          <p:cNvPr id="7" name="右箭头 6"/>
          <p:cNvSpPr/>
          <p:nvPr/>
        </p:nvSpPr>
        <p:spPr>
          <a:xfrm>
            <a:off x="3635896" y="2728798"/>
            <a:ext cx="936104" cy="1327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292080" y="2610495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Can lead to long waiting time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5536" y="425618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Evenly distribution</a:t>
            </a:r>
            <a:endParaRPr lang="zh-CN" altLang="en-US" dirty="0"/>
          </a:p>
        </p:txBody>
      </p:sp>
      <p:sp>
        <p:nvSpPr>
          <p:cNvPr id="10" name="右箭头 9"/>
          <p:cNvSpPr/>
          <p:nvPr/>
        </p:nvSpPr>
        <p:spPr>
          <a:xfrm>
            <a:off x="3635896" y="4379584"/>
            <a:ext cx="936104" cy="1327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287131" y="4261281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 fair and inefficiency of resource exploit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4073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9" grpId="0"/>
      <p:bldP spid="10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内容占位符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49669510"/>
                  </p:ext>
                </p:extLst>
              </p:nvPr>
            </p:nvGraphicFramePr>
            <p:xfrm>
              <a:off x="899593" y="3429000"/>
              <a:ext cx="7272808" cy="1546002"/>
            </p:xfrm>
            <a:graphic>
              <a:graphicData uri="http://schemas.openxmlformats.org/drawingml/2006/table">
                <a:tbl>
                  <a:tblPr/>
                  <a:tblGrid>
                    <a:gridCol w="1584606"/>
                    <a:gridCol w="1467442"/>
                    <a:gridCol w="1411002"/>
                    <a:gridCol w="1506785"/>
                    <a:gridCol w="1302973"/>
                  </a:tblGrid>
                  <a:tr h="52885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Variables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altLang="en-US" sz="14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400" i="1" kern="12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zh-CN" altLang="en-US" sz="1400" i="1" kern="12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"/>
                                    <m:ctrlPr>
                                      <a:rPr lang="zh-CN" altLang="en-US" sz="1800" b="1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zh-CN" altLang="en-US" sz="1800" b="1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b="1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𝑪</m:t>
                                        </m:r>
                                      </m:e>
                                      <m:sub>
                                        <m:r>
                                          <a:rPr lang="zh-CN" altLang="en-US" sz="1800" b="1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  <m:r>
                                      <a:rPr lang="zh-CN" altLang="en-US" sz="1800" b="1" i="0" kern="12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(</m:t>
                                    </m:r>
                                    <m:r>
                                      <a:rPr lang="zh-CN" altLang="en-US" sz="1800" b="1" i="1" kern="12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𝒕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CN" altLang="en-US" sz="14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"/>
                                    <m:ctrlPr>
                                      <a:rPr lang="zh-CN" altLang="en-US" sz="18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zh-CN" altLang="en-US" sz="18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zh-CN" altLang="en-US" sz="18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zh-CN" altLang="en-US" sz="1800" i="0" kern="12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(</m:t>
                                    </m:r>
                                    <m:r>
                                      <a:rPr lang="zh-CN" altLang="en-US" sz="1800" i="1" kern="12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𝑡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"/>
                                    <m:ctrlPr>
                                      <a:rPr lang="zh-CN" altLang="en-US" sz="1800" b="1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zh-CN" altLang="en-US" sz="1800" b="1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b="1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𝑼</m:t>
                                        </m:r>
                                      </m:e>
                                      <m:sub>
                                        <m:r>
                                          <a:rPr lang="zh-CN" altLang="en-US" sz="1800" b="1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  <m:r>
                                      <a:rPr lang="zh-CN" altLang="en-US" sz="1800" b="1" i="0" kern="12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zh-CN" altLang="en-US" sz="1800" b="1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b="1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𝜽</m:t>
                                        </m:r>
                                      </m:e>
                                      <m:sub>
                                        <m:r>
                                          <a:rPr lang="zh-CN" altLang="en-US" sz="1800" b="1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  <m:r>
                                      <a:rPr lang="zh-CN" altLang="en-US" sz="1800" b="1" i="0" kern="120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zh-CN" altLang="en-US" sz="1800" b="1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b="1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zh-CN" altLang="en-US" sz="1800" b="1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zh-CN" altLang="en-US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01715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Meanings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The requesting download bandwidth of node i.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The cumulative contribution of node i</a:t>
                          </a:r>
                          <a:r>
                            <a:rPr lang="en-US" altLang="zh-CN" sz="1400" baseline="0" dirty="0" smtClean="0"/>
                            <a:t> at time t.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The band</a:t>
                          </a:r>
                          <a:r>
                            <a:rPr lang="en-US" altLang="zh-CN" sz="1400" baseline="0" dirty="0" smtClean="0"/>
                            <a:t>width allocated to node i.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The  utility function of node i.</a:t>
                          </a:r>
                          <a:endParaRPr lang="zh-CN" altLang="en-US" sz="14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内容占位符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49669510"/>
                  </p:ext>
                </p:extLst>
              </p:nvPr>
            </p:nvGraphicFramePr>
            <p:xfrm>
              <a:off x="899593" y="3429000"/>
              <a:ext cx="7272808" cy="1546002"/>
            </p:xfrm>
            <a:graphic>
              <a:graphicData uri="http://schemas.openxmlformats.org/drawingml/2006/table">
                <a:tbl>
                  <a:tblPr/>
                  <a:tblGrid>
                    <a:gridCol w="1584606"/>
                    <a:gridCol w="1467442"/>
                    <a:gridCol w="1411002"/>
                    <a:gridCol w="1506785"/>
                    <a:gridCol w="1302973"/>
                  </a:tblGrid>
                  <a:tr h="52885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Variables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08299" t="-68966" r="-287137" b="-1954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17316" t="-68966" r="-199567" b="-1954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96761" t="-68966" r="-86640" b="-1954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57944" t="-68966" b="-195402"/>
                          </a:stretch>
                        </a:blipFill>
                      </a:tcPr>
                    </a:tc>
                  </a:tr>
                  <a:tr h="101715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Meanings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The requesting download bandwidth of node i.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The cumulative contribution of node i</a:t>
                          </a:r>
                          <a:r>
                            <a:rPr lang="en-US" altLang="zh-CN" sz="1400" baseline="0" dirty="0" smtClean="0"/>
                            <a:t> at time t.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The band</a:t>
                          </a:r>
                          <a:r>
                            <a:rPr lang="en-US" altLang="zh-CN" sz="1400" baseline="0" dirty="0" smtClean="0"/>
                            <a:t>width allocated to node i.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The  utility function of node i.</a:t>
                          </a:r>
                          <a:endParaRPr lang="zh-CN" altLang="en-US" sz="14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00811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Incentive-based protocol</a:t>
            </a:r>
            <a:endParaRPr lang="zh-CN" altLang="en-US" sz="3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731909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1. </a:t>
            </a:r>
            <a:r>
              <a:rPr lang="en-US" altLang="zh-CN" dirty="0" smtClean="0"/>
              <a:t>General variables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35696" y="234888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11760" y="2348880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All nodes in P2P network are equal to each other.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092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 flipH="1">
            <a:off x="9568077" y="6513078"/>
            <a:ext cx="188499" cy="45719"/>
          </a:xfrm>
        </p:spPr>
        <p:txBody>
          <a:bodyPr>
            <a:normAutofit fontScale="25000" lnSpcReduction="20000"/>
          </a:bodyPr>
          <a:lstStyle/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00811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Incentive-based protocol</a:t>
            </a:r>
            <a:endParaRPr lang="zh-CN" altLang="en-US" sz="3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731909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2</a:t>
            </a:r>
            <a:r>
              <a:rPr lang="en-US" altLang="zh-CN" sz="2400" dirty="0" smtClean="0"/>
              <a:t>. </a:t>
            </a:r>
            <a:r>
              <a:rPr lang="en-US" altLang="zh-CN" dirty="0" smtClean="0"/>
              <a:t>Characteristics of incentive-based protocol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260555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1.</a:t>
            </a:r>
            <a:endParaRPr lang="zh-CN" alt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65" y="2447403"/>
            <a:ext cx="4363368" cy="777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79" y="3924995"/>
            <a:ext cx="2356770" cy="71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55576" y="405306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2</a:t>
            </a:r>
            <a:r>
              <a:rPr lang="en-US" altLang="zh-CN" sz="2400" dirty="0" smtClean="0"/>
              <a:t>.</a:t>
            </a:r>
            <a:endParaRPr lang="zh-CN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55576" y="530120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3.</a:t>
            </a:r>
            <a:endParaRPr lang="zh-CN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131840" y="409922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should reach its maximum value</a:t>
            </a:r>
            <a:endParaRPr lang="zh-CN" alt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65" y="5160713"/>
            <a:ext cx="5060110" cy="742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015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00811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Incentive-based protocol</a:t>
            </a:r>
            <a:endParaRPr lang="zh-CN" altLang="en-US" sz="3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1520" y="1731909"/>
                <a:ext cx="50405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2</a:t>
                </a:r>
                <a:r>
                  <a:rPr lang="en-US" altLang="zh-CN" sz="2400" dirty="0" smtClean="0"/>
                  <a:t>. </a:t>
                </a:r>
                <a:r>
                  <a:rPr lang="en-US" altLang="zh-CN" dirty="0" smtClean="0"/>
                  <a:t>Definition of utility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731909"/>
                <a:ext cx="5040560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814" t="-10526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87624" y="2193574"/>
                <a:ext cx="6624736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altLang="zh-CN" sz="2000" dirty="0" smtClean="0"/>
                  <a:t>As discussed before,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sz="2000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zh-CN" altLang="en-US" sz="20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000" dirty="0" smtClean="0"/>
                  <a:t> is the function dependent of the required download bandwidth and the allocated download bandwidth.</a:t>
                </a:r>
              </a:p>
              <a:p>
                <a:pPr algn="just"/>
                <a:r>
                  <a:rPr lang="en-US" altLang="zh-CN" sz="2000" dirty="0" smtClean="0"/>
                  <a:t>Intuitively, the </a:t>
                </a:r>
                <a:r>
                  <a:rPr lang="en-US" altLang="zh-CN" sz="2000" b="1" dirty="0" smtClean="0"/>
                  <a:t>bigger</a:t>
                </a:r>
                <a:r>
                  <a:rPr lang="en-US" altLang="zh-CN" sz="2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zh-CN" altLang="en-US" sz="20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zh-CN" alt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zh-CN" altLang="en-US" sz="20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zh-CN" alt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sz="2000" i="1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zh-CN" altLang="en-US" sz="20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2000" dirty="0" smtClean="0"/>
                  <a:t> is, the </a:t>
                </a:r>
                <a:r>
                  <a:rPr lang="en-US" altLang="zh-CN" sz="2000" b="1" dirty="0" smtClean="0"/>
                  <a:t>larger</a:t>
                </a:r>
                <a:r>
                  <a:rPr lang="en-US" altLang="zh-CN" sz="2000" dirty="0" smtClean="0"/>
                  <a:t> the utility should be.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193574"/>
                <a:ext cx="6624736" cy="1631216"/>
              </a:xfrm>
              <a:prstGeom prst="rect">
                <a:avLst/>
              </a:prstGeom>
              <a:blipFill rotWithShape="1">
                <a:blip r:embed="rId3"/>
                <a:stretch>
                  <a:fillRect l="-1012" t="-1873" r="-920" b="-247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149080"/>
            <a:ext cx="4246111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084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00811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Incentive-based protocol</a:t>
            </a:r>
            <a:endParaRPr lang="zh-CN" altLang="en-US" sz="3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8141" y="1755489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3. </a:t>
            </a:r>
            <a:r>
              <a:rPr lang="en-US" altLang="zh-CN" dirty="0" smtClean="0"/>
              <a:t>Contribution-based Allocation(</a:t>
            </a:r>
            <a:r>
              <a:rPr lang="en-US" altLang="zh-CN" b="1" dirty="0" smtClean="0"/>
              <a:t>CA</a:t>
            </a:r>
            <a:r>
              <a:rPr lang="en-US" altLang="zh-CN" dirty="0" smtClean="0"/>
              <a:t>) algorithm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8141" y="2420888"/>
                <a:ext cx="8640960" cy="3580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altLang="zh-CN" dirty="0" smtClean="0">
                    <a:ea typeface="宋体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zh-CN" altLang="en-US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zh-CN" alt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zh-CN" alt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zh-CN" alt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zh-CN" altLang="en-US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zh-CN" alt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zh-CN" alt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zh-CN" alt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zh-CN" altLang="en-US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zh-CN" altLang="en-US" i="1"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a:rPr lang="zh-CN" altLang="en-US" i="1">
                                <a:latin typeface="Cambria Math"/>
                              </a:rPr>
                              <m:t>𝑟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altLang="zh-CN" dirty="0" smtClean="0"/>
                  <a:t>, where r is a constant positive value,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zh-CN" altLang="en-US">
                        <a:latin typeface="Cambria Math"/>
                      </a:rPr>
                      <m:t>=0</m:t>
                    </m:r>
                  </m:oMath>
                </a14:m>
                <a:r>
                  <a:rPr lang="en-US" altLang="zh-CN" dirty="0" smtClean="0"/>
                  <a:t>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zh-CN" altLang="en-US">
                        <a:latin typeface="Cambria Math"/>
                      </a:rPr>
                      <m:t>≤</m:t>
                    </m:r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CN" dirty="0" smtClean="0"/>
                  <a:t> if 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/>
                      </a:rPr>
                      <m:t>𝑖</m:t>
                    </m:r>
                    <m:r>
                      <a:rPr lang="zh-CN" altLang="en-US">
                        <a:latin typeface="Cambria Math"/>
                      </a:rPr>
                      <m:t>&lt;</m:t>
                    </m:r>
                    <m:r>
                      <a:rPr lang="zh-CN" altLang="en-US" i="1">
                        <a:latin typeface="Cambria Math"/>
                      </a:rPr>
                      <m:t>𝑗</m:t>
                    </m:r>
                  </m:oMath>
                </a14:m>
                <a:endParaRPr lang="en-US" altLang="zh-CN" dirty="0" smtClean="0"/>
              </a:p>
              <a:p>
                <a:pPr marL="342900" indent="-342900">
                  <a:buAutoNum type="arabicPeriod"/>
                </a:pPr>
                <a:endParaRPr lang="en-US" altLang="zh-CN" dirty="0"/>
              </a:p>
              <a:p>
                <a:pPr marL="342900" indent="-342900">
                  <a:buAutoNum type="arabicPeriod"/>
                </a:pPr>
                <a:r>
                  <a:rPr lang="en-US" altLang="zh-CN" dirty="0" smtClean="0"/>
                  <a:t>Increase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zh-CN" altLang="en-US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dirty="0" smtClean="0"/>
                  <a:t>, which has the lowest value.</a:t>
                </a:r>
              </a:p>
              <a:p>
                <a:pPr marL="342900" indent="-342900">
                  <a:buAutoNum type="arabicPeriod"/>
                </a:pPr>
                <a:endParaRPr lang="en-US" altLang="zh-CN" dirty="0"/>
              </a:p>
              <a:p>
                <a:pPr marL="342900" indent="-342900">
                  <a:buAutoNum type="arabicPeriod"/>
                </a:pPr>
                <a:r>
                  <a:rPr lang="en-US" altLang="zh-CN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zh-CN" altLang="en-US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zh-CN" altLang="en-US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zh-CN" altLang="en-US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dirty="0" smtClean="0"/>
                  <a:t> during the allocating process, increase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zh-CN" altLang="en-US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altLang="zh-CN" b="0" i="0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dirty="0" smtClean="0"/>
                  <a:t> simultaneously.</a:t>
                </a:r>
              </a:p>
              <a:p>
                <a:pPr marL="342900" indent="-342900">
                  <a:buAutoNum type="arabicPeriod"/>
                </a:pPr>
                <a:endParaRPr lang="en-US" altLang="zh-CN" dirty="0"/>
              </a:p>
              <a:p>
                <a:pPr marL="342900" indent="-342900">
                  <a:buAutoNum type="arabicPeriod"/>
                </a:pPr>
                <a:r>
                  <a:rPr lang="en-US" altLang="zh-CN" dirty="0" smtClean="0"/>
                  <a:t>Repeat 2 and 3 for i&gt;2.</a:t>
                </a:r>
              </a:p>
              <a:p>
                <a:pPr marL="342900" indent="-342900">
                  <a:buAutoNum type="arabicPeriod"/>
                </a:pPr>
                <a:endParaRPr lang="en-US" altLang="zh-CN" dirty="0"/>
              </a:p>
              <a:p>
                <a:pPr marL="342900" indent="-342900">
                  <a:buAutoNum type="arabicPeriod"/>
                </a:pPr>
                <a:r>
                  <a:rPr lang="en-US" altLang="zh-CN" dirty="0" smtClean="0"/>
                  <a:t>For any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zh-CN" altLang="en-US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CN" b="0" i="0" smtClean="0">
                        <a:latin typeface="Cambria Math"/>
                      </a:rPr>
                      <m:t>, </m:t>
                    </m:r>
                  </m:oMath>
                </a14:m>
                <a:r>
                  <a:rPr lang="en-US" altLang="zh-CN" dirty="0" smtClean="0"/>
                  <a:t>stop allocating bandwidth to it.</a:t>
                </a:r>
              </a:p>
              <a:p>
                <a:pPr marL="342900" indent="-342900">
                  <a:buAutoNum type="arabicPeriod"/>
                </a:pPr>
                <a:endParaRPr lang="en-US" altLang="zh-CN" dirty="0"/>
              </a:p>
              <a:p>
                <a:pPr marL="342900" indent="-342900">
                  <a:buAutoNum type="arabicPeriod"/>
                </a:pPr>
                <a:r>
                  <a:rPr lang="en-US" altLang="zh-CN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zh-CN" alt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zh-CN" altLang="en-US">
                        <a:latin typeface="Cambria Math"/>
                      </a:rPr>
                      <m:t>=0</m:t>
                    </m:r>
                  </m:oMath>
                </a14:m>
                <a:r>
                  <a:rPr lang="en-US" altLang="zh-CN" dirty="0" smtClean="0"/>
                  <a:t>, end the process.</a:t>
                </a:r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41" y="2420888"/>
                <a:ext cx="8640960" cy="3580339"/>
              </a:xfrm>
              <a:prstGeom prst="rect">
                <a:avLst/>
              </a:prstGeom>
              <a:blipFill rotWithShape="1">
                <a:blip r:embed="rId2"/>
                <a:stretch>
                  <a:fillRect l="-5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114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223</TotalTime>
  <Words>718</Words>
  <Application>Microsoft Office PowerPoint</Application>
  <PresentationFormat>全屏显示(4:3)</PresentationFormat>
  <Paragraphs>85</Paragraphs>
  <Slides>13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波形</vt:lpstr>
      <vt:lpstr>PowerPoint 演示文稿</vt:lpstr>
      <vt:lpstr>Introductions</vt:lpstr>
      <vt:lpstr>Introductions</vt:lpstr>
      <vt:lpstr>Introductions</vt:lpstr>
      <vt:lpstr>Introductions</vt:lpstr>
      <vt:lpstr>Incentive-based protocol</vt:lpstr>
      <vt:lpstr>Incentive-based protocol</vt:lpstr>
      <vt:lpstr>Incentive-based protocol</vt:lpstr>
      <vt:lpstr>Incentive-based protocol</vt:lpstr>
      <vt:lpstr>Contribution update</vt:lpstr>
      <vt:lpstr>Contribution update</vt:lpstr>
      <vt:lpstr>Remaining works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ASUS</dc:creator>
  <cp:lastModifiedBy>ASUS</cp:lastModifiedBy>
  <cp:revision>20</cp:revision>
  <dcterms:created xsi:type="dcterms:W3CDTF">2011-06-16T05:02:22Z</dcterms:created>
  <dcterms:modified xsi:type="dcterms:W3CDTF">2011-06-17T07:03:35Z</dcterms:modified>
</cp:coreProperties>
</file>