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9"/>
  </p:notesMasterIdLst>
  <p:handoutMasterIdLst>
    <p:handoutMasterId r:id="rId30"/>
  </p:handoutMasterIdLst>
  <p:sldIdLst>
    <p:sldId id="355" r:id="rId2"/>
    <p:sldId id="391" r:id="rId3"/>
    <p:sldId id="367" r:id="rId4"/>
    <p:sldId id="384" r:id="rId5"/>
    <p:sldId id="389" r:id="rId6"/>
    <p:sldId id="390" r:id="rId7"/>
    <p:sldId id="388" r:id="rId8"/>
    <p:sldId id="404" r:id="rId9"/>
    <p:sldId id="392" r:id="rId10"/>
    <p:sldId id="393" r:id="rId11"/>
    <p:sldId id="394" r:id="rId12"/>
    <p:sldId id="395" r:id="rId13"/>
    <p:sldId id="396" r:id="rId14"/>
    <p:sldId id="416" r:id="rId15"/>
    <p:sldId id="417" r:id="rId16"/>
    <p:sldId id="418" r:id="rId17"/>
    <p:sldId id="405" r:id="rId18"/>
    <p:sldId id="406" r:id="rId19"/>
    <p:sldId id="413" r:id="rId20"/>
    <p:sldId id="407" r:id="rId21"/>
    <p:sldId id="414" r:id="rId22"/>
    <p:sldId id="408" r:id="rId23"/>
    <p:sldId id="415" r:id="rId24"/>
    <p:sldId id="409" r:id="rId25"/>
    <p:sldId id="410" r:id="rId26"/>
    <p:sldId id="411" r:id="rId27"/>
    <p:sldId id="412" r:id="rId28"/>
  </p:sldIdLst>
  <p:sldSz cx="9906000" cy="6858000" type="A4"/>
  <p:notesSz cx="6888163" cy="9623425"/>
  <p:defaultTextStyle>
    <a:defPPr>
      <a:defRPr lang="en-AU"/>
    </a:defPPr>
    <a:lvl1pPr algn="l" rtl="0" fontAlgn="base">
      <a:spcBef>
        <a:spcPct val="0"/>
      </a:spcBef>
      <a:spcAft>
        <a:spcPct val="0"/>
      </a:spcAft>
      <a:buFont typeface="Wingdings" pitchFamily="2" charset="2"/>
      <a:defRPr b="1" kern="1200">
        <a:solidFill>
          <a:schemeClr val="tx2"/>
        </a:solidFill>
        <a:latin typeface="楷体_GB2312" pitchFamily="49" charset="-122"/>
        <a:ea typeface="楷体_GB2312" pitchFamily="49" charset="-122"/>
        <a:cs typeface="+mn-cs"/>
      </a:defRPr>
    </a:lvl1pPr>
    <a:lvl2pPr marL="457200" algn="l" rtl="0" fontAlgn="base">
      <a:spcBef>
        <a:spcPct val="0"/>
      </a:spcBef>
      <a:spcAft>
        <a:spcPct val="0"/>
      </a:spcAft>
      <a:buFont typeface="Wingdings" pitchFamily="2" charset="2"/>
      <a:defRPr b="1" kern="1200">
        <a:solidFill>
          <a:schemeClr val="tx2"/>
        </a:solidFill>
        <a:latin typeface="楷体_GB2312" pitchFamily="49" charset="-122"/>
        <a:ea typeface="楷体_GB2312" pitchFamily="49" charset="-122"/>
        <a:cs typeface="+mn-cs"/>
      </a:defRPr>
    </a:lvl2pPr>
    <a:lvl3pPr marL="914400" algn="l" rtl="0" fontAlgn="base">
      <a:spcBef>
        <a:spcPct val="0"/>
      </a:spcBef>
      <a:spcAft>
        <a:spcPct val="0"/>
      </a:spcAft>
      <a:buFont typeface="Wingdings" pitchFamily="2" charset="2"/>
      <a:defRPr b="1" kern="1200">
        <a:solidFill>
          <a:schemeClr val="tx2"/>
        </a:solidFill>
        <a:latin typeface="楷体_GB2312" pitchFamily="49" charset="-122"/>
        <a:ea typeface="楷体_GB2312" pitchFamily="49" charset="-122"/>
        <a:cs typeface="+mn-cs"/>
      </a:defRPr>
    </a:lvl3pPr>
    <a:lvl4pPr marL="1371600" algn="l" rtl="0" fontAlgn="base">
      <a:spcBef>
        <a:spcPct val="0"/>
      </a:spcBef>
      <a:spcAft>
        <a:spcPct val="0"/>
      </a:spcAft>
      <a:buFont typeface="Wingdings" pitchFamily="2" charset="2"/>
      <a:defRPr b="1" kern="1200">
        <a:solidFill>
          <a:schemeClr val="tx2"/>
        </a:solidFill>
        <a:latin typeface="楷体_GB2312" pitchFamily="49" charset="-122"/>
        <a:ea typeface="楷体_GB2312" pitchFamily="49" charset="-122"/>
        <a:cs typeface="+mn-cs"/>
      </a:defRPr>
    </a:lvl4pPr>
    <a:lvl5pPr marL="1828800" algn="l" rtl="0" fontAlgn="base">
      <a:spcBef>
        <a:spcPct val="0"/>
      </a:spcBef>
      <a:spcAft>
        <a:spcPct val="0"/>
      </a:spcAft>
      <a:buFont typeface="Wingdings" pitchFamily="2" charset="2"/>
      <a:defRPr b="1" kern="1200">
        <a:solidFill>
          <a:schemeClr val="tx2"/>
        </a:solidFill>
        <a:latin typeface="楷体_GB2312" pitchFamily="49" charset="-122"/>
        <a:ea typeface="楷体_GB2312" pitchFamily="49" charset="-122"/>
        <a:cs typeface="+mn-cs"/>
      </a:defRPr>
    </a:lvl5pPr>
    <a:lvl6pPr marL="2286000" algn="l" defTabSz="914400" rtl="0" eaLnBrk="1" latinLnBrk="0" hangingPunct="1">
      <a:defRPr b="1" kern="1200">
        <a:solidFill>
          <a:schemeClr val="tx2"/>
        </a:solidFill>
        <a:latin typeface="楷体_GB2312" pitchFamily="49" charset="-122"/>
        <a:ea typeface="楷体_GB2312" pitchFamily="49" charset="-122"/>
        <a:cs typeface="+mn-cs"/>
      </a:defRPr>
    </a:lvl6pPr>
    <a:lvl7pPr marL="2743200" algn="l" defTabSz="914400" rtl="0" eaLnBrk="1" latinLnBrk="0" hangingPunct="1">
      <a:defRPr b="1" kern="1200">
        <a:solidFill>
          <a:schemeClr val="tx2"/>
        </a:solidFill>
        <a:latin typeface="楷体_GB2312" pitchFamily="49" charset="-122"/>
        <a:ea typeface="楷体_GB2312" pitchFamily="49" charset="-122"/>
        <a:cs typeface="+mn-cs"/>
      </a:defRPr>
    </a:lvl7pPr>
    <a:lvl8pPr marL="3200400" algn="l" defTabSz="914400" rtl="0" eaLnBrk="1" latinLnBrk="0" hangingPunct="1">
      <a:defRPr b="1" kern="1200">
        <a:solidFill>
          <a:schemeClr val="tx2"/>
        </a:solidFill>
        <a:latin typeface="楷体_GB2312" pitchFamily="49" charset="-122"/>
        <a:ea typeface="楷体_GB2312" pitchFamily="49" charset="-122"/>
        <a:cs typeface="+mn-cs"/>
      </a:defRPr>
    </a:lvl8pPr>
    <a:lvl9pPr marL="3657600" algn="l" defTabSz="914400" rtl="0" eaLnBrk="1" latinLnBrk="0" hangingPunct="1">
      <a:defRPr b="1" kern="1200">
        <a:solidFill>
          <a:schemeClr val="tx2"/>
        </a:solidFill>
        <a:latin typeface="楷体_GB2312" pitchFamily="49"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336600"/>
    <a:srgbClr val="669900"/>
    <a:srgbClr val="D60093"/>
    <a:srgbClr val="FF0066"/>
    <a:srgbClr val="660033"/>
    <a:srgbClr val="FF0000"/>
    <a:srgbClr val="FF33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01" autoAdjust="0"/>
    <p:restoredTop sz="94521" autoAdjust="0"/>
  </p:normalViewPr>
  <p:slideViewPr>
    <p:cSldViewPr>
      <p:cViewPr>
        <p:scale>
          <a:sx n="70" d="100"/>
          <a:sy n="70" d="100"/>
        </p:scale>
        <p:origin x="-1614" y="-108"/>
      </p:cViewPr>
      <p:guideLst>
        <p:guide orient="horz" pos="4319"/>
        <p:guide pos="8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66" d="100"/>
        <a:sy n="66" d="100"/>
      </p:scale>
      <p:origin x="0" y="234"/>
    </p:cViewPr>
  </p:sorterViewPr>
  <p:notesViewPr>
    <p:cSldViewPr>
      <p:cViewPr varScale="1">
        <p:scale>
          <a:sx n="51" d="100"/>
          <a:sy n="51" d="100"/>
        </p:scale>
        <p:origin x="-1884" y="-90"/>
      </p:cViewPr>
      <p:guideLst>
        <p:guide orient="horz" pos="3031"/>
        <p:guide pos="217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3" Type="http://schemas.openxmlformats.org/officeDocument/2006/relationships/slide" Target="slides/slide3.xml"/><Relationship Id="rId21" Type="http://schemas.openxmlformats.org/officeDocument/2006/relationships/slide" Target="slides/slide24.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 Type="http://schemas.openxmlformats.org/officeDocument/2006/relationships/slide" Target="slides/slide2.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5"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6.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4.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b="0">
                <a:solidFill>
                  <a:schemeClr val="tx1"/>
                </a:solidFill>
                <a:latin typeface="Arial" charset="0"/>
                <a:ea typeface="宋体" pitchFamily="2" charset="-122"/>
              </a:defRPr>
            </a:lvl1pPr>
          </a:lstStyle>
          <a:p>
            <a:endParaRPr lang="zh-CN" altLang="en-AU"/>
          </a:p>
        </p:txBody>
      </p:sp>
      <p:sp>
        <p:nvSpPr>
          <p:cNvPr id="22531" name="Rectangle 3"/>
          <p:cNvSpPr>
            <a:spLocks noGrp="1" noChangeArrowheads="1"/>
          </p:cNvSpPr>
          <p:nvPr>
            <p:ph type="dt" sz="quarter" idx="1"/>
          </p:nvPr>
        </p:nvSpPr>
        <p:spPr bwMode="auto">
          <a:xfrm>
            <a:off x="3900488" y="0"/>
            <a:ext cx="2986087"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latin typeface="Arial" charset="0"/>
                <a:ea typeface="宋体" pitchFamily="2" charset="-122"/>
              </a:defRPr>
            </a:lvl1pPr>
          </a:lstStyle>
          <a:p>
            <a:endParaRPr lang="en-AU" altLang="zh-CN"/>
          </a:p>
        </p:txBody>
      </p:sp>
      <p:sp>
        <p:nvSpPr>
          <p:cNvPr id="22532" name="Rectangle 4"/>
          <p:cNvSpPr>
            <a:spLocks noGrp="1" noChangeArrowheads="1"/>
          </p:cNvSpPr>
          <p:nvPr>
            <p:ph type="ftr" sz="quarter" idx="2"/>
          </p:nvPr>
        </p:nvSpPr>
        <p:spPr bwMode="auto">
          <a:xfrm>
            <a:off x="0" y="9140825"/>
            <a:ext cx="298608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b="0">
                <a:solidFill>
                  <a:schemeClr val="tx1"/>
                </a:solidFill>
                <a:latin typeface="Arial" charset="0"/>
                <a:ea typeface="宋体" pitchFamily="2" charset="-122"/>
              </a:defRPr>
            </a:lvl1pPr>
          </a:lstStyle>
          <a:p>
            <a:endParaRPr lang="en-AU" altLang="zh-CN"/>
          </a:p>
        </p:txBody>
      </p:sp>
      <p:sp>
        <p:nvSpPr>
          <p:cNvPr id="22533" name="Rectangle 5"/>
          <p:cNvSpPr>
            <a:spLocks noGrp="1" noChangeArrowheads="1"/>
          </p:cNvSpPr>
          <p:nvPr>
            <p:ph type="sldNum" sz="quarter" idx="3"/>
          </p:nvPr>
        </p:nvSpPr>
        <p:spPr bwMode="auto">
          <a:xfrm>
            <a:off x="3900488" y="9140825"/>
            <a:ext cx="2986087"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latin typeface="Arial" charset="0"/>
                <a:ea typeface="宋体" pitchFamily="2" charset="-122"/>
              </a:defRPr>
            </a:lvl1pPr>
          </a:lstStyle>
          <a:p>
            <a:fld id="{A6445502-751E-40A8-BAEA-B03C3CF665EF}" type="slidenum">
              <a:rPr lang="zh-CN" altLang="en-AU"/>
              <a:pPr/>
              <a:t>‹#›</a:t>
            </a:fld>
            <a:endParaRPr lang="en-AU"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8608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b="0">
                <a:solidFill>
                  <a:schemeClr val="tx1"/>
                </a:solidFill>
                <a:latin typeface="Arial" charset="0"/>
                <a:ea typeface="宋体" pitchFamily="2" charset="-122"/>
              </a:defRPr>
            </a:lvl1pPr>
          </a:lstStyle>
          <a:p>
            <a:endParaRPr lang="zh-CN" altLang="en-AU"/>
          </a:p>
        </p:txBody>
      </p:sp>
      <p:sp>
        <p:nvSpPr>
          <p:cNvPr id="23555" name="Rectangle 3"/>
          <p:cNvSpPr>
            <a:spLocks noGrp="1" noChangeArrowheads="1"/>
          </p:cNvSpPr>
          <p:nvPr>
            <p:ph type="dt" idx="1"/>
          </p:nvPr>
        </p:nvSpPr>
        <p:spPr bwMode="auto">
          <a:xfrm>
            <a:off x="3900488" y="0"/>
            <a:ext cx="2986087"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latin typeface="Arial" charset="0"/>
                <a:ea typeface="宋体" pitchFamily="2" charset="-122"/>
              </a:defRPr>
            </a:lvl1pPr>
          </a:lstStyle>
          <a:p>
            <a:endParaRPr lang="en-AU" altLang="zh-CN"/>
          </a:p>
        </p:txBody>
      </p:sp>
      <p:sp>
        <p:nvSpPr>
          <p:cNvPr id="23556" name="Rectangle 4"/>
          <p:cNvSpPr>
            <a:spLocks noGrp="1" noRot="1" noChangeAspect="1" noChangeArrowheads="1" noTextEdit="1"/>
          </p:cNvSpPr>
          <p:nvPr>
            <p:ph type="sldImg" idx="2"/>
          </p:nvPr>
        </p:nvSpPr>
        <p:spPr bwMode="auto">
          <a:xfrm>
            <a:off x="836613" y="720725"/>
            <a:ext cx="5214937" cy="3609975"/>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8975" y="4570413"/>
            <a:ext cx="5510213" cy="4332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a:t>
            </a:r>
          </a:p>
          <a:p>
            <a:pPr lvl="3"/>
            <a:r>
              <a:rPr lang="en-AU" altLang="zh-CN" smtClean="0"/>
              <a:t>Fourth level</a:t>
            </a:r>
          </a:p>
          <a:p>
            <a:pPr lvl="4"/>
            <a:r>
              <a:rPr lang="en-AU" altLang="zh-CN" smtClean="0"/>
              <a:t>Fifth level</a:t>
            </a:r>
          </a:p>
        </p:txBody>
      </p:sp>
      <p:sp>
        <p:nvSpPr>
          <p:cNvPr id="23558" name="Rectangle 6"/>
          <p:cNvSpPr>
            <a:spLocks noGrp="1" noChangeArrowheads="1"/>
          </p:cNvSpPr>
          <p:nvPr>
            <p:ph type="ftr" sz="quarter" idx="4"/>
          </p:nvPr>
        </p:nvSpPr>
        <p:spPr bwMode="auto">
          <a:xfrm>
            <a:off x="0" y="9140825"/>
            <a:ext cx="298608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b="0">
                <a:solidFill>
                  <a:schemeClr val="tx1"/>
                </a:solidFill>
                <a:latin typeface="Arial" charset="0"/>
                <a:ea typeface="宋体" pitchFamily="2" charset="-122"/>
              </a:defRPr>
            </a:lvl1pPr>
          </a:lstStyle>
          <a:p>
            <a:endParaRPr lang="en-AU" altLang="zh-CN"/>
          </a:p>
        </p:txBody>
      </p:sp>
      <p:sp>
        <p:nvSpPr>
          <p:cNvPr id="23559" name="Rectangle 7"/>
          <p:cNvSpPr>
            <a:spLocks noGrp="1" noChangeArrowheads="1"/>
          </p:cNvSpPr>
          <p:nvPr>
            <p:ph type="sldNum" sz="quarter" idx="5"/>
          </p:nvPr>
        </p:nvSpPr>
        <p:spPr bwMode="auto">
          <a:xfrm>
            <a:off x="3900488" y="9140825"/>
            <a:ext cx="2986087"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latin typeface="Arial" charset="0"/>
                <a:ea typeface="宋体" pitchFamily="2" charset="-122"/>
              </a:defRPr>
            </a:lvl1pPr>
          </a:lstStyle>
          <a:p>
            <a:fld id="{6B6B6857-4402-42C0-BB83-8A2C2309C8F7}" type="slidenum">
              <a:rPr lang="zh-CN" altLang="en-AU"/>
              <a:pPr/>
              <a:t>‹#›</a:t>
            </a:fld>
            <a:endParaRPr lang="en-AU"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7B0C3-BD51-4D2C-A31F-5B379E28F0DB}" type="slidenum">
              <a:rPr lang="zh-CN" altLang="en-AU"/>
              <a:pPr/>
              <a:t>1</a:t>
            </a:fld>
            <a:endParaRPr lang="en-AU" altLang="zh-CN"/>
          </a:p>
        </p:txBody>
      </p:sp>
      <p:sp>
        <p:nvSpPr>
          <p:cNvPr id="1505282" name="Rectangle 2"/>
          <p:cNvSpPr>
            <a:spLocks noGrp="1" noRot="1" noChangeAspect="1" noChangeArrowheads="1" noTextEdit="1"/>
          </p:cNvSpPr>
          <p:nvPr>
            <p:ph type="sldImg"/>
          </p:nvPr>
        </p:nvSpPr>
        <p:spPr>
          <a:ln/>
        </p:spPr>
      </p:sp>
      <p:sp>
        <p:nvSpPr>
          <p:cNvPr id="1505283"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13</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14</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15</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16</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17</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18</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19</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20</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21</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22</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CDFB8-2562-4C40-A09F-DFB278BF6855}" type="slidenum">
              <a:rPr lang="zh-CN" altLang="en-AU"/>
              <a:pPr/>
              <a:t>2</a:t>
            </a:fld>
            <a:endParaRPr lang="en-AU" altLang="zh-CN"/>
          </a:p>
        </p:txBody>
      </p:sp>
      <p:sp>
        <p:nvSpPr>
          <p:cNvPr id="1590274" name="Rectangle 2"/>
          <p:cNvSpPr>
            <a:spLocks noGrp="1" noRot="1" noChangeAspect="1" noChangeArrowheads="1" noTextEdit="1"/>
          </p:cNvSpPr>
          <p:nvPr>
            <p:ph type="sldImg"/>
          </p:nvPr>
        </p:nvSpPr>
        <p:spPr>
          <a:ln/>
        </p:spPr>
      </p:sp>
      <p:sp>
        <p:nvSpPr>
          <p:cNvPr id="1590275"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23</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24</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25</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26</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27</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6E237-5AE3-4D50-9DF1-5C0FD83D1F83}" type="slidenum">
              <a:rPr lang="zh-CN" altLang="en-AU"/>
              <a:pPr/>
              <a:t>3</a:t>
            </a:fld>
            <a:endParaRPr lang="en-AU" altLang="zh-CN"/>
          </a:p>
        </p:txBody>
      </p:sp>
      <p:sp>
        <p:nvSpPr>
          <p:cNvPr id="1538050" name="Rectangle 2"/>
          <p:cNvSpPr>
            <a:spLocks noGrp="1" noRot="1" noChangeAspect="1" noChangeArrowheads="1" noTextEdit="1"/>
          </p:cNvSpPr>
          <p:nvPr>
            <p:ph type="sldImg"/>
          </p:nvPr>
        </p:nvSpPr>
        <p:spPr>
          <a:ln/>
        </p:spPr>
      </p:sp>
      <p:sp>
        <p:nvSpPr>
          <p:cNvPr id="1538051"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BC2F2-2F71-427F-AA5A-81E035140AD1}" type="slidenum">
              <a:rPr lang="zh-CN" altLang="en-AU"/>
              <a:pPr/>
              <a:t>4</a:t>
            </a:fld>
            <a:endParaRPr lang="en-AU" altLang="zh-CN"/>
          </a:p>
        </p:txBody>
      </p:sp>
      <p:sp>
        <p:nvSpPr>
          <p:cNvPr id="1577986" name="Rectangle 2"/>
          <p:cNvSpPr>
            <a:spLocks noGrp="1" noRot="1" noChangeAspect="1" noChangeArrowheads="1" noTextEdit="1"/>
          </p:cNvSpPr>
          <p:nvPr>
            <p:ph type="sldImg"/>
          </p:nvPr>
        </p:nvSpPr>
        <p:spPr>
          <a:ln/>
        </p:spPr>
      </p:sp>
      <p:sp>
        <p:nvSpPr>
          <p:cNvPr id="157798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6</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9</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10</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11</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57582-8874-4758-AA12-BA5E78E8033F}" type="slidenum">
              <a:rPr lang="zh-CN" altLang="en-AU"/>
              <a:pPr/>
              <a:t>12</a:t>
            </a:fld>
            <a:endParaRPr lang="en-AU" altLang="zh-CN"/>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a:xfrm>
            <a:off x="917575" y="4568825"/>
            <a:ext cx="5053013" cy="4333875"/>
          </a:xfrm>
        </p:spPr>
        <p:txBody>
          <a:bodyPr lIns="92693" tIns="46347" rIns="92693" bIns="4634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167" name="Picture 23" descr="Sellers-TitleMaster2"/>
          <p:cNvPicPr>
            <a:picLocks noChangeAspect="1" noChangeArrowheads="1"/>
          </p:cNvPicPr>
          <p:nvPr/>
        </p:nvPicPr>
        <p:blipFill>
          <a:blip r:embed="rId2" cstate="print"/>
          <a:srcRect t="4614"/>
          <a:stretch>
            <a:fillRect/>
          </a:stretch>
        </p:blipFill>
        <p:spPr bwMode="gray">
          <a:xfrm>
            <a:off x="0" y="0"/>
            <a:ext cx="9906000" cy="6858000"/>
          </a:xfrm>
          <a:prstGeom prst="rect">
            <a:avLst/>
          </a:prstGeom>
          <a:noFill/>
        </p:spPr>
      </p:pic>
      <p:sp>
        <p:nvSpPr>
          <p:cNvPr id="6168" name="Text Box 24"/>
          <p:cNvSpPr txBox="1">
            <a:spLocks noChangeArrowheads="1"/>
          </p:cNvSpPr>
          <p:nvPr/>
        </p:nvSpPr>
        <p:spPr bwMode="auto">
          <a:xfrm>
            <a:off x="6988175" y="7938"/>
            <a:ext cx="2266950" cy="198437"/>
          </a:xfrm>
          <a:prstGeom prst="rect">
            <a:avLst/>
          </a:prstGeom>
          <a:noFill/>
          <a:ln w="12700">
            <a:noFill/>
            <a:miter lim="800000"/>
            <a:headEnd/>
            <a:tailEnd/>
          </a:ln>
          <a:effectLst/>
        </p:spPr>
        <p:txBody>
          <a:bodyPr lIns="0" tIns="0" rIns="0" bIns="0"/>
          <a:lstStyle/>
          <a:p>
            <a:pPr algn="r" eaLnBrk="0" hangingPunct="0">
              <a:spcBef>
                <a:spcPct val="50000"/>
              </a:spcBef>
              <a:buFontTx/>
              <a:buNone/>
            </a:pPr>
            <a:fld id="{6177A97B-A71F-47E9-A1DE-CA8F70DB1ECD}" type="datetime1">
              <a:rPr lang="zh-CN" altLang="en-US" sz="700" b="0">
                <a:solidFill>
                  <a:srgbClr val="B2B2B2"/>
                </a:solidFill>
                <a:latin typeface="Arial" charset="0"/>
                <a:ea typeface="宋体" pitchFamily="2" charset="-122"/>
              </a:rPr>
              <a:pPr algn="r" eaLnBrk="0" hangingPunct="0">
                <a:spcBef>
                  <a:spcPct val="50000"/>
                </a:spcBef>
                <a:buFontTx/>
                <a:buNone/>
              </a:pPr>
              <a:t>2011/6/17</a:t>
            </a:fld>
            <a:r>
              <a:rPr lang="en-US" altLang="en-US" sz="700" b="0">
                <a:solidFill>
                  <a:srgbClr val="B2B2B2"/>
                </a:solidFill>
                <a:latin typeface="Arial" charset="0"/>
              </a:rPr>
              <a:t>  </a:t>
            </a:r>
            <a:fld id="{208726D6-9539-4ADE-8DB6-05F28778D986}" type="slidenum">
              <a:rPr lang="en-US" altLang="en-US" sz="700" b="0">
                <a:solidFill>
                  <a:srgbClr val="B2B2B2"/>
                </a:solidFill>
                <a:latin typeface="Arial" charset="0"/>
              </a:rPr>
              <a:pPr algn="r" eaLnBrk="0" hangingPunct="0">
                <a:spcBef>
                  <a:spcPct val="50000"/>
                </a:spcBef>
                <a:buFontTx/>
                <a:buNone/>
              </a:pPr>
              <a:t>‹#›</a:t>
            </a:fld>
            <a:r>
              <a:rPr lang="en-US" altLang="en-US" sz="700" b="0">
                <a:solidFill>
                  <a:srgbClr val="B2B2B2"/>
                </a:solidFill>
                <a:latin typeface="Arial" charset="0"/>
              </a:rPr>
              <a:t> DAL 00-1647</a:t>
            </a:r>
          </a:p>
        </p:txBody>
      </p:sp>
      <p:sp>
        <p:nvSpPr>
          <p:cNvPr id="6169" name="Rectangle 25"/>
          <p:cNvSpPr>
            <a:spLocks noGrp="1" noChangeArrowheads="1"/>
          </p:cNvSpPr>
          <p:nvPr>
            <p:ph type="ctrTitle"/>
          </p:nvPr>
        </p:nvSpPr>
        <p:spPr bwMode="auto">
          <a:xfrm>
            <a:off x="1498600" y="2979738"/>
            <a:ext cx="7786688" cy="365125"/>
          </a:xfrm>
          <a:prstGeom prst="rect">
            <a:avLst/>
          </a:prstGeom>
          <a:noFill/>
          <a:ln w="12700">
            <a:miter lim="800000"/>
            <a:headEnd/>
            <a:tailEnd/>
          </a:ln>
        </p:spPr>
        <p:txBody>
          <a:bodyPr vert="horz" wrap="square" lIns="0" tIns="0" rIns="0" bIns="0" numCol="1" anchor="ctr" anchorCtr="0" compatLnSpc="1">
            <a:prstTxWarp prst="textNoShape">
              <a:avLst/>
            </a:prstTxWarp>
            <a:spAutoFit/>
          </a:bodyPr>
          <a:lstStyle>
            <a:lvl1pPr>
              <a:defRPr/>
            </a:lvl1pPr>
          </a:lstStyle>
          <a:p>
            <a:r>
              <a:rPr lang="en-US" altLang="zh-CN"/>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slide(fromLeft)">
                                      <p:cBhvr>
                                        <p:cTn id="7" dur="5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0"/>
            <a:ext cx="8915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fld id="{9BFF5DF2-69DA-4EB9-8BDD-2587490D5CB8}"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fld id="{0DB28A18-6B4F-4EEE-A30A-FA80EB126B99}"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95300" y="274638"/>
            <a:ext cx="89154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页脚占位符 2"/>
          <p:cNvSpPr>
            <a:spLocks noGrp="1"/>
          </p:cNvSpPr>
          <p:nvPr>
            <p:ph type="ftr" sz="quarter" idx="10"/>
          </p:nvPr>
        </p:nvSpPr>
        <p:spPr>
          <a:xfrm>
            <a:off x="3384550" y="6629400"/>
            <a:ext cx="3136900" cy="228600"/>
          </a:xfrm>
        </p:spPr>
        <p:txBody>
          <a:bodyPr/>
          <a:lstStyle>
            <a:lvl1pPr>
              <a:defRPr/>
            </a:lvl1pPr>
          </a:lstStyle>
          <a:p>
            <a:fld id="{6DF9A5E9-A7EA-4F12-B4F6-FEBCD40C81A3}"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95300" y="1600200"/>
            <a:ext cx="43815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29200" y="1600200"/>
            <a:ext cx="43815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95300" y="3938588"/>
            <a:ext cx="43815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5029200" y="3938588"/>
            <a:ext cx="43815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3384550" y="6629400"/>
            <a:ext cx="3136900" cy="228600"/>
          </a:xfrm>
        </p:spPr>
        <p:txBody>
          <a:bodyPr/>
          <a:lstStyle>
            <a:lvl1pPr>
              <a:defRPr/>
            </a:lvl1pPr>
          </a:lstStyle>
          <a:p>
            <a:fld id="{ADC360F3-225B-46FC-A9D4-69079A0ABF97}"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0"/>
            <a:ext cx="89154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fld id="{682C0FFB-D13F-4E6F-A183-F368496EE3C9}"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fld id="{4432165C-CCAF-4E92-80A5-2F157BC868EA}"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fld id="{1D614DCC-407A-4C9E-8410-04D0C7DEFA88}"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fld id="{B3DDA36A-0096-4CEB-90A3-12E68A8504D1}"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a:prstGeom prst="rect">
            <a:avLst/>
          </a:prstGeom>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fld id="{B549D892-DB69-4FCD-9D4F-80E5AFE2D7BF}"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fld id="{09801A34-1259-4B93-A476-98D389BC8BA4}"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fld id="{08AA4096-5D9A-4145-A371-70BF57C49B3F}"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fld id="{31F05E0D-BB5F-452A-A695-58CE4F379BEF}"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ftr" sz="quarter" idx="3"/>
          </p:nvPr>
        </p:nvSpPr>
        <p:spPr bwMode="auto">
          <a:xfrm>
            <a:off x="3384550" y="6629400"/>
            <a:ext cx="3136900" cy="228600"/>
          </a:xfrm>
          <a:prstGeom prst="rect">
            <a:avLst/>
          </a:prstGeom>
          <a:noFill/>
          <a:ln w="9525">
            <a:noFill/>
            <a:miter lim="800000"/>
            <a:headEnd/>
            <a:tailEnd/>
          </a:ln>
        </p:spPr>
        <p:txBody>
          <a:bodyPr vert="horz" wrap="square" lIns="67053" tIns="33526" rIns="67053" bIns="33526" numCol="1" anchor="t" anchorCtr="0" compatLnSpc="1">
            <a:prstTxWarp prst="textNoShape">
              <a:avLst/>
            </a:prstTxWarp>
          </a:bodyPr>
          <a:lstStyle>
            <a:lvl1pPr algn="ctr" defTabSz="669925">
              <a:spcBef>
                <a:spcPct val="50000"/>
              </a:spcBef>
              <a:buFontTx/>
              <a:buNone/>
              <a:defRPr kumimoji="1" sz="1000" b="0">
                <a:solidFill>
                  <a:schemeClr val="tx1"/>
                </a:solidFill>
                <a:latin typeface="+mn-lt"/>
                <a:ea typeface="宋体" pitchFamily="2" charset="-122"/>
              </a:defRPr>
            </a:lvl1pPr>
          </a:lstStyle>
          <a:p>
            <a:fld id="{513257D0-D4AB-4667-B332-26D326EBD6A3}" type="slidenum">
              <a:rPr lang="en-US" altLang="zh-CN"/>
              <a:pPr/>
              <a:t>‹#›</a:t>
            </a:fld>
            <a:endParaRPr lang="en-US" altLang="zh-CN"/>
          </a:p>
        </p:txBody>
      </p:sp>
      <p:sp>
        <p:nvSpPr>
          <p:cNvPr id="5127" name="Line 7"/>
          <p:cNvSpPr>
            <a:spLocks noChangeShapeType="1"/>
          </p:cNvSpPr>
          <p:nvPr/>
        </p:nvSpPr>
        <p:spPr bwMode="auto">
          <a:xfrm>
            <a:off x="228600" y="609600"/>
            <a:ext cx="9296400" cy="0"/>
          </a:xfrm>
          <a:prstGeom prst="line">
            <a:avLst/>
          </a:prstGeom>
          <a:noFill/>
          <a:ln w="9525">
            <a:solidFill>
              <a:schemeClr val="tx1"/>
            </a:solidFill>
            <a:round/>
            <a:headEnd/>
            <a:tailEnd/>
          </a:ln>
          <a:effectLst/>
        </p:spPr>
        <p:txBody>
          <a:bodyPr/>
          <a:lstStyle/>
          <a:p>
            <a:endParaRPr lang="zh-CN" altLang="en-US"/>
          </a:p>
        </p:txBody>
      </p:sp>
      <p:pic>
        <p:nvPicPr>
          <p:cNvPr id="5144" name="Picture 24" descr="blueglobebanner"/>
          <p:cNvPicPr>
            <a:picLocks noChangeAspect="1" noChangeArrowheads="1"/>
          </p:cNvPicPr>
          <p:nvPr/>
        </p:nvPicPr>
        <p:blipFill>
          <a:blip r:embed="rId15" cstate="print"/>
          <a:srcRect/>
          <a:stretch>
            <a:fillRect/>
          </a:stretch>
        </p:blipFill>
        <p:spPr bwMode="auto">
          <a:xfrm>
            <a:off x="0" y="0"/>
            <a:ext cx="9906000" cy="728663"/>
          </a:xfrm>
          <a:prstGeom prst="rect">
            <a:avLst/>
          </a:prstGeom>
          <a:noFill/>
        </p:spPr>
      </p:pic>
      <p:pic>
        <p:nvPicPr>
          <p:cNvPr id="5145" name="Picture 25" descr="sjtulogo1"/>
          <p:cNvPicPr>
            <a:picLocks noChangeAspect="1" noChangeArrowheads="1"/>
          </p:cNvPicPr>
          <p:nvPr/>
        </p:nvPicPr>
        <p:blipFill>
          <a:blip r:embed="rId16" cstate="print"/>
          <a:srcRect/>
          <a:stretch>
            <a:fillRect/>
          </a:stretch>
        </p:blipFill>
        <p:spPr bwMode="auto">
          <a:xfrm>
            <a:off x="9204325" y="36513"/>
            <a:ext cx="644525" cy="584200"/>
          </a:xfrm>
          <a:prstGeom prst="rect">
            <a:avLst/>
          </a:prstGeom>
          <a:noFill/>
        </p:spPr>
      </p:pic>
      <p:sp>
        <p:nvSpPr>
          <p:cNvPr id="5148" name="Rectangle 28"/>
          <p:cNvSpPr>
            <a:spLocks noChangeArrowheads="1"/>
          </p:cNvSpPr>
          <p:nvPr/>
        </p:nvSpPr>
        <p:spPr bwMode="auto">
          <a:xfrm>
            <a:off x="273050" y="133350"/>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defTabSz="669925">
              <a:buFontTx/>
              <a:buNone/>
            </a:pPr>
            <a:endParaRPr kumimoji="1" lang="en-AU" altLang="zh-CN" sz="2400">
              <a:latin typeface="Arial" charset="0"/>
              <a:ea typeface="华文楷体" pitchFamily="2" charset="-122"/>
            </a:endParaRPr>
          </a:p>
        </p:txBody>
      </p:sp>
      <p:sp>
        <p:nvSpPr>
          <p:cNvPr id="5149" name="Rectangle 29"/>
          <p:cNvSpPr>
            <a:spLocks noChangeArrowheads="1"/>
          </p:cNvSpPr>
          <p:nvPr/>
        </p:nvSpPr>
        <p:spPr bwMode="auto">
          <a:xfrm>
            <a:off x="128588" y="144463"/>
            <a:ext cx="9144000" cy="476250"/>
          </a:xfrm>
          <a:prstGeom prst="rect">
            <a:avLst/>
          </a:prstGeom>
          <a:noFill/>
          <a:ln w="9525">
            <a:noFill/>
            <a:miter lim="800000"/>
            <a:headEnd/>
            <a:tailEnd/>
          </a:ln>
        </p:spPr>
        <p:txBody>
          <a:bodyPr lIns="67053" tIns="33526" rIns="67053" bIns="33526"/>
          <a:lstStyle/>
          <a:p>
            <a:pPr defTabSz="669925">
              <a:buFontTx/>
              <a:buNone/>
            </a:pPr>
            <a:endParaRPr kumimoji="1" lang="zh-CN" altLang="en-US" sz="2400">
              <a:latin typeface="Arial" charset="0"/>
              <a:ea typeface="华文楷体" pitchFamily="2"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dt="0"/>
  <p:txStyles>
    <p:titleStyle>
      <a:lvl1pPr algn="l" defTabSz="669925" rtl="0" fontAlgn="base">
        <a:spcBef>
          <a:spcPct val="0"/>
        </a:spcBef>
        <a:spcAft>
          <a:spcPct val="0"/>
        </a:spcAft>
        <a:defRPr kumimoji="1" sz="2400" b="1">
          <a:solidFill>
            <a:schemeClr val="tx2"/>
          </a:solidFill>
          <a:latin typeface="+mj-lt"/>
          <a:ea typeface="+mj-ea"/>
          <a:cs typeface="+mj-cs"/>
        </a:defRPr>
      </a:lvl1pPr>
      <a:lvl2pPr algn="l" defTabSz="669925" rtl="0" fontAlgn="base">
        <a:spcBef>
          <a:spcPct val="0"/>
        </a:spcBef>
        <a:spcAft>
          <a:spcPct val="0"/>
        </a:spcAft>
        <a:defRPr kumimoji="1" sz="2400" b="1">
          <a:solidFill>
            <a:schemeClr val="tx2"/>
          </a:solidFill>
          <a:latin typeface="Arial" charset="0"/>
          <a:ea typeface="华文楷体" pitchFamily="2" charset="-122"/>
        </a:defRPr>
      </a:lvl2pPr>
      <a:lvl3pPr algn="l" defTabSz="669925" rtl="0" fontAlgn="base">
        <a:spcBef>
          <a:spcPct val="0"/>
        </a:spcBef>
        <a:spcAft>
          <a:spcPct val="0"/>
        </a:spcAft>
        <a:defRPr kumimoji="1" sz="2400" b="1">
          <a:solidFill>
            <a:schemeClr val="tx2"/>
          </a:solidFill>
          <a:latin typeface="Arial" charset="0"/>
          <a:ea typeface="华文楷体" pitchFamily="2" charset="-122"/>
        </a:defRPr>
      </a:lvl3pPr>
      <a:lvl4pPr algn="l" defTabSz="669925" rtl="0" fontAlgn="base">
        <a:spcBef>
          <a:spcPct val="0"/>
        </a:spcBef>
        <a:spcAft>
          <a:spcPct val="0"/>
        </a:spcAft>
        <a:defRPr kumimoji="1" sz="2400" b="1">
          <a:solidFill>
            <a:schemeClr val="tx2"/>
          </a:solidFill>
          <a:latin typeface="Arial" charset="0"/>
          <a:ea typeface="华文楷体" pitchFamily="2" charset="-122"/>
        </a:defRPr>
      </a:lvl4pPr>
      <a:lvl5pPr algn="l" defTabSz="669925" rtl="0" fontAlgn="base">
        <a:spcBef>
          <a:spcPct val="0"/>
        </a:spcBef>
        <a:spcAft>
          <a:spcPct val="0"/>
        </a:spcAft>
        <a:defRPr kumimoji="1" sz="2400" b="1">
          <a:solidFill>
            <a:schemeClr val="tx2"/>
          </a:solidFill>
          <a:latin typeface="Arial" charset="0"/>
          <a:ea typeface="华文楷体" pitchFamily="2" charset="-122"/>
        </a:defRPr>
      </a:lvl5pPr>
      <a:lvl6pPr marL="457200" algn="l" defTabSz="669925" rtl="0" fontAlgn="base">
        <a:spcBef>
          <a:spcPct val="0"/>
        </a:spcBef>
        <a:spcAft>
          <a:spcPct val="0"/>
        </a:spcAft>
        <a:defRPr kumimoji="1" sz="2400" b="1">
          <a:solidFill>
            <a:schemeClr val="tx2"/>
          </a:solidFill>
          <a:latin typeface="Arial" charset="0"/>
          <a:ea typeface="华文楷体" pitchFamily="2" charset="-122"/>
        </a:defRPr>
      </a:lvl6pPr>
      <a:lvl7pPr marL="914400" algn="l" defTabSz="669925" rtl="0" fontAlgn="base">
        <a:spcBef>
          <a:spcPct val="0"/>
        </a:spcBef>
        <a:spcAft>
          <a:spcPct val="0"/>
        </a:spcAft>
        <a:defRPr kumimoji="1" sz="2400" b="1">
          <a:solidFill>
            <a:schemeClr val="tx2"/>
          </a:solidFill>
          <a:latin typeface="Arial" charset="0"/>
          <a:ea typeface="华文楷体" pitchFamily="2" charset="-122"/>
        </a:defRPr>
      </a:lvl7pPr>
      <a:lvl8pPr marL="1371600" algn="l" defTabSz="669925" rtl="0" fontAlgn="base">
        <a:spcBef>
          <a:spcPct val="0"/>
        </a:spcBef>
        <a:spcAft>
          <a:spcPct val="0"/>
        </a:spcAft>
        <a:defRPr kumimoji="1" sz="2400" b="1">
          <a:solidFill>
            <a:schemeClr val="tx2"/>
          </a:solidFill>
          <a:latin typeface="Arial" charset="0"/>
          <a:ea typeface="华文楷体" pitchFamily="2" charset="-122"/>
        </a:defRPr>
      </a:lvl8pPr>
      <a:lvl9pPr marL="1828800" algn="l" defTabSz="669925" rtl="0" fontAlgn="base">
        <a:spcBef>
          <a:spcPct val="0"/>
        </a:spcBef>
        <a:spcAft>
          <a:spcPct val="0"/>
        </a:spcAft>
        <a:defRPr kumimoji="1" sz="2400" b="1">
          <a:solidFill>
            <a:schemeClr val="tx2"/>
          </a:solidFill>
          <a:latin typeface="Arial" charset="0"/>
          <a:ea typeface="华文楷体" pitchFamily="2" charset="-122"/>
        </a:defRPr>
      </a:lvl9pPr>
    </p:titleStyle>
    <p:bodyStyle>
      <a:lvl1pPr marL="250825" indent="-250825" algn="l" defTabSz="669925" rtl="0" fontAlgn="base">
        <a:spcBef>
          <a:spcPct val="20000"/>
        </a:spcBef>
        <a:spcAft>
          <a:spcPct val="0"/>
        </a:spcAft>
        <a:buChar char="•"/>
        <a:defRPr kumimoji="1" sz="2200" b="1">
          <a:solidFill>
            <a:schemeClr val="tx1"/>
          </a:solidFill>
          <a:latin typeface="+mn-lt"/>
          <a:ea typeface="+mn-ea"/>
          <a:cs typeface="+mn-cs"/>
        </a:defRPr>
      </a:lvl1pPr>
      <a:lvl2pPr marL="544513" indent="-209550" algn="l" defTabSz="669925" rtl="0" fontAlgn="base">
        <a:spcBef>
          <a:spcPct val="20000"/>
        </a:spcBef>
        <a:spcAft>
          <a:spcPct val="0"/>
        </a:spcAft>
        <a:buChar char="–"/>
        <a:defRPr kumimoji="1" sz="2000" b="1">
          <a:solidFill>
            <a:schemeClr val="tx1"/>
          </a:solidFill>
          <a:latin typeface="+mn-lt"/>
          <a:ea typeface="+mn-ea"/>
        </a:defRPr>
      </a:lvl2pPr>
      <a:lvl3pPr marL="838200" indent="-168275" algn="l" defTabSz="669925" rtl="0" fontAlgn="base">
        <a:spcBef>
          <a:spcPct val="20000"/>
        </a:spcBef>
        <a:spcAft>
          <a:spcPct val="0"/>
        </a:spcAft>
        <a:buChar char="•"/>
        <a:defRPr kumimoji="1" b="1">
          <a:solidFill>
            <a:schemeClr val="tx1"/>
          </a:solidFill>
          <a:latin typeface="+mn-lt"/>
          <a:ea typeface="+mn-ea"/>
        </a:defRPr>
      </a:lvl3pPr>
      <a:lvl4pPr marL="1173163" indent="-166688" algn="l" defTabSz="669925" rtl="0" fontAlgn="base">
        <a:spcBef>
          <a:spcPct val="20000"/>
        </a:spcBef>
        <a:spcAft>
          <a:spcPct val="0"/>
        </a:spcAft>
        <a:buChar char="–"/>
        <a:defRPr kumimoji="1" sz="1600" b="1">
          <a:solidFill>
            <a:schemeClr val="tx1"/>
          </a:solidFill>
          <a:latin typeface="+mn-lt"/>
          <a:ea typeface="+mn-ea"/>
        </a:defRPr>
      </a:lvl4pPr>
      <a:lvl5pPr marL="1508125" indent="-166688" algn="l" defTabSz="669925" rtl="0" fontAlgn="base">
        <a:spcBef>
          <a:spcPct val="20000"/>
        </a:spcBef>
        <a:spcAft>
          <a:spcPct val="0"/>
        </a:spcAft>
        <a:buChar char="»"/>
        <a:defRPr kumimoji="1" sz="1400" b="1">
          <a:solidFill>
            <a:schemeClr val="tx1"/>
          </a:solidFill>
          <a:latin typeface="+mn-lt"/>
          <a:ea typeface="+mn-ea"/>
        </a:defRPr>
      </a:lvl5pPr>
      <a:lvl6pPr marL="1965325" indent="-166688" algn="l" defTabSz="669925" rtl="0" fontAlgn="base">
        <a:spcBef>
          <a:spcPct val="20000"/>
        </a:spcBef>
        <a:spcAft>
          <a:spcPct val="0"/>
        </a:spcAft>
        <a:buChar char="»"/>
        <a:defRPr kumimoji="1" sz="1400" b="1">
          <a:solidFill>
            <a:schemeClr val="tx1"/>
          </a:solidFill>
          <a:latin typeface="+mn-lt"/>
          <a:ea typeface="+mn-ea"/>
        </a:defRPr>
      </a:lvl6pPr>
      <a:lvl7pPr marL="2422525" indent="-166688" algn="l" defTabSz="669925" rtl="0" fontAlgn="base">
        <a:spcBef>
          <a:spcPct val="20000"/>
        </a:spcBef>
        <a:spcAft>
          <a:spcPct val="0"/>
        </a:spcAft>
        <a:buChar char="»"/>
        <a:defRPr kumimoji="1" sz="1400" b="1">
          <a:solidFill>
            <a:schemeClr val="tx1"/>
          </a:solidFill>
          <a:latin typeface="+mn-lt"/>
          <a:ea typeface="+mn-ea"/>
        </a:defRPr>
      </a:lvl7pPr>
      <a:lvl8pPr marL="2879725" indent="-166688" algn="l" defTabSz="669925" rtl="0" fontAlgn="base">
        <a:spcBef>
          <a:spcPct val="20000"/>
        </a:spcBef>
        <a:spcAft>
          <a:spcPct val="0"/>
        </a:spcAft>
        <a:buChar char="»"/>
        <a:defRPr kumimoji="1" sz="1400" b="1">
          <a:solidFill>
            <a:schemeClr val="tx1"/>
          </a:solidFill>
          <a:latin typeface="+mn-lt"/>
          <a:ea typeface="+mn-ea"/>
        </a:defRPr>
      </a:lvl8pPr>
      <a:lvl9pPr marL="3336925" indent="-166688" algn="l" defTabSz="669925" rtl="0" fontAlgn="base">
        <a:spcBef>
          <a:spcPct val="20000"/>
        </a:spcBef>
        <a:spcAft>
          <a:spcPct val="0"/>
        </a:spcAft>
        <a:buChar char="»"/>
        <a:defRPr kumimoji="1" sz="1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11.bin"/><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21.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a:spLocks noGrp="1"/>
          </p:cNvSpPr>
          <p:nvPr>
            <p:ph type="ftr" sz="quarter" idx="10"/>
          </p:nvPr>
        </p:nvSpPr>
        <p:spPr/>
        <p:txBody>
          <a:bodyPr/>
          <a:lstStyle/>
          <a:p>
            <a:fld id="{F243FCF1-EB70-4B5C-A782-2859F3865D64}" type="slidenum">
              <a:rPr lang="en-US" altLang="zh-CN"/>
              <a:pPr/>
              <a:t>1</a:t>
            </a:fld>
            <a:endParaRPr lang="en-US" altLang="zh-CN"/>
          </a:p>
        </p:txBody>
      </p:sp>
      <p:sp>
        <p:nvSpPr>
          <p:cNvPr id="1504259" name="Text Box 3"/>
          <p:cNvSpPr txBox="1">
            <a:spLocks noChangeArrowheads="1"/>
          </p:cNvSpPr>
          <p:nvPr/>
        </p:nvSpPr>
        <p:spPr bwMode="auto">
          <a:xfrm>
            <a:off x="884548" y="3429000"/>
            <a:ext cx="8027988" cy="1569660"/>
          </a:xfrm>
          <a:prstGeom prst="rect">
            <a:avLst/>
          </a:prstGeom>
          <a:noFill/>
          <a:ln w="28575" algn="ctr">
            <a:noFill/>
            <a:miter lim="800000"/>
            <a:headEnd/>
            <a:tailEnd/>
          </a:ln>
          <a:effectLst/>
        </p:spPr>
        <p:txBody>
          <a:bodyPr>
            <a:spAutoFit/>
          </a:bodyPr>
          <a:lstStyle/>
          <a:p>
            <a:pPr algn="ctr">
              <a:spcBef>
                <a:spcPct val="50000"/>
              </a:spcBef>
            </a:pPr>
            <a:r>
              <a:rPr lang="en-US" altLang="zh-CN" sz="2400" dirty="0" smtClean="0">
                <a:solidFill>
                  <a:schemeClr val="tx1"/>
                </a:solidFill>
                <a:latin typeface="华文楷体" pitchFamily="2" charset="-122"/>
                <a:ea typeface="华文楷体" pitchFamily="2" charset="-122"/>
              </a:rPr>
              <a:t>Fang </a:t>
            </a:r>
            <a:r>
              <a:rPr lang="en-US" altLang="zh-CN" sz="2400" dirty="0" err="1" smtClean="0">
                <a:solidFill>
                  <a:schemeClr val="tx1"/>
                </a:solidFill>
                <a:latin typeface="华文楷体" pitchFamily="2" charset="-122"/>
                <a:ea typeface="华文楷体" pitchFamily="2" charset="-122"/>
              </a:rPr>
              <a:t>Yizhou</a:t>
            </a:r>
            <a:endParaRPr lang="en-US" altLang="zh-CN" sz="2400" dirty="0" smtClean="0">
              <a:solidFill>
                <a:schemeClr val="tx1"/>
              </a:solidFill>
              <a:latin typeface="华文楷体" pitchFamily="2" charset="-122"/>
              <a:ea typeface="华文楷体" pitchFamily="2" charset="-122"/>
            </a:endParaRPr>
          </a:p>
          <a:p>
            <a:pPr algn="ctr">
              <a:spcBef>
                <a:spcPct val="50000"/>
              </a:spcBef>
            </a:pPr>
            <a:r>
              <a:rPr lang="en-US" altLang="zh-CN" sz="2400" dirty="0" smtClean="0">
                <a:solidFill>
                  <a:schemeClr val="tx1"/>
                </a:solidFill>
                <a:latin typeface="华文楷体" pitchFamily="2" charset="-122"/>
                <a:ea typeface="华文楷体" pitchFamily="2" charset="-122"/>
              </a:rPr>
              <a:t>5080309323</a:t>
            </a:r>
          </a:p>
          <a:p>
            <a:pPr algn="ctr">
              <a:spcBef>
                <a:spcPct val="50000"/>
              </a:spcBef>
            </a:pPr>
            <a:r>
              <a:rPr lang="en-US" altLang="zh-CN" sz="2400" dirty="0" smtClean="0">
                <a:solidFill>
                  <a:schemeClr val="tx1"/>
                </a:solidFill>
                <a:latin typeface="华文楷体" pitchFamily="2" charset="-122"/>
                <a:ea typeface="华文楷体" pitchFamily="2" charset="-122"/>
              </a:rPr>
              <a:t>Electronic Engineering</a:t>
            </a:r>
            <a:endParaRPr lang="zh-CN" altLang="en-US" sz="2000" dirty="0">
              <a:solidFill>
                <a:schemeClr val="accent2"/>
              </a:solidFill>
            </a:endParaRPr>
          </a:p>
        </p:txBody>
      </p:sp>
      <p:sp>
        <p:nvSpPr>
          <p:cNvPr id="1504271" name="Text Box 15"/>
          <p:cNvSpPr txBox="1">
            <a:spLocks noChangeArrowheads="1"/>
          </p:cNvSpPr>
          <p:nvPr/>
        </p:nvSpPr>
        <p:spPr bwMode="auto">
          <a:xfrm>
            <a:off x="632520" y="1124744"/>
            <a:ext cx="8316913" cy="1077218"/>
          </a:xfrm>
          <a:prstGeom prst="rect">
            <a:avLst/>
          </a:prstGeom>
          <a:noFill/>
          <a:ln w="28575" algn="ctr">
            <a:noFill/>
            <a:miter lim="800000"/>
            <a:headEnd/>
            <a:tailEnd/>
          </a:ln>
          <a:effectLst/>
        </p:spPr>
        <p:txBody>
          <a:bodyPr>
            <a:spAutoFit/>
          </a:bodyPr>
          <a:lstStyle/>
          <a:p>
            <a:pPr algn="ctr">
              <a:spcBef>
                <a:spcPct val="50000"/>
              </a:spcBef>
            </a:pPr>
            <a:r>
              <a:rPr lang="en-US" altLang="zh-CN" sz="3200" dirty="0" smtClean="0">
                <a:solidFill>
                  <a:schemeClr val="tx1"/>
                </a:solidFill>
                <a:latin typeface="宋体" pitchFamily="2" charset="-122"/>
                <a:ea typeface="宋体" pitchFamily="2" charset="-122"/>
              </a:rPr>
              <a:t>Simulation and </a:t>
            </a:r>
            <a:r>
              <a:rPr lang="en-US" altLang="zh-CN" sz="3200" dirty="0" smtClean="0">
                <a:solidFill>
                  <a:schemeClr val="tx1"/>
                </a:solidFill>
                <a:latin typeface="宋体" pitchFamily="2" charset="-122"/>
                <a:ea typeface="宋体" pitchFamily="2" charset="-122"/>
              </a:rPr>
              <a:t>Analysis </a:t>
            </a:r>
            <a:r>
              <a:rPr lang="en-US" altLang="zh-CN" sz="3200" dirty="0" smtClean="0">
                <a:solidFill>
                  <a:schemeClr val="tx1"/>
                </a:solidFill>
                <a:latin typeface="宋体" pitchFamily="2" charset="-122"/>
                <a:ea typeface="宋体" pitchFamily="2" charset="-122"/>
              </a:rPr>
              <a:t>Mobility Models for Vehicle Ad hoc Networks(VANETs)</a:t>
            </a:r>
            <a:endParaRPr lang="zh-CN" altLang="en-US" sz="3200" dirty="0">
              <a:solidFill>
                <a:schemeClr val="accent2"/>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three existing mobility models for VANETs</a:t>
            </a:r>
            <a:endParaRPr kumimoji="1" lang="zh-CN" altLang="en-GB" sz="2400" dirty="0">
              <a:solidFill>
                <a:schemeClr val="bg1"/>
              </a:solidFill>
              <a:latin typeface="Arial" charset="0"/>
              <a:ea typeface="隶书" pitchFamily="49" charset="-122"/>
            </a:endParaRPr>
          </a:p>
        </p:txBody>
      </p:sp>
      <p:pic>
        <p:nvPicPr>
          <p:cNvPr id="28673" name="Picture 1"/>
          <p:cNvPicPr>
            <a:picLocks noChangeAspect="1" noChangeArrowheads="1"/>
          </p:cNvPicPr>
          <p:nvPr/>
        </p:nvPicPr>
        <p:blipFill>
          <a:blip r:embed="rId4" cstate="print"/>
          <a:srcRect/>
          <a:stretch>
            <a:fillRect/>
          </a:stretch>
        </p:blipFill>
        <p:spPr bwMode="auto">
          <a:xfrm>
            <a:off x="4533900" y="1844824"/>
            <a:ext cx="5372100" cy="3028950"/>
          </a:xfrm>
          <a:prstGeom prst="rect">
            <a:avLst/>
          </a:prstGeom>
          <a:noFill/>
          <a:ln w="9525">
            <a:noFill/>
            <a:miter lim="800000"/>
            <a:headEnd/>
            <a:tailEnd/>
          </a:ln>
        </p:spPr>
      </p:pic>
      <p:graphicFrame>
        <p:nvGraphicFramePr>
          <p:cNvPr id="15" name="对象 14"/>
          <p:cNvGraphicFramePr>
            <a:graphicFrameLocks noChangeAspect="1"/>
          </p:cNvGraphicFramePr>
          <p:nvPr/>
        </p:nvGraphicFramePr>
        <p:xfrm>
          <a:off x="416496" y="5445224"/>
          <a:ext cx="3816424" cy="771861"/>
        </p:xfrm>
        <a:graphic>
          <a:graphicData uri="http://schemas.openxmlformats.org/presentationml/2006/ole">
            <p:oleObj spid="_x0000_s28674" name="公式" r:id="rId5" imgW="2260440" imgH="457200" progId="Equation.3">
              <p:embed/>
            </p:oleObj>
          </a:graphicData>
        </a:graphic>
      </p:graphicFrame>
      <p:sp>
        <p:nvSpPr>
          <p:cNvPr id="16" name="TextBox 15"/>
          <p:cNvSpPr txBox="1"/>
          <p:nvPr/>
        </p:nvSpPr>
        <p:spPr>
          <a:xfrm>
            <a:off x="0" y="1124744"/>
            <a:ext cx="5205028" cy="400110"/>
          </a:xfrm>
          <a:prstGeom prst="rect">
            <a:avLst/>
          </a:prstGeom>
          <a:noFill/>
        </p:spPr>
        <p:txBody>
          <a:bodyPr wrap="square" rtlCol="0">
            <a:spAutoFit/>
          </a:bodyPr>
          <a:lstStyle/>
          <a:p>
            <a:r>
              <a:rPr lang="en-US" altLang="zh-CN" sz="2000" dirty="0" smtClean="0">
                <a:solidFill>
                  <a:schemeClr val="tx1"/>
                </a:solidFill>
                <a:latin typeface="华文楷体" pitchFamily="2" charset="-122"/>
                <a:ea typeface="华文楷体" pitchFamily="2" charset="-122"/>
              </a:rPr>
              <a:t>Movement-Based Routing(MORA) for VANETs:</a:t>
            </a:r>
            <a:endParaRPr lang="zh-CN" altLang="en-US" sz="2000" dirty="0"/>
          </a:p>
        </p:txBody>
      </p:sp>
      <p:sp>
        <p:nvSpPr>
          <p:cNvPr id="17" name="TextBox 16"/>
          <p:cNvSpPr txBox="1"/>
          <p:nvPr/>
        </p:nvSpPr>
        <p:spPr>
          <a:xfrm>
            <a:off x="0" y="1700808"/>
            <a:ext cx="4628964" cy="3693319"/>
          </a:xfrm>
          <a:prstGeom prst="rect">
            <a:avLst/>
          </a:prstGeom>
          <a:noFill/>
        </p:spPr>
        <p:txBody>
          <a:bodyPr wrap="square" rtlCol="0">
            <a:spAutoFit/>
          </a:bodyPr>
          <a:lstStyle/>
          <a:p>
            <a:r>
              <a:rPr lang="en-US" altLang="zh-CN" dirty="0" smtClean="0"/>
              <a:t>The core idea of the approach is to</a:t>
            </a:r>
          </a:p>
          <a:p>
            <a:r>
              <a:rPr lang="en-US" altLang="zh-CN" dirty="0" smtClean="0"/>
              <a:t>develop a functional which depends on the distance of forwarding car from the line connecting the source and the destination, </a:t>
            </a:r>
            <a:r>
              <a:rPr lang="en-US" altLang="zh-CN" dirty="0" err="1" smtClean="0"/>
              <a:t>sd</a:t>
            </a:r>
            <a:r>
              <a:rPr lang="en-US" altLang="zh-CN" dirty="0" smtClean="0"/>
              <a:t>, and on the node’s movement direction. This functional is required to be implemented in a distributed way allowing any vehicle to calculate it. The target functional should reach its absolute maxima in the case the node is moving on </a:t>
            </a:r>
            <a:r>
              <a:rPr lang="en-US" altLang="zh-CN" dirty="0" err="1" smtClean="0"/>
              <a:t>sd</a:t>
            </a:r>
            <a:r>
              <a:rPr lang="en-US" altLang="zh-CN" dirty="0" smtClean="0"/>
              <a:t> and it should decrease as the distance from </a:t>
            </a:r>
            <a:r>
              <a:rPr lang="en-US" altLang="zh-CN" dirty="0" err="1" smtClean="0"/>
              <a:t>sd</a:t>
            </a:r>
            <a:r>
              <a:rPr lang="en-US" altLang="zh-CN" dirty="0" smtClean="0"/>
              <a:t> increases. </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11</a:t>
            </a:fld>
            <a:endParaRPr lang="en-US" altLang="zh-CN"/>
          </a:p>
        </p:txBody>
      </p:sp>
      <p:sp>
        <p:nvSpPr>
          <p:cNvPr id="8"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a self-designed mobility models for VANETs</a:t>
            </a:r>
            <a:endParaRPr kumimoji="1" lang="zh-CN" altLang="en-GB" sz="2400" dirty="0">
              <a:solidFill>
                <a:schemeClr val="bg1"/>
              </a:solidFill>
              <a:latin typeface="Arial" charset="0"/>
              <a:ea typeface="隶书" pitchFamily="49" charset="-122"/>
            </a:endParaRPr>
          </a:p>
        </p:txBody>
      </p:sp>
      <p:sp>
        <p:nvSpPr>
          <p:cNvPr id="4" name="TextBox 3"/>
          <p:cNvSpPr txBox="1"/>
          <p:nvPr/>
        </p:nvSpPr>
        <p:spPr>
          <a:xfrm>
            <a:off x="416496" y="800708"/>
            <a:ext cx="6984776" cy="369332"/>
          </a:xfrm>
          <a:prstGeom prst="rect">
            <a:avLst/>
          </a:prstGeom>
          <a:noFill/>
        </p:spPr>
        <p:txBody>
          <a:bodyPr wrap="square" rtlCol="0">
            <a:spAutoFit/>
          </a:bodyPr>
          <a:lstStyle/>
          <a:p>
            <a:r>
              <a:rPr lang="en-US" altLang="zh-CN" dirty="0" smtClean="0"/>
              <a:t>Score-based Mobility Model</a:t>
            </a:r>
            <a:endParaRPr lang="zh-CN" altLang="en-US" dirty="0"/>
          </a:p>
        </p:txBody>
      </p:sp>
      <p:pic>
        <p:nvPicPr>
          <p:cNvPr id="38914" name="Picture 2" descr="C:\Users\fyz\Desktop\sbr.jpg"/>
          <p:cNvPicPr>
            <a:picLocks noChangeAspect="1" noChangeArrowheads="1"/>
          </p:cNvPicPr>
          <p:nvPr/>
        </p:nvPicPr>
        <p:blipFill>
          <a:blip r:embed="rId3" cstate="print"/>
          <a:srcRect/>
          <a:stretch>
            <a:fillRect/>
          </a:stretch>
        </p:blipFill>
        <p:spPr bwMode="auto">
          <a:xfrm>
            <a:off x="0" y="1088740"/>
            <a:ext cx="9021452" cy="4455871"/>
          </a:xfrm>
          <a:prstGeom prst="rect">
            <a:avLst/>
          </a:prstGeom>
          <a:noFill/>
        </p:spPr>
      </p:pic>
      <p:sp>
        <p:nvSpPr>
          <p:cNvPr id="6" name="TextBox 5"/>
          <p:cNvSpPr txBox="1"/>
          <p:nvPr/>
        </p:nvSpPr>
        <p:spPr>
          <a:xfrm>
            <a:off x="812540" y="4977172"/>
            <a:ext cx="8532948" cy="923330"/>
          </a:xfrm>
          <a:prstGeom prst="rect">
            <a:avLst/>
          </a:prstGeom>
          <a:noFill/>
        </p:spPr>
        <p:txBody>
          <a:bodyPr wrap="square" rtlCol="0">
            <a:spAutoFit/>
          </a:bodyPr>
          <a:lstStyle/>
          <a:p>
            <a:r>
              <a:rPr lang="en-US" altLang="zh-CN" dirty="0" smtClean="0"/>
              <a:t>How to score:</a:t>
            </a:r>
          </a:p>
          <a:p>
            <a:r>
              <a:rPr lang="en-US" altLang="zh-CN" dirty="0" smtClean="0"/>
              <a:t>If a vehicle has </a:t>
            </a:r>
            <a:r>
              <a:rPr lang="en-US" altLang="zh-CN" dirty="0" err="1" smtClean="0"/>
              <a:t>successed</a:t>
            </a:r>
            <a:r>
              <a:rPr lang="en-US" altLang="zh-CN" dirty="0" smtClean="0"/>
              <a:t> in functioning as a </a:t>
            </a:r>
            <a:r>
              <a:rPr lang="en-US" altLang="zh-CN" dirty="0" smtClean="0"/>
              <a:t>intermediate </a:t>
            </a:r>
            <a:r>
              <a:rPr lang="en-US" altLang="zh-CN" dirty="0" smtClean="0"/>
              <a:t>node, it has </a:t>
            </a:r>
          </a:p>
          <a:p>
            <a:r>
              <a:rPr lang="en-US" altLang="zh-CN" dirty="0" smtClean="0"/>
              <a:t>1 score plus. </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12</a:t>
            </a:fld>
            <a:endParaRPr lang="en-US" altLang="zh-CN"/>
          </a:p>
        </p:txBody>
      </p:sp>
      <p:sp>
        <p:nvSpPr>
          <p:cNvPr id="10"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a self-designed mobility models for VANETs</a:t>
            </a:r>
            <a:endParaRPr kumimoji="1" lang="zh-CN" altLang="en-GB" sz="2400" dirty="0">
              <a:solidFill>
                <a:schemeClr val="bg1"/>
              </a:solidFill>
              <a:latin typeface="Arial" charset="0"/>
              <a:ea typeface="隶书" pitchFamily="49" charset="-122"/>
            </a:endParaRPr>
          </a:p>
        </p:txBody>
      </p:sp>
      <p:sp>
        <p:nvSpPr>
          <p:cNvPr id="4" name="TextBox 3"/>
          <p:cNvSpPr txBox="1"/>
          <p:nvPr/>
        </p:nvSpPr>
        <p:spPr>
          <a:xfrm>
            <a:off x="524508" y="944724"/>
            <a:ext cx="6984776" cy="369332"/>
          </a:xfrm>
          <a:prstGeom prst="rect">
            <a:avLst/>
          </a:prstGeom>
          <a:noFill/>
        </p:spPr>
        <p:txBody>
          <a:bodyPr wrap="square" rtlCol="0">
            <a:spAutoFit/>
          </a:bodyPr>
          <a:lstStyle/>
          <a:p>
            <a:r>
              <a:rPr lang="en-US" altLang="zh-CN" dirty="0" smtClean="0"/>
              <a:t>Score-based Mobility Model</a:t>
            </a:r>
            <a:endParaRPr lang="zh-CN" altLang="en-US" dirty="0"/>
          </a:p>
        </p:txBody>
      </p:sp>
      <p:sp>
        <p:nvSpPr>
          <p:cNvPr id="6" name="TextBox 5"/>
          <p:cNvSpPr txBox="1"/>
          <p:nvPr/>
        </p:nvSpPr>
        <p:spPr>
          <a:xfrm>
            <a:off x="560512" y="1520788"/>
            <a:ext cx="7056784" cy="3293209"/>
          </a:xfrm>
          <a:prstGeom prst="rect">
            <a:avLst/>
          </a:prstGeom>
          <a:noFill/>
        </p:spPr>
        <p:txBody>
          <a:bodyPr wrap="square" rtlCol="0">
            <a:spAutoFit/>
          </a:bodyPr>
          <a:lstStyle/>
          <a:p>
            <a:r>
              <a:rPr lang="en-US" altLang="zh-CN" sz="1600" dirty="0" smtClean="0"/>
              <a:t>This is enlightened by MORA and MAGF, both using a function to choose intermediate node. This function gives a weighted factor to each node and the node with the biggest weighted factor is the choice. So I think I can give a weighted factor to each node. This weighted factor is based on the node's past performance. If a node successfully functioned as a intermediate, then we add 1 to it. A source node searches for all the intermediate node in its transmitting range and compare their </a:t>
            </a:r>
            <a:r>
              <a:rPr lang="en-US" altLang="zh-CN" sz="1600" dirty="0" err="1" smtClean="0"/>
              <a:t>factors.The</a:t>
            </a:r>
            <a:r>
              <a:rPr lang="en-US" altLang="zh-CN" sz="1600" dirty="0" smtClean="0"/>
              <a:t> node with the biggest factors is chosen. However, I think there must be a complementary explanation. When all the nodes in the transmitting range have small factor or they have the same factors, it is not proper to judge with weighted factor. I think in this condition, we should choose the node with GPSR model.</a:t>
            </a:r>
            <a:endParaRPr lang="zh-CN"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13</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14" name="TextBox 13"/>
          <p:cNvSpPr txBox="1"/>
          <p:nvPr/>
        </p:nvSpPr>
        <p:spPr>
          <a:xfrm>
            <a:off x="740532" y="1016732"/>
            <a:ext cx="8172908" cy="1200329"/>
          </a:xfrm>
          <a:prstGeom prst="rect">
            <a:avLst/>
          </a:prstGeom>
          <a:noFill/>
        </p:spPr>
        <p:txBody>
          <a:bodyPr wrap="square" rtlCol="0">
            <a:spAutoFit/>
          </a:bodyPr>
          <a:lstStyle/>
          <a:p>
            <a:r>
              <a:rPr lang="en-US" altLang="zh-CN" dirty="0" smtClean="0"/>
              <a:t>With regard to the simulation of VANET, ns2 and </a:t>
            </a:r>
            <a:r>
              <a:rPr lang="en-US" altLang="zh-CN" dirty="0" err="1" smtClean="0"/>
              <a:t>Glomosim</a:t>
            </a:r>
            <a:r>
              <a:rPr lang="en-US" altLang="zh-CN" dirty="0" smtClean="0"/>
              <a:t> are the most usually used software. As a new starter in this </a:t>
            </a:r>
            <a:r>
              <a:rPr lang="en-US" altLang="zh-CN" dirty="0" err="1" smtClean="0"/>
              <a:t>eld</a:t>
            </a:r>
            <a:r>
              <a:rPr lang="en-US" altLang="zh-CN" dirty="0" smtClean="0"/>
              <a:t>, I choose JAVA to do the </a:t>
            </a:r>
            <a:r>
              <a:rPr lang="en-US" altLang="zh-CN" dirty="0" err="1" smtClean="0"/>
              <a:t>simulation.The</a:t>
            </a:r>
            <a:r>
              <a:rPr lang="en-US" altLang="zh-CN" dirty="0" smtClean="0"/>
              <a:t> simulation setting is shown in the following table.</a:t>
            </a:r>
            <a:endParaRPr lang="zh-CN" altLang="en-US" dirty="0"/>
          </a:p>
        </p:txBody>
      </p:sp>
      <p:graphicFrame>
        <p:nvGraphicFramePr>
          <p:cNvPr id="15" name="表格 14"/>
          <p:cNvGraphicFramePr>
            <a:graphicFrameLocks noGrp="1"/>
          </p:cNvGraphicFramePr>
          <p:nvPr/>
        </p:nvGraphicFramePr>
        <p:xfrm>
          <a:off x="1460612" y="2564904"/>
          <a:ext cx="6604000" cy="3384374"/>
        </p:xfrm>
        <a:graphic>
          <a:graphicData uri="http://schemas.openxmlformats.org/drawingml/2006/table">
            <a:tbl>
              <a:tblPr firstRow="1" bandRow="1">
                <a:tableStyleId>{5C22544A-7EE6-4342-B048-85BDC9FD1C3A}</a:tableStyleId>
              </a:tblPr>
              <a:tblGrid>
                <a:gridCol w="3302000"/>
                <a:gridCol w="3302000"/>
              </a:tblGrid>
              <a:tr h="483482">
                <a:tc gridSpan="2">
                  <a:txBody>
                    <a:bodyPr/>
                    <a:lstStyle/>
                    <a:p>
                      <a:pPr algn="ctr"/>
                      <a:r>
                        <a:rPr lang="en-US" altLang="zh-CN" dirty="0" smtClean="0"/>
                        <a:t>Simulation Setting</a:t>
                      </a:r>
                      <a:endParaRPr lang="zh-CN" altLang="en-US" dirty="0"/>
                    </a:p>
                  </a:txBody>
                  <a:tcPr/>
                </a:tc>
                <a:tc hMerge="1">
                  <a:txBody>
                    <a:bodyPr/>
                    <a:lstStyle/>
                    <a:p>
                      <a:endParaRPr lang="zh-CN" altLang="en-US" dirty="0"/>
                    </a:p>
                  </a:txBody>
                  <a:tcPr/>
                </a:tc>
              </a:tr>
              <a:tr h="483482">
                <a:tc>
                  <a:txBody>
                    <a:bodyPr/>
                    <a:lstStyle/>
                    <a:p>
                      <a:r>
                        <a:rPr lang="en-US" altLang="zh-CN" dirty="0" smtClean="0"/>
                        <a:t>Time</a:t>
                      </a:r>
                      <a:r>
                        <a:rPr lang="en-US" altLang="zh-CN" baseline="0" dirty="0" smtClean="0"/>
                        <a:t> unit</a:t>
                      </a:r>
                      <a:endParaRPr lang="zh-CN" altLang="en-US" dirty="0"/>
                    </a:p>
                  </a:txBody>
                  <a:tcPr/>
                </a:tc>
                <a:tc>
                  <a:txBody>
                    <a:bodyPr/>
                    <a:lstStyle/>
                    <a:p>
                      <a:r>
                        <a:rPr lang="en-US" altLang="zh-CN" dirty="0" smtClean="0"/>
                        <a:t>1ms,10ms,100ms</a:t>
                      </a:r>
                      <a:endParaRPr lang="zh-CN" altLang="en-US" dirty="0"/>
                    </a:p>
                  </a:txBody>
                  <a:tcPr/>
                </a:tc>
              </a:tr>
              <a:tr h="483482">
                <a:tc>
                  <a:txBody>
                    <a:bodyPr/>
                    <a:lstStyle/>
                    <a:p>
                      <a:r>
                        <a:rPr lang="en-US" altLang="zh-CN" dirty="0" smtClean="0"/>
                        <a:t>Simulation time</a:t>
                      </a:r>
                      <a:endParaRPr lang="zh-CN" altLang="en-US" dirty="0"/>
                    </a:p>
                  </a:txBody>
                  <a:tcPr/>
                </a:tc>
                <a:tc>
                  <a:txBody>
                    <a:bodyPr/>
                    <a:lstStyle/>
                    <a:p>
                      <a:r>
                        <a:rPr lang="en-US" altLang="zh-CN" dirty="0" smtClean="0"/>
                        <a:t>Self-designed(</a:t>
                      </a:r>
                      <a:r>
                        <a:rPr lang="en-US" altLang="zh-CN" dirty="0" err="1" smtClean="0"/>
                        <a:t>longer,better</a:t>
                      </a:r>
                      <a:r>
                        <a:rPr lang="en-US" altLang="zh-CN" dirty="0" smtClean="0"/>
                        <a:t>)</a:t>
                      </a:r>
                      <a:endParaRPr lang="zh-CN" altLang="en-US" dirty="0"/>
                    </a:p>
                  </a:txBody>
                  <a:tcPr/>
                </a:tc>
              </a:tr>
              <a:tr h="483482">
                <a:tc>
                  <a:txBody>
                    <a:bodyPr/>
                    <a:lstStyle/>
                    <a:p>
                      <a:r>
                        <a:rPr lang="en-US" altLang="zh-CN" dirty="0" smtClean="0"/>
                        <a:t>Speed</a:t>
                      </a:r>
                      <a:endParaRPr lang="zh-CN" altLang="en-US" dirty="0"/>
                    </a:p>
                  </a:txBody>
                  <a:tcPr/>
                </a:tc>
                <a:tc>
                  <a:txBody>
                    <a:bodyPr/>
                    <a:lstStyle/>
                    <a:p>
                      <a:r>
                        <a:rPr lang="en-US" altLang="zh-CN" dirty="0" smtClean="0"/>
                        <a:t>10m/s-30m/s</a:t>
                      </a:r>
                      <a:endParaRPr lang="zh-CN" altLang="en-US" dirty="0"/>
                    </a:p>
                  </a:txBody>
                  <a:tcPr/>
                </a:tc>
              </a:tr>
              <a:tr h="483482">
                <a:tc>
                  <a:txBody>
                    <a:bodyPr/>
                    <a:lstStyle/>
                    <a:p>
                      <a:r>
                        <a:rPr lang="en-US" altLang="zh-CN" dirty="0" smtClean="0"/>
                        <a:t>Packet Size</a:t>
                      </a:r>
                      <a:endParaRPr lang="zh-CN" altLang="en-US" dirty="0"/>
                    </a:p>
                  </a:txBody>
                  <a:tcPr/>
                </a:tc>
                <a:tc>
                  <a:txBody>
                    <a:bodyPr/>
                    <a:lstStyle/>
                    <a:p>
                      <a:r>
                        <a:rPr lang="en-US" altLang="zh-CN" dirty="0" smtClean="0"/>
                        <a:t>1-10</a:t>
                      </a:r>
                      <a:endParaRPr lang="zh-CN" altLang="en-US" dirty="0"/>
                    </a:p>
                  </a:txBody>
                  <a:tcPr/>
                </a:tc>
              </a:tr>
              <a:tr h="483482">
                <a:tc>
                  <a:txBody>
                    <a:bodyPr/>
                    <a:lstStyle/>
                    <a:p>
                      <a:r>
                        <a:rPr lang="en-US" altLang="zh-CN" dirty="0" smtClean="0"/>
                        <a:t>Vehicle Density</a:t>
                      </a:r>
                      <a:endParaRPr lang="zh-CN" altLang="en-US" dirty="0"/>
                    </a:p>
                  </a:txBody>
                  <a:tcPr/>
                </a:tc>
                <a:tc>
                  <a:txBody>
                    <a:bodyPr/>
                    <a:lstStyle/>
                    <a:p>
                      <a:r>
                        <a:rPr lang="en-US" altLang="zh-CN" dirty="0" smtClean="0"/>
                        <a:t>1 per km,2 per km,3 per km</a:t>
                      </a:r>
                      <a:endParaRPr lang="zh-CN" altLang="en-US" dirty="0"/>
                    </a:p>
                  </a:txBody>
                  <a:tcPr/>
                </a:tc>
              </a:tr>
              <a:tr h="483482">
                <a:tc>
                  <a:txBody>
                    <a:bodyPr/>
                    <a:lstStyle/>
                    <a:p>
                      <a:r>
                        <a:rPr lang="en-US" altLang="zh-CN" dirty="0" smtClean="0"/>
                        <a:t>Transmission range</a:t>
                      </a:r>
                      <a:endParaRPr lang="zh-CN" altLang="en-US" dirty="0"/>
                    </a:p>
                  </a:txBody>
                  <a:tcPr/>
                </a:tc>
                <a:tc>
                  <a:txBody>
                    <a:bodyPr/>
                    <a:lstStyle/>
                    <a:p>
                      <a:r>
                        <a:rPr lang="en-US" altLang="zh-CN" dirty="0" smtClean="0"/>
                        <a:t>100m,300m,500m,800m</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14</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DEMO</a:t>
            </a:r>
            <a:endParaRPr kumimoji="1" lang="zh-CN" altLang="en-GB" sz="2000" dirty="0">
              <a:solidFill>
                <a:schemeClr val="bg1"/>
              </a:solidFill>
              <a:latin typeface="Arial" charset="0"/>
              <a:ea typeface="隶书" pitchFamily="49" charset="-122"/>
            </a:endParaRPr>
          </a:p>
        </p:txBody>
      </p:sp>
      <p:pic>
        <p:nvPicPr>
          <p:cNvPr id="37890" name="Picture 2" descr="C:\Users\fyz\Desktop\wilreless project1\city road_demo.jpg"/>
          <p:cNvPicPr>
            <a:picLocks noChangeAspect="1" noChangeArrowheads="1"/>
          </p:cNvPicPr>
          <p:nvPr/>
        </p:nvPicPr>
        <p:blipFill>
          <a:blip r:embed="rId3" cstate="print"/>
          <a:srcRect/>
          <a:stretch>
            <a:fillRect/>
          </a:stretch>
        </p:blipFill>
        <p:spPr bwMode="auto">
          <a:xfrm>
            <a:off x="257175" y="781050"/>
            <a:ext cx="9448353" cy="55642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15</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DEMO</a:t>
            </a:r>
            <a:endParaRPr kumimoji="1" lang="zh-CN" altLang="en-GB" sz="2000" dirty="0">
              <a:solidFill>
                <a:schemeClr val="bg1"/>
              </a:solidFill>
              <a:latin typeface="Arial" charset="0"/>
              <a:ea typeface="隶书" pitchFamily="49" charset="-122"/>
            </a:endParaRPr>
          </a:p>
        </p:txBody>
      </p:sp>
      <p:pic>
        <p:nvPicPr>
          <p:cNvPr id="38914" name="Picture 2" descr="C:\Users\fyz\Desktop\wilreless project1\frame_demo.jpg"/>
          <p:cNvPicPr>
            <a:picLocks noChangeAspect="1" noChangeArrowheads="1"/>
          </p:cNvPicPr>
          <p:nvPr/>
        </p:nvPicPr>
        <p:blipFill>
          <a:blip r:embed="rId3" cstate="print"/>
          <a:srcRect/>
          <a:stretch>
            <a:fillRect/>
          </a:stretch>
        </p:blipFill>
        <p:spPr bwMode="auto">
          <a:xfrm>
            <a:off x="344488" y="872716"/>
            <a:ext cx="9153686" cy="54726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16</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DEMO</a:t>
            </a:r>
            <a:endParaRPr kumimoji="1" lang="zh-CN" altLang="en-GB" sz="2000" dirty="0">
              <a:solidFill>
                <a:schemeClr val="bg1"/>
              </a:solidFill>
              <a:latin typeface="Arial" charset="0"/>
              <a:ea typeface="隶书" pitchFamily="49" charset="-122"/>
            </a:endParaRPr>
          </a:p>
        </p:txBody>
      </p:sp>
      <p:pic>
        <p:nvPicPr>
          <p:cNvPr id="39938" name="Picture 2" descr="C:\Users\fyz\Desktop\wilreless project1\high way_demo.jpg"/>
          <p:cNvPicPr>
            <a:picLocks noChangeAspect="1" noChangeArrowheads="1"/>
          </p:cNvPicPr>
          <p:nvPr/>
        </p:nvPicPr>
        <p:blipFill>
          <a:blip r:embed="rId3" cstate="print"/>
          <a:srcRect/>
          <a:stretch>
            <a:fillRect/>
          </a:stretch>
        </p:blipFill>
        <p:spPr bwMode="auto">
          <a:xfrm>
            <a:off x="0" y="728700"/>
            <a:ext cx="9633520" cy="61255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17</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4" name="TextBox 3"/>
          <p:cNvSpPr txBox="1"/>
          <p:nvPr/>
        </p:nvSpPr>
        <p:spPr>
          <a:xfrm>
            <a:off x="200472" y="1160748"/>
            <a:ext cx="9253028" cy="2585323"/>
          </a:xfrm>
          <a:prstGeom prst="rect">
            <a:avLst/>
          </a:prstGeom>
          <a:noFill/>
        </p:spPr>
        <p:txBody>
          <a:bodyPr wrap="square" rtlCol="0">
            <a:spAutoFit/>
          </a:bodyPr>
          <a:lstStyle/>
          <a:p>
            <a:r>
              <a:rPr lang="en-US" altLang="zh-CN" dirty="0" smtClean="0"/>
              <a:t>There are several points to explain before I give my simulation results.</a:t>
            </a:r>
          </a:p>
          <a:p>
            <a:r>
              <a:rPr lang="en-US" altLang="zh-CN" dirty="0" smtClean="0"/>
              <a:t>   1).My simulation researches into the impact of vehicle density and range on</a:t>
            </a:r>
          </a:p>
          <a:p>
            <a:r>
              <a:rPr lang="en-US" altLang="zh-CN" dirty="0" smtClean="0"/>
              <a:t>end-to-end delay .As shown in the above table ,the simulation time is 30s</a:t>
            </a:r>
          </a:p>
          <a:p>
            <a:r>
              <a:rPr lang="en-US" altLang="zh-CN" dirty="0" smtClean="0"/>
              <a:t>and the time unit is 1ms.So I have done 30000 test during my simulation.</a:t>
            </a:r>
          </a:p>
          <a:p>
            <a:r>
              <a:rPr lang="en-US" altLang="zh-CN" dirty="0" smtClean="0"/>
              <a:t>   2).Because the region is large in </a:t>
            </a:r>
            <a:r>
              <a:rPr lang="en-US" altLang="zh-CN" dirty="0" err="1" smtClean="0"/>
              <a:t>simulation,there</a:t>
            </a:r>
            <a:r>
              <a:rPr lang="en-US" altLang="zh-CN" dirty="0" smtClean="0"/>
              <a:t> is a huge number of </a:t>
            </a:r>
            <a:r>
              <a:rPr lang="en-US" altLang="zh-CN" smtClean="0"/>
              <a:t>cars .vehicle </a:t>
            </a:r>
            <a:r>
              <a:rPr lang="en-US" altLang="zh-CN" dirty="0" smtClean="0"/>
              <a:t>density above is of statistic average.</a:t>
            </a:r>
          </a:p>
          <a:p>
            <a:r>
              <a:rPr lang="en-US" altLang="zh-CN" dirty="0" smtClean="0"/>
              <a:t>   3).The simulation has concentrated only on transmission range and vehicle</a:t>
            </a:r>
          </a:p>
          <a:p>
            <a:r>
              <a:rPr lang="en-US" altLang="zh-CN" dirty="0" smtClean="0"/>
              <a:t>density. Other factors are considered same or ignored in order to simplify</a:t>
            </a:r>
          </a:p>
          <a:p>
            <a:r>
              <a:rPr lang="en-US" altLang="zh-CN" dirty="0" smtClean="0"/>
              <a:t>the simulation and get better results with regard to the two key factors.</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18</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6" name="矩形 5"/>
          <p:cNvSpPr/>
          <p:nvPr/>
        </p:nvSpPr>
        <p:spPr>
          <a:xfrm>
            <a:off x="164468" y="692696"/>
            <a:ext cx="8820980" cy="369332"/>
          </a:xfrm>
          <a:prstGeom prst="rect">
            <a:avLst/>
          </a:prstGeom>
        </p:spPr>
        <p:txBody>
          <a:bodyPr wrap="square">
            <a:spAutoFit/>
          </a:bodyPr>
          <a:lstStyle/>
          <a:p>
            <a:r>
              <a:rPr lang="en-US" altLang="zh-CN" dirty="0" smtClean="0"/>
              <a:t>The following four figures show the impact of vehicle density on delay.</a:t>
            </a:r>
            <a:endParaRPr lang="zh-CN" altLang="en-US" dirty="0"/>
          </a:p>
        </p:txBody>
      </p:sp>
      <p:pic>
        <p:nvPicPr>
          <p:cNvPr id="37890" name="Picture 2"/>
          <p:cNvPicPr>
            <a:picLocks noChangeAspect="1" noChangeArrowheads="1"/>
          </p:cNvPicPr>
          <p:nvPr/>
        </p:nvPicPr>
        <p:blipFill>
          <a:blip r:embed="rId3" cstate="print"/>
          <a:srcRect/>
          <a:stretch>
            <a:fillRect/>
          </a:stretch>
        </p:blipFill>
        <p:spPr bwMode="auto">
          <a:xfrm>
            <a:off x="1" y="1120329"/>
            <a:ext cx="5061012" cy="2884735"/>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736976" y="1057275"/>
            <a:ext cx="5338273" cy="2911785"/>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0" y="3719475"/>
            <a:ext cx="5485846" cy="3138525"/>
          </a:xfrm>
          <a:prstGeom prst="rect">
            <a:avLst/>
          </a:prstGeom>
          <a:noFill/>
          <a:ln w="9525">
            <a:noFill/>
            <a:miter lim="800000"/>
            <a:headEnd/>
            <a:tailEnd/>
          </a:ln>
        </p:spPr>
      </p:pic>
      <p:pic>
        <p:nvPicPr>
          <p:cNvPr id="37893" name="Picture 5"/>
          <p:cNvPicPr>
            <a:picLocks noChangeAspect="1" noChangeArrowheads="1"/>
          </p:cNvPicPr>
          <p:nvPr/>
        </p:nvPicPr>
        <p:blipFill>
          <a:blip r:embed="rId6" cstate="print"/>
          <a:srcRect/>
          <a:stretch>
            <a:fillRect/>
          </a:stretch>
        </p:blipFill>
        <p:spPr bwMode="auto">
          <a:xfrm>
            <a:off x="5229568" y="3789040"/>
            <a:ext cx="4676432" cy="3068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19</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4" name="TextBox 3"/>
          <p:cNvSpPr txBox="1"/>
          <p:nvPr/>
        </p:nvSpPr>
        <p:spPr>
          <a:xfrm>
            <a:off x="200472" y="908720"/>
            <a:ext cx="7200800" cy="369332"/>
          </a:xfrm>
          <a:prstGeom prst="rect">
            <a:avLst/>
          </a:prstGeom>
          <a:noFill/>
        </p:spPr>
        <p:txBody>
          <a:bodyPr wrap="square" rtlCol="0">
            <a:spAutoFit/>
          </a:bodyPr>
          <a:lstStyle/>
          <a:p>
            <a:r>
              <a:rPr lang="en-US" altLang="zh-CN" dirty="0" smtClean="0"/>
              <a:t>Analysis of the impact of vehicle density on delay  </a:t>
            </a:r>
            <a:endParaRPr lang="zh-CN" altLang="en-US" dirty="0"/>
          </a:p>
        </p:txBody>
      </p:sp>
      <p:sp>
        <p:nvSpPr>
          <p:cNvPr id="6" name="TextBox 5"/>
          <p:cNvSpPr txBox="1"/>
          <p:nvPr/>
        </p:nvSpPr>
        <p:spPr>
          <a:xfrm>
            <a:off x="272480" y="1556792"/>
            <a:ext cx="7128792" cy="2585323"/>
          </a:xfrm>
          <a:prstGeom prst="rect">
            <a:avLst/>
          </a:prstGeom>
          <a:noFill/>
        </p:spPr>
        <p:txBody>
          <a:bodyPr wrap="square" rtlCol="0">
            <a:spAutoFit/>
          </a:bodyPr>
          <a:lstStyle/>
          <a:p>
            <a:r>
              <a:rPr lang="en-US" altLang="zh-CN" dirty="0" smtClean="0"/>
              <a:t>1). With the increase of vehicle density, the delay decreases.</a:t>
            </a:r>
          </a:p>
          <a:p>
            <a:r>
              <a:rPr lang="en-US" altLang="zh-CN" dirty="0" smtClean="0"/>
              <a:t>2). GPSR performs the worst in case of small range and low vehicle density. However, GPSR becomes the first choice in case of big range and high vehicle density. This is easy to explain according the above </a:t>
            </a:r>
            <a:r>
              <a:rPr lang="en-US" altLang="zh-CN" dirty="0" err="1" smtClean="0"/>
              <a:t>theory.Greedy</a:t>
            </a:r>
            <a:r>
              <a:rPr lang="en-US" altLang="zh-CN" dirty="0" smtClean="0"/>
              <a:t> forwarding is less likely to fail in case of high density and big range.</a:t>
            </a:r>
          </a:p>
          <a:p>
            <a:r>
              <a:rPr lang="en-US" altLang="zh-CN" dirty="0" smtClean="0"/>
              <a:t>3).SBR has higher delay in all the four figures, and its advantage is not clear in this case.</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页脚占位符 2"/>
          <p:cNvSpPr>
            <a:spLocks noGrp="1"/>
          </p:cNvSpPr>
          <p:nvPr>
            <p:ph type="ftr" sz="quarter" idx="10"/>
          </p:nvPr>
        </p:nvSpPr>
        <p:spPr/>
        <p:txBody>
          <a:bodyPr/>
          <a:lstStyle/>
          <a:p>
            <a:fld id="{1B43A0B0-F7A1-4F54-B4CA-1FE5FA9B44B1}" type="slidenum">
              <a:rPr lang="en-US" altLang="zh-CN"/>
              <a:pPr/>
              <a:t>2</a:t>
            </a:fld>
            <a:endParaRPr lang="en-US" altLang="zh-CN"/>
          </a:p>
        </p:txBody>
      </p:sp>
      <p:sp>
        <p:nvSpPr>
          <p:cNvPr id="1589250" name="Rectangle 2"/>
          <p:cNvSpPr>
            <a:spLocks noChangeArrowheads="1"/>
          </p:cNvSpPr>
          <p:nvPr/>
        </p:nvSpPr>
        <p:spPr bwMode="auto">
          <a:xfrm>
            <a:off x="273050" y="152400"/>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3600" dirty="0" smtClean="0">
                <a:solidFill>
                  <a:schemeClr val="bg1"/>
                </a:solidFill>
                <a:latin typeface="Arial" charset="0"/>
                <a:ea typeface="隶书" pitchFamily="49" charset="-122"/>
              </a:rPr>
              <a:t>Contents of slides</a:t>
            </a:r>
            <a:endParaRPr kumimoji="1" lang="zh-CN" altLang="en-GB" sz="3600" dirty="0">
              <a:solidFill>
                <a:schemeClr val="bg1"/>
              </a:solidFill>
              <a:latin typeface="Arial" charset="0"/>
              <a:ea typeface="隶书" pitchFamily="49" charset="-122"/>
            </a:endParaRPr>
          </a:p>
        </p:txBody>
      </p:sp>
      <p:sp>
        <p:nvSpPr>
          <p:cNvPr id="1589252" name="Text Box 4"/>
          <p:cNvSpPr txBox="1">
            <a:spLocks noChangeArrowheads="1"/>
          </p:cNvSpPr>
          <p:nvPr/>
        </p:nvSpPr>
        <p:spPr bwMode="auto">
          <a:xfrm>
            <a:off x="884548" y="1052736"/>
            <a:ext cx="7704138" cy="457200"/>
          </a:xfrm>
          <a:prstGeom prst="rect">
            <a:avLst/>
          </a:prstGeom>
          <a:noFill/>
          <a:ln w="28575" algn="ctr">
            <a:noFill/>
            <a:miter lim="800000"/>
            <a:headEnd/>
            <a:tailEnd/>
          </a:ln>
          <a:effectLst/>
        </p:spPr>
        <p:txBody>
          <a:bodyPr>
            <a:spAutoFit/>
          </a:bodyPr>
          <a:lstStyle/>
          <a:p>
            <a:pPr>
              <a:spcBef>
                <a:spcPct val="50000"/>
              </a:spcBef>
            </a:pPr>
            <a:r>
              <a:rPr lang="en-US" altLang="zh-CN" sz="2400" dirty="0" smtClean="0">
                <a:solidFill>
                  <a:schemeClr val="tx1"/>
                </a:solidFill>
                <a:latin typeface="华文楷体" pitchFamily="2" charset="-122"/>
                <a:ea typeface="华文楷体" pitchFamily="2" charset="-122"/>
              </a:rPr>
              <a:t>1. Introduction to Vehicle Ad hoc Networks(VANETs)</a:t>
            </a:r>
            <a:endParaRPr lang="zh-CN" altLang="en-US" sz="2400" dirty="0">
              <a:solidFill>
                <a:schemeClr val="tx1"/>
              </a:solidFill>
              <a:latin typeface="华文楷体" pitchFamily="2" charset="-122"/>
              <a:ea typeface="华文楷体" pitchFamily="2" charset="-122"/>
            </a:endParaRPr>
          </a:p>
        </p:txBody>
      </p:sp>
      <p:sp>
        <p:nvSpPr>
          <p:cNvPr id="12" name="Text Box 4"/>
          <p:cNvSpPr txBox="1">
            <a:spLocks noChangeArrowheads="1"/>
          </p:cNvSpPr>
          <p:nvPr/>
        </p:nvSpPr>
        <p:spPr bwMode="auto">
          <a:xfrm>
            <a:off x="884548" y="1628801"/>
            <a:ext cx="7452828" cy="2862322"/>
          </a:xfrm>
          <a:prstGeom prst="rect">
            <a:avLst/>
          </a:prstGeom>
          <a:noFill/>
          <a:ln w="28575" algn="ctr">
            <a:noFill/>
            <a:miter lim="800000"/>
            <a:headEnd/>
            <a:tailEnd/>
          </a:ln>
          <a:effectLst/>
        </p:spPr>
        <p:txBody>
          <a:bodyPr wrap="square">
            <a:spAutoFit/>
          </a:bodyPr>
          <a:lstStyle/>
          <a:p>
            <a:pPr>
              <a:spcBef>
                <a:spcPct val="50000"/>
              </a:spcBef>
            </a:pPr>
            <a:r>
              <a:rPr lang="en-US" altLang="zh-CN" sz="2400" dirty="0">
                <a:solidFill>
                  <a:schemeClr val="tx1"/>
                </a:solidFill>
                <a:latin typeface="华文楷体" pitchFamily="2" charset="-122"/>
                <a:ea typeface="华文楷体" pitchFamily="2" charset="-122"/>
              </a:rPr>
              <a:t>2</a:t>
            </a:r>
            <a:r>
              <a:rPr lang="en-US" altLang="zh-CN" sz="2400" dirty="0" smtClean="0">
                <a:solidFill>
                  <a:schemeClr val="tx1"/>
                </a:solidFill>
                <a:latin typeface="华文楷体" pitchFamily="2" charset="-122"/>
                <a:ea typeface="华文楷体" pitchFamily="2" charset="-122"/>
              </a:rPr>
              <a:t>. Analysis of three existing mobility models for VANETs</a:t>
            </a:r>
          </a:p>
          <a:p>
            <a:pPr>
              <a:spcBef>
                <a:spcPct val="50000"/>
              </a:spcBef>
            </a:pPr>
            <a:r>
              <a:rPr lang="en-US" altLang="zh-CN" sz="2000" dirty="0" smtClean="0">
                <a:solidFill>
                  <a:schemeClr val="tx1"/>
                </a:solidFill>
                <a:latin typeface="华文楷体" pitchFamily="2" charset="-122"/>
                <a:ea typeface="华文楷体" pitchFamily="2" charset="-122"/>
              </a:rPr>
              <a:t>    2.1 Greedy Perimeter Stateless Routing(GPSR) for VANETs</a:t>
            </a:r>
          </a:p>
          <a:p>
            <a:pPr>
              <a:spcBef>
                <a:spcPct val="50000"/>
              </a:spcBef>
            </a:pPr>
            <a:r>
              <a:rPr lang="en-US" altLang="zh-CN" sz="2000" dirty="0" smtClean="0">
                <a:solidFill>
                  <a:schemeClr val="tx1"/>
                </a:solidFill>
                <a:latin typeface="华文楷体" pitchFamily="2" charset="-122"/>
                <a:ea typeface="华文楷体" pitchFamily="2" charset="-122"/>
              </a:rPr>
              <a:t>    2.2 Movement Aware Greedy Forwarding(MAGF) for VANETs</a:t>
            </a:r>
          </a:p>
          <a:p>
            <a:pPr>
              <a:spcBef>
                <a:spcPct val="50000"/>
              </a:spcBef>
            </a:pPr>
            <a:r>
              <a:rPr lang="en-US" altLang="zh-CN" sz="2000" dirty="0" smtClean="0">
                <a:solidFill>
                  <a:schemeClr val="tx1"/>
                </a:solidFill>
                <a:latin typeface="华文楷体" pitchFamily="2" charset="-122"/>
                <a:ea typeface="华文楷体" pitchFamily="2" charset="-122"/>
              </a:rPr>
              <a:t>    2.3Movement-Based Routing(MORA) for VANETs</a:t>
            </a:r>
          </a:p>
          <a:p>
            <a:pPr>
              <a:spcBef>
                <a:spcPct val="50000"/>
              </a:spcBef>
            </a:pPr>
            <a:endParaRPr lang="en-US" altLang="zh-CN" sz="2000" dirty="0" smtClean="0">
              <a:solidFill>
                <a:schemeClr val="tx1"/>
              </a:solidFill>
              <a:latin typeface="华文楷体" pitchFamily="2" charset="-122"/>
              <a:ea typeface="华文楷体" pitchFamily="2" charset="-122"/>
            </a:endParaRPr>
          </a:p>
          <a:p>
            <a:pPr>
              <a:spcBef>
                <a:spcPct val="50000"/>
              </a:spcBef>
            </a:pPr>
            <a:endParaRPr lang="zh-CN" altLang="en-US" sz="2400" dirty="0">
              <a:solidFill>
                <a:schemeClr val="tx1"/>
              </a:solidFill>
              <a:latin typeface="华文楷体" pitchFamily="2" charset="-122"/>
              <a:ea typeface="华文楷体" pitchFamily="2" charset="-122"/>
            </a:endParaRPr>
          </a:p>
        </p:txBody>
      </p:sp>
      <p:sp>
        <p:nvSpPr>
          <p:cNvPr id="13" name="Text Box 4"/>
          <p:cNvSpPr txBox="1">
            <a:spLocks noChangeArrowheads="1"/>
          </p:cNvSpPr>
          <p:nvPr/>
        </p:nvSpPr>
        <p:spPr bwMode="auto">
          <a:xfrm>
            <a:off x="885266" y="5373216"/>
            <a:ext cx="7704138" cy="457200"/>
          </a:xfrm>
          <a:prstGeom prst="rect">
            <a:avLst/>
          </a:prstGeom>
          <a:noFill/>
          <a:ln w="28575" algn="ctr">
            <a:noFill/>
            <a:miter lim="800000"/>
            <a:headEnd/>
            <a:tailEnd/>
          </a:ln>
          <a:effectLst/>
        </p:spPr>
        <p:txBody>
          <a:bodyPr>
            <a:spAutoFit/>
          </a:bodyPr>
          <a:lstStyle/>
          <a:p>
            <a:pPr>
              <a:spcBef>
                <a:spcPct val="50000"/>
              </a:spcBef>
            </a:pPr>
            <a:r>
              <a:rPr lang="en-US" altLang="zh-CN" sz="2400" dirty="0" smtClean="0">
                <a:solidFill>
                  <a:schemeClr val="tx1"/>
                </a:solidFill>
                <a:latin typeface="华文楷体" pitchFamily="2" charset="-122"/>
                <a:ea typeface="华文楷体" pitchFamily="2" charset="-122"/>
              </a:rPr>
              <a:t>5. Future work</a:t>
            </a:r>
            <a:endParaRPr lang="zh-CN" altLang="en-US" sz="2400" dirty="0">
              <a:solidFill>
                <a:schemeClr val="tx1"/>
              </a:solidFill>
              <a:latin typeface="华文楷体" pitchFamily="2" charset="-122"/>
              <a:ea typeface="华文楷体" pitchFamily="2" charset="-122"/>
            </a:endParaRPr>
          </a:p>
        </p:txBody>
      </p:sp>
      <p:sp>
        <p:nvSpPr>
          <p:cNvPr id="14" name="Text Box 4"/>
          <p:cNvSpPr txBox="1">
            <a:spLocks noChangeArrowheads="1"/>
          </p:cNvSpPr>
          <p:nvPr/>
        </p:nvSpPr>
        <p:spPr bwMode="auto">
          <a:xfrm>
            <a:off x="884548" y="4437112"/>
            <a:ext cx="7848872" cy="830997"/>
          </a:xfrm>
          <a:prstGeom prst="rect">
            <a:avLst/>
          </a:prstGeom>
          <a:noFill/>
          <a:ln w="28575" algn="ctr">
            <a:noFill/>
            <a:miter lim="800000"/>
            <a:headEnd/>
            <a:tailEnd/>
          </a:ln>
          <a:effectLst/>
        </p:spPr>
        <p:txBody>
          <a:bodyPr wrap="square">
            <a:spAutoFit/>
          </a:bodyPr>
          <a:lstStyle/>
          <a:p>
            <a:pPr>
              <a:spcBef>
                <a:spcPct val="50000"/>
              </a:spcBef>
            </a:pPr>
            <a:r>
              <a:rPr lang="en-US" altLang="zh-CN" sz="2400" dirty="0">
                <a:solidFill>
                  <a:schemeClr val="tx1"/>
                </a:solidFill>
                <a:latin typeface="华文楷体" pitchFamily="2" charset="-122"/>
                <a:ea typeface="华文楷体" pitchFamily="2" charset="-122"/>
              </a:rPr>
              <a:t>4</a:t>
            </a:r>
            <a:r>
              <a:rPr lang="en-US" altLang="zh-CN" sz="2400" dirty="0" smtClean="0">
                <a:solidFill>
                  <a:schemeClr val="tx1"/>
                </a:solidFill>
                <a:latin typeface="华文楷体" pitchFamily="2" charset="-122"/>
                <a:ea typeface="华文楷体" pitchFamily="2" charset="-122"/>
              </a:rPr>
              <a:t>. Simulation and Comparison Results for GPSR,MORA,MAGF and SBR </a:t>
            </a:r>
            <a:endParaRPr lang="zh-CN" altLang="en-US" sz="2400" dirty="0">
              <a:solidFill>
                <a:schemeClr val="tx1"/>
              </a:solidFill>
              <a:latin typeface="华文楷体" pitchFamily="2" charset="-122"/>
              <a:ea typeface="华文楷体" pitchFamily="2" charset="-122"/>
            </a:endParaRPr>
          </a:p>
        </p:txBody>
      </p:sp>
      <p:sp>
        <p:nvSpPr>
          <p:cNvPr id="15" name="Text Box 4"/>
          <p:cNvSpPr txBox="1">
            <a:spLocks noChangeArrowheads="1"/>
          </p:cNvSpPr>
          <p:nvPr/>
        </p:nvSpPr>
        <p:spPr bwMode="auto">
          <a:xfrm>
            <a:off x="884548" y="3583868"/>
            <a:ext cx="7704138" cy="830997"/>
          </a:xfrm>
          <a:prstGeom prst="rect">
            <a:avLst/>
          </a:prstGeom>
          <a:noFill/>
          <a:ln w="28575" algn="ctr">
            <a:noFill/>
            <a:miter lim="800000"/>
            <a:headEnd/>
            <a:tailEnd/>
          </a:ln>
          <a:effectLst/>
        </p:spPr>
        <p:txBody>
          <a:bodyPr>
            <a:spAutoFit/>
          </a:bodyPr>
          <a:lstStyle/>
          <a:p>
            <a:pPr>
              <a:spcBef>
                <a:spcPts val="0"/>
              </a:spcBef>
            </a:pPr>
            <a:r>
              <a:rPr lang="en-US" altLang="zh-CN" sz="2400" dirty="0">
                <a:solidFill>
                  <a:schemeClr val="tx1"/>
                </a:solidFill>
                <a:latin typeface="华文楷体" pitchFamily="2" charset="-122"/>
                <a:ea typeface="华文楷体" pitchFamily="2" charset="-122"/>
              </a:rPr>
              <a:t>3</a:t>
            </a:r>
            <a:r>
              <a:rPr lang="en-US" altLang="zh-CN" sz="2400" dirty="0" smtClean="0">
                <a:solidFill>
                  <a:schemeClr val="tx1"/>
                </a:solidFill>
                <a:latin typeface="华文楷体" pitchFamily="2" charset="-122"/>
                <a:ea typeface="华文楷体" pitchFamily="2" charset="-122"/>
              </a:rPr>
              <a:t>. A self-designed mobility model for VANETs</a:t>
            </a:r>
          </a:p>
          <a:p>
            <a:pPr algn="r">
              <a:spcBef>
                <a:spcPts val="0"/>
              </a:spcBef>
            </a:pPr>
            <a:r>
              <a:rPr lang="en-US" altLang="zh-CN" sz="2400" dirty="0" smtClean="0">
                <a:solidFill>
                  <a:schemeClr val="tx1"/>
                </a:solidFill>
                <a:latin typeface="华文楷体" pitchFamily="2" charset="-122"/>
                <a:ea typeface="华文楷体" pitchFamily="2" charset="-122"/>
              </a:rPr>
              <a:t>------Score-based Routing(SBR)</a:t>
            </a:r>
            <a:endParaRPr lang="zh-CN" altLang="en-US" sz="2400" dirty="0">
              <a:solidFill>
                <a:schemeClr val="tx1"/>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20</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6" name="矩形 5"/>
          <p:cNvSpPr/>
          <p:nvPr/>
        </p:nvSpPr>
        <p:spPr>
          <a:xfrm>
            <a:off x="164468" y="692696"/>
            <a:ext cx="9001000" cy="369332"/>
          </a:xfrm>
          <a:prstGeom prst="rect">
            <a:avLst/>
          </a:prstGeom>
        </p:spPr>
        <p:txBody>
          <a:bodyPr wrap="square">
            <a:spAutoFit/>
          </a:bodyPr>
          <a:lstStyle/>
          <a:p>
            <a:r>
              <a:rPr lang="en-US" altLang="zh-CN" dirty="0" smtClean="0"/>
              <a:t>The following three figures show the impact of range on delay</a:t>
            </a:r>
            <a:endParaRPr lang="zh-CN" altLang="en-US" dirty="0"/>
          </a:p>
        </p:txBody>
      </p:sp>
      <p:pic>
        <p:nvPicPr>
          <p:cNvPr id="38914" name="Picture 2"/>
          <p:cNvPicPr>
            <a:picLocks noChangeAspect="1" noChangeArrowheads="1"/>
          </p:cNvPicPr>
          <p:nvPr/>
        </p:nvPicPr>
        <p:blipFill>
          <a:blip r:embed="rId3" cstate="print"/>
          <a:srcRect/>
          <a:stretch>
            <a:fillRect/>
          </a:stretch>
        </p:blipFill>
        <p:spPr bwMode="auto">
          <a:xfrm>
            <a:off x="0" y="1052736"/>
            <a:ext cx="4916996" cy="27003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4664968" y="1016732"/>
            <a:ext cx="4968552" cy="2772308"/>
          </a:xfrm>
          <a:prstGeom prst="rect">
            <a:avLst/>
          </a:prstGeom>
          <a:noFill/>
          <a:ln w="9525">
            <a:noFill/>
            <a:miter lim="800000"/>
            <a:headEnd/>
            <a:tailEnd/>
          </a:ln>
        </p:spPr>
      </p:pic>
      <p:pic>
        <p:nvPicPr>
          <p:cNvPr id="38916" name="Picture 4"/>
          <p:cNvPicPr>
            <a:picLocks noChangeAspect="1" noChangeArrowheads="1"/>
          </p:cNvPicPr>
          <p:nvPr/>
        </p:nvPicPr>
        <p:blipFill>
          <a:blip r:embed="rId5" cstate="print"/>
          <a:srcRect/>
          <a:stretch>
            <a:fillRect/>
          </a:stretch>
        </p:blipFill>
        <p:spPr bwMode="auto">
          <a:xfrm>
            <a:off x="1604628" y="3681028"/>
            <a:ext cx="6839112" cy="2919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21</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4" name="TextBox 3"/>
          <p:cNvSpPr txBox="1"/>
          <p:nvPr/>
        </p:nvSpPr>
        <p:spPr>
          <a:xfrm>
            <a:off x="200472" y="908720"/>
            <a:ext cx="7704856" cy="369332"/>
          </a:xfrm>
          <a:prstGeom prst="rect">
            <a:avLst/>
          </a:prstGeom>
          <a:noFill/>
        </p:spPr>
        <p:txBody>
          <a:bodyPr wrap="square" rtlCol="0">
            <a:spAutoFit/>
          </a:bodyPr>
          <a:lstStyle/>
          <a:p>
            <a:r>
              <a:rPr lang="en-US" altLang="zh-CN" dirty="0" smtClean="0"/>
              <a:t>Analysis of the impact of range on delay</a:t>
            </a:r>
            <a:endParaRPr lang="zh-CN" altLang="en-US" dirty="0"/>
          </a:p>
        </p:txBody>
      </p:sp>
      <p:sp>
        <p:nvSpPr>
          <p:cNvPr id="6" name="TextBox 5"/>
          <p:cNvSpPr txBox="1"/>
          <p:nvPr/>
        </p:nvSpPr>
        <p:spPr>
          <a:xfrm>
            <a:off x="344488" y="1772816"/>
            <a:ext cx="6480720" cy="2585323"/>
          </a:xfrm>
          <a:prstGeom prst="rect">
            <a:avLst/>
          </a:prstGeom>
          <a:noFill/>
        </p:spPr>
        <p:txBody>
          <a:bodyPr wrap="square" rtlCol="0">
            <a:spAutoFit/>
          </a:bodyPr>
          <a:lstStyle/>
          <a:p>
            <a:r>
              <a:rPr lang="en-US" altLang="zh-CN" dirty="0" smtClean="0"/>
              <a:t>1).With the increase of range, the delay decreases.</a:t>
            </a:r>
          </a:p>
          <a:p>
            <a:r>
              <a:rPr lang="en-US" altLang="zh-CN" dirty="0" smtClean="0"/>
              <a:t>2).The increase of range has more impact on GPSR than on MORA and </a:t>
            </a:r>
            <a:r>
              <a:rPr lang="en-US" altLang="zh-CN" dirty="0" err="1" smtClean="0"/>
              <a:t>MAGF.This</a:t>
            </a:r>
            <a:r>
              <a:rPr lang="en-US" altLang="zh-CN" dirty="0" smtClean="0"/>
              <a:t> is easy to explain because GPSR is only position </a:t>
            </a:r>
            <a:r>
              <a:rPr lang="en-US" altLang="zh-CN" dirty="0" err="1" smtClean="0"/>
              <a:t>related,MORA</a:t>
            </a:r>
            <a:r>
              <a:rPr lang="en-US" altLang="zh-CN" dirty="0" smtClean="0"/>
              <a:t> is position and direction </a:t>
            </a:r>
            <a:r>
              <a:rPr lang="en-US" altLang="zh-CN" dirty="0" err="1" smtClean="0"/>
              <a:t>related,and</a:t>
            </a:r>
            <a:r>
              <a:rPr lang="en-US" altLang="zh-CN" dirty="0" smtClean="0"/>
              <a:t> MAGF is </a:t>
            </a:r>
            <a:r>
              <a:rPr lang="en-US" altLang="zh-CN" dirty="0" err="1" smtClean="0"/>
              <a:t>position,speed</a:t>
            </a:r>
            <a:r>
              <a:rPr lang="en-US" altLang="zh-CN" dirty="0" smtClean="0"/>
              <a:t> and direction related.</a:t>
            </a:r>
          </a:p>
          <a:p>
            <a:r>
              <a:rPr lang="en-US" altLang="zh-CN" dirty="0" smtClean="0"/>
              <a:t>3).GPSR and SBR has similar simulations, especially in low vehicle density. This has demonstrated we apply to GPSR for SBR under same scores.</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22</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4" name="TextBox 3"/>
          <p:cNvSpPr txBox="1"/>
          <p:nvPr/>
        </p:nvSpPr>
        <p:spPr>
          <a:xfrm>
            <a:off x="200472" y="692696"/>
            <a:ext cx="9433048" cy="338554"/>
          </a:xfrm>
          <a:prstGeom prst="rect">
            <a:avLst/>
          </a:prstGeom>
          <a:noFill/>
        </p:spPr>
        <p:txBody>
          <a:bodyPr wrap="square" rtlCol="0">
            <a:spAutoFit/>
          </a:bodyPr>
          <a:lstStyle/>
          <a:p>
            <a:r>
              <a:rPr lang="en-US" altLang="zh-CN" sz="1600" dirty="0" smtClean="0"/>
              <a:t>The following three figures show the impact of vehicle density on packet delivery ratio</a:t>
            </a:r>
            <a:endParaRPr lang="zh-CN" altLang="en-US" sz="1600" dirty="0"/>
          </a:p>
        </p:txBody>
      </p:sp>
      <p:pic>
        <p:nvPicPr>
          <p:cNvPr id="39938" name="Picture 2"/>
          <p:cNvPicPr>
            <a:picLocks noChangeAspect="1" noChangeArrowheads="1"/>
          </p:cNvPicPr>
          <p:nvPr/>
        </p:nvPicPr>
        <p:blipFill>
          <a:blip r:embed="rId3" cstate="print"/>
          <a:srcRect/>
          <a:stretch>
            <a:fillRect/>
          </a:stretch>
        </p:blipFill>
        <p:spPr bwMode="auto">
          <a:xfrm>
            <a:off x="-144016" y="1232755"/>
            <a:ext cx="4772980" cy="2664297"/>
          </a:xfrm>
          <a:prstGeom prst="rect">
            <a:avLst/>
          </a:prstGeom>
          <a:noFill/>
          <a:ln w="9525">
            <a:noFill/>
            <a:miter lim="800000"/>
            <a:headEnd/>
            <a:tailEnd/>
          </a:ln>
        </p:spPr>
      </p:pic>
      <p:pic>
        <p:nvPicPr>
          <p:cNvPr id="39939" name="Picture 3"/>
          <p:cNvPicPr>
            <a:picLocks noChangeAspect="1" noChangeArrowheads="1"/>
          </p:cNvPicPr>
          <p:nvPr/>
        </p:nvPicPr>
        <p:blipFill>
          <a:blip r:embed="rId4" cstate="print"/>
          <a:srcRect/>
          <a:stretch>
            <a:fillRect/>
          </a:stretch>
        </p:blipFill>
        <p:spPr bwMode="auto">
          <a:xfrm>
            <a:off x="4340932" y="1232756"/>
            <a:ext cx="5565068" cy="2736304"/>
          </a:xfrm>
          <a:prstGeom prst="rect">
            <a:avLst/>
          </a:prstGeom>
          <a:noFill/>
          <a:ln w="9525">
            <a:noFill/>
            <a:miter lim="800000"/>
            <a:headEnd/>
            <a:tailEnd/>
          </a:ln>
        </p:spPr>
      </p:pic>
      <p:pic>
        <p:nvPicPr>
          <p:cNvPr id="39940" name="Picture 4"/>
          <p:cNvPicPr>
            <a:picLocks noChangeAspect="1" noChangeArrowheads="1"/>
          </p:cNvPicPr>
          <p:nvPr/>
        </p:nvPicPr>
        <p:blipFill>
          <a:blip r:embed="rId5" cstate="print"/>
          <a:srcRect/>
          <a:stretch>
            <a:fillRect/>
          </a:stretch>
        </p:blipFill>
        <p:spPr bwMode="auto">
          <a:xfrm>
            <a:off x="-195572" y="4005064"/>
            <a:ext cx="5076564" cy="2664296"/>
          </a:xfrm>
          <a:prstGeom prst="rect">
            <a:avLst/>
          </a:prstGeom>
          <a:noFill/>
          <a:ln w="9525">
            <a:noFill/>
            <a:miter lim="800000"/>
            <a:headEnd/>
            <a:tailEnd/>
          </a:ln>
        </p:spPr>
      </p:pic>
      <p:pic>
        <p:nvPicPr>
          <p:cNvPr id="39941" name="Picture 5"/>
          <p:cNvPicPr>
            <a:picLocks noChangeAspect="1" noChangeArrowheads="1"/>
          </p:cNvPicPr>
          <p:nvPr/>
        </p:nvPicPr>
        <p:blipFill>
          <a:blip r:embed="rId6" cstate="print"/>
          <a:srcRect/>
          <a:stretch>
            <a:fillRect/>
          </a:stretch>
        </p:blipFill>
        <p:spPr bwMode="auto">
          <a:xfrm>
            <a:off x="4664968" y="4149080"/>
            <a:ext cx="5241032" cy="2556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23</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6" name="TextBox 5"/>
          <p:cNvSpPr txBox="1"/>
          <p:nvPr/>
        </p:nvSpPr>
        <p:spPr>
          <a:xfrm>
            <a:off x="200472" y="908720"/>
            <a:ext cx="7704856" cy="646331"/>
          </a:xfrm>
          <a:prstGeom prst="rect">
            <a:avLst/>
          </a:prstGeom>
          <a:noFill/>
        </p:spPr>
        <p:txBody>
          <a:bodyPr wrap="square" rtlCol="0">
            <a:spAutoFit/>
          </a:bodyPr>
          <a:lstStyle/>
          <a:p>
            <a:r>
              <a:rPr lang="en-US" altLang="zh-CN" dirty="0" smtClean="0"/>
              <a:t>Analysis of the impact of vehicle density on packet delivery ratio</a:t>
            </a:r>
            <a:endParaRPr lang="zh-CN" altLang="en-US" dirty="0"/>
          </a:p>
        </p:txBody>
      </p:sp>
      <p:sp>
        <p:nvSpPr>
          <p:cNvPr id="7" name="TextBox 6"/>
          <p:cNvSpPr txBox="1"/>
          <p:nvPr/>
        </p:nvSpPr>
        <p:spPr>
          <a:xfrm>
            <a:off x="236476" y="1700808"/>
            <a:ext cx="7956884" cy="1200329"/>
          </a:xfrm>
          <a:prstGeom prst="rect">
            <a:avLst/>
          </a:prstGeom>
          <a:noFill/>
        </p:spPr>
        <p:txBody>
          <a:bodyPr wrap="square" rtlCol="0">
            <a:spAutoFit/>
          </a:bodyPr>
          <a:lstStyle/>
          <a:p>
            <a:r>
              <a:rPr lang="en-US" altLang="zh-CN" dirty="0" smtClean="0"/>
              <a:t>1).With the increase of vehicle density, the packet delivery ratio has increased.</a:t>
            </a:r>
          </a:p>
          <a:p>
            <a:r>
              <a:rPr lang="en-US" altLang="zh-CN" dirty="0" smtClean="0"/>
              <a:t>2).With the increase of vehicle density, GPSR has higher delivery ratio than other mobility </a:t>
            </a:r>
            <a:r>
              <a:rPr lang="en-US" altLang="zh-CN" dirty="0" err="1" smtClean="0"/>
              <a:t>modeles</a:t>
            </a:r>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24</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4" name="TextBox 3"/>
          <p:cNvSpPr txBox="1"/>
          <p:nvPr/>
        </p:nvSpPr>
        <p:spPr>
          <a:xfrm>
            <a:off x="200472" y="800708"/>
            <a:ext cx="9181020" cy="369332"/>
          </a:xfrm>
          <a:prstGeom prst="rect">
            <a:avLst/>
          </a:prstGeom>
          <a:noFill/>
        </p:spPr>
        <p:txBody>
          <a:bodyPr wrap="square" rtlCol="0">
            <a:spAutoFit/>
          </a:bodyPr>
          <a:lstStyle/>
          <a:p>
            <a:r>
              <a:rPr lang="en-US" altLang="zh-CN" dirty="0" smtClean="0"/>
              <a:t>The following three figures show the impact of range on packet delivery ratio </a:t>
            </a:r>
            <a:endParaRPr lang="zh-CN" altLang="en-US" dirty="0"/>
          </a:p>
        </p:txBody>
      </p:sp>
      <p:pic>
        <p:nvPicPr>
          <p:cNvPr id="40962" name="Picture 2"/>
          <p:cNvPicPr>
            <a:picLocks noChangeAspect="1" noChangeArrowheads="1"/>
          </p:cNvPicPr>
          <p:nvPr/>
        </p:nvPicPr>
        <p:blipFill>
          <a:blip r:embed="rId3" cstate="print"/>
          <a:srcRect/>
          <a:stretch>
            <a:fillRect/>
          </a:stretch>
        </p:blipFill>
        <p:spPr bwMode="auto">
          <a:xfrm>
            <a:off x="1" y="1223963"/>
            <a:ext cx="4808983" cy="2457065"/>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4484948" y="1160748"/>
            <a:ext cx="5205028" cy="2583470"/>
          </a:xfrm>
          <a:prstGeom prst="rect">
            <a:avLst/>
          </a:prstGeom>
          <a:noFill/>
          <a:ln w="9525">
            <a:noFill/>
            <a:miter lim="800000"/>
            <a:headEnd/>
            <a:tailEnd/>
          </a:ln>
        </p:spPr>
      </p:pic>
      <p:pic>
        <p:nvPicPr>
          <p:cNvPr id="40964" name="Picture 4"/>
          <p:cNvPicPr>
            <a:picLocks noChangeAspect="1" noChangeArrowheads="1"/>
          </p:cNvPicPr>
          <p:nvPr/>
        </p:nvPicPr>
        <p:blipFill>
          <a:blip r:embed="rId5" cstate="print"/>
          <a:srcRect/>
          <a:stretch>
            <a:fillRect/>
          </a:stretch>
        </p:blipFill>
        <p:spPr bwMode="auto">
          <a:xfrm>
            <a:off x="1100572" y="3761941"/>
            <a:ext cx="7560840" cy="2669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25</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Simulation and Comparison Results for GPSR,MORA,MAGF and SBR</a:t>
            </a:r>
            <a:endParaRPr kumimoji="1" lang="zh-CN" altLang="en-GB" sz="2000" dirty="0">
              <a:solidFill>
                <a:schemeClr val="bg1"/>
              </a:solidFill>
              <a:latin typeface="Arial" charset="0"/>
              <a:ea typeface="隶书" pitchFamily="49" charset="-122"/>
            </a:endParaRPr>
          </a:p>
        </p:txBody>
      </p:sp>
      <p:sp>
        <p:nvSpPr>
          <p:cNvPr id="6" name="TextBox 5"/>
          <p:cNvSpPr txBox="1"/>
          <p:nvPr/>
        </p:nvSpPr>
        <p:spPr>
          <a:xfrm>
            <a:off x="200472" y="908720"/>
            <a:ext cx="7704856" cy="369332"/>
          </a:xfrm>
          <a:prstGeom prst="rect">
            <a:avLst/>
          </a:prstGeom>
          <a:noFill/>
        </p:spPr>
        <p:txBody>
          <a:bodyPr wrap="square" rtlCol="0">
            <a:spAutoFit/>
          </a:bodyPr>
          <a:lstStyle/>
          <a:p>
            <a:r>
              <a:rPr lang="en-US" altLang="zh-CN" dirty="0" smtClean="0"/>
              <a:t>Analysis of the impact of range on packet delivery ratio</a:t>
            </a:r>
            <a:endParaRPr lang="zh-CN" altLang="en-US" dirty="0"/>
          </a:p>
        </p:txBody>
      </p:sp>
      <p:sp>
        <p:nvSpPr>
          <p:cNvPr id="7" name="TextBox 6"/>
          <p:cNvSpPr txBox="1"/>
          <p:nvPr/>
        </p:nvSpPr>
        <p:spPr>
          <a:xfrm>
            <a:off x="380492" y="1592796"/>
            <a:ext cx="8064896" cy="923330"/>
          </a:xfrm>
          <a:prstGeom prst="rect">
            <a:avLst/>
          </a:prstGeom>
          <a:noFill/>
        </p:spPr>
        <p:txBody>
          <a:bodyPr wrap="square" rtlCol="0">
            <a:spAutoFit/>
          </a:bodyPr>
          <a:lstStyle/>
          <a:p>
            <a:r>
              <a:rPr lang="en-US" altLang="zh-CN" dirty="0" smtClean="0"/>
              <a:t>1).With the increase of range, the packet delivery ratio is higher</a:t>
            </a:r>
          </a:p>
          <a:p>
            <a:r>
              <a:rPr lang="en-US" altLang="zh-CN" dirty="0" smtClean="0"/>
              <a:t>2).With the increase of range, SBR and GPSR has better performance than other mobility models </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26</a:t>
            </a:fld>
            <a:endParaRPr lang="en-US" altLang="zh-CN"/>
          </a:p>
        </p:txBody>
      </p:sp>
      <p:sp>
        <p:nvSpPr>
          <p:cNvPr id="13" name="Rectangle 2"/>
          <p:cNvSpPr>
            <a:spLocks noChangeArrowheads="1"/>
          </p:cNvSpPr>
          <p:nvPr/>
        </p:nvSpPr>
        <p:spPr bwMode="auto">
          <a:xfrm>
            <a:off x="0" y="0"/>
            <a:ext cx="8604956" cy="612068"/>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000" dirty="0" smtClean="0">
                <a:solidFill>
                  <a:schemeClr val="bg1"/>
                </a:solidFill>
                <a:latin typeface="Arial" charset="0"/>
                <a:ea typeface="隶书" pitchFamily="49" charset="-122"/>
              </a:rPr>
              <a:t>Future work</a:t>
            </a:r>
            <a:endParaRPr kumimoji="1" lang="zh-CN" altLang="en-GB" sz="2000" dirty="0">
              <a:solidFill>
                <a:schemeClr val="bg1"/>
              </a:solidFill>
              <a:latin typeface="Arial" charset="0"/>
              <a:ea typeface="隶书" pitchFamily="49" charset="-122"/>
            </a:endParaRPr>
          </a:p>
        </p:txBody>
      </p:sp>
      <p:pic>
        <p:nvPicPr>
          <p:cNvPr id="37890" name="Picture 2"/>
          <p:cNvPicPr>
            <a:picLocks noChangeAspect="1" noChangeArrowheads="1"/>
          </p:cNvPicPr>
          <p:nvPr/>
        </p:nvPicPr>
        <p:blipFill>
          <a:blip r:embed="rId3" cstate="print"/>
          <a:srcRect/>
          <a:stretch>
            <a:fillRect/>
          </a:stretch>
        </p:blipFill>
        <p:spPr bwMode="auto">
          <a:xfrm>
            <a:off x="704528" y="2852936"/>
            <a:ext cx="6016301" cy="1909365"/>
          </a:xfrm>
          <a:prstGeom prst="rect">
            <a:avLst/>
          </a:prstGeom>
          <a:noFill/>
          <a:ln w="9525">
            <a:noFill/>
            <a:miter lim="800000"/>
            <a:headEnd/>
            <a:tailEnd/>
          </a:ln>
        </p:spPr>
      </p:pic>
      <p:sp>
        <p:nvSpPr>
          <p:cNvPr id="6" name="TextBox 5"/>
          <p:cNvSpPr txBox="1"/>
          <p:nvPr/>
        </p:nvSpPr>
        <p:spPr>
          <a:xfrm>
            <a:off x="488504" y="980728"/>
            <a:ext cx="8064896" cy="1200329"/>
          </a:xfrm>
          <a:prstGeom prst="rect">
            <a:avLst/>
          </a:prstGeom>
          <a:noFill/>
        </p:spPr>
        <p:txBody>
          <a:bodyPr wrap="square" rtlCol="0">
            <a:spAutoFit/>
          </a:bodyPr>
          <a:lstStyle/>
          <a:p>
            <a:r>
              <a:rPr lang="en-US" altLang="zh-CN" dirty="0" smtClean="0"/>
              <a:t>The simulation environment should be more. In this initial </a:t>
            </a:r>
            <a:r>
              <a:rPr lang="en-US" altLang="zh-CN" dirty="0" err="1" smtClean="0"/>
              <a:t>simula</a:t>
            </a:r>
            <a:endParaRPr lang="en-US" altLang="zh-CN" dirty="0" smtClean="0"/>
          </a:p>
          <a:p>
            <a:r>
              <a:rPr lang="en-US" altLang="zh-CN" dirty="0" err="1" smtClean="0"/>
              <a:t>tion</a:t>
            </a:r>
            <a:r>
              <a:rPr lang="en-US" altLang="zh-CN" dirty="0" smtClean="0"/>
              <a:t>, I design a city road model. But I think there should be more complex simulation models, for example, highway road which is a very popular simulation environment. A highway road model is shown below.</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27</a:t>
            </a:fld>
            <a:endParaRPr lang="en-US" altLang="zh-CN"/>
          </a:p>
        </p:txBody>
      </p:sp>
      <p:sp>
        <p:nvSpPr>
          <p:cNvPr id="6" name="TextBox 5"/>
          <p:cNvSpPr txBox="1"/>
          <p:nvPr/>
        </p:nvSpPr>
        <p:spPr>
          <a:xfrm>
            <a:off x="3116796" y="2420888"/>
            <a:ext cx="3564396" cy="769441"/>
          </a:xfrm>
          <a:prstGeom prst="rect">
            <a:avLst/>
          </a:prstGeom>
          <a:noFill/>
        </p:spPr>
        <p:txBody>
          <a:bodyPr wrap="square" rtlCol="0">
            <a:spAutoFit/>
          </a:bodyPr>
          <a:lstStyle/>
          <a:p>
            <a:r>
              <a:rPr lang="en-US" altLang="zh-CN" sz="4400" dirty="0" smtClean="0"/>
              <a:t>Thank you</a:t>
            </a:r>
            <a:endParaRPr lang="zh-CN" alt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26" name="Rectangle 2"/>
          <p:cNvSpPr>
            <a:spLocks noChangeArrowheads="1"/>
          </p:cNvSpPr>
          <p:nvPr/>
        </p:nvSpPr>
        <p:spPr bwMode="auto">
          <a:xfrm>
            <a:off x="273050" y="152400"/>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Introduction to Vehicle Ad hoc Networks(VANETs)</a:t>
            </a:r>
            <a:endParaRPr kumimoji="1" lang="zh-CN" altLang="en-GB" sz="2400" dirty="0">
              <a:solidFill>
                <a:schemeClr val="bg1"/>
              </a:solidFill>
              <a:latin typeface="Arial" charset="0"/>
              <a:ea typeface="隶书" pitchFamily="49" charset="-122"/>
            </a:endParaRPr>
          </a:p>
        </p:txBody>
      </p:sp>
      <p:sp>
        <p:nvSpPr>
          <p:cNvPr id="52" name="Rectangle 2"/>
          <p:cNvSpPr>
            <a:spLocks noChangeArrowheads="1"/>
          </p:cNvSpPr>
          <p:nvPr/>
        </p:nvSpPr>
        <p:spPr bwMode="auto">
          <a:xfrm>
            <a:off x="308484" y="10167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endParaRPr kumimoji="1" lang="zh-CN" altLang="en-GB" sz="2400" dirty="0">
              <a:solidFill>
                <a:schemeClr val="bg1"/>
              </a:solidFill>
              <a:latin typeface="Arial" charset="0"/>
              <a:ea typeface="隶书" pitchFamily="49" charset="-122"/>
            </a:endParaRPr>
          </a:p>
        </p:txBody>
      </p:sp>
      <p:sp>
        <p:nvSpPr>
          <p:cNvPr id="54" name="TextBox 53"/>
          <p:cNvSpPr txBox="1"/>
          <p:nvPr/>
        </p:nvSpPr>
        <p:spPr>
          <a:xfrm>
            <a:off x="380492" y="1124744"/>
            <a:ext cx="4284476" cy="3960440"/>
          </a:xfrm>
          <a:prstGeom prst="rect">
            <a:avLst/>
          </a:prstGeom>
          <a:noFill/>
        </p:spPr>
        <p:txBody>
          <a:bodyPr wrap="square" rtlCol="0">
            <a:spAutoFit/>
          </a:bodyPr>
          <a:lstStyle/>
          <a:p>
            <a:r>
              <a:rPr lang="en-US" altLang="zh-CN" dirty="0" smtClean="0"/>
              <a:t>Vehicle Ad hoc Networks (VANETs) are a specific</a:t>
            </a:r>
          </a:p>
          <a:p>
            <a:r>
              <a:rPr lang="en-US" altLang="zh-CN" dirty="0" smtClean="0"/>
              <a:t>instance of Mobile Ad hoc </a:t>
            </a:r>
            <a:r>
              <a:rPr lang="en-US" altLang="zh-CN" dirty="0" err="1" smtClean="0"/>
              <a:t>NETworks</a:t>
            </a:r>
            <a:r>
              <a:rPr lang="en-US" altLang="zh-CN" dirty="0" smtClean="0"/>
              <a:t> (MANETs) where nodes</a:t>
            </a:r>
          </a:p>
          <a:p>
            <a:r>
              <a:rPr lang="en-US" altLang="zh-CN" dirty="0" smtClean="0"/>
              <a:t>are vehicles. In VANETs, vehicles have no energy resource</a:t>
            </a:r>
          </a:p>
          <a:p>
            <a:r>
              <a:rPr lang="en-US" altLang="zh-CN" dirty="0" smtClean="0"/>
              <a:t>constraint which could extend coverage and network lifetime, but</a:t>
            </a:r>
          </a:p>
          <a:p>
            <a:r>
              <a:rPr lang="en-US" altLang="zh-CN" dirty="0" smtClean="0"/>
              <a:t>have a high mobility patterns that cause frequent and fast</a:t>
            </a:r>
          </a:p>
          <a:p>
            <a:r>
              <a:rPr lang="en-US" altLang="zh-CN" dirty="0" smtClean="0"/>
              <a:t>topology changes. Consequently, VANETs have particular</a:t>
            </a:r>
          </a:p>
          <a:p>
            <a:r>
              <a:rPr lang="en-US" altLang="zh-CN" dirty="0" smtClean="0"/>
              <a:t>research interests, like dedicated MAC and routing optimization.</a:t>
            </a:r>
            <a:endParaRPr lang="zh-CN" altLang="en-US" dirty="0"/>
          </a:p>
        </p:txBody>
      </p:sp>
      <p:pic>
        <p:nvPicPr>
          <p:cNvPr id="1026" name="Picture 2" descr="C:\Users\fyz\Desktop\vanet简介.jpg"/>
          <p:cNvPicPr>
            <a:picLocks noChangeAspect="1" noChangeArrowheads="1"/>
          </p:cNvPicPr>
          <p:nvPr/>
        </p:nvPicPr>
        <p:blipFill>
          <a:blip r:embed="rId3" cstate="print"/>
          <a:srcRect/>
          <a:stretch>
            <a:fillRect/>
          </a:stretch>
        </p:blipFill>
        <p:spPr bwMode="auto">
          <a:xfrm>
            <a:off x="5601072" y="3320988"/>
            <a:ext cx="3816424" cy="2369876"/>
          </a:xfrm>
          <a:prstGeom prst="rect">
            <a:avLst/>
          </a:prstGeom>
          <a:noFill/>
        </p:spPr>
      </p:pic>
      <p:pic>
        <p:nvPicPr>
          <p:cNvPr id="1027" name="Picture 3" descr="C:\Users\fyz\Desktop\车辆网络.jpg"/>
          <p:cNvPicPr>
            <a:picLocks noChangeAspect="1" noChangeArrowheads="1"/>
          </p:cNvPicPr>
          <p:nvPr/>
        </p:nvPicPr>
        <p:blipFill>
          <a:blip r:embed="rId4" cstate="print"/>
          <a:srcRect/>
          <a:stretch>
            <a:fillRect/>
          </a:stretch>
        </p:blipFill>
        <p:spPr bwMode="auto">
          <a:xfrm>
            <a:off x="5673080" y="1124744"/>
            <a:ext cx="3672408" cy="1872208"/>
          </a:xfrm>
          <a:prstGeom prst="rect">
            <a:avLst/>
          </a:prstGeom>
          <a:noFill/>
        </p:spPr>
      </p:pic>
      <p:sp>
        <p:nvSpPr>
          <p:cNvPr id="57" name="TextBox 56"/>
          <p:cNvSpPr txBox="1"/>
          <p:nvPr/>
        </p:nvSpPr>
        <p:spPr>
          <a:xfrm>
            <a:off x="5637076" y="2996952"/>
            <a:ext cx="3960440" cy="369332"/>
          </a:xfrm>
          <a:prstGeom prst="rect">
            <a:avLst/>
          </a:prstGeom>
          <a:noFill/>
        </p:spPr>
        <p:txBody>
          <a:bodyPr wrap="square" rtlCol="0">
            <a:spAutoFit/>
          </a:bodyPr>
          <a:lstStyle/>
          <a:p>
            <a:r>
              <a:rPr lang="en-US" altLang="zh-CN" dirty="0" smtClean="0"/>
              <a:t>A daily traffic situation</a:t>
            </a:r>
            <a:endParaRPr lang="zh-CN" altLang="en-US" dirty="0"/>
          </a:p>
        </p:txBody>
      </p:sp>
      <p:sp>
        <p:nvSpPr>
          <p:cNvPr id="58" name="TextBox 57"/>
          <p:cNvSpPr txBox="1"/>
          <p:nvPr/>
        </p:nvSpPr>
        <p:spPr>
          <a:xfrm>
            <a:off x="5637076" y="5697252"/>
            <a:ext cx="3960440" cy="369332"/>
          </a:xfrm>
          <a:prstGeom prst="rect">
            <a:avLst/>
          </a:prstGeom>
          <a:noFill/>
        </p:spPr>
        <p:txBody>
          <a:bodyPr wrap="square" rtlCol="0">
            <a:spAutoFit/>
          </a:bodyPr>
          <a:lstStyle/>
          <a:p>
            <a:r>
              <a:rPr lang="en-US" altLang="zh-CN" dirty="0" smtClean="0"/>
              <a:t>Intermediate for VANETs</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62" name="Rectangle 2"/>
          <p:cNvSpPr>
            <a:spLocks noChangeArrowheads="1"/>
          </p:cNvSpPr>
          <p:nvPr/>
        </p:nvSpPr>
        <p:spPr bwMode="auto">
          <a:xfrm>
            <a:off x="164468" y="127484"/>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Introduction to Vehicle Ad hoc Networks(VANETs)</a:t>
            </a:r>
            <a:endParaRPr kumimoji="1" lang="zh-CN" altLang="en-GB" sz="2400" dirty="0">
              <a:solidFill>
                <a:schemeClr val="bg1"/>
              </a:solidFill>
              <a:latin typeface="Arial" charset="0"/>
              <a:ea typeface="隶书" pitchFamily="49" charset="-122"/>
            </a:endParaRPr>
          </a:p>
        </p:txBody>
      </p:sp>
      <p:sp>
        <p:nvSpPr>
          <p:cNvPr id="15" name="TextBox 14"/>
          <p:cNvSpPr txBox="1"/>
          <p:nvPr/>
        </p:nvSpPr>
        <p:spPr>
          <a:xfrm>
            <a:off x="236476" y="836712"/>
            <a:ext cx="3888432" cy="523220"/>
          </a:xfrm>
          <a:prstGeom prst="rect">
            <a:avLst/>
          </a:prstGeom>
          <a:noFill/>
        </p:spPr>
        <p:txBody>
          <a:bodyPr wrap="square" rtlCol="0">
            <a:spAutoFit/>
          </a:bodyPr>
          <a:lstStyle/>
          <a:p>
            <a:r>
              <a:rPr lang="en-US" altLang="zh-CN" sz="2800" dirty="0" smtClean="0"/>
              <a:t>Features for VANETs</a:t>
            </a:r>
            <a:endParaRPr lang="zh-CN" altLang="en-US" sz="2800" dirty="0"/>
          </a:p>
        </p:txBody>
      </p:sp>
      <p:sp>
        <p:nvSpPr>
          <p:cNvPr id="16" name="TextBox 15"/>
          <p:cNvSpPr txBox="1"/>
          <p:nvPr/>
        </p:nvSpPr>
        <p:spPr>
          <a:xfrm>
            <a:off x="308484" y="1988840"/>
            <a:ext cx="4536504" cy="3477875"/>
          </a:xfrm>
          <a:prstGeom prst="rect">
            <a:avLst/>
          </a:prstGeom>
          <a:noFill/>
        </p:spPr>
        <p:txBody>
          <a:bodyPr wrap="square" rtlCol="0">
            <a:spAutoFit/>
          </a:bodyPr>
          <a:lstStyle/>
          <a:p>
            <a:r>
              <a:rPr lang="en-US" altLang="zh-CN" sz="2000" dirty="0" smtClean="0"/>
              <a:t>1.By using GPS or </a:t>
            </a:r>
            <a:r>
              <a:rPr lang="en-US" altLang="zh-CN" sz="2000" dirty="0" err="1" smtClean="0"/>
              <a:t>GALILEO,able</a:t>
            </a:r>
            <a:endParaRPr lang="en-US" altLang="zh-CN" sz="2000" dirty="0" smtClean="0"/>
          </a:p>
          <a:p>
            <a:r>
              <a:rPr lang="en-US" altLang="zh-CN" sz="2000" dirty="0" smtClean="0"/>
              <a:t>to get its own geographic position, thus its movement</a:t>
            </a:r>
          </a:p>
          <a:p>
            <a:r>
              <a:rPr lang="en-US" altLang="zh-CN" sz="2000" dirty="0" smtClean="0"/>
              <a:t>information (position, speed, movement direction). </a:t>
            </a:r>
          </a:p>
          <a:p>
            <a:endParaRPr lang="en-US" altLang="zh-CN" sz="2000" dirty="0" smtClean="0"/>
          </a:p>
          <a:p>
            <a:r>
              <a:rPr lang="en-US" altLang="zh-CN" sz="2000" dirty="0" smtClean="0"/>
              <a:t>2.Non-random mobility of the</a:t>
            </a:r>
          </a:p>
          <a:p>
            <a:r>
              <a:rPr lang="en-US" altLang="zh-CN" sz="2000" dirty="0" smtClean="0"/>
              <a:t>vehicles; roads are mapped and digitally available, and driving</a:t>
            </a:r>
          </a:p>
          <a:p>
            <a:r>
              <a:rPr lang="en-US" altLang="zh-CN" sz="2000" dirty="0" smtClean="0"/>
              <a:t>rules can be electronically represented as well.</a:t>
            </a:r>
            <a:endParaRPr lang="zh-CN" altLang="en-US" sz="2000" dirty="0"/>
          </a:p>
        </p:txBody>
      </p:sp>
      <p:sp>
        <p:nvSpPr>
          <p:cNvPr id="18" name="TextBox 17"/>
          <p:cNvSpPr txBox="1"/>
          <p:nvPr/>
        </p:nvSpPr>
        <p:spPr>
          <a:xfrm>
            <a:off x="4556956" y="4221088"/>
            <a:ext cx="5061012" cy="1954381"/>
          </a:xfrm>
          <a:prstGeom prst="rect">
            <a:avLst/>
          </a:prstGeom>
          <a:noFill/>
        </p:spPr>
        <p:txBody>
          <a:bodyPr wrap="square" rtlCol="0">
            <a:spAutoFit/>
          </a:bodyPr>
          <a:lstStyle/>
          <a:p>
            <a:r>
              <a:rPr lang="pt-BR" altLang="zh-CN" sz="1100" dirty="0" smtClean="0"/>
              <a:t>1,121.910049,30.858386,121.915823,30.860735,1,&lt;(3,e)&gt;&lt;(2,e)&gt;</a:t>
            </a:r>
          </a:p>
          <a:p>
            <a:r>
              <a:rPr lang="pt-BR" altLang="zh-CN" sz="1100" dirty="0" smtClean="0"/>
              <a:t>2,121.898412,30.882789,121.915794,30.860735,1,&lt;&gt;&lt;(1,e)&gt;</a:t>
            </a:r>
          </a:p>
          <a:p>
            <a:r>
              <a:rPr lang="pt-BR" altLang="zh-CN" sz="1100" dirty="0" smtClean="0"/>
              <a:t>3,121.884609,30.878717,121.910049,30.858431,1,&lt;(16,s)(20,e)(17,e)&gt;&lt;(1,s)(4,e)&gt;</a:t>
            </a:r>
          </a:p>
          <a:p>
            <a:r>
              <a:rPr lang="pt-BR" altLang="zh-CN" sz="1100" dirty="0" smtClean="0"/>
              <a:t>4,121.897587,30.853319,121.910049,30.858416,1,&lt;(5,e)&gt;&lt;(1,s)(3,e)&gt;</a:t>
            </a:r>
          </a:p>
          <a:p>
            <a:r>
              <a:rPr lang="pt-BR" altLang="zh-CN" sz="1100" dirty="0" smtClean="0"/>
              <a:t>5,121.883829,30.867036,121.897617,30.853185,1,&lt;&gt;&lt;(4,s)(6,e)&gt;</a:t>
            </a:r>
          </a:p>
          <a:p>
            <a:r>
              <a:rPr lang="pt-BR" altLang="zh-CN" sz="1100" dirty="0" smtClean="0"/>
              <a:t>6,121.887114,30.849009,121.897676,30.853066,1,&lt;(7,e)&gt;&lt;(5,e)(4,s)&gt;</a:t>
            </a:r>
          </a:p>
          <a:p>
            <a:r>
              <a:rPr lang="pt-BR" altLang="zh-CN" sz="1100" dirty="0" smtClean="0"/>
              <a:t>7,121.838320,30.850109,121.887114,30.849009,1,&lt;(8,e)(10,e)&gt;&lt;(6,s)&gt;</a:t>
            </a:r>
          </a:p>
          <a:p>
            <a:r>
              <a:rPr lang="pt-BR" altLang="zh-CN" sz="1100" dirty="0" smtClean="0"/>
              <a:t>8,121.868458,30.856725,121.878284,30.850054,1,&lt;(9,e)&gt;&lt;(7,s)(10,e)&gt;</a:t>
            </a:r>
          </a:p>
          <a:p>
            <a:r>
              <a:rPr lang="pt-BR" altLang="zh-CN" sz="1100" dirty="0" smtClean="0"/>
              <a:t>9,121.867885,30.866655,121.868458,30.846725,1,&lt;(14,e)(15,s)&gt;&lt;(8,s)&gt;</a:t>
            </a:r>
          </a:p>
          <a:p>
            <a:r>
              <a:rPr lang="pt-BR" altLang="zh-CN" sz="1100" dirty="0" smtClean="0"/>
              <a:t>.........</a:t>
            </a:r>
          </a:p>
        </p:txBody>
      </p:sp>
      <p:pic>
        <p:nvPicPr>
          <p:cNvPr id="2050" name="Picture 2" descr="C:\Users\fyz\Desktop\gps.jpg"/>
          <p:cNvPicPr>
            <a:picLocks noChangeAspect="1" noChangeArrowheads="1"/>
          </p:cNvPicPr>
          <p:nvPr/>
        </p:nvPicPr>
        <p:blipFill>
          <a:blip r:embed="rId3" cstate="print"/>
          <a:srcRect/>
          <a:stretch>
            <a:fillRect/>
          </a:stretch>
        </p:blipFill>
        <p:spPr bwMode="auto">
          <a:xfrm>
            <a:off x="4953000" y="1088740"/>
            <a:ext cx="4052512" cy="2763813"/>
          </a:xfrm>
          <a:prstGeom prst="rect">
            <a:avLst/>
          </a:prstGeom>
          <a:noFill/>
        </p:spPr>
      </p:pic>
      <p:sp>
        <p:nvSpPr>
          <p:cNvPr id="20" name="TextBox 19"/>
          <p:cNvSpPr txBox="1"/>
          <p:nvPr/>
        </p:nvSpPr>
        <p:spPr>
          <a:xfrm>
            <a:off x="5241032" y="3825044"/>
            <a:ext cx="4140460" cy="369332"/>
          </a:xfrm>
          <a:prstGeom prst="rect">
            <a:avLst/>
          </a:prstGeom>
          <a:noFill/>
        </p:spPr>
        <p:txBody>
          <a:bodyPr wrap="square" rtlCol="0">
            <a:spAutoFit/>
          </a:bodyPr>
          <a:lstStyle/>
          <a:p>
            <a:r>
              <a:rPr lang="en-US" altLang="zh-CN" dirty="0" smtClean="0"/>
              <a:t>GPS device for vehicle</a:t>
            </a:r>
            <a:endParaRPr lang="zh-CN" altLang="en-US" dirty="0"/>
          </a:p>
        </p:txBody>
      </p:sp>
      <p:sp>
        <p:nvSpPr>
          <p:cNvPr id="21" name="TextBox 20"/>
          <p:cNvSpPr txBox="1"/>
          <p:nvPr/>
        </p:nvSpPr>
        <p:spPr>
          <a:xfrm>
            <a:off x="5313040" y="6093296"/>
            <a:ext cx="4140460" cy="369332"/>
          </a:xfrm>
          <a:prstGeom prst="rect">
            <a:avLst/>
          </a:prstGeom>
          <a:noFill/>
        </p:spPr>
        <p:txBody>
          <a:bodyPr wrap="square" rtlCol="0">
            <a:spAutoFit/>
          </a:bodyPr>
          <a:lstStyle/>
          <a:p>
            <a:r>
              <a:rPr lang="en-US" altLang="zh-CN" dirty="0" err="1" smtClean="0"/>
              <a:t>Electronical</a:t>
            </a:r>
            <a:r>
              <a:rPr lang="en-US" altLang="zh-CN" dirty="0" smtClean="0"/>
              <a:t> information</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6"/>
          <p:cNvSpPr>
            <a:spLocks noGrp="1"/>
          </p:cNvSpPr>
          <p:nvPr>
            <p:ph type="ftr" sz="quarter" idx="10"/>
          </p:nvPr>
        </p:nvSpPr>
        <p:spPr/>
        <p:txBody>
          <a:bodyPr/>
          <a:lstStyle/>
          <a:p>
            <a:fld id="{C3685B48-D023-46AE-8C41-886D56BBF68B}" type="slidenum">
              <a:rPr lang="en-US" altLang="zh-CN"/>
              <a:pPr/>
              <a:t>5</a:t>
            </a:fld>
            <a:endParaRPr lang="en-US" altLang="zh-CN"/>
          </a:p>
        </p:txBody>
      </p:sp>
      <p:sp>
        <p:nvSpPr>
          <p:cNvPr id="5" name="Rectangle 2"/>
          <p:cNvSpPr>
            <a:spLocks noChangeArrowheads="1"/>
          </p:cNvSpPr>
          <p:nvPr/>
        </p:nvSpPr>
        <p:spPr bwMode="auto">
          <a:xfrm>
            <a:off x="164468" y="127484"/>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Introduction to Vehicle Ad hoc Networks(VANETs)</a:t>
            </a:r>
            <a:endParaRPr kumimoji="1" lang="zh-CN" altLang="en-GB" sz="2400" dirty="0">
              <a:solidFill>
                <a:schemeClr val="bg1"/>
              </a:solidFill>
              <a:latin typeface="Arial" charset="0"/>
              <a:ea typeface="隶书" pitchFamily="49" charset="-122"/>
            </a:endParaRPr>
          </a:p>
        </p:txBody>
      </p:sp>
      <p:sp>
        <p:nvSpPr>
          <p:cNvPr id="6" name="TextBox 5"/>
          <p:cNvSpPr txBox="1"/>
          <p:nvPr/>
        </p:nvSpPr>
        <p:spPr>
          <a:xfrm>
            <a:off x="164468" y="872716"/>
            <a:ext cx="9433048" cy="1261884"/>
          </a:xfrm>
          <a:prstGeom prst="rect">
            <a:avLst/>
          </a:prstGeom>
          <a:noFill/>
        </p:spPr>
        <p:txBody>
          <a:bodyPr wrap="square" rtlCol="0">
            <a:spAutoFit/>
          </a:bodyPr>
          <a:lstStyle/>
          <a:p>
            <a:r>
              <a:rPr lang="en-US" altLang="zh-CN" sz="2800" dirty="0" smtClean="0"/>
              <a:t>Features for VANETs</a:t>
            </a:r>
          </a:p>
          <a:p>
            <a:pPr algn="r"/>
            <a:r>
              <a:rPr lang="en-US" altLang="zh-CN" sz="2000" dirty="0" smtClean="0"/>
              <a:t>-----High speed of vehicles causes dynamic topology changes</a:t>
            </a:r>
            <a:endParaRPr lang="zh-CN" altLang="en-US" sz="2000" dirty="0" smtClean="0"/>
          </a:p>
          <a:p>
            <a:endParaRPr lang="zh-CN" altLang="en-US" sz="2800" dirty="0"/>
          </a:p>
        </p:txBody>
      </p:sp>
      <p:sp>
        <p:nvSpPr>
          <p:cNvPr id="8" name="TextBox 7"/>
          <p:cNvSpPr txBox="1"/>
          <p:nvPr/>
        </p:nvSpPr>
        <p:spPr>
          <a:xfrm>
            <a:off x="5421052" y="2384884"/>
            <a:ext cx="3960440" cy="3693319"/>
          </a:xfrm>
          <a:prstGeom prst="rect">
            <a:avLst/>
          </a:prstGeom>
          <a:noFill/>
        </p:spPr>
        <p:txBody>
          <a:bodyPr wrap="square" rtlCol="0">
            <a:spAutoFit/>
          </a:bodyPr>
          <a:lstStyle/>
          <a:p>
            <a:r>
              <a:rPr lang="en-US" altLang="zh-CN" dirty="0" smtClean="0"/>
              <a:t>The network behavior is greatly affected by these characteristics and many challenges have to be addressed while deploying the a safety and comfort applications. One major challenge relates to designing an efficient routing protocol for vehicular environment since a reliable route should be ensured to send data from a source to a destination under changing link connectivity.</a:t>
            </a:r>
            <a:endParaRPr lang="zh-CN" altLang="en-US" dirty="0"/>
          </a:p>
        </p:txBody>
      </p:sp>
      <p:pic>
        <p:nvPicPr>
          <p:cNvPr id="3074" name="Picture 2" descr="C:\Users\fyz\Desktop\路况.gif"/>
          <p:cNvPicPr>
            <a:picLocks noChangeAspect="1" noChangeArrowheads="1"/>
          </p:cNvPicPr>
          <p:nvPr/>
        </p:nvPicPr>
        <p:blipFill>
          <a:blip r:embed="rId2" cstate="print"/>
          <a:srcRect/>
          <a:stretch>
            <a:fillRect/>
          </a:stretch>
        </p:blipFill>
        <p:spPr bwMode="auto">
          <a:xfrm>
            <a:off x="344488" y="2132856"/>
            <a:ext cx="4680520" cy="41869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6</a:t>
            </a:fld>
            <a:endParaRPr lang="en-US" altLang="zh-CN"/>
          </a:p>
        </p:txBody>
      </p:sp>
      <p:sp>
        <p:nvSpPr>
          <p:cNvPr id="8"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three existing mobility models for VANETs</a:t>
            </a:r>
            <a:endParaRPr kumimoji="1" lang="zh-CN" altLang="en-GB" sz="2400" dirty="0">
              <a:solidFill>
                <a:schemeClr val="bg1"/>
              </a:solidFill>
              <a:latin typeface="Arial" charset="0"/>
              <a:ea typeface="隶书" pitchFamily="49" charset="-122"/>
            </a:endParaRPr>
          </a:p>
        </p:txBody>
      </p:sp>
      <p:sp>
        <p:nvSpPr>
          <p:cNvPr id="9" name="TextBox 8"/>
          <p:cNvSpPr txBox="1"/>
          <p:nvPr/>
        </p:nvSpPr>
        <p:spPr>
          <a:xfrm>
            <a:off x="200472" y="980728"/>
            <a:ext cx="6336704" cy="369332"/>
          </a:xfrm>
          <a:prstGeom prst="rect">
            <a:avLst/>
          </a:prstGeom>
          <a:noFill/>
        </p:spPr>
        <p:txBody>
          <a:bodyPr wrap="square" rtlCol="0">
            <a:spAutoFit/>
          </a:bodyPr>
          <a:lstStyle/>
          <a:p>
            <a:r>
              <a:rPr lang="en-US" altLang="zh-CN" dirty="0" smtClean="0">
                <a:solidFill>
                  <a:schemeClr val="tx1"/>
                </a:solidFill>
                <a:latin typeface="华文楷体" pitchFamily="2" charset="-122"/>
                <a:ea typeface="华文楷体" pitchFamily="2" charset="-122"/>
              </a:rPr>
              <a:t>Greedy Perimeter Stateless Routing(GPSR) for VANETs</a:t>
            </a:r>
            <a:endParaRPr lang="zh-CN" altLang="en-US" dirty="0"/>
          </a:p>
        </p:txBody>
      </p:sp>
      <p:pic>
        <p:nvPicPr>
          <p:cNvPr id="4098" name="Picture 2"/>
          <p:cNvPicPr>
            <a:picLocks noChangeAspect="1" noChangeArrowheads="1"/>
          </p:cNvPicPr>
          <p:nvPr/>
        </p:nvPicPr>
        <p:blipFill>
          <a:blip r:embed="rId3" cstate="print"/>
          <a:srcRect/>
          <a:stretch>
            <a:fillRect/>
          </a:stretch>
        </p:blipFill>
        <p:spPr bwMode="auto">
          <a:xfrm>
            <a:off x="4772980" y="1484785"/>
            <a:ext cx="4866681" cy="2520280"/>
          </a:xfrm>
          <a:prstGeom prst="rect">
            <a:avLst/>
          </a:prstGeom>
          <a:noFill/>
          <a:ln w="9525">
            <a:noFill/>
            <a:miter lim="800000"/>
            <a:headEnd/>
            <a:tailEnd/>
          </a:ln>
        </p:spPr>
      </p:pic>
      <p:sp>
        <p:nvSpPr>
          <p:cNvPr id="11" name="TextBox 10"/>
          <p:cNvSpPr txBox="1"/>
          <p:nvPr/>
        </p:nvSpPr>
        <p:spPr>
          <a:xfrm>
            <a:off x="236476" y="1700808"/>
            <a:ext cx="4680520" cy="2031325"/>
          </a:xfrm>
          <a:prstGeom prst="rect">
            <a:avLst/>
          </a:prstGeom>
          <a:noFill/>
        </p:spPr>
        <p:txBody>
          <a:bodyPr wrap="square" rtlCol="0">
            <a:spAutoFit/>
          </a:bodyPr>
          <a:lstStyle/>
          <a:p>
            <a:r>
              <a:rPr lang="en-US" altLang="zh-CN" dirty="0" smtClean="0"/>
              <a:t>Greedy forwarding:</a:t>
            </a:r>
          </a:p>
          <a:p>
            <a:r>
              <a:rPr lang="en-US" altLang="zh-CN" dirty="0" smtClean="0"/>
              <a:t>     Information is obtained with the help of a location service(GPS). With all these information, a node forwards incoming packets to neighboring nodes that are geographically closer to the destination.</a:t>
            </a:r>
            <a:endParaRPr lang="zh-CN" altLang="en-US" dirty="0"/>
          </a:p>
        </p:txBody>
      </p:sp>
      <p:sp>
        <p:nvSpPr>
          <p:cNvPr id="12" name="TextBox 11"/>
          <p:cNvSpPr txBox="1"/>
          <p:nvPr/>
        </p:nvSpPr>
        <p:spPr>
          <a:xfrm>
            <a:off x="236476" y="4113076"/>
            <a:ext cx="5400600" cy="2308324"/>
          </a:xfrm>
          <a:prstGeom prst="rect">
            <a:avLst/>
          </a:prstGeom>
          <a:noFill/>
        </p:spPr>
        <p:txBody>
          <a:bodyPr wrap="square" rtlCol="0">
            <a:spAutoFit/>
          </a:bodyPr>
          <a:lstStyle/>
          <a:p>
            <a:r>
              <a:rPr lang="en-US" altLang="zh-CN" dirty="0" smtClean="0"/>
              <a:t>Problems for simple Greedy forwarding:</a:t>
            </a:r>
          </a:p>
          <a:p>
            <a:r>
              <a:rPr lang="en-US" altLang="zh-CN" dirty="0" smtClean="0"/>
              <a:t>     A packet send from node S is forwarded to a node A closer to the destination D but from which a local maximum and could not be recovered. As a result, the packet is not able to progress towards D although a valid path is available from the source to the destination.</a:t>
            </a:r>
            <a:endParaRPr lang="zh-CN" altLang="en-US" dirty="0"/>
          </a:p>
        </p:txBody>
      </p:sp>
      <p:pic>
        <p:nvPicPr>
          <p:cNvPr id="4099" name="Picture 3"/>
          <p:cNvPicPr>
            <a:picLocks noChangeAspect="1" noChangeArrowheads="1"/>
          </p:cNvPicPr>
          <p:nvPr/>
        </p:nvPicPr>
        <p:blipFill>
          <a:blip r:embed="rId4" cstate="print"/>
          <a:srcRect/>
          <a:stretch>
            <a:fillRect/>
          </a:stretch>
        </p:blipFill>
        <p:spPr bwMode="auto">
          <a:xfrm>
            <a:off x="5767375" y="4437112"/>
            <a:ext cx="41386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6"/>
          <p:cNvSpPr>
            <a:spLocks noGrp="1"/>
          </p:cNvSpPr>
          <p:nvPr>
            <p:ph type="ftr" sz="quarter" idx="10"/>
          </p:nvPr>
        </p:nvSpPr>
        <p:spPr/>
        <p:txBody>
          <a:bodyPr/>
          <a:lstStyle/>
          <a:p>
            <a:fld id="{13F750C3-0E01-446C-A789-95C61FC61682}" type="slidenum">
              <a:rPr lang="en-US" altLang="zh-CN"/>
              <a:pPr/>
              <a:t>7</a:t>
            </a:fld>
            <a:endParaRPr lang="en-US" altLang="zh-CN"/>
          </a:p>
        </p:txBody>
      </p:sp>
      <p:sp>
        <p:nvSpPr>
          <p:cNvPr id="5"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three existing mobility models for VANETs</a:t>
            </a:r>
            <a:endParaRPr kumimoji="1" lang="zh-CN" altLang="en-GB" sz="2400" dirty="0">
              <a:solidFill>
                <a:schemeClr val="bg1"/>
              </a:solidFill>
              <a:latin typeface="Arial" charset="0"/>
              <a:ea typeface="隶书" pitchFamily="49" charset="-122"/>
            </a:endParaRPr>
          </a:p>
        </p:txBody>
      </p:sp>
      <p:sp>
        <p:nvSpPr>
          <p:cNvPr id="6" name="TextBox 5"/>
          <p:cNvSpPr txBox="1"/>
          <p:nvPr/>
        </p:nvSpPr>
        <p:spPr>
          <a:xfrm>
            <a:off x="200472" y="980728"/>
            <a:ext cx="6336704" cy="369332"/>
          </a:xfrm>
          <a:prstGeom prst="rect">
            <a:avLst/>
          </a:prstGeom>
          <a:noFill/>
        </p:spPr>
        <p:txBody>
          <a:bodyPr wrap="square" rtlCol="0">
            <a:spAutoFit/>
          </a:bodyPr>
          <a:lstStyle/>
          <a:p>
            <a:r>
              <a:rPr lang="en-US" altLang="zh-CN" dirty="0" smtClean="0">
                <a:solidFill>
                  <a:schemeClr val="tx1"/>
                </a:solidFill>
                <a:latin typeface="华文楷体" pitchFamily="2" charset="-122"/>
                <a:ea typeface="华文楷体" pitchFamily="2" charset="-122"/>
              </a:rPr>
              <a:t>Greedy Perimeter Stateless Routing(GPSR) for VANETs</a:t>
            </a:r>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5061012" y="1304764"/>
            <a:ext cx="4524375" cy="3314700"/>
          </a:xfrm>
          <a:prstGeom prst="rect">
            <a:avLst/>
          </a:prstGeom>
          <a:noFill/>
          <a:ln w="9525">
            <a:noFill/>
            <a:miter lim="800000"/>
            <a:headEnd/>
            <a:tailEnd/>
          </a:ln>
        </p:spPr>
      </p:pic>
      <p:sp>
        <p:nvSpPr>
          <p:cNvPr id="8" name="TextBox 7"/>
          <p:cNvSpPr txBox="1"/>
          <p:nvPr/>
        </p:nvSpPr>
        <p:spPr>
          <a:xfrm>
            <a:off x="308484" y="1628800"/>
            <a:ext cx="3240360" cy="369332"/>
          </a:xfrm>
          <a:prstGeom prst="rect">
            <a:avLst/>
          </a:prstGeom>
          <a:noFill/>
        </p:spPr>
        <p:txBody>
          <a:bodyPr wrap="square" rtlCol="0">
            <a:spAutoFit/>
          </a:bodyPr>
          <a:lstStyle/>
          <a:p>
            <a:r>
              <a:rPr lang="en-US" altLang="zh-CN" dirty="0" smtClean="0"/>
              <a:t>Right-hand rule</a:t>
            </a:r>
          </a:p>
        </p:txBody>
      </p:sp>
      <p:sp>
        <p:nvSpPr>
          <p:cNvPr id="10" name="TextBox 9"/>
          <p:cNvSpPr txBox="1"/>
          <p:nvPr/>
        </p:nvSpPr>
        <p:spPr>
          <a:xfrm>
            <a:off x="272480" y="2024844"/>
            <a:ext cx="4500500" cy="1754326"/>
          </a:xfrm>
          <a:prstGeom prst="rect">
            <a:avLst/>
          </a:prstGeom>
          <a:noFill/>
        </p:spPr>
        <p:txBody>
          <a:bodyPr wrap="square" rtlCol="0">
            <a:spAutoFit/>
          </a:bodyPr>
          <a:lstStyle/>
          <a:p>
            <a:r>
              <a:rPr lang="en-US" altLang="zh-CN" dirty="0" smtClean="0"/>
              <a:t>   The right-hand rule traverses the interior of a closed polygonal region (a face) in clockwise edge order{in this case, the triangle bounded by the edges between nodes x, y, and z, in the order (y → x → z → y).</a:t>
            </a:r>
            <a:endParaRPr lang="zh-CN" altLang="en-US" dirty="0"/>
          </a:p>
        </p:txBody>
      </p:sp>
      <p:pic>
        <p:nvPicPr>
          <p:cNvPr id="5123" name="Picture 3"/>
          <p:cNvPicPr>
            <a:picLocks noChangeAspect="1" noChangeArrowheads="1"/>
          </p:cNvPicPr>
          <p:nvPr/>
        </p:nvPicPr>
        <p:blipFill>
          <a:blip r:embed="rId3" cstate="print"/>
          <a:srcRect/>
          <a:stretch>
            <a:fillRect/>
          </a:stretch>
        </p:blipFill>
        <p:spPr bwMode="auto">
          <a:xfrm>
            <a:off x="200472" y="4500761"/>
            <a:ext cx="7308812" cy="2357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2480" y="1124744"/>
            <a:ext cx="6408712" cy="400110"/>
          </a:xfrm>
          <a:prstGeom prst="rect">
            <a:avLst/>
          </a:prstGeom>
          <a:noFill/>
        </p:spPr>
        <p:txBody>
          <a:bodyPr wrap="square" rtlCol="0">
            <a:spAutoFit/>
          </a:bodyPr>
          <a:lstStyle/>
          <a:p>
            <a:r>
              <a:rPr lang="en-US" altLang="zh-CN" sz="2000" dirty="0" smtClean="0">
                <a:solidFill>
                  <a:schemeClr val="tx1"/>
                </a:solidFill>
                <a:latin typeface="华文楷体" pitchFamily="2" charset="-122"/>
                <a:ea typeface="华文楷体" pitchFamily="2" charset="-122"/>
              </a:rPr>
              <a:t>Movement Aware:</a:t>
            </a:r>
            <a:endParaRPr lang="zh-CN" altLang="en-US" sz="2000" dirty="0"/>
          </a:p>
        </p:txBody>
      </p:sp>
      <p:sp>
        <p:nvSpPr>
          <p:cNvPr id="11"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three existing mobility models for VANETs</a:t>
            </a:r>
            <a:endParaRPr kumimoji="1" lang="zh-CN" altLang="en-GB" sz="2400" dirty="0">
              <a:solidFill>
                <a:schemeClr val="bg1"/>
              </a:solidFill>
              <a:latin typeface="Arial" charset="0"/>
              <a:ea typeface="隶书" pitchFamily="49" charset="-122"/>
            </a:endParaRPr>
          </a:p>
        </p:txBody>
      </p:sp>
      <p:sp>
        <p:nvSpPr>
          <p:cNvPr id="12" name="TextBox 11"/>
          <p:cNvSpPr txBox="1"/>
          <p:nvPr/>
        </p:nvSpPr>
        <p:spPr>
          <a:xfrm>
            <a:off x="236476" y="1592796"/>
            <a:ext cx="7632848" cy="1477328"/>
          </a:xfrm>
          <a:prstGeom prst="rect">
            <a:avLst/>
          </a:prstGeom>
          <a:noFill/>
        </p:spPr>
        <p:txBody>
          <a:bodyPr wrap="square" rtlCol="0">
            <a:spAutoFit/>
          </a:bodyPr>
          <a:lstStyle/>
          <a:p>
            <a:r>
              <a:rPr lang="en-US" altLang="zh-CN" dirty="0" smtClean="0"/>
              <a:t>    Movement Aware is the extension of the Greedy Forwarding (MAGF) which includes the speed and the direction of vehicle’s movement in order to make optimal routing decisions. It also exploits the lifetime concept to address the inaccuracy of traditional position-based routing.</a:t>
            </a:r>
            <a:endParaRPr lang="zh-CN" altLang="en-US" dirty="0"/>
          </a:p>
        </p:txBody>
      </p:sp>
      <p:sp>
        <p:nvSpPr>
          <p:cNvPr id="13" name="TextBox 12"/>
          <p:cNvSpPr txBox="1"/>
          <p:nvPr/>
        </p:nvSpPr>
        <p:spPr>
          <a:xfrm>
            <a:off x="236476" y="3104964"/>
            <a:ext cx="7596844" cy="1200329"/>
          </a:xfrm>
          <a:prstGeom prst="rect">
            <a:avLst/>
          </a:prstGeom>
          <a:noFill/>
        </p:spPr>
        <p:txBody>
          <a:bodyPr wrap="square" rtlCol="0">
            <a:spAutoFit/>
          </a:bodyPr>
          <a:lstStyle/>
          <a:p>
            <a:r>
              <a:rPr lang="en-US" altLang="zh-CN" dirty="0" smtClean="0"/>
              <a:t>   There are mainly two types of Movement Aware Mobility Models for VANETs. The first is the Movement Aware Greedy Forwarding(MAGF) and the second is the Movement-Based Routing(MORA) </a:t>
            </a:r>
            <a:endParaRPr lang="zh-CN" altLang="en-US" dirty="0" smtClean="0"/>
          </a:p>
        </p:txBody>
      </p:sp>
      <p:sp>
        <p:nvSpPr>
          <p:cNvPr id="14" name="TextBox 13"/>
          <p:cNvSpPr txBox="1"/>
          <p:nvPr/>
        </p:nvSpPr>
        <p:spPr>
          <a:xfrm>
            <a:off x="308484" y="4329100"/>
            <a:ext cx="7596844" cy="646331"/>
          </a:xfrm>
          <a:prstGeom prst="rect">
            <a:avLst/>
          </a:prstGeom>
          <a:noFill/>
        </p:spPr>
        <p:txBody>
          <a:bodyPr wrap="square" rtlCol="0">
            <a:spAutoFit/>
          </a:bodyPr>
          <a:lstStyle/>
          <a:p>
            <a:r>
              <a:rPr lang="en-US" altLang="zh-CN" dirty="0" smtClean="0"/>
              <a:t>   MAGF takes into consideration the position ,speed and direction of vehicles. MORA is based on position and direction</a:t>
            </a:r>
            <a:endParaRPr lang="zh-CN"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fld id="{3C30E043-22EC-45BF-85D0-B9DA3A0B138D}" type="slidenum">
              <a:rPr lang="en-US" altLang="zh-CN"/>
              <a:pPr/>
              <a:t>9</a:t>
            </a:fld>
            <a:endParaRPr lang="en-US" altLang="zh-CN"/>
          </a:p>
        </p:txBody>
      </p:sp>
      <p:sp>
        <p:nvSpPr>
          <p:cNvPr id="8" name="Rectangle 2"/>
          <p:cNvSpPr>
            <a:spLocks noChangeArrowheads="1"/>
          </p:cNvSpPr>
          <p:nvPr/>
        </p:nvSpPr>
        <p:spPr bwMode="auto">
          <a:xfrm>
            <a:off x="97296" y="116632"/>
            <a:ext cx="8420100" cy="457200"/>
          </a:xfrm>
          <a:prstGeom prst="rect">
            <a:avLst/>
          </a:prstGeom>
          <a:noFill/>
          <a:ln w="9525">
            <a:noFill/>
            <a:miter lim="800000"/>
            <a:headEnd/>
            <a:tailEnd/>
          </a:ln>
          <a:effectLst>
            <a:outerShdw dist="35921" dir="2700000" algn="ctr" rotWithShape="0">
              <a:srgbClr val="002E66"/>
            </a:outerShdw>
          </a:effectLst>
        </p:spPr>
        <p:txBody>
          <a:bodyPr anchor="ctr"/>
          <a:lstStyle/>
          <a:p>
            <a:pPr>
              <a:buFontTx/>
              <a:buNone/>
            </a:pPr>
            <a:r>
              <a:rPr kumimoji="1" lang="en-US" altLang="zh-CN" sz="2400" dirty="0" smtClean="0">
                <a:solidFill>
                  <a:schemeClr val="bg1"/>
                </a:solidFill>
                <a:latin typeface="Arial" charset="0"/>
                <a:ea typeface="隶书" pitchFamily="49" charset="-122"/>
              </a:rPr>
              <a:t>Analysis of  three existing mobility models for VANETs</a:t>
            </a:r>
            <a:endParaRPr kumimoji="1" lang="zh-CN" altLang="en-GB" sz="2400" dirty="0">
              <a:solidFill>
                <a:schemeClr val="bg1"/>
              </a:solidFill>
              <a:latin typeface="Arial" charset="0"/>
              <a:ea typeface="隶书" pitchFamily="49" charset="-122"/>
            </a:endParaRPr>
          </a:p>
        </p:txBody>
      </p:sp>
      <p:sp>
        <p:nvSpPr>
          <p:cNvPr id="9" name="TextBox 8"/>
          <p:cNvSpPr txBox="1"/>
          <p:nvPr/>
        </p:nvSpPr>
        <p:spPr>
          <a:xfrm>
            <a:off x="200472" y="1048670"/>
            <a:ext cx="6408712" cy="400110"/>
          </a:xfrm>
          <a:prstGeom prst="rect">
            <a:avLst/>
          </a:prstGeom>
          <a:noFill/>
        </p:spPr>
        <p:txBody>
          <a:bodyPr wrap="square" rtlCol="0">
            <a:spAutoFit/>
          </a:bodyPr>
          <a:lstStyle/>
          <a:p>
            <a:r>
              <a:rPr lang="en-US" altLang="zh-CN" sz="2000" dirty="0" smtClean="0">
                <a:solidFill>
                  <a:schemeClr val="tx1"/>
                </a:solidFill>
                <a:latin typeface="华文楷体" pitchFamily="2" charset="-122"/>
                <a:ea typeface="华文楷体" pitchFamily="2" charset="-122"/>
              </a:rPr>
              <a:t>Movement Aware Greedy Forwarding(MAGF) for VANETs:</a:t>
            </a:r>
            <a:endParaRPr lang="zh-CN" altLang="en-US" sz="2000" dirty="0"/>
          </a:p>
        </p:txBody>
      </p:sp>
      <p:pic>
        <p:nvPicPr>
          <p:cNvPr id="6146" name="Picture 2"/>
          <p:cNvPicPr>
            <a:picLocks noChangeAspect="1" noChangeArrowheads="1"/>
          </p:cNvPicPr>
          <p:nvPr/>
        </p:nvPicPr>
        <p:blipFill>
          <a:blip r:embed="rId4" cstate="print"/>
          <a:srcRect/>
          <a:stretch>
            <a:fillRect/>
          </a:stretch>
        </p:blipFill>
        <p:spPr bwMode="auto">
          <a:xfrm>
            <a:off x="4595113" y="1628800"/>
            <a:ext cx="5310887" cy="2628292"/>
          </a:xfrm>
          <a:prstGeom prst="rect">
            <a:avLst/>
          </a:prstGeom>
          <a:noFill/>
          <a:ln w="9525">
            <a:noFill/>
            <a:miter lim="800000"/>
            <a:headEnd/>
            <a:tailEnd/>
          </a:ln>
        </p:spPr>
      </p:pic>
      <p:sp>
        <p:nvSpPr>
          <p:cNvPr id="13" name="TextBox 12"/>
          <p:cNvSpPr txBox="1"/>
          <p:nvPr/>
        </p:nvSpPr>
        <p:spPr>
          <a:xfrm>
            <a:off x="272480" y="1556792"/>
            <a:ext cx="4500500" cy="1477328"/>
          </a:xfrm>
          <a:prstGeom prst="rect">
            <a:avLst/>
          </a:prstGeom>
          <a:noFill/>
        </p:spPr>
        <p:txBody>
          <a:bodyPr wrap="square" rtlCol="0">
            <a:spAutoFit/>
          </a:bodyPr>
          <a:lstStyle/>
          <a:p>
            <a:r>
              <a:rPr lang="en-US" altLang="zh-CN" dirty="0" smtClean="0"/>
              <a:t>    It is designed to match the high mobility requirements and to perform even in cases of pure Greedy Forwarding failure. The core idea of this approach is to define a function:</a:t>
            </a:r>
            <a:endParaRPr lang="zh-CN" altLang="en-US" dirty="0"/>
          </a:p>
        </p:txBody>
      </p:sp>
      <p:graphicFrame>
        <p:nvGraphicFramePr>
          <p:cNvPr id="16" name="对象 15"/>
          <p:cNvGraphicFramePr>
            <a:graphicFrameLocks noChangeAspect="1"/>
          </p:cNvGraphicFramePr>
          <p:nvPr/>
        </p:nvGraphicFramePr>
        <p:xfrm>
          <a:off x="1064568" y="3032956"/>
          <a:ext cx="2835315" cy="432048"/>
        </p:xfrm>
        <a:graphic>
          <a:graphicData uri="http://schemas.openxmlformats.org/presentationml/2006/ole">
            <p:oleObj spid="_x0000_s6148" name="公式" r:id="rId5" imgW="1333440" imgH="203040" progId="Equation.3">
              <p:embed/>
            </p:oleObj>
          </a:graphicData>
        </a:graphic>
      </p:graphicFrame>
      <p:sp>
        <p:nvSpPr>
          <p:cNvPr id="17" name="TextBox 16"/>
          <p:cNvSpPr txBox="1"/>
          <p:nvPr/>
        </p:nvSpPr>
        <p:spPr>
          <a:xfrm>
            <a:off x="380492" y="3392996"/>
            <a:ext cx="648072" cy="369332"/>
          </a:xfrm>
          <a:prstGeom prst="rect">
            <a:avLst/>
          </a:prstGeom>
          <a:noFill/>
        </p:spPr>
        <p:txBody>
          <a:bodyPr wrap="square" rtlCol="0">
            <a:spAutoFit/>
          </a:bodyPr>
          <a:lstStyle/>
          <a:p>
            <a:r>
              <a:rPr lang="en-US" altLang="zh-CN" dirty="0" smtClean="0"/>
              <a:t>with</a:t>
            </a:r>
            <a:endParaRPr lang="zh-CN" altLang="en-US" dirty="0"/>
          </a:p>
        </p:txBody>
      </p:sp>
      <p:graphicFrame>
        <p:nvGraphicFramePr>
          <p:cNvPr id="18" name="对象 17"/>
          <p:cNvGraphicFramePr>
            <a:graphicFrameLocks noChangeAspect="1"/>
          </p:cNvGraphicFramePr>
          <p:nvPr/>
        </p:nvGraphicFramePr>
        <p:xfrm>
          <a:off x="992560" y="3429000"/>
          <a:ext cx="1440160" cy="360040"/>
        </p:xfrm>
        <a:graphic>
          <a:graphicData uri="http://schemas.openxmlformats.org/presentationml/2006/ole">
            <p:oleObj spid="_x0000_s6149" name="公式" r:id="rId6" imgW="812520" imgH="203040" progId="Equation.3">
              <p:embed/>
            </p:oleObj>
          </a:graphicData>
        </a:graphic>
      </p:graphicFrame>
      <p:sp>
        <p:nvSpPr>
          <p:cNvPr id="19" name="TextBox 18"/>
          <p:cNvSpPr txBox="1"/>
          <p:nvPr/>
        </p:nvSpPr>
        <p:spPr>
          <a:xfrm>
            <a:off x="308484" y="3861048"/>
            <a:ext cx="3492388" cy="400110"/>
          </a:xfrm>
          <a:prstGeom prst="rect">
            <a:avLst/>
          </a:prstGeom>
          <a:noFill/>
        </p:spPr>
        <p:txBody>
          <a:bodyPr wrap="square" rtlCol="0">
            <a:spAutoFit/>
          </a:bodyPr>
          <a:lstStyle/>
          <a:p>
            <a:r>
              <a:rPr lang="en-US" altLang="zh-CN" sz="2000" dirty="0" smtClean="0"/>
              <a:t>Variable declaration:</a:t>
            </a:r>
          </a:p>
        </p:txBody>
      </p:sp>
      <p:graphicFrame>
        <p:nvGraphicFramePr>
          <p:cNvPr id="20" name="对象 19"/>
          <p:cNvGraphicFramePr>
            <a:graphicFrameLocks noChangeAspect="1"/>
          </p:cNvGraphicFramePr>
          <p:nvPr/>
        </p:nvGraphicFramePr>
        <p:xfrm>
          <a:off x="4806950" y="3344863"/>
          <a:ext cx="292100" cy="165100"/>
        </p:xfrm>
        <a:graphic>
          <a:graphicData uri="http://schemas.openxmlformats.org/presentationml/2006/ole">
            <p:oleObj spid="_x0000_s6150" name="公式" r:id="rId7" imgW="291960" imgH="164880" progId="Equation.3">
              <p:embed/>
            </p:oleObj>
          </a:graphicData>
        </a:graphic>
      </p:graphicFrame>
      <p:graphicFrame>
        <p:nvGraphicFramePr>
          <p:cNvPr id="22" name="对象 21"/>
          <p:cNvGraphicFramePr>
            <a:graphicFrameLocks noChangeAspect="1"/>
          </p:cNvGraphicFramePr>
          <p:nvPr/>
        </p:nvGraphicFramePr>
        <p:xfrm>
          <a:off x="4895850" y="3319463"/>
          <a:ext cx="114300" cy="215900"/>
        </p:xfrm>
        <a:graphic>
          <a:graphicData uri="http://schemas.openxmlformats.org/presentationml/2006/ole">
            <p:oleObj spid="_x0000_s6154" name="公式" r:id="rId8" imgW="114120" imgH="215640" progId="Equation.3">
              <p:embed/>
            </p:oleObj>
          </a:graphicData>
        </a:graphic>
      </p:graphicFrame>
      <p:graphicFrame>
        <p:nvGraphicFramePr>
          <p:cNvPr id="26" name="对象 25"/>
          <p:cNvGraphicFramePr>
            <a:graphicFrameLocks noChangeAspect="1"/>
          </p:cNvGraphicFramePr>
          <p:nvPr/>
        </p:nvGraphicFramePr>
        <p:xfrm>
          <a:off x="4495800" y="3319463"/>
          <a:ext cx="914400" cy="215900"/>
        </p:xfrm>
        <a:graphic>
          <a:graphicData uri="http://schemas.openxmlformats.org/presentationml/2006/ole">
            <p:oleObj spid="_x0000_s6157" name="公式" r:id="rId9" imgW="114120" imgH="215640" progId="Equation.3">
              <p:embed/>
            </p:oleObj>
          </a:graphicData>
        </a:graphic>
      </p:graphicFrame>
      <p:graphicFrame>
        <p:nvGraphicFramePr>
          <p:cNvPr id="27" name="对象 26"/>
          <p:cNvGraphicFramePr>
            <a:graphicFrameLocks noChangeAspect="1"/>
          </p:cNvGraphicFramePr>
          <p:nvPr/>
        </p:nvGraphicFramePr>
        <p:xfrm>
          <a:off x="596516" y="4257092"/>
          <a:ext cx="2880320" cy="612069"/>
        </p:xfrm>
        <a:graphic>
          <a:graphicData uri="http://schemas.openxmlformats.org/presentationml/2006/ole">
            <p:oleObj spid="_x0000_s6158" name="公式" r:id="rId10" imgW="1155600" imgH="469800" progId="Equation.3">
              <p:embed/>
            </p:oleObj>
          </a:graphicData>
        </a:graphic>
      </p:graphicFrame>
      <p:sp>
        <p:nvSpPr>
          <p:cNvPr id="28" name="TextBox 27"/>
          <p:cNvSpPr txBox="1"/>
          <p:nvPr/>
        </p:nvSpPr>
        <p:spPr>
          <a:xfrm>
            <a:off x="3584848" y="4365104"/>
            <a:ext cx="576064" cy="369332"/>
          </a:xfrm>
          <a:prstGeom prst="rect">
            <a:avLst/>
          </a:prstGeom>
          <a:noFill/>
        </p:spPr>
        <p:txBody>
          <a:bodyPr wrap="square" rtlCol="0">
            <a:spAutoFit/>
          </a:bodyPr>
          <a:lstStyle/>
          <a:p>
            <a:r>
              <a:rPr lang="en-US" altLang="zh-CN" dirty="0" smtClean="0"/>
              <a:t>and</a:t>
            </a:r>
            <a:endParaRPr lang="zh-CN" altLang="en-US" dirty="0"/>
          </a:p>
        </p:txBody>
      </p:sp>
      <p:graphicFrame>
        <p:nvGraphicFramePr>
          <p:cNvPr id="29" name="对象 28"/>
          <p:cNvGraphicFramePr>
            <a:graphicFrameLocks noChangeAspect="1"/>
          </p:cNvGraphicFramePr>
          <p:nvPr/>
        </p:nvGraphicFramePr>
        <p:xfrm>
          <a:off x="4304928" y="4365104"/>
          <a:ext cx="1276142" cy="396044"/>
        </p:xfrm>
        <a:graphic>
          <a:graphicData uri="http://schemas.openxmlformats.org/presentationml/2006/ole">
            <p:oleObj spid="_x0000_s6159" name="公式" r:id="rId11" imgW="736560" imgH="228600" progId="Equation.3">
              <p:embed/>
            </p:oleObj>
          </a:graphicData>
        </a:graphic>
      </p:graphicFrame>
      <p:graphicFrame>
        <p:nvGraphicFramePr>
          <p:cNvPr id="30" name="对象 29"/>
          <p:cNvGraphicFramePr>
            <a:graphicFrameLocks noChangeAspect="1"/>
          </p:cNvGraphicFramePr>
          <p:nvPr/>
        </p:nvGraphicFramePr>
        <p:xfrm>
          <a:off x="596516" y="4977172"/>
          <a:ext cx="2268252" cy="684076"/>
        </p:xfrm>
        <a:graphic>
          <a:graphicData uri="http://schemas.openxmlformats.org/presentationml/2006/ole">
            <p:oleObj spid="_x0000_s6160" name="公式" r:id="rId12" imgW="1688760" imgH="583920" progId="Equation.3">
              <p:embed/>
            </p:oleObj>
          </a:graphicData>
        </a:graphic>
      </p:graphicFrame>
      <p:graphicFrame>
        <p:nvGraphicFramePr>
          <p:cNvPr id="31" name="对象 30"/>
          <p:cNvGraphicFramePr>
            <a:graphicFrameLocks noChangeAspect="1"/>
          </p:cNvGraphicFramePr>
          <p:nvPr/>
        </p:nvGraphicFramePr>
        <p:xfrm>
          <a:off x="560512" y="5913276"/>
          <a:ext cx="3708412" cy="524818"/>
        </p:xfrm>
        <a:graphic>
          <a:graphicData uri="http://schemas.openxmlformats.org/presentationml/2006/ole">
            <p:oleObj spid="_x0000_s6161" name="公式" r:id="rId13" imgW="2311200" imgH="393480" progId="Equation.3">
              <p:embed/>
            </p:oleObj>
          </a:graphicData>
        </a:graphic>
      </p:graphicFrame>
      <p:sp>
        <p:nvSpPr>
          <p:cNvPr id="32" name="TextBox 31"/>
          <p:cNvSpPr txBox="1"/>
          <p:nvPr/>
        </p:nvSpPr>
        <p:spPr>
          <a:xfrm>
            <a:off x="4484948" y="5985284"/>
            <a:ext cx="576064" cy="369332"/>
          </a:xfrm>
          <a:prstGeom prst="rect">
            <a:avLst/>
          </a:prstGeom>
          <a:noFill/>
        </p:spPr>
        <p:txBody>
          <a:bodyPr wrap="square" rtlCol="0">
            <a:spAutoFit/>
          </a:bodyPr>
          <a:lstStyle/>
          <a:p>
            <a:r>
              <a:rPr lang="en-US" altLang="zh-CN" dirty="0" smtClean="0"/>
              <a:t>and</a:t>
            </a:r>
            <a:endParaRPr lang="zh-CN" altLang="en-US" dirty="0"/>
          </a:p>
        </p:txBody>
      </p:sp>
      <p:graphicFrame>
        <p:nvGraphicFramePr>
          <p:cNvPr id="33" name="对象 32"/>
          <p:cNvGraphicFramePr>
            <a:graphicFrameLocks noChangeAspect="1"/>
          </p:cNvGraphicFramePr>
          <p:nvPr/>
        </p:nvGraphicFramePr>
        <p:xfrm>
          <a:off x="5205028" y="5985284"/>
          <a:ext cx="1908212" cy="434782"/>
        </p:xfrm>
        <a:graphic>
          <a:graphicData uri="http://schemas.openxmlformats.org/presentationml/2006/ole">
            <p:oleObj spid="_x0000_s6162" name="公式" r:id="rId14" imgW="1002960" imgH="2286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空演示文稿">
  <a:themeElements>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空演示文稿">
      <a:majorFont>
        <a:latin typeface="Arial"/>
        <a:ea typeface="华文楷体"/>
        <a:cs typeface=""/>
      </a:majorFont>
      <a:minorFont>
        <a:latin typeface="Arial"/>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AU" sz="1800" b="1" i="0" u="none" strike="noStrike" cap="none" normalizeH="0" baseline="0" smtClean="0">
            <a:ln>
              <a:noFill/>
            </a:ln>
            <a:solidFill>
              <a:schemeClr val="tx2"/>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AU" sz="1800" b="1" i="0" u="none" strike="noStrike" cap="none" normalizeH="0" baseline="0" smtClean="0">
            <a:ln>
              <a:noFill/>
            </a:ln>
            <a:solidFill>
              <a:schemeClr val="tx2"/>
            </a:solidFill>
            <a:effectLst/>
            <a:latin typeface="楷体_GB2312" pitchFamily="49" charset="-122"/>
            <a:ea typeface="楷体_GB2312" pitchFamily="49"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13929</TotalTime>
  <Words>1729</Words>
  <Application>Microsoft Office PowerPoint</Application>
  <PresentationFormat>A4 纸张(210x297 毫米)</PresentationFormat>
  <Paragraphs>187</Paragraphs>
  <Slides>27</Slides>
  <Notes>24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29" baseType="lpstr">
      <vt:lpstr>空演示文稿</vt:lpstr>
      <vt:lpstr>公式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sjtu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袁焱</dc:creator>
  <cp:lastModifiedBy>fyz</cp:lastModifiedBy>
  <cp:revision>2595</cp:revision>
  <dcterms:created xsi:type="dcterms:W3CDTF">2002-01-06T03:16:25Z</dcterms:created>
  <dcterms:modified xsi:type="dcterms:W3CDTF">2011-06-17T10:29:09Z</dcterms:modified>
</cp:coreProperties>
</file>