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1228" r:id="rId2"/>
    <p:sldId id="1229" r:id="rId3"/>
    <p:sldId id="1230" r:id="rId4"/>
    <p:sldId id="1232" r:id="rId5"/>
    <p:sldId id="1233" r:id="rId6"/>
    <p:sldId id="1234" r:id="rId7"/>
    <p:sldId id="1235" r:id="rId8"/>
    <p:sldId id="1236" r:id="rId9"/>
    <p:sldId id="1237" r:id="rId10"/>
    <p:sldId id="1238" r:id="rId11"/>
    <p:sldId id="1239" r:id="rId12"/>
    <p:sldId id="1242" r:id="rId13"/>
    <p:sldId id="1243" r:id="rId14"/>
    <p:sldId id="1241" r:id="rId15"/>
    <p:sldId id="1244" r:id="rId16"/>
    <p:sldId id="1245" r:id="rId17"/>
    <p:sldId id="1246" r:id="rId18"/>
    <p:sldId id="1247" r:id="rId19"/>
    <p:sldId id="1248" r:id="rId20"/>
    <p:sldId id="1249" r:id="rId21"/>
    <p:sldId id="1251" r:id="rId22"/>
    <p:sldId id="1252" r:id="rId23"/>
    <p:sldId id="1258" r:id="rId24"/>
    <p:sldId id="1253" r:id="rId25"/>
    <p:sldId id="1254" r:id="rId26"/>
    <p:sldId id="1255" r:id="rId27"/>
    <p:sldId id="1257" r:id="rId28"/>
    <p:sldId id="1256" r:id="rId29"/>
    <p:sldId id="1259" r:id="rId30"/>
    <p:sldId id="1260" r:id="rId31"/>
    <p:sldId id="1261" r:id="rId32"/>
    <p:sldId id="1263" r:id="rId33"/>
    <p:sldId id="1262" r:id="rId34"/>
  </p:sldIdLst>
  <p:sldSz cx="9144000" cy="6858000" type="screen4x3"/>
  <p:notesSz cx="6858000" cy="9144000"/>
  <p:kinsoku lang="zh-CN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78DC724E-EC90-4868-9D0C-D83E28488EEC}">
          <p14:sldIdLst>
            <p14:sldId id="1228"/>
            <p14:sldId id="1229"/>
            <p14:sldId id="1230"/>
            <p14:sldId id="1232"/>
            <p14:sldId id="1233"/>
            <p14:sldId id="1234"/>
            <p14:sldId id="1235"/>
            <p14:sldId id="1236"/>
            <p14:sldId id="1237"/>
            <p14:sldId id="1238"/>
            <p14:sldId id="1239"/>
            <p14:sldId id="1242"/>
            <p14:sldId id="1243"/>
            <p14:sldId id="1241"/>
            <p14:sldId id="1244"/>
            <p14:sldId id="1245"/>
            <p14:sldId id="1246"/>
            <p14:sldId id="1247"/>
            <p14:sldId id="1248"/>
            <p14:sldId id="1249"/>
            <p14:sldId id="1251"/>
            <p14:sldId id="1252"/>
            <p14:sldId id="1258"/>
            <p14:sldId id="1253"/>
            <p14:sldId id="1254"/>
            <p14:sldId id="1255"/>
            <p14:sldId id="1257"/>
            <p14:sldId id="1256"/>
            <p14:sldId id="1259"/>
            <p14:sldId id="1260"/>
            <p14:sldId id="1261"/>
            <p14:sldId id="1263"/>
            <p14:sldId id="1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FF"/>
    <a:srgbClr val="0000CC"/>
    <a:srgbClr val="3366FF"/>
    <a:srgbClr val="CC3300"/>
    <a:srgbClr val="CC0000"/>
    <a:srgbClr val="33CC33"/>
    <a:srgbClr val="FF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588" autoAdjust="0"/>
  </p:normalViewPr>
  <p:slideViewPr>
    <p:cSldViewPr>
      <p:cViewPr varScale="1">
        <p:scale>
          <a:sx n="71" d="100"/>
          <a:sy n="71" d="100"/>
        </p:scale>
        <p:origin x="-113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40" y="-5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826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23163961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6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362700" y="234950"/>
            <a:ext cx="1943100" cy="55562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33400" y="234950"/>
            <a:ext cx="5676900" cy="55562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234950"/>
            <a:ext cx="7772400" cy="11366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533400" y="1701800"/>
            <a:ext cx="3810000" cy="4089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495800" y="1701800"/>
            <a:ext cx="3810000" cy="4089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33400" y="1701800"/>
            <a:ext cx="3810000" cy="4089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495800" y="1701800"/>
            <a:ext cx="3810000" cy="4089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34950"/>
            <a:ext cx="7772400" cy="1136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701800"/>
            <a:ext cx="7772400" cy="408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ä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Monotype Sort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9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7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8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0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37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37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8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4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838200"/>
            <a:ext cx="8382000" cy="2057400"/>
          </a:xfrm>
        </p:spPr>
        <p:txBody>
          <a:bodyPr/>
          <a:lstStyle/>
          <a:p>
            <a:pPr algn="ctr"/>
            <a:r>
              <a:rPr lang="en-US" altLang="zh-CN" b="1">
                <a:ea typeface="宋体" charset="-122"/>
              </a:rPr>
              <a:t>Impact of Mobile Relay Nodes on Static </a:t>
            </a:r>
            <a:r>
              <a:rPr lang="en-US" altLang="zh-CN" b="1" i="1">
                <a:ea typeface="宋体" charset="-122"/>
              </a:rPr>
              <a:t>Ad Hoc</a:t>
            </a:r>
            <a:r>
              <a:rPr lang="en-US" altLang="zh-CN" b="1">
                <a:ea typeface="宋体" charset="-122"/>
              </a:rPr>
              <a:t> Network</a:t>
            </a:r>
            <a:endParaRPr lang="en-US" altLang="zh-CN" sz="5400" b="1">
              <a:ea typeface="宋体" charset="-122"/>
            </a:endParaRPr>
          </a:p>
        </p:txBody>
      </p:sp>
      <p:sp>
        <p:nvSpPr>
          <p:cNvPr id="1864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3352800"/>
            <a:ext cx="38862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000" b="1" dirty="0" err="1">
                <a:ea typeface="宋体" charset="-122"/>
              </a:rPr>
              <a:t>Zhenqi</a:t>
            </a:r>
            <a:r>
              <a:rPr lang="en-US" altLang="zh-CN" sz="2000" b="1" dirty="0">
                <a:ea typeface="宋体" charset="-122"/>
              </a:rPr>
              <a:t> Lu</a:t>
            </a:r>
            <a:endParaRPr lang="en-US" altLang="zh-CN" sz="2000" b="1" dirty="0">
              <a:solidFill>
                <a:schemeClr val="tx2"/>
              </a:solidFill>
              <a:ea typeface="宋体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000" b="1" dirty="0">
                <a:ea typeface="宋体" charset="-122"/>
              </a:rPr>
              <a:t>Shanghai </a:t>
            </a:r>
            <a:r>
              <a:rPr lang="en-US" altLang="zh-CN" sz="2000" b="1" dirty="0" err="1">
                <a:ea typeface="宋体" charset="-122"/>
              </a:rPr>
              <a:t>Jiaotong</a:t>
            </a:r>
            <a:r>
              <a:rPr lang="en-US" altLang="zh-CN" sz="2000" b="1" dirty="0">
                <a:ea typeface="宋体" charset="-122"/>
              </a:rPr>
              <a:t> University</a:t>
            </a:r>
          </a:p>
          <a:p>
            <a:pPr>
              <a:lnSpc>
                <a:spcPct val="90000"/>
              </a:lnSpc>
            </a:pPr>
            <a:r>
              <a:rPr lang="en-US" altLang="zh-CN" sz="2000" b="1" dirty="0">
                <a:ea typeface="宋体" charset="-122"/>
              </a:rPr>
              <a:t>June 17,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 bwMode="auto">
          <a:xfrm>
            <a:off x="304800" y="3124200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椭圆 5"/>
          <p:cNvSpPr/>
          <p:nvPr/>
        </p:nvSpPr>
        <p:spPr bwMode="auto">
          <a:xfrm>
            <a:off x="8343900" y="4018429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" y="2590800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Source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27979" y="3451412"/>
            <a:ext cx="1601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Destination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6686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 bwMode="auto">
          <a:xfrm>
            <a:off x="304800" y="3124200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6" name="椭圆 5"/>
          <p:cNvSpPr/>
          <p:nvPr/>
        </p:nvSpPr>
        <p:spPr bwMode="auto">
          <a:xfrm>
            <a:off x="8343900" y="4018429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" y="2590800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Source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27979" y="3451412"/>
            <a:ext cx="1601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Destination</a:t>
            </a:r>
            <a:endParaRPr lang="zh-CN" altLang="en-US" dirty="0">
              <a:solidFill>
                <a:srgbClr val="FFFFFF"/>
              </a:solidFill>
            </a:endParaRPr>
          </a:p>
        </p:txBody>
      </p:sp>
      <p:cxnSp>
        <p:nvCxnSpPr>
          <p:cNvPr id="5" name="直接箭头连接符 4"/>
          <p:cNvCxnSpPr>
            <a:stCxn id="4" idx="6"/>
            <a:endCxn id="6" idx="2"/>
          </p:cNvCxnSpPr>
          <p:nvPr/>
        </p:nvCxnSpPr>
        <p:spPr bwMode="auto">
          <a:xfrm>
            <a:off x="990600" y="3467099"/>
            <a:ext cx="7344000" cy="8640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01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 bwMode="auto">
          <a:xfrm>
            <a:off x="304800" y="3124200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6" name="椭圆 5"/>
          <p:cNvSpPr/>
          <p:nvPr/>
        </p:nvSpPr>
        <p:spPr bwMode="auto">
          <a:xfrm>
            <a:off x="8343900" y="4018429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" y="2590800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Source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27979" y="3451412"/>
            <a:ext cx="1601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Destination</a:t>
            </a:r>
            <a:endParaRPr lang="zh-CN" altLang="en-US" dirty="0">
              <a:solidFill>
                <a:srgbClr val="FFFFFF"/>
              </a:solidFill>
            </a:endParaRPr>
          </a:p>
        </p:txBody>
      </p:sp>
      <p:cxnSp>
        <p:nvCxnSpPr>
          <p:cNvPr id="5" name="直接箭头连接符 4"/>
          <p:cNvCxnSpPr>
            <a:stCxn id="4" idx="6"/>
            <a:endCxn id="6" idx="2"/>
          </p:cNvCxnSpPr>
          <p:nvPr/>
        </p:nvCxnSpPr>
        <p:spPr bwMode="auto">
          <a:xfrm>
            <a:off x="990600" y="3467099"/>
            <a:ext cx="7344000" cy="8640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椭圆 9"/>
          <p:cNvSpPr/>
          <p:nvPr/>
        </p:nvSpPr>
        <p:spPr bwMode="auto">
          <a:xfrm>
            <a:off x="1343867" y="4361329"/>
            <a:ext cx="685800" cy="685800"/>
          </a:xfrm>
          <a:prstGeom prst="ellipse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cxnSp>
        <p:nvCxnSpPr>
          <p:cNvPr id="9" name="直接箭头连接符 8"/>
          <p:cNvCxnSpPr>
            <a:stCxn id="4" idx="5"/>
            <a:endCxn id="10" idx="1"/>
          </p:cNvCxnSpPr>
          <p:nvPr/>
        </p:nvCxnSpPr>
        <p:spPr bwMode="auto">
          <a:xfrm>
            <a:off x="890167" y="3709567"/>
            <a:ext cx="554133" cy="75219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5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 bwMode="auto">
          <a:xfrm>
            <a:off x="304800" y="3124200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6" name="椭圆 5"/>
          <p:cNvSpPr/>
          <p:nvPr/>
        </p:nvSpPr>
        <p:spPr bwMode="auto">
          <a:xfrm>
            <a:off x="8343900" y="4018429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" y="2590800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Source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27979" y="3451412"/>
            <a:ext cx="1601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Destination</a:t>
            </a:r>
            <a:endParaRPr lang="zh-CN" altLang="en-US" dirty="0">
              <a:solidFill>
                <a:srgbClr val="FFFFFF"/>
              </a:solidFill>
            </a:endParaRPr>
          </a:p>
        </p:txBody>
      </p:sp>
      <p:cxnSp>
        <p:nvCxnSpPr>
          <p:cNvPr id="5" name="直接箭头连接符 4"/>
          <p:cNvCxnSpPr>
            <a:stCxn id="4" idx="6"/>
            <a:endCxn id="6" idx="2"/>
          </p:cNvCxnSpPr>
          <p:nvPr/>
        </p:nvCxnSpPr>
        <p:spPr bwMode="auto">
          <a:xfrm>
            <a:off x="990600" y="3467099"/>
            <a:ext cx="7344000" cy="8640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椭圆 9"/>
          <p:cNvSpPr/>
          <p:nvPr/>
        </p:nvSpPr>
        <p:spPr bwMode="auto">
          <a:xfrm>
            <a:off x="1343867" y="4361329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1" name="椭圆 10"/>
          <p:cNvSpPr/>
          <p:nvPr/>
        </p:nvSpPr>
        <p:spPr bwMode="auto">
          <a:xfrm>
            <a:off x="2819400" y="2135832"/>
            <a:ext cx="685800" cy="685800"/>
          </a:xfrm>
          <a:prstGeom prst="ellipse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cxnSp>
        <p:nvCxnSpPr>
          <p:cNvPr id="9" name="直接箭头连接符 8"/>
          <p:cNvCxnSpPr>
            <a:stCxn id="4" idx="5"/>
            <a:endCxn id="10" idx="1"/>
          </p:cNvCxnSpPr>
          <p:nvPr/>
        </p:nvCxnSpPr>
        <p:spPr bwMode="auto">
          <a:xfrm>
            <a:off x="890167" y="3709567"/>
            <a:ext cx="554133" cy="75219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endCxn id="11" idx="3"/>
          </p:cNvCxnSpPr>
          <p:nvPr/>
        </p:nvCxnSpPr>
        <p:spPr bwMode="auto">
          <a:xfrm flipV="1">
            <a:off x="1828800" y="2721199"/>
            <a:ext cx="1091033" cy="164013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5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 bwMode="auto">
          <a:xfrm>
            <a:off x="304800" y="3124200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6" name="椭圆 5"/>
          <p:cNvSpPr/>
          <p:nvPr/>
        </p:nvSpPr>
        <p:spPr bwMode="auto">
          <a:xfrm>
            <a:off x="8343900" y="4018429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" y="2590800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Source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27979" y="3451412"/>
            <a:ext cx="1601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Destination</a:t>
            </a:r>
            <a:endParaRPr lang="zh-CN" altLang="en-US" dirty="0">
              <a:solidFill>
                <a:srgbClr val="FFFFFF"/>
              </a:solidFill>
            </a:endParaRPr>
          </a:p>
        </p:txBody>
      </p:sp>
      <p:cxnSp>
        <p:nvCxnSpPr>
          <p:cNvPr id="5" name="直接箭头连接符 4"/>
          <p:cNvCxnSpPr>
            <a:stCxn id="4" idx="6"/>
            <a:endCxn id="6" idx="2"/>
          </p:cNvCxnSpPr>
          <p:nvPr/>
        </p:nvCxnSpPr>
        <p:spPr bwMode="auto">
          <a:xfrm>
            <a:off x="990600" y="3467099"/>
            <a:ext cx="7344000" cy="8640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椭圆 9"/>
          <p:cNvSpPr/>
          <p:nvPr/>
        </p:nvSpPr>
        <p:spPr bwMode="auto">
          <a:xfrm>
            <a:off x="1343867" y="4361329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1" name="椭圆 10"/>
          <p:cNvSpPr/>
          <p:nvPr/>
        </p:nvSpPr>
        <p:spPr bwMode="auto">
          <a:xfrm>
            <a:off x="2819400" y="2135832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2" name="椭圆 11"/>
          <p:cNvSpPr/>
          <p:nvPr/>
        </p:nvSpPr>
        <p:spPr bwMode="auto">
          <a:xfrm>
            <a:off x="3505200" y="4760258"/>
            <a:ext cx="685800" cy="685800"/>
          </a:xfrm>
          <a:prstGeom prst="ellipse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cxnSp>
        <p:nvCxnSpPr>
          <p:cNvPr id="9" name="直接箭头连接符 8"/>
          <p:cNvCxnSpPr>
            <a:stCxn id="4" idx="5"/>
            <a:endCxn id="10" idx="1"/>
          </p:cNvCxnSpPr>
          <p:nvPr/>
        </p:nvCxnSpPr>
        <p:spPr bwMode="auto">
          <a:xfrm>
            <a:off x="890167" y="3709567"/>
            <a:ext cx="554133" cy="75219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endCxn id="11" idx="3"/>
          </p:cNvCxnSpPr>
          <p:nvPr/>
        </p:nvCxnSpPr>
        <p:spPr bwMode="auto">
          <a:xfrm flipV="1">
            <a:off x="1828800" y="2721199"/>
            <a:ext cx="1091033" cy="164013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endCxn id="12" idx="0"/>
          </p:cNvCxnSpPr>
          <p:nvPr/>
        </p:nvCxnSpPr>
        <p:spPr bwMode="auto">
          <a:xfrm>
            <a:off x="3276600" y="2821632"/>
            <a:ext cx="571500" cy="193862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34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 bwMode="auto">
          <a:xfrm>
            <a:off x="304800" y="3124200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6" name="椭圆 5"/>
          <p:cNvSpPr/>
          <p:nvPr/>
        </p:nvSpPr>
        <p:spPr bwMode="auto">
          <a:xfrm>
            <a:off x="8343900" y="4018429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" y="2590800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Source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27979" y="3451412"/>
            <a:ext cx="1601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Destination</a:t>
            </a:r>
            <a:endParaRPr lang="zh-CN" altLang="en-US" dirty="0">
              <a:solidFill>
                <a:srgbClr val="FFFFFF"/>
              </a:solidFill>
            </a:endParaRPr>
          </a:p>
        </p:txBody>
      </p:sp>
      <p:cxnSp>
        <p:nvCxnSpPr>
          <p:cNvPr id="5" name="直接箭头连接符 4"/>
          <p:cNvCxnSpPr>
            <a:stCxn id="4" idx="6"/>
            <a:endCxn id="6" idx="2"/>
          </p:cNvCxnSpPr>
          <p:nvPr/>
        </p:nvCxnSpPr>
        <p:spPr bwMode="auto">
          <a:xfrm>
            <a:off x="990600" y="3467099"/>
            <a:ext cx="7344000" cy="8640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椭圆 9"/>
          <p:cNvSpPr/>
          <p:nvPr/>
        </p:nvSpPr>
        <p:spPr bwMode="auto">
          <a:xfrm>
            <a:off x="1343867" y="4361329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1" name="椭圆 10"/>
          <p:cNvSpPr/>
          <p:nvPr/>
        </p:nvSpPr>
        <p:spPr bwMode="auto">
          <a:xfrm>
            <a:off x="2819400" y="2135832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2" name="椭圆 11"/>
          <p:cNvSpPr/>
          <p:nvPr/>
        </p:nvSpPr>
        <p:spPr bwMode="auto">
          <a:xfrm>
            <a:off x="3505200" y="4760258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3" name="椭圆 12"/>
          <p:cNvSpPr/>
          <p:nvPr/>
        </p:nvSpPr>
        <p:spPr bwMode="auto">
          <a:xfrm>
            <a:off x="4876800" y="2438400"/>
            <a:ext cx="685800" cy="685800"/>
          </a:xfrm>
          <a:prstGeom prst="ellipse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cxnSp>
        <p:nvCxnSpPr>
          <p:cNvPr id="9" name="直接箭头连接符 8"/>
          <p:cNvCxnSpPr>
            <a:stCxn id="4" idx="5"/>
            <a:endCxn id="10" idx="1"/>
          </p:cNvCxnSpPr>
          <p:nvPr/>
        </p:nvCxnSpPr>
        <p:spPr bwMode="auto">
          <a:xfrm>
            <a:off x="890167" y="3709567"/>
            <a:ext cx="554133" cy="75219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endCxn id="11" idx="3"/>
          </p:cNvCxnSpPr>
          <p:nvPr/>
        </p:nvCxnSpPr>
        <p:spPr bwMode="auto">
          <a:xfrm flipV="1">
            <a:off x="1828800" y="2721199"/>
            <a:ext cx="1091033" cy="164013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endCxn id="12" idx="0"/>
          </p:cNvCxnSpPr>
          <p:nvPr/>
        </p:nvCxnSpPr>
        <p:spPr bwMode="auto">
          <a:xfrm>
            <a:off x="3276600" y="2821632"/>
            <a:ext cx="571500" cy="193862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 bwMode="auto">
          <a:xfrm flipV="1">
            <a:off x="4079781" y="3124200"/>
            <a:ext cx="1014833" cy="170779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5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 bwMode="auto">
          <a:xfrm>
            <a:off x="304800" y="3124200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6" name="椭圆 5"/>
          <p:cNvSpPr/>
          <p:nvPr/>
        </p:nvSpPr>
        <p:spPr bwMode="auto">
          <a:xfrm>
            <a:off x="8343900" y="4018429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" y="2590800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Source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27979" y="3451412"/>
            <a:ext cx="1601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Destination</a:t>
            </a:r>
            <a:endParaRPr lang="zh-CN" altLang="en-US" dirty="0">
              <a:solidFill>
                <a:srgbClr val="FFFFFF"/>
              </a:solidFill>
            </a:endParaRPr>
          </a:p>
        </p:txBody>
      </p:sp>
      <p:cxnSp>
        <p:nvCxnSpPr>
          <p:cNvPr id="5" name="直接箭头连接符 4"/>
          <p:cNvCxnSpPr>
            <a:stCxn id="4" idx="6"/>
            <a:endCxn id="6" idx="2"/>
          </p:cNvCxnSpPr>
          <p:nvPr/>
        </p:nvCxnSpPr>
        <p:spPr bwMode="auto">
          <a:xfrm>
            <a:off x="990600" y="3467099"/>
            <a:ext cx="7344000" cy="8640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椭圆 9"/>
          <p:cNvSpPr/>
          <p:nvPr/>
        </p:nvSpPr>
        <p:spPr bwMode="auto">
          <a:xfrm>
            <a:off x="1343867" y="4361329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1" name="椭圆 10"/>
          <p:cNvSpPr/>
          <p:nvPr/>
        </p:nvSpPr>
        <p:spPr bwMode="auto">
          <a:xfrm>
            <a:off x="2819400" y="2135832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2" name="椭圆 11"/>
          <p:cNvSpPr/>
          <p:nvPr/>
        </p:nvSpPr>
        <p:spPr bwMode="auto">
          <a:xfrm>
            <a:off x="3505200" y="4760258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3" name="椭圆 12"/>
          <p:cNvSpPr/>
          <p:nvPr/>
        </p:nvSpPr>
        <p:spPr bwMode="auto">
          <a:xfrm>
            <a:off x="4876800" y="2438400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5497606" y="5047129"/>
            <a:ext cx="685800" cy="685800"/>
          </a:xfrm>
          <a:prstGeom prst="ellipse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cxnSp>
        <p:nvCxnSpPr>
          <p:cNvPr id="9" name="直接箭头连接符 8"/>
          <p:cNvCxnSpPr>
            <a:stCxn id="4" idx="5"/>
            <a:endCxn id="10" idx="1"/>
          </p:cNvCxnSpPr>
          <p:nvPr/>
        </p:nvCxnSpPr>
        <p:spPr bwMode="auto">
          <a:xfrm>
            <a:off x="890167" y="3709567"/>
            <a:ext cx="554133" cy="75219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endCxn id="11" idx="3"/>
          </p:cNvCxnSpPr>
          <p:nvPr/>
        </p:nvCxnSpPr>
        <p:spPr bwMode="auto">
          <a:xfrm flipV="1">
            <a:off x="1828800" y="2721199"/>
            <a:ext cx="1091033" cy="164013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endCxn id="12" idx="0"/>
          </p:cNvCxnSpPr>
          <p:nvPr/>
        </p:nvCxnSpPr>
        <p:spPr bwMode="auto">
          <a:xfrm>
            <a:off x="3276600" y="2821632"/>
            <a:ext cx="571500" cy="193862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 bwMode="auto">
          <a:xfrm flipV="1">
            <a:off x="4079781" y="3124200"/>
            <a:ext cx="1014833" cy="170779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 bwMode="auto">
          <a:xfrm>
            <a:off x="5334000" y="3052465"/>
            <a:ext cx="381000" cy="199466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5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 bwMode="auto">
          <a:xfrm>
            <a:off x="304800" y="3124200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6" name="椭圆 5"/>
          <p:cNvSpPr/>
          <p:nvPr/>
        </p:nvSpPr>
        <p:spPr bwMode="auto">
          <a:xfrm>
            <a:off x="8343900" y="4018429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" y="2590800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Source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27979" y="3451412"/>
            <a:ext cx="1601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Destination</a:t>
            </a:r>
            <a:endParaRPr lang="zh-CN" altLang="en-US" dirty="0">
              <a:solidFill>
                <a:srgbClr val="FFFFFF"/>
              </a:solidFill>
            </a:endParaRPr>
          </a:p>
        </p:txBody>
      </p:sp>
      <p:cxnSp>
        <p:nvCxnSpPr>
          <p:cNvPr id="5" name="直接箭头连接符 4"/>
          <p:cNvCxnSpPr>
            <a:stCxn id="4" idx="6"/>
            <a:endCxn id="6" idx="2"/>
          </p:cNvCxnSpPr>
          <p:nvPr/>
        </p:nvCxnSpPr>
        <p:spPr bwMode="auto">
          <a:xfrm>
            <a:off x="990600" y="3467099"/>
            <a:ext cx="7344000" cy="8640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椭圆 9"/>
          <p:cNvSpPr/>
          <p:nvPr/>
        </p:nvSpPr>
        <p:spPr bwMode="auto">
          <a:xfrm>
            <a:off x="1343867" y="4361329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1" name="椭圆 10"/>
          <p:cNvSpPr/>
          <p:nvPr/>
        </p:nvSpPr>
        <p:spPr bwMode="auto">
          <a:xfrm>
            <a:off x="2819400" y="2135832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2" name="椭圆 11"/>
          <p:cNvSpPr/>
          <p:nvPr/>
        </p:nvSpPr>
        <p:spPr bwMode="auto">
          <a:xfrm>
            <a:off x="3505200" y="4760258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3" name="椭圆 12"/>
          <p:cNvSpPr/>
          <p:nvPr/>
        </p:nvSpPr>
        <p:spPr bwMode="auto">
          <a:xfrm>
            <a:off x="4876800" y="2438400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5497606" y="5047129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2" name="椭圆 21"/>
          <p:cNvSpPr/>
          <p:nvPr/>
        </p:nvSpPr>
        <p:spPr bwMode="auto">
          <a:xfrm>
            <a:off x="6934200" y="2438400"/>
            <a:ext cx="685800" cy="685800"/>
          </a:xfrm>
          <a:prstGeom prst="ellipse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cxnSp>
        <p:nvCxnSpPr>
          <p:cNvPr id="9" name="直接箭头连接符 8"/>
          <p:cNvCxnSpPr>
            <a:stCxn id="4" idx="5"/>
            <a:endCxn id="10" idx="1"/>
          </p:cNvCxnSpPr>
          <p:nvPr/>
        </p:nvCxnSpPr>
        <p:spPr bwMode="auto">
          <a:xfrm>
            <a:off x="890167" y="3709567"/>
            <a:ext cx="554133" cy="75219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endCxn id="11" idx="3"/>
          </p:cNvCxnSpPr>
          <p:nvPr/>
        </p:nvCxnSpPr>
        <p:spPr bwMode="auto">
          <a:xfrm flipV="1">
            <a:off x="1828800" y="2721199"/>
            <a:ext cx="1091033" cy="164013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endCxn id="12" idx="0"/>
          </p:cNvCxnSpPr>
          <p:nvPr/>
        </p:nvCxnSpPr>
        <p:spPr bwMode="auto">
          <a:xfrm>
            <a:off x="3276600" y="2821632"/>
            <a:ext cx="571500" cy="193862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 bwMode="auto">
          <a:xfrm flipV="1">
            <a:off x="4079781" y="3124200"/>
            <a:ext cx="1014833" cy="170779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 bwMode="auto">
          <a:xfrm>
            <a:off x="5334000" y="3052465"/>
            <a:ext cx="381000" cy="199466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>
            <a:endCxn id="22" idx="3"/>
          </p:cNvCxnSpPr>
          <p:nvPr/>
        </p:nvCxnSpPr>
        <p:spPr bwMode="auto">
          <a:xfrm flipV="1">
            <a:off x="5943600" y="3023767"/>
            <a:ext cx="1091033" cy="198303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5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 bwMode="auto">
          <a:xfrm>
            <a:off x="304800" y="3124200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6" name="椭圆 5"/>
          <p:cNvSpPr/>
          <p:nvPr/>
        </p:nvSpPr>
        <p:spPr bwMode="auto">
          <a:xfrm>
            <a:off x="8343900" y="4018429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" y="2590800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Source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27979" y="3451412"/>
            <a:ext cx="1601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Destination</a:t>
            </a:r>
            <a:endParaRPr lang="zh-CN" altLang="en-US" dirty="0">
              <a:solidFill>
                <a:srgbClr val="FFFFFF"/>
              </a:solidFill>
            </a:endParaRPr>
          </a:p>
        </p:txBody>
      </p:sp>
      <p:cxnSp>
        <p:nvCxnSpPr>
          <p:cNvPr id="5" name="直接箭头连接符 4"/>
          <p:cNvCxnSpPr>
            <a:stCxn id="4" idx="6"/>
            <a:endCxn id="6" idx="2"/>
          </p:cNvCxnSpPr>
          <p:nvPr/>
        </p:nvCxnSpPr>
        <p:spPr bwMode="auto">
          <a:xfrm>
            <a:off x="990600" y="3467099"/>
            <a:ext cx="7344000" cy="8640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椭圆 9"/>
          <p:cNvSpPr/>
          <p:nvPr/>
        </p:nvSpPr>
        <p:spPr bwMode="auto">
          <a:xfrm>
            <a:off x="1343867" y="4361329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1" name="椭圆 10"/>
          <p:cNvSpPr/>
          <p:nvPr/>
        </p:nvSpPr>
        <p:spPr bwMode="auto">
          <a:xfrm>
            <a:off x="2819400" y="2135832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2" name="椭圆 11"/>
          <p:cNvSpPr/>
          <p:nvPr/>
        </p:nvSpPr>
        <p:spPr bwMode="auto">
          <a:xfrm>
            <a:off x="3505200" y="4760258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3" name="椭圆 12"/>
          <p:cNvSpPr/>
          <p:nvPr/>
        </p:nvSpPr>
        <p:spPr bwMode="auto">
          <a:xfrm>
            <a:off x="4876800" y="2438400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5497606" y="5047129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2" name="椭圆 21"/>
          <p:cNvSpPr/>
          <p:nvPr/>
        </p:nvSpPr>
        <p:spPr bwMode="auto">
          <a:xfrm>
            <a:off x="6934200" y="2438400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3" name="椭圆 22"/>
          <p:cNvSpPr/>
          <p:nvPr/>
        </p:nvSpPr>
        <p:spPr bwMode="auto">
          <a:xfrm>
            <a:off x="7394361" y="5472935"/>
            <a:ext cx="685800" cy="685800"/>
          </a:xfrm>
          <a:prstGeom prst="ellipse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cxnSp>
        <p:nvCxnSpPr>
          <p:cNvPr id="9" name="直接箭头连接符 8"/>
          <p:cNvCxnSpPr>
            <a:stCxn id="4" idx="5"/>
            <a:endCxn id="10" idx="1"/>
          </p:cNvCxnSpPr>
          <p:nvPr/>
        </p:nvCxnSpPr>
        <p:spPr bwMode="auto">
          <a:xfrm>
            <a:off x="890167" y="3709567"/>
            <a:ext cx="554133" cy="75219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endCxn id="11" idx="3"/>
          </p:cNvCxnSpPr>
          <p:nvPr/>
        </p:nvCxnSpPr>
        <p:spPr bwMode="auto">
          <a:xfrm flipV="1">
            <a:off x="1828800" y="2721199"/>
            <a:ext cx="1091033" cy="164013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endCxn id="12" idx="0"/>
          </p:cNvCxnSpPr>
          <p:nvPr/>
        </p:nvCxnSpPr>
        <p:spPr bwMode="auto">
          <a:xfrm>
            <a:off x="3276600" y="2821632"/>
            <a:ext cx="571500" cy="193862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 bwMode="auto">
          <a:xfrm flipV="1">
            <a:off x="4079781" y="3124200"/>
            <a:ext cx="1014833" cy="170779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 bwMode="auto">
          <a:xfrm>
            <a:off x="5334000" y="3052465"/>
            <a:ext cx="381000" cy="199466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>
            <a:endCxn id="22" idx="3"/>
          </p:cNvCxnSpPr>
          <p:nvPr/>
        </p:nvCxnSpPr>
        <p:spPr bwMode="auto">
          <a:xfrm flipV="1">
            <a:off x="5943600" y="3023767"/>
            <a:ext cx="1091033" cy="198303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>
            <a:endCxn id="23" idx="0"/>
          </p:cNvCxnSpPr>
          <p:nvPr/>
        </p:nvCxnSpPr>
        <p:spPr bwMode="auto">
          <a:xfrm>
            <a:off x="7394362" y="3124200"/>
            <a:ext cx="342899" cy="234873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5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 bwMode="auto">
          <a:xfrm>
            <a:off x="304800" y="3124200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6" name="椭圆 5"/>
          <p:cNvSpPr/>
          <p:nvPr/>
        </p:nvSpPr>
        <p:spPr bwMode="auto">
          <a:xfrm>
            <a:off x="8343900" y="4018429"/>
            <a:ext cx="685800" cy="685800"/>
          </a:xfrm>
          <a:prstGeom prst="ellipse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" y="2590800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Source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27979" y="3451412"/>
            <a:ext cx="1601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Destination</a:t>
            </a:r>
            <a:endParaRPr lang="zh-CN" altLang="en-US" dirty="0">
              <a:solidFill>
                <a:srgbClr val="FFFFFF"/>
              </a:solidFill>
            </a:endParaRPr>
          </a:p>
        </p:txBody>
      </p:sp>
      <p:cxnSp>
        <p:nvCxnSpPr>
          <p:cNvPr id="5" name="直接箭头连接符 4"/>
          <p:cNvCxnSpPr>
            <a:stCxn id="4" idx="6"/>
            <a:endCxn id="6" idx="2"/>
          </p:cNvCxnSpPr>
          <p:nvPr/>
        </p:nvCxnSpPr>
        <p:spPr bwMode="auto">
          <a:xfrm>
            <a:off x="990600" y="3467099"/>
            <a:ext cx="7344000" cy="8640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椭圆 9"/>
          <p:cNvSpPr/>
          <p:nvPr/>
        </p:nvSpPr>
        <p:spPr bwMode="auto">
          <a:xfrm>
            <a:off x="1343867" y="4361329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1" name="椭圆 10"/>
          <p:cNvSpPr/>
          <p:nvPr/>
        </p:nvSpPr>
        <p:spPr bwMode="auto">
          <a:xfrm>
            <a:off x="2819400" y="2135832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2" name="椭圆 11"/>
          <p:cNvSpPr/>
          <p:nvPr/>
        </p:nvSpPr>
        <p:spPr bwMode="auto">
          <a:xfrm>
            <a:off x="3505200" y="4760258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3" name="椭圆 12"/>
          <p:cNvSpPr/>
          <p:nvPr/>
        </p:nvSpPr>
        <p:spPr bwMode="auto">
          <a:xfrm>
            <a:off x="4876800" y="2438400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5497606" y="5047129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2" name="椭圆 21"/>
          <p:cNvSpPr/>
          <p:nvPr/>
        </p:nvSpPr>
        <p:spPr bwMode="auto">
          <a:xfrm>
            <a:off x="6934200" y="2438400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3" name="椭圆 22"/>
          <p:cNvSpPr/>
          <p:nvPr/>
        </p:nvSpPr>
        <p:spPr bwMode="auto">
          <a:xfrm>
            <a:off x="7394361" y="5472935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cxnSp>
        <p:nvCxnSpPr>
          <p:cNvPr id="9" name="直接箭头连接符 8"/>
          <p:cNvCxnSpPr>
            <a:stCxn id="4" idx="5"/>
            <a:endCxn id="10" idx="1"/>
          </p:cNvCxnSpPr>
          <p:nvPr/>
        </p:nvCxnSpPr>
        <p:spPr bwMode="auto">
          <a:xfrm>
            <a:off x="890167" y="3709567"/>
            <a:ext cx="554133" cy="75219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endCxn id="11" idx="3"/>
          </p:cNvCxnSpPr>
          <p:nvPr/>
        </p:nvCxnSpPr>
        <p:spPr bwMode="auto">
          <a:xfrm flipV="1">
            <a:off x="1828800" y="2721199"/>
            <a:ext cx="1091033" cy="164013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endCxn id="12" idx="0"/>
          </p:cNvCxnSpPr>
          <p:nvPr/>
        </p:nvCxnSpPr>
        <p:spPr bwMode="auto">
          <a:xfrm>
            <a:off x="3276600" y="2821632"/>
            <a:ext cx="571500" cy="193862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 bwMode="auto">
          <a:xfrm flipV="1">
            <a:off x="4079781" y="3124200"/>
            <a:ext cx="1014833" cy="170779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 bwMode="auto">
          <a:xfrm>
            <a:off x="5334000" y="3052465"/>
            <a:ext cx="381000" cy="199466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>
            <a:endCxn id="22" idx="3"/>
          </p:cNvCxnSpPr>
          <p:nvPr/>
        </p:nvCxnSpPr>
        <p:spPr bwMode="auto">
          <a:xfrm flipV="1">
            <a:off x="5943600" y="3023767"/>
            <a:ext cx="1091033" cy="198303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>
            <a:endCxn id="23" idx="0"/>
          </p:cNvCxnSpPr>
          <p:nvPr/>
        </p:nvCxnSpPr>
        <p:spPr bwMode="auto">
          <a:xfrm>
            <a:off x="7394362" y="3124200"/>
            <a:ext cx="342899" cy="234873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8" name="直接箭头连接符 47"/>
          <p:cNvCxnSpPr>
            <a:stCxn id="23" idx="7"/>
          </p:cNvCxnSpPr>
          <p:nvPr/>
        </p:nvCxnSpPr>
        <p:spPr bwMode="auto">
          <a:xfrm flipV="1">
            <a:off x="7979728" y="4704229"/>
            <a:ext cx="554672" cy="86913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5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-122"/>
              </a:rPr>
              <a:t>Outline</a:t>
            </a:r>
          </a:p>
        </p:txBody>
      </p:sp>
      <p:sp>
        <p:nvSpPr>
          <p:cNvPr id="278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Introduction</a:t>
            </a:r>
          </a:p>
          <a:p>
            <a:r>
              <a:rPr lang="en-US" altLang="zh-CN" dirty="0">
                <a:ea typeface="宋体" charset="-122"/>
              </a:rPr>
              <a:t>Model and Assumptions</a:t>
            </a:r>
          </a:p>
          <a:p>
            <a:r>
              <a:rPr lang="en-US" altLang="zh-CN" dirty="0">
                <a:ea typeface="宋体" charset="-122"/>
              </a:rPr>
              <a:t>Throughput Per Node in Ad Hoc Network with Infinite Mobile Relays</a:t>
            </a:r>
          </a:p>
          <a:p>
            <a:r>
              <a:rPr lang="en-US" altLang="zh-CN" dirty="0">
                <a:ea typeface="宋体" charset="-122"/>
              </a:rPr>
              <a:t>Throughput Per Node in Ad Hoc Network with Finite Mobile Relays</a:t>
            </a:r>
          </a:p>
          <a:p>
            <a:r>
              <a:rPr lang="en-US" altLang="zh-CN" dirty="0">
                <a:ea typeface="宋体" charset="-122"/>
              </a:rPr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 bwMode="auto">
          <a:xfrm>
            <a:off x="304800" y="3124200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6" name="椭圆 5"/>
          <p:cNvSpPr/>
          <p:nvPr/>
        </p:nvSpPr>
        <p:spPr bwMode="auto">
          <a:xfrm>
            <a:off x="8343900" y="4018429"/>
            <a:ext cx="685800" cy="685800"/>
          </a:xfrm>
          <a:prstGeom prst="ellipse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" y="2590800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Source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27979" y="3451412"/>
            <a:ext cx="1601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Destination</a:t>
            </a:r>
            <a:endParaRPr lang="zh-CN" altLang="en-US" dirty="0">
              <a:solidFill>
                <a:srgbClr val="FFFFFF"/>
              </a:solidFill>
            </a:endParaRPr>
          </a:p>
        </p:txBody>
      </p:sp>
      <p:cxnSp>
        <p:nvCxnSpPr>
          <p:cNvPr id="5" name="直接箭头连接符 4"/>
          <p:cNvCxnSpPr>
            <a:stCxn id="4" idx="6"/>
            <a:endCxn id="6" idx="2"/>
          </p:cNvCxnSpPr>
          <p:nvPr/>
        </p:nvCxnSpPr>
        <p:spPr bwMode="auto">
          <a:xfrm>
            <a:off x="990600" y="3467099"/>
            <a:ext cx="7344000" cy="8640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椭圆 9"/>
          <p:cNvSpPr/>
          <p:nvPr/>
        </p:nvSpPr>
        <p:spPr bwMode="auto">
          <a:xfrm>
            <a:off x="1343867" y="4361329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1" name="椭圆 10"/>
          <p:cNvSpPr/>
          <p:nvPr/>
        </p:nvSpPr>
        <p:spPr bwMode="auto">
          <a:xfrm>
            <a:off x="2819400" y="2135832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2" name="椭圆 11"/>
          <p:cNvSpPr/>
          <p:nvPr/>
        </p:nvSpPr>
        <p:spPr bwMode="auto">
          <a:xfrm>
            <a:off x="3505200" y="4760258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3" name="椭圆 12"/>
          <p:cNvSpPr/>
          <p:nvPr/>
        </p:nvSpPr>
        <p:spPr bwMode="auto">
          <a:xfrm>
            <a:off x="4876800" y="2438400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5497606" y="5047129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2" name="椭圆 21"/>
          <p:cNvSpPr/>
          <p:nvPr/>
        </p:nvSpPr>
        <p:spPr bwMode="auto">
          <a:xfrm>
            <a:off x="6934200" y="2438400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3" name="椭圆 22"/>
          <p:cNvSpPr/>
          <p:nvPr/>
        </p:nvSpPr>
        <p:spPr bwMode="auto">
          <a:xfrm>
            <a:off x="7394361" y="5472935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cxnSp>
        <p:nvCxnSpPr>
          <p:cNvPr id="9" name="直接箭头连接符 8"/>
          <p:cNvCxnSpPr>
            <a:stCxn id="4" idx="5"/>
            <a:endCxn id="10" idx="1"/>
          </p:cNvCxnSpPr>
          <p:nvPr/>
        </p:nvCxnSpPr>
        <p:spPr bwMode="auto">
          <a:xfrm>
            <a:off x="890167" y="3709567"/>
            <a:ext cx="554133" cy="75219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endCxn id="11" idx="3"/>
          </p:cNvCxnSpPr>
          <p:nvPr/>
        </p:nvCxnSpPr>
        <p:spPr bwMode="auto">
          <a:xfrm flipV="1">
            <a:off x="1828800" y="2721199"/>
            <a:ext cx="1091033" cy="164013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endCxn id="12" idx="0"/>
          </p:cNvCxnSpPr>
          <p:nvPr/>
        </p:nvCxnSpPr>
        <p:spPr bwMode="auto">
          <a:xfrm>
            <a:off x="3276600" y="2821632"/>
            <a:ext cx="571500" cy="193862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 bwMode="auto">
          <a:xfrm flipV="1">
            <a:off x="4079781" y="3124200"/>
            <a:ext cx="1014833" cy="170779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 bwMode="auto">
          <a:xfrm>
            <a:off x="5334000" y="3052465"/>
            <a:ext cx="381000" cy="199466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>
            <a:endCxn id="22" idx="3"/>
          </p:cNvCxnSpPr>
          <p:nvPr/>
        </p:nvCxnSpPr>
        <p:spPr bwMode="auto">
          <a:xfrm flipV="1">
            <a:off x="5943600" y="3023767"/>
            <a:ext cx="1091033" cy="198303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>
            <a:endCxn id="23" idx="0"/>
          </p:cNvCxnSpPr>
          <p:nvPr/>
        </p:nvCxnSpPr>
        <p:spPr bwMode="auto">
          <a:xfrm>
            <a:off x="7394362" y="3124200"/>
            <a:ext cx="342899" cy="234873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8" name="直接箭头连接符 47"/>
          <p:cNvCxnSpPr>
            <a:stCxn id="23" idx="7"/>
          </p:cNvCxnSpPr>
          <p:nvPr/>
        </p:nvCxnSpPr>
        <p:spPr bwMode="auto">
          <a:xfrm flipV="1">
            <a:off x="7979728" y="4704229"/>
            <a:ext cx="554672" cy="86913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曲线连接符 13"/>
          <p:cNvCxnSpPr>
            <a:endCxn id="33" idx="2"/>
          </p:cNvCxnSpPr>
          <p:nvPr/>
        </p:nvCxnSpPr>
        <p:spPr bwMode="auto">
          <a:xfrm rot="16200000" flipH="1">
            <a:off x="466723" y="3971922"/>
            <a:ext cx="2533656" cy="2171700"/>
          </a:xfrm>
          <a:prstGeom prst="curvedConnector2">
            <a:avLst/>
          </a:prstGeom>
          <a:ln>
            <a:solidFill>
              <a:srgbClr val="FFFF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7" name="任意多边形 26"/>
          <p:cNvSpPr/>
          <p:nvPr/>
        </p:nvSpPr>
        <p:spPr>
          <a:xfrm>
            <a:off x="644557" y="1908157"/>
            <a:ext cx="1385949" cy="1251902"/>
          </a:xfrm>
          <a:custGeom>
            <a:avLst/>
            <a:gdLst>
              <a:gd name="connsiteX0" fmla="*/ 14349 w 1385949"/>
              <a:gd name="connsiteY0" fmla="*/ 1251902 h 1251902"/>
              <a:gd name="connsiteX1" fmla="*/ 902 w 1385949"/>
              <a:gd name="connsiteY1" fmla="*/ 1184667 h 1251902"/>
              <a:gd name="connsiteX2" fmla="*/ 95031 w 1385949"/>
              <a:gd name="connsiteY2" fmla="*/ 848490 h 1251902"/>
              <a:gd name="connsiteX3" fmla="*/ 148819 w 1385949"/>
              <a:gd name="connsiteY3" fmla="*/ 740914 h 1251902"/>
              <a:gd name="connsiteX4" fmla="*/ 175714 w 1385949"/>
              <a:gd name="connsiteY4" fmla="*/ 660231 h 1251902"/>
              <a:gd name="connsiteX5" fmla="*/ 256396 w 1385949"/>
              <a:gd name="connsiteY5" fmla="*/ 512314 h 1251902"/>
              <a:gd name="connsiteX6" fmla="*/ 310184 w 1385949"/>
              <a:gd name="connsiteY6" fmla="*/ 445078 h 1251902"/>
              <a:gd name="connsiteX7" fmla="*/ 337078 w 1385949"/>
              <a:gd name="connsiteY7" fmla="*/ 404737 h 1251902"/>
              <a:gd name="connsiteX8" fmla="*/ 404314 w 1385949"/>
              <a:gd name="connsiteY8" fmla="*/ 337502 h 1251902"/>
              <a:gd name="connsiteX9" fmla="*/ 444655 w 1385949"/>
              <a:gd name="connsiteY9" fmla="*/ 297161 h 1251902"/>
              <a:gd name="connsiteX10" fmla="*/ 471549 w 1385949"/>
              <a:gd name="connsiteY10" fmla="*/ 256819 h 1251902"/>
              <a:gd name="connsiteX11" fmla="*/ 565678 w 1385949"/>
              <a:gd name="connsiteY11" fmla="*/ 189584 h 1251902"/>
              <a:gd name="connsiteX12" fmla="*/ 713596 w 1385949"/>
              <a:gd name="connsiteY12" fmla="*/ 68561 h 1251902"/>
              <a:gd name="connsiteX13" fmla="*/ 753937 w 1385949"/>
              <a:gd name="connsiteY13" fmla="*/ 41667 h 1251902"/>
              <a:gd name="connsiteX14" fmla="*/ 915302 w 1385949"/>
              <a:gd name="connsiteY14" fmla="*/ 14772 h 1251902"/>
              <a:gd name="connsiteX15" fmla="*/ 1385949 w 1385949"/>
              <a:gd name="connsiteY15" fmla="*/ 1325 h 125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385949" h="1251902">
                <a:moveTo>
                  <a:pt x="14349" y="1251902"/>
                </a:moveTo>
                <a:cubicBezTo>
                  <a:pt x="9867" y="1229490"/>
                  <a:pt x="-3580" y="1207079"/>
                  <a:pt x="902" y="1184667"/>
                </a:cubicBezTo>
                <a:cubicBezTo>
                  <a:pt x="23724" y="1070558"/>
                  <a:pt x="58232" y="958887"/>
                  <a:pt x="95031" y="848490"/>
                </a:cubicBezTo>
                <a:cubicBezTo>
                  <a:pt x="107709" y="810456"/>
                  <a:pt x="136141" y="778948"/>
                  <a:pt x="148819" y="740914"/>
                </a:cubicBezTo>
                <a:cubicBezTo>
                  <a:pt x="157784" y="714020"/>
                  <a:pt x="163036" y="685587"/>
                  <a:pt x="175714" y="660231"/>
                </a:cubicBezTo>
                <a:cubicBezTo>
                  <a:pt x="236730" y="538200"/>
                  <a:pt x="207263" y="586013"/>
                  <a:pt x="256396" y="512314"/>
                </a:cubicBezTo>
                <a:cubicBezTo>
                  <a:pt x="282574" y="433777"/>
                  <a:pt x="249360" y="505902"/>
                  <a:pt x="310184" y="445078"/>
                </a:cubicBezTo>
                <a:cubicBezTo>
                  <a:pt x="321612" y="433650"/>
                  <a:pt x="326436" y="416900"/>
                  <a:pt x="337078" y="404737"/>
                </a:cubicBezTo>
                <a:cubicBezTo>
                  <a:pt x="357950" y="380884"/>
                  <a:pt x="381902" y="359914"/>
                  <a:pt x="404314" y="337502"/>
                </a:cubicBezTo>
                <a:cubicBezTo>
                  <a:pt x="417761" y="324055"/>
                  <a:pt x="434106" y="312984"/>
                  <a:pt x="444655" y="297161"/>
                </a:cubicBezTo>
                <a:cubicBezTo>
                  <a:pt x="453620" y="283714"/>
                  <a:pt x="460121" y="268247"/>
                  <a:pt x="471549" y="256819"/>
                </a:cubicBezTo>
                <a:cubicBezTo>
                  <a:pt x="541157" y="187210"/>
                  <a:pt x="504605" y="243023"/>
                  <a:pt x="565678" y="189584"/>
                </a:cubicBezTo>
                <a:cubicBezTo>
                  <a:pt x="709824" y="63458"/>
                  <a:pt x="551418" y="176680"/>
                  <a:pt x="713596" y="68561"/>
                </a:cubicBezTo>
                <a:cubicBezTo>
                  <a:pt x="727043" y="59596"/>
                  <a:pt x="738258" y="45587"/>
                  <a:pt x="753937" y="41667"/>
                </a:cubicBezTo>
                <a:cubicBezTo>
                  <a:pt x="830402" y="22549"/>
                  <a:pt x="813598" y="24458"/>
                  <a:pt x="915302" y="14772"/>
                </a:cubicBezTo>
                <a:cubicBezTo>
                  <a:pt x="1135910" y="-6238"/>
                  <a:pt x="1120298" y="1325"/>
                  <a:pt x="1385949" y="1325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椭圆 32"/>
          <p:cNvSpPr/>
          <p:nvPr/>
        </p:nvSpPr>
        <p:spPr bwMode="auto">
          <a:xfrm>
            <a:off x="2819401" y="5981700"/>
            <a:ext cx="685800" cy="68580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cxnSp>
        <p:nvCxnSpPr>
          <p:cNvPr id="35" name="曲线连接符 34"/>
          <p:cNvCxnSpPr>
            <a:stCxn id="33" idx="6"/>
          </p:cNvCxnSpPr>
          <p:nvPr/>
        </p:nvCxnSpPr>
        <p:spPr bwMode="auto">
          <a:xfrm flipV="1">
            <a:off x="3505201" y="4529627"/>
            <a:ext cx="4838699" cy="1794973"/>
          </a:xfrm>
          <a:prstGeom prst="curvedConnector3">
            <a:avLst>
              <a:gd name="adj1" fmla="val 65563"/>
            </a:avLst>
          </a:prstGeom>
          <a:ln>
            <a:solidFill>
              <a:srgbClr val="FFFF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5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 bwMode="auto">
          <a:xfrm>
            <a:off x="304800" y="3124200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6" name="椭圆 5"/>
          <p:cNvSpPr/>
          <p:nvPr/>
        </p:nvSpPr>
        <p:spPr bwMode="auto">
          <a:xfrm>
            <a:off x="8343900" y="4018429"/>
            <a:ext cx="685800" cy="685800"/>
          </a:xfrm>
          <a:prstGeom prst="ellipse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" y="2590800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Source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27979" y="3451412"/>
            <a:ext cx="1601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Destination</a:t>
            </a:r>
            <a:endParaRPr lang="zh-CN" altLang="en-US" dirty="0">
              <a:solidFill>
                <a:srgbClr val="FFFFFF"/>
              </a:solidFill>
            </a:endParaRPr>
          </a:p>
        </p:txBody>
      </p:sp>
      <p:cxnSp>
        <p:nvCxnSpPr>
          <p:cNvPr id="5" name="直接箭头连接符 4"/>
          <p:cNvCxnSpPr>
            <a:stCxn id="4" idx="6"/>
            <a:endCxn id="6" idx="2"/>
          </p:cNvCxnSpPr>
          <p:nvPr/>
        </p:nvCxnSpPr>
        <p:spPr bwMode="auto">
          <a:xfrm>
            <a:off x="990600" y="3467099"/>
            <a:ext cx="7344000" cy="8640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椭圆 9"/>
          <p:cNvSpPr/>
          <p:nvPr/>
        </p:nvSpPr>
        <p:spPr bwMode="auto">
          <a:xfrm>
            <a:off x="1343867" y="4361329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1" name="椭圆 10"/>
          <p:cNvSpPr/>
          <p:nvPr/>
        </p:nvSpPr>
        <p:spPr bwMode="auto">
          <a:xfrm>
            <a:off x="2819400" y="2135832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2" name="椭圆 11"/>
          <p:cNvSpPr/>
          <p:nvPr/>
        </p:nvSpPr>
        <p:spPr bwMode="auto">
          <a:xfrm>
            <a:off x="3505200" y="4760258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3" name="椭圆 12"/>
          <p:cNvSpPr/>
          <p:nvPr/>
        </p:nvSpPr>
        <p:spPr bwMode="auto">
          <a:xfrm>
            <a:off x="4876800" y="2438400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5497606" y="5047129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2" name="椭圆 21"/>
          <p:cNvSpPr/>
          <p:nvPr/>
        </p:nvSpPr>
        <p:spPr bwMode="auto">
          <a:xfrm>
            <a:off x="6934200" y="2438400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3" name="椭圆 22"/>
          <p:cNvSpPr/>
          <p:nvPr/>
        </p:nvSpPr>
        <p:spPr bwMode="auto">
          <a:xfrm>
            <a:off x="7394361" y="5472935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cxnSp>
        <p:nvCxnSpPr>
          <p:cNvPr id="9" name="直接箭头连接符 8"/>
          <p:cNvCxnSpPr>
            <a:stCxn id="4" idx="5"/>
            <a:endCxn id="10" idx="1"/>
          </p:cNvCxnSpPr>
          <p:nvPr/>
        </p:nvCxnSpPr>
        <p:spPr bwMode="auto">
          <a:xfrm>
            <a:off x="890167" y="3709567"/>
            <a:ext cx="554133" cy="752195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endCxn id="11" idx="3"/>
          </p:cNvCxnSpPr>
          <p:nvPr/>
        </p:nvCxnSpPr>
        <p:spPr bwMode="auto">
          <a:xfrm flipV="1">
            <a:off x="1828800" y="2721199"/>
            <a:ext cx="1091033" cy="164013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endCxn id="12" idx="0"/>
          </p:cNvCxnSpPr>
          <p:nvPr/>
        </p:nvCxnSpPr>
        <p:spPr bwMode="auto">
          <a:xfrm>
            <a:off x="3276600" y="2821632"/>
            <a:ext cx="571500" cy="193862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 bwMode="auto">
          <a:xfrm flipV="1">
            <a:off x="4079781" y="3124200"/>
            <a:ext cx="1014833" cy="170779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 bwMode="auto">
          <a:xfrm>
            <a:off x="5334000" y="3052465"/>
            <a:ext cx="381000" cy="199466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>
            <a:endCxn id="22" idx="3"/>
          </p:cNvCxnSpPr>
          <p:nvPr/>
        </p:nvCxnSpPr>
        <p:spPr bwMode="auto">
          <a:xfrm flipV="1">
            <a:off x="5943600" y="3023767"/>
            <a:ext cx="1091033" cy="198303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>
            <a:endCxn id="23" idx="0"/>
          </p:cNvCxnSpPr>
          <p:nvPr/>
        </p:nvCxnSpPr>
        <p:spPr bwMode="auto">
          <a:xfrm>
            <a:off x="7394362" y="3124200"/>
            <a:ext cx="342899" cy="234873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8" name="直接箭头连接符 47"/>
          <p:cNvCxnSpPr>
            <a:stCxn id="23" idx="7"/>
          </p:cNvCxnSpPr>
          <p:nvPr/>
        </p:nvCxnSpPr>
        <p:spPr bwMode="auto">
          <a:xfrm flipV="1">
            <a:off x="7979728" y="4704229"/>
            <a:ext cx="554672" cy="86913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曲线连接符 13"/>
          <p:cNvCxnSpPr>
            <a:endCxn id="33" idx="2"/>
          </p:cNvCxnSpPr>
          <p:nvPr/>
        </p:nvCxnSpPr>
        <p:spPr bwMode="auto">
          <a:xfrm rot="16200000" flipH="1">
            <a:off x="466723" y="3971922"/>
            <a:ext cx="2533656" cy="2171700"/>
          </a:xfrm>
          <a:prstGeom prst="curvedConnector2">
            <a:avLst/>
          </a:prstGeom>
          <a:ln>
            <a:solidFill>
              <a:srgbClr val="FFFF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7" name="任意多边形 26"/>
          <p:cNvSpPr/>
          <p:nvPr/>
        </p:nvSpPr>
        <p:spPr>
          <a:xfrm>
            <a:off x="644557" y="1908157"/>
            <a:ext cx="1385949" cy="1251902"/>
          </a:xfrm>
          <a:custGeom>
            <a:avLst/>
            <a:gdLst>
              <a:gd name="connsiteX0" fmla="*/ 14349 w 1385949"/>
              <a:gd name="connsiteY0" fmla="*/ 1251902 h 1251902"/>
              <a:gd name="connsiteX1" fmla="*/ 902 w 1385949"/>
              <a:gd name="connsiteY1" fmla="*/ 1184667 h 1251902"/>
              <a:gd name="connsiteX2" fmla="*/ 95031 w 1385949"/>
              <a:gd name="connsiteY2" fmla="*/ 848490 h 1251902"/>
              <a:gd name="connsiteX3" fmla="*/ 148819 w 1385949"/>
              <a:gd name="connsiteY3" fmla="*/ 740914 h 1251902"/>
              <a:gd name="connsiteX4" fmla="*/ 175714 w 1385949"/>
              <a:gd name="connsiteY4" fmla="*/ 660231 h 1251902"/>
              <a:gd name="connsiteX5" fmla="*/ 256396 w 1385949"/>
              <a:gd name="connsiteY5" fmla="*/ 512314 h 1251902"/>
              <a:gd name="connsiteX6" fmla="*/ 310184 w 1385949"/>
              <a:gd name="connsiteY6" fmla="*/ 445078 h 1251902"/>
              <a:gd name="connsiteX7" fmla="*/ 337078 w 1385949"/>
              <a:gd name="connsiteY7" fmla="*/ 404737 h 1251902"/>
              <a:gd name="connsiteX8" fmla="*/ 404314 w 1385949"/>
              <a:gd name="connsiteY8" fmla="*/ 337502 h 1251902"/>
              <a:gd name="connsiteX9" fmla="*/ 444655 w 1385949"/>
              <a:gd name="connsiteY9" fmla="*/ 297161 h 1251902"/>
              <a:gd name="connsiteX10" fmla="*/ 471549 w 1385949"/>
              <a:gd name="connsiteY10" fmla="*/ 256819 h 1251902"/>
              <a:gd name="connsiteX11" fmla="*/ 565678 w 1385949"/>
              <a:gd name="connsiteY11" fmla="*/ 189584 h 1251902"/>
              <a:gd name="connsiteX12" fmla="*/ 713596 w 1385949"/>
              <a:gd name="connsiteY12" fmla="*/ 68561 h 1251902"/>
              <a:gd name="connsiteX13" fmla="*/ 753937 w 1385949"/>
              <a:gd name="connsiteY13" fmla="*/ 41667 h 1251902"/>
              <a:gd name="connsiteX14" fmla="*/ 915302 w 1385949"/>
              <a:gd name="connsiteY14" fmla="*/ 14772 h 1251902"/>
              <a:gd name="connsiteX15" fmla="*/ 1385949 w 1385949"/>
              <a:gd name="connsiteY15" fmla="*/ 1325 h 125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385949" h="1251902">
                <a:moveTo>
                  <a:pt x="14349" y="1251902"/>
                </a:moveTo>
                <a:cubicBezTo>
                  <a:pt x="9867" y="1229490"/>
                  <a:pt x="-3580" y="1207079"/>
                  <a:pt x="902" y="1184667"/>
                </a:cubicBezTo>
                <a:cubicBezTo>
                  <a:pt x="23724" y="1070558"/>
                  <a:pt x="58232" y="958887"/>
                  <a:pt x="95031" y="848490"/>
                </a:cubicBezTo>
                <a:cubicBezTo>
                  <a:pt x="107709" y="810456"/>
                  <a:pt x="136141" y="778948"/>
                  <a:pt x="148819" y="740914"/>
                </a:cubicBezTo>
                <a:cubicBezTo>
                  <a:pt x="157784" y="714020"/>
                  <a:pt x="163036" y="685587"/>
                  <a:pt x="175714" y="660231"/>
                </a:cubicBezTo>
                <a:cubicBezTo>
                  <a:pt x="236730" y="538200"/>
                  <a:pt x="207263" y="586013"/>
                  <a:pt x="256396" y="512314"/>
                </a:cubicBezTo>
                <a:cubicBezTo>
                  <a:pt x="282574" y="433777"/>
                  <a:pt x="249360" y="505902"/>
                  <a:pt x="310184" y="445078"/>
                </a:cubicBezTo>
                <a:cubicBezTo>
                  <a:pt x="321612" y="433650"/>
                  <a:pt x="326436" y="416900"/>
                  <a:pt x="337078" y="404737"/>
                </a:cubicBezTo>
                <a:cubicBezTo>
                  <a:pt x="357950" y="380884"/>
                  <a:pt x="381902" y="359914"/>
                  <a:pt x="404314" y="337502"/>
                </a:cubicBezTo>
                <a:cubicBezTo>
                  <a:pt x="417761" y="324055"/>
                  <a:pt x="434106" y="312984"/>
                  <a:pt x="444655" y="297161"/>
                </a:cubicBezTo>
                <a:cubicBezTo>
                  <a:pt x="453620" y="283714"/>
                  <a:pt x="460121" y="268247"/>
                  <a:pt x="471549" y="256819"/>
                </a:cubicBezTo>
                <a:cubicBezTo>
                  <a:pt x="541157" y="187210"/>
                  <a:pt x="504605" y="243023"/>
                  <a:pt x="565678" y="189584"/>
                </a:cubicBezTo>
                <a:cubicBezTo>
                  <a:pt x="709824" y="63458"/>
                  <a:pt x="551418" y="176680"/>
                  <a:pt x="713596" y="68561"/>
                </a:cubicBezTo>
                <a:cubicBezTo>
                  <a:pt x="727043" y="59596"/>
                  <a:pt x="738258" y="45587"/>
                  <a:pt x="753937" y="41667"/>
                </a:cubicBezTo>
                <a:cubicBezTo>
                  <a:pt x="830402" y="22549"/>
                  <a:pt x="813598" y="24458"/>
                  <a:pt x="915302" y="14772"/>
                </a:cubicBezTo>
                <a:cubicBezTo>
                  <a:pt x="1135910" y="-6238"/>
                  <a:pt x="1120298" y="1325"/>
                  <a:pt x="1385949" y="1325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椭圆 32"/>
          <p:cNvSpPr/>
          <p:nvPr/>
        </p:nvSpPr>
        <p:spPr bwMode="auto">
          <a:xfrm>
            <a:off x="2819401" y="5981700"/>
            <a:ext cx="685800" cy="68580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cxnSp>
        <p:nvCxnSpPr>
          <p:cNvPr id="35" name="曲线连接符 34"/>
          <p:cNvCxnSpPr>
            <a:stCxn id="33" idx="6"/>
          </p:cNvCxnSpPr>
          <p:nvPr/>
        </p:nvCxnSpPr>
        <p:spPr bwMode="auto">
          <a:xfrm flipV="1">
            <a:off x="3505201" y="4529627"/>
            <a:ext cx="4838699" cy="1794973"/>
          </a:xfrm>
          <a:prstGeom prst="curvedConnector3">
            <a:avLst>
              <a:gd name="adj1" fmla="val 65563"/>
            </a:avLst>
          </a:prstGeom>
          <a:ln>
            <a:solidFill>
              <a:srgbClr val="FFFF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2" name="椭圆 41"/>
          <p:cNvSpPr/>
          <p:nvPr/>
        </p:nvSpPr>
        <p:spPr bwMode="auto">
          <a:xfrm>
            <a:off x="3657601" y="914400"/>
            <a:ext cx="685800" cy="68580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cxnSp>
        <p:nvCxnSpPr>
          <p:cNvPr id="43" name="曲线连接符 42"/>
          <p:cNvCxnSpPr>
            <a:stCxn id="10" idx="0"/>
            <a:endCxn id="42" idx="2"/>
          </p:cNvCxnSpPr>
          <p:nvPr/>
        </p:nvCxnSpPr>
        <p:spPr bwMode="auto">
          <a:xfrm rot="5400000" flipH="1" flipV="1">
            <a:off x="1120170" y="1823898"/>
            <a:ext cx="3104029" cy="1970834"/>
          </a:xfrm>
          <a:prstGeom prst="curvedConnector2">
            <a:avLst/>
          </a:prstGeom>
          <a:ln>
            <a:solidFill>
              <a:srgbClr val="FFFF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7" name="曲线连接符 46"/>
          <p:cNvCxnSpPr>
            <a:stCxn id="42" idx="6"/>
            <a:endCxn id="6" idx="0"/>
          </p:cNvCxnSpPr>
          <p:nvPr/>
        </p:nvCxnSpPr>
        <p:spPr bwMode="auto">
          <a:xfrm>
            <a:off x="4343401" y="1257300"/>
            <a:ext cx="4343399" cy="2761129"/>
          </a:xfrm>
          <a:prstGeom prst="curvedConnector2">
            <a:avLst/>
          </a:prstGeom>
          <a:ln>
            <a:solidFill>
              <a:srgbClr val="FFFF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63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 bwMode="auto">
          <a:xfrm>
            <a:off x="304800" y="3124200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6" name="椭圆 5"/>
          <p:cNvSpPr/>
          <p:nvPr/>
        </p:nvSpPr>
        <p:spPr bwMode="auto">
          <a:xfrm>
            <a:off x="8343900" y="4018429"/>
            <a:ext cx="685800" cy="685800"/>
          </a:xfrm>
          <a:prstGeom prst="ellipse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" y="2590800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Source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27979" y="3451412"/>
            <a:ext cx="1601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Destination</a:t>
            </a:r>
            <a:endParaRPr lang="zh-CN" altLang="en-US" dirty="0">
              <a:solidFill>
                <a:srgbClr val="FFFFFF"/>
              </a:solidFill>
            </a:endParaRPr>
          </a:p>
        </p:txBody>
      </p:sp>
      <p:cxnSp>
        <p:nvCxnSpPr>
          <p:cNvPr id="5" name="直接箭头连接符 4"/>
          <p:cNvCxnSpPr>
            <a:stCxn id="4" idx="6"/>
            <a:endCxn id="6" idx="2"/>
          </p:cNvCxnSpPr>
          <p:nvPr/>
        </p:nvCxnSpPr>
        <p:spPr bwMode="auto">
          <a:xfrm>
            <a:off x="990600" y="3467099"/>
            <a:ext cx="7344000" cy="8640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椭圆 9"/>
          <p:cNvSpPr/>
          <p:nvPr/>
        </p:nvSpPr>
        <p:spPr bwMode="auto">
          <a:xfrm>
            <a:off x="1343867" y="4361329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1" name="椭圆 10"/>
          <p:cNvSpPr/>
          <p:nvPr/>
        </p:nvSpPr>
        <p:spPr bwMode="auto">
          <a:xfrm>
            <a:off x="2819400" y="2135832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2" name="椭圆 11"/>
          <p:cNvSpPr/>
          <p:nvPr/>
        </p:nvSpPr>
        <p:spPr bwMode="auto">
          <a:xfrm>
            <a:off x="3505200" y="4760258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3" name="椭圆 12"/>
          <p:cNvSpPr/>
          <p:nvPr/>
        </p:nvSpPr>
        <p:spPr bwMode="auto">
          <a:xfrm>
            <a:off x="4876800" y="2438400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5497606" y="5047129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2" name="椭圆 21"/>
          <p:cNvSpPr/>
          <p:nvPr/>
        </p:nvSpPr>
        <p:spPr bwMode="auto">
          <a:xfrm>
            <a:off x="6934200" y="2438400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3" name="椭圆 22"/>
          <p:cNvSpPr/>
          <p:nvPr/>
        </p:nvSpPr>
        <p:spPr bwMode="auto">
          <a:xfrm>
            <a:off x="7394361" y="5472935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cxnSp>
        <p:nvCxnSpPr>
          <p:cNvPr id="9" name="直接箭头连接符 8"/>
          <p:cNvCxnSpPr>
            <a:stCxn id="4" idx="5"/>
            <a:endCxn id="10" idx="1"/>
          </p:cNvCxnSpPr>
          <p:nvPr/>
        </p:nvCxnSpPr>
        <p:spPr bwMode="auto">
          <a:xfrm>
            <a:off x="890167" y="3709567"/>
            <a:ext cx="554133" cy="752195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endCxn id="11" idx="3"/>
          </p:cNvCxnSpPr>
          <p:nvPr/>
        </p:nvCxnSpPr>
        <p:spPr bwMode="auto">
          <a:xfrm flipV="1">
            <a:off x="1828800" y="2721199"/>
            <a:ext cx="1091033" cy="164013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endCxn id="12" idx="0"/>
          </p:cNvCxnSpPr>
          <p:nvPr/>
        </p:nvCxnSpPr>
        <p:spPr bwMode="auto">
          <a:xfrm>
            <a:off x="3276600" y="2821632"/>
            <a:ext cx="571500" cy="1938626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 bwMode="auto">
          <a:xfrm flipV="1">
            <a:off x="4079781" y="3124200"/>
            <a:ext cx="1014833" cy="170779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 bwMode="auto">
          <a:xfrm>
            <a:off x="5334000" y="3052465"/>
            <a:ext cx="381000" cy="199466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>
            <a:endCxn id="22" idx="3"/>
          </p:cNvCxnSpPr>
          <p:nvPr/>
        </p:nvCxnSpPr>
        <p:spPr bwMode="auto">
          <a:xfrm flipV="1">
            <a:off x="5943600" y="3023767"/>
            <a:ext cx="1091033" cy="198303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>
            <a:endCxn id="23" idx="0"/>
          </p:cNvCxnSpPr>
          <p:nvPr/>
        </p:nvCxnSpPr>
        <p:spPr bwMode="auto">
          <a:xfrm>
            <a:off x="7394362" y="3124200"/>
            <a:ext cx="342899" cy="234873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8" name="直接箭头连接符 47"/>
          <p:cNvCxnSpPr>
            <a:stCxn id="23" idx="7"/>
          </p:cNvCxnSpPr>
          <p:nvPr/>
        </p:nvCxnSpPr>
        <p:spPr bwMode="auto">
          <a:xfrm flipV="1">
            <a:off x="7979728" y="4704229"/>
            <a:ext cx="554672" cy="86913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曲线连接符 13"/>
          <p:cNvCxnSpPr>
            <a:endCxn id="33" idx="2"/>
          </p:cNvCxnSpPr>
          <p:nvPr/>
        </p:nvCxnSpPr>
        <p:spPr bwMode="auto">
          <a:xfrm rot="16200000" flipH="1">
            <a:off x="466723" y="3971922"/>
            <a:ext cx="2533656" cy="2171700"/>
          </a:xfrm>
          <a:prstGeom prst="curvedConnector2">
            <a:avLst/>
          </a:prstGeom>
          <a:ln>
            <a:solidFill>
              <a:srgbClr val="FFFF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7" name="任意多边形 26"/>
          <p:cNvSpPr/>
          <p:nvPr/>
        </p:nvSpPr>
        <p:spPr>
          <a:xfrm>
            <a:off x="644557" y="1908157"/>
            <a:ext cx="1385949" cy="1251902"/>
          </a:xfrm>
          <a:custGeom>
            <a:avLst/>
            <a:gdLst>
              <a:gd name="connsiteX0" fmla="*/ 14349 w 1385949"/>
              <a:gd name="connsiteY0" fmla="*/ 1251902 h 1251902"/>
              <a:gd name="connsiteX1" fmla="*/ 902 w 1385949"/>
              <a:gd name="connsiteY1" fmla="*/ 1184667 h 1251902"/>
              <a:gd name="connsiteX2" fmla="*/ 95031 w 1385949"/>
              <a:gd name="connsiteY2" fmla="*/ 848490 h 1251902"/>
              <a:gd name="connsiteX3" fmla="*/ 148819 w 1385949"/>
              <a:gd name="connsiteY3" fmla="*/ 740914 h 1251902"/>
              <a:gd name="connsiteX4" fmla="*/ 175714 w 1385949"/>
              <a:gd name="connsiteY4" fmla="*/ 660231 h 1251902"/>
              <a:gd name="connsiteX5" fmla="*/ 256396 w 1385949"/>
              <a:gd name="connsiteY5" fmla="*/ 512314 h 1251902"/>
              <a:gd name="connsiteX6" fmla="*/ 310184 w 1385949"/>
              <a:gd name="connsiteY6" fmla="*/ 445078 h 1251902"/>
              <a:gd name="connsiteX7" fmla="*/ 337078 w 1385949"/>
              <a:gd name="connsiteY7" fmla="*/ 404737 h 1251902"/>
              <a:gd name="connsiteX8" fmla="*/ 404314 w 1385949"/>
              <a:gd name="connsiteY8" fmla="*/ 337502 h 1251902"/>
              <a:gd name="connsiteX9" fmla="*/ 444655 w 1385949"/>
              <a:gd name="connsiteY9" fmla="*/ 297161 h 1251902"/>
              <a:gd name="connsiteX10" fmla="*/ 471549 w 1385949"/>
              <a:gd name="connsiteY10" fmla="*/ 256819 h 1251902"/>
              <a:gd name="connsiteX11" fmla="*/ 565678 w 1385949"/>
              <a:gd name="connsiteY11" fmla="*/ 189584 h 1251902"/>
              <a:gd name="connsiteX12" fmla="*/ 713596 w 1385949"/>
              <a:gd name="connsiteY12" fmla="*/ 68561 h 1251902"/>
              <a:gd name="connsiteX13" fmla="*/ 753937 w 1385949"/>
              <a:gd name="connsiteY13" fmla="*/ 41667 h 1251902"/>
              <a:gd name="connsiteX14" fmla="*/ 915302 w 1385949"/>
              <a:gd name="connsiteY14" fmla="*/ 14772 h 1251902"/>
              <a:gd name="connsiteX15" fmla="*/ 1385949 w 1385949"/>
              <a:gd name="connsiteY15" fmla="*/ 1325 h 125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385949" h="1251902">
                <a:moveTo>
                  <a:pt x="14349" y="1251902"/>
                </a:moveTo>
                <a:cubicBezTo>
                  <a:pt x="9867" y="1229490"/>
                  <a:pt x="-3580" y="1207079"/>
                  <a:pt x="902" y="1184667"/>
                </a:cubicBezTo>
                <a:cubicBezTo>
                  <a:pt x="23724" y="1070558"/>
                  <a:pt x="58232" y="958887"/>
                  <a:pt x="95031" y="848490"/>
                </a:cubicBezTo>
                <a:cubicBezTo>
                  <a:pt x="107709" y="810456"/>
                  <a:pt x="136141" y="778948"/>
                  <a:pt x="148819" y="740914"/>
                </a:cubicBezTo>
                <a:cubicBezTo>
                  <a:pt x="157784" y="714020"/>
                  <a:pt x="163036" y="685587"/>
                  <a:pt x="175714" y="660231"/>
                </a:cubicBezTo>
                <a:cubicBezTo>
                  <a:pt x="236730" y="538200"/>
                  <a:pt x="207263" y="586013"/>
                  <a:pt x="256396" y="512314"/>
                </a:cubicBezTo>
                <a:cubicBezTo>
                  <a:pt x="282574" y="433777"/>
                  <a:pt x="249360" y="505902"/>
                  <a:pt x="310184" y="445078"/>
                </a:cubicBezTo>
                <a:cubicBezTo>
                  <a:pt x="321612" y="433650"/>
                  <a:pt x="326436" y="416900"/>
                  <a:pt x="337078" y="404737"/>
                </a:cubicBezTo>
                <a:cubicBezTo>
                  <a:pt x="357950" y="380884"/>
                  <a:pt x="381902" y="359914"/>
                  <a:pt x="404314" y="337502"/>
                </a:cubicBezTo>
                <a:cubicBezTo>
                  <a:pt x="417761" y="324055"/>
                  <a:pt x="434106" y="312984"/>
                  <a:pt x="444655" y="297161"/>
                </a:cubicBezTo>
                <a:cubicBezTo>
                  <a:pt x="453620" y="283714"/>
                  <a:pt x="460121" y="268247"/>
                  <a:pt x="471549" y="256819"/>
                </a:cubicBezTo>
                <a:cubicBezTo>
                  <a:pt x="541157" y="187210"/>
                  <a:pt x="504605" y="243023"/>
                  <a:pt x="565678" y="189584"/>
                </a:cubicBezTo>
                <a:cubicBezTo>
                  <a:pt x="709824" y="63458"/>
                  <a:pt x="551418" y="176680"/>
                  <a:pt x="713596" y="68561"/>
                </a:cubicBezTo>
                <a:cubicBezTo>
                  <a:pt x="727043" y="59596"/>
                  <a:pt x="738258" y="45587"/>
                  <a:pt x="753937" y="41667"/>
                </a:cubicBezTo>
                <a:cubicBezTo>
                  <a:pt x="830402" y="22549"/>
                  <a:pt x="813598" y="24458"/>
                  <a:pt x="915302" y="14772"/>
                </a:cubicBezTo>
                <a:cubicBezTo>
                  <a:pt x="1135910" y="-6238"/>
                  <a:pt x="1120298" y="1325"/>
                  <a:pt x="1385949" y="1325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椭圆 32"/>
          <p:cNvSpPr/>
          <p:nvPr/>
        </p:nvSpPr>
        <p:spPr bwMode="auto">
          <a:xfrm>
            <a:off x="2819401" y="5981700"/>
            <a:ext cx="685800" cy="68580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cxnSp>
        <p:nvCxnSpPr>
          <p:cNvPr id="35" name="曲线连接符 34"/>
          <p:cNvCxnSpPr>
            <a:stCxn id="33" idx="6"/>
          </p:cNvCxnSpPr>
          <p:nvPr/>
        </p:nvCxnSpPr>
        <p:spPr bwMode="auto">
          <a:xfrm flipV="1">
            <a:off x="3505201" y="4529627"/>
            <a:ext cx="4838699" cy="1794973"/>
          </a:xfrm>
          <a:prstGeom prst="curvedConnector3">
            <a:avLst>
              <a:gd name="adj1" fmla="val 65563"/>
            </a:avLst>
          </a:prstGeom>
          <a:ln>
            <a:solidFill>
              <a:srgbClr val="FFFF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2" name="椭圆 41"/>
          <p:cNvSpPr/>
          <p:nvPr/>
        </p:nvSpPr>
        <p:spPr bwMode="auto">
          <a:xfrm>
            <a:off x="3657601" y="914400"/>
            <a:ext cx="685800" cy="68580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cxnSp>
        <p:nvCxnSpPr>
          <p:cNvPr id="43" name="曲线连接符 42"/>
          <p:cNvCxnSpPr>
            <a:stCxn id="10" idx="0"/>
            <a:endCxn id="42" idx="2"/>
          </p:cNvCxnSpPr>
          <p:nvPr/>
        </p:nvCxnSpPr>
        <p:spPr bwMode="auto">
          <a:xfrm rot="5400000" flipH="1" flipV="1">
            <a:off x="1120170" y="1823898"/>
            <a:ext cx="3104029" cy="1970834"/>
          </a:xfrm>
          <a:prstGeom prst="curvedConnector2">
            <a:avLst/>
          </a:prstGeom>
          <a:ln>
            <a:solidFill>
              <a:srgbClr val="FFFF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7" name="曲线连接符 46"/>
          <p:cNvCxnSpPr>
            <a:stCxn id="42" idx="6"/>
            <a:endCxn id="6" idx="0"/>
          </p:cNvCxnSpPr>
          <p:nvPr/>
        </p:nvCxnSpPr>
        <p:spPr bwMode="auto">
          <a:xfrm>
            <a:off x="4343401" y="1257300"/>
            <a:ext cx="4343399" cy="2761129"/>
          </a:xfrm>
          <a:prstGeom prst="curvedConnector2">
            <a:avLst/>
          </a:prstGeom>
          <a:ln>
            <a:solidFill>
              <a:srgbClr val="FFFF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3" name="椭圆 52"/>
          <p:cNvSpPr/>
          <p:nvPr/>
        </p:nvSpPr>
        <p:spPr bwMode="auto">
          <a:xfrm>
            <a:off x="6246160" y="6089276"/>
            <a:ext cx="685800" cy="68580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cxnSp>
        <p:nvCxnSpPr>
          <p:cNvPr id="54" name="曲线连接符 53"/>
          <p:cNvCxnSpPr>
            <a:stCxn id="12" idx="5"/>
          </p:cNvCxnSpPr>
          <p:nvPr/>
        </p:nvCxnSpPr>
        <p:spPr bwMode="auto">
          <a:xfrm rot="16200000" flipH="1">
            <a:off x="4564577" y="4871614"/>
            <a:ext cx="1207575" cy="2155595"/>
          </a:xfrm>
          <a:prstGeom prst="curvedConnector2">
            <a:avLst/>
          </a:prstGeom>
          <a:ln>
            <a:solidFill>
              <a:srgbClr val="FFFF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7" name="曲线连接符 56"/>
          <p:cNvCxnSpPr>
            <a:stCxn id="53" idx="6"/>
            <a:endCxn id="6" idx="5"/>
          </p:cNvCxnSpPr>
          <p:nvPr/>
        </p:nvCxnSpPr>
        <p:spPr bwMode="auto">
          <a:xfrm flipV="1">
            <a:off x="6931960" y="4603796"/>
            <a:ext cx="1997307" cy="1828380"/>
          </a:xfrm>
          <a:prstGeom prst="curvedConnector2">
            <a:avLst/>
          </a:prstGeom>
          <a:ln>
            <a:solidFill>
              <a:srgbClr val="FFFF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867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 bwMode="auto">
          <a:xfrm>
            <a:off x="304800" y="3124200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6" name="椭圆 5"/>
          <p:cNvSpPr/>
          <p:nvPr/>
        </p:nvSpPr>
        <p:spPr bwMode="auto">
          <a:xfrm>
            <a:off x="8343900" y="4018429"/>
            <a:ext cx="685800" cy="685800"/>
          </a:xfrm>
          <a:prstGeom prst="ellipse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" y="2590800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Source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27979" y="3451412"/>
            <a:ext cx="1601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FFFF"/>
                </a:solidFill>
              </a:rPr>
              <a:t>Destination</a:t>
            </a:r>
            <a:endParaRPr lang="zh-CN" altLang="en-US" dirty="0">
              <a:solidFill>
                <a:srgbClr val="FFFFFF"/>
              </a:solidFill>
            </a:endParaRPr>
          </a:p>
        </p:txBody>
      </p:sp>
      <p:cxnSp>
        <p:nvCxnSpPr>
          <p:cNvPr id="5" name="直接箭头连接符 4"/>
          <p:cNvCxnSpPr>
            <a:stCxn id="4" idx="6"/>
            <a:endCxn id="6" idx="2"/>
          </p:cNvCxnSpPr>
          <p:nvPr/>
        </p:nvCxnSpPr>
        <p:spPr bwMode="auto">
          <a:xfrm>
            <a:off x="990600" y="3467099"/>
            <a:ext cx="7344000" cy="8640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椭圆 9"/>
          <p:cNvSpPr/>
          <p:nvPr/>
        </p:nvSpPr>
        <p:spPr bwMode="auto">
          <a:xfrm>
            <a:off x="1343867" y="4361329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1" name="椭圆 10"/>
          <p:cNvSpPr/>
          <p:nvPr/>
        </p:nvSpPr>
        <p:spPr bwMode="auto">
          <a:xfrm>
            <a:off x="2819400" y="2135832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2" name="椭圆 11"/>
          <p:cNvSpPr/>
          <p:nvPr/>
        </p:nvSpPr>
        <p:spPr bwMode="auto">
          <a:xfrm>
            <a:off x="3505200" y="4760258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3" name="椭圆 12"/>
          <p:cNvSpPr/>
          <p:nvPr/>
        </p:nvSpPr>
        <p:spPr bwMode="auto">
          <a:xfrm>
            <a:off x="4876800" y="2438400"/>
            <a:ext cx="685800" cy="6858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5497606" y="5047129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2" name="椭圆 21"/>
          <p:cNvSpPr/>
          <p:nvPr/>
        </p:nvSpPr>
        <p:spPr bwMode="auto">
          <a:xfrm>
            <a:off x="6934200" y="2438400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3" name="椭圆 22"/>
          <p:cNvSpPr/>
          <p:nvPr/>
        </p:nvSpPr>
        <p:spPr bwMode="auto">
          <a:xfrm>
            <a:off x="7394361" y="5472935"/>
            <a:ext cx="685800" cy="685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cxnSp>
        <p:nvCxnSpPr>
          <p:cNvPr id="9" name="直接箭头连接符 8"/>
          <p:cNvCxnSpPr>
            <a:stCxn id="4" idx="5"/>
            <a:endCxn id="10" idx="1"/>
          </p:cNvCxnSpPr>
          <p:nvPr/>
        </p:nvCxnSpPr>
        <p:spPr bwMode="auto">
          <a:xfrm>
            <a:off x="890167" y="3709567"/>
            <a:ext cx="554133" cy="752195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endCxn id="11" idx="3"/>
          </p:cNvCxnSpPr>
          <p:nvPr/>
        </p:nvCxnSpPr>
        <p:spPr bwMode="auto">
          <a:xfrm flipV="1">
            <a:off x="1828800" y="2721199"/>
            <a:ext cx="1091033" cy="164013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endCxn id="12" idx="0"/>
          </p:cNvCxnSpPr>
          <p:nvPr/>
        </p:nvCxnSpPr>
        <p:spPr bwMode="auto">
          <a:xfrm>
            <a:off x="3276600" y="2821632"/>
            <a:ext cx="571500" cy="1938626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 bwMode="auto">
          <a:xfrm flipV="1">
            <a:off x="4079781" y="3124200"/>
            <a:ext cx="1014833" cy="1707793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 bwMode="auto">
          <a:xfrm>
            <a:off x="5334000" y="3052465"/>
            <a:ext cx="381000" cy="199466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>
            <a:endCxn id="22" idx="3"/>
          </p:cNvCxnSpPr>
          <p:nvPr/>
        </p:nvCxnSpPr>
        <p:spPr bwMode="auto">
          <a:xfrm flipV="1">
            <a:off x="5943600" y="3023767"/>
            <a:ext cx="1091033" cy="198303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>
            <a:endCxn id="23" idx="0"/>
          </p:cNvCxnSpPr>
          <p:nvPr/>
        </p:nvCxnSpPr>
        <p:spPr bwMode="auto">
          <a:xfrm>
            <a:off x="7394362" y="3124200"/>
            <a:ext cx="342899" cy="234873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8" name="直接箭头连接符 47"/>
          <p:cNvCxnSpPr>
            <a:stCxn id="23" idx="7"/>
          </p:cNvCxnSpPr>
          <p:nvPr/>
        </p:nvCxnSpPr>
        <p:spPr bwMode="auto">
          <a:xfrm flipV="1">
            <a:off x="7979728" y="4704229"/>
            <a:ext cx="554672" cy="86913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曲线连接符 13"/>
          <p:cNvCxnSpPr>
            <a:endCxn id="33" idx="2"/>
          </p:cNvCxnSpPr>
          <p:nvPr/>
        </p:nvCxnSpPr>
        <p:spPr bwMode="auto">
          <a:xfrm rot="16200000" flipH="1">
            <a:off x="466723" y="3971922"/>
            <a:ext cx="2533656" cy="2171700"/>
          </a:xfrm>
          <a:prstGeom prst="curvedConnector2">
            <a:avLst/>
          </a:prstGeom>
          <a:ln>
            <a:solidFill>
              <a:srgbClr val="FFFF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7" name="任意多边形 26"/>
          <p:cNvSpPr/>
          <p:nvPr/>
        </p:nvSpPr>
        <p:spPr>
          <a:xfrm>
            <a:off x="644557" y="1908157"/>
            <a:ext cx="1385949" cy="1251902"/>
          </a:xfrm>
          <a:custGeom>
            <a:avLst/>
            <a:gdLst>
              <a:gd name="connsiteX0" fmla="*/ 14349 w 1385949"/>
              <a:gd name="connsiteY0" fmla="*/ 1251902 h 1251902"/>
              <a:gd name="connsiteX1" fmla="*/ 902 w 1385949"/>
              <a:gd name="connsiteY1" fmla="*/ 1184667 h 1251902"/>
              <a:gd name="connsiteX2" fmla="*/ 95031 w 1385949"/>
              <a:gd name="connsiteY2" fmla="*/ 848490 h 1251902"/>
              <a:gd name="connsiteX3" fmla="*/ 148819 w 1385949"/>
              <a:gd name="connsiteY3" fmla="*/ 740914 h 1251902"/>
              <a:gd name="connsiteX4" fmla="*/ 175714 w 1385949"/>
              <a:gd name="connsiteY4" fmla="*/ 660231 h 1251902"/>
              <a:gd name="connsiteX5" fmla="*/ 256396 w 1385949"/>
              <a:gd name="connsiteY5" fmla="*/ 512314 h 1251902"/>
              <a:gd name="connsiteX6" fmla="*/ 310184 w 1385949"/>
              <a:gd name="connsiteY6" fmla="*/ 445078 h 1251902"/>
              <a:gd name="connsiteX7" fmla="*/ 337078 w 1385949"/>
              <a:gd name="connsiteY7" fmla="*/ 404737 h 1251902"/>
              <a:gd name="connsiteX8" fmla="*/ 404314 w 1385949"/>
              <a:gd name="connsiteY8" fmla="*/ 337502 h 1251902"/>
              <a:gd name="connsiteX9" fmla="*/ 444655 w 1385949"/>
              <a:gd name="connsiteY9" fmla="*/ 297161 h 1251902"/>
              <a:gd name="connsiteX10" fmla="*/ 471549 w 1385949"/>
              <a:gd name="connsiteY10" fmla="*/ 256819 h 1251902"/>
              <a:gd name="connsiteX11" fmla="*/ 565678 w 1385949"/>
              <a:gd name="connsiteY11" fmla="*/ 189584 h 1251902"/>
              <a:gd name="connsiteX12" fmla="*/ 713596 w 1385949"/>
              <a:gd name="connsiteY12" fmla="*/ 68561 h 1251902"/>
              <a:gd name="connsiteX13" fmla="*/ 753937 w 1385949"/>
              <a:gd name="connsiteY13" fmla="*/ 41667 h 1251902"/>
              <a:gd name="connsiteX14" fmla="*/ 915302 w 1385949"/>
              <a:gd name="connsiteY14" fmla="*/ 14772 h 1251902"/>
              <a:gd name="connsiteX15" fmla="*/ 1385949 w 1385949"/>
              <a:gd name="connsiteY15" fmla="*/ 1325 h 125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385949" h="1251902">
                <a:moveTo>
                  <a:pt x="14349" y="1251902"/>
                </a:moveTo>
                <a:cubicBezTo>
                  <a:pt x="9867" y="1229490"/>
                  <a:pt x="-3580" y="1207079"/>
                  <a:pt x="902" y="1184667"/>
                </a:cubicBezTo>
                <a:cubicBezTo>
                  <a:pt x="23724" y="1070558"/>
                  <a:pt x="58232" y="958887"/>
                  <a:pt x="95031" y="848490"/>
                </a:cubicBezTo>
                <a:cubicBezTo>
                  <a:pt x="107709" y="810456"/>
                  <a:pt x="136141" y="778948"/>
                  <a:pt x="148819" y="740914"/>
                </a:cubicBezTo>
                <a:cubicBezTo>
                  <a:pt x="157784" y="714020"/>
                  <a:pt x="163036" y="685587"/>
                  <a:pt x="175714" y="660231"/>
                </a:cubicBezTo>
                <a:cubicBezTo>
                  <a:pt x="236730" y="538200"/>
                  <a:pt x="207263" y="586013"/>
                  <a:pt x="256396" y="512314"/>
                </a:cubicBezTo>
                <a:cubicBezTo>
                  <a:pt x="282574" y="433777"/>
                  <a:pt x="249360" y="505902"/>
                  <a:pt x="310184" y="445078"/>
                </a:cubicBezTo>
                <a:cubicBezTo>
                  <a:pt x="321612" y="433650"/>
                  <a:pt x="326436" y="416900"/>
                  <a:pt x="337078" y="404737"/>
                </a:cubicBezTo>
                <a:cubicBezTo>
                  <a:pt x="357950" y="380884"/>
                  <a:pt x="381902" y="359914"/>
                  <a:pt x="404314" y="337502"/>
                </a:cubicBezTo>
                <a:cubicBezTo>
                  <a:pt x="417761" y="324055"/>
                  <a:pt x="434106" y="312984"/>
                  <a:pt x="444655" y="297161"/>
                </a:cubicBezTo>
                <a:cubicBezTo>
                  <a:pt x="453620" y="283714"/>
                  <a:pt x="460121" y="268247"/>
                  <a:pt x="471549" y="256819"/>
                </a:cubicBezTo>
                <a:cubicBezTo>
                  <a:pt x="541157" y="187210"/>
                  <a:pt x="504605" y="243023"/>
                  <a:pt x="565678" y="189584"/>
                </a:cubicBezTo>
                <a:cubicBezTo>
                  <a:pt x="709824" y="63458"/>
                  <a:pt x="551418" y="176680"/>
                  <a:pt x="713596" y="68561"/>
                </a:cubicBezTo>
                <a:cubicBezTo>
                  <a:pt x="727043" y="59596"/>
                  <a:pt x="738258" y="45587"/>
                  <a:pt x="753937" y="41667"/>
                </a:cubicBezTo>
                <a:cubicBezTo>
                  <a:pt x="830402" y="22549"/>
                  <a:pt x="813598" y="24458"/>
                  <a:pt x="915302" y="14772"/>
                </a:cubicBezTo>
                <a:cubicBezTo>
                  <a:pt x="1135910" y="-6238"/>
                  <a:pt x="1120298" y="1325"/>
                  <a:pt x="1385949" y="1325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椭圆 32"/>
          <p:cNvSpPr/>
          <p:nvPr/>
        </p:nvSpPr>
        <p:spPr bwMode="auto">
          <a:xfrm>
            <a:off x="2819401" y="5981700"/>
            <a:ext cx="685800" cy="68580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cxnSp>
        <p:nvCxnSpPr>
          <p:cNvPr id="35" name="曲线连接符 34"/>
          <p:cNvCxnSpPr>
            <a:stCxn id="33" idx="6"/>
          </p:cNvCxnSpPr>
          <p:nvPr/>
        </p:nvCxnSpPr>
        <p:spPr bwMode="auto">
          <a:xfrm flipV="1">
            <a:off x="3505201" y="4529627"/>
            <a:ext cx="4838699" cy="1794973"/>
          </a:xfrm>
          <a:prstGeom prst="curvedConnector3">
            <a:avLst>
              <a:gd name="adj1" fmla="val 65563"/>
            </a:avLst>
          </a:prstGeom>
          <a:ln>
            <a:solidFill>
              <a:srgbClr val="FFFF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2" name="椭圆 41"/>
          <p:cNvSpPr/>
          <p:nvPr/>
        </p:nvSpPr>
        <p:spPr bwMode="auto">
          <a:xfrm>
            <a:off x="3657601" y="914400"/>
            <a:ext cx="685800" cy="68580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cxnSp>
        <p:nvCxnSpPr>
          <p:cNvPr id="43" name="曲线连接符 42"/>
          <p:cNvCxnSpPr>
            <a:stCxn id="10" idx="0"/>
            <a:endCxn id="42" idx="2"/>
          </p:cNvCxnSpPr>
          <p:nvPr/>
        </p:nvCxnSpPr>
        <p:spPr bwMode="auto">
          <a:xfrm rot="5400000" flipH="1" flipV="1">
            <a:off x="1120170" y="1823898"/>
            <a:ext cx="3104029" cy="1970834"/>
          </a:xfrm>
          <a:prstGeom prst="curvedConnector2">
            <a:avLst/>
          </a:prstGeom>
          <a:ln>
            <a:solidFill>
              <a:srgbClr val="FFFF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7" name="曲线连接符 46"/>
          <p:cNvCxnSpPr>
            <a:stCxn id="42" idx="6"/>
            <a:endCxn id="6" idx="0"/>
          </p:cNvCxnSpPr>
          <p:nvPr/>
        </p:nvCxnSpPr>
        <p:spPr bwMode="auto">
          <a:xfrm>
            <a:off x="4343401" y="1257300"/>
            <a:ext cx="4343399" cy="2761129"/>
          </a:xfrm>
          <a:prstGeom prst="curvedConnector2">
            <a:avLst/>
          </a:prstGeom>
          <a:ln>
            <a:solidFill>
              <a:srgbClr val="FFFF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3" name="椭圆 52"/>
          <p:cNvSpPr/>
          <p:nvPr/>
        </p:nvSpPr>
        <p:spPr bwMode="auto">
          <a:xfrm>
            <a:off x="6246160" y="6089276"/>
            <a:ext cx="685800" cy="68580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cxnSp>
        <p:nvCxnSpPr>
          <p:cNvPr id="54" name="曲线连接符 53"/>
          <p:cNvCxnSpPr>
            <a:stCxn id="12" idx="5"/>
          </p:cNvCxnSpPr>
          <p:nvPr/>
        </p:nvCxnSpPr>
        <p:spPr bwMode="auto">
          <a:xfrm rot="16200000" flipH="1">
            <a:off x="4564577" y="4871614"/>
            <a:ext cx="1207575" cy="2155595"/>
          </a:xfrm>
          <a:prstGeom prst="curvedConnector2">
            <a:avLst/>
          </a:prstGeom>
          <a:ln>
            <a:solidFill>
              <a:srgbClr val="FFFF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7" name="曲线连接符 56"/>
          <p:cNvCxnSpPr>
            <a:stCxn id="53" idx="6"/>
            <a:endCxn id="6" idx="5"/>
          </p:cNvCxnSpPr>
          <p:nvPr/>
        </p:nvCxnSpPr>
        <p:spPr bwMode="auto">
          <a:xfrm flipV="1">
            <a:off x="6931960" y="4603796"/>
            <a:ext cx="1997307" cy="1828380"/>
          </a:xfrm>
          <a:prstGeom prst="curvedConnector2">
            <a:avLst/>
          </a:prstGeom>
          <a:ln>
            <a:solidFill>
              <a:srgbClr val="FFFF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2" name="椭圆 61"/>
          <p:cNvSpPr/>
          <p:nvPr/>
        </p:nvSpPr>
        <p:spPr bwMode="auto">
          <a:xfrm>
            <a:off x="6742179" y="571500"/>
            <a:ext cx="685800" cy="68580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cxnSp>
        <p:nvCxnSpPr>
          <p:cNvPr id="63" name="曲线连接符 62"/>
          <p:cNvCxnSpPr>
            <a:stCxn id="13" idx="0"/>
            <a:endCxn id="62" idx="2"/>
          </p:cNvCxnSpPr>
          <p:nvPr/>
        </p:nvCxnSpPr>
        <p:spPr bwMode="auto">
          <a:xfrm rot="5400000" flipH="1" flipV="1">
            <a:off x="5218939" y="915161"/>
            <a:ext cx="1524000" cy="1522479"/>
          </a:xfrm>
          <a:prstGeom prst="curvedConnector2">
            <a:avLst/>
          </a:prstGeom>
          <a:ln>
            <a:solidFill>
              <a:srgbClr val="FFFF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6" name="曲线连接符 65"/>
          <p:cNvCxnSpPr>
            <a:stCxn id="62" idx="6"/>
            <a:endCxn id="6" idx="7"/>
          </p:cNvCxnSpPr>
          <p:nvPr/>
        </p:nvCxnSpPr>
        <p:spPr bwMode="auto">
          <a:xfrm>
            <a:off x="7427979" y="914400"/>
            <a:ext cx="1501288" cy="3204462"/>
          </a:xfrm>
          <a:prstGeom prst="curvedConnector2">
            <a:avLst/>
          </a:prstGeom>
          <a:ln>
            <a:solidFill>
              <a:srgbClr val="FFFF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27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295400"/>
          </a:xfrm>
        </p:spPr>
        <p:txBody>
          <a:bodyPr/>
          <a:lstStyle/>
          <a:p>
            <a:r>
              <a:rPr lang="en-US" altLang="zh-CN" dirty="0" smtClean="0"/>
              <a:t>Impact on Simultaneous S-R Pairs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Upper Bound Increased</a:t>
            </a:r>
          </a:p>
          <a:p>
            <a:endParaRPr lang="en-US" altLang="zh-CN" dirty="0"/>
          </a:p>
          <a:p>
            <a:pPr lvl="1"/>
            <a:r>
              <a:rPr lang="en-US" altLang="zh-CN" dirty="0" smtClean="0"/>
              <a:t>intuitive explanation for capacity increase </a:t>
            </a:r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8567229"/>
              </p:ext>
            </p:extLst>
          </p:nvPr>
        </p:nvGraphicFramePr>
        <p:xfrm>
          <a:off x="3657600" y="2286000"/>
          <a:ext cx="1646904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7590" name="Equation" r:id="rId3" imgW="850680" imgH="393480" progId="Equation.DSMT4">
                  <p:embed/>
                </p:oleObj>
              </mc:Choice>
              <mc:Fallback>
                <p:oleObj name="Equation" r:id="rId3" imgW="850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57600" y="2286000"/>
                        <a:ext cx="1646904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741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11150"/>
            <a:ext cx="7772400" cy="1136650"/>
          </a:xfrm>
        </p:spPr>
        <p:txBody>
          <a:bodyPr/>
          <a:lstStyle/>
          <a:p>
            <a:r>
              <a:rPr lang="en-US" altLang="zh-CN" dirty="0">
                <a:ea typeface="宋体" charset="-122"/>
              </a:rPr>
              <a:t>Ad Hoc Network with Infinite Mobile </a:t>
            </a:r>
            <a:r>
              <a:rPr lang="en-US" altLang="zh-CN" dirty="0" smtClean="0">
                <a:ea typeface="宋体" charset="-122"/>
              </a:rPr>
              <a:t>Relays I/III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Fixed Node-to-Relay Ratio </a:t>
            </a:r>
          </a:p>
          <a:p>
            <a:endParaRPr lang="en-US" altLang="zh-CN" dirty="0"/>
          </a:p>
          <a:p>
            <a:pPr lvl="1"/>
            <a:r>
              <a:rPr lang="en-US" altLang="zh-CN" dirty="0" smtClean="0"/>
              <a:t>Numbers of mobile relay and static nodes are of same order. </a:t>
            </a:r>
          </a:p>
          <a:p>
            <a:r>
              <a:rPr lang="en-US" altLang="zh-CN" dirty="0" smtClean="0"/>
              <a:t>Multi-hop Transmission Not Permitted</a:t>
            </a:r>
          </a:p>
          <a:p>
            <a:pPr lvl="1"/>
            <a:r>
              <a:rPr lang="en-US" altLang="zh-CN" dirty="0" smtClean="0"/>
              <a:t>Two-hop transmission can provide high throughput. </a:t>
            </a: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7196353"/>
              </p:ext>
            </p:extLst>
          </p:nvPr>
        </p:nvGraphicFramePr>
        <p:xfrm>
          <a:off x="5486400" y="1790699"/>
          <a:ext cx="457200" cy="4953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8635" name="Equation" r:id="rId3" imgW="152280" imgH="164880" progId="Equation.DSMT4">
                  <p:embed/>
                </p:oleObj>
              </mc:Choice>
              <mc:Fallback>
                <p:oleObj name="Equation" r:id="rId3" imgW="1522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86400" y="1790699"/>
                        <a:ext cx="457200" cy="4953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5598249"/>
              </p:ext>
            </p:extLst>
          </p:nvPr>
        </p:nvGraphicFramePr>
        <p:xfrm>
          <a:off x="3733800" y="2133600"/>
          <a:ext cx="1009650" cy="89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8636" name="Equation" r:id="rId5" imgW="444240" imgH="393480" progId="Equation.DSMT4">
                  <p:embed/>
                </p:oleObj>
              </mc:Choice>
              <mc:Fallback>
                <p:oleObj name="Equation" r:id="rId5" imgW="444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33800" y="2133600"/>
                        <a:ext cx="1009650" cy="894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039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11150"/>
            <a:ext cx="7772400" cy="1136650"/>
          </a:xfrm>
        </p:spPr>
        <p:txBody>
          <a:bodyPr/>
          <a:lstStyle/>
          <a:p>
            <a:r>
              <a:rPr lang="en-US" altLang="zh-CN" dirty="0">
                <a:ea typeface="宋体" charset="-122"/>
              </a:rPr>
              <a:t>Ad Hoc Network with Infinite Mobile </a:t>
            </a:r>
            <a:r>
              <a:rPr lang="en-US" altLang="zh-CN" dirty="0" smtClean="0">
                <a:ea typeface="宋体" charset="-122"/>
              </a:rPr>
              <a:t>Relays II/III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Number of Feasible S-R Pairs 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Throughput Per Node </a:t>
            </a: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4860364"/>
              </p:ext>
            </p:extLst>
          </p:nvPr>
        </p:nvGraphicFramePr>
        <p:xfrm>
          <a:off x="5943600" y="1716740"/>
          <a:ext cx="609600" cy="645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9680" name="Equation" r:id="rId3" imgW="215640" imgH="228600" progId="Equation.DSMT4">
                  <p:embed/>
                </p:oleObj>
              </mc:Choice>
              <mc:Fallback>
                <p:oleObj name="Equation" r:id="rId3" imgW="215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43600" y="1716740"/>
                        <a:ext cx="609600" cy="6454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8730244"/>
              </p:ext>
            </p:extLst>
          </p:nvPr>
        </p:nvGraphicFramePr>
        <p:xfrm>
          <a:off x="3429000" y="2362199"/>
          <a:ext cx="1981200" cy="8956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9681" name="Equation" r:id="rId5" imgW="927000" imgH="419040" progId="Equation.DSMT4">
                  <p:embed/>
                </p:oleObj>
              </mc:Choice>
              <mc:Fallback>
                <p:oleObj name="Equation" r:id="rId5" imgW="9270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29000" y="2362199"/>
                        <a:ext cx="1981200" cy="8956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1309176"/>
              </p:ext>
            </p:extLst>
          </p:nvPr>
        </p:nvGraphicFramePr>
        <p:xfrm>
          <a:off x="2327275" y="4060825"/>
          <a:ext cx="4106863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9682" name="Equation" r:id="rId7" imgW="1777680" imgH="419040" progId="Equation.DSMT4">
                  <p:embed/>
                </p:oleObj>
              </mc:Choice>
              <mc:Fallback>
                <p:oleObj name="Equation" r:id="rId7" imgW="1777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27275" y="4060825"/>
                        <a:ext cx="4106863" cy="968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234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11150"/>
            <a:ext cx="7772400" cy="1136650"/>
          </a:xfrm>
        </p:spPr>
        <p:txBody>
          <a:bodyPr/>
          <a:lstStyle/>
          <a:p>
            <a:r>
              <a:rPr lang="en-US" altLang="zh-CN" dirty="0">
                <a:ea typeface="宋体" charset="-122"/>
              </a:rPr>
              <a:t>Ad Hoc Network with Infinite Mobile </a:t>
            </a:r>
            <a:r>
              <a:rPr lang="en-US" altLang="zh-CN" dirty="0" smtClean="0">
                <a:ea typeface="宋体" charset="-122"/>
              </a:rPr>
              <a:t>Relays III/III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Optimistic Result </a:t>
            </a:r>
          </a:p>
          <a:p>
            <a:pPr lvl="1"/>
            <a:r>
              <a:rPr lang="en-US" altLang="zh-CN" dirty="0" smtClean="0"/>
              <a:t>approaching the upper bound for ad hoc network </a:t>
            </a:r>
            <a:endParaRPr lang="en-US" altLang="zh-CN" dirty="0"/>
          </a:p>
          <a:p>
            <a:r>
              <a:rPr lang="en-US" altLang="zh-CN" dirty="0" smtClean="0"/>
              <a:t>Assumption Too Strong</a:t>
            </a:r>
          </a:p>
          <a:p>
            <a:pPr lvl="1"/>
            <a:r>
              <a:rPr lang="en-US" altLang="zh-CN" dirty="0" smtClean="0"/>
              <a:t>impossible to equip mobile relays of same order of users 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4066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11150"/>
            <a:ext cx="7772400" cy="1136650"/>
          </a:xfrm>
        </p:spPr>
        <p:txBody>
          <a:bodyPr/>
          <a:lstStyle/>
          <a:p>
            <a:r>
              <a:rPr lang="en-US" altLang="zh-CN" dirty="0">
                <a:ea typeface="宋体" charset="-122"/>
              </a:rPr>
              <a:t>Ad Hoc Network with Finite Mobile </a:t>
            </a:r>
            <a:r>
              <a:rPr lang="en-US" altLang="zh-CN" dirty="0" smtClean="0">
                <a:ea typeface="宋体" charset="-122"/>
              </a:rPr>
              <a:t>Relays I/III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Variable Node-to-Relay Ratio </a:t>
            </a:r>
          </a:p>
          <a:p>
            <a:endParaRPr lang="en-US" altLang="zh-CN" dirty="0"/>
          </a:p>
          <a:p>
            <a:pPr lvl="1"/>
            <a:r>
              <a:rPr lang="en-US" altLang="zh-CN" dirty="0" smtClean="0"/>
              <a:t>     far smaller than </a:t>
            </a:r>
          </a:p>
          <a:p>
            <a:r>
              <a:rPr lang="en-US" altLang="zh-CN" dirty="0" smtClean="0"/>
              <a:t>Multi-hop Transmission Permitted</a:t>
            </a:r>
          </a:p>
          <a:p>
            <a:pPr lvl="1"/>
            <a:r>
              <a:rPr lang="en-US" altLang="zh-CN" dirty="0" smtClean="0"/>
              <a:t>acting as major method of transmission </a:t>
            </a: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5784620"/>
              </p:ext>
            </p:extLst>
          </p:nvPr>
        </p:nvGraphicFramePr>
        <p:xfrm>
          <a:off x="6019800" y="1600200"/>
          <a:ext cx="11049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0720" name="Equation" r:id="rId3" imgW="368280" imgH="253800" progId="Equation.DSMT4">
                  <p:embed/>
                </p:oleObj>
              </mc:Choice>
              <mc:Fallback>
                <p:oleObj name="Equation" r:id="rId3" imgW="3682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19800" y="1600200"/>
                        <a:ext cx="11049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7802572"/>
              </p:ext>
            </p:extLst>
          </p:nvPr>
        </p:nvGraphicFramePr>
        <p:xfrm>
          <a:off x="2855913" y="2133600"/>
          <a:ext cx="276860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0721" name="Equation" r:id="rId5" imgW="1218960" imgH="393480" progId="Equation.DSMT4">
                  <p:embed/>
                </p:oleObj>
              </mc:Choice>
              <mc:Fallback>
                <p:oleObj name="Equation" r:id="rId5" imgW="1218960" imgH="393480" progId="Equation.DSMT4">
                  <p:embed/>
                  <p:pic>
                    <p:nvPicPr>
                      <p:cNvPr id="0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5913" y="2133600"/>
                        <a:ext cx="2768600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208350"/>
              </p:ext>
            </p:extLst>
          </p:nvPr>
        </p:nvGraphicFramePr>
        <p:xfrm>
          <a:off x="1295400" y="2971800"/>
          <a:ext cx="476539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0722" name="Equation" r:id="rId7" imgW="164880" imgH="139680" progId="Equation.DSMT4">
                  <p:embed/>
                </p:oleObj>
              </mc:Choice>
              <mc:Fallback>
                <p:oleObj name="Equation" r:id="rId7" imgW="16488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95400" y="2971800"/>
                        <a:ext cx="476539" cy="403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32611"/>
              </p:ext>
            </p:extLst>
          </p:nvPr>
        </p:nvGraphicFramePr>
        <p:xfrm>
          <a:off x="4114800" y="2971800"/>
          <a:ext cx="381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0723" name="Equation" r:id="rId9" imgW="126720" imgH="139680" progId="Equation.DSMT4">
                  <p:embed/>
                </p:oleObj>
              </mc:Choice>
              <mc:Fallback>
                <p:oleObj name="Equation" r:id="rId9" imgW="12672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114800" y="2971800"/>
                        <a:ext cx="3810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466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844550"/>
            <a:ext cx="7772400" cy="1136650"/>
          </a:xfrm>
        </p:spPr>
        <p:txBody>
          <a:bodyPr/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4000" dirty="0">
                <a:ea typeface="宋体" charset="-122"/>
              </a:rPr>
              <a:t>Ad Hoc Network with Finite Mobile Relays </a:t>
            </a:r>
            <a:r>
              <a:rPr lang="en-US" altLang="zh-CN" sz="4000" dirty="0" smtClean="0">
                <a:ea typeface="宋体" charset="-122"/>
              </a:rPr>
              <a:t>II/III</a:t>
            </a:r>
            <a:r>
              <a:rPr lang="en-US" altLang="zh-CN" sz="4000" dirty="0"/>
              <a:t/>
            </a:r>
            <a:br>
              <a:rPr lang="en-US" altLang="zh-CN" sz="4000" dirty="0"/>
            </a:br>
            <a:r>
              <a:rPr lang="en-US" altLang="zh-CN" sz="4000" dirty="0" smtClean="0"/>
              <a:t>Scheduling Scheme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2006600"/>
            <a:ext cx="7772400" cy="4089400"/>
          </a:xfrm>
        </p:spPr>
        <p:txBody>
          <a:bodyPr/>
          <a:lstStyle/>
          <a:p>
            <a:r>
              <a:rPr lang="en-US" altLang="zh-CN" dirty="0" smtClean="0"/>
              <a:t>Fixing One Constant Sender Density </a:t>
            </a:r>
          </a:p>
          <a:p>
            <a:r>
              <a:rPr lang="en-US" altLang="zh-CN" dirty="0" smtClean="0"/>
              <a:t>Transmitting to the Nearest Node Each Time Slot</a:t>
            </a:r>
          </a:p>
          <a:p>
            <a:pPr lvl="1"/>
            <a:r>
              <a:rPr lang="en-US" altLang="zh-CN" dirty="0" smtClean="0"/>
              <a:t>transmission to mobile relay during multi-hop transmission permitted </a:t>
            </a:r>
          </a:p>
          <a:p>
            <a:r>
              <a:rPr lang="en-US" altLang="zh-CN" dirty="0" smtClean="0"/>
              <a:t>Transmitting with Unit Power </a:t>
            </a:r>
          </a:p>
          <a:p>
            <a:pPr lvl="1"/>
            <a:r>
              <a:rPr lang="en-US" altLang="zh-CN" dirty="0" smtClean="0"/>
              <a:t>on accordance to the random model </a:t>
            </a:r>
            <a:endParaRPr lang="en-US" altLang="zh-CN" dirty="0"/>
          </a:p>
          <a:p>
            <a:r>
              <a:rPr lang="en-US" altLang="zh-CN" dirty="0" smtClean="0"/>
              <a:t>Transmitting One Packet to Receiver Each Time Slot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630289"/>
              </p:ext>
            </p:extLst>
          </p:nvPr>
        </p:nvGraphicFramePr>
        <p:xfrm>
          <a:off x="7010400" y="2057400"/>
          <a:ext cx="381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1697" name="Equation" r:id="rId3" imgW="126720" imgH="177480" progId="Equation.DSMT4">
                  <p:embed/>
                </p:oleObj>
              </mc:Choice>
              <mc:Fallback>
                <p:oleObj name="Equation" r:id="rId3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10400" y="2057400"/>
                        <a:ext cx="3810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9290407"/>
              </p:ext>
            </p:extLst>
          </p:nvPr>
        </p:nvGraphicFramePr>
        <p:xfrm>
          <a:off x="5927725" y="4622800"/>
          <a:ext cx="12065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1698" name="Equation" r:id="rId5" imgW="482400" imgH="253800" progId="Equation.DSMT4">
                  <p:embed/>
                </p:oleObj>
              </mc:Choice>
              <mc:Fallback>
                <p:oleObj name="Equation" r:id="rId5" imgW="4824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27725" y="4622800"/>
                        <a:ext cx="12065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543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-122"/>
              </a:rPr>
              <a:t>Introduction</a:t>
            </a:r>
          </a:p>
        </p:txBody>
      </p:sp>
      <p:sp>
        <p:nvSpPr>
          <p:cNvPr id="2790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701800"/>
            <a:ext cx="7924800" cy="4699000"/>
          </a:xfrm>
        </p:spPr>
        <p:txBody>
          <a:bodyPr/>
          <a:lstStyle/>
          <a:p>
            <a:r>
              <a:rPr lang="en-US" altLang="zh-CN" sz="2800" dirty="0">
                <a:ea typeface="宋体" charset="-122"/>
              </a:rPr>
              <a:t>Gupta and Kumar’s Result: </a:t>
            </a:r>
          </a:p>
          <a:p>
            <a:pPr lvl="1"/>
            <a:r>
              <a:rPr lang="en-US" altLang="zh-CN" sz="2400" dirty="0">
                <a:ea typeface="宋体" charset="-122"/>
              </a:rPr>
              <a:t>static ad hoc </a:t>
            </a:r>
            <a:r>
              <a:rPr lang="en-US" altLang="zh-CN" sz="2400" dirty="0" smtClean="0">
                <a:ea typeface="宋体" charset="-122"/>
              </a:rPr>
              <a:t>network </a:t>
            </a:r>
            <a:endParaRPr lang="en-US" altLang="zh-CN" sz="2400" dirty="0">
              <a:ea typeface="宋体" charset="-122"/>
            </a:endParaRPr>
          </a:p>
          <a:p>
            <a:endParaRPr lang="en-US" altLang="zh-CN" sz="2800" dirty="0">
              <a:ea typeface="宋体" charset="-122"/>
            </a:endParaRPr>
          </a:p>
          <a:p>
            <a:endParaRPr lang="en-US" altLang="zh-CN" sz="2800" dirty="0">
              <a:ea typeface="宋体" charset="-122"/>
            </a:endParaRPr>
          </a:p>
          <a:p>
            <a:pPr lvl="1"/>
            <a:r>
              <a:rPr lang="en-US" altLang="zh-CN" sz="2400" dirty="0">
                <a:ea typeface="宋体" charset="-122"/>
              </a:rPr>
              <a:t>converges to zero when </a:t>
            </a:r>
          </a:p>
          <a:p>
            <a:r>
              <a:rPr lang="en-US" altLang="zh-CN" sz="2800" dirty="0" err="1">
                <a:ea typeface="宋体" charset="-122"/>
              </a:rPr>
              <a:t>Grossglauser</a:t>
            </a:r>
            <a:r>
              <a:rPr lang="en-US" altLang="zh-CN" sz="2800" dirty="0">
                <a:ea typeface="宋体" charset="-122"/>
              </a:rPr>
              <a:t> and </a:t>
            </a:r>
            <a:r>
              <a:rPr lang="en-US" altLang="zh-CN" sz="2800" dirty="0" err="1">
                <a:ea typeface="宋体" charset="-122"/>
              </a:rPr>
              <a:t>Tse’s</a:t>
            </a:r>
            <a:r>
              <a:rPr lang="en-US" altLang="zh-CN" sz="2800" dirty="0">
                <a:ea typeface="宋体" charset="-122"/>
              </a:rPr>
              <a:t> Result: </a:t>
            </a:r>
          </a:p>
          <a:p>
            <a:pPr lvl="1"/>
            <a:r>
              <a:rPr lang="en-US" altLang="zh-CN" sz="2400" dirty="0">
                <a:ea typeface="宋体" charset="-122"/>
              </a:rPr>
              <a:t>mobile ad hoc </a:t>
            </a:r>
            <a:r>
              <a:rPr lang="en-US" altLang="zh-CN" sz="2400" dirty="0" smtClean="0">
                <a:ea typeface="宋体" charset="-122"/>
              </a:rPr>
              <a:t>network </a:t>
            </a:r>
            <a:endParaRPr lang="en-US" altLang="zh-CN" sz="2400" dirty="0">
              <a:ea typeface="宋体" charset="-122"/>
            </a:endParaRPr>
          </a:p>
          <a:p>
            <a:endParaRPr lang="en-US" altLang="zh-CN" sz="2800" dirty="0">
              <a:ea typeface="宋体" charset="-122"/>
            </a:endParaRPr>
          </a:p>
        </p:txBody>
      </p:sp>
      <p:graphicFrame>
        <p:nvGraphicFramePr>
          <p:cNvPr id="27904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671369"/>
              </p:ext>
            </p:extLst>
          </p:nvPr>
        </p:nvGraphicFramePr>
        <p:xfrm>
          <a:off x="2971800" y="2590800"/>
          <a:ext cx="2819400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0516" name="Equation" r:id="rId3" imgW="1320480" imgH="507960" progId="Equation.DSMT4">
                  <p:embed/>
                </p:oleObj>
              </mc:Choice>
              <mc:Fallback>
                <p:oleObj name="Equation" r:id="rId3" imgW="1320480" imgH="5079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590800"/>
                        <a:ext cx="2819400" cy="1084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0405" name="Object 5"/>
          <p:cNvGraphicFramePr>
            <a:graphicFrameLocks noChangeAspect="1"/>
          </p:cNvGraphicFramePr>
          <p:nvPr/>
        </p:nvGraphicFramePr>
        <p:xfrm>
          <a:off x="4495800" y="3733800"/>
          <a:ext cx="1295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0517" name="Equation" r:id="rId5" imgW="444240" imgH="139680" progId="Equation.DSMT4">
                  <p:embed/>
                </p:oleObj>
              </mc:Choice>
              <mc:Fallback>
                <p:oleObj name="Equation" r:id="rId5" imgW="444240" imgH="1396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733800"/>
                        <a:ext cx="1295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0406" name="Object 6"/>
          <p:cNvGraphicFramePr>
            <a:graphicFrameLocks noChangeAspect="1"/>
          </p:cNvGraphicFramePr>
          <p:nvPr/>
        </p:nvGraphicFramePr>
        <p:xfrm>
          <a:off x="3429000" y="1905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0518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9050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0407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3276600" y="5181600"/>
          <a:ext cx="19812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0519" name="Equation" r:id="rId9" imgW="799920" imgH="253800" progId="Equation.DSMT4">
                  <p:embed/>
                </p:oleObj>
              </mc:Choice>
              <mc:Fallback>
                <p:oleObj name="Equation" r:id="rId9" imgW="799920" imgH="253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181600"/>
                        <a:ext cx="198120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772400" cy="1136650"/>
          </a:xfrm>
        </p:spPr>
        <p:txBody>
          <a:bodyPr/>
          <a:lstStyle/>
          <a:p>
            <a:r>
              <a:rPr lang="en-US" altLang="zh-CN" dirty="0">
                <a:ea typeface="宋体" charset="-122"/>
              </a:rPr>
              <a:t>Ad Hoc Network with Finite Mobile </a:t>
            </a:r>
            <a:r>
              <a:rPr lang="en-US" altLang="zh-CN" dirty="0" smtClean="0">
                <a:ea typeface="宋体" charset="-122"/>
              </a:rPr>
              <a:t>Relays III/III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Probability of Transmitting to Mobile Relay</a:t>
            </a:r>
          </a:p>
          <a:p>
            <a:endParaRPr lang="en-US" altLang="zh-CN" dirty="0"/>
          </a:p>
          <a:p>
            <a:r>
              <a:rPr lang="en-US" altLang="zh-CN" dirty="0" smtClean="0"/>
              <a:t>Throughput Per Node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705722"/>
              </p:ext>
            </p:extLst>
          </p:nvPr>
        </p:nvGraphicFramePr>
        <p:xfrm>
          <a:off x="3124200" y="2362200"/>
          <a:ext cx="2883415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2714" name="Equation" r:id="rId3" imgW="1460160" imgH="431640" progId="Equation.DSMT4">
                  <p:embed/>
                </p:oleObj>
              </mc:Choice>
              <mc:Fallback>
                <p:oleObj name="Equation" r:id="rId3" imgW="14601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2362200"/>
                        <a:ext cx="2883415" cy="852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916442"/>
              </p:ext>
            </p:extLst>
          </p:nvPr>
        </p:nvGraphicFramePr>
        <p:xfrm>
          <a:off x="2438400" y="3429000"/>
          <a:ext cx="4371278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2715" name="Equation" r:id="rId5" imgW="2489040" imgH="1041120" progId="Equation.DSMT4">
                  <p:embed/>
                </p:oleObj>
              </mc:Choice>
              <mc:Fallback>
                <p:oleObj name="Equation" r:id="rId5" imgW="2489040" imgH="1041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38400" y="3429000"/>
                        <a:ext cx="4371278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563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Discussions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Throughput Per Node 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lvl="1"/>
            <a:r>
              <a:rPr lang="en-US" altLang="zh-CN" dirty="0" smtClean="0"/>
              <a:t>Converges to                   if             (Gupta &amp; Kumar’s result)</a:t>
            </a:r>
          </a:p>
          <a:p>
            <a:pPr lvl="1"/>
            <a:r>
              <a:rPr lang="en-US" altLang="zh-CN" dirty="0" smtClean="0"/>
              <a:t>Converges to           if              where     is a constant between 0 and 1 (</a:t>
            </a:r>
            <a:r>
              <a:rPr lang="en-US" altLang="zh-CN" dirty="0" err="1" smtClean="0"/>
              <a:t>Grossglauser</a:t>
            </a:r>
            <a:r>
              <a:rPr lang="en-US" altLang="zh-CN" dirty="0" smtClean="0"/>
              <a:t> &amp; </a:t>
            </a:r>
            <a:r>
              <a:rPr lang="en-US" altLang="zh-CN" dirty="0" err="1" smtClean="0"/>
              <a:t>Tse’s</a:t>
            </a:r>
            <a:r>
              <a:rPr lang="en-US" altLang="zh-CN" dirty="0" smtClean="0"/>
              <a:t> result) 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0094140"/>
              </p:ext>
            </p:extLst>
          </p:nvPr>
        </p:nvGraphicFramePr>
        <p:xfrm>
          <a:off x="1981200" y="2353089"/>
          <a:ext cx="4724400" cy="8473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3775" name="Equation" r:id="rId3" imgW="2831760" imgH="507960" progId="Equation.DSMT4">
                  <p:embed/>
                </p:oleObj>
              </mc:Choice>
              <mc:Fallback>
                <p:oleObj name="Equation" r:id="rId3" imgW="2831760" imgH="507960" progId="Equation.DSMT4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353089"/>
                        <a:ext cx="4724400" cy="8473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187158"/>
              </p:ext>
            </p:extLst>
          </p:nvPr>
        </p:nvGraphicFramePr>
        <p:xfrm>
          <a:off x="3276600" y="3276600"/>
          <a:ext cx="153161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3776" name="Equation" r:id="rId5" imgW="850680" imgH="507960" progId="Equation.DSMT4">
                  <p:embed/>
                </p:oleObj>
              </mc:Choice>
              <mc:Fallback>
                <p:oleObj name="Equation" r:id="rId5" imgW="85068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76600" y="3276600"/>
                        <a:ext cx="1531618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0249185"/>
              </p:ext>
            </p:extLst>
          </p:nvPr>
        </p:nvGraphicFramePr>
        <p:xfrm>
          <a:off x="5257800" y="3581400"/>
          <a:ext cx="94456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3777" name="Equation" r:id="rId7" imgW="431640" imgH="152280" progId="Equation.DSMT4">
                  <p:embed/>
                </p:oleObj>
              </mc:Choice>
              <mc:Fallback>
                <p:oleObj name="Equation" r:id="rId7" imgW="43164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257800" y="3581400"/>
                        <a:ext cx="944563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6860273"/>
              </p:ext>
            </p:extLst>
          </p:nvPr>
        </p:nvGraphicFramePr>
        <p:xfrm>
          <a:off x="3352800" y="4419600"/>
          <a:ext cx="720089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3778" name="Equation" r:id="rId9" imgW="342720" imgH="253800" progId="Equation.DSMT4">
                  <p:embed/>
                </p:oleObj>
              </mc:Choice>
              <mc:Fallback>
                <p:oleObj name="Equation" r:id="rId9" imgW="3427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352800" y="4419600"/>
                        <a:ext cx="720089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1176085"/>
              </p:ext>
            </p:extLst>
          </p:nvPr>
        </p:nvGraphicFramePr>
        <p:xfrm>
          <a:off x="4572000" y="4572000"/>
          <a:ext cx="101917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3779" name="Equation" r:id="rId11" imgW="495000" imgH="164880" progId="Equation.DSMT4">
                  <p:embed/>
                </p:oleObj>
              </mc:Choice>
              <mc:Fallback>
                <p:oleObj name="Equation" r:id="rId11" imgW="49500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72000" y="4572000"/>
                        <a:ext cx="1019175" cy="339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337438"/>
              </p:ext>
            </p:extLst>
          </p:nvPr>
        </p:nvGraphicFramePr>
        <p:xfrm>
          <a:off x="6629400" y="4495800"/>
          <a:ext cx="330200" cy="357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3780" name="Equation" r:id="rId13" imgW="152280" imgH="164880" progId="Equation.DSMT4">
                  <p:embed/>
                </p:oleObj>
              </mc:Choice>
              <mc:Fallback>
                <p:oleObj name="Equation" r:id="rId13" imgW="1522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629400" y="4495800"/>
                        <a:ext cx="330200" cy="3577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902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Mobile relay increases throughput per node in static ad hoc network. </a:t>
            </a:r>
          </a:p>
          <a:p>
            <a:r>
              <a:rPr lang="en-US" altLang="zh-CN" dirty="0" smtClean="0"/>
              <a:t>It is not a optimistic result, because it requires the number of mobile relays to be of same order with static nodes. </a:t>
            </a:r>
          </a:p>
          <a:p>
            <a:r>
              <a:rPr lang="en-US" altLang="zh-CN" dirty="0" smtClean="0"/>
              <a:t>It still converges to </a:t>
            </a:r>
            <a:r>
              <a:rPr lang="en-US" altLang="zh-CN" smtClean="0"/>
              <a:t>zero when             .  </a:t>
            </a:r>
            <a:endParaRPr lang="zh-CN" altLang="en-US" dirty="0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9882069"/>
              </p:ext>
            </p:extLst>
          </p:nvPr>
        </p:nvGraphicFramePr>
        <p:xfrm>
          <a:off x="5943600" y="4495800"/>
          <a:ext cx="1282989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4739" name="Equation" r:id="rId3" imgW="444240" imgH="139680" progId="Equation.DSMT4">
                  <p:embed/>
                </p:oleObj>
              </mc:Choice>
              <mc:Fallback>
                <p:oleObj name="Equation" r:id="rId3" imgW="44424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43600" y="4495800"/>
                        <a:ext cx="1282989" cy="403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998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Thank You!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187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Model I/IV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Protocol Model</a:t>
            </a:r>
          </a:p>
          <a:p>
            <a:pPr lvl="1"/>
            <a:r>
              <a:rPr lang="en-US" altLang="zh-CN" dirty="0" smtClean="0"/>
              <a:t>The distance between sender and receiver is no more than     .</a:t>
            </a:r>
            <a:endParaRPr lang="en-US" altLang="zh-CN" dirty="0"/>
          </a:p>
          <a:p>
            <a:endParaRPr lang="en-US" altLang="zh-CN" dirty="0" smtClean="0"/>
          </a:p>
          <a:p>
            <a:pPr lvl="1"/>
            <a:r>
              <a:rPr lang="en-US" altLang="zh-CN" dirty="0" err="1" smtClean="0"/>
              <a:t>Cochannel</a:t>
            </a:r>
            <a:r>
              <a:rPr lang="en-US" altLang="zh-CN" dirty="0" smtClean="0"/>
              <a:t> sender must be              far from receiver. </a:t>
            </a:r>
            <a:endParaRPr lang="en-US" altLang="zh-CN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644445"/>
              </p:ext>
            </p:extLst>
          </p:nvPr>
        </p:nvGraphicFramePr>
        <p:xfrm>
          <a:off x="2895600" y="2819400"/>
          <a:ext cx="393927" cy="320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1534" name="Equation" r:id="rId3" imgW="114120" imgH="126720" progId="Equation.DSMT4">
                  <p:embed/>
                </p:oleObj>
              </mc:Choice>
              <mc:Fallback>
                <p:oleObj name="Equation" r:id="rId3" imgW="114120" imgH="126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5600" y="2819400"/>
                        <a:ext cx="393927" cy="3206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1685239"/>
              </p:ext>
            </p:extLst>
          </p:nvPr>
        </p:nvGraphicFramePr>
        <p:xfrm>
          <a:off x="3505200" y="3124200"/>
          <a:ext cx="1963881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1535" name="Equation" r:id="rId5" imgW="799920" imgH="279360" progId="Equation.DSMT4">
                  <p:embed/>
                </p:oleObj>
              </mc:Choice>
              <mc:Fallback>
                <p:oleObj name="Equation" r:id="rId5" imgW="7999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05200" y="3124200"/>
                        <a:ext cx="1963881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8119503"/>
              </p:ext>
            </p:extLst>
          </p:nvPr>
        </p:nvGraphicFramePr>
        <p:xfrm>
          <a:off x="5257800" y="3871686"/>
          <a:ext cx="990600" cy="471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1536" name="Equation" r:id="rId7" imgW="533160" imgH="253800" progId="Equation.DSMT4">
                  <p:embed/>
                </p:oleObj>
              </mc:Choice>
              <mc:Fallback>
                <p:oleObj name="Equation" r:id="rId7" imgW="5331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257800" y="3871686"/>
                        <a:ext cx="990600" cy="4717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780348"/>
              </p:ext>
            </p:extLst>
          </p:nvPr>
        </p:nvGraphicFramePr>
        <p:xfrm>
          <a:off x="3200400" y="4800600"/>
          <a:ext cx="268778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1537" name="Equation" r:id="rId9" imgW="1231560" imgH="279360" progId="Equation.DSMT4">
                  <p:embed/>
                </p:oleObj>
              </mc:Choice>
              <mc:Fallback>
                <p:oleObj name="Equation" r:id="rId9" imgW="12315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00400" y="4800600"/>
                        <a:ext cx="2687782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Model II/IV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Physical Model</a:t>
            </a:r>
          </a:p>
          <a:p>
            <a:pPr lvl="1"/>
            <a:r>
              <a:rPr lang="en-US" altLang="zh-CN" dirty="0" smtClean="0"/>
              <a:t>SIR at receiver must be greater than a certain gate value </a:t>
            </a: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pPr lvl="1"/>
            <a:r>
              <a:rPr lang="en-US" altLang="zh-CN" dirty="0" smtClean="0"/>
              <a:t>where     is the pass loss exponent. </a:t>
            </a:r>
          </a:p>
          <a:p>
            <a:endParaRPr lang="en-US" altLang="zh-CN" dirty="0"/>
          </a:p>
          <a:p>
            <a:endParaRPr lang="en-US" altLang="zh-CN" dirty="0" smtClean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891402"/>
              </p:ext>
            </p:extLst>
          </p:nvPr>
        </p:nvGraphicFramePr>
        <p:xfrm>
          <a:off x="2895600" y="2819400"/>
          <a:ext cx="304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2534" name="Equation" r:id="rId3" imgW="152280" imgH="203040" progId="Equation.DSMT4">
                  <p:embed/>
                </p:oleObj>
              </mc:Choice>
              <mc:Fallback>
                <p:oleObj name="Equation" r:id="rId3" imgW="1522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5600" y="2819400"/>
                        <a:ext cx="3048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0736343"/>
              </p:ext>
            </p:extLst>
          </p:nvPr>
        </p:nvGraphicFramePr>
        <p:xfrm>
          <a:off x="3252788" y="2895600"/>
          <a:ext cx="283845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2535" name="Equation" r:id="rId5" imgW="1422360" imgH="990360" progId="Equation.DSMT4">
                  <p:embed/>
                </p:oleObj>
              </mc:Choice>
              <mc:Fallback>
                <p:oleObj name="Equation" r:id="rId5" imgW="1422360" imgH="990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52788" y="2895600"/>
                        <a:ext cx="2838450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3028071"/>
              </p:ext>
            </p:extLst>
          </p:nvPr>
        </p:nvGraphicFramePr>
        <p:xfrm>
          <a:off x="2286000" y="4495800"/>
          <a:ext cx="34925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2536" name="Equation" r:id="rId7" imgW="139680" imgH="126720" progId="Equation.DSMT4">
                  <p:embed/>
                </p:oleObj>
              </mc:Choice>
              <mc:Fallback>
                <p:oleObj name="Equation" r:id="rId7" imgW="139680" imgH="126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86000" y="4495800"/>
                        <a:ext cx="349250" cy="339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307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Model III/IV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Throughput Capacity </a:t>
            </a:r>
          </a:p>
          <a:p>
            <a:pPr lvl="1"/>
            <a:r>
              <a:rPr lang="en-US" altLang="zh-CN" dirty="0" smtClean="0"/>
              <a:t>Time average of the number of bits transmitted to destination per node </a:t>
            </a:r>
            <a:endParaRPr lang="en-US" altLang="zh-CN" dirty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7904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Model IV/IV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   static nodes deployed on a planar disk of unit area (of radius       )</a:t>
            </a:r>
            <a:endParaRPr lang="en-US" altLang="zh-CN" dirty="0"/>
          </a:p>
          <a:p>
            <a:pPr lvl="1"/>
            <a:r>
              <a:rPr lang="en-US" altLang="zh-CN" dirty="0" smtClean="0"/>
              <a:t>randomly located, i.e., independently and uniformly distributed </a:t>
            </a:r>
          </a:p>
          <a:p>
            <a:r>
              <a:rPr lang="en-US" altLang="zh-CN" dirty="0" smtClean="0"/>
              <a:t>   mobile relay nodes</a:t>
            </a:r>
          </a:p>
          <a:p>
            <a:pPr lvl="1"/>
            <a:r>
              <a:rPr lang="en-US" altLang="zh-CN" dirty="0" smtClean="0"/>
              <a:t>location-time function         stationary and </a:t>
            </a:r>
            <a:r>
              <a:rPr lang="en-US" altLang="zh-CN" dirty="0" err="1" smtClean="0"/>
              <a:t>ergodic</a:t>
            </a:r>
            <a:r>
              <a:rPr lang="en-US" altLang="zh-CN" dirty="0" smtClean="0"/>
              <a:t>, with stationary uniform distribution </a:t>
            </a: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545395"/>
              </p:ext>
            </p:extLst>
          </p:nvPr>
        </p:nvGraphicFramePr>
        <p:xfrm>
          <a:off x="914400" y="1905000"/>
          <a:ext cx="3175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3570" name="Equation" r:id="rId3" imgW="126720" imgH="139680" progId="Equation.DSMT4">
                  <p:embed/>
                </p:oleObj>
              </mc:Choice>
              <mc:Fallback>
                <p:oleObj name="Equation" r:id="rId3" imgW="12672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905000"/>
                        <a:ext cx="317500" cy="327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992410"/>
              </p:ext>
            </p:extLst>
          </p:nvPr>
        </p:nvGraphicFramePr>
        <p:xfrm>
          <a:off x="4114800" y="2209800"/>
          <a:ext cx="457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3571" name="Equation" r:id="rId5" imgW="279360" imgH="419040" progId="Equation.DSMT4">
                  <p:embed/>
                </p:oleObj>
              </mc:Choice>
              <mc:Fallback>
                <p:oleObj name="Equation" r:id="rId5" imgW="2793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4572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530846"/>
              </p:ext>
            </p:extLst>
          </p:nvPr>
        </p:nvGraphicFramePr>
        <p:xfrm>
          <a:off x="882650" y="3906227"/>
          <a:ext cx="336550" cy="28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3572" name="Equation" r:id="rId7" imgW="164880" imgH="139680" progId="Equation.DSMT4">
                  <p:embed/>
                </p:oleObj>
              </mc:Choice>
              <mc:Fallback>
                <p:oleObj name="Equation" r:id="rId7" imgW="16488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82650" y="3906227"/>
                        <a:ext cx="336550" cy="28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2624952"/>
              </p:ext>
            </p:extLst>
          </p:nvPr>
        </p:nvGraphicFramePr>
        <p:xfrm>
          <a:off x="4572000" y="4343400"/>
          <a:ext cx="685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3573" name="Equation" r:id="rId9" imgW="342720" imgH="253800" progId="Equation.DSMT4">
                  <p:embed/>
                </p:oleObj>
              </mc:Choice>
              <mc:Fallback>
                <p:oleObj name="Equation" r:id="rId9" imgW="3427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72000" y="4343400"/>
                        <a:ext cx="6858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590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Routing Scheme I/II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1701800"/>
            <a:ext cx="7772400" cy="4851400"/>
          </a:xfrm>
        </p:spPr>
        <p:txBody>
          <a:bodyPr/>
          <a:lstStyle/>
          <a:p>
            <a:r>
              <a:rPr lang="en-US" altLang="zh-CN" dirty="0" smtClean="0"/>
              <a:t>Multi-hop Routing</a:t>
            </a:r>
          </a:p>
          <a:p>
            <a:pPr lvl="1"/>
            <a:r>
              <a:rPr lang="en-US" altLang="zh-CN" dirty="0" smtClean="0"/>
              <a:t>a straight line from source     to destination </a:t>
            </a:r>
            <a:endParaRPr lang="en-US" altLang="zh-CN" dirty="0"/>
          </a:p>
          <a:p>
            <a:pPr lvl="2"/>
            <a:r>
              <a:rPr lang="en-US" altLang="zh-CN" dirty="0" smtClean="0"/>
              <a:t>Proved to have some rather powerful uniformity properties</a:t>
            </a:r>
          </a:p>
          <a:p>
            <a:pPr lvl="1"/>
            <a:r>
              <a:rPr lang="en-US" altLang="zh-CN" dirty="0" smtClean="0"/>
              <a:t>Each hop intersects the straight line to approximate the straight-line segments. </a:t>
            </a:r>
          </a:p>
          <a:p>
            <a:r>
              <a:rPr lang="en-US" altLang="zh-CN" dirty="0" smtClean="0"/>
              <a:t>Two-hop Routing</a:t>
            </a:r>
          </a:p>
          <a:p>
            <a:pPr lvl="1"/>
            <a:r>
              <a:rPr lang="en-US" altLang="zh-CN" dirty="0" smtClean="0"/>
              <a:t>only transmission from static node to mobile relay and mobile relay to static node permitted</a:t>
            </a:r>
            <a:endParaRPr lang="en-US" altLang="zh-CN" dirty="0"/>
          </a:p>
          <a:p>
            <a:endParaRPr lang="zh-CN" altLang="en-US" dirty="0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1090778"/>
              </p:ext>
            </p:extLst>
          </p:nvPr>
        </p:nvGraphicFramePr>
        <p:xfrm>
          <a:off x="5105400" y="2362200"/>
          <a:ext cx="381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4542" name="Equation" r:id="rId3" imgW="190440" imgH="228600" progId="Equation.DSMT4">
                  <p:embed/>
                </p:oleObj>
              </mc:Choice>
              <mc:Fallback>
                <p:oleObj name="Equation" r:id="rId3" imgW="1904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05400" y="2362200"/>
                        <a:ext cx="3810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7260190"/>
              </p:ext>
            </p:extLst>
          </p:nvPr>
        </p:nvGraphicFramePr>
        <p:xfrm>
          <a:off x="7467600" y="2362200"/>
          <a:ext cx="6667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4543" name="Equation" r:id="rId5" imgW="317160" imgH="253800" progId="Equation.DSMT4">
                  <p:embed/>
                </p:oleObj>
              </mc:Choice>
              <mc:Fallback>
                <p:oleObj name="Equation" r:id="rId5" imgW="3171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467600" y="2362200"/>
                        <a:ext cx="66675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569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Routing Scheme II/II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During multi-hop routing, packets are permitted to be transmitted to mobile relays. 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6820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opline">
  <a:themeElements>
    <a:clrScheme name="Topline 9">
      <a:dk1>
        <a:srgbClr val="000000"/>
      </a:dk1>
      <a:lt1>
        <a:srgbClr val="FFFFFF"/>
      </a:lt1>
      <a:dk2>
        <a:srgbClr val="000000"/>
      </a:dk2>
      <a:lt2>
        <a:srgbClr val="FFFF00"/>
      </a:lt2>
      <a:accent1>
        <a:srgbClr val="FFFFFF"/>
      </a:accent1>
      <a:accent2>
        <a:srgbClr val="00CCCC"/>
      </a:accent2>
      <a:accent3>
        <a:srgbClr val="AAAAAA"/>
      </a:accent3>
      <a:accent4>
        <a:srgbClr val="DADADA"/>
      </a:accent4>
      <a:accent5>
        <a:srgbClr val="FFFFFF"/>
      </a:accent5>
      <a:accent6>
        <a:srgbClr val="00B9B9"/>
      </a:accent6>
      <a:hlink>
        <a:srgbClr val="FF9966"/>
      </a:hlink>
      <a:folHlink>
        <a:srgbClr val="9999FF"/>
      </a:folHlink>
    </a:clrScheme>
    <a:fontScheme name="Toplin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opli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lin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lin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lin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lin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lin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lin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line 8">
        <a:dk1>
          <a:srgbClr val="000000"/>
        </a:dk1>
        <a:lt1>
          <a:srgbClr val="FFFFFF"/>
        </a:lt1>
        <a:dk2>
          <a:srgbClr val="000000"/>
        </a:dk2>
        <a:lt2>
          <a:srgbClr val="FFFF00"/>
        </a:lt2>
        <a:accent1>
          <a:srgbClr val="FF3399"/>
        </a:accent1>
        <a:accent2>
          <a:srgbClr val="00CCCC"/>
        </a:accent2>
        <a:accent3>
          <a:srgbClr val="AAAAAA"/>
        </a:accent3>
        <a:accent4>
          <a:srgbClr val="DADADA"/>
        </a:accent4>
        <a:accent5>
          <a:srgbClr val="FFADCA"/>
        </a:accent5>
        <a:accent6>
          <a:srgbClr val="00B9B9"/>
        </a:accent6>
        <a:hlink>
          <a:srgbClr val="FF9966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line 9">
        <a:dk1>
          <a:srgbClr val="000000"/>
        </a:dk1>
        <a:lt1>
          <a:srgbClr val="FFFFFF"/>
        </a:lt1>
        <a:dk2>
          <a:srgbClr val="000000"/>
        </a:dk2>
        <a:lt2>
          <a:srgbClr val="FFFF00"/>
        </a:lt2>
        <a:accent1>
          <a:srgbClr val="FFFFFF"/>
        </a:accent1>
        <a:accent2>
          <a:srgbClr val="00CCCC"/>
        </a:accent2>
        <a:accent3>
          <a:srgbClr val="AAAAAA"/>
        </a:accent3>
        <a:accent4>
          <a:srgbClr val="DADADA"/>
        </a:accent4>
        <a:accent5>
          <a:srgbClr val="FFFFFF"/>
        </a:accent5>
        <a:accent6>
          <a:srgbClr val="00B9B9"/>
        </a:accent6>
        <a:hlink>
          <a:srgbClr val="FF9966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D:\OFFICE95\Templates\Presentation Designs\Topline.pot</Template>
  <TotalTime>4902</TotalTime>
  <Pages>8875644</Pages>
  <Words>518</Words>
  <Application>Microsoft Office PowerPoint</Application>
  <PresentationFormat>全屏显示(4:3)</PresentationFormat>
  <Paragraphs>135</Paragraphs>
  <Slides>33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33</vt:i4>
      </vt:variant>
    </vt:vector>
  </HeadingPairs>
  <TitlesOfParts>
    <vt:vector size="36" baseType="lpstr">
      <vt:lpstr>Topline</vt:lpstr>
      <vt:lpstr>Equation</vt:lpstr>
      <vt:lpstr>MathType 6.0 Equation</vt:lpstr>
      <vt:lpstr>Impact of Mobile Relay Nodes on Static Ad Hoc Network</vt:lpstr>
      <vt:lpstr>Outline</vt:lpstr>
      <vt:lpstr>Introduction</vt:lpstr>
      <vt:lpstr>Model I/IV</vt:lpstr>
      <vt:lpstr>Model II/IV</vt:lpstr>
      <vt:lpstr>Model III/IV</vt:lpstr>
      <vt:lpstr>Model IV/IV</vt:lpstr>
      <vt:lpstr>Routing Scheme I/II</vt:lpstr>
      <vt:lpstr>Routing Scheme II/II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Impact on Simultaneous S-R Pairs</vt:lpstr>
      <vt:lpstr>Ad Hoc Network with Infinite Mobile Relays I/III</vt:lpstr>
      <vt:lpstr>Ad Hoc Network with Infinite Mobile Relays II/III</vt:lpstr>
      <vt:lpstr>Ad Hoc Network with Infinite Mobile Relays III/III</vt:lpstr>
      <vt:lpstr>Ad Hoc Network with Finite Mobile Relays I/III</vt:lpstr>
      <vt:lpstr> Ad Hoc Network with Finite Mobile Relays II/III Scheduling Scheme</vt:lpstr>
      <vt:lpstr>Ad Hoc Network with Finite Mobile Relays III/III</vt:lpstr>
      <vt:lpstr>Discussions</vt:lpstr>
      <vt:lpstr>Conclusion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Creativity Session</dc:title>
  <dc:subject/>
  <dc:creator>User Interface Group</dc:creator>
  <cp:keywords/>
  <dc:description/>
  <cp:lastModifiedBy>Administrator</cp:lastModifiedBy>
  <cp:revision>261</cp:revision>
  <dcterms:created xsi:type="dcterms:W3CDTF">1995-06-02T21:07:17Z</dcterms:created>
  <dcterms:modified xsi:type="dcterms:W3CDTF">2011-06-17T10:34:56Z</dcterms:modified>
</cp:coreProperties>
</file>