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8" r:id="rId4"/>
    <p:sldId id="273" r:id="rId5"/>
    <p:sldId id="258" r:id="rId6"/>
    <p:sldId id="272" r:id="rId7"/>
    <p:sldId id="274" r:id="rId8"/>
    <p:sldId id="259" r:id="rId9"/>
    <p:sldId id="275" r:id="rId10"/>
    <p:sldId id="260" r:id="rId11"/>
    <p:sldId id="276" r:id="rId12"/>
    <p:sldId id="277" r:id="rId13"/>
    <p:sldId id="278" r:id="rId14"/>
    <p:sldId id="266" r:id="rId15"/>
    <p:sldId id="271" r:id="rId16"/>
    <p:sldId id="269" r:id="rId17"/>
    <p:sldId id="267" r:id="rId18"/>
    <p:sldId id="263" r:id="rId19"/>
    <p:sldId id="265" r:id="rId20"/>
    <p:sldId id="270" r:id="rId21"/>
    <p:sldId id="264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5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96B5EA-3C55-4A24-90FA-C3B26ADB1401}" type="datetimeFigureOut">
              <a:rPr lang="en-US" smtClean="0"/>
              <a:pPr/>
              <a:t>6/14/2011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73B8BA8-2E4A-4FCE-95FC-11BFE3A9FF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 hoc Routing Protocols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Chiasson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Addressing Method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Sender knows complete path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Loop free routing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DSR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Every node decides next hop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More robust in case of node mobility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OLSR, AODV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Source Routing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Hop-by-hop Routing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8" name="Flowchart: Connector 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Addressing Method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Sender knows complete path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Loop free routing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DSR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Every node decides next hop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More robust in case of node mobility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OLSR, AODV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Source Routing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Hop-by-hop Routing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8" name="Flowchart: Connector 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sp>
        <p:nvSpPr>
          <p:cNvPr id="16" name="TextBox 17"/>
          <p:cNvSpPr txBox="1"/>
          <p:nvPr/>
        </p:nvSpPr>
        <p:spPr>
          <a:xfrm>
            <a:off x="4876800" y="5040868"/>
            <a:ext cx="1295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{1:6-4-3-1}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>
            <a:endCxn id="15" idx="6"/>
          </p:cNvCxnSpPr>
          <p:nvPr/>
        </p:nvCxnSpPr>
        <p:spPr>
          <a:xfrm rot="10800000" flipV="1">
            <a:off x="3886200" y="5638800"/>
            <a:ext cx="304800" cy="76200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5"/>
          </p:cNvCxnSpPr>
          <p:nvPr/>
        </p:nvCxnSpPr>
        <p:spPr>
          <a:xfrm rot="10800000">
            <a:off x="2882526" y="5473326"/>
            <a:ext cx="394074" cy="1654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0" idx="6"/>
          </p:cNvCxnSpPr>
          <p:nvPr/>
        </p:nvCxnSpPr>
        <p:spPr>
          <a:xfrm rot="10800000">
            <a:off x="2133600" y="4953000"/>
            <a:ext cx="241674" cy="1654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2"/>
          </p:cNvCxnSpPr>
          <p:nvPr/>
        </p:nvCxnSpPr>
        <p:spPr>
          <a:xfrm rot="10800000">
            <a:off x="1143000" y="4953000"/>
            <a:ext cx="381000" cy="1588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Addressing Method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Sender knows complete path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Loop free routing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DSR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Every node decides next hop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More robust in case of node mobility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OLSR, AODV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Source Routing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Hop-by-hop Routing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8" name="Flowchart: Connector 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sp>
        <p:nvSpPr>
          <p:cNvPr id="16" name="TextBox 17"/>
          <p:cNvSpPr txBox="1"/>
          <p:nvPr/>
        </p:nvSpPr>
        <p:spPr>
          <a:xfrm>
            <a:off x="4800600" y="5117068"/>
            <a:ext cx="6858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{1:6}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>
            <a:endCxn id="15" idx="6"/>
          </p:cNvCxnSpPr>
          <p:nvPr/>
        </p:nvCxnSpPr>
        <p:spPr>
          <a:xfrm rot="10800000" flipV="1">
            <a:off x="3886200" y="5638800"/>
            <a:ext cx="304800" cy="76200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5"/>
          </p:cNvCxnSpPr>
          <p:nvPr/>
        </p:nvCxnSpPr>
        <p:spPr>
          <a:xfrm rot="10800000">
            <a:off x="2882526" y="5473326"/>
            <a:ext cx="394074" cy="1654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0" idx="6"/>
          </p:cNvCxnSpPr>
          <p:nvPr/>
        </p:nvCxnSpPr>
        <p:spPr>
          <a:xfrm rot="10800000">
            <a:off x="2133600" y="4953000"/>
            <a:ext cx="241674" cy="1654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2"/>
          </p:cNvCxnSpPr>
          <p:nvPr/>
        </p:nvCxnSpPr>
        <p:spPr>
          <a:xfrm rot="10800000">
            <a:off x="1143000" y="4953000"/>
            <a:ext cx="381000" cy="1588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7"/>
          <p:cNvSpPr txBox="1"/>
          <p:nvPr/>
        </p:nvSpPr>
        <p:spPr>
          <a:xfrm>
            <a:off x="3429000" y="6019800"/>
            <a:ext cx="6858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{1:4}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5" name="TextBox 17"/>
          <p:cNvSpPr txBox="1"/>
          <p:nvPr/>
        </p:nvSpPr>
        <p:spPr>
          <a:xfrm>
            <a:off x="2286000" y="5638800"/>
            <a:ext cx="6858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{1:3}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6" name="TextBox 17"/>
          <p:cNvSpPr txBox="1"/>
          <p:nvPr/>
        </p:nvSpPr>
        <p:spPr>
          <a:xfrm>
            <a:off x="1600200" y="4267200"/>
            <a:ext cx="6858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bg1"/>
                </a:solidFill>
              </a:rPr>
              <a:t>{1:1}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Relationships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All nodes are the same</a:t>
            </a:r>
          </a:p>
          <a:p>
            <a:r>
              <a:rPr lang="en-US" dirty="0" smtClean="0"/>
              <a:t>Pros: simplicity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Ex: AODV, DSDV, DSR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Nodes are grouped and/or specialized</a:t>
            </a:r>
          </a:p>
          <a:p>
            <a:r>
              <a:rPr lang="en-US" dirty="0" smtClean="0"/>
              <a:t>Pros: scalability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ZRP, LAR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Flat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Hierarchical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8" name="Flowchart: Connector 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Relationships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All nodes are the same</a:t>
            </a:r>
          </a:p>
          <a:p>
            <a:r>
              <a:rPr lang="en-US" dirty="0" smtClean="0"/>
              <a:t>Pros: simplicity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Ex: AODV, DSDV, DSR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Nodes are grouped and/or specialized</a:t>
            </a:r>
          </a:p>
          <a:p>
            <a:r>
              <a:rPr lang="en-US" dirty="0" smtClean="0"/>
              <a:t>Pros: scalability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ZRP, LAR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Flat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Hierarchical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8" name="Flowchart: Connector 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Relationships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nodes are the same</a:t>
            </a:r>
          </a:p>
          <a:p>
            <a:r>
              <a:rPr lang="en-US" dirty="0" smtClean="0"/>
              <a:t>Pros: simplicity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Ex: AODV, DSDV, DSR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Nodes are grouped and/or specialized</a:t>
            </a:r>
          </a:p>
          <a:p>
            <a:r>
              <a:rPr lang="en-US" dirty="0" smtClean="0"/>
              <a:t>Pros: scalability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ZRP, LAR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Flat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Hierarchical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8" name="Flowchart: Connector 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sp>
        <p:nvSpPr>
          <p:cNvPr id="16" name="Oval 15"/>
          <p:cNvSpPr/>
          <p:nvPr/>
        </p:nvSpPr>
        <p:spPr>
          <a:xfrm rot="20162047">
            <a:off x="3035805" y="3883107"/>
            <a:ext cx="1676400" cy="2667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17374660">
            <a:off x="927676" y="3865478"/>
            <a:ext cx="1676400" cy="2667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143000" y="38862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Zone 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72000" y="44196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Zone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Categorizing Routing Protocols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Which Protocol is best?</a:t>
            </a:r>
          </a:p>
          <a:p>
            <a:r>
              <a:rPr lang="en-US" sz="3600" dirty="0" smtClean="0"/>
              <a:t>Comparing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is no “best”  protocol.</a:t>
            </a:r>
          </a:p>
          <a:p>
            <a:endParaRPr lang="en-US" sz="3200" dirty="0" smtClean="0"/>
          </a:p>
          <a:p>
            <a:r>
              <a:rPr lang="en-US" sz="3200" dirty="0" smtClean="0"/>
              <a:t>Different routing protocols work better in different situations.</a:t>
            </a:r>
          </a:p>
          <a:p>
            <a:endParaRPr lang="en-US" sz="3200" dirty="0" smtClean="0"/>
          </a:p>
          <a:p>
            <a:r>
              <a:rPr lang="en-US" sz="3200" dirty="0" smtClean="0"/>
              <a:t>What are those situations?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Variables (Corson &amp; Macker)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size</a:t>
            </a:r>
          </a:p>
          <a:p>
            <a:r>
              <a:rPr lang="en-US" dirty="0" smtClean="0"/>
              <a:t>Network connectivity</a:t>
            </a:r>
          </a:p>
          <a:p>
            <a:r>
              <a:rPr lang="en-US" dirty="0" smtClean="0"/>
              <a:t>Topological rate of change</a:t>
            </a:r>
          </a:p>
          <a:p>
            <a:r>
              <a:rPr lang="en-US" dirty="0" smtClean="0"/>
              <a:t>Link capacity</a:t>
            </a:r>
          </a:p>
          <a:p>
            <a:r>
              <a:rPr lang="en-US" dirty="0" smtClean="0"/>
              <a:t>Fraction of unidirectional links</a:t>
            </a:r>
          </a:p>
          <a:p>
            <a:r>
              <a:rPr lang="en-US" dirty="0" smtClean="0"/>
              <a:t>Traffic patterns</a:t>
            </a:r>
          </a:p>
          <a:p>
            <a:r>
              <a:rPr lang="en-US" dirty="0" smtClean="0"/>
              <a:t>Mobility</a:t>
            </a:r>
          </a:p>
          <a:p>
            <a:r>
              <a:rPr lang="en-US" dirty="0" smtClean="0"/>
              <a:t>Fraction and frequency of sleeping nodes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Packet delivery ratio</a:t>
            </a:r>
          </a:p>
          <a:p>
            <a:r>
              <a:rPr lang="en-US" sz="2800" b="1" dirty="0" smtClean="0"/>
              <a:t>Routing overhead</a:t>
            </a:r>
          </a:p>
          <a:p>
            <a:r>
              <a:rPr lang="en-US" sz="2800" b="1" dirty="0" smtClean="0"/>
              <a:t>Average end-to-end delay</a:t>
            </a:r>
          </a:p>
          <a:p>
            <a:r>
              <a:rPr lang="en-US" dirty="0" smtClean="0"/>
              <a:t>Path optimality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QoS</a:t>
            </a:r>
          </a:p>
          <a:p>
            <a:r>
              <a:rPr lang="en-US" dirty="0" smtClean="0"/>
              <a:t>Scalability</a:t>
            </a:r>
          </a:p>
          <a:p>
            <a:r>
              <a:rPr lang="en-US" dirty="0" smtClean="0"/>
              <a:t>Energy efficiency</a:t>
            </a:r>
          </a:p>
          <a:p>
            <a:r>
              <a:rPr lang="en-US" dirty="0" smtClean="0"/>
              <a:t>Route acquisition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Categorizing Routing Protocols</a:t>
            </a:r>
          </a:p>
          <a:p>
            <a:r>
              <a:rPr lang="en-US" sz="3600" dirty="0" smtClean="0"/>
              <a:t>Which Protocol is best?</a:t>
            </a:r>
          </a:p>
          <a:p>
            <a:r>
              <a:rPr lang="en-US" sz="3600" dirty="0" smtClean="0"/>
              <a:t>Comparing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Categorizing Routing Protocols</a:t>
            </a:r>
          </a:p>
          <a:p>
            <a:r>
              <a:rPr lang="en-US" sz="3600" dirty="0" smtClean="0"/>
              <a:t>Which Protocol is best?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Comparing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Define routing algorithm</a:t>
            </a:r>
          </a:p>
          <a:p>
            <a:r>
              <a:rPr lang="en-US" sz="3600" dirty="0" smtClean="0"/>
              <a:t>Create scenarios</a:t>
            </a:r>
            <a:endParaRPr lang="en-US" sz="3600" dirty="0"/>
          </a:p>
          <a:p>
            <a:r>
              <a:rPr lang="en-US" sz="3600" dirty="0" smtClean="0"/>
              <a:t>Run 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Which routing protocols should be used in which situation?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Categorizing Routing Protocols</a:t>
            </a:r>
          </a:p>
          <a:p>
            <a:r>
              <a:rPr lang="en-US" sz="3600" dirty="0" smtClean="0"/>
              <a:t>Which Protocol is best?</a:t>
            </a:r>
          </a:p>
          <a:p>
            <a:r>
              <a:rPr lang="en-US" sz="3600" dirty="0" smtClean="0"/>
              <a:t>Comparing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Discover 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Anticipates routes</a:t>
            </a:r>
          </a:p>
          <a:p>
            <a:r>
              <a:rPr lang="en-US" dirty="0" smtClean="0"/>
              <a:t>Saves routing table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Immediate route discovery 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DSDV, OLSR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Waits for need</a:t>
            </a:r>
          </a:p>
          <a:p>
            <a:r>
              <a:rPr lang="en-US" dirty="0" smtClean="0"/>
              <a:t>Uses routing request messages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Lower overhead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AODV, DSR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Proactive/Table-Driven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Reactive/On-Demand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18" name="Flowchart: Connector 1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Discover 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Anticipates routes</a:t>
            </a:r>
          </a:p>
          <a:p>
            <a:r>
              <a:rPr lang="en-US" dirty="0" smtClean="0"/>
              <a:t>Saves routing table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Immediate route discovery 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DSDV, OLSR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Waits for need</a:t>
            </a:r>
          </a:p>
          <a:p>
            <a:r>
              <a:rPr lang="en-US" dirty="0" smtClean="0"/>
              <a:t>Uses routing request messages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Lower overhead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AODV, DSR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Proactive/Table-Driven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Reactive/On-Demand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18" name="Flowchart: Connector 1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5105400" y="4343400"/>
          <a:ext cx="3276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</a:tblGrid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Node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Route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6-4-3-1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6-4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7" name="Straight Arrow Connector 26"/>
          <p:cNvCxnSpPr>
            <a:endCxn id="24" idx="7"/>
          </p:cNvCxnSpPr>
          <p:nvPr/>
        </p:nvCxnSpPr>
        <p:spPr>
          <a:xfrm rot="5400000">
            <a:off x="4444626" y="4686300"/>
            <a:ext cx="927474" cy="3940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4" idx="5"/>
          </p:cNvCxnSpPr>
          <p:nvPr/>
        </p:nvCxnSpPr>
        <p:spPr>
          <a:xfrm rot="10800000">
            <a:off x="4711326" y="5778126"/>
            <a:ext cx="470274" cy="3940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 Discover 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Anticipates routes</a:t>
            </a:r>
          </a:p>
          <a:p>
            <a:r>
              <a:rPr lang="en-US" dirty="0" smtClean="0"/>
              <a:t>Saves routing table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Immediate route discovery 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DSDV, OLSR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Waits for need</a:t>
            </a:r>
          </a:p>
          <a:p>
            <a:r>
              <a:rPr lang="en-US" dirty="0" smtClean="0"/>
              <a:t>Uses routing request messages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Lower overhead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AODV, DSR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Proactive/Table-Driven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Reactive/On-Demand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18" name="Flowchart: Connector 1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9" name="Flowchart: Connector 1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0" name="Flowchart: Connector 1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1" name="Flowchart: Connector 2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2" name="Flowchart: Connector 2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3" name="Flowchart: Connector 2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4" name="Flowchart: Connector 2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1066800" y="5257800"/>
            <a:ext cx="381000" cy="228600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0" idx="2"/>
          </p:cNvCxnSpPr>
          <p:nvPr/>
        </p:nvCxnSpPr>
        <p:spPr>
          <a:xfrm>
            <a:off x="1143000" y="4876800"/>
            <a:ext cx="381000" cy="76200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133600" y="5029200"/>
            <a:ext cx="228600" cy="76200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1" idx="3"/>
          </p:cNvCxnSpPr>
          <p:nvPr/>
        </p:nvCxnSpPr>
        <p:spPr>
          <a:xfrm flipV="1">
            <a:off x="2057400" y="5473326"/>
            <a:ext cx="394074" cy="2416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2" idx="3"/>
          </p:cNvCxnSpPr>
          <p:nvPr/>
        </p:nvCxnSpPr>
        <p:spPr>
          <a:xfrm flipV="1">
            <a:off x="2895600" y="4939926"/>
            <a:ext cx="165474" cy="102348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2" idx="6"/>
            <a:endCxn id="23" idx="2"/>
          </p:cNvCxnSpPr>
          <p:nvPr/>
        </p:nvCxnSpPr>
        <p:spPr>
          <a:xfrm>
            <a:off x="3581400" y="4724400"/>
            <a:ext cx="381000" cy="76200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H="1">
            <a:off x="3238500" y="5143500"/>
            <a:ext cx="381000" cy="152400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4" idx="2"/>
          </p:cNvCxnSpPr>
          <p:nvPr/>
        </p:nvCxnSpPr>
        <p:spPr>
          <a:xfrm flipV="1">
            <a:off x="3886200" y="5562600"/>
            <a:ext cx="304800" cy="76200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4" idx="0"/>
          </p:cNvCxnSpPr>
          <p:nvPr/>
        </p:nvCxnSpPr>
        <p:spPr>
          <a:xfrm rot="5400000">
            <a:off x="4381500" y="5143500"/>
            <a:ext cx="228600" cy="1588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17"/>
          <p:cNvSpPr txBox="1"/>
          <p:nvPr/>
        </p:nvSpPr>
        <p:spPr>
          <a:xfrm rot="599347">
            <a:off x="990600" y="4559556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RREQ</a:t>
            </a:r>
            <a:endParaRPr lang="en-US" dirty="0"/>
          </a:p>
        </p:txBody>
      </p:sp>
      <p:sp>
        <p:nvSpPr>
          <p:cNvPr id="46" name="TextBox 17"/>
          <p:cNvSpPr txBox="1"/>
          <p:nvPr/>
        </p:nvSpPr>
        <p:spPr>
          <a:xfrm rot="1713936">
            <a:off x="782918" y="5397756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RREQ</a:t>
            </a:r>
            <a:endParaRPr lang="en-US" dirty="0"/>
          </a:p>
        </p:txBody>
      </p:sp>
      <p:sp>
        <p:nvSpPr>
          <p:cNvPr id="47" name="TextBox 17"/>
          <p:cNvSpPr txBox="1"/>
          <p:nvPr/>
        </p:nvSpPr>
        <p:spPr>
          <a:xfrm rot="19447184">
            <a:off x="1963304" y="5604301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RREQ</a:t>
            </a:r>
            <a:endParaRPr lang="en-US" dirty="0"/>
          </a:p>
        </p:txBody>
      </p:sp>
      <p:sp>
        <p:nvSpPr>
          <p:cNvPr id="48" name="TextBox 17"/>
          <p:cNvSpPr txBox="1"/>
          <p:nvPr/>
        </p:nvSpPr>
        <p:spPr>
          <a:xfrm rot="683386">
            <a:off x="2034512" y="4644211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RREQ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 flipH="1" flipV="1">
            <a:off x="1600200" y="5334000"/>
            <a:ext cx="152400" cy="1588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>
            <a:off x="1828006" y="5334000"/>
            <a:ext cx="152400" cy="1588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1" idx="5"/>
          </p:cNvCxnSpPr>
          <p:nvPr/>
        </p:nvCxnSpPr>
        <p:spPr>
          <a:xfrm rot="16200000" flipH="1">
            <a:off x="2996826" y="5359026"/>
            <a:ext cx="165474" cy="3940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6200000" flipV="1">
            <a:off x="3352801" y="5105401"/>
            <a:ext cx="457199" cy="152400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4" idx="1"/>
            <a:endCxn id="23" idx="4"/>
          </p:cNvCxnSpPr>
          <p:nvPr/>
        </p:nvCxnSpPr>
        <p:spPr>
          <a:xfrm rot="16200000" flipV="1">
            <a:off x="4152900" y="5219700"/>
            <a:ext cx="241674" cy="130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17"/>
          <p:cNvSpPr txBox="1"/>
          <p:nvPr/>
        </p:nvSpPr>
        <p:spPr>
          <a:xfrm>
            <a:off x="5507318" y="4711956"/>
            <a:ext cx="1807882" cy="1200329"/>
          </a:xfrm>
          <a:prstGeom prst="rect">
            <a:avLst/>
          </a:prstGeom>
          <a:solidFill>
            <a:srgbClr val="00B050">
              <a:alpha val="58000"/>
            </a:srgb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Node 1 sends out RREQ, waits for RREP from node 8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Proactive Table Types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Route information stored in tables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Less overhead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AODV, DSDV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3857625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Connectivity information stored in tables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More stable and robust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3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OLSR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Distance Vector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Link State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8" name="Flowchart: Connector 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Proactive Table Types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Route information stored in tables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Less overhead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AODV, DSDV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3857625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Connectivity information stored in tables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More stable and robust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3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OLSR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Distance Vector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Link State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8" name="Flowchart: Connector 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105400" y="4343400"/>
          <a:ext cx="3276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</a:tblGrid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Node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Route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6-4-3-1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6-4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5400000">
            <a:off x="4444626" y="4686300"/>
            <a:ext cx="927474" cy="3940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4711326" y="5778126"/>
            <a:ext cx="470274" cy="3940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Proactive Table Types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Route information stored in tables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Less overhead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AODV, DSDV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3857625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Connectivity information stored in tables</a:t>
            </a:r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More stable and robust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3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Ex: OLSR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Distance Vector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Link State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4419600"/>
            <a:ext cx="4267200" cy="1600200"/>
            <a:chOff x="1752600" y="3962400"/>
            <a:chExt cx="4267200" cy="1600200"/>
          </a:xfrm>
        </p:grpSpPr>
        <p:sp>
          <p:nvSpPr>
            <p:cNvPr id="8" name="Flowchart: Connector 7"/>
            <p:cNvSpPr/>
            <p:nvPr/>
          </p:nvSpPr>
          <p:spPr>
            <a:xfrm>
              <a:off x="17526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26670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2743200" y="4191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3581400" y="44958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2" name="Flowchart: Connector 11"/>
            <p:cNvSpPr/>
            <p:nvPr/>
          </p:nvSpPr>
          <p:spPr>
            <a:xfrm>
              <a:off x="4191000" y="39624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13" name="Flowchart: Connector 12"/>
            <p:cNvSpPr/>
            <p:nvPr/>
          </p:nvSpPr>
          <p:spPr>
            <a:xfrm>
              <a:off x="5181600" y="4038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4" name="Flowchart: Connector 13"/>
            <p:cNvSpPr/>
            <p:nvPr/>
          </p:nvSpPr>
          <p:spPr>
            <a:xfrm>
              <a:off x="5410200" y="48006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5" name="Flowchart: Connector 14"/>
            <p:cNvSpPr/>
            <p:nvPr/>
          </p:nvSpPr>
          <p:spPr>
            <a:xfrm>
              <a:off x="4495800" y="4953000"/>
              <a:ext cx="609600" cy="6096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105400" y="4343400"/>
          <a:ext cx="3276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</a:tblGrid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Node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Connections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{2, 3}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{2, 3, 5, 6}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{5, 6, 8}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5400000">
            <a:off x="4444626" y="4686300"/>
            <a:ext cx="927474" cy="3940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4711326" y="5778126"/>
            <a:ext cx="470274" cy="394074"/>
          </a:xfrm>
          <a:prstGeom prst="straightConnector1">
            <a:avLst/>
          </a:prstGeom>
          <a:ln w="38100">
            <a:solidFill>
              <a:srgbClr val="00B050"/>
            </a:solidFill>
            <a:round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838</TotalTime>
  <Words>745</Words>
  <Application>Microsoft Office PowerPoint</Application>
  <PresentationFormat>On-screen Show (4:3)</PresentationFormat>
  <Paragraphs>478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Ad hoc Routing Protocols</vt:lpstr>
      <vt:lpstr>Outline</vt:lpstr>
      <vt:lpstr>Outline</vt:lpstr>
      <vt:lpstr>Route Discover Method</vt:lpstr>
      <vt:lpstr>Route Discover Method</vt:lpstr>
      <vt:lpstr>Route Discover Method</vt:lpstr>
      <vt:lpstr>Proactive Table Types</vt:lpstr>
      <vt:lpstr>Proactive Table Types</vt:lpstr>
      <vt:lpstr>Proactive Table Types</vt:lpstr>
      <vt:lpstr>Packet Addressing Method</vt:lpstr>
      <vt:lpstr>Packet Addressing Method</vt:lpstr>
      <vt:lpstr>Packet Addressing Method</vt:lpstr>
      <vt:lpstr>Node Relationships</vt:lpstr>
      <vt:lpstr>Node Relationships</vt:lpstr>
      <vt:lpstr>Node Relationships</vt:lpstr>
      <vt:lpstr>Outline</vt:lpstr>
      <vt:lpstr>Slide 17</vt:lpstr>
      <vt:lpstr>Network Variables (Corson &amp; Macker)</vt:lpstr>
      <vt:lpstr>Metrics</vt:lpstr>
      <vt:lpstr>Outline</vt:lpstr>
      <vt:lpstr>Computer Simulation</vt:lpstr>
      <vt:lpstr>Goal of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hoc Routing Protocols</dc:title>
  <dc:creator>David</dc:creator>
  <cp:lastModifiedBy>David</cp:lastModifiedBy>
  <cp:revision>6</cp:revision>
  <dcterms:created xsi:type="dcterms:W3CDTF">2011-06-12T02:11:45Z</dcterms:created>
  <dcterms:modified xsi:type="dcterms:W3CDTF">2011-06-14T03:47:47Z</dcterms:modified>
</cp:coreProperties>
</file>