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68" r:id="rId4"/>
    <p:sldId id="273" r:id="rId5"/>
    <p:sldId id="258" r:id="rId6"/>
    <p:sldId id="272" r:id="rId7"/>
    <p:sldId id="274" r:id="rId8"/>
    <p:sldId id="259" r:id="rId9"/>
    <p:sldId id="275" r:id="rId10"/>
    <p:sldId id="260" r:id="rId11"/>
    <p:sldId id="276" r:id="rId12"/>
    <p:sldId id="277" r:id="rId13"/>
    <p:sldId id="278" r:id="rId14"/>
    <p:sldId id="266" r:id="rId15"/>
    <p:sldId id="271" r:id="rId16"/>
    <p:sldId id="269" r:id="rId17"/>
    <p:sldId id="267" r:id="rId18"/>
    <p:sldId id="263" r:id="rId19"/>
    <p:sldId id="265" r:id="rId20"/>
    <p:sldId id="270" r:id="rId21"/>
    <p:sldId id="264" r:id="rId22"/>
    <p:sldId id="279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450" y="-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4696B5EA-3C55-4A24-90FA-C3B26ADB1401}" type="datetimeFigureOut">
              <a:rPr lang="en-US" smtClean="0"/>
              <a:pPr/>
              <a:t>6/14/2011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C73B8BA8-2E4A-4FCE-95FC-11BFE3A9FF1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6B5EA-3C55-4A24-90FA-C3B26ADB1401}" type="datetimeFigureOut">
              <a:rPr lang="en-US" smtClean="0"/>
              <a:pPr/>
              <a:t>6/14/2011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B8BA8-2E4A-4FCE-95FC-11BFE3A9FF1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6B5EA-3C55-4A24-90FA-C3B26ADB1401}" type="datetimeFigureOut">
              <a:rPr lang="en-US" smtClean="0"/>
              <a:pPr/>
              <a:t>6/14/2011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B8BA8-2E4A-4FCE-95FC-11BFE3A9FF1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696B5EA-3C55-4A24-90FA-C3B26ADB1401}" type="datetimeFigureOut">
              <a:rPr lang="en-US" smtClean="0"/>
              <a:pPr/>
              <a:t>6/14/2011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73B8BA8-2E4A-4FCE-95FC-11BFE3A9FF1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4696B5EA-3C55-4A24-90FA-C3B26ADB1401}" type="datetimeFigureOut">
              <a:rPr lang="en-US" smtClean="0"/>
              <a:pPr/>
              <a:t>6/14/2011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C73B8BA8-2E4A-4FCE-95FC-11BFE3A9FF1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6B5EA-3C55-4A24-90FA-C3B26ADB1401}" type="datetimeFigureOut">
              <a:rPr lang="en-US" smtClean="0"/>
              <a:pPr/>
              <a:t>6/14/2011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B8BA8-2E4A-4FCE-95FC-11BFE3A9FF1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6B5EA-3C55-4A24-90FA-C3B26ADB1401}" type="datetimeFigureOut">
              <a:rPr lang="en-US" smtClean="0"/>
              <a:pPr/>
              <a:t>6/14/2011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B8BA8-2E4A-4FCE-95FC-11BFE3A9FF1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696B5EA-3C55-4A24-90FA-C3B26ADB1401}" type="datetimeFigureOut">
              <a:rPr lang="en-US" smtClean="0"/>
              <a:pPr/>
              <a:t>6/14/2011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73B8BA8-2E4A-4FCE-95FC-11BFE3A9FF1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6B5EA-3C55-4A24-90FA-C3B26ADB1401}" type="datetimeFigureOut">
              <a:rPr lang="en-US" smtClean="0"/>
              <a:pPr/>
              <a:t>6/14/2011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B8BA8-2E4A-4FCE-95FC-11BFE3A9FF1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696B5EA-3C55-4A24-90FA-C3B26ADB1401}" type="datetimeFigureOut">
              <a:rPr lang="en-US" smtClean="0"/>
              <a:pPr/>
              <a:t>6/14/2011</a:t>
            </a:fld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73B8BA8-2E4A-4FCE-95FC-11BFE3A9FF1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696B5EA-3C55-4A24-90FA-C3B26ADB1401}" type="datetimeFigureOut">
              <a:rPr lang="en-US" smtClean="0"/>
              <a:pPr/>
              <a:t>6/14/2011</a:t>
            </a:fld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73B8BA8-2E4A-4FCE-95FC-11BFE3A9FF1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696B5EA-3C55-4A24-90FA-C3B26ADB1401}" type="datetimeFigureOut">
              <a:rPr lang="en-US" smtClean="0"/>
              <a:pPr/>
              <a:t>6/14/2011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73B8BA8-2E4A-4FCE-95FC-11BFE3A9FF1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Ad hoc Routing Protocols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David Chiasson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Packet Addressing Method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381000" y="2362200"/>
            <a:ext cx="3657600" cy="4495800"/>
          </a:xfrm>
        </p:spPr>
        <p:txBody>
          <a:bodyPr>
            <a:normAutofit/>
          </a:bodyPr>
          <a:lstStyle/>
          <a:p>
            <a:r>
              <a:rPr lang="en-US" dirty="0" smtClean="0"/>
              <a:t>Sender knows complete path</a:t>
            </a:r>
          </a:p>
          <a:p>
            <a:r>
              <a:rPr lang="en-US" dirty="0" smtClean="0"/>
              <a:t>Pros:</a:t>
            </a:r>
          </a:p>
          <a:p>
            <a:pPr lvl="1"/>
            <a:r>
              <a:rPr lang="en-US" dirty="0" smtClean="0"/>
              <a:t>Loop free routing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lvl="3"/>
            <a:endParaRPr lang="en-US" dirty="0" smtClean="0"/>
          </a:p>
          <a:p>
            <a:pPr lvl="3"/>
            <a:endParaRPr lang="en-US" dirty="0" smtClean="0"/>
          </a:p>
          <a:p>
            <a:pPr lvl="3"/>
            <a:endParaRPr lang="en-US" dirty="0" smtClean="0"/>
          </a:p>
          <a:p>
            <a:pPr lvl="3"/>
            <a:r>
              <a:rPr lang="en-US" dirty="0" smtClean="0"/>
              <a:t>Ex: DSR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4495800"/>
          </a:xfrm>
        </p:spPr>
        <p:txBody>
          <a:bodyPr>
            <a:normAutofit/>
          </a:bodyPr>
          <a:lstStyle/>
          <a:p>
            <a:r>
              <a:rPr lang="en-US" dirty="0" smtClean="0"/>
              <a:t>Every node decides next hop</a:t>
            </a:r>
          </a:p>
          <a:p>
            <a:r>
              <a:rPr lang="en-US" dirty="0" smtClean="0"/>
              <a:t>Pros:</a:t>
            </a:r>
          </a:p>
          <a:p>
            <a:pPr lvl="1"/>
            <a:r>
              <a:rPr lang="en-US" dirty="0" smtClean="0"/>
              <a:t>More robust in case of node mobility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lvl="3"/>
            <a:endParaRPr lang="en-US" dirty="0" smtClean="0"/>
          </a:p>
          <a:p>
            <a:pPr lvl="3"/>
            <a:endParaRPr lang="en-US" dirty="0" smtClean="0"/>
          </a:p>
          <a:p>
            <a:pPr lvl="3"/>
            <a:r>
              <a:rPr lang="en-US" dirty="0" smtClean="0"/>
              <a:t>Ex: OLSR, AODV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en-US" dirty="0" smtClean="0"/>
              <a:t>Source Routing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Hop-by-hop Routing</a:t>
            </a:r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533400" y="4419600"/>
            <a:ext cx="4267200" cy="1600200"/>
            <a:chOff x="1752600" y="3962400"/>
            <a:chExt cx="4267200" cy="1600200"/>
          </a:xfrm>
        </p:grpSpPr>
        <p:sp>
          <p:nvSpPr>
            <p:cNvPr id="8" name="Flowchart: Connector 7"/>
            <p:cNvSpPr/>
            <p:nvPr/>
          </p:nvSpPr>
          <p:spPr>
            <a:xfrm>
              <a:off x="1752600" y="4191000"/>
              <a:ext cx="609600" cy="60960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9" name="Flowchart: Connector 8"/>
            <p:cNvSpPr/>
            <p:nvPr/>
          </p:nvSpPr>
          <p:spPr>
            <a:xfrm>
              <a:off x="2667000" y="4953000"/>
              <a:ext cx="609600" cy="60960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10" name="Flowchart: Connector 9"/>
            <p:cNvSpPr/>
            <p:nvPr/>
          </p:nvSpPr>
          <p:spPr>
            <a:xfrm>
              <a:off x="2743200" y="4191000"/>
              <a:ext cx="609600" cy="60960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3</a:t>
              </a:r>
              <a:endParaRPr lang="en-US" dirty="0"/>
            </a:p>
          </p:txBody>
        </p:sp>
        <p:sp>
          <p:nvSpPr>
            <p:cNvPr id="11" name="Flowchart: Connector 10"/>
            <p:cNvSpPr/>
            <p:nvPr/>
          </p:nvSpPr>
          <p:spPr>
            <a:xfrm>
              <a:off x="3581400" y="4495800"/>
              <a:ext cx="609600" cy="60960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4</a:t>
              </a:r>
              <a:endParaRPr lang="en-US" dirty="0"/>
            </a:p>
          </p:txBody>
        </p:sp>
        <p:sp>
          <p:nvSpPr>
            <p:cNvPr id="12" name="Flowchart: Connector 11"/>
            <p:cNvSpPr/>
            <p:nvPr/>
          </p:nvSpPr>
          <p:spPr>
            <a:xfrm>
              <a:off x="4191000" y="3962400"/>
              <a:ext cx="609600" cy="60960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5</a:t>
              </a:r>
              <a:endParaRPr lang="en-US" dirty="0"/>
            </a:p>
          </p:txBody>
        </p:sp>
        <p:sp>
          <p:nvSpPr>
            <p:cNvPr id="13" name="Flowchart: Connector 12"/>
            <p:cNvSpPr/>
            <p:nvPr/>
          </p:nvSpPr>
          <p:spPr>
            <a:xfrm>
              <a:off x="5181600" y="4038600"/>
              <a:ext cx="609600" cy="60960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7</a:t>
              </a:r>
              <a:endParaRPr lang="en-US" dirty="0"/>
            </a:p>
          </p:txBody>
        </p:sp>
        <p:sp>
          <p:nvSpPr>
            <p:cNvPr id="14" name="Flowchart: Connector 13"/>
            <p:cNvSpPr/>
            <p:nvPr/>
          </p:nvSpPr>
          <p:spPr>
            <a:xfrm>
              <a:off x="5410200" y="4800600"/>
              <a:ext cx="609600" cy="60960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8</a:t>
              </a:r>
              <a:endParaRPr lang="en-US" dirty="0"/>
            </a:p>
          </p:txBody>
        </p:sp>
        <p:sp>
          <p:nvSpPr>
            <p:cNvPr id="15" name="Flowchart: Connector 14"/>
            <p:cNvSpPr/>
            <p:nvPr/>
          </p:nvSpPr>
          <p:spPr>
            <a:xfrm>
              <a:off x="4495800" y="4953000"/>
              <a:ext cx="609600" cy="60960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6</a:t>
              </a:r>
              <a:endParaRPr 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Packet Addressing Method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381000" y="2362200"/>
            <a:ext cx="3657600" cy="4495800"/>
          </a:xfrm>
        </p:spPr>
        <p:txBody>
          <a:bodyPr>
            <a:normAutofit/>
          </a:bodyPr>
          <a:lstStyle/>
          <a:p>
            <a:r>
              <a:rPr lang="en-US" dirty="0" smtClean="0"/>
              <a:t>Sender knows complete path</a:t>
            </a:r>
          </a:p>
          <a:p>
            <a:r>
              <a:rPr lang="en-US" dirty="0" smtClean="0"/>
              <a:t>Pros:</a:t>
            </a:r>
          </a:p>
          <a:p>
            <a:pPr lvl="1"/>
            <a:r>
              <a:rPr lang="en-US" dirty="0" smtClean="0"/>
              <a:t>Loop free routing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lvl="3"/>
            <a:endParaRPr lang="en-US" dirty="0" smtClean="0"/>
          </a:p>
          <a:p>
            <a:pPr lvl="3"/>
            <a:endParaRPr lang="en-US" dirty="0" smtClean="0"/>
          </a:p>
          <a:p>
            <a:pPr lvl="3"/>
            <a:endParaRPr lang="en-US" dirty="0" smtClean="0"/>
          </a:p>
          <a:p>
            <a:pPr lvl="3"/>
            <a:r>
              <a:rPr lang="en-US" dirty="0" smtClean="0"/>
              <a:t>Ex: DSR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4495800"/>
          </a:xfrm>
        </p:spPr>
        <p:txBody>
          <a:bodyPr>
            <a:normAutofit/>
          </a:bodyPr>
          <a:lstStyle/>
          <a:p>
            <a:r>
              <a:rPr lang="en-US" dirty="0" smtClean="0"/>
              <a:t>Every node decides next hop</a:t>
            </a:r>
          </a:p>
          <a:p>
            <a:r>
              <a:rPr lang="en-US" dirty="0" smtClean="0"/>
              <a:t>Pros:</a:t>
            </a:r>
          </a:p>
          <a:p>
            <a:pPr lvl="1"/>
            <a:r>
              <a:rPr lang="en-US" dirty="0" smtClean="0"/>
              <a:t>More robust in case of node mobility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lvl="3"/>
            <a:endParaRPr lang="en-US" dirty="0" smtClean="0"/>
          </a:p>
          <a:p>
            <a:pPr lvl="3"/>
            <a:endParaRPr lang="en-US" dirty="0" smtClean="0"/>
          </a:p>
          <a:p>
            <a:pPr lvl="3"/>
            <a:r>
              <a:rPr lang="en-US" dirty="0" smtClean="0"/>
              <a:t>Ex: OLSR, AODV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"/>
          </p:nvPr>
        </p:nvSpPr>
        <p:spPr>
          <a:solidFill>
            <a:srgbClr val="00B050"/>
          </a:solidFill>
        </p:spPr>
        <p:txBody>
          <a:bodyPr/>
          <a:lstStyle/>
          <a:p>
            <a:r>
              <a:rPr lang="en-US" dirty="0" smtClean="0"/>
              <a:t>Source Routing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Hop-by-hop Routing</a:t>
            </a:r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533400" y="4419600"/>
            <a:ext cx="4267200" cy="1600200"/>
            <a:chOff x="1752600" y="3962400"/>
            <a:chExt cx="4267200" cy="1600200"/>
          </a:xfrm>
        </p:grpSpPr>
        <p:sp>
          <p:nvSpPr>
            <p:cNvPr id="8" name="Flowchart: Connector 7"/>
            <p:cNvSpPr/>
            <p:nvPr/>
          </p:nvSpPr>
          <p:spPr>
            <a:xfrm>
              <a:off x="1752600" y="4191000"/>
              <a:ext cx="609600" cy="60960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9" name="Flowchart: Connector 8"/>
            <p:cNvSpPr/>
            <p:nvPr/>
          </p:nvSpPr>
          <p:spPr>
            <a:xfrm>
              <a:off x="2667000" y="4953000"/>
              <a:ext cx="609600" cy="60960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10" name="Flowchart: Connector 9"/>
            <p:cNvSpPr/>
            <p:nvPr/>
          </p:nvSpPr>
          <p:spPr>
            <a:xfrm>
              <a:off x="2743200" y="4191000"/>
              <a:ext cx="609600" cy="60960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3</a:t>
              </a:r>
              <a:endParaRPr lang="en-US" dirty="0"/>
            </a:p>
          </p:txBody>
        </p:sp>
        <p:sp>
          <p:nvSpPr>
            <p:cNvPr id="11" name="Flowchart: Connector 10"/>
            <p:cNvSpPr/>
            <p:nvPr/>
          </p:nvSpPr>
          <p:spPr>
            <a:xfrm>
              <a:off x="3581400" y="4495800"/>
              <a:ext cx="609600" cy="60960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4</a:t>
              </a:r>
              <a:endParaRPr lang="en-US" dirty="0"/>
            </a:p>
          </p:txBody>
        </p:sp>
        <p:sp>
          <p:nvSpPr>
            <p:cNvPr id="12" name="Flowchart: Connector 11"/>
            <p:cNvSpPr/>
            <p:nvPr/>
          </p:nvSpPr>
          <p:spPr>
            <a:xfrm>
              <a:off x="4191000" y="3962400"/>
              <a:ext cx="609600" cy="60960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5</a:t>
              </a:r>
              <a:endParaRPr lang="en-US" dirty="0"/>
            </a:p>
          </p:txBody>
        </p:sp>
        <p:sp>
          <p:nvSpPr>
            <p:cNvPr id="13" name="Flowchart: Connector 12"/>
            <p:cNvSpPr/>
            <p:nvPr/>
          </p:nvSpPr>
          <p:spPr>
            <a:xfrm>
              <a:off x="5181600" y="4038600"/>
              <a:ext cx="609600" cy="60960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7</a:t>
              </a:r>
              <a:endParaRPr lang="en-US" dirty="0"/>
            </a:p>
          </p:txBody>
        </p:sp>
        <p:sp>
          <p:nvSpPr>
            <p:cNvPr id="14" name="Flowchart: Connector 13"/>
            <p:cNvSpPr/>
            <p:nvPr/>
          </p:nvSpPr>
          <p:spPr>
            <a:xfrm>
              <a:off x="5410200" y="4800600"/>
              <a:ext cx="609600" cy="60960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8</a:t>
              </a:r>
              <a:endParaRPr lang="en-US" dirty="0"/>
            </a:p>
          </p:txBody>
        </p:sp>
        <p:sp>
          <p:nvSpPr>
            <p:cNvPr id="15" name="Flowchart: Connector 14"/>
            <p:cNvSpPr/>
            <p:nvPr/>
          </p:nvSpPr>
          <p:spPr>
            <a:xfrm>
              <a:off x="4495800" y="4953000"/>
              <a:ext cx="609600" cy="60960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6</a:t>
              </a:r>
              <a:endParaRPr lang="en-US" dirty="0"/>
            </a:p>
          </p:txBody>
        </p:sp>
      </p:grpSp>
      <p:sp>
        <p:nvSpPr>
          <p:cNvPr id="16" name="TextBox 17"/>
          <p:cNvSpPr txBox="1"/>
          <p:nvPr/>
        </p:nvSpPr>
        <p:spPr>
          <a:xfrm>
            <a:off x="4876800" y="5040868"/>
            <a:ext cx="1295400" cy="369332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>
                <a:solidFill>
                  <a:schemeClr val="bg1"/>
                </a:solidFill>
              </a:rPr>
              <a:t>{1:6-4-3-1}</a:t>
            </a:r>
            <a:endParaRPr lang="en-US" sz="2400" dirty="0">
              <a:solidFill>
                <a:schemeClr val="bg1"/>
              </a:solidFill>
            </a:endParaRPr>
          </a:p>
        </p:txBody>
      </p:sp>
      <p:cxnSp>
        <p:nvCxnSpPr>
          <p:cNvPr id="17" name="Straight Arrow Connector 16"/>
          <p:cNvCxnSpPr>
            <a:endCxn id="15" idx="6"/>
          </p:cNvCxnSpPr>
          <p:nvPr/>
        </p:nvCxnSpPr>
        <p:spPr>
          <a:xfrm rot="10800000" flipV="1">
            <a:off x="3886200" y="5638800"/>
            <a:ext cx="304800" cy="76200"/>
          </a:xfrm>
          <a:prstGeom prst="straightConnector1">
            <a:avLst/>
          </a:prstGeom>
          <a:ln w="38100">
            <a:solidFill>
              <a:srgbClr val="00B050"/>
            </a:solidFill>
            <a:round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endCxn id="11" idx="5"/>
          </p:cNvCxnSpPr>
          <p:nvPr/>
        </p:nvCxnSpPr>
        <p:spPr>
          <a:xfrm rot="10800000">
            <a:off x="2882526" y="5473326"/>
            <a:ext cx="394074" cy="165474"/>
          </a:xfrm>
          <a:prstGeom prst="straightConnector1">
            <a:avLst/>
          </a:prstGeom>
          <a:ln w="38100">
            <a:solidFill>
              <a:srgbClr val="00B050"/>
            </a:solidFill>
            <a:round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endCxn id="10" idx="6"/>
          </p:cNvCxnSpPr>
          <p:nvPr/>
        </p:nvCxnSpPr>
        <p:spPr>
          <a:xfrm rot="10800000">
            <a:off x="2133600" y="4953000"/>
            <a:ext cx="241674" cy="165474"/>
          </a:xfrm>
          <a:prstGeom prst="straightConnector1">
            <a:avLst/>
          </a:prstGeom>
          <a:ln w="38100">
            <a:solidFill>
              <a:srgbClr val="00B050"/>
            </a:solidFill>
            <a:round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10" idx="2"/>
          </p:cNvCxnSpPr>
          <p:nvPr/>
        </p:nvCxnSpPr>
        <p:spPr>
          <a:xfrm rot="10800000">
            <a:off x="1143000" y="4953000"/>
            <a:ext cx="381000" cy="1588"/>
          </a:xfrm>
          <a:prstGeom prst="straightConnector1">
            <a:avLst/>
          </a:prstGeom>
          <a:ln w="38100">
            <a:solidFill>
              <a:srgbClr val="00B050"/>
            </a:solidFill>
            <a:round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Packet Addressing Method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381000" y="2362200"/>
            <a:ext cx="3657600" cy="4495800"/>
          </a:xfrm>
        </p:spPr>
        <p:txBody>
          <a:bodyPr>
            <a:normAutofit/>
          </a:bodyPr>
          <a:lstStyle/>
          <a:p>
            <a:r>
              <a:rPr lang="en-US" dirty="0" smtClean="0"/>
              <a:t>Sender knows complete path</a:t>
            </a:r>
          </a:p>
          <a:p>
            <a:r>
              <a:rPr lang="en-US" dirty="0" smtClean="0"/>
              <a:t>Pros:</a:t>
            </a:r>
          </a:p>
          <a:p>
            <a:pPr lvl="1"/>
            <a:r>
              <a:rPr lang="en-US" dirty="0" smtClean="0"/>
              <a:t>Loop free routing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lvl="3"/>
            <a:endParaRPr lang="en-US" dirty="0" smtClean="0"/>
          </a:p>
          <a:p>
            <a:pPr lvl="3"/>
            <a:endParaRPr lang="en-US" dirty="0" smtClean="0"/>
          </a:p>
          <a:p>
            <a:pPr lvl="3"/>
            <a:endParaRPr lang="en-US" dirty="0" smtClean="0"/>
          </a:p>
          <a:p>
            <a:pPr lvl="3"/>
            <a:r>
              <a:rPr lang="en-US" dirty="0" smtClean="0"/>
              <a:t>Ex: DSR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4495800"/>
          </a:xfrm>
        </p:spPr>
        <p:txBody>
          <a:bodyPr>
            <a:normAutofit/>
          </a:bodyPr>
          <a:lstStyle/>
          <a:p>
            <a:r>
              <a:rPr lang="en-US" dirty="0" smtClean="0"/>
              <a:t>Every node decides next hop</a:t>
            </a:r>
          </a:p>
          <a:p>
            <a:r>
              <a:rPr lang="en-US" dirty="0" smtClean="0"/>
              <a:t>Pros:</a:t>
            </a:r>
          </a:p>
          <a:p>
            <a:pPr lvl="1"/>
            <a:r>
              <a:rPr lang="en-US" dirty="0" smtClean="0"/>
              <a:t>More robust in case of node mobility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lvl="3"/>
            <a:endParaRPr lang="en-US" dirty="0" smtClean="0"/>
          </a:p>
          <a:p>
            <a:pPr lvl="3"/>
            <a:endParaRPr lang="en-US" dirty="0" smtClean="0"/>
          </a:p>
          <a:p>
            <a:pPr lvl="3"/>
            <a:r>
              <a:rPr lang="en-US" dirty="0" smtClean="0"/>
              <a:t>Ex: OLSR, AODV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"/>
          </p:nvPr>
        </p:nvSpPr>
        <p:spPr>
          <a:solidFill>
            <a:schemeClr val="accent1"/>
          </a:solidFill>
        </p:spPr>
        <p:txBody>
          <a:bodyPr/>
          <a:lstStyle/>
          <a:p>
            <a:r>
              <a:rPr lang="en-US" dirty="0" smtClean="0"/>
              <a:t>Source Routing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solidFill>
            <a:srgbClr val="00B050"/>
          </a:solidFill>
        </p:spPr>
        <p:txBody>
          <a:bodyPr/>
          <a:lstStyle/>
          <a:p>
            <a:r>
              <a:rPr lang="en-US" dirty="0" smtClean="0"/>
              <a:t>Hop-by-hop Routing</a:t>
            </a:r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533400" y="4419600"/>
            <a:ext cx="4267200" cy="1600200"/>
            <a:chOff x="1752600" y="3962400"/>
            <a:chExt cx="4267200" cy="1600200"/>
          </a:xfrm>
        </p:grpSpPr>
        <p:sp>
          <p:nvSpPr>
            <p:cNvPr id="8" name="Flowchart: Connector 7"/>
            <p:cNvSpPr/>
            <p:nvPr/>
          </p:nvSpPr>
          <p:spPr>
            <a:xfrm>
              <a:off x="1752600" y="4191000"/>
              <a:ext cx="609600" cy="60960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9" name="Flowchart: Connector 8"/>
            <p:cNvSpPr/>
            <p:nvPr/>
          </p:nvSpPr>
          <p:spPr>
            <a:xfrm>
              <a:off x="2667000" y="4953000"/>
              <a:ext cx="609600" cy="60960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10" name="Flowchart: Connector 9"/>
            <p:cNvSpPr/>
            <p:nvPr/>
          </p:nvSpPr>
          <p:spPr>
            <a:xfrm>
              <a:off x="2743200" y="4191000"/>
              <a:ext cx="609600" cy="60960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3</a:t>
              </a:r>
              <a:endParaRPr lang="en-US" dirty="0"/>
            </a:p>
          </p:txBody>
        </p:sp>
        <p:sp>
          <p:nvSpPr>
            <p:cNvPr id="11" name="Flowchart: Connector 10"/>
            <p:cNvSpPr/>
            <p:nvPr/>
          </p:nvSpPr>
          <p:spPr>
            <a:xfrm>
              <a:off x="3581400" y="4495800"/>
              <a:ext cx="609600" cy="60960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4</a:t>
              </a:r>
              <a:endParaRPr lang="en-US" dirty="0"/>
            </a:p>
          </p:txBody>
        </p:sp>
        <p:sp>
          <p:nvSpPr>
            <p:cNvPr id="12" name="Flowchart: Connector 11"/>
            <p:cNvSpPr/>
            <p:nvPr/>
          </p:nvSpPr>
          <p:spPr>
            <a:xfrm>
              <a:off x="4191000" y="3962400"/>
              <a:ext cx="609600" cy="60960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5</a:t>
              </a:r>
              <a:endParaRPr lang="en-US" dirty="0"/>
            </a:p>
          </p:txBody>
        </p:sp>
        <p:sp>
          <p:nvSpPr>
            <p:cNvPr id="13" name="Flowchart: Connector 12"/>
            <p:cNvSpPr/>
            <p:nvPr/>
          </p:nvSpPr>
          <p:spPr>
            <a:xfrm>
              <a:off x="5181600" y="4038600"/>
              <a:ext cx="609600" cy="60960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7</a:t>
              </a:r>
              <a:endParaRPr lang="en-US" dirty="0"/>
            </a:p>
          </p:txBody>
        </p:sp>
        <p:sp>
          <p:nvSpPr>
            <p:cNvPr id="14" name="Flowchart: Connector 13"/>
            <p:cNvSpPr/>
            <p:nvPr/>
          </p:nvSpPr>
          <p:spPr>
            <a:xfrm>
              <a:off x="5410200" y="4800600"/>
              <a:ext cx="609600" cy="60960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8</a:t>
              </a:r>
              <a:endParaRPr lang="en-US" dirty="0"/>
            </a:p>
          </p:txBody>
        </p:sp>
        <p:sp>
          <p:nvSpPr>
            <p:cNvPr id="15" name="Flowchart: Connector 14"/>
            <p:cNvSpPr/>
            <p:nvPr/>
          </p:nvSpPr>
          <p:spPr>
            <a:xfrm>
              <a:off x="4495800" y="4953000"/>
              <a:ext cx="609600" cy="60960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6</a:t>
              </a:r>
              <a:endParaRPr lang="en-US" dirty="0"/>
            </a:p>
          </p:txBody>
        </p:sp>
      </p:grpSp>
      <p:sp>
        <p:nvSpPr>
          <p:cNvPr id="16" name="TextBox 17"/>
          <p:cNvSpPr txBox="1"/>
          <p:nvPr/>
        </p:nvSpPr>
        <p:spPr>
          <a:xfrm>
            <a:off x="4800600" y="5117068"/>
            <a:ext cx="685800" cy="369332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>
                <a:solidFill>
                  <a:schemeClr val="bg1"/>
                </a:solidFill>
              </a:rPr>
              <a:t>{1:6}</a:t>
            </a:r>
            <a:endParaRPr lang="en-US" sz="2400" dirty="0">
              <a:solidFill>
                <a:schemeClr val="bg1"/>
              </a:solidFill>
            </a:endParaRPr>
          </a:p>
        </p:txBody>
      </p:sp>
      <p:cxnSp>
        <p:nvCxnSpPr>
          <p:cNvPr id="17" name="Straight Arrow Connector 16"/>
          <p:cNvCxnSpPr>
            <a:endCxn id="15" idx="6"/>
          </p:cNvCxnSpPr>
          <p:nvPr/>
        </p:nvCxnSpPr>
        <p:spPr>
          <a:xfrm rot="10800000" flipV="1">
            <a:off x="3886200" y="5638800"/>
            <a:ext cx="304800" cy="76200"/>
          </a:xfrm>
          <a:prstGeom prst="straightConnector1">
            <a:avLst/>
          </a:prstGeom>
          <a:ln w="38100">
            <a:solidFill>
              <a:srgbClr val="00B050"/>
            </a:solidFill>
            <a:round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endCxn id="11" idx="5"/>
          </p:cNvCxnSpPr>
          <p:nvPr/>
        </p:nvCxnSpPr>
        <p:spPr>
          <a:xfrm rot="10800000">
            <a:off x="2882526" y="5473326"/>
            <a:ext cx="394074" cy="165474"/>
          </a:xfrm>
          <a:prstGeom prst="straightConnector1">
            <a:avLst/>
          </a:prstGeom>
          <a:ln w="38100">
            <a:solidFill>
              <a:srgbClr val="00B050"/>
            </a:solidFill>
            <a:round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endCxn id="10" idx="6"/>
          </p:cNvCxnSpPr>
          <p:nvPr/>
        </p:nvCxnSpPr>
        <p:spPr>
          <a:xfrm rot="10800000">
            <a:off x="2133600" y="4953000"/>
            <a:ext cx="241674" cy="165474"/>
          </a:xfrm>
          <a:prstGeom prst="straightConnector1">
            <a:avLst/>
          </a:prstGeom>
          <a:ln w="38100">
            <a:solidFill>
              <a:srgbClr val="00B050"/>
            </a:solidFill>
            <a:round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10" idx="2"/>
          </p:cNvCxnSpPr>
          <p:nvPr/>
        </p:nvCxnSpPr>
        <p:spPr>
          <a:xfrm rot="10800000">
            <a:off x="1143000" y="4953000"/>
            <a:ext cx="381000" cy="1588"/>
          </a:xfrm>
          <a:prstGeom prst="straightConnector1">
            <a:avLst/>
          </a:prstGeom>
          <a:ln w="38100">
            <a:solidFill>
              <a:srgbClr val="00B050"/>
            </a:solidFill>
            <a:round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17"/>
          <p:cNvSpPr txBox="1"/>
          <p:nvPr/>
        </p:nvSpPr>
        <p:spPr>
          <a:xfrm>
            <a:off x="3429000" y="6019800"/>
            <a:ext cx="685800" cy="369332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>
                <a:solidFill>
                  <a:schemeClr val="bg1"/>
                </a:solidFill>
              </a:rPr>
              <a:t>{1:4}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25" name="TextBox 17"/>
          <p:cNvSpPr txBox="1"/>
          <p:nvPr/>
        </p:nvSpPr>
        <p:spPr>
          <a:xfrm>
            <a:off x="2286000" y="5638800"/>
            <a:ext cx="685800" cy="369332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>
                <a:solidFill>
                  <a:schemeClr val="bg1"/>
                </a:solidFill>
              </a:rPr>
              <a:t>{1:3}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26" name="TextBox 17"/>
          <p:cNvSpPr txBox="1"/>
          <p:nvPr/>
        </p:nvSpPr>
        <p:spPr>
          <a:xfrm>
            <a:off x="1600200" y="4267200"/>
            <a:ext cx="685800" cy="369332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>
                <a:solidFill>
                  <a:schemeClr val="bg1"/>
                </a:solidFill>
              </a:rPr>
              <a:t>{1:1}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5" grpId="0" animBg="1"/>
      <p:bldP spid="2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Node Relationships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4495800"/>
          </a:xfrm>
        </p:spPr>
        <p:txBody>
          <a:bodyPr>
            <a:normAutofit/>
          </a:bodyPr>
          <a:lstStyle/>
          <a:p>
            <a:r>
              <a:rPr lang="en-US" dirty="0" smtClean="0"/>
              <a:t>All nodes are the same</a:t>
            </a:r>
          </a:p>
          <a:p>
            <a:r>
              <a:rPr lang="en-US" dirty="0" smtClean="0"/>
              <a:t>Pros: simplicity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pPr lvl="3"/>
            <a:endParaRPr lang="en-US" dirty="0" smtClean="0"/>
          </a:p>
          <a:p>
            <a:pPr lvl="3"/>
            <a:endParaRPr lang="en-US" dirty="0" smtClean="0"/>
          </a:p>
          <a:p>
            <a:pPr lvl="2"/>
            <a:endParaRPr lang="en-US" dirty="0" smtClean="0"/>
          </a:p>
          <a:p>
            <a:pPr lvl="2"/>
            <a:r>
              <a:rPr lang="en-US" dirty="0" smtClean="0"/>
              <a:t>Ex: AODV, DSDV, DSR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4495800"/>
          </a:xfrm>
        </p:spPr>
        <p:txBody>
          <a:bodyPr>
            <a:normAutofit/>
          </a:bodyPr>
          <a:lstStyle/>
          <a:p>
            <a:r>
              <a:rPr lang="en-US" dirty="0" smtClean="0"/>
              <a:t>Nodes are grouped and/or specialized</a:t>
            </a:r>
          </a:p>
          <a:p>
            <a:r>
              <a:rPr lang="en-US" dirty="0" smtClean="0"/>
              <a:t>Pros: scalability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lvl="3"/>
            <a:endParaRPr lang="en-US" dirty="0" smtClean="0"/>
          </a:p>
          <a:p>
            <a:pPr lvl="3"/>
            <a:endParaRPr lang="en-US" dirty="0" smtClean="0"/>
          </a:p>
          <a:p>
            <a:pPr lvl="3"/>
            <a:r>
              <a:rPr lang="en-US" dirty="0" smtClean="0"/>
              <a:t>Ex: ZRP, LAR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"/>
          </p:nvPr>
        </p:nvSpPr>
        <p:spPr>
          <a:solidFill>
            <a:schemeClr val="accent1"/>
          </a:solidFill>
        </p:spPr>
        <p:txBody>
          <a:bodyPr/>
          <a:lstStyle/>
          <a:p>
            <a:r>
              <a:rPr lang="en-US" dirty="0" smtClean="0"/>
              <a:t>Flat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Hierarchical</a:t>
            </a:r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533400" y="4419600"/>
            <a:ext cx="4267200" cy="1600200"/>
            <a:chOff x="1752600" y="3962400"/>
            <a:chExt cx="4267200" cy="1600200"/>
          </a:xfrm>
        </p:grpSpPr>
        <p:sp>
          <p:nvSpPr>
            <p:cNvPr id="8" name="Flowchart: Connector 7"/>
            <p:cNvSpPr/>
            <p:nvPr/>
          </p:nvSpPr>
          <p:spPr>
            <a:xfrm>
              <a:off x="1752600" y="4191000"/>
              <a:ext cx="609600" cy="60960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9" name="Flowchart: Connector 8"/>
            <p:cNvSpPr/>
            <p:nvPr/>
          </p:nvSpPr>
          <p:spPr>
            <a:xfrm>
              <a:off x="2667000" y="4953000"/>
              <a:ext cx="609600" cy="60960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10" name="Flowchart: Connector 9"/>
            <p:cNvSpPr/>
            <p:nvPr/>
          </p:nvSpPr>
          <p:spPr>
            <a:xfrm>
              <a:off x="2743200" y="4191000"/>
              <a:ext cx="609600" cy="60960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3</a:t>
              </a:r>
              <a:endParaRPr lang="en-US" dirty="0"/>
            </a:p>
          </p:txBody>
        </p:sp>
        <p:sp>
          <p:nvSpPr>
            <p:cNvPr id="11" name="Flowchart: Connector 10"/>
            <p:cNvSpPr/>
            <p:nvPr/>
          </p:nvSpPr>
          <p:spPr>
            <a:xfrm>
              <a:off x="3581400" y="4495800"/>
              <a:ext cx="609600" cy="60960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4</a:t>
              </a:r>
              <a:endParaRPr lang="en-US" dirty="0"/>
            </a:p>
          </p:txBody>
        </p:sp>
        <p:sp>
          <p:nvSpPr>
            <p:cNvPr id="12" name="Flowchart: Connector 11"/>
            <p:cNvSpPr/>
            <p:nvPr/>
          </p:nvSpPr>
          <p:spPr>
            <a:xfrm>
              <a:off x="4191000" y="3962400"/>
              <a:ext cx="609600" cy="60960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5</a:t>
              </a:r>
              <a:endParaRPr lang="en-US" dirty="0"/>
            </a:p>
          </p:txBody>
        </p:sp>
        <p:sp>
          <p:nvSpPr>
            <p:cNvPr id="13" name="Flowchart: Connector 12"/>
            <p:cNvSpPr/>
            <p:nvPr/>
          </p:nvSpPr>
          <p:spPr>
            <a:xfrm>
              <a:off x="5181600" y="4038600"/>
              <a:ext cx="609600" cy="60960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7</a:t>
              </a:r>
              <a:endParaRPr lang="en-US" dirty="0"/>
            </a:p>
          </p:txBody>
        </p:sp>
        <p:sp>
          <p:nvSpPr>
            <p:cNvPr id="14" name="Flowchart: Connector 13"/>
            <p:cNvSpPr/>
            <p:nvPr/>
          </p:nvSpPr>
          <p:spPr>
            <a:xfrm>
              <a:off x="5410200" y="4800600"/>
              <a:ext cx="609600" cy="60960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8</a:t>
              </a:r>
              <a:endParaRPr lang="en-US" dirty="0"/>
            </a:p>
          </p:txBody>
        </p:sp>
        <p:sp>
          <p:nvSpPr>
            <p:cNvPr id="15" name="Flowchart: Connector 14"/>
            <p:cNvSpPr/>
            <p:nvPr/>
          </p:nvSpPr>
          <p:spPr>
            <a:xfrm>
              <a:off x="4495800" y="4953000"/>
              <a:ext cx="609600" cy="60960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6</a:t>
              </a:r>
              <a:endParaRPr 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Node Relationships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4495800"/>
          </a:xfrm>
        </p:spPr>
        <p:txBody>
          <a:bodyPr>
            <a:normAutofit/>
          </a:bodyPr>
          <a:lstStyle/>
          <a:p>
            <a:r>
              <a:rPr lang="en-US" dirty="0" smtClean="0"/>
              <a:t>All nodes are the same</a:t>
            </a:r>
          </a:p>
          <a:p>
            <a:r>
              <a:rPr lang="en-US" dirty="0" smtClean="0"/>
              <a:t>Pros: simplicity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pPr lvl="3"/>
            <a:endParaRPr lang="en-US" dirty="0" smtClean="0"/>
          </a:p>
          <a:p>
            <a:pPr lvl="3"/>
            <a:endParaRPr lang="en-US" dirty="0" smtClean="0"/>
          </a:p>
          <a:p>
            <a:pPr lvl="2"/>
            <a:endParaRPr lang="en-US" dirty="0" smtClean="0"/>
          </a:p>
          <a:p>
            <a:pPr lvl="2"/>
            <a:r>
              <a:rPr lang="en-US" dirty="0" smtClean="0"/>
              <a:t>Ex: AODV, DSDV, DSR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4495800"/>
          </a:xfrm>
        </p:spPr>
        <p:txBody>
          <a:bodyPr>
            <a:normAutofit/>
          </a:bodyPr>
          <a:lstStyle/>
          <a:p>
            <a:r>
              <a:rPr lang="en-US" dirty="0" smtClean="0"/>
              <a:t>Nodes are grouped and/or specialized</a:t>
            </a:r>
          </a:p>
          <a:p>
            <a:r>
              <a:rPr lang="en-US" dirty="0" smtClean="0"/>
              <a:t>Pros: scalability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lvl="3"/>
            <a:endParaRPr lang="en-US" dirty="0" smtClean="0"/>
          </a:p>
          <a:p>
            <a:pPr lvl="3"/>
            <a:endParaRPr lang="en-US" dirty="0" smtClean="0"/>
          </a:p>
          <a:p>
            <a:pPr lvl="3"/>
            <a:r>
              <a:rPr lang="en-US" dirty="0" smtClean="0"/>
              <a:t>Ex: ZRP, LAR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"/>
          </p:nvPr>
        </p:nvSpPr>
        <p:spPr>
          <a:solidFill>
            <a:srgbClr val="00B050"/>
          </a:solidFill>
        </p:spPr>
        <p:txBody>
          <a:bodyPr/>
          <a:lstStyle/>
          <a:p>
            <a:r>
              <a:rPr lang="en-US" dirty="0" smtClean="0"/>
              <a:t>Flat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Hierarchical</a:t>
            </a:r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533400" y="4419600"/>
            <a:ext cx="4267200" cy="1600200"/>
            <a:chOff x="1752600" y="3962400"/>
            <a:chExt cx="4267200" cy="1600200"/>
          </a:xfrm>
        </p:grpSpPr>
        <p:sp>
          <p:nvSpPr>
            <p:cNvPr id="8" name="Flowchart: Connector 7"/>
            <p:cNvSpPr/>
            <p:nvPr/>
          </p:nvSpPr>
          <p:spPr>
            <a:xfrm>
              <a:off x="1752600" y="4191000"/>
              <a:ext cx="609600" cy="60960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9" name="Flowchart: Connector 8"/>
            <p:cNvSpPr/>
            <p:nvPr/>
          </p:nvSpPr>
          <p:spPr>
            <a:xfrm>
              <a:off x="2667000" y="4953000"/>
              <a:ext cx="609600" cy="60960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10" name="Flowchart: Connector 9"/>
            <p:cNvSpPr/>
            <p:nvPr/>
          </p:nvSpPr>
          <p:spPr>
            <a:xfrm>
              <a:off x="2743200" y="4191000"/>
              <a:ext cx="609600" cy="60960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3</a:t>
              </a:r>
              <a:endParaRPr lang="en-US" dirty="0"/>
            </a:p>
          </p:txBody>
        </p:sp>
        <p:sp>
          <p:nvSpPr>
            <p:cNvPr id="11" name="Flowchart: Connector 10"/>
            <p:cNvSpPr/>
            <p:nvPr/>
          </p:nvSpPr>
          <p:spPr>
            <a:xfrm>
              <a:off x="3581400" y="4495800"/>
              <a:ext cx="609600" cy="60960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4</a:t>
              </a:r>
              <a:endParaRPr lang="en-US" dirty="0"/>
            </a:p>
          </p:txBody>
        </p:sp>
        <p:sp>
          <p:nvSpPr>
            <p:cNvPr id="12" name="Flowchart: Connector 11"/>
            <p:cNvSpPr/>
            <p:nvPr/>
          </p:nvSpPr>
          <p:spPr>
            <a:xfrm>
              <a:off x="4191000" y="3962400"/>
              <a:ext cx="609600" cy="60960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5</a:t>
              </a:r>
              <a:endParaRPr lang="en-US" dirty="0"/>
            </a:p>
          </p:txBody>
        </p:sp>
        <p:sp>
          <p:nvSpPr>
            <p:cNvPr id="13" name="Flowchart: Connector 12"/>
            <p:cNvSpPr/>
            <p:nvPr/>
          </p:nvSpPr>
          <p:spPr>
            <a:xfrm>
              <a:off x="5181600" y="4038600"/>
              <a:ext cx="609600" cy="60960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7</a:t>
              </a:r>
              <a:endParaRPr lang="en-US" dirty="0"/>
            </a:p>
          </p:txBody>
        </p:sp>
        <p:sp>
          <p:nvSpPr>
            <p:cNvPr id="14" name="Flowchart: Connector 13"/>
            <p:cNvSpPr/>
            <p:nvPr/>
          </p:nvSpPr>
          <p:spPr>
            <a:xfrm>
              <a:off x="5410200" y="4800600"/>
              <a:ext cx="609600" cy="60960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8</a:t>
              </a:r>
              <a:endParaRPr lang="en-US" dirty="0"/>
            </a:p>
          </p:txBody>
        </p:sp>
        <p:sp>
          <p:nvSpPr>
            <p:cNvPr id="15" name="Flowchart: Connector 14"/>
            <p:cNvSpPr/>
            <p:nvPr/>
          </p:nvSpPr>
          <p:spPr>
            <a:xfrm>
              <a:off x="4495800" y="4953000"/>
              <a:ext cx="609600" cy="60960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6</a:t>
              </a:r>
              <a:endParaRPr 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Node Relationships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4495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All nodes are the same</a:t>
            </a:r>
          </a:p>
          <a:p>
            <a:r>
              <a:rPr lang="en-US" dirty="0" smtClean="0"/>
              <a:t>Pros: simplicity</a:t>
            </a:r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pPr lvl="3"/>
            <a:endParaRPr lang="en-US" dirty="0" smtClean="0"/>
          </a:p>
          <a:p>
            <a:pPr lvl="3"/>
            <a:endParaRPr lang="en-US" dirty="0" smtClean="0"/>
          </a:p>
          <a:p>
            <a:pPr lvl="2"/>
            <a:endParaRPr lang="en-US" dirty="0" smtClean="0"/>
          </a:p>
          <a:p>
            <a:pPr lvl="2"/>
            <a:r>
              <a:rPr lang="en-US" dirty="0" smtClean="0"/>
              <a:t>Ex: AODV, DSDV, DSR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4495800"/>
          </a:xfrm>
        </p:spPr>
        <p:txBody>
          <a:bodyPr>
            <a:normAutofit/>
          </a:bodyPr>
          <a:lstStyle/>
          <a:p>
            <a:r>
              <a:rPr lang="en-US" dirty="0" smtClean="0"/>
              <a:t>Nodes are grouped and/or specialized</a:t>
            </a:r>
          </a:p>
          <a:p>
            <a:r>
              <a:rPr lang="en-US" dirty="0" smtClean="0"/>
              <a:t>Pros: scalability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lvl="3"/>
            <a:endParaRPr lang="en-US" dirty="0" smtClean="0"/>
          </a:p>
          <a:p>
            <a:pPr lvl="3"/>
            <a:endParaRPr lang="en-US" dirty="0" smtClean="0"/>
          </a:p>
          <a:p>
            <a:pPr lvl="3"/>
            <a:r>
              <a:rPr lang="en-US" dirty="0" smtClean="0"/>
              <a:t>Ex: ZRP, LAR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"/>
          </p:nvPr>
        </p:nvSpPr>
        <p:spPr>
          <a:solidFill>
            <a:schemeClr val="accent1"/>
          </a:solidFill>
        </p:spPr>
        <p:txBody>
          <a:bodyPr/>
          <a:lstStyle/>
          <a:p>
            <a:r>
              <a:rPr lang="en-US" dirty="0" smtClean="0"/>
              <a:t>Flat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solidFill>
            <a:srgbClr val="00B050"/>
          </a:solidFill>
        </p:spPr>
        <p:txBody>
          <a:bodyPr/>
          <a:lstStyle/>
          <a:p>
            <a:r>
              <a:rPr lang="en-US" dirty="0" smtClean="0"/>
              <a:t>Hierarchical</a:t>
            </a:r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533400" y="4419600"/>
            <a:ext cx="4267200" cy="1600200"/>
            <a:chOff x="1752600" y="3962400"/>
            <a:chExt cx="4267200" cy="1600200"/>
          </a:xfrm>
        </p:grpSpPr>
        <p:sp>
          <p:nvSpPr>
            <p:cNvPr id="8" name="Flowchart: Connector 7"/>
            <p:cNvSpPr/>
            <p:nvPr/>
          </p:nvSpPr>
          <p:spPr>
            <a:xfrm>
              <a:off x="1752600" y="4191000"/>
              <a:ext cx="609600" cy="60960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9" name="Flowchart: Connector 8"/>
            <p:cNvSpPr/>
            <p:nvPr/>
          </p:nvSpPr>
          <p:spPr>
            <a:xfrm>
              <a:off x="2667000" y="4953000"/>
              <a:ext cx="609600" cy="60960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10" name="Flowchart: Connector 9"/>
            <p:cNvSpPr/>
            <p:nvPr/>
          </p:nvSpPr>
          <p:spPr>
            <a:xfrm>
              <a:off x="2743200" y="4191000"/>
              <a:ext cx="609600" cy="60960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3</a:t>
              </a:r>
              <a:endParaRPr lang="en-US" dirty="0"/>
            </a:p>
          </p:txBody>
        </p:sp>
        <p:sp>
          <p:nvSpPr>
            <p:cNvPr id="11" name="Flowchart: Connector 10"/>
            <p:cNvSpPr/>
            <p:nvPr/>
          </p:nvSpPr>
          <p:spPr>
            <a:xfrm>
              <a:off x="3581400" y="4495800"/>
              <a:ext cx="609600" cy="60960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4</a:t>
              </a:r>
              <a:endParaRPr lang="en-US" dirty="0"/>
            </a:p>
          </p:txBody>
        </p:sp>
        <p:sp>
          <p:nvSpPr>
            <p:cNvPr id="12" name="Flowchart: Connector 11"/>
            <p:cNvSpPr/>
            <p:nvPr/>
          </p:nvSpPr>
          <p:spPr>
            <a:xfrm>
              <a:off x="4191000" y="3962400"/>
              <a:ext cx="609600" cy="60960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5</a:t>
              </a:r>
              <a:endParaRPr lang="en-US" dirty="0"/>
            </a:p>
          </p:txBody>
        </p:sp>
        <p:sp>
          <p:nvSpPr>
            <p:cNvPr id="13" name="Flowchart: Connector 12"/>
            <p:cNvSpPr/>
            <p:nvPr/>
          </p:nvSpPr>
          <p:spPr>
            <a:xfrm>
              <a:off x="5181600" y="4038600"/>
              <a:ext cx="609600" cy="60960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7</a:t>
              </a:r>
              <a:endParaRPr lang="en-US" dirty="0"/>
            </a:p>
          </p:txBody>
        </p:sp>
        <p:sp>
          <p:nvSpPr>
            <p:cNvPr id="14" name="Flowchart: Connector 13"/>
            <p:cNvSpPr/>
            <p:nvPr/>
          </p:nvSpPr>
          <p:spPr>
            <a:xfrm>
              <a:off x="5410200" y="4800600"/>
              <a:ext cx="609600" cy="60960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8</a:t>
              </a:r>
              <a:endParaRPr lang="en-US" dirty="0"/>
            </a:p>
          </p:txBody>
        </p:sp>
        <p:sp>
          <p:nvSpPr>
            <p:cNvPr id="15" name="Flowchart: Connector 14"/>
            <p:cNvSpPr/>
            <p:nvPr/>
          </p:nvSpPr>
          <p:spPr>
            <a:xfrm>
              <a:off x="4495800" y="4953000"/>
              <a:ext cx="609600" cy="60960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6</a:t>
              </a:r>
              <a:endParaRPr lang="en-US" dirty="0"/>
            </a:p>
          </p:txBody>
        </p:sp>
      </p:grpSp>
      <p:sp>
        <p:nvSpPr>
          <p:cNvPr id="16" name="Oval 15"/>
          <p:cNvSpPr/>
          <p:nvPr/>
        </p:nvSpPr>
        <p:spPr>
          <a:xfrm rot="20162047">
            <a:off x="3035805" y="3883107"/>
            <a:ext cx="1676400" cy="2667000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 rot="17374660">
            <a:off x="927676" y="3865478"/>
            <a:ext cx="1676400" cy="2667000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1143000" y="3886200"/>
            <a:ext cx="1143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Zone 1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4572000" y="4419600"/>
            <a:ext cx="1143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Zone 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Categorizing Routing Protocols</a:t>
            </a:r>
          </a:p>
          <a:p>
            <a:r>
              <a:rPr lang="en-US" sz="4000" b="1" dirty="0" smtClean="0">
                <a:solidFill>
                  <a:srgbClr val="00B050"/>
                </a:solidFill>
              </a:rPr>
              <a:t>Which Protocol is best?</a:t>
            </a:r>
          </a:p>
          <a:p>
            <a:r>
              <a:rPr lang="en-US" sz="3600" dirty="0" smtClean="0"/>
              <a:t>Comparing Protocols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There is no “best”  protocol.</a:t>
            </a:r>
          </a:p>
          <a:p>
            <a:endParaRPr lang="en-US" sz="3200" dirty="0" smtClean="0"/>
          </a:p>
          <a:p>
            <a:r>
              <a:rPr lang="en-US" sz="3200" dirty="0" smtClean="0"/>
              <a:t>Different routing protocols work better in different situations.</a:t>
            </a:r>
          </a:p>
          <a:p>
            <a:endParaRPr lang="en-US" sz="3200" dirty="0" smtClean="0"/>
          </a:p>
          <a:p>
            <a:r>
              <a:rPr lang="en-US" sz="3200" dirty="0" smtClean="0"/>
              <a:t>What are those situations?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Network Variables (Corson &amp; Macker)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Network size</a:t>
            </a:r>
          </a:p>
          <a:p>
            <a:r>
              <a:rPr lang="en-US" dirty="0" smtClean="0"/>
              <a:t>Network connectivity</a:t>
            </a:r>
          </a:p>
          <a:p>
            <a:r>
              <a:rPr lang="en-US" dirty="0" smtClean="0"/>
              <a:t>Topological rate of change</a:t>
            </a:r>
          </a:p>
          <a:p>
            <a:r>
              <a:rPr lang="en-US" dirty="0" smtClean="0"/>
              <a:t>Link capacity</a:t>
            </a:r>
          </a:p>
          <a:p>
            <a:r>
              <a:rPr lang="en-US" dirty="0" smtClean="0"/>
              <a:t>Fraction of unidirectional links</a:t>
            </a:r>
          </a:p>
          <a:p>
            <a:r>
              <a:rPr lang="en-US" dirty="0" smtClean="0"/>
              <a:t>Traffic patterns</a:t>
            </a:r>
          </a:p>
          <a:p>
            <a:r>
              <a:rPr lang="en-US" dirty="0" smtClean="0"/>
              <a:t>Mobility</a:t>
            </a:r>
          </a:p>
          <a:p>
            <a:r>
              <a:rPr lang="en-US" dirty="0" smtClean="0"/>
              <a:t>Fraction and frequency of sleeping nodes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Metrics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Packet delivery ratio</a:t>
            </a:r>
          </a:p>
          <a:p>
            <a:r>
              <a:rPr lang="en-US" sz="2800" b="1" dirty="0" smtClean="0"/>
              <a:t>Routing overhead</a:t>
            </a:r>
          </a:p>
          <a:p>
            <a:r>
              <a:rPr lang="en-US" sz="2800" b="1" dirty="0" smtClean="0"/>
              <a:t>Average end-to-end delay</a:t>
            </a:r>
          </a:p>
          <a:p>
            <a:r>
              <a:rPr lang="en-US" dirty="0" smtClean="0"/>
              <a:t>Path optimality</a:t>
            </a:r>
          </a:p>
          <a:p>
            <a:r>
              <a:rPr lang="en-US" dirty="0" smtClean="0"/>
              <a:t>Security</a:t>
            </a:r>
          </a:p>
          <a:p>
            <a:r>
              <a:rPr lang="en-US" dirty="0" smtClean="0"/>
              <a:t>QoS</a:t>
            </a:r>
          </a:p>
          <a:p>
            <a:r>
              <a:rPr lang="en-US" dirty="0" smtClean="0"/>
              <a:t>Scalability</a:t>
            </a:r>
          </a:p>
          <a:p>
            <a:r>
              <a:rPr lang="en-US" dirty="0" smtClean="0"/>
              <a:t>Energy efficiency</a:t>
            </a:r>
          </a:p>
          <a:p>
            <a:r>
              <a:rPr lang="en-US" dirty="0" smtClean="0"/>
              <a:t>Route acquisition time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Categorizing Routing Protocols</a:t>
            </a:r>
          </a:p>
          <a:p>
            <a:r>
              <a:rPr lang="en-US" sz="3600" dirty="0" smtClean="0"/>
              <a:t>Which Protocol is best?</a:t>
            </a:r>
          </a:p>
          <a:p>
            <a:r>
              <a:rPr lang="en-US" sz="3600" dirty="0" smtClean="0"/>
              <a:t>Comparing Protocols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Categorizing Routing Protocols</a:t>
            </a:r>
          </a:p>
          <a:p>
            <a:r>
              <a:rPr lang="en-US" sz="3600" dirty="0" smtClean="0"/>
              <a:t>Which Protocol is best?</a:t>
            </a:r>
          </a:p>
          <a:p>
            <a:r>
              <a:rPr lang="en-US" sz="4000" b="1" dirty="0" smtClean="0">
                <a:solidFill>
                  <a:srgbClr val="00B050"/>
                </a:solidFill>
              </a:rPr>
              <a:t>Comparing Protocols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Computer Simulation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Define routing algorithm</a:t>
            </a:r>
          </a:p>
          <a:p>
            <a:r>
              <a:rPr lang="en-US" sz="3600" dirty="0" smtClean="0"/>
              <a:t>Create scenarios</a:t>
            </a:r>
            <a:endParaRPr lang="en-US" sz="3600" dirty="0"/>
          </a:p>
          <a:p>
            <a:r>
              <a:rPr lang="en-US" sz="3600" dirty="0" smtClean="0"/>
              <a:t>Run 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 of 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Which routing protocols should be used in which situation?</a:t>
            </a:r>
            <a:endParaRPr lang="en-US" sz="3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153400" cy="4873752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00B050"/>
                </a:solidFill>
              </a:rPr>
              <a:t>Categorizing Routing Protocols</a:t>
            </a:r>
          </a:p>
          <a:p>
            <a:r>
              <a:rPr lang="en-US" sz="3600" dirty="0" smtClean="0"/>
              <a:t>Which Protocol is best?</a:t>
            </a:r>
          </a:p>
          <a:p>
            <a:r>
              <a:rPr lang="en-US" sz="3600" dirty="0" smtClean="0"/>
              <a:t>Comparing Protocols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Route Discover Method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4495800"/>
          </a:xfrm>
        </p:spPr>
        <p:txBody>
          <a:bodyPr>
            <a:normAutofit/>
          </a:bodyPr>
          <a:lstStyle/>
          <a:p>
            <a:r>
              <a:rPr lang="en-US" dirty="0" smtClean="0"/>
              <a:t>Anticipates routes</a:t>
            </a:r>
          </a:p>
          <a:p>
            <a:r>
              <a:rPr lang="en-US" dirty="0" smtClean="0"/>
              <a:t>Saves routing table</a:t>
            </a:r>
          </a:p>
          <a:p>
            <a:r>
              <a:rPr lang="en-US" dirty="0" smtClean="0"/>
              <a:t>Pros:</a:t>
            </a:r>
          </a:p>
          <a:p>
            <a:pPr lvl="1"/>
            <a:r>
              <a:rPr lang="en-US" dirty="0" smtClean="0"/>
              <a:t>Immediate route discovery </a:t>
            </a:r>
          </a:p>
          <a:p>
            <a:pPr lvl="3"/>
            <a:endParaRPr lang="en-US" dirty="0" smtClean="0"/>
          </a:p>
          <a:p>
            <a:pPr lvl="3"/>
            <a:endParaRPr lang="en-US" dirty="0" smtClean="0"/>
          </a:p>
          <a:p>
            <a:pPr lvl="3"/>
            <a:endParaRPr lang="en-US" dirty="0" smtClean="0"/>
          </a:p>
          <a:p>
            <a:pPr lvl="3"/>
            <a:endParaRPr lang="en-US" dirty="0" smtClean="0"/>
          </a:p>
          <a:p>
            <a:pPr lvl="3"/>
            <a:endParaRPr lang="en-US" dirty="0" smtClean="0"/>
          </a:p>
          <a:p>
            <a:pPr lvl="3"/>
            <a:endParaRPr lang="en-US" dirty="0" smtClean="0"/>
          </a:p>
          <a:p>
            <a:pPr lvl="3"/>
            <a:r>
              <a:rPr lang="en-US" dirty="0" smtClean="0"/>
              <a:t>Ex: DSDV, OLSR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4495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Waits for need</a:t>
            </a:r>
          </a:p>
          <a:p>
            <a:r>
              <a:rPr lang="en-US" dirty="0" smtClean="0"/>
              <a:t>Uses routing request messages</a:t>
            </a:r>
          </a:p>
          <a:p>
            <a:r>
              <a:rPr lang="en-US" dirty="0" smtClean="0"/>
              <a:t>Pros:</a:t>
            </a:r>
          </a:p>
          <a:p>
            <a:pPr lvl="1"/>
            <a:r>
              <a:rPr lang="en-US" dirty="0" smtClean="0"/>
              <a:t>Lower overhead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2"/>
            <a:endParaRPr lang="en-US" dirty="0" smtClean="0"/>
          </a:p>
          <a:p>
            <a:pPr lvl="2"/>
            <a:endParaRPr lang="en-US" dirty="0" smtClean="0"/>
          </a:p>
          <a:p>
            <a:pPr lvl="3"/>
            <a:endParaRPr lang="en-US" dirty="0" smtClean="0"/>
          </a:p>
          <a:p>
            <a:pPr lvl="3"/>
            <a:r>
              <a:rPr lang="en-US" dirty="0" smtClean="0"/>
              <a:t>Ex: AODV, DSR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en-US" dirty="0" smtClean="0"/>
              <a:t>Proactive/Table-Driven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Reactive/On-Demand</a:t>
            </a:r>
            <a:endParaRPr lang="en-US" dirty="0"/>
          </a:p>
        </p:txBody>
      </p:sp>
      <p:grpSp>
        <p:nvGrpSpPr>
          <p:cNvPr id="3" name="Group 16"/>
          <p:cNvGrpSpPr/>
          <p:nvPr/>
        </p:nvGrpSpPr>
        <p:grpSpPr>
          <a:xfrm>
            <a:off x="533400" y="4419600"/>
            <a:ext cx="4267200" cy="1600200"/>
            <a:chOff x="1752600" y="3962400"/>
            <a:chExt cx="4267200" cy="1600200"/>
          </a:xfrm>
        </p:grpSpPr>
        <p:sp>
          <p:nvSpPr>
            <p:cNvPr id="18" name="Flowchart: Connector 17"/>
            <p:cNvSpPr/>
            <p:nvPr/>
          </p:nvSpPr>
          <p:spPr>
            <a:xfrm>
              <a:off x="1752600" y="4191000"/>
              <a:ext cx="609600" cy="60960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19" name="Flowchart: Connector 18"/>
            <p:cNvSpPr/>
            <p:nvPr/>
          </p:nvSpPr>
          <p:spPr>
            <a:xfrm>
              <a:off x="2667000" y="4953000"/>
              <a:ext cx="609600" cy="60960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20" name="Flowchart: Connector 19"/>
            <p:cNvSpPr/>
            <p:nvPr/>
          </p:nvSpPr>
          <p:spPr>
            <a:xfrm>
              <a:off x="2743200" y="4191000"/>
              <a:ext cx="609600" cy="60960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3</a:t>
              </a:r>
              <a:endParaRPr lang="en-US" dirty="0"/>
            </a:p>
          </p:txBody>
        </p:sp>
        <p:sp>
          <p:nvSpPr>
            <p:cNvPr id="21" name="Flowchart: Connector 20"/>
            <p:cNvSpPr/>
            <p:nvPr/>
          </p:nvSpPr>
          <p:spPr>
            <a:xfrm>
              <a:off x="3581400" y="4495800"/>
              <a:ext cx="609600" cy="60960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4</a:t>
              </a:r>
              <a:endParaRPr lang="en-US" dirty="0"/>
            </a:p>
          </p:txBody>
        </p:sp>
        <p:sp>
          <p:nvSpPr>
            <p:cNvPr id="22" name="Flowchart: Connector 21"/>
            <p:cNvSpPr/>
            <p:nvPr/>
          </p:nvSpPr>
          <p:spPr>
            <a:xfrm>
              <a:off x="4191000" y="3962400"/>
              <a:ext cx="609600" cy="60960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5</a:t>
              </a:r>
              <a:endParaRPr lang="en-US" dirty="0"/>
            </a:p>
          </p:txBody>
        </p:sp>
        <p:sp>
          <p:nvSpPr>
            <p:cNvPr id="23" name="Flowchart: Connector 22"/>
            <p:cNvSpPr/>
            <p:nvPr/>
          </p:nvSpPr>
          <p:spPr>
            <a:xfrm>
              <a:off x="5181600" y="4038600"/>
              <a:ext cx="609600" cy="60960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7</a:t>
              </a:r>
              <a:endParaRPr lang="en-US" dirty="0"/>
            </a:p>
          </p:txBody>
        </p:sp>
        <p:sp>
          <p:nvSpPr>
            <p:cNvPr id="24" name="Flowchart: Connector 23"/>
            <p:cNvSpPr/>
            <p:nvPr/>
          </p:nvSpPr>
          <p:spPr>
            <a:xfrm>
              <a:off x="5410200" y="4800600"/>
              <a:ext cx="609600" cy="60960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8</a:t>
              </a:r>
              <a:endParaRPr lang="en-US" dirty="0"/>
            </a:p>
          </p:txBody>
        </p:sp>
        <p:sp>
          <p:nvSpPr>
            <p:cNvPr id="25" name="Flowchart: Connector 24"/>
            <p:cNvSpPr/>
            <p:nvPr/>
          </p:nvSpPr>
          <p:spPr>
            <a:xfrm>
              <a:off x="4495800" y="4953000"/>
              <a:ext cx="609600" cy="60960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6</a:t>
              </a:r>
              <a:endParaRPr 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Route Discover Method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4495800"/>
          </a:xfrm>
        </p:spPr>
        <p:txBody>
          <a:bodyPr>
            <a:normAutofit/>
          </a:bodyPr>
          <a:lstStyle/>
          <a:p>
            <a:r>
              <a:rPr lang="en-US" dirty="0" smtClean="0"/>
              <a:t>Anticipates routes</a:t>
            </a:r>
          </a:p>
          <a:p>
            <a:r>
              <a:rPr lang="en-US" dirty="0" smtClean="0"/>
              <a:t>Saves routing table</a:t>
            </a:r>
          </a:p>
          <a:p>
            <a:r>
              <a:rPr lang="en-US" dirty="0" smtClean="0"/>
              <a:t>Pros:</a:t>
            </a:r>
          </a:p>
          <a:p>
            <a:pPr lvl="1"/>
            <a:r>
              <a:rPr lang="en-US" dirty="0" smtClean="0"/>
              <a:t>Immediate route discovery </a:t>
            </a:r>
          </a:p>
          <a:p>
            <a:pPr lvl="3"/>
            <a:endParaRPr lang="en-US" dirty="0" smtClean="0"/>
          </a:p>
          <a:p>
            <a:pPr lvl="3"/>
            <a:endParaRPr lang="en-US" dirty="0" smtClean="0"/>
          </a:p>
          <a:p>
            <a:pPr lvl="3"/>
            <a:endParaRPr lang="en-US" dirty="0" smtClean="0"/>
          </a:p>
          <a:p>
            <a:pPr lvl="3"/>
            <a:endParaRPr lang="en-US" dirty="0" smtClean="0"/>
          </a:p>
          <a:p>
            <a:pPr lvl="3"/>
            <a:endParaRPr lang="en-US" dirty="0" smtClean="0"/>
          </a:p>
          <a:p>
            <a:pPr lvl="3"/>
            <a:endParaRPr lang="en-US" dirty="0" smtClean="0"/>
          </a:p>
          <a:p>
            <a:pPr lvl="3"/>
            <a:r>
              <a:rPr lang="en-US" dirty="0" smtClean="0"/>
              <a:t>Ex: DSDV, OLSR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4495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Waits for need</a:t>
            </a:r>
          </a:p>
          <a:p>
            <a:r>
              <a:rPr lang="en-US" dirty="0" smtClean="0"/>
              <a:t>Uses routing request messages</a:t>
            </a:r>
          </a:p>
          <a:p>
            <a:r>
              <a:rPr lang="en-US" dirty="0" smtClean="0"/>
              <a:t>Pros:</a:t>
            </a:r>
          </a:p>
          <a:p>
            <a:pPr lvl="1"/>
            <a:r>
              <a:rPr lang="en-US" dirty="0" smtClean="0"/>
              <a:t>Lower overhead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2"/>
            <a:endParaRPr lang="en-US" dirty="0" smtClean="0"/>
          </a:p>
          <a:p>
            <a:pPr lvl="2"/>
            <a:endParaRPr lang="en-US" dirty="0" smtClean="0"/>
          </a:p>
          <a:p>
            <a:pPr lvl="3"/>
            <a:endParaRPr lang="en-US" dirty="0" smtClean="0"/>
          </a:p>
          <a:p>
            <a:pPr lvl="3"/>
            <a:r>
              <a:rPr lang="en-US" dirty="0" smtClean="0"/>
              <a:t>Ex: AODV, DSR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"/>
          </p:nvPr>
        </p:nvSpPr>
        <p:spPr>
          <a:solidFill>
            <a:srgbClr val="00B050"/>
          </a:solidFill>
        </p:spPr>
        <p:txBody>
          <a:bodyPr/>
          <a:lstStyle/>
          <a:p>
            <a:r>
              <a:rPr lang="en-US" dirty="0" smtClean="0"/>
              <a:t>Proactive/Table-Driven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Reactive/On-Demand</a:t>
            </a:r>
            <a:endParaRPr lang="en-US" dirty="0"/>
          </a:p>
        </p:txBody>
      </p:sp>
      <p:grpSp>
        <p:nvGrpSpPr>
          <p:cNvPr id="17" name="Group 16"/>
          <p:cNvGrpSpPr/>
          <p:nvPr/>
        </p:nvGrpSpPr>
        <p:grpSpPr>
          <a:xfrm>
            <a:off x="533400" y="4419600"/>
            <a:ext cx="4267200" cy="1600200"/>
            <a:chOff x="1752600" y="3962400"/>
            <a:chExt cx="4267200" cy="1600200"/>
          </a:xfrm>
        </p:grpSpPr>
        <p:sp>
          <p:nvSpPr>
            <p:cNvPr id="18" name="Flowchart: Connector 17"/>
            <p:cNvSpPr/>
            <p:nvPr/>
          </p:nvSpPr>
          <p:spPr>
            <a:xfrm>
              <a:off x="1752600" y="4191000"/>
              <a:ext cx="609600" cy="60960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19" name="Flowchart: Connector 18"/>
            <p:cNvSpPr/>
            <p:nvPr/>
          </p:nvSpPr>
          <p:spPr>
            <a:xfrm>
              <a:off x="2667000" y="4953000"/>
              <a:ext cx="609600" cy="60960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20" name="Flowchart: Connector 19"/>
            <p:cNvSpPr/>
            <p:nvPr/>
          </p:nvSpPr>
          <p:spPr>
            <a:xfrm>
              <a:off x="2743200" y="4191000"/>
              <a:ext cx="609600" cy="60960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3</a:t>
              </a:r>
              <a:endParaRPr lang="en-US" dirty="0"/>
            </a:p>
          </p:txBody>
        </p:sp>
        <p:sp>
          <p:nvSpPr>
            <p:cNvPr id="21" name="Flowchart: Connector 20"/>
            <p:cNvSpPr/>
            <p:nvPr/>
          </p:nvSpPr>
          <p:spPr>
            <a:xfrm>
              <a:off x="3581400" y="4495800"/>
              <a:ext cx="609600" cy="60960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4</a:t>
              </a:r>
              <a:endParaRPr lang="en-US" dirty="0"/>
            </a:p>
          </p:txBody>
        </p:sp>
        <p:sp>
          <p:nvSpPr>
            <p:cNvPr id="22" name="Flowchart: Connector 21"/>
            <p:cNvSpPr/>
            <p:nvPr/>
          </p:nvSpPr>
          <p:spPr>
            <a:xfrm>
              <a:off x="4191000" y="3962400"/>
              <a:ext cx="609600" cy="60960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5</a:t>
              </a:r>
              <a:endParaRPr lang="en-US" dirty="0"/>
            </a:p>
          </p:txBody>
        </p:sp>
        <p:sp>
          <p:nvSpPr>
            <p:cNvPr id="23" name="Flowchart: Connector 22"/>
            <p:cNvSpPr/>
            <p:nvPr/>
          </p:nvSpPr>
          <p:spPr>
            <a:xfrm>
              <a:off x="5181600" y="4038600"/>
              <a:ext cx="609600" cy="60960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7</a:t>
              </a:r>
              <a:endParaRPr lang="en-US" dirty="0"/>
            </a:p>
          </p:txBody>
        </p:sp>
        <p:sp>
          <p:nvSpPr>
            <p:cNvPr id="24" name="Flowchart: Connector 23"/>
            <p:cNvSpPr/>
            <p:nvPr/>
          </p:nvSpPr>
          <p:spPr>
            <a:xfrm>
              <a:off x="5410200" y="4800600"/>
              <a:ext cx="609600" cy="60960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8</a:t>
              </a:r>
              <a:endParaRPr lang="en-US" dirty="0"/>
            </a:p>
          </p:txBody>
        </p:sp>
        <p:sp>
          <p:nvSpPr>
            <p:cNvPr id="25" name="Flowchart: Connector 24"/>
            <p:cNvSpPr/>
            <p:nvPr/>
          </p:nvSpPr>
          <p:spPr>
            <a:xfrm>
              <a:off x="4495800" y="4953000"/>
              <a:ext cx="609600" cy="60960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6</a:t>
              </a:r>
              <a:endParaRPr lang="en-US" dirty="0"/>
            </a:p>
          </p:txBody>
        </p:sp>
      </p:grpSp>
      <p:graphicFrame>
        <p:nvGraphicFramePr>
          <p:cNvPr id="26" name="Table 25"/>
          <p:cNvGraphicFramePr>
            <a:graphicFrameLocks noGrp="1"/>
          </p:cNvGraphicFramePr>
          <p:nvPr/>
        </p:nvGraphicFramePr>
        <p:xfrm>
          <a:off x="5105400" y="4343400"/>
          <a:ext cx="3276600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8300"/>
                <a:gridCol w="1638300"/>
              </a:tblGrid>
              <a:tr h="309880">
                <a:tc>
                  <a:txBody>
                    <a:bodyPr/>
                    <a:lstStyle/>
                    <a:p>
                      <a:r>
                        <a:rPr lang="en-US" dirty="0" smtClean="0"/>
                        <a:t>Node</a:t>
                      </a:r>
                      <a:endParaRPr lang="en-US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Route</a:t>
                      </a:r>
                      <a:endParaRPr lang="en-US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30988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6-4-3-1</a:t>
                      </a:r>
                      <a:endParaRPr lang="en-US" dirty="0"/>
                    </a:p>
                  </a:txBody>
                  <a:tcPr/>
                </a:tc>
              </a:tr>
              <a:tr h="30988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6-4</a:t>
                      </a:r>
                      <a:endParaRPr lang="en-US" dirty="0"/>
                    </a:p>
                  </a:txBody>
                  <a:tcPr/>
                </a:tc>
              </a:tr>
              <a:tr h="309880"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</a:tr>
              <a:tr h="309880">
                <a:tc>
                  <a:txBody>
                    <a:bodyPr/>
                    <a:lstStyle/>
                    <a:p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27" name="Straight Arrow Connector 26"/>
          <p:cNvCxnSpPr>
            <a:endCxn id="24" idx="7"/>
          </p:cNvCxnSpPr>
          <p:nvPr/>
        </p:nvCxnSpPr>
        <p:spPr>
          <a:xfrm rot="5400000">
            <a:off x="4444626" y="4686300"/>
            <a:ext cx="927474" cy="394074"/>
          </a:xfrm>
          <a:prstGeom prst="straightConnector1">
            <a:avLst/>
          </a:prstGeom>
          <a:ln w="38100">
            <a:solidFill>
              <a:srgbClr val="00B050"/>
            </a:solidFill>
            <a:round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endCxn id="24" idx="5"/>
          </p:cNvCxnSpPr>
          <p:nvPr/>
        </p:nvCxnSpPr>
        <p:spPr>
          <a:xfrm rot="10800000">
            <a:off x="4711326" y="5778126"/>
            <a:ext cx="470274" cy="394074"/>
          </a:xfrm>
          <a:prstGeom prst="straightConnector1">
            <a:avLst/>
          </a:prstGeom>
          <a:ln w="38100">
            <a:solidFill>
              <a:srgbClr val="00B050"/>
            </a:solidFill>
            <a:round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Route Discover Method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4495800"/>
          </a:xfrm>
        </p:spPr>
        <p:txBody>
          <a:bodyPr>
            <a:normAutofit/>
          </a:bodyPr>
          <a:lstStyle/>
          <a:p>
            <a:r>
              <a:rPr lang="en-US" dirty="0" smtClean="0"/>
              <a:t>Anticipates routes</a:t>
            </a:r>
          </a:p>
          <a:p>
            <a:r>
              <a:rPr lang="en-US" dirty="0" smtClean="0"/>
              <a:t>Saves routing table</a:t>
            </a:r>
          </a:p>
          <a:p>
            <a:r>
              <a:rPr lang="en-US" dirty="0" smtClean="0"/>
              <a:t>Pros:</a:t>
            </a:r>
          </a:p>
          <a:p>
            <a:pPr lvl="1"/>
            <a:r>
              <a:rPr lang="en-US" dirty="0" smtClean="0"/>
              <a:t>Immediate route discovery </a:t>
            </a:r>
          </a:p>
          <a:p>
            <a:pPr lvl="3"/>
            <a:endParaRPr lang="en-US" dirty="0" smtClean="0"/>
          </a:p>
          <a:p>
            <a:pPr lvl="3"/>
            <a:endParaRPr lang="en-US" dirty="0" smtClean="0"/>
          </a:p>
          <a:p>
            <a:pPr lvl="3"/>
            <a:endParaRPr lang="en-US" dirty="0" smtClean="0"/>
          </a:p>
          <a:p>
            <a:pPr lvl="3"/>
            <a:endParaRPr lang="en-US" dirty="0" smtClean="0"/>
          </a:p>
          <a:p>
            <a:pPr lvl="3"/>
            <a:endParaRPr lang="en-US" dirty="0" smtClean="0"/>
          </a:p>
          <a:p>
            <a:pPr lvl="3"/>
            <a:endParaRPr lang="en-US" dirty="0" smtClean="0"/>
          </a:p>
          <a:p>
            <a:pPr lvl="3"/>
            <a:r>
              <a:rPr lang="en-US" dirty="0" smtClean="0"/>
              <a:t>Ex: DSDV, OLSR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4495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Waits for need</a:t>
            </a:r>
          </a:p>
          <a:p>
            <a:r>
              <a:rPr lang="en-US" dirty="0" smtClean="0"/>
              <a:t>Uses routing request messages</a:t>
            </a:r>
          </a:p>
          <a:p>
            <a:r>
              <a:rPr lang="en-US" dirty="0" smtClean="0"/>
              <a:t>Pros:</a:t>
            </a:r>
          </a:p>
          <a:p>
            <a:pPr lvl="1"/>
            <a:r>
              <a:rPr lang="en-US" dirty="0" smtClean="0"/>
              <a:t>Lower overhead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2"/>
            <a:endParaRPr lang="en-US" dirty="0" smtClean="0"/>
          </a:p>
          <a:p>
            <a:pPr lvl="2"/>
            <a:endParaRPr lang="en-US" dirty="0" smtClean="0"/>
          </a:p>
          <a:p>
            <a:pPr lvl="3"/>
            <a:endParaRPr lang="en-US" dirty="0" smtClean="0"/>
          </a:p>
          <a:p>
            <a:pPr lvl="3"/>
            <a:r>
              <a:rPr lang="en-US" dirty="0" smtClean="0"/>
              <a:t>Ex: AODV, DSR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en-US" dirty="0" smtClean="0"/>
              <a:t>Proactive/Table-Driven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solidFill>
            <a:srgbClr val="00B050"/>
          </a:solidFill>
        </p:spPr>
        <p:txBody>
          <a:bodyPr/>
          <a:lstStyle/>
          <a:p>
            <a:r>
              <a:rPr lang="en-US" dirty="0" smtClean="0"/>
              <a:t>Reactive/On-Demand</a:t>
            </a:r>
            <a:endParaRPr lang="en-US" dirty="0"/>
          </a:p>
        </p:txBody>
      </p:sp>
      <p:grpSp>
        <p:nvGrpSpPr>
          <p:cNvPr id="3" name="Group 16"/>
          <p:cNvGrpSpPr/>
          <p:nvPr/>
        </p:nvGrpSpPr>
        <p:grpSpPr>
          <a:xfrm>
            <a:off x="533400" y="4419600"/>
            <a:ext cx="4267200" cy="1600200"/>
            <a:chOff x="1752600" y="3962400"/>
            <a:chExt cx="4267200" cy="1600200"/>
          </a:xfrm>
        </p:grpSpPr>
        <p:sp>
          <p:nvSpPr>
            <p:cNvPr id="18" name="Flowchart: Connector 17"/>
            <p:cNvSpPr/>
            <p:nvPr/>
          </p:nvSpPr>
          <p:spPr>
            <a:xfrm>
              <a:off x="1752600" y="4191000"/>
              <a:ext cx="609600" cy="60960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19" name="Flowchart: Connector 18"/>
            <p:cNvSpPr/>
            <p:nvPr/>
          </p:nvSpPr>
          <p:spPr>
            <a:xfrm>
              <a:off x="2667000" y="4953000"/>
              <a:ext cx="609600" cy="60960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20" name="Flowchart: Connector 19"/>
            <p:cNvSpPr/>
            <p:nvPr/>
          </p:nvSpPr>
          <p:spPr>
            <a:xfrm>
              <a:off x="2743200" y="4191000"/>
              <a:ext cx="609600" cy="60960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3</a:t>
              </a:r>
              <a:endParaRPr lang="en-US" dirty="0"/>
            </a:p>
          </p:txBody>
        </p:sp>
        <p:sp>
          <p:nvSpPr>
            <p:cNvPr id="21" name="Flowchart: Connector 20"/>
            <p:cNvSpPr/>
            <p:nvPr/>
          </p:nvSpPr>
          <p:spPr>
            <a:xfrm>
              <a:off x="3581400" y="4495800"/>
              <a:ext cx="609600" cy="60960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4</a:t>
              </a:r>
              <a:endParaRPr lang="en-US" dirty="0"/>
            </a:p>
          </p:txBody>
        </p:sp>
        <p:sp>
          <p:nvSpPr>
            <p:cNvPr id="22" name="Flowchart: Connector 21"/>
            <p:cNvSpPr/>
            <p:nvPr/>
          </p:nvSpPr>
          <p:spPr>
            <a:xfrm>
              <a:off x="4191000" y="3962400"/>
              <a:ext cx="609600" cy="60960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5</a:t>
              </a:r>
              <a:endParaRPr lang="en-US" dirty="0"/>
            </a:p>
          </p:txBody>
        </p:sp>
        <p:sp>
          <p:nvSpPr>
            <p:cNvPr id="23" name="Flowchart: Connector 22"/>
            <p:cNvSpPr/>
            <p:nvPr/>
          </p:nvSpPr>
          <p:spPr>
            <a:xfrm>
              <a:off x="5181600" y="4038600"/>
              <a:ext cx="609600" cy="60960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7</a:t>
              </a:r>
              <a:endParaRPr lang="en-US" dirty="0"/>
            </a:p>
          </p:txBody>
        </p:sp>
        <p:sp>
          <p:nvSpPr>
            <p:cNvPr id="24" name="Flowchart: Connector 23"/>
            <p:cNvSpPr/>
            <p:nvPr/>
          </p:nvSpPr>
          <p:spPr>
            <a:xfrm>
              <a:off x="5410200" y="4800600"/>
              <a:ext cx="609600" cy="60960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8</a:t>
              </a:r>
              <a:endParaRPr lang="en-US" dirty="0"/>
            </a:p>
          </p:txBody>
        </p:sp>
        <p:sp>
          <p:nvSpPr>
            <p:cNvPr id="25" name="Flowchart: Connector 24"/>
            <p:cNvSpPr/>
            <p:nvPr/>
          </p:nvSpPr>
          <p:spPr>
            <a:xfrm>
              <a:off x="4495800" y="4953000"/>
              <a:ext cx="609600" cy="60960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6</a:t>
              </a:r>
              <a:endParaRPr lang="en-US" dirty="0"/>
            </a:p>
          </p:txBody>
        </p:sp>
      </p:grpSp>
      <p:cxnSp>
        <p:nvCxnSpPr>
          <p:cNvPr id="17" name="Straight Arrow Connector 16"/>
          <p:cNvCxnSpPr/>
          <p:nvPr/>
        </p:nvCxnSpPr>
        <p:spPr>
          <a:xfrm>
            <a:off x="1066800" y="5257800"/>
            <a:ext cx="381000" cy="228600"/>
          </a:xfrm>
          <a:prstGeom prst="straightConnector1">
            <a:avLst/>
          </a:prstGeom>
          <a:ln w="38100">
            <a:solidFill>
              <a:srgbClr val="00B050"/>
            </a:solidFill>
            <a:round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endCxn id="20" idx="2"/>
          </p:cNvCxnSpPr>
          <p:nvPr/>
        </p:nvCxnSpPr>
        <p:spPr>
          <a:xfrm>
            <a:off x="1143000" y="4876800"/>
            <a:ext cx="381000" cy="76200"/>
          </a:xfrm>
          <a:prstGeom prst="straightConnector1">
            <a:avLst/>
          </a:prstGeom>
          <a:ln w="38100">
            <a:solidFill>
              <a:srgbClr val="00B050"/>
            </a:solidFill>
            <a:round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2133600" y="5029200"/>
            <a:ext cx="228600" cy="76200"/>
          </a:xfrm>
          <a:prstGeom prst="straightConnector1">
            <a:avLst/>
          </a:prstGeom>
          <a:ln w="38100">
            <a:solidFill>
              <a:srgbClr val="00B050"/>
            </a:solidFill>
            <a:round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endCxn id="21" idx="3"/>
          </p:cNvCxnSpPr>
          <p:nvPr/>
        </p:nvCxnSpPr>
        <p:spPr>
          <a:xfrm flipV="1">
            <a:off x="2057400" y="5473326"/>
            <a:ext cx="394074" cy="241674"/>
          </a:xfrm>
          <a:prstGeom prst="straightConnector1">
            <a:avLst/>
          </a:prstGeom>
          <a:ln w="38100">
            <a:solidFill>
              <a:srgbClr val="00B050"/>
            </a:solidFill>
            <a:round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endCxn id="22" idx="3"/>
          </p:cNvCxnSpPr>
          <p:nvPr/>
        </p:nvCxnSpPr>
        <p:spPr>
          <a:xfrm flipV="1">
            <a:off x="2895600" y="4939926"/>
            <a:ext cx="165474" cy="102348"/>
          </a:xfrm>
          <a:prstGeom prst="straightConnector1">
            <a:avLst/>
          </a:prstGeom>
          <a:ln w="38100">
            <a:solidFill>
              <a:srgbClr val="00B050"/>
            </a:solidFill>
            <a:round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22" idx="6"/>
            <a:endCxn id="23" idx="2"/>
          </p:cNvCxnSpPr>
          <p:nvPr/>
        </p:nvCxnSpPr>
        <p:spPr>
          <a:xfrm>
            <a:off x="3581400" y="4724400"/>
            <a:ext cx="381000" cy="76200"/>
          </a:xfrm>
          <a:prstGeom prst="straightConnector1">
            <a:avLst/>
          </a:prstGeom>
          <a:ln w="38100">
            <a:solidFill>
              <a:srgbClr val="00B050"/>
            </a:solidFill>
            <a:round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rot="16200000" flipH="1">
            <a:off x="3238500" y="5143500"/>
            <a:ext cx="381000" cy="152400"/>
          </a:xfrm>
          <a:prstGeom prst="straightConnector1">
            <a:avLst/>
          </a:prstGeom>
          <a:ln w="38100">
            <a:solidFill>
              <a:srgbClr val="00B050"/>
            </a:solidFill>
            <a:round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endCxn id="24" idx="2"/>
          </p:cNvCxnSpPr>
          <p:nvPr/>
        </p:nvCxnSpPr>
        <p:spPr>
          <a:xfrm flipV="1">
            <a:off x="3886200" y="5562600"/>
            <a:ext cx="304800" cy="76200"/>
          </a:xfrm>
          <a:prstGeom prst="straightConnector1">
            <a:avLst/>
          </a:prstGeom>
          <a:ln w="38100">
            <a:solidFill>
              <a:srgbClr val="00B050"/>
            </a:solidFill>
            <a:round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endCxn id="24" idx="0"/>
          </p:cNvCxnSpPr>
          <p:nvPr/>
        </p:nvCxnSpPr>
        <p:spPr>
          <a:xfrm rot="5400000">
            <a:off x="4381500" y="5143500"/>
            <a:ext cx="228600" cy="1588"/>
          </a:xfrm>
          <a:prstGeom prst="straightConnector1">
            <a:avLst/>
          </a:prstGeom>
          <a:ln w="38100">
            <a:solidFill>
              <a:srgbClr val="00B050"/>
            </a:solidFill>
            <a:round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17"/>
          <p:cNvSpPr txBox="1"/>
          <p:nvPr/>
        </p:nvSpPr>
        <p:spPr>
          <a:xfrm rot="599347">
            <a:off x="990600" y="4559556"/>
            <a:ext cx="76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 smtClean="0"/>
              <a:t>RREQ</a:t>
            </a:r>
            <a:endParaRPr lang="en-US" dirty="0"/>
          </a:p>
        </p:txBody>
      </p:sp>
      <p:sp>
        <p:nvSpPr>
          <p:cNvPr id="46" name="TextBox 17"/>
          <p:cNvSpPr txBox="1"/>
          <p:nvPr/>
        </p:nvSpPr>
        <p:spPr>
          <a:xfrm rot="1713936">
            <a:off x="782918" y="5397756"/>
            <a:ext cx="76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 smtClean="0"/>
              <a:t>RREQ</a:t>
            </a:r>
            <a:endParaRPr lang="en-US" dirty="0"/>
          </a:p>
        </p:txBody>
      </p:sp>
      <p:sp>
        <p:nvSpPr>
          <p:cNvPr id="47" name="TextBox 17"/>
          <p:cNvSpPr txBox="1"/>
          <p:nvPr/>
        </p:nvSpPr>
        <p:spPr>
          <a:xfrm rot="19447184">
            <a:off x="1963304" y="5604301"/>
            <a:ext cx="76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 smtClean="0"/>
              <a:t>RREQ</a:t>
            </a:r>
            <a:endParaRPr lang="en-US" dirty="0"/>
          </a:p>
        </p:txBody>
      </p:sp>
      <p:sp>
        <p:nvSpPr>
          <p:cNvPr id="48" name="TextBox 17"/>
          <p:cNvSpPr txBox="1"/>
          <p:nvPr/>
        </p:nvSpPr>
        <p:spPr>
          <a:xfrm rot="683386">
            <a:off x="2034512" y="4644211"/>
            <a:ext cx="76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 smtClean="0"/>
              <a:t>RREQ</a:t>
            </a:r>
            <a:endParaRPr lang="en-US" dirty="0"/>
          </a:p>
        </p:txBody>
      </p:sp>
      <p:cxnSp>
        <p:nvCxnSpPr>
          <p:cNvPr id="49" name="Straight Arrow Connector 48"/>
          <p:cNvCxnSpPr/>
          <p:nvPr/>
        </p:nvCxnSpPr>
        <p:spPr>
          <a:xfrm rot="5400000" flipH="1" flipV="1">
            <a:off x="1600200" y="5334000"/>
            <a:ext cx="152400" cy="1588"/>
          </a:xfrm>
          <a:prstGeom prst="straightConnector1">
            <a:avLst/>
          </a:prstGeom>
          <a:ln w="38100">
            <a:solidFill>
              <a:srgbClr val="00B050"/>
            </a:solidFill>
            <a:round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 rot="5400000">
            <a:off x="1828006" y="5334000"/>
            <a:ext cx="152400" cy="1588"/>
          </a:xfrm>
          <a:prstGeom prst="straightConnector1">
            <a:avLst/>
          </a:prstGeom>
          <a:ln w="38100">
            <a:solidFill>
              <a:srgbClr val="00B050"/>
            </a:solidFill>
            <a:round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>
            <a:stCxn id="21" idx="5"/>
          </p:cNvCxnSpPr>
          <p:nvPr/>
        </p:nvCxnSpPr>
        <p:spPr>
          <a:xfrm rot="16200000" flipH="1">
            <a:off x="2996826" y="5359026"/>
            <a:ext cx="165474" cy="394074"/>
          </a:xfrm>
          <a:prstGeom prst="straightConnector1">
            <a:avLst/>
          </a:prstGeom>
          <a:ln w="38100">
            <a:solidFill>
              <a:srgbClr val="00B050"/>
            </a:solidFill>
            <a:round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 rot="16200000" flipV="1">
            <a:off x="3352801" y="5105401"/>
            <a:ext cx="457199" cy="152400"/>
          </a:xfrm>
          <a:prstGeom prst="straightConnector1">
            <a:avLst/>
          </a:prstGeom>
          <a:ln w="38100">
            <a:solidFill>
              <a:srgbClr val="00B050"/>
            </a:solidFill>
            <a:round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>
            <a:stCxn id="24" idx="1"/>
            <a:endCxn id="23" idx="4"/>
          </p:cNvCxnSpPr>
          <p:nvPr/>
        </p:nvCxnSpPr>
        <p:spPr>
          <a:xfrm rot="16200000" flipV="1">
            <a:off x="4152900" y="5219700"/>
            <a:ext cx="241674" cy="13074"/>
          </a:xfrm>
          <a:prstGeom prst="straightConnector1">
            <a:avLst/>
          </a:prstGeom>
          <a:ln w="38100">
            <a:solidFill>
              <a:srgbClr val="00B050"/>
            </a:solidFill>
            <a:round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17"/>
          <p:cNvSpPr txBox="1"/>
          <p:nvPr/>
        </p:nvSpPr>
        <p:spPr>
          <a:xfrm>
            <a:off x="5507318" y="4711956"/>
            <a:ext cx="1807882" cy="1200329"/>
          </a:xfrm>
          <a:prstGeom prst="rect">
            <a:avLst/>
          </a:prstGeom>
          <a:solidFill>
            <a:srgbClr val="00B050">
              <a:alpha val="58000"/>
            </a:srgbClr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Node 1 sends out RREQ, waits for RREP from node 8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  <p:bldP spid="46" grpId="0"/>
      <p:bldP spid="47" grpId="0"/>
      <p:bldP spid="4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Proactive Table Types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4495800"/>
          </a:xfrm>
        </p:spPr>
        <p:txBody>
          <a:bodyPr>
            <a:normAutofit/>
          </a:bodyPr>
          <a:lstStyle/>
          <a:p>
            <a:r>
              <a:rPr lang="en-US" dirty="0" smtClean="0"/>
              <a:t>Route information stored in tables</a:t>
            </a:r>
          </a:p>
          <a:p>
            <a:r>
              <a:rPr lang="en-US" dirty="0" smtClean="0"/>
              <a:t>Pros:</a:t>
            </a:r>
          </a:p>
          <a:p>
            <a:pPr lvl="1"/>
            <a:r>
              <a:rPr lang="en-US" dirty="0" smtClean="0"/>
              <a:t>Less overhead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3"/>
            <a:endParaRPr lang="en-US" dirty="0" smtClean="0"/>
          </a:p>
          <a:p>
            <a:pPr lvl="3"/>
            <a:endParaRPr lang="en-US" dirty="0" smtClean="0"/>
          </a:p>
          <a:p>
            <a:pPr lvl="3"/>
            <a:endParaRPr lang="en-US" dirty="0" smtClean="0"/>
          </a:p>
          <a:p>
            <a:pPr lvl="3"/>
            <a:endParaRPr lang="en-US" dirty="0" smtClean="0"/>
          </a:p>
          <a:p>
            <a:pPr lvl="3"/>
            <a:r>
              <a:rPr lang="en-US" dirty="0" smtClean="0"/>
              <a:t>Ex: AODV, DSDV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71974" y="2362200"/>
            <a:ext cx="3857625" cy="4495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Connectivity information stored in tables</a:t>
            </a:r>
          </a:p>
          <a:p>
            <a:r>
              <a:rPr lang="en-US" dirty="0" smtClean="0"/>
              <a:t>Pros:</a:t>
            </a:r>
          </a:p>
          <a:p>
            <a:pPr lvl="1"/>
            <a:r>
              <a:rPr lang="en-US" dirty="0" smtClean="0"/>
              <a:t>More stable and robust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3">
              <a:buNone/>
            </a:pPr>
            <a:endParaRPr lang="en-US" dirty="0" smtClean="0"/>
          </a:p>
          <a:p>
            <a:pPr lvl="3"/>
            <a:endParaRPr lang="en-US" dirty="0" smtClean="0"/>
          </a:p>
          <a:p>
            <a:pPr lvl="3"/>
            <a:endParaRPr lang="en-US" dirty="0" smtClean="0"/>
          </a:p>
          <a:p>
            <a:pPr lvl="3"/>
            <a:endParaRPr lang="en-US" dirty="0" smtClean="0"/>
          </a:p>
          <a:p>
            <a:pPr lvl="3"/>
            <a:r>
              <a:rPr lang="en-US" dirty="0" smtClean="0"/>
              <a:t>Ex: OLSR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en-US" dirty="0" smtClean="0"/>
              <a:t>Distance Vector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Link State</a:t>
            </a:r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533400" y="4419600"/>
            <a:ext cx="4267200" cy="1600200"/>
            <a:chOff x="1752600" y="3962400"/>
            <a:chExt cx="4267200" cy="1600200"/>
          </a:xfrm>
        </p:grpSpPr>
        <p:sp>
          <p:nvSpPr>
            <p:cNvPr id="8" name="Flowchart: Connector 7"/>
            <p:cNvSpPr/>
            <p:nvPr/>
          </p:nvSpPr>
          <p:spPr>
            <a:xfrm>
              <a:off x="1752600" y="4191000"/>
              <a:ext cx="609600" cy="60960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9" name="Flowchart: Connector 8"/>
            <p:cNvSpPr/>
            <p:nvPr/>
          </p:nvSpPr>
          <p:spPr>
            <a:xfrm>
              <a:off x="2667000" y="4953000"/>
              <a:ext cx="609600" cy="60960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10" name="Flowchart: Connector 9"/>
            <p:cNvSpPr/>
            <p:nvPr/>
          </p:nvSpPr>
          <p:spPr>
            <a:xfrm>
              <a:off x="2743200" y="4191000"/>
              <a:ext cx="609600" cy="60960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3</a:t>
              </a:r>
              <a:endParaRPr lang="en-US" dirty="0"/>
            </a:p>
          </p:txBody>
        </p:sp>
        <p:sp>
          <p:nvSpPr>
            <p:cNvPr id="11" name="Flowchart: Connector 10"/>
            <p:cNvSpPr/>
            <p:nvPr/>
          </p:nvSpPr>
          <p:spPr>
            <a:xfrm>
              <a:off x="3581400" y="4495800"/>
              <a:ext cx="609600" cy="60960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4</a:t>
              </a:r>
              <a:endParaRPr lang="en-US" dirty="0"/>
            </a:p>
          </p:txBody>
        </p:sp>
        <p:sp>
          <p:nvSpPr>
            <p:cNvPr id="12" name="Flowchart: Connector 11"/>
            <p:cNvSpPr/>
            <p:nvPr/>
          </p:nvSpPr>
          <p:spPr>
            <a:xfrm>
              <a:off x="4191000" y="3962400"/>
              <a:ext cx="609600" cy="60960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5</a:t>
              </a:r>
              <a:endParaRPr lang="en-US" dirty="0"/>
            </a:p>
          </p:txBody>
        </p:sp>
        <p:sp>
          <p:nvSpPr>
            <p:cNvPr id="13" name="Flowchart: Connector 12"/>
            <p:cNvSpPr/>
            <p:nvPr/>
          </p:nvSpPr>
          <p:spPr>
            <a:xfrm>
              <a:off x="5181600" y="4038600"/>
              <a:ext cx="609600" cy="60960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7</a:t>
              </a:r>
              <a:endParaRPr lang="en-US" dirty="0"/>
            </a:p>
          </p:txBody>
        </p:sp>
        <p:sp>
          <p:nvSpPr>
            <p:cNvPr id="14" name="Flowchart: Connector 13"/>
            <p:cNvSpPr/>
            <p:nvPr/>
          </p:nvSpPr>
          <p:spPr>
            <a:xfrm>
              <a:off x="5410200" y="4800600"/>
              <a:ext cx="609600" cy="60960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8</a:t>
              </a:r>
              <a:endParaRPr lang="en-US" dirty="0"/>
            </a:p>
          </p:txBody>
        </p:sp>
        <p:sp>
          <p:nvSpPr>
            <p:cNvPr id="15" name="Flowchart: Connector 14"/>
            <p:cNvSpPr/>
            <p:nvPr/>
          </p:nvSpPr>
          <p:spPr>
            <a:xfrm>
              <a:off x="4495800" y="4953000"/>
              <a:ext cx="609600" cy="60960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6</a:t>
              </a:r>
              <a:endParaRPr 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Proactive Table Types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4495800"/>
          </a:xfrm>
        </p:spPr>
        <p:txBody>
          <a:bodyPr>
            <a:normAutofit/>
          </a:bodyPr>
          <a:lstStyle/>
          <a:p>
            <a:r>
              <a:rPr lang="en-US" dirty="0" smtClean="0"/>
              <a:t>Route information stored in tables</a:t>
            </a:r>
          </a:p>
          <a:p>
            <a:r>
              <a:rPr lang="en-US" dirty="0" smtClean="0"/>
              <a:t>Pros:</a:t>
            </a:r>
          </a:p>
          <a:p>
            <a:pPr lvl="1"/>
            <a:r>
              <a:rPr lang="en-US" dirty="0" smtClean="0"/>
              <a:t>Less overhead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3"/>
            <a:endParaRPr lang="en-US" dirty="0" smtClean="0"/>
          </a:p>
          <a:p>
            <a:pPr lvl="3"/>
            <a:endParaRPr lang="en-US" dirty="0" smtClean="0"/>
          </a:p>
          <a:p>
            <a:pPr lvl="3"/>
            <a:endParaRPr lang="en-US" dirty="0" smtClean="0"/>
          </a:p>
          <a:p>
            <a:pPr lvl="3"/>
            <a:endParaRPr lang="en-US" dirty="0" smtClean="0"/>
          </a:p>
          <a:p>
            <a:pPr lvl="3"/>
            <a:r>
              <a:rPr lang="en-US" dirty="0" smtClean="0"/>
              <a:t>Ex: AODV, DSDV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71974" y="2362200"/>
            <a:ext cx="3857625" cy="4495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Connectivity information stored in tables</a:t>
            </a:r>
          </a:p>
          <a:p>
            <a:r>
              <a:rPr lang="en-US" dirty="0" smtClean="0"/>
              <a:t>Pros:</a:t>
            </a:r>
          </a:p>
          <a:p>
            <a:pPr lvl="1"/>
            <a:r>
              <a:rPr lang="en-US" dirty="0" smtClean="0"/>
              <a:t>More stable and robust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3">
              <a:buNone/>
            </a:pPr>
            <a:endParaRPr lang="en-US" dirty="0" smtClean="0"/>
          </a:p>
          <a:p>
            <a:pPr lvl="3"/>
            <a:endParaRPr lang="en-US" dirty="0" smtClean="0"/>
          </a:p>
          <a:p>
            <a:pPr lvl="3"/>
            <a:endParaRPr lang="en-US" dirty="0" smtClean="0"/>
          </a:p>
          <a:p>
            <a:pPr lvl="3"/>
            <a:endParaRPr lang="en-US" dirty="0" smtClean="0"/>
          </a:p>
          <a:p>
            <a:pPr lvl="3"/>
            <a:r>
              <a:rPr lang="en-US" dirty="0" smtClean="0"/>
              <a:t>Ex: OLSR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"/>
          </p:nvPr>
        </p:nvSpPr>
        <p:spPr>
          <a:solidFill>
            <a:srgbClr val="00B050"/>
          </a:solidFill>
        </p:spPr>
        <p:txBody>
          <a:bodyPr/>
          <a:lstStyle/>
          <a:p>
            <a:r>
              <a:rPr lang="en-US" dirty="0" smtClean="0"/>
              <a:t>Distance Vector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Link State</a:t>
            </a:r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533400" y="4419600"/>
            <a:ext cx="4267200" cy="1600200"/>
            <a:chOff x="1752600" y="3962400"/>
            <a:chExt cx="4267200" cy="1600200"/>
          </a:xfrm>
        </p:grpSpPr>
        <p:sp>
          <p:nvSpPr>
            <p:cNvPr id="8" name="Flowchart: Connector 7"/>
            <p:cNvSpPr/>
            <p:nvPr/>
          </p:nvSpPr>
          <p:spPr>
            <a:xfrm>
              <a:off x="1752600" y="4191000"/>
              <a:ext cx="609600" cy="60960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9" name="Flowchart: Connector 8"/>
            <p:cNvSpPr/>
            <p:nvPr/>
          </p:nvSpPr>
          <p:spPr>
            <a:xfrm>
              <a:off x="2667000" y="4953000"/>
              <a:ext cx="609600" cy="60960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10" name="Flowchart: Connector 9"/>
            <p:cNvSpPr/>
            <p:nvPr/>
          </p:nvSpPr>
          <p:spPr>
            <a:xfrm>
              <a:off x="2743200" y="4191000"/>
              <a:ext cx="609600" cy="60960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3</a:t>
              </a:r>
              <a:endParaRPr lang="en-US" dirty="0"/>
            </a:p>
          </p:txBody>
        </p:sp>
        <p:sp>
          <p:nvSpPr>
            <p:cNvPr id="11" name="Flowchart: Connector 10"/>
            <p:cNvSpPr/>
            <p:nvPr/>
          </p:nvSpPr>
          <p:spPr>
            <a:xfrm>
              <a:off x="3581400" y="4495800"/>
              <a:ext cx="609600" cy="60960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4</a:t>
              </a:r>
              <a:endParaRPr lang="en-US" dirty="0"/>
            </a:p>
          </p:txBody>
        </p:sp>
        <p:sp>
          <p:nvSpPr>
            <p:cNvPr id="12" name="Flowchart: Connector 11"/>
            <p:cNvSpPr/>
            <p:nvPr/>
          </p:nvSpPr>
          <p:spPr>
            <a:xfrm>
              <a:off x="4191000" y="3962400"/>
              <a:ext cx="609600" cy="60960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5</a:t>
              </a:r>
              <a:endParaRPr lang="en-US" dirty="0"/>
            </a:p>
          </p:txBody>
        </p:sp>
        <p:sp>
          <p:nvSpPr>
            <p:cNvPr id="13" name="Flowchart: Connector 12"/>
            <p:cNvSpPr/>
            <p:nvPr/>
          </p:nvSpPr>
          <p:spPr>
            <a:xfrm>
              <a:off x="5181600" y="4038600"/>
              <a:ext cx="609600" cy="60960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7</a:t>
              </a:r>
              <a:endParaRPr lang="en-US" dirty="0"/>
            </a:p>
          </p:txBody>
        </p:sp>
        <p:sp>
          <p:nvSpPr>
            <p:cNvPr id="14" name="Flowchart: Connector 13"/>
            <p:cNvSpPr/>
            <p:nvPr/>
          </p:nvSpPr>
          <p:spPr>
            <a:xfrm>
              <a:off x="5410200" y="4800600"/>
              <a:ext cx="609600" cy="60960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8</a:t>
              </a:r>
              <a:endParaRPr lang="en-US" dirty="0"/>
            </a:p>
          </p:txBody>
        </p:sp>
        <p:sp>
          <p:nvSpPr>
            <p:cNvPr id="15" name="Flowchart: Connector 14"/>
            <p:cNvSpPr/>
            <p:nvPr/>
          </p:nvSpPr>
          <p:spPr>
            <a:xfrm>
              <a:off x="4495800" y="4953000"/>
              <a:ext cx="609600" cy="60960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6</a:t>
              </a:r>
              <a:endParaRPr lang="en-US" dirty="0"/>
            </a:p>
          </p:txBody>
        </p:sp>
      </p:grpSp>
      <p:graphicFrame>
        <p:nvGraphicFramePr>
          <p:cNvPr id="16" name="Table 15"/>
          <p:cNvGraphicFramePr>
            <a:graphicFrameLocks noGrp="1"/>
          </p:cNvGraphicFramePr>
          <p:nvPr/>
        </p:nvGraphicFramePr>
        <p:xfrm>
          <a:off x="5105400" y="4343400"/>
          <a:ext cx="3276600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8300"/>
                <a:gridCol w="1638300"/>
              </a:tblGrid>
              <a:tr h="309880">
                <a:tc>
                  <a:txBody>
                    <a:bodyPr/>
                    <a:lstStyle/>
                    <a:p>
                      <a:r>
                        <a:rPr lang="en-US" dirty="0" smtClean="0"/>
                        <a:t>Node</a:t>
                      </a:r>
                      <a:endParaRPr lang="en-US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Route</a:t>
                      </a:r>
                      <a:endParaRPr lang="en-US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30988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6-4-3-1</a:t>
                      </a:r>
                      <a:endParaRPr lang="en-US" dirty="0"/>
                    </a:p>
                  </a:txBody>
                  <a:tcPr/>
                </a:tc>
              </a:tr>
              <a:tr h="30988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6-4</a:t>
                      </a:r>
                      <a:endParaRPr lang="en-US" dirty="0"/>
                    </a:p>
                  </a:txBody>
                  <a:tcPr/>
                </a:tc>
              </a:tr>
              <a:tr h="309880"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</a:tr>
              <a:tr h="309880">
                <a:tc>
                  <a:txBody>
                    <a:bodyPr/>
                    <a:lstStyle/>
                    <a:p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7" name="Straight Arrow Connector 16"/>
          <p:cNvCxnSpPr/>
          <p:nvPr/>
        </p:nvCxnSpPr>
        <p:spPr>
          <a:xfrm rot="5400000">
            <a:off x="4444626" y="4686300"/>
            <a:ext cx="927474" cy="394074"/>
          </a:xfrm>
          <a:prstGeom prst="straightConnector1">
            <a:avLst/>
          </a:prstGeom>
          <a:ln w="38100">
            <a:solidFill>
              <a:srgbClr val="00B050"/>
            </a:solidFill>
            <a:round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rot="10800000">
            <a:off x="4711326" y="5778126"/>
            <a:ext cx="470274" cy="394074"/>
          </a:xfrm>
          <a:prstGeom prst="straightConnector1">
            <a:avLst/>
          </a:prstGeom>
          <a:ln w="38100">
            <a:solidFill>
              <a:srgbClr val="00B050"/>
            </a:solidFill>
            <a:round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Proactive Table Types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4495800"/>
          </a:xfrm>
        </p:spPr>
        <p:txBody>
          <a:bodyPr>
            <a:normAutofit/>
          </a:bodyPr>
          <a:lstStyle/>
          <a:p>
            <a:r>
              <a:rPr lang="en-US" dirty="0" smtClean="0"/>
              <a:t>Route information stored in tables</a:t>
            </a:r>
          </a:p>
          <a:p>
            <a:r>
              <a:rPr lang="en-US" dirty="0" smtClean="0"/>
              <a:t>Pros:</a:t>
            </a:r>
          </a:p>
          <a:p>
            <a:pPr lvl="1"/>
            <a:r>
              <a:rPr lang="en-US" dirty="0" smtClean="0"/>
              <a:t>Less overhead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3"/>
            <a:endParaRPr lang="en-US" dirty="0" smtClean="0"/>
          </a:p>
          <a:p>
            <a:pPr lvl="3"/>
            <a:endParaRPr lang="en-US" dirty="0" smtClean="0"/>
          </a:p>
          <a:p>
            <a:pPr lvl="3"/>
            <a:endParaRPr lang="en-US" dirty="0" smtClean="0"/>
          </a:p>
          <a:p>
            <a:pPr lvl="3"/>
            <a:endParaRPr lang="en-US" dirty="0" smtClean="0"/>
          </a:p>
          <a:p>
            <a:pPr lvl="3"/>
            <a:r>
              <a:rPr lang="en-US" dirty="0" smtClean="0"/>
              <a:t>Ex: AODV, DSDV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71974" y="2362200"/>
            <a:ext cx="3857625" cy="4495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Connectivity information stored in tables</a:t>
            </a:r>
          </a:p>
          <a:p>
            <a:r>
              <a:rPr lang="en-US" dirty="0" smtClean="0"/>
              <a:t>Pros:</a:t>
            </a:r>
          </a:p>
          <a:p>
            <a:pPr lvl="1"/>
            <a:r>
              <a:rPr lang="en-US" dirty="0" smtClean="0"/>
              <a:t>More stable and robust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3">
              <a:buNone/>
            </a:pPr>
            <a:endParaRPr lang="en-US" dirty="0" smtClean="0"/>
          </a:p>
          <a:p>
            <a:pPr lvl="3"/>
            <a:endParaRPr lang="en-US" dirty="0" smtClean="0"/>
          </a:p>
          <a:p>
            <a:pPr lvl="3"/>
            <a:endParaRPr lang="en-US" dirty="0" smtClean="0"/>
          </a:p>
          <a:p>
            <a:pPr lvl="3"/>
            <a:endParaRPr lang="en-US" dirty="0" smtClean="0"/>
          </a:p>
          <a:p>
            <a:pPr lvl="3"/>
            <a:r>
              <a:rPr lang="en-US" dirty="0" smtClean="0"/>
              <a:t>Ex: OLSR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en-US" dirty="0" smtClean="0"/>
              <a:t>Distance Vector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solidFill>
            <a:srgbClr val="00B050"/>
          </a:solidFill>
        </p:spPr>
        <p:txBody>
          <a:bodyPr/>
          <a:lstStyle/>
          <a:p>
            <a:r>
              <a:rPr lang="en-US" dirty="0" smtClean="0"/>
              <a:t>Link State</a:t>
            </a:r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533400" y="4419600"/>
            <a:ext cx="4267200" cy="1600200"/>
            <a:chOff x="1752600" y="3962400"/>
            <a:chExt cx="4267200" cy="1600200"/>
          </a:xfrm>
        </p:grpSpPr>
        <p:sp>
          <p:nvSpPr>
            <p:cNvPr id="8" name="Flowchart: Connector 7"/>
            <p:cNvSpPr/>
            <p:nvPr/>
          </p:nvSpPr>
          <p:spPr>
            <a:xfrm>
              <a:off x="1752600" y="4191000"/>
              <a:ext cx="609600" cy="60960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9" name="Flowchart: Connector 8"/>
            <p:cNvSpPr/>
            <p:nvPr/>
          </p:nvSpPr>
          <p:spPr>
            <a:xfrm>
              <a:off x="2667000" y="4953000"/>
              <a:ext cx="609600" cy="60960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10" name="Flowchart: Connector 9"/>
            <p:cNvSpPr/>
            <p:nvPr/>
          </p:nvSpPr>
          <p:spPr>
            <a:xfrm>
              <a:off x="2743200" y="4191000"/>
              <a:ext cx="609600" cy="60960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3</a:t>
              </a:r>
              <a:endParaRPr lang="en-US" dirty="0"/>
            </a:p>
          </p:txBody>
        </p:sp>
        <p:sp>
          <p:nvSpPr>
            <p:cNvPr id="11" name="Flowchart: Connector 10"/>
            <p:cNvSpPr/>
            <p:nvPr/>
          </p:nvSpPr>
          <p:spPr>
            <a:xfrm>
              <a:off x="3581400" y="4495800"/>
              <a:ext cx="609600" cy="60960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4</a:t>
              </a:r>
              <a:endParaRPr lang="en-US" dirty="0"/>
            </a:p>
          </p:txBody>
        </p:sp>
        <p:sp>
          <p:nvSpPr>
            <p:cNvPr id="12" name="Flowchart: Connector 11"/>
            <p:cNvSpPr/>
            <p:nvPr/>
          </p:nvSpPr>
          <p:spPr>
            <a:xfrm>
              <a:off x="4191000" y="3962400"/>
              <a:ext cx="609600" cy="60960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5</a:t>
              </a:r>
              <a:endParaRPr lang="en-US" dirty="0"/>
            </a:p>
          </p:txBody>
        </p:sp>
        <p:sp>
          <p:nvSpPr>
            <p:cNvPr id="13" name="Flowchart: Connector 12"/>
            <p:cNvSpPr/>
            <p:nvPr/>
          </p:nvSpPr>
          <p:spPr>
            <a:xfrm>
              <a:off x="5181600" y="4038600"/>
              <a:ext cx="609600" cy="60960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7</a:t>
              </a:r>
              <a:endParaRPr lang="en-US" dirty="0"/>
            </a:p>
          </p:txBody>
        </p:sp>
        <p:sp>
          <p:nvSpPr>
            <p:cNvPr id="14" name="Flowchart: Connector 13"/>
            <p:cNvSpPr/>
            <p:nvPr/>
          </p:nvSpPr>
          <p:spPr>
            <a:xfrm>
              <a:off x="5410200" y="4800600"/>
              <a:ext cx="609600" cy="60960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8</a:t>
              </a:r>
              <a:endParaRPr lang="en-US" dirty="0"/>
            </a:p>
          </p:txBody>
        </p:sp>
        <p:sp>
          <p:nvSpPr>
            <p:cNvPr id="15" name="Flowchart: Connector 14"/>
            <p:cNvSpPr/>
            <p:nvPr/>
          </p:nvSpPr>
          <p:spPr>
            <a:xfrm>
              <a:off x="4495800" y="4953000"/>
              <a:ext cx="609600" cy="60960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6</a:t>
              </a:r>
              <a:endParaRPr lang="en-US" dirty="0"/>
            </a:p>
          </p:txBody>
        </p:sp>
      </p:grpSp>
      <p:graphicFrame>
        <p:nvGraphicFramePr>
          <p:cNvPr id="16" name="Table 15"/>
          <p:cNvGraphicFramePr>
            <a:graphicFrameLocks noGrp="1"/>
          </p:cNvGraphicFramePr>
          <p:nvPr/>
        </p:nvGraphicFramePr>
        <p:xfrm>
          <a:off x="5105400" y="4343400"/>
          <a:ext cx="3276600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8300"/>
                <a:gridCol w="1638300"/>
              </a:tblGrid>
              <a:tr h="309880">
                <a:tc>
                  <a:txBody>
                    <a:bodyPr/>
                    <a:lstStyle/>
                    <a:p>
                      <a:r>
                        <a:rPr lang="en-US" dirty="0" smtClean="0"/>
                        <a:t>Node</a:t>
                      </a:r>
                      <a:endParaRPr lang="en-US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Connections</a:t>
                      </a:r>
                      <a:endParaRPr lang="en-US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30988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{2, 3}</a:t>
                      </a:r>
                      <a:endParaRPr lang="en-US" dirty="0"/>
                    </a:p>
                  </a:txBody>
                  <a:tcPr/>
                </a:tc>
              </a:tr>
              <a:tr h="30988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{2, 3, 5, 6}</a:t>
                      </a:r>
                      <a:endParaRPr lang="en-US" dirty="0"/>
                    </a:p>
                  </a:txBody>
                  <a:tcPr/>
                </a:tc>
              </a:tr>
              <a:tr h="309880"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{5, 6, 8}</a:t>
                      </a:r>
                      <a:endParaRPr lang="en-US" dirty="0"/>
                    </a:p>
                  </a:txBody>
                  <a:tcPr/>
                </a:tc>
              </a:tr>
              <a:tr h="309880">
                <a:tc>
                  <a:txBody>
                    <a:bodyPr/>
                    <a:lstStyle/>
                    <a:p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7" name="Straight Arrow Connector 16"/>
          <p:cNvCxnSpPr/>
          <p:nvPr/>
        </p:nvCxnSpPr>
        <p:spPr>
          <a:xfrm rot="5400000">
            <a:off x="4444626" y="4686300"/>
            <a:ext cx="927474" cy="394074"/>
          </a:xfrm>
          <a:prstGeom prst="straightConnector1">
            <a:avLst/>
          </a:prstGeom>
          <a:ln w="38100">
            <a:solidFill>
              <a:srgbClr val="00B050"/>
            </a:solidFill>
            <a:round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rot="10800000">
            <a:off x="4711326" y="5778126"/>
            <a:ext cx="470274" cy="394074"/>
          </a:xfrm>
          <a:prstGeom prst="straightConnector1">
            <a:avLst/>
          </a:prstGeom>
          <a:ln w="38100">
            <a:solidFill>
              <a:srgbClr val="00B050"/>
            </a:solidFill>
            <a:round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838</TotalTime>
  <Words>745</Words>
  <Application>Microsoft Office PowerPoint</Application>
  <PresentationFormat>On-screen Show (4:3)</PresentationFormat>
  <Paragraphs>478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Oriel</vt:lpstr>
      <vt:lpstr>Ad hoc Routing Protocols</vt:lpstr>
      <vt:lpstr>Outline</vt:lpstr>
      <vt:lpstr>Outline</vt:lpstr>
      <vt:lpstr>Route Discover Method</vt:lpstr>
      <vt:lpstr>Route Discover Method</vt:lpstr>
      <vt:lpstr>Route Discover Method</vt:lpstr>
      <vt:lpstr>Proactive Table Types</vt:lpstr>
      <vt:lpstr>Proactive Table Types</vt:lpstr>
      <vt:lpstr>Proactive Table Types</vt:lpstr>
      <vt:lpstr>Packet Addressing Method</vt:lpstr>
      <vt:lpstr>Packet Addressing Method</vt:lpstr>
      <vt:lpstr>Packet Addressing Method</vt:lpstr>
      <vt:lpstr>Node Relationships</vt:lpstr>
      <vt:lpstr>Node Relationships</vt:lpstr>
      <vt:lpstr>Node Relationships</vt:lpstr>
      <vt:lpstr>Outline</vt:lpstr>
      <vt:lpstr>Slide 17</vt:lpstr>
      <vt:lpstr>Network Variables (Corson &amp; Macker)</vt:lpstr>
      <vt:lpstr>Metrics</vt:lpstr>
      <vt:lpstr>Outline</vt:lpstr>
      <vt:lpstr>Computer Simulation</vt:lpstr>
      <vt:lpstr>Goal of Research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 hoc Routing Protocols</dc:title>
  <dc:creator>David</dc:creator>
  <cp:lastModifiedBy>David</cp:lastModifiedBy>
  <cp:revision>6</cp:revision>
  <dcterms:created xsi:type="dcterms:W3CDTF">2011-06-12T02:11:45Z</dcterms:created>
  <dcterms:modified xsi:type="dcterms:W3CDTF">2011-06-14T03:47:47Z</dcterms:modified>
</cp:coreProperties>
</file>