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embeddedFontLst>
    <p:embeddedFont>
      <p:font typeface="Bookman Old Style" pitchFamily="18" charset="0"/>
      <p:regular r:id="rId16"/>
      <p:bold r:id="rId17"/>
      <p:italic r:id="rId18"/>
      <p:boldItalic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  <p:embeddedFont>
      <p:font typeface="Rockwell" pitchFamily="18" charset="0"/>
      <p:regular r:id="rId24"/>
      <p:bold r:id="rId25"/>
      <p:italic r:id="rId26"/>
      <p:boldItalic r:id="rId27"/>
    </p:embeddedFont>
    <p:embeddedFont>
      <p:font typeface="微软雅黑" pitchFamily="34" charset="-122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6607" autoAdjust="0"/>
  </p:normalViewPr>
  <p:slideViewPr>
    <p:cSldViewPr snapToGrid="0">
      <p:cViewPr varScale="1">
        <p:scale>
          <a:sx n="72" d="100"/>
          <a:sy n="72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080D-F2EE-4CFD-B7BD-F26AF641AA81}" type="datetimeFigureOut">
              <a:rPr lang="en-GB" smtClean="0"/>
              <a:pPr/>
              <a:t>31/05/2016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2952-3D14-4A24-91E1-F5B9FBDC5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472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3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3" y="3602037"/>
            <a:ext cx="6751097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70F3-8DB3-4763-98B5-8AA8E7CE4EEC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51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4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CB14-9E4E-47ED-89FE-64F86B59D812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7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04820"/>
            <a:ext cx="7765321" cy="1592187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E5C6-7031-4A6C-AB08-CE8EE3130050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53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3" y="3610033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2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D491-81FF-4ABE-BEB8-BFA8232B4AF6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9164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4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7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D185-E618-4D89-8DA4-0D05CD7A65DF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24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5" y="2088321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5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9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1AE5-AED9-498C-B489-A717555368CF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558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2"/>
            <a:ext cx="2474216" cy="10190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8" y="4195899"/>
            <a:ext cx="2474237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1"/>
            <a:ext cx="2475252" cy="101903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9" y="4195899"/>
            <a:ext cx="2467425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5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3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E931-BC82-4C5C-901A-5D8E122FD870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31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581E-7D9D-48C5-9DE3-B5058DB9CC87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03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09601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1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35DF-E053-4B22-865F-8240FA70BBDB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4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3608-CF8E-43F7-B8FE-0504A79BAD8D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4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9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40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2D7F-5EF5-4842-946E-C73B8199CD71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3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2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2088321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1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CBC8-8AA2-4A13-8359-05C689916845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941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3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61CD-6739-49F4-AC40-32E5F6C314AB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35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92A4-1DD8-455F-9A77-718C2754DE6A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8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DEB9-CC62-4B2B-B142-73FFD018D8C7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96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50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0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02-3627-4A07-BB90-F0388E857380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7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5" y="758882"/>
            <a:ext cx="2441517" cy="48830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7808-AD05-48F8-91BA-452CA21541DE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5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2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0545-0888-433F-B7F4-C04D77362D94}" type="datetime1">
              <a:rPr lang="en-US" altLang="zh-CN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1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529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Topic Analysis</a:t>
            </a:r>
            <a:br>
              <a:rPr lang="en-US" altLang="zh-CN" dirty="0" smtClean="0"/>
            </a:br>
            <a:r>
              <a:rPr lang="en-US" altLang="zh-CN" dirty="0" smtClean="0"/>
              <a:t>In ACEMAP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latin typeface="Century Gothic" pitchFamily="34" charset="0"/>
              </a:rPr>
              <a:t>Presenter: </a:t>
            </a:r>
            <a:r>
              <a:rPr lang="en-US" altLang="zh-CN" dirty="0" err="1" smtClean="0">
                <a:latin typeface="Century Gothic" pitchFamily="34" charset="0"/>
              </a:rPr>
              <a:t>Hao</a:t>
            </a:r>
            <a:r>
              <a:rPr lang="en-US" altLang="zh-CN" dirty="0" smtClean="0">
                <a:latin typeface="Century Gothic" pitchFamily="34" charset="0"/>
              </a:rPr>
              <a:t> LU</a:t>
            </a:r>
          </a:p>
          <a:p>
            <a:r>
              <a:rPr lang="en-US" altLang="zh-CN" dirty="0" smtClean="0">
                <a:latin typeface="Century Gothic" pitchFamily="34" charset="0"/>
              </a:rPr>
              <a:t>SID: 5130309109</a:t>
            </a:r>
          </a:p>
          <a:p>
            <a:r>
              <a:rPr lang="en-US" altLang="zh-CN" dirty="0" smtClean="0">
                <a:latin typeface="Century Gothic" pitchFamily="34" charset="0"/>
              </a:rPr>
              <a:t>Group Member: </a:t>
            </a:r>
          </a:p>
          <a:p>
            <a:r>
              <a:rPr lang="en-US" altLang="zh-CN" dirty="0" err="1" smtClean="0">
                <a:latin typeface="Century Gothic" pitchFamily="34" charset="0"/>
              </a:rPr>
              <a:t>Zhengtian</a:t>
            </a:r>
            <a:r>
              <a:rPr lang="en-US" altLang="zh-CN" dirty="0" smtClean="0">
                <a:latin typeface="Century Gothic" pitchFamily="34" charset="0"/>
              </a:rPr>
              <a:t> </a:t>
            </a:r>
            <a:r>
              <a:rPr lang="en-US" altLang="zh-CN" dirty="0" err="1" smtClean="0">
                <a:latin typeface="Century Gothic" pitchFamily="34" charset="0"/>
              </a:rPr>
              <a:t>Xu</a:t>
            </a:r>
            <a:r>
              <a:rPr lang="en-US" altLang="zh-CN" dirty="0" smtClean="0">
                <a:latin typeface="Century Gothic" pitchFamily="34" charset="0"/>
              </a:rPr>
              <a:t>, </a:t>
            </a:r>
            <a:r>
              <a:rPr lang="en-US" altLang="zh-CN" dirty="0" err="1" smtClean="0">
                <a:latin typeface="Century Gothic" pitchFamily="34" charset="0"/>
              </a:rPr>
              <a:t>Yiyi</a:t>
            </a:r>
            <a:r>
              <a:rPr lang="en-US" altLang="zh-CN" dirty="0" smtClean="0">
                <a:latin typeface="Century Gothic" pitchFamily="34" charset="0"/>
              </a:rPr>
              <a:t> </a:t>
            </a:r>
            <a:r>
              <a:rPr lang="en-US" altLang="zh-CN" dirty="0" err="1" smtClean="0">
                <a:latin typeface="Century Gothic" pitchFamily="34" charset="0"/>
              </a:rPr>
              <a:t>Shen</a:t>
            </a:r>
            <a:r>
              <a:rPr lang="en-US" altLang="zh-CN" dirty="0" smtClean="0">
                <a:latin typeface="Century Gothic" pitchFamily="34" charset="0"/>
              </a:rPr>
              <a:t>, </a:t>
            </a:r>
            <a:r>
              <a:rPr lang="en-US" altLang="zh-CN" dirty="0" err="1" smtClean="0">
                <a:latin typeface="Century Gothic" pitchFamily="34" charset="0"/>
              </a:rPr>
              <a:t>Ziming</a:t>
            </a:r>
            <a:r>
              <a:rPr lang="en-US" altLang="zh-CN" dirty="0" smtClean="0">
                <a:latin typeface="Century Gothic" pitchFamily="34" charset="0"/>
              </a:rPr>
              <a:t> Cheng </a:t>
            </a:r>
            <a:endParaRPr lang="zh-CN" alt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Topic dependencies:</a:t>
            </a:r>
            <a:endParaRPr lang="en-US" altLang="zh-CN" dirty="0" smtClean="0">
              <a:latin typeface="Century Gothic" pitchFamily="34" charset="0"/>
            </a:endParaRP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For each paper in the topic, accumulate its topic distribution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Get “To what extent does a topic refer to another”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Even able to trace topic revolution</a:t>
            </a:r>
          </a:p>
          <a:p>
            <a:pPr lvl="1"/>
            <a:endParaRPr lang="en-US" altLang="zh-CN" sz="2200" dirty="0" smtClean="0">
              <a:latin typeface="Century Gothic" pitchFamily="34" charset="0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6" name="内容占位符 9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695136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The program is still not fast enough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The very bottleneck is the cost of accessing the database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Many internal procedures are not integrated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Further analysis of the data we collect is available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Timeline, evolution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Cover all CS topics in the future</a:t>
            </a:r>
          </a:p>
          <a:p>
            <a:pPr lvl="1"/>
            <a:endParaRPr lang="en-US" altLang="zh-CN" sz="2200" dirty="0" smtClean="0">
              <a:latin typeface="Century Gothic" pitchFamily="34" charset="0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"/>
          <p:cNvGrpSpPr>
            <a:grpSpLocks/>
          </p:cNvGrpSpPr>
          <p:nvPr/>
        </p:nvGrpSpPr>
        <p:grpSpPr bwMode="auto">
          <a:xfrm>
            <a:off x="1727337" y="1935509"/>
            <a:ext cx="6140450" cy="2617788"/>
            <a:chOff x="0" y="0"/>
            <a:chExt cx="6140925" cy="2618071"/>
          </a:xfrm>
        </p:grpSpPr>
        <p:sp>
          <p:nvSpPr>
            <p:cNvPr id="11" name="文本框 6"/>
            <p:cNvSpPr>
              <a:spLocks noChangeArrowheads="1"/>
            </p:cNvSpPr>
            <p:nvPr/>
          </p:nvSpPr>
          <p:spPr bwMode="auto">
            <a:xfrm>
              <a:off x="0" y="1510075"/>
              <a:ext cx="496824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THANKS</a:t>
              </a: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4074000" y="0"/>
              <a:ext cx="2066925" cy="1820863"/>
            </a:xfrm>
            <a:custGeom>
              <a:avLst/>
              <a:gdLst>
                <a:gd name="T0" fmla="*/ 2147483646 w 56"/>
                <a:gd name="T1" fmla="*/ 2147483646 h 49"/>
                <a:gd name="T2" fmla="*/ 2147483646 w 56"/>
                <a:gd name="T3" fmla="*/ 2147483646 h 49"/>
                <a:gd name="T4" fmla="*/ 2147483646 w 56"/>
                <a:gd name="T5" fmla="*/ 2147483646 h 49"/>
                <a:gd name="T6" fmla="*/ 2147483646 w 56"/>
                <a:gd name="T7" fmla="*/ 2147483646 h 49"/>
                <a:gd name="T8" fmla="*/ 0 w 56"/>
                <a:gd name="T9" fmla="*/ 2147483646 h 49"/>
                <a:gd name="T10" fmla="*/ 2147483646 w 56"/>
                <a:gd name="T11" fmla="*/ 0 h 49"/>
                <a:gd name="T12" fmla="*/ 2147483646 w 56"/>
                <a:gd name="T13" fmla="*/ 2147483646 h 49"/>
                <a:gd name="T14" fmla="*/ 2147483646 w 56"/>
                <a:gd name="T15" fmla="*/ 2147483646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9"/>
                <a:gd name="T26" fmla="*/ 56 w 56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 cmpd="sng">
              <a:solidFill>
                <a:srgbClr val="FFFF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8"/>
            <p:cNvSpPr>
              <a:spLocks noChangeArrowheads="1"/>
            </p:cNvSpPr>
            <p:nvPr/>
          </p:nvSpPr>
          <p:spPr bwMode="auto">
            <a:xfrm>
              <a:off x="4167984" y="423952"/>
              <a:ext cx="1825943" cy="58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. . . 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Motivation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Principle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Model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Demo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Future Work</a:t>
            </a:r>
            <a:endParaRPr lang="zh-CN" altLang="en-US" sz="2400" dirty="0">
              <a:latin typeface="Century Gothic" pitchFamily="34" charset="0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Exploit the idea of Data Mining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Find what’s under the explicit statistics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Design an algorithm for</a:t>
            </a:r>
            <a:r>
              <a:rPr lang="en-US" altLang="zh-CN" sz="2200" dirty="0" smtClean="0">
                <a:latin typeface="Century Gothic" pitchFamily="34" charset="0"/>
              </a:rPr>
              <a:t>: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Calculating the trend of a topic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Deciding the dependencies between topics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Deploy the algorithm in </a:t>
            </a:r>
            <a:r>
              <a:rPr lang="en-US" altLang="zh-CN" sz="2400" dirty="0" err="1" smtClean="0">
                <a:latin typeface="Century Gothic" pitchFamily="34" charset="0"/>
              </a:rPr>
              <a:t>AceMap</a:t>
            </a:r>
            <a:endParaRPr lang="en-US" altLang="zh-CN" sz="2400" dirty="0" smtClean="0">
              <a:latin typeface="Century Gothic" pitchFamily="34" charset="0"/>
            </a:endParaRP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Most theoretical algorithms simply are impractical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Tradeoff between being pragmatic and precise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Principle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Popular algorithms for topic analysis: LDA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Untagged papers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Iteratively clustering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Two kinds of distribution</a:t>
            </a:r>
          </a:p>
          <a:p>
            <a:pPr lvl="2"/>
            <a:r>
              <a:rPr lang="en-US" altLang="zh-CN" sz="2000" dirty="0" smtClean="0">
                <a:latin typeface="Century Gothic" pitchFamily="34" charset="0"/>
              </a:rPr>
              <a:t>Paper over topics</a:t>
            </a:r>
          </a:p>
          <a:p>
            <a:pPr lvl="2"/>
            <a:r>
              <a:rPr lang="en-US" altLang="zh-CN" sz="2000" dirty="0" smtClean="0">
                <a:latin typeface="Century Gothic" pitchFamily="34" charset="0"/>
              </a:rPr>
              <a:t>Topic over papers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Time-consuming</a:t>
            </a: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Fact: in our database, papers are already labeled with topics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460" y="3209925"/>
            <a:ext cx="5749993" cy="33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Fact: but in a poor manner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One-to-many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Disordered Hierarchy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412" y="3882680"/>
            <a:ext cx="7399566" cy="23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Distribution of a paper over topics</a:t>
            </a:r>
            <a:endParaRPr lang="en-US" altLang="zh-CN" dirty="0" smtClean="0">
              <a:latin typeface="Century Gothic" pitchFamily="34" charset="0"/>
            </a:endParaRP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For each reference paper, find its topic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In a probabilistic way</a:t>
            </a:r>
          </a:p>
          <a:p>
            <a:r>
              <a:rPr lang="en-US" altLang="zh-CN" sz="2400" dirty="0" smtClean="0">
                <a:latin typeface="Century Gothic" pitchFamily="34" charset="0"/>
              </a:rPr>
              <a:t>Distribution of a topic over papers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For each topic, find all its child topics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Then find all papers involved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In a probabilistic way 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2317" y="2538588"/>
            <a:ext cx="6771429" cy="2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latin typeface="Century Gothic" pitchFamily="34" charset="0"/>
              </a:rPr>
              <a:t>Topic strength(heat):</a:t>
            </a:r>
            <a:endParaRPr lang="en-US" altLang="zh-CN" dirty="0" smtClean="0">
              <a:latin typeface="Century Gothic" pitchFamily="34" charset="0"/>
            </a:endParaRP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Each paper will contribute to its publication year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Each citation of an old paper will contribute to its cited year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Paper number matters most</a:t>
            </a:r>
          </a:p>
          <a:p>
            <a:pPr lvl="1"/>
            <a:r>
              <a:rPr lang="en-US" altLang="zh-CN" sz="2200" dirty="0" smtClean="0">
                <a:latin typeface="Century Gothic" pitchFamily="34" charset="0"/>
              </a:rPr>
              <a:t>But paper quality also matters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85511" y="5883276"/>
            <a:ext cx="565159" cy="365125"/>
          </a:xfrm>
        </p:spPr>
        <p:txBody>
          <a:bodyPr/>
          <a:lstStyle/>
          <a:p>
            <a:fld id="{4FAB73BC-B049-4115-A692-8D63A059BFB8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566</TotalTime>
  <Words>290</Words>
  <Application>Microsoft Office PowerPoint</Application>
  <PresentationFormat>全屏显示(4:3)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Bookman Old Style</vt:lpstr>
      <vt:lpstr>Century Gothic</vt:lpstr>
      <vt:lpstr>Rockwell</vt:lpstr>
      <vt:lpstr>微软雅黑</vt:lpstr>
      <vt:lpstr>Roboto Th</vt:lpstr>
      <vt:lpstr>Calibri</vt:lpstr>
      <vt:lpstr>Damask</vt:lpstr>
      <vt:lpstr>Topic Analysis In ACEMAP</vt:lpstr>
      <vt:lpstr>Outline</vt:lpstr>
      <vt:lpstr>Motivation</vt:lpstr>
      <vt:lpstr>Principle</vt:lpstr>
      <vt:lpstr>Model</vt:lpstr>
      <vt:lpstr>Model</vt:lpstr>
      <vt:lpstr>Model</vt:lpstr>
      <vt:lpstr>Model</vt:lpstr>
      <vt:lpstr>Model</vt:lpstr>
      <vt:lpstr>Model</vt:lpstr>
      <vt:lpstr>Demo</vt:lpstr>
      <vt:lpstr>FUTURE WORK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the ripper and Victorian London</dc:title>
  <dc:creator>Aaron McMullan</dc:creator>
  <cp:lastModifiedBy>lenovo</cp:lastModifiedBy>
  <cp:revision>55</cp:revision>
  <dcterms:created xsi:type="dcterms:W3CDTF">2014-07-09T19:07:34Z</dcterms:created>
  <dcterms:modified xsi:type="dcterms:W3CDTF">2016-05-31T13:48:13Z</dcterms:modified>
</cp:coreProperties>
</file>