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66" r:id="rId4"/>
    <p:sldId id="257" r:id="rId5"/>
    <p:sldId id="267" r:id="rId6"/>
    <p:sldId id="260" r:id="rId7"/>
    <p:sldId id="261" r:id="rId8"/>
    <p:sldId id="262" r:id="rId9"/>
    <p:sldId id="263" r:id="rId10"/>
    <p:sldId id="276" r:id="rId11"/>
    <p:sldId id="270" r:id="rId12"/>
    <p:sldId id="264" r:id="rId13"/>
    <p:sldId id="265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395288" y="3573463"/>
            <a:ext cx="2160587" cy="2592387"/>
            <a:chOff x="0" y="0"/>
            <a:chExt cx="3402" cy="4082"/>
          </a:xfrm>
        </p:grpSpPr>
        <p:sp>
          <p:nvSpPr>
            <p:cNvPr id="13" name="矩形 12"/>
            <p:cNvSpPr/>
            <p:nvPr/>
          </p:nvSpPr>
          <p:spPr>
            <a:xfrm rot="720000">
              <a:off x="567" y="1247"/>
              <a:ext cx="680" cy="680"/>
            </a:xfrm>
            <a:prstGeom prst="rect">
              <a:avLst/>
            </a:prstGeom>
            <a:solidFill>
              <a:srgbClr val="5CA7BA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 rot="1380000">
              <a:off x="2155" y="2382"/>
              <a:ext cx="737" cy="735"/>
            </a:xfrm>
            <a:prstGeom prst="rect">
              <a:avLst/>
            </a:prstGeom>
            <a:solidFill>
              <a:srgbClr val="AFD7ED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 rot="4680000">
              <a:off x="3062" y="3627"/>
              <a:ext cx="340" cy="340"/>
            </a:xfrm>
            <a:prstGeom prst="rect">
              <a:avLst/>
            </a:prstGeom>
            <a:solidFill>
              <a:srgbClr val="93E0FF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 rot="3480000">
              <a:off x="342" y="3062"/>
              <a:ext cx="1020" cy="1020"/>
            </a:xfrm>
            <a:prstGeom prst="rect">
              <a:avLst/>
            </a:prstGeom>
            <a:solidFill>
              <a:srgbClr val="C7EDE9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5880000">
              <a:off x="0" y="0"/>
              <a:ext cx="272" cy="272"/>
            </a:xfrm>
            <a:prstGeom prst="rect">
              <a:avLst/>
            </a:prstGeom>
            <a:solidFill>
              <a:srgbClr val="93E0FF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53733" y="1990725"/>
            <a:ext cx="9601200" cy="647700"/>
          </a:xfrm>
        </p:spPr>
        <p:txBody>
          <a:bodyPr lIns="90170" tIns="46990" rIns="90170" bIns="46990">
            <a:normAutofit/>
          </a:bodyPr>
          <a:lstStyle>
            <a:lvl1pPr algn="l">
              <a:buFont typeface="Arial" pitchFamily="34" charset="0"/>
              <a:buNone/>
              <a:defRPr b="1">
                <a:sym typeface="Arial" pitchFamily="34" charset="0"/>
              </a:defRPr>
            </a:lvl1pPr>
          </a:lstStyle>
          <a:p>
            <a:pPr lvl="0"/>
            <a:r>
              <a:rPr lang="zh-CN" altLang="zh-CN" noProof="0" dirty="0" smtClean="0">
                <a:sym typeface="Arial" pitchFamily="34" charset="0"/>
              </a:rPr>
              <a:t>单击此处编辑母版标题样式</a:t>
            </a:r>
            <a:endParaRPr lang="zh-CN" altLang="zh-CN" noProof="0" dirty="0" smtClean="0">
              <a:sym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17" y="2709863"/>
            <a:ext cx="9601200" cy="576262"/>
          </a:xfrm>
        </p:spPr>
        <p:txBody>
          <a:bodyPr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zh-CN" noProof="0" dirty="0" smtClean="0"/>
              <a:t>单击此处编辑母版副标题样式</a:t>
            </a:r>
            <a:endParaRPr lang="zh-CN" altLang="zh-CN" noProof="0" dirty="0" smtClean="0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2159000" y="2062164"/>
            <a:ext cx="2117" cy="1150937"/>
          </a:xfrm>
          <a:prstGeom prst="line">
            <a:avLst/>
          </a:prstGeom>
          <a:noFill/>
          <a:ln w="69850" cap="flat" cmpd="sng">
            <a:solidFill>
              <a:srgbClr val="FF425D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180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  <p:grpSp>
        <p:nvGrpSpPr>
          <p:cNvPr id="8" name="组合 7"/>
          <p:cNvGrpSpPr/>
          <p:nvPr/>
        </p:nvGrpSpPr>
        <p:grpSpPr>
          <a:xfrm>
            <a:off x="395288" y="620713"/>
            <a:ext cx="1368425" cy="935037"/>
            <a:chOff x="0" y="0"/>
            <a:chExt cx="2155" cy="1471"/>
          </a:xfrm>
        </p:grpSpPr>
        <p:sp>
          <p:nvSpPr>
            <p:cNvPr id="9" name="矩形 8"/>
            <p:cNvSpPr/>
            <p:nvPr/>
          </p:nvSpPr>
          <p:spPr>
            <a:xfrm rot="4080000">
              <a:off x="901" y="1013"/>
              <a:ext cx="452" cy="453"/>
            </a:xfrm>
            <a:prstGeom prst="rect">
              <a:avLst/>
            </a:prstGeom>
            <a:solidFill>
              <a:srgbClr val="C7EDE9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 rot="900000">
              <a:off x="1587" y="0"/>
              <a:ext cx="568" cy="567"/>
            </a:xfrm>
            <a:prstGeom prst="rect">
              <a:avLst/>
            </a:prstGeom>
            <a:solidFill>
              <a:srgbClr val="AFD7ED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 rot="5280000">
              <a:off x="0" y="0"/>
              <a:ext cx="340" cy="340"/>
            </a:xfrm>
            <a:prstGeom prst="rect">
              <a:avLst/>
            </a:prstGeom>
            <a:solidFill>
              <a:srgbClr val="93E0FF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  <p:sp>
        <p:nvSpPr>
          <p:cNvPr id="6" name="内容占位符 6"/>
          <p:cNvSpPr>
            <a:spLocks noGrp="1"/>
          </p:cNvSpPr>
          <p:nvPr>
            <p:ph sz="quarter" idx="13"/>
          </p:nvPr>
        </p:nvSpPr>
        <p:spPr>
          <a:xfrm>
            <a:off x="609600" y="1641230"/>
            <a:ext cx="10972800" cy="4346819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539076"/>
            <a:ext cx="10972800" cy="1061124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796143"/>
            <a:ext cx="10972800" cy="4330021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119892" y="2794072"/>
            <a:ext cx="7462507" cy="648000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119892" y="3442072"/>
            <a:ext cx="7462507" cy="24444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grpSp>
        <p:nvGrpSpPr>
          <p:cNvPr id="8" name="Group 6"/>
          <p:cNvGrpSpPr/>
          <p:nvPr/>
        </p:nvGrpSpPr>
        <p:grpSpPr bwMode="auto">
          <a:xfrm>
            <a:off x="1115485" y="1920874"/>
            <a:ext cx="3456508" cy="1521197"/>
            <a:chOff x="0" y="0"/>
            <a:chExt cx="4082" cy="1927"/>
          </a:xfrm>
        </p:grpSpPr>
        <p:sp>
          <p:nvSpPr>
            <p:cNvPr id="9" name="Rectangle 7" descr="#wm#_55_07_*Z"/>
            <p:cNvSpPr>
              <a:spLocks noChangeArrowheads="1"/>
            </p:cNvSpPr>
            <p:nvPr/>
          </p:nvSpPr>
          <p:spPr bwMode="auto">
            <a:xfrm rot="4080000">
              <a:off x="2598" y="1464"/>
              <a:ext cx="452" cy="453"/>
            </a:xfrm>
            <a:prstGeom prst="rect">
              <a:avLst/>
            </a:prstGeom>
            <a:solidFill>
              <a:srgbClr val="C7EDE9">
                <a:alpha val="7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1800"/>
            </a:p>
          </p:txBody>
        </p:sp>
        <p:sp>
          <p:nvSpPr>
            <p:cNvPr id="10" name="Rectangle 8" descr="#wm#_55_07_*Z"/>
            <p:cNvSpPr>
              <a:spLocks noChangeArrowheads="1"/>
            </p:cNvSpPr>
            <p:nvPr/>
          </p:nvSpPr>
          <p:spPr bwMode="auto">
            <a:xfrm rot="900000">
              <a:off x="2041" y="0"/>
              <a:ext cx="568" cy="567"/>
            </a:xfrm>
            <a:prstGeom prst="rect">
              <a:avLst/>
            </a:prstGeom>
            <a:solidFill>
              <a:srgbClr val="AFD7ED">
                <a:alpha val="7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1800"/>
            </a:p>
          </p:txBody>
        </p:sp>
        <p:sp>
          <p:nvSpPr>
            <p:cNvPr id="11" name="Rectangle 9" descr="#wm#_55_07_*Z"/>
            <p:cNvSpPr>
              <a:spLocks noChangeArrowheads="1"/>
            </p:cNvSpPr>
            <p:nvPr/>
          </p:nvSpPr>
          <p:spPr bwMode="auto">
            <a:xfrm rot="5280000">
              <a:off x="0" y="0"/>
              <a:ext cx="340" cy="340"/>
            </a:xfrm>
            <a:prstGeom prst="rect">
              <a:avLst/>
            </a:prstGeom>
            <a:solidFill>
              <a:srgbClr val="93E0FF">
                <a:alpha val="7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1800"/>
            </a:p>
          </p:txBody>
        </p:sp>
        <p:sp>
          <p:nvSpPr>
            <p:cNvPr id="12" name="Rectangle 10" descr="#wm#_55_07_*Z"/>
            <p:cNvSpPr>
              <a:spLocks noChangeArrowheads="1"/>
            </p:cNvSpPr>
            <p:nvPr/>
          </p:nvSpPr>
          <p:spPr bwMode="auto">
            <a:xfrm rot="720000">
              <a:off x="680" y="908"/>
              <a:ext cx="680" cy="680"/>
            </a:xfrm>
            <a:prstGeom prst="rect">
              <a:avLst/>
            </a:prstGeom>
            <a:solidFill>
              <a:srgbClr val="5CA7BA">
                <a:alpha val="7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1800"/>
            </a:p>
          </p:txBody>
        </p:sp>
        <p:sp>
          <p:nvSpPr>
            <p:cNvPr id="13" name="Rectangle 11" descr="#wm#_55_07_*Z"/>
            <p:cNvSpPr>
              <a:spLocks noChangeArrowheads="1"/>
            </p:cNvSpPr>
            <p:nvPr/>
          </p:nvSpPr>
          <p:spPr bwMode="auto">
            <a:xfrm rot="4680000">
              <a:off x="3742" y="454"/>
              <a:ext cx="340" cy="340"/>
            </a:xfrm>
            <a:prstGeom prst="rect">
              <a:avLst/>
            </a:prstGeom>
            <a:solidFill>
              <a:srgbClr val="93E0FF">
                <a:alpha val="7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sz="1800"/>
            </a:p>
          </p:txBody>
        </p:sp>
      </p:grp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24776"/>
            <a:ext cx="10972800" cy="90940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65126"/>
            <a:ext cx="10972800" cy="1325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81163"/>
            <a:ext cx="5389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505075"/>
            <a:ext cx="5389034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410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10200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6"/>
          <p:cNvGrpSpPr/>
          <p:nvPr>
            <p:custDataLst>
              <p:tags r:id="rId2"/>
            </p:custDataLst>
          </p:nvPr>
        </p:nvGrpSpPr>
        <p:grpSpPr bwMode="auto">
          <a:xfrm rot="720000">
            <a:off x="10326372" y="5523865"/>
            <a:ext cx="1368425" cy="935038"/>
            <a:chOff x="0" y="0"/>
            <a:chExt cx="2155" cy="1471"/>
          </a:xfrm>
        </p:grpSpPr>
        <p:sp>
          <p:nvSpPr>
            <p:cNvPr id="9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 rot="4080000">
              <a:off x="897" y="1008"/>
              <a:ext cx="452" cy="453"/>
            </a:xfrm>
            <a:prstGeom prst="rect">
              <a:avLst/>
            </a:prstGeom>
            <a:solidFill>
              <a:srgbClr val="C7ED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normAutofit fontScale="85000" lnSpcReduction="20000"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" name="Rectangle 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900000">
              <a:off x="1587" y="0"/>
              <a:ext cx="568" cy="567"/>
            </a:xfrm>
            <a:prstGeom prst="rect">
              <a:avLst/>
            </a:prstGeom>
            <a:solidFill>
              <a:srgbClr val="AFD7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normAutofit lnSpcReduction="10000"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1" name="Rectangle 9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 rot="5280000">
              <a:off x="0" y="0"/>
              <a:ext cx="340" cy="340"/>
            </a:xfrm>
            <a:prstGeom prst="rect">
              <a:avLst/>
            </a:prstGeom>
            <a:solidFill>
              <a:srgbClr val="93E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normAutofit fontScale="55000" lnSpcReduction="20000"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2" name="Group 10"/>
          <p:cNvGrpSpPr/>
          <p:nvPr>
            <p:custDataLst>
              <p:tags r:id="rId6"/>
            </p:custDataLst>
          </p:nvPr>
        </p:nvGrpSpPr>
        <p:grpSpPr bwMode="auto">
          <a:xfrm>
            <a:off x="338774" y="1212022"/>
            <a:ext cx="2457766" cy="2807018"/>
            <a:chOff x="0" y="0"/>
            <a:chExt cx="3402" cy="4082"/>
          </a:xfrm>
        </p:grpSpPr>
        <p:sp>
          <p:nvSpPr>
            <p:cNvPr id="13" name="Rectangle 11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 rot="720000">
              <a:off x="567" y="1247"/>
              <a:ext cx="680" cy="680"/>
            </a:xfrm>
            <a:prstGeom prst="rect">
              <a:avLst/>
            </a:prstGeom>
            <a:solidFill>
              <a:srgbClr val="5CA7B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norm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Rectangle 12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 rot="1380000">
              <a:off x="2155" y="2382"/>
              <a:ext cx="737" cy="735"/>
            </a:xfrm>
            <a:prstGeom prst="rect">
              <a:avLst/>
            </a:prstGeom>
            <a:solidFill>
              <a:srgbClr val="AFD7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norm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5" name="Rectangle 13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 rot="4680000">
              <a:off x="3062" y="3627"/>
              <a:ext cx="340" cy="340"/>
            </a:xfrm>
            <a:prstGeom prst="rect">
              <a:avLst/>
            </a:prstGeom>
            <a:solidFill>
              <a:srgbClr val="93E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normAutofit fontScale="62500" lnSpcReduction="20000"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Rectangle 1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 rot="3480000">
              <a:off x="342" y="3062"/>
              <a:ext cx="1020" cy="1020"/>
            </a:xfrm>
            <a:prstGeom prst="rect">
              <a:avLst/>
            </a:prstGeom>
            <a:solidFill>
              <a:srgbClr val="C7ED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norm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7" name="Rectangle 1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 rot="5880000">
              <a:off x="0" y="0"/>
              <a:ext cx="272" cy="272"/>
            </a:xfrm>
            <a:prstGeom prst="rect">
              <a:avLst/>
            </a:prstGeom>
            <a:solidFill>
              <a:srgbClr val="93E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normAutofit fontScale="40000" lnSpcReduction="20000"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</p:grpSp>
      <p:sp>
        <p:nvSpPr>
          <p:cNvPr id="2" name="Line 4" descr="#wm#_55_42_*Z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3037417" y="2828290"/>
            <a:ext cx="0" cy="1080000"/>
          </a:xfrm>
          <a:prstGeom prst="line">
            <a:avLst/>
          </a:prstGeom>
          <a:noFill/>
          <a:ln w="69850" cmpd="sng">
            <a:solidFill>
              <a:srgbClr val="FF425D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 fontScale="25000" lnSpcReduction="20000"/>
          </a:bodyPr>
          <a:lstStyle/>
          <a:p>
            <a:endParaRPr lang="zh-CN" altLang="en-US" sz="1800"/>
          </a:p>
        </p:txBody>
      </p:sp>
      <p:sp>
        <p:nvSpPr>
          <p:cNvPr id="3" name="标题 1"/>
          <p:cNvSpPr>
            <a:spLocks noGrp="1"/>
          </p:cNvSpPr>
          <p:nvPr>
            <p:ph type="title" hasCustomPrompt="1"/>
          </p:nvPr>
        </p:nvSpPr>
        <p:spPr>
          <a:xfrm>
            <a:off x="3161000" y="2754200"/>
            <a:ext cx="5971200" cy="864000"/>
          </a:xfrm>
        </p:spPr>
        <p:txBody>
          <a:bodyPr anchor="ctr" anchorCtr="0">
            <a:normAutofit/>
          </a:bodyPr>
          <a:lstStyle>
            <a:lvl1pPr>
              <a:defRPr sz="4900">
                <a:latin typeface="+mj-lt"/>
              </a:defRPr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161000" y="3651840"/>
            <a:ext cx="5971200" cy="3672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pPr lvl="0"/>
            <a:r>
              <a:rPr lang="zh-CN" altLang="en-US" noProof="0" dirty="0" smtClean="0"/>
              <a:t>单击此处编辑副标题</a:t>
            </a:r>
            <a:endParaRPr lang="zh-CN" altLang="zh-CN" noProof="0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47" y="82736"/>
            <a:ext cx="1922010" cy="1487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800" y="457200"/>
            <a:ext cx="4163485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6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800" y="2057400"/>
            <a:ext cx="4163485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9800492" y="274639"/>
            <a:ext cx="1781908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815754" cy="5851525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395288" y="620713"/>
            <a:ext cx="1368425" cy="935037"/>
            <a:chOff x="0" y="0"/>
            <a:chExt cx="2155" cy="1471"/>
          </a:xfrm>
        </p:grpSpPr>
        <p:sp>
          <p:nvSpPr>
            <p:cNvPr id="20" name="矩形 19"/>
            <p:cNvSpPr/>
            <p:nvPr/>
          </p:nvSpPr>
          <p:spPr>
            <a:xfrm rot="4080000">
              <a:off x="901" y="1013"/>
              <a:ext cx="452" cy="453"/>
            </a:xfrm>
            <a:prstGeom prst="rect">
              <a:avLst/>
            </a:prstGeom>
            <a:solidFill>
              <a:srgbClr val="C7EDE9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 rot="900000">
              <a:off x="1587" y="0"/>
              <a:ext cx="568" cy="567"/>
            </a:xfrm>
            <a:prstGeom prst="rect">
              <a:avLst/>
            </a:prstGeom>
            <a:solidFill>
              <a:srgbClr val="AFD7ED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 rot="5280000">
              <a:off x="0" y="0"/>
              <a:ext cx="340" cy="340"/>
            </a:xfrm>
            <a:prstGeom prst="rect">
              <a:avLst/>
            </a:prstGeom>
            <a:solidFill>
              <a:srgbClr val="93E0FF">
                <a:alpha val="100000"/>
              </a:srgbClr>
            </a:solidFill>
            <a:ln w="9525">
              <a:noFill/>
              <a:miter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714733"/>
            <a:ext cx="10972800" cy="909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zh-CN" dirty="0" smtClean="0"/>
              <a:t>单击此处编辑母版标题样式</a:t>
            </a:r>
            <a:endParaRPr lang="zh-CN" altLang="zh-CN" dirty="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743200"/>
            <a:ext cx="10972800" cy="338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altLang="zh-CN" dirty="0" smtClean="0"/>
              <a:t>单击此处编辑母版文本样式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第二级</a:t>
            </a:r>
            <a:endParaRPr lang="zh-CN" altLang="zh-CN" dirty="0" smtClean="0"/>
          </a:p>
          <a:p>
            <a:pPr lvl="2"/>
            <a:r>
              <a:rPr lang="zh-CN" altLang="zh-CN" dirty="0" smtClean="0"/>
              <a:t>第三级</a:t>
            </a:r>
            <a:endParaRPr lang="zh-CN" altLang="zh-CN" dirty="0" smtClean="0"/>
          </a:p>
          <a:p>
            <a:pPr lvl="3"/>
            <a:r>
              <a:rPr lang="zh-CN" altLang="zh-CN" dirty="0" smtClean="0"/>
              <a:t>第四级</a:t>
            </a:r>
            <a:endParaRPr lang="zh-CN" altLang="zh-CN" dirty="0" smtClean="0"/>
          </a:p>
          <a:p>
            <a:pPr lvl="4"/>
            <a:r>
              <a:rPr lang="zh-CN" altLang="zh-CN" dirty="0" smtClean="0"/>
              <a:t>第五级</a:t>
            </a:r>
            <a:endParaRPr lang="zh-CN" altLang="zh-CN" dirty="0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>
              <a:defRPr sz="1400">
                <a:solidFill>
                  <a:srgbClr val="FF425D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1pPr>
          </a:lstStyle>
          <a:p>
            <a:fld id="{DD7FE579-B3DF-42A1-B7CD-62EFD10FD0C1}" type="datetimeFigureOut">
              <a:rPr lang="zh-CN" altLang="en-US" smtClean="0"/>
            </a:fld>
            <a:endParaRPr lang="zh-CN" altLang="zh-CN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algn="ctr">
              <a:defRPr sz="1400">
                <a:solidFill>
                  <a:srgbClr val="FF425D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1pPr>
          </a:lstStyle>
          <a:p>
            <a:endParaRPr lang="zh-CN" altLang="zh-CN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algn="r">
              <a:defRPr sz="1400">
                <a:solidFill>
                  <a:srgbClr val="FF425D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1pPr>
          </a:lstStyle>
          <a:p>
            <a:fld id="{584D9663-5B62-42D8-8388-27C3B13283E2}" type="slidenum">
              <a:rPr lang="zh-CN" altLang="zh-CN" smtClean="0"/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425D"/>
          </a:solidFill>
          <a:latin typeface="+mj-ea"/>
          <a:ea typeface="+mj-ea"/>
          <a:cs typeface="+mj-cs"/>
          <a:sym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425D"/>
          </a:solidFill>
          <a:latin typeface="Arial" pitchFamily="34" charset="0"/>
          <a:ea typeface="黑体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425D"/>
          </a:solidFill>
          <a:latin typeface="Arial" pitchFamily="34" charset="0"/>
          <a:ea typeface="黑体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425D"/>
          </a:solidFill>
          <a:latin typeface="Arial" pitchFamily="34" charset="0"/>
          <a:ea typeface="黑体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425D"/>
          </a:solidFill>
          <a:latin typeface="Arial" pitchFamily="34" charset="0"/>
          <a:ea typeface="黑体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425D"/>
          </a:solidFill>
          <a:latin typeface="Arial" pitchFamily="34" charset="0"/>
          <a:ea typeface="黑体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425D"/>
          </a:solidFill>
          <a:latin typeface="Arial" pitchFamily="34" charset="0"/>
          <a:ea typeface="黑体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425D"/>
          </a:solidFill>
          <a:latin typeface="Arial" pitchFamily="34" charset="0"/>
          <a:ea typeface="黑体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425D"/>
          </a:solidFill>
          <a:latin typeface="Arial" pitchFamily="34" charset="0"/>
          <a:ea typeface="黑体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rgbClr val="FF425D"/>
          </a:solidFill>
          <a:latin typeface="+mn-ea"/>
          <a:ea typeface="+mn-ea"/>
          <a:cs typeface="+mn-cs"/>
          <a:sym typeface="Arial" pitchFamily="34" charset="0"/>
        </a:defRPr>
      </a:lvl1pPr>
      <a:lvl2pPr marL="914400" indent="-4572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FF425D"/>
          </a:solidFill>
          <a:latin typeface="+mn-ea"/>
          <a:ea typeface="+mn-ea"/>
          <a:cs typeface="+mn-cs"/>
          <a:sym typeface="Arial" pitchFamily="34" charset="0"/>
        </a:defRPr>
      </a:lvl2pPr>
      <a:lvl3pPr marL="12573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rgbClr val="FF425D"/>
          </a:solidFill>
          <a:latin typeface="+mn-ea"/>
          <a:ea typeface="+mn-ea"/>
          <a:cs typeface="+mn-cs"/>
          <a:sym typeface="Arial" pitchFamily="34" charset="0"/>
        </a:defRPr>
      </a:lvl3pPr>
      <a:lvl4pPr marL="17145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rgbClr val="FF425D"/>
          </a:solidFill>
          <a:latin typeface="+mn-ea"/>
          <a:ea typeface="+mn-ea"/>
          <a:cs typeface="+mn-cs"/>
          <a:sym typeface="Arial" pitchFamily="34" charset="0"/>
        </a:defRPr>
      </a:lvl4pPr>
      <a:lvl5pPr marL="21717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rgbClr val="FF425D"/>
          </a:solidFill>
          <a:latin typeface="+mn-ea"/>
          <a:ea typeface="+mn-ea"/>
          <a:cs typeface="+mn-cs"/>
          <a:sym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wmf"/><Relationship Id="rId1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4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5.xml"/><Relationship Id="rId4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image" Target="../media/image11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8.wmf"/><Relationship Id="rId13" Type="http://schemas.openxmlformats.org/officeDocument/2006/relationships/vmlDrawing" Target="../drawings/vmlDrawing3.v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16.xml"/><Relationship Id="rId10" Type="http://schemas.openxmlformats.org/officeDocument/2006/relationships/image" Target="../media/image12.wmf"/><Relationship Id="rId1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7.xml"/><Relationship Id="rId2" Type="http://schemas.openxmlformats.org/officeDocument/2006/relationships/image" Target="../media/image13.wmf"/><Relationship Id="rId1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en-US" altLang="zh-CN"/>
              <a:t>Access Points Deployment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747010" y="4147820"/>
            <a:ext cx="9601200" cy="431165"/>
          </a:xfrm>
        </p:spPr>
        <p:txBody>
          <a:bodyPr>
            <a:normAutofit fontScale="90000"/>
          </a:bodyPr>
          <a:p>
            <a:r>
              <a:rPr lang="en-US" altLang="zh-CN"/>
              <a:t>                                5130309297 </a:t>
            </a:r>
            <a:r>
              <a:rPr lang="zh-CN" altLang="en-US"/>
              <a:t>赵忆漠</a:t>
            </a:r>
            <a:r>
              <a:rPr lang="en-US" altLang="zh-CN"/>
              <a:t>   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 sz="2800"/>
              <a:t>      Process2</a:t>
            </a:r>
            <a:r>
              <a:rPr lang="zh-CN" altLang="en-US" sz="2800"/>
              <a:t>：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appropriate position</a:t>
            </a:r>
            <a:endParaRPr lang="en-US" altLang="zh-CN" sz="2800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 altLang="zh-CN" sz="2000">
                <a:solidFill>
                  <a:schemeClr val="accent4"/>
                </a:solidFill>
              </a:rPr>
              <a:t>1 set the objective function and the constraint condition</a:t>
            </a:r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</a:rPr>
              <a:t>2.set the origion and the number of the reference points</a:t>
            </a:r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</a:rPr>
              <a:t>3.set the parameters of GA</a:t>
            </a:r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</a:rPr>
              <a:t>4.set the initial population and coding</a:t>
            </a:r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</a:rPr>
              <a:t>5.calculate the value of </a:t>
            </a:r>
            <a:r>
              <a:rPr lang="en-US" altLang="zh-CN" sz="2000">
                <a:solidFill>
                  <a:schemeClr val="accent4"/>
                </a:solidFill>
                <a:sym typeface="+mn-ea"/>
              </a:rPr>
              <a:t>he objective function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6.judgement,if it fits the requirement.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7.choose,crossover and mutation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8.replace the incommensurate parent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9.find the unit which have highest fitness value record all the        value of the objective function,return to 7.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10.record the best individual and its value of objective function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168005" y="3339465"/>
          <a:ext cx="280416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" r:id="rId1" imgW="1905000" imgH="545465" progId="Equation.KSEE3">
                  <p:embed/>
                </p:oleObj>
              </mc:Choice>
              <mc:Fallback>
                <p:oleObj name="" r:id="rId1" imgW="1905000" imgH="545465" progId="Equation.KSEE3">
                  <p:embed/>
                  <p:pic>
                    <p:nvPicPr>
                      <p:cNvPr id="0" name="图片 614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168005" y="3339465"/>
                        <a:ext cx="2804160" cy="80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/>
              <a:t>    </a:t>
            </a:r>
            <a:r>
              <a:rPr lang="en-US" altLang="zh-CN" sz="2800"/>
              <a:t>Some Results</a:t>
            </a:r>
            <a:endParaRPr lang="en-US" altLang="zh-CN" sz="2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 sz="2000"/>
              <a:t> </a:t>
            </a:r>
            <a:endParaRPr lang="en-US" altLang="zh-CN" sz="2000"/>
          </a:p>
          <a:p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</a:rPr>
              <a:t>   AP = 6</a:t>
            </a:r>
            <a:endParaRPr lang="en-US" altLang="zh-CN" sz="2000">
              <a:solidFill>
                <a:schemeClr val="accent4"/>
              </a:solidFill>
            </a:endParaRPr>
          </a:p>
          <a:p>
            <a:endParaRPr lang="en-US" altLang="zh-CN" sz="2000"/>
          </a:p>
        </p:txBody>
      </p:sp>
      <p:pic>
        <p:nvPicPr>
          <p:cNvPr id="4" name="图片 3" descr="05W1O7Y5IMX7`4NF]M09FA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1345" y="2407285"/>
            <a:ext cx="2444115" cy="1929765"/>
          </a:xfrm>
          <a:prstGeom prst="rect">
            <a:avLst/>
          </a:prstGeom>
        </p:spPr>
      </p:pic>
      <p:graphicFrame>
        <p:nvGraphicFramePr>
          <p:cNvPr id="5" name="表格 4"/>
          <p:cNvGraphicFramePr/>
          <p:nvPr/>
        </p:nvGraphicFramePr>
        <p:xfrm>
          <a:off x="3322320" y="1927860"/>
          <a:ext cx="8531860" cy="347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965"/>
                <a:gridCol w="2254885"/>
                <a:gridCol w="2011045"/>
                <a:gridCol w="2132965"/>
              </a:tblGrid>
              <a:tr h="1684020">
                <a:tc>
                  <a:txBody>
                    <a:bodyPr/>
                    <a:p>
                      <a:pPr>
                        <a:buNone/>
                      </a:pPr>
                      <a:endParaRPr lang="en-US" altLang="zh-CN"/>
                    </a:p>
                    <a:p>
                      <a:pPr>
                        <a:buNone/>
                      </a:pPr>
                      <a:endParaRPr lang="en-US" altLang="zh-CN"/>
                    </a:p>
                    <a:p>
                      <a:pPr algn="ctr">
                        <a:buNone/>
                      </a:pPr>
                      <a:r>
                        <a:rPr lang="en-US" altLang="zh-CN"/>
                        <a:t>Area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en-US" altLang="zh-CN"/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en-US" altLang="zh-CN"/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/>
                        <a:t>AP_num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Difference of the  Euclidiean distance and the standard deviation 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  <a:p>
                      <a:pPr algn="ctr">
                        <a:buNone/>
                      </a:pPr>
                      <a:endParaRPr lang="en-US" altLang="zh-CN"/>
                    </a:p>
                    <a:p>
                      <a:pPr algn="ctr">
                        <a:buNone/>
                      </a:pPr>
                      <a:r>
                        <a:rPr lang="en-US" altLang="zh-CN"/>
                        <a:t>AP_loc</a:t>
                      </a:r>
                      <a:endParaRPr lang="en-US" altLang="zh-CN"/>
                    </a:p>
                  </a:txBody>
                  <a:tcPr/>
                </a:tc>
              </a:tr>
              <a:tr h="736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 * 16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   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2.73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(2.06,6.19),(5.94,2.06),(4.90,11.87)</a:t>
                      </a:r>
                      <a:endParaRPr lang="en-US" altLang="zh-CN"/>
                    </a:p>
                  </a:txBody>
                  <a:tcPr/>
                </a:tc>
              </a:tr>
              <a:tr h="10521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16 * 16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2.34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(3.10,6.19),(12.90,6.80),(9.81,6.09),(6.19,13.94)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</a:t>
            </a:r>
            <a:r>
              <a:rPr lang="zh-CN" altLang="en-US" sz="3600"/>
              <a:t> </a:t>
            </a:r>
            <a:r>
              <a:rPr lang="en-US" altLang="zh-CN" sz="3600"/>
              <a:t>Thank you!</a:t>
            </a:r>
            <a:endParaRPr lang="en-US" altLang="zh-CN" sz="3600"/>
          </a:p>
          <a:p>
            <a:r>
              <a:rPr lang="en-US" altLang="zh-CN" sz="3600"/>
              <a:t>                    Q&amp;A</a:t>
            </a:r>
            <a:endParaRPr lang="en-US" altLang="zh-CN" sz="360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/>
              <a:t>     Outline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1.Background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2.</a:t>
            </a:r>
            <a:r>
              <a:rPr lang="en-US" altLang="zh-CN">
                <a:sym typeface="+mn-ea"/>
              </a:rPr>
              <a:t>Principle</a:t>
            </a:r>
            <a:endParaRPr lang="en-US" altLang="zh-CN">
              <a:sym typeface="+mn-ea"/>
            </a:endParaRPr>
          </a:p>
          <a:p>
            <a:endParaRPr lang="en-US" altLang="zh-CN"/>
          </a:p>
          <a:p>
            <a:r>
              <a:rPr lang="en-US" altLang="zh-CN"/>
              <a:t>3.</a:t>
            </a:r>
            <a:r>
              <a:rPr lang="en-US" altLang="zh-CN">
                <a:sym typeface="+mn-ea"/>
              </a:rPr>
              <a:t>Experiment</a:t>
            </a:r>
            <a:endParaRPr lang="en-US" altLang="zh-CN"/>
          </a:p>
          <a:p>
            <a:endParaRPr lang="en-US" altLang="zh-CN"/>
          </a:p>
        </p:txBody>
      </p:sp>
      <p:pic>
        <p:nvPicPr>
          <p:cNvPr id="4" name="图片 3" descr="1KW``G7VZ3$Q@X{883{4{@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5765" y="2393315"/>
            <a:ext cx="3818890" cy="27044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/>
              <a:t> 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olidFill>
                  <a:schemeClr val="accent4"/>
                </a:solidFill>
              </a:rPr>
              <a:t>RSSI </a:t>
            </a:r>
            <a:r>
              <a:rPr lang="en-US" altLang="zh-CN">
                <a:solidFill>
                  <a:schemeClr val="accent4"/>
                </a:solidFill>
              </a:rPr>
              <a:t>not stable </a:t>
            </a:r>
            <a:endParaRPr lang="en-US" altLang="zh-CN">
              <a:solidFill>
                <a:schemeClr val="accent4"/>
              </a:solidFill>
            </a:endParaRPr>
          </a:p>
          <a:p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>
                <a:solidFill>
                  <a:schemeClr val="accent4"/>
                </a:solidFill>
              </a:rPr>
              <a:t>reflection or refraction</a:t>
            </a:r>
            <a:endParaRPr lang="en-US" altLang="zh-CN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accent4"/>
                </a:solidFill>
                <a:sym typeface="Wingdings" charset="0"/>
              </a:rPr>
              <a:t>                                            </a:t>
            </a:r>
            <a:r>
              <a:rPr lang="en-US" altLang="zh-CN" sz="4400">
                <a:solidFill>
                  <a:schemeClr val="accent4"/>
                </a:solidFill>
                <a:sym typeface="Wingdings" charset="0"/>
              </a:rPr>
              <a:t>   </a:t>
            </a:r>
            <a:r>
              <a:rPr lang="en-US" altLang="zh-CN">
                <a:solidFill>
                  <a:schemeClr val="accent4"/>
                </a:solidFill>
                <a:sym typeface="Wingdings" charset="0"/>
              </a:rPr>
              <a:t>less accruacy</a:t>
            </a:r>
            <a:endParaRPr lang="en-US" altLang="zh-CN">
              <a:solidFill>
                <a:schemeClr val="accent4"/>
              </a:solidFill>
              <a:sym typeface="Wingdings" charset="0"/>
            </a:endParaRPr>
          </a:p>
          <a:p>
            <a:r>
              <a:rPr lang="en-US" altLang="zh-CN">
                <a:solidFill>
                  <a:schemeClr val="accent4"/>
                </a:solidFill>
              </a:rPr>
              <a:t>interference from phone or move</a:t>
            </a:r>
            <a:endParaRPr lang="en-US" altLang="zh-CN">
              <a:solidFill>
                <a:schemeClr val="accent4"/>
              </a:solidFill>
            </a:endParaRPr>
          </a:p>
          <a:p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>
                <a:solidFill>
                  <a:schemeClr val="accent4"/>
                </a:solidFill>
              </a:rPr>
              <a:t>......</a:t>
            </a:r>
            <a:endParaRPr lang="en-US" altLang="zh-CN">
              <a:solidFill>
                <a:schemeClr val="accent4"/>
              </a:solidFill>
            </a:endParaRPr>
          </a:p>
          <a:p>
            <a:endParaRPr lang="en-US" altLang="zh-CN">
              <a:solidFill>
                <a:schemeClr val="accent4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l"/>
            <a:r>
              <a:rPr lang="en-US" altLang="zh-CN"/>
              <a:t>    </a:t>
            </a:r>
            <a:r>
              <a:rPr lang="en-US" altLang="zh-CN">
                <a:sym typeface="+mn-ea"/>
              </a:rPr>
              <a:t> </a:t>
            </a:r>
            <a:br>
              <a:rPr lang="en-US" altLang="zh-CN">
                <a:sym typeface="+mn-ea"/>
              </a:rPr>
            </a:br>
            <a:r>
              <a:rPr lang="en-US" altLang="zh-CN">
                <a:sym typeface="+mn-ea"/>
              </a:rPr>
              <a:t>     Principle</a:t>
            </a:r>
            <a:br>
              <a:rPr lang="en-US" altLang="zh-CN"/>
            </a:b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olidFill>
                  <a:schemeClr val="accent4"/>
                </a:solidFill>
              </a:rPr>
              <a:t>Algorithm :</a:t>
            </a:r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>
                <a:solidFill>
                  <a:schemeClr val="accent4"/>
                </a:solidFill>
              </a:rPr>
              <a:t>    The error probability of positioning will decrease,if the Euclidean distance of the reference point increase </a:t>
            </a:r>
            <a:r>
              <a:rPr lang="en-US" altLang="zh-CN">
                <a:solidFill>
                  <a:schemeClr val="accent4"/>
                </a:solidFill>
                <a:sym typeface="+mn-ea"/>
              </a:rPr>
              <a:t>within a certain range.</a:t>
            </a:r>
            <a:endParaRPr lang="en-US" altLang="zh-CN">
              <a:solidFill>
                <a:schemeClr val="accent4"/>
              </a:solidFill>
              <a:sym typeface="+mn-ea"/>
            </a:endParaRPr>
          </a:p>
        </p:txBody>
      </p:sp>
      <p:pic>
        <p:nvPicPr>
          <p:cNvPr id="5" name="图片 4" descr="D_7O)W%1K(~6VCFX85}CC3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62480" y="3143250"/>
            <a:ext cx="3107690" cy="2892425"/>
          </a:xfrm>
          <a:prstGeom prst="rect">
            <a:avLst/>
          </a:prstGeom>
        </p:spPr>
      </p:pic>
      <p:pic>
        <p:nvPicPr>
          <p:cNvPr id="6" name="图片 5" descr="N`{5P6YQ3EO~~4D({6]OB[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870" y="3427095"/>
            <a:ext cx="2719070" cy="25882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/>
              <a:t>  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>
                <a:solidFill>
                  <a:schemeClr val="accent4"/>
                </a:solidFill>
              </a:rPr>
              <a:t>Fading statistics of the signal</a:t>
            </a:r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/>
              <a:t>  </a:t>
            </a:r>
            <a:r>
              <a:rPr lang="en-US" altLang="zh-CN">
                <a:solidFill>
                  <a:schemeClr val="accent4"/>
                </a:solidFill>
              </a:rPr>
              <a:t>the signal of the AP:</a:t>
            </a:r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/>
              <a:t> </a:t>
            </a:r>
            <a:endParaRPr lang="en-US" altLang="zh-CN"/>
          </a:p>
          <a:p>
            <a:r>
              <a:rPr lang="en-US" altLang="zh-CN"/>
              <a:t>  </a:t>
            </a:r>
            <a:endParaRPr lang="en-US" altLang="zh-CN"/>
          </a:p>
          <a:p>
            <a:r>
              <a:rPr lang="en-US" altLang="zh-CN"/>
              <a:t>  </a:t>
            </a:r>
            <a:r>
              <a:rPr lang="en-US" altLang="zh-CN">
                <a:solidFill>
                  <a:schemeClr val="accent4"/>
                </a:solidFill>
              </a:rPr>
              <a:t>b(t):the baseband data</a:t>
            </a:r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>
                <a:solidFill>
                  <a:schemeClr val="accent4"/>
                </a:solidFill>
              </a:rPr>
              <a:t>  c(t):spread spectrum sequence</a:t>
            </a:r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>
                <a:solidFill>
                  <a:schemeClr val="accent4"/>
                </a:solidFill>
              </a:rPr>
              <a:t>  f</a:t>
            </a:r>
            <a:r>
              <a:rPr lang="en-US" altLang="zh-CN" baseline="-25000">
                <a:solidFill>
                  <a:schemeClr val="accent4"/>
                </a:solidFill>
              </a:rPr>
              <a:t>0</a:t>
            </a:r>
            <a:r>
              <a:rPr lang="en-US" altLang="zh-CN">
                <a:solidFill>
                  <a:schemeClr val="accent4"/>
                </a:solidFill>
              </a:rPr>
              <a:t>:carrier frequency</a:t>
            </a:r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/>
              <a:t>  </a:t>
            </a:r>
            <a:endParaRPr lang="en-US" altLang="zh-CN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489325" y="2898140"/>
          <a:ext cx="3805555" cy="472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1841500" imgH="228600" progId="Equation.KSEE3">
                  <p:embed/>
                </p:oleObj>
              </mc:Choice>
              <mc:Fallback>
                <p:oleObj name="" r:id="rId1" imgW="18415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89325" y="2898140"/>
                        <a:ext cx="3805555" cy="472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000">
                <a:solidFill>
                  <a:schemeClr val="accent4"/>
                </a:solidFill>
              </a:rPr>
              <a:t>after the reflection and the refraction the received signal: </a:t>
            </a:r>
            <a:endParaRPr lang="en-US" altLang="zh-CN" sz="2000">
              <a:solidFill>
                <a:schemeClr val="accent4"/>
              </a:solidFill>
            </a:endParaRPr>
          </a:p>
          <a:p>
            <a:endParaRPr lang="en-US" altLang="zh-CN" sz="2000"/>
          </a:p>
          <a:p>
            <a:endParaRPr lang="en-US" altLang="zh-CN" sz="2000"/>
          </a:p>
          <a:p>
            <a:endParaRPr lang="en-US" altLang="zh-CN" sz="2000"/>
          </a:p>
          <a:p>
            <a:r>
              <a:rPr lang="en-US" altLang="zh-CN" sz="2000">
                <a:solidFill>
                  <a:schemeClr val="accent4"/>
                </a:solidFill>
              </a:rPr>
              <a:t>R(t):complex fuzzy stochastic process</a:t>
            </a:r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</a:rPr>
              <a:t>when no optical route(a</a:t>
            </a:r>
            <a:r>
              <a:rPr lang="en-US" altLang="zh-CN" sz="2000" baseline="-25000">
                <a:solidFill>
                  <a:schemeClr val="accent4"/>
                </a:solidFill>
              </a:rPr>
              <a:t>0</a:t>
            </a:r>
            <a:r>
              <a:rPr lang="en-US" altLang="zh-CN" sz="2000">
                <a:solidFill>
                  <a:schemeClr val="accent4"/>
                </a:solidFill>
              </a:rPr>
              <a:t>=0),R(t)can be represented as:</a:t>
            </a:r>
            <a:endParaRPr lang="en-US" altLang="zh-CN" sz="2000">
              <a:solidFill>
                <a:schemeClr val="accent4"/>
              </a:solidFill>
            </a:endParaRPr>
          </a:p>
          <a:p>
            <a:endParaRPr lang="en-US" altLang="zh-CN" sz="2000">
              <a:solidFill>
                <a:schemeClr val="accent4"/>
              </a:solidFill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948815" y="2263775"/>
          <a:ext cx="795147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4127500" imgH="431800" progId="Equation.KSEE3">
                  <p:embed/>
                </p:oleObj>
              </mc:Choice>
              <mc:Fallback>
                <p:oleObj name="" r:id="rId1" imgW="4127500" imgH="4318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48815" y="2263775"/>
                        <a:ext cx="7951470" cy="83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58670" y="4072890"/>
          <a:ext cx="7469505" cy="2220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3" imgW="3644900" imgH="1244600" progId="Equation.KSEE3">
                  <p:embed/>
                </p:oleObj>
              </mc:Choice>
              <mc:Fallback>
                <p:oleObj name="" r:id="rId3" imgW="3644900" imgH="12446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8670" y="4072890"/>
                        <a:ext cx="7469505" cy="2220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6265" y="552411"/>
            <a:ext cx="10972800" cy="1061124"/>
          </a:xfrm>
        </p:spPr>
        <p:txBody>
          <a:bodyPr/>
          <a:p>
            <a:r>
              <a:rPr lang="en-US" altLang="zh-CN"/>
              <a:t> </a:t>
            </a:r>
            <a:endParaRPr lang="en-US" altLang="zh-CN"/>
          </a:p>
        </p:txBody>
      </p:sp>
      <p:graphicFrame>
        <p:nvGraphicFramePr>
          <p:cNvPr id="4" name="内容占位符 3">
            <a:hlinkClick r:id="" action="ppaction://ole?verb="/>
          </p:cNvPr>
          <p:cNvGraphicFramePr>
            <a:graphicFrameLocks noChangeAspect="1"/>
          </p:cNvGraphicFramePr>
          <p:nvPr>
            <p:ph idx="1"/>
          </p:nvPr>
        </p:nvGraphicFramePr>
        <p:xfrm>
          <a:off x="749935" y="1697355"/>
          <a:ext cx="2151380" cy="503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1193800" imgH="279400" progId="Equation.KSEE3">
                  <p:embed/>
                </p:oleObj>
              </mc:Choice>
              <mc:Fallback>
                <p:oleObj name="" r:id="rId1" imgW="1193800" imgH="2794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49935" y="1697355"/>
                        <a:ext cx="2151380" cy="503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内容占位符 2"/>
          <p:cNvSpPr>
            <a:spLocks noGrp="1"/>
          </p:cNvSpPr>
          <p:nvPr/>
        </p:nvSpPr>
        <p:spPr>
          <a:xfrm>
            <a:off x="622935" y="1809478"/>
            <a:ext cx="10972800" cy="433002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rgbClr val="FF425D"/>
                </a:solidFill>
                <a:latin typeface="+mn-ea"/>
                <a:ea typeface="+mn-ea"/>
                <a:cs typeface="+mn-cs"/>
                <a:sym typeface="Arial" pitchFamily="34" charset="0"/>
              </a:defRPr>
            </a:lvl1pPr>
            <a:lvl2pPr marL="914400" indent="-4572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rgbClr val="FF425D"/>
                </a:solidFill>
                <a:latin typeface="+mn-ea"/>
                <a:ea typeface="+mn-ea"/>
                <a:cs typeface="+mn-cs"/>
                <a:sym typeface="Arial" pitchFamily="34" charset="0"/>
              </a:defRPr>
            </a:lvl2pPr>
            <a:lvl3pPr marL="12573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rgbClr val="FF425D"/>
                </a:solidFill>
                <a:latin typeface="+mn-ea"/>
                <a:ea typeface="+mn-ea"/>
                <a:cs typeface="+mn-cs"/>
                <a:sym typeface="Arial" pitchFamily="34" charset="0"/>
              </a:defRPr>
            </a:lvl3pPr>
            <a:lvl4pPr marL="17145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rgbClr val="FF425D"/>
                </a:solidFill>
                <a:latin typeface="+mn-ea"/>
                <a:ea typeface="+mn-ea"/>
                <a:cs typeface="+mn-cs"/>
                <a:sym typeface="Arial" pitchFamily="34" charset="0"/>
              </a:defRPr>
            </a:lvl4pPr>
            <a:lvl5pPr marL="21717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rgbClr val="FF425D"/>
                </a:solidFill>
                <a:latin typeface="+mn-ea"/>
                <a:ea typeface="+mn-ea"/>
                <a:cs typeface="+mn-cs"/>
                <a:sym typeface="Arial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</a:rPr>
              <a:t>obey the reihly distribution</a:t>
            </a:r>
            <a:endParaRPr lang="en-US" altLang="zh-CN" sz="2000">
              <a:solidFill>
                <a:schemeClr val="accent4"/>
              </a:solidFill>
            </a:endParaRPr>
          </a:p>
          <a:p>
            <a:endParaRPr lang="en-US" altLang="zh-CN" sz="2000">
              <a:solidFill>
                <a:schemeClr val="accent4"/>
              </a:solidFill>
            </a:endParaRPr>
          </a:p>
          <a:p>
            <a:endParaRPr lang="en-US" altLang="zh-CN" sz="2000">
              <a:solidFill>
                <a:schemeClr val="accent4"/>
              </a:solidFill>
            </a:endParaRPr>
          </a:p>
          <a:p>
            <a:endParaRPr lang="en-US" altLang="zh-CN" sz="2000">
              <a:solidFill>
                <a:schemeClr val="accent4"/>
              </a:solidFill>
            </a:endParaRPr>
          </a:p>
          <a:p>
            <a:endParaRPr lang="en-US" altLang="zh-CN" sz="2000">
              <a:solidFill>
                <a:schemeClr val="accent4"/>
              </a:solidFill>
            </a:endParaRPr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40740" y="2586355"/>
          <a:ext cx="2689860" cy="72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3" imgW="1409700" imgH="419100" progId="Equation.KSEE3">
                  <p:embed/>
                </p:oleObj>
              </mc:Choice>
              <mc:Fallback>
                <p:oleObj name="" r:id="rId3" imgW="1409700" imgH="4191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0740" y="2586355"/>
                        <a:ext cx="2689860" cy="726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49630" y="3338830"/>
          <a:ext cx="5747385" cy="887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" r:id="rId5" imgW="2946400" imgH="558800" progId="Equation.KSEE3">
                  <p:embed/>
                </p:oleObj>
              </mc:Choice>
              <mc:Fallback>
                <p:oleObj name="" r:id="rId5" imgW="2946400" imgH="5588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9630" y="3338830"/>
                        <a:ext cx="5747385" cy="887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09320" y="4323715"/>
          <a:ext cx="49784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7" imgW="3225800" imgH="584200" progId="Equation.KSEE3">
                  <p:embed/>
                </p:oleObj>
              </mc:Choice>
              <mc:Fallback>
                <p:oleObj name="" r:id="rId7" imgW="3225800" imgH="5842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9320" y="4323715"/>
                        <a:ext cx="49784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17575" y="5309870"/>
          <a:ext cx="2804795" cy="857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9" imgW="1270000" imgH="482600" progId="Equation.KSEE3">
                  <p:embed/>
                </p:oleObj>
              </mc:Choice>
              <mc:Fallback>
                <p:oleObj name="" r:id="rId9" imgW="1270000" imgH="482600" progId="Equation.KSEE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17575" y="5309870"/>
                        <a:ext cx="2804795" cy="857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/>
              <a:t>    Experiment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olidFill>
                  <a:schemeClr val="accent4"/>
                </a:solidFill>
              </a:rPr>
              <a:t>based on the GA</a:t>
            </a:r>
            <a:endParaRPr lang="en-US" altLang="zh-CN">
              <a:solidFill>
                <a:schemeClr val="accent4"/>
              </a:solidFill>
            </a:endParaRPr>
          </a:p>
          <a:p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>
                <a:solidFill>
                  <a:schemeClr val="accent4"/>
                </a:solidFill>
              </a:rPr>
              <a:t>use matlab to find out the number and the appropriate position of APs</a:t>
            </a:r>
            <a:endParaRPr lang="en-US" altLang="zh-CN">
              <a:solidFill>
                <a:schemeClr val="accent4"/>
              </a:solidFill>
            </a:endParaRPr>
          </a:p>
          <a:p>
            <a:endParaRPr lang="en-US" altLang="zh-CN">
              <a:solidFill>
                <a:schemeClr val="accent4"/>
              </a:solidFill>
            </a:endParaRPr>
          </a:p>
          <a:p>
            <a:r>
              <a:rPr lang="en-US" altLang="zh-CN">
                <a:solidFill>
                  <a:schemeClr val="accent4"/>
                </a:solidFill>
              </a:rPr>
              <a:t>the mathematical model of signal </a:t>
            </a:r>
            <a:endParaRPr lang="en-US" altLang="zh-CN">
              <a:solidFill>
                <a:schemeClr val="accent4"/>
              </a:solidFill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199505" y="3819525"/>
          <a:ext cx="3474085" cy="798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1879600" imgH="431800" progId="Equation.KSEE3">
                  <p:embed/>
                </p:oleObj>
              </mc:Choice>
              <mc:Fallback>
                <p:oleObj name="" r:id="rId1" imgW="1879600" imgH="431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99505" y="3819525"/>
                        <a:ext cx="3474085" cy="798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en-US" altLang="zh-CN"/>
              <a:t>    </a:t>
            </a:r>
            <a:r>
              <a:rPr lang="en-US" altLang="zh-CN" sz="2800"/>
              <a:t>Process1:AP num</a:t>
            </a:r>
            <a:endParaRPr lang="en-US" altLang="zh-CN" sz="2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31190" y="1777365"/>
            <a:ext cx="9409430" cy="4053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1 set the objective function and the constraint condition</a:t>
            </a:r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2.set the origion and the number of the reference points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3.AP_num = 0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4.set the parameters of GA</a:t>
            </a:r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5.set the initial population and coding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</a:rPr>
              <a:t>6.AP &lt;- AP+1</a:t>
            </a:r>
            <a:endParaRPr lang="en-US" altLang="zh-CN" sz="2000">
              <a:solidFill>
                <a:schemeClr val="accent4"/>
              </a:solidFill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7.calculate the value of </a:t>
            </a:r>
            <a:r>
              <a:rPr lang="en-US" altLang="zh-CN" sz="2000">
                <a:solidFill>
                  <a:schemeClr val="accent4"/>
                </a:solidFill>
                <a:sym typeface="+mn-ea"/>
              </a:rPr>
              <a:t>he objective function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8.judgement,if it fits the requirement.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9.choose,crossover and mutation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10.replace the incommensurate parent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11.find the unit which have highest fitness value record all the  value of the objective function,return to 6.</a:t>
            </a:r>
            <a:endParaRPr lang="en-US" altLang="zh-CN" sz="2000">
              <a:solidFill>
                <a:schemeClr val="accent4"/>
              </a:solidFill>
              <a:sym typeface="+mn-ea"/>
            </a:endParaRPr>
          </a:p>
          <a:p>
            <a:r>
              <a:rPr lang="en-US" altLang="zh-CN" sz="2000">
                <a:solidFill>
                  <a:schemeClr val="accent4"/>
                </a:solidFill>
                <a:sym typeface="+mn-ea"/>
              </a:rPr>
              <a:t>12.record the best individual and its value of objective function</a:t>
            </a:r>
            <a:endParaRPr lang="zh-CN" altLang="en-US" sz="20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1"/>
  <p:tag name="KSO_WM_TEMPLATE_CATEGORY" val="custom"/>
  <p:tag name="KSO_WM_TEMPLATE_INDEX" val="55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18"/>
  <p:tag name="KSO_WM_TEMPLATE_CATEGORY" val="custom"/>
  <p:tag name="KSO_WM_TEMPLATE_INDEX" val="55"/>
</p:tagLst>
</file>

<file path=ppt/tags/tag11.xml><?xml version="1.0" encoding="utf-8"?>
<p:tagLst xmlns:p="http://schemas.openxmlformats.org/presentationml/2006/main">
  <p:tag name="KSO_WM_BEAUTIFY_FLAG" val="#wm#"/>
  <p:tag name="KSO_WM_UNIT_TYPE" val="i"/>
  <p:tag name="KSO_WM_UNIT_ID" val="271*i*2"/>
  <p:tag name="KSO_WM_UNIT_TEMPLATE_CATEGORY" val="custom"/>
  <p:tag name="KSO_WM_UNIT_TEMPLATE_INDEX" val="55"/>
</p:tagLst>
</file>

<file path=ppt/tags/tag12.xml><?xml version="1.0" encoding="utf-8"?>
<p:tagLst xmlns:p="http://schemas.openxmlformats.org/presentationml/2006/main">
  <p:tag name="KSO_WM_TEMPLATE_CATEGORY" val="custom"/>
  <p:tag name="KSO_WM_TEMPLATE_INDEX" val="160055"/>
</p:tagLst>
</file>

<file path=ppt/tags/tag13.xml><?xml version="1.0" encoding="utf-8"?>
<p:tagLst xmlns:p="http://schemas.openxmlformats.org/presentationml/2006/main">
  <p:tag name="KSO_WM_TEMPLATE_CATEGORY" val="custom"/>
  <p:tag name="KSO_WM_TEMPLATE_INDEX" val="160055"/>
</p:tagLst>
</file>

<file path=ppt/tags/tag14.xml><?xml version="1.0" encoding="utf-8"?>
<p:tagLst xmlns:p="http://schemas.openxmlformats.org/presentationml/2006/main">
  <p:tag name="KSO_WM_TEMPLATE_CATEGORY" val="custom"/>
  <p:tag name="KSO_WM_TEMPLATE_INDEX" val="160055"/>
</p:tagLst>
</file>

<file path=ppt/tags/tag15.xml><?xml version="1.0" encoding="utf-8"?>
<p:tagLst xmlns:p="http://schemas.openxmlformats.org/presentationml/2006/main">
  <p:tag name="KSO_WM_TEMPLATE_CATEGORY" val="custom"/>
  <p:tag name="KSO_WM_TEMPLATE_INDEX" val="160055"/>
</p:tagLst>
</file>

<file path=ppt/tags/tag16.xml><?xml version="1.0" encoding="utf-8"?>
<p:tagLst xmlns:p="http://schemas.openxmlformats.org/presentationml/2006/main">
  <p:tag name="KSO_WM_TEMPLATE_CATEGORY" val="custom"/>
  <p:tag name="KSO_WM_TEMPLATE_INDEX" val="160055"/>
</p:tagLst>
</file>

<file path=ppt/tags/tag17.xml><?xml version="1.0" encoding="utf-8"?>
<p:tagLst xmlns:p="http://schemas.openxmlformats.org/presentationml/2006/main">
  <p:tag name="KSO_WM_TEMPLATE_CATEGORY" val="custom"/>
  <p:tag name="KSO_WM_TEMPLATE_INDEX" val="160055"/>
</p:tagLst>
</file>

<file path=ppt/tags/tag18.xml><?xml version="1.0" encoding="utf-8"?>
<p:tagLst xmlns:p="http://schemas.openxmlformats.org/presentationml/2006/main">
  <p:tag name="KSO_WM_TEMPLATE_CATEGORY" val="custom"/>
  <p:tag name="KSO_WM_TEMPLATE_INDEX" val="160055"/>
</p:tagLst>
</file>

<file path=ppt/tags/tag19.xml><?xml version="1.0" encoding="utf-8"?>
<p:tagLst xmlns:p="http://schemas.openxmlformats.org/presentationml/2006/main">
  <p:tag name="KSO_WM_TEMPLATE_CATEGORY" val="custom"/>
  <p:tag name="KSO_WM_TEMPLATE_INDEX" val="160055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5"/>
  <p:tag name="KSO_WM_TEMPLATE_CATEGORY" val="custom"/>
  <p:tag name="KSO_WM_TEMPLATE_INDEX" val="55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6"/>
  <p:tag name="KSO_WM_TEMPLATE_CATEGORY" val="custom"/>
  <p:tag name="KSO_WM_TEMPLATE_INDEX" val="55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7"/>
  <p:tag name="KSO_WM_TEMPLATE_CATEGORY" val="custom"/>
  <p:tag name="KSO_WM_TEMPLATE_INDEX" val="55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8"/>
  <p:tag name="KSO_WM_TEMPLATE_CATEGORY" val="custom"/>
  <p:tag name="KSO_WM_TEMPLATE_INDEX" val="55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14"/>
  <p:tag name="KSO_WM_TEMPLATE_CATEGORY" val="custom"/>
  <p:tag name="KSO_WM_TEMPLATE_INDEX" val="55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15"/>
  <p:tag name="KSO_WM_TEMPLATE_CATEGORY" val="custom"/>
  <p:tag name="KSO_WM_TEMPLATE_INDEX" val="55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16"/>
  <p:tag name="KSO_WM_TEMPLATE_CATEGORY" val="custom"/>
  <p:tag name="KSO_WM_TEMPLATE_INDEX" val="55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15*i*17"/>
  <p:tag name="KSO_WM_TEMPLATE_CATEGORY" val="custom"/>
  <p:tag name="KSO_WM_TEMPLATE_INDEX" val="55"/>
</p:tagLst>
</file>

<file path=ppt/theme/theme1.xml><?xml version="1.0" encoding="utf-8"?>
<a:theme xmlns:a="http://schemas.openxmlformats.org/drawingml/2006/main" name="默认设计模板_2">
  <a:themeElements>
    <a:clrScheme name="自定义 28">
      <a:dk1>
        <a:srgbClr val="FF425D"/>
      </a:dk1>
      <a:lt1>
        <a:srgbClr val="FFFFFF"/>
      </a:lt1>
      <a:dk2>
        <a:srgbClr val="FF0000"/>
      </a:dk2>
      <a:lt2>
        <a:srgbClr val="808080"/>
      </a:lt2>
      <a:accent1>
        <a:srgbClr val="5CA7BA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49" charset="-122"/>
          </a:defRPr>
        </a:defPPr>
      </a:lstStyle>
    </a:lnDef>
  </a:objectDefaults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2253</Words>
  <Application>WPS 演示</Application>
  <PresentationFormat>宽屏</PresentationFormat>
  <Paragraphs>133</Paragraphs>
  <Slides>12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默认设计模板_2</vt:lpstr>
      <vt:lpstr>Equation.KSEE3</vt:lpstr>
      <vt:lpstr>Access Points Deployment</vt:lpstr>
      <vt:lpstr>     Outline</vt:lpstr>
      <vt:lpstr>  </vt:lpstr>
      <vt:lpstr>           Principle </vt:lpstr>
      <vt:lpstr>   </vt:lpstr>
      <vt:lpstr>PowerPoint 演示文稿</vt:lpstr>
      <vt:lpstr> </vt:lpstr>
      <vt:lpstr>    Experiment</vt:lpstr>
      <vt:lpstr>PowerPoint 演示文稿</vt:lpstr>
      <vt:lpstr>      Process</vt:lpstr>
      <vt:lpstr>    Some Results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Alsa</cp:lastModifiedBy>
  <cp:revision>10</cp:revision>
  <dcterms:created xsi:type="dcterms:W3CDTF">2015-05-05T08:02:00Z</dcterms:created>
  <dcterms:modified xsi:type="dcterms:W3CDTF">2016-05-31T00:48:50Z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2052-10.1.0.5745</vt:lpwstr>
  </property>
</Properties>
</file>