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handoutMasterIdLst>
    <p:handoutMasterId r:id="rId24"/>
  </p:handoutMasterIdLst>
  <p:sldIdLst>
    <p:sldId id="975" r:id="rId2"/>
    <p:sldId id="976" r:id="rId3"/>
    <p:sldId id="977" r:id="rId4"/>
    <p:sldId id="1005" r:id="rId5"/>
    <p:sldId id="1006" r:id="rId6"/>
    <p:sldId id="985" r:id="rId7"/>
    <p:sldId id="986" r:id="rId8"/>
    <p:sldId id="987" r:id="rId9"/>
    <p:sldId id="1003" r:id="rId10"/>
    <p:sldId id="988" r:id="rId11"/>
    <p:sldId id="1002" r:id="rId12"/>
    <p:sldId id="993" r:id="rId13"/>
    <p:sldId id="994" r:id="rId14"/>
    <p:sldId id="995" r:id="rId15"/>
    <p:sldId id="996" r:id="rId16"/>
    <p:sldId id="1000" r:id="rId17"/>
    <p:sldId id="1009" r:id="rId18"/>
    <p:sldId id="1010" r:id="rId19"/>
    <p:sldId id="997" r:id="rId20"/>
    <p:sldId id="1011" r:id="rId21"/>
    <p:sldId id="1012" r:id="rId22"/>
  </p:sldIdLst>
  <p:sldSz cx="9144000" cy="6858000" type="screen4x3"/>
  <p:notesSz cx="9144000" cy="6858000"/>
  <p:defaultTextStyle>
    <a:defPPr>
      <a:defRPr lang="zh-CN"/>
    </a:defPPr>
    <a:lvl1pPr algn="l" rtl="0" fontAlgn="base">
      <a:spcBef>
        <a:spcPct val="0"/>
      </a:spcBef>
      <a:spcAft>
        <a:spcPct val="0"/>
      </a:spcAft>
      <a:defRPr sz="2400" kern="1200">
        <a:solidFill>
          <a:schemeClr val="tx1"/>
        </a:solidFill>
        <a:latin typeface="Arial" charset="0"/>
        <a:ea typeface="宋体" charset="-122"/>
        <a:cs typeface="+mn-cs"/>
      </a:defRPr>
    </a:lvl1pPr>
    <a:lvl2pPr marL="457200" algn="l" rtl="0" fontAlgn="base">
      <a:spcBef>
        <a:spcPct val="0"/>
      </a:spcBef>
      <a:spcAft>
        <a:spcPct val="0"/>
      </a:spcAft>
      <a:defRPr sz="2400" kern="1200">
        <a:solidFill>
          <a:schemeClr val="tx1"/>
        </a:solidFill>
        <a:latin typeface="Arial" charset="0"/>
        <a:ea typeface="宋体" charset="-122"/>
        <a:cs typeface="+mn-cs"/>
      </a:defRPr>
    </a:lvl2pPr>
    <a:lvl3pPr marL="914400" algn="l" rtl="0" fontAlgn="base">
      <a:spcBef>
        <a:spcPct val="0"/>
      </a:spcBef>
      <a:spcAft>
        <a:spcPct val="0"/>
      </a:spcAft>
      <a:defRPr sz="2400" kern="1200">
        <a:solidFill>
          <a:schemeClr val="tx1"/>
        </a:solidFill>
        <a:latin typeface="Arial" charset="0"/>
        <a:ea typeface="宋体" charset="-122"/>
        <a:cs typeface="+mn-cs"/>
      </a:defRPr>
    </a:lvl3pPr>
    <a:lvl4pPr marL="1371600" algn="l" rtl="0" fontAlgn="base">
      <a:spcBef>
        <a:spcPct val="0"/>
      </a:spcBef>
      <a:spcAft>
        <a:spcPct val="0"/>
      </a:spcAft>
      <a:defRPr sz="2400" kern="1200">
        <a:solidFill>
          <a:schemeClr val="tx1"/>
        </a:solidFill>
        <a:latin typeface="Arial" charset="0"/>
        <a:ea typeface="宋体" charset="-122"/>
        <a:cs typeface="+mn-cs"/>
      </a:defRPr>
    </a:lvl4pPr>
    <a:lvl5pPr marL="1828800" algn="l" rtl="0" fontAlgn="base">
      <a:spcBef>
        <a:spcPct val="0"/>
      </a:spcBef>
      <a:spcAft>
        <a:spcPct val="0"/>
      </a:spcAft>
      <a:defRPr sz="2400" kern="1200">
        <a:solidFill>
          <a:schemeClr val="tx1"/>
        </a:solidFill>
        <a:latin typeface="Arial" charset="0"/>
        <a:ea typeface="宋体" charset="-122"/>
        <a:cs typeface="+mn-cs"/>
      </a:defRPr>
    </a:lvl5pPr>
    <a:lvl6pPr marL="2286000" algn="l" defTabSz="914400" rtl="0" eaLnBrk="1" latinLnBrk="0" hangingPunct="1">
      <a:defRPr sz="2400" kern="1200">
        <a:solidFill>
          <a:schemeClr val="tx1"/>
        </a:solidFill>
        <a:latin typeface="Arial" charset="0"/>
        <a:ea typeface="宋体" charset="-122"/>
        <a:cs typeface="+mn-cs"/>
      </a:defRPr>
    </a:lvl6pPr>
    <a:lvl7pPr marL="2743200" algn="l" defTabSz="914400" rtl="0" eaLnBrk="1" latinLnBrk="0" hangingPunct="1">
      <a:defRPr sz="2400" kern="1200">
        <a:solidFill>
          <a:schemeClr val="tx1"/>
        </a:solidFill>
        <a:latin typeface="Arial" charset="0"/>
        <a:ea typeface="宋体" charset="-122"/>
        <a:cs typeface="+mn-cs"/>
      </a:defRPr>
    </a:lvl7pPr>
    <a:lvl8pPr marL="3200400" algn="l" defTabSz="914400" rtl="0" eaLnBrk="1" latinLnBrk="0" hangingPunct="1">
      <a:defRPr sz="2400" kern="1200">
        <a:solidFill>
          <a:schemeClr val="tx1"/>
        </a:solidFill>
        <a:latin typeface="Arial" charset="0"/>
        <a:ea typeface="宋体" charset="-122"/>
        <a:cs typeface="+mn-cs"/>
      </a:defRPr>
    </a:lvl8pPr>
    <a:lvl9pPr marL="3657600" algn="l" defTabSz="914400" rtl="0" eaLnBrk="1" latinLnBrk="0" hangingPunct="1">
      <a:defRPr sz="2400" kern="1200">
        <a:solidFill>
          <a:schemeClr val="tx1"/>
        </a:solidFill>
        <a:latin typeface="Arial" charset="0"/>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wei che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FF00"/>
    <a:srgbClr val="FFFF00"/>
    <a:srgbClr val="12357C"/>
    <a:srgbClr val="DDDDDD"/>
    <a:srgbClr val="132584"/>
    <a:srgbClr val="133984"/>
    <a:srgbClr val="93052E"/>
    <a:srgbClr val="92270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087" autoAdjust="0"/>
    <p:restoredTop sz="85310" autoAdjust="0"/>
  </p:normalViewPr>
  <p:slideViewPr>
    <p:cSldViewPr snapToObjects="1">
      <p:cViewPr>
        <p:scale>
          <a:sx n="66" d="100"/>
          <a:sy n="66" d="100"/>
        </p:scale>
        <p:origin x="-1392" y="48"/>
      </p:cViewPr>
      <p:guideLst>
        <p:guide orient="horz" pos="2352"/>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1200"/>
    </p:cViewPr>
  </p:sorterViewPr>
  <p:notesViewPr>
    <p:cSldViewPr snapToObjects="1">
      <p:cViewPr varScale="1">
        <p:scale>
          <a:sx n="53" d="100"/>
          <a:sy n="53" d="100"/>
        </p:scale>
        <p:origin x="-1842" y="-108"/>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l">
              <a:defRPr sz="1200">
                <a:latin typeface="Arial" charset="0"/>
                <a:ea typeface="宋体" charset="-122"/>
              </a:defRPr>
            </a:lvl1pPr>
          </a:lstStyle>
          <a:p>
            <a:pPr>
              <a:defRPr/>
            </a:pPr>
            <a:endParaRPr lang="en-US" altLang="zh-CN"/>
          </a:p>
        </p:txBody>
      </p:sp>
      <p:sp>
        <p:nvSpPr>
          <p:cNvPr id="75779" name="Rectangle 3"/>
          <p:cNvSpPr>
            <a:spLocks noGrp="1" noChangeArrowheads="1"/>
          </p:cNvSpPr>
          <p:nvPr>
            <p:ph type="dt" sz="quarter" idx="1"/>
          </p:nvPr>
        </p:nvSpPr>
        <p:spPr bwMode="auto">
          <a:xfrm>
            <a:off x="5180013" y="0"/>
            <a:ext cx="3962400" cy="3429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atin typeface="Arial" charset="0"/>
                <a:ea typeface="宋体" charset="-122"/>
              </a:defRPr>
            </a:lvl1pPr>
          </a:lstStyle>
          <a:p>
            <a:pPr>
              <a:defRPr/>
            </a:pPr>
            <a:endParaRPr lang="en-US" altLang="zh-CN"/>
          </a:p>
        </p:txBody>
      </p:sp>
      <p:sp>
        <p:nvSpPr>
          <p:cNvPr id="75780" name="Rectangle 4"/>
          <p:cNvSpPr>
            <a:spLocks noGrp="1" noChangeArrowheads="1"/>
          </p:cNvSpPr>
          <p:nvPr>
            <p:ph type="ftr" sz="quarter" idx="2"/>
          </p:nvPr>
        </p:nvSpPr>
        <p:spPr bwMode="auto">
          <a:xfrm>
            <a:off x="0" y="6513513"/>
            <a:ext cx="3962400" cy="3429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l">
              <a:defRPr sz="1200">
                <a:latin typeface="Arial" charset="0"/>
                <a:ea typeface="宋体" charset="-122"/>
              </a:defRPr>
            </a:lvl1pPr>
          </a:lstStyle>
          <a:p>
            <a:pPr>
              <a:defRPr/>
            </a:pPr>
            <a:endParaRPr lang="en-US" altLang="zh-CN"/>
          </a:p>
        </p:txBody>
      </p:sp>
      <p:sp>
        <p:nvSpPr>
          <p:cNvPr id="75781" name="Rectangle 5"/>
          <p:cNvSpPr>
            <a:spLocks noGrp="1" noChangeArrowheads="1"/>
          </p:cNvSpPr>
          <p:nvPr>
            <p:ph type="sldNum" sz="quarter" idx="3"/>
          </p:nvPr>
        </p:nvSpPr>
        <p:spPr bwMode="auto">
          <a:xfrm>
            <a:off x="5180013" y="6513513"/>
            <a:ext cx="3962400" cy="3429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charset="0"/>
                <a:ea typeface="宋体" charset="-122"/>
              </a:defRPr>
            </a:lvl1pPr>
          </a:lstStyle>
          <a:p>
            <a:pPr>
              <a:defRPr/>
            </a:pPr>
            <a:fld id="{C4E2E9E4-EE91-443D-88E4-17EE31B29448}"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l">
              <a:defRPr sz="1200">
                <a:latin typeface="Arial" charset="0"/>
                <a:ea typeface="宋体" charset="-122"/>
              </a:defRPr>
            </a:lvl1pPr>
          </a:lstStyle>
          <a:p>
            <a:pPr>
              <a:defRPr/>
            </a:pPr>
            <a:endParaRPr lang="en-US" altLang="zh-CN"/>
          </a:p>
        </p:txBody>
      </p:sp>
      <p:sp>
        <p:nvSpPr>
          <p:cNvPr id="5123" name="Rectangle 3"/>
          <p:cNvSpPr>
            <a:spLocks noGrp="1" noChangeArrowheads="1"/>
          </p:cNvSpPr>
          <p:nvPr>
            <p:ph type="dt" idx="1"/>
          </p:nvPr>
        </p:nvSpPr>
        <p:spPr bwMode="auto">
          <a:xfrm>
            <a:off x="5180013" y="0"/>
            <a:ext cx="3962400" cy="3429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atin typeface="Arial" charset="0"/>
                <a:ea typeface="宋体"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3257550"/>
            <a:ext cx="7315200" cy="30861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5126" name="Rectangle 6"/>
          <p:cNvSpPr>
            <a:spLocks noGrp="1" noChangeArrowheads="1"/>
          </p:cNvSpPr>
          <p:nvPr>
            <p:ph type="ftr" sz="quarter" idx="4"/>
          </p:nvPr>
        </p:nvSpPr>
        <p:spPr bwMode="auto">
          <a:xfrm>
            <a:off x="0" y="6513513"/>
            <a:ext cx="3962400" cy="3429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l">
              <a:defRPr sz="1200">
                <a:latin typeface="Arial" charset="0"/>
                <a:ea typeface="宋体" charset="-122"/>
              </a:defRPr>
            </a:lvl1pPr>
          </a:lstStyle>
          <a:p>
            <a:pPr>
              <a:defRPr/>
            </a:pPr>
            <a:endParaRPr lang="en-US" altLang="zh-CN"/>
          </a:p>
        </p:txBody>
      </p:sp>
      <p:sp>
        <p:nvSpPr>
          <p:cNvPr id="5127" name="Rectangle 7"/>
          <p:cNvSpPr>
            <a:spLocks noGrp="1" noChangeArrowheads="1"/>
          </p:cNvSpPr>
          <p:nvPr>
            <p:ph type="sldNum" sz="quarter" idx="5"/>
          </p:nvPr>
        </p:nvSpPr>
        <p:spPr bwMode="auto">
          <a:xfrm>
            <a:off x="5180013" y="6513513"/>
            <a:ext cx="3962400" cy="3429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charset="0"/>
                <a:ea typeface="宋体" charset="-122"/>
              </a:defRPr>
            </a:lvl1pPr>
          </a:lstStyle>
          <a:p>
            <a:pPr>
              <a:defRPr/>
            </a:pPr>
            <a:fld id="{BD4DE705-D0C9-48B4-9BB8-051847905F7D}"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AF629CF6-A250-4279-AD49-E07A1B76427D}" type="slidenum">
              <a:rPr lang="en-US" altLang="zh-CN" smtClean="0"/>
              <a:pPr/>
              <a:t>1</a:t>
            </a:fld>
            <a:endParaRPr lang="en-US" altLang="zh-CN"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幻灯片图像占位符 1"/>
          <p:cNvSpPr>
            <a:spLocks noGrp="1" noRot="1" noChangeAspect="1"/>
          </p:cNvSpPr>
          <p:nvPr>
            <p:ph type="sldImg"/>
          </p:nvPr>
        </p:nvSpPr>
        <p:spPr>
          <a:ln/>
        </p:spPr>
      </p:sp>
      <p:sp>
        <p:nvSpPr>
          <p:cNvPr id="44034" name="备注占位符 2"/>
          <p:cNvSpPr>
            <a:spLocks noGrp="1"/>
          </p:cNvSpPr>
          <p:nvPr>
            <p:ph type="body" idx="1"/>
          </p:nvPr>
        </p:nvSpPr>
        <p:spPr>
          <a:noFill/>
        </p:spPr>
        <p:txBody>
          <a:bodyPr/>
          <a:lstStyle/>
          <a:p>
            <a:endParaRPr lang="en-US" altLang="zh-CN" dirty="0" smtClean="0"/>
          </a:p>
        </p:txBody>
      </p:sp>
      <p:sp>
        <p:nvSpPr>
          <p:cNvPr id="44035" name="灯片编号占位符 3"/>
          <p:cNvSpPr>
            <a:spLocks noGrp="1"/>
          </p:cNvSpPr>
          <p:nvPr>
            <p:ph type="sldNum" sz="quarter" idx="5"/>
          </p:nvPr>
        </p:nvSpPr>
        <p:spPr>
          <a:noFill/>
          <a:ln>
            <a:miter lim="800000"/>
            <a:headEnd/>
            <a:tailEnd/>
          </a:ln>
        </p:spPr>
        <p:txBody>
          <a:bodyPr/>
          <a:lstStyle/>
          <a:p>
            <a:fld id="{781314A1-DDAE-4C5D-842B-DC8322347596}" type="slidenum">
              <a:rPr lang="en-US" altLang="zh-CN" smtClean="0"/>
              <a:pPr/>
              <a:t>12</a:t>
            </a:fld>
            <a:endParaRPr lang="en-US"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幻灯片图像占位符 1"/>
          <p:cNvSpPr>
            <a:spLocks noGrp="1" noRot="1" noChangeAspect="1"/>
          </p:cNvSpPr>
          <p:nvPr>
            <p:ph type="sldImg"/>
          </p:nvPr>
        </p:nvSpPr>
        <p:spPr>
          <a:ln/>
        </p:spPr>
      </p:sp>
      <p:sp>
        <p:nvSpPr>
          <p:cNvPr id="46082" name="备注占位符 2"/>
          <p:cNvSpPr>
            <a:spLocks noGrp="1"/>
          </p:cNvSpPr>
          <p:nvPr>
            <p:ph type="body" idx="1"/>
          </p:nvPr>
        </p:nvSpPr>
        <p:spPr>
          <a:noFill/>
        </p:spPr>
        <p:txBody>
          <a:bodyPr/>
          <a:lstStyle/>
          <a:p>
            <a:r>
              <a:rPr lang="en-US" altLang="zh-CN" dirty="0" smtClean="0"/>
              <a:t>Specifically, </a:t>
            </a:r>
            <a:r>
              <a:rPr lang="en-US" altLang="zh-CN" i="1" dirty="0" smtClean="0"/>
              <a:t>ϵ </a:t>
            </a:r>
            <a:r>
              <a:rPr lang="en-US" altLang="zh-CN" dirty="0" smtClean="0"/>
              <a:t>= 0 achieves the exact DRF while </a:t>
            </a:r>
            <a:r>
              <a:rPr lang="en-US" altLang="zh-CN" i="1" dirty="0" smtClean="0"/>
              <a:t>ϵ </a:t>
            </a:r>
            <a:r>
              <a:rPr lang="en-US" altLang="zh-CN" dirty="0" smtClean="0"/>
              <a:t>= </a:t>
            </a:r>
            <a:r>
              <a:rPr lang="en-US" altLang="zh-CN" dirty="0" err="1" smtClean="0"/>
              <a:t>max</a:t>
            </a:r>
            <a:r>
              <a:rPr lang="en-US" altLang="zh-CN" i="1" dirty="0" err="1" smtClean="0"/>
              <a:t>v,i</a:t>
            </a:r>
            <a:r>
              <a:rPr lang="en-US" altLang="zh-CN" i="1" dirty="0" smtClean="0"/>
              <a:t> π</a:t>
            </a:r>
            <a:r>
              <a:rPr lang="en-US" altLang="zh-CN" dirty="0" smtClean="0"/>
              <a:t>(1</a:t>
            </a:r>
            <a:r>
              <a:rPr lang="en-US" altLang="zh-CN" i="1" dirty="0" smtClean="0"/>
              <a:t>, </a:t>
            </a:r>
            <a:r>
              <a:rPr lang="en-US" altLang="zh-CN" i="1" dirty="0" err="1" smtClean="0"/>
              <a:t>ϕvi</a:t>
            </a:r>
            <a:r>
              <a:rPr lang="en-US" altLang="zh-CN" dirty="0" smtClean="0"/>
              <a:t>) is efficiency-optimal.</a:t>
            </a:r>
          </a:p>
          <a:p>
            <a:r>
              <a:rPr lang="en-US" altLang="zh-CN" dirty="0" smtClean="0"/>
              <a:t>To explain why </a:t>
            </a:r>
            <a:r>
              <a:rPr lang="en-US" altLang="zh-CN" i="1" dirty="0" smtClean="0"/>
              <a:t>ϵ</a:t>
            </a:r>
            <a:r>
              <a:rPr lang="en-US" altLang="zh-CN" dirty="0" smtClean="0"/>
              <a:t> -DRF can improve the efficiency, there is an example:</a:t>
            </a:r>
          </a:p>
        </p:txBody>
      </p:sp>
      <p:sp>
        <p:nvSpPr>
          <p:cNvPr id="46083" name="灯片编号占位符 3"/>
          <p:cNvSpPr>
            <a:spLocks noGrp="1"/>
          </p:cNvSpPr>
          <p:nvPr>
            <p:ph type="sldNum" sz="quarter" idx="5"/>
          </p:nvPr>
        </p:nvSpPr>
        <p:spPr>
          <a:noFill/>
          <a:ln>
            <a:miter lim="800000"/>
            <a:headEnd/>
            <a:tailEnd/>
          </a:ln>
        </p:spPr>
        <p:txBody>
          <a:bodyPr/>
          <a:lstStyle/>
          <a:p>
            <a:fld id="{03355823-6291-4725-B946-C3229B35B753}" type="slidenum">
              <a:rPr lang="en-US" altLang="zh-CN" smtClean="0"/>
              <a:pPr/>
              <a:t>13</a:t>
            </a:fld>
            <a:endParaRPr lang="en-US"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幻灯片图像占位符 1"/>
          <p:cNvSpPr>
            <a:spLocks noGrp="1" noRot="1" noChangeAspect="1"/>
          </p:cNvSpPr>
          <p:nvPr>
            <p:ph type="sldImg"/>
          </p:nvPr>
        </p:nvSpPr>
        <p:spPr>
          <a:ln/>
        </p:spPr>
      </p:sp>
      <p:sp>
        <p:nvSpPr>
          <p:cNvPr id="48130" name="备注占位符 2"/>
          <p:cNvSpPr>
            <a:spLocks noGrp="1"/>
          </p:cNvSpPr>
          <p:nvPr>
            <p:ph type="body" idx="1"/>
          </p:nvPr>
        </p:nvSpPr>
        <p:spPr>
          <a:noFill/>
        </p:spPr>
        <p:txBody>
          <a:bodyPr/>
          <a:lstStyle/>
          <a:p>
            <a:endParaRPr lang="zh-CN" altLang="en-US" smtClean="0"/>
          </a:p>
        </p:txBody>
      </p:sp>
      <p:sp>
        <p:nvSpPr>
          <p:cNvPr id="48131" name="灯片编号占位符 3"/>
          <p:cNvSpPr>
            <a:spLocks noGrp="1"/>
          </p:cNvSpPr>
          <p:nvPr>
            <p:ph type="sldNum" sz="quarter" idx="5"/>
          </p:nvPr>
        </p:nvSpPr>
        <p:spPr>
          <a:noFill/>
          <a:ln>
            <a:miter lim="800000"/>
            <a:headEnd/>
            <a:tailEnd/>
          </a:ln>
        </p:spPr>
        <p:txBody>
          <a:bodyPr/>
          <a:lstStyle/>
          <a:p>
            <a:fld id="{B47D0361-DD46-46CA-B64C-7058A18CC418}" type="slidenum">
              <a:rPr lang="en-US" altLang="zh-CN" smtClean="0"/>
              <a:pPr/>
              <a:t>14</a:t>
            </a:fld>
            <a:endParaRPr lang="en-US"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幻灯片图像占位符 1"/>
          <p:cNvSpPr>
            <a:spLocks noGrp="1" noRot="1" noChangeAspect="1"/>
          </p:cNvSpPr>
          <p:nvPr>
            <p:ph type="sldImg"/>
          </p:nvPr>
        </p:nvSpPr>
        <p:spPr>
          <a:ln/>
        </p:spPr>
      </p:sp>
      <p:sp>
        <p:nvSpPr>
          <p:cNvPr id="50178" name="备注占位符 2"/>
          <p:cNvSpPr>
            <a:spLocks noGrp="1"/>
          </p:cNvSpPr>
          <p:nvPr>
            <p:ph type="body" idx="1"/>
          </p:nvPr>
        </p:nvSpPr>
        <p:spPr>
          <a:noFill/>
        </p:spPr>
        <p:txBody>
          <a:bodyPr/>
          <a:lstStyle/>
          <a:p>
            <a:r>
              <a:rPr lang="en-US" altLang="zh-CN" dirty="0" smtClean="0"/>
              <a:t>Here we come to the results. </a:t>
            </a:r>
          </a:p>
          <a:p>
            <a:r>
              <a:rPr lang="en-US" altLang="zh-CN" dirty="0" smtClean="0"/>
              <a:t>For </a:t>
            </a:r>
            <a:r>
              <a:rPr lang="en-US" altLang="zh-CN" i="1" dirty="0" smtClean="0"/>
              <a:t>ϵ </a:t>
            </a:r>
            <a:r>
              <a:rPr lang="en-US" altLang="zh-CN" dirty="0" smtClean="0"/>
              <a:t>= 0 ,the SER share result is &lt;4/7,4/7&gt;, because </a:t>
            </a:r>
            <a:r>
              <a:rPr lang="en-US" altLang="zh-CN" dirty="0" err="1" smtClean="0"/>
              <a:t>xac</a:t>
            </a:r>
            <a:r>
              <a:rPr lang="en-US" altLang="zh-CN" dirty="0" smtClean="0"/>
              <a:t>=9/7,xbc=12/7</a:t>
            </a:r>
          </a:p>
          <a:p>
            <a:r>
              <a:rPr lang="en-US" altLang="zh-CN" dirty="0" smtClean="0"/>
              <a:t>Then the optimal SER share result is the intersection point of two constraint lines.</a:t>
            </a:r>
          </a:p>
          <a:p>
            <a:r>
              <a:rPr lang="en-US" altLang="zh-CN" i="1" dirty="0" smtClean="0"/>
              <a:t>ϵ-DRF satisfies PE, but it is not always SI, EF, SP</a:t>
            </a:r>
          </a:p>
          <a:p>
            <a:r>
              <a:rPr lang="en-US" altLang="zh-CN" i="1" dirty="0" smtClean="0"/>
              <a:t>So there is a tradeoff between fairness and efficiency</a:t>
            </a:r>
          </a:p>
        </p:txBody>
      </p:sp>
      <p:sp>
        <p:nvSpPr>
          <p:cNvPr id="50179" name="灯片编号占位符 3"/>
          <p:cNvSpPr>
            <a:spLocks noGrp="1"/>
          </p:cNvSpPr>
          <p:nvPr>
            <p:ph type="sldNum" sz="quarter" idx="5"/>
          </p:nvPr>
        </p:nvSpPr>
        <p:spPr>
          <a:noFill/>
          <a:ln>
            <a:miter lim="800000"/>
            <a:headEnd/>
            <a:tailEnd/>
          </a:ln>
        </p:spPr>
        <p:txBody>
          <a:bodyPr/>
          <a:lstStyle/>
          <a:p>
            <a:fld id="{7F129881-64AC-4BFB-9117-D056640849B7}" type="slidenum">
              <a:rPr lang="en-US" altLang="zh-CN" smtClean="0"/>
              <a:pPr/>
              <a:t>15</a:t>
            </a:fld>
            <a:endParaRPr lang="en-US"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幻灯片图像占位符 1"/>
          <p:cNvSpPr>
            <a:spLocks noGrp="1" noRot="1" noChangeAspect="1"/>
          </p:cNvSpPr>
          <p:nvPr>
            <p:ph type="sldImg"/>
          </p:nvPr>
        </p:nvSpPr>
        <p:spPr>
          <a:ln/>
        </p:spPr>
      </p:sp>
      <p:sp>
        <p:nvSpPr>
          <p:cNvPr id="54274" name="备注占位符 2"/>
          <p:cNvSpPr>
            <a:spLocks noGrp="1"/>
          </p:cNvSpPr>
          <p:nvPr>
            <p:ph type="body" idx="1"/>
          </p:nvPr>
        </p:nvSpPr>
        <p:spPr>
          <a:noFill/>
        </p:spPr>
        <p:txBody>
          <a:bodyPr/>
          <a:lstStyle/>
          <a:p>
            <a:endParaRPr lang="en-US" altLang="zh-CN" smtClean="0"/>
          </a:p>
        </p:txBody>
      </p:sp>
      <p:sp>
        <p:nvSpPr>
          <p:cNvPr id="54275" name="灯片编号占位符 3"/>
          <p:cNvSpPr>
            <a:spLocks noGrp="1"/>
          </p:cNvSpPr>
          <p:nvPr>
            <p:ph type="sldNum" sz="quarter" idx="5"/>
          </p:nvPr>
        </p:nvSpPr>
        <p:spPr>
          <a:noFill/>
          <a:ln>
            <a:miter lim="800000"/>
            <a:headEnd/>
            <a:tailEnd/>
          </a:ln>
        </p:spPr>
        <p:txBody>
          <a:bodyPr/>
          <a:lstStyle/>
          <a:p>
            <a:fld id="{9A821266-CFE8-4CC1-9521-283934536259}" type="slidenum">
              <a:rPr lang="en-US" altLang="zh-CN" smtClean="0"/>
              <a:pPr/>
              <a:t>16</a:t>
            </a:fld>
            <a:endParaRPr lang="en-US"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p:spPr>
        <p:txBody>
          <a:bodyPr/>
          <a:lstStyle/>
          <a:p>
            <a:r>
              <a:rPr lang="en-US" altLang="zh-CN" smtClean="0"/>
              <a:t>Note that in our simulations, even traditional DRF is also relatively efficient (above 90% of the optimal result), which might be occasional due to the obtained traces.</a:t>
            </a:r>
            <a:endParaRPr lang="zh-CN"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r>
              <a:rPr lang="en-US" altLang="zh-CN" smtClean="0"/>
              <a:t>Here, my problem is whether the unfairness factor brought by the increasing of </a:t>
            </a:r>
            <a:r>
              <a:rPr lang="en-US" altLang="zh-CN" sz="1400" smtClean="0"/>
              <a:t>ε has a bad impact on social welfare due to the decreasing sharing aspiration?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幻灯片图像占位符 1"/>
          <p:cNvSpPr>
            <a:spLocks noGrp="1" noRot="1" noChangeAspect="1"/>
          </p:cNvSpPr>
          <p:nvPr>
            <p:ph type="sldImg"/>
          </p:nvPr>
        </p:nvSpPr>
        <p:spPr>
          <a:ln/>
        </p:spPr>
      </p:sp>
      <p:sp>
        <p:nvSpPr>
          <p:cNvPr id="56322" name="备注占位符 2"/>
          <p:cNvSpPr>
            <a:spLocks noGrp="1"/>
          </p:cNvSpPr>
          <p:nvPr>
            <p:ph type="body" idx="1"/>
          </p:nvPr>
        </p:nvSpPr>
        <p:spPr>
          <a:noFill/>
        </p:spPr>
        <p:txBody>
          <a:bodyPr/>
          <a:lstStyle/>
          <a:p>
            <a:endParaRPr lang="zh-CN" altLang="en-US" smtClean="0"/>
          </a:p>
        </p:txBody>
      </p:sp>
      <p:sp>
        <p:nvSpPr>
          <p:cNvPr id="56323" name="灯片编号占位符 3"/>
          <p:cNvSpPr>
            <a:spLocks noGrp="1"/>
          </p:cNvSpPr>
          <p:nvPr>
            <p:ph type="sldNum" sz="quarter" idx="5"/>
          </p:nvPr>
        </p:nvSpPr>
        <p:spPr>
          <a:noFill/>
          <a:ln>
            <a:miter lim="800000"/>
            <a:headEnd/>
            <a:tailEnd/>
          </a:ln>
        </p:spPr>
        <p:txBody>
          <a:bodyPr/>
          <a:lstStyle/>
          <a:p>
            <a:fld id="{AE8397CF-64C3-473B-9F8C-62ACBA855865}" type="slidenum">
              <a:rPr lang="en-US" altLang="zh-CN" smtClean="0"/>
              <a:pPr/>
              <a:t>19</a:t>
            </a:fld>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a:ln/>
        </p:spPr>
      </p:sp>
      <p:sp>
        <p:nvSpPr>
          <p:cNvPr id="18434" name="备注占位符 2"/>
          <p:cNvSpPr>
            <a:spLocks noGrp="1"/>
          </p:cNvSpPr>
          <p:nvPr>
            <p:ph type="body" idx="1"/>
          </p:nvPr>
        </p:nvSpPr>
        <p:spPr>
          <a:noFill/>
        </p:spPr>
        <p:txBody>
          <a:bodyPr/>
          <a:lstStyle/>
          <a:p>
            <a:r>
              <a:rPr lang="en-US" altLang="zh-CN" dirty="0" smtClean="0"/>
              <a:t>Then the outline of the paper is as follows. First introduction, then the author introduces the social crowdsourcing framework. </a:t>
            </a:r>
          </a:p>
          <a:p>
            <a:r>
              <a:rPr lang="en-US" altLang="zh-CN" dirty="0" smtClean="0"/>
              <a:t>……</a:t>
            </a:r>
          </a:p>
        </p:txBody>
      </p:sp>
      <p:sp>
        <p:nvSpPr>
          <p:cNvPr id="18435" name="灯片编号占位符 3"/>
          <p:cNvSpPr>
            <a:spLocks noGrp="1"/>
          </p:cNvSpPr>
          <p:nvPr>
            <p:ph type="sldNum" sz="quarter" idx="5"/>
          </p:nvPr>
        </p:nvSpPr>
        <p:spPr>
          <a:noFill/>
          <a:ln>
            <a:miter lim="800000"/>
            <a:headEnd/>
            <a:tailEnd/>
          </a:ln>
        </p:spPr>
        <p:txBody>
          <a:bodyPr/>
          <a:lstStyle/>
          <a:p>
            <a:fld id="{AB6F8C52-00BF-4F5C-82C9-5748FCE8271D}" type="slidenum">
              <a:rPr lang="en-US" altLang="zh-CN" smtClean="0"/>
              <a:pPr/>
              <a:t>2</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幻灯片图像占位符 1"/>
          <p:cNvSpPr>
            <a:spLocks noGrp="1" noRot="1" noChangeAspect="1"/>
          </p:cNvSpPr>
          <p:nvPr>
            <p:ph type="sldImg"/>
          </p:nvPr>
        </p:nvSpPr>
        <p:spPr>
          <a:ln/>
        </p:spPr>
      </p:sp>
      <p:sp>
        <p:nvSpPr>
          <p:cNvPr id="20482" name="备注占位符 2"/>
          <p:cNvSpPr>
            <a:spLocks noGrp="1"/>
          </p:cNvSpPr>
          <p:nvPr>
            <p:ph type="body" idx="1"/>
          </p:nvPr>
        </p:nvSpPr>
        <p:spPr>
          <a:noFill/>
        </p:spPr>
        <p:txBody>
          <a:bodyPr/>
          <a:lstStyle/>
          <a:p>
            <a:endParaRPr lang="zh-CN" altLang="en-US" smtClean="0"/>
          </a:p>
        </p:txBody>
      </p:sp>
      <p:sp>
        <p:nvSpPr>
          <p:cNvPr id="20483" name="灯片编号占位符 3"/>
          <p:cNvSpPr>
            <a:spLocks noGrp="1"/>
          </p:cNvSpPr>
          <p:nvPr>
            <p:ph type="sldNum" sz="quarter" idx="5"/>
          </p:nvPr>
        </p:nvSpPr>
        <p:spPr>
          <a:noFill/>
          <a:ln>
            <a:miter lim="800000"/>
            <a:headEnd/>
            <a:tailEnd/>
          </a:ln>
        </p:spPr>
        <p:txBody>
          <a:bodyPr/>
          <a:lstStyle/>
          <a:p>
            <a:fld id="{73BDF0A2-FC60-4D91-A2A1-8574FDFF44BD}" type="slidenum">
              <a:rPr lang="en-US" altLang="zh-CN" smtClean="0"/>
              <a:pPr/>
              <a:t>3</a:t>
            </a:fld>
            <a:endParaRPr lang="en-US"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a:ln/>
        </p:spPr>
      </p:sp>
      <p:sp>
        <p:nvSpPr>
          <p:cNvPr id="24578" name="备注占位符 2"/>
          <p:cNvSpPr>
            <a:spLocks noGrp="1"/>
          </p:cNvSpPr>
          <p:nvPr>
            <p:ph type="body" idx="1"/>
          </p:nvPr>
        </p:nvSpPr>
        <p:spPr>
          <a:noFill/>
        </p:spPr>
        <p:txBody>
          <a:bodyPr/>
          <a:lstStyle/>
          <a:p>
            <a:r>
              <a:rPr lang="en-US" altLang="zh-CN" dirty="0" smtClean="0"/>
              <a:t>In this paper, </a:t>
            </a:r>
            <a:r>
              <a:rPr lang="en-US" altLang="en-US" dirty="0" smtClean="0"/>
              <a:t>we only show the case</a:t>
            </a:r>
            <a:r>
              <a:rPr lang="en-US" altLang="zh-CN" dirty="0" smtClean="0"/>
              <a:t> </a:t>
            </a:r>
            <a:r>
              <a:rPr lang="en-US" altLang="en-US" dirty="0" smtClean="0"/>
              <a:t>where friends connect to the SNS platform through mobile</a:t>
            </a:r>
            <a:r>
              <a:rPr lang="en-US" altLang="zh-CN" dirty="0" smtClean="0"/>
              <a:t> </a:t>
            </a:r>
            <a:r>
              <a:rPr lang="en-US" altLang="en-US" dirty="0" smtClean="0"/>
              <a:t>devices</a:t>
            </a:r>
            <a:r>
              <a:rPr lang="en-US" altLang="zh-CN" dirty="0" smtClean="0"/>
              <a:t>. However, </a:t>
            </a:r>
            <a:r>
              <a:rPr lang="en-US" altLang="en-US" dirty="0" smtClean="0"/>
              <a:t>our scheme can also apply to wired connections and</a:t>
            </a:r>
            <a:r>
              <a:rPr lang="en-US" altLang="zh-CN" dirty="0" smtClean="0"/>
              <a:t> </a:t>
            </a:r>
            <a:r>
              <a:rPr lang="en-US" altLang="en-US" dirty="0" smtClean="0"/>
              <a:t>more traditional equipment like PCs and laptops as only a</a:t>
            </a:r>
            <a:r>
              <a:rPr lang="en-US" altLang="zh-CN" dirty="0" smtClean="0"/>
              <a:t> </a:t>
            </a:r>
            <a:r>
              <a:rPr lang="en-US" altLang="en-US" dirty="0" smtClean="0"/>
              <a:t>simplified version of this framework.</a:t>
            </a:r>
            <a:endParaRPr lang="zh-CN" altLang="en-US" dirty="0" smtClean="0"/>
          </a:p>
        </p:txBody>
      </p:sp>
      <p:sp>
        <p:nvSpPr>
          <p:cNvPr id="24579" name="灯片编号占位符 3"/>
          <p:cNvSpPr>
            <a:spLocks noGrp="1"/>
          </p:cNvSpPr>
          <p:nvPr>
            <p:ph type="sldNum" sz="quarter" idx="5"/>
          </p:nvPr>
        </p:nvSpPr>
        <p:spPr>
          <a:noFill/>
          <a:ln>
            <a:miter lim="800000"/>
            <a:headEnd/>
            <a:tailEnd/>
          </a:ln>
        </p:spPr>
        <p:txBody>
          <a:bodyPr/>
          <a:lstStyle/>
          <a:p>
            <a:fld id="{F42D6F98-20F7-46E4-870C-058E44468124}" type="slidenum">
              <a:rPr lang="en-US" altLang="zh-CN" smtClean="0"/>
              <a:pPr/>
              <a:t>6</a:t>
            </a:fld>
            <a:endParaRPr lang="en-US"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幻灯片图像占位符 1"/>
          <p:cNvSpPr>
            <a:spLocks noGrp="1" noRot="1" noChangeAspect="1"/>
          </p:cNvSpPr>
          <p:nvPr>
            <p:ph type="sldImg"/>
          </p:nvPr>
        </p:nvSpPr>
        <p:spPr>
          <a:ln/>
        </p:spPr>
      </p:sp>
      <p:sp>
        <p:nvSpPr>
          <p:cNvPr id="27650" name="备注占位符 2"/>
          <p:cNvSpPr>
            <a:spLocks noGrp="1"/>
          </p:cNvSpPr>
          <p:nvPr>
            <p:ph type="body" idx="1"/>
          </p:nvPr>
        </p:nvSpPr>
        <p:spPr>
          <a:noFill/>
        </p:spPr>
        <p:txBody>
          <a:bodyPr/>
          <a:lstStyle/>
          <a:p>
            <a:r>
              <a:rPr lang="en-US" altLang="zh-CN" i="1" dirty="0" err="1" smtClean="0"/>
              <a:t>Gi</a:t>
            </a:r>
            <a:r>
              <a:rPr lang="en-US" altLang="zh-CN" i="1" dirty="0" smtClean="0"/>
              <a:t> </a:t>
            </a:r>
            <a:r>
              <a:rPr lang="en-US" altLang="zh-CN" dirty="0" smtClean="0"/>
              <a:t>could be either directed or undirected, depending on the context. For example, real-world traces of </a:t>
            </a:r>
            <a:r>
              <a:rPr lang="en-US" altLang="zh-CN" dirty="0" err="1" smtClean="0"/>
              <a:t>Facebook</a:t>
            </a:r>
            <a:r>
              <a:rPr lang="en-US" altLang="zh-CN" dirty="0" smtClean="0"/>
              <a:t> provided in correspond to an undirected structure while the ego networks in Google+ and Twitter are mostly directed.</a:t>
            </a:r>
            <a:endParaRPr lang="zh-CN" altLang="en-US" dirty="0" smtClean="0"/>
          </a:p>
        </p:txBody>
      </p:sp>
      <p:sp>
        <p:nvSpPr>
          <p:cNvPr id="27651" name="灯片编号占位符 3"/>
          <p:cNvSpPr>
            <a:spLocks noGrp="1"/>
          </p:cNvSpPr>
          <p:nvPr>
            <p:ph type="sldNum" sz="quarter" idx="5"/>
          </p:nvPr>
        </p:nvSpPr>
        <p:spPr>
          <a:noFill/>
          <a:ln>
            <a:miter lim="800000"/>
            <a:headEnd/>
            <a:tailEnd/>
          </a:ln>
        </p:spPr>
        <p:txBody>
          <a:bodyPr/>
          <a:lstStyle/>
          <a:p>
            <a:fld id="{80104AF4-DF33-4A1E-8024-92A988F48F94}" type="slidenum">
              <a:rPr lang="en-US" altLang="zh-CN" smtClean="0"/>
              <a:pPr/>
              <a:t>7</a:t>
            </a:fld>
            <a:endParaRPr lang="en-US"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p:nvPr>
        </p:nvSpPr>
        <p:spPr>
          <a:ln/>
        </p:spPr>
      </p:sp>
      <p:sp>
        <p:nvSpPr>
          <p:cNvPr id="29698" name="备注占位符 2"/>
          <p:cNvSpPr>
            <a:spLocks noGrp="1"/>
          </p:cNvSpPr>
          <p:nvPr>
            <p:ph type="body" idx="1"/>
          </p:nvPr>
        </p:nvSpPr>
        <p:spPr>
          <a:noFill/>
        </p:spPr>
        <p:txBody>
          <a:bodyPr/>
          <a:lstStyle/>
          <a:p>
            <a:pPr marL="228600" indent="-228600"/>
            <a:r>
              <a:rPr lang="en-US" altLang="zh-CN" dirty="0" smtClean="0"/>
              <a:t>Two assumptions for job division:</a:t>
            </a:r>
          </a:p>
          <a:p>
            <a:pPr marL="228600" indent="-228600">
              <a:buFontTx/>
              <a:buAutoNum type="arabicPeriod"/>
            </a:pPr>
            <a:r>
              <a:rPr lang="en-US" altLang="zh-CN" dirty="0" smtClean="0"/>
              <a:t>we assume that job division segments a job requirement into multiple small tasks requiring the same amount of resources.</a:t>
            </a:r>
          </a:p>
          <a:p>
            <a:pPr marL="228600" indent="-228600"/>
            <a:r>
              <a:rPr lang="en-US" altLang="zh-CN" dirty="0" smtClean="0"/>
              <a:t>2.we assume that job division segments job requirement in a way that each user’s single task consumes a similar cost.</a:t>
            </a:r>
          </a:p>
          <a:p>
            <a:pPr marL="228600" indent="-228600"/>
            <a:endParaRPr lang="en-US" altLang="zh-CN" dirty="0" smtClean="0"/>
          </a:p>
          <a:p>
            <a:pPr marL="228600" indent="-228600"/>
            <a:r>
              <a:rPr lang="en-US" altLang="zh-CN" dirty="0" smtClean="0"/>
              <a:t>users take a risk to provide the information of their idle resources to SNS platform. Moreover, sharing idle resources may deplete remaining battery power sooner than expected since most mobile devices today are battery-constrained. Furthermore, users may pay extra money for network overhead. And totally free service may cause the problem of “free-riding </a:t>
            </a:r>
            <a:r>
              <a:rPr lang="en-US" altLang="zh-CN" dirty="0" err="1" smtClean="0"/>
              <a:t>behaviour</a:t>
            </a:r>
            <a:r>
              <a:rPr lang="en-US" altLang="zh-CN" dirty="0" smtClean="0"/>
              <a:t>”</a:t>
            </a:r>
            <a:endParaRPr lang="zh-CN" altLang="en-US" dirty="0" smtClean="0"/>
          </a:p>
          <a:p>
            <a:pPr marL="228600" indent="-228600"/>
            <a:endParaRPr lang="en-US" altLang="zh-CN" dirty="0" smtClean="0"/>
          </a:p>
        </p:txBody>
      </p:sp>
      <p:sp>
        <p:nvSpPr>
          <p:cNvPr id="29699" name="灯片编号占位符 3"/>
          <p:cNvSpPr>
            <a:spLocks noGrp="1"/>
          </p:cNvSpPr>
          <p:nvPr>
            <p:ph type="sldNum" sz="quarter" idx="5"/>
          </p:nvPr>
        </p:nvSpPr>
        <p:spPr>
          <a:noFill/>
          <a:ln>
            <a:miter lim="800000"/>
            <a:headEnd/>
            <a:tailEnd/>
          </a:ln>
        </p:spPr>
        <p:txBody>
          <a:bodyPr/>
          <a:lstStyle/>
          <a:p>
            <a:fld id="{37A57583-7BD4-4D49-A9E3-10637CF20890}" type="slidenum">
              <a:rPr lang="en-US" altLang="zh-CN" smtClean="0"/>
              <a:pPr/>
              <a:t>8</a:t>
            </a:fld>
            <a:endParaRPr lang="en-US"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p:cNvSpPr>
          <p:nvPr>
            <p:ph type="sldImg"/>
          </p:nvPr>
        </p:nvSpPr>
        <p:spPr>
          <a:ln/>
        </p:spPr>
      </p:sp>
      <p:sp>
        <p:nvSpPr>
          <p:cNvPr id="31746" name="备注占位符 2"/>
          <p:cNvSpPr>
            <a:spLocks noGrp="1"/>
          </p:cNvSpPr>
          <p:nvPr>
            <p:ph type="body" idx="1"/>
          </p:nvPr>
        </p:nvSpPr>
        <p:spPr>
          <a:noFill/>
        </p:spPr>
        <p:txBody>
          <a:bodyPr/>
          <a:lstStyle/>
          <a:p>
            <a:r>
              <a:rPr lang="en-US" altLang="zh-CN" dirty="0" smtClean="0"/>
              <a:t>Briefly, DRF achieves the max-min fairness of users’ dominant shares (i.e., shares of their most highly demanded resource among all types)</a:t>
            </a:r>
          </a:p>
          <a:p>
            <a:r>
              <a:rPr lang="en-US" altLang="zh-CN" dirty="0" smtClean="0"/>
              <a:t>However, the heterogeneity of users’ tie strength with friends could make traditional DRF undesirable.</a:t>
            </a:r>
          </a:p>
          <a:p>
            <a:endParaRPr lang="zh-CN" altLang="en-US" dirty="0" smtClean="0"/>
          </a:p>
          <a:p>
            <a:endParaRPr lang="zh-CN" altLang="en-US" dirty="0" smtClean="0"/>
          </a:p>
        </p:txBody>
      </p:sp>
      <p:sp>
        <p:nvSpPr>
          <p:cNvPr id="31747" name="灯片编号占位符 3"/>
          <p:cNvSpPr>
            <a:spLocks noGrp="1"/>
          </p:cNvSpPr>
          <p:nvPr>
            <p:ph type="sldNum" sz="quarter" idx="5"/>
          </p:nvPr>
        </p:nvSpPr>
        <p:spPr>
          <a:noFill/>
          <a:ln>
            <a:miter lim="800000"/>
            <a:headEnd/>
            <a:tailEnd/>
          </a:ln>
        </p:spPr>
        <p:txBody>
          <a:bodyPr/>
          <a:lstStyle/>
          <a:p>
            <a:fld id="{33CF7D59-99C9-495C-9CA9-58B124EE7982}" type="slidenum">
              <a:rPr lang="en-US" altLang="zh-CN" smtClean="0"/>
              <a:pPr/>
              <a:t>9</a:t>
            </a:fld>
            <a:endParaRPr lang="en-US"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幻灯片图像占位符 1"/>
          <p:cNvSpPr>
            <a:spLocks noGrp="1" noRot="1" noChangeAspect="1"/>
          </p:cNvSpPr>
          <p:nvPr>
            <p:ph type="sldImg"/>
          </p:nvPr>
        </p:nvSpPr>
        <p:spPr>
          <a:ln/>
        </p:spPr>
      </p:sp>
      <p:sp>
        <p:nvSpPr>
          <p:cNvPr id="33794" name="备注占位符 2"/>
          <p:cNvSpPr>
            <a:spLocks noGrp="1"/>
          </p:cNvSpPr>
          <p:nvPr>
            <p:ph type="body" idx="1"/>
          </p:nvPr>
        </p:nvSpPr>
        <p:spPr>
          <a:noFill/>
        </p:spPr>
        <p:txBody>
          <a:bodyPr/>
          <a:lstStyle/>
          <a:p>
            <a:r>
              <a:rPr lang="en-US" altLang="zh-CN" dirty="0" smtClean="0"/>
              <a:t>For instance,……</a:t>
            </a:r>
          </a:p>
          <a:p>
            <a:r>
              <a:rPr lang="en-US" altLang="en-US" dirty="0" smtClean="0"/>
              <a:t>Generally, SER reflects users’ </a:t>
            </a:r>
            <a:r>
              <a:rPr lang="en-US" altLang="en-US" i="1" dirty="0" smtClean="0"/>
              <a:t>perceived </a:t>
            </a:r>
            <a:r>
              <a:rPr lang="en-US" altLang="en-US" dirty="0" smtClean="0"/>
              <a:t>amount</a:t>
            </a:r>
            <a:r>
              <a:rPr lang="en-US" altLang="zh-CN" dirty="0" smtClean="0"/>
              <a:t> </a:t>
            </a:r>
            <a:r>
              <a:rPr lang="en-US" altLang="en-US" dirty="0" smtClean="0"/>
              <a:t>of allocated resources from friends.</a:t>
            </a:r>
            <a:endParaRPr lang="en-US" altLang="zh-CN" dirty="0" smtClean="0"/>
          </a:p>
          <a:p>
            <a:r>
              <a:rPr lang="en-US" altLang="zh-CN" i="1" dirty="0" smtClean="0"/>
              <a:t>π</a:t>
            </a:r>
            <a:r>
              <a:rPr lang="en-US" altLang="zh-CN" dirty="0" smtClean="0"/>
              <a:t>(</a:t>
            </a:r>
            <a:r>
              <a:rPr lang="en-US" altLang="zh-CN" i="1" dirty="0" smtClean="0"/>
              <a:t>α</a:t>
            </a:r>
            <a:r>
              <a:rPr lang="en-US" altLang="zh-CN" dirty="0" smtClean="0"/>
              <a:t>(</a:t>
            </a:r>
            <a:r>
              <a:rPr lang="en-US" altLang="zh-CN" i="1" dirty="0" smtClean="0"/>
              <a:t>k</a:t>
            </a:r>
            <a:r>
              <a:rPr lang="en-US" altLang="zh-CN" dirty="0" smtClean="0"/>
              <a:t>)</a:t>
            </a:r>
            <a:r>
              <a:rPr lang="en-US" altLang="zh-CN" i="1" dirty="0" smtClean="0"/>
              <a:t>iv , </a:t>
            </a:r>
            <a:r>
              <a:rPr lang="en-US" altLang="zh-CN" i="1" dirty="0" err="1" smtClean="0"/>
              <a:t>ϕvi</a:t>
            </a:r>
            <a:r>
              <a:rPr lang="en-US" altLang="zh-CN" dirty="0" smtClean="0"/>
              <a:t>) is increasing with </a:t>
            </a:r>
            <a:r>
              <a:rPr lang="en-US" altLang="zh-CN" i="1" dirty="0" smtClean="0"/>
              <a:t>α</a:t>
            </a:r>
            <a:r>
              <a:rPr lang="en-US" altLang="zh-CN" dirty="0" smtClean="0"/>
              <a:t>(</a:t>
            </a:r>
            <a:r>
              <a:rPr lang="en-US" altLang="zh-CN" i="1" dirty="0" smtClean="0"/>
              <a:t>k</a:t>
            </a:r>
            <a:r>
              <a:rPr lang="en-US" altLang="zh-CN" dirty="0" smtClean="0"/>
              <a:t>)</a:t>
            </a:r>
            <a:r>
              <a:rPr lang="en-US" altLang="zh-CN" i="1" dirty="0" smtClean="0"/>
              <a:t>iv </a:t>
            </a:r>
            <a:r>
              <a:rPr lang="en-US" altLang="zh-CN" dirty="0" smtClean="0"/>
              <a:t>so that more </a:t>
            </a:r>
            <a:r>
              <a:rPr lang="en-US" altLang="zh-CN" i="1" dirty="0" smtClean="0"/>
              <a:t>real </a:t>
            </a:r>
            <a:r>
              <a:rPr lang="en-US" altLang="zh-CN" dirty="0" smtClean="0"/>
              <a:t>allocations can correspond to more SER shares, and this function also decreases with </a:t>
            </a:r>
            <a:r>
              <a:rPr lang="en-US" altLang="zh-CN" i="1" dirty="0" err="1" smtClean="0"/>
              <a:t>ϕvi</a:t>
            </a:r>
            <a:r>
              <a:rPr lang="en-US" altLang="zh-CN" i="1" dirty="0" smtClean="0"/>
              <a:t> </a:t>
            </a:r>
            <a:r>
              <a:rPr lang="en-US" altLang="zh-CN" dirty="0" smtClean="0"/>
              <a:t>to ensure that users having stronger ties with their friends can be allocated more </a:t>
            </a:r>
            <a:r>
              <a:rPr lang="en-US" altLang="zh-CN" i="1" dirty="0" smtClean="0"/>
              <a:t>real </a:t>
            </a:r>
            <a:r>
              <a:rPr lang="en-US" altLang="zh-CN" dirty="0" smtClean="0"/>
              <a:t>resources.</a:t>
            </a:r>
          </a:p>
          <a:p>
            <a:endParaRPr lang="zh-CN" altLang="en-US" dirty="0" smtClean="0"/>
          </a:p>
          <a:p>
            <a:r>
              <a:rPr lang="en-US" altLang="zh-CN" dirty="0" smtClean="0"/>
              <a:t>and then </a:t>
            </a:r>
            <a:r>
              <a:rPr lang="en-US" altLang="zh-CN" i="1" dirty="0" err="1" smtClean="0"/>
              <a:t>μivxiv</a:t>
            </a:r>
            <a:r>
              <a:rPr lang="en-US" altLang="zh-CN" i="1" dirty="0" smtClean="0"/>
              <a:t> </a:t>
            </a:r>
            <a:r>
              <a:rPr lang="en-US" altLang="zh-CN" dirty="0" smtClean="0"/>
              <a:t>is </a:t>
            </a:r>
            <a:r>
              <a:rPr lang="en-US" altLang="zh-CN" i="1" dirty="0" err="1" smtClean="0"/>
              <a:t>Ui</a:t>
            </a:r>
            <a:r>
              <a:rPr lang="en-US" altLang="zh-CN" dirty="0" err="1" smtClean="0"/>
              <a:t>’s</a:t>
            </a:r>
            <a:r>
              <a:rPr lang="en-US" altLang="zh-CN" dirty="0" smtClean="0"/>
              <a:t> </a:t>
            </a:r>
            <a:r>
              <a:rPr lang="en-US" altLang="zh-CN" i="1" dirty="0" smtClean="0"/>
              <a:t>total</a:t>
            </a:r>
            <a:r>
              <a:rPr lang="en-US" altLang="zh-CN" dirty="0" smtClean="0"/>
              <a:t> dominant SER share obtained at </a:t>
            </a:r>
            <a:r>
              <a:rPr lang="en-US" altLang="zh-CN" i="1" dirty="0" smtClean="0"/>
              <a:t>v</a:t>
            </a:r>
            <a:r>
              <a:rPr lang="en-US" altLang="zh-CN" dirty="0" smtClean="0"/>
              <a:t>.</a:t>
            </a:r>
            <a:endParaRPr lang="zh-CN" altLang="en-US" dirty="0" smtClean="0"/>
          </a:p>
        </p:txBody>
      </p:sp>
      <p:sp>
        <p:nvSpPr>
          <p:cNvPr id="33795" name="灯片编号占位符 3"/>
          <p:cNvSpPr>
            <a:spLocks noGrp="1"/>
          </p:cNvSpPr>
          <p:nvPr>
            <p:ph type="sldNum" sz="quarter" idx="5"/>
          </p:nvPr>
        </p:nvSpPr>
        <p:spPr>
          <a:noFill/>
          <a:ln>
            <a:miter lim="800000"/>
            <a:headEnd/>
            <a:tailEnd/>
          </a:ln>
        </p:spPr>
        <p:txBody>
          <a:bodyPr/>
          <a:lstStyle/>
          <a:p>
            <a:fld id="{6079D456-5698-4E4B-91CB-921FDA533FEB}" type="slidenum">
              <a:rPr lang="en-US" altLang="zh-CN" smtClean="0"/>
              <a:pPr/>
              <a:t>10</a:t>
            </a:fld>
            <a:endParaRPr lang="en-US"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幻灯片图像占位符 1"/>
          <p:cNvSpPr>
            <a:spLocks noGrp="1" noRot="1" noChangeAspect="1"/>
          </p:cNvSpPr>
          <p:nvPr>
            <p:ph type="sldImg"/>
          </p:nvPr>
        </p:nvSpPr>
        <p:spPr>
          <a:ln/>
        </p:spPr>
      </p:sp>
      <p:sp>
        <p:nvSpPr>
          <p:cNvPr id="39938" name="备注占位符 2"/>
          <p:cNvSpPr>
            <a:spLocks noGrp="1"/>
          </p:cNvSpPr>
          <p:nvPr>
            <p:ph type="body" idx="1"/>
          </p:nvPr>
        </p:nvSpPr>
        <p:spPr>
          <a:noFill/>
        </p:spPr>
        <p:txBody>
          <a:bodyPr/>
          <a:lstStyle/>
          <a:p>
            <a:r>
              <a:rPr lang="en-US" altLang="zh-CN" dirty="0" smtClean="0"/>
              <a:t>Algorithm 1 constantly allocates an equal dominant SER share to all users who have social ties with </a:t>
            </a:r>
            <a:r>
              <a:rPr lang="en-US" altLang="zh-CN" i="1" dirty="0" smtClean="0"/>
              <a:t>v </a:t>
            </a:r>
            <a:r>
              <a:rPr lang="en-US" altLang="zh-CN" dirty="0" smtClean="0"/>
              <a:t>and do not use any saturated resources until all users have a bottleneck resource at </a:t>
            </a:r>
            <a:r>
              <a:rPr lang="en-US" altLang="zh-CN" i="1" dirty="0" smtClean="0"/>
              <a:t>v</a:t>
            </a:r>
            <a:r>
              <a:rPr lang="en-US" altLang="zh-CN" dirty="0" smtClean="0"/>
              <a:t>. In each “Repeat-Until” loop of node </a:t>
            </a:r>
            <a:r>
              <a:rPr lang="en-US" altLang="zh-CN" i="1" dirty="0" smtClean="0"/>
              <a:t>v</a:t>
            </a:r>
            <a:r>
              <a:rPr lang="en-US" altLang="zh-CN" dirty="0" smtClean="0"/>
              <a:t>, </a:t>
            </a:r>
            <a:r>
              <a:rPr lang="en-US" altLang="zh-CN" i="1" dirty="0" err="1" smtClean="0"/>
              <a:t>Kv</a:t>
            </a:r>
            <a:r>
              <a:rPr lang="en-US" altLang="zh-CN" i="1" dirty="0" smtClean="0"/>
              <a:t> </a:t>
            </a:r>
            <a:r>
              <a:rPr lang="en-US" altLang="zh-CN" dirty="0" smtClean="0"/>
              <a:t>is the set of resources that have been used up, </a:t>
            </a:r>
            <a:r>
              <a:rPr lang="en-US" altLang="zh-CN" i="1" dirty="0" err="1" smtClean="0"/>
              <a:t>Sv</a:t>
            </a:r>
            <a:r>
              <a:rPr lang="en-US" altLang="zh-CN" i="1" dirty="0" smtClean="0"/>
              <a:t> </a:t>
            </a:r>
            <a:r>
              <a:rPr lang="en-US" altLang="zh-CN" dirty="0" smtClean="0"/>
              <a:t>is the set of users who have social ties with node </a:t>
            </a:r>
            <a:r>
              <a:rPr lang="en-US" altLang="zh-CN" i="1" dirty="0" smtClean="0"/>
              <a:t>v </a:t>
            </a:r>
            <a:r>
              <a:rPr lang="en-US" altLang="zh-CN" dirty="0" smtClean="0"/>
              <a:t>and do not demand any saturated resources </a:t>
            </a:r>
            <a:r>
              <a:rPr lang="en-US" altLang="zh-CN" i="1" dirty="0" smtClean="0"/>
              <a:t>k ∈ </a:t>
            </a:r>
            <a:r>
              <a:rPr lang="en-US" altLang="zh-CN" i="1" dirty="0" err="1" smtClean="0"/>
              <a:t>Kv</a:t>
            </a:r>
            <a:r>
              <a:rPr lang="en-US" altLang="zh-CN" dirty="0" smtClean="0"/>
              <a:t>, and </a:t>
            </a:r>
            <a:r>
              <a:rPr lang="en-US" altLang="zh-CN" i="1" dirty="0" smtClean="0"/>
              <a:t>L</a:t>
            </a:r>
            <a:r>
              <a:rPr lang="en-US" altLang="zh-CN" dirty="0" smtClean="0"/>
              <a:t>(</a:t>
            </a:r>
            <a:r>
              <a:rPr lang="en-US" altLang="zh-CN" i="1" dirty="0" smtClean="0"/>
              <a:t>k</a:t>
            </a:r>
            <a:r>
              <a:rPr lang="en-US" altLang="zh-CN" dirty="0" smtClean="0"/>
              <a:t>)</a:t>
            </a:r>
            <a:r>
              <a:rPr lang="en-US" altLang="zh-CN" i="1" dirty="0" smtClean="0"/>
              <a:t>v </a:t>
            </a:r>
            <a:r>
              <a:rPr lang="en-US" altLang="zh-CN" dirty="0" smtClean="0"/>
              <a:t>is the left amount of idle resources of type </a:t>
            </a:r>
            <a:r>
              <a:rPr lang="en-US" altLang="zh-CN" i="1" dirty="0" smtClean="0"/>
              <a:t>k </a:t>
            </a:r>
            <a:r>
              <a:rPr lang="en-US" altLang="zh-CN" dirty="0" smtClean="0"/>
              <a:t>at node </a:t>
            </a:r>
            <a:r>
              <a:rPr lang="en-US" altLang="zh-CN" i="1" dirty="0" smtClean="0"/>
              <a:t>v</a:t>
            </a:r>
            <a:endParaRPr lang="zh-CN" altLang="en-US" i="1" dirty="0" smtClean="0"/>
          </a:p>
        </p:txBody>
      </p:sp>
      <p:sp>
        <p:nvSpPr>
          <p:cNvPr id="39939" name="灯片编号占位符 3"/>
          <p:cNvSpPr>
            <a:spLocks noGrp="1"/>
          </p:cNvSpPr>
          <p:nvPr>
            <p:ph type="sldNum" sz="quarter" idx="5"/>
          </p:nvPr>
        </p:nvSpPr>
        <p:spPr>
          <a:noFill/>
          <a:ln>
            <a:miter lim="800000"/>
            <a:headEnd/>
            <a:tailEnd/>
          </a:ln>
        </p:spPr>
        <p:txBody>
          <a:bodyPr/>
          <a:lstStyle/>
          <a:p>
            <a:fld id="{59AE9239-C6D1-4D39-9E2A-870EF06CA39C}" type="slidenum">
              <a:rPr lang="en-US" altLang="zh-CN" smtClean="0"/>
              <a:pPr/>
              <a:t>11</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7" descr="ppt底板蓝-英文大写40"/>
          <p:cNvPicPr>
            <a:picLocks noChangeAspect="1" noChangeArrowheads="1"/>
          </p:cNvPicPr>
          <p:nvPr userDrawn="1"/>
        </p:nvPicPr>
        <p:blipFill>
          <a:blip r:embed="rId2"/>
          <a:srcRect/>
          <a:stretch>
            <a:fillRect/>
          </a:stretch>
        </p:blipFill>
        <p:spPr bwMode="auto">
          <a:xfrm>
            <a:off x="0" y="0"/>
            <a:ext cx="9151938" cy="6864350"/>
          </a:xfrm>
          <a:prstGeom prst="rect">
            <a:avLst/>
          </a:prstGeom>
          <a:noFill/>
          <a:ln w="9525">
            <a:noFill/>
            <a:miter lim="800000"/>
            <a:headEnd/>
            <a:tailEnd/>
          </a:ln>
        </p:spPr>
      </p:pic>
      <p:pic>
        <p:nvPicPr>
          <p:cNvPr id="5" name="Picture 15" descr="10"/>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229350" y="3979863"/>
            <a:ext cx="2914650" cy="2878137"/>
          </a:xfrm>
          <a:prstGeom prst="rect">
            <a:avLst/>
          </a:prstGeom>
          <a:noFill/>
          <a:ln w="9525">
            <a:noFill/>
            <a:miter lim="800000"/>
            <a:headEnd/>
            <a:tailEnd/>
          </a:ln>
        </p:spPr>
      </p:pic>
      <p:pic>
        <p:nvPicPr>
          <p:cNvPr id="6" name="Picture 22" descr="图片5"/>
          <p:cNvPicPr>
            <a:picLocks noChangeAspect="1" noChangeArrowheads="1"/>
          </p:cNvPicPr>
          <p:nvPr userDrawn="1"/>
        </p:nvPicPr>
        <p:blipFill>
          <a:blip r:embed="rId4"/>
          <a:srcRect/>
          <a:stretch>
            <a:fillRect/>
          </a:stretch>
        </p:blipFill>
        <p:spPr bwMode="auto">
          <a:xfrm>
            <a:off x="8388350" y="179388"/>
            <a:ext cx="755650" cy="506412"/>
          </a:xfrm>
          <a:prstGeom prst="rect">
            <a:avLst/>
          </a:prstGeom>
          <a:noFill/>
          <a:ln w="9525">
            <a:noFill/>
            <a:miter lim="800000"/>
            <a:headEnd/>
            <a:tailEnd/>
          </a:ln>
        </p:spPr>
      </p:pic>
      <p:pic>
        <p:nvPicPr>
          <p:cNvPr id="7" name="Picture 23" descr="图片2"/>
          <p:cNvPicPr>
            <a:picLocks noChangeAspect="1" noChangeArrowheads="1"/>
          </p:cNvPicPr>
          <p:nvPr userDrawn="1"/>
        </p:nvPicPr>
        <p:blipFill>
          <a:blip r:embed="rId5"/>
          <a:srcRect/>
          <a:stretch>
            <a:fillRect/>
          </a:stretch>
        </p:blipFill>
        <p:spPr bwMode="auto">
          <a:xfrm>
            <a:off x="6134100" y="179388"/>
            <a:ext cx="755650" cy="506412"/>
          </a:xfrm>
          <a:prstGeom prst="rect">
            <a:avLst/>
          </a:prstGeom>
          <a:noFill/>
          <a:ln w="9525">
            <a:noFill/>
            <a:miter lim="800000"/>
            <a:headEnd/>
            <a:tailEnd/>
          </a:ln>
        </p:spPr>
      </p:pic>
      <p:pic>
        <p:nvPicPr>
          <p:cNvPr id="8" name="Picture 24" descr="图片1"/>
          <p:cNvPicPr>
            <a:picLocks noChangeAspect="1" noChangeArrowheads="1"/>
          </p:cNvPicPr>
          <p:nvPr userDrawn="1"/>
        </p:nvPicPr>
        <p:blipFill>
          <a:blip r:embed="rId6"/>
          <a:srcRect/>
          <a:stretch>
            <a:fillRect/>
          </a:stretch>
        </p:blipFill>
        <p:spPr bwMode="auto">
          <a:xfrm>
            <a:off x="5391150" y="179388"/>
            <a:ext cx="755650" cy="506412"/>
          </a:xfrm>
          <a:prstGeom prst="rect">
            <a:avLst/>
          </a:prstGeom>
          <a:noFill/>
          <a:ln w="9525">
            <a:noFill/>
            <a:miter lim="800000"/>
            <a:headEnd/>
            <a:tailEnd/>
          </a:ln>
        </p:spPr>
      </p:pic>
      <p:pic>
        <p:nvPicPr>
          <p:cNvPr id="9" name="Picture 25" descr="图片3"/>
          <p:cNvPicPr>
            <a:picLocks noChangeAspect="1" noChangeArrowheads="1"/>
          </p:cNvPicPr>
          <p:nvPr userDrawn="1"/>
        </p:nvPicPr>
        <p:blipFill>
          <a:blip r:embed="rId7"/>
          <a:srcRect/>
          <a:stretch>
            <a:fillRect/>
          </a:stretch>
        </p:blipFill>
        <p:spPr bwMode="auto">
          <a:xfrm>
            <a:off x="6889750" y="179388"/>
            <a:ext cx="755650" cy="506412"/>
          </a:xfrm>
          <a:prstGeom prst="rect">
            <a:avLst/>
          </a:prstGeom>
          <a:noFill/>
          <a:ln w="9525">
            <a:noFill/>
            <a:miter lim="800000"/>
            <a:headEnd/>
            <a:tailEnd/>
          </a:ln>
        </p:spPr>
      </p:pic>
      <p:pic>
        <p:nvPicPr>
          <p:cNvPr id="10" name="Picture 26" descr="图片4"/>
          <p:cNvPicPr>
            <a:picLocks noChangeAspect="1" noChangeArrowheads="1"/>
          </p:cNvPicPr>
          <p:nvPr userDrawn="1"/>
        </p:nvPicPr>
        <p:blipFill>
          <a:blip r:embed="rId8"/>
          <a:srcRect/>
          <a:stretch>
            <a:fillRect/>
          </a:stretch>
        </p:blipFill>
        <p:spPr bwMode="auto">
          <a:xfrm>
            <a:off x="7645400" y="179388"/>
            <a:ext cx="755650" cy="506412"/>
          </a:xfrm>
          <a:prstGeom prst="rect">
            <a:avLst/>
          </a:prstGeom>
          <a:noFill/>
          <a:ln w="9525">
            <a:noFill/>
            <a:miter lim="800000"/>
            <a:headEnd/>
            <a:tailEnd/>
          </a:ln>
        </p:spPr>
      </p:pic>
      <p:sp>
        <p:nvSpPr>
          <p:cNvPr id="57353" name="Rectangle 9"/>
          <p:cNvSpPr>
            <a:spLocks noGrp="1" noChangeArrowheads="1"/>
          </p:cNvSpPr>
          <p:nvPr>
            <p:ph type="ctrTitle"/>
          </p:nvPr>
        </p:nvSpPr>
        <p:spPr>
          <a:xfrm>
            <a:off x="685800" y="1798638"/>
            <a:ext cx="7772400" cy="1470025"/>
          </a:xfrm>
          <a:extLst>
            <a:ext uri="{91240B29-F687-4F45-9708-019B960494DF}"/>
          </a:extLst>
        </p:spPr>
        <p:txBody>
          <a:bodyPr tIns="45720" anchor="ctr"/>
          <a:lstStyle>
            <a:lvl1pPr>
              <a:defRPr sz="4300">
                <a:solidFill>
                  <a:schemeClr val="bg1"/>
                </a:solidFill>
              </a:defRPr>
            </a:lvl1pPr>
          </a:lstStyle>
          <a:p>
            <a:pPr lvl="0"/>
            <a:r>
              <a:rPr lang="zh-CN" altLang="en-US" noProof="0" smtClean="0"/>
              <a:t>单击此处编辑母版标题样式</a:t>
            </a:r>
          </a:p>
        </p:txBody>
      </p:sp>
      <p:sp>
        <p:nvSpPr>
          <p:cNvPr id="57354" name="Rectangle 10"/>
          <p:cNvSpPr>
            <a:spLocks noGrp="1" noChangeArrowheads="1"/>
          </p:cNvSpPr>
          <p:nvPr>
            <p:ph type="subTitle" idx="1"/>
          </p:nvPr>
        </p:nvSpPr>
        <p:spPr>
          <a:xfrm>
            <a:off x="1371600" y="3957638"/>
            <a:ext cx="6400800" cy="1079500"/>
          </a:xfrm>
        </p:spPr>
        <p:txBody>
          <a:bodyPr anchor="ctr" anchorCtr="1"/>
          <a:lstStyle>
            <a:lvl1pPr marL="0" indent="0" algn="ctr">
              <a:buFontTx/>
              <a:buNone/>
              <a:defRPr sz="2400">
                <a:solidFill>
                  <a:schemeClr val="bg1"/>
                </a:solidFill>
              </a:defRPr>
            </a:lvl1pPr>
          </a:lstStyle>
          <a:p>
            <a:pPr lvl="0"/>
            <a:r>
              <a:rPr lang="zh-CN" altLang="en-US" noProof="0" smtClean="0"/>
              <a:t>单击此处编辑母版副标题样式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179388"/>
            <a:ext cx="2286000" cy="61547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0" y="179388"/>
            <a:ext cx="6705600" cy="615473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0" y="179388"/>
            <a:ext cx="9144000" cy="688975"/>
          </a:xfrm>
        </p:spPr>
        <p:txBody>
          <a:bodyPr/>
          <a:lstStyle/>
          <a:p>
            <a:r>
              <a:rPr lang="zh-CN" altLang="en-US"/>
              <a:t>单击此处编辑母版标题样式</a:t>
            </a:r>
          </a:p>
        </p:txBody>
      </p:sp>
      <p:sp>
        <p:nvSpPr>
          <p:cNvPr id="3" name="文本占位符 2"/>
          <p:cNvSpPr>
            <a:spLocks noGrp="1"/>
          </p:cNvSpPr>
          <p:nvPr>
            <p:ph type="body" sz="half" idx="1"/>
          </p:nvPr>
        </p:nvSpPr>
        <p:spPr>
          <a:xfrm>
            <a:off x="431800" y="1268413"/>
            <a:ext cx="4038600" cy="50657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22800" y="1268413"/>
            <a:ext cx="4038600" cy="50657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31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2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1" descr="ppt底板白-英文大写40"/>
          <p:cNvPicPr>
            <a:picLocks noChangeAspect="1" noChangeArrowheads="1"/>
          </p:cNvPicPr>
          <p:nvPr userDrawn="1"/>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ChangeArrowheads="1"/>
          </p:cNvSpPr>
          <p:nvPr/>
        </p:nvSpPr>
        <p:spPr bwMode="auto">
          <a:xfrm>
            <a:off x="287338" y="833438"/>
            <a:ext cx="4318000" cy="28575"/>
          </a:xfrm>
          <a:prstGeom prst="rect">
            <a:avLst/>
          </a:prstGeom>
          <a:gradFill rotWithShape="1">
            <a:gsLst>
              <a:gs pos="0">
                <a:srgbClr val="FFFFFF"/>
              </a:gs>
              <a:gs pos="100000">
                <a:srgbClr val="133984"/>
              </a:gs>
            </a:gsLst>
            <a:lin ang="0" scaled="1"/>
          </a:gradFill>
          <a:ln>
            <a:noFill/>
          </a:ln>
          <a:effectLst/>
          <a:extLst>
            <a:ext uri="{91240B29-F687-4F45-9708-019B960494DF}"/>
            <a:ext uri="{AF507438-7753-43E0-B8FC-AC1667EBCBE1}"/>
          </a:extLst>
        </p:spPr>
        <p:txBody>
          <a:bodyPr wrap="none" anchor="ctr"/>
          <a:lstStyle/>
          <a:p>
            <a:pPr algn="ctr">
              <a:defRPr/>
            </a:pPr>
            <a:endParaRPr lang="zh-CN" altLang="en-US">
              <a:latin typeface="Arial" pitchFamily="34" charset="0"/>
              <a:ea typeface="黑体" pitchFamily="49" charset="-122"/>
            </a:endParaRPr>
          </a:p>
        </p:txBody>
      </p:sp>
      <p:sp>
        <p:nvSpPr>
          <p:cNvPr id="1028" name="Rectangle 3"/>
          <p:cNvSpPr>
            <a:spLocks noChangeArrowheads="1"/>
          </p:cNvSpPr>
          <p:nvPr/>
        </p:nvSpPr>
        <p:spPr bwMode="auto">
          <a:xfrm>
            <a:off x="4826000" y="6477000"/>
            <a:ext cx="4318000" cy="28575"/>
          </a:xfrm>
          <a:prstGeom prst="rect">
            <a:avLst/>
          </a:prstGeom>
          <a:gradFill rotWithShape="1">
            <a:gsLst>
              <a:gs pos="0">
                <a:srgbClr val="FFFFFF"/>
              </a:gs>
              <a:gs pos="100000">
                <a:srgbClr val="133984"/>
              </a:gs>
            </a:gsLst>
            <a:lin ang="0" scaled="1"/>
          </a:gradFill>
          <a:ln>
            <a:noFill/>
          </a:ln>
          <a:effectLst/>
          <a:extLst>
            <a:ext uri="{91240B29-F687-4F45-9708-019B960494DF}"/>
            <a:ext uri="{AF507438-7753-43E0-B8FC-AC1667EBCBE1}"/>
          </a:extLst>
        </p:spPr>
        <p:txBody>
          <a:bodyPr wrap="none" anchor="ctr"/>
          <a:lstStyle/>
          <a:p>
            <a:pPr algn="ctr">
              <a:defRPr/>
            </a:pPr>
            <a:endParaRPr lang="zh-CN" altLang="en-US">
              <a:latin typeface="Arial" pitchFamily="34" charset="0"/>
              <a:ea typeface="黑体" pitchFamily="49" charset="-122"/>
            </a:endParaRPr>
          </a:p>
        </p:txBody>
      </p:sp>
      <p:sp>
        <p:nvSpPr>
          <p:cNvPr id="1029" name="Rectangle 4"/>
          <p:cNvSpPr>
            <a:spLocks noGrp="1" noChangeArrowheads="1"/>
          </p:cNvSpPr>
          <p:nvPr>
            <p:ph type="title"/>
          </p:nvPr>
        </p:nvSpPr>
        <p:spPr bwMode="auto">
          <a:xfrm>
            <a:off x="0" y="179388"/>
            <a:ext cx="9144000" cy="688975"/>
          </a:xfrm>
          <a:prstGeom prst="rect">
            <a:avLst/>
          </a:prstGeom>
          <a:noFill/>
          <a:ln w="9525">
            <a:noFill/>
            <a:miter lim="800000"/>
            <a:headEnd/>
            <a:tailEnd/>
          </a:ln>
        </p:spPr>
        <p:txBody>
          <a:bodyPr vert="horz" wrap="square" lIns="91440" tIns="54000" rIns="91440" bIns="45720" numCol="1" anchor="t" anchorCtr="1" compatLnSpc="1">
            <a:prstTxWarp prst="textNoShape">
              <a:avLst/>
            </a:prstTxWarp>
          </a:bodyPr>
          <a:lstStyle/>
          <a:p>
            <a:pPr lvl="0"/>
            <a:r>
              <a:rPr lang="zh-CN" altLang="en-US" smtClean="0"/>
              <a:t>单击此处编辑母版标题样式</a:t>
            </a:r>
          </a:p>
        </p:txBody>
      </p:sp>
      <p:sp>
        <p:nvSpPr>
          <p:cNvPr id="1030" name="Rectangle 5"/>
          <p:cNvSpPr>
            <a:spLocks noGrp="1" noChangeArrowheads="1"/>
          </p:cNvSpPr>
          <p:nvPr>
            <p:ph type="body" idx="1"/>
          </p:nvPr>
        </p:nvSpPr>
        <p:spPr bwMode="auto">
          <a:xfrm>
            <a:off x="431800" y="1268413"/>
            <a:ext cx="8229600" cy="5065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p:txBody>
      </p:sp>
    </p:spTree>
  </p:cSld>
  <p:clrMap bg1="lt1" tx1="dk1" bg2="lt2" tx2="dk2" accent1="accent1" accent2="accent2" accent3="accent3" accent4="accent4" accent5="accent5" accent6="accent6" hlink="hlink" folHlink="folHlink"/>
  <p:sldLayoutIdLst>
    <p:sldLayoutId id="2147483662"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sz="2800" b="1">
          <a:solidFill>
            <a:srgbClr val="133984"/>
          </a:solidFill>
          <a:latin typeface="+mj-lt"/>
          <a:ea typeface="+mj-ea"/>
          <a:cs typeface="+mj-cs"/>
        </a:defRPr>
      </a:lvl1pPr>
      <a:lvl2pPr algn="ctr" rtl="0" eaLnBrk="0" fontAlgn="base" hangingPunct="0">
        <a:spcBef>
          <a:spcPct val="0"/>
        </a:spcBef>
        <a:spcAft>
          <a:spcPct val="0"/>
        </a:spcAft>
        <a:defRPr sz="2800" b="1">
          <a:solidFill>
            <a:srgbClr val="133984"/>
          </a:solidFill>
          <a:latin typeface="Arial" charset="0"/>
          <a:ea typeface="华文新魏" pitchFamily="2" charset="-122"/>
        </a:defRPr>
      </a:lvl2pPr>
      <a:lvl3pPr algn="ctr" rtl="0" eaLnBrk="0" fontAlgn="base" hangingPunct="0">
        <a:spcBef>
          <a:spcPct val="0"/>
        </a:spcBef>
        <a:spcAft>
          <a:spcPct val="0"/>
        </a:spcAft>
        <a:defRPr sz="2800" b="1">
          <a:solidFill>
            <a:srgbClr val="133984"/>
          </a:solidFill>
          <a:latin typeface="Arial" charset="0"/>
          <a:ea typeface="华文新魏" pitchFamily="2" charset="-122"/>
        </a:defRPr>
      </a:lvl3pPr>
      <a:lvl4pPr algn="ctr" rtl="0" eaLnBrk="0" fontAlgn="base" hangingPunct="0">
        <a:spcBef>
          <a:spcPct val="0"/>
        </a:spcBef>
        <a:spcAft>
          <a:spcPct val="0"/>
        </a:spcAft>
        <a:defRPr sz="2800" b="1">
          <a:solidFill>
            <a:srgbClr val="133984"/>
          </a:solidFill>
          <a:latin typeface="Arial" charset="0"/>
          <a:ea typeface="华文新魏" pitchFamily="2" charset="-122"/>
        </a:defRPr>
      </a:lvl4pPr>
      <a:lvl5pPr algn="ctr" rtl="0" eaLnBrk="0" fontAlgn="base" hangingPunct="0">
        <a:spcBef>
          <a:spcPct val="0"/>
        </a:spcBef>
        <a:spcAft>
          <a:spcPct val="0"/>
        </a:spcAft>
        <a:defRPr sz="2800" b="1">
          <a:solidFill>
            <a:srgbClr val="133984"/>
          </a:solidFill>
          <a:latin typeface="Arial" charset="0"/>
          <a:ea typeface="华文新魏" pitchFamily="2" charset="-122"/>
        </a:defRPr>
      </a:lvl5pPr>
      <a:lvl6pPr marL="457200" algn="ctr" rtl="0" fontAlgn="base">
        <a:spcBef>
          <a:spcPct val="0"/>
        </a:spcBef>
        <a:spcAft>
          <a:spcPct val="0"/>
        </a:spcAft>
        <a:defRPr sz="2800" b="1">
          <a:solidFill>
            <a:srgbClr val="133984"/>
          </a:solidFill>
          <a:latin typeface="Arial" charset="0"/>
          <a:ea typeface="华文新魏" pitchFamily="2" charset="-122"/>
        </a:defRPr>
      </a:lvl6pPr>
      <a:lvl7pPr marL="914400" algn="ctr" rtl="0" fontAlgn="base">
        <a:spcBef>
          <a:spcPct val="0"/>
        </a:spcBef>
        <a:spcAft>
          <a:spcPct val="0"/>
        </a:spcAft>
        <a:defRPr sz="2800" b="1">
          <a:solidFill>
            <a:srgbClr val="133984"/>
          </a:solidFill>
          <a:latin typeface="Arial" charset="0"/>
          <a:ea typeface="华文新魏" pitchFamily="2" charset="-122"/>
        </a:defRPr>
      </a:lvl7pPr>
      <a:lvl8pPr marL="1371600" algn="ctr" rtl="0" fontAlgn="base">
        <a:spcBef>
          <a:spcPct val="0"/>
        </a:spcBef>
        <a:spcAft>
          <a:spcPct val="0"/>
        </a:spcAft>
        <a:defRPr sz="2800" b="1">
          <a:solidFill>
            <a:srgbClr val="133984"/>
          </a:solidFill>
          <a:latin typeface="Arial" charset="0"/>
          <a:ea typeface="华文新魏" pitchFamily="2" charset="-122"/>
        </a:defRPr>
      </a:lvl8pPr>
      <a:lvl9pPr marL="1828800" algn="ctr" rtl="0" fontAlgn="base">
        <a:spcBef>
          <a:spcPct val="0"/>
        </a:spcBef>
        <a:spcAft>
          <a:spcPct val="0"/>
        </a:spcAft>
        <a:defRPr sz="2800" b="1">
          <a:solidFill>
            <a:srgbClr val="133984"/>
          </a:solidFill>
          <a:latin typeface="Arial" charset="0"/>
          <a:ea typeface="华文新魏" pitchFamily="2" charset="-122"/>
        </a:defRPr>
      </a:lvl9pPr>
    </p:titleStyle>
    <p:bodyStyle>
      <a:lvl1pPr marL="449263" indent="-449263" algn="l" rtl="0" eaLnBrk="0" fontAlgn="base" hangingPunct="0">
        <a:lnSpc>
          <a:spcPct val="110000"/>
        </a:lnSpc>
        <a:spcBef>
          <a:spcPct val="20000"/>
        </a:spcBef>
        <a:spcAft>
          <a:spcPct val="0"/>
        </a:spcAft>
        <a:buSzPct val="120000"/>
        <a:buBlip>
          <a:blip r:embed="rId15"/>
        </a:buBlip>
        <a:defRPr sz="2800">
          <a:solidFill>
            <a:srgbClr val="133984"/>
          </a:solidFill>
          <a:latin typeface="+mn-lt"/>
          <a:ea typeface="+mn-ea"/>
          <a:cs typeface="+mn-cs"/>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defRPr>
      </a:lvl2pPr>
      <a:lvl3pPr marL="1322388" indent="-228600" algn="l" rtl="0" eaLnBrk="0" fontAlgn="base" hangingPunct="0">
        <a:spcBef>
          <a:spcPct val="20000"/>
        </a:spcBef>
        <a:spcAft>
          <a:spcPct val="0"/>
        </a:spcAft>
        <a:buChar char="•"/>
        <a:defRPr sz="2400">
          <a:solidFill>
            <a:schemeClr val="tx1"/>
          </a:solidFill>
          <a:latin typeface="+mn-lt"/>
          <a:ea typeface="宋体" charset="-122"/>
        </a:defRPr>
      </a:lvl3pPr>
      <a:lvl4pPr marL="1730375" indent="-228600" algn="l" rtl="0" eaLnBrk="0" fontAlgn="base" hangingPunct="0">
        <a:spcBef>
          <a:spcPct val="20000"/>
        </a:spcBef>
        <a:spcAft>
          <a:spcPct val="0"/>
        </a:spcAft>
        <a:buChar char="–"/>
        <a:defRPr sz="2000">
          <a:solidFill>
            <a:schemeClr val="tx1"/>
          </a:solidFill>
          <a:latin typeface="+mn-lt"/>
          <a:ea typeface="宋体" charset="-122"/>
        </a:defRPr>
      </a:lvl4pPr>
      <a:lvl5pPr marL="2138363" indent="-228600" algn="l" rtl="0" eaLnBrk="0" fontAlgn="base" hangingPunct="0">
        <a:spcBef>
          <a:spcPct val="20000"/>
        </a:spcBef>
        <a:spcAft>
          <a:spcPct val="0"/>
        </a:spcAft>
        <a:buChar char="»"/>
        <a:defRPr sz="2000">
          <a:solidFill>
            <a:schemeClr val="tx1"/>
          </a:solidFill>
          <a:latin typeface="+mn-lt"/>
          <a:ea typeface="宋体" charset="-122"/>
        </a:defRPr>
      </a:lvl5pPr>
      <a:lvl6pPr marL="2595563" indent="-228600" algn="l" rtl="0" fontAlgn="base">
        <a:spcBef>
          <a:spcPct val="20000"/>
        </a:spcBef>
        <a:spcAft>
          <a:spcPct val="0"/>
        </a:spcAft>
        <a:buChar char="»"/>
        <a:defRPr sz="2000">
          <a:solidFill>
            <a:schemeClr val="tx1"/>
          </a:solidFill>
          <a:latin typeface="+mn-lt"/>
          <a:ea typeface="宋体" charset="-122"/>
        </a:defRPr>
      </a:lvl6pPr>
      <a:lvl7pPr marL="3052763" indent="-228600" algn="l" rtl="0" fontAlgn="base">
        <a:spcBef>
          <a:spcPct val="20000"/>
        </a:spcBef>
        <a:spcAft>
          <a:spcPct val="0"/>
        </a:spcAft>
        <a:buChar char="»"/>
        <a:defRPr sz="2000">
          <a:solidFill>
            <a:schemeClr val="tx1"/>
          </a:solidFill>
          <a:latin typeface="+mn-lt"/>
          <a:ea typeface="宋体" charset="-122"/>
        </a:defRPr>
      </a:lvl7pPr>
      <a:lvl8pPr marL="3509963" indent="-228600" algn="l" rtl="0" fontAlgn="base">
        <a:spcBef>
          <a:spcPct val="20000"/>
        </a:spcBef>
        <a:spcAft>
          <a:spcPct val="0"/>
        </a:spcAft>
        <a:buChar char="»"/>
        <a:defRPr sz="2000">
          <a:solidFill>
            <a:schemeClr val="tx1"/>
          </a:solidFill>
          <a:latin typeface="+mn-lt"/>
          <a:ea typeface="宋体" charset="-122"/>
        </a:defRPr>
      </a:lvl8pPr>
      <a:lvl9pPr marL="3967163" indent="-228600" algn="l" rtl="0" fontAlgn="base">
        <a:spcBef>
          <a:spcPct val="20000"/>
        </a:spcBef>
        <a:spcAft>
          <a:spcPct val="0"/>
        </a:spcAft>
        <a:buChar char="»"/>
        <a:defRPr sz="2000">
          <a:solidFill>
            <a:schemeClr val="tx1"/>
          </a:solidFill>
          <a:latin typeface="+mn-lt"/>
          <a:ea typeface="宋体"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6.png"/><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image" Target="../media/image29.png"/></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1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oleObject" Target="../embeddings/oleObject17.bin"/><Relationship Id="rId4" Type="http://schemas.openxmlformats.org/officeDocument/2006/relationships/image" Target="../media/image35.wmf"/></Relationships>
</file>

<file path=ppt/slides/_rels/slide18.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3.pn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6.xml"/><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11" Type="http://schemas.openxmlformats.org/officeDocument/2006/relationships/oleObject" Target="../embeddings/oleObject10.bin"/><Relationship Id="rId5" Type="http://schemas.openxmlformats.org/officeDocument/2006/relationships/oleObject" Target="../embeddings/oleObject4.bin"/><Relationship Id="rId10" Type="http://schemas.openxmlformats.org/officeDocument/2006/relationships/oleObject" Target="../embeddings/oleObject9.bin"/><Relationship Id="rId4" Type="http://schemas.openxmlformats.org/officeDocument/2006/relationships/oleObject" Target="../embeddings/oleObject3.bin"/><Relationship Id="rId9"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ChangeArrowheads="1"/>
          </p:cNvSpPr>
          <p:nvPr/>
        </p:nvSpPr>
        <p:spPr bwMode="auto">
          <a:xfrm>
            <a:off x="152400" y="1577975"/>
            <a:ext cx="8839200" cy="1927225"/>
          </a:xfrm>
          <a:prstGeom prst="rect">
            <a:avLst/>
          </a:prstGeom>
          <a:noFill/>
          <a:ln w="9525">
            <a:noFill/>
            <a:miter lim="800000"/>
            <a:headEnd/>
            <a:tailEnd/>
          </a:ln>
        </p:spPr>
        <p:txBody>
          <a:bodyPr anchor="ctr" anchorCtr="1"/>
          <a:lstStyle/>
          <a:p>
            <a:pPr algn="ctr" eaLnBrk="0" hangingPunct="0"/>
            <a:r>
              <a:rPr lang="en-US" altLang="zh-CN" sz="3600" dirty="0">
                <a:solidFill>
                  <a:schemeClr val="bg1"/>
                </a:solidFill>
                <a:ea typeface="华文新魏" pitchFamily="2" charset="-122"/>
              </a:rPr>
              <a:t>Social Crowdsourcing to Friends:</a:t>
            </a:r>
            <a:br>
              <a:rPr lang="en-US" altLang="zh-CN" sz="3600" dirty="0">
                <a:solidFill>
                  <a:schemeClr val="bg1"/>
                </a:solidFill>
                <a:ea typeface="华文新魏" pitchFamily="2" charset="-122"/>
              </a:rPr>
            </a:br>
            <a:r>
              <a:rPr lang="zh-CN" altLang="en-US" sz="3600" dirty="0">
                <a:solidFill>
                  <a:schemeClr val="bg1"/>
                </a:solidFill>
                <a:ea typeface="华文新魏" pitchFamily="2" charset="-122"/>
              </a:rPr>
              <a:t>F</a:t>
            </a:r>
            <a:r>
              <a:rPr lang="en-US" altLang="zh-CN" sz="3600" dirty="0">
                <a:solidFill>
                  <a:schemeClr val="bg1"/>
                </a:solidFill>
                <a:ea typeface="华文新魏" pitchFamily="2" charset="-122"/>
              </a:rPr>
              <a:t>air and Efficient Multi-Resource Sharing</a:t>
            </a:r>
            <a:br>
              <a:rPr lang="en-US" altLang="zh-CN" sz="3600" dirty="0">
                <a:solidFill>
                  <a:schemeClr val="bg1"/>
                </a:solidFill>
                <a:ea typeface="华文新魏" pitchFamily="2" charset="-122"/>
              </a:rPr>
            </a:br>
            <a:r>
              <a:rPr lang="zh-CN" altLang="en-US" sz="3600" dirty="0">
                <a:solidFill>
                  <a:schemeClr val="bg1"/>
                </a:solidFill>
                <a:ea typeface="华文新魏" pitchFamily="2" charset="-122"/>
              </a:rPr>
              <a:t>i</a:t>
            </a:r>
            <a:r>
              <a:rPr lang="en-US" altLang="zh-CN" sz="3600" dirty="0">
                <a:solidFill>
                  <a:schemeClr val="bg1"/>
                </a:solidFill>
                <a:ea typeface="华文新魏" pitchFamily="2" charset="-122"/>
              </a:rPr>
              <a:t>n Social Networks</a:t>
            </a:r>
            <a:endParaRPr lang="zh-CN" altLang="zh-CN" sz="3600" b="1" dirty="0">
              <a:solidFill>
                <a:schemeClr val="bg1"/>
              </a:solidFill>
              <a:ea typeface="华文新魏" pitchFamily="2" charset="-122"/>
            </a:endParaRPr>
          </a:p>
        </p:txBody>
      </p:sp>
      <p:sp>
        <p:nvSpPr>
          <p:cNvPr id="15362" name="TextBox 1"/>
          <p:cNvSpPr txBox="1">
            <a:spLocks noChangeArrowheads="1"/>
          </p:cNvSpPr>
          <p:nvPr/>
        </p:nvSpPr>
        <p:spPr bwMode="auto">
          <a:xfrm>
            <a:off x="609600" y="3876675"/>
            <a:ext cx="7667625" cy="707886"/>
          </a:xfrm>
          <a:prstGeom prst="rect">
            <a:avLst/>
          </a:prstGeom>
          <a:noFill/>
          <a:ln w="9525">
            <a:noFill/>
            <a:miter lim="800000"/>
            <a:headEnd/>
            <a:tailEnd/>
          </a:ln>
        </p:spPr>
        <p:txBody>
          <a:bodyPr>
            <a:spAutoFit/>
          </a:bodyPr>
          <a:lstStyle/>
          <a:p>
            <a:pPr algn="ctr"/>
            <a:endParaRPr lang="en-US" altLang="zh-CN" sz="2000" dirty="0" smtClean="0">
              <a:solidFill>
                <a:schemeClr val="bg1"/>
              </a:solidFill>
              <a:ea typeface="黑体" pitchFamily="49" charset="-122"/>
            </a:endParaRPr>
          </a:p>
          <a:p>
            <a:pPr algn="ctr"/>
            <a:r>
              <a:rPr lang="en-US" altLang="zh-CN" sz="2000" dirty="0" smtClean="0">
                <a:solidFill>
                  <a:schemeClr val="bg1"/>
                </a:solidFill>
                <a:ea typeface="黑体" pitchFamily="49" charset="-122"/>
              </a:rPr>
              <a:t>Presented by Zhang Jian </a:t>
            </a:r>
            <a:endParaRPr lang="zh-CN" altLang="en-US" sz="2000" dirty="0">
              <a:solidFill>
                <a:schemeClr val="bg1"/>
              </a:solidFill>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标题 1"/>
          <p:cNvSpPr>
            <a:spLocks noGrp="1"/>
          </p:cNvSpPr>
          <p:nvPr>
            <p:ph type="title"/>
          </p:nvPr>
        </p:nvSpPr>
        <p:spPr>
          <a:xfrm>
            <a:off x="152400" y="185738"/>
            <a:ext cx="9144000" cy="688975"/>
          </a:xfrm>
        </p:spPr>
        <p:txBody>
          <a:bodyPr/>
          <a:lstStyle/>
          <a:p>
            <a:r>
              <a:rPr lang="en-US" altLang="zh-CN" smtClean="0"/>
              <a:t>MODEL FOUNDATION</a:t>
            </a:r>
            <a:endParaRPr lang="zh-CN" altLang="en-US" smtClean="0"/>
          </a:p>
        </p:txBody>
      </p:sp>
      <p:sp>
        <p:nvSpPr>
          <p:cNvPr id="7" name="内容占位符 2"/>
          <p:cNvSpPr txBox="1">
            <a:spLocks/>
          </p:cNvSpPr>
          <p:nvPr/>
        </p:nvSpPr>
        <p:spPr bwMode="auto">
          <a:xfrm>
            <a:off x="223838" y="1295400"/>
            <a:ext cx="8229600" cy="5065713"/>
          </a:xfrm>
          <a:prstGeom prst="rect">
            <a:avLst/>
          </a:prstGeom>
          <a:noFill/>
          <a:ln>
            <a:noFill/>
          </a:ln>
          <a:effectLst/>
          <a:extLst>
            <a:ext uri="{909E8E84-426E-40DD-AFC4-6F175D3DCCD1}"/>
            <a:ext uri="{91240B29-F687-4F45-9708-019B960494DF}"/>
            <a:ext uri="{AF507438-7753-43E0-B8FC-AC1667EBCBE1}"/>
          </a:extLst>
        </p:spPr>
        <p:txBody>
          <a:bodyPr/>
          <a:lstStyle/>
          <a:p>
            <a:pPr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DRF is not exactly fitted, we must introduce a new concept called SER (Socially Equivalent Resources) to modify it.</a:t>
            </a:r>
          </a:p>
          <a:p>
            <a:pPr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The amount of type-k SER share from v to </a:t>
            </a:r>
            <a:r>
              <a:rPr lang="en-US" altLang="zh-CN" sz="2800" dirty="0" err="1">
                <a:solidFill>
                  <a:srgbClr val="133984"/>
                </a:solidFill>
                <a:ea typeface="黑体" pitchFamily="49" charset="-122"/>
              </a:rPr>
              <a:t>Ui</a:t>
            </a:r>
            <a:r>
              <a:rPr lang="en-US" altLang="zh-CN" sz="2800" dirty="0">
                <a:solidFill>
                  <a:srgbClr val="133984"/>
                </a:solidFill>
                <a:ea typeface="黑体" pitchFamily="49" charset="-122"/>
              </a:rPr>
              <a:t> is</a:t>
            </a:r>
          </a:p>
          <a:p>
            <a:pPr eaLnBrk="0" hangingPunct="0">
              <a:lnSpc>
                <a:spcPct val="110000"/>
              </a:lnSpc>
              <a:spcBef>
                <a:spcPct val="20000"/>
              </a:spcBef>
              <a:buSzPct val="120000"/>
              <a:buFont typeface="Arial" charset="0"/>
              <a:buChar char="•"/>
            </a:pPr>
            <a:endParaRPr lang="en-US" altLang="zh-CN" sz="2800" dirty="0">
              <a:solidFill>
                <a:srgbClr val="133984"/>
              </a:solidFill>
              <a:ea typeface="黑体" pitchFamily="49" charset="-122"/>
            </a:endParaRPr>
          </a:p>
          <a:p>
            <a:pPr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The dominant SER share required by user </a:t>
            </a:r>
            <a:r>
              <a:rPr lang="en-US" altLang="zh-CN" sz="2800" dirty="0" err="1">
                <a:solidFill>
                  <a:srgbClr val="133984"/>
                </a:solidFill>
                <a:ea typeface="黑体" pitchFamily="49" charset="-122"/>
              </a:rPr>
              <a:t>Ui</a:t>
            </a:r>
            <a:r>
              <a:rPr lang="en-US" altLang="zh-CN" sz="2800" dirty="0">
                <a:solidFill>
                  <a:srgbClr val="133984"/>
                </a:solidFill>
                <a:ea typeface="黑体" pitchFamily="49" charset="-122"/>
              </a:rPr>
              <a:t> to process one divided task at node v is</a:t>
            </a:r>
          </a:p>
          <a:p>
            <a:pPr eaLnBrk="0" hangingPunct="0">
              <a:lnSpc>
                <a:spcPct val="110000"/>
              </a:lnSpc>
              <a:spcBef>
                <a:spcPct val="20000"/>
              </a:spcBef>
              <a:buSzPct val="120000"/>
              <a:buFont typeface="Arial" charset="0"/>
              <a:buChar char="•"/>
            </a:pPr>
            <a:endParaRPr lang="en-US" altLang="zh-CN" sz="2800" dirty="0">
              <a:solidFill>
                <a:srgbClr val="133984"/>
              </a:solidFill>
              <a:ea typeface="黑体" pitchFamily="49" charset="-122"/>
            </a:endParaRPr>
          </a:p>
          <a:p>
            <a:pPr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So the exact type-k resource is called dominant resource</a:t>
            </a:r>
          </a:p>
        </p:txBody>
      </p:sp>
      <p:sp>
        <p:nvSpPr>
          <p:cNvPr id="32773" name="文本框 7"/>
          <p:cNvSpPr txBox="1">
            <a:spLocks noChangeArrowheads="1"/>
          </p:cNvSpPr>
          <p:nvPr/>
        </p:nvSpPr>
        <p:spPr bwMode="auto">
          <a:xfrm>
            <a:off x="152400" y="6378575"/>
            <a:ext cx="304800" cy="457200"/>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9</a:t>
            </a:r>
          </a:p>
        </p:txBody>
      </p:sp>
      <p:graphicFrame>
        <p:nvGraphicFramePr>
          <p:cNvPr id="32775" name="Object 7"/>
          <p:cNvGraphicFramePr>
            <a:graphicFrameLocks noChangeAspect="1"/>
          </p:cNvGraphicFramePr>
          <p:nvPr/>
        </p:nvGraphicFramePr>
        <p:xfrm>
          <a:off x="2438400" y="3251200"/>
          <a:ext cx="3581400" cy="863600"/>
        </p:xfrm>
        <a:graphic>
          <a:graphicData uri="http://schemas.openxmlformats.org/presentationml/2006/ole">
            <p:oleObj spid="_x0000_s32775" name="Equation" r:id="rId4" imgW="1650960" imgH="495000" progId="Equation.DSMT4">
              <p:embed/>
            </p:oleObj>
          </a:graphicData>
        </a:graphic>
      </p:graphicFrame>
      <p:graphicFrame>
        <p:nvGraphicFramePr>
          <p:cNvPr id="32776" name="Object 8"/>
          <p:cNvGraphicFramePr>
            <a:graphicFrameLocks noChangeAspect="1"/>
          </p:cNvGraphicFramePr>
          <p:nvPr/>
        </p:nvGraphicFramePr>
        <p:xfrm>
          <a:off x="2895600" y="4757737"/>
          <a:ext cx="2590800" cy="881063"/>
        </p:xfrm>
        <a:graphic>
          <a:graphicData uri="http://schemas.openxmlformats.org/presentationml/2006/ole">
            <p:oleObj spid="_x0000_s32776" name="Equation" r:id="rId5" imgW="1346040" imgH="457200" progId="Equation.DSMT4">
              <p:embed/>
            </p:oleObj>
          </a:graphicData>
        </a:graphic>
      </p:graphicFrame>
      <p:pic>
        <p:nvPicPr>
          <p:cNvPr id="32777" name="Picture 9"/>
          <p:cNvPicPr>
            <a:picLocks noChangeAspect="1" noChangeArrowheads="1"/>
          </p:cNvPicPr>
          <p:nvPr/>
        </p:nvPicPr>
        <p:blipFill>
          <a:blip r:embed="rId6"/>
          <a:srcRect/>
          <a:stretch>
            <a:fillRect/>
          </a:stretch>
        </p:blipFill>
        <p:spPr bwMode="auto">
          <a:xfrm>
            <a:off x="685800" y="2624138"/>
            <a:ext cx="7620000" cy="2100262"/>
          </a:xfrm>
          <a:prstGeom prst="rect">
            <a:avLst/>
          </a:prstGeom>
          <a:noFill/>
          <a:ln w="9525">
            <a:noFill/>
            <a:miter lim="800000"/>
            <a:headEnd/>
            <a:tailEnd/>
          </a:ln>
          <a:effectLst/>
        </p:spPr>
      </p:pic>
      <p:sp>
        <p:nvSpPr>
          <p:cNvPr id="32780" name="Text Box 12"/>
          <p:cNvSpPr txBox="1">
            <a:spLocks noChangeArrowheads="1"/>
          </p:cNvSpPr>
          <p:nvPr/>
        </p:nvSpPr>
        <p:spPr bwMode="auto">
          <a:xfrm>
            <a:off x="3706813" y="776288"/>
            <a:ext cx="1550987" cy="519112"/>
          </a:xfrm>
          <a:prstGeom prst="rect">
            <a:avLst/>
          </a:prstGeom>
          <a:noFill/>
          <a:ln w="9525">
            <a:noFill/>
            <a:miter lim="800000"/>
            <a:headEnd/>
            <a:tailEnd/>
          </a:ln>
          <a:effectLst/>
        </p:spPr>
        <p:txBody>
          <a:bodyPr wrap="none">
            <a:spAutoFit/>
          </a:bodyPr>
          <a:lstStyle/>
          <a:p>
            <a:pPr algn="ctr"/>
            <a:r>
              <a:rPr lang="en-US" altLang="zh-CN" sz="2800" i="1">
                <a:solidFill>
                  <a:srgbClr val="133984"/>
                </a:solidFill>
              </a:rPr>
              <a:t>Fairness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2777"/>
                                        </p:tgtEl>
                                        <p:attrNameLst>
                                          <p:attrName>style.visibility</p:attrName>
                                        </p:attrNameLst>
                                      </p:cBhvr>
                                      <p:to>
                                        <p:strVal val="visible"/>
                                      </p:to>
                                    </p:set>
                                    <p:animEffect transition="in" filter="circle(in)">
                                      <p:cBhvr>
                                        <p:cTn id="7" dur="2000"/>
                                        <p:tgtEl>
                                          <p:spTgt spid="32777"/>
                                        </p:tgtEl>
                                      </p:cBhvr>
                                    </p:animEffect>
                                  </p:childTnLst>
                                </p:cTn>
                              </p:par>
                              <p:par>
                                <p:cTn id="8" presetID="1" presetClass="exit"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hidden"/>
                                      </p:to>
                                    </p:set>
                                  </p:childTnLst>
                                </p:cTn>
                              </p:par>
                              <p:par>
                                <p:cTn id="10" presetID="1" presetClass="exit" presetSubtype="0" fill="hold" nodeType="withEffect">
                                  <p:stCondLst>
                                    <p:cond delay="0"/>
                                  </p:stCondLst>
                                  <p:childTnLst>
                                    <p:set>
                                      <p:cBhvr>
                                        <p:cTn id="11" dur="1" fill="hold">
                                          <p:stCondLst>
                                            <p:cond delay="0"/>
                                          </p:stCondLst>
                                        </p:cTn>
                                        <p:tgtEl>
                                          <p:spTgt spid="32775"/>
                                        </p:tgtEl>
                                        <p:attrNameLst>
                                          <p:attrName>style.visibility</p:attrName>
                                        </p:attrNameLst>
                                      </p:cBhvr>
                                      <p:to>
                                        <p:strVal val="hidden"/>
                                      </p:to>
                                    </p:set>
                                  </p:childTnLst>
                                </p:cTn>
                              </p:par>
                              <p:par>
                                <p:cTn id="12" presetID="1" presetClass="exit" presetSubtype="0" fill="hold" nodeType="withEffect">
                                  <p:stCondLst>
                                    <p:cond delay="0"/>
                                  </p:stCondLst>
                                  <p:childTnLst>
                                    <p:set>
                                      <p:cBhvr>
                                        <p:cTn id="13" dur="1" fill="hold">
                                          <p:stCondLst>
                                            <p:cond delay="0"/>
                                          </p:stCondLst>
                                        </p:cTn>
                                        <p:tgtEl>
                                          <p:spTgt spid="3277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标题 1"/>
          <p:cNvSpPr>
            <a:spLocks noGrp="1"/>
          </p:cNvSpPr>
          <p:nvPr>
            <p:ph type="title"/>
          </p:nvPr>
        </p:nvSpPr>
        <p:spPr/>
        <p:txBody>
          <a:bodyPr/>
          <a:lstStyle/>
          <a:p>
            <a:r>
              <a:rPr lang="en-US" altLang="zh-CN" smtClean="0"/>
              <a:t>Resource Allocation of Idle Users</a:t>
            </a:r>
            <a:endParaRPr lang="zh-CN" altLang="en-US" smtClean="0"/>
          </a:p>
        </p:txBody>
      </p:sp>
      <p:sp>
        <p:nvSpPr>
          <p:cNvPr id="38914" name="内容占位符 2"/>
          <p:cNvSpPr>
            <a:spLocks noGrp="1"/>
          </p:cNvSpPr>
          <p:nvPr>
            <p:ph idx="1"/>
          </p:nvPr>
        </p:nvSpPr>
        <p:spPr/>
        <p:txBody>
          <a:bodyPr/>
          <a:lstStyle/>
          <a:p>
            <a:pPr>
              <a:buFontTx/>
              <a:buChar char="•"/>
            </a:pPr>
            <a:r>
              <a:rPr lang="en-US" altLang="zh-CN" dirty="0" smtClean="0"/>
              <a:t>Here is a simple algorithm to calculate the task distribution.</a:t>
            </a:r>
          </a:p>
        </p:txBody>
      </p:sp>
      <p:sp>
        <p:nvSpPr>
          <p:cNvPr id="38917" name="文本框 5"/>
          <p:cNvSpPr txBox="1">
            <a:spLocks noChangeArrowheads="1"/>
          </p:cNvSpPr>
          <p:nvPr/>
        </p:nvSpPr>
        <p:spPr bwMode="auto">
          <a:xfrm>
            <a:off x="152400" y="6378575"/>
            <a:ext cx="6985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10</a:t>
            </a:r>
            <a:endParaRPr lang="zh-CN" altLang="en-US" dirty="0">
              <a:solidFill>
                <a:schemeClr val="accent2"/>
              </a:solidFill>
              <a:ea typeface="黑体" pitchFamily="49" charset="-122"/>
            </a:endParaRPr>
          </a:p>
        </p:txBody>
      </p:sp>
      <p:pic>
        <p:nvPicPr>
          <p:cNvPr id="38919" name="Picture 7"/>
          <p:cNvPicPr>
            <a:picLocks noChangeAspect="1" noChangeArrowheads="1"/>
          </p:cNvPicPr>
          <p:nvPr/>
        </p:nvPicPr>
        <p:blipFill>
          <a:blip r:embed="rId4"/>
          <a:srcRect/>
          <a:stretch>
            <a:fillRect/>
          </a:stretch>
        </p:blipFill>
        <p:spPr bwMode="auto">
          <a:xfrm>
            <a:off x="942975" y="3429000"/>
            <a:ext cx="4772025" cy="3306763"/>
          </a:xfrm>
          <a:prstGeom prst="rect">
            <a:avLst/>
          </a:prstGeom>
          <a:noFill/>
          <a:ln w="9525">
            <a:noFill/>
            <a:miter lim="800000"/>
            <a:headEnd/>
            <a:tailEnd/>
          </a:ln>
          <a:effectLst/>
        </p:spPr>
      </p:pic>
      <p:graphicFrame>
        <p:nvGraphicFramePr>
          <p:cNvPr id="38922" name="Object 10"/>
          <p:cNvGraphicFramePr>
            <a:graphicFrameLocks noChangeAspect="1"/>
          </p:cNvGraphicFramePr>
          <p:nvPr/>
        </p:nvGraphicFramePr>
        <p:xfrm>
          <a:off x="457200" y="1268413"/>
          <a:ext cx="3857625" cy="1644650"/>
        </p:xfrm>
        <a:graphic>
          <a:graphicData uri="http://schemas.openxmlformats.org/presentationml/2006/ole">
            <p:oleObj spid="_x0000_s38922" name="Equation" r:id="rId5" imgW="1638000" imgH="698400" progId="Equation.DSMT4">
              <p:embed/>
            </p:oleObj>
          </a:graphicData>
        </a:graphic>
      </p:graphicFrame>
      <p:graphicFrame>
        <p:nvGraphicFramePr>
          <p:cNvPr id="38923" name="Object 11"/>
          <p:cNvGraphicFramePr>
            <a:graphicFrameLocks noChangeAspect="1"/>
          </p:cNvGraphicFramePr>
          <p:nvPr/>
        </p:nvGraphicFramePr>
        <p:xfrm>
          <a:off x="4572000" y="1201738"/>
          <a:ext cx="3797300" cy="1770062"/>
        </p:xfrm>
        <a:graphic>
          <a:graphicData uri="http://schemas.openxmlformats.org/presentationml/2006/ole">
            <p:oleObj spid="_x0000_s38923" name="Equation" r:id="rId6" imgW="1498320" imgH="698400" progId="Equation.DSMT4">
              <p:embed/>
            </p:oleObj>
          </a:graphicData>
        </a:graphic>
      </p:graphicFrame>
      <p:sp>
        <p:nvSpPr>
          <p:cNvPr id="38924" name="Text Box 12"/>
          <p:cNvSpPr txBox="1">
            <a:spLocks noChangeArrowheads="1"/>
          </p:cNvSpPr>
          <p:nvPr/>
        </p:nvSpPr>
        <p:spPr bwMode="auto">
          <a:xfrm>
            <a:off x="850900" y="2840038"/>
            <a:ext cx="7226300" cy="519112"/>
          </a:xfrm>
          <a:prstGeom prst="rect">
            <a:avLst/>
          </a:prstGeom>
          <a:noFill/>
          <a:ln w="9525">
            <a:noFill/>
            <a:miter lim="800000"/>
            <a:headEnd/>
            <a:tailEnd/>
          </a:ln>
          <a:effectLst/>
        </p:spPr>
        <p:txBody>
          <a:bodyPr>
            <a:spAutoFit/>
          </a:bodyPr>
          <a:lstStyle/>
          <a:p>
            <a:r>
              <a:rPr lang="en-US" altLang="zh-CN" sz="2800" dirty="0" smtClean="0">
                <a:solidFill>
                  <a:srgbClr val="133984"/>
                </a:solidFill>
              </a:rPr>
              <a:t>The overall time complexity is O(|V|)</a:t>
            </a:r>
            <a:endParaRPr lang="en-US" altLang="zh-CN" sz="2800" dirty="0">
              <a:solidFill>
                <a:srgbClr val="13398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8919"/>
                                        </p:tgtEl>
                                        <p:attrNameLst>
                                          <p:attrName>style.visibility</p:attrName>
                                        </p:attrNameLst>
                                      </p:cBhvr>
                                      <p:to>
                                        <p:strVal val="visible"/>
                                      </p:to>
                                    </p:set>
                                    <p:animEffect transition="in" filter="circle(in)">
                                      <p:cBhvr>
                                        <p:cTn id="7" dur="2000"/>
                                        <p:tgtEl>
                                          <p:spTgt spid="38919"/>
                                        </p:tgtEl>
                                      </p:cBhvr>
                                    </p:animEffect>
                                  </p:childTnLst>
                                </p:cTn>
                              </p:par>
                              <p:par>
                                <p:cTn id="8" presetID="1" presetClass="exit" presetSubtype="0" fill="hold" grpId="0" nodeType="withEffect">
                                  <p:stCondLst>
                                    <p:cond delay="0"/>
                                  </p:stCondLst>
                                  <p:childTnLst>
                                    <p:set>
                                      <p:cBhvr>
                                        <p:cTn id="9" dur="1" fill="hold">
                                          <p:stCondLst>
                                            <p:cond delay="0"/>
                                          </p:stCondLst>
                                        </p:cTn>
                                        <p:tgtEl>
                                          <p:spTgt spid="38914"/>
                                        </p:tgtEl>
                                        <p:attrNameLst>
                                          <p:attrName>style.visibility</p:attrName>
                                        </p:attrNameLst>
                                      </p:cBhvr>
                                      <p:to>
                                        <p:strVal val="hidden"/>
                                      </p:to>
                                    </p:set>
                                  </p:childTnLst>
                                </p:cTn>
                              </p:par>
                              <p:par>
                                <p:cTn id="10" presetID="6" presetClass="entr" presetSubtype="16" fill="hold" nodeType="withEffect">
                                  <p:stCondLst>
                                    <p:cond delay="0"/>
                                  </p:stCondLst>
                                  <p:childTnLst>
                                    <p:set>
                                      <p:cBhvr>
                                        <p:cTn id="11" dur="1" fill="hold">
                                          <p:stCondLst>
                                            <p:cond delay="0"/>
                                          </p:stCondLst>
                                        </p:cTn>
                                        <p:tgtEl>
                                          <p:spTgt spid="38922"/>
                                        </p:tgtEl>
                                        <p:attrNameLst>
                                          <p:attrName>style.visibility</p:attrName>
                                        </p:attrNameLst>
                                      </p:cBhvr>
                                      <p:to>
                                        <p:strVal val="visible"/>
                                      </p:to>
                                    </p:set>
                                    <p:animEffect transition="in" filter="circle(in)">
                                      <p:cBhvr>
                                        <p:cTn id="12" dur="2000"/>
                                        <p:tgtEl>
                                          <p:spTgt spid="38922"/>
                                        </p:tgtEl>
                                      </p:cBhvr>
                                    </p:animEffect>
                                  </p:childTnLst>
                                </p:cTn>
                              </p:par>
                              <p:par>
                                <p:cTn id="13" presetID="6" presetClass="entr" presetSubtype="16" fill="hold" nodeType="withEffect">
                                  <p:stCondLst>
                                    <p:cond delay="0"/>
                                  </p:stCondLst>
                                  <p:childTnLst>
                                    <p:set>
                                      <p:cBhvr>
                                        <p:cTn id="14" dur="1" fill="hold">
                                          <p:stCondLst>
                                            <p:cond delay="0"/>
                                          </p:stCondLst>
                                        </p:cTn>
                                        <p:tgtEl>
                                          <p:spTgt spid="38923"/>
                                        </p:tgtEl>
                                        <p:attrNameLst>
                                          <p:attrName>style.visibility</p:attrName>
                                        </p:attrNameLst>
                                      </p:cBhvr>
                                      <p:to>
                                        <p:strVal val="visible"/>
                                      </p:to>
                                    </p:set>
                                    <p:animEffect transition="in" filter="circle(in)">
                                      <p:cBhvr>
                                        <p:cTn id="15" dur="2000"/>
                                        <p:tgtEl>
                                          <p:spTgt spid="38923"/>
                                        </p:tgtEl>
                                      </p:cBhvr>
                                    </p:animEffect>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38924"/>
                                        </p:tgtEl>
                                        <p:attrNameLst>
                                          <p:attrName>style.visibility</p:attrName>
                                        </p:attrNameLst>
                                      </p:cBhvr>
                                      <p:to>
                                        <p:strVal val="visible"/>
                                      </p:to>
                                    </p:set>
                                    <p:animEffect transition="in" filter="wedge">
                                      <p:cBhvr>
                                        <p:cTn id="20" dur="1000"/>
                                        <p:tgtEl>
                                          <p:spTgt spid="389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标题 1"/>
          <p:cNvSpPr>
            <a:spLocks noGrp="1"/>
          </p:cNvSpPr>
          <p:nvPr>
            <p:ph type="title"/>
          </p:nvPr>
        </p:nvSpPr>
        <p:spPr/>
        <p:txBody>
          <a:bodyPr/>
          <a:lstStyle/>
          <a:p>
            <a:r>
              <a:rPr lang="en-US" altLang="zh-CN" smtClean="0"/>
              <a:t>Resource Allocation of Idle Users </a:t>
            </a:r>
            <a:br>
              <a:rPr lang="en-US" altLang="zh-CN" smtClean="0"/>
            </a:br>
            <a:r>
              <a:rPr lang="en-US" altLang="zh-CN" smtClean="0"/>
              <a:t>		</a:t>
            </a:r>
            <a:endParaRPr lang="zh-CN" altLang="en-US" smtClean="0"/>
          </a:p>
        </p:txBody>
      </p:sp>
      <p:sp>
        <p:nvSpPr>
          <p:cNvPr id="43010" name="内容占位符 2"/>
          <p:cNvSpPr>
            <a:spLocks noGrp="1"/>
          </p:cNvSpPr>
          <p:nvPr>
            <p:ph idx="1"/>
          </p:nvPr>
        </p:nvSpPr>
        <p:spPr>
          <a:xfrm>
            <a:off x="457200" y="4495800"/>
            <a:ext cx="8229600" cy="1914525"/>
          </a:xfrm>
        </p:spPr>
        <p:txBody>
          <a:bodyPr/>
          <a:lstStyle/>
          <a:p>
            <a:pPr marL="0" indent="0">
              <a:buFontTx/>
              <a:buChar char="•"/>
            </a:pPr>
            <a:r>
              <a:rPr lang="en-US" altLang="zh-CN" dirty="0" smtClean="0"/>
              <a:t>Proposition above demonstrates that the efficiency of DRF is relatively low, in terms of social welfare. So we introduce a new but similar concept called ε-DRF.</a:t>
            </a:r>
          </a:p>
          <a:p>
            <a:pPr marL="0" indent="0">
              <a:buFontTx/>
              <a:buNone/>
            </a:pPr>
            <a:endParaRPr lang="zh-CN" altLang="en-US" dirty="0" smtClean="0"/>
          </a:p>
        </p:txBody>
      </p:sp>
      <p:sp>
        <p:nvSpPr>
          <p:cNvPr id="43013" name="文本框 7"/>
          <p:cNvSpPr txBox="1">
            <a:spLocks noChangeArrowheads="1"/>
          </p:cNvSpPr>
          <p:nvPr/>
        </p:nvSpPr>
        <p:spPr bwMode="auto">
          <a:xfrm>
            <a:off x="0" y="6378575"/>
            <a:ext cx="6096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11</a:t>
            </a:r>
            <a:endParaRPr lang="zh-CN" altLang="en-US" dirty="0">
              <a:solidFill>
                <a:schemeClr val="accent2"/>
              </a:solidFill>
              <a:ea typeface="黑体" pitchFamily="49" charset="-122"/>
            </a:endParaRPr>
          </a:p>
        </p:txBody>
      </p:sp>
      <p:sp>
        <p:nvSpPr>
          <p:cNvPr id="7" name="内容占位符 2"/>
          <p:cNvSpPr txBox="1">
            <a:spLocks/>
          </p:cNvSpPr>
          <p:nvPr/>
        </p:nvSpPr>
        <p:spPr bwMode="auto">
          <a:xfrm>
            <a:off x="762000" y="1408113"/>
            <a:ext cx="8229600" cy="5065712"/>
          </a:xfrm>
          <a:prstGeom prst="rect">
            <a:avLst/>
          </a:prstGeom>
          <a:noFill/>
          <a:ln>
            <a:noFill/>
          </a:ln>
          <a:effectLst/>
          <a:extLst>
            <a:ext uri="{909E8E84-426E-40DD-AFC4-6F175D3DCCD1}"/>
            <a:ext uri="{91240B29-F687-4F45-9708-019B960494DF}"/>
            <a:ext uri="{AF507438-7753-43E0-B8FC-AC1667EBCBE1}"/>
          </a:extLst>
        </p:spPr>
        <p:txBody>
          <a:bodyPr/>
          <a:lstStyle/>
          <a:p>
            <a:pPr marL="449263" indent="-449263" eaLnBrk="0" hangingPunct="0">
              <a:lnSpc>
                <a:spcPct val="110000"/>
              </a:lnSpc>
              <a:spcBef>
                <a:spcPct val="20000"/>
              </a:spcBef>
              <a:buSzPct val="120000"/>
              <a:buFont typeface="Arial" charset="0"/>
              <a:buChar char="•"/>
            </a:pPr>
            <a:endParaRPr lang="en-US" altLang="zh-CN" sz="2800">
              <a:solidFill>
                <a:srgbClr val="133984"/>
              </a:solidFill>
              <a:ea typeface="黑体" pitchFamily="49" charset="-122"/>
            </a:endParaRPr>
          </a:p>
          <a:p>
            <a:pPr marL="449263" indent="-449263" eaLnBrk="0" hangingPunct="0">
              <a:lnSpc>
                <a:spcPct val="110000"/>
              </a:lnSpc>
              <a:spcBef>
                <a:spcPct val="20000"/>
              </a:spcBef>
              <a:buSzPct val="120000"/>
            </a:pPr>
            <a:endParaRPr lang="en-US" altLang="zh-CN" sz="2800">
              <a:solidFill>
                <a:srgbClr val="133984"/>
              </a:solidFill>
              <a:ea typeface="黑体" pitchFamily="49" charset="-122"/>
            </a:endParaRPr>
          </a:p>
        </p:txBody>
      </p:sp>
      <p:pic>
        <p:nvPicPr>
          <p:cNvPr id="43019" name="Picture 11"/>
          <p:cNvPicPr>
            <a:picLocks noChangeAspect="1" noChangeArrowheads="1"/>
          </p:cNvPicPr>
          <p:nvPr/>
        </p:nvPicPr>
        <p:blipFill>
          <a:blip r:embed="rId3"/>
          <a:srcRect/>
          <a:stretch>
            <a:fillRect/>
          </a:stretch>
        </p:blipFill>
        <p:spPr bwMode="auto">
          <a:xfrm>
            <a:off x="609600" y="1306513"/>
            <a:ext cx="7864475" cy="2046287"/>
          </a:xfrm>
          <a:prstGeom prst="rect">
            <a:avLst/>
          </a:prstGeom>
          <a:noFill/>
          <a:ln w="9525">
            <a:noFill/>
            <a:miter lim="800000"/>
            <a:headEnd/>
            <a:tailEnd/>
          </a:ln>
          <a:effectLst/>
        </p:spPr>
      </p:pic>
      <p:pic>
        <p:nvPicPr>
          <p:cNvPr id="43020" name="Picture 12"/>
          <p:cNvPicPr>
            <a:picLocks noChangeAspect="1" noChangeArrowheads="1"/>
          </p:cNvPicPr>
          <p:nvPr/>
        </p:nvPicPr>
        <p:blipFill>
          <a:blip r:embed="rId4"/>
          <a:srcRect/>
          <a:stretch>
            <a:fillRect/>
          </a:stretch>
        </p:blipFill>
        <p:spPr bwMode="auto">
          <a:xfrm>
            <a:off x="533400" y="3276600"/>
            <a:ext cx="7934325" cy="1281113"/>
          </a:xfrm>
          <a:prstGeom prst="rect">
            <a:avLst/>
          </a:prstGeom>
          <a:noFill/>
          <a:ln w="9525">
            <a:noFill/>
            <a:miter lim="800000"/>
            <a:headEnd/>
            <a:tailEnd/>
          </a:ln>
          <a:effectLst/>
        </p:spPr>
      </p:pic>
      <p:sp>
        <p:nvSpPr>
          <p:cNvPr id="8" name="Text Box 6"/>
          <p:cNvSpPr txBox="1">
            <a:spLocks noChangeArrowheads="1"/>
          </p:cNvSpPr>
          <p:nvPr/>
        </p:nvSpPr>
        <p:spPr bwMode="auto">
          <a:xfrm>
            <a:off x="3630613" y="776288"/>
            <a:ext cx="1706562" cy="519112"/>
          </a:xfrm>
          <a:prstGeom prst="rect">
            <a:avLst/>
          </a:prstGeom>
          <a:noFill/>
          <a:ln w="9525">
            <a:noFill/>
            <a:miter lim="800000"/>
            <a:headEnd/>
            <a:tailEnd/>
          </a:ln>
          <a:effectLst/>
        </p:spPr>
        <p:txBody>
          <a:bodyPr wrap="none">
            <a:spAutoFit/>
          </a:bodyPr>
          <a:lstStyle/>
          <a:p>
            <a:pPr algn="ctr"/>
            <a:r>
              <a:rPr lang="en-US" altLang="zh-CN" sz="2800" i="1" dirty="0">
                <a:solidFill>
                  <a:srgbClr val="133984"/>
                </a:solidFill>
              </a:rPr>
              <a:t>Efficiency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标题 1"/>
          <p:cNvSpPr>
            <a:spLocks noGrp="1"/>
          </p:cNvSpPr>
          <p:nvPr>
            <p:ph type="title"/>
          </p:nvPr>
        </p:nvSpPr>
        <p:spPr/>
        <p:txBody>
          <a:bodyPr/>
          <a:lstStyle/>
          <a:p>
            <a:r>
              <a:rPr lang="en-US" altLang="zh-CN" smtClean="0"/>
              <a:t>Resource Allocation of Idle Users</a:t>
            </a:r>
            <a:endParaRPr lang="zh-CN" altLang="en-US" smtClean="0"/>
          </a:p>
        </p:txBody>
      </p:sp>
      <p:sp>
        <p:nvSpPr>
          <p:cNvPr id="45061" name="文本框 6"/>
          <p:cNvSpPr txBox="1">
            <a:spLocks noChangeArrowheads="1"/>
          </p:cNvSpPr>
          <p:nvPr/>
        </p:nvSpPr>
        <p:spPr bwMode="auto">
          <a:xfrm>
            <a:off x="0" y="6378575"/>
            <a:ext cx="6096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12</a:t>
            </a:r>
            <a:endParaRPr lang="zh-CN" altLang="en-US" dirty="0">
              <a:solidFill>
                <a:schemeClr val="accent2"/>
              </a:solidFill>
              <a:ea typeface="黑体" pitchFamily="49" charset="-122"/>
            </a:endParaRPr>
          </a:p>
        </p:txBody>
      </p:sp>
      <p:pic>
        <p:nvPicPr>
          <p:cNvPr id="45063" name="Picture 7"/>
          <p:cNvPicPr>
            <a:picLocks noChangeAspect="1" noChangeArrowheads="1"/>
          </p:cNvPicPr>
          <p:nvPr/>
        </p:nvPicPr>
        <p:blipFill>
          <a:blip r:embed="rId3"/>
          <a:srcRect/>
          <a:stretch>
            <a:fillRect/>
          </a:stretch>
        </p:blipFill>
        <p:spPr bwMode="auto">
          <a:xfrm>
            <a:off x="762000" y="2590800"/>
            <a:ext cx="7620000" cy="1377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标题 1"/>
          <p:cNvSpPr>
            <a:spLocks noGrp="1"/>
          </p:cNvSpPr>
          <p:nvPr>
            <p:ph type="title"/>
          </p:nvPr>
        </p:nvSpPr>
        <p:spPr/>
        <p:txBody>
          <a:bodyPr/>
          <a:lstStyle/>
          <a:p>
            <a:r>
              <a:rPr lang="en-US" altLang="zh-CN" smtClean="0"/>
              <a:t>Resource Allocation of Idle Users</a:t>
            </a:r>
            <a:endParaRPr lang="zh-CN" altLang="en-US" smtClean="0"/>
          </a:p>
        </p:txBody>
      </p:sp>
      <p:sp>
        <p:nvSpPr>
          <p:cNvPr id="47106" name="文本框 3"/>
          <p:cNvSpPr txBox="1">
            <a:spLocks noChangeArrowheads="1"/>
          </p:cNvSpPr>
          <p:nvPr/>
        </p:nvSpPr>
        <p:spPr bwMode="auto">
          <a:xfrm>
            <a:off x="0" y="6378575"/>
            <a:ext cx="6096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13</a:t>
            </a:r>
            <a:endParaRPr lang="zh-CN" altLang="en-US" dirty="0">
              <a:solidFill>
                <a:schemeClr val="accent2"/>
              </a:solidFill>
              <a:ea typeface="黑体" pitchFamily="49" charset="-122"/>
            </a:endParaRPr>
          </a:p>
        </p:txBody>
      </p:sp>
      <p:sp>
        <p:nvSpPr>
          <p:cNvPr id="47107" name="内容占位符 2"/>
          <p:cNvSpPr>
            <a:spLocks noGrp="1"/>
          </p:cNvSpPr>
          <p:nvPr>
            <p:ph idx="1"/>
          </p:nvPr>
        </p:nvSpPr>
        <p:spPr/>
        <p:txBody>
          <a:bodyPr/>
          <a:lstStyle/>
          <a:p>
            <a:pPr>
              <a:buFontTx/>
              <a:buChar char="•"/>
            </a:pPr>
            <a:r>
              <a:rPr lang="en-US" altLang="zh-CN" smtClean="0"/>
              <a:t>One instance:</a:t>
            </a:r>
          </a:p>
          <a:p>
            <a:pPr>
              <a:buFontTx/>
              <a:buChar char="•"/>
            </a:pPr>
            <a:r>
              <a:rPr lang="en-US" altLang="zh-CN" smtClean="0"/>
              <a:t>Suppose node C has 18GB idle ROM and 9 units of CPU</a:t>
            </a:r>
          </a:p>
          <a:p>
            <a:pPr>
              <a:buFontTx/>
              <a:buChar char="•"/>
            </a:pPr>
            <a:r>
              <a:rPr lang="en-US" altLang="zh-CN" smtClean="0"/>
              <a:t>C’s friend A requires &lt;8GB ROM, 3-unit&gt; per task</a:t>
            </a:r>
          </a:p>
          <a:p>
            <a:pPr>
              <a:buFontTx/>
              <a:buChar char="•"/>
            </a:pPr>
            <a:r>
              <a:rPr lang="en-US" altLang="zh-CN" smtClean="0"/>
              <a:t>C’s friend B requires &lt;1GB ROM, 3-unit&gt; per task</a:t>
            </a:r>
          </a:p>
          <a:p>
            <a:pPr>
              <a:buFontTx/>
              <a:buChar char="•"/>
            </a:pPr>
            <a:r>
              <a:rPr lang="en-US" altLang="zh-CN" smtClean="0"/>
              <a:t>C has social ties of the same strength with A and B, SER share is normalized by divided 2.</a:t>
            </a:r>
          </a:p>
          <a:p>
            <a:pPr>
              <a:buFontTx/>
              <a:buChar char="•"/>
            </a:pPr>
            <a:endParaRPr lang="en-US" altLang="zh-CN"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标题 1"/>
          <p:cNvSpPr>
            <a:spLocks noGrp="1"/>
          </p:cNvSpPr>
          <p:nvPr>
            <p:ph type="title"/>
          </p:nvPr>
        </p:nvSpPr>
        <p:spPr/>
        <p:txBody>
          <a:bodyPr/>
          <a:lstStyle/>
          <a:p>
            <a:r>
              <a:rPr lang="en-US" altLang="zh-CN" smtClean="0"/>
              <a:t>Resource Allocation of Idle Users</a:t>
            </a:r>
            <a:endParaRPr lang="zh-CN" altLang="en-US" smtClean="0"/>
          </a:p>
        </p:txBody>
      </p:sp>
      <p:sp>
        <p:nvSpPr>
          <p:cNvPr id="49156" name="文本框 6"/>
          <p:cNvSpPr txBox="1">
            <a:spLocks noChangeArrowheads="1"/>
          </p:cNvSpPr>
          <p:nvPr/>
        </p:nvSpPr>
        <p:spPr bwMode="auto">
          <a:xfrm>
            <a:off x="0" y="6378575"/>
            <a:ext cx="6096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14</a:t>
            </a:r>
            <a:endParaRPr lang="zh-CN" altLang="en-US" dirty="0">
              <a:solidFill>
                <a:schemeClr val="accent2"/>
              </a:solidFill>
              <a:ea typeface="黑体" pitchFamily="49" charset="-122"/>
            </a:endParaRPr>
          </a:p>
        </p:txBody>
      </p:sp>
      <p:pic>
        <p:nvPicPr>
          <p:cNvPr id="49158" name="Picture 6" descr="efficiency"/>
          <p:cNvPicPr>
            <a:picLocks noChangeAspect="1" noChangeArrowheads="1"/>
          </p:cNvPicPr>
          <p:nvPr/>
        </p:nvPicPr>
        <p:blipFill>
          <a:blip r:embed="rId3"/>
          <a:srcRect/>
          <a:stretch>
            <a:fillRect/>
          </a:stretch>
        </p:blipFill>
        <p:spPr bwMode="auto">
          <a:xfrm>
            <a:off x="914400" y="685800"/>
            <a:ext cx="6705600" cy="551497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标题 1"/>
          <p:cNvSpPr>
            <a:spLocks noGrp="1"/>
          </p:cNvSpPr>
          <p:nvPr>
            <p:ph type="title"/>
          </p:nvPr>
        </p:nvSpPr>
        <p:spPr/>
        <p:txBody>
          <a:bodyPr/>
          <a:lstStyle/>
          <a:p>
            <a:r>
              <a:rPr lang="en-US" altLang="zh-CN" smtClean="0"/>
              <a:t>Simulation</a:t>
            </a:r>
            <a:endParaRPr lang="zh-CN" altLang="en-US" smtClean="0"/>
          </a:p>
        </p:txBody>
      </p:sp>
      <p:sp>
        <p:nvSpPr>
          <p:cNvPr id="53252" name="文本框 5"/>
          <p:cNvSpPr txBox="1">
            <a:spLocks noChangeArrowheads="1"/>
          </p:cNvSpPr>
          <p:nvPr/>
        </p:nvSpPr>
        <p:spPr bwMode="auto">
          <a:xfrm>
            <a:off x="0" y="6378575"/>
            <a:ext cx="6096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15</a:t>
            </a:r>
            <a:endParaRPr lang="zh-CN" altLang="en-US" dirty="0">
              <a:solidFill>
                <a:schemeClr val="accent2"/>
              </a:solidFill>
              <a:ea typeface="黑体" pitchFamily="49" charset="-122"/>
            </a:endParaRPr>
          </a:p>
        </p:txBody>
      </p:sp>
      <p:sp>
        <p:nvSpPr>
          <p:cNvPr id="53254" name="内容占位符 2"/>
          <p:cNvSpPr>
            <a:spLocks/>
          </p:cNvSpPr>
          <p:nvPr/>
        </p:nvSpPr>
        <p:spPr bwMode="auto">
          <a:xfrm>
            <a:off x="431800" y="868363"/>
            <a:ext cx="8712200" cy="5065712"/>
          </a:xfrm>
          <a:prstGeom prst="rect">
            <a:avLst/>
          </a:prstGeom>
          <a:noFill/>
          <a:ln w="9525">
            <a:noFill/>
            <a:miter lim="800000"/>
            <a:headEnd/>
            <a:tailEnd/>
          </a:ln>
        </p:spPr>
        <p:txBody>
          <a:bodyPr/>
          <a:lstStyle/>
          <a:p>
            <a:pPr marL="449263" indent="-449263" eaLnBrk="0" hangingPunct="0">
              <a:lnSpc>
                <a:spcPct val="110000"/>
              </a:lnSpc>
              <a:spcBef>
                <a:spcPct val="20000"/>
              </a:spcBef>
              <a:buSzPct val="120000"/>
              <a:buFontTx/>
              <a:buChar char="•"/>
            </a:pPr>
            <a:r>
              <a:rPr lang="en-US" altLang="zh-CN" sz="2800" dirty="0">
                <a:solidFill>
                  <a:srgbClr val="133984"/>
                </a:solidFill>
                <a:ea typeface="黑体" pitchFamily="49" charset="-122"/>
              </a:rPr>
              <a:t>A trace-driven simulation using the dataset from </a:t>
            </a:r>
            <a:r>
              <a:rPr lang="en-US" altLang="zh-CN" sz="2800" dirty="0" err="1">
                <a:solidFill>
                  <a:srgbClr val="133984"/>
                </a:solidFill>
                <a:ea typeface="黑体" pitchFamily="49" charset="-122"/>
              </a:rPr>
              <a:t>Facebook</a:t>
            </a:r>
            <a:r>
              <a:rPr lang="en-US" altLang="zh-CN" sz="2800" dirty="0">
                <a:solidFill>
                  <a:srgbClr val="133984"/>
                </a:solidFill>
                <a:ea typeface="黑体" pitchFamily="49" charset="-122"/>
              </a:rPr>
              <a:t>: </a:t>
            </a:r>
          </a:p>
          <a:p>
            <a:pPr marL="449263" indent="-449263" eaLnBrk="0" hangingPunct="0">
              <a:lnSpc>
                <a:spcPct val="110000"/>
              </a:lnSpc>
              <a:spcBef>
                <a:spcPct val="20000"/>
              </a:spcBef>
              <a:buSzPct val="120000"/>
              <a:buFontTx/>
              <a:buChar char="•"/>
            </a:pPr>
            <a:r>
              <a:rPr lang="en-US" altLang="zh-CN" sz="2800" dirty="0">
                <a:solidFill>
                  <a:srgbClr val="133984"/>
                </a:solidFill>
                <a:ea typeface="黑体" pitchFamily="49" charset="-122"/>
              </a:rPr>
              <a:t>Ten user’s ego networks which partially overlap with each </a:t>
            </a:r>
            <a:r>
              <a:rPr lang="en-US" altLang="zh-CN" sz="2800" dirty="0" smtClean="0">
                <a:solidFill>
                  <a:srgbClr val="133984"/>
                </a:solidFill>
                <a:ea typeface="黑体" pitchFamily="49" charset="-122"/>
              </a:rPr>
              <a:t>other, each user has hundreds of friends.</a:t>
            </a:r>
            <a:endParaRPr lang="en-US" altLang="zh-CN" sz="2800" dirty="0">
              <a:solidFill>
                <a:srgbClr val="133984"/>
              </a:solidFill>
              <a:ea typeface="黑体" pitchFamily="49" charset="-122"/>
            </a:endParaRPr>
          </a:p>
          <a:p>
            <a:pPr marL="449263" indent="-449263" eaLnBrk="0" hangingPunct="0">
              <a:lnSpc>
                <a:spcPct val="110000"/>
              </a:lnSpc>
              <a:spcBef>
                <a:spcPct val="20000"/>
              </a:spcBef>
              <a:buSzPct val="120000"/>
              <a:buFontTx/>
              <a:buChar char="•"/>
            </a:pPr>
            <a:r>
              <a:rPr lang="en-US" altLang="zh-CN" sz="2800" dirty="0">
                <a:solidFill>
                  <a:srgbClr val="133984"/>
                </a:solidFill>
                <a:ea typeface="黑体" pitchFamily="49" charset="-122"/>
              </a:rPr>
              <a:t>An undirected and weighted graph, and the edge weight is determined by 42 features via profile and the number of common friends.</a:t>
            </a:r>
          </a:p>
          <a:p>
            <a:pPr marL="449263" indent="-449263" eaLnBrk="0" hangingPunct="0">
              <a:lnSpc>
                <a:spcPct val="110000"/>
              </a:lnSpc>
              <a:spcBef>
                <a:spcPct val="20000"/>
              </a:spcBef>
              <a:buSzPct val="120000"/>
              <a:buFontTx/>
              <a:buChar char="•"/>
            </a:pPr>
            <a:r>
              <a:rPr lang="en-US" altLang="zh-CN" sz="2800" dirty="0">
                <a:solidFill>
                  <a:srgbClr val="133984"/>
                </a:solidFill>
                <a:ea typeface="黑体" pitchFamily="49" charset="-122"/>
              </a:rPr>
              <a:t>10 Mobile phones: resources are CPU,RAM and ROM, even with power constraint.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zh-CN" smtClean="0"/>
              <a:t>Simulation</a:t>
            </a:r>
            <a:endParaRPr lang="zh-CN" altLang="en-US" smtClean="0"/>
          </a:p>
        </p:txBody>
      </p:sp>
      <p:sp>
        <p:nvSpPr>
          <p:cNvPr id="63491" name="Rectangle 3"/>
          <p:cNvSpPr>
            <a:spLocks noGrp="1" noChangeArrowheads="1"/>
          </p:cNvSpPr>
          <p:nvPr>
            <p:ph type="body" sz="half" idx="1"/>
          </p:nvPr>
        </p:nvSpPr>
        <p:spPr>
          <a:xfrm>
            <a:off x="431800" y="4746625"/>
            <a:ext cx="7950200" cy="2263775"/>
          </a:xfrm>
        </p:spPr>
        <p:txBody>
          <a:bodyPr/>
          <a:lstStyle/>
          <a:p>
            <a:pPr>
              <a:buFontTx/>
              <a:buChar char="•"/>
            </a:pPr>
            <a:r>
              <a:rPr lang="en-US" altLang="zh-CN" dirty="0" smtClean="0"/>
              <a:t>The figure shows the efficiency of the ε-DRF by observing the social welfare.</a:t>
            </a:r>
          </a:p>
          <a:p>
            <a:pPr>
              <a:buFontTx/>
              <a:buChar char="•"/>
            </a:pPr>
            <a:r>
              <a:rPr lang="en-US" altLang="zh-CN" dirty="0" smtClean="0"/>
              <a:t>When ε reaches                          , the optimal result is obtained, then stabilized at the peak. </a:t>
            </a:r>
          </a:p>
        </p:txBody>
      </p:sp>
      <p:sp>
        <p:nvSpPr>
          <p:cNvPr id="63492" name="文本框 5"/>
          <p:cNvSpPr txBox="1">
            <a:spLocks noChangeArrowheads="1"/>
          </p:cNvSpPr>
          <p:nvPr/>
        </p:nvSpPr>
        <p:spPr bwMode="auto">
          <a:xfrm>
            <a:off x="0" y="6378575"/>
            <a:ext cx="6096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16</a:t>
            </a:r>
            <a:endParaRPr lang="en-US" altLang="zh-CN" dirty="0">
              <a:solidFill>
                <a:schemeClr val="accent2"/>
              </a:solidFill>
              <a:ea typeface="黑体" pitchFamily="49" charset="-122"/>
            </a:endParaRPr>
          </a:p>
        </p:txBody>
      </p:sp>
      <p:pic>
        <p:nvPicPr>
          <p:cNvPr id="63494" name="Picture 6" descr="epsilon"/>
          <p:cNvPicPr>
            <a:picLocks noChangeAspect="1" noChangeArrowheads="1"/>
          </p:cNvPicPr>
          <p:nvPr/>
        </p:nvPicPr>
        <p:blipFill>
          <a:blip r:embed="rId4"/>
          <a:srcRect/>
          <a:stretch>
            <a:fillRect/>
          </a:stretch>
        </p:blipFill>
        <p:spPr bwMode="auto">
          <a:xfrm>
            <a:off x="1371600" y="736600"/>
            <a:ext cx="6477000" cy="4216400"/>
          </a:xfrm>
          <a:prstGeom prst="rect">
            <a:avLst/>
          </a:prstGeom>
          <a:noFill/>
        </p:spPr>
      </p:pic>
      <p:graphicFrame>
        <p:nvGraphicFramePr>
          <p:cNvPr id="63505" name="Object 17"/>
          <p:cNvGraphicFramePr>
            <a:graphicFrameLocks noChangeAspect="1"/>
          </p:cNvGraphicFramePr>
          <p:nvPr>
            <p:ph sz="half" idx="2"/>
          </p:nvPr>
        </p:nvGraphicFramePr>
        <p:xfrm>
          <a:off x="3657600" y="5867400"/>
          <a:ext cx="2438400" cy="463550"/>
        </p:xfrm>
        <a:graphic>
          <a:graphicData uri="http://schemas.openxmlformats.org/presentationml/2006/ole">
            <p:oleObj spid="_x0000_s63505" name="Equation" r:id="rId5" imgW="1269720" imgH="24120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zh-CN" smtClean="0"/>
              <a:t>Simulation</a:t>
            </a:r>
            <a:endParaRPr lang="zh-CN" altLang="en-US" smtClean="0"/>
          </a:p>
        </p:txBody>
      </p:sp>
      <p:sp>
        <p:nvSpPr>
          <p:cNvPr id="72707" name="Rectangle 3"/>
          <p:cNvSpPr>
            <a:spLocks noGrp="1" noChangeArrowheads="1"/>
          </p:cNvSpPr>
          <p:nvPr>
            <p:ph type="body" sz="half" idx="1"/>
          </p:nvPr>
        </p:nvSpPr>
        <p:spPr>
          <a:xfrm>
            <a:off x="431800" y="4975225"/>
            <a:ext cx="7950200" cy="2263775"/>
          </a:xfrm>
        </p:spPr>
        <p:txBody>
          <a:bodyPr/>
          <a:lstStyle/>
          <a:p>
            <a:pPr>
              <a:buFontTx/>
              <a:buChar char="•"/>
            </a:pPr>
            <a:r>
              <a:rPr lang="en-US" altLang="zh-CN" smtClean="0"/>
              <a:t>The figure shows the influence of  ε on the allocation results. Apparently, larger ε sacrifices the social fairness.</a:t>
            </a:r>
          </a:p>
        </p:txBody>
      </p:sp>
      <p:sp>
        <p:nvSpPr>
          <p:cNvPr id="72708" name="文本框 5"/>
          <p:cNvSpPr txBox="1">
            <a:spLocks noChangeArrowheads="1"/>
          </p:cNvSpPr>
          <p:nvPr/>
        </p:nvSpPr>
        <p:spPr bwMode="auto">
          <a:xfrm>
            <a:off x="0" y="6378575"/>
            <a:ext cx="6096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17</a:t>
            </a:r>
            <a:endParaRPr lang="en-US" altLang="zh-CN" dirty="0">
              <a:solidFill>
                <a:schemeClr val="accent2"/>
              </a:solidFill>
              <a:ea typeface="黑体" pitchFamily="49" charset="-122"/>
            </a:endParaRPr>
          </a:p>
        </p:txBody>
      </p:sp>
      <p:pic>
        <p:nvPicPr>
          <p:cNvPr id="72712" name="Picture 8" descr="epsilon2"/>
          <p:cNvPicPr>
            <a:picLocks noChangeAspect="1" noChangeArrowheads="1"/>
          </p:cNvPicPr>
          <p:nvPr/>
        </p:nvPicPr>
        <p:blipFill>
          <a:blip r:embed="rId3"/>
          <a:srcRect/>
          <a:stretch>
            <a:fillRect/>
          </a:stretch>
        </p:blipFill>
        <p:spPr bwMode="auto">
          <a:xfrm>
            <a:off x="990600" y="838200"/>
            <a:ext cx="7200900" cy="42164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标题 1"/>
          <p:cNvSpPr>
            <a:spLocks noGrp="1"/>
          </p:cNvSpPr>
          <p:nvPr>
            <p:ph type="title"/>
          </p:nvPr>
        </p:nvSpPr>
        <p:spPr/>
        <p:txBody>
          <a:bodyPr/>
          <a:lstStyle/>
          <a:p>
            <a:r>
              <a:rPr lang="en-US" altLang="zh-CN" smtClean="0"/>
              <a:t>Conclusion</a:t>
            </a:r>
            <a:endParaRPr lang="zh-CN" altLang="en-US" smtClean="0"/>
          </a:p>
        </p:txBody>
      </p:sp>
      <p:sp>
        <p:nvSpPr>
          <p:cNvPr id="5" name="内容占位符 4"/>
          <p:cNvSpPr>
            <a:spLocks noGrp="1"/>
          </p:cNvSpPr>
          <p:nvPr>
            <p:ph idx="1"/>
          </p:nvPr>
        </p:nvSpPr>
        <p:spPr>
          <a:xfrm>
            <a:off x="431800" y="1268412"/>
            <a:ext cx="8229600" cy="5589587"/>
          </a:xfrm>
        </p:spPr>
        <p:txBody>
          <a:bodyPr/>
          <a:lstStyle/>
          <a:p>
            <a:r>
              <a:rPr lang="en-US" altLang="zh-CN" dirty="0" smtClean="0"/>
              <a:t>Design a crowdsourcing service which fully utilizes the computing potential of mobile devices and social networks.</a:t>
            </a:r>
          </a:p>
          <a:p>
            <a:r>
              <a:rPr lang="en-US" altLang="zh-CN" dirty="0" smtClean="0"/>
              <a:t>Design a low-complexity algorithm for idle resource allocation and workload distribution within social network.</a:t>
            </a:r>
          </a:p>
          <a:p>
            <a:r>
              <a:rPr lang="en-US" altLang="zh-CN" dirty="0" smtClean="0"/>
              <a:t>The algorithm achieves a lot, not only the fairness, but also many ideal propositions.</a:t>
            </a:r>
          </a:p>
          <a:p>
            <a:r>
              <a:rPr lang="en-US" altLang="zh-CN" dirty="0" smtClean="0"/>
              <a:t>Develop an extended demonstration to improve the efficiency at the cost of a certain degree of fairness.</a:t>
            </a:r>
          </a:p>
        </p:txBody>
      </p:sp>
      <p:sp>
        <p:nvSpPr>
          <p:cNvPr id="55299" name="文本框 3"/>
          <p:cNvSpPr txBox="1">
            <a:spLocks noChangeArrowheads="1"/>
          </p:cNvSpPr>
          <p:nvPr/>
        </p:nvSpPr>
        <p:spPr bwMode="auto">
          <a:xfrm>
            <a:off x="0" y="6378575"/>
            <a:ext cx="609600" cy="457200"/>
          </a:xfrm>
          <a:prstGeom prst="rect">
            <a:avLst/>
          </a:prstGeom>
          <a:noFill/>
          <a:ln w="9525">
            <a:noFill/>
            <a:miter lim="800000"/>
            <a:headEnd/>
            <a:tailEnd/>
          </a:ln>
        </p:spPr>
        <p:txBody>
          <a:bodyPr>
            <a:spAutoFit/>
          </a:bodyPr>
          <a:lstStyle/>
          <a:p>
            <a:pPr algn="ctr"/>
            <a:r>
              <a:rPr lang="en-US" altLang="zh-CN" dirty="0" smtClean="0">
                <a:solidFill>
                  <a:schemeClr val="accent2"/>
                </a:solidFill>
                <a:ea typeface="黑体" pitchFamily="49" charset="-122"/>
              </a:rPr>
              <a:t>18</a:t>
            </a:r>
            <a:endParaRPr lang="zh-CN" altLang="en-US" dirty="0">
              <a:solidFill>
                <a:schemeClr val="accent2"/>
              </a:solidFill>
              <a:ea typeface="黑体"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p:cNvSpPr>
          <p:nvPr>
            <p:ph type="title"/>
          </p:nvPr>
        </p:nvSpPr>
        <p:spPr/>
        <p:txBody>
          <a:bodyPr/>
          <a:lstStyle/>
          <a:p>
            <a:r>
              <a:rPr lang="en-US" altLang="zh-CN" smtClean="0"/>
              <a:t>OUTLINE</a:t>
            </a:r>
            <a:endParaRPr lang="zh-CN" altLang="en-US" smtClean="0"/>
          </a:p>
        </p:txBody>
      </p:sp>
      <p:sp>
        <p:nvSpPr>
          <p:cNvPr id="17410" name="内容占位符 2"/>
          <p:cNvSpPr>
            <a:spLocks noGrp="1"/>
          </p:cNvSpPr>
          <p:nvPr>
            <p:ph idx="1"/>
          </p:nvPr>
        </p:nvSpPr>
        <p:spPr/>
        <p:txBody>
          <a:bodyPr/>
          <a:lstStyle/>
          <a:p>
            <a:pPr>
              <a:buFontTx/>
              <a:buChar char="•"/>
            </a:pPr>
            <a:r>
              <a:rPr lang="en-US" altLang="zh-CN" smtClean="0"/>
              <a:t>Introduction</a:t>
            </a:r>
          </a:p>
          <a:p>
            <a:pPr>
              <a:buFontTx/>
              <a:buChar char="•"/>
            </a:pPr>
            <a:r>
              <a:rPr lang="en-US" altLang="zh-CN" smtClean="0"/>
              <a:t>Model Foundation</a:t>
            </a:r>
          </a:p>
          <a:p>
            <a:pPr>
              <a:buFontTx/>
              <a:buChar char="•"/>
            </a:pPr>
            <a:r>
              <a:rPr lang="en-US" altLang="zh-CN" smtClean="0"/>
              <a:t>Resource Allocation of Idle Users</a:t>
            </a:r>
          </a:p>
          <a:p>
            <a:pPr>
              <a:buFontTx/>
              <a:buNone/>
            </a:pPr>
            <a:r>
              <a:rPr lang="en-US" altLang="zh-CN" smtClean="0"/>
              <a:t>			——Users Level</a:t>
            </a:r>
          </a:p>
          <a:p>
            <a:pPr>
              <a:buFontTx/>
              <a:buChar char="•"/>
            </a:pPr>
            <a:r>
              <a:rPr lang="en-US" altLang="zh-CN" smtClean="0"/>
              <a:t>Task Distribution by Platform</a:t>
            </a:r>
          </a:p>
          <a:p>
            <a:pPr>
              <a:buFontTx/>
              <a:buNone/>
            </a:pPr>
            <a:r>
              <a:rPr lang="en-US" altLang="zh-CN" smtClean="0"/>
              <a:t>			——Platform Level</a:t>
            </a:r>
          </a:p>
          <a:p>
            <a:pPr>
              <a:buFontTx/>
              <a:buChar char="•"/>
            </a:pPr>
            <a:r>
              <a:rPr lang="en-US" altLang="zh-CN" smtClean="0"/>
              <a:t>Simulation</a:t>
            </a:r>
          </a:p>
          <a:p>
            <a:pPr>
              <a:buFontTx/>
              <a:buChar char="•"/>
            </a:pPr>
            <a:r>
              <a:rPr lang="en-US" altLang="zh-CN" smtClean="0"/>
              <a:t>Conclusion</a:t>
            </a:r>
          </a:p>
        </p:txBody>
      </p:sp>
      <p:sp>
        <p:nvSpPr>
          <p:cNvPr id="17411" name="文本框 3"/>
          <p:cNvSpPr txBox="1">
            <a:spLocks noChangeArrowheads="1"/>
          </p:cNvSpPr>
          <p:nvPr/>
        </p:nvSpPr>
        <p:spPr bwMode="auto">
          <a:xfrm>
            <a:off x="152400" y="6378575"/>
            <a:ext cx="304800" cy="460375"/>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1</a:t>
            </a:r>
            <a:endParaRPr lang="zh-CN" altLang="en-US">
              <a:solidFill>
                <a:schemeClr val="accent2"/>
              </a:solidFill>
              <a:ea typeface="黑体"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286000" y="2372142"/>
            <a:ext cx="4572000" cy="2123658"/>
          </a:xfrm>
          <a:prstGeom prst="rect">
            <a:avLst/>
          </a:prstGeom>
        </p:spPr>
        <p:txBody>
          <a:bodyPr wrap="square">
            <a:spAutoFit/>
          </a:bodyPr>
          <a:lstStyle/>
          <a:p>
            <a:pPr algn="ctr" fontAlgn="auto">
              <a:spcBef>
                <a:spcPct val="20000"/>
              </a:spcBef>
              <a:spcAft>
                <a:spcPts val="0"/>
              </a:spcAft>
              <a:defRPr/>
            </a:pPr>
            <a:r>
              <a:rPr lang="en-US" altLang="zh-CN" sz="6000" dirty="0" smtClean="0">
                <a:gradFill flip="none" rotWithShape="1">
                  <a:gsLst>
                    <a:gs pos="0">
                      <a:srgbClr val="37CD91"/>
                    </a:gs>
                    <a:gs pos="33000">
                      <a:srgbClr val="74BADE"/>
                    </a:gs>
                    <a:gs pos="66000">
                      <a:srgbClr val="F47363"/>
                    </a:gs>
                    <a:gs pos="100000">
                      <a:srgbClr val="F4D365"/>
                    </a:gs>
                  </a:gsLst>
                  <a:lin ang="0" scaled="1"/>
                  <a:tileRect/>
                </a:gradFill>
                <a:latin typeface="Calibri" pitchFamily="34" charset="0"/>
                <a:ea typeface="+mn-ea"/>
              </a:rPr>
              <a:t>Thank</a:t>
            </a:r>
          </a:p>
          <a:p>
            <a:pPr algn="ctr" fontAlgn="auto">
              <a:spcBef>
                <a:spcPct val="20000"/>
              </a:spcBef>
              <a:spcAft>
                <a:spcPts val="0"/>
              </a:spcAft>
              <a:defRPr/>
            </a:pPr>
            <a:r>
              <a:rPr lang="en-US" altLang="zh-CN" sz="6000" dirty="0" smtClean="0">
                <a:gradFill flip="none" rotWithShape="1">
                  <a:gsLst>
                    <a:gs pos="0">
                      <a:srgbClr val="37CD91"/>
                    </a:gs>
                    <a:gs pos="33000">
                      <a:srgbClr val="74BADE"/>
                    </a:gs>
                    <a:gs pos="66000">
                      <a:srgbClr val="F47363"/>
                    </a:gs>
                    <a:gs pos="100000">
                      <a:srgbClr val="F4D365"/>
                    </a:gs>
                  </a:gsLst>
                  <a:lin ang="0" scaled="1"/>
                  <a:tileRect/>
                </a:gradFill>
                <a:latin typeface="Calibri" pitchFamily="34" charset="0"/>
                <a:ea typeface="+mn-ea"/>
              </a:rPr>
              <a:t>You!</a:t>
            </a:r>
            <a:endParaRPr lang="zh-CN" altLang="en-US" sz="6000" dirty="0" smtClean="0">
              <a:gradFill flip="none" rotWithShape="1">
                <a:gsLst>
                  <a:gs pos="0">
                    <a:srgbClr val="37CD91"/>
                  </a:gs>
                  <a:gs pos="33000">
                    <a:srgbClr val="74BADE"/>
                  </a:gs>
                  <a:gs pos="66000">
                    <a:srgbClr val="F47363"/>
                  </a:gs>
                  <a:gs pos="100000">
                    <a:srgbClr val="F4D365"/>
                  </a:gs>
                </a:gsLst>
                <a:lin ang="0" scaled="1"/>
                <a:tileRect/>
              </a:gradFill>
              <a:latin typeface="Calibri" pitchFamily="34" charset="0"/>
              <a:ea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286000" y="1949946"/>
            <a:ext cx="4572000" cy="3231654"/>
          </a:xfrm>
          <a:prstGeom prst="rect">
            <a:avLst/>
          </a:prstGeom>
        </p:spPr>
        <p:txBody>
          <a:bodyPr wrap="square">
            <a:spAutoFit/>
          </a:bodyPr>
          <a:lstStyle/>
          <a:p>
            <a:pPr algn="ctr" fontAlgn="auto">
              <a:spcBef>
                <a:spcPct val="20000"/>
              </a:spcBef>
              <a:spcAft>
                <a:spcPts val="0"/>
              </a:spcAft>
              <a:defRPr/>
            </a:pPr>
            <a:r>
              <a:rPr lang="en-US" altLang="zh-CN" sz="6000" dirty="0" smtClean="0">
                <a:gradFill flip="none" rotWithShape="1">
                  <a:gsLst>
                    <a:gs pos="0">
                      <a:srgbClr val="37CD91"/>
                    </a:gs>
                    <a:gs pos="33000">
                      <a:srgbClr val="74BADE"/>
                    </a:gs>
                    <a:gs pos="66000">
                      <a:srgbClr val="F47363"/>
                    </a:gs>
                    <a:gs pos="100000">
                      <a:srgbClr val="F4D365"/>
                    </a:gs>
                  </a:gsLst>
                  <a:lin ang="0" scaled="1"/>
                  <a:tileRect/>
                </a:gradFill>
                <a:latin typeface="Calibri" pitchFamily="34" charset="0"/>
                <a:ea typeface="+mn-ea"/>
              </a:rPr>
              <a:t>Q</a:t>
            </a:r>
          </a:p>
          <a:p>
            <a:pPr algn="ctr" fontAlgn="auto">
              <a:spcBef>
                <a:spcPct val="20000"/>
              </a:spcBef>
              <a:spcAft>
                <a:spcPts val="0"/>
              </a:spcAft>
              <a:defRPr/>
            </a:pPr>
            <a:r>
              <a:rPr lang="en-US" altLang="zh-CN" sz="6000" dirty="0" smtClean="0">
                <a:gradFill flip="none" rotWithShape="1">
                  <a:gsLst>
                    <a:gs pos="0">
                      <a:srgbClr val="37CD91"/>
                    </a:gs>
                    <a:gs pos="33000">
                      <a:srgbClr val="74BADE"/>
                    </a:gs>
                    <a:gs pos="66000">
                      <a:srgbClr val="F47363"/>
                    </a:gs>
                    <a:gs pos="100000">
                      <a:srgbClr val="F4D365"/>
                    </a:gs>
                  </a:gsLst>
                  <a:lin ang="0" scaled="1"/>
                  <a:tileRect/>
                </a:gradFill>
                <a:latin typeface="Calibri" pitchFamily="34" charset="0"/>
                <a:ea typeface="+mn-ea"/>
              </a:rPr>
              <a:t>&amp;</a:t>
            </a:r>
          </a:p>
          <a:p>
            <a:pPr algn="ctr" fontAlgn="auto">
              <a:spcBef>
                <a:spcPct val="20000"/>
              </a:spcBef>
              <a:spcAft>
                <a:spcPts val="0"/>
              </a:spcAft>
              <a:defRPr/>
            </a:pPr>
            <a:r>
              <a:rPr lang="en-US" altLang="zh-CN" sz="6000" dirty="0" smtClean="0">
                <a:gradFill flip="none" rotWithShape="1">
                  <a:gsLst>
                    <a:gs pos="0">
                      <a:srgbClr val="37CD91"/>
                    </a:gs>
                    <a:gs pos="33000">
                      <a:srgbClr val="74BADE"/>
                    </a:gs>
                    <a:gs pos="66000">
                      <a:srgbClr val="F47363"/>
                    </a:gs>
                    <a:gs pos="100000">
                      <a:srgbClr val="F4D365"/>
                    </a:gs>
                  </a:gsLst>
                  <a:lin ang="0" scaled="1"/>
                  <a:tileRect/>
                </a:gradFill>
                <a:latin typeface="Calibri" pitchFamily="34" charset="0"/>
                <a:ea typeface="+mn-ea"/>
              </a:rPr>
              <a:t>A</a:t>
            </a:r>
            <a:endParaRPr lang="zh-CN" altLang="en-US" sz="6000" dirty="0" smtClean="0">
              <a:gradFill flip="none" rotWithShape="1">
                <a:gsLst>
                  <a:gs pos="0">
                    <a:srgbClr val="37CD91"/>
                  </a:gs>
                  <a:gs pos="33000">
                    <a:srgbClr val="74BADE"/>
                  </a:gs>
                  <a:gs pos="66000">
                    <a:srgbClr val="F47363"/>
                  </a:gs>
                  <a:gs pos="100000">
                    <a:srgbClr val="F4D365"/>
                  </a:gs>
                </a:gsLst>
                <a:lin ang="0" scaled="1"/>
                <a:tileRect/>
              </a:gradFill>
              <a:latin typeface="Calibri" pitchFamily="34" charset="0"/>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r>
              <a:rPr lang="en-US" altLang="zh-CN" smtClean="0"/>
              <a:t>INTRODUCTION</a:t>
            </a:r>
            <a:endParaRPr lang="zh-CN" altLang="en-US" smtClean="0"/>
          </a:p>
        </p:txBody>
      </p:sp>
      <p:sp>
        <p:nvSpPr>
          <p:cNvPr id="19458" name="内容占位符 2"/>
          <p:cNvSpPr>
            <a:spLocks noGrp="1"/>
          </p:cNvSpPr>
          <p:nvPr>
            <p:ph idx="1"/>
          </p:nvPr>
        </p:nvSpPr>
        <p:spPr/>
        <p:txBody>
          <a:bodyPr/>
          <a:lstStyle/>
          <a:p>
            <a:pPr marL="0" indent="0">
              <a:buFontTx/>
              <a:buNone/>
            </a:pPr>
            <a:r>
              <a:rPr lang="en-US" altLang="zh-CN" dirty="0" smtClean="0"/>
              <a:t>The data is accumulated with an explosive speed and till 2017 the annual amount of global data will be 7.7 ZB.</a:t>
            </a:r>
          </a:p>
          <a:p>
            <a:pPr marL="0" indent="0" algn="ctr">
              <a:buFontTx/>
              <a:buNone/>
            </a:pPr>
            <a:r>
              <a:rPr lang="en-US" altLang="zh-CN" dirty="0" smtClean="0"/>
              <a:t>So how to deal with it?</a:t>
            </a:r>
          </a:p>
          <a:p>
            <a:pPr marL="0" indent="0" algn="ctr">
              <a:buFontTx/>
              <a:buNone/>
            </a:pPr>
            <a:r>
              <a:rPr lang="en-US" altLang="zh-CN" dirty="0" smtClean="0"/>
              <a:t>(apparently many tasks can’t be afford </a:t>
            </a:r>
          </a:p>
          <a:p>
            <a:pPr marL="0" indent="0" algn="ctr">
              <a:buFontTx/>
              <a:buNone/>
            </a:pPr>
            <a:r>
              <a:rPr lang="en-US" altLang="zh-CN" dirty="0" smtClean="0"/>
              <a:t>by a single device)</a:t>
            </a:r>
          </a:p>
          <a:p>
            <a:pPr marL="0" indent="0">
              <a:buFontTx/>
              <a:buNone/>
            </a:pPr>
            <a:r>
              <a:rPr lang="en-US" altLang="zh-CN" i="1" dirty="0" smtClean="0"/>
              <a:t>1.Cloud computing</a:t>
            </a:r>
          </a:p>
          <a:p>
            <a:pPr marL="0" indent="0">
              <a:buFontTx/>
              <a:buNone/>
            </a:pPr>
            <a:r>
              <a:rPr lang="en-US" altLang="zh-CN" i="1" dirty="0" smtClean="0"/>
              <a:t>2.Social crowdsourcing</a:t>
            </a:r>
          </a:p>
          <a:p>
            <a:pPr marL="0" indent="0">
              <a:buFontTx/>
              <a:buNone/>
            </a:pPr>
            <a:r>
              <a:rPr lang="en-US" altLang="zh-CN" i="1" dirty="0" smtClean="0"/>
              <a:t>3.Others maybe…</a:t>
            </a:r>
          </a:p>
          <a:p>
            <a:pPr marL="0" indent="0">
              <a:buFontTx/>
              <a:buNone/>
            </a:pPr>
            <a:endParaRPr lang="en-US" altLang="zh-CN" i="1" dirty="0" smtClean="0"/>
          </a:p>
          <a:p>
            <a:pPr marL="0" indent="0">
              <a:buFontTx/>
              <a:buNone/>
            </a:pPr>
            <a:endParaRPr lang="en-US" altLang="zh-CN" dirty="0" smtClean="0"/>
          </a:p>
        </p:txBody>
      </p:sp>
      <p:sp>
        <p:nvSpPr>
          <p:cNvPr id="19459" name="文本框 4"/>
          <p:cNvSpPr txBox="1">
            <a:spLocks noChangeArrowheads="1"/>
          </p:cNvSpPr>
          <p:nvPr/>
        </p:nvSpPr>
        <p:spPr bwMode="auto">
          <a:xfrm>
            <a:off x="152400" y="6378575"/>
            <a:ext cx="304800" cy="460375"/>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2</a:t>
            </a:r>
            <a:endParaRPr lang="zh-CN" altLang="en-US">
              <a:solidFill>
                <a:schemeClr val="accent2"/>
              </a:solidFill>
              <a:ea typeface="黑体"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r>
              <a:rPr lang="en-US" altLang="zh-CN" smtClean="0"/>
              <a:t>INTRODUCTION</a:t>
            </a:r>
            <a:endParaRPr lang="zh-CN" altLang="en-US" smtClean="0"/>
          </a:p>
        </p:txBody>
      </p:sp>
      <p:sp>
        <p:nvSpPr>
          <p:cNvPr id="21506" name="Rectangle 3"/>
          <p:cNvSpPr>
            <a:spLocks noGrp="1" noChangeArrowheads="1"/>
          </p:cNvSpPr>
          <p:nvPr>
            <p:ph type="body" idx="1"/>
          </p:nvPr>
        </p:nvSpPr>
        <p:spPr>
          <a:xfrm>
            <a:off x="431800" y="1268413"/>
            <a:ext cx="8559800" cy="5065712"/>
          </a:xfrm>
        </p:spPr>
        <p:txBody>
          <a:bodyPr/>
          <a:lstStyle/>
          <a:p>
            <a:pPr>
              <a:buFontTx/>
              <a:buNone/>
            </a:pPr>
            <a:r>
              <a:rPr lang="en-US" altLang="zh-CN" dirty="0" smtClean="0"/>
              <a:t>High maintenance costs &amp; data/device centralization</a:t>
            </a:r>
          </a:p>
          <a:p>
            <a:pPr algn="ctr">
              <a:buFontTx/>
              <a:buNone/>
            </a:pPr>
            <a:r>
              <a:rPr lang="en-US" altLang="zh-CN" dirty="0" smtClean="0"/>
              <a:t>(Cloud computing)</a:t>
            </a:r>
          </a:p>
          <a:p>
            <a:pPr algn="ctr">
              <a:buFontTx/>
              <a:buNone/>
            </a:pPr>
            <a:endParaRPr lang="en-US" altLang="zh-CN" dirty="0" smtClean="0"/>
          </a:p>
          <a:p>
            <a:pPr algn="ctr">
              <a:buFontTx/>
              <a:buNone/>
            </a:pPr>
            <a:endParaRPr lang="en-US" altLang="zh-CN" dirty="0" smtClean="0"/>
          </a:p>
          <a:p>
            <a:pPr algn="ctr">
              <a:buFontTx/>
              <a:buNone/>
            </a:pPr>
            <a:endParaRPr lang="en-US" altLang="zh-CN" dirty="0" smtClean="0"/>
          </a:p>
          <a:p>
            <a:pPr algn="ctr">
              <a:buFontTx/>
              <a:buNone/>
            </a:pPr>
            <a:endParaRPr lang="en-US" altLang="zh-CN" dirty="0" smtClean="0"/>
          </a:p>
          <a:p>
            <a:pPr algn="ctr">
              <a:buFontTx/>
              <a:buNone/>
            </a:pPr>
            <a:endParaRPr lang="en-US" altLang="zh-CN" dirty="0" smtClean="0"/>
          </a:p>
          <a:p>
            <a:pPr>
              <a:buFontTx/>
              <a:buNone/>
            </a:pPr>
            <a:r>
              <a:rPr lang="en-US" altLang="zh-CN" dirty="0" smtClean="0"/>
              <a:t>Massive potential &amp; a large amount of idle resources</a:t>
            </a:r>
          </a:p>
          <a:p>
            <a:pPr algn="ctr">
              <a:buFontTx/>
              <a:buNone/>
            </a:pPr>
            <a:r>
              <a:rPr lang="en-US" altLang="zh-CN" dirty="0" smtClean="0"/>
              <a:t>(social crowdsourcing)</a:t>
            </a:r>
          </a:p>
        </p:txBody>
      </p:sp>
      <p:sp>
        <p:nvSpPr>
          <p:cNvPr id="21507" name="Text Box 4"/>
          <p:cNvSpPr txBox="1">
            <a:spLocks noChangeArrowheads="1"/>
          </p:cNvSpPr>
          <p:nvPr/>
        </p:nvSpPr>
        <p:spPr bwMode="auto">
          <a:xfrm>
            <a:off x="517525" y="3505200"/>
            <a:ext cx="8474075" cy="457200"/>
          </a:xfrm>
          <a:prstGeom prst="rect">
            <a:avLst/>
          </a:prstGeom>
          <a:noFill/>
          <a:ln w="9525">
            <a:noFill/>
            <a:miter lim="800000"/>
            <a:headEnd/>
            <a:tailEnd/>
          </a:ln>
        </p:spPr>
        <p:txBody>
          <a:bodyPr>
            <a:spAutoFit/>
          </a:bodyPr>
          <a:lstStyle/>
          <a:p>
            <a:pPr algn="ctr"/>
            <a:r>
              <a:rPr lang="en-US" altLang="zh-CN" dirty="0">
                <a:solidFill>
                  <a:srgbClr val="133984"/>
                </a:solidFill>
              </a:rPr>
              <a:t>for scientific computing, collaborative sensing, etc.</a:t>
            </a:r>
          </a:p>
        </p:txBody>
      </p:sp>
      <p:sp>
        <p:nvSpPr>
          <p:cNvPr id="21508" name="Line 5"/>
          <p:cNvSpPr>
            <a:spLocks noChangeShapeType="1"/>
          </p:cNvSpPr>
          <p:nvPr/>
        </p:nvSpPr>
        <p:spPr bwMode="auto">
          <a:xfrm>
            <a:off x="4572000" y="2362200"/>
            <a:ext cx="0" cy="990600"/>
          </a:xfrm>
          <a:prstGeom prst="line">
            <a:avLst/>
          </a:prstGeom>
          <a:noFill/>
          <a:ln w="9525">
            <a:solidFill>
              <a:schemeClr val="tx1"/>
            </a:solidFill>
            <a:round/>
            <a:headEnd/>
            <a:tailEnd type="triangle" w="med" len="med"/>
          </a:ln>
        </p:spPr>
        <p:txBody>
          <a:bodyPr/>
          <a:lstStyle/>
          <a:p>
            <a:endParaRPr lang="zh-CN" altLang="en-US"/>
          </a:p>
        </p:txBody>
      </p:sp>
      <p:sp>
        <p:nvSpPr>
          <p:cNvPr id="21509" name="Line 8"/>
          <p:cNvSpPr>
            <a:spLocks noChangeShapeType="1"/>
          </p:cNvSpPr>
          <p:nvPr/>
        </p:nvSpPr>
        <p:spPr bwMode="auto">
          <a:xfrm flipV="1">
            <a:off x="4572000" y="4114800"/>
            <a:ext cx="0" cy="1143000"/>
          </a:xfrm>
          <a:prstGeom prst="line">
            <a:avLst/>
          </a:prstGeom>
          <a:noFill/>
          <a:ln w="9525">
            <a:solidFill>
              <a:schemeClr val="tx1"/>
            </a:solidFill>
            <a:round/>
            <a:headEnd/>
            <a:tailEnd type="triangle" w="med" len="med"/>
          </a:ln>
        </p:spPr>
        <p:txBody>
          <a:bodyPr/>
          <a:lstStyle/>
          <a:p>
            <a:endParaRPr lang="zh-CN" altLang="en-US"/>
          </a:p>
        </p:txBody>
      </p:sp>
      <p:sp>
        <p:nvSpPr>
          <p:cNvPr id="21510" name="Text Box 9"/>
          <p:cNvSpPr txBox="1">
            <a:spLocks noChangeArrowheads="1"/>
          </p:cNvSpPr>
          <p:nvPr/>
        </p:nvSpPr>
        <p:spPr bwMode="auto">
          <a:xfrm>
            <a:off x="4632325" y="4495800"/>
            <a:ext cx="1235075" cy="457200"/>
          </a:xfrm>
          <a:prstGeom prst="rect">
            <a:avLst/>
          </a:prstGeom>
          <a:noFill/>
          <a:ln w="9525">
            <a:noFill/>
            <a:miter lim="800000"/>
            <a:headEnd/>
            <a:tailEnd/>
          </a:ln>
        </p:spPr>
        <p:txBody>
          <a:bodyPr wrap="none">
            <a:spAutoFit/>
          </a:bodyPr>
          <a:lstStyle/>
          <a:p>
            <a:r>
              <a:rPr lang="en-US" altLang="zh-CN">
                <a:solidFill>
                  <a:srgbClr val="133984"/>
                </a:solidFill>
              </a:rPr>
              <a:t>efficient</a:t>
            </a:r>
          </a:p>
        </p:txBody>
      </p:sp>
      <p:sp>
        <p:nvSpPr>
          <p:cNvPr id="21511" name="Text Box 10"/>
          <p:cNvSpPr txBox="1">
            <a:spLocks noChangeArrowheads="1"/>
          </p:cNvSpPr>
          <p:nvPr/>
        </p:nvSpPr>
        <p:spPr bwMode="auto">
          <a:xfrm>
            <a:off x="3362325" y="2590800"/>
            <a:ext cx="1133475" cy="457200"/>
          </a:xfrm>
          <a:prstGeom prst="rect">
            <a:avLst/>
          </a:prstGeom>
          <a:noFill/>
          <a:ln w="9525">
            <a:noFill/>
            <a:miter lim="800000"/>
            <a:headEnd/>
            <a:tailEnd/>
          </a:ln>
        </p:spPr>
        <p:txBody>
          <a:bodyPr wrap="none">
            <a:spAutoFit/>
          </a:bodyPr>
          <a:lstStyle/>
          <a:p>
            <a:r>
              <a:rPr lang="en-US" altLang="zh-CN">
                <a:solidFill>
                  <a:srgbClr val="133984"/>
                </a:solidFill>
              </a:rPr>
              <a:t>clumsy</a:t>
            </a:r>
          </a:p>
        </p:txBody>
      </p:sp>
      <p:sp>
        <p:nvSpPr>
          <p:cNvPr id="21513" name="文本框 7"/>
          <p:cNvSpPr txBox="1">
            <a:spLocks noChangeArrowheads="1"/>
          </p:cNvSpPr>
          <p:nvPr/>
        </p:nvSpPr>
        <p:spPr bwMode="auto">
          <a:xfrm>
            <a:off x="152400" y="6378575"/>
            <a:ext cx="304800" cy="460375"/>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3</a:t>
            </a:r>
            <a:endParaRPr lang="zh-CN" altLang="en-US">
              <a:solidFill>
                <a:schemeClr val="accent2"/>
              </a:solidFill>
              <a:ea typeface="黑体"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r>
              <a:rPr lang="en-US" altLang="zh-CN" smtClean="0"/>
              <a:t>INTRODUCTION</a:t>
            </a:r>
            <a:endParaRPr lang="zh-CN" altLang="en-US" smtClean="0"/>
          </a:p>
        </p:txBody>
      </p:sp>
      <p:sp>
        <p:nvSpPr>
          <p:cNvPr id="22530" name="Rectangle 3"/>
          <p:cNvSpPr>
            <a:spLocks noGrp="1" noChangeArrowheads="1"/>
          </p:cNvSpPr>
          <p:nvPr>
            <p:ph type="body" idx="1"/>
          </p:nvPr>
        </p:nvSpPr>
        <p:spPr/>
        <p:txBody>
          <a:bodyPr/>
          <a:lstStyle/>
          <a:p>
            <a:pPr>
              <a:buFontTx/>
              <a:buNone/>
            </a:pPr>
            <a:r>
              <a:rPr lang="en-US" altLang="zh-CN" dirty="0" smtClean="0"/>
              <a:t>The major work of this paper is to build a credit market-based service framework to realize </a:t>
            </a:r>
            <a:r>
              <a:rPr lang="en-US" altLang="zh-CN" b="1" i="1" dirty="0" smtClean="0"/>
              <a:t>charge-free</a:t>
            </a:r>
            <a:r>
              <a:rPr lang="en-US" altLang="zh-CN" dirty="0" smtClean="0"/>
              <a:t> computing resource sharing in </a:t>
            </a:r>
            <a:r>
              <a:rPr lang="en-US" altLang="zh-CN" b="1" i="1" dirty="0" smtClean="0"/>
              <a:t>social networks</a:t>
            </a:r>
            <a:r>
              <a:rPr lang="en-US" altLang="zh-CN" dirty="0" smtClean="0"/>
              <a:t>.</a:t>
            </a:r>
          </a:p>
          <a:p>
            <a:pPr>
              <a:buFontTx/>
              <a:buNone/>
            </a:pPr>
            <a:endParaRPr lang="en-US" altLang="zh-CN" dirty="0" smtClean="0"/>
          </a:p>
          <a:p>
            <a:pPr>
              <a:buFontTx/>
              <a:buNone/>
            </a:pPr>
            <a:r>
              <a:rPr lang="en-US" altLang="zh-CN" dirty="0" smtClean="0"/>
              <a:t>How can we accomplish the system with no charge?</a:t>
            </a:r>
          </a:p>
          <a:p>
            <a:pPr>
              <a:buFontTx/>
              <a:buNone/>
            </a:pPr>
            <a:r>
              <a:rPr lang="en-US" altLang="zh-CN" dirty="0" smtClean="0"/>
              <a:t>(Of course, taking no account of the maintenance cost or other expenses of labor)</a:t>
            </a:r>
          </a:p>
        </p:txBody>
      </p:sp>
      <p:sp>
        <p:nvSpPr>
          <p:cNvPr id="22532" name="文本框 7"/>
          <p:cNvSpPr txBox="1">
            <a:spLocks noChangeArrowheads="1"/>
          </p:cNvSpPr>
          <p:nvPr/>
        </p:nvSpPr>
        <p:spPr bwMode="auto">
          <a:xfrm>
            <a:off x="152400" y="6378575"/>
            <a:ext cx="304800" cy="457200"/>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4</a:t>
            </a:r>
            <a:endParaRPr lang="zh-CN" altLang="en-US">
              <a:solidFill>
                <a:schemeClr val="accent2"/>
              </a:solidFill>
              <a:ea typeface="黑体" pitchFamily="49"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1"/>
          <p:cNvSpPr>
            <a:spLocks noGrp="1"/>
          </p:cNvSpPr>
          <p:nvPr>
            <p:ph type="title"/>
          </p:nvPr>
        </p:nvSpPr>
        <p:spPr/>
        <p:txBody>
          <a:bodyPr/>
          <a:lstStyle/>
          <a:p>
            <a:r>
              <a:rPr lang="en-US" altLang="zh-CN" smtClean="0"/>
              <a:t>MODEL FOUNDATION</a:t>
            </a:r>
          </a:p>
        </p:txBody>
      </p:sp>
      <p:sp>
        <p:nvSpPr>
          <p:cNvPr id="26626" name="文本框 7"/>
          <p:cNvSpPr txBox="1">
            <a:spLocks noChangeArrowheads="1"/>
          </p:cNvSpPr>
          <p:nvPr/>
        </p:nvSpPr>
        <p:spPr bwMode="auto">
          <a:xfrm>
            <a:off x="152400" y="6378575"/>
            <a:ext cx="304800" cy="457200"/>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5</a:t>
            </a:r>
          </a:p>
        </p:txBody>
      </p:sp>
      <p:pic>
        <p:nvPicPr>
          <p:cNvPr id="26627" name="Picture 11" descr="Social Crowdsourcing"/>
          <p:cNvPicPr>
            <a:picLocks noChangeAspect="1" noChangeArrowheads="1"/>
          </p:cNvPicPr>
          <p:nvPr/>
        </p:nvPicPr>
        <p:blipFill>
          <a:blip r:embed="rId3"/>
          <a:srcRect/>
          <a:stretch>
            <a:fillRect/>
          </a:stretch>
        </p:blipFill>
        <p:spPr bwMode="auto">
          <a:xfrm>
            <a:off x="1219200" y="804863"/>
            <a:ext cx="6710363" cy="5924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4" name="标题 1"/>
          <p:cNvSpPr>
            <a:spLocks noGrp="1"/>
          </p:cNvSpPr>
          <p:nvPr>
            <p:ph type="title"/>
          </p:nvPr>
        </p:nvSpPr>
        <p:spPr/>
        <p:txBody>
          <a:bodyPr/>
          <a:lstStyle/>
          <a:p>
            <a:r>
              <a:rPr lang="en-US" altLang="zh-CN" smtClean="0"/>
              <a:t>MODEL FOUNDATION</a:t>
            </a:r>
            <a:endParaRPr lang="zh-CN" altLang="en-US" smtClean="0"/>
          </a:p>
        </p:txBody>
      </p:sp>
      <p:sp>
        <p:nvSpPr>
          <p:cNvPr id="3" name="内容占位符 2"/>
          <p:cNvSpPr>
            <a:spLocks noGrp="1"/>
          </p:cNvSpPr>
          <p:nvPr>
            <p:ph idx="1"/>
          </p:nvPr>
        </p:nvSpPr>
        <p:spPr/>
        <p:txBody>
          <a:bodyPr/>
          <a:lstStyle/>
          <a:p>
            <a:pPr marL="0" indent="0">
              <a:buFontTx/>
              <a:buNone/>
              <a:defRPr/>
            </a:pPr>
            <a:endParaRPr lang="en-US" altLang="zh-CN" sz="2000" dirty="0" smtClean="0">
              <a:solidFill>
                <a:schemeClr val="tx1"/>
              </a:solidFill>
            </a:endParaRPr>
          </a:p>
          <a:p>
            <a:pPr>
              <a:defRPr/>
            </a:pPr>
            <a:endParaRPr lang="zh-CN" altLang="en-US" dirty="0"/>
          </a:p>
        </p:txBody>
      </p:sp>
      <p:sp>
        <p:nvSpPr>
          <p:cNvPr id="23566" name="内容占位符 2"/>
          <p:cNvSpPr txBox="1">
            <a:spLocks/>
          </p:cNvSpPr>
          <p:nvPr/>
        </p:nvSpPr>
        <p:spPr bwMode="auto">
          <a:xfrm>
            <a:off x="584200" y="1420813"/>
            <a:ext cx="8229600" cy="5065712"/>
          </a:xfrm>
          <a:prstGeom prst="rect">
            <a:avLst/>
          </a:prstGeom>
          <a:noFill/>
          <a:ln w="9525">
            <a:noFill/>
            <a:miter lim="800000"/>
            <a:headEnd/>
            <a:tailEnd/>
          </a:ln>
        </p:spPr>
        <p:txBody>
          <a:bodyPr/>
          <a:lstStyle/>
          <a:p>
            <a:pPr marL="449263" indent="-449263"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n users </a:t>
            </a:r>
          </a:p>
          <a:p>
            <a:pPr marL="449263" indent="-449263"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Each user’s ego network is denoted by a graph</a:t>
            </a:r>
          </a:p>
          <a:p>
            <a:pPr marL="449263" indent="-449263" eaLnBrk="0" hangingPunct="0">
              <a:lnSpc>
                <a:spcPct val="110000"/>
              </a:lnSpc>
              <a:spcBef>
                <a:spcPct val="20000"/>
              </a:spcBef>
              <a:buSzPct val="120000"/>
              <a:buFont typeface="Arial" charset="0"/>
              <a:buChar char="•"/>
            </a:pPr>
            <a:endParaRPr lang="en-US" altLang="zh-CN" sz="2800" dirty="0">
              <a:solidFill>
                <a:srgbClr val="133984"/>
              </a:solidFill>
              <a:ea typeface="黑体" pitchFamily="49" charset="-122"/>
            </a:endParaRPr>
          </a:p>
          <a:p>
            <a:pPr marL="449263" indent="-449263" eaLnBrk="0" hangingPunct="0">
              <a:lnSpc>
                <a:spcPct val="110000"/>
              </a:lnSpc>
              <a:spcBef>
                <a:spcPct val="20000"/>
              </a:spcBef>
              <a:buSzPct val="120000"/>
              <a:buFont typeface="Arial" charset="0"/>
              <a:buNone/>
            </a:pPr>
            <a:endParaRPr lang="en-US" altLang="zh-CN" sz="2800" dirty="0">
              <a:solidFill>
                <a:srgbClr val="133984"/>
              </a:solidFill>
              <a:ea typeface="黑体" pitchFamily="49" charset="-122"/>
            </a:endParaRPr>
          </a:p>
          <a:p>
            <a:pPr marL="449263" indent="-449263" eaLnBrk="0" hangingPunct="0">
              <a:lnSpc>
                <a:spcPct val="110000"/>
              </a:lnSpc>
              <a:spcBef>
                <a:spcPct val="20000"/>
              </a:spcBef>
              <a:buSzPct val="120000"/>
              <a:buFont typeface="Arial" charset="0"/>
              <a:buChar char="•"/>
            </a:pPr>
            <a:endParaRPr lang="en-US" altLang="zh-CN" sz="2800" dirty="0">
              <a:solidFill>
                <a:srgbClr val="133984"/>
              </a:solidFill>
              <a:ea typeface="黑体" pitchFamily="49" charset="-122"/>
            </a:endParaRPr>
          </a:p>
        </p:txBody>
      </p:sp>
      <p:sp>
        <p:nvSpPr>
          <p:cNvPr id="23567" name="文本框 11"/>
          <p:cNvSpPr txBox="1">
            <a:spLocks noChangeArrowheads="1"/>
          </p:cNvSpPr>
          <p:nvPr/>
        </p:nvSpPr>
        <p:spPr bwMode="auto">
          <a:xfrm>
            <a:off x="152400" y="6378575"/>
            <a:ext cx="304800" cy="457200"/>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6</a:t>
            </a:r>
          </a:p>
        </p:txBody>
      </p:sp>
      <p:graphicFrame>
        <p:nvGraphicFramePr>
          <p:cNvPr id="23562" name="Object 10"/>
          <p:cNvGraphicFramePr>
            <a:graphicFrameLocks noChangeAspect="1"/>
          </p:cNvGraphicFramePr>
          <p:nvPr/>
        </p:nvGraphicFramePr>
        <p:xfrm>
          <a:off x="2514600" y="1524000"/>
          <a:ext cx="2895600" cy="522288"/>
        </p:xfrm>
        <a:graphic>
          <a:graphicData uri="http://schemas.openxmlformats.org/presentationml/2006/ole">
            <p:oleObj spid="_x0000_s23562" name="Equation" r:id="rId4" imgW="1269720" imgH="228600" progId="Equation.DSMT4">
              <p:embed/>
            </p:oleObj>
          </a:graphicData>
        </a:graphic>
      </p:graphicFrame>
      <p:graphicFrame>
        <p:nvGraphicFramePr>
          <p:cNvPr id="23563" name="Object 11"/>
          <p:cNvGraphicFramePr>
            <a:graphicFrameLocks noChangeAspect="1"/>
          </p:cNvGraphicFramePr>
          <p:nvPr/>
        </p:nvGraphicFramePr>
        <p:xfrm>
          <a:off x="3479800" y="2514600"/>
          <a:ext cx="1930400" cy="579438"/>
        </p:xfrm>
        <a:graphic>
          <a:graphicData uri="http://schemas.openxmlformats.org/presentationml/2006/ole">
            <p:oleObj spid="_x0000_s23563" name="Equation" r:id="rId5" imgW="761760" imgH="228600" progId="Equation.DSMT4">
              <p:embed/>
            </p:oleObj>
          </a:graphicData>
        </a:graphic>
      </p:graphicFrame>
      <p:pic>
        <p:nvPicPr>
          <p:cNvPr id="23568" name="Picture 12" descr="social"/>
          <p:cNvPicPr>
            <a:picLocks noChangeAspect="1" noChangeArrowheads="1"/>
          </p:cNvPicPr>
          <p:nvPr/>
        </p:nvPicPr>
        <p:blipFill>
          <a:blip r:embed="rId6"/>
          <a:srcRect/>
          <a:stretch>
            <a:fillRect/>
          </a:stretch>
        </p:blipFill>
        <p:spPr bwMode="auto">
          <a:xfrm>
            <a:off x="2057400" y="3094038"/>
            <a:ext cx="426720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6" name="标题 1"/>
          <p:cNvSpPr>
            <a:spLocks noGrp="1"/>
          </p:cNvSpPr>
          <p:nvPr>
            <p:ph type="title"/>
          </p:nvPr>
        </p:nvSpPr>
        <p:spPr/>
        <p:txBody>
          <a:bodyPr/>
          <a:lstStyle/>
          <a:p>
            <a:r>
              <a:rPr lang="en-US" altLang="zh-CN" smtClean="0"/>
              <a:t>MODEL FOUNDATION</a:t>
            </a:r>
            <a:endParaRPr lang="zh-CN" altLang="en-US" smtClean="0"/>
          </a:p>
        </p:txBody>
      </p:sp>
      <p:sp>
        <p:nvSpPr>
          <p:cNvPr id="25617" name="内容占位符 2"/>
          <p:cNvSpPr txBox="1">
            <a:spLocks/>
          </p:cNvSpPr>
          <p:nvPr/>
        </p:nvSpPr>
        <p:spPr bwMode="auto">
          <a:xfrm>
            <a:off x="584200" y="1420813"/>
            <a:ext cx="8229600" cy="5065712"/>
          </a:xfrm>
          <a:prstGeom prst="rect">
            <a:avLst/>
          </a:prstGeom>
          <a:noFill/>
          <a:ln w="9525">
            <a:noFill/>
            <a:miter lim="800000"/>
            <a:headEnd/>
            <a:tailEnd/>
          </a:ln>
        </p:spPr>
        <p:txBody>
          <a:bodyPr/>
          <a:lstStyle/>
          <a:p>
            <a:pPr marL="449263" indent="-449263"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The set of users who have friendship with node v </a:t>
            </a:r>
          </a:p>
          <a:p>
            <a:pPr marL="449263" indent="-449263"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The tie strength between v and </a:t>
            </a:r>
            <a:r>
              <a:rPr lang="en-US" altLang="zh-CN" sz="2800" dirty="0" err="1">
                <a:solidFill>
                  <a:srgbClr val="133984"/>
                </a:solidFill>
                <a:ea typeface="黑体" pitchFamily="49" charset="-122"/>
              </a:rPr>
              <a:t>U</a:t>
            </a:r>
            <a:r>
              <a:rPr lang="en-US" altLang="zh-CN" sz="2800" baseline="-25000" dirty="0" err="1">
                <a:solidFill>
                  <a:srgbClr val="133984"/>
                </a:solidFill>
                <a:ea typeface="黑体" pitchFamily="49" charset="-122"/>
              </a:rPr>
              <a:t>i</a:t>
            </a:r>
            <a:r>
              <a:rPr lang="en-US" altLang="zh-CN" sz="2800" dirty="0">
                <a:solidFill>
                  <a:srgbClr val="133984"/>
                </a:solidFill>
                <a:ea typeface="黑体" pitchFamily="49" charset="-122"/>
              </a:rPr>
              <a:t>  </a:t>
            </a:r>
          </a:p>
          <a:p>
            <a:pPr marL="449263" indent="-449263"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User </a:t>
            </a:r>
            <a:r>
              <a:rPr lang="en-US" altLang="zh-CN" sz="2800" dirty="0" err="1">
                <a:solidFill>
                  <a:srgbClr val="133984"/>
                </a:solidFill>
                <a:ea typeface="黑体" pitchFamily="49" charset="-122"/>
              </a:rPr>
              <a:t>Ui’s</a:t>
            </a:r>
            <a:r>
              <a:rPr lang="en-US" altLang="zh-CN" sz="2800" dirty="0">
                <a:solidFill>
                  <a:srgbClr val="133984"/>
                </a:solidFill>
                <a:ea typeface="黑体" pitchFamily="49" charset="-122"/>
              </a:rPr>
              <a:t> demand for resource k per task</a:t>
            </a:r>
          </a:p>
          <a:p>
            <a:pPr marL="449263" indent="-449263" eaLnBrk="0" hangingPunct="0">
              <a:lnSpc>
                <a:spcPct val="110000"/>
              </a:lnSpc>
              <a:spcBef>
                <a:spcPct val="20000"/>
              </a:spcBef>
              <a:buSzPct val="120000"/>
              <a:buFont typeface="Arial" charset="0"/>
              <a:buChar char="•"/>
            </a:pPr>
            <a:endParaRPr lang="en-US" altLang="zh-CN" sz="2800" dirty="0">
              <a:solidFill>
                <a:srgbClr val="133984"/>
              </a:solidFill>
              <a:ea typeface="黑体" pitchFamily="49" charset="-122"/>
            </a:endParaRPr>
          </a:p>
          <a:p>
            <a:pPr marL="449263" indent="-449263" eaLnBrk="0" hangingPunct="0">
              <a:lnSpc>
                <a:spcPct val="110000"/>
              </a:lnSpc>
              <a:spcBef>
                <a:spcPct val="20000"/>
              </a:spcBef>
              <a:buSzPct val="120000"/>
              <a:buFont typeface="Arial" charset="0"/>
              <a:buChar char="•"/>
            </a:pPr>
            <a:r>
              <a:rPr lang="en-US" altLang="zh-CN" sz="2800" dirty="0">
                <a:solidFill>
                  <a:srgbClr val="133984"/>
                </a:solidFill>
                <a:ea typeface="黑体" pitchFamily="49" charset="-122"/>
              </a:rPr>
              <a:t>Node </a:t>
            </a:r>
            <a:r>
              <a:rPr lang="en-US" altLang="zh-CN" sz="2800" dirty="0" err="1">
                <a:solidFill>
                  <a:srgbClr val="133984"/>
                </a:solidFill>
                <a:ea typeface="黑体" pitchFamily="49" charset="-122"/>
              </a:rPr>
              <a:t>v’s</a:t>
            </a:r>
            <a:r>
              <a:rPr lang="en-US" altLang="zh-CN" sz="2800" dirty="0">
                <a:solidFill>
                  <a:srgbClr val="133984"/>
                </a:solidFill>
                <a:ea typeface="黑体" pitchFamily="49" charset="-122"/>
              </a:rPr>
              <a:t> idle resources within the sharing period</a:t>
            </a:r>
          </a:p>
          <a:p>
            <a:pPr marL="449263" indent="-449263" eaLnBrk="0" hangingPunct="0">
              <a:lnSpc>
                <a:spcPct val="110000"/>
              </a:lnSpc>
              <a:spcBef>
                <a:spcPct val="20000"/>
              </a:spcBef>
              <a:buSzPct val="120000"/>
              <a:buFont typeface="Arial" charset="0"/>
              <a:buChar char="•"/>
            </a:pPr>
            <a:endParaRPr lang="en-US" altLang="zh-CN" sz="2800" dirty="0">
              <a:solidFill>
                <a:srgbClr val="133984"/>
              </a:solidFill>
              <a:ea typeface="黑体" pitchFamily="49" charset="-122"/>
            </a:endParaRPr>
          </a:p>
          <a:p>
            <a:pPr marL="449263" indent="-449263" eaLnBrk="0" hangingPunct="0">
              <a:lnSpc>
                <a:spcPct val="110000"/>
              </a:lnSpc>
              <a:spcBef>
                <a:spcPct val="20000"/>
              </a:spcBef>
              <a:buSzPct val="120000"/>
              <a:buFontTx/>
              <a:buChar char="•"/>
            </a:pPr>
            <a:r>
              <a:rPr lang="en-US" altLang="zh-CN" sz="2800" dirty="0">
                <a:solidFill>
                  <a:srgbClr val="133984"/>
                </a:solidFill>
                <a:ea typeface="黑体" pitchFamily="49" charset="-122"/>
              </a:rPr>
              <a:t>The credit system using symbol        and</a:t>
            </a:r>
          </a:p>
        </p:txBody>
      </p:sp>
      <p:sp>
        <p:nvSpPr>
          <p:cNvPr id="25618" name="文本框 6"/>
          <p:cNvSpPr txBox="1">
            <a:spLocks noChangeArrowheads="1"/>
          </p:cNvSpPr>
          <p:nvPr/>
        </p:nvSpPr>
        <p:spPr bwMode="auto">
          <a:xfrm>
            <a:off x="152400" y="6378575"/>
            <a:ext cx="304800" cy="457200"/>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7</a:t>
            </a:r>
          </a:p>
        </p:txBody>
      </p:sp>
      <p:graphicFrame>
        <p:nvGraphicFramePr>
          <p:cNvPr id="25608" name="Object 8"/>
          <p:cNvGraphicFramePr>
            <a:graphicFrameLocks noChangeAspect="1"/>
          </p:cNvGraphicFramePr>
          <p:nvPr/>
        </p:nvGraphicFramePr>
        <p:xfrm>
          <a:off x="1676400" y="2000250"/>
          <a:ext cx="2057400" cy="514350"/>
        </p:xfrm>
        <a:graphic>
          <a:graphicData uri="http://schemas.openxmlformats.org/presentationml/2006/ole">
            <p:oleObj spid="_x0000_s25608" name="Equation" r:id="rId4" imgW="914400" imgH="228600" progId="Equation.DSMT4">
              <p:embed/>
            </p:oleObj>
          </a:graphicData>
        </a:graphic>
      </p:graphicFrame>
      <p:graphicFrame>
        <p:nvGraphicFramePr>
          <p:cNvPr id="25609" name="Object 9"/>
          <p:cNvGraphicFramePr>
            <a:graphicFrameLocks noChangeAspect="1"/>
          </p:cNvGraphicFramePr>
          <p:nvPr/>
        </p:nvGraphicFramePr>
        <p:xfrm>
          <a:off x="6705600" y="2438400"/>
          <a:ext cx="474663" cy="609600"/>
        </p:xfrm>
        <a:graphic>
          <a:graphicData uri="http://schemas.openxmlformats.org/presentationml/2006/ole">
            <p:oleObj spid="_x0000_s25609" name="Equation" r:id="rId5" imgW="177480" imgH="228600" progId="Equation.DSMT4">
              <p:embed/>
            </p:oleObj>
          </a:graphicData>
        </a:graphic>
      </p:graphicFrame>
      <p:graphicFrame>
        <p:nvGraphicFramePr>
          <p:cNvPr id="25610" name="Object 10"/>
          <p:cNvGraphicFramePr>
            <a:graphicFrameLocks noChangeAspect="1"/>
          </p:cNvGraphicFramePr>
          <p:nvPr/>
        </p:nvGraphicFramePr>
        <p:xfrm>
          <a:off x="1676400" y="3505200"/>
          <a:ext cx="685800" cy="685800"/>
        </p:xfrm>
        <a:graphic>
          <a:graphicData uri="http://schemas.openxmlformats.org/presentationml/2006/ole">
            <p:oleObj spid="_x0000_s25610" name="Equation" r:id="rId6" imgW="241200" imgH="241200" progId="Equation.DSMT4">
              <p:embed/>
            </p:oleObj>
          </a:graphicData>
        </a:graphic>
      </p:graphicFrame>
      <p:graphicFrame>
        <p:nvGraphicFramePr>
          <p:cNvPr id="25611" name="Object 11"/>
          <p:cNvGraphicFramePr>
            <a:graphicFrameLocks noChangeAspect="1"/>
          </p:cNvGraphicFramePr>
          <p:nvPr/>
        </p:nvGraphicFramePr>
        <p:xfrm>
          <a:off x="3429000" y="3505200"/>
          <a:ext cx="3276600" cy="609600"/>
        </p:xfrm>
        <a:graphic>
          <a:graphicData uri="http://schemas.openxmlformats.org/presentationml/2006/ole">
            <p:oleObj spid="_x0000_s25611" name="Equation" r:id="rId7" imgW="1295280" imgH="241200" progId="Equation.DSMT4">
              <p:embed/>
            </p:oleObj>
          </a:graphicData>
        </a:graphic>
      </p:graphicFrame>
      <p:graphicFrame>
        <p:nvGraphicFramePr>
          <p:cNvPr id="25612" name="Object 12"/>
          <p:cNvGraphicFramePr>
            <a:graphicFrameLocks noChangeAspect="1"/>
          </p:cNvGraphicFramePr>
          <p:nvPr/>
        </p:nvGraphicFramePr>
        <p:xfrm>
          <a:off x="3352800" y="5181600"/>
          <a:ext cx="3276600" cy="592138"/>
        </p:xfrm>
        <a:graphic>
          <a:graphicData uri="http://schemas.openxmlformats.org/presentationml/2006/ole">
            <p:oleObj spid="_x0000_s25612" name="Equation" r:id="rId8" imgW="1333440" imgH="241200" progId="Equation.DSMT4">
              <p:embed/>
            </p:oleObj>
          </a:graphicData>
        </a:graphic>
      </p:graphicFrame>
      <p:graphicFrame>
        <p:nvGraphicFramePr>
          <p:cNvPr id="25613" name="Object 13"/>
          <p:cNvGraphicFramePr>
            <a:graphicFrameLocks noChangeAspect="1"/>
          </p:cNvGraphicFramePr>
          <p:nvPr/>
        </p:nvGraphicFramePr>
        <p:xfrm>
          <a:off x="1676400" y="5119688"/>
          <a:ext cx="654050" cy="654050"/>
        </p:xfrm>
        <a:graphic>
          <a:graphicData uri="http://schemas.openxmlformats.org/presentationml/2006/ole">
            <p:oleObj spid="_x0000_s25613" name="Equation" r:id="rId9" imgW="241200" imgH="241200" progId="Equation.DSMT4">
              <p:embed/>
            </p:oleObj>
          </a:graphicData>
        </a:graphic>
      </p:graphicFrame>
      <p:graphicFrame>
        <p:nvGraphicFramePr>
          <p:cNvPr id="25614" name="Object 14"/>
          <p:cNvGraphicFramePr>
            <a:graphicFrameLocks noChangeAspect="1"/>
          </p:cNvGraphicFramePr>
          <p:nvPr/>
        </p:nvGraphicFramePr>
        <p:xfrm>
          <a:off x="6324600" y="5746750"/>
          <a:ext cx="414338" cy="533400"/>
        </p:xfrm>
        <a:graphic>
          <a:graphicData uri="http://schemas.openxmlformats.org/presentationml/2006/ole">
            <p:oleObj spid="_x0000_s25614" name="Equation" r:id="rId10" imgW="177480" imgH="228600" progId="Equation.DSMT4">
              <p:embed/>
            </p:oleObj>
          </a:graphicData>
        </a:graphic>
      </p:graphicFrame>
      <p:graphicFrame>
        <p:nvGraphicFramePr>
          <p:cNvPr id="25615" name="Object 15"/>
          <p:cNvGraphicFramePr>
            <a:graphicFrameLocks noChangeAspect="1"/>
          </p:cNvGraphicFramePr>
          <p:nvPr/>
        </p:nvGraphicFramePr>
        <p:xfrm>
          <a:off x="7713663" y="5670550"/>
          <a:ext cx="515937" cy="654050"/>
        </p:xfrm>
        <a:graphic>
          <a:graphicData uri="http://schemas.openxmlformats.org/presentationml/2006/ole">
            <p:oleObj spid="_x0000_s25615" name="Equation" r:id="rId11" imgW="190440" imgH="24120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1"/>
          <p:cNvSpPr>
            <a:spLocks noGrp="1"/>
          </p:cNvSpPr>
          <p:nvPr>
            <p:ph type="title"/>
          </p:nvPr>
        </p:nvSpPr>
        <p:spPr/>
        <p:txBody>
          <a:bodyPr/>
          <a:lstStyle/>
          <a:p>
            <a:r>
              <a:rPr lang="en-US" altLang="zh-CN" smtClean="0"/>
              <a:t>MODEL FOUNDATION</a:t>
            </a:r>
            <a:endParaRPr lang="zh-CN" altLang="en-US" smtClean="0"/>
          </a:p>
        </p:txBody>
      </p:sp>
      <p:sp>
        <p:nvSpPr>
          <p:cNvPr id="30722" name="内容占位符 2"/>
          <p:cNvSpPr>
            <a:spLocks noGrp="1"/>
          </p:cNvSpPr>
          <p:nvPr>
            <p:ph idx="1"/>
          </p:nvPr>
        </p:nvSpPr>
        <p:spPr/>
        <p:txBody>
          <a:bodyPr/>
          <a:lstStyle/>
          <a:p>
            <a:pPr>
              <a:buFontTx/>
              <a:buChar char="•"/>
            </a:pPr>
            <a:r>
              <a:rPr lang="en-US" altLang="zh-CN" dirty="0" smtClean="0"/>
              <a:t>For the platform, they need to balance fairness (i.e. fair resource allocation) and efficiency (i.e. achieve workload balance)</a:t>
            </a:r>
          </a:p>
          <a:p>
            <a:pPr>
              <a:buFontTx/>
              <a:buChar char="•"/>
            </a:pPr>
            <a:r>
              <a:rPr lang="en-US" altLang="zh-CN" dirty="0" smtClean="0"/>
              <a:t>The maximum number of tasks that </a:t>
            </a:r>
            <a:r>
              <a:rPr lang="en-US" altLang="zh-CN" dirty="0" err="1" smtClean="0"/>
              <a:t>Ui</a:t>
            </a:r>
            <a:r>
              <a:rPr lang="en-US" altLang="zh-CN" dirty="0" smtClean="0"/>
              <a:t> gets at node v</a:t>
            </a:r>
          </a:p>
          <a:p>
            <a:pPr>
              <a:buFontTx/>
              <a:buChar char="•"/>
            </a:pPr>
            <a:r>
              <a:rPr lang="en-US" altLang="zh-CN" dirty="0" smtClean="0"/>
              <a:t>The amount of normalized resources that </a:t>
            </a:r>
            <a:r>
              <a:rPr lang="en-US" altLang="zh-CN" dirty="0" err="1" smtClean="0"/>
              <a:t>Ui</a:t>
            </a:r>
            <a:r>
              <a:rPr lang="en-US" altLang="zh-CN" dirty="0" smtClean="0"/>
              <a:t> receives from node v is </a:t>
            </a:r>
          </a:p>
          <a:p>
            <a:pPr>
              <a:buFontTx/>
              <a:buChar char="•"/>
            </a:pPr>
            <a:r>
              <a:rPr lang="en-US" altLang="zh-CN" dirty="0" smtClean="0"/>
              <a:t>The concept of Dominant Resource Fairness (DRF)</a:t>
            </a:r>
          </a:p>
        </p:txBody>
      </p:sp>
      <p:graphicFrame>
        <p:nvGraphicFramePr>
          <p:cNvPr id="30724" name="Object 4"/>
          <p:cNvGraphicFramePr>
            <a:graphicFrameLocks noChangeAspect="1"/>
          </p:cNvGraphicFramePr>
          <p:nvPr/>
        </p:nvGraphicFramePr>
        <p:xfrm>
          <a:off x="2203450" y="3200400"/>
          <a:ext cx="539750" cy="647700"/>
        </p:xfrm>
        <a:graphic>
          <a:graphicData uri="http://schemas.openxmlformats.org/presentationml/2006/ole">
            <p:oleObj spid="_x0000_s30724" name="Equation" r:id="rId4" imgW="190440" imgH="228600" progId="Equation.DSMT4">
              <p:embed/>
            </p:oleObj>
          </a:graphicData>
        </a:graphic>
      </p:graphicFrame>
      <p:graphicFrame>
        <p:nvGraphicFramePr>
          <p:cNvPr id="30725" name="Object 5"/>
          <p:cNvGraphicFramePr>
            <a:graphicFrameLocks noChangeAspect="1"/>
          </p:cNvGraphicFramePr>
          <p:nvPr/>
        </p:nvGraphicFramePr>
        <p:xfrm>
          <a:off x="5105400" y="4191000"/>
          <a:ext cx="1447800" cy="814387"/>
        </p:xfrm>
        <a:graphic>
          <a:graphicData uri="http://schemas.openxmlformats.org/presentationml/2006/ole">
            <p:oleObj spid="_x0000_s30725" name="Equation" r:id="rId5" imgW="812520" imgH="457200" progId="Equation.DSMT4">
              <p:embed/>
            </p:oleObj>
          </a:graphicData>
        </a:graphic>
      </p:graphicFrame>
      <p:sp>
        <p:nvSpPr>
          <p:cNvPr id="30726" name="文本框 7"/>
          <p:cNvSpPr txBox="1">
            <a:spLocks noChangeArrowheads="1"/>
          </p:cNvSpPr>
          <p:nvPr/>
        </p:nvSpPr>
        <p:spPr bwMode="auto">
          <a:xfrm>
            <a:off x="152400" y="6378575"/>
            <a:ext cx="304800" cy="457200"/>
          </a:xfrm>
          <a:prstGeom prst="rect">
            <a:avLst/>
          </a:prstGeom>
          <a:noFill/>
          <a:ln w="9525">
            <a:noFill/>
            <a:miter lim="800000"/>
            <a:headEnd/>
            <a:tailEnd/>
          </a:ln>
        </p:spPr>
        <p:txBody>
          <a:bodyPr>
            <a:spAutoFit/>
          </a:bodyPr>
          <a:lstStyle/>
          <a:p>
            <a:pPr algn="ctr"/>
            <a:r>
              <a:rPr lang="en-US" altLang="zh-CN">
                <a:solidFill>
                  <a:schemeClr val="accent2"/>
                </a:solidFill>
                <a:ea typeface="黑体" pitchFamily="49" charset="-122"/>
              </a:rPr>
              <a:t>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华文新魏"/>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黑体" pitchFamily="2" charset="-122"/>
          </a:defRPr>
        </a:defPPr>
      </a:lstStyle>
    </a:spDef>
    <a:ln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黑体" pitchFamily="2" charset="-122"/>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20070815模板</Template>
  <TotalTime>13361</TotalTime>
  <Words>1282</Words>
  <Application>Microsoft Office PowerPoint</Application>
  <PresentationFormat>全屏显示(4:3)</PresentationFormat>
  <Paragraphs>157</Paragraphs>
  <Slides>21</Slides>
  <Notes>17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23" baseType="lpstr">
      <vt:lpstr>1_自定义设计方案</vt:lpstr>
      <vt:lpstr>Equation</vt:lpstr>
      <vt:lpstr>幻灯片 1</vt:lpstr>
      <vt:lpstr>OUTLINE</vt:lpstr>
      <vt:lpstr>INTRODUCTION</vt:lpstr>
      <vt:lpstr>INTRODUCTION</vt:lpstr>
      <vt:lpstr>INTRODUCTION</vt:lpstr>
      <vt:lpstr>MODEL FOUNDATION</vt:lpstr>
      <vt:lpstr>MODEL FOUNDATION</vt:lpstr>
      <vt:lpstr>MODEL FOUNDATION</vt:lpstr>
      <vt:lpstr>MODEL FOUNDATION</vt:lpstr>
      <vt:lpstr>MODEL FOUNDATION</vt:lpstr>
      <vt:lpstr>Resource Allocation of Idle Users</vt:lpstr>
      <vt:lpstr>Resource Allocation of Idle Users    </vt:lpstr>
      <vt:lpstr>Resource Allocation of Idle Users</vt:lpstr>
      <vt:lpstr>Resource Allocation of Idle Users</vt:lpstr>
      <vt:lpstr>Resource Allocation of Idle Users</vt:lpstr>
      <vt:lpstr>Simulation</vt:lpstr>
      <vt:lpstr>Simulation</vt:lpstr>
      <vt:lpstr>Simulation</vt:lpstr>
      <vt:lpstr>Conclusion</vt:lpstr>
      <vt:lpstr>幻灯片 20</vt:lpstr>
      <vt:lpstr>幻灯片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wly</dc:creator>
  <cp:lastModifiedBy>lenovo</cp:lastModifiedBy>
  <cp:revision>2809</cp:revision>
  <cp:lastPrinted>1601-01-01T00:00:00Z</cp:lastPrinted>
  <dcterms:created xsi:type="dcterms:W3CDTF">1601-01-01T00:00:00Z</dcterms:created>
  <dcterms:modified xsi:type="dcterms:W3CDTF">2016-06-02T14:24:26Z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