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7" r:id="rId2"/>
    <p:sldId id="258" r:id="rId3"/>
    <p:sldId id="262" r:id="rId4"/>
    <p:sldId id="263" r:id="rId5"/>
    <p:sldId id="264" r:id="rId6"/>
    <p:sldId id="265" r:id="rId7"/>
    <p:sldId id="267" r:id="rId8"/>
    <p:sldId id="266" r:id="rId9"/>
    <p:sldId id="268" r:id="rId10"/>
    <p:sldId id="298" r:id="rId11"/>
    <p:sldId id="297" r:id="rId12"/>
    <p:sldId id="269" r:id="rId13"/>
    <p:sldId id="291" r:id="rId14"/>
    <p:sldId id="292" r:id="rId15"/>
    <p:sldId id="293" r:id="rId16"/>
    <p:sldId id="294" r:id="rId17"/>
    <p:sldId id="295" r:id="rId18"/>
    <p:sldId id="296" r:id="rId1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6" autoAdjust="0"/>
    <p:restoredTop sz="78750" autoAdjust="0"/>
  </p:normalViewPr>
  <p:slideViewPr>
    <p:cSldViewPr snapToGrid="0">
      <p:cViewPr varScale="1">
        <p:scale>
          <a:sx n="59" d="100"/>
          <a:sy n="59" d="100"/>
        </p:scale>
        <p:origin x="1716"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8" d="100"/>
          <a:sy n="58" d="100"/>
        </p:scale>
        <p:origin x="280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Average number of papers crawled per day</c:v>
                </c:pt>
              </c:strCache>
            </c:strRef>
          </c:tx>
          <c:spPr>
            <a:solidFill>
              <a:schemeClr val="accent1"/>
            </a:solidFill>
            <a:ln>
              <a:noFill/>
            </a:ln>
            <a:effectLst/>
          </c:spPr>
          <c:invertIfNegative val="0"/>
          <c:cat>
            <c:strRef>
              <c:f>Sheet1!$A$2:$A$5</c:f>
              <c:strCache>
                <c:ptCount val="4"/>
                <c:pt idx="0">
                  <c:v>Init</c:v>
                </c:pt>
                <c:pt idx="1">
                  <c:v>Thread(50)</c:v>
                </c:pt>
                <c:pt idx="2">
                  <c:v>Coroutine(50)</c:v>
                </c:pt>
                <c:pt idx="3">
                  <c:v>Distribution</c:v>
                </c:pt>
              </c:strCache>
            </c:strRef>
          </c:cat>
          <c:val>
            <c:numRef>
              <c:f>Sheet1!$B$2:$B$5</c:f>
              <c:numCache>
                <c:formatCode>General</c:formatCode>
                <c:ptCount val="4"/>
                <c:pt idx="0">
                  <c:v>240000</c:v>
                </c:pt>
                <c:pt idx="1">
                  <c:v>2000000</c:v>
                </c:pt>
                <c:pt idx="2">
                  <c:v>2500000</c:v>
                </c:pt>
                <c:pt idx="3">
                  <c:v>3000000</c:v>
                </c:pt>
              </c:numCache>
            </c:numRef>
          </c:val>
        </c:ser>
        <c:dLbls>
          <c:showLegendKey val="0"/>
          <c:showVal val="0"/>
          <c:showCatName val="0"/>
          <c:showSerName val="0"/>
          <c:showPercent val="0"/>
          <c:showBubbleSize val="0"/>
        </c:dLbls>
        <c:gapWidth val="219"/>
        <c:overlap val="-27"/>
        <c:axId val="473735584"/>
        <c:axId val="473738720"/>
      </c:barChart>
      <c:catAx>
        <c:axId val="47373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473738720"/>
        <c:crosses val="autoZero"/>
        <c:auto val="1"/>
        <c:lblAlgn val="ctr"/>
        <c:lblOffset val="100"/>
        <c:noMultiLvlLbl val="0"/>
      </c:catAx>
      <c:valAx>
        <c:axId val="473738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473735584"/>
        <c:crosses val="autoZero"/>
        <c:crossBetween val="between"/>
        <c:dispUnits>
          <c:builtInUnit val="thousands"/>
          <c:dispUnitsLbl>
            <c:layout/>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ltLang="zh-CN" dirty="0" smtClean="0"/>
                    <a:t>x1000</a:t>
                  </a:r>
                  <a:endParaRPr lang="zh-CN" altLang="en-US" dirty="0"/>
                </a:p>
              </c:rich>
            </c:tx>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zh-CN"/>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4D790B-4D20-427F-AD4C-BD03921EE785}" type="datetimeFigureOut">
              <a:rPr lang="zh-CN" altLang="en-US" smtClean="0"/>
              <a:t>2016/6/6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D3E6A5-F66D-4E56-98E0-8F7C4FB3495C}" type="slidenum">
              <a:rPr lang="zh-CN" altLang="en-US" smtClean="0"/>
              <a:t>‹#›</a:t>
            </a:fld>
            <a:endParaRPr lang="zh-CN" altLang="en-US"/>
          </a:p>
        </p:txBody>
      </p:sp>
    </p:spTree>
    <p:extLst>
      <p:ext uri="{BB962C8B-B14F-4D97-AF65-F5344CB8AC3E}">
        <p14:creationId xmlns:p14="http://schemas.microsoft.com/office/powerpoint/2010/main" val="2430580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E96730-BD31-4D38-A7AD-FD6DAC0AE3D0}" type="datetimeFigureOut">
              <a:rPr lang="zh-CN" altLang="en-US" smtClean="0"/>
              <a:t>2016/6/6</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417ADC-5D97-4B0B-8092-BC7963977837}" type="slidenum">
              <a:rPr lang="zh-CN" altLang="en-US" smtClean="0"/>
              <a:t>‹#›</a:t>
            </a:fld>
            <a:endParaRPr lang="zh-CN" altLang="en-US"/>
          </a:p>
        </p:txBody>
      </p:sp>
    </p:spTree>
    <p:extLst>
      <p:ext uri="{BB962C8B-B14F-4D97-AF65-F5344CB8AC3E}">
        <p14:creationId xmlns:p14="http://schemas.microsoft.com/office/powerpoint/2010/main" val="1582768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Hello everyone</a:t>
            </a:r>
            <a:r>
              <a:rPr lang="en-US" altLang="zh-CN" baseline="0" dirty="0" smtClean="0"/>
              <a:t>, I am </a:t>
            </a:r>
            <a:r>
              <a:rPr lang="en-US" altLang="zh-CN" baseline="0" dirty="0" err="1" smtClean="0"/>
              <a:t>litianchu</a:t>
            </a:r>
            <a:r>
              <a:rPr lang="en-US" altLang="zh-CN" baseline="0" dirty="0" smtClean="0"/>
              <a:t> and today I will introduce what projects I have done this term and how I achieve those projects to you .</a:t>
            </a:r>
            <a:endParaRPr lang="zh-CN" altLang="en-US" dirty="0"/>
          </a:p>
        </p:txBody>
      </p:sp>
      <p:sp>
        <p:nvSpPr>
          <p:cNvPr id="4" name="灯片编号占位符 3"/>
          <p:cNvSpPr>
            <a:spLocks noGrp="1"/>
          </p:cNvSpPr>
          <p:nvPr>
            <p:ph type="sldNum" sz="quarter" idx="10"/>
          </p:nvPr>
        </p:nvSpPr>
        <p:spPr/>
        <p:txBody>
          <a:bodyPr/>
          <a:lstStyle/>
          <a:p>
            <a:fld id="{15417ADC-5D97-4B0B-8092-BC7963977837}" type="slidenum">
              <a:rPr lang="zh-CN" altLang="en-US" smtClean="0"/>
              <a:t>1</a:t>
            </a:fld>
            <a:endParaRPr lang="zh-CN" altLang="en-US"/>
          </a:p>
        </p:txBody>
      </p:sp>
    </p:spTree>
    <p:extLst>
      <p:ext uri="{BB962C8B-B14F-4D97-AF65-F5344CB8AC3E}">
        <p14:creationId xmlns:p14="http://schemas.microsoft.com/office/powerpoint/2010/main" val="613982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a:t>
            </a:r>
            <a:r>
              <a:rPr lang="en-US" altLang="zh-CN" baseline="0" dirty="0" smtClean="0"/>
              <a:t> are the main tools I use to achieve these pages. </a:t>
            </a:r>
            <a:r>
              <a:rPr lang="en-US" altLang="zh-CN" dirty="0" smtClean="0"/>
              <a:t>Because</a:t>
            </a:r>
            <a:r>
              <a:rPr lang="en-US" altLang="zh-CN" baseline="0" dirty="0" smtClean="0"/>
              <a:t> I think it is easy for everyone here to build a such website in few weeks, I won’t keep on talking about </a:t>
            </a:r>
            <a:r>
              <a:rPr lang="en-US" altLang="zh-CN" baseline="0" dirty="0" err="1" smtClean="0"/>
              <a:t>DeepDive</a:t>
            </a:r>
            <a:r>
              <a:rPr lang="en-US" altLang="zh-CN" baseline="0" dirty="0" smtClean="0"/>
              <a:t>.</a:t>
            </a:r>
            <a:endParaRPr lang="zh-CN" altLang="en-US" dirty="0"/>
          </a:p>
        </p:txBody>
      </p:sp>
      <p:sp>
        <p:nvSpPr>
          <p:cNvPr id="4" name="灯片编号占位符 3"/>
          <p:cNvSpPr>
            <a:spLocks noGrp="1"/>
          </p:cNvSpPr>
          <p:nvPr>
            <p:ph type="sldNum" sz="quarter" idx="10"/>
          </p:nvPr>
        </p:nvSpPr>
        <p:spPr/>
        <p:txBody>
          <a:bodyPr/>
          <a:lstStyle/>
          <a:p>
            <a:fld id="{15417ADC-5D97-4B0B-8092-BC7963977837}" type="slidenum">
              <a:rPr lang="zh-CN" altLang="en-US" smtClean="0"/>
              <a:t>11</a:t>
            </a:fld>
            <a:endParaRPr lang="zh-CN" altLang="en-US"/>
          </a:p>
        </p:txBody>
      </p:sp>
    </p:spTree>
    <p:extLst>
      <p:ext uri="{BB962C8B-B14F-4D97-AF65-F5344CB8AC3E}">
        <p14:creationId xmlns:p14="http://schemas.microsoft.com/office/powerpoint/2010/main" val="1473884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Of course</a:t>
            </a:r>
            <a:r>
              <a:rPr lang="en-US" altLang="zh-CN" baseline="0" dirty="0" smtClean="0"/>
              <a:t>, just according to the basic principle to realize a crawler is bound to be at a low speed. The key of crawler is how to speed your crawler up while avoid </a:t>
            </a:r>
            <a:r>
              <a:rPr lang="en-US" altLang="zh-CN" baseline="0" dirty="0" err="1" smtClean="0"/>
              <a:t>ip</a:t>
            </a:r>
            <a:r>
              <a:rPr lang="en-US" altLang="zh-CN" baseline="0" dirty="0" smtClean="0"/>
              <a:t> blocked. If you use the simplest crawler, you will find that it is less than one hundred thousand paper crawled per day. That’s really unbearable. To accelerate our crawl, first we need to know what takes most time during crawl is network congestion of waiting for requests and response from the website. Other operation like parse will just complete in few </a:t>
            </a:r>
            <a:r>
              <a:rPr lang="en-US" altLang="zh-CN" dirty="0" smtClean="0">
                <a:effectLst/>
              </a:rPr>
              <a:t>millisecond</a:t>
            </a:r>
            <a:r>
              <a:rPr lang="en-US" altLang="zh-CN" baseline="0" dirty="0" smtClean="0"/>
              <a:t> So we can use </a:t>
            </a:r>
            <a:r>
              <a:rPr lang="en-US" altLang="zh-CN" baseline="0" dirty="0" err="1" smtClean="0"/>
              <a:t>gzip</a:t>
            </a:r>
            <a:r>
              <a:rPr lang="en-US" altLang="zh-CN" baseline="0" dirty="0" smtClean="0"/>
              <a:t>, a kind of compression.  For example, with </a:t>
            </a:r>
            <a:r>
              <a:rPr lang="en-US" altLang="zh-CN" baseline="0" dirty="0" err="1" smtClean="0"/>
              <a:t>gzip</a:t>
            </a:r>
            <a:r>
              <a:rPr lang="en-US" altLang="zh-CN" baseline="0" dirty="0" smtClean="0"/>
              <a:t>, the response of the website I crawl will reduce by 70%, meaning that it will cost 30% of origin time to receive the response.</a:t>
            </a:r>
            <a:endParaRPr lang="zh-CN" altLang="en-US" dirty="0"/>
          </a:p>
        </p:txBody>
      </p:sp>
      <p:sp>
        <p:nvSpPr>
          <p:cNvPr id="4" name="灯片编号占位符 3"/>
          <p:cNvSpPr>
            <a:spLocks noGrp="1"/>
          </p:cNvSpPr>
          <p:nvPr>
            <p:ph type="sldNum" sz="quarter" idx="10"/>
          </p:nvPr>
        </p:nvSpPr>
        <p:spPr/>
        <p:txBody>
          <a:bodyPr/>
          <a:lstStyle/>
          <a:p>
            <a:fld id="{15417ADC-5D97-4B0B-8092-BC7963977837}" type="slidenum">
              <a:rPr lang="zh-CN" altLang="en-US" smtClean="0"/>
              <a:t>12</a:t>
            </a:fld>
            <a:endParaRPr lang="zh-CN" altLang="en-US"/>
          </a:p>
        </p:txBody>
      </p:sp>
    </p:spTree>
    <p:extLst>
      <p:ext uri="{BB962C8B-B14F-4D97-AF65-F5344CB8AC3E}">
        <p14:creationId xmlns:p14="http://schemas.microsoft.com/office/powerpoint/2010/main" val="3856454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Gzip</a:t>
            </a:r>
            <a:r>
              <a:rPr lang="en-US" altLang="zh-CN" baseline="0" dirty="0" smtClean="0"/>
              <a:t> is the easiest way to raise the speed with lines of code, but its effect is slight. </a:t>
            </a:r>
          </a:p>
          <a:p>
            <a:r>
              <a:rPr lang="en-US" altLang="zh-CN" baseline="0" dirty="0" smtClean="0"/>
              <a:t>To accelerate more, the most efficient way is </a:t>
            </a:r>
            <a:r>
              <a:rPr lang="en-US" altLang="zh-CN" sz="1200" dirty="0" smtClean="0"/>
              <a:t>multithreading. It like that</a:t>
            </a:r>
            <a:r>
              <a:rPr lang="en-US" altLang="zh-CN" sz="1200" baseline="0" dirty="0" smtClean="0"/>
              <a:t> to open many crawlers at the meanwhile, but the difference is that it cost less CPU and memory resource. Besides, asynchronous IO is also a great choice. As the name shows, asynchronous IO can switch to other </a:t>
            </a:r>
            <a:r>
              <a:rPr lang="en-US" altLang="zh-CN" sz="1200" b="0" i="0" kern="1200" dirty="0" err="1" smtClean="0">
                <a:solidFill>
                  <a:schemeClr val="tx1"/>
                </a:solidFill>
                <a:effectLst/>
                <a:latin typeface="+mn-lt"/>
                <a:ea typeface="+mn-ea"/>
                <a:cs typeface="+mn-cs"/>
              </a:rPr>
              <a:t>coroutine</a:t>
            </a:r>
            <a:r>
              <a:rPr lang="en-US" altLang="zh-CN" dirty="0" smtClean="0">
                <a:effectLst/>
              </a:rPr>
              <a:t> named </a:t>
            </a:r>
            <a:r>
              <a:rPr lang="en-US" altLang="zh-CN" sz="1200" b="0" i="0" kern="1200" dirty="0" err="1" smtClean="0">
                <a:solidFill>
                  <a:schemeClr val="tx1"/>
                </a:solidFill>
                <a:effectLst/>
                <a:latin typeface="+mn-lt"/>
                <a:ea typeface="+mn-ea"/>
                <a:cs typeface="+mn-cs"/>
              </a:rPr>
              <a:t>greenlet</a:t>
            </a:r>
            <a:r>
              <a:rPr lang="en-US" altLang="zh-CN" dirty="0" smtClean="0">
                <a:effectLst/>
              </a:rPr>
              <a:t> when</a:t>
            </a:r>
            <a:r>
              <a:rPr lang="en-US" altLang="zh-CN" baseline="0" dirty="0" smtClean="0">
                <a:effectLst/>
              </a:rPr>
              <a:t> the current </a:t>
            </a:r>
            <a:r>
              <a:rPr lang="en-US" altLang="zh-CN" sz="1200" b="0" i="0" kern="1200" dirty="0" err="1" smtClean="0">
                <a:solidFill>
                  <a:schemeClr val="tx1"/>
                </a:solidFill>
                <a:effectLst/>
                <a:latin typeface="+mn-lt"/>
                <a:ea typeface="+mn-ea"/>
                <a:cs typeface="+mn-cs"/>
              </a:rPr>
              <a:t>greenlet</a:t>
            </a:r>
            <a:r>
              <a:rPr lang="en-US" altLang="zh-CN" dirty="0" smtClean="0">
                <a:effectLst/>
              </a:rPr>
              <a:t> meet</a:t>
            </a:r>
            <a:r>
              <a:rPr lang="en-US" altLang="zh-CN" baseline="0" dirty="0" smtClean="0">
                <a:effectLst/>
              </a:rPr>
              <a:t> IO congestion to </a:t>
            </a:r>
            <a:r>
              <a:rPr lang="en-US" altLang="zh-CN" baseline="0" dirty="0" err="1" smtClean="0">
                <a:effectLst/>
              </a:rPr>
              <a:t>gurantee</a:t>
            </a:r>
            <a:r>
              <a:rPr lang="en-US" altLang="zh-CN" baseline="0" dirty="0" smtClean="0">
                <a:effectLst/>
              </a:rPr>
              <a:t> that there are always </a:t>
            </a:r>
            <a:r>
              <a:rPr lang="en-US" altLang="zh-CN" sz="1200" b="0" i="0" kern="1200" dirty="0" err="1" smtClean="0">
                <a:solidFill>
                  <a:schemeClr val="tx1"/>
                </a:solidFill>
                <a:effectLst/>
                <a:latin typeface="+mn-lt"/>
                <a:ea typeface="+mn-ea"/>
                <a:cs typeface="+mn-cs"/>
              </a:rPr>
              <a:t>greenlet</a:t>
            </a:r>
            <a:r>
              <a:rPr lang="en-US" altLang="zh-CN" baseline="0" dirty="0" smtClean="0">
                <a:effectLst/>
              </a:rPr>
              <a:t> running, and through experiments, it’s proved that speed using asynchronous IO is higher than using multithreading.</a:t>
            </a:r>
          </a:p>
          <a:p>
            <a:endParaRPr lang="zh-CN" altLang="en-US" dirty="0"/>
          </a:p>
        </p:txBody>
      </p:sp>
      <p:sp>
        <p:nvSpPr>
          <p:cNvPr id="4" name="灯片编号占位符 3"/>
          <p:cNvSpPr>
            <a:spLocks noGrp="1"/>
          </p:cNvSpPr>
          <p:nvPr>
            <p:ph type="sldNum" sz="quarter" idx="10"/>
          </p:nvPr>
        </p:nvSpPr>
        <p:spPr/>
        <p:txBody>
          <a:bodyPr/>
          <a:lstStyle/>
          <a:p>
            <a:fld id="{15417ADC-5D97-4B0B-8092-BC7963977837}" type="slidenum">
              <a:rPr lang="zh-CN" altLang="en-US" smtClean="0"/>
              <a:t>13</a:t>
            </a:fld>
            <a:endParaRPr lang="zh-CN" altLang="en-US"/>
          </a:p>
        </p:txBody>
      </p:sp>
    </p:spTree>
    <p:extLst>
      <p:ext uri="{BB962C8B-B14F-4D97-AF65-F5344CB8AC3E}">
        <p14:creationId xmlns:p14="http://schemas.microsoft.com/office/powerpoint/2010/main" val="2675014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effectLst/>
              </a:rPr>
              <a:t>What’s more, because the standard thread of python don’t really support multi-core CPU. We can use multiprocessing to run crawler</a:t>
            </a:r>
          </a:p>
          <a:p>
            <a:r>
              <a:rPr lang="en-US" altLang="zh-CN" baseline="0" dirty="0" smtClean="0">
                <a:effectLst/>
              </a:rPr>
              <a:t> on all cores of CPU. However, multiprocessing is seem to be not support asynchronous IO.</a:t>
            </a:r>
            <a:endParaRPr lang="zh-CN" altLang="en-US" dirty="0"/>
          </a:p>
        </p:txBody>
      </p:sp>
      <p:sp>
        <p:nvSpPr>
          <p:cNvPr id="4" name="灯片编号占位符 3"/>
          <p:cNvSpPr>
            <a:spLocks noGrp="1"/>
          </p:cNvSpPr>
          <p:nvPr>
            <p:ph type="sldNum" sz="quarter" idx="10"/>
          </p:nvPr>
        </p:nvSpPr>
        <p:spPr/>
        <p:txBody>
          <a:bodyPr/>
          <a:lstStyle/>
          <a:p>
            <a:fld id="{15417ADC-5D97-4B0B-8092-BC7963977837}" type="slidenum">
              <a:rPr lang="zh-CN" altLang="en-US" smtClean="0"/>
              <a:t>14</a:t>
            </a:fld>
            <a:endParaRPr lang="zh-CN" altLang="en-US"/>
          </a:p>
        </p:txBody>
      </p:sp>
    </p:spTree>
    <p:extLst>
      <p:ext uri="{BB962C8B-B14F-4D97-AF65-F5344CB8AC3E}">
        <p14:creationId xmlns:p14="http://schemas.microsoft.com/office/powerpoint/2010/main" val="1743155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a:t>
            </a:r>
            <a:r>
              <a:rPr lang="en-US" altLang="zh-CN" baseline="0" dirty="0" smtClean="0"/>
              <a:t> final way I use is distribute crawler. In brief, the simplest distribute crawler is just crawl </a:t>
            </a:r>
            <a:r>
              <a:rPr lang="en-US" altLang="zh-CN" baseline="0" dirty="0" err="1" smtClean="0"/>
              <a:t>url</a:t>
            </a:r>
            <a:r>
              <a:rPr lang="en-US" altLang="zh-CN" baseline="0" dirty="0" smtClean="0"/>
              <a:t> in master, then distribute these </a:t>
            </a:r>
            <a:r>
              <a:rPr lang="en-US" altLang="zh-CN" baseline="0" dirty="0" err="1" smtClean="0"/>
              <a:t>urls</a:t>
            </a:r>
            <a:r>
              <a:rPr lang="en-US" altLang="zh-CN" baseline="0" dirty="0" smtClean="0"/>
              <a:t> to slaves to parse and store data in database. To realize the distribute crawler, I use </a:t>
            </a:r>
            <a:r>
              <a:rPr lang="en-US" altLang="zh-CN" baseline="0" dirty="0" err="1" smtClean="0"/>
              <a:t>redis</a:t>
            </a:r>
            <a:r>
              <a:rPr lang="en-US" altLang="zh-CN" baseline="0" dirty="0" smtClean="0"/>
              <a:t> to store </a:t>
            </a:r>
            <a:r>
              <a:rPr lang="en-US" altLang="zh-CN" baseline="0" dirty="0" err="1" smtClean="0"/>
              <a:t>urls</a:t>
            </a:r>
            <a:r>
              <a:rPr lang="en-US" altLang="zh-CN" baseline="0" dirty="0" smtClean="0"/>
              <a:t> and </a:t>
            </a:r>
            <a:r>
              <a:rPr lang="en-US" altLang="zh-CN" baseline="0" dirty="0" err="1" smtClean="0"/>
              <a:t>postagedb</a:t>
            </a:r>
            <a:r>
              <a:rPr lang="en-US" altLang="zh-CN" baseline="0" dirty="0" smtClean="0"/>
              <a:t> to store the data. What’s more, I use bloom filter for </a:t>
            </a:r>
            <a:r>
              <a:rPr lang="en-US" altLang="zh-CN" baseline="0" dirty="0" err="1" smtClean="0"/>
              <a:t>url</a:t>
            </a:r>
            <a:r>
              <a:rPr lang="en-US" altLang="zh-CN" baseline="0" dirty="0" smtClean="0"/>
              <a:t> deduplication. It bases on hash and can  find whether </a:t>
            </a:r>
            <a:r>
              <a:rPr lang="en-US" altLang="zh-CN" baseline="0" dirty="0" err="1" smtClean="0"/>
              <a:t>url</a:t>
            </a:r>
            <a:r>
              <a:rPr lang="en-US" altLang="zh-CN" baseline="0" dirty="0" smtClean="0"/>
              <a:t> already in set with t</a:t>
            </a:r>
            <a:r>
              <a:rPr lang="en-US" altLang="zh-CN" sz="1200" b="0" i="0" kern="1200" dirty="0" smtClean="0">
                <a:solidFill>
                  <a:schemeClr val="tx1"/>
                </a:solidFill>
                <a:effectLst/>
                <a:latin typeface="+mn-lt"/>
                <a:ea typeface="+mn-ea"/>
                <a:cs typeface="+mn-cs"/>
              </a:rPr>
              <a:t>ime complexity of 1.</a:t>
            </a:r>
            <a:endParaRPr lang="zh-CN" altLang="en-US" dirty="0"/>
          </a:p>
        </p:txBody>
      </p:sp>
      <p:sp>
        <p:nvSpPr>
          <p:cNvPr id="4" name="灯片编号占位符 3"/>
          <p:cNvSpPr>
            <a:spLocks noGrp="1"/>
          </p:cNvSpPr>
          <p:nvPr>
            <p:ph type="sldNum" sz="quarter" idx="10"/>
          </p:nvPr>
        </p:nvSpPr>
        <p:spPr/>
        <p:txBody>
          <a:bodyPr/>
          <a:lstStyle/>
          <a:p>
            <a:fld id="{15417ADC-5D97-4B0B-8092-BC7963977837}" type="slidenum">
              <a:rPr lang="zh-CN" altLang="en-US" smtClean="0"/>
              <a:t>15</a:t>
            </a:fld>
            <a:endParaRPr lang="zh-CN" altLang="en-US"/>
          </a:p>
        </p:txBody>
      </p:sp>
    </p:spTree>
    <p:extLst>
      <p:ext uri="{BB962C8B-B14F-4D97-AF65-F5344CB8AC3E}">
        <p14:creationId xmlns:p14="http://schemas.microsoft.com/office/powerpoint/2010/main" val="3581105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effectLst/>
              </a:rPr>
              <a:t>Disguised as a browser</a:t>
            </a:r>
            <a:r>
              <a:rPr lang="en-US" altLang="zh-CN" baseline="0" dirty="0" smtClean="0">
                <a:effectLst/>
              </a:rPr>
              <a:t> by changing the request headers you send to website to be the same as a real browser performs. Or you can just use </a:t>
            </a:r>
            <a:r>
              <a:rPr lang="en-US" altLang="zh-CN" baseline="0" dirty="0" err="1" smtClean="0">
                <a:effectLst/>
              </a:rPr>
              <a:t>procxy</a:t>
            </a:r>
            <a:r>
              <a:rPr lang="en-US" altLang="zh-CN" baseline="0" dirty="0" smtClean="0">
                <a:effectLst/>
              </a:rPr>
              <a:t> to cover your </a:t>
            </a:r>
            <a:r>
              <a:rPr lang="en-US" altLang="zh-CN" baseline="0" dirty="0" err="1" smtClean="0">
                <a:effectLst/>
              </a:rPr>
              <a:t>ip</a:t>
            </a:r>
            <a:r>
              <a:rPr lang="en-US" altLang="zh-CN" baseline="0" dirty="0" smtClean="0">
                <a:effectLst/>
              </a:rPr>
              <a:t>. And the most effective way is to make crawler act as a human, but this can realize at a low speed. After all, no one can visit a website one hundred times per second.</a:t>
            </a:r>
            <a:endParaRPr lang="en-US" altLang="zh-CN" dirty="0" smtClean="0">
              <a:effectLst/>
            </a:endParaRPr>
          </a:p>
        </p:txBody>
      </p:sp>
      <p:sp>
        <p:nvSpPr>
          <p:cNvPr id="4" name="灯片编号占位符 3"/>
          <p:cNvSpPr>
            <a:spLocks noGrp="1"/>
          </p:cNvSpPr>
          <p:nvPr>
            <p:ph type="sldNum" sz="quarter" idx="10"/>
          </p:nvPr>
        </p:nvSpPr>
        <p:spPr/>
        <p:txBody>
          <a:bodyPr/>
          <a:lstStyle/>
          <a:p>
            <a:fld id="{15417ADC-5D97-4B0B-8092-BC7963977837}" type="slidenum">
              <a:rPr lang="zh-CN" altLang="en-US" smtClean="0"/>
              <a:t>16</a:t>
            </a:fld>
            <a:endParaRPr lang="zh-CN" altLang="en-US"/>
          </a:p>
        </p:txBody>
      </p:sp>
    </p:spTree>
    <p:extLst>
      <p:ext uri="{BB962C8B-B14F-4D97-AF65-F5344CB8AC3E}">
        <p14:creationId xmlns:p14="http://schemas.microsoft.com/office/powerpoint/2010/main" val="869145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5417ADC-5D97-4B0B-8092-BC7963977837}" type="slidenum">
              <a:rPr lang="zh-CN" altLang="en-US" smtClean="0"/>
              <a:t>17</a:t>
            </a:fld>
            <a:endParaRPr lang="zh-CN" altLang="en-US"/>
          </a:p>
        </p:txBody>
      </p:sp>
    </p:spTree>
    <p:extLst>
      <p:ext uri="{BB962C8B-B14F-4D97-AF65-F5344CB8AC3E}">
        <p14:creationId xmlns:p14="http://schemas.microsoft.com/office/powerpoint/2010/main" val="3503964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What I have done this term is mainly</a:t>
            </a:r>
            <a:r>
              <a:rPr lang="en-US" altLang="zh-CN" baseline="0" dirty="0" smtClean="0"/>
              <a:t> center on two projects, one is </a:t>
            </a:r>
            <a:r>
              <a:rPr lang="en-US" altLang="zh-CN" baseline="0" dirty="0" err="1" smtClean="0"/>
              <a:t>DeepDive</a:t>
            </a:r>
            <a:r>
              <a:rPr lang="en-US" altLang="zh-CN" baseline="0" dirty="0" smtClean="0"/>
              <a:t> and another is Crawler for papers.</a:t>
            </a:r>
            <a:endParaRPr lang="zh-CN" altLang="en-US" dirty="0"/>
          </a:p>
        </p:txBody>
      </p:sp>
      <p:sp>
        <p:nvSpPr>
          <p:cNvPr id="4" name="灯片编号占位符 3"/>
          <p:cNvSpPr>
            <a:spLocks noGrp="1"/>
          </p:cNvSpPr>
          <p:nvPr>
            <p:ph type="sldNum" sz="quarter" idx="10"/>
          </p:nvPr>
        </p:nvSpPr>
        <p:spPr/>
        <p:txBody>
          <a:bodyPr/>
          <a:lstStyle/>
          <a:p>
            <a:fld id="{15417ADC-5D97-4B0B-8092-BC7963977837}" type="slidenum">
              <a:rPr lang="zh-CN" altLang="en-US" smtClean="0"/>
              <a:t>2</a:t>
            </a:fld>
            <a:endParaRPr lang="zh-CN" altLang="en-US"/>
          </a:p>
        </p:txBody>
      </p:sp>
    </p:spTree>
    <p:extLst>
      <p:ext uri="{BB962C8B-B14F-4D97-AF65-F5344CB8AC3E}">
        <p14:creationId xmlns:p14="http://schemas.microsoft.com/office/powerpoint/2010/main" val="4273581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As for </a:t>
            </a:r>
            <a:r>
              <a:rPr lang="en-US" altLang="zh-CN" dirty="0" err="1" smtClean="0"/>
              <a:t>deepdive</a:t>
            </a:r>
            <a:r>
              <a:rPr lang="en-US" altLang="zh-CN" baseline="0" dirty="0" smtClean="0"/>
              <a:t>, this is the home page of it and the basic function of it is to find out the paper you want from the available databases. </a:t>
            </a:r>
          </a:p>
          <a:p>
            <a:r>
              <a:rPr lang="en-US" altLang="zh-CN" dirty="0" smtClean="0"/>
              <a:t>You</a:t>
            </a:r>
            <a:r>
              <a:rPr lang="en-US" altLang="zh-CN" baseline="0" dirty="0" smtClean="0"/>
              <a:t> can search the paper by title, author or catalog. </a:t>
            </a:r>
            <a:endParaRPr lang="zh-CN" altLang="en-US" dirty="0"/>
          </a:p>
        </p:txBody>
      </p:sp>
      <p:sp>
        <p:nvSpPr>
          <p:cNvPr id="4" name="灯片编号占位符 3"/>
          <p:cNvSpPr>
            <a:spLocks noGrp="1"/>
          </p:cNvSpPr>
          <p:nvPr>
            <p:ph type="sldNum" sz="quarter" idx="10"/>
          </p:nvPr>
        </p:nvSpPr>
        <p:spPr/>
        <p:txBody>
          <a:bodyPr/>
          <a:lstStyle/>
          <a:p>
            <a:fld id="{15417ADC-5D97-4B0B-8092-BC7963977837}" type="slidenum">
              <a:rPr lang="zh-CN" altLang="en-US" smtClean="0"/>
              <a:t>3</a:t>
            </a:fld>
            <a:endParaRPr lang="zh-CN" altLang="en-US"/>
          </a:p>
        </p:txBody>
      </p:sp>
    </p:spTree>
    <p:extLst>
      <p:ext uri="{BB962C8B-B14F-4D97-AF65-F5344CB8AC3E}">
        <p14:creationId xmlns:p14="http://schemas.microsoft.com/office/powerpoint/2010/main" val="2766024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You</a:t>
            </a:r>
            <a:r>
              <a:rPr lang="en-US" altLang="zh-CN" baseline="0" dirty="0" smtClean="0"/>
              <a:t> can put mouse on the title to see the abstract, click which you will enter the paper page.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err="1" smtClean="0"/>
              <a:t>Concerneing</a:t>
            </a:r>
            <a:r>
              <a:rPr lang="en-US" altLang="zh-CN" baseline="0" dirty="0" smtClean="0"/>
              <a:t> it is designed to be a simple website for paper search, I don’t add many other functions on the web and it just give the paper you want from the database, or in other words, is a </a:t>
            </a:r>
            <a:r>
              <a:rPr lang="en-US" altLang="zh-CN" dirty="0" smtClean="0">
                <a:effectLst/>
              </a:rPr>
              <a:t>visual database.</a:t>
            </a:r>
            <a:r>
              <a:rPr lang="en-US" altLang="zh-CN" baseline="0" dirty="0" smtClean="0"/>
              <a:t>.</a:t>
            </a:r>
            <a:endParaRPr lang="zh-CN" altLang="en-US" dirty="0"/>
          </a:p>
        </p:txBody>
      </p:sp>
      <p:sp>
        <p:nvSpPr>
          <p:cNvPr id="4" name="灯片编号占位符 3"/>
          <p:cNvSpPr>
            <a:spLocks noGrp="1"/>
          </p:cNvSpPr>
          <p:nvPr>
            <p:ph type="sldNum" sz="quarter" idx="10"/>
          </p:nvPr>
        </p:nvSpPr>
        <p:spPr/>
        <p:txBody>
          <a:bodyPr/>
          <a:lstStyle/>
          <a:p>
            <a:fld id="{15417ADC-5D97-4B0B-8092-BC7963977837}" type="slidenum">
              <a:rPr lang="zh-CN" altLang="en-US" smtClean="0"/>
              <a:t>4</a:t>
            </a:fld>
            <a:endParaRPr lang="zh-CN" altLang="en-US"/>
          </a:p>
        </p:txBody>
      </p:sp>
    </p:spTree>
    <p:extLst>
      <p:ext uri="{BB962C8B-B14F-4D97-AF65-F5344CB8AC3E}">
        <p14:creationId xmlns:p14="http://schemas.microsoft.com/office/powerpoint/2010/main" val="4162489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a:t>
            </a:r>
            <a:r>
              <a:rPr lang="en-US" altLang="zh-CN" baseline="0" dirty="0" smtClean="0"/>
              <a:t> are the main tools I use to achieve these pages. </a:t>
            </a:r>
            <a:r>
              <a:rPr lang="en-US" altLang="zh-CN" dirty="0" smtClean="0"/>
              <a:t>Because</a:t>
            </a:r>
            <a:r>
              <a:rPr lang="en-US" altLang="zh-CN" baseline="0" dirty="0" smtClean="0"/>
              <a:t> I think it is easy for everyone here to build a such website in few weeks, I won’t keep on talking about </a:t>
            </a:r>
            <a:r>
              <a:rPr lang="en-US" altLang="zh-CN" baseline="0" dirty="0" err="1" smtClean="0"/>
              <a:t>DeepDive</a:t>
            </a:r>
            <a:r>
              <a:rPr lang="en-US" altLang="zh-CN" baseline="0" dirty="0" smtClean="0"/>
              <a:t>.</a:t>
            </a:r>
            <a:endParaRPr lang="zh-CN" altLang="en-US" dirty="0"/>
          </a:p>
        </p:txBody>
      </p:sp>
      <p:sp>
        <p:nvSpPr>
          <p:cNvPr id="4" name="灯片编号占位符 3"/>
          <p:cNvSpPr>
            <a:spLocks noGrp="1"/>
          </p:cNvSpPr>
          <p:nvPr>
            <p:ph type="sldNum" sz="quarter" idx="10"/>
          </p:nvPr>
        </p:nvSpPr>
        <p:spPr/>
        <p:txBody>
          <a:bodyPr/>
          <a:lstStyle/>
          <a:p>
            <a:fld id="{15417ADC-5D97-4B0B-8092-BC7963977837}" type="slidenum">
              <a:rPr lang="zh-CN" altLang="en-US" smtClean="0"/>
              <a:t>5</a:t>
            </a:fld>
            <a:endParaRPr lang="zh-CN" altLang="en-US"/>
          </a:p>
        </p:txBody>
      </p:sp>
    </p:spTree>
    <p:extLst>
      <p:ext uri="{BB962C8B-B14F-4D97-AF65-F5344CB8AC3E}">
        <p14:creationId xmlns:p14="http://schemas.microsoft.com/office/powerpoint/2010/main" val="1352119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Next</a:t>
            </a:r>
            <a:r>
              <a:rPr lang="en-US" altLang="zh-CN" baseline="0" dirty="0" smtClean="0"/>
              <a:t> thing I do, which the main thing I focus on is paper crawler. At the begin of this term, I work on crawler with </a:t>
            </a:r>
            <a:r>
              <a:rPr lang="en-US" altLang="zh-CN" baseline="0" dirty="0" err="1" smtClean="0"/>
              <a:t>Xue</a:t>
            </a:r>
            <a:r>
              <a:rPr lang="en-US" altLang="zh-CN" baseline="0" dirty="0" smtClean="0"/>
              <a:t> </a:t>
            </a:r>
            <a:r>
              <a:rPr lang="en-US" altLang="zh-CN" baseline="0" dirty="0" err="1" smtClean="0"/>
              <a:t>Yunfeng</a:t>
            </a:r>
            <a:r>
              <a:rPr lang="en-US" altLang="zh-CN" baseline="0" dirty="0" smtClean="0"/>
              <a:t>. At that time we choose </a:t>
            </a:r>
            <a:r>
              <a:rPr lang="en-US" altLang="zh-CN" baseline="0" dirty="0" err="1" smtClean="0"/>
              <a:t>Nutch</a:t>
            </a:r>
            <a:r>
              <a:rPr lang="en-US" altLang="zh-CN" baseline="0" dirty="0" smtClean="0"/>
              <a:t>, a famous general crawler frame written by JAVA, to crawl.  Why we choose </a:t>
            </a:r>
            <a:r>
              <a:rPr lang="en-US" altLang="zh-CN" baseline="0" dirty="0" err="1" smtClean="0"/>
              <a:t>nutch</a:t>
            </a:r>
            <a:r>
              <a:rPr lang="en-US" altLang="zh-CN" baseline="0" dirty="0" smtClean="0"/>
              <a:t> is based on its characteristic. It is designed for search engine, which is just the main task of my group and almost two thirds of it is about search. Besides </a:t>
            </a:r>
            <a:r>
              <a:rPr lang="en-US" altLang="zh-CN" baseline="0" dirty="0" err="1" smtClean="0"/>
              <a:t>nutch</a:t>
            </a:r>
            <a:r>
              <a:rPr lang="en-US" altLang="zh-CN" baseline="0" dirty="0" smtClean="0"/>
              <a:t> has a lot of plug-ins to improve the accuracy of the crawler. </a:t>
            </a:r>
            <a:r>
              <a:rPr lang="en-US" altLang="zh-CN" baseline="0" dirty="0" err="1" smtClean="0"/>
              <a:t>What’more</a:t>
            </a:r>
            <a:r>
              <a:rPr lang="en-US" altLang="zh-CN" baseline="0" dirty="0" smtClean="0"/>
              <a:t>, it’s easy to combine </a:t>
            </a:r>
            <a:r>
              <a:rPr lang="en-US" altLang="zh-CN" baseline="0" dirty="0" err="1" smtClean="0"/>
              <a:t>nutch</a:t>
            </a:r>
            <a:r>
              <a:rPr lang="en-US" altLang="zh-CN" baseline="0" dirty="0" smtClean="0"/>
              <a:t> with Hadoop, </a:t>
            </a:r>
            <a:r>
              <a:rPr lang="en-US" altLang="zh-CN" baseline="0" dirty="0" err="1" smtClean="0"/>
              <a:t>hbase</a:t>
            </a:r>
            <a:r>
              <a:rPr lang="en-US" altLang="zh-CN" baseline="0" dirty="0" smtClean="0"/>
              <a:t> to realize </a:t>
            </a:r>
            <a:r>
              <a:rPr lang="en-US" altLang="zh-CN" dirty="0" smtClean="0">
                <a:effectLst/>
              </a:rPr>
              <a:t>distribute crawler.</a:t>
            </a:r>
            <a:r>
              <a:rPr lang="en-US" altLang="zh-CN" baseline="0" dirty="0" smtClean="0">
                <a:effectLst/>
              </a:rPr>
              <a:t> That make it efficient to collect millions of papers information.</a:t>
            </a:r>
            <a:endParaRPr lang="zh-CN" altLang="en-US" dirty="0"/>
          </a:p>
        </p:txBody>
      </p:sp>
      <p:sp>
        <p:nvSpPr>
          <p:cNvPr id="4" name="灯片编号占位符 3"/>
          <p:cNvSpPr>
            <a:spLocks noGrp="1"/>
          </p:cNvSpPr>
          <p:nvPr>
            <p:ph type="sldNum" sz="quarter" idx="10"/>
          </p:nvPr>
        </p:nvSpPr>
        <p:spPr/>
        <p:txBody>
          <a:bodyPr/>
          <a:lstStyle/>
          <a:p>
            <a:fld id="{15417ADC-5D97-4B0B-8092-BC7963977837}" type="slidenum">
              <a:rPr lang="zh-CN" altLang="en-US" smtClean="0"/>
              <a:t>6</a:t>
            </a:fld>
            <a:endParaRPr lang="zh-CN" altLang="en-US"/>
          </a:p>
        </p:txBody>
      </p:sp>
    </p:spTree>
    <p:extLst>
      <p:ext uri="{BB962C8B-B14F-4D97-AF65-F5344CB8AC3E}">
        <p14:creationId xmlns:p14="http://schemas.microsoft.com/office/powerpoint/2010/main" val="1056534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a:t>
            </a:r>
            <a:r>
              <a:rPr lang="en-US" altLang="zh-CN" baseline="0" dirty="0" smtClean="0"/>
              <a:t> principle of </a:t>
            </a:r>
            <a:r>
              <a:rPr lang="en-US" altLang="zh-CN" baseline="0" dirty="0" err="1" smtClean="0"/>
              <a:t>nutch</a:t>
            </a:r>
            <a:r>
              <a:rPr lang="en-US" altLang="zh-CN" baseline="0" dirty="0" smtClean="0"/>
              <a:t> is as this diagram shows. </a:t>
            </a:r>
          </a:p>
          <a:p>
            <a:endParaRPr lang="en-US" altLang="zh-CN" baseline="0" dirty="0" smtClean="0"/>
          </a:p>
          <a:p>
            <a:r>
              <a:rPr lang="en-US" altLang="zh-CN" baseline="0" dirty="0" smtClean="0"/>
              <a:t>In this flow chart,</a:t>
            </a:r>
          </a:p>
          <a:p>
            <a:endParaRPr lang="en-US" altLang="zh-CN" baseline="0" dirty="0" smtClean="0"/>
          </a:p>
          <a:p>
            <a:r>
              <a:rPr lang="en-US" altLang="zh-CN" baseline="0" dirty="0" err="1" smtClean="0"/>
              <a:t>CrawlDB</a:t>
            </a:r>
            <a:r>
              <a:rPr lang="en-US" altLang="zh-CN" baseline="0" dirty="0" smtClean="0"/>
              <a:t> stores </a:t>
            </a:r>
            <a:r>
              <a:rPr lang="en-US" altLang="zh-CN" baseline="0" dirty="0" err="1" smtClean="0"/>
              <a:t>urls</a:t>
            </a:r>
            <a:r>
              <a:rPr lang="en-US" altLang="zh-CN" baseline="0" dirty="0" smtClean="0"/>
              <a:t> to crawl.</a:t>
            </a:r>
          </a:p>
          <a:p>
            <a:r>
              <a:rPr lang="en-US" altLang="zh-CN" baseline="0" dirty="0" err="1" smtClean="0"/>
              <a:t>LinkDB</a:t>
            </a:r>
            <a:r>
              <a:rPr lang="en-US" altLang="zh-CN" baseline="0" dirty="0" smtClean="0"/>
              <a:t> save source </a:t>
            </a:r>
            <a:r>
              <a:rPr lang="en-US" altLang="zh-CN" baseline="0" dirty="0" err="1" smtClean="0"/>
              <a:t>url</a:t>
            </a:r>
            <a:r>
              <a:rPr lang="en-US" altLang="zh-CN" baseline="0" dirty="0" smtClean="0"/>
              <a:t> and its derived </a:t>
            </a:r>
            <a:r>
              <a:rPr lang="en-US" altLang="zh-CN" baseline="0" dirty="0" err="1" smtClean="0"/>
              <a:t>urls</a:t>
            </a:r>
            <a:r>
              <a:rPr lang="en-US" altLang="zh-CN" baseline="0" dirty="0" smtClean="0"/>
              <a:t>. </a:t>
            </a:r>
          </a:p>
          <a:p>
            <a:r>
              <a:rPr lang="en-US" altLang="zh-CN" baseline="0" dirty="0" smtClean="0"/>
              <a:t>Segments contain specific data</a:t>
            </a:r>
          </a:p>
          <a:p>
            <a:endParaRPr lang="en-US" altLang="zh-CN" baseline="0" dirty="0" smtClean="0"/>
          </a:p>
          <a:p>
            <a:endParaRPr lang="en-US" altLang="zh-CN" baseline="0" dirty="0" smtClean="0"/>
          </a:p>
        </p:txBody>
      </p:sp>
      <p:sp>
        <p:nvSpPr>
          <p:cNvPr id="4" name="灯片编号占位符 3"/>
          <p:cNvSpPr>
            <a:spLocks noGrp="1"/>
          </p:cNvSpPr>
          <p:nvPr>
            <p:ph type="sldNum" sz="quarter" idx="10"/>
          </p:nvPr>
        </p:nvSpPr>
        <p:spPr/>
        <p:txBody>
          <a:bodyPr/>
          <a:lstStyle/>
          <a:p>
            <a:fld id="{15417ADC-5D97-4B0B-8092-BC7963977837}" type="slidenum">
              <a:rPr lang="zh-CN" altLang="en-US" smtClean="0"/>
              <a:t>7</a:t>
            </a:fld>
            <a:endParaRPr lang="zh-CN" altLang="en-US"/>
          </a:p>
        </p:txBody>
      </p:sp>
    </p:spTree>
    <p:extLst>
      <p:ext uri="{BB962C8B-B14F-4D97-AF65-F5344CB8AC3E}">
        <p14:creationId xmlns:p14="http://schemas.microsoft.com/office/powerpoint/2010/main" val="4020875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However, during experiment, we find </a:t>
            </a:r>
            <a:r>
              <a:rPr lang="en-US" altLang="zh-CN" baseline="0" dirty="0" err="1" smtClean="0"/>
              <a:t>Nutch</a:t>
            </a:r>
            <a:r>
              <a:rPr lang="en-US" altLang="zh-CN" baseline="0" dirty="0" smtClean="0"/>
              <a:t> doesn’t work as ideal as expected.  Because </a:t>
            </a:r>
            <a:r>
              <a:rPr lang="en-US" altLang="zh-CN" baseline="0" dirty="0" err="1" smtClean="0"/>
              <a:t>Nutch</a:t>
            </a:r>
            <a:r>
              <a:rPr lang="en-US" altLang="zh-CN" baseline="0" dirty="0" smtClean="0"/>
              <a:t> focus on distribute crawler with Hadoop (Hadoop will take a lot of time), it will be slower than single crawler when there are few slave machines.  Besides, it has no API for accurate extraction plug-in and total API for plug-in is only six, most of which are for search part.</a:t>
            </a:r>
            <a:endParaRPr lang="zh-CN" altLang="en-US" dirty="0"/>
          </a:p>
        </p:txBody>
      </p:sp>
      <p:sp>
        <p:nvSpPr>
          <p:cNvPr id="4" name="灯片编号占位符 3"/>
          <p:cNvSpPr>
            <a:spLocks noGrp="1"/>
          </p:cNvSpPr>
          <p:nvPr>
            <p:ph type="sldNum" sz="quarter" idx="10"/>
          </p:nvPr>
        </p:nvSpPr>
        <p:spPr/>
        <p:txBody>
          <a:bodyPr/>
          <a:lstStyle/>
          <a:p>
            <a:fld id="{15417ADC-5D97-4B0B-8092-BC7963977837}" type="slidenum">
              <a:rPr lang="zh-CN" altLang="en-US" smtClean="0"/>
              <a:t>8</a:t>
            </a:fld>
            <a:endParaRPr lang="zh-CN" altLang="en-US"/>
          </a:p>
        </p:txBody>
      </p:sp>
    </p:spTree>
    <p:extLst>
      <p:ext uri="{BB962C8B-B14F-4D97-AF65-F5344CB8AC3E}">
        <p14:creationId xmlns:p14="http://schemas.microsoft.com/office/powerpoint/2010/main" val="4237534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a:t>
            </a:r>
            <a:r>
              <a:rPr lang="en-US" altLang="zh-CN" baseline="0" dirty="0" smtClean="0"/>
              <a:t> to improve the data quality, we then use python to write crawler instead of </a:t>
            </a:r>
            <a:r>
              <a:rPr lang="en-US" altLang="zh-CN" baseline="0" dirty="0" err="1" smtClean="0"/>
              <a:t>Nutch</a:t>
            </a:r>
            <a:r>
              <a:rPr lang="en-US" altLang="zh-CN" baseline="0" dirty="0" smtClean="0"/>
              <a:t>. In this case, there are two choice for us, one is use </a:t>
            </a:r>
            <a:r>
              <a:rPr lang="en-US" altLang="zh-CN" baseline="0" dirty="0" err="1" smtClean="0"/>
              <a:t>exsisting</a:t>
            </a:r>
            <a:r>
              <a:rPr lang="en-US" altLang="zh-CN" baseline="0" dirty="0" smtClean="0"/>
              <a:t> frame like </a:t>
            </a:r>
            <a:r>
              <a:rPr lang="en-US" altLang="zh-CN" baseline="0" dirty="0" err="1" smtClean="0"/>
              <a:t>scrapy</a:t>
            </a:r>
            <a:r>
              <a:rPr lang="en-US" altLang="zh-CN" baseline="0" dirty="0" smtClean="0"/>
              <a:t>, another is to write a crawler by ourselves and I choose the latter. </a:t>
            </a:r>
            <a:endParaRPr lang="zh-CN" altLang="en-US" dirty="0"/>
          </a:p>
        </p:txBody>
      </p:sp>
      <p:sp>
        <p:nvSpPr>
          <p:cNvPr id="4" name="灯片编号占位符 3"/>
          <p:cNvSpPr>
            <a:spLocks noGrp="1"/>
          </p:cNvSpPr>
          <p:nvPr>
            <p:ph type="sldNum" sz="quarter" idx="10"/>
          </p:nvPr>
        </p:nvSpPr>
        <p:spPr/>
        <p:txBody>
          <a:bodyPr/>
          <a:lstStyle/>
          <a:p>
            <a:fld id="{15417ADC-5D97-4B0B-8092-BC7963977837}" type="slidenum">
              <a:rPr lang="zh-CN" altLang="en-US" smtClean="0"/>
              <a:t>9</a:t>
            </a:fld>
            <a:endParaRPr lang="zh-CN" altLang="en-US"/>
          </a:p>
        </p:txBody>
      </p:sp>
    </p:spTree>
    <p:extLst>
      <p:ext uri="{BB962C8B-B14F-4D97-AF65-F5344CB8AC3E}">
        <p14:creationId xmlns:p14="http://schemas.microsoft.com/office/powerpoint/2010/main" val="3399619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E1AE2085-62E0-46F6-8113-470A123B6B70}" type="datetimeFigureOut">
              <a:rPr lang="zh-CN" altLang="en-US" smtClean="0"/>
              <a:t>2016/6/6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3F96C13-D71A-4F4C-BD1F-9D7B73BAC4D9}" type="slidenum">
              <a:rPr lang="zh-CN" altLang="en-US" smtClean="0"/>
              <a:t>‹#›</a:t>
            </a:fld>
            <a:endParaRPr lang="zh-CN" altLang="en-US"/>
          </a:p>
        </p:txBody>
      </p:sp>
    </p:spTree>
    <p:extLst>
      <p:ext uri="{BB962C8B-B14F-4D97-AF65-F5344CB8AC3E}">
        <p14:creationId xmlns:p14="http://schemas.microsoft.com/office/powerpoint/2010/main" val="105038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1AE2085-62E0-46F6-8113-470A123B6B70}" type="datetimeFigureOut">
              <a:rPr lang="zh-CN" altLang="en-US" smtClean="0"/>
              <a:t>2016/6/6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3F96C13-D71A-4F4C-BD1F-9D7B73BAC4D9}" type="slidenum">
              <a:rPr lang="zh-CN" altLang="en-US" smtClean="0"/>
              <a:t>‹#›</a:t>
            </a:fld>
            <a:endParaRPr lang="zh-CN" altLang="en-US"/>
          </a:p>
        </p:txBody>
      </p:sp>
    </p:spTree>
    <p:extLst>
      <p:ext uri="{BB962C8B-B14F-4D97-AF65-F5344CB8AC3E}">
        <p14:creationId xmlns:p14="http://schemas.microsoft.com/office/powerpoint/2010/main" val="64813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1AE2085-62E0-46F6-8113-470A123B6B70}" type="datetimeFigureOut">
              <a:rPr lang="zh-CN" altLang="en-US" smtClean="0"/>
              <a:t>2016/6/6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3F96C13-D71A-4F4C-BD1F-9D7B73BAC4D9}" type="slidenum">
              <a:rPr lang="zh-CN" altLang="en-US" smtClean="0"/>
              <a:t>‹#›</a:t>
            </a:fld>
            <a:endParaRPr lang="zh-CN" altLang="en-US"/>
          </a:p>
        </p:txBody>
      </p:sp>
    </p:spTree>
    <p:extLst>
      <p:ext uri="{BB962C8B-B14F-4D97-AF65-F5344CB8AC3E}">
        <p14:creationId xmlns:p14="http://schemas.microsoft.com/office/powerpoint/2010/main" val="154655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1AE2085-62E0-46F6-8113-470A123B6B70}" type="datetimeFigureOut">
              <a:rPr lang="zh-CN" altLang="en-US" smtClean="0"/>
              <a:t>2016/6/6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3F96C13-D71A-4F4C-BD1F-9D7B73BAC4D9}" type="slidenum">
              <a:rPr lang="zh-CN" altLang="en-US" smtClean="0"/>
              <a:t>‹#›</a:t>
            </a:fld>
            <a:endParaRPr lang="zh-CN" altLang="en-US"/>
          </a:p>
        </p:txBody>
      </p:sp>
    </p:spTree>
    <p:extLst>
      <p:ext uri="{BB962C8B-B14F-4D97-AF65-F5344CB8AC3E}">
        <p14:creationId xmlns:p14="http://schemas.microsoft.com/office/powerpoint/2010/main" val="194575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E1AE2085-62E0-46F6-8113-470A123B6B70}" type="datetimeFigureOut">
              <a:rPr lang="zh-CN" altLang="en-US" smtClean="0"/>
              <a:t>2016/6/6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3F96C13-D71A-4F4C-BD1F-9D7B73BAC4D9}" type="slidenum">
              <a:rPr lang="zh-CN" altLang="en-US" smtClean="0"/>
              <a:t>‹#›</a:t>
            </a:fld>
            <a:endParaRPr lang="zh-CN" altLang="en-US"/>
          </a:p>
        </p:txBody>
      </p:sp>
    </p:spTree>
    <p:extLst>
      <p:ext uri="{BB962C8B-B14F-4D97-AF65-F5344CB8AC3E}">
        <p14:creationId xmlns:p14="http://schemas.microsoft.com/office/powerpoint/2010/main" val="298931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E1AE2085-62E0-46F6-8113-470A123B6B70}" type="datetimeFigureOut">
              <a:rPr lang="zh-CN" altLang="en-US" smtClean="0"/>
              <a:t>2016/6/6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3F96C13-D71A-4F4C-BD1F-9D7B73BAC4D9}" type="slidenum">
              <a:rPr lang="zh-CN" altLang="en-US" smtClean="0"/>
              <a:t>‹#›</a:t>
            </a:fld>
            <a:endParaRPr lang="zh-CN" altLang="en-US"/>
          </a:p>
        </p:txBody>
      </p:sp>
    </p:spTree>
    <p:extLst>
      <p:ext uri="{BB962C8B-B14F-4D97-AF65-F5344CB8AC3E}">
        <p14:creationId xmlns:p14="http://schemas.microsoft.com/office/powerpoint/2010/main" val="393395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E1AE2085-62E0-46F6-8113-470A123B6B70}" type="datetimeFigureOut">
              <a:rPr lang="zh-CN" altLang="en-US" smtClean="0"/>
              <a:t>2016/6/6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3F96C13-D71A-4F4C-BD1F-9D7B73BAC4D9}" type="slidenum">
              <a:rPr lang="zh-CN" altLang="en-US" smtClean="0"/>
              <a:t>‹#›</a:t>
            </a:fld>
            <a:endParaRPr lang="zh-CN" altLang="en-US"/>
          </a:p>
        </p:txBody>
      </p:sp>
    </p:spTree>
    <p:extLst>
      <p:ext uri="{BB962C8B-B14F-4D97-AF65-F5344CB8AC3E}">
        <p14:creationId xmlns:p14="http://schemas.microsoft.com/office/powerpoint/2010/main" val="183617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1AE2085-62E0-46F6-8113-470A123B6B70}" type="datetimeFigureOut">
              <a:rPr lang="zh-CN" altLang="en-US" smtClean="0"/>
              <a:t>2016/6/6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3F96C13-D71A-4F4C-BD1F-9D7B73BAC4D9}" type="slidenum">
              <a:rPr lang="zh-CN" altLang="en-US" smtClean="0"/>
              <a:t>‹#›</a:t>
            </a:fld>
            <a:endParaRPr lang="zh-CN" altLang="en-US"/>
          </a:p>
        </p:txBody>
      </p:sp>
    </p:spTree>
    <p:extLst>
      <p:ext uri="{BB962C8B-B14F-4D97-AF65-F5344CB8AC3E}">
        <p14:creationId xmlns:p14="http://schemas.microsoft.com/office/powerpoint/2010/main" val="30875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AE2085-62E0-46F6-8113-470A123B6B70}" type="datetimeFigureOut">
              <a:rPr lang="zh-CN" altLang="en-US" smtClean="0"/>
              <a:t>2016/6/6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3F96C13-D71A-4F4C-BD1F-9D7B73BAC4D9}" type="slidenum">
              <a:rPr lang="zh-CN" altLang="en-US" smtClean="0"/>
              <a:t>‹#›</a:t>
            </a:fld>
            <a:endParaRPr lang="zh-CN" altLang="en-US"/>
          </a:p>
        </p:txBody>
      </p:sp>
    </p:spTree>
    <p:extLst>
      <p:ext uri="{BB962C8B-B14F-4D97-AF65-F5344CB8AC3E}">
        <p14:creationId xmlns:p14="http://schemas.microsoft.com/office/powerpoint/2010/main" val="241505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E1AE2085-62E0-46F6-8113-470A123B6B70}" type="datetimeFigureOut">
              <a:rPr lang="zh-CN" altLang="en-US" smtClean="0"/>
              <a:t>2016/6/6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3F96C13-D71A-4F4C-BD1F-9D7B73BAC4D9}" type="slidenum">
              <a:rPr lang="zh-CN" altLang="en-US" smtClean="0"/>
              <a:t>‹#›</a:t>
            </a:fld>
            <a:endParaRPr lang="zh-CN" altLang="en-US"/>
          </a:p>
        </p:txBody>
      </p:sp>
    </p:spTree>
    <p:extLst>
      <p:ext uri="{BB962C8B-B14F-4D97-AF65-F5344CB8AC3E}">
        <p14:creationId xmlns:p14="http://schemas.microsoft.com/office/powerpoint/2010/main" val="194852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E1AE2085-62E0-46F6-8113-470A123B6B70}" type="datetimeFigureOut">
              <a:rPr lang="zh-CN" altLang="en-US" smtClean="0"/>
              <a:t>2016/6/6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3F96C13-D71A-4F4C-BD1F-9D7B73BAC4D9}" type="slidenum">
              <a:rPr lang="zh-CN" altLang="en-US" smtClean="0"/>
              <a:t>‹#›</a:t>
            </a:fld>
            <a:endParaRPr lang="zh-CN" altLang="en-US"/>
          </a:p>
        </p:txBody>
      </p:sp>
    </p:spTree>
    <p:extLst>
      <p:ext uri="{BB962C8B-B14F-4D97-AF65-F5344CB8AC3E}">
        <p14:creationId xmlns:p14="http://schemas.microsoft.com/office/powerpoint/2010/main" val="214244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AE2085-62E0-46F6-8113-470A123B6B70}" type="datetimeFigureOut">
              <a:rPr lang="zh-CN" altLang="en-US" smtClean="0"/>
              <a:t>2016/6/6</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96C13-D71A-4F4C-BD1F-9D7B73BAC4D9}" type="slidenum">
              <a:rPr lang="zh-CN" altLang="en-US" smtClean="0"/>
              <a:t>‹#›</a:t>
            </a:fld>
            <a:endParaRPr lang="zh-CN" altLang="en-US"/>
          </a:p>
        </p:txBody>
      </p:sp>
    </p:spTree>
    <p:extLst>
      <p:ext uri="{BB962C8B-B14F-4D97-AF65-F5344CB8AC3E}">
        <p14:creationId xmlns:p14="http://schemas.microsoft.com/office/powerpoint/2010/main" val="3167234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43454" y="2667290"/>
            <a:ext cx="6058442" cy="707886"/>
          </a:xfrm>
          <a:prstGeom prst="rect">
            <a:avLst/>
          </a:prstGeom>
          <a:noFill/>
        </p:spPr>
        <p:txBody>
          <a:bodyPr wrap="square" rtlCol="0">
            <a:spAutoFit/>
          </a:bodyPr>
          <a:lstStyle/>
          <a:p>
            <a:pPr algn="ctr"/>
            <a:r>
              <a:rPr lang="en-US" altLang="zh-CN" sz="4000" dirty="0" err="1" smtClean="0"/>
              <a:t>DeepDive</a:t>
            </a:r>
            <a:r>
              <a:rPr lang="en-US" altLang="zh-CN" sz="4000" dirty="0" smtClean="0"/>
              <a:t> and Crawler </a:t>
            </a:r>
            <a:endParaRPr lang="zh-CN" altLang="en-US" sz="4000" dirty="0"/>
          </a:p>
        </p:txBody>
      </p:sp>
      <p:sp>
        <p:nvSpPr>
          <p:cNvPr id="3" name="文本框 2"/>
          <p:cNvSpPr txBox="1"/>
          <p:nvPr/>
        </p:nvSpPr>
        <p:spPr>
          <a:xfrm>
            <a:off x="3838105" y="4238474"/>
            <a:ext cx="1869141" cy="369332"/>
          </a:xfrm>
          <a:prstGeom prst="rect">
            <a:avLst/>
          </a:prstGeom>
          <a:noFill/>
        </p:spPr>
        <p:txBody>
          <a:bodyPr wrap="square" rtlCol="0">
            <a:spAutoFit/>
          </a:bodyPr>
          <a:lstStyle/>
          <a:p>
            <a:pPr algn="ctr"/>
            <a:r>
              <a:rPr lang="en-US" altLang="zh-CN" dirty="0" smtClean="0"/>
              <a:t>Li Tianchu</a:t>
            </a:r>
            <a:endParaRPr lang="zh-CN" altLang="en-US" dirty="0"/>
          </a:p>
        </p:txBody>
      </p:sp>
    </p:spTree>
    <p:extLst>
      <p:ext uri="{BB962C8B-B14F-4D97-AF65-F5344CB8AC3E}">
        <p14:creationId xmlns:p14="http://schemas.microsoft.com/office/powerpoint/2010/main" val="832654131"/>
      </p:ext>
    </p:extLst>
  </p:cSld>
  <p:clrMapOvr>
    <a:masterClrMapping/>
  </p:clrMapOvr>
  <mc:AlternateContent xmlns:mc="http://schemas.openxmlformats.org/markup-compatibility/2006">
    <mc:Choice xmlns:p14="http://schemas.microsoft.com/office/powerpoint/2010/main" Requires="p14">
      <p:transition spd="med" p14:dur="700" advTm="12730">
        <p:fade/>
      </p:transition>
    </mc:Choice>
    <mc:Fallback>
      <p:transition spd="med" advTm="1273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432480" y="1616305"/>
            <a:ext cx="8114620" cy="3816547"/>
          </a:xfrm>
          <a:prstGeom prst="rect">
            <a:avLst/>
          </a:prstGeom>
        </p:spPr>
      </p:pic>
    </p:spTree>
    <p:extLst>
      <p:ext uri="{BB962C8B-B14F-4D97-AF65-F5344CB8AC3E}">
        <p14:creationId xmlns:p14="http://schemas.microsoft.com/office/powerpoint/2010/main" val="60294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32386" y="1637071"/>
            <a:ext cx="5530645" cy="523220"/>
          </a:xfrm>
          <a:prstGeom prst="rect">
            <a:avLst/>
          </a:prstGeom>
          <a:noFill/>
        </p:spPr>
        <p:txBody>
          <a:bodyPr wrap="square" rtlCol="0">
            <a:spAutoFit/>
          </a:bodyPr>
          <a:lstStyle/>
          <a:p>
            <a:r>
              <a:rPr lang="en-US" altLang="zh-CN" sz="2800" dirty="0" smtClean="0">
                <a:effectLst/>
              </a:rPr>
              <a:t>Tools used in </a:t>
            </a:r>
            <a:r>
              <a:rPr lang="en-US" altLang="zh-CN" sz="2800" dirty="0" smtClean="0"/>
              <a:t>python crawler</a:t>
            </a:r>
            <a:r>
              <a:rPr lang="en-US" altLang="zh-CN" sz="2800" dirty="0" smtClean="0">
                <a:effectLst/>
              </a:rPr>
              <a:t>:</a:t>
            </a:r>
            <a:endParaRPr lang="zh-CN" altLang="en-US" sz="2800" dirty="0"/>
          </a:p>
        </p:txBody>
      </p:sp>
      <p:sp>
        <p:nvSpPr>
          <p:cNvPr id="3" name="文本框 2"/>
          <p:cNvSpPr txBox="1"/>
          <p:nvPr/>
        </p:nvSpPr>
        <p:spPr>
          <a:xfrm>
            <a:off x="1032386" y="2460347"/>
            <a:ext cx="7859836" cy="2308324"/>
          </a:xfrm>
          <a:prstGeom prst="rect">
            <a:avLst/>
          </a:prstGeom>
          <a:noFill/>
        </p:spPr>
        <p:txBody>
          <a:bodyPr wrap="square" rtlCol="0">
            <a:spAutoFit/>
          </a:bodyPr>
          <a:lstStyle/>
          <a:p>
            <a:r>
              <a:rPr lang="en-US" altLang="zh-CN" sz="2400" dirty="0" smtClean="0"/>
              <a:t>Python library:</a:t>
            </a:r>
          </a:p>
          <a:p>
            <a:r>
              <a:rPr lang="en-US" altLang="zh-CN" sz="2400" dirty="0"/>
              <a:t>• re</a:t>
            </a:r>
            <a:r>
              <a:rPr lang="en-US" altLang="zh-CN" sz="2400" dirty="0" smtClean="0"/>
              <a:t>, beautifulsoup4, sys                                     for page parser</a:t>
            </a:r>
            <a:endParaRPr lang="en-US" altLang="zh-CN" sz="2400" dirty="0"/>
          </a:p>
          <a:p>
            <a:r>
              <a:rPr lang="en-US" altLang="zh-CN" sz="2400" dirty="0"/>
              <a:t>• </a:t>
            </a:r>
            <a:r>
              <a:rPr lang="en-US" altLang="zh-CN" sz="2400" dirty="0" smtClean="0"/>
              <a:t>Queue, requests/</a:t>
            </a:r>
            <a:r>
              <a:rPr lang="en-US" altLang="zh-CN" sz="2400" dirty="0" err="1" smtClean="0"/>
              <a:t>pycurl</a:t>
            </a:r>
            <a:r>
              <a:rPr lang="en-US" altLang="zh-CN" sz="2400" dirty="0" smtClean="0"/>
              <a:t>                                   for net request</a:t>
            </a:r>
          </a:p>
          <a:p>
            <a:r>
              <a:rPr lang="en-US" altLang="zh-CN" sz="2400" dirty="0"/>
              <a:t>• </a:t>
            </a:r>
            <a:r>
              <a:rPr lang="en-US" altLang="zh-CN" sz="2400" dirty="0" err="1"/>
              <a:t>Gzip</a:t>
            </a:r>
            <a:r>
              <a:rPr lang="en-US" altLang="zh-CN" sz="2400" dirty="0"/>
              <a:t>, threading, </a:t>
            </a:r>
            <a:r>
              <a:rPr lang="en-US" altLang="zh-CN" sz="2400" dirty="0" smtClean="0"/>
              <a:t>multiprocessing,                  for efficiency</a:t>
            </a:r>
          </a:p>
          <a:p>
            <a:r>
              <a:rPr lang="en-US" altLang="zh-CN" sz="2400" dirty="0" smtClean="0"/>
              <a:t>   </a:t>
            </a:r>
            <a:r>
              <a:rPr lang="en-US" altLang="zh-CN" sz="2400" dirty="0" err="1" smtClean="0"/>
              <a:t>Gevent</a:t>
            </a:r>
            <a:r>
              <a:rPr lang="en-US" altLang="zh-CN" sz="2400" dirty="0" smtClean="0"/>
              <a:t>, socket    </a:t>
            </a:r>
          </a:p>
          <a:p>
            <a:r>
              <a:rPr lang="en-US" altLang="zh-CN" sz="2400" dirty="0" smtClean="0"/>
              <a:t>• </a:t>
            </a:r>
            <a:r>
              <a:rPr lang="en-US" altLang="zh-CN" sz="2400" dirty="0" err="1" smtClean="0"/>
              <a:t>Json</a:t>
            </a:r>
            <a:r>
              <a:rPr lang="en-US" altLang="zh-CN" sz="2400" dirty="0" smtClean="0"/>
              <a:t>, </a:t>
            </a:r>
            <a:r>
              <a:rPr lang="en-US" altLang="zh-CN" sz="2400" dirty="0" err="1" smtClean="0"/>
              <a:t>redis</a:t>
            </a:r>
            <a:r>
              <a:rPr lang="en-US" altLang="zh-CN" sz="2400" dirty="0" smtClean="0"/>
              <a:t>, </a:t>
            </a:r>
            <a:r>
              <a:rPr lang="en-US" altLang="zh-CN" sz="2400" dirty="0" err="1" smtClean="0"/>
              <a:t>Postagedb</a:t>
            </a:r>
            <a:r>
              <a:rPr lang="en-US" altLang="zh-CN" sz="2400" dirty="0" smtClean="0"/>
              <a:t>                                      for store</a:t>
            </a:r>
            <a:endParaRPr lang="zh-CN" altLang="en-US" sz="2000" dirty="0"/>
          </a:p>
        </p:txBody>
      </p:sp>
    </p:spTree>
    <p:extLst>
      <p:ext uri="{BB962C8B-B14F-4D97-AF65-F5344CB8AC3E}">
        <p14:creationId xmlns:p14="http://schemas.microsoft.com/office/powerpoint/2010/main" val="330894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1436914"/>
            <a:ext cx="4408714" cy="523220"/>
          </a:xfrm>
          <a:prstGeom prst="rect">
            <a:avLst/>
          </a:prstGeom>
          <a:noFill/>
        </p:spPr>
        <p:txBody>
          <a:bodyPr wrap="square" rtlCol="0">
            <a:spAutoFit/>
          </a:bodyPr>
          <a:lstStyle/>
          <a:p>
            <a:r>
              <a:rPr lang="en-US" altLang="zh-CN" sz="2800" dirty="0" smtClean="0"/>
              <a:t>How to accelerate a crawler</a:t>
            </a:r>
            <a:endParaRPr lang="zh-CN" altLang="en-US" sz="2800" dirty="0"/>
          </a:p>
        </p:txBody>
      </p:sp>
      <p:sp>
        <p:nvSpPr>
          <p:cNvPr id="3" name="文本框 2"/>
          <p:cNvSpPr txBox="1"/>
          <p:nvPr/>
        </p:nvSpPr>
        <p:spPr>
          <a:xfrm>
            <a:off x="1061358" y="1960134"/>
            <a:ext cx="4147456" cy="830997"/>
          </a:xfrm>
          <a:prstGeom prst="rect">
            <a:avLst/>
          </a:prstGeom>
          <a:noFill/>
        </p:spPr>
        <p:txBody>
          <a:bodyPr wrap="square" rtlCol="0">
            <a:spAutoFit/>
          </a:bodyPr>
          <a:lstStyle/>
          <a:p>
            <a:r>
              <a:rPr lang="en-US" altLang="zh-CN" sz="2400" dirty="0" smtClean="0"/>
              <a:t>•  </a:t>
            </a:r>
            <a:r>
              <a:rPr lang="en-US" altLang="zh-CN" sz="2400" dirty="0" err="1" smtClean="0"/>
              <a:t>gzip</a:t>
            </a:r>
            <a:r>
              <a:rPr lang="en-US" altLang="zh-CN" sz="2400" dirty="0" smtClean="0"/>
              <a:t>/deflate support</a:t>
            </a:r>
          </a:p>
          <a:p>
            <a:endParaRPr lang="en-US" altLang="zh-CN" sz="2400" dirty="0" smtClean="0"/>
          </a:p>
        </p:txBody>
      </p:sp>
    </p:spTree>
    <p:extLst>
      <p:ext uri="{BB962C8B-B14F-4D97-AF65-F5344CB8AC3E}">
        <p14:creationId xmlns:p14="http://schemas.microsoft.com/office/powerpoint/2010/main" val="408369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1436914"/>
            <a:ext cx="4408714" cy="523220"/>
          </a:xfrm>
          <a:prstGeom prst="rect">
            <a:avLst/>
          </a:prstGeom>
          <a:noFill/>
        </p:spPr>
        <p:txBody>
          <a:bodyPr wrap="square" rtlCol="0">
            <a:spAutoFit/>
          </a:bodyPr>
          <a:lstStyle/>
          <a:p>
            <a:r>
              <a:rPr lang="en-US" altLang="zh-CN" sz="2800" dirty="0" smtClean="0"/>
              <a:t>How to accelerate a crawler</a:t>
            </a:r>
            <a:endParaRPr lang="zh-CN" altLang="en-US" sz="2800" dirty="0"/>
          </a:p>
        </p:txBody>
      </p:sp>
      <p:sp>
        <p:nvSpPr>
          <p:cNvPr id="3" name="文本框 2"/>
          <p:cNvSpPr txBox="1"/>
          <p:nvPr/>
        </p:nvSpPr>
        <p:spPr>
          <a:xfrm>
            <a:off x="1061358" y="1960134"/>
            <a:ext cx="6046808" cy="1569660"/>
          </a:xfrm>
          <a:prstGeom prst="rect">
            <a:avLst/>
          </a:prstGeom>
          <a:noFill/>
        </p:spPr>
        <p:txBody>
          <a:bodyPr wrap="square" rtlCol="0">
            <a:spAutoFit/>
          </a:bodyPr>
          <a:lstStyle/>
          <a:p>
            <a:r>
              <a:rPr lang="en-US" altLang="zh-CN" sz="2400" dirty="0" smtClean="0"/>
              <a:t>•  </a:t>
            </a:r>
            <a:r>
              <a:rPr lang="en-US" altLang="zh-CN" sz="2400" dirty="0" err="1" smtClean="0"/>
              <a:t>gzip</a:t>
            </a:r>
            <a:r>
              <a:rPr lang="en-US" altLang="zh-CN" sz="2400" dirty="0" smtClean="0"/>
              <a:t>/deflate support</a:t>
            </a:r>
          </a:p>
          <a:p>
            <a:endParaRPr lang="en-US" altLang="zh-CN" sz="2400" dirty="0" smtClean="0"/>
          </a:p>
          <a:p>
            <a:r>
              <a:rPr lang="en-US" altLang="zh-CN" sz="2400" dirty="0" smtClean="0"/>
              <a:t>•  multithreading/asynchronous IO</a:t>
            </a:r>
          </a:p>
          <a:p>
            <a:endParaRPr lang="en-US" altLang="zh-CN" sz="2400" dirty="0" smtClean="0"/>
          </a:p>
        </p:txBody>
      </p:sp>
    </p:spTree>
    <p:extLst>
      <p:ext uri="{BB962C8B-B14F-4D97-AF65-F5344CB8AC3E}">
        <p14:creationId xmlns:p14="http://schemas.microsoft.com/office/powerpoint/2010/main" val="293962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1436914"/>
            <a:ext cx="4408714" cy="523220"/>
          </a:xfrm>
          <a:prstGeom prst="rect">
            <a:avLst/>
          </a:prstGeom>
          <a:noFill/>
        </p:spPr>
        <p:txBody>
          <a:bodyPr wrap="square" rtlCol="0">
            <a:spAutoFit/>
          </a:bodyPr>
          <a:lstStyle/>
          <a:p>
            <a:r>
              <a:rPr lang="en-US" altLang="zh-CN" sz="2800" dirty="0" smtClean="0"/>
              <a:t>How to accelerate a crawler</a:t>
            </a:r>
            <a:endParaRPr lang="zh-CN" altLang="en-US" sz="2800" dirty="0"/>
          </a:p>
        </p:txBody>
      </p:sp>
      <p:sp>
        <p:nvSpPr>
          <p:cNvPr id="3" name="文本框 2"/>
          <p:cNvSpPr txBox="1"/>
          <p:nvPr/>
        </p:nvSpPr>
        <p:spPr>
          <a:xfrm>
            <a:off x="1061358" y="1960134"/>
            <a:ext cx="6046808" cy="2308324"/>
          </a:xfrm>
          <a:prstGeom prst="rect">
            <a:avLst/>
          </a:prstGeom>
          <a:noFill/>
        </p:spPr>
        <p:txBody>
          <a:bodyPr wrap="square" rtlCol="0">
            <a:spAutoFit/>
          </a:bodyPr>
          <a:lstStyle/>
          <a:p>
            <a:r>
              <a:rPr lang="en-US" altLang="zh-CN" sz="2400" dirty="0" smtClean="0"/>
              <a:t>•  </a:t>
            </a:r>
            <a:r>
              <a:rPr lang="en-US" altLang="zh-CN" sz="2400" dirty="0" err="1" smtClean="0"/>
              <a:t>gzip</a:t>
            </a:r>
            <a:r>
              <a:rPr lang="en-US" altLang="zh-CN" sz="2400" dirty="0" smtClean="0"/>
              <a:t>/deflate support</a:t>
            </a:r>
          </a:p>
          <a:p>
            <a:endParaRPr lang="en-US" altLang="zh-CN" sz="2400" dirty="0" smtClean="0"/>
          </a:p>
          <a:p>
            <a:r>
              <a:rPr lang="en-US" altLang="zh-CN" sz="2400" dirty="0" smtClean="0"/>
              <a:t>•  multithreading/asynchronous IO</a:t>
            </a:r>
          </a:p>
          <a:p>
            <a:endParaRPr lang="en-US" altLang="zh-CN" sz="2400" dirty="0" smtClean="0"/>
          </a:p>
          <a:p>
            <a:r>
              <a:rPr lang="en-US" altLang="zh-CN" sz="2400" dirty="0" smtClean="0"/>
              <a:t>• multiprocessing </a:t>
            </a:r>
          </a:p>
          <a:p>
            <a:endParaRPr lang="en-US" altLang="zh-CN" sz="2400" dirty="0" smtClean="0"/>
          </a:p>
        </p:txBody>
      </p:sp>
    </p:spTree>
    <p:extLst>
      <p:ext uri="{BB962C8B-B14F-4D97-AF65-F5344CB8AC3E}">
        <p14:creationId xmlns:p14="http://schemas.microsoft.com/office/powerpoint/2010/main" val="219528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1436914"/>
            <a:ext cx="4408714" cy="523220"/>
          </a:xfrm>
          <a:prstGeom prst="rect">
            <a:avLst/>
          </a:prstGeom>
          <a:noFill/>
        </p:spPr>
        <p:txBody>
          <a:bodyPr wrap="square" rtlCol="0">
            <a:spAutoFit/>
          </a:bodyPr>
          <a:lstStyle/>
          <a:p>
            <a:r>
              <a:rPr lang="en-US" altLang="zh-CN" sz="2800" dirty="0" smtClean="0"/>
              <a:t>How to accelerate a crawler</a:t>
            </a:r>
            <a:endParaRPr lang="zh-CN" altLang="en-US" sz="2800" dirty="0"/>
          </a:p>
        </p:txBody>
      </p:sp>
      <p:sp>
        <p:nvSpPr>
          <p:cNvPr id="3" name="文本框 2"/>
          <p:cNvSpPr txBox="1"/>
          <p:nvPr/>
        </p:nvSpPr>
        <p:spPr>
          <a:xfrm>
            <a:off x="1061358" y="1960134"/>
            <a:ext cx="6046808" cy="2677656"/>
          </a:xfrm>
          <a:prstGeom prst="rect">
            <a:avLst/>
          </a:prstGeom>
          <a:noFill/>
        </p:spPr>
        <p:txBody>
          <a:bodyPr wrap="square" rtlCol="0">
            <a:spAutoFit/>
          </a:bodyPr>
          <a:lstStyle/>
          <a:p>
            <a:r>
              <a:rPr lang="en-US" altLang="zh-CN" sz="2400" dirty="0" smtClean="0"/>
              <a:t>•  </a:t>
            </a:r>
            <a:r>
              <a:rPr lang="en-US" altLang="zh-CN" sz="2400" dirty="0" err="1" smtClean="0"/>
              <a:t>gzip</a:t>
            </a:r>
            <a:r>
              <a:rPr lang="en-US" altLang="zh-CN" sz="2400" dirty="0" smtClean="0"/>
              <a:t>/deflate support</a:t>
            </a:r>
          </a:p>
          <a:p>
            <a:endParaRPr lang="en-US" altLang="zh-CN" sz="2400" dirty="0" smtClean="0"/>
          </a:p>
          <a:p>
            <a:r>
              <a:rPr lang="en-US" altLang="zh-CN" sz="2400" dirty="0" smtClean="0"/>
              <a:t>•  multithreading/asynchronous IO</a:t>
            </a:r>
          </a:p>
          <a:p>
            <a:endParaRPr lang="en-US" altLang="zh-CN" sz="2400" dirty="0" smtClean="0"/>
          </a:p>
          <a:p>
            <a:r>
              <a:rPr lang="en-US" altLang="zh-CN" sz="2400" dirty="0" smtClean="0"/>
              <a:t>• multiprocessing </a:t>
            </a:r>
          </a:p>
          <a:p>
            <a:endParaRPr lang="en-US" altLang="zh-CN" sz="2400" dirty="0" smtClean="0"/>
          </a:p>
          <a:p>
            <a:r>
              <a:rPr lang="en-US" altLang="zh-CN" sz="2400" dirty="0" smtClean="0"/>
              <a:t>• distribution</a:t>
            </a:r>
          </a:p>
        </p:txBody>
      </p:sp>
    </p:spTree>
    <p:extLst>
      <p:ext uri="{BB962C8B-B14F-4D97-AF65-F5344CB8AC3E}">
        <p14:creationId xmlns:p14="http://schemas.microsoft.com/office/powerpoint/2010/main" val="6772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1436914"/>
            <a:ext cx="4408714" cy="523220"/>
          </a:xfrm>
          <a:prstGeom prst="rect">
            <a:avLst/>
          </a:prstGeom>
          <a:noFill/>
        </p:spPr>
        <p:txBody>
          <a:bodyPr wrap="square" rtlCol="0">
            <a:spAutoFit/>
          </a:bodyPr>
          <a:lstStyle/>
          <a:p>
            <a:r>
              <a:rPr lang="en-US" altLang="zh-CN" sz="2800" dirty="0" smtClean="0"/>
              <a:t>How to avoid being banned</a:t>
            </a:r>
            <a:endParaRPr lang="zh-CN" altLang="en-US" sz="2800" dirty="0"/>
          </a:p>
        </p:txBody>
      </p:sp>
      <p:sp>
        <p:nvSpPr>
          <p:cNvPr id="3" name="文本框 2"/>
          <p:cNvSpPr txBox="1"/>
          <p:nvPr/>
        </p:nvSpPr>
        <p:spPr>
          <a:xfrm>
            <a:off x="1061358" y="1960134"/>
            <a:ext cx="6046808" cy="2308324"/>
          </a:xfrm>
          <a:prstGeom prst="rect">
            <a:avLst/>
          </a:prstGeom>
          <a:noFill/>
        </p:spPr>
        <p:txBody>
          <a:bodyPr wrap="square" rtlCol="0">
            <a:spAutoFit/>
          </a:bodyPr>
          <a:lstStyle/>
          <a:p>
            <a:r>
              <a:rPr lang="en-US" altLang="zh-CN" sz="2400" dirty="0" smtClean="0"/>
              <a:t>• </a:t>
            </a:r>
            <a:r>
              <a:rPr lang="en-US" altLang="zh-CN" sz="2400" dirty="0" smtClean="0"/>
              <a:t>Disguise </a:t>
            </a:r>
            <a:r>
              <a:rPr lang="en-US" altLang="zh-CN" sz="2400" dirty="0"/>
              <a:t>as a browser</a:t>
            </a:r>
            <a:endParaRPr lang="en-US" altLang="zh-CN" sz="2400" dirty="0" smtClean="0"/>
          </a:p>
          <a:p>
            <a:endParaRPr lang="en-US" altLang="zh-CN" sz="2400" dirty="0" smtClean="0"/>
          </a:p>
          <a:p>
            <a:r>
              <a:rPr lang="en-US" altLang="zh-CN" sz="2400" dirty="0" smtClean="0"/>
              <a:t>•  Use </a:t>
            </a:r>
            <a:r>
              <a:rPr lang="en-US" altLang="zh-CN" sz="2400" dirty="0" smtClean="0"/>
              <a:t>proxy</a:t>
            </a:r>
            <a:endParaRPr lang="en-US" altLang="zh-CN" sz="2400" dirty="0" smtClean="0"/>
          </a:p>
          <a:p>
            <a:endParaRPr lang="en-US" altLang="zh-CN" sz="2400" dirty="0" smtClean="0"/>
          </a:p>
          <a:p>
            <a:r>
              <a:rPr lang="en-US" altLang="zh-CN" sz="2400" dirty="0" smtClean="0"/>
              <a:t>•  ……</a:t>
            </a:r>
          </a:p>
          <a:p>
            <a:endParaRPr lang="en-US" altLang="zh-CN" sz="2400" dirty="0" smtClean="0"/>
          </a:p>
        </p:txBody>
      </p:sp>
    </p:spTree>
    <p:extLst>
      <p:ext uri="{BB962C8B-B14F-4D97-AF65-F5344CB8AC3E}">
        <p14:creationId xmlns:p14="http://schemas.microsoft.com/office/powerpoint/2010/main" val="246217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图表 9"/>
          <p:cNvGraphicFramePr/>
          <p:nvPr>
            <p:extLst>
              <p:ext uri="{D42A27DB-BD31-4B8C-83A1-F6EECF244321}">
                <p14:modId xmlns:p14="http://schemas.microsoft.com/office/powerpoint/2010/main" val="2336584424"/>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825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22815" y="3020786"/>
            <a:ext cx="3069771" cy="830997"/>
          </a:xfrm>
          <a:prstGeom prst="rect">
            <a:avLst/>
          </a:prstGeom>
          <a:noFill/>
        </p:spPr>
        <p:txBody>
          <a:bodyPr wrap="square" rtlCol="0">
            <a:spAutoFit/>
          </a:bodyPr>
          <a:lstStyle/>
          <a:p>
            <a:pPr algn="ctr"/>
            <a:r>
              <a:rPr lang="en-US" altLang="zh-CN" sz="4800" dirty="0" smtClean="0"/>
              <a:t>Q &amp; A</a:t>
            </a:r>
            <a:endParaRPr lang="zh-CN" altLang="en-US" sz="4800" dirty="0"/>
          </a:p>
        </p:txBody>
      </p:sp>
    </p:spTree>
    <p:extLst>
      <p:ext uri="{BB962C8B-B14F-4D97-AF65-F5344CB8AC3E}">
        <p14:creationId xmlns:p14="http://schemas.microsoft.com/office/powerpoint/2010/main" val="221057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8564" y="1196788"/>
            <a:ext cx="1976718" cy="646331"/>
          </a:xfrm>
          <a:prstGeom prst="rect">
            <a:avLst/>
          </a:prstGeom>
          <a:noFill/>
        </p:spPr>
        <p:txBody>
          <a:bodyPr wrap="square" rtlCol="0">
            <a:spAutoFit/>
          </a:bodyPr>
          <a:lstStyle/>
          <a:p>
            <a:r>
              <a:rPr lang="en-US" altLang="zh-CN" sz="3600" dirty="0" smtClean="0"/>
              <a:t>Content</a:t>
            </a:r>
            <a:endParaRPr lang="zh-CN" altLang="en-US" sz="3600" dirty="0"/>
          </a:p>
        </p:txBody>
      </p:sp>
      <p:sp>
        <p:nvSpPr>
          <p:cNvPr id="3" name="文本框 2"/>
          <p:cNvSpPr txBox="1"/>
          <p:nvPr/>
        </p:nvSpPr>
        <p:spPr>
          <a:xfrm>
            <a:off x="1065677" y="2414209"/>
            <a:ext cx="3930865" cy="461665"/>
          </a:xfrm>
          <a:prstGeom prst="rect">
            <a:avLst/>
          </a:prstGeom>
          <a:noFill/>
        </p:spPr>
        <p:txBody>
          <a:bodyPr wrap="square" rtlCol="0">
            <a:spAutoFit/>
          </a:bodyPr>
          <a:lstStyle/>
          <a:p>
            <a:r>
              <a:rPr lang="en-US" altLang="zh-CN" sz="2400" dirty="0" smtClean="0"/>
              <a:t>•  Website of </a:t>
            </a:r>
            <a:r>
              <a:rPr lang="en-US" altLang="zh-CN" sz="2400" dirty="0" err="1" smtClean="0"/>
              <a:t>DeepDive</a:t>
            </a:r>
            <a:endParaRPr lang="zh-CN" altLang="en-US" sz="2400" dirty="0"/>
          </a:p>
        </p:txBody>
      </p:sp>
      <p:sp>
        <p:nvSpPr>
          <p:cNvPr id="11" name="文本框 10"/>
          <p:cNvSpPr txBox="1"/>
          <p:nvPr/>
        </p:nvSpPr>
        <p:spPr>
          <a:xfrm>
            <a:off x="1065678" y="3834191"/>
            <a:ext cx="3059206" cy="461665"/>
          </a:xfrm>
          <a:prstGeom prst="rect">
            <a:avLst/>
          </a:prstGeom>
          <a:noFill/>
        </p:spPr>
        <p:txBody>
          <a:bodyPr wrap="square" rtlCol="0">
            <a:spAutoFit/>
          </a:bodyPr>
          <a:lstStyle/>
          <a:p>
            <a:r>
              <a:rPr lang="en-US" altLang="zh-CN" sz="2400" dirty="0" smtClean="0"/>
              <a:t>•  </a:t>
            </a:r>
            <a:r>
              <a:rPr lang="en-US" altLang="zh-CN" sz="2400" dirty="0" smtClean="0"/>
              <a:t>Crawler</a:t>
            </a:r>
            <a:endParaRPr lang="en-US" altLang="zh-CN" sz="2400" dirty="0" smtClean="0"/>
          </a:p>
        </p:txBody>
      </p:sp>
    </p:spTree>
    <p:extLst>
      <p:ext uri="{BB962C8B-B14F-4D97-AF65-F5344CB8AC3E}">
        <p14:creationId xmlns:p14="http://schemas.microsoft.com/office/powerpoint/2010/main" val="2570701298"/>
      </p:ext>
    </p:extLst>
  </p:cSld>
  <p:clrMapOvr>
    <a:masterClrMapping/>
  </p:clrMapOvr>
  <mc:AlternateContent xmlns:mc="http://schemas.openxmlformats.org/markup-compatibility/2006">
    <mc:Choice xmlns:p14="http://schemas.microsoft.com/office/powerpoint/2010/main" Requires="p14">
      <p:transition spd="med" p14:dur="700" advTm="10547">
        <p:fade/>
      </p:transition>
    </mc:Choice>
    <mc:Fallback>
      <p:transition spd="med" advTm="10547">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13559" y="1470254"/>
            <a:ext cx="8709216" cy="4169441"/>
          </a:xfrm>
          <a:prstGeom prst="rect">
            <a:avLst/>
          </a:prstGeom>
        </p:spPr>
      </p:pic>
    </p:spTree>
    <p:extLst>
      <p:ext uri="{BB962C8B-B14F-4D97-AF65-F5344CB8AC3E}">
        <p14:creationId xmlns:p14="http://schemas.microsoft.com/office/powerpoint/2010/main" val="3049192424"/>
      </p:ext>
    </p:extLst>
  </p:cSld>
  <p:clrMapOvr>
    <a:masterClrMapping/>
  </p:clrMapOvr>
  <mc:AlternateContent xmlns:mc="http://schemas.openxmlformats.org/markup-compatibility/2006">
    <mc:Choice xmlns:p14="http://schemas.microsoft.com/office/powerpoint/2010/main" Requires="p14">
      <p:transition spd="med" p14:dur="700" advTm="18668">
        <p:fade/>
      </p:transition>
    </mc:Choice>
    <mc:Fallback>
      <p:transition spd="med" advTm="18668">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181311" y="1489588"/>
            <a:ext cx="8767234" cy="4253346"/>
          </a:xfrm>
          <a:prstGeom prst="rect">
            <a:avLst/>
          </a:prstGeom>
        </p:spPr>
      </p:pic>
    </p:spTree>
    <p:extLst>
      <p:ext uri="{BB962C8B-B14F-4D97-AF65-F5344CB8AC3E}">
        <p14:creationId xmlns:p14="http://schemas.microsoft.com/office/powerpoint/2010/main" val="4158696062"/>
      </p:ext>
    </p:extLst>
  </p:cSld>
  <p:clrMapOvr>
    <a:masterClrMapping/>
  </p:clrMapOvr>
  <mc:AlternateContent xmlns:mc="http://schemas.openxmlformats.org/markup-compatibility/2006">
    <mc:Choice xmlns:p14="http://schemas.microsoft.com/office/powerpoint/2010/main" Requires="p14">
      <p:transition spd="med" p14:dur="700" advTm="29606">
        <p:fade/>
      </p:transition>
    </mc:Choice>
    <mc:Fallback>
      <p:transition spd="med" advTm="29606">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32386" y="1637071"/>
            <a:ext cx="5530645" cy="523220"/>
          </a:xfrm>
          <a:prstGeom prst="rect">
            <a:avLst/>
          </a:prstGeom>
          <a:noFill/>
        </p:spPr>
        <p:txBody>
          <a:bodyPr wrap="square" rtlCol="0">
            <a:spAutoFit/>
          </a:bodyPr>
          <a:lstStyle/>
          <a:p>
            <a:r>
              <a:rPr lang="en-US" altLang="zh-CN" sz="2800" dirty="0" smtClean="0">
                <a:effectLst/>
              </a:rPr>
              <a:t>Tools used in </a:t>
            </a:r>
            <a:r>
              <a:rPr lang="en-US" altLang="zh-CN" sz="2800" dirty="0" err="1" smtClean="0">
                <a:effectLst/>
              </a:rPr>
              <a:t>DeepDive</a:t>
            </a:r>
            <a:r>
              <a:rPr lang="en-US" altLang="zh-CN" sz="2800" dirty="0" smtClean="0">
                <a:effectLst/>
              </a:rPr>
              <a:t> construction:</a:t>
            </a:r>
            <a:endParaRPr lang="zh-CN" altLang="en-US" sz="2800" dirty="0"/>
          </a:p>
        </p:txBody>
      </p:sp>
      <p:sp>
        <p:nvSpPr>
          <p:cNvPr id="3" name="文本框 2"/>
          <p:cNvSpPr txBox="1"/>
          <p:nvPr/>
        </p:nvSpPr>
        <p:spPr>
          <a:xfrm>
            <a:off x="1578078" y="2639961"/>
            <a:ext cx="4719483" cy="1815882"/>
          </a:xfrm>
          <a:prstGeom prst="rect">
            <a:avLst/>
          </a:prstGeom>
          <a:noFill/>
        </p:spPr>
        <p:txBody>
          <a:bodyPr wrap="square" rtlCol="0">
            <a:spAutoFit/>
          </a:bodyPr>
          <a:lstStyle/>
          <a:p>
            <a:r>
              <a:rPr lang="en-US" altLang="zh-CN" sz="2400" dirty="0" smtClean="0"/>
              <a:t>HTML, CSS </a:t>
            </a:r>
            <a:r>
              <a:rPr lang="en-US" altLang="zh-CN" sz="2000" dirty="0" smtClean="0"/>
              <a:t>  for static page </a:t>
            </a:r>
          </a:p>
          <a:p>
            <a:r>
              <a:rPr lang="en-US" altLang="zh-CN" sz="2000" dirty="0" smtClean="0"/>
              <a:t> </a:t>
            </a:r>
          </a:p>
          <a:p>
            <a:r>
              <a:rPr lang="en-US" altLang="zh-CN" sz="2400" dirty="0" err="1" smtClean="0"/>
              <a:t>Javascript</a:t>
            </a:r>
            <a:r>
              <a:rPr lang="en-US" altLang="zh-CN" sz="2000" dirty="0" smtClean="0"/>
              <a:t>     for dynamic page</a:t>
            </a:r>
          </a:p>
          <a:p>
            <a:endParaRPr lang="en-US" altLang="zh-CN" sz="2000" dirty="0" smtClean="0"/>
          </a:p>
          <a:p>
            <a:r>
              <a:rPr lang="en-US" altLang="zh-CN" sz="2400" dirty="0" smtClean="0"/>
              <a:t>Web.py</a:t>
            </a:r>
            <a:r>
              <a:rPr lang="en-US" altLang="zh-CN" sz="2000" dirty="0" smtClean="0"/>
              <a:t>         for web </a:t>
            </a:r>
            <a:r>
              <a:rPr lang="en-US" altLang="zh-CN" sz="2000" dirty="0" smtClean="0">
                <a:effectLst/>
              </a:rPr>
              <a:t>backend</a:t>
            </a:r>
            <a:r>
              <a:rPr lang="en-US" altLang="zh-CN" sz="2000" dirty="0" smtClean="0"/>
              <a:t> </a:t>
            </a:r>
            <a:endParaRPr lang="zh-CN" altLang="en-US" sz="2000" dirty="0"/>
          </a:p>
        </p:txBody>
      </p:sp>
    </p:spTree>
    <p:extLst>
      <p:ext uri="{BB962C8B-B14F-4D97-AF65-F5344CB8AC3E}">
        <p14:creationId xmlns:p14="http://schemas.microsoft.com/office/powerpoint/2010/main" val="295162368"/>
      </p:ext>
    </p:extLst>
  </p:cSld>
  <p:clrMapOvr>
    <a:masterClrMapping/>
  </p:clrMapOvr>
  <mc:AlternateContent xmlns:mc="http://schemas.openxmlformats.org/markup-compatibility/2006">
    <mc:Choice xmlns:p14="http://schemas.microsoft.com/office/powerpoint/2010/main" Requires="p14">
      <p:transition spd="med" p14:dur="700" advTm="23031">
        <p:fade/>
      </p:transition>
    </mc:Choice>
    <mc:Fallback>
      <p:transition spd="med" advTm="23031">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14052" y="3229895"/>
            <a:ext cx="5338917" cy="646331"/>
          </a:xfrm>
          <a:prstGeom prst="rect">
            <a:avLst/>
          </a:prstGeom>
          <a:noFill/>
        </p:spPr>
        <p:txBody>
          <a:bodyPr wrap="square" rtlCol="0">
            <a:spAutoFit/>
          </a:bodyPr>
          <a:lstStyle/>
          <a:p>
            <a:pPr algn="ctr"/>
            <a:r>
              <a:rPr lang="en-US" altLang="zh-CN" sz="3600" dirty="0" smtClean="0"/>
              <a:t>Crawler</a:t>
            </a:r>
            <a:endParaRPr lang="zh-CN" altLang="en-US" sz="3600" dirty="0"/>
          </a:p>
        </p:txBody>
      </p:sp>
      <p:pic>
        <p:nvPicPr>
          <p:cNvPr id="4" name="图片 3"/>
          <p:cNvPicPr>
            <a:picLocks noChangeAspect="1"/>
          </p:cNvPicPr>
          <p:nvPr/>
        </p:nvPicPr>
        <p:blipFill>
          <a:blip r:embed="rId4"/>
          <a:stretch>
            <a:fillRect/>
          </a:stretch>
        </p:blipFill>
        <p:spPr>
          <a:xfrm>
            <a:off x="3400000" y="2990344"/>
            <a:ext cx="2697961" cy="1125435"/>
          </a:xfrm>
          <a:prstGeom prst="rect">
            <a:avLst/>
          </a:prstGeom>
        </p:spPr>
      </p:pic>
      <p:sp>
        <p:nvSpPr>
          <p:cNvPr id="6" name="文本框 2"/>
          <p:cNvSpPr txBox="1"/>
          <p:nvPr/>
        </p:nvSpPr>
        <p:spPr>
          <a:xfrm>
            <a:off x="851763" y="2528679"/>
            <a:ext cx="450877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smtClean="0"/>
              <a:t>•  Design for search engine</a:t>
            </a:r>
            <a:endParaRPr lang="zh-CN" altLang="en-US" sz="2400" dirty="0"/>
          </a:p>
        </p:txBody>
      </p:sp>
      <p:sp>
        <p:nvSpPr>
          <p:cNvPr id="7" name="文本框 2"/>
          <p:cNvSpPr txBox="1"/>
          <p:nvPr/>
        </p:nvSpPr>
        <p:spPr>
          <a:xfrm>
            <a:off x="851763" y="3238615"/>
            <a:ext cx="450877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smtClean="0"/>
              <a:t>•  </a:t>
            </a:r>
            <a:r>
              <a:rPr lang="en-US" altLang="zh-CN" sz="2400" dirty="0" smtClean="0"/>
              <a:t>Plugin</a:t>
            </a:r>
            <a:endParaRPr lang="zh-CN" altLang="en-US" sz="2400" dirty="0"/>
          </a:p>
        </p:txBody>
      </p:sp>
      <p:sp>
        <p:nvSpPr>
          <p:cNvPr id="8" name="文本框 2"/>
          <p:cNvSpPr txBox="1"/>
          <p:nvPr/>
        </p:nvSpPr>
        <p:spPr>
          <a:xfrm>
            <a:off x="858640" y="3955452"/>
            <a:ext cx="5239321"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smtClean="0"/>
              <a:t>•  </a:t>
            </a:r>
            <a:r>
              <a:rPr lang="en-US" altLang="zh-CN" sz="2400" dirty="0" smtClean="0"/>
              <a:t>Convenient </a:t>
            </a:r>
            <a:r>
              <a:rPr lang="en-US" altLang="zh-CN" sz="2400" dirty="0" smtClean="0"/>
              <a:t>for </a:t>
            </a:r>
            <a:r>
              <a:rPr lang="en-US" altLang="zh-CN" sz="2400" dirty="0" smtClean="0"/>
              <a:t>distributed </a:t>
            </a:r>
            <a:r>
              <a:rPr lang="en-US" altLang="zh-CN" sz="2400" dirty="0" smtClean="0"/>
              <a:t>crawler</a:t>
            </a:r>
            <a:endParaRPr lang="zh-CN" altLang="en-US" sz="2400" dirty="0"/>
          </a:p>
        </p:txBody>
      </p:sp>
    </p:spTree>
    <p:custDataLst>
      <p:tags r:id="rId1"/>
    </p:custDataLst>
    <p:extLst>
      <p:ext uri="{BB962C8B-B14F-4D97-AF65-F5344CB8AC3E}">
        <p14:creationId xmlns:p14="http://schemas.microsoft.com/office/powerpoint/2010/main" val="3194324862"/>
      </p:ext>
    </p:extLst>
  </p:cSld>
  <p:clrMapOvr>
    <a:masterClrMapping/>
  </p:clrMapOvr>
  <mc:AlternateContent xmlns:mc="http://schemas.openxmlformats.org/markup-compatibility/2006">
    <mc:Choice xmlns:p14="http://schemas.microsoft.com/office/powerpoint/2010/main" Requires="p14">
      <p:transition spd="med" p14:dur="700" advTm="76172">
        <p:fade/>
      </p:transition>
    </mc:Choice>
    <mc:Fallback>
      <p:transition spd="med" advTm="7617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22222E-6 4.44444E-6 L -0.34184 -0.27709 " pathEditMode="relative" rAng="0" ptsTypes="AA">
                                      <p:cBhvr>
                                        <p:cTn id="6" dur="1000" fill="hold"/>
                                        <p:tgtEl>
                                          <p:spTgt spid="2"/>
                                        </p:tgtEl>
                                        <p:attrNameLst>
                                          <p:attrName>ppt_x</p:attrName>
                                          <p:attrName>ppt_y</p:attrName>
                                        </p:attrNameLst>
                                      </p:cBhvr>
                                      <p:rCtr x="-17101" y="-13866"/>
                                    </p:animMotion>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99691" y="1632856"/>
            <a:ext cx="1191986" cy="685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3" name="文本框 2"/>
          <p:cNvSpPr txBox="1"/>
          <p:nvPr/>
        </p:nvSpPr>
        <p:spPr>
          <a:xfrm>
            <a:off x="1299691" y="1791090"/>
            <a:ext cx="1191986" cy="369332"/>
          </a:xfrm>
          <a:prstGeom prst="rect">
            <a:avLst/>
          </a:prstGeom>
          <a:noFill/>
        </p:spPr>
        <p:txBody>
          <a:bodyPr wrap="square" rtlCol="0">
            <a:spAutoFit/>
          </a:bodyPr>
          <a:lstStyle/>
          <a:p>
            <a:pPr algn="ctr"/>
            <a:r>
              <a:rPr lang="en-US" altLang="zh-CN" dirty="0" err="1" smtClean="0"/>
              <a:t>CrawlDB</a:t>
            </a:r>
            <a:endParaRPr lang="zh-CN" altLang="en-US" dirty="0"/>
          </a:p>
        </p:txBody>
      </p:sp>
      <p:sp>
        <p:nvSpPr>
          <p:cNvPr id="5" name="矩形 4"/>
          <p:cNvSpPr/>
          <p:nvPr/>
        </p:nvSpPr>
        <p:spPr>
          <a:xfrm>
            <a:off x="2867319" y="1586249"/>
            <a:ext cx="1202872" cy="32151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6" name="文本框 5"/>
          <p:cNvSpPr txBox="1"/>
          <p:nvPr/>
        </p:nvSpPr>
        <p:spPr>
          <a:xfrm>
            <a:off x="2867319" y="1576383"/>
            <a:ext cx="1202872" cy="369332"/>
          </a:xfrm>
          <a:prstGeom prst="rect">
            <a:avLst/>
          </a:prstGeom>
          <a:noFill/>
        </p:spPr>
        <p:txBody>
          <a:bodyPr wrap="square" rtlCol="0">
            <a:spAutoFit/>
          </a:bodyPr>
          <a:lstStyle/>
          <a:p>
            <a:pPr algn="ctr"/>
            <a:r>
              <a:rPr lang="en-US" altLang="zh-CN" dirty="0" smtClean="0"/>
              <a:t>Generator</a:t>
            </a:r>
            <a:endParaRPr lang="zh-CN" altLang="en-US" dirty="0"/>
          </a:p>
        </p:txBody>
      </p:sp>
      <p:sp>
        <p:nvSpPr>
          <p:cNvPr id="7" name="矩形 6"/>
          <p:cNvSpPr/>
          <p:nvPr/>
        </p:nvSpPr>
        <p:spPr>
          <a:xfrm>
            <a:off x="4489205" y="1105288"/>
            <a:ext cx="1949694" cy="281356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8" name="文本框 7"/>
          <p:cNvSpPr txBox="1"/>
          <p:nvPr/>
        </p:nvSpPr>
        <p:spPr>
          <a:xfrm>
            <a:off x="4489205" y="1263523"/>
            <a:ext cx="1949694" cy="2308324"/>
          </a:xfrm>
          <a:prstGeom prst="rect">
            <a:avLst/>
          </a:prstGeom>
          <a:noFill/>
        </p:spPr>
        <p:txBody>
          <a:bodyPr wrap="square" rtlCol="0">
            <a:spAutoFit/>
          </a:bodyPr>
          <a:lstStyle/>
          <a:p>
            <a:r>
              <a:rPr lang="en-US" altLang="zh-CN" dirty="0" smtClean="0"/>
              <a:t>Segment N</a:t>
            </a:r>
          </a:p>
          <a:p>
            <a:endParaRPr lang="en-US" altLang="zh-CN" dirty="0"/>
          </a:p>
          <a:p>
            <a:pPr algn="ctr"/>
            <a:r>
              <a:rPr lang="en-US" altLang="zh-CN" dirty="0" err="1" smtClean="0"/>
              <a:t>Crawl_generate</a:t>
            </a:r>
            <a:endParaRPr lang="en-US" altLang="zh-CN" dirty="0" smtClean="0"/>
          </a:p>
          <a:p>
            <a:pPr algn="ctr"/>
            <a:r>
              <a:rPr lang="en-US" altLang="zh-CN" dirty="0" err="1" smtClean="0"/>
              <a:t>Crawl_fetch</a:t>
            </a:r>
            <a:endParaRPr lang="en-US" altLang="zh-CN" dirty="0" smtClean="0"/>
          </a:p>
          <a:p>
            <a:pPr algn="ctr"/>
            <a:r>
              <a:rPr lang="en-US" altLang="zh-CN" dirty="0" smtClean="0"/>
              <a:t>Content</a:t>
            </a:r>
          </a:p>
          <a:p>
            <a:pPr algn="ctr"/>
            <a:r>
              <a:rPr lang="en-US" altLang="zh-CN" dirty="0" err="1" smtClean="0"/>
              <a:t>Crawl_parse</a:t>
            </a:r>
            <a:endParaRPr lang="en-US" altLang="zh-CN" dirty="0" smtClean="0"/>
          </a:p>
          <a:p>
            <a:pPr algn="ctr"/>
            <a:r>
              <a:rPr lang="en-US" altLang="zh-CN" dirty="0" err="1" smtClean="0"/>
              <a:t>Parse_data</a:t>
            </a:r>
            <a:endParaRPr lang="en-US" altLang="zh-CN" dirty="0" smtClean="0"/>
          </a:p>
          <a:p>
            <a:pPr algn="ctr"/>
            <a:r>
              <a:rPr lang="en-US" altLang="zh-CN" dirty="0" err="1" smtClean="0"/>
              <a:t>Parse_text</a:t>
            </a:r>
            <a:endParaRPr lang="en-US" altLang="zh-CN" dirty="0" smtClean="0"/>
          </a:p>
        </p:txBody>
      </p:sp>
      <p:sp>
        <p:nvSpPr>
          <p:cNvPr id="9" name="矩形 8"/>
          <p:cNvSpPr/>
          <p:nvPr/>
        </p:nvSpPr>
        <p:spPr>
          <a:xfrm>
            <a:off x="1299691" y="3575955"/>
            <a:ext cx="1191986" cy="685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0" name="文本框 9"/>
          <p:cNvSpPr txBox="1"/>
          <p:nvPr/>
        </p:nvSpPr>
        <p:spPr>
          <a:xfrm>
            <a:off x="1299691" y="3734189"/>
            <a:ext cx="1191986" cy="369332"/>
          </a:xfrm>
          <a:prstGeom prst="rect">
            <a:avLst/>
          </a:prstGeom>
          <a:noFill/>
        </p:spPr>
        <p:txBody>
          <a:bodyPr wrap="square" rtlCol="0">
            <a:spAutoFit/>
          </a:bodyPr>
          <a:lstStyle/>
          <a:p>
            <a:pPr algn="ctr"/>
            <a:r>
              <a:rPr lang="en-US" altLang="zh-CN" dirty="0" err="1" smtClean="0"/>
              <a:t>LinkDB</a:t>
            </a:r>
            <a:endParaRPr lang="zh-CN" altLang="en-US" dirty="0"/>
          </a:p>
        </p:txBody>
      </p:sp>
      <p:sp>
        <p:nvSpPr>
          <p:cNvPr id="11" name="矩形 10"/>
          <p:cNvSpPr/>
          <p:nvPr/>
        </p:nvSpPr>
        <p:spPr>
          <a:xfrm>
            <a:off x="6700157" y="1800956"/>
            <a:ext cx="1202872" cy="32151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2" name="文本框 11"/>
          <p:cNvSpPr txBox="1"/>
          <p:nvPr/>
        </p:nvSpPr>
        <p:spPr>
          <a:xfrm>
            <a:off x="6700157" y="1791090"/>
            <a:ext cx="1202872" cy="369332"/>
          </a:xfrm>
          <a:prstGeom prst="rect">
            <a:avLst/>
          </a:prstGeom>
          <a:noFill/>
        </p:spPr>
        <p:txBody>
          <a:bodyPr wrap="square" rtlCol="0">
            <a:spAutoFit/>
          </a:bodyPr>
          <a:lstStyle/>
          <a:p>
            <a:pPr algn="ctr"/>
            <a:r>
              <a:rPr lang="en-US" altLang="zh-CN" dirty="0" smtClean="0"/>
              <a:t>Fetcher</a:t>
            </a:r>
            <a:endParaRPr lang="zh-CN" altLang="en-US" dirty="0"/>
          </a:p>
        </p:txBody>
      </p:sp>
      <p:sp>
        <p:nvSpPr>
          <p:cNvPr id="13" name="矩形 12"/>
          <p:cNvSpPr/>
          <p:nvPr/>
        </p:nvSpPr>
        <p:spPr>
          <a:xfrm>
            <a:off x="1612652" y="2673945"/>
            <a:ext cx="2348595" cy="32151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4" name="文本框 13"/>
          <p:cNvSpPr txBox="1"/>
          <p:nvPr/>
        </p:nvSpPr>
        <p:spPr>
          <a:xfrm>
            <a:off x="1612652" y="2664079"/>
            <a:ext cx="2348595" cy="369332"/>
          </a:xfrm>
          <a:prstGeom prst="rect">
            <a:avLst/>
          </a:prstGeom>
          <a:noFill/>
        </p:spPr>
        <p:txBody>
          <a:bodyPr wrap="square" rtlCol="0">
            <a:spAutoFit/>
          </a:bodyPr>
          <a:lstStyle/>
          <a:p>
            <a:pPr algn="ctr"/>
            <a:r>
              <a:rPr lang="en-US" altLang="zh-CN" dirty="0" err="1" smtClean="0"/>
              <a:t>CrawlDB</a:t>
            </a:r>
            <a:r>
              <a:rPr lang="en-US" altLang="zh-CN" smtClean="0"/>
              <a:t> </a:t>
            </a:r>
            <a:r>
              <a:rPr lang="en-US" altLang="zh-CN" smtClean="0"/>
              <a:t>update</a:t>
            </a:r>
            <a:endParaRPr lang="zh-CN" altLang="en-US" dirty="0"/>
          </a:p>
        </p:txBody>
      </p:sp>
      <p:sp>
        <p:nvSpPr>
          <p:cNvPr id="15" name="矩形 14"/>
          <p:cNvSpPr/>
          <p:nvPr/>
        </p:nvSpPr>
        <p:spPr>
          <a:xfrm>
            <a:off x="2898739" y="3575955"/>
            <a:ext cx="1191986" cy="685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6" name="文本框 15"/>
          <p:cNvSpPr txBox="1"/>
          <p:nvPr/>
        </p:nvSpPr>
        <p:spPr>
          <a:xfrm>
            <a:off x="2898739" y="3595689"/>
            <a:ext cx="1191986" cy="646331"/>
          </a:xfrm>
          <a:prstGeom prst="rect">
            <a:avLst/>
          </a:prstGeom>
          <a:noFill/>
        </p:spPr>
        <p:txBody>
          <a:bodyPr wrap="square" rtlCol="0">
            <a:spAutoFit/>
          </a:bodyPr>
          <a:lstStyle/>
          <a:p>
            <a:r>
              <a:rPr lang="en-US" altLang="zh-CN" dirty="0" err="1" smtClean="0"/>
              <a:t>LinkDB</a:t>
            </a:r>
            <a:endParaRPr lang="en-US" altLang="zh-CN" dirty="0" smtClean="0"/>
          </a:p>
          <a:p>
            <a:r>
              <a:rPr lang="en-US" altLang="zh-CN" dirty="0" err="1" smtClean="0"/>
              <a:t>invertlinks</a:t>
            </a:r>
            <a:endParaRPr lang="zh-CN" altLang="en-US" dirty="0"/>
          </a:p>
        </p:txBody>
      </p:sp>
      <p:sp>
        <p:nvSpPr>
          <p:cNvPr id="17" name="矩形 16"/>
          <p:cNvSpPr/>
          <p:nvPr/>
        </p:nvSpPr>
        <p:spPr>
          <a:xfrm>
            <a:off x="4187127" y="4802488"/>
            <a:ext cx="1494064" cy="685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8" name="文本框 17"/>
          <p:cNvSpPr txBox="1"/>
          <p:nvPr/>
        </p:nvSpPr>
        <p:spPr>
          <a:xfrm>
            <a:off x="4187127" y="4960722"/>
            <a:ext cx="1494064" cy="369332"/>
          </a:xfrm>
          <a:prstGeom prst="rect">
            <a:avLst/>
          </a:prstGeom>
          <a:noFill/>
        </p:spPr>
        <p:txBody>
          <a:bodyPr wrap="square" rtlCol="0">
            <a:spAutoFit/>
          </a:bodyPr>
          <a:lstStyle/>
          <a:p>
            <a:pPr algn="ctr"/>
            <a:r>
              <a:rPr lang="en-US" altLang="zh-CN" dirty="0" smtClean="0"/>
              <a:t>Indexer</a:t>
            </a:r>
            <a:endParaRPr lang="zh-CN" altLang="en-US" dirty="0"/>
          </a:p>
        </p:txBody>
      </p:sp>
      <p:sp>
        <p:nvSpPr>
          <p:cNvPr id="19" name="矩形 18"/>
          <p:cNvSpPr/>
          <p:nvPr/>
        </p:nvSpPr>
        <p:spPr>
          <a:xfrm>
            <a:off x="6700157" y="4838698"/>
            <a:ext cx="1191986" cy="685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20" name="文本框 19"/>
          <p:cNvSpPr txBox="1"/>
          <p:nvPr/>
        </p:nvSpPr>
        <p:spPr>
          <a:xfrm>
            <a:off x="6700157" y="4878167"/>
            <a:ext cx="1191986" cy="646331"/>
          </a:xfrm>
          <a:prstGeom prst="rect">
            <a:avLst/>
          </a:prstGeom>
          <a:noFill/>
        </p:spPr>
        <p:txBody>
          <a:bodyPr wrap="square" rtlCol="0">
            <a:spAutoFit/>
          </a:bodyPr>
          <a:lstStyle/>
          <a:p>
            <a:r>
              <a:rPr lang="en-US" altLang="zh-CN" dirty="0" smtClean="0"/>
              <a:t>Lucene</a:t>
            </a:r>
          </a:p>
          <a:p>
            <a:r>
              <a:rPr lang="en-US" altLang="zh-CN" dirty="0" smtClean="0"/>
              <a:t>index</a:t>
            </a:r>
            <a:endParaRPr lang="zh-CN" altLang="en-US" dirty="0"/>
          </a:p>
        </p:txBody>
      </p:sp>
      <p:cxnSp>
        <p:nvCxnSpPr>
          <p:cNvPr id="21" name="直接箭头连接符 20"/>
          <p:cNvCxnSpPr>
            <a:stCxn id="3" idx="3"/>
          </p:cNvCxnSpPr>
          <p:nvPr/>
        </p:nvCxnSpPr>
        <p:spPr>
          <a:xfrm>
            <a:off x="2491677" y="1975756"/>
            <a:ext cx="2171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直接箭头连接符 25"/>
          <p:cNvCxnSpPr>
            <a:endCxn id="12" idx="1"/>
          </p:cNvCxnSpPr>
          <p:nvPr/>
        </p:nvCxnSpPr>
        <p:spPr>
          <a:xfrm>
            <a:off x="6289221" y="1975756"/>
            <a:ext cx="41093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直接箭头连接符 28"/>
          <p:cNvCxnSpPr/>
          <p:nvPr/>
        </p:nvCxnSpPr>
        <p:spPr>
          <a:xfrm flipH="1" flipV="1">
            <a:off x="3961249" y="2821292"/>
            <a:ext cx="82187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矩形 32"/>
          <p:cNvSpPr/>
          <p:nvPr/>
        </p:nvSpPr>
        <p:spPr>
          <a:xfrm>
            <a:off x="7001325" y="2328522"/>
            <a:ext cx="1584538" cy="32151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34" name="文本框 33"/>
          <p:cNvSpPr txBox="1"/>
          <p:nvPr/>
        </p:nvSpPr>
        <p:spPr>
          <a:xfrm>
            <a:off x="7001325" y="2318656"/>
            <a:ext cx="1584538" cy="369332"/>
          </a:xfrm>
          <a:prstGeom prst="rect">
            <a:avLst/>
          </a:prstGeom>
          <a:noFill/>
        </p:spPr>
        <p:txBody>
          <a:bodyPr wrap="square" rtlCol="0">
            <a:spAutoFit/>
          </a:bodyPr>
          <a:lstStyle/>
          <a:p>
            <a:pPr algn="ctr"/>
            <a:r>
              <a:rPr lang="en-US" altLang="zh-CN" dirty="0" smtClean="0"/>
              <a:t>Parse segment</a:t>
            </a:r>
            <a:endParaRPr lang="zh-CN" altLang="en-US" dirty="0"/>
          </a:p>
        </p:txBody>
      </p:sp>
      <p:cxnSp>
        <p:nvCxnSpPr>
          <p:cNvPr id="35" name="直接箭头连接符 34"/>
          <p:cNvCxnSpPr>
            <a:stCxn id="16" idx="1"/>
          </p:cNvCxnSpPr>
          <p:nvPr/>
        </p:nvCxnSpPr>
        <p:spPr>
          <a:xfrm flipH="1">
            <a:off x="2487804" y="3918855"/>
            <a:ext cx="41093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直接箭头连接符 37"/>
          <p:cNvCxnSpPr>
            <a:endCxn id="19" idx="1"/>
          </p:cNvCxnSpPr>
          <p:nvPr/>
        </p:nvCxnSpPr>
        <p:spPr>
          <a:xfrm>
            <a:off x="5681191" y="5176156"/>
            <a:ext cx="101896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直接箭头连接符 41"/>
          <p:cNvCxnSpPr/>
          <p:nvPr/>
        </p:nvCxnSpPr>
        <p:spPr>
          <a:xfrm flipV="1">
            <a:off x="1890429" y="2328522"/>
            <a:ext cx="0" cy="3454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直接箭头连接符 44"/>
          <p:cNvCxnSpPr/>
          <p:nvPr/>
        </p:nvCxnSpPr>
        <p:spPr>
          <a:xfrm>
            <a:off x="5915475" y="2601054"/>
            <a:ext cx="1085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肘形连接符 46"/>
          <p:cNvCxnSpPr>
            <a:stCxn id="9" idx="2"/>
          </p:cNvCxnSpPr>
          <p:nvPr/>
        </p:nvCxnSpPr>
        <p:spPr>
          <a:xfrm rot="16200000" flipH="1">
            <a:off x="2691922" y="3465516"/>
            <a:ext cx="698969" cy="229144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49" name="肘形连接符 48"/>
          <p:cNvCxnSpPr>
            <a:stCxn id="3" idx="1"/>
          </p:cNvCxnSpPr>
          <p:nvPr/>
        </p:nvCxnSpPr>
        <p:spPr>
          <a:xfrm rot="10800000" flipH="1" flipV="1">
            <a:off x="1299690" y="1975756"/>
            <a:ext cx="2892689" cy="3354298"/>
          </a:xfrm>
          <a:prstGeom prst="bentConnector4">
            <a:avLst>
              <a:gd name="adj1" fmla="val -7903"/>
              <a:gd name="adj2" fmla="val 99918"/>
            </a:avLst>
          </a:prstGeom>
          <a:ln>
            <a:tailEnd type="triangle"/>
          </a:ln>
        </p:spPr>
        <p:style>
          <a:lnRef idx="1">
            <a:schemeClr val="dk1"/>
          </a:lnRef>
          <a:fillRef idx="0">
            <a:schemeClr val="dk1"/>
          </a:fillRef>
          <a:effectRef idx="0">
            <a:schemeClr val="dk1"/>
          </a:effectRef>
          <a:fontRef idx="minor">
            <a:schemeClr val="tx1"/>
          </a:fontRef>
        </p:style>
      </p:cxnSp>
      <p:cxnSp>
        <p:nvCxnSpPr>
          <p:cNvPr id="55" name="肘形连接符 54"/>
          <p:cNvCxnSpPr/>
          <p:nvPr/>
        </p:nvCxnSpPr>
        <p:spPr>
          <a:xfrm rot="10800000" flipV="1">
            <a:off x="6060045" y="2683098"/>
            <a:ext cx="1503706" cy="696678"/>
          </a:xfrm>
          <a:prstGeom prst="bentConnector3">
            <a:avLst>
              <a:gd name="adj1" fmla="val -192"/>
            </a:avLst>
          </a:prstGeom>
          <a:ln>
            <a:tailEnd type="triangle"/>
          </a:ln>
        </p:spPr>
        <p:style>
          <a:lnRef idx="1">
            <a:schemeClr val="dk1"/>
          </a:lnRef>
          <a:fillRef idx="0">
            <a:schemeClr val="dk1"/>
          </a:fillRef>
          <a:effectRef idx="0">
            <a:schemeClr val="dk1"/>
          </a:effectRef>
          <a:fontRef idx="minor">
            <a:schemeClr val="tx1"/>
          </a:fontRef>
        </p:style>
      </p:cxnSp>
      <p:cxnSp>
        <p:nvCxnSpPr>
          <p:cNvPr id="59" name="直接箭头连接符 58"/>
          <p:cNvCxnSpPr/>
          <p:nvPr/>
        </p:nvCxnSpPr>
        <p:spPr>
          <a:xfrm flipH="1" flipV="1">
            <a:off x="6083754" y="3133350"/>
            <a:ext cx="147999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直接箭头连接符 60"/>
          <p:cNvCxnSpPr/>
          <p:nvPr/>
        </p:nvCxnSpPr>
        <p:spPr>
          <a:xfrm flipH="1" flipV="1">
            <a:off x="6083754" y="2848745"/>
            <a:ext cx="147999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直接箭头连接符 61"/>
          <p:cNvCxnSpPr/>
          <p:nvPr/>
        </p:nvCxnSpPr>
        <p:spPr>
          <a:xfrm flipH="1" flipV="1">
            <a:off x="6060045" y="2294903"/>
            <a:ext cx="784681" cy="7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肘形连接符 63"/>
          <p:cNvCxnSpPr/>
          <p:nvPr/>
        </p:nvCxnSpPr>
        <p:spPr>
          <a:xfrm rot="10800000" flipV="1">
            <a:off x="5943513" y="2132341"/>
            <a:ext cx="914400" cy="397750"/>
          </a:xfrm>
          <a:prstGeom prst="bentConnector3">
            <a:avLst>
              <a:gd name="adj1" fmla="val -248"/>
            </a:avLst>
          </a:prstGeom>
          <a:ln>
            <a:tailEnd type="triangle"/>
          </a:ln>
        </p:spPr>
        <p:style>
          <a:lnRef idx="1">
            <a:schemeClr val="dk1"/>
          </a:lnRef>
          <a:fillRef idx="0">
            <a:schemeClr val="dk1"/>
          </a:fillRef>
          <a:effectRef idx="0">
            <a:schemeClr val="dk1"/>
          </a:effectRef>
          <a:fontRef idx="minor">
            <a:schemeClr val="tx1"/>
          </a:fontRef>
        </p:style>
      </p:cxnSp>
      <p:cxnSp>
        <p:nvCxnSpPr>
          <p:cNvPr id="70" name="肘形连接符 69"/>
          <p:cNvCxnSpPr/>
          <p:nvPr/>
        </p:nvCxnSpPr>
        <p:spPr>
          <a:xfrm rot="5400000">
            <a:off x="4248239" y="2286411"/>
            <a:ext cx="553842" cy="515920"/>
          </a:xfrm>
          <a:prstGeom prst="bentConnector3">
            <a:avLst>
              <a:gd name="adj1" fmla="val 207"/>
            </a:avLst>
          </a:prstGeom>
          <a:ln>
            <a:tailEnd type="triangle"/>
          </a:ln>
        </p:spPr>
        <p:style>
          <a:lnRef idx="1">
            <a:schemeClr val="dk1"/>
          </a:lnRef>
          <a:fillRef idx="0">
            <a:schemeClr val="dk1"/>
          </a:fillRef>
          <a:effectRef idx="0">
            <a:schemeClr val="dk1"/>
          </a:effectRef>
          <a:fontRef idx="minor">
            <a:schemeClr val="tx1"/>
          </a:fontRef>
        </p:style>
      </p:cxnSp>
      <p:cxnSp>
        <p:nvCxnSpPr>
          <p:cNvPr id="72" name="肘形连接符 71"/>
          <p:cNvCxnSpPr/>
          <p:nvPr/>
        </p:nvCxnSpPr>
        <p:spPr>
          <a:xfrm rot="5400000">
            <a:off x="3359951" y="3304497"/>
            <a:ext cx="2483833" cy="512148"/>
          </a:xfrm>
          <a:prstGeom prst="bentConnector3">
            <a:avLst>
              <a:gd name="adj1" fmla="val -54"/>
            </a:avLst>
          </a:prstGeom>
          <a:ln>
            <a:tailEnd type="triangle"/>
          </a:ln>
        </p:spPr>
        <p:style>
          <a:lnRef idx="1">
            <a:schemeClr val="dk1"/>
          </a:lnRef>
          <a:fillRef idx="0">
            <a:schemeClr val="dk1"/>
          </a:fillRef>
          <a:effectRef idx="0">
            <a:schemeClr val="dk1"/>
          </a:effectRef>
          <a:fontRef idx="minor">
            <a:schemeClr val="tx1"/>
          </a:fontRef>
        </p:style>
      </p:cxnSp>
      <p:cxnSp>
        <p:nvCxnSpPr>
          <p:cNvPr id="83" name="肘形连接符 82"/>
          <p:cNvCxnSpPr/>
          <p:nvPr/>
        </p:nvCxnSpPr>
        <p:spPr>
          <a:xfrm rot="5400000">
            <a:off x="3658861" y="3655749"/>
            <a:ext cx="1929992" cy="363491"/>
          </a:xfrm>
          <a:prstGeom prst="bentConnector3">
            <a:avLst>
              <a:gd name="adj1" fmla="val -129"/>
            </a:avLst>
          </a:prstGeom>
          <a:ln>
            <a:tailEnd type="triangle"/>
          </a:ln>
        </p:spPr>
        <p:style>
          <a:lnRef idx="1">
            <a:schemeClr val="dk1"/>
          </a:lnRef>
          <a:fillRef idx="0">
            <a:schemeClr val="dk1"/>
          </a:fillRef>
          <a:effectRef idx="0">
            <a:schemeClr val="dk1"/>
          </a:effectRef>
          <a:fontRef idx="minor">
            <a:schemeClr val="tx1"/>
          </a:fontRef>
        </p:style>
      </p:cxnSp>
      <p:cxnSp>
        <p:nvCxnSpPr>
          <p:cNvPr id="88" name="肘形连接符 87"/>
          <p:cNvCxnSpPr/>
          <p:nvPr/>
        </p:nvCxnSpPr>
        <p:spPr>
          <a:xfrm rot="5400000">
            <a:off x="3858384" y="3775161"/>
            <a:ext cx="1715547" cy="339100"/>
          </a:xfrm>
          <a:prstGeom prst="bentConnector3">
            <a:avLst>
              <a:gd name="adj1" fmla="val 83"/>
            </a:avLst>
          </a:prstGeom>
          <a:ln>
            <a:tailEnd type="triangle"/>
          </a:ln>
        </p:spPr>
        <p:style>
          <a:lnRef idx="1">
            <a:schemeClr val="dk1"/>
          </a:lnRef>
          <a:fillRef idx="0">
            <a:schemeClr val="dk1"/>
          </a:fillRef>
          <a:effectRef idx="0">
            <a:schemeClr val="dk1"/>
          </a:effectRef>
          <a:fontRef idx="minor">
            <a:schemeClr val="tx1"/>
          </a:fontRef>
        </p:style>
      </p:cxnSp>
      <p:cxnSp>
        <p:nvCxnSpPr>
          <p:cNvPr id="96" name="肘形连接符 95"/>
          <p:cNvCxnSpPr/>
          <p:nvPr/>
        </p:nvCxnSpPr>
        <p:spPr>
          <a:xfrm rot="5400000">
            <a:off x="4041511" y="3955225"/>
            <a:ext cx="1440458" cy="254062"/>
          </a:xfrm>
          <a:prstGeom prst="bentConnector3">
            <a:avLst>
              <a:gd name="adj1" fmla="val 406"/>
            </a:avLst>
          </a:prstGeom>
          <a:ln>
            <a:tailEnd type="triangle"/>
          </a:ln>
        </p:spPr>
        <p:style>
          <a:lnRef idx="1">
            <a:schemeClr val="dk1"/>
          </a:lnRef>
          <a:fillRef idx="0">
            <a:schemeClr val="dk1"/>
          </a:fillRef>
          <a:effectRef idx="0">
            <a:schemeClr val="dk1"/>
          </a:effectRef>
          <a:fontRef idx="minor">
            <a:schemeClr val="tx1"/>
          </a:fontRef>
        </p:style>
      </p:cxnSp>
      <p:cxnSp>
        <p:nvCxnSpPr>
          <p:cNvPr id="100" name="肘形连接符 99"/>
          <p:cNvCxnSpPr>
            <a:endCxn id="15" idx="0"/>
          </p:cNvCxnSpPr>
          <p:nvPr/>
        </p:nvCxnSpPr>
        <p:spPr>
          <a:xfrm rot="10800000" flipV="1">
            <a:off x="3494732" y="3133351"/>
            <a:ext cx="1431800" cy="442604"/>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46372342"/>
      </p:ext>
    </p:extLst>
  </p:cSld>
  <p:clrMapOvr>
    <a:masterClrMapping/>
  </p:clrMapOvr>
  <mc:AlternateContent xmlns:mc="http://schemas.openxmlformats.org/markup-compatibility/2006">
    <mc:Choice xmlns:p14="http://schemas.microsoft.com/office/powerpoint/2010/main" Requires="p14">
      <p:transition spd="med" p14:dur="700" advTm="34601">
        <p:fade/>
      </p:transition>
    </mc:Choice>
    <mc:Fallback>
      <p:transition spd="med" advTm="34601">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6536" y="1493917"/>
            <a:ext cx="3865588" cy="523220"/>
          </a:xfrm>
          <a:prstGeom prst="rect">
            <a:avLst/>
          </a:prstGeom>
          <a:noFill/>
        </p:spPr>
        <p:txBody>
          <a:bodyPr wrap="square" rtlCol="0">
            <a:spAutoFit/>
          </a:bodyPr>
          <a:lstStyle/>
          <a:p>
            <a:r>
              <a:rPr lang="en-US" altLang="zh-CN" sz="2800" dirty="0" smtClean="0"/>
              <a:t>Disadvantages of </a:t>
            </a:r>
            <a:r>
              <a:rPr lang="en-US" altLang="zh-CN" sz="2800" dirty="0" err="1" smtClean="0"/>
              <a:t>Nutch</a:t>
            </a:r>
            <a:endParaRPr lang="zh-CN" altLang="en-US" sz="2800" dirty="0"/>
          </a:p>
        </p:txBody>
      </p:sp>
      <p:sp>
        <p:nvSpPr>
          <p:cNvPr id="4" name="文本框 3"/>
          <p:cNvSpPr txBox="1"/>
          <p:nvPr/>
        </p:nvSpPr>
        <p:spPr>
          <a:xfrm>
            <a:off x="1049053" y="3245482"/>
            <a:ext cx="3059206" cy="461665"/>
          </a:xfrm>
          <a:prstGeom prst="rect">
            <a:avLst/>
          </a:prstGeom>
          <a:noFill/>
        </p:spPr>
        <p:txBody>
          <a:bodyPr wrap="square" rtlCol="0">
            <a:spAutoFit/>
          </a:bodyPr>
          <a:lstStyle/>
          <a:p>
            <a:r>
              <a:rPr lang="en-US" altLang="zh-CN" sz="2400" dirty="0" smtClean="0"/>
              <a:t>•  Inaccuracy</a:t>
            </a:r>
            <a:endParaRPr lang="zh-CN" altLang="en-US" sz="2400" dirty="0"/>
          </a:p>
        </p:txBody>
      </p:sp>
      <p:sp>
        <p:nvSpPr>
          <p:cNvPr id="5" name="文本框 4"/>
          <p:cNvSpPr txBox="1"/>
          <p:nvPr/>
        </p:nvSpPr>
        <p:spPr>
          <a:xfrm>
            <a:off x="1049052" y="3873386"/>
            <a:ext cx="4138089" cy="461665"/>
          </a:xfrm>
          <a:prstGeom prst="rect">
            <a:avLst/>
          </a:prstGeom>
          <a:noFill/>
        </p:spPr>
        <p:txBody>
          <a:bodyPr wrap="square" rtlCol="0">
            <a:spAutoFit/>
          </a:bodyPr>
          <a:lstStyle/>
          <a:p>
            <a:r>
              <a:rPr lang="en-US" altLang="zh-CN" sz="2400" dirty="0" smtClean="0"/>
              <a:t>•  Hard to develop plug-in</a:t>
            </a:r>
            <a:endParaRPr lang="zh-CN" altLang="en-US" sz="2400" dirty="0"/>
          </a:p>
        </p:txBody>
      </p:sp>
      <p:sp>
        <p:nvSpPr>
          <p:cNvPr id="6" name="文本框 2"/>
          <p:cNvSpPr txBox="1"/>
          <p:nvPr/>
        </p:nvSpPr>
        <p:spPr>
          <a:xfrm>
            <a:off x="1049052" y="4501290"/>
            <a:ext cx="4503849"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smtClean="0"/>
              <a:t>•  Hard to </a:t>
            </a:r>
            <a:r>
              <a:rPr lang="en-US" altLang="zh-CN" sz="2400" dirty="0"/>
              <a:t>secondary </a:t>
            </a:r>
            <a:r>
              <a:rPr lang="en-US" altLang="zh-CN" sz="2400" dirty="0" smtClean="0"/>
              <a:t>develop</a:t>
            </a:r>
            <a:endParaRPr lang="zh-CN" altLang="en-US" sz="2400" dirty="0"/>
          </a:p>
        </p:txBody>
      </p:sp>
      <p:sp>
        <p:nvSpPr>
          <p:cNvPr id="7" name="文本框 2"/>
          <p:cNvSpPr txBox="1"/>
          <p:nvPr/>
        </p:nvSpPr>
        <p:spPr>
          <a:xfrm>
            <a:off x="1049052" y="2617578"/>
            <a:ext cx="4503849"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smtClean="0"/>
              <a:t>•  Low speed</a:t>
            </a:r>
            <a:endParaRPr lang="zh-CN" altLang="en-US" sz="2400" dirty="0"/>
          </a:p>
        </p:txBody>
      </p:sp>
    </p:spTree>
    <p:extLst>
      <p:ext uri="{BB962C8B-B14F-4D97-AF65-F5344CB8AC3E}">
        <p14:creationId xmlns:p14="http://schemas.microsoft.com/office/powerpoint/2010/main" val="337710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0974" y="1862382"/>
            <a:ext cx="6686740" cy="2677656"/>
          </a:xfrm>
          <a:prstGeom prst="rect">
            <a:avLst/>
          </a:prstGeom>
          <a:noFill/>
        </p:spPr>
        <p:txBody>
          <a:bodyPr wrap="square" rtlCol="0">
            <a:spAutoFit/>
          </a:bodyPr>
          <a:lstStyle/>
          <a:p>
            <a:r>
              <a:rPr lang="en-US" altLang="zh-CN" sz="2400" dirty="0" smtClean="0"/>
              <a:t>• Get </a:t>
            </a:r>
            <a:r>
              <a:rPr lang="en-US" altLang="zh-CN" sz="2400" dirty="0" err="1" smtClean="0"/>
              <a:t>url</a:t>
            </a:r>
            <a:endParaRPr lang="en-US" altLang="zh-CN" sz="2400" dirty="0" smtClean="0"/>
          </a:p>
          <a:p>
            <a:r>
              <a:rPr lang="en-US" altLang="zh-CN" sz="2400" dirty="0" smtClean="0"/>
              <a:t>        • journal </a:t>
            </a:r>
            <a:r>
              <a:rPr lang="en-US" altLang="zh-CN" sz="2400" dirty="0" err="1" smtClean="0"/>
              <a:t>url</a:t>
            </a:r>
            <a:endParaRPr lang="en-US" altLang="zh-CN" sz="2400" dirty="0" smtClean="0"/>
          </a:p>
          <a:p>
            <a:r>
              <a:rPr lang="en-US" altLang="zh-CN" sz="2400" dirty="0"/>
              <a:t>  </a:t>
            </a:r>
            <a:r>
              <a:rPr lang="en-US" altLang="zh-CN" sz="2400" dirty="0" smtClean="0"/>
              <a:t>      • paper </a:t>
            </a:r>
            <a:r>
              <a:rPr lang="en-US" altLang="zh-CN" sz="2400" dirty="0" err="1" smtClean="0"/>
              <a:t>url</a:t>
            </a:r>
            <a:endParaRPr lang="en-US" altLang="zh-CN" sz="2400" dirty="0"/>
          </a:p>
          <a:p>
            <a:endParaRPr lang="en-US" altLang="zh-CN" sz="2400" dirty="0"/>
          </a:p>
          <a:p>
            <a:r>
              <a:rPr lang="en-US" altLang="zh-CN" sz="2400" dirty="0" smtClean="0"/>
              <a:t>• Webpage parser</a:t>
            </a:r>
          </a:p>
          <a:p>
            <a:r>
              <a:rPr lang="en-US" altLang="zh-CN" sz="2400" dirty="0" smtClean="0"/>
              <a:t>        • static page </a:t>
            </a:r>
          </a:p>
          <a:p>
            <a:r>
              <a:rPr lang="en-US" altLang="zh-CN" sz="2400" dirty="0" smtClean="0"/>
              <a:t>        • dynamic page        </a:t>
            </a:r>
            <a:endParaRPr lang="zh-CN" altLang="en-US" sz="2400" dirty="0"/>
          </a:p>
        </p:txBody>
      </p:sp>
      <p:pic>
        <p:nvPicPr>
          <p:cNvPr id="2" name="图片 1"/>
          <p:cNvPicPr>
            <a:picLocks noChangeAspect="1"/>
          </p:cNvPicPr>
          <p:nvPr/>
        </p:nvPicPr>
        <p:blipFill>
          <a:blip r:embed="rId3"/>
          <a:stretch>
            <a:fillRect/>
          </a:stretch>
        </p:blipFill>
        <p:spPr>
          <a:xfrm>
            <a:off x="2726489" y="3062711"/>
            <a:ext cx="3576340" cy="1012055"/>
          </a:xfrm>
          <a:prstGeom prst="rect">
            <a:avLst/>
          </a:prstGeom>
        </p:spPr>
      </p:pic>
      <p:sp>
        <p:nvSpPr>
          <p:cNvPr id="4" name="文本框 3"/>
          <p:cNvSpPr txBox="1"/>
          <p:nvPr/>
        </p:nvSpPr>
        <p:spPr>
          <a:xfrm>
            <a:off x="3334871" y="2277881"/>
            <a:ext cx="2770094" cy="461665"/>
          </a:xfrm>
          <a:prstGeom prst="rect">
            <a:avLst/>
          </a:prstGeom>
          <a:noFill/>
        </p:spPr>
        <p:txBody>
          <a:bodyPr wrap="square" rtlCol="0">
            <a:spAutoFit/>
          </a:bodyPr>
          <a:lstStyle/>
          <a:p>
            <a:r>
              <a:rPr lang="zh-CN" altLang="en-US" sz="2400" dirty="0" smtClean="0"/>
              <a:t>→ </a:t>
            </a:r>
            <a:r>
              <a:rPr lang="en-US" altLang="zh-CN" sz="2400" dirty="0" smtClean="0"/>
              <a:t>T</a:t>
            </a:r>
            <a:r>
              <a:rPr lang="en-US" altLang="zh-CN" sz="2400" dirty="0" smtClean="0">
                <a:effectLst/>
              </a:rPr>
              <a:t>ree structure</a:t>
            </a:r>
            <a:endParaRPr lang="zh-CN" altLang="en-US" sz="2400" dirty="0"/>
          </a:p>
        </p:txBody>
      </p:sp>
      <p:sp>
        <p:nvSpPr>
          <p:cNvPr id="5" name="矩形 4"/>
          <p:cNvSpPr/>
          <p:nvPr/>
        </p:nvSpPr>
        <p:spPr>
          <a:xfrm>
            <a:off x="5505841" y="2277880"/>
            <a:ext cx="976999" cy="461665"/>
          </a:xfrm>
          <a:prstGeom prst="rect">
            <a:avLst/>
          </a:prstGeom>
        </p:spPr>
        <p:txBody>
          <a:bodyPr wrap="none">
            <a:spAutoFit/>
          </a:bodyPr>
          <a:lstStyle/>
          <a:p>
            <a:r>
              <a:rPr lang="zh-CN" altLang="en-US" sz="2400" dirty="0" smtClean="0"/>
              <a:t>→ </a:t>
            </a:r>
            <a:r>
              <a:rPr lang="en-US" altLang="zh-CN" sz="2400" dirty="0" smtClean="0"/>
              <a:t>BFS</a:t>
            </a:r>
            <a:endParaRPr lang="zh-CN" altLang="en-US" sz="2400" dirty="0"/>
          </a:p>
        </p:txBody>
      </p:sp>
    </p:spTree>
    <p:extLst>
      <p:ext uri="{BB962C8B-B14F-4D97-AF65-F5344CB8AC3E}">
        <p14:creationId xmlns:p14="http://schemas.microsoft.com/office/powerpoint/2010/main" val="309048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3.61111E-6 -3.7037E-7 L -0.28091 -0.32778 " pathEditMode="relative" rAng="0" ptsTypes="AA">
                                      <p:cBhvr>
                                        <p:cTn id="11" dur="750" fill="hold"/>
                                        <p:tgtEl>
                                          <p:spTgt spid="2"/>
                                        </p:tgtEl>
                                        <p:attrNameLst>
                                          <p:attrName>ppt_x</p:attrName>
                                          <p:attrName>ppt_y</p:attrName>
                                        </p:attrNameLst>
                                      </p:cBhvr>
                                      <p:rCtr x="-14045" y="-16389"/>
                                    </p:animMotion>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5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5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2|6.7|21.9|11.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2591</TotalTime>
  <Words>1223</Words>
  <Application>Microsoft Office PowerPoint</Application>
  <PresentationFormat>全屏显示(4:3)</PresentationFormat>
  <Paragraphs>124</Paragraphs>
  <Slides>18</Slides>
  <Notes>16</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18</vt:i4>
      </vt:variant>
    </vt:vector>
  </HeadingPairs>
  <TitlesOfParts>
    <vt:vector size="23" baseType="lpstr">
      <vt:lpstr>宋体</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李天初</dc:creator>
  <cp:lastModifiedBy>李天初</cp:lastModifiedBy>
  <cp:revision>63</cp:revision>
  <dcterms:created xsi:type="dcterms:W3CDTF">2016-06-04T14:45:11Z</dcterms:created>
  <dcterms:modified xsi:type="dcterms:W3CDTF">2016-06-06T23:01:57Z</dcterms:modified>
</cp:coreProperties>
</file>