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72" r:id="rId2"/>
  </p:sldMasterIdLst>
  <p:notesMasterIdLst>
    <p:notesMasterId r:id="rId25"/>
  </p:notesMasterIdLst>
  <p:sldIdLst>
    <p:sldId id="256" r:id="rId3"/>
    <p:sldId id="257" r:id="rId4"/>
    <p:sldId id="303" r:id="rId5"/>
    <p:sldId id="259" r:id="rId6"/>
    <p:sldId id="304" r:id="rId7"/>
    <p:sldId id="260" r:id="rId8"/>
    <p:sldId id="301" r:id="rId9"/>
    <p:sldId id="289" r:id="rId10"/>
    <p:sldId id="296" r:id="rId11"/>
    <p:sldId id="298" r:id="rId12"/>
    <p:sldId id="299" r:id="rId13"/>
    <p:sldId id="302" r:id="rId14"/>
    <p:sldId id="305" r:id="rId15"/>
    <p:sldId id="306" r:id="rId16"/>
    <p:sldId id="307" r:id="rId17"/>
    <p:sldId id="313" r:id="rId18"/>
    <p:sldId id="309" r:id="rId19"/>
    <p:sldId id="310" r:id="rId20"/>
    <p:sldId id="311" r:id="rId21"/>
    <p:sldId id="312" r:id="rId22"/>
    <p:sldId id="308" r:id="rId23"/>
    <p:sldId id="283"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77158" autoAdjust="0"/>
  </p:normalViewPr>
  <p:slideViewPr>
    <p:cSldViewPr snapToGrid="0">
      <p:cViewPr varScale="1">
        <p:scale>
          <a:sx n="57" d="100"/>
          <a:sy n="57" d="100"/>
        </p:scale>
        <p:origin x="17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E1B938-1334-4CEF-BB67-3EA099323BCC}" type="datetimeFigureOut">
              <a:rPr lang="zh-CN" altLang="en-US" smtClean="0"/>
              <a:t>2016-5-27</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3B60F4-5C37-40EF-8817-23D68E342A30}" type="slidenum">
              <a:rPr lang="zh-CN" altLang="en-US" smtClean="0"/>
              <a:t>‹#›</a:t>
            </a:fld>
            <a:endParaRPr lang="zh-CN" altLang="en-US"/>
          </a:p>
        </p:txBody>
      </p:sp>
    </p:spTree>
    <p:extLst>
      <p:ext uri="{BB962C8B-B14F-4D97-AF65-F5344CB8AC3E}">
        <p14:creationId xmlns:p14="http://schemas.microsoft.com/office/powerpoint/2010/main" val="3645329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B60F4-5C37-40EF-8817-23D68E342A30}" type="slidenum">
              <a:rPr lang="zh-CN" altLang="en-US" smtClean="0"/>
              <a:t>1</a:t>
            </a:fld>
            <a:endParaRPr lang="zh-CN" altLang="en-US"/>
          </a:p>
        </p:txBody>
      </p:sp>
    </p:spTree>
    <p:extLst>
      <p:ext uri="{BB962C8B-B14F-4D97-AF65-F5344CB8AC3E}">
        <p14:creationId xmlns:p14="http://schemas.microsoft.com/office/powerpoint/2010/main" val="73811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baseline="0" dirty="0" smtClean="0">
                <a:solidFill>
                  <a:schemeClr val="tx1"/>
                </a:solidFill>
                <a:effectLst/>
                <a:latin typeface="+mn-lt"/>
                <a:ea typeface="+mn-ea"/>
                <a:cs typeface="+mn-cs"/>
              </a:rPr>
              <a:t>多个</a:t>
            </a:r>
            <a:r>
              <a:rPr lang="en-US" altLang="zh-CN" sz="1200" b="0" i="0" kern="1200" baseline="0" dirty="0" smtClean="0">
                <a:solidFill>
                  <a:schemeClr val="tx1"/>
                </a:solidFill>
                <a:effectLst/>
                <a:latin typeface="+mn-lt"/>
                <a:ea typeface="+mn-ea"/>
                <a:cs typeface="+mn-cs"/>
              </a:rPr>
              <a:t>AP</a:t>
            </a:r>
            <a:r>
              <a:rPr lang="zh-CN" altLang="en-US" sz="1200" b="0" i="0" kern="1200" baseline="0" dirty="0" smtClean="0">
                <a:solidFill>
                  <a:schemeClr val="tx1"/>
                </a:solidFill>
                <a:effectLst/>
                <a:latin typeface="+mn-lt"/>
                <a:ea typeface="+mn-ea"/>
                <a:cs typeface="+mn-cs"/>
              </a:rPr>
              <a:t>，相当于把</a:t>
            </a:r>
            <a:r>
              <a:rPr lang="en-US" altLang="zh-CN" sz="1200" b="0" i="0" kern="1200" baseline="0" dirty="0" err="1" smtClean="0">
                <a:solidFill>
                  <a:schemeClr val="tx1"/>
                </a:solidFill>
                <a:effectLst/>
                <a:latin typeface="+mn-lt"/>
                <a:ea typeface="+mn-ea"/>
                <a:cs typeface="+mn-cs"/>
              </a:rPr>
              <a:t>Phigh</a:t>
            </a:r>
            <a:r>
              <a:rPr lang="zh-CN" altLang="en-US" sz="1200" b="0" i="0" kern="1200" baseline="0" dirty="0" smtClean="0">
                <a:solidFill>
                  <a:schemeClr val="tx1"/>
                </a:solidFill>
                <a:effectLst/>
                <a:latin typeface="+mn-lt"/>
                <a:ea typeface="+mn-ea"/>
                <a:cs typeface="+mn-cs"/>
              </a:rPr>
              <a:t>和</a:t>
            </a:r>
            <a:r>
              <a:rPr lang="en-US" altLang="zh-CN" sz="1200" b="0" i="0" kern="1200" baseline="0" dirty="0" smtClean="0">
                <a:solidFill>
                  <a:schemeClr val="tx1"/>
                </a:solidFill>
                <a:effectLst/>
                <a:latin typeface="+mn-lt"/>
                <a:ea typeface="+mn-ea"/>
                <a:cs typeface="+mn-cs"/>
              </a:rPr>
              <a:t>Plow</a:t>
            </a:r>
            <a:r>
              <a:rPr lang="zh-CN" altLang="en-US" sz="1200" b="0" i="0" kern="1200" baseline="0" dirty="0" smtClean="0">
                <a:solidFill>
                  <a:schemeClr val="tx1"/>
                </a:solidFill>
                <a:effectLst/>
                <a:latin typeface="+mn-lt"/>
                <a:ea typeface="+mn-ea"/>
                <a:cs typeface="+mn-cs"/>
              </a:rPr>
              <a:t>旋转，得到圆柱 </a:t>
            </a:r>
            <a:r>
              <a:rPr lang="en-US" altLang="zh-CN" sz="1200" b="0" i="0" kern="1200" baseline="0" dirty="0" smtClean="0">
                <a:solidFill>
                  <a:schemeClr val="tx1"/>
                </a:solidFill>
                <a:effectLst/>
                <a:latin typeface="+mn-lt"/>
                <a:ea typeface="+mn-ea"/>
                <a:cs typeface="+mn-cs"/>
              </a:rPr>
              <a:t>cylinder</a:t>
            </a:r>
          </a:p>
        </p:txBody>
      </p:sp>
      <p:sp>
        <p:nvSpPr>
          <p:cNvPr id="4" name="灯片编号占位符 3"/>
          <p:cNvSpPr>
            <a:spLocks noGrp="1"/>
          </p:cNvSpPr>
          <p:nvPr>
            <p:ph type="sldNum" sz="quarter" idx="10"/>
          </p:nvPr>
        </p:nvSpPr>
        <p:spPr/>
        <p:txBody>
          <a:bodyPr/>
          <a:lstStyle/>
          <a:p>
            <a:fld id="{7F3B60F4-5C37-40EF-8817-23D68E342A30}" type="slidenum">
              <a:rPr lang="zh-CN" altLang="en-US" smtClean="0"/>
              <a:t>10</a:t>
            </a:fld>
            <a:endParaRPr lang="zh-CN" altLang="en-US"/>
          </a:p>
        </p:txBody>
      </p:sp>
    </p:spTree>
    <p:extLst>
      <p:ext uri="{BB962C8B-B14F-4D97-AF65-F5344CB8AC3E}">
        <p14:creationId xmlns:p14="http://schemas.microsoft.com/office/powerpoint/2010/main" val="878837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baseline="0" dirty="0" smtClean="0">
                <a:solidFill>
                  <a:schemeClr val="tx1"/>
                </a:solidFill>
                <a:effectLst/>
                <a:latin typeface="+mn-lt"/>
                <a:ea typeface="+mn-ea"/>
                <a:cs typeface="+mn-cs"/>
              </a:rPr>
              <a:t>U is the accuracy</a:t>
            </a:r>
          </a:p>
          <a:p>
            <a:r>
              <a:rPr lang="en-US" altLang="zh-CN" sz="1200" b="0" i="0" kern="1200" baseline="0" dirty="0" smtClean="0">
                <a:solidFill>
                  <a:schemeClr val="tx1"/>
                </a:solidFill>
                <a:effectLst/>
                <a:latin typeface="+mn-lt"/>
                <a:ea typeface="+mn-ea"/>
                <a:cs typeface="+mn-cs"/>
              </a:rPr>
              <a:t>Now </a:t>
            </a:r>
          </a:p>
        </p:txBody>
      </p:sp>
      <p:sp>
        <p:nvSpPr>
          <p:cNvPr id="4" name="灯片编号占位符 3"/>
          <p:cNvSpPr>
            <a:spLocks noGrp="1"/>
          </p:cNvSpPr>
          <p:nvPr>
            <p:ph type="sldNum" sz="quarter" idx="10"/>
          </p:nvPr>
        </p:nvSpPr>
        <p:spPr/>
        <p:txBody>
          <a:bodyPr/>
          <a:lstStyle/>
          <a:p>
            <a:fld id="{7F3B60F4-5C37-40EF-8817-23D68E342A30}" type="slidenum">
              <a:rPr lang="zh-CN" altLang="en-US" smtClean="0"/>
              <a:t>11</a:t>
            </a:fld>
            <a:endParaRPr lang="zh-CN" altLang="en-US"/>
          </a:p>
        </p:txBody>
      </p:sp>
    </p:spTree>
    <p:extLst>
      <p:ext uri="{BB962C8B-B14F-4D97-AF65-F5344CB8AC3E}">
        <p14:creationId xmlns:p14="http://schemas.microsoft.com/office/powerpoint/2010/main" val="2363338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baseline="0" dirty="0" smtClean="0">
                <a:solidFill>
                  <a:schemeClr val="tx1"/>
                </a:solidFill>
                <a:effectLst/>
                <a:latin typeface="+mn-lt"/>
                <a:ea typeface="+mn-ea"/>
                <a:cs typeface="+mn-cs"/>
              </a:rPr>
              <a:t>U is the accuracy</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baseline="0" dirty="0" smtClean="0">
                <a:solidFill>
                  <a:schemeClr val="tx1"/>
                </a:solidFill>
                <a:effectLst/>
                <a:latin typeface="+mn-lt"/>
                <a:ea typeface="+mn-ea"/>
                <a:cs typeface="+mn-cs"/>
              </a:rPr>
              <a:t>The question is how to choose the best L APs from all the m Aps          </a:t>
            </a:r>
            <a:r>
              <a:rPr lang="en-US" altLang="zh-CN" sz="1200" b="1" i="0" kern="1200" dirty="0" smtClean="0">
                <a:solidFill>
                  <a:schemeClr val="tx1"/>
                </a:solidFill>
                <a:effectLst/>
                <a:latin typeface="+mn-lt"/>
                <a:ea typeface="+mn-ea"/>
                <a:cs typeface="+mn-cs"/>
              </a:rPr>
              <a:t>denominator</a:t>
            </a:r>
            <a:r>
              <a:rPr lang="zh-CN" altLang="en-US" sz="1200" b="0" i="0" kern="1200" baseline="0" dirty="0" smtClean="0">
                <a:solidFill>
                  <a:schemeClr val="tx1"/>
                </a:solidFill>
                <a:effectLst/>
                <a:latin typeface="+mn-lt"/>
                <a:ea typeface="+mn-ea"/>
                <a:cs typeface="+mn-cs"/>
              </a:rPr>
              <a:t>分母</a:t>
            </a:r>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12</a:t>
            </a:fld>
            <a:endParaRPr lang="zh-CN" altLang="en-US"/>
          </a:p>
        </p:txBody>
      </p:sp>
    </p:spTree>
    <p:extLst>
      <p:ext uri="{BB962C8B-B14F-4D97-AF65-F5344CB8AC3E}">
        <p14:creationId xmlns:p14="http://schemas.microsoft.com/office/powerpoint/2010/main" val="2416080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B60F4-5C37-40EF-8817-23D68E342A30}" type="slidenum">
              <a:rPr lang="zh-CN" altLang="en-US" smtClean="0"/>
              <a:t>13</a:t>
            </a:fld>
            <a:endParaRPr lang="zh-CN" altLang="en-US"/>
          </a:p>
        </p:txBody>
      </p:sp>
    </p:spTree>
    <p:extLst>
      <p:ext uri="{BB962C8B-B14F-4D97-AF65-F5344CB8AC3E}">
        <p14:creationId xmlns:p14="http://schemas.microsoft.com/office/powerpoint/2010/main" val="23471354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baseline="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14</a:t>
            </a:fld>
            <a:endParaRPr lang="zh-CN" altLang="en-US"/>
          </a:p>
        </p:txBody>
      </p:sp>
    </p:spTree>
    <p:extLst>
      <p:ext uri="{BB962C8B-B14F-4D97-AF65-F5344CB8AC3E}">
        <p14:creationId xmlns:p14="http://schemas.microsoft.com/office/powerpoint/2010/main" val="772862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baseline="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15</a:t>
            </a:fld>
            <a:endParaRPr lang="zh-CN" altLang="en-US"/>
          </a:p>
        </p:txBody>
      </p:sp>
    </p:spTree>
    <p:extLst>
      <p:ext uri="{BB962C8B-B14F-4D97-AF65-F5344CB8AC3E}">
        <p14:creationId xmlns:p14="http://schemas.microsoft.com/office/powerpoint/2010/main" val="3695876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baseline="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16</a:t>
            </a:fld>
            <a:endParaRPr lang="zh-CN" altLang="en-US"/>
          </a:p>
        </p:txBody>
      </p:sp>
    </p:spTree>
    <p:extLst>
      <p:ext uri="{BB962C8B-B14F-4D97-AF65-F5344CB8AC3E}">
        <p14:creationId xmlns:p14="http://schemas.microsoft.com/office/powerpoint/2010/main" val="2709399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baseline="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17</a:t>
            </a:fld>
            <a:endParaRPr lang="zh-CN" altLang="en-US"/>
          </a:p>
        </p:txBody>
      </p:sp>
    </p:spTree>
    <p:extLst>
      <p:ext uri="{BB962C8B-B14F-4D97-AF65-F5344CB8AC3E}">
        <p14:creationId xmlns:p14="http://schemas.microsoft.com/office/powerpoint/2010/main" val="5903069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baseline="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18</a:t>
            </a:fld>
            <a:endParaRPr lang="zh-CN" altLang="en-US"/>
          </a:p>
        </p:txBody>
      </p:sp>
    </p:spTree>
    <p:extLst>
      <p:ext uri="{BB962C8B-B14F-4D97-AF65-F5344CB8AC3E}">
        <p14:creationId xmlns:p14="http://schemas.microsoft.com/office/powerpoint/2010/main" val="393498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baseline="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19</a:t>
            </a:fld>
            <a:endParaRPr lang="zh-CN" altLang="en-US"/>
          </a:p>
        </p:txBody>
      </p:sp>
    </p:spTree>
    <p:extLst>
      <p:ext uri="{BB962C8B-B14F-4D97-AF65-F5344CB8AC3E}">
        <p14:creationId xmlns:p14="http://schemas.microsoft.com/office/powerpoint/2010/main" val="3243456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B60F4-5C37-40EF-8817-23D68E342A30}" type="slidenum">
              <a:rPr lang="zh-CN" altLang="en-US" smtClean="0"/>
              <a:t>2</a:t>
            </a:fld>
            <a:endParaRPr lang="zh-CN" altLang="en-US"/>
          </a:p>
        </p:txBody>
      </p:sp>
    </p:spTree>
    <p:extLst>
      <p:ext uri="{BB962C8B-B14F-4D97-AF65-F5344CB8AC3E}">
        <p14:creationId xmlns:p14="http://schemas.microsoft.com/office/powerpoint/2010/main" val="15358370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baseline="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20</a:t>
            </a:fld>
            <a:endParaRPr lang="zh-CN" altLang="en-US"/>
          </a:p>
        </p:txBody>
      </p:sp>
    </p:spTree>
    <p:extLst>
      <p:ext uri="{BB962C8B-B14F-4D97-AF65-F5344CB8AC3E}">
        <p14:creationId xmlns:p14="http://schemas.microsoft.com/office/powerpoint/2010/main" val="24565708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baseline="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21</a:t>
            </a:fld>
            <a:endParaRPr lang="zh-CN" altLang="en-US"/>
          </a:p>
        </p:txBody>
      </p:sp>
    </p:spTree>
    <p:extLst>
      <p:ext uri="{BB962C8B-B14F-4D97-AF65-F5344CB8AC3E}">
        <p14:creationId xmlns:p14="http://schemas.microsoft.com/office/powerpoint/2010/main" val="1422005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B60F4-5C37-40EF-8817-23D68E342A30}" type="slidenum">
              <a:rPr lang="zh-CN" altLang="en-US" smtClean="0"/>
              <a:t>3</a:t>
            </a:fld>
            <a:endParaRPr lang="zh-CN" altLang="en-US"/>
          </a:p>
        </p:txBody>
      </p:sp>
    </p:spTree>
    <p:extLst>
      <p:ext uri="{BB962C8B-B14F-4D97-AF65-F5344CB8AC3E}">
        <p14:creationId xmlns:p14="http://schemas.microsoft.com/office/powerpoint/2010/main" val="1642714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Fingerprint      </a:t>
            </a:r>
            <a:r>
              <a:rPr lang="zh-CN" altLang="en-US" dirty="0" smtClean="0"/>
              <a:t>欧式距离    选哪些</a:t>
            </a:r>
            <a:r>
              <a:rPr lang="en-US" altLang="zh-CN" dirty="0" smtClean="0"/>
              <a:t>AP</a:t>
            </a:r>
            <a:r>
              <a:rPr lang="zh-CN" altLang="en-US" dirty="0" smtClean="0"/>
              <a:t>好</a:t>
            </a:r>
            <a:endParaRPr lang="en-US" altLang="zh-CN" dirty="0" smtClean="0"/>
          </a:p>
          <a:p>
            <a:r>
              <a:rPr lang="en-US" altLang="zh-CN" dirty="0" smtClean="0"/>
              <a:t>Firstly,</a:t>
            </a:r>
            <a:r>
              <a:rPr lang="en-US" altLang="zh-CN" baseline="0" dirty="0" smtClean="0"/>
              <a:t> I will show you the background of this strategy. In this paper, author used the fingerprint localization. That is, we first establish a database using the fingerprint. We choose a room as our experiment environment with several aps. We divided the room into many sections and put the mobile phone in each section to get the </a:t>
            </a:r>
            <a:r>
              <a:rPr lang="en-US" altLang="zh-CN" baseline="0" dirty="0" err="1" smtClean="0"/>
              <a:t>rss</a:t>
            </a:r>
            <a:r>
              <a:rPr lang="en-US" altLang="zh-CN" baseline="0" dirty="0" smtClean="0"/>
              <a:t> value of different places. The mobile phones all have applications to get the </a:t>
            </a:r>
            <a:r>
              <a:rPr lang="en-US" altLang="zh-CN" baseline="0" dirty="0" err="1" smtClean="0"/>
              <a:t>rss</a:t>
            </a:r>
            <a:r>
              <a:rPr lang="en-US" altLang="zh-CN" baseline="0" dirty="0" smtClean="0"/>
              <a:t>. In the localization phase, users with mobile phones also have a </a:t>
            </a:r>
            <a:r>
              <a:rPr lang="en-US" altLang="zh-CN" baseline="0" dirty="0" err="1" smtClean="0"/>
              <a:t>rss</a:t>
            </a:r>
            <a:r>
              <a:rPr lang="en-US" altLang="zh-CN" baseline="0" dirty="0" smtClean="0"/>
              <a:t> from different aps. We calculate the Euclidean distance between the mean value of the  </a:t>
            </a:r>
            <a:r>
              <a:rPr lang="en-US" altLang="zh-CN" baseline="0" dirty="0" err="1" smtClean="0"/>
              <a:t>rss</a:t>
            </a:r>
            <a:r>
              <a:rPr lang="en-US" altLang="zh-CN" baseline="0" dirty="0" smtClean="0"/>
              <a:t> and the database, While the nearest place is where the user is localized.</a:t>
            </a:r>
          </a:p>
          <a:p>
            <a:r>
              <a:rPr lang="en-US" altLang="zh-CN" baseline="0" dirty="0" smtClean="0"/>
              <a:t>However, collecting the training data from all possible Aps could be laborious and expensive for any single entity, moreover ,how the fingerprints from those Aps in unknown locations can be utilized to achieve the most accurate location determination is challenge. </a:t>
            </a:r>
            <a:endParaRPr lang="zh-CN" altLang="en-US" dirty="0"/>
          </a:p>
        </p:txBody>
      </p:sp>
      <p:sp>
        <p:nvSpPr>
          <p:cNvPr id="4" name="灯片编号占位符 3"/>
          <p:cNvSpPr>
            <a:spLocks noGrp="1"/>
          </p:cNvSpPr>
          <p:nvPr>
            <p:ph type="sldNum" sz="quarter" idx="10"/>
          </p:nvPr>
        </p:nvSpPr>
        <p:spPr/>
        <p:txBody>
          <a:bodyPr/>
          <a:lstStyle/>
          <a:p>
            <a:fld id="{7F3B60F4-5C37-40EF-8817-23D68E342A30}" type="slidenum">
              <a:rPr lang="zh-CN" altLang="en-US" smtClean="0"/>
              <a:t>4</a:t>
            </a:fld>
            <a:endParaRPr lang="zh-CN" altLang="en-US"/>
          </a:p>
        </p:txBody>
      </p:sp>
    </p:spTree>
    <p:extLst>
      <p:ext uri="{BB962C8B-B14F-4D97-AF65-F5344CB8AC3E}">
        <p14:creationId xmlns:p14="http://schemas.microsoft.com/office/powerpoint/2010/main" val="3637169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B60F4-5C37-40EF-8817-23D68E342A30}" type="slidenum">
              <a:rPr lang="zh-CN" altLang="en-US" smtClean="0"/>
              <a:t>5</a:t>
            </a:fld>
            <a:endParaRPr lang="zh-CN" altLang="en-US"/>
          </a:p>
        </p:txBody>
      </p:sp>
    </p:spTree>
    <p:extLst>
      <p:ext uri="{BB962C8B-B14F-4D97-AF65-F5344CB8AC3E}">
        <p14:creationId xmlns:p14="http://schemas.microsoft.com/office/powerpoint/2010/main" val="1752832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主要介绍如何确定定位位置和</a:t>
            </a:r>
            <a:r>
              <a:rPr lang="en-US" altLang="zh-CN" dirty="0" smtClean="0"/>
              <a:t>reliability       one </a:t>
            </a:r>
            <a:r>
              <a:rPr lang="en-US" altLang="zh-CN" dirty="0" err="1" smtClean="0"/>
              <a:t>ap</a:t>
            </a:r>
            <a:r>
              <a:rPr lang="en-US" altLang="zh-CN" dirty="0" smtClean="0"/>
              <a:t> one measurement</a:t>
            </a:r>
          </a:p>
          <a:p>
            <a:r>
              <a:rPr lang="en-US" altLang="zh-CN" dirty="0" smtClean="0"/>
              <a:t>We</a:t>
            </a:r>
            <a:r>
              <a:rPr lang="en-US" altLang="zh-CN" baseline="0" dirty="0" smtClean="0"/>
              <a:t> come to the localization in one-dimensional space. What the figure shows is single </a:t>
            </a:r>
            <a:r>
              <a:rPr lang="en-US" altLang="zh-CN" baseline="0" dirty="0" err="1" smtClean="0"/>
              <a:t>ap</a:t>
            </a:r>
            <a:r>
              <a:rPr lang="en-US" altLang="zh-CN" baseline="0" dirty="0" smtClean="0"/>
              <a:t> with single measurement. We have learned in the principle of communication, the distribution of signal is Gaussian. As shown in the figure, the </a:t>
            </a:r>
            <a:r>
              <a:rPr lang="en-US" altLang="zh-CN" baseline="0" dirty="0" err="1" smtClean="0"/>
              <a:t>rss</a:t>
            </a:r>
            <a:r>
              <a:rPr lang="en-US" altLang="zh-CN" baseline="0" dirty="0" smtClean="0"/>
              <a:t> between Plow and </a:t>
            </a:r>
            <a:r>
              <a:rPr lang="en-US" altLang="zh-CN" baseline="0" dirty="0" err="1" smtClean="0"/>
              <a:t>Phigh</a:t>
            </a:r>
            <a:r>
              <a:rPr lang="en-US" altLang="zh-CN" baseline="0" dirty="0" smtClean="0"/>
              <a:t> is localized in the location </a:t>
            </a:r>
            <a:r>
              <a:rPr lang="en-US" altLang="zh-CN" baseline="0" dirty="0" err="1" smtClean="0"/>
              <a:t>r.Because</a:t>
            </a:r>
            <a:r>
              <a:rPr lang="en-US" altLang="zh-CN" baseline="0" dirty="0" smtClean="0"/>
              <a:t> in this region , the probability of being localized in the place r is larger than any other place. if we do the integration we can get the reliability.  </a:t>
            </a:r>
            <a:endParaRPr lang="zh-CN" altLang="en-US" dirty="0"/>
          </a:p>
        </p:txBody>
      </p:sp>
      <p:sp>
        <p:nvSpPr>
          <p:cNvPr id="4" name="灯片编号占位符 3"/>
          <p:cNvSpPr>
            <a:spLocks noGrp="1"/>
          </p:cNvSpPr>
          <p:nvPr>
            <p:ph type="sldNum" sz="quarter" idx="10"/>
          </p:nvPr>
        </p:nvSpPr>
        <p:spPr/>
        <p:txBody>
          <a:bodyPr/>
          <a:lstStyle/>
          <a:p>
            <a:fld id="{7F3B60F4-5C37-40EF-8817-23D68E342A30}" type="slidenum">
              <a:rPr lang="zh-CN" altLang="en-US" smtClean="0"/>
              <a:t>6</a:t>
            </a:fld>
            <a:endParaRPr lang="zh-CN" altLang="en-US"/>
          </a:p>
        </p:txBody>
      </p:sp>
    </p:spTree>
    <p:extLst>
      <p:ext uri="{BB962C8B-B14F-4D97-AF65-F5344CB8AC3E}">
        <p14:creationId xmlns:p14="http://schemas.microsoft.com/office/powerpoint/2010/main" val="2485097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 is how we calculate the reliability.</a:t>
            </a:r>
            <a:endParaRPr lang="zh-CN" altLang="en-US" dirty="0"/>
          </a:p>
        </p:txBody>
      </p:sp>
      <p:sp>
        <p:nvSpPr>
          <p:cNvPr id="4" name="灯片编号占位符 3"/>
          <p:cNvSpPr>
            <a:spLocks noGrp="1"/>
          </p:cNvSpPr>
          <p:nvPr>
            <p:ph type="sldNum" sz="quarter" idx="10"/>
          </p:nvPr>
        </p:nvSpPr>
        <p:spPr/>
        <p:txBody>
          <a:bodyPr/>
          <a:lstStyle/>
          <a:p>
            <a:fld id="{7F3B60F4-5C37-40EF-8817-23D68E342A30}" type="slidenum">
              <a:rPr lang="zh-CN" altLang="en-US" smtClean="0"/>
              <a:t>7</a:t>
            </a:fld>
            <a:endParaRPr lang="zh-CN" altLang="en-US"/>
          </a:p>
        </p:txBody>
      </p:sp>
    </p:spTree>
    <p:extLst>
      <p:ext uri="{BB962C8B-B14F-4D97-AF65-F5344CB8AC3E}">
        <p14:creationId xmlns:p14="http://schemas.microsoft.com/office/powerpoint/2010/main" val="3389674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baseline="0" dirty="0" smtClean="0">
                <a:solidFill>
                  <a:schemeClr val="tx1"/>
                </a:solidFill>
                <a:effectLst/>
                <a:latin typeface="+mn-lt"/>
                <a:ea typeface="+mn-ea"/>
                <a:cs typeface="+mn-cs"/>
              </a:rPr>
              <a:t>One </a:t>
            </a:r>
            <a:r>
              <a:rPr lang="en-US" altLang="zh-CN" sz="1200" b="0" i="0" kern="1200" baseline="0" dirty="0" err="1" smtClean="0">
                <a:solidFill>
                  <a:schemeClr val="tx1"/>
                </a:solidFill>
                <a:effectLst/>
                <a:latin typeface="+mn-lt"/>
                <a:ea typeface="+mn-ea"/>
                <a:cs typeface="+mn-cs"/>
              </a:rPr>
              <a:t>ap</a:t>
            </a:r>
            <a:r>
              <a:rPr lang="en-US" altLang="zh-CN" sz="1200" b="0" i="0" kern="1200" baseline="0" dirty="0" smtClean="0">
                <a:solidFill>
                  <a:schemeClr val="tx1"/>
                </a:solidFill>
                <a:effectLst/>
                <a:latin typeface="+mn-lt"/>
                <a:ea typeface="+mn-ea"/>
                <a:cs typeface="+mn-cs"/>
              </a:rPr>
              <a:t> multiple measurement</a:t>
            </a:r>
            <a:r>
              <a:rPr lang="zh-CN" altLang="en-US" sz="1200" b="0" i="0" kern="1200" baseline="0" dirty="0" smtClean="0">
                <a:solidFill>
                  <a:schemeClr val="tx1"/>
                </a:solidFill>
                <a:effectLst/>
                <a:latin typeface="+mn-lt"/>
                <a:ea typeface="+mn-ea"/>
                <a:cs typeface="+mn-cs"/>
              </a:rPr>
              <a:t>  式子：</a:t>
            </a:r>
            <a:r>
              <a:rPr lang="en-US" altLang="zh-CN" sz="1200" b="0" i="0" kern="1200" baseline="0" dirty="0" smtClean="0">
                <a:solidFill>
                  <a:schemeClr val="tx1"/>
                </a:solidFill>
                <a:effectLst/>
                <a:latin typeface="+mn-lt"/>
                <a:ea typeface="+mn-ea"/>
                <a:cs typeface="+mn-cs"/>
              </a:rPr>
              <a:t>expression / formula</a:t>
            </a:r>
          </a:p>
          <a:p>
            <a:r>
              <a:rPr lang="en-US" altLang="zh-CN" sz="1200" b="0" i="0" kern="1200" baseline="0" dirty="0" smtClean="0">
                <a:solidFill>
                  <a:schemeClr val="tx1"/>
                </a:solidFill>
                <a:effectLst/>
                <a:latin typeface="+mn-lt"/>
                <a:ea typeface="+mn-ea"/>
                <a:cs typeface="+mn-cs"/>
              </a:rPr>
              <a:t>Next is the single </a:t>
            </a:r>
            <a:r>
              <a:rPr lang="en-US" altLang="zh-CN" sz="1200" b="0" i="0" kern="1200" baseline="0" dirty="0" err="1" smtClean="0">
                <a:solidFill>
                  <a:schemeClr val="tx1"/>
                </a:solidFill>
                <a:effectLst/>
                <a:latin typeface="+mn-lt"/>
                <a:ea typeface="+mn-ea"/>
                <a:cs typeface="+mn-cs"/>
              </a:rPr>
              <a:t>ap</a:t>
            </a:r>
            <a:r>
              <a:rPr lang="en-US" altLang="zh-CN" sz="1200" b="0" i="0" kern="1200" baseline="0" dirty="0" smtClean="0">
                <a:solidFill>
                  <a:schemeClr val="tx1"/>
                </a:solidFill>
                <a:effectLst/>
                <a:latin typeface="+mn-lt"/>
                <a:ea typeface="+mn-ea"/>
                <a:cs typeface="+mn-cs"/>
              </a:rPr>
              <a:t> with multiple measurement case. Q is the region centered on the right  point with radius delta.    Same principle as the last figure.</a:t>
            </a:r>
          </a:p>
          <a:p>
            <a:r>
              <a:rPr lang="en-US" altLang="zh-CN" sz="1200" b="0" i="0" kern="1200" baseline="0" dirty="0" smtClean="0">
                <a:solidFill>
                  <a:schemeClr val="tx1"/>
                </a:solidFill>
                <a:effectLst/>
                <a:latin typeface="+mn-lt"/>
                <a:ea typeface="+mn-ea"/>
                <a:cs typeface="+mn-cs"/>
              </a:rPr>
              <a:t>Then we will simplify the calculation using the coordinate rotation based on this inequality.</a:t>
            </a:r>
          </a:p>
        </p:txBody>
      </p:sp>
      <p:sp>
        <p:nvSpPr>
          <p:cNvPr id="4" name="灯片编号占位符 3"/>
          <p:cNvSpPr>
            <a:spLocks noGrp="1"/>
          </p:cNvSpPr>
          <p:nvPr>
            <p:ph type="sldNum" sz="quarter" idx="10"/>
          </p:nvPr>
        </p:nvSpPr>
        <p:spPr/>
        <p:txBody>
          <a:bodyPr/>
          <a:lstStyle/>
          <a:p>
            <a:fld id="{7F3B60F4-5C37-40EF-8817-23D68E342A30}" type="slidenum">
              <a:rPr lang="zh-CN" altLang="en-US" smtClean="0"/>
              <a:t>8</a:t>
            </a:fld>
            <a:endParaRPr lang="zh-CN" altLang="en-US"/>
          </a:p>
        </p:txBody>
      </p:sp>
    </p:spTree>
    <p:extLst>
      <p:ext uri="{BB962C8B-B14F-4D97-AF65-F5344CB8AC3E}">
        <p14:creationId xmlns:p14="http://schemas.microsoft.com/office/powerpoint/2010/main" val="2247164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baseline="0" dirty="0" smtClean="0">
                <a:solidFill>
                  <a:schemeClr val="tx1"/>
                </a:solidFill>
                <a:effectLst/>
                <a:latin typeface="+mn-lt"/>
                <a:ea typeface="+mn-ea"/>
                <a:cs typeface="+mn-cs"/>
              </a:rPr>
              <a:t>Rotate the coordinate  </a:t>
            </a:r>
            <a:r>
              <a:rPr lang="zh-CN" altLang="en-US" sz="1200" b="0" i="0" kern="1200" baseline="0" dirty="0" smtClean="0">
                <a:solidFill>
                  <a:schemeClr val="tx1"/>
                </a:solidFill>
                <a:effectLst/>
                <a:latin typeface="+mn-lt"/>
                <a:ea typeface="+mn-ea"/>
                <a:cs typeface="+mn-cs"/>
              </a:rPr>
              <a:t>原本是</a:t>
            </a:r>
            <a:r>
              <a:rPr lang="en-US" altLang="zh-CN" sz="1200" b="0" i="0" kern="1200" baseline="0" dirty="0" err="1" smtClean="0">
                <a:solidFill>
                  <a:schemeClr val="tx1"/>
                </a:solidFill>
                <a:effectLst/>
                <a:latin typeface="+mn-lt"/>
                <a:ea typeface="+mn-ea"/>
                <a:cs typeface="+mn-cs"/>
              </a:rPr>
              <a:t>phigh</a:t>
            </a:r>
            <a:r>
              <a:rPr lang="zh-CN" altLang="en-US" sz="1200" b="0" i="0" kern="1200" baseline="0" dirty="0" smtClean="0">
                <a:solidFill>
                  <a:schemeClr val="tx1"/>
                </a:solidFill>
                <a:effectLst/>
                <a:latin typeface="+mn-lt"/>
                <a:ea typeface="+mn-ea"/>
                <a:cs typeface="+mn-cs"/>
              </a:rPr>
              <a:t>和</a:t>
            </a:r>
            <a:r>
              <a:rPr lang="en-US" altLang="zh-CN" sz="1200" b="0" i="0" kern="1200" baseline="0" dirty="0" smtClean="0">
                <a:solidFill>
                  <a:schemeClr val="tx1"/>
                </a:solidFill>
                <a:effectLst/>
                <a:latin typeface="+mn-lt"/>
                <a:ea typeface="+mn-ea"/>
                <a:cs typeface="+mn-cs"/>
              </a:rPr>
              <a:t>Plow</a:t>
            </a:r>
            <a:r>
              <a:rPr lang="zh-CN" altLang="en-US" sz="1200" b="0" i="0" kern="1200" baseline="0" dirty="0" smtClean="0">
                <a:solidFill>
                  <a:schemeClr val="tx1"/>
                </a:solidFill>
                <a:effectLst/>
                <a:latin typeface="+mn-lt"/>
                <a:ea typeface="+mn-ea"/>
                <a:cs typeface="+mn-cs"/>
              </a:rPr>
              <a:t>间积分，现在</a:t>
            </a:r>
            <a:r>
              <a:rPr lang="en-US" altLang="zh-CN" sz="1200" b="0" i="0" kern="1200" baseline="0" dirty="0" smtClean="0">
                <a:solidFill>
                  <a:schemeClr val="tx1"/>
                </a:solidFill>
                <a:effectLst/>
                <a:latin typeface="+mn-lt"/>
                <a:ea typeface="+mn-ea"/>
                <a:cs typeface="+mn-cs"/>
              </a:rPr>
              <a:t>h1 h2</a:t>
            </a:r>
            <a:r>
              <a:rPr lang="zh-CN" altLang="en-US" sz="1200" b="0" i="0" kern="1200" baseline="0" dirty="0" smtClean="0">
                <a:solidFill>
                  <a:schemeClr val="tx1"/>
                </a:solidFill>
                <a:effectLst/>
                <a:latin typeface="+mn-lt"/>
                <a:ea typeface="+mn-ea"/>
                <a:cs typeface="+mn-cs"/>
              </a:rPr>
              <a:t>以后就在</a:t>
            </a:r>
            <a:r>
              <a:rPr lang="en-US" altLang="zh-CN" sz="1200" b="0" i="0" kern="1200" baseline="0" dirty="0" smtClean="0">
                <a:solidFill>
                  <a:schemeClr val="tx1"/>
                </a:solidFill>
                <a:effectLst/>
                <a:latin typeface="+mn-lt"/>
                <a:ea typeface="+mn-ea"/>
                <a:cs typeface="+mn-cs"/>
              </a:rPr>
              <a:t>e1</a:t>
            </a:r>
            <a:r>
              <a:rPr lang="zh-CN" altLang="en-US" sz="1200" b="0" i="0" kern="1200" baseline="0" dirty="0" smtClean="0">
                <a:solidFill>
                  <a:schemeClr val="tx1"/>
                </a:solidFill>
                <a:effectLst/>
                <a:latin typeface="+mn-lt"/>
                <a:ea typeface="+mn-ea"/>
                <a:cs typeface="+mn-cs"/>
              </a:rPr>
              <a:t>和</a:t>
            </a:r>
            <a:r>
              <a:rPr lang="en-US" altLang="zh-CN" sz="1200" b="0" i="0" kern="1200" baseline="0" dirty="0" smtClean="0">
                <a:solidFill>
                  <a:schemeClr val="tx1"/>
                </a:solidFill>
                <a:effectLst/>
                <a:latin typeface="+mn-lt"/>
                <a:ea typeface="+mn-ea"/>
                <a:cs typeface="+mn-cs"/>
              </a:rPr>
              <a:t>e2</a:t>
            </a:r>
            <a:r>
              <a:rPr lang="zh-CN" altLang="en-US" sz="1200" b="0" i="0" kern="1200" baseline="0" dirty="0" smtClean="0">
                <a:solidFill>
                  <a:schemeClr val="tx1"/>
                </a:solidFill>
                <a:effectLst/>
                <a:latin typeface="+mn-lt"/>
                <a:ea typeface="+mn-ea"/>
                <a:cs typeface="+mn-cs"/>
              </a:rPr>
              <a:t>上面积分</a:t>
            </a:r>
            <a:endParaRPr lang="en-US" altLang="zh-CN" sz="1200" b="0" i="0" kern="1200" baseline="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7F3B60F4-5C37-40EF-8817-23D68E342A30}" type="slidenum">
              <a:rPr lang="zh-CN" altLang="en-US" smtClean="0"/>
              <a:t>9</a:t>
            </a:fld>
            <a:endParaRPr lang="zh-CN" altLang="en-US"/>
          </a:p>
        </p:txBody>
      </p:sp>
    </p:spTree>
    <p:extLst>
      <p:ext uri="{BB962C8B-B14F-4D97-AF65-F5344CB8AC3E}">
        <p14:creationId xmlns:p14="http://schemas.microsoft.com/office/powerpoint/2010/main" val="311667798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A97E30FA-5876-424B-A432-4BA81BFDA1FB}" type="datetimeFigureOut">
              <a:rPr lang="zh-CN" altLang="en-US" smtClean="0"/>
              <a:t>2016-5-27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A76CD-8086-4BEE-A702-BBD0A1A7C746}" type="slidenum">
              <a:rPr lang="zh-CN" altLang="en-US" smtClean="0"/>
              <a:t>‹#›</a:t>
            </a:fld>
            <a:endParaRPr lang="zh-CN" altLang="en-US"/>
          </a:p>
        </p:txBody>
      </p:sp>
      <p:pic>
        <p:nvPicPr>
          <p:cNvPr id="7" name="Picture 45" descr="azzjg"/>
          <p:cNvPicPr>
            <a:picLocks noChangeAspect="1" noChangeArrowheads="1"/>
          </p:cNvPicPr>
          <p:nvPr userDrawn="1"/>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p:blipFill>
        <p:spPr bwMode="auto">
          <a:xfrm>
            <a:off x="101092" y="0"/>
            <a:ext cx="9144000" cy="1525588"/>
          </a:xfrm>
          <a:prstGeom prst="rect">
            <a:avLst/>
          </a:prstGeom>
          <a:ln>
            <a:noFill/>
          </a:ln>
          <a:effectLst>
            <a:softEdge rad="112500"/>
          </a:effectLst>
        </p:spPr>
      </p:pic>
      <p:pic>
        <p:nvPicPr>
          <p:cNvPr id="8" name="Picture 47" descr="sjtulogo"/>
          <p:cNvPicPr>
            <a:picLocks noChangeAspect="1" noChangeArrowheads="1"/>
          </p:cNvPicPr>
          <p:nvPr userDrawn="1"/>
        </p:nvPicPr>
        <p:blipFill>
          <a:blip r:embed="rId4"/>
          <a:srcRect/>
          <a:stretch>
            <a:fillRect/>
          </a:stretch>
        </p:blipFill>
        <p:spPr bwMode="auto">
          <a:xfrm>
            <a:off x="0" y="132556"/>
            <a:ext cx="3860800" cy="1206500"/>
          </a:xfrm>
          <a:prstGeom prst="rect">
            <a:avLst/>
          </a:prstGeom>
          <a:ln>
            <a:noFill/>
          </a:ln>
          <a:effectLst>
            <a:softEdge rad="112500"/>
          </a:effectLst>
        </p:spPr>
      </p:pic>
      <p:cxnSp>
        <p:nvCxnSpPr>
          <p:cNvPr id="9" name="直接连接符 8"/>
          <p:cNvCxnSpPr/>
          <p:nvPr userDrawn="1"/>
        </p:nvCxnSpPr>
        <p:spPr>
          <a:xfrm flipV="1">
            <a:off x="-12192" y="5620933"/>
            <a:ext cx="9156192" cy="1"/>
          </a:xfrm>
          <a:prstGeom prst="line">
            <a:avLst/>
          </a:prstGeom>
          <a:ln w="19050" cmpd="sng">
            <a:gradFill flip="none" rotWithShape="1">
              <a:gsLst>
                <a:gs pos="0">
                  <a:srgbClr val="C00000"/>
                </a:gs>
                <a:gs pos="45000">
                  <a:srgbClr val="FF7A00"/>
                </a:gs>
                <a:gs pos="70000">
                  <a:srgbClr val="FF0300"/>
                </a:gs>
                <a:gs pos="100000">
                  <a:srgbClr val="4D0808"/>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userDrawn="1"/>
        </p:nvCxnSpPr>
        <p:spPr>
          <a:xfrm flipV="1">
            <a:off x="8177" y="1473200"/>
            <a:ext cx="9144000" cy="4763"/>
          </a:xfrm>
          <a:prstGeom prst="line">
            <a:avLst/>
          </a:prstGeom>
          <a:ln w="19050" cmpd="sng">
            <a:gradFill flip="none" rotWithShape="1">
              <a:gsLst>
                <a:gs pos="0">
                  <a:srgbClr val="C00000"/>
                </a:gs>
                <a:gs pos="45000">
                  <a:srgbClr val="FF7A00"/>
                </a:gs>
                <a:gs pos="70000">
                  <a:srgbClr val="FF0300"/>
                </a:gs>
                <a:gs pos="100000">
                  <a:srgbClr val="4D0808"/>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505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2" fill="hold"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1123783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2467954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7626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2548469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27348369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768652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285407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6715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825625"/>
            <a:ext cx="386715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3945733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2515078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3617778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2174171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3B22A6F-0DD6-483A-BB24-EF88A03E9873}" type="datetimeFigureOut">
              <a:rPr lang="zh-CN" altLang="en-US" smtClean="0"/>
              <a:t>2016-5-27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41238611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E30FA-5876-424B-A432-4BA81BFDA1FB}" type="datetimeFigureOut">
              <a:rPr lang="zh-CN" altLang="en-US" smtClean="0"/>
              <a:t>2016-5-27</a:t>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A76CD-8086-4BEE-A702-BBD0A1A7C746}" type="slidenum">
              <a:rPr lang="zh-CN" altLang="en-US" smtClean="0"/>
              <a:t>‹#›</a:t>
            </a:fld>
            <a:endParaRPr lang="zh-CN" altLang="en-US"/>
          </a:p>
        </p:txBody>
      </p:sp>
    </p:spTree>
    <p:extLst>
      <p:ext uri="{BB962C8B-B14F-4D97-AF65-F5344CB8AC3E}">
        <p14:creationId xmlns:p14="http://schemas.microsoft.com/office/powerpoint/2010/main" val="611446391"/>
      </p:ext>
    </p:extLst>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B22A6F-0DD6-483A-BB24-EF88A03E9873}" type="datetimeFigureOut">
              <a:rPr lang="zh-CN" altLang="en-US" smtClean="0"/>
              <a:t>2016-5-27</a:t>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0779C-35E6-4426-BA2F-08F7F7804D5F}" type="slidenum">
              <a:rPr lang="zh-CN" altLang="en-US" smtClean="0"/>
              <a:t>‹#›</a:t>
            </a:fld>
            <a:endParaRPr lang="zh-CN" altLang="en-US"/>
          </a:p>
        </p:txBody>
      </p:sp>
    </p:spTree>
    <p:extLst>
      <p:ext uri="{BB962C8B-B14F-4D97-AF65-F5344CB8AC3E}">
        <p14:creationId xmlns:p14="http://schemas.microsoft.com/office/powerpoint/2010/main" val="1656942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notesSlide" Target="../notesSlides/notesSlide12.xml"/><Relationship Id="rId7" Type="http://schemas.openxmlformats.org/officeDocument/2006/relationships/image" Target="../media/image13.png"/><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12.wmf"/><Relationship Id="rId5" Type="http://schemas.openxmlformats.org/officeDocument/2006/relationships/oleObject" Target="../embeddings/oleObject1.bin"/><Relationship Id="rId4" Type="http://schemas.openxmlformats.org/officeDocument/2006/relationships/image" Target="../media/image2.png"/><Relationship Id="rId9"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19.png"/><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35668" y="2036335"/>
            <a:ext cx="8635620" cy="2506555"/>
          </a:xfrm>
        </p:spPr>
        <p:txBody>
          <a:bodyPr>
            <a:normAutofit/>
          </a:bodyPr>
          <a:lstStyle/>
          <a:p>
            <a:r>
              <a:rPr lang="en-US" altLang="zh-CN" sz="4000" dirty="0" smtClean="0"/>
              <a:t>Best strategy </a:t>
            </a:r>
            <a:br>
              <a:rPr lang="en-US" altLang="zh-CN" sz="4000" dirty="0" smtClean="0"/>
            </a:br>
            <a:r>
              <a:rPr lang="en-US" altLang="zh-CN" sz="4000" dirty="0" smtClean="0"/>
              <a:t>for location determination</a:t>
            </a:r>
            <a:r>
              <a:rPr lang="en-US" altLang="zh-CN" dirty="0"/>
              <a:t/>
            </a:r>
            <a:br>
              <a:rPr lang="en-US" altLang="zh-CN" dirty="0"/>
            </a:br>
            <a:endParaRPr lang="zh-CN" altLang="en-US" dirty="0"/>
          </a:p>
        </p:txBody>
      </p:sp>
      <p:sp>
        <p:nvSpPr>
          <p:cNvPr id="4" name="矩形 3"/>
          <p:cNvSpPr/>
          <p:nvPr/>
        </p:nvSpPr>
        <p:spPr>
          <a:xfrm>
            <a:off x="5716832" y="4288846"/>
            <a:ext cx="3875269" cy="1477328"/>
          </a:xfrm>
          <a:prstGeom prst="rect">
            <a:avLst/>
          </a:prstGeom>
        </p:spPr>
        <p:txBody>
          <a:bodyPr wrap="square">
            <a:spAutoFit/>
          </a:bodyPr>
          <a:lstStyle/>
          <a:p>
            <a:pPr algn="ctr"/>
            <a:r>
              <a:rPr lang="zh-CN" altLang="en-US" sz="3200" b="1" dirty="0">
                <a:solidFill>
                  <a:srgbClr val="000000"/>
                </a:solidFill>
                <a:latin typeface="Times New Roman" panose="02020603050405020304" pitchFamily="18" charset="0"/>
                <a:cs typeface="Times New Roman" panose="02020603050405020304" pitchFamily="18" charset="0"/>
              </a:rPr>
              <a:t>徐</a:t>
            </a:r>
            <a:r>
              <a:rPr lang="zh-CN" altLang="en-US" sz="3200" b="1" dirty="0" smtClean="0">
                <a:solidFill>
                  <a:srgbClr val="000000"/>
                </a:solidFill>
                <a:latin typeface="Times New Roman" panose="02020603050405020304" pitchFamily="18" charset="0"/>
                <a:cs typeface="Times New Roman" panose="02020603050405020304" pitchFamily="18" charset="0"/>
              </a:rPr>
              <a:t>冬</a:t>
            </a:r>
            <a:endParaRPr lang="en-US" altLang="zh-CN" sz="3200" b="1" dirty="0" smtClean="0">
              <a:solidFill>
                <a:srgbClr val="000000"/>
              </a:solidFill>
              <a:latin typeface="Times New Roman" panose="02020603050405020304" pitchFamily="18" charset="0"/>
              <a:cs typeface="Times New Roman" panose="02020603050405020304" pitchFamily="18" charset="0"/>
            </a:endParaRPr>
          </a:p>
          <a:p>
            <a:pPr algn="ctr"/>
            <a:r>
              <a:rPr lang="en-US" altLang="zh-CN" sz="3200" b="1" dirty="0" smtClean="0">
                <a:solidFill>
                  <a:srgbClr val="000000"/>
                </a:solidFill>
                <a:latin typeface="Times New Roman" panose="02020603050405020304" pitchFamily="18" charset="0"/>
                <a:cs typeface="Times New Roman" panose="02020603050405020304" pitchFamily="18" charset="0"/>
              </a:rPr>
              <a:t>2016.5.27</a:t>
            </a:r>
          </a:p>
          <a:p>
            <a:pPr algn="ctr"/>
            <a:r>
              <a:rPr lang="en-US" altLang="zh-CN" sz="800" dirty="0" smtClean="0">
                <a:solidFill>
                  <a:srgbClr val="000000"/>
                </a:solidFill>
                <a:latin typeface="CMSY7"/>
              </a:rPr>
              <a:t/>
            </a:r>
            <a:br>
              <a:rPr lang="en-US" altLang="zh-CN" sz="800" dirty="0" smtClean="0">
                <a:solidFill>
                  <a:srgbClr val="000000"/>
                </a:solidFill>
                <a:latin typeface="CMSY7"/>
              </a:rPr>
            </a:br>
            <a:endParaRPr lang="zh-CN" altLang="en-US" dirty="0"/>
          </a:p>
        </p:txBody>
      </p:sp>
      <p:pic>
        <p:nvPicPr>
          <p:cNvPr id="5" name="Picture 45" descr="azzjg"/>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a:stretch>
        </p:blipFill>
        <p:spPr bwMode="auto">
          <a:xfrm>
            <a:off x="88900" y="-87312"/>
            <a:ext cx="9144000" cy="1525588"/>
          </a:xfrm>
          <a:prstGeom prst="rect">
            <a:avLst/>
          </a:prstGeom>
          <a:ln>
            <a:noFill/>
          </a:ln>
          <a:effectLst>
            <a:softEdge rad="112500"/>
          </a:effectLst>
        </p:spPr>
      </p:pic>
      <p:pic>
        <p:nvPicPr>
          <p:cNvPr id="6" name="Picture 47" descr="sjtulogo"/>
          <p:cNvPicPr>
            <a:picLocks noChangeAspect="1" noChangeArrowheads="1"/>
          </p:cNvPicPr>
          <p:nvPr/>
        </p:nvPicPr>
        <p:blipFill>
          <a:blip r:embed="rId5"/>
          <a:srcRect/>
          <a:stretch>
            <a:fillRect/>
          </a:stretch>
        </p:blipFill>
        <p:spPr bwMode="auto">
          <a:xfrm>
            <a:off x="-12192" y="45244"/>
            <a:ext cx="3860800" cy="1206500"/>
          </a:xfrm>
          <a:prstGeom prst="rect">
            <a:avLst/>
          </a:prstGeom>
          <a:ln>
            <a:noFill/>
          </a:ln>
          <a:effectLst>
            <a:softEdge rad="112500"/>
          </a:effectLst>
        </p:spPr>
      </p:pic>
      <p:cxnSp>
        <p:nvCxnSpPr>
          <p:cNvPr id="7" name="直接连接符 6"/>
          <p:cNvCxnSpPr/>
          <p:nvPr/>
        </p:nvCxnSpPr>
        <p:spPr>
          <a:xfrm flipV="1">
            <a:off x="75382" y="5466389"/>
            <a:ext cx="9156192" cy="1"/>
          </a:xfrm>
          <a:prstGeom prst="line">
            <a:avLst/>
          </a:prstGeom>
          <a:ln w="19050" cmpd="sng">
            <a:gradFill flip="none" rotWithShape="1">
              <a:gsLst>
                <a:gs pos="0">
                  <a:srgbClr val="C00000"/>
                </a:gs>
                <a:gs pos="45000">
                  <a:srgbClr val="FF7A00"/>
                </a:gs>
                <a:gs pos="70000">
                  <a:srgbClr val="FF0300"/>
                </a:gs>
                <a:gs pos="100000">
                  <a:srgbClr val="4D0808"/>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4015" y="1385888"/>
            <a:ext cx="9144000" cy="4763"/>
          </a:xfrm>
          <a:prstGeom prst="line">
            <a:avLst/>
          </a:prstGeom>
          <a:ln w="19050" cmpd="sng">
            <a:gradFill flip="none" rotWithShape="1">
              <a:gsLst>
                <a:gs pos="0">
                  <a:srgbClr val="C00000"/>
                </a:gs>
                <a:gs pos="45000">
                  <a:srgbClr val="FF7A00"/>
                </a:gs>
                <a:gs pos="70000">
                  <a:srgbClr val="FF0300"/>
                </a:gs>
                <a:gs pos="100000">
                  <a:srgbClr val="4D0808"/>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3345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2" fill="hold" nodeType="withEffect">
                                  <p:stCondLst>
                                    <p:cond delay="500"/>
                                  </p:stCondLst>
                                  <p:childTnLst>
                                    <p:set>
                                      <p:cBhvr>
                                        <p:cTn id="9" dur="1" fill="hold">
                                          <p:stCondLst>
                                            <p:cond delay="0"/>
                                          </p:stCondLst>
                                        </p:cTn>
                                        <p:tgtEl>
                                          <p:spTgt spid="7"/>
                                        </p:tgtEl>
                                        <p:attrNameLst>
                                          <p:attrName>style.visibility</p:attrName>
                                        </p:attrNameLst>
                                      </p:cBhvr>
                                      <p:to>
                                        <p:strVal val="visible"/>
                                      </p:to>
                                    </p:set>
                                    <p:animEffect transition="in" filter="wipe(right)">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文本框 10"/>
          <p:cNvSpPr txBox="1"/>
          <p:nvPr/>
        </p:nvSpPr>
        <p:spPr>
          <a:xfrm>
            <a:off x="203200" y="997157"/>
            <a:ext cx="8060267" cy="584775"/>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Localization in </a:t>
            </a:r>
            <a:r>
              <a:rPr lang="en-US" altLang="zh-CN" sz="3200" dirty="0"/>
              <a:t>two</a:t>
            </a:r>
            <a:r>
              <a:rPr lang="en-US" altLang="zh-CN" sz="3200" dirty="0" smtClean="0"/>
              <a:t>-dimensional space</a:t>
            </a:r>
            <a:endParaRPr lang="zh-CN" altLang="en-US" sz="3200" dirty="0"/>
          </a:p>
        </p:txBody>
      </p:sp>
      <p:pic>
        <p:nvPicPr>
          <p:cNvPr id="5" name="图片 4"/>
          <p:cNvPicPr>
            <a:picLocks noChangeAspect="1"/>
          </p:cNvPicPr>
          <p:nvPr/>
        </p:nvPicPr>
        <p:blipFill>
          <a:blip r:embed="rId4"/>
          <a:stretch>
            <a:fillRect/>
          </a:stretch>
        </p:blipFill>
        <p:spPr>
          <a:xfrm>
            <a:off x="1531654" y="1781987"/>
            <a:ext cx="5557337" cy="3520546"/>
          </a:xfrm>
          <a:prstGeom prst="rect">
            <a:avLst/>
          </a:prstGeom>
        </p:spPr>
      </p:pic>
      <p:pic>
        <p:nvPicPr>
          <p:cNvPr id="3" name="图片 2"/>
          <p:cNvPicPr>
            <a:picLocks noChangeAspect="1"/>
          </p:cNvPicPr>
          <p:nvPr/>
        </p:nvPicPr>
        <p:blipFill>
          <a:blip r:embed="rId5"/>
          <a:stretch>
            <a:fillRect/>
          </a:stretch>
        </p:blipFill>
        <p:spPr>
          <a:xfrm>
            <a:off x="1682117" y="5046902"/>
            <a:ext cx="6030384" cy="1657110"/>
          </a:xfrm>
          <a:prstGeom prst="rect">
            <a:avLst/>
          </a:prstGeom>
        </p:spPr>
      </p:pic>
      <p:sp>
        <p:nvSpPr>
          <p:cNvPr id="10"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Former work</a:t>
            </a:r>
            <a:endParaRPr kumimoji="1" lang="zh-CN" altLang="en-US" sz="3600" i="1" kern="0" dirty="0">
              <a:solidFill>
                <a:srgbClr val="CC3300"/>
              </a:solidFill>
              <a:effectLst>
                <a:outerShdw blurRad="38100" dist="38100" dir="2700000" algn="tl">
                  <a:srgbClr val="C0C0C0"/>
                </a:outerShdw>
              </a:effectLst>
              <a:latin typeface="Arial"/>
            </a:endParaRPr>
          </a:p>
        </p:txBody>
      </p:sp>
    </p:spTree>
    <p:extLst>
      <p:ext uri="{BB962C8B-B14F-4D97-AF65-F5344CB8AC3E}">
        <p14:creationId xmlns:p14="http://schemas.microsoft.com/office/powerpoint/2010/main" val="1342219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文本框 9"/>
          <p:cNvSpPr txBox="1"/>
          <p:nvPr/>
        </p:nvSpPr>
        <p:spPr>
          <a:xfrm>
            <a:off x="203200" y="997157"/>
            <a:ext cx="8060267" cy="584775"/>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Best strategy</a:t>
            </a:r>
            <a:endParaRPr lang="zh-CN" altLang="en-US" sz="3200" dirty="0"/>
          </a:p>
        </p:txBody>
      </p:sp>
      <p:sp>
        <p:nvSpPr>
          <p:cNvPr id="25" name="Rectangle 19"/>
          <p:cNvSpPr>
            <a:spLocks noChangeArrowheads="1"/>
          </p:cNvSpPr>
          <p:nvPr/>
        </p:nvSpPr>
        <p:spPr bwMode="auto">
          <a:xfrm>
            <a:off x="891267" y="1635766"/>
            <a:ext cx="808763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altLang="zh-CN" dirty="0"/>
              <a:t> </a:t>
            </a:r>
            <a:r>
              <a:rPr lang="en-US" altLang="zh-CN" sz="3200" dirty="0" smtClean="0"/>
              <a:t>Consider the intersection between event </a:t>
            </a:r>
            <a:r>
              <a:rPr lang="en-US" altLang="zh-CN" sz="3200" dirty="0"/>
              <a:t>E(c</a:t>
            </a:r>
            <a:r>
              <a:rPr lang="en-US" altLang="zh-CN" sz="3200" dirty="0" smtClean="0"/>
              <a:t>) and event E(hyper-cylinder)</a:t>
            </a:r>
            <a:endParaRPr lang="zh-CN" altLang="en-US" sz="3200" dirty="0"/>
          </a:p>
        </p:txBody>
      </p:sp>
      <p:pic>
        <p:nvPicPr>
          <p:cNvPr id="3" name="图片 2"/>
          <p:cNvPicPr>
            <a:picLocks noChangeAspect="1"/>
          </p:cNvPicPr>
          <p:nvPr/>
        </p:nvPicPr>
        <p:blipFill>
          <a:blip r:embed="rId4"/>
          <a:stretch>
            <a:fillRect/>
          </a:stretch>
        </p:blipFill>
        <p:spPr>
          <a:xfrm>
            <a:off x="891268" y="3725861"/>
            <a:ext cx="7372199" cy="1523471"/>
          </a:xfrm>
          <a:prstGeom prst="rect">
            <a:avLst/>
          </a:prstGeom>
        </p:spPr>
      </p:pic>
      <p:sp>
        <p:nvSpPr>
          <p:cNvPr id="11"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Former work</a:t>
            </a:r>
            <a:endParaRPr kumimoji="1" lang="zh-CN" altLang="en-US" sz="3600" i="1" kern="0" dirty="0">
              <a:solidFill>
                <a:srgbClr val="CC3300"/>
              </a:solidFill>
              <a:effectLst>
                <a:outerShdw blurRad="38100" dist="38100" dir="2700000" algn="tl">
                  <a:srgbClr val="C0C0C0"/>
                </a:outerShdw>
              </a:effectLst>
              <a:latin typeface="Arial"/>
            </a:endParaRPr>
          </a:p>
        </p:txBody>
      </p:sp>
    </p:spTree>
    <p:extLst>
      <p:ext uri="{BB962C8B-B14F-4D97-AF65-F5344CB8AC3E}">
        <p14:creationId xmlns:p14="http://schemas.microsoft.com/office/powerpoint/2010/main" val="3259796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文本框 9"/>
          <p:cNvSpPr txBox="1"/>
          <p:nvPr/>
        </p:nvSpPr>
        <p:spPr>
          <a:xfrm>
            <a:off x="203200" y="997157"/>
            <a:ext cx="8060267" cy="584775"/>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Best strategy</a:t>
            </a:r>
            <a:endParaRPr lang="zh-CN" altLang="en-US" sz="3200" dirty="0"/>
          </a:p>
        </p:txBody>
      </p:sp>
      <p:graphicFrame>
        <p:nvGraphicFramePr>
          <p:cNvPr id="23" name="对象 22"/>
          <p:cNvGraphicFramePr>
            <a:graphicFrameLocks noChangeAspect="1"/>
          </p:cNvGraphicFramePr>
          <p:nvPr>
            <p:extLst/>
          </p:nvPr>
        </p:nvGraphicFramePr>
        <p:xfrm>
          <a:off x="800101" y="2306409"/>
          <a:ext cx="1901985" cy="669713"/>
        </p:xfrm>
        <a:graphic>
          <a:graphicData uri="http://schemas.openxmlformats.org/presentationml/2006/ole">
            <mc:AlternateContent xmlns:mc="http://schemas.openxmlformats.org/markup-compatibility/2006">
              <mc:Choice xmlns:v="urn:schemas-microsoft-com:vml" Requires="v">
                <p:oleObj spid="_x0000_s2076" name="Equation" r:id="rId5" imgW="673370" imgH="241390" progId="Equation.DSMT4">
                  <p:embed/>
                </p:oleObj>
              </mc:Choice>
              <mc:Fallback>
                <p:oleObj name="Equation" r:id="rId5" imgW="673370" imgH="24139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101" y="2306409"/>
                        <a:ext cx="1901985" cy="669713"/>
                      </a:xfrm>
                      <a:prstGeom prst="rect">
                        <a:avLst/>
                      </a:prstGeom>
                      <a:noFill/>
                    </p:spPr>
                  </p:pic>
                </p:oleObj>
              </mc:Fallback>
            </mc:AlternateContent>
          </a:graphicData>
        </a:graphic>
      </p:graphicFrame>
      <p:sp>
        <p:nvSpPr>
          <p:cNvPr id="24" name="矩形 23"/>
          <p:cNvSpPr/>
          <p:nvPr/>
        </p:nvSpPr>
        <p:spPr>
          <a:xfrm>
            <a:off x="800101" y="1546898"/>
            <a:ext cx="8178799" cy="954107"/>
          </a:xfrm>
          <a:prstGeom prst="rect">
            <a:avLst/>
          </a:prstGeom>
        </p:spPr>
        <p:txBody>
          <a:bodyPr wrap="square">
            <a:spAutoFit/>
          </a:bodyPr>
          <a:lstStyle/>
          <a:p>
            <a:r>
              <a:rPr lang="en-US" altLang="zh-CN" sz="2800" kern="100" dirty="0" smtClean="0">
                <a:latin typeface="Calibri" panose="020F0502020204030204" pitchFamily="34" charset="0"/>
                <a:cs typeface="Times New Roman" panose="02020603050405020304" pitchFamily="18" charset="0"/>
              </a:rPr>
              <a:t>Let {</a:t>
            </a:r>
            <a:r>
              <a:rPr lang="en-US" altLang="zh-CN" sz="2800" dirty="0" err="1" smtClean="0"/>
              <a:t>AP</a:t>
            </a:r>
            <a:r>
              <a:rPr lang="en-US" altLang="zh-CN" sz="2800" baseline="-25000" dirty="0" err="1" smtClean="0"/>
              <a:t>i</a:t>
            </a:r>
            <a:r>
              <a:rPr lang="en-US" altLang="zh-CN" sz="2800" kern="100" dirty="0" smtClean="0">
                <a:latin typeface="Calibri" panose="020F0502020204030204" pitchFamily="34" charset="0"/>
                <a:cs typeface="Times New Roman" panose="02020603050405020304" pitchFamily="18" charset="0"/>
              </a:rPr>
              <a:t>} be the </a:t>
            </a:r>
            <a:r>
              <a:rPr lang="en-US" altLang="zh-CN" sz="2800" kern="100" dirty="0">
                <a:latin typeface="Calibri" panose="020F0502020204030204" pitchFamily="34" charset="0"/>
                <a:cs typeface="Times New Roman" panose="02020603050405020304" pitchFamily="18" charset="0"/>
              </a:rPr>
              <a:t>set of all APs that can be sensed by the users’ mobile device, and we use complex </a:t>
            </a:r>
            <a:r>
              <a:rPr lang="en-US" altLang="zh-CN" sz="2800" kern="100" dirty="0" smtClean="0">
                <a:latin typeface="Calibri" panose="020F0502020204030204" pitchFamily="34" charset="0"/>
                <a:cs typeface="Times New Roman" panose="02020603050405020304" pitchFamily="18" charset="0"/>
              </a:rPr>
              <a:t>parameter</a:t>
            </a:r>
            <a:endParaRPr lang="zh-CN" altLang="en-US" sz="2800" dirty="0"/>
          </a:p>
        </p:txBody>
      </p:sp>
      <p:sp>
        <p:nvSpPr>
          <p:cNvPr id="25" name="Rectangle 19"/>
          <p:cNvSpPr>
            <a:spLocks noChangeArrowheads="1"/>
          </p:cNvSpPr>
          <p:nvPr/>
        </p:nvSpPr>
        <p:spPr bwMode="auto">
          <a:xfrm>
            <a:off x="368300" y="2525769"/>
            <a:ext cx="10472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27" name="矩形 26"/>
          <p:cNvSpPr/>
          <p:nvPr/>
        </p:nvSpPr>
        <p:spPr>
          <a:xfrm>
            <a:off x="2785052" y="2379655"/>
            <a:ext cx="2896562" cy="523220"/>
          </a:xfrm>
          <a:prstGeom prst="rect">
            <a:avLst/>
          </a:prstGeom>
        </p:spPr>
        <p:txBody>
          <a:bodyPr wrap="none">
            <a:spAutoFit/>
          </a:bodyPr>
          <a:lstStyle/>
          <a:p>
            <a:r>
              <a:rPr lang="en-US" altLang="zh-CN" sz="2800" kern="100" dirty="0">
                <a:latin typeface="Calibri" panose="020F0502020204030204" pitchFamily="34" charset="0"/>
                <a:cs typeface="Times New Roman" panose="02020603050405020304" pitchFamily="18" charset="0"/>
              </a:rPr>
              <a:t>to characterize </a:t>
            </a:r>
            <a:r>
              <a:rPr lang="en-US" altLang="zh-CN" sz="2800" kern="100" dirty="0" err="1">
                <a:latin typeface="Calibri" panose="020F0502020204030204" pitchFamily="34" charset="0"/>
                <a:cs typeface="Times New Roman" panose="02020603050405020304" pitchFamily="18" charset="0"/>
              </a:rPr>
              <a:t>APi</a:t>
            </a:r>
            <a:endParaRPr lang="zh-CN" altLang="en-US" sz="2800" kern="100" dirty="0">
              <a:latin typeface="Calibri" panose="020F0502020204030204" pitchFamily="34" charset="0"/>
              <a:cs typeface="Times New Roman" panose="02020603050405020304" pitchFamily="18" charset="0"/>
            </a:endParaRPr>
          </a:p>
        </p:txBody>
      </p:sp>
      <p:pic>
        <p:nvPicPr>
          <p:cNvPr id="28" name="图片 27"/>
          <p:cNvPicPr>
            <a:picLocks noChangeAspect="1"/>
          </p:cNvPicPr>
          <p:nvPr/>
        </p:nvPicPr>
        <p:blipFill>
          <a:blip r:embed="rId7"/>
          <a:stretch>
            <a:fillRect/>
          </a:stretch>
        </p:blipFill>
        <p:spPr>
          <a:xfrm>
            <a:off x="2702086" y="3026737"/>
            <a:ext cx="3376998" cy="1658240"/>
          </a:xfrm>
          <a:prstGeom prst="rect">
            <a:avLst/>
          </a:prstGeom>
        </p:spPr>
      </p:pic>
      <p:pic>
        <p:nvPicPr>
          <p:cNvPr id="29" name="图片 28"/>
          <p:cNvPicPr>
            <a:picLocks noChangeAspect="1"/>
          </p:cNvPicPr>
          <p:nvPr/>
        </p:nvPicPr>
        <p:blipFill>
          <a:blip r:embed="rId8"/>
          <a:stretch>
            <a:fillRect/>
          </a:stretch>
        </p:blipFill>
        <p:spPr>
          <a:xfrm>
            <a:off x="5809769" y="2414889"/>
            <a:ext cx="2466975" cy="542925"/>
          </a:xfrm>
          <a:prstGeom prst="rect">
            <a:avLst/>
          </a:prstGeom>
        </p:spPr>
      </p:pic>
      <p:pic>
        <p:nvPicPr>
          <p:cNvPr id="30" name="图片 29"/>
          <p:cNvPicPr>
            <a:picLocks noChangeAspect="1"/>
          </p:cNvPicPr>
          <p:nvPr/>
        </p:nvPicPr>
        <p:blipFill>
          <a:blip r:embed="rId9"/>
          <a:stretch>
            <a:fillRect/>
          </a:stretch>
        </p:blipFill>
        <p:spPr>
          <a:xfrm>
            <a:off x="2128356" y="4958963"/>
            <a:ext cx="4914900" cy="1171575"/>
          </a:xfrm>
          <a:prstGeom prst="rect">
            <a:avLst/>
          </a:prstGeom>
        </p:spPr>
      </p:pic>
      <p:sp>
        <p:nvSpPr>
          <p:cNvPr id="14"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Former work</a:t>
            </a:r>
            <a:endParaRPr kumimoji="1" lang="zh-CN" altLang="en-US" sz="3600" i="1" kern="0" dirty="0">
              <a:solidFill>
                <a:srgbClr val="CC3300"/>
              </a:solidFill>
              <a:effectLst>
                <a:outerShdw blurRad="38100" dist="38100" dir="2700000" algn="tl">
                  <a:srgbClr val="C0C0C0"/>
                </a:outerShdw>
              </a:effectLst>
              <a:latin typeface="Arial"/>
            </a:endParaRPr>
          </a:p>
        </p:txBody>
      </p:sp>
    </p:spTree>
    <p:extLst>
      <p:ext uri="{BB962C8B-B14F-4D97-AF65-F5344CB8AC3E}">
        <p14:creationId xmlns:p14="http://schemas.microsoft.com/office/powerpoint/2010/main" val="1205640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42247" y="827491"/>
            <a:ext cx="10515600" cy="5126085"/>
          </a:xfrm>
        </p:spPr>
        <p:txBody>
          <a:bodyPr>
            <a:noAutofit/>
          </a:bodyPr>
          <a:lstStyle/>
          <a:p>
            <a:r>
              <a:rPr lang="en-US" altLang="zh-CN" sz="3000" dirty="0">
                <a:solidFill>
                  <a:schemeClr val="bg1">
                    <a:lumMod val="65000"/>
                  </a:schemeClr>
                </a:solidFill>
              </a:rPr>
              <a:t>Background</a:t>
            </a:r>
          </a:p>
          <a:p>
            <a:endParaRPr lang="en-US" altLang="zh-CN" sz="3000" dirty="0"/>
          </a:p>
          <a:p>
            <a:endParaRPr lang="en-US" altLang="zh-CN" sz="3000" dirty="0" smtClean="0"/>
          </a:p>
          <a:p>
            <a:r>
              <a:rPr lang="en-US" altLang="zh-CN" sz="3000" dirty="0">
                <a:solidFill>
                  <a:schemeClr val="bg1">
                    <a:lumMod val="65000"/>
                  </a:schemeClr>
                </a:solidFill>
              </a:rPr>
              <a:t>Former work</a:t>
            </a:r>
          </a:p>
          <a:p>
            <a:endParaRPr lang="en-US" altLang="zh-CN" sz="3000" dirty="0"/>
          </a:p>
          <a:p>
            <a:pPr marL="0" indent="0">
              <a:buNone/>
            </a:pPr>
            <a:endParaRPr lang="en-US" altLang="zh-CN" sz="3000" dirty="0"/>
          </a:p>
          <a:p>
            <a:r>
              <a:rPr lang="en-US" altLang="zh-CN" sz="3000" dirty="0" smtClean="0"/>
              <a:t>Our work</a:t>
            </a:r>
            <a:endParaRPr lang="zh-CN" altLang="en-US" sz="3000" dirty="0"/>
          </a:p>
        </p:txBody>
      </p:sp>
      <p:sp>
        <p:nvSpPr>
          <p:cNvPr id="4"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5"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标题 1"/>
          <p:cNvSpPr txBox="1">
            <a:spLocks/>
          </p:cNvSpPr>
          <p:nvPr/>
        </p:nvSpPr>
        <p:spPr bwMode="auto">
          <a:xfrm>
            <a:off x="242247" y="88900"/>
            <a:ext cx="8242300" cy="914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0" i="1" u="none" strike="noStrike" kern="0" cap="none" spc="0" normalizeH="0" baseline="0" noProof="0" smtClean="0">
                <a:ln>
                  <a:noFill/>
                </a:ln>
                <a:solidFill>
                  <a:srgbClr val="CC3300"/>
                </a:solidFill>
                <a:effectLst>
                  <a:outerShdw blurRad="38100" dist="38100" dir="2700000" algn="tl">
                    <a:srgbClr val="C0C0C0"/>
                  </a:outerShdw>
                </a:effectLst>
                <a:uLnTx/>
                <a:uFillTx/>
                <a:latin typeface="Arial"/>
                <a:ea typeface="+mj-ea"/>
                <a:cs typeface="+mj-cs"/>
              </a:rPr>
              <a:t>Outline</a:t>
            </a:r>
            <a:endParaRPr kumimoji="0" lang="zh-CN" altLang="en-US" sz="3600" b="0" i="1" u="none" strike="noStrike" kern="0" cap="none" spc="0" normalizeH="0" baseline="0" noProof="0" dirty="0">
              <a:ln>
                <a:noFill/>
              </a:ln>
              <a:solidFill>
                <a:srgbClr val="CC3300"/>
              </a:solidFill>
              <a:effectLst>
                <a:outerShdw blurRad="38100" dist="38100" dir="2700000" algn="tl">
                  <a:srgbClr val="C0C0C0"/>
                </a:outerShdw>
              </a:effectLst>
              <a:uLnTx/>
              <a:uFillTx/>
              <a:latin typeface="Arial"/>
              <a:ea typeface="+mj-ea"/>
              <a:cs typeface="+mj-cs"/>
            </a:endParaRPr>
          </a:p>
        </p:txBody>
      </p:sp>
    </p:spTree>
    <p:extLst>
      <p:ext uri="{BB962C8B-B14F-4D97-AF65-F5344CB8AC3E}">
        <p14:creationId xmlns:p14="http://schemas.microsoft.com/office/powerpoint/2010/main" val="532205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文本框 9"/>
          <p:cNvSpPr txBox="1"/>
          <p:nvPr/>
        </p:nvSpPr>
        <p:spPr>
          <a:xfrm>
            <a:off x="203200" y="997157"/>
            <a:ext cx="8060267" cy="584775"/>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Algorithm</a:t>
            </a:r>
            <a:endParaRPr lang="zh-CN" altLang="en-US" sz="3200" dirty="0"/>
          </a:p>
        </p:txBody>
      </p:sp>
      <p:sp>
        <p:nvSpPr>
          <p:cNvPr id="25" name="Rectangle 19"/>
          <p:cNvSpPr>
            <a:spLocks noChangeArrowheads="1"/>
          </p:cNvSpPr>
          <p:nvPr/>
        </p:nvSpPr>
        <p:spPr bwMode="auto">
          <a:xfrm>
            <a:off x="368300" y="2525769"/>
            <a:ext cx="10472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4"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Our work</a:t>
            </a:r>
            <a:endParaRPr kumimoji="1" lang="zh-CN" altLang="en-US" sz="3600" i="1" kern="0" dirty="0">
              <a:solidFill>
                <a:srgbClr val="CC3300"/>
              </a:solidFill>
              <a:effectLst>
                <a:outerShdw blurRad="38100" dist="38100" dir="2700000" algn="tl">
                  <a:srgbClr val="C0C0C0"/>
                </a:outerShdw>
              </a:effectLst>
              <a:latin typeface="Arial"/>
            </a:endParaRPr>
          </a:p>
        </p:txBody>
      </p:sp>
      <p:pic>
        <p:nvPicPr>
          <p:cNvPr id="2" name="图片 1"/>
          <p:cNvPicPr>
            <a:picLocks noChangeAspect="1"/>
          </p:cNvPicPr>
          <p:nvPr/>
        </p:nvPicPr>
        <p:blipFill>
          <a:blip r:embed="rId4"/>
          <a:stretch>
            <a:fillRect/>
          </a:stretch>
        </p:blipFill>
        <p:spPr>
          <a:xfrm>
            <a:off x="611717" y="1563682"/>
            <a:ext cx="8007350" cy="5189817"/>
          </a:xfrm>
          <a:prstGeom prst="rect">
            <a:avLst/>
          </a:prstGeom>
        </p:spPr>
      </p:pic>
    </p:spTree>
    <p:extLst>
      <p:ext uri="{BB962C8B-B14F-4D97-AF65-F5344CB8AC3E}">
        <p14:creationId xmlns:p14="http://schemas.microsoft.com/office/powerpoint/2010/main" val="124969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文本框 9"/>
          <p:cNvSpPr txBox="1"/>
          <p:nvPr/>
        </p:nvSpPr>
        <p:spPr>
          <a:xfrm>
            <a:off x="368300" y="1200357"/>
            <a:ext cx="8403167" cy="5016758"/>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Algorithm</a:t>
            </a:r>
          </a:p>
          <a:p>
            <a:pPr marL="914400" lvl="1" indent="-457200">
              <a:buClr>
                <a:srgbClr val="FF0000"/>
              </a:buClr>
              <a:buFont typeface="Wingdings" panose="05000000000000000000" pitchFamily="2" charset="2"/>
              <a:buChar char="q"/>
            </a:pPr>
            <a:r>
              <a:rPr lang="en-US" altLang="zh-CN" sz="3200" dirty="0"/>
              <a:t> </a:t>
            </a:r>
            <a:r>
              <a:rPr lang="en-US" altLang="zh-CN" sz="3200" dirty="0" smtClean="0"/>
              <a:t>It's </a:t>
            </a:r>
            <a:r>
              <a:rPr lang="en-US" altLang="zh-CN" sz="3200" dirty="0"/>
              <a:t>totally an original theoretical work</a:t>
            </a:r>
            <a:r>
              <a:rPr lang="en-US" altLang="zh-CN" sz="3200" dirty="0" smtClean="0"/>
              <a:t>.</a:t>
            </a:r>
          </a:p>
          <a:p>
            <a:pPr marL="914400" lvl="1" indent="-457200">
              <a:buClr>
                <a:srgbClr val="FF0000"/>
              </a:buClr>
              <a:buFont typeface="Wingdings" panose="05000000000000000000" pitchFamily="2" charset="2"/>
              <a:buChar char="q"/>
            </a:pPr>
            <a:r>
              <a:rPr lang="en-US" altLang="zh-CN" sz="3200" dirty="0"/>
              <a:t>In our proof, we take advantage of </a:t>
            </a:r>
            <a:r>
              <a:rPr lang="en-US" altLang="zh-CN" sz="3200" dirty="0" smtClean="0"/>
              <a:t>objective function‘s super modularity </a:t>
            </a:r>
            <a:r>
              <a:rPr lang="en-US" altLang="zh-CN" sz="3200" dirty="0"/>
              <a:t>and  some other interesting </a:t>
            </a:r>
            <a:r>
              <a:rPr lang="en-US" altLang="zh-CN" sz="3200" dirty="0" smtClean="0"/>
              <a:t>properties.</a:t>
            </a:r>
          </a:p>
          <a:p>
            <a:pPr marL="914400" lvl="1" indent="-457200">
              <a:buClr>
                <a:srgbClr val="FF0000"/>
              </a:buClr>
              <a:buFont typeface="Wingdings" panose="05000000000000000000" pitchFamily="2" charset="2"/>
              <a:buChar char="q"/>
            </a:pPr>
            <a:r>
              <a:rPr lang="en-US" altLang="zh-CN" sz="3200" dirty="0"/>
              <a:t>We prove that the approximation ratio of our algorithm is a </a:t>
            </a:r>
            <a:r>
              <a:rPr lang="en-US" altLang="zh-CN" sz="3200" dirty="0" smtClean="0"/>
              <a:t>constant.</a:t>
            </a:r>
          </a:p>
          <a:p>
            <a:pPr marL="457200" indent="-457200">
              <a:buClr>
                <a:srgbClr val="FF0000"/>
              </a:buClr>
              <a:buFont typeface="Wingdings" panose="05000000000000000000" pitchFamily="2" charset="2"/>
              <a:buChar char="q"/>
            </a:pPr>
            <a:endParaRPr lang="en-US" altLang="zh-CN" sz="3200" dirty="0" smtClean="0"/>
          </a:p>
          <a:p>
            <a:pPr>
              <a:buClr>
                <a:srgbClr val="FF0000"/>
              </a:buClr>
            </a:pPr>
            <a:r>
              <a:rPr lang="en-US" altLang="zh-CN" sz="3200" dirty="0" smtClean="0"/>
              <a:t>    </a:t>
            </a:r>
          </a:p>
          <a:p>
            <a:pPr>
              <a:buClr>
                <a:srgbClr val="FF0000"/>
              </a:buClr>
            </a:pPr>
            <a:r>
              <a:rPr lang="en-US" altLang="zh-CN" sz="3200" dirty="0"/>
              <a:t> </a:t>
            </a:r>
            <a:r>
              <a:rPr lang="en-US" altLang="zh-CN" sz="3200" dirty="0" smtClean="0"/>
              <a:t>    </a:t>
            </a:r>
            <a:endParaRPr lang="zh-CN" altLang="en-US" sz="3200" dirty="0"/>
          </a:p>
        </p:txBody>
      </p:sp>
      <p:sp>
        <p:nvSpPr>
          <p:cNvPr id="25" name="Rectangle 19"/>
          <p:cNvSpPr>
            <a:spLocks noChangeArrowheads="1"/>
          </p:cNvSpPr>
          <p:nvPr/>
        </p:nvSpPr>
        <p:spPr bwMode="auto">
          <a:xfrm>
            <a:off x="368300" y="2525769"/>
            <a:ext cx="10472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4"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Our work</a:t>
            </a:r>
            <a:endParaRPr kumimoji="1" lang="zh-CN" altLang="en-US" sz="3600" i="1" kern="0" dirty="0">
              <a:solidFill>
                <a:srgbClr val="CC3300"/>
              </a:solidFill>
              <a:effectLst>
                <a:outerShdw blurRad="38100" dist="38100" dir="2700000" algn="tl">
                  <a:srgbClr val="C0C0C0"/>
                </a:outerShdw>
              </a:effectLst>
              <a:latin typeface="Arial"/>
            </a:endParaRPr>
          </a:p>
        </p:txBody>
      </p:sp>
    </p:spTree>
    <p:extLst>
      <p:ext uri="{BB962C8B-B14F-4D97-AF65-F5344CB8AC3E}">
        <p14:creationId xmlns:p14="http://schemas.microsoft.com/office/powerpoint/2010/main" val="4287386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文本框 9"/>
          <p:cNvSpPr txBox="1"/>
          <p:nvPr/>
        </p:nvSpPr>
        <p:spPr>
          <a:xfrm>
            <a:off x="203200" y="859447"/>
            <a:ext cx="8403167" cy="2062103"/>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Sketch of the proof</a:t>
            </a:r>
          </a:p>
          <a:p>
            <a:pPr marL="457200" indent="-457200">
              <a:buClr>
                <a:srgbClr val="FF0000"/>
              </a:buClr>
              <a:buFont typeface="Wingdings" panose="05000000000000000000" pitchFamily="2" charset="2"/>
              <a:buChar char="q"/>
            </a:pPr>
            <a:endParaRPr lang="en-US" altLang="zh-CN" sz="3200" dirty="0" smtClean="0"/>
          </a:p>
          <a:p>
            <a:pPr>
              <a:buClr>
                <a:srgbClr val="FF0000"/>
              </a:buClr>
            </a:pPr>
            <a:r>
              <a:rPr lang="en-US" altLang="zh-CN" sz="3200" dirty="0" smtClean="0"/>
              <a:t>    </a:t>
            </a:r>
          </a:p>
          <a:p>
            <a:pPr>
              <a:buClr>
                <a:srgbClr val="FF0000"/>
              </a:buClr>
            </a:pPr>
            <a:r>
              <a:rPr lang="en-US" altLang="zh-CN" sz="3200" dirty="0"/>
              <a:t> </a:t>
            </a:r>
            <a:r>
              <a:rPr lang="en-US" altLang="zh-CN" sz="3200" dirty="0" smtClean="0"/>
              <a:t>    </a:t>
            </a:r>
            <a:endParaRPr lang="zh-CN" altLang="en-US" sz="3200" dirty="0"/>
          </a:p>
        </p:txBody>
      </p:sp>
      <p:sp>
        <p:nvSpPr>
          <p:cNvPr id="25" name="Rectangle 19"/>
          <p:cNvSpPr>
            <a:spLocks noChangeArrowheads="1"/>
          </p:cNvSpPr>
          <p:nvPr/>
        </p:nvSpPr>
        <p:spPr bwMode="auto">
          <a:xfrm>
            <a:off x="368300" y="2525769"/>
            <a:ext cx="10472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4"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Our work</a:t>
            </a:r>
            <a:endParaRPr kumimoji="1" lang="zh-CN" altLang="en-US" sz="3600" i="1" kern="0" dirty="0">
              <a:solidFill>
                <a:srgbClr val="CC3300"/>
              </a:solidFill>
              <a:effectLst>
                <a:outerShdw blurRad="38100" dist="38100" dir="2700000" algn="tl">
                  <a:srgbClr val="C0C0C0"/>
                </a:outerShdw>
              </a:effectLst>
              <a:latin typeface="Arial"/>
            </a:endParaRPr>
          </a:p>
        </p:txBody>
      </p:sp>
      <p:pic>
        <p:nvPicPr>
          <p:cNvPr id="2" name="图片 1"/>
          <p:cNvPicPr>
            <a:picLocks noChangeAspect="1"/>
          </p:cNvPicPr>
          <p:nvPr/>
        </p:nvPicPr>
        <p:blipFill>
          <a:blip r:embed="rId4"/>
          <a:stretch>
            <a:fillRect/>
          </a:stretch>
        </p:blipFill>
        <p:spPr>
          <a:xfrm>
            <a:off x="570307" y="1563682"/>
            <a:ext cx="7668952" cy="5207441"/>
          </a:xfrm>
          <a:prstGeom prst="rect">
            <a:avLst/>
          </a:prstGeom>
        </p:spPr>
      </p:pic>
    </p:spTree>
    <p:extLst>
      <p:ext uri="{BB962C8B-B14F-4D97-AF65-F5344CB8AC3E}">
        <p14:creationId xmlns:p14="http://schemas.microsoft.com/office/powerpoint/2010/main" val="2706240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文本框 9"/>
          <p:cNvSpPr txBox="1"/>
          <p:nvPr/>
        </p:nvSpPr>
        <p:spPr>
          <a:xfrm>
            <a:off x="108739" y="723773"/>
            <a:ext cx="8403167" cy="2062103"/>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Sketch of the proof</a:t>
            </a:r>
          </a:p>
          <a:p>
            <a:pPr marL="457200" indent="-457200">
              <a:buClr>
                <a:srgbClr val="FF0000"/>
              </a:buClr>
              <a:buFont typeface="Wingdings" panose="05000000000000000000" pitchFamily="2" charset="2"/>
              <a:buChar char="q"/>
            </a:pPr>
            <a:endParaRPr lang="en-US" altLang="zh-CN" sz="3200" dirty="0" smtClean="0"/>
          </a:p>
          <a:p>
            <a:pPr>
              <a:buClr>
                <a:srgbClr val="FF0000"/>
              </a:buClr>
            </a:pPr>
            <a:r>
              <a:rPr lang="en-US" altLang="zh-CN" sz="3200" dirty="0" smtClean="0"/>
              <a:t>    </a:t>
            </a:r>
          </a:p>
          <a:p>
            <a:pPr>
              <a:buClr>
                <a:srgbClr val="FF0000"/>
              </a:buClr>
            </a:pPr>
            <a:r>
              <a:rPr lang="en-US" altLang="zh-CN" sz="3200" dirty="0"/>
              <a:t> </a:t>
            </a:r>
            <a:r>
              <a:rPr lang="en-US" altLang="zh-CN" sz="3200" dirty="0" smtClean="0"/>
              <a:t>    </a:t>
            </a:r>
            <a:endParaRPr lang="zh-CN" altLang="en-US" sz="3200" dirty="0"/>
          </a:p>
        </p:txBody>
      </p:sp>
      <p:sp>
        <p:nvSpPr>
          <p:cNvPr id="25" name="Rectangle 19"/>
          <p:cNvSpPr>
            <a:spLocks noChangeArrowheads="1"/>
          </p:cNvSpPr>
          <p:nvPr/>
        </p:nvSpPr>
        <p:spPr bwMode="auto">
          <a:xfrm>
            <a:off x="368300" y="2525769"/>
            <a:ext cx="10472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4"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Our work</a:t>
            </a:r>
            <a:endParaRPr kumimoji="1" lang="zh-CN" altLang="en-US" sz="3600" i="1" kern="0" dirty="0">
              <a:solidFill>
                <a:srgbClr val="CC3300"/>
              </a:solidFill>
              <a:effectLst>
                <a:outerShdw blurRad="38100" dist="38100" dir="2700000" algn="tl">
                  <a:srgbClr val="C0C0C0"/>
                </a:outerShdw>
              </a:effectLst>
              <a:latin typeface="Arial"/>
            </a:endParaRPr>
          </a:p>
        </p:txBody>
      </p:sp>
      <p:pic>
        <p:nvPicPr>
          <p:cNvPr id="37" name="图片 36"/>
          <p:cNvPicPr>
            <a:picLocks noChangeAspect="1"/>
          </p:cNvPicPr>
          <p:nvPr/>
        </p:nvPicPr>
        <p:blipFill>
          <a:blip r:embed="rId4"/>
          <a:stretch>
            <a:fillRect/>
          </a:stretch>
        </p:blipFill>
        <p:spPr>
          <a:xfrm>
            <a:off x="751417" y="2991379"/>
            <a:ext cx="7844366" cy="3866621"/>
          </a:xfrm>
          <a:prstGeom prst="rect">
            <a:avLst/>
          </a:prstGeom>
        </p:spPr>
      </p:pic>
      <p:pic>
        <p:nvPicPr>
          <p:cNvPr id="2" name="图片 1"/>
          <p:cNvPicPr>
            <a:picLocks noChangeAspect="1"/>
          </p:cNvPicPr>
          <p:nvPr/>
        </p:nvPicPr>
        <p:blipFill>
          <a:blip r:embed="rId5"/>
          <a:stretch>
            <a:fillRect/>
          </a:stretch>
        </p:blipFill>
        <p:spPr>
          <a:xfrm>
            <a:off x="751417" y="1219641"/>
            <a:ext cx="7844366" cy="1642416"/>
          </a:xfrm>
          <a:prstGeom prst="rect">
            <a:avLst/>
          </a:prstGeom>
        </p:spPr>
      </p:pic>
    </p:spTree>
    <p:extLst>
      <p:ext uri="{BB962C8B-B14F-4D97-AF65-F5344CB8AC3E}">
        <p14:creationId xmlns:p14="http://schemas.microsoft.com/office/powerpoint/2010/main" val="3988902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895879" y="1563682"/>
            <a:ext cx="7555441" cy="4872378"/>
          </a:xfrm>
          <a:prstGeom prst="rect">
            <a:avLst/>
          </a:prstGeom>
        </p:spPr>
      </p:pic>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文本框 9"/>
          <p:cNvSpPr txBox="1"/>
          <p:nvPr/>
        </p:nvSpPr>
        <p:spPr>
          <a:xfrm>
            <a:off x="368300" y="1081824"/>
            <a:ext cx="8403167" cy="2062103"/>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a:t>Sketch of the proof</a:t>
            </a:r>
          </a:p>
          <a:p>
            <a:pPr marL="457200" indent="-457200">
              <a:buClr>
                <a:srgbClr val="FF0000"/>
              </a:buClr>
              <a:buFont typeface="Wingdings" panose="05000000000000000000" pitchFamily="2" charset="2"/>
              <a:buChar char="q"/>
            </a:pPr>
            <a:endParaRPr lang="en-US" altLang="zh-CN" sz="3200" dirty="0" smtClean="0"/>
          </a:p>
          <a:p>
            <a:pPr>
              <a:buClr>
                <a:srgbClr val="FF0000"/>
              </a:buClr>
            </a:pPr>
            <a:r>
              <a:rPr lang="en-US" altLang="zh-CN" sz="3200" dirty="0" smtClean="0"/>
              <a:t>    </a:t>
            </a:r>
          </a:p>
          <a:p>
            <a:pPr>
              <a:buClr>
                <a:srgbClr val="FF0000"/>
              </a:buClr>
            </a:pPr>
            <a:r>
              <a:rPr lang="en-US" altLang="zh-CN" sz="3200" dirty="0"/>
              <a:t> </a:t>
            </a:r>
            <a:r>
              <a:rPr lang="en-US" altLang="zh-CN" sz="3200" dirty="0" smtClean="0"/>
              <a:t>    </a:t>
            </a:r>
            <a:endParaRPr lang="zh-CN" altLang="en-US" sz="3200" dirty="0"/>
          </a:p>
        </p:txBody>
      </p:sp>
      <p:sp>
        <p:nvSpPr>
          <p:cNvPr id="25" name="Rectangle 19"/>
          <p:cNvSpPr>
            <a:spLocks noChangeArrowheads="1"/>
          </p:cNvSpPr>
          <p:nvPr/>
        </p:nvSpPr>
        <p:spPr bwMode="auto">
          <a:xfrm>
            <a:off x="368300" y="2525769"/>
            <a:ext cx="10472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4"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Our work</a:t>
            </a:r>
            <a:endParaRPr kumimoji="1" lang="zh-CN" altLang="en-US" sz="3600" i="1" kern="0" dirty="0">
              <a:solidFill>
                <a:srgbClr val="CC3300"/>
              </a:solidFill>
              <a:effectLst>
                <a:outerShdw blurRad="38100" dist="38100" dir="2700000" algn="tl">
                  <a:srgbClr val="C0C0C0"/>
                </a:outerShdw>
              </a:effectLst>
              <a:latin typeface="Arial"/>
            </a:endParaRPr>
          </a:p>
        </p:txBody>
      </p:sp>
    </p:spTree>
    <p:extLst>
      <p:ext uri="{BB962C8B-B14F-4D97-AF65-F5344CB8AC3E}">
        <p14:creationId xmlns:p14="http://schemas.microsoft.com/office/powerpoint/2010/main" val="36237275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文本框 9"/>
          <p:cNvSpPr txBox="1"/>
          <p:nvPr/>
        </p:nvSpPr>
        <p:spPr>
          <a:xfrm>
            <a:off x="368300" y="1200357"/>
            <a:ext cx="8403167" cy="2062103"/>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a:t>Sketch of the proof</a:t>
            </a:r>
          </a:p>
          <a:p>
            <a:pPr marL="457200" indent="-457200">
              <a:buClr>
                <a:srgbClr val="FF0000"/>
              </a:buClr>
              <a:buFont typeface="Wingdings" panose="05000000000000000000" pitchFamily="2" charset="2"/>
              <a:buChar char="q"/>
            </a:pPr>
            <a:endParaRPr lang="en-US" altLang="zh-CN" sz="3200" dirty="0" smtClean="0"/>
          </a:p>
          <a:p>
            <a:pPr>
              <a:buClr>
                <a:srgbClr val="FF0000"/>
              </a:buClr>
            </a:pPr>
            <a:r>
              <a:rPr lang="en-US" altLang="zh-CN" sz="3200" dirty="0" smtClean="0"/>
              <a:t>    </a:t>
            </a:r>
          </a:p>
          <a:p>
            <a:pPr>
              <a:buClr>
                <a:srgbClr val="FF0000"/>
              </a:buClr>
            </a:pPr>
            <a:r>
              <a:rPr lang="en-US" altLang="zh-CN" sz="3200" dirty="0"/>
              <a:t> </a:t>
            </a:r>
            <a:r>
              <a:rPr lang="en-US" altLang="zh-CN" sz="3200" dirty="0" smtClean="0"/>
              <a:t>    </a:t>
            </a:r>
            <a:endParaRPr lang="zh-CN" altLang="en-US" sz="3200" dirty="0"/>
          </a:p>
        </p:txBody>
      </p:sp>
      <p:sp>
        <p:nvSpPr>
          <p:cNvPr id="25" name="Rectangle 19"/>
          <p:cNvSpPr>
            <a:spLocks noChangeArrowheads="1"/>
          </p:cNvSpPr>
          <p:nvPr/>
        </p:nvSpPr>
        <p:spPr bwMode="auto">
          <a:xfrm>
            <a:off x="368300" y="2525769"/>
            <a:ext cx="10472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4"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Our work</a:t>
            </a:r>
            <a:endParaRPr kumimoji="1" lang="zh-CN" altLang="en-US" sz="3600" i="1" kern="0" dirty="0">
              <a:solidFill>
                <a:srgbClr val="CC3300"/>
              </a:solidFill>
              <a:effectLst>
                <a:outerShdw blurRad="38100" dist="38100" dir="2700000" algn="tl">
                  <a:srgbClr val="C0C0C0"/>
                </a:outerShdw>
              </a:effectLst>
              <a:latin typeface="Arial"/>
            </a:endParaRPr>
          </a:p>
        </p:txBody>
      </p:sp>
      <p:pic>
        <p:nvPicPr>
          <p:cNvPr id="3" name="图片 2"/>
          <p:cNvPicPr>
            <a:picLocks noChangeAspect="1"/>
          </p:cNvPicPr>
          <p:nvPr/>
        </p:nvPicPr>
        <p:blipFill>
          <a:blip r:embed="rId4"/>
          <a:stretch>
            <a:fillRect/>
          </a:stretch>
        </p:blipFill>
        <p:spPr>
          <a:xfrm>
            <a:off x="544576" y="1866602"/>
            <a:ext cx="7810355" cy="1442453"/>
          </a:xfrm>
          <a:prstGeom prst="rect">
            <a:avLst/>
          </a:prstGeom>
        </p:spPr>
      </p:pic>
      <p:pic>
        <p:nvPicPr>
          <p:cNvPr id="7" name="图片 6"/>
          <p:cNvPicPr>
            <a:picLocks noChangeAspect="1"/>
          </p:cNvPicPr>
          <p:nvPr/>
        </p:nvPicPr>
        <p:blipFill>
          <a:blip r:embed="rId5"/>
          <a:stretch>
            <a:fillRect/>
          </a:stretch>
        </p:blipFill>
        <p:spPr>
          <a:xfrm>
            <a:off x="2525905" y="3635325"/>
            <a:ext cx="3568835" cy="2450887"/>
          </a:xfrm>
          <a:prstGeom prst="rect">
            <a:avLst/>
          </a:prstGeom>
        </p:spPr>
      </p:pic>
    </p:spTree>
    <p:extLst>
      <p:ext uri="{BB962C8B-B14F-4D97-AF65-F5344CB8AC3E}">
        <p14:creationId xmlns:p14="http://schemas.microsoft.com/office/powerpoint/2010/main" val="2374203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42247" y="827491"/>
            <a:ext cx="10515600" cy="5126085"/>
          </a:xfrm>
        </p:spPr>
        <p:txBody>
          <a:bodyPr>
            <a:noAutofit/>
          </a:bodyPr>
          <a:lstStyle/>
          <a:p>
            <a:r>
              <a:rPr lang="en-US" altLang="zh-CN" sz="3000" dirty="0"/>
              <a:t>Background</a:t>
            </a:r>
          </a:p>
          <a:p>
            <a:endParaRPr lang="en-US" altLang="zh-CN" sz="3000" dirty="0"/>
          </a:p>
          <a:p>
            <a:endParaRPr lang="en-US" altLang="zh-CN" sz="3000" dirty="0" smtClean="0"/>
          </a:p>
          <a:p>
            <a:r>
              <a:rPr lang="en-US" altLang="zh-CN" sz="3000" dirty="0" smtClean="0"/>
              <a:t>Former work</a:t>
            </a:r>
            <a:endParaRPr lang="en-US" altLang="zh-CN" sz="3000" dirty="0"/>
          </a:p>
          <a:p>
            <a:endParaRPr lang="en-US" altLang="zh-CN" sz="3000" dirty="0"/>
          </a:p>
          <a:p>
            <a:pPr marL="0" indent="0">
              <a:buNone/>
            </a:pPr>
            <a:endParaRPr lang="en-US" altLang="zh-CN" sz="3000" dirty="0"/>
          </a:p>
          <a:p>
            <a:r>
              <a:rPr lang="en-US" altLang="zh-CN" sz="3000" dirty="0" smtClean="0"/>
              <a:t>Our work</a:t>
            </a:r>
            <a:endParaRPr lang="zh-CN" altLang="en-US" sz="3000" dirty="0"/>
          </a:p>
        </p:txBody>
      </p:sp>
      <p:sp>
        <p:nvSpPr>
          <p:cNvPr id="4"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5"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标题 1"/>
          <p:cNvSpPr txBox="1">
            <a:spLocks/>
          </p:cNvSpPr>
          <p:nvPr/>
        </p:nvSpPr>
        <p:spPr bwMode="auto">
          <a:xfrm>
            <a:off x="242247" y="88900"/>
            <a:ext cx="8242300" cy="914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0" i="1" u="none" strike="noStrike" kern="0" cap="none" spc="0" normalizeH="0" baseline="0" noProof="0" smtClean="0">
                <a:ln>
                  <a:noFill/>
                </a:ln>
                <a:solidFill>
                  <a:srgbClr val="CC3300"/>
                </a:solidFill>
                <a:effectLst>
                  <a:outerShdw blurRad="38100" dist="38100" dir="2700000" algn="tl">
                    <a:srgbClr val="C0C0C0"/>
                  </a:outerShdw>
                </a:effectLst>
                <a:uLnTx/>
                <a:uFillTx/>
                <a:latin typeface="Arial"/>
                <a:ea typeface="+mj-ea"/>
                <a:cs typeface="+mj-cs"/>
              </a:rPr>
              <a:t>Outline</a:t>
            </a:r>
            <a:endParaRPr kumimoji="0" lang="zh-CN" altLang="en-US" sz="3600" b="0" i="1" u="none" strike="noStrike" kern="0" cap="none" spc="0" normalizeH="0" baseline="0" noProof="0" dirty="0">
              <a:ln>
                <a:noFill/>
              </a:ln>
              <a:solidFill>
                <a:srgbClr val="CC3300"/>
              </a:solidFill>
              <a:effectLst>
                <a:outerShdw blurRad="38100" dist="38100" dir="2700000" algn="tl">
                  <a:srgbClr val="C0C0C0"/>
                </a:outerShdw>
              </a:effectLst>
              <a:uLnTx/>
              <a:uFillTx/>
              <a:latin typeface="Arial"/>
              <a:ea typeface="+mj-ea"/>
              <a:cs typeface="+mj-cs"/>
            </a:endParaRPr>
          </a:p>
        </p:txBody>
      </p:sp>
    </p:spTree>
    <p:extLst>
      <p:ext uri="{BB962C8B-B14F-4D97-AF65-F5344CB8AC3E}">
        <p14:creationId xmlns:p14="http://schemas.microsoft.com/office/powerpoint/2010/main" val="25877723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文本框 9"/>
          <p:cNvSpPr txBox="1"/>
          <p:nvPr/>
        </p:nvSpPr>
        <p:spPr>
          <a:xfrm>
            <a:off x="368300" y="1200357"/>
            <a:ext cx="8403167" cy="2062103"/>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a:t>Sketch of the proof</a:t>
            </a:r>
          </a:p>
          <a:p>
            <a:pPr marL="457200" indent="-457200">
              <a:buClr>
                <a:srgbClr val="FF0000"/>
              </a:buClr>
              <a:buFont typeface="Wingdings" panose="05000000000000000000" pitchFamily="2" charset="2"/>
              <a:buChar char="q"/>
            </a:pPr>
            <a:endParaRPr lang="en-US" altLang="zh-CN" sz="3200" dirty="0" smtClean="0"/>
          </a:p>
          <a:p>
            <a:pPr>
              <a:buClr>
                <a:srgbClr val="FF0000"/>
              </a:buClr>
            </a:pPr>
            <a:r>
              <a:rPr lang="en-US" altLang="zh-CN" sz="3200" dirty="0" smtClean="0"/>
              <a:t>    </a:t>
            </a:r>
          </a:p>
          <a:p>
            <a:pPr>
              <a:buClr>
                <a:srgbClr val="FF0000"/>
              </a:buClr>
            </a:pPr>
            <a:r>
              <a:rPr lang="en-US" altLang="zh-CN" sz="3200" dirty="0"/>
              <a:t> </a:t>
            </a:r>
            <a:r>
              <a:rPr lang="en-US" altLang="zh-CN" sz="3200" dirty="0" smtClean="0"/>
              <a:t>    </a:t>
            </a:r>
            <a:endParaRPr lang="zh-CN" altLang="en-US" sz="3200" dirty="0"/>
          </a:p>
        </p:txBody>
      </p:sp>
      <p:sp>
        <p:nvSpPr>
          <p:cNvPr id="25" name="Rectangle 19"/>
          <p:cNvSpPr>
            <a:spLocks noChangeArrowheads="1"/>
          </p:cNvSpPr>
          <p:nvPr/>
        </p:nvSpPr>
        <p:spPr bwMode="auto">
          <a:xfrm>
            <a:off x="368300" y="2525769"/>
            <a:ext cx="10472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4"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Our work</a:t>
            </a:r>
            <a:endParaRPr kumimoji="1" lang="zh-CN" altLang="en-US" sz="3600" i="1" kern="0" dirty="0">
              <a:solidFill>
                <a:srgbClr val="CC3300"/>
              </a:solidFill>
              <a:effectLst>
                <a:outerShdw blurRad="38100" dist="38100" dir="2700000" algn="tl">
                  <a:srgbClr val="C0C0C0"/>
                </a:outerShdw>
              </a:effectLst>
              <a:latin typeface="Arial"/>
            </a:endParaRPr>
          </a:p>
        </p:txBody>
      </p:sp>
      <p:pic>
        <p:nvPicPr>
          <p:cNvPr id="11" name="图片 10"/>
          <p:cNvPicPr>
            <a:picLocks noChangeAspect="1"/>
          </p:cNvPicPr>
          <p:nvPr/>
        </p:nvPicPr>
        <p:blipFill>
          <a:blip r:embed="rId4"/>
          <a:stretch>
            <a:fillRect/>
          </a:stretch>
        </p:blipFill>
        <p:spPr>
          <a:xfrm>
            <a:off x="368300" y="1934387"/>
            <a:ext cx="8610600" cy="4250266"/>
          </a:xfrm>
          <a:prstGeom prst="rect">
            <a:avLst/>
          </a:prstGeom>
        </p:spPr>
      </p:pic>
    </p:spTree>
    <p:extLst>
      <p:ext uri="{BB962C8B-B14F-4D97-AF65-F5344CB8AC3E}">
        <p14:creationId xmlns:p14="http://schemas.microsoft.com/office/powerpoint/2010/main" val="35456167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19"/>
          <p:cNvSpPr>
            <a:spLocks noChangeArrowheads="1"/>
          </p:cNvSpPr>
          <p:nvPr/>
        </p:nvSpPr>
        <p:spPr bwMode="auto">
          <a:xfrm>
            <a:off x="368300" y="2525769"/>
            <a:ext cx="10472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4"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Our work</a:t>
            </a:r>
            <a:endParaRPr kumimoji="1" lang="zh-CN" altLang="en-US" sz="3600" i="1" kern="0" dirty="0">
              <a:solidFill>
                <a:srgbClr val="CC3300"/>
              </a:solidFill>
              <a:effectLst>
                <a:outerShdw blurRad="38100" dist="38100" dir="2700000" algn="tl">
                  <a:srgbClr val="C0C0C0"/>
                </a:outerShdw>
              </a:effectLst>
              <a:latin typeface="Arial"/>
            </a:endParaRPr>
          </a:p>
        </p:txBody>
      </p:sp>
      <p:sp>
        <p:nvSpPr>
          <p:cNvPr id="11" name="文本框 10"/>
          <p:cNvSpPr txBox="1"/>
          <p:nvPr/>
        </p:nvSpPr>
        <p:spPr>
          <a:xfrm>
            <a:off x="203200" y="997157"/>
            <a:ext cx="8060267" cy="3539430"/>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Going on</a:t>
            </a:r>
          </a:p>
          <a:p>
            <a:pPr marL="914400" lvl="1" indent="-457200">
              <a:buClr>
                <a:srgbClr val="FF0000"/>
              </a:buClr>
              <a:buFont typeface="Wingdings" panose="05000000000000000000" pitchFamily="2" charset="2"/>
              <a:buChar char="q"/>
            </a:pPr>
            <a:r>
              <a:rPr lang="en-US" altLang="zh-CN" sz="3200" dirty="0" smtClean="0"/>
              <a:t>Experiment</a:t>
            </a:r>
          </a:p>
          <a:p>
            <a:pPr marL="914400" lvl="1" indent="-457200">
              <a:buClr>
                <a:srgbClr val="FF0000"/>
              </a:buClr>
              <a:buFont typeface="Wingdings" panose="05000000000000000000" pitchFamily="2" charset="2"/>
              <a:buChar char="q"/>
            </a:pPr>
            <a:r>
              <a:rPr lang="en-US" altLang="zh-CN" sz="3200" dirty="0" smtClean="0"/>
              <a:t>Paper writing </a:t>
            </a:r>
          </a:p>
          <a:p>
            <a:pPr marL="457200" indent="-457200">
              <a:buClr>
                <a:srgbClr val="FF0000"/>
              </a:buClr>
              <a:buFont typeface="Wingdings" panose="05000000000000000000" pitchFamily="2" charset="2"/>
              <a:buChar char="Ø"/>
            </a:pPr>
            <a:endParaRPr lang="en-US" altLang="zh-CN" sz="3200" dirty="0" smtClean="0"/>
          </a:p>
          <a:p>
            <a:pPr marL="457200" indent="-457200">
              <a:buClr>
                <a:srgbClr val="FF0000"/>
              </a:buClr>
              <a:buFont typeface="Wingdings" panose="05000000000000000000" pitchFamily="2" charset="2"/>
              <a:buChar char="Ø"/>
            </a:pPr>
            <a:endParaRPr lang="en-US" altLang="zh-CN" sz="3200" dirty="0" smtClean="0"/>
          </a:p>
          <a:p>
            <a:pPr marL="457200" indent="-457200">
              <a:buClr>
                <a:srgbClr val="FF0000"/>
              </a:buClr>
              <a:buFont typeface="Wingdings" panose="05000000000000000000" pitchFamily="2" charset="2"/>
              <a:buChar char="Ø"/>
            </a:pPr>
            <a:r>
              <a:rPr lang="en-US" altLang="zh-CN" sz="3200" dirty="0" smtClean="0"/>
              <a:t>Future plan</a:t>
            </a:r>
          </a:p>
          <a:p>
            <a:pPr marL="914400" lvl="1" indent="-457200">
              <a:buClr>
                <a:srgbClr val="FF0000"/>
              </a:buClr>
              <a:buFont typeface="Wingdings" panose="05000000000000000000" pitchFamily="2" charset="2"/>
              <a:buChar char="q"/>
            </a:pPr>
            <a:r>
              <a:rPr lang="en-US" altLang="zh-CN" sz="3200" dirty="0" smtClean="0"/>
              <a:t>Submit to TMC</a:t>
            </a:r>
          </a:p>
        </p:txBody>
      </p:sp>
    </p:spTree>
    <p:extLst>
      <p:ext uri="{BB962C8B-B14F-4D97-AF65-F5344CB8AC3E}">
        <p14:creationId xmlns:p14="http://schemas.microsoft.com/office/powerpoint/2010/main" val="16496356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5" name="Picture 45" descr="sjtu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1"/>
          <p:nvPr/>
        </p:nvSpPr>
        <p:spPr>
          <a:xfrm>
            <a:off x="1180407" y="2394065"/>
            <a:ext cx="6666807" cy="2308324"/>
          </a:xfrm>
          <a:prstGeom prst="rect">
            <a:avLst/>
          </a:prstGeom>
          <a:noFill/>
        </p:spPr>
        <p:txBody>
          <a:bodyPr wrap="square" rtlCol="0">
            <a:spAutoFit/>
          </a:bodyPr>
          <a:lstStyle/>
          <a:p>
            <a:pPr algn="ctr"/>
            <a:r>
              <a:rPr lang="en-US" altLang="zh-CN" sz="7200" dirty="0" smtClean="0">
                <a:solidFill>
                  <a:srgbClr val="C00000"/>
                </a:solidFill>
              </a:rPr>
              <a:t>Thanks!</a:t>
            </a:r>
          </a:p>
          <a:p>
            <a:pPr algn="ctr"/>
            <a:r>
              <a:rPr lang="en-US" altLang="zh-CN" sz="7200" dirty="0" smtClean="0">
                <a:solidFill>
                  <a:srgbClr val="C00000"/>
                </a:solidFill>
              </a:rPr>
              <a:t>Q&amp;A</a:t>
            </a:r>
            <a:endParaRPr lang="zh-CN" altLang="en-US" sz="7200" dirty="0">
              <a:solidFill>
                <a:srgbClr val="C00000"/>
              </a:solidFill>
            </a:endParaRPr>
          </a:p>
        </p:txBody>
      </p:sp>
    </p:spTree>
    <p:extLst>
      <p:ext uri="{BB962C8B-B14F-4D97-AF65-F5344CB8AC3E}">
        <p14:creationId xmlns:p14="http://schemas.microsoft.com/office/powerpoint/2010/main" val="1429281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42247" y="827491"/>
            <a:ext cx="10515600" cy="5126085"/>
          </a:xfrm>
        </p:spPr>
        <p:txBody>
          <a:bodyPr>
            <a:noAutofit/>
          </a:bodyPr>
          <a:lstStyle/>
          <a:p>
            <a:r>
              <a:rPr lang="en-US" altLang="zh-CN" sz="3000" dirty="0"/>
              <a:t>Background</a:t>
            </a:r>
          </a:p>
          <a:p>
            <a:endParaRPr lang="en-US" altLang="zh-CN" sz="3000" dirty="0"/>
          </a:p>
          <a:p>
            <a:endParaRPr lang="en-US" altLang="zh-CN" sz="3000" dirty="0" smtClean="0"/>
          </a:p>
          <a:p>
            <a:r>
              <a:rPr lang="en-US" altLang="zh-CN" sz="3000" dirty="0">
                <a:solidFill>
                  <a:schemeClr val="bg1">
                    <a:lumMod val="65000"/>
                  </a:schemeClr>
                </a:solidFill>
              </a:rPr>
              <a:t>Former work</a:t>
            </a:r>
          </a:p>
          <a:p>
            <a:endParaRPr lang="en-US" altLang="zh-CN" sz="3000" dirty="0"/>
          </a:p>
          <a:p>
            <a:pPr marL="0" indent="0">
              <a:buNone/>
            </a:pPr>
            <a:endParaRPr lang="en-US" altLang="zh-CN" sz="3000" dirty="0"/>
          </a:p>
          <a:p>
            <a:r>
              <a:rPr lang="en-US" altLang="zh-CN" sz="3000" dirty="0" smtClean="0">
                <a:solidFill>
                  <a:schemeClr val="bg1">
                    <a:lumMod val="65000"/>
                  </a:schemeClr>
                </a:solidFill>
              </a:rPr>
              <a:t>Our work</a:t>
            </a:r>
            <a:endParaRPr lang="zh-CN" altLang="en-US" sz="3000" dirty="0">
              <a:solidFill>
                <a:schemeClr val="bg1">
                  <a:lumMod val="65000"/>
                </a:schemeClr>
              </a:solidFill>
            </a:endParaRPr>
          </a:p>
        </p:txBody>
      </p:sp>
      <p:sp>
        <p:nvSpPr>
          <p:cNvPr id="4"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5"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标题 1"/>
          <p:cNvSpPr txBox="1">
            <a:spLocks/>
          </p:cNvSpPr>
          <p:nvPr/>
        </p:nvSpPr>
        <p:spPr bwMode="auto">
          <a:xfrm>
            <a:off x="242247" y="88900"/>
            <a:ext cx="8242300" cy="914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0" i="1" u="none" strike="noStrike" kern="0" cap="none" spc="0" normalizeH="0" baseline="0" noProof="0" smtClean="0">
                <a:ln>
                  <a:noFill/>
                </a:ln>
                <a:solidFill>
                  <a:srgbClr val="CC3300"/>
                </a:solidFill>
                <a:effectLst>
                  <a:outerShdw blurRad="38100" dist="38100" dir="2700000" algn="tl">
                    <a:srgbClr val="C0C0C0"/>
                  </a:outerShdw>
                </a:effectLst>
                <a:uLnTx/>
                <a:uFillTx/>
                <a:latin typeface="Arial"/>
                <a:ea typeface="+mj-ea"/>
                <a:cs typeface="+mj-cs"/>
              </a:rPr>
              <a:t>Outline</a:t>
            </a:r>
            <a:endParaRPr kumimoji="0" lang="zh-CN" altLang="en-US" sz="3600" b="0" i="1" u="none" strike="noStrike" kern="0" cap="none" spc="0" normalizeH="0" baseline="0" noProof="0" dirty="0">
              <a:ln>
                <a:noFill/>
              </a:ln>
              <a:solidFill>
                <a:srgbClr val="CC3300"/>
              </a:solidFill>
              <a:effectLst>
                <a:outerShdw blurRad="38100" dist="38100" dir="2700000" algn="tl">
                  <a:srgbClr val="C0C0C0"/>
                </a:outerShdw>
              </a:effectLst>
              <a:uLnTx/>
              <a:uFillTx/>
              <a:latin typeface="Arial"/>
              <a:ea typeface="+mj-ea"/>
              <a:cs typeface="+mj-cs"/>
            </a:endParaRPr>
          </a:p>
        </p:txBody>
      </p:sp>
    </p:spTree>
    <p:extLst>
      <p:ext uri="{BB962C8B-B14F-4D97-AF65-F5344CB8AC3E}">
        <p14:creationId xmlns:p14="http://schemas.microsoft.com/office/powerpoint/2010/main" val="289294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68300" y="71842"/>
            <a:ext cx="4148919" cy="846161"/>
          </a:xfrm>
        </p:spPr>
        <p:txBody>
          <a:bodyPr>
            <a:normAutofit/>
          </a:bodyPr>
          <a:lstStyle/>
          <a:p>
            <a:pPr>
              <a:lnSpc>
                <a:spcPct val="100000"/>
              </a:lnSpc>
              <a:spcBef>
                <a:spcPts val="0"/>
              </a:spcBef>
            </a:pPr>
            <a:r>
              <a:rPr kumimoji="1" lang="en-US" altLang="zh-CN" sz="3600" i="1" kern="0" dirty="0">
                <a:solidFill>
                  <a:srgbClr val="CC3300"/>
                </a:solidFill>
                <a:effectLst>
                  <a:outerShdw blurRad="38100" dist="38100" dir="2700000" algn="tl">
                    <a:srgbClr val="C0C0C0"/>
                  </a:outerShdw>
                </a:effectLst>
                <a:latin typeface="Arial"/>
              </a:rPr>
              <a:t>Background</a:t>
            </a:r>
            <a:endParaRPr kumimoji="1" lang="zh-CN" altLang="en-US" sz="3600" i="1" kern="0" dirty="0">
              <a:solidFill>
                <a:srgbClr val="CC3300"/>
              </a:solidFill>
              <a:effectLst>
                <a:outerShdw blurRad="38100" dist="38100" dir="2700000" algn="tl">
                  <a:srgbClr val="C0C0C0"/>
                </a:outerShdw>
              </a:effectLst>
              <a:latin typeface="Arial"/>
            </a:endParaRPr>
          </a:p>
        </p:txBody>
      </p:sp>
      <p:sp>
        <p:nvSpPr>
          <p:cNvPr id="3" name="内容占位符 2"/>
          <p:cNvSpPr>
            <a:spLocks noGrp="1"/>
          </p:cNvSpPr>
          <p:nvPr>
            <p:ph idx="1"/>
          </p:nvPr>
        </p:nvSpPr>
        <p:spPr>
          <a:xfrm>
            <a:off x="174009" y="1745493"/>
            <a:ext cx="9285875" cy="4225333"/>
          </a:xfrm>
        </p:spPr>
        <p:txBody>
          <a:bodyPr>
            <a:normAutofit/>
          </a:bodyPr>
          <a:lstStyle/>
          <a:p>
            <a:pPr>
              <a:buClr>
                <a:srgbClr val="FF0000"/>
              </a:buClr>
              <a:buFont typeface="Wingdings" panose="05000000000000000000" pitchFamily="2" charset="2"/>
              <a:buChar char="Ø"/>
            </a:pPr>
            <a:r>
              <a:rPr lang="en-US" altLang="zh-CN" sz="3200" dirty="0" smtClean="0"/>
              <a:t>Fingerprint localization</a:t>
            </a:r>
          </a:p>
          <a:p>
            <a:pPr>
              <a:buClr>
                <a:srgbClr val="FF0000"/>
              </a:buClr>
              <a:buFont typeface="Wingdings" panose="05000000000000000000" pitchFamily="2" charset="2"/>
              <a:buChar char="Ø"/>
            </a:pPr>
            <a:endParaRPr lang="en-US" altLang="zh-CN" sz="3200" dirty="0" smtClean="0"/>
          </a:p>
          <a:p>
            <a:pPr>
              <a:buClr>
                <a:srgbClr val="FF0000"/>
              </a:buClr>
              <a:buFont typeface="Wingdings" panose="05000000000000000000" pitchFamily="2" charset="2"/>
              <a:buChar char="Ø"/>
            </a:pPr>
            <a:endParaRPr lang="en-US" altLang="zh-CN" sz="3200" dirty="0"/>
          </a:p>
          <a:p>
            <a:pPr>
              <a:buClr>
                <a:srgbClr val="FF0000"/>
              </a:buClr>
              <a:buFont typeface="Wingdings" panose="05000000000000000000" pitchFamily="2" charset="2"/>
              <a:buChar char="Ø"/>
            </a:pPr>
            <a:r>
              <a:rPr lang="en-US" altLang="zh-CN" sz="3200" dirty="0" smtClean="0"/>
              <a:t>AP </a:t>
            </a:r>
            <a:r>
              <a:rPr lang="en-US" altLang="zh-CN" sz="3200" dirty="0"/>
              <a:t>selection</a:t>
            </a:r>
          </a:p>
          <a:p>
            <a:pPr marL="0" indent="0">
              <a:buClr>
                <a:srgbClr val="FF0000"/>
              </a:buClr>
              <a:buNone/>
            </a:pPr>
            <a:r>
              <a:rPr lang="en-US" altLang="zh-CN" sz="3200" dirty="0"/>
              <a:t/>
            </a:r>
            <a:br>
              <a:rPr lang="en-US" altLang="zh-CN" sz="3200" dirty="0"/>
            </a:br>
            <a:r>
              <a:rPr lang="en-US" altLang="zh-CN" sz="3200" dirty="0"/>
              <a:t/>
            </a:r>
            <a:br>
              <a:rPr lang="en-US" altLang="zh-CN" sz="3200" dirty="0"/>
            </a:br>
            <a:endParaRPr lang="zh-CN" altLang="en-US" sz="3200" dirty="0"/>
          </a:p>
        </p:txBody>
      </p:sp>
      <p:sp>
        <p:nvSpPr>
          <p:cNvPr id="4"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5"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5798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42247" y="827491"/>
            <a:ext cx="10515600" cy="5126085"/>
          </a:xfrm>
        </p:spPr>
        <p:txBody>
          <a:bodyPr>
            <a:noAutofit/>
          </a:bodyPr>
          <a:lstStyle/>
          <a:p>
            <a:r>
              <a:rPr lang="en-US" altLang="zh-CN" sz="3000" dirty="0">
                <a:solidFill>
                  <a:schemeClr val="bg1">
                    <a:lumMod val="65000"/>
                  </a:schemeClr>
                </a:solidFill>
              </a:rPr>
              <a:t>Background</a:t>
            </a:r>
          </a:p>
          <a:p>
            <a:endParaRPr lang="en-US" altLang="zh-CN" sz="3000" dirty="0"/>
          </a:p>
          <a:p>
            <a:endParaRPr lang="en-US" altLang="zh-CN" sz="3000" dirty="0" smtClean="0"/>
          </a:p>
          <a:p>
            <a:r>
              <a:rPr lang="en-US" altLang="zh-CN" sz="3000" dirty="0"/>
              <a:t>Former work</a:t>
            </a:r>
          </a:p>
          <a:p>
            <a:endParaRPr lang="en-US" altLang="zh-CN" sz="3000" dirty="0"/>
          </a:p>
          <a:p>
            <a:pPr marL="0" indent="0">
              <a:buNone/>
            </a:pPr>
            <a:endParaRPr lang="en-US" altLang="zh-CN" sz="3000" dirty="0"/>
          </a:p>
          <a:p>
            <a:r>
              <a:rPr lang="en-US" altLang="zh-CN" sz="3000" dirty="0" smtClean="0">
                <a:solidFill>
                  <a:schemeClr val="bg1">
                    <a:lumMod val="65000"/>
                  </a:schemeClr>
                </a:solidFill>
              </a:rPr>
              <a:t>Our work</a:t>
            </a:r>
            <a:endParaRPr lang="zh-CN" altLang="en-US" sz="3000" dirty="0">
              <a:solidFill>
                <a:schemeClr val="bg1">
                  <a:lumMod val="65000"/>
                </a:schemeClr>
              </a:solidFill>
            </a:endParaRPr>
          </a:p>
        </p:txBody>
      </p:sp>
      <p:sp>
        <p:nvSpPr>
          <p:cNvPr id="4"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5"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标题 1"/>
          <p:cNvSpPr txBox="1">
            <a:spLocks/>
          </p:cNvSpPr>
          <p:nvPr/>
        </p:nvSpPr>
        <p:spPr bwMode="auto">
          <a:xfrm>
            <a:off x="242247" y="88900"/>
            <a:ext cx="8242300" cy="914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0" i="1" u="none" strike="noStrike" kern="0" cap="none" spc="0" normalizeH="0" baseline="0" noProof="0" smtClean="0">
                <a:ln>
                  <a:noFill/>
                </a:ln>
                <a:solidFill>
                  <a:srgbClr val="CC3300"/>
                </a:solidFill>
                <a:effectLst>
                  <a:outerShdw blurRad="38100" dist="38100" dir="2700000" algn="tl">
                    <a:srgbClr val="C0C0C0"/>
                  </a:outerShdw>
                </a:effectLst>
                <a:uLnTx/>
                <a:uFillTx/>
                <a:latin typeface="Arial"/>
                <a:ea typeface="+mj-ea"/>
                <a:cs typeface="+mj-cs"/>
              </a:rPr>
              <a:t>Outline</a:t>
            </a:r>
            <a:endParaRPr kumimoji="0" lang="zh-CN" altLang="en-US" sz="3600" b="0" i="1" u="none" strike="noStrike" kern="0" cap="none" spc="0" normalizeH="0" baseline="0" noProof="0" dirty="0">
              <a:ln>
                <a:noFill/>
              </a:ln>
              <a:solidFill>
                <a:srgbClr val="CC3300"/>
              </a:solidFill>
              <a:effectLst>
                <a:outerShdw blurRad="38100" dist="38100" dir="2700000" algn="tl">
                  <a:srgbClr val="C0C0C0"/>
                </a:outerShdw>
              </a:effectLst>
              <a:uLnTx/>
              <a:uFillTx/>
              <a:latin typeface="Arial"/>
              <a:ea typeface="+mj-ea"/>
              <a:cs typeface="+mj-cs"/>
            </a:endParaRPr>
          </a:p>
        </p:txBody>
      </p:sp>
    </p:spTree>
    <p:extLst>
      <p:ext uri="{BB962C8B-B14F-4D97-AF65-F5344CB8AC3E}">
        <p14:creationId xmlns:p14="http://schemas.microsoft.com/office/powerpoint/2010/main" val="412619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Former work</a:t>
            </a:r>
            <a:endParaRPr kumimoji="1" lang="zh-CN" altLang="en-US" sz="3600" i="1" kern="0" dirty="0">
              <a:solidFill>
                <a:srgbClr val="CC3300"/>
              </a:solidFill>
              <a:effectLst>
                <a:outerShdw blurRad="38100" dist="38100" dir="2700000" algn="tl">
                  <a:srgbClr val="C0C0C0"/>
                </a:outerShdw>
              </a:effectLst>
              <a:latin typeface="Arial"/>
            </a:endParaRPr>
          </a:p>
        </p:txBody>
      </p:sp>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图片 10"/>
          <p:cNvPicPr>
            <a:picLocks noChangeAspect="1"/>
          </p:cNvPicPr>
          <p:nvPr/>
        </p:nvPicPr>
        <p:blipFill rotWithShape="1">
          <a:blip r:embed="rId4"/>
          <a:srcRect l="22866" t="-1" b="813"/>
          <a:stretch/>
        </p:blipFill>
        <p:spPr>
          <a:xfrm>
            <a:off x="1189652" y="1654981"/>
            <a:ext cx="6241341" cy="3699928"/>
          </a:xfrm>
          <a:prstGeom prst="rect">
            <a:avLst/>
          </a:prstGeom>
        </p:spPr>
      </p:pic>
      <p:sp>
        <p:nvSpPr>
          <p:cNvPr id="12" name="文本框 11"/>
          <p:cNvSpPr txBox="1"/>
          <p:nvPr/>
        </p:nvSpPr>
        <p:spPr>
          <a:xfrm>
            <a:off x="203200" y="997157"/>
            <a:ext cx="8060267" cy="584775"/>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Localization in one-dimensional space</a:t>
            </a:r>
            <a:endParaRPr lang="zh-CN" altLang="en-US" sz="3200" dirty="0"/>
          </a:p>
        </p:txBody>
      </p:sp>
      <p:sp>
        <p:nvSpPr>
          <p:cNvPr id="14" name="矩形 13"/>
          <p:cNvSpPr/>
          <p:nvPr/>
        </p:nvSpPr>
        <p:spPr>
          <a:xfrm>
            <a:off x="795866" y="5545663"/>
            <a:ext cx="7755467" cy="1446550"/>
          </a:xfrm>
          <a:prstGeom prst="rect">
            <a:avLst/>
          </a:prstGeom>
        </p:spPr>
        <p:txBody>
          <a:bodyPr wrap="square">
            <a:spAutoFit/>
          </a:bodyPr>
          <a:lstStyle/>
          <a:p>
            <a:r>
              <a:rPr lang="en-US" altLang="zh-CN" sz="2800" dirty="0"/>
              <a:t>Fig. 1. Integration domain for one-dimensional localization with </a:t>
            </a:r>
            <a:r>
              <a:rPr lang="en-US" altLang="zh-CN" sz="2800" dirty="0" smtClean="0"/>
              <a:t>single measurement </a:t>
            </a:r>
            <a:r>
              <a:rPr lang="en-US" altLang="zh-CN" sz="2800" dirty="0"/>
              <a:t>for single AP.</a:t>
            </a:r>
            <a:r>
              <a:rPr lang="en-US" altLang="zh-CN" sz="3200" dirty="0"/>
              <a:t/>
            </a:r>
            <a:br>
              <a:rPr lang="en-US" altLang="zh-CN" sz="3200" dirty="0"/>
            </a:br>
            <a:endParaRPr lang="zh-CN" altLang="en-US" sz="3200" dirty="0"/>
          </a:p>
        </p:txBody>
      </p:sp>
    </p:spTree>
    <p:extLst>
      <p:ext uri="{BB962C8B-B14F-4D97-AF65-F5344CB8AC3E}">
        <p14:creationId xmlns:p14="http://schemas.microsoft.com/office/powerpoint/2010/main" val="3570822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图片 10"/>
          <p:cNvPicPr>
            <a:picLocks noChangeAspect="1"/>
          </p:cNvPicPr>
          <p:nvPr/>
        </p:nvPicPr>
        <p:blipFill rotWithShape="1">
          <a:blip r:embed="rId4"/>
          <a:srcRect l="22866" t="-1" b="813"/>
          <a:stretch/>
        </p:blipFill>
        <p:spPr>
          <a:xfrm>
            <a:off x="1189652" y="1654981"/>
            <a:ext cx="6241341" cy="3699928"/>
          </a:xfrm>
          <a:prstGeom prst="rect">
            <a:avLst/>
          </a:prstGeom>
        </p:spPr>
      </p:pic>
      <p:sp>
        <p:nvSpPr>
          <p:cNvPr id="12" name="文本框 11"/>
          <p:cNvSpPr txBox="1"/>
          <p:nvPr/>
        </p:nvSpPr>
        <p:spPr>
          <a:xfrm>
            <a:off x="203200" y="997157"/>
            <a:ext cx="8060267" cy="584775"/>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Localization in one-dimensional space</a:t>
            </a:r>
            <a:endParaRPr lang="zh-CN" altLang="en-US" sz="3200" dirty="0"/>
          </a:p>
        </p:txBody>
      </p:sp>
      <p:pic>
        <p:nvPicPr>
          <p:cNvPr id="3" name="图片 2"/>
          <p:cNvPicPr>
            <a:picLocks noChangeAspect="1"/>
          </p:cNvPicPr>
          <p:nvPr/>
        </p:nvPicPr>
        <p:blipFill>
          <a:blip r:embed="rId5"/>
          <a:stretch>
            <a:fillRect/>
          </a:stretch>
        </p:blipFill>
        <p:spPr>
          <a:xfrm>
            <a:off x="1432982" y="5427958"/>
            <a:ext cx="6396987" cy="1042987"/>
          </a:xfrm>
          <a:prstGeom prst="rect">
            <a:avLst/>
          </a:prstGeom>
        </p:spPr>
      </p:pic>
      <p:sp>
        <p:nvSpPr>
          <p:cNvPr id="10" name="标题 1"/>
          <p:cNvSpPr txBox="1">
            <a:spLocks/>
          </p:cNvSpPr>
          <p:nvPr/>
        </p:nvSpPr>
        <p:spPr>
          <a:xfrm>
            <a:off x="203200" y="91300"/>
            <a:ext cx="4107123" cy="8631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kumimoji="1" lang="en-US" altLang="zh-CN" sz="3600" i="1" kern="0" smtClean="0">
                <a:solidFill>
                  <a:srgbClr val="CC3300"/>
                </a:solidFill>
                <a:effectLst>
                  <a:outerShdw blurRad="38100" dist="38100" dir="2700000" algn="tl">
                    <a:srgbClr val="C0C0C0"/>
                  </a:outerShdw>
                </a:effectLst>
                <a:latin typeface="Arial"/>
              </a:rPr>
              <a:t>Former work</a:t>
            </a:r>
            <a:endParaRPr kumimoji="1" lang="zh-CN" altLang="en-US" sz="3600" i="1" kern="0" dirty="0">
              <a:solidFill>
                <a:srgbClr val="CC3300"/>
              </a:solidFill>
              <a:effectLst>
                <a:outerShdw blurRad="38100" dist="38100" dir="2700000" algn="tl">
                  <a:srgbClr val="C0C0C0"/>
                </a:outerShdw>
              </a:effectLst>
              <a:latin typeface="Arial"/>
            </a:endParaRPr>
          </a:p>
        </p:txBody>
      </p:sp>
    </p:spTree>
    <p:extLst>
      <p:ext uri="{BB962C8B-B14F-4D97-AF65-F5344CB8AC3E}">
        <p14:creationId xmlns:p14="http://schemas.microsoft.com/office/powerpoint/2010/main" val="2081075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图片 2"/>
          <p:cNvPicPr>
            <a:picLocks noChangeAspect="1"/>
          </p:cNvPicPr>
          <p:nvPr/>
        </p:nvPicPr>
        <p:blipFill>
          <a:blip r:embed="rId4"/>
          <a:stretch>
            <a:fillRect/>
          </a:stretch>
        </p:blipFill>
        <p:spPr>
          <a:xfrm>
            <a:off x="936727" y="2810936"/>
            <a:ext cx="7473742" cy="1251764"/>
          </a:xfrm>
          <a:prstGeom prst="rect">
            <a:avLst/>
          </a:prstGeom>
        </p:spPr>
      </p:pic>
      <p:sp>
        <p:nvSpPr>
          <p:cNvPr id="4" name="矩形 3"/>
          <p:cNvSpPr/>
          <p:nvPr/>
        </p:nvSpPr>
        <p:spPr>
          <a:xfrm>
            <a:off x="-207432" y="1921261"/>
            <a:ext cx="8470899" cy="1354217"/>
          </a:xfrm>
          <a:prstGeom prst="rect">
            <a:avLst/>
          </a:prstGeom>
        </p:spPr>
        <p:txBody>
          <a:bodyPr wrap="square">
            <a:spAutoFit/>
          </a:bodyPr>
          <a:lstStyle/>
          <a:p>
            <a:pPr marL="914400" lvl="1" indent="-457200">
              <a:buClr>
                <a:srgbClr val="C00000"/>
              </a:buClr>
              <a:buFont typeface="Wingdings" panose="05000000000000000000" pitchFamily="2" charset="2"/>
              <a:buChar char="q"/>
            </a:pPr>
            <a:r>
              <a:rPr lang="en-US" altLang="zh-CN" sz="3200" dirty="0" smtClean="0"/>
              <a:t> By </a:t>
            </a:r>
            <a:r>
              <a:rPr lang="en-US" altLang="zh-CN" sz="3200" dirty="0"/>
              <a:t>the rule of MLE, the event that the </a:t>
            </a:r>
            <a:r>
              <a:rPr lang="en-US" altLang="zh-CN" sz="3200" dirty="0" smtClean="0"/>
              <a:t> system </a:t>
            </a:r>
            <a:r>
              <a:rPr lang="en-US" altLang="zh-CN" sz="3200" dirty="0"/>
              <a:t>will </a:t>
            </a:r>
            <a:r>
              <a:rPr lang="en-US" altLang="zh-CN" sz="3200" dirty="0" smtClean="0"/>
              <a:t>estimate the </a:t>
            </a:r>
            <a:r>
              <a:rPr lang="en-US" altLang="zh-CN" sz="3200" dirty="0"/>
              <a:t>user to be in Q is:</a:t>
            </a:r>
            <a:r>
              <a:rPr lang="en-US" altLang="zh-CN" dirty="0">
                <a:solidFill>
                  <a:srgbClr val="000000"/>
                </a:solidFill>
                <a:latin typeface="CMMI10"/>
              </a:rPr>
              <a:t/>
            </a:r>
            <a:br>
              <a:rPr lang="en-US" altLang="zh-CN" dirty="0">
                <a:solidFill>
                  <a:srgbClr val="000000"/>
                </a:solidFill>
                <a:latin typeface="CMMI10"/>
              </a:rPr>
            </a:br>
            <a:endParaRPr lang="zh-CN" altLang="en-US" dirty="0"/>
          </a:p>
        </p:txBody>
      </p:sp>
      <p:sp>
        <p:nvSpPr>
          <p:cNvPr id="11" name="矩形 10"/>
          <p:cNvSpPr/>
          <p:nvPr/>
        </p:nvSpPr>
        <p:spPr>
          <a:xfrm>
            <a:off x="203200" y="3938151"/>
            <a:ext cx="8923866" cy="1138773"/>
          </a:xfrm>
          <a:prstGeom prst="rect">
            <a:avLst/>
          </a:prstGeom>
        </p:spPr>
        <p:txBody>
          <a:bodyPr wrap="square">
            <a:spAutoFit/>
          </a:bodyPr>
          <a:lstStyle/>
          <a:p>
            <a:pPr marL="457200" indent="-457200">
              <a:buClr>
                <a:srgbClr val="C00000"/>
              </a:buClr>
              <a:buFont typeface="Wingdings" panose="05000000000000000000" pitchFamily="2" charset="2"/>
              <a:buChar char="q"/>
            </a:pPr>
            <a:r>
              <a:rPr lang="en-US" altLang="zh-CN" sz="3200" dirty="0" smtClean="0"/>
              <a:t>ALL outcomes in E satisfy the following inequality:</a:t>
            </a:r>
            <a:r>
              <a:rPr lang="en-US" altLang="zh-CN" sz="3200" dirty="0"/>
              <a:t/>
            </a:r>
            <a:br>
              <a:rPr lang="en-US" altLang="zh-CN" sz="3200" dirty="0"/>
            </a:br>
            <a:r>
              <a:rPr lang="en-US" altLang="zh-CN" dirty="0">
                <a:solidFill>
                  <a:srgbClr val="000000"/>
                </a:solidFill>
                <a:latin typeface="CMMI10"/>
              </a:rPr>
              <a:t/>
            </a:r>
            <a:br>
              <a:rPr lang="en-US" altLang="zh-CN" dirty="0">
                <a:solidFill>
                  <a:srgbClr val="000000"/>
                </a:solidFill>
                <a:latin typeface="CMMI10"/>
              </a:rPr>
            </a:br>
            <a:endParaRPr lang="zh-CN" altLang="en-US" dirty="0"/>
          </a:p>
        </p:txBody>
      </p:sp>
      <p:pic>
        <p:nvPicPr>
          <p:cNvPr id="5" name="图片 4"/>
          <p:cNvPicPr>
            <a:picLocks noChangeAspect="1"/>
          </p:cNvPicPr>
          <p:nvPr/>
        </p:nvPicPr>
        <p:blipFill>
          <a:blip r:embed="rId5"/>
          <a:stretch>
            <a:fillRect/>
          </a:stretch>
        </p:blipFill>
        <p:spPr>
          <a:xfrm>
            <a:off x="936727" y="4952375"/>
            <a:ext cx="7471833" cy="969749"/>
          </a:xfrm>
          <a:prstGeom prst="rect">
            <a:avLst/>
          </a:prstGeom>
        </p:spPr>
      </p:pic>
      <p:sp>
        <p:nvSpPr>
          <p:cNvPr id="13" name="文本框 12"/>
          <p:cNvSpPr txBox="1"/>
          <p:nvPr/>
        </p:nvSpPr>
        <p:spPr>
          <a:xfrm>
            <a:off x="203200" y="997157"/>
            <a:ext cx="8060267" cy="584775"/>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Localization in one-dimensional space</a:t>
            </a:r>
            <a:endParaRPr lang="zh-CN" altLang="en-US" sz="3200" dirty="0"/>
          </a:p>
        </p:txBody>
      </p:sp>
      <p:sp>
        <p:nvSpPr>
          <p:cNvPr id="12" name="标题 1"/>
          <p:cNvSpPr txBox="1">
            <a:spLocks/>
          </p:cNvSpPr>
          <p:nvPr/>
        </p:nvSpPr>
        <p:spPr>
          <a:xfrm>
            <a:off x="203200" y="91300"/>
            <a:ext cx="4107123" cy="8631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kumimoji="1" lang="en-US" altLang="zh-CN" sz="3600" i="1" kern="0" smtClean="0">
                <a:solidFill>
                  <a:srgbClr val="CC3300"/>
                </a:solidFill>
                <a:effectLst>
                  <a:outerShdw blurRad="38100" dist="38100" dir="2700000" algn="tl">
                    <a:srgbClr val="C0C0C0"/>
                  </a:outerShdw>
                </a:effectLst>
                <a:latin typeface="Arial"/>
              </a:rPr>
              <a:t>Former work</a:t>
            </a:r>
            <a:endParaRPr kumimoji="1" lang="zh-CN" altLang="en-US" sz="3600" i="1" kern="0" dirty="0">
              <a:solidFill>
                <a:srgbClr val="CC3300"/>
              </a:solidFill>
              <a:effectLst>
                <a:outerShdw blurRad="38100" dist="38100" dir="2700000" algn="tl">
                  <a:srgbClr val="C0C0C0"/>
                </a:outerShdw>
              </a:effectLst>
              <a:latin typeface="Arial"/>
            </a:endParaRPr>
          </a:p>
        </p:txBody>
      </p:sp>
    </p:spTree>
    <p:extLst>
      <p:ext uri="{BB962C8B-B14F-4D97-AF65-F5344CB8AC3E}">
        <p14:creationId xmlns:p14="http://schemas.microsoft.com/office/powerpoint/2010/main" val="2319831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41"/>
          <p:cNvSpPr>
            <a:spLocks noChangeShapeType="1"/>
          </p:cNvSpPr>
          <p:nvPr/>
        </p:nvSpPr>
        <p:spPr bwMode="auto">
          <a:xfrm>
            <a:off x="368300" y="827491"/>
            <a:ext cx="8610600" cy="0"/>
          </a:xfrm>
          <a:prstGeom prst="line">
            <a:avLst/>
          </a:prstGeom>
          <a:noFill/>
          <a:ln w="3175">
            <a:solidFill>
              <a:srgbClr val="CC3300"/>
            </a:solidFill>
            <a:round/>
            <a:headEnd/>
            <a:tailEnd/>
          </a:ln>
          <a:effectLst/>
        </p:spPr>
        <p:txBody>
          <a:bodyPr/>
          <a:lstStyle/>
          <a:p>
            <a:pPr algn="ctr" fontAlgn="base">
              <a:spcBef>
                <a:spcPct val="50000"/>
              </a:spcBef>
              <a:spcAft>
                <a:spcPct val="0"/>
              </a:spcAft>
              <a:buClr>
                <a:srgbClr val="FFFFFF"/>
              </a:buClr>
              <a:buSzPct val="100000"/>
              <a:defRPr/>
            </a:pPr>
            <a:endParaRPr lang="zh-CN" altLang="en-US" sz="2400" baseline="-25000">
              <a:solidFill>
                <a:srgbClr val="000000"/>
              </a:solidFill>
              <a:effectLst>
                <a:outerShdw blurRad="38100" dist="38100" dir="2700000" algn="tl">
                  <a:srgbClr val="000000">
                    <a:alpha val="43137"/>
                  </a:srgbClr>
                </a:outerShdw>
              </a:effectLst>
              <a:ea typeface="宋体" pitchFamily="2" charset="-122"/>
            </a:endParaRPr>
          </a:p>
        </p:txBody>
      </p:sp>
      <p:pic>
        <p:nvPicPr>
          <p:cNvPr id="9" name="Picture 45" descr="sjt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334" y="1"/>
            <a:ext cx="2647666" cy="82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4"/>
          <p:cNvPicPr>
            <a:picLocks noChangeAspect="1"/>
          </p:cNvPicPr>
          <p:nvPr/>
        </p:nvPicPr>
        <p:blipFill>
          <a:blip r:embed="rId4"/>
          <a:stretch>
            <a:fillRect/>
          </a:stretch>
        </p:blipFill>
        <p:spPr>
          <a:xfrm>
            <a:off x="2246067" y="1690688"/>
            <a:ext cx="4250267" cy="3659952"/>
          </a:xfrm>
          <a:prstGeom prst="rect">
            <a:avLst/>
          </a:prstGeom>
        </p:spPr>
      </p:pic>
      <p:sp>
        <p:nvSpPr>
          <p:cNvPr id="12" name="文本框 11"/>
          <p:cNvSpPr txBox="1"/>
          <p:nvPr/>
        </p:nvSpPr>
        <p:spPr>
          <a:xfrm>
            <a:off x="203200" y="997157"/>
            <a:ext cx="8060267" cy="584775"/>
          </a:xfrm>
          <a:prstGeom prst="rect">
            <a:avLst/>
          </a:prstGeom>
          <a:noFill/>
        </p:spPr>
        <p:txBody>
          <a:bodyPr wrap="square" rtlCol="0">
            <a:spAutoFit/>
          </a:bodyPr>
          <a:lstStyle/>
          <a:p>
            <a:pPr marL="342900" indent="-342900">
              <a:buClr>
                <a:srgbClr val="FF0000"/>
              </a:buClr>
              <a:buFont typeface="Wingdings" panose="05000000000000000000" pitchFamily="2" charset="2"/>
              <a:buChar char="Ø"/>
            </a:pPr>
            <a:r>
              <a:rPr lang="en-US" altLang="zh-CN" sz="3200" dirty="0" smtClean="0"/>
              <a:t>Localization in one-dimensional space</a:t>
            </a:r>
            <a:endParaRPr lang="zh-CN" altLang="en-US" sz="3200" dirty="0"/>
          </a:p>
        </p:txBody>
      </p:sp>
      <p:pic>
        <p:nvPicPr>
          <p:cNvPr id="3" name="图片 2"/>
          <p:cNvPicPr>
            <a:picLocks noChangeAspect="1"/>
          </p:cNvPicPr>
          <p:nvPr/>
        </p:nvPicPr>
        <p:blipFill>
          <a:blip r:embed="rId5"/>
          <a:stretch>
            <a:fillRect/>
          </a:stretch>
        </p:blipFill>
        <p:spPr>
          <a:xfrm>
            <a:off x="1519766" y="5459396"/>
            <a:ext cx="5999946" cy="1010195"/>
          </a:xfrm>
          <a:prstGeom prst="rect">
            <a:avLst/>
          </a:prstGeom>
        </p:spPr>
      </p:pic>
      <p:sp>
        <p:nvSpPr>
          <p:cNvPr id="10" name="标题 1"/>
          <p:cNvSpPr>
            <a:spLocks noGrp="1"/>
          </p:cNvSpPr>
          <p:nvPr>
            <p:ph type="title"/>
          </p:nvPr>
        </p:nvSpPr>
        <p:spPr>
          <a:xfrm>
            <a:off x="203200" y="91300"/>
            <a:ext cx="4107123" cy="863197"/>
          </a:xfrm>
        </p:spPr>
        <p:txBody>
          <a:bodyPr>
            <a:normAutofit/>
          </a:bodyPr>
          <a:lstStyle/>
          <a:p>
            <a:pPr>
              <a:lnSpc>
                <a:spcPct val="100000"/>
              </a:lnSpc>
              <a:spcBef>
                <a:spcPts val="0"/>
              </a:spcBef>
            </a:pPr>
            <a:r>
              <a:rPr kumimoji="1" lang="en-US" altLang="zh-CN" sz="3600" i="1" kern="0" dirty="0" smtClean="0">
                <a:solidFill>
                  <a:srgbClr val="CC3300"/>
                </a:solidFill>
                <a:effectLst>
                  <a:outerShdw blurRad="38100" dist="38100" dir="2700000" algn="tl">
                    <a:srgbClr val="C0C0C0"/>
                  </a:outerShdw>
                </a:effectLst>
                <a:latin typeface="Arial"/>
              </a:rPr>
              <a:t>Former work</a:t>
            </a:r>
            <a:endParaRPr kumimoji="1" lang="zh-CN" altLang="en-US" sz="3600" i="1" kern="0" dirty="0">
              <a:solidFill>
                <a:srgbClr val="CC3300"/>
              </a:solidFill>
              <a:effectLst>
                <a:outerShdw blurRad="38100" dist="38100" dir="2700000" algn="tl">
                  <a:srgbClr val="C0C0C0"/>
                </a:outerShdw>
              </a:effectLst>
              <a:latin typeface="Arial"/>
            </a:endParaRPr>
          </a:p>
        </p:txBody>
      </p:sp>
    </p:spTree>
    <p:extLst>
      <p:ext uri="{BB962C8B-B14F-4D97-AF65-F5344CB8AC3E}">
        <p14:creationId xmlns:p14="http://schemas.microsoft.com/office/powerpoint/2010/main" val="225082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2609</TotalTime>
  <Words>680</Words>
  <Application>Microsoft Office PowerPoint</Application>
  <PresentationFormat>全屏显示(4:3)</PresentationFormat>
  <Paragraphs>143</Paragraphs>
  <Slides>22</Slides>
  <Notes>21</Notes>
  <HiddenSlides>0</HiddenSlides>
  <MMClips>0</MMClips>
  <ScaleCrop>false</ScaleCrop>
  <HeadingPairs>
    <vt:vector size="8" baseType="variant">
      <vt:variant>
        <vt:lpstr>已用的字体</vt:lpstr>
      </vt:variant>
      <vt:variant>
        <vt:i4>8</vt:i4>
      </vt:variant>
      <vt:variant>
        <vt:lpstr>主题</vt:lpstr>
      </vt:variant>
      <vt:variant>
        <vt:i4>2</vt:i4>
      </vt:variant>
      <vt:variant>
        <vt:lpstr>嵌入 OLE 服务器</vt:lpstr>
      </vt:variant>
      <vt:variant>
        <vt:i4>1</vt:i4>
      </vt:variant>
      <vt:variant>
        <vt:lpstr>幻灯片标题</vt:lpstr>
      </vt:variant>
      <vt:variant>
        <vt:i4>22</vt:i4>
      </vt:variant>
    </vt:vector>
  </HeadingPairs>
  <TitlesOfParts>
    <vt:vector size="33" baseType="lpstr">
      <vt:lpstr>CMMI10</vt:lpstr>
      <vt:lpstr>CMSY7</vt:lpstr>
      <vt:lpstr>宋体</vt:lpstr>
      <vt:lpstr>Arial</vt:lpstr>
      <vt:lpstr>Calibri</vt:lpstr>
      <vt:lpstr>Calibri Light</vt:lpstr>
      <vt:lpstr>Times New Roman</vt:lpstr>
      <vt:lpstr>Wingdings</vt:lpstr>
      <vt:lpstr>1_自定义设计方案</vt:lpstr>
      <vt:lpstr>自定义设计方案</vt:lpstr>
      <vt:lpstr>Equation</vt:lpstr>
      <vt:lpstr>Best strategy  for location determination </vt:lpstr>
      <vt:lpstr>PowerPoint 演示文稿</vt:lpstr>
      <vt:lpstr>PowerPoint 演示文稿</vt:lpstr>
      <vt:lpstr>Background</vt:lpstr>
      <vt:lpstr>PowerPoint 演示文稿</vt:lpstr>
      <vt:lpstr>Former work</vt:lpstr>
      <vt:lpstr>PowerPoint 演示文稿</vt:lpstr>
      <vt:lpstr>PowerPoint 演示文稿</vt:lpstr>
      <vt:lpstr>Former work</vt:lpstr>
      <vt:lpstr>Former work</vt:lpstr>
      <vt:lpstr>Former work</vt:lpstr>
      <vt:lpstr>Former work</vt:lpstr>
      <vt:lpstr>PowerPoint 演示文稿</vt:lpstr>
      <vt:lpstr>Our work</vt:lpstr>
      <vt:lpstr>Our work</vt:lpstr>
      <vt:lpstr>Our work</vt:lpstr>
      <vt:lpstr>Our work</vt:lpstr>
      <vt:lpstr>Our work</vt:lpstr>
      <vt:lpstr>Our work</vt:lpstr>
      <vt:lpstr>Our work</vt:lpstr>
      <vt:lpstr>Our work</vt:lpstr>
      <vt:lpstr>PowerPoint 演示文稿</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Flash-Loc: Flashing Mobile Phones for Accurate Indoor Localization </dc:title>
  <dc:creator>徐冬</dc:creator>
  <cp:lastModifiedBy>徐冬</cp:lastModifiedBy>
  <cp:revision>145</cp:revision>
  <dcterms:created xsi:type="dcterms:W3CDTF">2016-04-23T08:49:22Z</dcterms:created>
  <dcterms:modified xsi:type="dcterms:W3CDTF">2016-05-26T23:50:51Z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ies>
</file>