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71" r:id="rId2"/>
  </p:sldMasterIdLst>
  <p:notesMasterIdLst>
    <p:notesMasterId r:id="rId22"/>
  </p:notesMasterIdLst>
  <p:sldIdLst>
    <p:sldId id="335" r:id="rId3"/>
    <p:sldId id="945" r:id="rId4"/>
    <p:sldId id="956" r:id="rId5"/>
    <p:sldId id="957" r:id="rId6"/>
    <p:sldId id="946" r:id="rId7"/>
    <p:sldId id="947" r:id="rId8"/>
    <p:sldId id="948" r:id="rId9"/>
    <p:sldId id="954" r:id="rId10"/>
    <p:sldId id="958" r:id="rId11"/>
    <p:sldId id="959" r:id="rId12"/>
    <p:sldId id="960" r:id="rId13"/>
    <p:sldId id="961" r:id="rId14"/>
    <p:sldId id="962" r:id="rId15"/>
    <p:sldId id="963" r:id="rId16"/>
    <p:sldId id="950" r:id="rId17"/>
    <p:sldId id="965" r:id="rId18"/>
    <p:sldId id="951" r:id="rId19"/>
    <p:sldId id="952" r:id="rId20"/>
    <p:sldId id="884" r:id="rId21"/>
  </p:sldIdLst>
  <p:sldSz cx="9144000" cy="6858000" type="screen4x3"/>
  <p:notesSz cx="9144000" cy="6858000"/>
  <p:defaultTextStyle>
    <a:defPPr>
      <a:defRPr lang="zh-CN"/>
    </a:defPPr>
    <a:lvl1pPr algn="l" rtl="0" fontAlgn="base">
      <a:spcBef>
        <a:spcPct val="0"/>
      </a:spcBef>
      <a:spcAft>
        <a:spcPct val="0"/>
      </a:spcAft>
      <a:defRPr sz="2500" b="1" kern="1200">
        <a:solidFill>
          <a:srgbClr val="000066"/>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defRPr sz="2500" b="1" kern="1200">
        <a:solidFill>
          <a:srgbClr val="000066"/>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defRPr sz="2500" b="1" kern="1200">
        <a:solidFill>
          <a:srgbClr val="000066"/>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defRPr sz="2500" b="1" kern="1200">
        <a:solidFill>
          <a:srgbClr val="000066"/>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defRPr sz="2500" b="1" kern="1200">
        <a:solidFill>
          <a:srgbClr val="000066"/>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2500" b="1" kern="1200">
        <a:solidFill>
          <a:srgbClr val="000066"/>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2500" b="1" kern="1200">
        <a:solidFill>
          <a:srgbClr val="000066"/>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2500" b="1" kern="1200">
        <a:solidFill>
          <a:srgbClr val="000066"/>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2500" b="1" kern="1200">
        <a:solidFill>
          <a:srgbClr val="000066"/>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935">
          <p15:clr>
            <a:srgbClr val="A4A3A4"/>
          </p15:clr>
        </p15:guide>
        <p15:guide id="2" pos="2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FFF"/>
    <a:srgbClr val="2CA9D1"/>
    <a:srgbClr val="133984"/>
    <a:srgbClr val="A50021"/>
    <a:srgbClr val="000066"/>
    <a:srgbClr val="33CCFF"/>
    <a:srgbClr val="E509B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06" autoAdjust="0"/>
    <p:restoredTop sz="80586" autoAdjust="0"/>
  </p:normalViewPr>
  <p:slideViewPr>
    <p:cSldViewPr>
      <p:cViewPr varScale="1">
        <p:scale>
          <a:sx n="59" d="100"/>
          <a:sy n="59" d="100"/>
        </p:scale>
        <p:origin x="1278" y="60"/>
      </p:cViewPr>
      <p:guideLst>
        <p:guide orient="horz" pos="935"/>
        <p:guide pos="2868"/>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ea typeface="宋体" pitchFamily="2" charset="-122"/>
              </a:defRPr>
            </a:lvl1pPr>
          </a:lstStyle>
          <a:p>
            <a:pPr>
              <a:defRPr/>
            </a:pPr>
            <a:endParaRPr lang="en-US"/>
          </a:p>
        </p:txBody>
      </p:sp>
      <p:sp>
        <p:nvSpPr>
          <p:cNvPr id="33796" name="Rectangle 4"/>
          <p:cNvSpPr>
            <a:spLocks noGrp="1" noRot="1" noChangeAspect="1" noChangeArrowheads="1"/>
          </p:cNvSpPr>
          <p:nvPr>
            <p:ph type="sldImg" idx="2"/>
          </p:nvPr>
        </p:nvSpPr>
        <p:spPr bwMode="auto">
          <a:xfrm>
            <a:off x="2857500" y="5143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anose="020B0604020202020204" pitchFamily="34" charset="0"/>
                <a:ea typeface="宋体" panose="02010600030101010101" pitchFamily="2" charset="-122"/>
              </a:defRPr>
            </a:lvl1pPr>
          </a:lstStyle>
          <a:p>
            <a:fld id="{5B1B0434-0C4F-4DBB-8F16-C67F0A5813F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a:t>
            </a:fld>
            <a:endParaRPr lang="en-US" altLang="zh-CN"/>
          </a:p>
        </p:txBody>
      </p:sp>
    </p:spTree>
    <p:extLst>
      <p:ext uri="{BB962C8B-B14F-4D97-AF65-F5344CB8AC3E}">
        <p14:creationId xmlns:p14="http://schemas.microsoft.com/office/powerpoint/2010/main" val="86893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adapt</a:t>
            </a:r>
            <a:r>
              <a:rPr lang="en-US" altLang="zh-CN" baseline="0" dirty="0" smtClean="0"/>
              <a:t> to the mobile social network, we should consider the dynamic and weighted circumstance</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11</a:t>
            </a:fld>
            <a:endParaRPr lang="en-US" altLang="zh-CN"/>
          </a:p>
        </p:txBody>
      </p:sp>
    </p:spTree>
    <p:extLst>
      <p:ext uri="{BB962C8B-B14F-4D97-AF65-F5344CB8AC3E}">
        <p14:creationId xmlns:p14="http://schemas.microsoft.com/office/powerpoint/2010/main" val="241285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should let most of inactive</a:t>
            </a:r>
            <a:r>
              <a:rPr lang="en-US" altLang="zh-CN" baseline="0" dirty="0" smtClean="0"/>
              <a:t> nodes have more chances to be activated.</a:t>
            </a:r>
          </a:p>
          <a:p>
            <a:r>
              <a:rPr lang="en-US" altLang="zh-CN" baseline="0" dirty="0" smtClean="0"/>
              <a:t>In the left graph, all three seeds are in one community, as we already know, the ties between communities is weak ties because of low weight, so there is a high probability that message can’t transfer to the other two communities, which means all the nodes in the left two communities is impossible to be activated.</a:t>
            </a:r>
          </a:p>
          <a:p>
            <a:r>
              <a:rPr lang="en-US" altLang="zh-CN" baseline="0" dirty="0" smtClean="0"/>
              <a:t>The targeting of the right graph is much more stable.</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12</a:t>
            </a:fld>
            <a:endParaRPr lang="en-US" altLang="zh-CN"/>
          </a:p>
        </p:txBody>
      </p:sp>
    </p:spTree>
    <p:extLst>
      <p:ext uri="{BB962C8B-B14F-4D97-AF65-F5344CB8AC3E}">
        <p14:creationId xmlns:p14="http://schemas.microsoft.com/office/powerpoint/2010/main" val="425993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Reduce</a:t>
            </a:r>
            <a:r>
              <a:rPr lang="en-US" altLang="zh-CN" baseline="0" dirty="0" smtClean="0"/>
              <a:t> the complexity of targeting if k&gt;1</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14</a:t>
            </a:fld>
            <a:endParaRPr lang="en-US" altLang="zh-CN"/>
          </a:p>
        </p:txBody>
      </p:sp>
    </p:spTree>
    <p:extLst>
      <p:ext uri="{BB962C8B-B14F-4D97-AF65-F5344CB8AC3E}">
        <p14:creationId xmlns:p14="http://schemas.microsoft.com/office/powerpoint/2010/main" val="986652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the problem of finding the most influential nodes is</a:t>
            </a:r>
            <a:r>
              <a:rPr lang="en-US" altLang="zh-CN" baseline="0" dirty="0" smtClean="0"/>
              <a:t> NP hard, we come up with the idea that we first use the heuristic algorithm to make fast community detection, and then use another algorithm to make quick targeting in every community, which has a much smaller searching scale than the whole network. We can further analyze the sum of the complexity of this two approximation algorithms, which is definitely less than NP hard.</a:t>
            </a:r>
          </a:p>
          <a:p>
            <a:endParaRPr lang="en-US" altLang="zh-CN" baseline="0" dirty="0" smtClean="0"/>
          </a:p>
          <a:p>
            <a:r>
              <a:rPr lang="en-US" altLang="zh-CN" baseline="0" dirty="0" smtClean="0"/>
              <a:t>We also need to examine the validation of our method, which can be formulated as given the number of originally active nodes, we should use less time to activate all the nodes in the network or activate more nodes in a certain time period. </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15</a:t>
            </a:fld>
            <a:endParaRPr lang="en-US" altLang="zh-CN"/>
          </a:p>
        </p:txBody>
      </p:sp>
    </p:spTree>
    <p:extLst>
      <p:ext uri="{BB962C8B-B14F-4D97-AF65-F5344CB8AC3E}">
        <p14:creationId xmlns:p14="http://schemas.microsoft.com/office/powerpoint/2010/main" val="77345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conclude, two characteristics can distinguish my work from former researchers.</a:t>
            </a:r>
          </a:p>
          <a:p>
            <a:r>
              <a:rPr lang="en-US" altLang="zh-CN" baseline="0" dirty="0" smtClean="0"/>
              <a:t>First, I …, which can make the model more realistic</a:t>
            </a:r>
          </a:p>
          <a:p>
            <a:r>
              <a:rPr lang="en-US" altLang="zh-CN" baseline="0" dirty="0" smtClean="0"/>
              <a:t>Second, I come up with the idea of using community detection…</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16</a:t>
            </a:fld>
            <a:endParaRPr lang="en-US" altLang="zh-CN"/>
          </a:p>
        </p:txBody>
      </p:sp>
    </p:spTree>
    <p:extLst>
      <p:ext uri="{BB962C8B-B14F-4D97-AF65-F5344CB8AC3E}">
        <p14:creationId xmlns:p14="http://schemas.microsoft.com/office/powerpoint/2010/main" val="58733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Algorithms for community detection and targeting in community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Experiments  with realistic network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17</a:t>
            </a:fld>
            <a:endParaRPr lang="en-US" altLang="zh-CN"/>
          </a:p>
        </p:txBody>
      </p:sp>
    </p:spTree>
    <p:extLst>
      <p:ext uri="{BB962C8B-B14F-4D97-AF65-F5344CB8AC3E}">
        <p14:creationId xmlns:p14="http://schemas.microsoft.com/office/powerpoint/2010/main" val="233968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a:p>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this my outline.</a:t>
            </a:r>
            <a:r>
              <a:rPr lang="en-US" altLang="zh-CN" baseline="0" dirty="0" smtClean="0"/>
              <a:t> </a:t>
            </a:r>
          </a:p>
          <a:p>
            <a:r>
              <a:rPr lang="en-US" altLang="zh-CN" baseline="0" dirty="0" smtClean="0"/>
              <a:t>I will focus on the model formulation and support of my method, which is community detection.</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2</a:t>
            </a:fld>
            <a:endParaRPr lang="en-US" altLang="zh-CN"/>
          </a:p>
        </p:txBody>
      </p:sp>
    </p:spTree>
    <p:extLst>
      <p:ext uri="{BB962C8B-B14F-4D97-AF65-F5344CB8AC3E}">
        <p14:creationId xmlns:p14="http://schemas.microsoft.com/office/powerpoint/2010/main" val="86846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Arial" pitchFamily="34" charset="0"/>
                <a:ea typeface="宋体" pitchFamily="2" charset="-122"/>
                <a:cs typeface="+mn-cs"/>
              </a:rPr>
              <a:t>First of all, let’s take a look at the background.</a:t>
            </a:r>
          </a:p>
          <a:p>
            <a:r>
              <a:rPr lang="en-US" altLang="zh-CN" sz="1200" i="0" kern="1200" dirty="0" smtClean="0">
                <a:solidFill>
                  <a:schemeClr val="tx1"/>
                </a:solidFill>
                <a:effectLst/>
                <a:latin typeface="Arial" pitchFamily="34" charset="0"/>
                <a:ea typeface="宋体" pitchFamily="2" charset="-122"/>
                <a:cs typeface="+mn-cs"/>
              </a:rPr>
              <a:t>1.Nowadays, social networks have been evolving to online</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social networks such as Facebook, Twitter, and from this graph we</a:t>
            </a:r>
            <a:r>
              <a:rPr lang="en-US" altLang="zh-CN" sz="1200" i="0" kern="1200" baseline="0" dirty="0" smtClean="0">
                <a:solidFill>
                  <a:schemeClr val="tx1"/>
                </a:solidFill>
                <a:effectLst/>
                <a:latin typeface="Arial" pitchFamily="34" charset="0"/>
                <a:ea typeface="宋体" pitchFamily="2" charset="-122"/>
                <a:cs typeface="+mn-cs"/>
              </a:rPr>
              <a:t> can see </a:t>
            </a:r>
            <a:r>
              <a:rPr lang="en-US" altLang="zh-CN" sz="1200" i="0" kern="1200" dirty="0" smtClean="0">
                <a:solidFill>
                  <a:schemeClr val="tx1"/>
                </a:solidFill>
                <a:effectLst/>
                <a:latin typeface="Arial" pitchFamily="34" charset="0"/>
                <a:ea typeface="宋体" pitchFamily="2" charset="-122"/>
                <a:cs typeface="+mn-cs"/>
              </a:rPr>
              <a:t>more and</a:t>
            </a:r>
            <a:r>
              <a:rPr lang="en-US" altLang="zh-CN" sz="1200" i="0" kern="1200" baseline="0" dirty="0" smtClean="0">
                <a:solidFill>
                  <a:schemeClr val="tx1"/>
                </a:solidFill>
                <a:effectLst/>
                <a:latin typeface="Arial" pitchFamily="34" charset="0"/>
                <a:ea typeface="宋体" pitchFamily="2" charset="-122"/>
                <a:cs typeface="+mn-cs"/>
              </a:rPr>
              <a:t> more people using online social network to communicate with each other.</a:t>
            </a: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r>
              <a:rPr lang="en-US" altLang="zh-CN" sz="1200" i="0" kern="1200" dirty="0" smtClean="0">
                <a:solidFill>
                  <a:schemeClr val="tx1"/>
                </a:solidFill>
                <a:effectLst/>
                <a:latin typeface="Arial" pitchFamily="34" charset="0"/>
                <a:ea typeface="宋体" pitchFamily="2" charset="-122"/>
                <a:cs typeface="+mn-cs"/>
              </a:rPr>
              <a:t>2. </a:t>
            </a:r>
            <a:r>
              <a:rPr lang="en-US" altLang="zh-CN" sz="1200" i="0" kern="1200" dirty="0" smtClean="0">
                <a:solidFill>
                  <a:schemeClr val="tx1"/>
                </a:solidFill>
                <a:effectLst/>
                <a:latin typeface="Arial" pitchFamily="34" charset="0"/>
                <a:ea typeface="宋体" pitchFamily="2" charset="-122"/>
                <a:cs typeface="+mn-cs"/>
              </a:rPr>
              <a:t>With </a:t>
            </a:r>
            <a:r>
              <a:rPr lang="en-US" altLang="zh-CN" sz="1200" i="0" kern="1200" dirty="0" smtClean="0">
                <a:solidFill>
                  <a:schemeClr val="tx1"/>
                </a:solidFill>
                <a:effectLst/>
                <a:latin typeface="Arial" pitchFamily="34" charset="0"/>
                <a:ea typeface="宋体" pitchFamily="2" charset="-122"/>
                <a:cs typeface="+mn-cs"/>
              </a:rPr>
              <a:t>the proliferation of smart mobile devices, </a:t>
            </a:r>
            <a:r>
              <a:rPr lang="en-US" altLang="zh-CN" sz="1200" i="0" kern="1200" dirty="0" smtClean="0">
                <a:solidFill>
                  <a:schemeClr val="tx1"/>
                </a:solidFill>
                <a:effectLst/>
                <a:latin typeface="Arial" pitchFamily="34" charset="0"/>
                <a:ea typeface="宋体" pitchFamily="2" charset="-122"/>
                <a:cs typeface="+mn-cs"/>
              </a:rPr>
              <a:t>the</a:t>
            </a:r>
            <a:r>
              <a:rPr lang="en-US" altLang="zh-CN" sz="1200" i="0" kern="1200" baseline="0" dirty="0" smtClean="0">
                <a:solidFill>
                  <a:schemeClr val="tx1"/>
                </a:solidFill>
                <a:effectLst/>
                <a:latin typeface="Arial" pitchFamily="34" charset="0"/>
                <a:ea typeface="宋体" pitchFamily="2" charset="-122"/>
                <a:cs typeface="+mn-cs"/>
              </a:rPr>
              <a:t> mobility and geolocation should be taken into consideration.</a:t>
            </a: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3</a:t>
            </a:fld>
            <a:endParaRPr lang="en-US" altLang="zh-CN"/>
          </a:p>
        </p:txBody>
      </p:sp>
    </p:spTree>
    <p:extLst>
      <p:ext uri="{BB962C8B-B14F-4D97-AF65-F5344CB8AC3E}">
        <p14:creationId xmlns:p14="http://schemas.microsoft.com/office/powerpoint/2010/main" val="270442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Assuming</a:t>
            </a:r>
            <a:r>
              <a:rPr lang="en-US" altLang="zh-CN" baseline="0" dirty="0" smtClean="0"/>
              <a:t> that a company want to spread a message of their innovative product to people.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They can only have a certain number of seeds who firstly know the innovation.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Here comes a problem: </a:t>
            </a:r>
            <a:r>
              <a:rPr lang="en-US" altLang="zh-CN" baseline="0" dirty="0" smtClean="0"/>
              <a:t>which nodes should be chosen as nodes to </a:t>
            </a:r>
            <a:r>
              <a:rPr lang="en-US" altLang="zh-CN" baseline="0" dirty="0" smtClean="0"/>
              <a:t>maximize the influence, which is closely related to their </a:t>
            </a:r>
            <a:r>
              <a:rPr lang="en-US" altLang="zh-CN" baseline="0" dirty="0" smtClean="0"/>
              <a:t>profits.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4</a:t>
            </a:fld>
            <a:endParaRPr lang="en-US" altLang="zh-CN"/>
          </a:p>
        </p:txBody>
      </p:sp>
    </p:spTree>
    <p:extLst>
      <p:ext uri="{BB962C8B-B14F-4D97-AF65-F5344CB8AC3E}">
        <p14:creationId xmlns:p14="http://schemas.microsoft.com/office/powerpoint/2010/main" val="93730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None/>
                </a:pPr>
                <a:r>
                  <a:rPr lang="en-US" altLang="zh-CN" b="0" i="1" dirty="0" smtClean="0">
                    <a:latin typeface="Cambria Math" panose="02040503050406030204" pitchFamily="18" charset="0"/>
                    <a:ea typeface="Cambria Math" panose="02040503050406030204" pitchFamily="18" charset="0"/>
                  </a:rPr>
                  <a:t>Gt </a:t>
                </a:r>
                <a:r>
                  <a:rPr lang="en-US" altLang="zh-CN" b="0" i="0" baseline="0" dirty="0" smtClean="0">
                    <a:latin typeface="Cambria Math" panose="02040503050406030204" pitchFamily="18" charset="0"/>
                    <a:ea typeface="Cambria Math" panose="02040503050406030204" pitchFamily="18" charset="0"/>
                  </a:rPr>
                  <a:t> is a dynamic geo-social graph at time step t</a:t>
                </a:r>
              </a:p>
              <a:p>
                <a:pPr marL="0" indent="0">
                  <a:buNone/>
                </a:pPr>
                <a14:m>
                  <m:oMath xmlns:m="http://schemas.openxmlformats.org/officeDocument/2006/math">
                    <m:r>
                      <a:rPr lang="zh-CN" altLang="en-US" b="0" i="1" smtClean="0">
                        <a:latin typeface="Cambria Math" panose="02040503050406030204" pitchFamily="18" charset="0"/>
                        <a:ea typeface="Cambria Math" panose="02040503050406030204" pitchFamily="18" charset="0"/>
                      </a:rPr>
                      <m:t>𝛽</m:t>
                    </m:r>
                  </m:oMath>
                </a14:m>
                <a:r>
                  <a:rPr lang="en-US" altLang="zh-CN" dirty="0" smtClean="0"/>
                  <a:t>: damping parameter</a:t>
                </a:r>
              </a:p>
              <a:p>
                <a:pPr marL="0" indent="0">
                  <a:buNone/>
                </a:pPr>
                <a14:m>
                  <m:oMath xmlns:m="http://schemas.openxmlformats.org/officeDocument/2006/math">
                    <m:r>
                      <a:rPr lang="en-US" altLang="zh-CN" b="0" i="1" smtClean="0">
                        <a:latin typeface="Cambria Math" panose="02040503050406030204" pitchFamily="18" charset="0"/>
                      </a:rPr>
                      <m:t>𝑙</m:t>
                    </m:r>
                  </m:oMath>
                </a14:m>
                <a:r>
                  <a:rPr lang="en-US" altLang="zh-CN" dirty="0" smtClean="0"/>
                  <a:t>: geo</a:t>
                </a:r>
                <a:r>
                  <a:rPr lang="en-US" altLang="zh-CN" baseline="0" dirty="0" smtClean="0"/>
                  <a:t> distance</a:t>
                </a:r>
                <a:r>
                  <a:rPr lang="en-US" altLang="zh-CN" dirty="0" smtClean="0"/>
                  <a:t> between node </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oMath>
                </a14:m>
                <a:endParaRPr lang="en-US" altLang="zh-CN" i="1" dirty="0" smtClean="0"/>
              </a:p>
              <a:p>
                <a:pPr marL="0" indent="0">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𝑂</m:t>
                        </m:r>
                      </m:e>
                      <m:sub>
                        <m:r>
                          <a:rPr lang="en-US" altLang="zh-CN" b="0" i="1" smtClean="0">
                            <a:latin typeface="Cambria Math" panose="02040503050406030204" pitchFamily="18" charset="0"/>
                          </a:rPr>
                          <m:t>𝑢𝑣</m:t>
                        </m:r>
                      </m:sub>
                    </m:sSub>
                  </m:oMath>
                </a14:m>
                <a:r>
                  <a:rPr lang="en-US" altLang="zh-CN" dirty="0" smtClean="0"/>
                  <a:t>:</a:t>
                </a:r>
                <a:r>
                  <a:rPr lang="en-US" altLang="zh-CN" baseline="0" dirty="0" smtClean="0"/>
                  <a:t>  the strength of social tie, which may represent the frequency of contacts between two users</a:t>
                </a:r>
              </a:p>
              <a:p>
                <a:pPr marL="0" indent="0">
                  <a:buNone/>
                </a:pPr>
                <a:r>
                  <a:rPr lang="en-US" altLang="zh-CN" baseline="0" dirty="0" smtClean="0"/>
                  <a:t>As the result of big data analysis, </a:t>
                </a:r>
                <a:r>
                  <a:rPr lang="en-US" altLang="zh-CN" sz="1200" i="0" kern="1200" dirty="0" smtClean="0">
                    <a:solidFill>
                      <a:schemeClr val="tx1"/>
                    </a:solidFill>
                    <a:effectLst/>
                    <a:latin typeface="Arial" pitchFamily="34" charset="0"/>
                    <a:ea typeface="宋体" pitchFamily="2" charset="-122"/>
                    <a:cs typeface="+mn-cs"/>
                  </a:rPr>
                  <a:t>the stronger the tie between</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two users, the more their friends overlap, a correlation that is</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valid for about</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95% of the links.</a:t>
                </a:r>
              </a:p>
              <a:p>
                <a:pPr marL="0" indent="0">
                  <a:buNone/>
                </a:pPr>
                <a:r>
                  <a:rPr lang="en-US" altLang="zh-CN" sz="1200" i="0" kern="1200" dirty="0" smtClean="0">
                    <a:solidFill>
                      <a:schemeClr val="tx1"/>
                    </a:solidFill>
                    <a:effectLst/>
                    <a:latin typeface="Arial" pitchFamily="34" charset="0"/>
                    <a:ea typeface="宋体" pitchFamily="2" charset="-122"/>
                    <a:cs typeface="+mn-cs"/>
                  </a:rPr>
                  <a:t>where </a:t>
                </a:r>
                <a:r>
                  <a:rPr lang="en-US" altLang="zh-CN" sz="1200" i="1" kern="1200" dirty="0" err="1" smtClean="0">
                    <a:solidFill>
                      <a:schemeClr val="tx1"/>
                    </a:solidFill>
                    <a:effectLst/>
                    <a:latin typeface="Arial" pitchFamily="34" charset="0"/>
                    <a:ea typeface="宋体" pitchFamily="2" charset="-122"/>
                    <a:cs typeface="+mn-cs"/>
                  </a:rPr>
                  <a:t>nuv</a:t>
                </a:r>
                <a:r>
                  <a:rPr lang="en-US" altLang="zh-CN" sz="1200" i="0" kern="1200" dirty="0" err="1" smtClean="0">
                    <a:solidFill>
                      <a:schemeClr val="tx1"/>
                    </a:solidFill>
                    <a:effectLst/>
                    <a:latin typeface="Arial" pitchFamily="34" charset="0"/>
                    <a:ea typeface="宋体" pitchFamily="2" charset="-122"/>
                    <a:cs typeface="+mn-cs"/>
                  </a:rPr>
                  <a:t>is</a:t>
                </a:r>
                <a:r>
                  <a:rPr lang="en-US" altLang="zh-CN" sz="1200" i="0" kern="1200" dirty="0" smtClean="0">
                    <a:solidFill>
                      <a:schemeClr val="tx1"/>
                    </a:solidFill>
                    <a:effectLst/>
                    <a:latin typeface="Arial" pitchFamily="34" charset="0"/>
                    <a:ea typeface="宋体" pitchFamily="2" charset="-122"/>
                    <a:cs typeface="+mn-cs"/>
                  </a:rPr>
                  <a:t> the number</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of common neighbors of </a:t>
                </a:r>
                <a:r>
                  <a:rPr lang="en-US" altLang="zh-CN" sz="1200" i="1" kern="1200" dirty="0" smtClean="0">
                    <a:solidFill>
                      <a:schemeClr val="tx1"/>
                    </a:solidFill>
                    <a:effectLst/>
                    <a:latin typeface="Arial" pitchFamily="34" charset="0"/>
                    <a:ea typeface="宋体" pitchFamily="2" charset="-122"/>
                    <a:cs typeface="+mn-cs"/>
                  </a:rPr>
                  <a:t>u</a:t>
                </a:r>
                <a:r>
                  <a:rPr lang="en-US" altLang="zh-CN" sz="1200" i="1"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and </a:t>
                </a:r>
                <a:r>
                  <a:rPr lang="en-US" altLang="zh-CN" sz="1200" i="1" kern="1200" dirty="0" smtClean="0">
                    <a:solidFill>
                      <a:schemeClr val="tx1"/>
                    </a:solidFill>
                    <a:effectLst/>
                    <a:latin typeface="Arial" pitchFamily="34" charset="0"/>
                    <a:ea typeface="宋体" pitchFamily="2" charset="-122"/>
                    <a:cs typeface="+mn-cs"/>
                  </a:rPr>
                  <a:t>v,</a:t>
                </a:r>
                <a:r>
                  <a:rPr lang="en-US" altLang="zh-CN" sz="1200" i="0" kern="1200" dirty="0" smtClean="0">
                    <a:solidFill>
                      <a:schemeClr val="tx1"/>
                    </a:solidFill>
                    <a:effectLst/>
                    <a:latin typeface="Arial" pitchFamily="34" charset="0"/>
                    <a:ea typeface="宋体" pitchFamily="2" charset="-122"/>
                    <a:cs typeface="+mn-cs"/>
                  </a:rPr>
                  <a:t> and </a:t>
                </a:r>
                <a:r>
                  <a:rPr lang="en-US" altLang="zh-CN" sz="1200" i="1" kern="1200" dirty="0" err="1" smtClean="0">
                    <a:solidFill>
                      <a:schemeClr val="tx1"/>
                    </a:solidFill>
                    <a:effectLst/>
                    <a:latin typeface="Arial" pitchFamily="34" charset="0"/>
                    <a:ea typeface="宋体" pitchFamily="2" charset="-122"/>
                    <a:cs typeface="+mn-cs"/>
                  </a:rPr>
                  <a:t>ku</a:t>
                </a:r>
                <a:r>
                  <a:rPr lang="en-US" altLang="zh-CN" sz="1200" i="1"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a:t>
                </a:r>
                <a:r>
                  <a:rPr lang="en-US" altLang="zh-CN" sz="1200" i="1" kern="1200" dirty="0" err="1" smtClean="0">
                    <a:solidFill>
                      <a:schemeClr val="tx1"/>
                    </a:solidFill>
                    <a:effectLst/>
                    <a:latin typeface="Arial" pitchFamily="34" charset="0"/>
                    <a:ea typeface="宋体" pitchFamily="2" charset="-122"/>
                    <a:cs typeface="+mn-cs"/>
                  </a:rPr>
                  <a:t>kv</a:t>
                </a:r>
                <a:r>
                  <a:rPr lang="en-US" altLang="zh-CN" sz="1200" i="0" kern="1200" dirty="0" smtClean="0">
                    <a:solidFill>
                      <a:schemeClr val="tx1"/>
                    </a:solidFill>
                    <a:effectLst/>
                    <a:latin typeface="Arial" pitchFamily="34" charset="0"/>
                    <a:ea typeface="宋体" pitchFamily="2" charset="-122"/>
                    <a:cs typeface="+mn-cs"/>
                  </a:rPr>
                  <a:t>) denotes the degree</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of node </a:t>
                </a:r>
                <a:r>
                  <a:rPr lang="en-US" altLang="zh-CN" sz="1200" i="1" kern="1200" dirty="0" smtClean="0">
                    <a:solidFill>
                      <a:schemeClr val="tx1"/>
                    </a:solidFill>
                    <a:effectLst/>
                    <a:latin typeface="Arial" pitchFamily="34" charset="0"/>
                    <a:ea typeface="宋体" pitchFamily="2" charset="-122"/>
                    <a:cs typeface="+mn-cs"/>
                  </a:rPr>
                  <a:t>u</a:t>
                </a:r>
                <a:r>
                  <a:rPr lang="en-US" altLang="zh-CN" sz="1200" i="0" kern="1200" dirty="0" smtClean="0">
                    <a:solidFill>
                      <a:schemeClr val="tx1"/>
                    </a:solidFill>
                    <a:effectLst/>
                    <a:latin typeface="Arial" pitchFamily="34" charset="0"/>
                    <a:ea typeface="宋体" pitchFamily="2" charset="-122"/>
                    <a:cs typeface="+mn-cs"/>
                  </a:rPr>
                  <a:t>(</a:t>
                </a:r>
                <a:r>
                  <a:rPr lang="en-US" altLang="zh-CN" sz="1200" i="1" kern="1200" dirty="0" smtClean="0">
                    <a:solidFill>
                      <a:schemeClr val="tx1"/>
                    </a:solidFill>
                    <a:effectLst/>
                    <a:latin typeface="Arial" pitchFamily="34" charset="0"/>
                    <a:ea typeface="宋体" pitchFamily="2" charset="-122"/>
                    <a:cs typeface="+mn-cs"/>
                  </a:rPr>
                  <a:t>v</a:t>
                </a:r>
                <a:r>
                  <a:rPr lang="en-US" altLang="zh-CN" sz="1200" i="0" kern="1200" dirty="0" smtClean="0">
                    <a:solidFill>
                      <a:schemeClr val="tx1"/>
                    </a:solidFill>
                    <a:effectLst/>
                    <a:latin typeface="Arial" pitchFamily="34" charset="0"/>
                    <a:ea typeface="宋体" pitchFamily="2" charset="-122"/>
                    <a:cs typeface="+mn-cs"/>
                  </a:rPr>
                  <a:t>)</a:t>
                </a:r>
                <a:br>
                  <a:rPr lang="en-US" altLang="zh-CN" sz="1200" i="0" kern="1200" dirty="0" smtClean="0">
                    <a:solidFill>
                      <a:schemeClr val="tx1"/>
                    </a:solidFill>
                    <a:effectLst/>
                    <a:latin typeface="Arial" pitchFamily="34" charset="0"/>
                    <a:ea typeface="宋体" pitchFamily="2" charset="-122"/>
                    <a:cs typeface="+mn-cs"/>
                  </a:rPr>
                </a:b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endParaRPr lang="zh-CN" altLang="en-US" dirty="0"/>
              </a:p>
            </p:txBody>
          </p:sp>
        </mc:Choice>
        <mc:Fallback xmlns="">
          <p:sp>
            <p:nvSpPr>
              <p:cNvPr id="3" name="备注占位符 2"/>
              <p:cNvSpPr>
                <a:spLocks noGrp="1"/>
              </p:cNvSpPr>
              <p:nvPr>
                <p:ph type="body" idx="1"/>
              </p:nvPr>
            </p:nvSpPr>
            <p:spPr/>
            <p:txBody>
              <a:bodyPr/>
              <a:lstStyle/>
              <a:p>
                <a:pPr marL="0" indent="0">
                  <a:buNone/>
                </a:pPr>
                <a:r>
                  <a:rPr lang="en-US" altLang="zh-CN" b="0" i="1" dirty="0" smtClean="0">
                    <a:latin typeface="Cambria Math" panose="02040503050406030204" pitchFamily="18" charset="0"/>
                    <a:ea typeface="Cambria Math" panose="02040503050406030204" pitchFamily="18" charset="0"/>
                  </a:rPr>
                  <a:t>Gt </a:t>
                </a:r>
                <a:r>
                  <a:rPr lang="en-US" altLang="zh-CN" b="0" i="0" baseline="0" dirty="0" smtClean="0">
                    <a:latin typeface="Cambria Math" panose="02040503050406030204" pitchFamily="18" charset="0"/>
                    <a:ea typeface="Cambria Math" panose="02040503050406030204" pitchFamily="18" charset="0"/>
                  </a:rPr>
                  <a:t> is a dynamic geo-social graph at time step t, whose number of nodes and edges and the location of nodes keeping on changing as the time step goes.</a:t>
                </a:r>
                <a:endParaRPr lang="en-US" altLang="zh-CN" b="0" i="1" dirty="0" smtClean="0">
                  <a:latin typeface="Cambria Math" panose="02040503050406030204" pitchFamily="18" charset="0"/>
                  <a:ea typeface="Cambria Math" panose="02040503050406030204" pitchFamily="18" charset="0"/>
                </a:endParaRPr>
              </a:p>
              <a:p>
                <a:pPr marL="0" indent="0">
                  <a:buNone/>
                </a:pPr>
                <a:r>
                  <a:rPr lang="zh-CN" altLang="en-US" b="0" i="0" smtClean="0">
                    <a:latin typeface="Cambria Math" panose="02040503050406030204" pitchFamily="18" charset="0"/>
                    <a:ea typeface="Cambria Math" panose="02040503050406030204" pitchFamily="18" charset="0"/>
                  </a:rPr>
                  <a:t>𝛽</a:t>
                </a:r>
                <a:r>
                  <a:rPr lang="en-US" altLang="zh-CN" dirty="0" smtClean="0"/>
                  <a:t>: damping parameter, typically set to </a:t>
                </a:r>
                <a:r>
                  <a:rPr lang="en-US" altLang="zh-CN" dirty="0" smtClean="0"/>
                  <a:t>0.05</a:t>
                </a:r>
                <a:endParaRPr lang="en-US" altLang="zh-CN" dirty="0" smtClean="0"/>
              </a:p>
              <a:p>
                <a:pPr marL="0" indent="0">
                  <a:buNone/>
                </a:pPr>
                <a:r>
                  <a:rPr lang="en-US" altLang="zh-CN" b="0" i="0" smtClean="0">
                    <a:latin typeface="Cambria Math" panose="02040503050406030204" pitchFamily="18" charset="0"/>
                  </a:rPr>
                  <a:t>𝑙</a:t>
                </a:r>
                <a:r>
                  <a:rPr lang="en-US" altLang="zh-CN" dirty="0" smtClean="0"/>
                  <a:t>: length between node </a:t>
                </a:r>
                <a:r>
                  <a:rPr lang="en-US" altLang="zh-CN" b="0" i="0" smtClean="0">
                    <a:latin typeface="Cambria Math" panose="02040503050406030204" pitchFamily="18" charset="0"/>
                  </a:rPr>
                  <a:t>𝑢,𝑣</a:t>
                </a:r>
                <a:endParaRPr lang="en-US" altLang="zh-CN" i="1" dirty="0" smtClean="0"/>
              </a:p>
              <a:p>
                <a:pPr marL="0" indent="0">
                  <a:buNone/>
                </a:pPr>
                <a:r>
                  <a:rPr lang="en-US" altLang="zh-CN" b="0" i="0" smtClean="0">
                    <a:latin typeface="Cambria Math" panose="02040503050406030204" pitchFamily="18" charset="0"/>
                  </a:rPr>
                  <a:t>𝑂_𝑢𝑣</a:t>
                </a:r>
                <a:r>
                  <a:rPr lang="en-US" altLang="zh-CN" dirty="0" smtClean="0"/>
                  <a:t>:</a:t>
                </a:r>
                <a:r>
                  <a:rPr lang="en-US" altLang="zh-CN" baseline="0" dirty="0" smtClean="0"/>
                  <a:t>  the strength of social tie, which may represent the frequency of contacts between two users</a:t>
                </a:r>
              </a:p>
              <a:p>
                <a:pPr marL="0" indent="0">
                  <a:buNone/>
                </a:pPr>
                <a:r>
                  <a:rPr lang="en-US" altLang="zh-CN" baseline="0" dirty="0" smtClean="0"/>
                  <a:t>As the result of big data analysis, </a:t>
                </a:r>
                <a:r>
                  <a:rPr lang="en-US" altLang="zh-CN" sz="1200" i="0" kern="1200" dirty="0" smtClean="0">
                    <a:solidFill>
                      <a:schemeClr val="tx1"/>
                    </a:solidFill>
                    <a:effectLst/>
                    <a:latin typeface="Arial" pitchFamily="34" charset="0"/>
                    <a:ea typeface="宋体" pitchFamily="2" charset="-122"/>
                    <a:cs typeface="+mn-cs"/>
                  </a:rPr>
                  <a:t>the stronger the tie between</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two users, the more their friends overlap, a correlation that is</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valid for about</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95% of the links.</a:t>
                </a:r>
              </a:p>
              <a:p>
                <a:pPr marL="0" indent="0">
                  <a:buNone/>
                </a:pPr>
                <a:r>
                  <a:rPr lang="en-US" altLang="zh-CN" sz="1200" i="0" kern="1200" dirty="0" smtClean="0">
                    <a:solidFill>
                      <a:schemeClr val="tx1"/>
                    </a:solidFill>
                    <a:effectLst/>
                    <a:latin typeface="Arial" pitchFamily="34" charset="0"/>
                    <a:ea typeface="宋体" pitchFamily="2" charset="-122"/>
                    <a:cs typeface="+mn-cs"/>
                  </a:rPr>
                  <a:t>where </a:t>
                </a:r>
                <a:r>
                  <a:rPr lang="en-US" altLang="zh-CN" sz="1200" i="1" kern="1200" dirty="0" err="1" smtClean="0">
                    <a:solidFill>
                      <a:schemeClr val="tx1"/>
                    </a:solidFill>
                    <a:effectLst/>
                    <a:latin typeface="Arial" pitchFamily="34" charset="0"/>
                    <a:ea typeface="宋体" pitchFamily="2" charset="-122"/>
                    <a:cs typeface="+mn-cs"/>
                  </a:rPr>
                  <a:t>nuv</a:t>
                </a:r>
                <a:r>
                  <a:rPr lang="en-US" altLang="zh-CN" sz="1200" i="0" kern="1200" dirty="0" err="1" smtClean="0">
                    <a:solidFill>
                      <a:schemeClr val="tx1"/>
                    </a:solidFill>
                    <a:effectLst/>
                    <a:latin typeface="Arial" pitchFamily="34" charset="0"/>
                    <a:ea typeface="宋体" pitchFamily="2" charset="-122"/>
                    <a:cs typeface="+mn-cs"/>
                  </a:rPr>
                  <a:t>is</a:t>
                </a:r>
                <a:r>
                  <a:rPr lang="en-US" altLang="zh-CN" sz="1200" i="0" kern="1200" dirty="0" smtClean="0">
                    <a:solidFill>
                      <a:schemeClr val="tx1"/>
                    </a:solidFill>
                    <a:effectLst/>
                    <a:latin typeface="Arial" pitchFamily="34" charset="0"/>
                    <a:ea typeface="宋体" pitchFamily="2" charset="-122"/>
                    <a:cs typeface="+mn-cs"/>
                  </a:rPr>
                  <a:t> the number</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of common neighbors of </a:t>
                </a:r>
                <a:r>
                  <a:rPr lang="en-US" altLang="zh-CN" sz="1200" i="1" kern="1200" dirty="0" smtClean="0">
                    <a:solidFill>
                      <a:schemeClr val="tx1"/>
                    </a:solidFill>
                    <a:effectLst/>
                    <a:latin typeface="Arial" pitchFamily="34" charset="0"/>
                    <a:ea typeface="宋体" pitchFamily="2" charset="-122"/>
                    <a:cs typeface="+mn-cs"/>
                  </a:rPr>
                  <a:t>u</a:t>
                </a:r>
                <a:r>
                  <a:rPr lang="en-US" altLang="zh-CN" sz="1200" i="1"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and </a:t>
                </a:r>
                <a:r>
                  <a:rPr lang="en-US" altLang="zh-CN" sz="1200" i="1" kern="1200" dirty="0" smtClean="0">
                    <a:solidFill>
                      <a:schemeClr val="tx1"/>
                    </a:solidFill>
                    <a:effectLst/>
                    <a:latin typeface="Arial" pitchFamily="34" charset="0"/>
                    <a:ea typeface="宋体" pitchFamily="2" charset="-122"/>
                    <a:cs typeface="+mn-cs"/>
                  </a:rPr>
                  <a:t>v,</a:t>
                </a:r>
                <a:r>
                  <a:rPr lang="en-US" altLang="zh-CN" sz="1200" i="0" kern="1200" dirty="0" smtClean="0">
                    <a:solidFill>
                      <a:schemeClr val="tx1"/>
                    </a:solidFill>
                    <a:effectLst/>
                    <a:latin typeface="Arial" pitchFamily="34" charset="0"/>
                    <a:ea typeface="宋体" pitchFamily="2" charset="-122"/>
                    <a:cs typeface="+mn-cs"/>
                  </a:rPr>
                  <a:t> and </a:t>
                </a:r>
                <a:r>
                  <a:rPr lang="en-US" altLang="zh-CN" sz="1200" i="1" kern="1200" dirty="0" err="1" smtClean="0">
                    <a:solidFill>
                      <a:schemeClr val="tx1"/>
                    </a:solidFill>
                    <a:effectLst/>
                    <a:latin typeface="Arial" pitchFamily="34" charset="0"/>
                    <a:ea typeface="宋体" pitchFamily="2" charset="-122"/>
                    <a:cs typeface="+mn-cs"/>
                  </a:rPr>
                  <a:t>ku</a:t>
                </a:r>
                <a:r>
                  <a:rPr lang="en-US" altLang="zh-CN" sz="1200" i="1"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a:t>
                </a:r>
                <a:r>
                  <a:rPr lang="en-US" altLang="zh-CN" sz="1200" i="1" kern="1200" dirty="0" err="1" smtClean="0">
                    <a:solidFill>
                      <a:schemeClr val="tx1"/>
                    </a:solidFill>
                    <a:effectLst/>
                    <a:latin typeface="Arial" pitchFamily="34" charset="0"/>
                    <a:ea typeface="宋体" pitchFamily="2" charset="-122"/>
                    <a:cs typeface="+mn-cs"/>
                  </a:rPr>
                  <a:t>kv</a:t>
                </a:r>
                <a:r>
                  <a:rPr lang="en-US" altLang="zh-CN" sz="1200" i="0" kern="1200" dirty="0" smtClean="0">
                    <a:solidFill>
                      <a:schemeClr val="tx1"/>
                    </a:solidFill>
                    <a:effectLst/>
                    <a:latin typeface="Arial" pitchFamily="34" charset="0"/>
                    <a:ea typeface="宋体" pitchFamily="2" charset="-122"/>
                    <a:cs typeface="+mn-cs"/>
                  </a:rPr>
                  <a:t>) denotes the degree</a:t>
                </a:r>
                <a:r>
                  <a:rPr lang="en-US" altLang="zh-CN" sz="1200" i="0" kern="1200" baseline="0" dirty="0" smtClean="0">
                    <a:solidFill>
                      <a:schemeClr val="tx1"/>
                    </a:solidFill>
                    <a:effectLst/>
                    <a:latin typeface="Arial" pitchFamily="34" charset="0"/>
                    <a:ea typeface="宋体" pitchFamily="2" charset="-122"/>
                    <a:cs typeface="+mn-cs"/>
                  </a:rPr>
                  <a:t> </a:t>
                </a:r>
                <a:r>
                  <a:rPr lang="en-US" altLang="zh-CN" sz="1200" i="0" kern="1200" dirty="0" smtClean="0">
                    <a:solidFill>
                      <a:schemeClr val="tx1"/>
                    </a:solidFill>
                    <a:effectLst/>
                    <a:latin typeface="Arial" pitchFamily="34" charset="0"/>
                    <a:ea typeface="宋体" pitchFamily="2" charset="-122"/>
                    <a:cs typeface="+mn-cs"/>
                  </a:rPr>
                  <a:t>of node </a:t>
                </a:r>
                <a:r>
                  <a:rPr lang="en-US" altLang="zh-CN" sz="1200" i="1" kern="1200" dirty="0" smtClean="0">
                    <a:solidFill>
                      <a:schemeClr val="tx1"/>
                    </a:solidFill>
                    <a:effectLst/>
                    <a:latin typeface="Arial" pitchFamily="34" charset="0"/>
                    <a:ea typeface="宋体" pitchFamily="2" charset="-122"/>
                    <a:cs typeface="+mn-cs"/>
                  </a:rPr>
                  <a:t>u</a:t>
                </a:r>
                <a:r>
                  <a:rPr lang="en-US" altLang="zh-CN" sz="1200" i="0" kern="1200" dirty="0" smtClean="0">
                    <a:solidFill>
                      <a:schemeClr val="tx1"/>
                    </a:solidFill>
                    <a:effectLst/>
                    <a:latin typeface="Arial" pitchFamily="34" charset="0"/>
                    <a:ea typeface="宋体" pitchFamily="2" charset="-122"/>
                    <a:cs typeface="+mn-cs"/>
                  </a:rPr>
                  <a:t>(</a:t>
                </a:r>
                <a:r>
                  <a:rPr lang="en-US" altLang="zh-CN" sz="1200" i="1" kern="1200" dirty="0" smtClean="0">
                    <a:solidFill>
                      <a:schemeClr val="tx1"/>
                    </a:solidFill>
                    <a:effectLst/>
                    <a:latin typeface="Arial" pitchFamily="34" charset="0"/>
                    <a:ea typeface="宋体" pitchFamily="2" charset="-122"/>
                    <a:cs typeface="+mn-cs"/>
                  </a:rPr>
                  <a:t>v</a:t>
                </a:r>
                <a:r>
                  <a:rPr lang="en-US" altLang="zh-CN" sz="1200" i="0" kern="1200" dirty="0" smtClean="0">
                    <a:solidFill>
                      <a:schemeClr val="tx1"/>
                    </a:solidFill>
                    <a:effectLst/>
                    <a:latin typeface="Arial" pitchFamily="34" charset="0"/>
                    <a:ea typeface="宋体" pitchFamily="2" charset="-122"/>
                    <a:cs typeface="+mn-cs"/>
                  </a:rPr>
                  <a:t>)</a:t>
                </a:r>
                <a:br>
                  <a:rPr lang="en-US" altLang="zh-CN" sz="1200" i="0" kern="1200" dirty="0" smtClean="0">
                    <a:solidFill>
                      <a:schemeClr val="tx1"/>
                    </a:solidFill>
                    <a:effectLst/>
                    <a:latin typeface="Arial" pitchFamily="34" charset="0"/>
                    <a:ea typeface="宋体" pitchFamily="2" charset="-122"/>
                    <a:cs typeface="+mn-cs"/>
                  </a:rPr>
                </a:b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endParaRPr lang="zh-CN" altLang="en-US" dirty="0"/>
              </a:p>
            </p:txBody>
          </p:sp>
        </mc:Fallback>
      </mc:AlternateContent>
      <p:sp>
        <p:nvSpPr>
          <p:cNvPr id="4" name="灯片编号占位符 3"/>
          <p:cNvSpPr>
            <a:spLocks noGrp="1"/>
          </p:cNvSpPr>
          <p:nvPr>
            <p:ph type="sldNum" sz="quarter" idx="10"/>
          </p:nvPr>
        </p:nvSpPr>
        <p:spPr/>
        <p:txBody>
          <a:bodyPr/>
          <a:lstStyle/>
          <a:p>
            <a:fld id="{5B1B0434-0C4F-4DBB-8F16-C67F0A5813F1}" type="slidenum">
              <a:rPr lang="en-US" altLang="zh-CN" smtClean="0"/>
              <a:pPr/>
              <a:t>5</a:t>
            </a:fld>
            <a:endParaRPr lang="en-US" altLang="zh-CN"/>
          </a:p>
        </p:txBody>
      </p:sp>
    </p:spTree>
    <p:extLst>
      <p:ext uri="{BB962C8B-B14F-4D97-AF65-F5344CB8AC3E}">
        <p14:creationId xmlns:p14="http://schemas.microsoft.com/office/powerpoint/2010/main" val="150428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Arial" pitchFamily="34" charset="0"/>
                <a:ea typeface="宋体" pitchFamily="2" charset="-122"/>
                <a:cs typeface="+mn-cs"/>
              </a:rPr>
              <a:t>This</a:t>
            </a:r>
            <a:r>
              <a:rPr lang="en-US" altLang="zh-CN" sz="1200" i="0" kern="1200" baseline="0" dirty="0" smtClean="0">
                <a:solidFill>
                  <a:schemeClr val="tx1"/>
                </a:solidFill>
                <a:effectLst/>
                <a:latin typeface="Arial" pitchFamily="34" charset="0"/>
                <a:ea typeface="宋体" pitchFamily="2" charset="-122"/>
                <a:cs typeface="+mn-cs"/>
              </a:rPr>
              <a:t> is the model of our diffusion. </a:t>
            </a:r>
          </a:p>
          <a:p>
            <a:r>
              <a:rPr lang="en-US" altLang="zh-CN" sz="1200" i="0" kern="1200" baseline="0" dirty="0" err="1" smtClean="0">
                <a:solidFill>
                  <a:schemeClr val="tx1"/>
                </a:solidFill>
                <a:effectLst/>
                <a:latin typeface="Arial" pitchFamily="34" charset="0"/>
                <a:ea typeface="宋体" pitchFamily="2" charset="-122"/>
                <a:cs typeface="+mn-cs"/>
              </a:rPr>
              <a:t>Sut</a:t>
            </a:r>
            <a:r>
              <a:rPr lang="en-US" altLang="zh-CN" sz="1200" i="0" kern="1200" baseline="0" dirty="0" smtClean="0">
                <a:solidFill>
                  <a:schemeClr val="tx1"/>
                </a:solidFill>
                <a:effectLst/>
                <a:latin typeface="Arial" pitchFamily="34" charset="0"/>
                <a:ea typeface="宋体" pitchFamily="2" charset="-122"/>
                <a:cs typeface="+mn-cs"/>
              </a:rPr>
              <a:t> is the state of node u at time t, which can be either 0 or 1. 0 represents inactive and 1 represents active</a:t>
            </a:r>
          </a:p>
          <a:p>
            <a:r>
              <a:rPr lang="en-US" altLang="zh-CN" sz="1200" i="0" kern="1200" baseline="0" dirty="0" smtClean="0">
                <a:solidFill>
                  <a:schemeClr val="tx1"/>
                </a:solidFill>
                <a:effectLst/>
                <a:latin typeface="Arial" pitchFamily="34" charset="0"/>
                <a:ea typeface="宋体" pitchFamily="2" charset="-122"/>
                <a:cs typeface="+mn-cs"/>
              </a:rPr>
              <a:t>Initially, there are some nodes active as seeds. And at every time step, the new active nodes spread messages to their inactive neighbors with only one chance, which had success probability of </a:t>
            </a:r>
            <a:r>
              <a:rPr lang="en-US" altLang="zh-CN" sz="1200" i="0" kern="1200" baseline="0" dirty="0" err="1" smtClean="0">
                <a:solidFill>
                  <a:schemeClr val="tx1"/>
                </a:solidFill>
                <a:effectLst/>
                <a:latin typeface="Arial" pitchFamily="34" charset="0"/>
                <a:ea typeface="宋体" pitchFamily="2" charset="-122"/>
                <a:cs typeface="+mn-cs"/>
              </a:rPr>
              <a:t>puv</a:t>
            </a:r>
            <a:r>
              <a:rPr lang="en-US" altLang="zh-CN" sz="1200" i="0" kern="1200" baseline="0" dirty="0" smtClean="0">
                <a:solidFill>
                  <a:schemeClr val="tx1"/>
                </a:solidFill>
                <a:effectLst/>
                <a:latin typeface="Arial" pitchFamily="34" charset="0"/>
                <a:ea typeface="宋体" pitchFamily="2" charset="-122"/>
                <a:cs typeface="+mn-cs"/>
              </a:rPr>
              <a:t>.</a:t>
            </a:r>
          </a:p>
          <a:p>
            <a:r>
              <a:rPr lang="en-US" altLang="zh-CN" sz="1200" i="0" kern="1200" baseline="0" dirty="0" smtClean="0">
                <a:solidFill>
                  <a:schemeClr val="tx1"/>
                </a:solidFill>
                <a:effectLst/>
                <a:latin typeface="Arial" pitchFamily="34" charset="0"/>
                <a:ea typeface="宋体" pitchFamily="2" charset="-122"/>
                <a:cs typeface="+mn-cs"/>
              </a:rPr>
              <a:t>And this function is…, </a:t>
            </a:r>
            <a:r>
              <a:rPr lang="en-US" altLang="zh-CN" sz="1200" i="0" kern="1200" baseline="0" dirty="0" smtClean="0">
                <a:solidFill>
                  <a:schemeClr val="tx1"/>
                </a:solidFill>
                <a:effectLst/>
                <a:latin typeface="Arial" pitchFamily="34" charset="0"/>
                <a:ea typeface="宋体" pitchFamily="2" charset="-122"/>
                <a:cs typeface="+mn-cs"/>
              </a:rPr>
              <a:t>which represents the influence extent</a:t>
            </a:r>
            <a:r>
              <a:rPr lang="en-US" altLang="zh-CN" sz="1200" i="0" kern="1200" dirty="0" smtClean="0">
                <a:solidFill>
                  <a:schemeClr val="tx1"/>
                </a:solidFill>
                <a:effectLst/>
                <a:latin typeface="Arial" pitchFamily="34" charset="0"/>
                <a:ea typeface="宋体" pitchFamily="2" charset="-122"/>
                <a:cs typeface="+mn-cs"/>
              </a:rPr>
              <a:t/>
            </a:r>
            <a:br>
              <a:rPr lang="en-US" altLang="zh-CN" sz="1200" i="0" kern="1200" dirty="0" smtClean="0">
                <a:solidFill>
                  <a:schemeClr val="tx1"/>
                </a:solidFill>
                <a:effectLst/>
                <a:latin typeface="Arial" pitchFamily="34" charset="0"/>
                <a:ea typeface="宋体" pitchFamily="2" charset="-122"/>
                <a:cs typeface="+mn-cs"/>
              </a:rPr>
            </a:b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6</a:t>
            </a:fld>
            <a:endParaRPr lang="en-US" altLang="zh-CN"/>
          </a:p>
        </p:txBody>
      </p:sp>
    </p:spTree>
    <p:extLst>
      <p:ext uri="{BB962C8B-B14F-4D97-AF65-F5344CB8AC3E}">
        <p14:creationId xmlns:p14="http://schemas.microsoft.com/office/powerpoint/2010/main" val="426687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part of the diffusion process. The arrow represents the direction of message transmission. And one node may have more than one chance to be activated, </a:t>
            </a:r>
            <a:endParaRPr lang="zh-CN" altLang="en-US" dirty="0"/>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7</a:t>
            </a:fld>
            <a:endParaRPr lang="en-US" altLang="zh-CN"/>
          </a:p>
        </p:txBody>
      </p:sp>
    </p:spTree>
    <p:extLst>
      <p:ext uri="{BB962C8B-B14F-4D97-AF65-F5344CB8AC3E}">
        <p14:creationId xmlns:p14="http://schemas.microsoft.com/office/powerpoint/2010/main" val="393424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Base</a:t>
                </a:r>
                <a:r>
                  <a:rPr lang="en-US" altLang="zh-CN" baseline="0" dirty="0" smtClean="0"/>
                  <a:t>d on the model formulated before, our main problem is to target A in the whole network, and then maximize</a:t>
                </a:r>
                <a14:m>
                  <m:oMath xmlns:m="http://schemas.openxmlformats.org/officeDocument/2006/math">
                    <m:r>
                      <a:rPr lang="en-US" altLang="zh-CN" b="0" i="0" smtClean="0">
                        <a:latin typeface="Cambria Math" panose="02040503050406030204" pitchFamily="18" charset="0"/>
                      </a:rPr>
                      <m:t>  </m:t>
                    </m:r>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endParaRPr lang="en-US" altLang="zh-CN" b="0" dirty="0" smtClean="0"/>
              </a:p>
              <a:p>
                <a:r>
                  <a:rPr lang="en-US" altLang="zh-CN" dirty="0" smtClean="0"/>
                  <a:t>This is a</a:t>
                </a:r>
                <a:r>
                  <a:rPr lang="en-US" altLang="zh-CN" baseline="0" dirty="0" smtClean="0"/>
                  <a:t> NP hard problem, which is very complicated.</a:t>
                </a:r>
              </a:p>
              <a:p>
                <a:r>
                  <a:rPr lang="en-US" altLang="zh-CN" baseline="0" dirty="0" smtClean="0"/>
                  <a:t>There have been some approximation algorithms like greedy algorithms trying to significantly reduce the complexity of targeting </a:t>
                </a:r>
                <a:r>
                  <a:rPr lang="en-US" altLang="zh-CN" sz="1200" b="0" i="0" kern="1200" baseline="0" dirty="0" smtClean="0">
                    <a:solidFill>
                      <a:schemeClr val="tx1"/>
                    </a:solidFill>
                    <a:effectLst/>
                    <a:latin typeface="Arial" pitchFamily="34" charset="0"/>
                    <a:ea typeface="宋体" pitchFamily="2" charset="-122"/>
                    <a:cs typeface="+mn-cs"/>
                  </a:rPr>
                  <a:t>o</a:t>
                </a:r>
                <a:r>
                  <a:rPr lang="en-US" altLang="zh-CN" sz="1200" b="0" i="0" kern="1200" dirty="0" smtClean="0">
                    <a:solidFill>
                      <a:schemeClr val="tx1"/>
                    </a:solidFill>
                    <a:effectLst/>
                    <a:latin typeface="Arial" pitchFamily="34" charset="0"/>
                    <a:ea typeface="宋体" pitchFamily="2" charset="-122"/>
                    <a:cs typeface="+mn-cs"/>
                  </a:rPr>
                  <a:t>n the premise of influence assurance.</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Base</a:t>
                </a:r>
                <a:r>
                  <a:rPr lang="en-US" altLang="zh-CN" baseline="0" dirty="0" smtClean="0"/>
                  <a:t>d on the model formulated before, our main problem is to target A in the whole network, and then maximize</a:t>
                </a:r>
                <a:r>
                  <a:rPr lang="en-US" altLang="zh-CN" b="0" i="0" smtClean="0">
                    <a:latin typeface="Cambria Math" panose="02040503050406030204" pitchFamily="18" charset="0"/>
                  </a:rPr>
                  <a:t>  </a:t>
                </a:r>
                <a:r>
                  <a:rPr lang="zh-CN" altLang="en-US" b="0" i="0" smtClean="0">
                    <a:latin typeface="Cambria Math" panose="02040503050406030204" pitchFamily="18" charset="0"/>
                  </a:rPr>
                  <a:t>𝜎</a:t>
                </a:r>
                <a:r>
                  <a:rPr lang="en-US" altLang="zh-CN" b="0" i="0" smtClean="0">
                    <a:latin typeface="Cambria Math" panose="02040503050406030204" pitchFamily="18" charset="0"/>
                  </a:rPr>
                  <a:t>(𝐴)</a:t>
                </a:r>
                <a:endParaRPr lang="en-US" altLang="zh-CN" b="0" dirty="0" smtClean="0"/>
              </a:p>
              <a:p>
                <a:r>
                  <a:rPr lang="en-US" altLang="zh-CN" dirty="0" smtClean="0"/>
                  <a:t>This is a</a:t>
                </a:r>
                <a:r>
                  <a:rPr lang="en-US" altLang="zh-CN" baseline="0" dirty="0" smtClean="0"/>
                  <a:t> NP hard problem, which is very complicated.</a:t>
                </a:r>
              </a:p>
              <a:p>
                <a:r>
                  <a:rPr lang="en-US" altLang="zh-CN" baseline="0" dirty="0" smtClean="0"/>
                  <a:t>There have been some approximation algorithms in a linear model trying to significantly reduce the complexity of targeting </a:t>
                </a:r>
                <a:r>
                  <a:rPr lang="en-US" altLang="zh-CN" sz="1200" b="0" i="0" kern="1200" baseline="0" dirty="0" smtClean="0">
                    <a:solidFill>
                      <a:schemeClr val="tx1"/>
                    </a:solidFill>
                    <a:effectLst/>
                    <a:latin typeface="Arial" pitchFamily="34" charset="0"/>
                    <a:ea typeface="宋体" pitchFamily="2" charset="-122"/>
                    <a:cs typeface="+mn-cs"/>
                  </a:rPr>
                  <a:t>o</a:t>
                </a:r>
                <a:r>
                  <a:rPr lang="en-US" altLang="zh-CN" sz="1200" b="0" i="0" kern="1200" dirty="0" smtClean="0">
                    <a:solidFill>
                      <a:schemeClr val="tx1"/>
                    </a:solidFill>
                    <a:effectLst/>
                    <a:latin typeface="Arial" pitchFamily="34" charset="0"/>
                    <a:ea typeface="宋体" pitchFamily="2" charset="-122"/>
                    <a:cs typeface="+mn-cs"/>
                  </a:rPr>
                  <a:t>n the premise of influence assurance.</a:t>
                </a:r>
                <a:endParaRPr lang="zh-CN" altLang="en-US" dirty="0"/>
              </a:p>
            </p:txBody>
          </p:sp>
        </mc:Fallback>
      </mc:AlternateContent>
      <p:sp>
        <p:nvSpPr>
          <p:cNvPr id="4" name="灯片编号占位符 3"/>
          <p:cNvSpPr>
            <a:spLocks noGrp="1"/>
          </p:cNvSpPr>
          <p:nvPr>
            <p:ph type="sldNum" sz="quarter" idx="10"/>
          </p:nvPr>
        </p:nvSpPr>
        <p:spPr/>
        <p:txBody>
          <a:bodyPr/>
          <a:lstStyle/>
          <a:p>
            <a:fld id="{5B1B0434-0C4F-4DBB-8F16-C67F0A5813F1}" type="slidenum">
              <a:rPr lang="en-US" altLang="zh-CN" smtClean="0"/>
              <a:pPr/>
              <a:t>8</a:t>
            </a:fld>
            <a:endParaRPr lang="en-US" altLang="zh-CN"/>
          </a:p>
        </p:txBody>
      </p:sp>
    </p:spTree>
    <p:extLst>
      <p:ext uri="{BB962C8B-B14F-4D97-AF65-F5344CB8AC3E}">
        <p14:creationId xmlns:p14="http://schemas.microsoft.com/office/powerpoint/2010/main" val="335616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baseline="0" dirty="0" smtClean="0">
                <a:solidFill>
                  <a:schemeClr val="tx1"/>
                </a:solidFill>
                <a:effectLst/>
                <a:latin typeface="Arial" pitchFamily="34" charset="0"/>
                <a:ea typeface="宋体" pitchFamily="2" charset="-122"/>
                <a:cs typeface="+mn-cs"/>
              </a:rPr>
              <a:t>Different from those algorithms. I </a:t>
            </a:r>
            <a:r>
              <a:rPr lang="en-US" altLang="zh-CN" sz="1200" b="0" i="0" kern="1200" baseline="0" dirty="0" smtClean="0">
                <a:solidFill>
                  <a:schemeClr val="tx1"/>
                </a:solidFill>
                <a:effectLst/>
                <a:latin typeface="Arial" pitchFamily="34" charset="0"/>
                <a:ea typeface="宋体" pitchFamily="2" charset="-122"/>
                <a:cs typeface="+mn-cs"/>
              </a:rPr>
              <a:t>come up with the idea that we can use community detection to optimize the influence maximization problem.</a:t>
            </a:r>
            <a:endParaRPr lang="en-US" altLang="zh-CN" sz="1200" b="0" i="0" kern="1200" dirty="0" smtClean="0">
              <a:solidFill>
                <a:schemeClr val="tx1"/>
              </a:solidFill>
              <a:effectLst/>
              <a:latin typeface="Arial" pitchFamily="34" charset="0"/>
              <a:ea typeface="宋体" pitchFamily="2" charset="-122"/>
              <a:cs typeface="+mn-cs"/>
            </a:endParaRPr>
          </a:p>
          <a:p>
            <a:r>
              <a:rPr lang="en-US" altLang="zh-CN" sz="1200" b="0" i="0" kern="1200" baseline="0" dirty="0" smtClean="0">
                <a:solidFill>
                  <a:schemeClr val="tx1"/>
                </a:solidFill>
                <a:effectLst/>
                <a:latin typeface="Arial" pitchFamily="34" charset="0"/>
                <a:ea typeface="宋体" pitchFamily="2" charset="-122"/>
                <a:cs typeface="+mn-cs"/>
              </a:rPr>
              <a:t>Community detection is dividing the nodes into some communities, nodes in the same community have closer relationships </a:t>
            </a:r>
            <a:endParaRPr lang="en-US" altLang="zh-CN" sz="1200" b="0" i="0" kern="1200" baseline="0" dirty="0" smtClean="0">
              <a:solidFill>
                <a:schemeClr val="tx1"/>
              </a:solidFill>
              <a:effectLst/>
              <a:latin typeface="Arial" pitchFamily="34" charset="0"/>
              <a:ea typeface="宋体" pitchFamily="2" charset="-122"/>
              <a:cs typeface="+mn-cs"/>
            </a:endParaRPr>
          </a:p>
          <a:p>
            <a:endParaRPr lang="en-US" altLang="zh-CN" sz="1200" b="0" i="0" kern="1200" baseline="0" dirty="0" smtClean="0">
              <a:solidFill>
                <a:schemeClr val="tx1"/>
              </a:solidFill>
              <a:effectLst/>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5B1B0434-0C4F-4DBB-8F16-C67F0A5813F1}" type="slidenum">
              <a:rPr lang="en-US" altLang="zh-CN" smtClean="0"/>
              <a:pPr/>
              <a:t>9</a:t>
            </a:fld>
            <a:endParaRPr lang="en-US" altLang="zh-CN"/>
          </a:p>
        </p:txBody>
      </p:sp>
    </p:spTree>
    <p:extLst>
      <p:ext uri="{BB962C8B-B14F-4D97-AF65-F5344CB8AC3E}">
        <p14:creationId xmlns:p14="http://schemas.microsoft.com/office/powerpoint/2010/main" val="122881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1893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8039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91661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29325" cy="5916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0700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1770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8781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59881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125538"/>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8397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741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1423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8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4668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39179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42743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06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91661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29325" cy="5916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6053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56431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125538"/>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8077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401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9926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64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5078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1529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body" idx="1"/>
          </p:nvPr>
        </p:nvSpPr>
        <p:spPr bwMode="auto">
          <a:xfrm>
            <a:off x="468313" y="1125538"/>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pic>
        <p:nvPicPr>
          <p:cNvPr id="1027" name="Picture 8" descr="红色系校徽标准版"/>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524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2" r:id="rId1"/>
    <p:sldLayoutId id="2147483981" r:id="rId2"/>
    <p:sldLayoutId id="2147483980" r:id="rId3"/>
    <p:sldLayoutId id="2147483979" r:id="rId4"/>
    <p:sldLayoutId id="2147483978" r:id="rId5"/>
    <p:sldLayoutId id="2147483977" r:id="rId6"/>
    <p:sldLayoutId id="2147483976" r:id="rId7"/>
    <p:sldLayoutId id="2147483975" r:id="rId8"/>
    <p:sldLayoutId id="2147483974" r:id="rId9"/>
    <p:sldLayoutId id="2147483973" r:id="rId10"/>
    <p:sldLayoutId id="2147483972" r:id="rId11"/>
  </p:sldLayoutIdLst>
  <p:txStyles>
    <p:title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黑体" pitchFamily="2" charset="-122"/>
          <a:ea typeface="黑体" pitchFamily="2" charset="-122"/>
        </a:defRPr>
      </a:lvl2pPr>
      <a:lvl3pPr algn="ctr" rtl="0" eaLnBrk="0" fontAlgn="base" hangingPunct="0">
        <a:spcBef>
          <a:spcPct val="0"/>
        </a:spcBef>
        <a:spcAft>
          <a:spcPct val="0"/>
        </a:spcAft>
        <a:defRPr sz="3200" b="1">
          <a:solidFill>
            <a:srgbClr val="002060"/>
          </a:solidFill>
          <a:latin typeface="黑体" pitchFamily="2" charset="-122"/>
          <a:ea typeface="黑体" pitchFamily="2" charset="-122"/>
        </a:defRPr>
      </a:lvl3pPr>
      <a:lvl4pPr algn="ctr" rtl="0" eaLnBrk="0" fontAlgn="base" hangingPunct="0">
        <a:spcBef>
          <a:spcPct val="0"/>
        </a:spcBef>
        <a:spcAft>
          <a:spcPct val="0"/>
        </a:spcAft>
        <a:defRPr sz="3200" b="1">
          <a:solidFill>
            <a:srgbClr val="002060"/>
          </a:solidFill>
          <a:latin typeface="黑体" pitchFamily="2" charset="-122"/>
          <a:ea typeface="黑体" pitchFamily="2" charset="-122"/>
        </a:defRPr>
      </a:lvl4pPr>
      <a:lvl5pPr algn="ctr" rtl="0" eaLnBrk="0" fontAlgn="base" hangingPunct="0">
        <a:spcBef>
          <a:spcPct val="0"/>
        </a:spcBef>
        <a:spcAft>
          <a:spcPct val="0"/>
        </a:spcAft>
        <a:defRPr sz="3200" b="1">
          <a:solidFill>
            <a:srgbClr val="002060"/>
          </a:solidFill>
          <a:latin typeface="黑体" pitchFamily="2" charset="-122"/>
          <a:ea typeface="黑体" pitchFamily="2" charset="-122"/>
        </a:defRPr>
      </a:lvl5pPr>
      <a:lvl6pPr marL="457200" algn="ctr" rtl="0" eaLnBrk="0" fontAlgn="base" hangingPunct="0">
        <a:spcBef>
          <a:spcPct val="0"/>
        </a:spcBef>
        <a:spcAft>
          <a:spcPct val="0"/>
        </a:spcAft>
        <a:defRPr sz="3200" b="1">
          <a:solidFill>
            <a:srgbClr val="002060"/>
          </a:solidFill>
          <a:latin typeface="黑体" pitchFamily="2" charset="-122"/>
          <a:ea typeface="黑体" pitchFamily="2" charset="-122"/>
        </a:defRPr>
      </a:lvl6pPr>
      <a:lvl7pPr marL="914400" algn="ctr" rtl="0" eaLnBrk="0" fontAlgn="base" hangingPunct="0">
        <a:spcBef>
          <a:spcPct val="0"/>
        </a:spcBef>
        <a:spcAft>
          <a:spcPct val="0"/>
        </a:spcAft>
        <a:defRPr sz="3200" b="1">
          <a:solidFill>
            <a:srgbClr val="002060"/>
          </a:solidFill>
          <a:latin typeface="黑体" pitchFamily="2" charset="-122"/>
          <a:ea typeface="黑体" pitchFamily="2" charset="-122"/>
        </a:defRPr>
      </a:lvl7pPr>
      <a:lvl8pPr marL="1371600" algn="ctr" rtl="0" eaLnBrk="0" fontAlgn="base" hangingPunct="0">
        <a:spcBef>
          <a:spcPct val="0"/>
        </a:spcBef>
        <a:spcAft>
          <a:spcPct val="0"/>
        </a:spcAft>
        <a:defRPr sz="3200" b="1">
          <a:solidFill>
            <a:srgbClr val="002060"/>
          </a:solidFill>
          <a:latin typeface="黑体" pitchFamily="2" charset="-122"/>
          <a:ea typeface="黑体" pitchFamily="2" charset="-122"/>
        </a:defRPr>
      </a:lvl8pPr>
      <a:lvl9pPr marL="1828800" algn="ctr" rtl="0" eaLnBrk="0" fontAlgn="base" hangingPunct="0">
        <a:spcBef>
          <a:spcPct val="0"/>
        </a:spcBef>
        <a:spcAft>
          <a:spcPct val="0"/>
        </a:spcAft>
        <a:defRPr sz="3200" b="1">
          <a:solidFill>
            <a:srgbClr val="002060"/>
          </a:solidFill>
          <a:latin typeface="黑体" pitchFamily="2" charset="-122"/>
          <a:ea typeface="黑体"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4"/>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Arial" pitchFamily="34" charset="0"/>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5pPr>
      <a:lvl6pPr marL="25955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30527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5099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9671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图片 3" descr="蓝色系校徽标准版.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9950" y="1279525"/>
            <a:ext cx="48641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1" descr="红色系校徽展开式.png"/>
          <p:cNvPicPr>
            <a:picLocks noChangeAspect="1" noChangeArrowheads="1"/>
          </p:cNvPicPr>
          <p:nvPr/>
        </p:nvPicPr>
        <p:blipFill>
          <a:blip r:embed="rId14">
            <a:extLst>
              <a:ext uri="{28A0092B-C50C-407E-A947-70E740481C1C}">
                <a14:useLocalDpi xmlns:a14="http://schemas.microsoft.com/office/drawing/2010/main" val="0"/>
              </a:ext>
            </a:extLst>
          </a:blip>
          <a:srcRect b="-2881"/>
          <a:stretch>
            <a:fillRect/>
          </a:stretch>
        </p:blipFill>
        <p:spPr bwMode="auto">
          <a:xfrm>
            <a:off x="1042988" y="152400"/>
            <a:ext cx="2101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Group 4"/>
          <p:cNvGrpSpPr>
            <a:grpSpLocks/>
          </p:cNvGrpSpPr>
          <p:nvPr/>
        </p:nvGrpSpPr>
        <p:grpSpPr bwMode="auto">
          <a:xfrm>
            <a:off x="6240463" y="193675"/>
            <a:ext cx="2903537" cy="625475"/>
            <a:chOff x="0" y="0"/>
            <a:chExt cx="2902937" cy="625068"/>
          </a:xfrm>
        </p:grpSpPr>
        <p:pic>
          <p:nvPicPr>
            <p:cNvPr id="2" name="Picture 2"/>
            <p:cNvPicPr>
              <a:picLocks noChangeAspect="1" noChangeArrowheads="1"/>
            </p:cNvPicPr>
            <p:nvPr userDrawn="1"/>
          </p:nvPicPr>
          <p:blipFill>
            <a:blip r:embed="rId15">
              <a:grayscl/>
            </a:blip>
            <a:srcRect/>
            <a:stretch>
              <a:fillRect/>
            </a:stretch>
          </p:blipFill>
          <p:spPr bwMode="auto">
            <a:xfrm>
              <a:off x="4761" y="0"/>
              <a:ext cx="1439565" cy="487046"/>
            </a:xfrm>
            <a:prstGeom prst="rect">
              <a:avLst/>
            </a:prstGeom>
            <a:noFill/>
            <a:ln w="9525">
              <a:noFill/>
              <a:miter lim="800000"/>
              <a:headEnd/>
              <a:tailEnd/>
            </a:ln>
            <a:effectLst>
              <a:outerShdw dist="35921" dir="2700000" algn="ctr" rotWithShape="0">
                <a:schemeClr val="bg1"/>
              </a:outerShdw>
            </a:effectLst>
          </p:spPr>
        </p:pic>
        <p:pic>
          <p:nvPicPr>
            <p:cNvPr id="3" name="Picture 3"/>
            <p:cNvPicPr>
              <a:picLocks noChangeAspect="1" noChangeArrowheads="1"/>
            </p:cNvPicPr>
            <p:nvPr userDrawn="1"/>
          </p:nvPicPr>
          <p:blipFill>
            <a:blip r:embed="rId16"/>
            <a:srcRect/>
            <a:stretch>
              <a:fillRect/>
            </a:stretch>
          </p:blipFill>
          <p:spPr bwMode="auto">
            <a:xfrm>
              <a:off x="1453850" y="1587"/>
              <a:ext cx="1439564" cy="479113"/>
            </a:xfrm>
            <a:prstGeom prst="rect">
              <a:avLst/>
            </a:prstGeom>
            <a:noFill/>
            <a:ln w="9525">
              <a:noFill/>
              <a:miter lim="800000"/>
              <a:headEnd/>
              <a:tailEnd/>
            </a:ln>
            <a:effectLst>
              <a:outerShdw dist="35921" dir="2700000" algn="ctr" rotWithShape="0">
                <a:schemeClr val="bg1"/>
              </a:outerShdw>
            </a:effectLst>
          </p:spPr>
        </p:pic>
        <p:grpSp>
          <p:nvGrpSpPr>
            <p:cNvPr id="2057" name="Group 7"/>
            <p:cNvGrpSpPr>
              <a:grpSpLocks/>
            </p:cNvGrpSpPr>
            <p:nvPr userDrawn="1"/>
          </p:nvGrpSpPr>
          <p:grpSpPr bwMode="auto">
            <a:xfrm>
              <a:off x="0" y="480700"/>
              <a:ext cx="2902937" cy="144368"/>
              <a:chOff x="0" y="0"/>
              <a:chExt cx="2902937" cy="144368"/>
            </a:xfrm>
          </p:grpSpPr>
          <p:sp>
            <p:nvSpPr>
              <p:cNvPr id="2056" name="Text Box 15"/>
              <p:cNvSpPr txBox="1">
                <a:spLocks noChangeArrowheads="1"/>
              </p:cNvSpPr>
              <p:nvPr userDrawn="1"/>
            </p:nvSpPr>
            <p:spPr bwMode="auto">
              <a:xfrm>
                <a:off x="0" y="0"/>
                <a:ext cx="726925" cy="144368"/>
              </a:xfrm>
              <a:prstGeom prst="rect">
                <a:avLst/>
              </a:prstGeom>
              <a:solidFill>
                <a:srgbClr val="8F1120"/>
              </a:solidFill>
              <a:ln w="9525">
                <a:noFill/>
                <a:miter lim="800000"/>
                <a:headEnd/>
                <a:tailEnd/>
              </a:ln>
            </p:spPr>
            <p:txBody>
              <a:bodyPr lIns="0" tIns="0" rIns="0" bIns="0" anchor="ctr" anchorCtr="1"/>
              <a:lstStyle/>
              <a:p>
                <a:pPr algn="ctr">
                  <a:defRPr/>
                </a:pPr>
                <a:r>
                  <a:rPr lang="en-US" sz="900">
                    <a:solidFill>
                      <a:schemeClr val="bg1"/>
                    </a:solidFill>
                    <a:latin typeface="Arial" pitchFamily="34" charset="0"/>
                    <a:ea typeface="黑体" pitchFamily="2" charset="-122"/>
                  </a:rPr>
                  <a:t>1896</a:t>
                </a:r>
              </a:p>
            </p:txBody>
          </p:sp>
          <p:sp>
            <p:nvSpPr>
              <p:cNvPr id="4" name="Text Box 16"/>
              <p:cNvSpPr txBox="1">
                <a:spLocks noChangeArrowheads="1"/>
              </p:cNvSpPr>
              <p:nvPr userDrawn="1"/>
            </p:nvSpPr>
            <p:spPr bwMode="auto">
              <a:xfrm>
                <a:off x="722163" y="0"/>
                <a:ext cx="726925" cy="144368"/>
              </a:xfrm>
              <a:prstGeom prst="rect">
                <a:avLst/>
              </a:prstGeom>
              <a:solidFill>
                <a:srgbClr val="8F1120"/>
              </a:solidFill>
              <a:ln w="9525">
                <a:noFill/>
                <a:miter lim="800000"/>
                <a:headEnd/>
                <a:tailEnd/>
              </a:ln>
            </p:spPr>
            <p:txBody>
              <a:bodyPr lIns="0" tIns="0" rIns="0" bIns="0" anchor="ctr" anchorCtr="1"/>
              <a:lstStyle/>
              <a:p>
                <a:pPr algn="ctr">
                  <a:defRPr/>
                </a:pPr>
                <a:r>
                  <a:rPr lang="en-US" sz="900">
                    <a:solidFill>
                      <a:schemeClr val="bg1"/>
                    </a:solidFill>
                    <a:latin typeface="Arial" pitchFamily="34" charset="0"/>
                    <a:ea typeface="黑体" pitchFamily="2" charset="-122"/>
                  </a:rPr>
                  <a:t>1920</a:t>
                </a:r>
              </a:p>
            </p:txBody>
          </p:sp>
          <p:sp>
            <p:nvSpPr>
              <p:cNvPr id="2058" name="Text Box 17"/>
              <p:cNvSpPr txBox="1">
                <a:spLocks noChangeArrowheads="1"/>
              </p:cNvSpPr>
              <p:nvPr userDrawn="1"/>
            </p:nvSpPr>
            <p:spPr bwMode="auto">
              <a:xfrm>
                <a:off x="1449087" y="0"/>
                <a:ext cx="726925" cy="144368"/>
              </a:xfrm>
              <a:prstGeom prst="rect">
                <a:avLst/>
              </a:prstGeom>
              <a:solidFill>
                <a:srgbClr val="8F1120"/>
              </a:solidFill>
              <a:ln w="9525">
                <a:noFill/>
                <a:miter lim="800000"/>
                <a:headEnd/>
                <a:tailEnd/>
              </a:ln>
            </p:spPr>
            <p:txBody>
              <a:bodyPr lIns="0" tIns="0" rIns="0" bIns="0" anchor="ctr" anchorCtr="1"/>
              <a:lstStyle/>
              <a:p>
                <a:pPr algn="ctr">
                  <a:defRPr/>
                </a:pPr>
                <a:r>
                  <a:rPr lang="en-US" sz="900">
                    <a:solidFill>
                      <a:schemeClr val="bg1"/>
                    </a:solidFill>
                    <a:latin typeface="Arial" pitchFamily="34" charset="0"/>
                    <a:ea typeface="黑体" pitchFamily="2" charset="-122"/>
                  </a:rPr>
                  <a:t>1987</a:t>
                </a:r>
              </a:p>
            </p:txBody>
          </p:sp>
          <p:sp>
            <p:nvSpPr>
              <p:cNvPr id="2059" name="Text Box 18"/>
              <p:cNvSpPr txBox="1">
                <a:spLocks noChangeArrowheads="1"/>
              </p:cNvSpPr>
              <p:nvPr userDrawn="1"/>
            </p:nvSpPr>
            <p:spPr bwMode="auto">
              <a:xfrm>
                <a:off x="2176012" y="0"/>
                <a:ext cx="726925" cy="144368"/>
              </a:xfrm>
              <a:prstGeom prst="rect">
                <a:avLst/>
              </a:prstGeom>
              <a:solidFill>
                <a:srgbClr val="8F1120"/>
              </a:solidFill>
              <a:ln w="9525">
                <a:noFill/>
                <a:miter lim="800000"/>
                <a:headEnd/>
                <a:tailEnd/>
              </a:ln>
            </p:spPr>
            <p:txBody>
              <a:bodyPr lIns="0" tIns="0" rIns="0" bIns="0" anchor="ctr" anchorCtr="1"/>
              <a:lstStyle/>
              <a:p>
                <a:pPr algn="ctr">
                  <a:defRPr/>
                </a:pPr>
                <a:r>
                  <a:rPr lang="en-US" sz="900">
                    <a:solidFill>
                      <a:schemeClr val="bg1"/>
                    </a:solidFill>
                    <a:latin typeface="Arial" pitchFamily="34" charset="0"/>
                    <a:ea typeface="黑体" pitchFamily="2" charset="-122"/>
                  </a:rPr>
                  <a:t>2006</a:t>
                </a:r>
              </a:p>
            </p:txBody>
          </p:sp>
        </p:grpSp>
      </p:grpSp>
      <p:pic>
        <p:nvPicPr>
          <p:cNvPr id="2053" name="Picture 25" descr="红色系校徽标准版"/>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1524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5"/>
          <p:cNvSpPr>
            <a:spLocks noGrp="1" noChangeArrowheads="1"/>
          </p:cNvSpPr>
          <p:nvPr>
            <p:ph type="body" idx="1"/>
          </p:nvPr>
        </p:nvSpPr>
        <p:spPr bwMode="auto">
          <a:xfrm>
            <a:off x="468313" y="1125538"/>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993" r:id="rId1"/>
    <p:sldLayoutId id="2147483992" r:id="rId2"/>
    <p:sldLayoutId id="2147483991" r:id="rId3"/>
    <p:sldLayoutId id="2147483990" r:id="rId4"/>
    <p:sldLayoutId id="2147483989" r:id="rId5"/>
    <p:sldLayoutId id="2147483988" r:id="rId6"/>
    <p:sldLayoutId id="2147483987" r:id="rId7"/>
    <p:sldLayoutId id="2147483986" r:id="rId8"/>
    <p:sldLayoutId id="2147483985" r:id="rId9"/>
    <p:sldLayoutId id="2147483984" r:id="rId10"/>
    <p:sldLayoutId id="2147483983" r:id="rId11"/>
  </p:sldLayoutIdLst>
  <p:txStyles>
    <p:title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黑体" pitchFamily="2" charset="-122"/>
          <a:ea typeface="黑体" pitchFamily="2" charset="-122"/>
        </a:defRPr>
      </a:lvl2pPr>
      <a:lvl3pPr algn="ctr" rtl="0" eaLnBrk="0" fontAlgn="base" hangingPunct="0">
        <a:spcBef>
          <a:spcPct val="0"/>
        </a:spcBef>
        <a:spcAft>
          <a:spcPct val="0"/>
        </a:spcAft>
        <a:defRPr sz="3200" b="1">
          <a:solidFill>
            <a:srgbClr val="002060"/>
          </a:solidFill>
          <a:latin typeface="黑体" pitchFamily="2" charset="-122"/>
          <a:ea typeface="黑体" pitchFamily="2" charset="-122"/>
        </a:defRPr>
      </a:lvl3pPr>
      <a:lvl4pPr algn="ctr" rtl="0" eaLnBrk="0" fontAlgn="base" hangingPunct="0">
        <a:spcBef>
          <a:spcPct val="0"/>
        </a:spcBef>
        <a:spcAft>
          <a:spcPct val="0"/>
        </a:spcAft>
        <a:defRPr sz="3200" b="1">
          <a:solidFill>
            <a:srgbClr val="002060"/>
          </a:solidFill>
          <a:latin typeface="黑体" pitchFamily="2" charset="-122"/>
          <a:ea typeface="黑体" pitchFamily="2" charset="-122"/>
        </a:defRPr>
      </a:lvl4pPr>
      <a:lvl5pPr algn="ctr" rtl="0" eaLnBrk="0" fontAlgn="base" hangingPunct="0">
        <a:spcBef>
          <a:spcPct val="0"/>
        </a:spcBef>
        <a:spcAft>
          <a:spcPct val="0"/>
        </a:spcAft>
        <a:defRPr sz="3200" b="1">
          <a:solidFill>
            <a:srgbClr val="002060"/>
          </a:solidFill>
          <a:latin typeface="黑体" pitchFamily="2" charset="-122"/>
          <a:ea typeface="黑体" pitchFamily="2" charset="-122"/>
        </a:defRPr>
      </a:lvl5pPr>
      <a:lvl6pPr marL="457200" algn="ctr" rtl="0" eaLnBrk="0" fontAlgn="base" hangingPunct="0">
        <a:spcBef>
          <a:spcPct val="0"/>
        </a:spcBef>
        <a:spcAft>
          <a:spcPct val="0"/>
        </a:spcAft>
        <a:defRPr sz="3200" b="1">
          <a:solidFill>
            <a:srgbClr val="002060"/>
          </a:solidFill>
          <a:latin typeface="黑体" pitchFamily="2" charset="-122"/>
          <a:ea typeface="黑体" pitchFamily="2" charset="-122"/>
        </a:defRPr>
      </a:lvl6pPr>
      <a:lvl7pPr marL="914400" algn="ctr" rtl="0" eaLnBrk="0" fontAlgn="base" hangingPunct="0">
        <a:spcBef>
          <a:spcPct val="0"/>
        </a:spcBef>
        <a:spcAft>
          <a:spcPct val="0"/>
        </a:spcAft>
        <a:defRPr sz="3200" b="1">
          <a:solidFill>
            <a:srgbClr val="002060"/>
          </a:solidFill>
          <a:latin typeface="黑体" pitchFamily="2" charset="-122"/>
          <a:ea typeface="黑体" pitchFamily="2" charset="-122"/>
        </a:defRPr>
      </a:lvl7pPr>
      <a:lvl8pPr marL="1371600" algn="ctr" rtl="0" eaLnBrk="0" fontAlgn="base" hangingPunct="0">
        <a:spcBef>
          <a:spcPct val="0"/>
        </a:spcBef>
        <a:spcAft>
          <a:spcPct val="0"/>
        </a:spcAft>
        <a:defRPr sz="3200" b="1">
          <a:solidFill>
            <a:srgbClr val="002060"/>
          </a:solidFill>
          <a:latin typeface="黑体" pitchFamily="2" charset="-122"/>
          <a:ea typeface="黑体" pitchFamily="2" charset="-122"/>
        </a:defRPr>
      </a:lvl8pPr>
      <a:lvl9pPr marL="1828800" algn="ctr" rtl="0" eaLnBrk="0" fontAlgn="base" hangingPunct="0">
        <a:spcBef>
          <a:spcPct val="0"/>
        </a:spcBef>
        <a:spcAft>
          <a:spcPct val="0"/>
        </a:spcAft>
        <a:defRPr sz="3200" b="1">
          <a:solidFill>
            <a:srgbClr val="002060"/>
          </a:solidFill>
          <a:latin typeface="黑体" pitchFamily="2" charset="-122"/>
          <a:ea typeface="黑体"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8"/>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Arial" pitchFamily="34" charset="0"/>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5pPr>
      <a:lvl6pPr marL="25955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30527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5099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967163" indent="-228600" algn="l" rtl="0" eaLnBrk="0" fontAlgn="base" hangingPunct="0">
        <a:spcBef>
          <a:spcPct val="20000"/>
        </a:spcBef>
        <a:spcAft>
          <a:spcPct val="0"/>
        </a:spcAft>
        <a:buChar char="»"/>
        <a:defRPr sz="2000">
          <a:solidFill>
            <a:schemeClr val="tx1"/>
          </a:solidFill>
          <a:latin typeface="Arial" pitchFamily="34" charset="0"/>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2625" y="1360974"/>
            <a:ext cx="7772400" cy="1470025"/>
          </a:xfrm>
        </p:spPr>
        <p:txBody>
          <a:bodyPr/>
          <a:lstStyle/>
          <a:p>
            <a:r>
              <a:rPr lang="en-US" altLang="zh-CN" dirty="0" smtClean="0"/>
              <a:t>Optimization of Information </a:t>
            </a:r>
            <a:r>
              <a:rPr lang="en-US" altLang="zh-CN" dirty="0"/>
              <a:t>D</a:t>
            </a:r>
            <a:r>
              <a:rPr lang="en-US" altLang="zh-CN" dirty="0" smtClean="0"/>
              <a:t>iffusion in Mobile </a:t>
            </a:r>
            <a:r>
              <a:rPr lang="en-US" altLang="zh-CN" dirty="0"/>
              <a:t>S</a:t>
            </a:r>
            <a:r>
              <a:rPr lang="en-US" altLang="zh-CN" dirty="0" smtClean="0"/>
              <a:t>ocial </a:t>
            </a:r>
            <a:r>
              <a:rPr lang="en-US" altLang="zh-CN" dirty="0"/>
              <a:t>N</a:t>
            </a:r>
            <a:r>
              <a:rPr lang="en-US" altLang="zh-CN" dirty="0" smtClean="0"/>
              <a:t>etwork </a:t>
            </a:r>
            <a:r>
              <a:rPr lang="en-US" altLang="zh-CN" dirty="0"/>
              <a:t>U</a:t>
            </a:r>
            <a:r>
              <a:rPr lang="en-US" altLang="zh-CN" dirty="0" smtClean="0"/>
              <a:t>sing </a:t>
            </a:r>
            <a:r>
              <a:rPr lang="en-US" altLang="zh-CN" dirty="0"/>
              <a:t>C</a:t>
            </a:r>
            <a:r>
              <a:rPr lang="en-US" altLang="zh-CN" dirty="0" smtClean="0"/>
              <a:t>ommunity </a:t>
            </a:r>
            <a:r>
              <a:rPr lang="en-US" altLang="zh-CN" dirty="0"/>
              <a:t>S</a:t>
            </a:r>
            <a:r>
              <a:rPr lang="en-US" altLang="zh-CN" dirty="0" smtClean="0"/>
              <a:t>tructure</a:t>
            </a:r>
            <a:endParaRPr lang="zh-CN" altLang="en-US" dirty="0"/>
          </a:p>
        </p:txBody>
      </p:sp>
      <p:sp>
        <p:nvSpPr>
          <p:cNvPr id="3" name="副标题 2"/>
          <p:cNvSpPr>
            <a:spLocks noGrp="1"/>
          </p:cNvSpPr>
          <p:nvPr>
            <p:ph type="subTitle" idx="1"/>
          </p:nvPr>
        </p:nvSpPr>
        <p:spPr/>
        <p:txBody>
          <a:bodyPr/>
          <a:lstStyle/>
          <a:p>
            <a:r>
              <a:rPr lang="en-US" altLang="zh-CN" dirty="0" smtClean="0">
                <a:solidFill>
                  <a:srgbClr val="C00000"/>
                </a:solidFill>
                <a:latin typeface="Times New Roman" panose="02020603050405020304" pitchFamily="18" charset="0"/>
                <a:cs typeface="Times New Roman" panose="02020603050405020304" pitchFamily="18" charset="0"/>
              </a:rPr>
              <a:t>Wenyu Zhang</a:t>
            </a:r>
          </a:p>
          <a:p>
            <a:r>
              <a:rPr lang="en-US" altLang="zh-CN" dirty="0" smtClean="0">
                <a:solidFill>
                  <a:srgbClr val="C00000"/>
                </a:solidFill>
                <a:latin typeface="Times New Roman" panose="02020603050405020304" pitchFamily="18" charset="0"/>
                <a:cs typeface="Times New Roman" panose="02020603050405020304" pitchFamily="18" charset="0"/>
              </a:rPr>
              <a:t>From Social </a:t>
            </a:r>
            <a:r>
              <a:rPr lang="en-US" altLang="zh-CN" dirty="0">
                <a:solidFill>
                  <a:srgbClr val="C00000"/>
                </a:solidFill>
                <a:latin typeface="Times New Roman" panose="02020603050405020304" pitchFamily="18" charset="0"/>
                <a:cs typeface="Times New Roman" panose="02020603050405020304" pitchFamily="18" charset="0"/>
              </a:rPr>
              <a:t>N</a:t>
            </a:r>
            <a:r>
              <a:rPr lang="en-US" altLang="zh-CN" dirty="0" smtClean="0">
                <a:solidFill>
                  <a:srgbClr val="C00000"/>
                </a:solidFill>
                <a:latin typeface="Times New Roman" panose="02020603050405020304" pitchFamily="18" charset="0"/>
                <a:cs typeface="Times New Roman" panose="02020603050405020304" pitchFamily="18" charset="0"/>
              </a:rPr>
              <a:t>etwork </a:t>
            </a:r>
            <a:r>
              <a:rPr lang="en-US" altLang="zh-CN" dirty="0">
                <a:solidFill>
                  <a:srgbClr val="C00000"/>
                </a:solidFill>
                <a:latin typeface="Times New Roman" panose="02020603050405020304" pitchFamily="18" charset="0"/>
                <a:cs typeface="Times New Roman" panose="02020603050405020304" pitchFamily="18" charset="0"/>
              </a:rPr>
              <a:t>G</a:t>
            </a:r>
            <a:r>
              <a:rPr lang="en-US" altLang="zh-CN" dirty="0" smtClean="0">
                <a:solidFill>
                  <a:srgbClr val="C00000"/>
                </a:solidFill>
                <a:latin typeface="Times New Roman" panose="02020603050405020304" pitchFamily="18" charset="0"/>
                <a:cs typeface="Times New Roman" panose="02020603050405020304" pitchFamily="18" charset="0"/>
              </a:rPr>
              <a:t>roup</a:t>
            </a:r>
          </a:p>
          <a:p>
            <a:r>
              <a:rPr lang="en-US" altLang="zh-CN" dirty="0" smtClean="0">
                <a:solidFill>
                  <a:srgbClr val="C00000"/>
                </a:solidFill>
                <a:latin typeface="Times New Roman" panose="02020603050405020304" pitchFamily="18" charset="0"/>
                <a:cs typeface="Times New Roman" panose="02020603050405020304" pitchFamily="18" charset="0"/>
              </a:rPr>
              <a:t>5130309496</a:t>
            </a:r>
          </a:p>
          <a:p>
            <a:endParaRPr lang="en-US" altLang="zh-CN" dirty="0" smtClean="0"/>
          </a:p>
        </p:txBody>
      </p:sp>
      <p:sp>
        <p:nvSpPr>
          <p:cNvPr id="3075" name="Rectangle 3"/>
          <p:cNvSpPr>
            <a:spLocks noChangeArrowheads="1"/>
          </p:cNvSpPr>
          <p:nvPr/>
        </p:nvSpPr>
        <p:spPr bwMode="auto">
          <a:xfrm>
            <a:off x="1368425" y="4508500"/>
            <a:ext cx="6400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000066"/>
                </a:solidFill>
                <a:latin typeface="Times New Roman" panose="02020603050405020304" pitchFamily="18" charset="0"/>
                <a:ea typeface="黑体" panose="02010609060101010101" pitchFamily="49"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49"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49"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49"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algn="ctr">
              <a:lnSpc>
                <a:spcPct val="135000"/>
              </a:lnSpc>
              <a:spcBef>
                <a:spcPct val="20000"/>
              </a:spcBef>
              <a:buSzPct val="120000"/>
            </a:pPr>
            <a:endParaRPr lang="zh-CN" altLang="en-US" sz="3200">
              <a:solidFill>
                <a:srgbClr val="A5002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4644"/>
    </mc:Choice>
    <mc:Fallback xmlns="">
      <p:transition spd="slow" advTm="146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a:t>
            </a:r>
            <a:r>
              <a:rPr lang="en-US" altLang="zh-CN" dirty="0" smtClean="0"/>
              <a:t>Reasonable </a:t>
            </a:r>
            <a:r>
              <a:rPr lang="en-US" altLang="zh-CN" dirty="0"/>
              <a:t>M</a:t>
            </a:r>
            <a:r>
              <a:rPr lang="en-US" altLang="zh-CN" dirty="0" smtClean="0"/>
              <a:t>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Community Detection</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Meaning of evaluation index</a:t>
                </a:r>
                <a14:m>
                  <m:oMath xmlns:m="http://schemas.openxmlformats.org/officeDocument/2006/math">
                    <m:r>
                      <a:rPr lang="en-US" altLang="zh-CN" b="0" i="0" smtClean="0">
                        <a:latin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𝑄</m:t>
                    </m:r>
                    <m:r>
                      <a:rPr lang="en-US" altLang="zh-CN" i="1">
                        <a:latin typeface="Cambria Math" panose="02040503050406030204" pitchFamily="18" charset="0"/>
                        <a:ea typeface="Cambria Math" panose="02040503050406030204" pitchFamily="18" charset="0"/>
                      </a:rPr>
                      <m:t>(</m:t>
                    </m:r>
                    <m:r>
                      <m:rPr>
                        <m:nor/>
                      </m:rPr>
                      <a:rPr lang="en-US" altLang="zh-CN" i="1">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i="1" dirty="0">
                        <a:latin typeface="Cambria Math" panose="02040503050406030204" pitchFamily="18" charset="0"/>
                        <a:ea typeface="Cambria Math" panose="02040503050406030204" pitchFamily="18" charset="0"/>
                        <a:cs typeface="Times New Roman" panose="02020603050405020304" pitchFamily="18" charset="0"/>
                      </a:rPr>
                      <m:t>C</m:t>
                    </m:r>
                    <m:r>
                      <m:rPr>
                        <m:nor/>
                      </m:rPr>
                      <a:rPr lang="en-US" altLang="zh-CN" dirty="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zh-CN" dirty="0" smtClean="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1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725399992"/>
                  </p:ext>
                </p:extLst>
              </p:nvPr>
            </p:nvGraphicFramePr>
            <p:xfrm>
              <a:off x="457200" y="2183267"/>
              <a:ext cx="7704088" cy="4609067"/>
            </p:xfrm>
            <a:graphic>
              <a:graphicData uri="http://schemas.openxmlformats.org/drawingml/2006/table">
                <a:tbl>
                  <a:tblPr firstRow="1" bandRow="1">
                    <a:tableStyleId>{5C22544A-7EE6-4342-B048-85BDC9FD1C3A}</a:tableStyleId>
                  </a:tblPr>
                  <a:tblGrid>
                    <a:gridCol w="3852044">
                      <a:extLst>
                        <a:ext uri="{9D8B030D-6E8A-4147-A177-3AD203B41FA5}">
                          <a16:colId xmlns:a16="http://schemas.microsoft.com/office/drawing/2014/main" val="696682045"/>
                        </a:ext>
                      </a:extLst>
                    </a:gridCol>
                    <a:gridCol w="3852044">
                      <a:extLst>
                        <a:ext uri="{9D8B030D-6E8A-4147-A177-3AD203B41FA5}">
                          <a16:colId xmlns:a16="http://schemas.microsoft.com/office/drawing/2014/main" val="586958549"/>
                        </a:ext>
                      </a:extLst>
                    </a:gridCol>
                  </a:tblGrid>
                  <a:tr h="525653">
                    <a:tc>
                      <a:txBody>
                        <a:bodyPr/>
                        <a:lstStyle/>
                        <a:p>
                          <a:pPr algn="ctr"/>
                          <a:r>
                            <a:rPr lang="en-US" altLang="zh-CN" sz="2800" dirty="0" smtClean="0">
                              <a:latin typeface="Times New Roman" panose="02020603050405020304" pitchFamily="18" charset="0"/>
                              <a:cs typeface="Times New Roman" panose="02020603050405020304" pitchFamily="18" charset="0"/>
                            </a:rPr>
                            <a:t>high  </a:t>
                          </a:r>
                          <a14:m>
                            <m:oMath xmlns:m="http://schemas.openxmlformats.org/officeDocument/2006/math">
                              <m:r>
                                <a:rPr lang="en-US" altLang="zh-CN" sz="2800" i="1">
                                  <a:latin typeface="Cambria Math" panose="02040503050406030204" pitchFamily="18" charset="0"/>
                                  <a:ea typeface="Cambria Math" panose="02040503050406030204" pitchFamily="18" charset="0"/>
                                </a:rPr>
                                <m:t>𝑄</m:t>
                              </m:r>
                              <m:r>
                                <a:rPr lang="en-US" altLang="zh-CN" sz="2800" i="1">
                                  <a:latin typeface="Cambria Math" panose="02040503050406030204" pitchFamily="18" charset="0"/>
                                  <a:ea typeface="Cambria Math" panose="02040503050406030204" pitchFamily="18" charset="0"/>
                                </a:rPr>
                                <m:t>(</m:t>
                              </m:r>
                              <m:r>
                                <m:rPr>
                                  <m:nor/>
                                </m:rPr>
                                <a:rPr lang="en-US" altLang="zh-CN" sz="2800" i="1">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2800" i="1" dirty="0">
                                  <a:latin typeface="Cambria Math" panose="02040503050406030204" pitchFamily="18" charset="0"/>
                                  <a:ea typeface="Cambria Math" panose="02040503050406030204" pitchFamily="18" charset="0"/>
                                  <a:cs typeface="Times New Roman" panose="02020603050405020304" pitchFamily="18" charset="0"/>
                                </a:rPr>
                                <m:t>C</m:t>
                              </m:r>
                              <m:r>
                                <m:rPr>
                                  <m:nor/>
                                </m:rPr>
                                <a:rPr lang="en-US" altLang="zh-CN" sz="2800"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2800" b="1" i="0"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800" dirty="0" smtClean="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2800" dirty="0">
                            <a:latin typeface="Cambria Math" panose="020405030504060302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Times New Roman" panose="02020603050405020304" pitchFamily="18" charset="0"/>
                              <a:cs typeface="Times New Roman" panose="02020603050405020304" pitchFamily="18" charset="0"/>
                            </a:rPr>
                            <a:t>low  </a:t>
                          </a:r>
                          <a14:m>
                            <m:oMath xmlns:m="http://schemas.openxmlformats.org/officeDocument/2006/math">
                              <m:r>
                                <a:rPr lang="en-US" altLang="zh-CN" sz="2800" i="1">
                                  <a:latin typeface="Cambria Math" panose="02040503050406030204" pitchFamily="18" charset="0"/>
                                  <a:ea typeface="Cambria Math" panose="02040503050406030204" pitchFamily="18" charset="0"/>
                                </a:rPr>
                                <m:t>𝑄</m:t>
                              </m:r>
                              <m:r>
                                <a:rPr lang="en-US" altLang="zh-CN" sz="2800" i="1">
                                  <a:latin typeface="Cambria Math" panose="02040503050406030204" pitchFamily="18" charset="0"/>
                                  <a:ea typeface="Cambria Math" panose="02040503050406030204" pitchFamily="18" charset="0"/>
                                </a:rPr>
                                <m:t>(</m:t>
                              </m:r>
                              <m:r>
                                <m:rPr>
                                  <m:nor/>
                                </m:rPr>
                                <a:rPr lang="en-US" altLang="zh-CN" sz="2800" i="1">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2800" i="1" dirty="0">
                                  <a:latin typeface="Cambria Math" panose="02040503050406030204" pitchFamily="18" charset="0"/>
                                  <a:ea typeface="Cambria Math" panose="02040503050406030204" pitchFamily="18" charset="0"/>
                                  <a:cs typeface="Times New Roman" panose="02020603050405020304" pitchFamily="18" charset="0"/>
                                </a:rPr>
                                <m:t>C</m:t>
                              </m:r>
                              <m:r>
                                <m:rPr>
                                  <m:nor/>
                                </m:rPr>
                                <a:rPr lang="en-US" altLang="zh-CN" sz="2800" dirty="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zh-CN" sz="2800" dirty="0" smtClean="0">
                            <a:latin typeface="Cambria Math" panose="02040503050406030204" pitchFamily="18" charset="0"/>
                            <a:ea typeface="Cambria Math" panose="02040503050406030204" pitchFamily="18" charset="0"/>
                            <a:cs typeface="Times New Roman" panose="02020603050405020304" pitchFamily="18" charset="0"/>
                          </a:endParaRPr>
                        </a:p>
                        <a:p>
                          <a:endParaRPr lang="zh-CN" altLang="en-US" dirty="0"/>
                        </a:p>
                      </a:txBody>
                      <a:tcPr/>
                    </a:tc>
                    <a:extLst>
                      <a:ext uri="{0D108BD9-81ED-4DB2-BD59-A6C34878D82A}">
                        <a16:rowId xmlns:a16="http://schemas.microsoft.com/office/drawing/2014/main" val="3675257468"/>
                      </a:ext>
                    </a:extLst>
                  </a:tr>
                  <a:tr h="11887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cs typeface="Times New Roman" panose="02020603050405020304" pitchFamily="18" charset="0"/>
                            </a:rPr>
                            <a:t>more edges in communities(intra-community</a:t>
                          </a:r>
                          <a:r>
                            <a:rPr lang="en-US" altLang="zh-CN" sz="2400" baseline="0" dirty="0" smtClean="0">
                              <a:latin typeface="Times New Roman" panose="02020603050405020304" pitchFamily="18" charset="0"/>
                              <a:cs typeface="Times New Roman" panose="02020603050405020304" pitchFamily="18" charset="0"/>
                            </a:rPr>
                            <a:t> links)</a:t>
                          </a:r>
                          <a:r>
                            <a:rPr lang="en-US" altLang="zh-CN" sz="2400" dirty="0" smtClean="0">
                              <a:latin typeface="Times New Roman" panose="02020603050405020304" pitchFamily="18" charset="0"/>
                              <a:cs typeface="Times New Roman" panose="02020603050405020304" pitchFamily="18" charset="0"/>
                            </a:rPr>
                            <a:t>  </a:t>
                          </a:r>
                          <a:endParaRPr lang="zh-CN" altLang="en-US" sz="2400" dirty="0" smtClean="0">
                            <a:latin typeface="Times New Roman" panose="02020603050405020304" pitchFamily="18" charset="0"/>
                            <a:cs typeface="Times New Roman" panose="02020603050405020304" pitchFamily="18" charset="0"/>
                          </a:endParaRPr>
                        </a:p>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cs typeface="Times New Roman" panose="02020603050405020304" pitchFamily="18" charset="0"/>
                            </a:rPr>
                            <a:t>more edges between communities(inter-community</a:t>
                          </a:r>
                          <a:r>
                            <a:rPr lang="en-US" altLang="zh-CN" sz="2400" baseline="0" dirty="0" smtClean="0">
                              <a:latin typeface="Times New Roman" panose="02020603050405020304" pitchFamily="18" charset="0"/>
                              <a:cs typeface="Times New Roman" panose="02020603050405020304" pitchFamily="18" charset="0"/>
                            </a:rPr>
                            <a:t> links)</a:t>
                          </a:r>
                          <a:endParaRPr lang="zh-CN" altLang="en-US" sz="2400" dirty="0" smtClean="0">
                            <a:latin typeface="Times New Roman" panose="02020603050405020304" pitchFamily="18" charset="0"/>
                            <a:cs typeface="Times New Roman" panose="02020603050405020304" pitchFamily="18" charset="0"/>
                          </a:endParaRPr>
                        </a:p>
                        <a:p>
                          <a:endParaRPr lang="zh-CN" altLang="en-US" dirty="0"/>
                        </a:p>
                      </a:txBody>
                      <a:tcPr/>
                    </a:tc>
                    <a:extLst>
                      <a:ext uri="{0D108BD9-81ED-4DB2-BD59-A6C34878D82A}">
                        <a16:rowId xmlns:a16="http://schemas.microsoft.com/office/drawing/2014/main" val="4117623195"/>
                      </a:ext>
                    </a:extLst>
                  </a:tr>
                  <a:tr h="2353547">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4189693268"/>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725399992"/>
                  </p:ext>
                </p:extLst>
              </p:nvPr>
            </p:nvGraphicFramePr>
            <p:xfrm>
              <a:off x="457200" y="2183267"/>
              <a:ext cx="7704088" cy="4609067"/>
            </p:xfrm>
            <a:graphic>
              <a:graphicData uri="http://schemas.openxmlformats.org/drawingml/2006/table">
                <a:tbl>
                  <a:tblPr firstRow="1" bandRow="1">
                    <a:tableStyleId>{5C22544A-7EE6-4342-B048-85BDC9FD1C3A}</a:tableStyleId>
                  </a:tblPr>
                  <a:tblGrid>
                    <a:gridCol w="3852044">
                      <a:extLst>
                        <a:ext uri="{9D8B030D-6E8A-4147-A177-3AD203B41FA5}">
                          <a16:colId xmlns:a16="http://schemas.microsoft.com/office/drawing/2014/main" val="696682045"/>
                        </a:ext>
                      </a:extLst>
                    </a:gridCol>
                    <a:gridCol w="3852044">
                      <a:extLst>
                        <a:ext uri="{9D8B030D-6E8A-4147-A177-3AD203B41FA5}">
                          <a16:colId xmlns:a16="http://schemas.microsoft.com/office/drawing/2014/main" val="586958549"/>
                        </a:ext>
                      </a:extLst>
                    </a:gridCol>
                  </a:tblGrid>
                  <a:tr h="792480">
                    <a:tc>
                      <a:txBody>
                        <a:bodyPr/>
                        <a:lstStyle/>
                        <a:p>
                          <a:endParaRPr lang="zh-CN"/>
                        </a:p>
                      </a:txBody>
                      <a:tcPr>
                        <a:blipFill>
                          <a:blip r:embed="rId3"/>
                          <a:stretch>
                            <a:fillRect l="-316" t="-7692" r="-100633" b="-483846"/>
                          </a:stretch>
                        </a:blipFill>
                      </a:tcPr>
                    </a:tc>
                    <a:tc>
                      <a:txBody>
                        <a:bodyPr/>
                        <a:lstStyle/>
                        <a:p>
                          <a:endParaRPr lang="zh-CN"/>
                        </a:p>
                      </a:txBody>
                      <a:tcPr>
                        <a:blipFill>
                          <a:blip r:embed="rId3"/>
                          <a:stretch>
                            <a:fillRect l="-100316" t="-7692" r="-633" b="-483846"/>
                          </a:stretch>
                        </a:blipFill>
                      </a:tcPr>
                    </a:tc>
                    <a:extLst>
                      <a:ext uri="{0D108BD9-81ED-4DB2-BD59-A6C34878D82A}">
                        <a16:rowId xmlns:a16="http://schemas.microsoft.com/office/drawing/2014/main" val="3675257468"/>
                      </a:ext>
                    </a:extLst>
                  </a:tr>
                  <a:tr h="1463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cs typeface="Times New Roman" panose="02020603050405020304" pitchFamily="18" charset="0"/>
                            </a:rPr>
                            <a:t>more edges in communities(intra-community</a:t>
                          </a:r>
                          <a:r>
                            <a:rPr lang="en-US" altLang="zh-CN" sz="2400" baseline="0" dirty="0" smtClean="0">
                              <a:latin typeface="Times New Roman" panose="02020603050405020304" pitchFamily="18" charset="0"/>
                              <a:cs typeface="Times New Roman" panose="02020603050405020304" pitchFamily="18" charset="0"/>
                            </a:rPr>
                            <a:t> links)</a:t>
                          </a:r>
                          <a:r>
                            <a:rPr lang="en-US" altLang="zh-CN" sz="2400" dirty="0" smtClean="0">
                              <a:latin typeface="Times New Roman" panose="02020603050405020304" pitchFamily="18" charset="0"/>
                              <a:cs typeface="Times New Roman" panose="02020603050405020304" pitchFamily="18" charset="0"/>
                            </a:rPr>
                            <a:t>  </a:t>
                          </a:r>
                          <a:endParaRPr lang="zh-CN" altLang="en-US" sz="2400" dirty="0" smtClean="0">
                            <a:latin typeface="Times New Roman" panose="02020603050405020304" pitchFamily="18" charset="0"/>
                            <a:cs typeface="Times New Roman" panose="02020603050405020304" pitchFamily="18" charset="0"/>
                          </a:endParaRPr>
                        </a:p>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cs typeface="Times New Roman" panose="02020603050405020304" pitchFamily="18" charset="0"/>
                            </a:rPr>
                            <a:t>more edges between communities(inter-community</a:t>
                          </a:r>
                          <a:r>
                            <a:rPr lang="en-US" altLang="zh-CN" sz="2400" baseline="0" dirty="0" smtClean="0">
                              <a:latin typeface="Times New Roman" panose="02020603050405020304" pitchFamily="18" charset="0"/>
                              <a:cs typeface="Times New Roman" panose="02020603050405020304" pitchFamily="18" charset="0"/>
                            </a:rPr>
                            <a:t> links)</a:t>
                          </a:r>
                          <a:endParaRPr lang="zh-CN" altLang="en-US" sz="2400" dirty="0" smtClean="0">
                            <a:latin typeface="Times New Roman" panose="02020603050405020304" pitchFamily="18" charset="0"/>
                            <a:cs typeface="Times New Roman" panose="02020603050405020304" pitchFamily="18" charset="0"/>
                          </a:endParaRPr>
                        </a:p>
                        <a:p>
                          <a:endParaRPr lang="zh-CN" altLang="en-US" dirty="0"/>
                        </a:p>
                      </a:txBody>
                      <a:tcPr/>
                    </a:tc>
                    <a:extLst>
                      <a:ext uri="{0D108BD9-81ED-4DB2-BD59-A6C34878D82A}">
                        <a16:rowId xmlns:a16="http://schemas.microsoft.com/office/drawing/2014/main" val="4117623195"/>
                      </a:ext>
                    </a:extLst>
                  </a:tr>
                  <a:tr h="2353547">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4189693268"/>
                      </a:ext>
                    </a:extLst>
                  </a:tr>
                </a:tbl>
              </a:graphicData>
            </a:graphic>
          </p:graphicFrame>
        </mc:Fallback>
      </mc:AlternateContent>
      <p:pic>
        <p:nvPicPr>
          <p:cNvPr id="5" name="图片 4"/>
          <p:cNvPicPr>
            <a:picLocks noChangeAspect="1"/>
          </p:cNvPicPr>
          <p:nvPr/>
        </p:nvPicPr>
        <p:blipFill>
          <a:blip r:embed="rId4"/>
          <a:stretch>
            <a:fillRect/>
          </a:stretch>
        </p:blipFill>
        <p:spPr>
          <a:xfrm>
            <a:off x="1223628" y="4478052"/>
            <a:ext cx="2518242" cy="2304274"/>
          </a:xfrm>
          <a:prstGeom prst="rect">
            <a:avLst/>
          </a:prstGeom>
        </p:spPr>
      </p:pic>
      <p:pic>
        <p:nvPicPr>
          <p:cNvPr id="6" name="图片 5"/>
          <p:cNvPicPr>
            <a:picLocks noChangeAspect="1"/>
          </p:cNvPicPr>
          <p:nvPr/>
        </p:nvPicPr>
        <p:blipFill>
          <a:blip r:embed="rId5"/>
          <a:stretch>
            <a:fillRect/>
          </a:stretch>
        </p:blipFill>
        <p:spPr>
          <a:xfrm>
            <a:off x="5040052" y="4481894"/>
            <a:ext cx="2587007" cy="2381689"/>
          </a:xfrm>
          <a:prstGeom prst="rect">
            <a:avLst/>
          </a:prstGeom>
        </p:spPr>
      </p:pic>
    </p:spTree>
    <p:extLst>
      <p:ext uri="{BB962C8B-B14F-4D97-AF65-F5344CB8AC3E}">
        <p14:creationId xmlns:p14="http://schemas.microsoft.com/office/powerpoint/2010/main" val="110297097"/>
      </p:ext>
    </p:extLst>
  </p:cSld>
  <p:clrMapOvr>
    <a:masterClrMapping/>
  </p:clrMapOvr>
  <mc:AlternateContent xmlns:mc="http://schemas.openxmlformats.org/markup-compatibility/2006" xmlns:p14="http://schemas.microsoft.com/office/powerpoint/2010/main">
    <mc:Choice Requires="p14">
      <p:transition spd="slow" p14:dur="2000" advTm="4311"/>
    </mc:Choice>
    <mc:Fallback xmlns="">
      <p:transition spd="slow" advTm="431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a:t>
            </a:r>
            <a:r>
              <a:rPr lang="en-US" altLang="zh-CN" dirty="0" smtClean="0"/>
              <a:t>Reasonable </a:t>
            </a:r>
            <a:r>
              <a:rPr lang="en-US" altLang="zh-CN" dirty="0"/>
              <a:t>M</a:t>
            </a:r>
            <a:r>
              <a:rPr lang="en-US" altLang="zh-CN" dirty="0" smtClean="0"/>
              <a:t>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Community Detection</a:t>
                </a:r>
              </a:p>
              <a:p>
                <a:pPr>
                  <a:buFont typeface="Wingdings" panose="05000000000000000000" pitchFamily="2" charset="2"/>
                  <a:buChar char="Ø"/>
                </a:pPr>
                <a:r>
                  <a:rPr lang="en-US" altLang="zh-CN" dirty="0" smtClean="0">
                    <a:latin typeface="Times New Roman" panose="02020603050405020304" pitchFamily="18" charset="0"/>
                    <a:ea typeface="Cambria Math" panose="02040503050406030204" pitchFamily="18" charset="0"/>
                    <a:cs typeface="Times New Roman" panose="02020603050405020304" pitchFamily="18" charset="0"/>
                  </a:rPr>
                  <a:t>From static to dynamic</a:t>
                </a:r>
              </a:p>
              <a:p>
                <a:pPr marL="0" indent="0">
                  <a:buNone/>
                </a:pPr>
                <a:endParaRPr lang="en-US" altLang="zh-CN" dirty="0" smtClean="0"/>
              </a:p>
              <a:p>
                <a:pPr marL="0" indent="0">
                  <a:buNone/>
                </a:pPr>
                <a:endParaRPr lang="en-US" altLang="zh-CN" dirty="0" smtClean="0"/>
              </a:p>
              <a:p>
                <a:pPr marL="0" indent="0">
                  <a:buNone/>
                </a:pPr>
                <a:endParaRPr lang="en-US" altLang="zh-CN" dirty="0"/>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From unweighted to weighted</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𝑄</m:t>
                      </m:r>
                      <m:r>
                        <a:rPr lang="en-US" altLang="zh-CN" i="1">
                          <a:latin typeface="Cambria Math" panose="02040503050406030204" pitchFamily="18" charset="0"/>
                        </a:rPr>
                        <m:t>(</m:t>
                      </m:r>
                      <m:r>
                        <m:rPr>
                          <m:nor/>
                        </m:rPr>
                        <a:rPr lang="en-US" altLang="zh-CN" i="1">
                          <a:latin typeface="Cambria Math" panose="02040503050406030204" pitchFamily="18" charset="0"/>
                        </a:rPr>
                        <m:t> </m:t>
                      </m:r>
                      <m:r>
                        <m:rPr>
                          <m:nor/>
                        </m:rPr>
                        <a:rPr lang="en-US" altLang="zh-CN" i="1" dirty="0"/>
                        <m:t>C</m:t>
                      </m:r>
                      <m:r>
                        <m:rPr>
                          <m:nor/>
                        </m:rPr>
                        <a:rPr lang="en-US" altLang="zh-CN" dirty="0"/>
                        <m:t> </m:t>
                      </m:r>
                      <m:r>
                        <m:rPr>
                          <m:nor/>
                        </m:rPr>
                        <a:rPr lang="en-US" altLang="zh-CN" dirty="0">
                          <a:latin typeface="Cambria Math" panose="02040503050406030204" pitchFamily="18" charset="0"/>
                          <a:ea typeface="Cambria Math" panose="02040503050406030204" pitchFamily="18" charset="0"/>
                        </a:rPr>
                        <m:t>) = </m:t>
                      </m:r>
                      <m:f>
                        <m:fPr>
                          <m:ctrlPr>
                            <a:rPr lang="en-US" altLang="zh-CN" i="1" dirty="0">
                              <a:latin typeface="Cambria Math" panose="02040503050406030204" pitchFamily="18" charset="0"/>
                              <a:ea typeface="Cambria Math" panose="02040503050406030204" pitchFamily="18" charset="0"/>
                            </a:rPr>
                          </m:ctrlPr>
                        </m:fPr>
                        <m:num>
                          <m:r>
                            <a:rPr lang="en-US" altLang="zh-CN" i="1" dirty="0">
                              <a:latin typeface="Cambria Math" panose="02040503050406030204" pitchFamily="18" charset="0"/>
                              <a:ea typeface="Cambria Math" panose="02040503050406030204" pitchFamily="18" charset="0"/>
                            </a:rPr>
                            <m:t>1</m:t>
                          </m:r>
                        </m:num>
                        <m:den>
                          <m:r>
                            <a:rPr lang="en-US" altLang="zh-CN" i="1" dirty="0">
                              <a:latin typeface="Cambria Math" panose="02040503050406030204" pitchFamily="18" charset="0"/>
                              <a:ea typeface="Cambria Math" panose="02040503050406030204" pitchFamily="18" charset="0"/>
                            </a:rPr>
                            <m:t>2</m:t>
                          </m:r>
                          <m:r>
                            <a:rPr lang="en-US" altLang="zh-CN" i="1" dirty="0">
                              <a:latin typeface="Cambria Math" panose="02040503050406030204" pitchFamily="18" charset="0"/>
                              <a:ea typeface="Cambria Math" panose="02040503050406030204" pitchFamily="18" charset="0"/>
                            </a:rPr>
                            <m:t>𝑚</m:t>
                          </m:r>
                        </m:den>
                      </m:f>
                      <m:nary>
                        <m:naryPr>
                          <m:chr m:val="∑"/>
                          <m:supHide m:val="on"/>
                          <m:ctrlPr>
                            <a:rPr lang="en-US" altLang="zh-CN" i="1" dirty="0">
                              <a:latin typeface="Cambria Math" panose="02040503050406030204" pitchFamily="18" charset="0"/>
                              <a:ea typeface="Cambria Math" panose="02040503050406030204" pitchFamily="18" charset="0"/>
                            </a:rPr>
                          </m:ctrlPr>
                        </m:naryPr>
                        <m:sub>
                          <m:r>
                            <m:rPr>
                              <m:brk m:alnAt="7"/>
                            </m:rPr>
                            <a:rPr lang="en-US" altLang="zh-CN" i="1" dirty="0">
                              <a:latin typeface="Cambria Math" panose="02040503050406030204" pitchFamily="18" charset="0"/>
                              <a:ea typeface="Cambria Math" panose="02040503050406030204" pitchFamily="18" charset="0"/>
                            </a:rPr>
                            <m:t>𝑖</m:t>
                          </m:r>
                          <m:r>
                            <a:rPr lang="en-US" altLang="zh-CN" i="1" dirty="0">
                              <a:latin typeface="Cambria Math" panose="02040503050406030204" pitchFamily="18" charset="0"/>
                              <a:ea typeface="Cambria Math" panose="02040503050406030204" pitchFamily="18" charset="0"/>
                            </a:rPr>
                            <m:t>𝑗</m:t>
                          </m:r>
                        </m:sub>
                        <m:sup/>
                        <m:e>
                          <m:r>
                            <a:rPr lang="en-US" altLang="zh-CN" i="1" dirty="0">
                              <a:latin typeface="Cambria Math" panose="02040503050406030204" pitchFamily="18" charset="0"/>
                              <a:ea typeface="Cambria Math" panose="02040503050406030204" pitchFamily="18" charset="0"/>
                            </a:rPr>
                            <m:t> (</m:t>
                          </m:r>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𝐴</m:t>
                              </m:r>
                            </m:e>
                            <m:sub>
                              <m:r>
                                <a:rPr lang="en-US" altLang="zh-CN" i="1" dirty="0">
                                  <a:latin typeface="Cambria Math" panose="02040503050406030204" pitchFamily="18" charset="0"/>
                                  <a:ea typeface="Cambria Math" panose="02040503050406030204" pitchFamily="18" charset="0"/>
                                </a:rPr>
                                <m:t>𝑖𝑗</m:t>
                              </m:r>
                            </m:sub>
                          </m:sSub>
                          <m:r>
                            <a:rPr lang="en-US" altLang="zh-CN" i="1" dirty="0">
                              <a:latin typeface="Cambria Math" panose="02040503050406030204" pitchFamily="18" charset="0"/>
                              <a:ea typeface="Cambria Math" panose="02040503050406030204" pitchFamily="18" charset="0"/>
                            </a:rPr>
                            <m:t>−</m:t>
                          </m:r>
                          <m:f>
                            <m:fPr>
                              <m:ctrlPr>
                                <a:rPr lang="en-US" altLang="zh-CN" i="1" dirty="0">
                                  <a:latin typeface="Cambria Math" panose="02040503050406030204" pitchFamily="18" charset="0"/>
                                  <a:ea typeface="Cambria Math" panose="02040503050406030204" pitchFamily="18" charset="0"/>
                                </a:rPr>
                              </m:ctrlPr>
                            </m:fPr>
                            <m:num>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𝑘</m:t>
                                  </m:r>
                                </m:e>
                                <m:sub>
                                  <m:r>
                                    <a:rPr lang="en-US" altLang="zh-CN" i="1" dirty="0">
                                      <a:latin typeface="Cambria Math" panose="02040503050406030204" pitchFamily="18" charset="0"/>
                                      <a:ea typeface="Cambria Math" panose="02040503050406030204" pitchFamily="18" charset="0"/>
                                    </a:rPr>
                                    <m:t>𝑖</m:t>
                                  </m:r>
                                </m:sub>
                              </m:sSub>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𝑘</m:t>
                                  </m:r>
                                </m:e>
                                <m:sub>
                                  <m:r>
                                    <a:rPr lang="en-US" altLang="zh-CN" i="1" dirty="0">
                                      <a:latin typeface="Cambria Math" panose="02040503050406030204" pitchFamily="18" charset="0"/>
                                      <a:ea typeface="Cambria Math" panose="02040503050406030204" pitchFamily="18" charset="0"/>
                                    </a:rPr>
                                    <m:t>𝑗</m:t>
                                  </m:r>
                                </m:sub>
                              </m:sSub>
                            </m:num>
                            <m:den>
                              <m:r>
                                <a:rPr lang="en-US" altLang="zh-CN" i="1" dirty="0">
                                  <a:latin typeface="Cambria Math" panose="02040503050406030204" pitchFamily="18" charset="0"/>
                                  <a:ea typeface="Cambria Math" panose="02040503050406030204" pitchFamily="18" charset="0"/>
                                </a:rPr>
                                <m:t>2</m:t>
                              </m:r>
                              <m:r>
                                <a:rPr lang="en-US" altLang="zh-CN" i="1" dirty="0">
                                  <a:latin typeface="Cambria Math" panose="02040503050406030204" pitchFamily="18" charset="0"/>
                                  <a:ea typeface="Cambria Math" panose="02040503050406030204" pitchFamily="18" charset="0"/>
                                </a:rPr>
                                <m:t>𝑚</m:t>
                              </m:r>
                            </m:den>
                          </m:f>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𝛿</m:t>
                              </m:r>
                            </m:e>
                            <m:sub>
                              <m:r>
                                <a:rPr lang="en-US" altLang="zh-CN" i="1" dirty="0">
                                  <a:latin typeface="Cambria Math" panose="02040503050406030204" pitchFamily="18" charset="0"/>
                                  <a:ea typeface="Cambria Math" panose="02040503050406030204" pitchFamily="18" charset="0"/>
                                </a:rPr>
                                <m:t>𝑖𝑗</m:t>
                              </m:r>
                            </m:sub>
                          </m:sSub>
                        </m:e>
                      </m:nary>
                    </m:oMath>
                  </m:oMathPara>
                </a14:m>
                <a:endParaRPr lang="en-US" altLang="zh-CN" dirty="0" smtClean="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𝑄</m:t>
                      </m:r>
                      <m:r>
                        <a:rPr lang="en-US" altLang="zh-CN" i="1">
                          <a:latin typeface="Cambria Math" panose="02040503050406030204" pitchFamily="18" charset="0"/>
                        </a:rPr>
                        <m:t>(</m:t>
                      </m:r>
                      <m:r>
                        <m:rPr>
                          <m:nor/>
                        </m:rPr>
                        <a:rPr lang="en-US" altLang="zh-CN" i="1">
                          <a:latin typeface="Cambria Math" panose="02040503050406030204" pitchFamily="18" charset="0"/>
                        </a:rPr>
                        <m:t> </m:t>
                      </m:r>
                      <m:r>
                        <m:rPr>
                          <m:nor/>
                        </m:rPr>
                        <a:rPr lang="en-US" altLang="zh-CN" i="1" dirty="0"/>
                        <m:t>C</m:t>
                      </m:r>
                      <m:r>
                        <m:rPr>
                          <m:nor/>
                        </m:rPr>
                        <a:rPr lang="en-US" altLang="zh-CN" dirty="0"/>
                        <m:t> </m:t>
                      </m:r>
                      <m:r>
                        <m:rPr>
                          <m:nor/>
                        </m:rPr>
                        <a:rPr lang="en-US" altLang="zh-CN" dirty="0">
                          <a:latin typeface="Cambria Math" panose="02040503050406030204" pitchFamily="18" charset="0"/>
                          <a:ea typeface="Cambria Math" panose="02040503050406030204" pitchFamily="18" charset="0"/>
                        </a:rPr>
                        <m:t>) = </m:t>
                      </m:r>
                      <m:f>
                        <m:fPr>
                          <m:ctrlPr>
                            <a:rPr lang="en-US" altLang="zh-CN" i="1" dirty="0">
                              <a:latin typeface="Cambria Math" panose="02040503050406030204" pitchFamily="18" charset="0"/>
                              <a:ea typeface="Cambria Math" panose="02040503050406030204" pitchFamily="18" charset="0"/>
                            </a:rPr>
                          </m:ctrlPr>
                        </m:fPr>
                        <m:num>
                          <m:r>
                            <a:rPr lang="en-US" altLang="zh-CN" i="1" dirty="0">
                              <a:latin typeface="Cambria Math" panose="02040503050406030204" pitchFamily="18" charset="0"/>
                              <a:ea typeface="Cambria Math" panose="02040503050406030204" pitchFamily="18" charset="0"/>
                            </a:rPr>
                            <m:t>1</m:t>
                          </m:r>
                        </m:num>
                        <m:den>
                          <m:r>
                            <a:rPr lang="en-US" altLang="zh-CN" i="1" dirty="0">
                              <a:latin typeface="Cambria Math" panose="02040503050406030204" pitchFamily="18" charset="0"/>
                              <a:ea typeface="Cambria Math" panose="02040503050406030204" pitchFamily="18" charset="0"/>
                            </a:rPr>
                            <m:t>2</m:t>
                          </m:r>
                          <m:r>
                            <a:rPr lang="en-US" altLang="zh-CN" i="1" dirty="0">
                              <a:latin typeface="Cambria Math" panose="02040503050406030204" pitchFamily="18" charset="0"/>
                              <a:ea typeface="Cambria Math" panose="02040503050406030204" pitchFamily="18" charset="0"/>
                            </a:rPr>
                            <m:t>𝑚</m:t>
                          </m:r>
                        </m:den>
                      </m:f>
                      <m:nary>
                        <m:naryPr>
                          <m:chr m:val="∑"/>
                          <m:supHide m:val="on"/>
                          <m:ctrlPr>
                            <a:rPr lang="en-US" altLang="zh-CN" i="1" dirty="0">
                              <a:latin typeface="Cambria Math" panose="02040503050406030204" pitchFamily="18" charset="0"/>
                              <a:ea typeface="Cambria Math" panose="02040503050406030204" pitchFamily="18" charset="0"/>
                            </a:rPr>
                          </m:ctrlPr>
                        </m:naryPr>
                        <m:sub>
                          <m:r>
                            <m:rPr>
                              <m:brk m:alnAt="7"/>
                            </m:rPr>
                            <a:rPr lang="en-US" altLang="zh-CN" i="1" dirty="0">
                              <a:latin typeface="Cambria Math" panose="02040503050406030204" pitchFamily="18" charset="0"/>
                              <a:ea typeface="Cambria Math" panose="02040503050406030204" pitchFamily="18" charset="0"/>
                            </a:rPr>
                            <m:t>𝑖</m:t>
                          </m:r>
                          <m:r>
                            <a:rPr lang="en-US" altLang="zh-CN" i="1" dirty="0">
                              <a:latin typeface="Cambria Math" panose="02040503050406030204" pitchFamily="18" charset="0"/>
                              <a:ea typeface="Cambria Math" panose="02040503050406030204" pitchFamily="18" charset="0"/>
                            </a:rPr>
                            <m:t>𝑗</m:t>
                          </m:r>
                        </m:sub>
                        <m:sup/>
                        <m:e>
                          <m:r>
                            <a:rPr lang="en-US" altLang="zh-CN" i="1" dirty="0">
                              <a:latin typeface="Cambria Math" panose="02040503050406030204" pitchFamily="18" charset="0"/>
                              <a:ea typeface="Cambria Math" panose="02040503050406030204" pitchFamily="18" charset="0"/>
                            </a:rPr>
                            <m:t> (</m:t>
                          </m:r>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𝐴</m:t>
                              </m:r>
                            </m:e>
                            <m:sub>
                              <m:r>
                                <a:rPr lang="en-US" altLang="zh-CN" i="1" dirty="0">
                                  <a:latin typeface="Cambria Math" panose="02040503050406030204" pitchFamily="18" charset="0"/>
                                  <a:ea typeface="Cambria Math" panose="02040503050406030204" pitchFamily="18" charset="0"/>
                                </a:rPr>
                                <m:t>𝑖𝑗</m:t>
                              </m:r>
                            </m:sub>
                          </m:sSub>
                          <m:r>
                            <a:rPr lang="en-US" altLang="zh-CN" i="1" dirty="0">
                              <a:latin typeface="Cambria Math" panose="02040503050406030204" pitchFamily="18" charset="0"/>
                              <a:ea typeface="Cambria Math" panose="02040503050406030204" pitchFamily="18" charset="0"/>
                            </a:rPr>
                            <m:t>−</m:t>
                          </m:r>
                          <m:f>
                            <m:fPr>
                              <m:ctrlPr>
                                <a:rPr lang="en-US" altLang="zh-CN" i="1" dirty="0">
                                  <a:latin typeface="Cambria Math" panose="02040503050406030204" pitchFamily="18" charset="0"/>
                                  <a:ea typeface="Cambria Math" panose="02040503050406030204" pitchFamily="18" charset="0"/>
                                </a:rPr>
                              </m:ctrlPr>
                            </m:fPr>
                            <m:num>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𝑘</m:t>
                                  </m:r>
                                </m:e>
                                <m:sub>
                                  <m:r>
                                    <a:rPr lang="en-US" altLang="zh-CN" i="1" dirty="0">
                                      <a:latin typeface="Cambria Math" panose="02040503050406030204" pitchFamily="18" charset="0"/>
                                      <a:ea typeface="Cambria Math" panose="02040503050406030204" pitchFamily="18" charset="0"/>
                                    </a:rPr>
                                    <m:t>𝑖</m:t>
                                  </m:r>
                                </m:sub>
                              </m:sSub>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𝑘</m:t>
                                  </m:r>
                                </m:e>
                                <m:sub>
                                  <m:r>
                                    <a:rPr lang="en-US" altLang="zh-CN" i="1" dirty="0">
                                      <a:latin typeface="Cambria Math" panose="02040503050406030204" pitchFamily="18" charset="0"/>
                                      <a:ea typeface="Cambria Math" panose="02040503050406030204" pitchFamily="18" charset="0"/>
                                    </a:rPr>
                                    <m:t>𝑗</m:t>
                                  </m:r>
                                </m:sub>
                              </m:sSub>
                            </m:num>
                            <m:den>
                              <m:r>
                                <a:rPr lang="en-US" altLang="zh-CN" i="1" dirty="0">
                                  <a:latin typeface="Cambria Math" panose="02040503050406030204" pitchFamily="18" charset="0"/>
                                  <a:ea typeface="Cambria Math" panose="02040503050406030204" pitchFamily="18" charset="0"/>
                                </a:rPr>
                                <m:t>2</m:t>
                              </m:r>
                              <m:r>
                                <a:rPr lang="en-US" altLang="zh-CN" i="1" dirty="0">
                                  <a:latin typeface="Cambria Math" panose="02040503050406030204" pitchFamily="18" charset="0"/>
                                  <a:ea typeface="Cambria Math" panose="02040503050406030204" pitchFamily="18" charset="0"/>
                                </a:rPr>
                                <m:t>𝑚</m:t>
                              </m:r>
                            </m:den>
                          </m:f>
                          <m:r>
                            <a:rPr lang="en-US" altLang="zh-CN" i="1" dirty="0">
                              <a:latin typeface="Cambria Math" panose="02040503050406030204" pitchFamily="18" charset="0"/>
                              <a:ea typeface="Cambria Math" panose="02040503050406030204" pitchFamily="18" charset="0"/>
                            </a:rPr>
                            <m:t>)</m:t>
                          </m:r>
                          <m:sSub>
                            <m:sSubPr>
                              <m:ctrlPr>
                                <a:rPr lang="en-US" altLang="zh-CN"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𝑤</m:t>
                              </m:r>
                            </m:e>
                            <m:sub>
                              <m:r>
                                <a:rPr lang="en-US" altLang="zh-CN" b="0" i="1" dirty="0" smtClean="0">
                                  <a:latin typeface="Cambria Math" panose="02040503050406030204" pitchFamily="18" charset="0"/>
                                  <a:ea typeface="Cambria Math" panose="02040503050406030204" pitchFamily="18" charset="0"/>
                                </a:rPr>
                                <m:t>𝑖𝑗</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𝛿</m:t>
                              </m:r>
                            </m:e>
                            <m:sub>
                              <m:r>
                                <a:rPr lang="en-US" altLang="zh-CN" i="1" dirty="0">
                                  <a:latin typeface="Cambria Math" panose="02040503050406030204" pitchFamily="18" charset="0"/>
                                  <a:ea typeface="Cambria Math" panose="02040503050406030204" pitchFamily="18" charset="0"/>
                                </a:rPr>
                                <m:t>𝑖𝑗</m:t>
                              </m:r>
                            </m:sub>
                          </m:sSub>
                        </m:e>
                      </m:nary>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1083" b="-12034"/>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705333" y="2328254"/>
            <a:ext cx="4406727" cy="1682370"/>
          </a:xfrm>
          <a:prstGeom prst="rect">
            <a:avLst/>
          </a:prstGeom>
        </p:spPr>
      </p:pic>
      <p:sp>
        <p:nvSpPr>
          <p:cNvPr id="5" name="下箭头 4"/>
          <p:cNvSpPr/>
          <p:nvPr/>
        </p:nvSpPr>
        <p:spPr bwMode="auto">
          <a:xfrm>
            <a:off x="2512652" y="5373216"/>
            <a:ext cx="396044" cy="540060"/>
          </a:xfrm>
          <a:prstGeom prst="downArrow">
            <a:avLst/>
          </a:prstGeom>
          <a:solidFill>
            <a:srgbClr val="FF0000"/>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500" b="1" i="0" u="none" strike="noStrike" cap="none" normalizeH="0" baseline="0" smtClean="0">
              <a:ln>
                <a:noFill/>
              </a:ln>
              <a:solidFill>
                <a:srgbClr val="000066"/>
              </a:solidFill>
              <a:effectLst/>
              <a:latin typeface="Times New Roman" pitchFamily="18" charset="0"/>
              <a:ea typeface="黑体" pitchFamily="2" charset="-122"/>
            </a:endParaRPr>
          </a:p>
        </p:txBody>
      </p:sp>
    </p:spTree>
    <p:extLst>
      <p:ext uri="{BB962C8B-B14F-4D97-AF65-F5344CB8AC3E}">
        <p14:creationId xmlns:p14="http://schemas.microsoft.com/office/powerpoint/2010/main" val="1994393565"/>
      </p:ext>
    </p:extLst>
  </p:cSld>
  <p:clrMapOvr>
    <a:masterClrMapping/>
  </p:clrMapOvr>
  <mc:AlternateContent xmlns:mc="http://schemas.openxmlformats.org/markup-compatibility/2006" xmlns:p14="http://schemas.microsoft.com/office/powerpoint/2010/main">
    <mc:Choice Requires="p14">
      <p:transition spd="slow" p14:dur="2000" advTm="2887"/>
    </mc:Choice>
    <mc:Fallback xmlns="">
      <p:transition spd="slow" advTm="288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R</a:t>
            </a:r>
            <a:r>
              <a:rPr lang="en-US" altLang="zh-CN" dirty="0" smtClean="0"/>
              <a:t>easonable </a:t>
            </a:r>
            <a:r>
              <a:rPr lang="en-US" altLang="zh-CN" dirty="0"/>
              <a:t>M</a:t>
            </a:r>
            <a:r>
              <a:rPr lang="en-US" altLang="zh-CN" dirty="0" smtClean="0"/>
              <a:t>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Supportive Reasons</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Distribute seeds in different communities to achieve higher </a:t>
                </a:r>
                <a14:m>
                  <m:oMath xmlns:m="http://schemas.openxmlformats.org/officeDocument/2006/math">
                    <m:r>
                      <a:rPr lang="zh-CN" altLang="en-US"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𝐴</m:t>
                        </m:r>
                      </m:e>
                    </m:d>
                  </m:oMath>
                </a14:m>
                <a:endParaRPr lang="en-US" altLang="zh-CN" dirty="0" smtClean="0"/>
              </a:p>
              <a:p>
                <a:pPr>
                  <a:buFont typeface="Wingdings" panose="05000000000000000000" pitchFamily="2" charset="2"/>
                  <a:buChar char="Ø"/>
                </a:pPr>
                <a:endParaRPr lang="en-US" altLang="zh-CN" dirty="0" smtClean="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smtClean="0"/>
              </a:p>
              <a:p>
                <a:pPr marL="0" indent="0">
                  <a:buNone/>
                </a:pPr>
                <a:endParaRPr lang="en-US" altLang="zh-CN" dirty="0"/>
              </a:p>
              <a:p>
                <a:pPr>
                  <a:buFont typeface="Wingdings" panose="05000000000000000000" pitchFamily="2" charset="2"/>
                  <a:buChar char="Ø"/>
                </a:pPr>
                <a:endParaRPr lang="en-US" altLang="zh-CN" dirty="0" smtClean="0"/>
              </a:p>
              <a:p>
                <a:pPr>
                  <a:buFont typeface="Wingdings" panose="05000000000000000000" pitchFamily="2" charset="2"/>
                  <a:buChar char="Ø"/>
                </a:pPr>
                <a:endParaRPr lang="en-US" altLang="zh-CN" dirty="0" smtClean="0"/>
              </a:p>
              <a:p>
                <a:pPr marL="0" indent="0">
                  <a:buNone/>
                </a:pPr>
                <a:r>
                  <a:rPr lang="en-US" altLang="zh-CN" dirty="0"/>
                  <a:t> </a:t>
                </a:r>
                <a:r>
                  <a:rPr lang="en-US" altLang="zh-CN" dirty="0" smtClean="0"/>
                  <a:t>      </a:t>
                </a:r>
                <a:r>
                  <a:rPr lang="en-US" altLang="zh-CN" dirty="0" smtClean="0">
                    <a:latin typeface="Times New Roman" panose="02020603050405020304" pitchFamily="18" charset="0"/>
                    <a:cs typeface="Times New Roman" panose="02020603050405020304" pitchFamily="18" charset="0"/>
                  </a:rPr>
                  <a:t>high risk                             high stability</a:t>
                </a:r>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1083" r="-370" b="-10710"/>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719572" y="2780928"/>
            <a:ext cx="3632291" cy="2952328"/>
          </a:xfrm>
          <a:prstGeom prst="rect">
            <a:avLst/>
          </a:prstGeom>
        </p:spPr>
      </p:pic>
      <p:pic>
        <p:nvPicPr>
          <p:cNvPr id="7" name="图片 6"/>
          <p:cNvPicPr>
            <a:picLocks noChangeAspect="1"/>
          </p:cNvPicPr>
          <p:nvPr/>
        </p:nvPicPr>
        <p:blipFill>
          <a:blip r:embed="rId5"/>
          <a:stretch>
            <a:fillRect/>
          </a:stretch>
        </p:blipFill>
        <p:spPr>
          <a:xfrm>
            <a:off x="4543743" y="2765492"/>
            <a:ext cx="3880685" cy="3004402"/>
          </a:xfrm>
          <a:prstGeom prst="rect">
            <a:avLst/>
          </a:prstGeom>
        </p:spPr>
      </p:pic>
    </p:spTree>
    <p:extLst>
      <p:ext uri="{BB962C8B-B14F-4D97-AF65-F5344CB8AC3E}">
        <p14:creationId xmlns:p14="http://schemas.microsoft.com/office/powerpoint/2010/main" val="1036714528"/>
      </p:ext>
    </p:extLst>
  </p:cSld>
  <p:clrMapOvr>
    <a:masterClrMapping/>
  </p:clrMapOvr>
  <mc:AlternateContent xmlns:mc="http://schemas.openxmlformats.org/markup-compatibility/2006" xmlns:p14="http://schemas.microsoft.com/office/powerpoint/2010/main">
    <mc:Choice Requires="p14">
      <p:transition spd="slow" p14:dur="2000" advTm="65715"/>
    </mc:Choice>
    <mc:Fallback xmlns="">
      <p:transition spd="slow" advTm="6571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R</a:t>
            </a:r>
            <a:r>
              <a:rPr lang="en-US" altLang="zh-CN" dirty="0" smtClean="0"/>
              <a:t>easonable </a:t>
            </a:r>
            <a:r>
              <a:rPr lang="en-US" altLang="zh-CN" dirty="0"/>
              <a:t>M</a:t>
            </a:r>
            <a:r>
              <a:rPr lang="en-US" altLang="zh-CN" dirty="0" smtClean="0"/>
              <a:t>ethod</a:t>
            </a:r>
            <a:endParaRPr lang="zh-CN" altLang="en-US" dirty="0"/>
          </a:p>
        </p:txBody>
      </p:sp>
      <p:sp>
        <p:nvSpPr>
          <p:cNvPr id="3" name="内容占位符 2"/>
          <p:cNvSpPr>
            <a:spLocks noGrp="1"/>
          </p:cNvSpPr>
          <p:nvPr>
            <p:ph idx="1"/>
          </p:nvPr>
        </p:nvSpPr>
        <p:spPr/>
        <p:txBody>
          <a:bodyPr/>
          <a:lstStyle/>
          <a:p>
            <a:r>
              <a:rPr lang="en-US" altLang="zh-CN" b="1" i="1" dirty="0">
                <a:latin typeface="Times New Roman" panose="02020603050405020304" pitchFamily="18" charset="0"/>
                <a:cs typeface="Times New Roman" panose="02020603050405020304" pitchFamily="18" charset="0"/>
              </a:rPr>
              <a:t>Supportive Reasons</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More intra-community links, means more chances to get activated</a:t>
            </a:r>
          </a:p>
          <a:p>
            <a:pPr marL="0" indent="0">
              <a:buNone/>
            </a:pPr>
            <a:endParaRPr lang="zh-CN" altLang="en-US" dirty="0"/>
          </a:p>
        </p:txBody>
      </p:sp>
      <p:pic>
        <p:nvPicPr>
          <p:cNvPr id="5" name="图片 4"/>
          <p:cNvPicPr>
            <a:picLocks noChangeAspect="1"/>
          </p:cNvPicPr>
          <p:nvPr/>
        </p:nvPicPr>
        <p:blipFill>
          <a:blip r:embed="rId2"/>
          <a:stretch>
            <a:fillRect/>
          </a:stretch>
        </p:blipFill>
        <p:spPr>
          <a:xfrm>
            <a:off x="2591780" y="2672916"/>
            <a:ext cx="3971074" cy="3059475"/>
          </a:xfrm>
          <a:prstGeom prst="rect">
            <a:avLst/>
          </a:prstGeom>
        </p:spPr>
      </p:pic>
    </p:spTree>
    <p:extLst>
      <p:ext uri="{BB962C8B-B14F-4D97-AF65-F5344CB8AC3E}">
        <p14:creationId xmlns:p14="http://schemas.microsoft.com/office/powerpoint/2010/main" val="1168220641"/>
      </p:ext>
    </p:extLst>
  </p:cSld>
  <p:clrMapOvr>
    <a:masterClrMapping/>
  </p:clrMapOvr>
  <mc:AlternateContent xmlns:mc="http://schemas.openxmlformats.org/markup-compatibility/2006" xmlns:p14="http://schemas.microsoft.com/office/powerpoint/2010/main">
    <mc:Choice Requires="p14">
      <p:transition spd="slow" p14:dur="2000" advTm="6851"/>
    </mc:Choice>
    <mc:Fallback xmlns="">
      <p:transition spd="slow" advTm="68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R</a:t>
            </a:r>
            <a:r>
              <a:rPr lang="en-US" altLang="zh-CN" dirty="0" smtClean="0"/>
              <a:t>easonable </a:t>
            </a:r>
            <a:r>
              <a:rPr lang="en-US" altLang="zh-CN" dirty="0"/>
              <a:t>M</a:t>
            </a:r>
            <a:r>
              <a:rPr lang="en-US" altLang="zh-CN" dirty="0" smtClean="0"/>
              <a:t>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a:latin typeface="Times New Roman" panose="02020603050405020304" pitchFamily="18" charset="0"/>
                    <a:cs typeface="Times New Roman" panose="02020603050405020304" pitchFamily="18" charset="0"/>
                  </a:rPr>
                  <a:t>Supportive Reasons</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smaller targeting scale</a:t>
                </a:r>
              </a:p>
              <a:p>
                <a:pPr marL="0" indent="0">
                  <a:buNone/>
                </a:pP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𝑁</m:t>
                        </m:r>
                      </m:e>
                      <m:sup>
                        <m:r>
                          <a:rPr lang="en-US" altLang="zh-CN" b="0" i="1" smtClean="0">
                            <a:latin typeface="Cambria Math" panose="02040503050406030204" pitchFamily="18" charset="0"/>
                          </a:rPr>
                          <m:t>𝑘</m:t>
                        </m:r>
                      </m:sup>
                    </m:sSup>
                    <m:r>
                      <a:rPr lang="en-US" altLang="zh-CN" b="0" i="1" smtClean="0">
                        <a:latin typeface="Cambria Math" panose="02040503050406030204" pitchFamily="18" charset="0"/>
                      </a:rPr>
                      <m:t>)</m:t>
                    </m:r>
                  </m:oMath>
                </a14:m>
                <a:r>
                  <a:rPr lang="en-US" altLang="zh-CN" dirty="0" smtClean="0"/>
                  <a:t>             </a:t>
                </a:r>
                <a14:m>
                  <m:oMath xmlns:m="http://schemas.openxmlformats.org/officeDocument/2006/math">
                    <m:r>
                      <a:rPr lang="en-US" altLang="zh-CN" b="0" i="1" dirty="0" smtClean="0">
                        <a:latin typeface="Cambria Math" panose="02040503050406030204" pitchFamily="18" charset="0"/>
                      </a:rPr>
                      <m:t>3</m:t>
                    </m:r>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𝑂</m:t>
                    </m:r>
                    <m:r>
                      <a:rPr lang="en-US" altLang="zh-CN" b="0" i="1" dirty="0" smtClean="0">
                        <a:latin typeface="Cambria Math" panose="02040503050406030204" pitchFamily="18" charset="0"/>
                        <a:ea typeface="Cambria Math" panose="02040503050406030204" pitchFamily="18" charset="0"/>
                      </a:rPr>
                      <m:t>(</m:t>
                    </m:r>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f>
                              <m:fPr>
                                <m:ctrlPr>
                                  <a:rPr lang="en-US" altLang="zh-CN" b="0" i="1" dirty="0" smtClean="0">
                                    <a:latin typeface="Cambria Math" panose="02040503050406030204" pitchFamily="18" charset="0"/>
                                    <a:ea typeface="Cambria Math" panose="02040503050406030204" pitchFamily="18" charset="0"/>
                                  </a:rPr>
                                </m:ctrlPr>
                              </m:fPr>
                              <m:num>
                                <m:r>
                                  <a:rPr lang="en-US" altLang="zh-CN" b="0" i="1" dirty="0" smtClean="0">
                                    <a:latin typeface="Cambria Math" panose="02040503050406030204" pitchFamily="18" charset="0"/>
                                    <a:ea typeface="Cambria Math" panose="02040503050406030204" pitchFamily="18" charset="0"/>
                                  </a:rPr>
                                  <m:t>𝑁</m:t>
                                </m:r>
                              </m:num>
                              <m:den>
                                <m:r>
                                  <a:rPr lang="en-US" altLang="zh-CN" b="0" i="1" dirty="0" smtClean="0">
                                    <a:latin typeface="Cambria Math" panose="02040503050406030204" pitchFamily="18" charset="0"/>
                                    <a:ea typeface="Cambria Math" panose="02040503050406030204" pitchFamily="18" charset="0"/>
                                  </a:rPr>
                                  <m:t>3</m:t>
                                </m:r>
                              </m:den>
                            </m:f>
                          </m:e>
                        </m:d>
                      </m:e>
                      <m:sup>
                        <m:r>
                          <a:rPr lang="en-US" altLang="zh-CN" b="0" i="1" dirty="0" smtClean="0">
                            <a:latin typeface="Cambria Math" panose="02040503050406030204" pitchFamily="18" charset="0"/>
                            <a:ea typeface="Cambria Math" panose="02040503050406030204" pitchFamily="18" charset="0"/>
                          </a:rPr>
                          <m:t>𝑘</m:t>
                        </m:r>
                      </m:sup>
                    </m:sSup>
                    <m:r>
                      <a:rPr lang="en-US" altLang="zh-CN" b="0" i="1" dirty="0" smtClean="0">
                        <a:latin typeface="Cambria Math" panose="02040503050406030204" pitchFamily="18" charset="0"/>
                        <a:ea typeface="Cambria Math" panose="02040503050406030204" pitchFamily="18" charset="0"/>
                      </a:rPr>
                      <m:t>)</m:t>
                    </m:r>
                  </m:oMath>
                </a14:m>
                <a:r>
                  <a:rPr lang="en-US" altLang="zh-CN" dirty="0" smtClean="0"/>
                  <a:t>    </a:t>
                </a:r>
                <a14:m>
                  <m:oMath xmlns:m="http://schemas.openxmlformats.org/officeDocument/2006/math">
                    <m:sSup>
                      <m:sSupPr>
                        <m:ctrlPr>
                          <a:rPr lang="en-US" altLang="zh-CN" i="1" dirty="0" smtClean="0">
                            <a:solidFill>
                              <a:srgbClr val="FF0000"/>
                            </a:solidFill>
                            <a:latin typeface="Cambria Math" panose="02040503050406030204" pitchFamily="18" charset="0"/>
                          </a:rPr>
                        </m:ctrlPr>
                      </m:sSupPr>
                      <m:e>
                        <m:r>
                          <a:rPr lang="en-US" altLang="zh-CN" b="0" i="1" dirty="0" smtClean="0">
                            <a:solidFill>
                              <a:srgbClr val="FF0000"/>
                            </a:solidFill>
                            <a:latin typeface="Cambria Math" panose="02040503050406030204" pitchFamily="18" charset="0"/>
                          </a:rPr>
                          <m:t>𝑖</m:t>
                        </m:r>
                      </m:e>
                      <m:sup>
                        <m:r>
                          <a:rPr lang="en-US" altLang="zh-CN" b="0" i="1" dirty="0" smtClean="0">
                            <a:solidFill>
                              <a:srgbClr val="FF0000"/>
                            </a:solidFill>
                            <a:latin typeface="Cambria Math" panose="02040503050406030204" pitchFamily="18" charset="0"/>
                          </a:rPr>
                          <m:t>1−</m:t>
                        </m:r>
                        <m:r>
                          <a:rPr lang="en-US" altLang="zh-CN" b="0" i="1" dirty="0" smtClean="0">
                            <a:solidFill>
                              <a:srgbClr val="FF0000"/>
                            </a:solidFill>
                            <a:latin typeface="Cambria Math" panose="02040503050406030204" pitchFamily="18" charset="0"/>
                          </a:rPr>
                          <m:t>𝑘</m:t>
                        </m:r>
                      </m:sup>
                    </m:sSup>
                  </m:oMath>
                </a14:m>
                <a:endParaRPr lang="en-US" altLang="zh-CN" dirty="0" smtClean="0"/>
              </a:p>
              <a:p>
                <a:pPr>
                  <a:buFont typeface="Wingdings" panose="05000000000000000000" pitchFamily="2" charset="2"/>
                  <a:buChar char="Ø"/>
                </a:pPr>
                <a:endParaRPr lang="en-US" altLang="zh-CN" dirty="0" smtClean="0"/>
              </a:p>
              <a:p>
                <a:pPr marL="0" indent="0">
                  <a:buNone/>
                </a:pP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1083"/>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2624381" y="3200774"/>
            <a:ext cx="3895238" cy="2990476"/>
          </a:xfrm>
          <a:prstGeom prst="rect">
            <a:avLst/>
          </a:prstGeom>
        </p:spPr>
      </p:pic>
      <p:sp>
        <p:nvSpPr>
          <p:cNvPr id="6" name="右箭头 5"/>
          <p:cNvSpPr/>
          <p:nvPr/>
        </p:nvSpPr>
        <p:spPr bwMode="auto">
          <a:xfrm>
            <a:off x="1979712" y="2523713"/>
            <a:ext cx="972108" cy="512390"/>
          </a:xfrm>
          <a:prstGeom prst="rightArrow">
            <a:avLst/>
          </a:prstGeom>
          <a:solidFill>
            <a:srgbClr val="FF0000"/>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500" b="1" i="0" u="none" strike="noStrike" cap="none" normalizeH="0" baseline="0" smtClean="0">
              <a:ln>
                <a:noFill/>
              </a:ln>
              <a:solidFill>
                <a:srgbClr val="000066"/>
              </a:solidFill>
              <a:effectLst/>
              <a:latin typeface="Times New Roman" pitchFamily="18" charset="0"/>
              <a:ea typeface="黑体" pitchFamily="2" charset="-122"/>
            </a:endParaRPr>
          </a:p>
        </p:txBody>
      </p:sp>
    </p:spTree>
    <p:extLst>
      <p:ext uri="{BB962C8B-B14F-4D97-AF65-F5344CB8AC3E}">
        <p14:creationId xmlns:p14="http://schemas.microsoft.com/office/powerpoint/2010/main" val="2156259151"/>
      </p:ext>
    </p:extLst>
  </p:cSld>
  <p:clrMapOvr>
    <a:masterClrMapping/>
  </p:clrMapOvr>
  <mc:AlternateContent xmlns:mc="http://schemas.openxmlformats.org/markup-compatibility/2006" xmlns:p14="http://schemas.microsoft.com/office/powerpoint/2010/main">
    <mc:Choice Requires="p14">
      <p:transition spd="slow" p14:dur="2000" advTm="3547"/>
    </mc:Choice>
    <mc:Fallback xmlns="">
      <p:transition spd="slow" advTm="354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R</a:t>
            </a:r>
            <a:r>
              <a:rPr lang="en-US" altLang="zh-CN" dirty="0" smtClean="0"/>
              <a:t>easonable </a:t>
            </a:r>
            <a:r>
              <a:rPr lang="en-US" altLang="zh-CN" dirty="0"/>
              <a:t>M</a:t>
            </a:r>
            <a:r>
              <a:rPr lang="en-US" altLang="zh-CN" dirty="0" smtClean="0"/>
              <a:t>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Evaluation index of the method</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The complexity of targeting </a:t>
                </a:r>
                <a14:m>
                  <m:oMath xmlns:m="http://schemas.openxmlformats.org/officeDocument/2006/math">
                    <m:r>
                      <a:rPr lang="en-US" altLang="zh-CN" b="0" i="1" smtClean="0">
                        <a:latin typeface="Cambria Math" panose="02040503050406030204" pitchFamily="18" charset="0"/>
                        <a:cs typeface="Arial" panose="020B0604020202020204" pitchFamily="34" charset="0"/>
                      </a:rPr>
                      <m:t>𝐴</m:t>
                    </m:r>
                  </m:oMath>
                </a14:m>
                <a:endParaRPr lang="en-US" altLang="zh-CN" dirty="0" smtClean="0">
                  <a:latin typeface="Times New Roman" panose="02020603050405020304" pitchFamily="18" charset="0"/>
                  <a:cs typeface="Times New Roman" panose="02020603050405020304" pitchFamily="18" charset="0"/>
                </a:endParaRPr>
              </a:p>
              <a:p>
                <a:pPr marL="0" indent="0">
                  <a:buNone/>
                </a:pP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NP hard             </a:t>
                </a:r>
                <a14:m>
                  <m:oMath xmlns:m="http://schemas.openxmlformats.org/officeDocument/2006/math">
                    <m:r>
                      <a:rPr lang="en-US" altLang="zh-CN" sz="2400" b="0" i="0" smtClean="0">
                        <a:latin typeface="Cambria Math" panose="02040503050406030204" pitchFamily="18" charset="0"/>
                        <a:cs typeface="Arial" panose="020B0604020202020204" pitchFamily="34" charset="0"/>
                      </a:rPr>
                      <m:t>  </m:t>
                    </m:r>
                  </m:oMath>
                </a14:m>
                <a:endParaRPr lang="en-US" altLang="zh-CN" sz="2400" b="0" i="0" dirty="0" smtClean="0">
                  <a:latin typeface="Cambria Math" panose="02040503050406030204" pitchFamily="18" charset="0"/>
                  <a:cs typeface="Arial" panose="020B0604020202020204" pitchFamily="34" charset="0"/>
                </a:endParaRPr>
              </a:p>
              <a:p>
                <a:pPr marL="0" indent="0">
                  <a:buNone/>
                </a:pPr>
                <a:endParaRPr lang="en-US" altLang="zh-CN" sz="2400" b="0" i="1" dirty="0" smtClean="0">
                  <a:latin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Arial" panose="020B0604020202020204" pitchFamily="34" charset="0"/>
                        </a:rPr>
                        <m:t>𝑂</m:t>
                      </m:r>
                      <m:d>
                        <m:dPr>
                          <m:ctrlPr>
                            <a:rPr lang="en-US" altLang="zh-CN" sz="2400" b="0" i="1" smtClean="0">
                              <a:latin typeface="Cambria Math" panose="02040503050406030204" pitchFamily="18" charset="0"/>
                              <a:cs typeface="Arial" panose="020B0604020202020204" pitchFamily="34" charset="0"/>
                            </a:rPr>
                          </m:ctrlPr>
                        </m:dPr>
                        <m:e>
                          <m:r>
                            <a:rPr lang="en-US" altLang="zh-CN" sz="2400" b="0" i="1" smtClean="0">
                              <a:latin typeface="Cambria Math" panose="02040503050406030204" pitchFamily="18" charset="0"/>
                              <a:cs typeface="Arial" panose="020B0604020202020204" pitchFamily="34" charset="0"/>
                            </a:rPr>
                            <m:t>𝑓𝑎𝑠𝑡</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𝑐𝑜𝑚𝑚𝑢𝑛𝑖𝑡𝑦</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𝑑𝑒𝑡𝑒𝑐𝑡𝑖𝑜𝑛</m:t>
                          </m:r>
                        </m:e>
                      </m:d>
                      <m:r>
                        <a:rPr lang="en-US" altLang="zh-CN" sz="2400" b="0" i="1" smtClean="0">
                          <a:latin typeface="Cambria Math" panose="02040503050406030204" pitchFamily="18" charset="0"/>
                          <a:cs typeface="Arial" panose="020B0604020202020204" pitchFamily="34" charset="0"/>
                        </a:rPr>
                        <m:t>+</m:t>
                      </m:r>
                      <m:r>
                        <a:rPr lang="en-US" altLang="zh-CN" sz="2400" b="0" i="1" smtClean="0">
                          <a:latin typeface="Cambria Math" panose="02040503050406030204" pitchFamily="18" charset="0"/>
                          <a:cs typeface="Arial" panose="020B0604020202020204" pitchFamily="34" charset="0"/>
                        </a:rPr>
                        <m:t>𝑂</m:t>
                      </m:r>
                      <m:r>
                        <a:rPr lang="en-US" altLang="zh-CN" sz="2400" b="0" i="1" smtClean="0">
                          <a:latin typeface="Cambria Math" panose="02040503050406030204" pitchFamily="18" charset="0"/>
                          <a:cs typeface="Arial" panose="020B0604020202020204" pitchFamily="34" charset="0"/>
                        </a:rPr>
                        <m:t>(</m:t>
                      </m:r>
                      <m:r>
                        <a:rPr lang="en-US" altLang="zh-CN" sz="2400" b="0" i="1" smtClean="0">
                          <a:latin typeface="Cambria Math" panose="02040503050406030204" pitchFamily="18" charset="0"/>
                          <a:cs typeface="Arial" panose="020B0604020202020204" pitchFamily="34" charset="0"/>
                        </a:rPr>
                        <m:t>𝑞𝑢𝑖𝑐𝑘</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𝑡𝑎𝑟𝑔𝑒𝑡𝑖𝑛𝑔</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𝑖𝑛</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𝑠𝑐𝑎𝑙𝑒</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𝑜𝑓</m:t>
                      </m:r>
                      <m:r>
                        <a:rPr lang="en-US" altLang="zh-CN" sz="2400" b="0" i="1" smtClean="0">
                          <a:latin typeface="Cambria Math" panose="02040503050406030204" pitchFamily="18" charset="0"/>
                          <a:cs typeface="Arial" panose="020B0604020202020204" pitchFamily="34" charset="0"/>
                        </a:rPr>
                        <m:t> </m:t>
                      </m:r>
                      <m:r>
                        <a:rPr lang="en-US" altLang="zh-CN" sz="2400" b="0" i="1" smtClean="0">
                          <a:latin typeface="Cambria Math" panose="02040503050406030204" pitchFamily="18" charset="0"/>
                          <a:cs typeface="Arial" panose="020B0604020202020204" pitchFamily="34" charset="0"/>
                        </a:rPr>
                        <m:t>𝑐𝑜𝑚𝑚𝑢𝑛𝑖𝑡𝑖𝑒𝑠</m:t>
                      </m:r>
                      <m:r>
                        <a:rPr lang="en-US" altLang="zh-CN" sz="2400" b="0" i="1" smtClean="0">
                          <a:latin typeface="Cambria Math" panose="02040503050406030204" pitchFamily="18" charset="0"/>
                          <a:cs typeface="Arial" panose="020B0604020202020204" pitchFamily="34" charset="0"/>
                        </a:rPr>
                        <m:t>)</m:t>
                      </m:r>
                    </m:oMath>
                  </m:oMathPara>
                </a14:m>
                <a:endParaRPr lang="en-US" altLang="zh-CN"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The influence extent </a:t>
                </a:r>
              </a:p>
              <a:p>
                <a:pPr marL="0" indent="0">
                  <a:buNone/>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𝐴</m:t>
                          </m:r>
                        </m:e>
                      </m:d>
                    </m:oMath>
                  </m:oMathPara>
                </a14:m>
                <a:endParaRPr lang="en-US" altLang="zh-CN" dirty="0" smtClean="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1083"/>
                </a:stretch>
              </a:blipFill>
            </p:spPr>
            <p:txBody>
              <a:bodyPr/>
              <a:lstStyle/>
              <a:p>
                <a:r>
                  <a:rPr lang="zh-CN" altLang="en-US">
                    <a:noFill/>
                  </a:rPr>
                  <a:t> </a:t>
                </a:r>
              </a:p>
            </p:txBody>
          </p:sp>
        </mc:Fallback>
      </mc:AlternateContent>
      <p:sp>
        <p:nvSpPr>
          <p:cNvPr id="4" name="右箭头 3"/>
          <p:cNvSpPr/>
          <p:nvPr/>
        </p:nvSpPr>
        <p:spPr bwMode="auto">
          <a:xfrm>
            <a:off x="1475656" y="2780928"/>
            <a:ext cx="792088" cy="340616"/>
          </a:xfrm>
          <a:prstGeom prst="rightArrow">
            <a:avLst/>
          </a:prstGeom>
          <a:solidFill>
            <a:srgbClr val="97FFFF"/>
          </a:solidFill>
          <a:ln w="9525" cap="flat" cmpd="sng" algn="ctr">
            <a:solidFill>
              <a:schemeClr val="accent1"/>
            </a:solid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500" b="1" i="0" u="none" strike="noStrike" cap="none" normalizeH="0" baseline="0" smtClean="0">
              <a:ln>
                <a:noFill/>
              </a:ln>
              <a:solidFill>
                <a:srgbClr val="000066"/>
              </a:solidFill>
              <a:effectLst/>
              <a:latin typeface="Times New Roman" pitchFamily="18" charset="0"/>
              <a:ea typeface="黑体" pitchFamily="2" charset="-122"/>
            </a:endParaRPr>
          </a:p>
        </p:txBody>
      </p:sp>
    </p:spTree>
    <p:extLst>
      <p:ext uri="{BB962C8B-B14F-4D97-AF65-F5344CB8AC3E}">
        <p14:creationId xmlns:p14="http://schemas.microsoft.com/office/powerpoint/2010/main" val="2427758567"/>
      </p:ext>
    </p:extLst>
  </p:cSld>
  <p:clrMapOvr>
    <a:masterClrMapping/>
  </p:clrMapOvr>
  <mc:AlternateContent xmlns:mc="http://schemas.openxmlformats.org/markup-compatibility/2006" xmlns:p14="http://schemas.microsoft.com/office/powerpoint/2010/main">
    <mc:Choice Requires="p14">
      <p:transition spd="slow" p14:dur="2000" advTm="6273"/>
    </mc:Choice>
    <mc:Fallback xmlns="">
      <p:transition spd="slow" advTm="627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a:t>
            </a:r>
            <a:endParaRPr lang="zh-CN" altLang="en-US" dirty="0"/>
          </a:p>
        </p:txBody>
      </p:sp>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Two main parts of my work</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 diffusion model in mobile network which considers both social tie strength and geo-transmission impedance</a:t>
            </a:r>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Using community detection as a reasonable method to solve the NP-hard </a:t>
            </a:r>
            <a:r>
              <a:rPr lang="en-US" altLang="zh-CN" dirty="0" smtClean="0">
                <a:latin typeface="Times New Roman" panose="02020603050405020304" pitchFamily="18" charset="0"/>
                <a:cs typeface="Times New Roman" panose="02020603050405020304" pitchFamily="18" charset="0"/>
              </a:rPr>
              <a:t>influence maximization problem</a:t>
            </a:r>
            <a:endParaRPr lang="zh-CN" altLang="en-US" dirty="0">
              <a:latin typeface="Times New Roman" panose="02020603050405020304" pitchFamily="18" charset="0"/>
              <a:cs typeface="Times New Roman" panose="02020603050405020304" pitchFamily="18" charset="0"/>
            </a:endParaRPr>
          </a:p>
          <a:p>
            <a:pPr marL="0" indent="0">
              <a:buNone/>
            </a:pPr>
            <a:endParaRPr lang="en-US" altLang="zh-CN" b="1" i="1" dirty="0" smtClean="0">
              <a:latin typeface="Times New Roman" panose="02020603050405020304" pitchFamily="18" charset="0"/>
              <a:cs typeface="Times New Roman" panose="02020603050405020304" pitchFamily="18" charset="0"/>
            </a:endParaRPr>
          </a:p>
          <a:p>
            <a:pPr marL="0" indent="0">
              <a:buNone/>
            </a:pPr>
            <a:endParaRPr lang="zh-CN" altLang="en-US" dirty="0"/>
          </a:p>
        </p:txBody>
      </p:sp>
    </p:spTree>
    <p:extLst>
      <p:ext uri="{BB962C8B-B14F-4D97-AF65-F5344CB8AC3E}">
        <p14:creationId xmlns:p14="http://schemas.microsoft.com/office/powerpoint/2010/main" val="4126169630"/>
      </p:ext>
    </p:extLst>
  </p:cSld>
  <p:clrMapOvr>
    <a:masterClrMapping/>
  </p:clrMapOvr>
  <mc:AlternateContent xmlns:mc="http://schemas.openxmlformats.org/markup-compatibility/2006" xmlns:p14="http://schemas.microsoft.com/office/powerpoint/2010/main">
    <mc:Choice Requires="p14">
      <p:transition spd="slow" p14:dur="2000" advTm="3350"/>
    </mc:Choice>
    <mc:Fallback xmlns="">
      <p:transition spd="slow" advTm="33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Algorithms </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Experiments  </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Other circumstances (e.g. </a:t>
            </a:r>
            <a:r>
              <a:rPr lang="en-US" altLang="zh-CN" dirty="0">
                <a:latin typeface="Times New Roman" panose="02020603050405020304" pitchFamily="18" charset="0"/>
                <a:cs typeface="Times New Roman" panose="02020603050405020304" pitchFamily="18" charset="0"/>
              </a:rPr>
              <a:t>overlap of </a:t>
            </a:r>
            <a:r>
              <a:rPr lang="en-US" altLang="zh-CN" dirty="0" smtClean="0">
                <a:latin typeface="Times New Roman" panose="02020603050405020304" pitchFamily="18" charset="0"/>
                <a:cs typeface="Times New Roman" panose="02020603050405020304" pitchFamily="18" charset="0"/>
              </a:rPr>
              <a:t>communities)</a:t>
            </a:r>
          </a:p>
          <a:p>
            <a:pPr>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Other diffusion problem (e.g. </a:t>
            </a:r>
            <a:r>
              <a:rPr lang="en-US" altLang="zh-CN" dirty="0" smtClean="0">
                <a:latin typeface="Times New Roman" panose="02020603050405020304" pitchFamily="18" charset="0"/>
                <a:cs typeface="Times New Roman" panose="02020603050405020304" pitchFamily="18" charset="0"/>
              </a:rPr>
              <a:t>influence maximization with time limit/</a:t>
            </a:r>
            <a:r>
              <a:rPr lang="en-US" altLang="zh-CN" dirty="0" smtClean="0">
                <a:latin typeface="Times New Roman" panose="02020603050405020304" pitchFamily="18" charset="0"/>
                <a:cs typeface="Times New Roman" panose="02020603050405020304" pitchFamily="18" charset="0"/>
              </a:rPr>
              <a:t>time </a:t>
            </a:r>
            <a:r>
              <a:rPr lang="en-US" altLang="zh-CN" dirty="0" smtClean="0">
                <a:latin typeface="Times New Roman" panose="02020603050405020304" pitchFamily="18" charset="0"/>
                <a:cs typeface="Times New Roman" panose="02020603050405020304" pitchFamily="18" charset="0"/>
              </a:rPr>
              <a:t>minimization)</a:t>
            </a: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p>
        </p:txBody>
      </p:sp>
    </p:spTree>
    <p:extLst>
      <p:ext uri="{BB962C8B-B14F-4D97-AF65-F5344CB8AC3E}">
        <p14:creationId xmlns:p14="http://schemas.microsoft.com/office/powerpoint/2010/main" val="3309167449"/>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References </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Nam P. Nguyen, Thang N. </a:t>
            </a:r>
            <a:r>
              <a:rPr lang="en-US" altLang="zh-CN" sz="2000" dirty="0" err="1">
                <a:latin typeface="Times New Roman" panose="02020603050405020304" pitchFamily="18" charset="0"/>
                <a:cs typeface="Times New Roman" panose="02020603050405020304" pitchFamily="18" charset="0"/>
              </a:rPr>
              <a:t>Dinh</a:t>
            </a:r>
            <a:r>
              <a:rPr lang="en-US" altLang="zh-CN" sz="2000" dirty="0">
                <a:latin typeface="Times New Roman" panose="02020603050405020304" pitchFamily="18" charset="0"/>
                <a:cs typeface="Times New Roman" panose="02020603050405020304" pitchFamily="18" charset="0"/>
              </a:rPr>
              <a:t>, Ying Xuan, My T. </a:t>
            </a:r>
            <a:r>
              <a:rPr lang="en-US" altLang="zh-CN" sz="2000" dirty="0" smtClean="0">
                <a:latin typeface="Times New Roman" panose="02020603050405020304" pitchFamily="18" charset="0"/>
                <a:cs typeface="Times New Roman" panose="02020603050405020304" pitchFamily="18" charset="0"/>
              </a:rPr>
              <a:t>Thai “</a:t>
            </a:r>
            <a:r>
              <a:rPr lang="en-US" altLang="zh-CN" sz="2000" dirty="0">
                <a:latin typeface="Times New Roman" panose="02020603050405020304" pitchFamily="18" charset="0"/>
                <a:cs typeface="Times New Roman" panose="02020603050405020304" pitchFamily="18" charset="0"/>
              </a:rPr>
              <a:t>Adaptive Algorithms for Detecting </a:t>
            </a:r>
            <a:r>
              <a:rPr lang="en-US" altLang="zh-CN" sz="2000" dirty="0" smtClean="0">
                <a:latin typeface="Times New Roman" panose="02020603050405020304" pitchFamily="18" charset="0"/>
                <a:cs typeface="Times New Roman" panose="02020603050405020304" pitchFamily="18" charset="0"/>
              </a:rPr>
              <a:t>Community Structure </a:t>
            </a:r>
            <a:r>
              <a:rPr lang="en-US" altLang="zh-CN" sz="2000" dirty="0">
                <a:latin typeface="Times New Roman" panose="02020603050405020304" pitchFamily="18" charset="0"/>
                <a:cs typeface="Times New Roman" panose="02020603050405020304" pitchFamily="18" charset="0"/>
              </a:rPr>
              <a:t>in Dynamic Social </a:t>
            </a:r>
            <a:r>
              <a:rPr lang="en-US" altLang="zh-CN" sz="2000" dirty="0" smtClean="0">
                <a:latin typeface="Times New Roman" panose="02020603050405020304" pitchFamily="18" charset="0"/>
                <a:cs typeface="Times New Roman" panose="02020603050405020304" pitchFamily="18" charset="0"/>
              </a:rPr>
              <a:t>Networks” in INFOCOM</a:t>
            </a:r>
          </a:p>
          <a:p>
            <a:pP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a:t>
            </a:r>
            <a:r>
              <a:rPr lang="en-US" altLang="zh-CN" sz="2000" b="1" dirty="0"/>
              <a:t> </a:t>
            </a:r>
            <a:r>
              <a:rPr lang="en-US" altLang="zh-CN" sz="2000" dirty="0">
                <a:latin typeface="Times New Roman" panose="02020603050405020304" pitchFamily="18" charset="0"/>
                <a:cs typeface="Times New Roman" panose="02020603050405020304" pitchFamily="18" charset="0"/>
              </a:rPr>
              <a:t>J.-P. </a:t>
            </a:r>
            <a:r>
              <a:rPr lang="en-US" altLang="zh-CN" sz="2000" dirty="0" err="1" smtClean="0">
                <a:latin typeface="Times New Roman" panose="02020603050405020304" pitchFamily="18" charset="0"/>
                <a:cs typeface="Times New Roman" panose="02020603050405020304" pitchFamily="18" charset="0"/>
              </a:rPr>
              <a:t>Onnela</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J. </a:t>
            </a:r>
            <a:r>
              <a:rPr lang="en-US" altLang="zh-CN" sz="2000" dirty="0" err="1">
                <a:latin typeface="Times New Roman" panose="02020603050405020304" pitchFamily="18" charset="0"/>
                <a:cs typeface="Times New Roman" panose="02020603050405020304" pitchFamily="18" charset="0"/>
              </a:rPr>
              <a:t>Sarama</a:t>
            </a:r>
            <a:r>
              <a:rPr lang="en-US" altLang="zh-CN" sz="2000" dirty="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ki</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J. </a:t>
            </a:r>
            <a:r>
              <a:rPr lang="en-US" altLang="zh-CN" sz="2000" dirty="0" err="1">
                <a:latin typeface="Times New Roman" panose="02020603050405020304" pitchFamily="18" charset="0"/>
                <a:cs typeface="Times New Roman" panose="02020603050405020304" pitchFamily="18" charset="0"/>
              </a:rPr>
              <a:t>Hyvo</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nen</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G. </a:t>
            </a:r>
            <a:r>
              <a:rPr lang="en-US" altLang="zh-CN" sz="2000" dirty="0" smtClean="0">
                <a:latin typeface="Times New Roman" panose="02020603050405020304" pitchFamily="18" charset="0"/>
                <a:cs typeface="Times New Roman" panose="02020603050405020304" pitchFamily="18" charset="0"/>
              </a:rPr>
              <a:t>Szabo, </a:t>
            </a:r>
            <a:r>
              <a:rPr lang="en-US" altLang="zh-CN" sz="2000" dirty="0">
                <a:latin typeface="Times New Roman" panose="02020603050405020304" pitchFamily="18" charset="0"/>
                <a:cs typeface="Times New Roman" panose="02020603050405020304" pitchFamily="18" charset="0"/>
              </a:rPr>
              <a:t>D. </a:t>
            </a:r>
            <a:r>
              <a:rPr lang="en-US" altLang="zh-CN" sz="2000" dirty="0" err="1" smtClean="0">
                <a:latin typeface="Times New Roman" panose="02020603050405020304" pitchFamily="18" charset="0"/>
                <a:cs typeface="Times New Roman" panose="02020603050405020304" pitchFamily="18" charset="0"/>
              </a:rPr>
              <a:t>Lazer</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K. </a:t>
            </a:r>
            <a:r>
              <a:rPr lang="en-US" altLang="zh-CN" sz="2000" dirty="0" err="1" smtClean="0">
                <a:latin typeface="Times New Roman" panose="02020603050405020304" pitchFamily="18" charset="0"/>
                <a:cs typeface="Times New Roman" panose="02020603050405020304" pitchFamily="18" charset="0"/>
              </a:rPr>
              <a:t>Kaski</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J. </a:t>
            </a:r>
            <a:r>
              <a:rPr lang="en-US" altLang="zh-CN" sz="2000" dirty="0" err="1">
                <a:latin typeface="Times New Roman" panose="02020603050405020304" pitchFamily="18" charset="0"/>
                <a:cs typeface="Times New Roman" panose="02020603050405020304" pitchFamily="18" charset="0"/>
              </a:rPr>
              <a:t>Kerte</a:t>
            </a:r>
            <a:r>
              <a:rPr lang="en-US" altLang="zh-CN" sz="2000" dirty="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sz</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A.-L. </a:t>
            </a:r>
            <a:r>
              <a:rPr lang="en-US" altLang="zh-CN" sz="2000" dirty="0" err="1">
                <a:latin typeface="Times New Roman" panose="02020603050405020304" pitchFamily="18" charset="0"/>
                <a:cs typeface="Times New Roman" panose="02020603050405020304" pitchFamily="18" charset="0"/>
              </a:rPr>
              <a:t>Baraba</a:t>
            </a:r>
            <a:r>
              <a:rPr lang="en-US" altLang="zh-CN" sz="2000" dirty="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si</a:t>
            </a:r>
            <a:r>
              <a:rPr lang="en-US" altLang="zh-CN" sz="2000" dirty="0">
                <a:latin typeface="Times New Roman" panose="02020603050405020304" pitchFamily="18" charset="0"/>
                <a:cs typeface="Times New Roman" panose="02020603050405020304" pitchFamily="18" charset="0"/>
              </a:rPr>
              <a:t/>
            </a:r>
            <a:br>
              <a:rPr lang="en-US" altLang="zh-CN" sz="2000" dirty="0">
                <a:latin typeface="Times New Roman" panose="02020603050405020304" pitchFamily="18" charset="0"/>
                <a:cs typeface="Times New Roman" panose="02020603050405020304" pitchFamily="18" charset="0"/>
              </a:rPr>
            </a:br>
            <a:r>
              <a:rPr lang="en-US" altLang="zh-CN" sz="2000" dirty="0" smtClean="0">
                <a:latin typeface="Times New Roman" panose="02020603050405020304" pitchFamily="18" charset="0"/>
                <a:cs typeface="Times New Roman" panose="02020603050405020304" pitchFamily="18" charset="0"/>
              </a:rPr>
              <a:t> “Structure </a:t>
            </a:r>
            <a:r>
              <a:rPr lang="en-US" altLang="zh-CN" sz="2000" dirty="0">
                <a:latin typeface="Times New Roman" panose="02020603050405020304" pitchFamily="18" charset="0"/>
                <a:cs typeface="Times New Roman" panose="02020603050405020304" pitchFamily="18" charset="0"/>
              </a:rPr>
              <a:t>and tie strengths in </a:t>
            </a:r>
            <a:r>
              <a:rPr lang="en-US" altLang="zh-CN" sz="2000" dirty="0" smtClean="0">
                <a:latin typeface="Times New Roman" panose="02020603050405020304" pitchFamily="18" charset="0"/>
                <a:cs typeface="Times New Roman" panose="02020603050405020304" pitchFamily="18" charset="0"/>
              </a:rPr>
              <a:t>mobile communication networks” in PNAS</a:t>
            </a:r>
          </a:p>
          <a:p>
            <a:pP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 David </a:t>
            </a:r>
            <a:r>
              <a:rPr lang="en-US" altLang="zh-CN" sz="2000" dirty="0" err="1" smtClean="0">
                <a:latin typeface="Times New Roman" panose="02020603050405020304" pitchFamily="18" charset="0"/>
                <a:cs typeface="Times New Roman" panose="02020603050405020304" pitchFamily="18" charset="0"/>
              </a:rPr>
              <a:t>Kempe</a:t>
            </a: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Jon </a:t>
            </a:r>
            <a:r>
              <a:rPr lang="en-US" altLang="zh-CN" sz="2000" dirty="0" smtClean="0">
                <a:latin typeface="Times New Roman" panose="02020603050405020304" pitchFamily="18" charset="0"/>
                <a:cs typeface="Times New Roman" panose="02020603050405020304" pitchFamily="18" charset="0"/>
              </a:rPr>
              <a:t>Kleinberg,</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Ev</a:t>
            </a:r>
            <a:r>
              <a:rPr lang="en-US" altLang="zh-CN" sz="2000" dirty="0">
                <a:latin typeface="Times New Roman" panose="02020603050405020304" pitchFamily="18" charset="0"/>
                <a:cs typeface="Times New Roman" panose="02020603050405020304" pitchFamily="18" charset="0"/>
              </a:rPr>
              <a:t> ´ a </a:t>
            </a:r>
            <a:r>
              <a:rPr lang="en-US" altLang="zh-CN" sz="2000" dirty="0" err="1" smtClean="0">
                <a:latin typeface="Times New Roman" panose="02020603050405020304" pitchFamily="18" charset="0"/>
                <a:cs typeface="Times New Roman" panose="02020603050405020304" pitchFamily="18" charset="0"/>
              </a:rPr>
              <a:t>Tardos</a:t>
            </a:r>
            <a:r>
              <a:rPr lang="en-US" altLang="zh-CN" sz="2000" dirty="0" smtClean="0">
                <a:latin typeface="Times New Roman" panose="02020603050405020304" pitchFamily="18" charset="0"/>
                <a:cs typeface="Times New Roman" panose="02020603050405020304" pitchFamily="18" charset="0"/>
              </a:rPr>
              <a:t> “Maximizing </a:t>
            </a:r>
            <a:r>
              <a:rPr lang="en-US" altLang="zh-CN" sz="2000" dirty="0">
                <a:latin typeface="Times New Roman" panose="02020603050405020304" pitchFamily="18" charset="0"/>
                <a:cs typeface="Times New Roman" panose="02020603050405020304" pitchFamily="18" charset="0"/>
              </a:rPr>
              <a:t>the Spread of Influence through a </a:t>
            </a:r>
            <a:r>
              <a:rPr lang="en-US" altLang="zh-CN" sz="2000" dirty="0" smtClean="0">
                <a:latin typeface="Times New Roman" panose="02020603050405020304" pitchFamily="18" charset="0"/>
                <a:cs typeface="Times New Roman" panose="02020603050405020304" pitchFamily="18" charset="0"/>
              </a:rPr>
              <a:t>Social Network” in ACM</a:t>
            </a:r>
          </a:p>
          <a:p>
            <a:pP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 M. E. J. </a:t>
            </a:r>
            <a:r>
              <a:rPr lang="en-US" altLang="zh-CN" sz="2000" dirty="0" smtClean="0">
                <a:latin typeface="Times New Roman" panose="02020603050405020304" pitchFamily="18" charset="0"/>
                <a:cs typeface="Times New Roman" panose="02020603050405020304" pitchFamily="18" charset="0"/>
              </a:rPr>
              <a:t>Newman “</a:t>
            </a:r>
            <a:r>
              <a:rPr lang="en-US" altLang="zh-CN" sz="2000" dirty="0">
                <a:latin typeface="Times New Roman" panose="02020603050405020304" pitchFamily="18" charset="0"/>
                <a:cs typeface="Times New Roman" panose="02020603050405020304" pitchFamily="18" charset="0"/>
              </a:rPr>
              <a:t>Modularity and community structure in </a:t>
            </a:r>
            <a:r>
              <a:rPr lang="en-US" altLang="zh-CN" sz="2000" dirty="0" smtClean="0">
                <a:latin typeface="Times New Roman" panose="02020603050405020304" pitchFamily="18" charset="0"/>
                <a:cs typeface="Times New Roman" panose="02020603050405020304" pitchFamily="18" charset="0"/>
              </a:rPr>
              <a:t>networks” in PHYSICS</a:t>
            </a:r>
          </a:p>
          <a:p>
            <a:pP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[5]</a:t>
            </a:r>
            <a:r>
              <a:rPr lang="en-US" altLang="zh-CN" sz="2000" dirty="0"/>
              <a:t> </a:t>
            </a:r>
            <a:r>
              <a:rPr lang="en-US" altLang="zh-CN" sz="2000" dirty="0" err="1">
                <a:latin typeface="Times New Roman" panose="02020603050405020304" pitchFamily="18" charset="0"/>
                <a:cs typeface="Times New Roman" panose="02020603050405020304" pitchFamily="18" charset="0"/>
              </a:rPr>
              <a:t>Dashun</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Wang, </a:t>
            </a:r>
            <a:r>
              <a:rPr lang="en-US" altLang="zh-CN" sz="2000" dirty="0">
                <a:latin typeface="Times New Roman" panose="02020603050405020304" pitchFamily="18" charset="0"/>
                <a:cs typeface="Times New Roman" panose="02020603050405020304" pitchFamily="18" charset="0"/>
              </a:rPr>
              <a:t>Dino </a:t>
            </a:r>
            <a:r>
              <a:rPr lang="en-US" altLang="zh-CN" sz="2000" dirty="0" err="1" smtClean="0">
                <a:latin typeface="Times New Roman" panose="02020603050405020304" pitchFamily="18" charset="0"/>
                <a:cs typeface="Times New Roman" panose="02020603050405020304" pitchFamily="18" charset="0"/>
              </a:rPr>
              <a:t>Pedreschi</a:t>
            </a:r>
            <a:r>
              <a:rPr lang="en-US" altLang="zh-CN" sz="2000" dirty="0" smtClean="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Chaoming</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Song, </a:t>
            </a:r>
            <a:r>
              <a:rPr lang="en-US" altLang="zh-CN" sz="2000" dirty="0" err="1">
                <a:latin typeface="Times New Roman" panose="02020603050405020304" pitchFamily="18" charset="0"/>
                <a:cs typeface="Times New Roman" panose="02020603050405020304" pitchFamily="18" charset="0"/>
              </a:rPr>
              <a:t>Fosca</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Giannotti, </a:t>
            </a:r>
            <a:r>
              <a:rPr lang="en-US" altLang="zh-CN" sz="2000" dirty="0">
                <a:latin typeface="Times New Roman" panose="02020603050405020304" pitchFamily="18" charset="0"/>
                <a:cs typeface="Times New Roman" panose="02020603050405020304" pitchFamily="18" charset="0"/>
              </a:rPr>
              <a:t>Albert-</a:t>
            </a:r>
            <a:r>
              <a:rPr lang="en-US" altLang="zh-CN" sz="2000" dirty="0" err="1">
                <a:latin typeface="Times New Roman" panose="02020603050405020304" pitchFamily="18" charset="0"/>
                <a:cs typeface="Times New Roman" panose="02020603050405020304" pitchFamily="18" charset="0"/>
              </a:rPr>
              <a:t>László</a:t>
            </a:r>
            <a:r>
              <a:rPr lang="en-US" altLang="zh-CN" sz="2000" dirty="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Barabási</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Human Mobility, Social Ties, and Link </a:t>
            </a:r>
            <a:r>
              <a:rPr lang="en-US" altLang="zh-CN" sz="2000" dirty="0" smtClean="0">
                <a:latin typeface="Times New Roman" panose="02020603050405020304" pitchFamily="18" charset="0"/>
                <a:cs typeface="Times New Roman" panose="02020603050405020304" pitchFamily="18" charset="0"/>
              </a:rPr>
              <a:t>Prediction” in ACM</a:t>
            </a: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lang="zh-CN" altLang="en-US" dirty="0"/>
          </a:p>
        </p:txBody>
      </p:sp>
    </p:spTree>
    <p:extLst>
      <p:ext uri="{BB962C8B-B14F-4D97-AF65-F5344CB8AC3E}">
        <p14:creationId xmlns:p14="http://schemas.microsoft.com/office/powerpoint/2010/main" val="1153652345"/>
      </p:ext>
    </p:extLst>
  </p:cSld>
  <p:clrMapOvr>
    <a:masterClrMapping/>
  </p:clrMapOvr>
  <mc:AlternateContent xmlns:mc="http://schemas.openxmlformats.org/markup-compatibility/2006" xmlns:p14="http://schemas.microsoft.com/office/powerpoint/2010/main">
    <mc:Choice Requires="p14">
      <p:transition spd="slow" p14:dur="2000" advTm="746"/>
    </mc:Choice>
    <mc:Fallback xmlns="">
      <p:transition spd="slow" advTm="74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aa"/>
          <p:cNvPicPr>
            <a:picLocks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95738" y="0"/>
            <a:ext cx="5148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114930419157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375"/>
            <a:ext cx="9144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114930413887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375"/>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1149304041558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2375"/>
            <a:ext cx="9144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14930404756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92375"/>
            <a:ext cx="9144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11493040601056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492375"/>
            <a:ext cx="9144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11601511442135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492375"/>
            <a:ext cx="9140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23"/>
          <p:cNvPicPr>
            <a:picLocks noChangeArrowheads="1"/>
          </p:cNvPicPr>
          <p:nvPr/>
        </p:nvPicPr>
        <p:blipFill>
          <a:blip r:embed="rId10">
            <a:extLst>
              <a:ext uri="{28A0092B-C50C-407E-A947-70E740481C1C}">
                <a14:useLocalDpi xmlns:a14="http://schemas.microsoft.com/office/drawing/2010/main" val="0"/>
              </a:ext>
            </a:extLst>
          </a:blip>
          <a:srcRect r="-349"/>
          <a:stretch>
            <a:fillRect/>
          </a:stretch>
        </p:blipFill>
        <p:spPr bwMode="auto">
          <a:xfrm>
            <a:off x="0" y="2492375"/>
            <a:ext cx="9140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LS9V040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514600"/>
            <a:ext cx="9140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028692" y="784523"/>
            <a:ext cx="5083443" cy="1200329"/>
          </a:xfrm>
          <a:prstGeom prst="rect">
            <a:avLst/>
          </a:prstGeom>
          <a:noFill/>
        </p:spPr>
        <p:txBody>
          <a:bodyPr wrap="none" lIns="91440" tIns="45720" rIns="91440" bIns="45720">
            <a:spAutoFit/>
          </a:bodyPr>
          <a:lstStyle/>
          <a:p>
            <a:pPr algn="ctr"/>
            <a:r>
              <a:rPr lang="en-US" altLang="zh-CN" sz="7200" b="0" i="1" cap="none" spc="0" dirty="0" smtClean="0">
                <a:ln w="0"/>
                <a:solidFill>
                  <a:schemeClr val="accent1"/>
                </a:solidFill>
                <a:effectLst>
                  <a:outerShdw blurRad="38100" dist="25400" dir="5400000" algn="ctr" rotWithShape="0">
                    <a:srgbClr val="6E747A">
                      <a:alpha val="43000"/>
                    </a:srgbClr>
                  </a:outerShdw>
                </a:effectLst>
              </a:rPr>
              <a:t>Thank you</a:t>
            </a:r>
            <a:r>
              <a:rPr lang="zh-CN" altLang="en-US" sz="7200" b="0" i="1" cap="none" spc="0" dirty="0" smtClean="0">
                <a:ln w="0"/>
                <a:solidFill>
                  <a:schemeClr val="accent1"/>
                </a:solidFill>
                <a:effectLst>
                  <a:outerShdw blurRad="38100" dist="25400" dir="5400000" algn="ctr" rotWithShape="0">
                    <a:srgbClr val="6E747A">
                      <a:alpha val="43000"/>
                    </a:srgbClr>
                  </a:outerShdw>
                </a:effectLst>
              </a:rPr>
              <a:t>！</a:t>
            </a:r>
            <a:endParaRPr lang="zh-CN" altLang="en-US" sz="7200" b="0" i="1"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1811"/>
    </mc:Choice>
    <mc:Fallback xmlns="">
      <p:transition spd="slow" advTm="181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childTnLst>
                                </p:cTn>
                              </p:par>
                            </p:childTnLst>
                          </p:cTn>
                        </p:par>
                        <p:par>
                          <p:cTn id="8" fill="hold" nodeType="afterGroup">
                            <p:stCondLst>
                              <p:cond delay="1000"/>
                            </p:stCondLst>
                            <p:childTnLst>
                              <p:par>
                                <p:cTn id="9" presetID="63" presetClass="path" presetSubtype="0" fill="hold" nodeType="afterEffect">
                                  <p:stCondLst>
                                    <p:cond delay="2000"/>
                                  </p:stCondLst>
                                  <p:childTnLst>
                                    <p:animMotion origin="layout" path="M 0 0 L 1.25642 0 " pathEditMode="relative" rAng="0" ptsTypes="AA">
                                      <p:cBhvr>
                                        <p:cTn id="10" dur="3000" fill="hold"/>
                                        <p:tgtEl>
                                          <p:spTgt spid="26634"/>
                                        </p:tgtEl>
                                        <p:attrNameLst>
                                          <p:attrName>ppt_x,ppt_y</p:attrName>
                                        </p:attrNameLst>
                                      </p:cBhvr>
                                      <p:rCtr x="62800" y="0"/>
                                    </p:animMotion>
                                  </p:childTnLst>
                                </p:cTn>
                              </p:par>
                              <p:par>
                                <p:cTn id="11" presetID="10" presetClass="exit" presetSubtype="0" fill="hold" nodeType="withEffect">
                                  <p:stCondLst>
                                    <p:cond delay="2000"/>
                                  </p:stCondLst>
                                  <p:childTnLst>
                                    <p:animEffect transition="out" filter="fade">
                                      <p:cBhvr>
                                        <p:cTn id="12" dur="3000"/>
                                        <p:tgtEl>
                                          <p:spTgt spid="26634"/>
                                        </p:tgtEl>
                                      </p:cBhvr>
                                    </p:animEffect>
                                    <p:set>
                                      <p:cBhvr>
                                        <p:cTn id="13" dur="1" fill="hold">
                                          <p:stCondLst>
                                            <p:cond delay="2999"/>
                                          </p:stCondLst>
                                        </p:cTn>
                                        <p:tgtEl>
                                          <p:spTgt spid="26634"/>
                                        </p:tgtEl>
                                        <p:attrNameLst>
                                          <p:attrName>style.visibility</p:attrName>
                                        </p:attrNameLst>
                                      </p:cBhvr>
                                      <p:to>
                                        <p:strVal val="hidden"/>
                                      </p:to>
                                    </p:set>
                                  </p:childTnLst>
                                </p:cTn>
                              </p:par>
                              <p:par>
                                <p:cTn id="14" presetID="10" presetClass="entr" presetSubtype="0" fill="hold" nodeType="withEffect">
                                  <p:stCondLst>
                                    <p:cond delay="2000"/>
                                  </p:stCondLst>
                                  <p:childTnLst>
                                    <p:set>
                                      <p:cBhvr>
                                        <p:cTn id="15" dur="1" fill="hold">
                                          <p:stCondLst>
                                            <p:cond delay="0"/>
                                          </p:stCondLst>
                                        </p:cTn>
                                        <p:tgtEl>
                                          <p:spTgt spid="26633"/>
                                        </p:tgtEl>
                                        <p:attrNameLst>
                                          <p:attrName>style.visibility</p:attrName>
                                        </p:attrNameLst>
                                      </p:cBhvr>
                                      <p:to>
                                        <p:strVal val="visible"/>
                                      </p:to>
                                    </p:set>
                                    <p:animEffect transition="in" filter="fade">
                                      <p:cBhvr>
                                        <p:cTn id="16" dur="1000"/>
                                        <p:tgtEl>
                                          <p:spTgt spid="26633"/>
                                        </p:tgtEl>
                                      </p:cBhvr>
                                    </p:animEffect>
                                  </p:childTnLst>
                                </p:cTn>
                              </p:par>
                            </p:childTnLst>
                          </p:cTn>
                        </p:par>
                        <p:par>
                          <p:cTn id="17" fill="hold" nodeType="afterGroup">
                            <p:stCondLst>
                              <p:cond delay="6000"/>
                            </p:stCondLst>
                            <p:childTnLst>
                              <p:par>
                                <p:cTn id="18" presetID="63" presetClass="path" presetSubtype="0" decel="50000" fill="hold" nodeType="afterEffect">
                                  <p:stCondLst>
                                    <p:cond delay="2000"/>
                                  </p:stCondLst>
                                  <p:childTnLst>
                                    <p:animMotion origin="layout" path="M -1.11111E-6 -6.28466E-7 L 1.25642 -6.28466E-7 " pathEditMode="relative" rAng="0" ptsTypes="AA">
                                      <p:cBhvr>
                                        <p:cTn id="19" dur="3000" fill="hold"/>
                                        <p:tgtEl>
                                          <p:spTgt spid="26633"/>
                                        </p:tgtEl>
                                        <p:attrNameLst>
                                          <p:attrName>ppt_x,ppt_y</p:attrName>
                                        </p:attrNameLst>
                                      </p:cBhvr>
                                      <p:rCtr x="62800" y="0"/>
                                    </p:animMotion>
                                  </p:childTnLst>
                                </p:cTn>
                              </p:par>
                              <p:par>
                                <p:cTn id="20" presetID="10" presetClass="exit" presetSubtype="0" fill="hold" nodeType="withEffect">
                                  <p:stCondLst>
                                    <p:cond delay="2000"/>
                                  </p:stCondLst>
                                  <p:childTnLst>
                                    <p:animEffect transition="out" filter="fade">
                                      <p:cBhvr>
                                        <p:cTn id="21" dur="3000"/>
                                        <p:tgtEl>
                                          <p:spTgt spid="26633"/>
                                        </p:tgtEl>
                                      </p:cBhvr>
                                    </p:animEffect>
                                    <p:set>
                                      <p:cBhvr>
                                        <p:cTn id="22" dur="1" fill="hold">
                                          <p:stCondLst>
                                            <p:cond delay="2999"/>
                                          </p:stCondLst>
                                        </p:cTn>
                                        <p:tgtEl>
                                          <p:spTgt spid="26633"/>
                                        </p:tgtEl>
                                        <p:attrNameLst>
                                          <p:attrName>style.visibility</p:attrName>
                                        </p:attrNameLst>
                                      </p:cBhvr>
                                      <p:to>
                                        <p:strVal val="hidden"/>
                                      </p:to>
                                    </p:set>
                                  </p:childTnLst>
                                </p:cTn>
                              </p:par>
                              <p:par>
                                <p:cTn id="23" presetID="10" presetClass="entr" presetSubtype="0" fill="hold" nodeType="withEffect">
                                  <p:stCondLst>
                                    <p:cond delay="2000"/>
                                  </p:stCondLst>
                                  <p:childTnLst>
                                    <p:set>
                                      <p:cBhvr>
                                        <p:cTn id="24" dur="1" fill="hold">
                                          <p:stCondLst>
                                            <p:cond delay="0"/>
                                          </p:stCondLst>
                                        </p:cTn>
                                        <p:tgtEl>
                                          <p:spTgt spid="26632"/>
                                        </p:tgtEl>
                                        <p:attrNameLst>
                                          <p:attrName>style.visibility</p:attrName>
                                        </p:attrNameLst>
                                      </p:cBhvr>
                                      <p:to>
                                        <p:strVal val="visible"/>
                                      </p:to>
                                    </p:set>
                                    <p:animEffect transition="in" filter="fade">
                                      <p:cBhvr>
                                        <p:cTn id="25" dur="1000"/>
                                        <p:tgtEl>
                                          <p:spTgt spid="26632"/>
                                        </p:tgtEl>
                                      </p:cBhvr>
                                    </p:animEffect>
                                  </p:childTnLst>
                                </p:cTn>
                              </p:par>
                            </p:childTnLst>
                          </p:cTn>
                        </p:par>
                        <p:par>
                          <p:cTn id="26" fill="hold" nodeType="afterGroup">
                            <p:stCondLst>
                              <p:cond delay="11000"/>
                            </p:stCondLst>
                            <p:childTnLst>
                              <p:par>
                                <p:cTn id="27" presetID="63" presetClass="path" presetSubtype="0" fill="hold" nodeType="afterEffect">
                                  <p:stCondLst>
                                    <p:cond delay="2000"/>
                                  </p:stCondLst>
                                  <p:childTnLst>
                                    <p:animMotion origin="layout" path="M 3.61111E-6 -2.12569E-6 L 1.25659 -2.12569E-6 " pathEditMode="relative" rAng="0" ptsTypes="AA">
                                      <p:cBhvr>
                                        <p:cTn id="28" dur="3000" fill="hold"/>
                                        <p:tgtEl>
                                          <p:spTgt spid="26632"/>
                                        </p:tgtEl>
                                        <p:attrNameLst>
                                          <p:attrName>ppt_x,ppt_y</p:attrName>
                                        </p:attrNameLst>
                                      </p:cBhvr>
                                      <p:rCtr x="62800" y="0"/>
                                    </p:animMotion>
                                  </p:childTnLst>
                                </p:cTn>
                              </p:par>
                              <p:par>
                                <p:cTn id="29" presetID="10" presetClass="exit" presetSubtype="0" fill="hold" nodeType="withEffect">
                                  <p:stCondLst>
                                    <p:cond delay="2000"/>
                                  </p:stCondLst>
                                  <p:childTnLst>
                                    <p:animEffect transition="out" filter="fade">
                                      <p:cBhvr>
                                        <p:cTn id="30" dur="3000"/>
                                        <p:tgtEl>
                                          <p:spTgt spid="26632"/>
                                        </p:tgtEl>
                                      </p:cBhvr>
                                    </p:animEffect>
                                    <p:set>
                                      <p:cBhvr>
                                        <p:cTn id="31" dur="1" fill="hold">
                                          <p:stCondLst>
                                            <p:cond delay="2999"/>
                                          </p:stCondLst>
                                        </p:cTn>
                                        <p:tgtEl>
                                          <p:spTgt spid="26632"/>
                                        </p:tgtEl>
                                        <p:attrNameLst>
                                          <p:attrName>style.visibility</p:attrName>
                                        </p:attrNameLst>
                                      </p:cBhvr>
                                      <p:to>
                                        <p:strVal val="hidden"/>
                                      </p:to>
                                    </p:set>
                                  </p:childTnLst>
                                </p:cTn>
                              </p:par>
                              <p:par>
                                <p:cTn id="32" presetID="10" presetClass="entr" presetSubtype="0" fill="hold" nodeType="withEffect">
                                  <p:stCondLst>
                                    <p:cond delay="2000"/>
                                  </p:stCondLst>
                                  <p:childTnLst>
                                    <p:set>
                                      <p:cBhvr>
                                        <p:cTn id="33" dur="1" fill="hold">
                                          <p:stCondLst>
                                            <p:cond delay="0"/>
                                          </p:stCondLst>
                                        </p:cTn>
                                        <p:tgtEl>
                                          <p:spTgt spid="26631"/>
                                        </p:tgtEl>
                                        <p:attrNameLst>
                                          <p:attrName>style.visibility</p:attrName>
                                        </p:attrNameLst>
                                      </p:cBhvr>
                                      <p:to>
                                        <p:strVal val="visible"/>
                                      </p:to>
                                    </p:set>
                                    <p:animEffect transition="in" filter="fade">
                                      <p:cBhvr>
                                        <p:cTn id="34" dur="1000"/>
                                        <p:tgtEl>
                                          <p:spTgt spid="26631"/>
                                        </p:tgtEl>
                                      </p:cBhvr>
                                    </p:animEffect>
                                  </p:childTnLst>
                                </p:cTn>
                              </p:par>
                            </p:childTnLst>
                          </p:cTn>
                        </p:par>
                        <p:par>
                          <p:cTn id="35" fill="hold" nodeType="afterGroup">
                            <p:stCondLst>
                              <p:cond delay="16000"/>
                            </p:stCondLst>
                            <p:childTnLst>
                              <p:par>
                                <p:cTn id="36" presetID="63" presetClass="path" presetSubtype="0" fill="hold" nodeType="afterEffect">
                                  <p:stCondLst>
                                    <p:cond delay="2000"/>
                                  </p:stCondLst>
                                  <p:childTnLst>
                                    <p:animMotion origin="layout" path="M 0 -7.40741E-7 L 1.26007 -7.40741E-7 " pathEditMode="relative" rAng="0" ptsTypes="AA">
                                      <p:cBhvr>
                                        <p:cTn id="37" dur="3000" fill="hold"/>
                                        <p:tgtEl>
                                          <p:spTgt spid="26631"/>
                                        </p:tgtEl>
                                        <p:attrNameLst>
                                          <p:attrName>ppt_x,ppt_y</p:attrName>
                                        </p:attrNameLst>
                                      </p:cBhvr>
                                      <p:rCtr x="63000" y="0"/>
                                    </p:animMotion>
                                  </p:childTnLst>
                                </p:cTn>
                              </p:par>
                              <p:par>
                                <p:cTn id="38" presetID="10" presetClass="exit" presetSubtype="0" fill="hold" nodeType="withEffect">
                                  <p:stCondLst>
                                    <p:cond delay="2000"/>
                                  </p:stCondLst>
                                  <p:childTnLst>
                                    <p:animEffect transition="out" filter="fade">
                                      <p:cBhvr>
                                        <p:cTn id="39" dur="3000"/>
                                        <p:tgtEl>
                                          <p:spTgt spid="26631"/>
                                        </p:tgtEl>
                                      </p:cBhvr>
                                    </p:animEffect>
                                    <p:set>
                                      <p:cBhvr>
                                        <p:cTn id="40" dur="1" fill="hold">
                                          <p:stCondLst>
                                            <p:cond delay="2999"/>
                                          </p:stCondLst>
                                        </p:cTn>
                                        <p:tgtEl>
                                          <p:spTgt spid="26631"/>
                                        </p:tgtEl>
                                        <p:attrNameLst>
                                          <p:attrName>style.visibility</p:attrName>
                                        </p:attrNameLst>
                                      </p:cBhvr>
                                      <p:to>
                                        <p:strVal val="hidden"/>
                                      </p:to>
                                    </p:set>
                                  </p:childTnLst>
                                </p:cTn>
                              </p:par>
                              <p:par>
                                <p:cTn id="41" presetID="10" presetClass="entr" presetSubtype="0" fill="hold" nodeType="withEffect">
                                  <p:stCondLst>
                                    <p:cond delay="2000"/>
                                  </p:stCondLst>
                                  <p:childTnLst>
                                    <p:set>
                                      <p:cBhvr>
                                        <p:cTn id="42" dur="1" fill="hold">
                                          <p:stCondLst>
                                            <p:cond delay="0"/>
                                          </p:stCondLst>
                                        </p:cTn>
                                        <p:tgtEl>
                                          <p:spTgt spid="26630"/>
                                        </p:tgtEl>
                                        <p:attrNameLst>
                                          <p:attrName>style.visibility</p:attrName>
                                        </p:attrNameLst>
                                      </p:cBhvr>
                                      <p:to>
                                        <p:strVal val="visible"/>
                                      </p:to>
                                    </p:set>
                                    <p:animEffect transition="in" filter="fade">
                                      <p:cBhvr>
                                        <p:cTn id="43" dur="1000"/>
                                        <p:tgtEl>
                                          <p:spTgt spid="26630"/>
                                        </p:tgtEl>
                                      </p:cBhvr>
                                    </p:animEffect>
                                  </p:childTnLst>
                                </p:cTn>
                              </p:par>
                            </p:childTnLst>
                          </p:cTn>
                        </p:par>
                        <p:par>
                          <p:cTn id="44" fill="hold" nodeType="afterGroup">
                            <p:stCondLst>
                              <p:cond delay="21000"/>
                            </p:stCondLst>
                            <p:childTnLst>
                              <p:par>
                                <p:cTn id="45" presetID="63" presetClass="path" presetSubtype="0" fill="hold" nodeType="afterEffect">
                                  <p:stCondLst>
                                    <p:cond delay="2000"/>
                                  </p:stCondLst>
                                  <p:childTnLst>
                                    <p:animMotion origin="layout" path="M 0 -7.40741E-7 L 1.26007 -7.40741E-7 " pathEditMode="relative" rAng="0" ptsTypes="AA">
                                      <p:cBhvr>
                                        <p:cTn id="46" dur="3000" fill="hold"/>
                                        <p:tgtEl>
                                          <p:spTgt spid="26630"/>
                                        </p:tgtEl>
                                        <p:attrNameLst>
                                          <p:attrName>ppt_x,ppt_y</p:attrName>
                                        </p:attrNameLst>
                                      </p:cBhvr>
                                      <p:rCtr x="63000" y="0"/>
                                    </p:animMotion>
                                  </p:childTnLst>
                                </p:cTn>
                              </p:par>
                              <p:par>
                                <p:cTn id="47" presetID="10" presetClass="exit" presetSubtype="0" fill="hold" nodeType="withEffect">
                                  <p:stCondLst>
                                    <p:cond delay="2000"/>
                                  </p:stCondLst>
                                  <p:childTnLst>
                                    <p:animEffect transition="out" filter="fade">
                                      <p:cBhvr>
                                        <p:cTn id="48" dur="3000"/>
                                        <p:tgtEl>
                                          <p:spTgt spid="26630"/>
                                        </p:tgtEl>
                                      </p:cBhvr>
                                    </p:animEffect>
                                    <p:set>
                                      <p:cBhvr>
                                        <p:cTn id="49" dur="1" fill="hold">
                                          <p:stCondLst>
                                            <p:cond delay="2999"/>
                                          </p:stCondLst>
                                        </p:cTn>
                                        <p:tgtEl>
                                          <p:spTgt spid="26630"/>
                                        </p:tgtEl>
                                        <p:attrNameLst>
                                          <p:attrName>style.visibility</p:attrName>
                                        </p:attrNameLst>
                                      </p:cBhvr>
                                      <p:to>
                                        <p:strVal val="hidden"/>
                                      </p:to>
                                    </p:set>
                                  </p:childTnLst>
                                </p:cTn>
                              </p:par>
                              <p:par>
                                <p:cTn id="50" presetID="10" presetClass="entr" presetSubtype="0" fill="hold" nodeType="withEffect">
                                  <p:stCondLst>
                                    <p:cond delay="2000"/>
                                  </p:stCondLst>
                                  <p:childTnLst>
                                    <p:set>
                                      <p:cBhvr>
                                        <p:cTn id="51" dur="1" fill="hold">
                                          <p:stCondLst>
                                            <p:cond delay="0"/>
                                          </p:stCondLst>
                                        </p:cTn>
                                        <p:tgtEl>
                                          <p:spTgt spid="26629"/>
                                        </p:tgtEl>
                                        <p:attrNameLst>
                                          <p:attrName>style.visibility</p:attrName>
                                        </p:attrNameLst>
                                      </p:cBhvr>
                                      <p:to>
                                        <p:strVal val="visible"/>
                                      </p:to>
                                    </p:set>
                                    <p:animEffect transition="in" filter="fade">
                                      <p:cBhvr>
                                        <p:cTn id="52" dur="1000"/>
                                        <p:tgtEl>
                                          <p:spTgt spid="26629"/>
                                        </p:tgtEl>
                                      </p:cBhvr>
                                    </p:animEffect>
                                  </p:childTnLst>
                                </p:cTn>
                              </p:par>
                            </p:childTnLst>
                          </p:cTn>
                        </p:par>
                        <p:par>
                          <p:cTn id="53" fill="hold" nodeType="afterGroup">
                            <p:stCondLst>
                              <p:cond delay="26000"/>
                            </p:stCondLst>
                            <p:childTnLst>
                              <p:par>
                                <p:cTn id="54" presetID="63" presetClass="path" presetSubtype="0" fill="hold" nodeType="afterEffect">
                                  <p:stCondLst>
                                    <p:cond delay="2000"/>
                                  </p:stCondLst>
                                  <p:childTnLst>
                                    <p:animMotion origin="layout" path="M 0 0 L 1.26007 0 " pathEditMode="relative" rAng="0" ptsTypes="AA">
                                      <p:cBhvr>
                                        <p:cTn id="55" dur="3000" fill="hold"/>
                                        <p:tgtEl>
                                          <p:spTgt spid="26629"/>
                                        </p:tgtEl>
                                        <p:attrNameLst>
                                          <p:attrName>ppt_x,ppt_y</p:attrName>
                                        </p:attrNameLst>
                                      </p:cBhvr>
                                      <p:rCtr x="63000" y="0"/>
                                    </p:animMotion>
                                  </p:childTnLst>
                                </p:cTn>
                              </p:par>
                              <p:par>
                                <p:cTn id="56" presetID="10" presetClass="exit" presetSubtype="0" fill="hold" nodeType="withEffect">
                                  <p:stCondLst>
                                    <p:cond delay="2000"/>
                                  </p:stCondLst>
                                  <p:childTnLst>
                                    <p:animEffect transition="out" filter="fade">
                                      <p:cBhvr>
                                        <p:cTn id="57" dur="3000"/>
                                        <p:tgtEl>
                                          <p:spTgt spid="26629"/>
                                        </p:tgtEl>
                                      </p:cBhvr>
                                    </p:animEffect>
                                    <p:set>
                                      <p:cBhvr>
                                        <p:cTn id="58" dur="1" fill="hold">
                                          <p:stCondLst>
                                            <p:cond delay="2999"/>
                                          </p:stCondLst>
                                        </p:cTn>
                                        <p:tgtEl>
                                          <p:spTgt spid="26629"/>
                                        </p:tgtEl>
                                        <p:attrNameLst>
                                          <p:attrName>style.visibility</p:attrName>
                                        </p:attrNameLst>
                                      </p:cBhvr>
                                      <p:to>
                                        <p:strVal val="hidden"/>
                                      </p:to>
                                    </p:set>
                                  </p:childTnLst>
                                </p:cTn>
                              </p:par>
                              <p:par>
                                <p:cTn id="59" presetID="10" presetClass="entr" presetSubtype="0" fill="hold" nodeType="withEffect">
                                  <p:stCondLst>
                                    <p:cond delay="2000"/>
                                  </p:stCondLst>
                                  <p:childTnLst>
                                    <p:set>
                                      <p:cBhvr>
                                        <p:cTn id="60" dur="1" fill="hold">
                                          <p:stCondLst>
                                            <p:cond delay="0"/>
                                          </p:stCondLst>
                                        </p:cTn>
                                        <p:tgtEl>
                                          <p:spTgt spid="26628"/>
                                        </p:tgtEl>
                                        <p:attrNameLst>
                                          <p:attrName>style.visibility</p:attrName>
                                        </p:attrNameLst>
                                      </p:cBhvr>
                                      <p:to>
                                        <p:strVal val="visible"/>
                                      </p:to>
                                    </p:set>
                                    <p:animEffect transition="in" filter="fade">
                                      <p:cBhvr>
                                        <p:cTn id="61" dur="1000"/>
                                        <p:tgtEl>
                                          <p:spTgt spid="26628"/>
                                        </p:tgtEl>
                                      </p:cBhvr>
                                    </p:animEffect>
                                  </p:childTnLst>
                                </p:cTn>
                              </p:par>
                            </p:childTnLst>
                          </p:cTn>
                        </p:par>
                        <p:par>
                          <p:cTn id="62" fill="hold" nodeType="afterGroup">
                            <p:stCondLst>
                              <p:cond delay="31000"/>
                            </p:stCondLst>
                            <p:childTnLst>
                              <p:par>
                                <p:cTn id="63" presetID="63" presetClass="path" presetSubtype="0" fill="hold" nodeType="afterEffect">
                                  <p:stCondLst>
                                    <p:cond delay="2000"/>
                                  </p:stCondLst>
                                  <p:childTnLst>
                                    <p:animMotion origin="layout" path="M 0 -7.40741E-7 L 1.26007 -7.40741E-7 " pathEditMode="relative" rAng="0" ptsTypes="AA">
                                      <p:cBhvr>
                                        <p:cTn id="64" dur="3000" fill="hold"/>
                                        <p:tgtEl>
                                          <p:spTgt spid="26628"/>
                                        </p:tgtEl>
                                        <p:attrNameLst>
                                          <p:attrName>ppt_x,ppt_y</p:attrName>
                                        </p:attrNameLst>
                                      </p:cBhvr>
                                      <p:rCtr x="63000" y="0"/>
                                    </p:animMotion>
                                  </p:childTnLst>
                                </p:cTn>
                              </p:par>
                              <p:par>
                                <p:cTn id="65" presetID="10" presetClass="exit" presetSubtype="0" fill="hold" nodeType="withEffect">
                                  <p:stCondLst>
                                    <p:cond delay="2000"/>
                                  </p:stCondLst>
                                  <p:childTnLst>
                                    <p:animEffect transition="out" filter="fade">
                                      <p:cBhvr>
                                        <p:cTn id="66" dur="3000"/>
                                        <p:tgtEl>
                                          <p:spTgt spid="26628"/>
                                        </p:tgtEl>
                                      </p:cBhvr>
                                    </p:animEffect>
                                    <p:set>
                                      <p:cBhvr>
                                        <p:cTn id="67" dur="1" fill="hold">
                                          <p:stCondLst>
                                            <p:cond delay="2999"/>
                                          </p:stCondLst>
                                        </p:cTn>
                                        <p:tgtEl>
                                          <p:spTgt spid="26628"/>
                                        </p:tgtEl>
                                        <p:attrNameLst>
                                          <p:attrName>style.visibility</p:attrName>
                                        </p:attrNameLst>
                                      </p:cBhvr>
                                      <p:to>
                                        <p:strVal val="hidden"/>
                                      </p:to>
                                    </p:set>
                                  </p:childTnLst>
                                </p:cTn>
                              </p:par>
                              <p:par>
                                <p:cTn id="68" presetID="10" presetClass="entr" presetSubtype="0" fill="hold" nodeType="withEffect">
                                  <p:stCondLst>
                                    <p:cond delay="2000"/>
                                  </p:stCondLst>
                                  <p:childTnLst>
                                    <p:set>
                                      <p:cBhvr>
                                        <p:cTn id="69" dur="1" fill="hold">
                                          <p:stCondLst>
                                            <p:cond delay="0"/>
                                          </p:stCondLst>
                                        </p:cTn>
                                        <p:tgtEl>
                                          <p:spTgt spid="26627"/>
                                        </p:tgtEl>
                                        <p:attrNameLst>
                                          <p:attrName>style.visibility</p:attrName>
                                        </p:attrNameLst>
                                      </p:cBhvr>
                                      <p:to>
                                        <p:strVal val="visible"/>
                                      </p:to>
                                    </p:set>
                                    <p:animEffect transition="in" filter="fade">
                                      <p:cBhvr>
                                        <p:cTn id="70"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black">
          <a:xfrm>
            <a:off x="1187450" y="257175"/>
            <a:ext cx="6732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sz="2500" b="1">
                <a:solidFill>
                  <a:srgbClr val="000066"/>
                </a:solidFill>
                <a:latin typeface="Times New Roman" panose="02020603050405020304" pitchFamily="18" charset="0"/>
                <a:ea typeface="黑体" panose="02010609060101010101" pitchFamily="49"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49"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49"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49"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algn="ctr">
              <a:spcBef>
                <a:spcPct val="50000"/>
              </a:spcBef>
            </a:pPr>
            <a:endParaRPr lang="zh-CN" altLang="en-US" sz="3200">
              <a:solidFill>
                <a:srgbClr val="A50021"/>
              </a:solidFill>
            </a:endParaRPr>
          </a:p>
        </p:txBody>
      </p:sp>
      <p:sp>
        <p:nvSpPr>
          <p:cNvPr id="63491" name="Rectangle 4"/>
          <p:cNvSpPr>
            <a:spLocks noChangeArrowheads="1"/>
          </p:cNvSpPr>
          <p:nvPr/>
        </p:nvSpPr>
        <p:spPr bwMode="auto">
          <a:xfrm>
            <a:off x="735013" y="1484313"/>
            <a:ext cx="763428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eaLnBrk="0" hangingPunct="0">
              <a:defRPr sz="2500" b="1">
                <a:solidFill>
                  <a:srgbClr val="000066"/>
                </a:solidFill>
                <a:latin typeface="Times New Roman" panose="02020603050405020304" pitchFamily="18" charset="0"/>
                <a:ea typeface="黑体" panose="02010609060101010101" pitchFamily="49"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49"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49"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49"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a:lnSpc>
                <a:spcPct val="130000"/>
              </a:lnSpc>
              <a:spcBef>
                <a:spcPct val="34000"/>
              </a:spcBef>
              <a:buSzPct val="120000"/>
            </a:pPr>
            <a:endParaRPr lang="zh-CN" altLang="en-US" sz="2000">
              <a:solidFill>
                <a:srgbClr val="133984"/>
              </a:solidFill>
            </a:endParaRPr>
          </a:p>
        </p:txBody>
      </p:sp>
      <p:sp>
        <p:nvSpPr>
          <p:cNvPr id="2" name="标题 1"/>
          <p:cNvSpPr>
            <a:spLocks noGrp="1"/>
          </p:cNvSpPr>
          <p:nvPr>
            <p:ph type="title"/>
          </p:nvPr>
        </p:nvSpPr>
        <p:spPr/>
        <p:txBody>
          <a:bodyPr/>
          <a:lstStyle/>
          <a:p>
            <a:r>
              <a:rPr lang="en-US" altLang="zh-CN" dirty="0" smtClean="0"/>
              <a:t>Outline </a:t>
            </a:r>
            <a:endParaRPr lang="zh-CN" altLang="en-US" dirty="0"/>
          </a:p>
        </p:txBody>
      </p:sp>
      <p:sp>
        <p:nvSpPr>
          <p:cNvPr id="3" name="内容占位符 2"/>
          <p:cNvSpPr>
            <a:spLocks noGrp="1"/>
          </p:cNvSpPr>
          <p:nvPr>
            <p:ph idx="1"/>
          </p:nvPr>
        </p:nvSpPr>
        <p:spPr>
          <a:xfrm>
            <a:off x="457200" y="1124744"/>
            <a:ext cx="8229600" cy="5065712"/>
          </a:xfrm>
        </p:spPr>
        <p:txBody>
          <a:bodyPr/>
          <a:lstStyle/>
          <a:p>
            <a:r>
              <a:rPr lang="en-US" altLang="zh-CN" dirty="0" smtClean="0">
                <a:latin typeface="Cambria Math" panose="02040503050406030204" pitchFamily="18" charset="0"/>
                <a:ea typeface="Cambria Math" panose="02040503050406030204" pitchFamily="18" charset="0"/>
              </a:rPr>
              <a:t>Background and Motivations</a:t>
            </a:r>
          </a:p>
          <a:p>
            <a:r>
              <a:rPr lang="en-US" altLang="zh-CN" dirty="0" smtClean="0">
                <a:latin typeface="Cambria Math" panose="02040503050406030204" pitchFamily="18" charset="0"/>
                <a:ea typeface="Cambria Math" panose="02040503050406030204" pitchFamily="18" charset="0"/>
              </a:rPr>
              <a:t>Model and Problem </a:t>
            </a:r>
            <a:r>
              <a:rPr lang="en-US" altLang="zh-CN" dirty="0">
                <a:latin typeface="Cambria Math" panose="02040503050406030204" pitchFamily="18" charset="0"/>
                <a:ea typeface="Cambria Math" panose="02040503050406030204" pitchFamily="18" charset="0"/>
              </a:rPr>
              <a:t>F</a:t>
            </a:r>
            <a:r>
              <a:rPr lang="en-US" altLang="zh-CN" dirty="0" smtClean="0">
                <a:latin typeface="Cambria Math" panose="02040503050406030204" pitchFamily="18" charset="0"/>
                <a:ea typeface="Cambria Math" panose="02040503050406030204" pitchFamily="18" charset="0"/>
              </a:rPr>
              <a:t>ormulation                    </a:t>
            </a:r>
          </a:p>
          <a:p>
            <a:pPr marL="900000" algn="just">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Mobile Social </a:t>
            </a:r>
            <a:r>
              <a:rPr lang="en-US" altLang="zh-CN" sz="1800" dirty="0">
                <a:latin typeface="Times New Roman" panose="02020603050405020304" pitchFamily="18" charset="0"/>
                <a:cs typeface="Times New Roman" panose="02020603050405020304" pitchFamily="18" charset="0"/>
              </a:rPr>
              <a:t>N</a:t>
            </a:r>
            <a:r>
              <a:rPr lang="en-US" altLang="zh-CN" sz="1800" dirty="0" smtClean="0">
                <a:latin typeface="Times New Roman" panose="02020603050405020304" pitchFamily="18" charset="0"/>
                <a:cs typeface="Times New Roman" panose="02020603050405020304" pitchFamily="18" charset="0"/>
              </a:rPr>
              <a:t>etwork </a:t>
            </a:r>
            <a:r>
              <a:rPr lang="en-US" altLang="zh-CN" sz="1800" dirty="0">
                <a:latin typeface="Times New Roman" panose="02020603050405020304" pitchFamily="18" charset="0"/>
                <a:cs typeface="Times New Roman" panose="02020603050405020304" pitchFamily="18" charset="0"/>
              </a:rPr>
              <a:t>M</a:t>
            </a:r>
            <a:r>
              <a:rPr lang="en-US" altLang="zh-CN" sz="1800" dirty="0" smtClean="0">
                <a:latin typeface="Times New Roman" panose="02020603050405020304" pitchFamily="18" charset="0"/>
                <a:cs typeface="Times New Roman" panose="02020603050405020304" pitchFamily="18" charset="0"/>
              </a:rPr>
              <a:t>odel</a:t>
            </a:r>
          </a:p>
          <a:p>
            <a:pPr marL="900000">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Independent Cascade </a:t>
            </a:r>
            <a:r>
              <a:rPr lang="en-US" altLang="zh-CN" sz="1800" dirty="0">
                <a:latin typeface="Times New Roman" panose="02020603050405020304" pitchFamily="18" charset="0"/>
                <a:cs typeface="Times New Roman" panose="02020603050405020304" pitchFamily="18" charset="0"/>
              </a:rPr>
              <a:t>D</a:t>
            </a:r>
            <a:r>
              <a:rPr lang="en-US" altLang="zh-CN" sz="1800" dirty="0" smtClean="0">
                <a:latin typeface="Times New Roman" panose="02020603050405020304" pitchFamily="18" charset="0"/>
                <a:cs typeface="Times New Roman" panose="02020603050405020304" pitchFamily="18" charset="0"/>
              </a:rPr>
              <a:t>iffusion </a:t>
            </a:r>
            <a:r>
              <a:rPr lang="en-US" altLang="zh-CN" sz="1800" dirty="0">
                <a:latin typeface="Times New Roman" panose="02020603050405020304" pitchFamily="18" charset="0"/>
                <a:cs typeface="Times New Roman" panose="02020603050405020304" pitchFamily="18" charset="0"/>
              </a:rPr>
              <a:t>M</a:t>
            </a:r>
            <a:r>
              <a:rPr lang="en-US" altLang="zh-CN" sz="1800" dirty="0" smtClean="0">
                <a:latin typeface="Times New Roman" panose="02020603050405020304" pitchFamily="18" charset="0"/>
                <a:cs typeface="Times New Roman" panose="02020603050405020304" pitchFamily="18" charset="0"/>
              </a:rPr>
              <a:t>odel</a:t>
            </a:r>
          </a:p>
          <a:p>
            <a:pPr marL="900000">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Main Problem: Influence </a:t>
            </a:r>
            <a:r>
              <a:rPr lang="en-US" altLang="zh-CN" sz="1800" dirty="0">
                <a:latin typeface="Times New Roman" panose="02020603050405020304" pitchFamily="18" charset="0"/>
                <a:cs typeface="Times New Roman" panose="02020603050405020304" pitchFamily="18" charset="0"/>
              </a:rPr>
              <a:t>M</a:t>
            </a:r>
            <a:r>
              <a:rPr lang="en-US" altLang="zh-CN" sz="1800" dirty="0" smtClean="0">
                <a:latin typeface="Times New Roman" panose="02020603050405020304" pitchFamily="18" charset="0"/>
                <a:cs typeface="Times New Roman" panose="02020603050405020304" pitchFamily="18" charset="0"/>
              </a:rPr>
              <a:t>aximization</a:t>
            </a:r>
          </a:p>
          <a:p>
            <a:r>
              <a:rPr lang="en-US" altLang="zh-CN" dirty="0" smtClean="0">
                <a:latin typeface="Cambria Math" panose="02040503050406030204" pitchFamily="18" charset="0"/>
                <a:ea typeface="Cambria Math" panose="02040503050406030204" pitchFamily="18" charset="0"/>
              </a:rPr>
              <a:t>One Reasonable </a:t>
            </a:r>
            <a:r>
              <a:rPr lang="en-US" altLang="zh-CN" dirty="0">
                <a:latin typeface="Cambria Math" panose="02040503050406030204" pitchFamily="18" charset="0"/>
                <a:ea typeface="Cambria Math" panose="02040503050406030204" pitchFamily="18" charset="0"/>
              </a:rPr>
              <a:t>M</a:t>
            </a:r>
            <a:r>
              <a:rPr lang="en-US" altLang="zh-CN" dirty="0" smtClean="0">
                <a:latin typeface="Cambria Math" panose="02040503050406030204" pitchFamily="18" charset="0"/>
                <a:ea typeface="Cambria Math" panose="02040503050406030204" pitchFamily="18" charset="0"/>
              </a:rPr>
              <a:t>ethod</a:t>
            </a:r>
          </a:p>
          <a:p>
            <a:pPr marL="900000">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Community Detection</a:t>
            </a:r>
          </a:p>
          <a:p>
            <a:pPr marL="900000">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Supportive Reasons</a:t>
            </a:r>
          </a:p>
          <a:p>
            <a:pPr marL="900000">
              <a:buFont typeface="Wingdings" panose="05000000000000000000" pitchFamily="2" charset="2"/>
              <a:buChar char="Ø"/>
            </a:pPr>
            <a:r>
              <a:rPr lang="en-US" altLang="zh-CN" sz="1800" dirty="0" smtClean="0">
                <a:latin typeface="Times New Roman" panose="02020603050405020304" pitchFamily="18" charset="0"/>
                <a:cs typeface="Times New Roman" panose="02020603050405020304" pitchFamily="18" charset="0"/>
              </a:rPr>
              <a:t>Evaluation Index of the Method</a:t>
            </a:r>
          </a:p>
          <a:p>
            <a:r>
              <a:rPr lang="en-US" altLang="zh-CN" dirty="0" smtClean="0">
                <a:latin typeface="Cambria Math" panose="02040503050406030204" pitchFamily="18" charset="0"/>
                <a:ea typeface="Cambria Math" panose="02040503050406030204" pitchFamily="18" charset="0"/>
              </a:rPr>
              <a:t>Summary  </a:t>
            </a:r>
          </a:p>
          <a:p>
            <a:r>
              <a:rPr lang="en-US" altLang="zh-CN" dirty="0" smtClean="0">
                <a:latin typeface="Cambria Math" panose="02040503050406030204" pitchFamily="18" charset="0"/>
                <a:ea typeface="Cambria Math" panose="02040503050406030204" pitchFamily="18" charset="0"/>
              </a:rPr>
              <a:t>Future Work</a:t>
            </a:r>
          </a:p>
          <a:p>
            <a:r>
              <a:rPr lang="en-US" altLang="zh-CN" dirty="0" smtClean="0">
                <a:latin typeface="Cambria Math" panose="02040503050406030204" pitchFamily="18" charset="0"/>
                <a:ea typeface="Cambria Math" panose="02040503050406030204" pitchFamily="18" charset="0"/>
              </a:rPr>
              <a:t>References</a:t>
            </a:r>
          </a:p>
          <a:p>
            <a:endParaRPr lang="en-US" altLang="zh-CN" dirty="0"/>
          </a:p>
          <a:p>
            <a:endParaRPr lang="en-US" altLang="zh-CN" dirty="0" smtClean="0"/>
          </a:p>
          <a:p>
            <a:endParaRPr lang="en-US" altLang="zh-CN" dirty="0" smtClean="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22861"/>
    </mc:Choice>
    <mc:Fallback xmlns="">
      <p:transition spd="slow" advTm="2286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 and Motivations</a:t>
            </a:r>
            <a:endParaRPr lang="zh-CN" altLang="en-US" dirty="0"/>
          </a:p>
        </p:txBody>
      </p:sp>
      <p:sp>
        <p:nvSpPr>
          <p:cNvPr id="3" name="内容占位符 2"/>
          <p:cNvSpPr>
            <a:spLocks noGrp="1"/>
          </p:cNvSpPr>
          <p:nvPr>
            <p:ph idx="1"/>
          </p:nvPr>
        </p:nvSpPr>
        <p:spPr>
          <a:xfrm>
            <a:off x="179512" y="980096"/>
            <a:ext cx="4031679" cy="5065712"/>
          </a:xfrm>
        </p:spPr>
        <p:txBody>
          <a:bodyPr/>
          <a:lstStyle/>
          <a:p>
            <a:r>
              <a:rPr lang="en-US" altLang="zh-CN" b="1" i="1" dirty="0" smtClean="0">
                <a:latin typeface="Times New Roman" panose="02020603050405020304" pitchFamily="18" charset="0"/>
                <a:cs typeface="Times New Roman" panose="02020603050405020304" pitchFamily="18" charset="0"/>
              </a:rPr>
              <a:t>Two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ain </a:t>
            </a:r>
            <a:r>
              <a:rPr lang="en-US" altLang="zh-CN" b="1" i="1" dirty="0">
                <a:latin typeface="Times New Roman" panose="02020603050405020304" pitchFamily="18" charset="0"/>
                <a:cs typeface="Times New Roman" panose="02020603050405020304" pitchFamily="18" charset="0"/>
              </a:rPr>
              <a:t>E</a:t>
            </a:r>
            <a:r>
              <a:rPr lang="en-US" altLang="zh-CN" b="1" i="1" dirty="0" smtClean="0">
                <a:latin typeface="Times New Roman" panose="02020603050405020304" pitchFamily="18" charset="0"/>
                <a:cs typeface="Times New Roman" panose="02020603050405020304" pitchFamily="18" charset="0"/>
              </a:rPr>
              <a:t>volutions</a:t>
            </a:r>
            <a:endParaRPr lang="en-US" altLang="zh-CN"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Online </a:t>
            </a:r>
            <a:r>
              <a:rPr lang="en-US" altLang="zh-CN" sz="2400" dirty="0">
                <a:latin typeface="Times New Roman" panose="02020603050405020304" pitchFamily="18" charset="0"/>
                <a:cs typeface="Times New Roman" panose="02020603050405020304" pitchFamily="18" charset="0"/>
              </a:rPr>
              <a:t>social network</a:t>
            </a:r>
          </a:p>
          <a:p>
            <a:pPr marL="0" indent="0">
              <a:buNone/>
            </a:pPr>
            <a:r>
              <a:rPr lang="en-US" altLang="zh-CN" sz="2400" dirty="0">
                <a:latin typeface="Times New Roman" panose="02020603050405020304" pitchFamily="18" charset="0"/>
                <a:cs typeface="Times New Roman" panose="02020603050405020304" pitchFamily="18" charset="0"/>
              </a:rPr>
              <a:t>(large </a:t>
            </a:r>
            <a:r>
              <a:rPr lang="en-US" altLang="zh-CN" sz="2400" dirty="0" smtClean="0">
                <a:latin typeface="Times New Roman" panose="02020603050405020304" pitchFamily="18" charset="0"/>
                <a:cs typeface="Times New Roman" panose="02020603050405020304" pitchFamily="18" charset="0"/>
              </a:rPr>
              <a:t>scale geosocial </a:t>
            </a:r>
            <a:r>
              <a:rPr lang="en-US" altLang="zh-CN" sz="2400" dirty="0">
                <a:latin typeface="Times New Roman" panose="02020603050405020304" pitchFamily="18" charset="0"/>
                <a:cs typeface="Times New Roman" panose="02020603050405020304" pitchFamily="18" charset="0"/>
              </a:rPr>
              <a:t>network</a:t>
            </a:r>
            <a:r>
              <a:rPr lang="en-US" altLang="zh-CN" sz="2400" dirty="0" smtClean="0">
                <a:latin typeface="Times New Roman" panose="02020603050405020304" pitchFamily="18" charset="0"/>
                <a:cs typeface="Times New Roman" panose="02020603050405020304" pitchFamily="18" charset="0"/>
              </a:rPr>
              <a:t>)</a:t>
            </a:r>
          </a:p>
          <a:p>
            <a:pPr marL="0" indent="0">
              <a:buNone/>
            </a:pP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Proliferation </a:t>
            </a:r>
            <a:r>
              <a:rPr lang="en-US" altLang="zh-CN" sz="2400" dirty="0">
                <a:latin typeface="Times New Roman" panose="02020603050405020304" pitchFamily="18" charset="0"/>
                <a:cs typeface="Times New Roman" panose="02020603050405020304" pitchFamily="18" charset="0"/>
              </a:rPr>
              <a:t>of smart mobile </a:t>
            </a:r>
            <a:r>
              <a:rPr lang="en-US" altLang="zh-CN" sz="2400" dirty="0" smtClean="0">
                <a:latin typeface="Times New Roman" panose="02020603050405020304" pitchFamily="18" charset="0"/>
                <a:cs typeface="Times New Roman" panose="02020603050405020304" pitchFamily="18" charset="0"/>
              </a:rPr>
              <a:t>devices</a:t>
            </a:r>
          </a:p>
          <a:p>
            <a:pPr marL="0" indent="0">
              <a:buNone/>
            </a:pPr>
            <a:r>
              <a:rPr lang="en-US" altLang="zh-CN" sz="2400" dirty="0" smtClean="0">
                <a:latin typeface="Times New Roman" panose="02020603050405020304" pitchFamily="18" charset="0"/>
                <a:cs typeface="Times New Roman" panose="02020603050405020304" pitchFamily="18" charset="0"/>
              </a:rPr>
              <a:t>(high mobility in social and physical scale)</a:t>
            </a:r>
          </a:p>
          <a:p>
            <a:pPr marL="0" indent="0">
              <a:buNone/>
            </a:pPr>
            <a:r>
              <a:rPr lang="en-US" altLang="zh-CN" dirty="0"/>
              <a:t/>
            </a:r>
            <a:br>
              <a:rPr lang="en-US" altLang="zh-CN" dirty="0"/>
            </a:br>
            <a:endParaRPr lang="zh-CN" altLang="en-US" sz="2400" dirty="0">
              <a:latin typeface="Times New Roman" panose="02020603050405020304" pitchFamily="18" charset="0"/>
              <a:cs typeface="Times New Roman" panose="02020603050405020304" pitchFamily="18" charset="0"/>
            </a:endParaRPr>
          </a:p>
        </p:txBody>
      </p:sp>
      <p:pic>
        <p:nvPicPr>
          <p:cNvPr id="5"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9032" y="1198867"/>
            <a:ext cx="3926409"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stretch>
            <a:fillRect/>
          </a:stretch>
        </p:blipFill>
        <p:spPr>
          <a:xfrm>
            <a:off x="179512" y="4776957"/>
            <a:ext cx="4218161" cy="1535644"/>
          </a:xfrm>
          <a:prstGeom prst="rect">
            <a:avLst/>
          </a:prstGeom>
        </p:spPr>
      </p:pic>
    </p:spTree>
    <p:extLst>
      <p:ext uri="{BB962C8B-B14F-4D97-AF65-F5344CB8AC3E}">
        <p14:creationId xmlns:p14="http://schemas.microsoft.com/office/powerpoint/2010/main" val="4281592945"/>
      </p:ext>
    </p:extLst>
  </p:cSld>
  <p:clrMapOvr>
    <a:masterClrMapping/>
  </p:clrMapOvr>
  <mc:AlternateContent xmlns:mc="http://schemas.openxmlformats.org/markup-compatibility/2006" xmlns:p14="http://schemas.microsoft.com/office/powerpoint/2010/main">
    <mc:Choice Requires="p14">
      <p:transition spd="slow" p14:dur="2000" advTm="75413"/>
    </mc:Choice>
    <mc:Fallback xmlns="">
      <p:transition spd="slow" advTm="7541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 </a:t>
            </a:r>
            <a:r>
              <a:rPr lang="en-US" altLang="zh-CN" dirty="0"/>
              <a:t>and Motivations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A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arketing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otivation</a:t>
                </a: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A company has an innovation to propagate</a:t>
                </a: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Select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𝑘</m:t>
                    </m:r>
                  </m:oMath>
                </a14:m>
                <a:r>
                  <a:rPr lang="en-US" altLang="zh-CN" sz="2400" dirty="0" smtClean="0">
                    <a:latin typeface="Times New Roman" panose="02020603050405020304" pitchFamily="18" charset="0"/>
                    <a:cs typeface="Times New Roman" panose="02020603050405020304" pitchFamily="18" charset="0"/>
                  </a:rPr>
                  <a:t> nodes on OSNet as seeds who originally take the message</a:t>
                </a: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More nodes receive the message -&gt; more profits to get</a:t>
                </a:r>
                <a:r>
                  <a:rPr lang="en-US" altLang="zh-CN" dirty="0"/>
                  <a:t/>
                </a:r>
                <a:br>
                  <a:rPr lang="en-US" altLang="zh-CN" dirty="0"/>
                </a:b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07" t="-1083"/>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1378619" y="3658394"/>
            <a:ext cx="6386762" cy="2238164"/>
          </a:xfrm>
          <a:prstGeom prst="rect">
            <a:avLst/>
          </a:prstGeom>
        </p:spPr>
      </p:pic>
    </p:spTree>
    <p:extLst>
      <p:ext uri="{BB962C8B-B14F-4D97-AF65-F5344CB8AC3E}">
        <p14:creationId xmlns:p14="http://schemas.microsoft.com/office/powerpoint/2010/main" val="4236063087"/>
      </p:ext>
    </p:extLst>
  </p:cSld>
  <p:clrMapOvr>
    <a:masterClrMapping/>
  </p:clrMapOvr>
  <mc:AlternateContent xmlns:mc="http://schemas.openxmlformats.org/markup-compatibility/2006" xmlns:p14="http://schemas.microsoft.com/office/powerpoint/2010/main">
    <mc:Choice Requires="p14">
      <p:transition spd="slow" p14:dur="2000" advTm="81437"/>
    </mc:Choice>
    <mc:Fallback xmlns="">
      <p:transition spd="slow" advTm="814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and Problem </a:t>
            </a:r>
            <a:r>
              <a:rPr lang="en-US" altLang="zh-CN" dirty="0"/>
              <a:t>F</a:t>
            </a:r>
            <a:r>
              <a:rPr lang="en-US" altLang="zh-CN" dirty="0" smtClean="0"/>
              <a:t>ormulation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Mobile Social </a:t>
                </a:r>
                <a:r>
                  <a:rPr lang="en-US" altLang="zh-CN" b="1" i="1" dirty="0">
                    <a:latin typeface="Times New Roman" panose="02020603050405020304" pitchFamily="18" charset="0"/>
                    <a:cs typeface="Times New Roman" panose="02020603050405020304" pitchFamily="18" charset="0"/>
                  </a:rPr>
                  <a:t>N</a:t>
                </a:r>
                <a:r>
                  <a:rPr lang="en-US" altLang="zh-CN" b="1" i="1" dirty="0" smtClean="0">
                    <a:latin typeface="Times New Roman" panose="02020603050405020304" pitchFamily="18" charset="0"/>
                    <a:cs typeface="Times New Roman" panose="02020603050405020304" pitchFamily="18" charset="0"/>
                  </a:rPr>
                  <a:t>etwork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odel</a:t>
                </a:r>
              </a:p>
              <a:p>
                <a:pPr marL="0" indent="0">
                  <a:buNone/>
                </a:pPr>
                <a14:m>
                  <m:oMathPara xmlns:m="http://schemas.openxmlformats.org/officeDocument/2006/math">
                    <m:oMathParaPr>
                      <m:jc m:val="left"/>
                    </m:oMathParaPr>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𝐺</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i="1" dirty="0" smtClean="0">
                          <a:latin typeface="Cambria Math" panose="02040503050406030204" pitchFamily="18" charset="0"/>
                          <a:ea typeface="Cambria Math" panose="02040503050406030204" pitchFamily="18" charset="0"/>
                        </a:rPr>
                        <m:t>= </m:t>
                      </m:r>
                      <m:r>
                        <m:rPr>
                          <m:nor/>
                        </m:rPr>
                        <a:rPr lang="en-US" altLang="zh-CN" b="0" i="0" dirty="0" smtClean="0">
                          <a:latin typeface="Cambria Math" panose="02040503050406030204" pitchFamily="18" charset="0"/>
                          <a:ea typeface="Cambria Math" panose="02040503050406030204" pitchFamily="18" charset="0"/>
                        </a:rPr>
                        <m:t>(</m:t>
                      </m:r>
                      <m:r>
                        <m:rPr>
                          <m:nor/>
                        </m:rP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𝑉</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b="0" i="1" dirty="0" smtClean="0">
                          <a:latin typeface="Cambria Math" panose="02040503050406030204" pitchFamily="18" charset="0"/>
                          <a:ea typeface="Cambria Math" panose="02040503050406030204" pitchFamily="18" charset="0"/>
                        </a:rPr>
                        <m:t> </m:t>
                      </m:r>
                      <m:r>
                        <m:rPr>
                          <m:nor/>
                        </m:rPr>
                        <a:rPr lang="en-US" altLang="zh-CN" i="1" dirty="0" smtClean="0">
                          <a:latin typeface="Cambria Math" panose="02040503050406030204" pitchFamily="18" charset="0"/>
                          <a:ea typeface="Cambria Math" panose="02040503050406030204" pitchFamily="18" charset="0"/>
                        </a:rPr>
                        <m:t>,</m:t>
                      </m:r>
                      <m:r>
                        <m:rPr>
                          <m:nor/>
                        </m:rP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𝐸</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b="0" i="1" dirty="0" smtClean="0">
                          <a:latin typeface="Cambria Math" panose="02040503050406030204" pitchFamily="18" charset="0"/>
                          <a:ea typeface="Cambria Math" panose="02040503050406030204" pitchFamily="18" charset="0"/>
                        </a:rPr>
                        <m:t> </m:t>
                      </m:r>
                      <m:r>
                        <m:rPr>
                          <m:nor/>
                        </m:rPr>
                        <a:rPr lang="en-US" altLang="zh-CN" b="0" i="0" dirty="0" smtClean="0">
                          <a:latin typeface="Cambria Math" panose="02040503050406030204" pitchFamily="18" charset="0"/>
                          <a:ea typeface="Cambria Math" panose="02040503050406030204" pitchFamily="18" charset="0"/>
                        </a:rPr>
                        <m:t> )</m:t>
                      </m:r>
                    </m:oMath>
                  </m:oMathPara>
                </a14:m>
                <a:endParaRPr lang="en-US" altLang="zh-CN" b="0" dirty="0" smtClean="0">
                  <a:latin typeface="Cambria Math" panose="02040503050406030204" pitchFamily="18" charset="0"/>
                  <a:ea typeface="Cambria Math" panose="02040503050406030204" pitchFamily="18" charset="0"/>
                </a:endParaRPr>
              </a:p>
              <a:p>
                <a:pPr marL="0" indent="0">
                  <a:buNone/>
                </a:pPr>
                <a:r>
                  <a:rPr lang="en-US" altLang="zh-CN"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𝑣𝑢</m:t>
                        </m:r>
                      </m:sub>
                    </m:sSub>
                  </m:oMath>
                </a14:m>
                <a:endParaRPr lang="en-US" altLang="zh-CN" i="1" dirty="0" smtClean="0"/>
              </a:p>
              <a:p>
                <a:pPr marL="0" indent="0">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𝑂</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𝛽</m:t>
                        </m:r>
                      </m:e>
                      <m:sup>
                        <m:r>
                          <a:rPr lang="en-US" altLang="zh-CN" b="0" i="1" smtClean="0">
                            <a:latin typeface="Cambria Math" panose="02040503050406030204" pitchFamily="18" charset="0"/>
                            <a:ea typeface="Cambria Math" panose="02040503050406030204" pitchFamily="18" charset="0"/>
                          </a:rPr>
                          <m:t>𝑙</m:t>
                        </m:r>
                        <m:r>
                          <a:rPr lang="en-US" altLang="zh-CN" b="0" i="1" smtClean="0">
                            <a:latin typeface="Cambria Math" panose="02040503050406030204" pitchFamily="18" charset="0"/>
                            <a:ea typeface="Cambria Math" panose="02040503050406030204" pitchFamily="18" charset="0"/>
                          </a:rPr>
                          <m:t> </m:t>
                        </m:r>
                      </m:sup>
                    </m:sSup>
                  </m:oMath>
                </a14:m>
                <a:r>
                  <a:rPr lang="en-US" altLang="zh-CN" b="0" i="1" dirty="0" smtClean="0">
                    <a:ea typeface="Cambria Math" panose="02040503050406030204" pitchFamily="18" charset="0"/>
                  </a:rPr>
                  <a:t>     </a:t>
                </a:r>
                <a:r>
                  <a:rPr lang="en-US" altLang="zh-CN" sz="2400" b="0" dirty="0" smtClean="0">
                    <a:latin typeface="Times New Roman" panose="02020603050405020304" pitchFamily="18" charset="0"/>
                    <a:ea typeface="Cambria Math" panose="02040503050406030204" pitchFamily="18" charset="0"/>
                    <a:cs typeface="Times New Roman" panose="02020603050405020304" pitchFamily="18" charset="0"/>
                  </a:rPr>
                  <a:t>impedance in geo-transmission</a:t>
                </a:r>
              </a:p>
              <a:p>
                <a:pPr marL="0" indent="0">
                  <a:buNone/>
                </a:pPr>
                <a:endParaRPr lang="en-US" altLang="zh-CN" b="0" i="1" dirty="0" smtClean="0">
                  <a:ea typeface="Cambria Math" panose="02040503050406030204" pitchFamily="18" charset="0"/>
                </a:endParaRPr>
              </a:p>
              <a:p>
                <a:pPr marL="0" indent="0">
                  <a:buNone/>
                </a:pPr>
                <a:r>
                  <a:rPr lang="en-US" altLang="zh-CN" i="1" dirty="0">
                    <a:ea typeface="Cambria Math" panose="02040503050406030204" pitchFamily="18" charset="0"/>
                  </a:rPr>
                  <a:t> </a:t>
                </a:r>
                <a:r>
                  <a:rPr lang="en-US" altLang="zh-CN" sz="2400" dirty="0" smtClean="0">
                    <a:ea typeface="Cambria Math" panose="02040503050406030204" pitchFamily="18" charset="0"/>
                  </a:rPr>
                  <a:t>social tie strength</a:t>
                </a:r>
                <a:endParaRPr lang="en-US" altLang="zh-CN" sz="2400" b="0" i="1" dirty="0" smtClean="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𝑂</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𝑢𝑣</m:t>
                              </m:r>
                            </m:sub>
                          </m:sSub>
                        </m:num>
                        <m:den>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𝑢𝑣</m:t>
                              </m:r>
                            </m:sub>
                          </m:sSub>
                        </m:den>
                      </m:f>
                    </m:oMath>
                  </m:oMathPara>
                </a14:m>
                <a:endParaRPr lang="en-US" altLang="zh-CN" i="1" dirty="0" smtClean="0"/>
              </a:p>
              <a:p>
                <a:pPr marL="0" indent="0">
                  <a:buNone/>
                </a:pPr>
                <a:endParaRPr lang="en-US" altLang="zh-CN" i="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1083" r="-222"/>
                </a:stretch>
              </a:blipFill>
            </p:spPr>
            <p:txBody>
              <a:bodyPr/>
              <a:lstStyle/>
              <a:p>
                <a:r>
                  <a:rPr lang="zh-CN" altLang="en-US">
                    <a:noFill/>
                  </a:rPr>
                  <a:t> </a:t>
                </a:r>
              </a:p>
            </p:txBody>
          </p:sp>
        </mc:Fallback>
      </mc:AlternateContent>
      <p:cxnSp>
        <p:nvCxnSpPr>
          <p:cNvPr id="13" name="直接箭头连接符 12"/>
          <p:cNvCxnSpPr/>
          <p:nvPr/>
        </p:nvCxnSpPr>
        <p:spPr bwMode="auto">
          <a:xfrm>
            <a:off x="1907704" y="3212976"/>
            <a:ext cx="0" cy="612068"/>
          </a:xfrm>
          <a:prstGeom prst="straightConnector1">
            <a:avLst/>
          </a:prstGeom>
          <a:ln w="19050">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直接箭头连接符 14"/>
          <p:cNvCxnSpPr/>
          <p:nvPr/>
        </p:nvCxnSpPr>
        <p:spPr bwMode="auto">
          <a:xfrm>
            <a:off x="3887924" y="3032956"/>
            <a:ext cx="828092" cy="0"/>
          </a:xfrm>
          <a:prstGeom prst="straightConnector1">
            <a:avLst/>
          </a:prstGeom>
          <a:ln w="19050">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18" name="图片 17"/>
          <p:cNvPicPr>
            <a:picLocks noChangeAspect="1"/>
          </p:cNvPicPr>
          <p:nvPr/>
        </p:nvPicPr>
        <p:blipFill>
          <a:blip r:embed="rId4"/>
          <a:stretch>
            <a:fillRect/>
          </a:stretch>
        </p:blipFill>
        <p:spPr>
          <a:xfrm>
            <a:off x="5616116" y="3825044"/>
            <a:ext cx="3305698" cy="2019187"/>
          </a:xfrm>
          <a:prstGeom prst="rect">
            <a:avLst/>
          </a:prstGeom>
        </p:spPr>
      </p:pic>
      <p:sp>
        <p:nvSpPr>
          <p:cNvPr id="4" name="椭圆形标注 3"/>
          <p:cNvSpPr/>
          <p:nvPr/>
        </p:nvSpPr>
        <p:spPr bwMode="auto">
          <a:xfrm>
            <a:off x="2627784" y="2060848"/>
            <a:ext cx="5652628" cy="731573"/>
          </a:xfrm>
          <a:prstGeom prst="wedgeEllipseCallout">
            <a:avLst/>
          </a:prstGeom>
          <a:solidFill>
            <a:schemeClr val="accent5"/>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500" b="1" i="0" u="none" strike="noStrike" cap="none" normalizeH="0" baseline="0" dirty="0" smtClean="0">
                <a:ln>
                  <a:noFill/>
                </a:ln>
                <a:solidFill>
                  <a:srgbClr val="FF0000"/>
                </a:solidFill>
                <a:effectLst/>
                <a:latin typeface="Times New Roman" pitchFamily="18" charset="0"/>
                <a:ea typeface="黑体" pitchFamily="2" charset="-122"/>
              </a:rPr>
              <a:t>A new definition of weight</a:t>
            </a:r>
            <a:endParaRPr kumimoji="0" lang="zh-CN" altLang="en-US" sz="2500" b="1" i="0" u="none" strike="noStrike" cap="none" normalizeH="0" baseline="0" dirty="0" smtClean="0">
              <a:ln>
                <a:noFill/>
              </a:ln>
              <a:solidFill>
                <a:srgbClr val="FF0000"/>
              </a:solidFill>
              <a:effectLst/>
              <a:latin typeface="Times New Roman" pitchFamily="18" charset="0"/>
              <a:ea typeface="黑体" pitchFamily="2" charset="-122"/>
            </a:endParaRPr>
          </a:p>
        </p:txBody>
      </p:sp>
    </p:spTree>
    <p:extLst>
      <p:ext uri="{BB962C8B-B14F-4D97-AF65-F5344CB8AC3E}">
        <p14:creationId xmlns:p14="http://schemas.microsoft.com/office/powerpoint/2010/main" val="836699496"/>
      </p:ext>
    </p:extLst>
  </p:cSld>
  <p:clrMapOvr>
    <a:masterClrMapping/>
  </p:clrMapOvr>
  <mc:AlternateContent xmlns:mc="http://schemas.openxmlformats.org/markup-compatibility/2006" xmlns:p14="http://schemas.microsoft.com/office/powerpoint/2010/main">
    <mc:Choice Requires="p14">
      <p:transition spd="slow" p14:dur="2000" advTm="78780"/>
    </mc:Choice>
    <mc:Fallback xmlns="">
      <p:transition spd="slow" advTm="7878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and Problem </a:t>
            </a:r>
            <a:r>
              <a:rPr lang="en-US" altLang="zh-CN" dirty="0"/>
              <a:t>F</a:t>
            </a:r>
            <a:r>
              <a:rPr lang="en-US" altLang="zh-CN" dirty="0" smtClean="0"/>
              <a:t>ormulation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Independent Cascade </a:t>
                </a:r>
                <a:r>
                  <a:rPr lang="en-US" altLang="zh-CN" b="1" i="1" dirty="0">
                    <a:latin typeface="Times New Roman" panose="02020603050405020304" pitchFamily="18" charset="0"/>
                    <a:cs typeface="Times New Roman" panose="02020603050405020304" pitchFamily="18" charset="0"/>
                  </a:rPr>
                  <a:t>D</a:t>
                </a:r>
                <a:r>
                  <a:rPr lang="en-US" altLang="zh-CN" b="1" i="1" dirty="0" smtClean="0">
                    <a:latin typeface="Times New Roman" panose="02020603050405020304" pitchFamily="18" charset="0"/>
                    <a:cs typeface="Times New Roman" panose="02020603050405020304" pitchFamily="18" charset="0"/>
                  </a:rPr>
                  <a:t>iffusion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odel</a:t>
                </a:r>
              </a:p>
              <a:p>
                <a:pPr marL="0" indent="0">
                  <a:buNone/>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oMath>
                  </m:oMathPara>
                </a14:m>
                <a:endParaRPr lang="en-US" altLang="zh-CN" dirty="0" smtClean="0"/>
              </a:p>
              <a:p>
                <a:pPr marL="0" indent="0">
                  <a:buNone/>
                </a:pPr>
                <a14:m>
                  <m:oMathPara xmlns:m="http://schemas.openxmlformats.org/officeDocument/2006/math">
                    <m:oMathParaPr>
                      <m:jc m:val="left"/>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𝑛𝑜𝑟𝑚𝑎𝑙𝑖𝑧𝑒𝑑</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𝑢𝑣</m:t>
                              </m:r>
                            </m:sub>
                          </m:sSub>
                        </m:e>
                      </m:d>
                    </m:oMath>
                  </m:oMathPara>
                </a14:m>
                <a:endParaRPr lang="en-US" altLang="zh-CN" b="0" dirty="0" smtClean="0"/>
              </a:p>
              <a:p>
                <a:pPr marL="0" indent="0">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𝑢𝑡</m:t>
                        </m:r>
                      </m:sub>
                    </m:sSub>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rPr>
                      <m:t>0 , 1} , </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rPr>
                      <m:t>𝑢</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oMath>
                </a14:m>
                <a:r>
                  <a:rPr lang="en-US" altLang="zh-CN" b="0" dirty="0" smtClean="0">
                    <a:ea typeface="Cambria Math" panose="02040503050406030204" pitchFamily="18" charset="0"/>
                  </a:rPr>
                  <a:t> </a:t>
                </a:r>
                <a:r>
                  <a:rPr lang="en-US" altLang="zh-CN" b="0" dirty="0" smtClean="0">
                    <a:latin typeface="Times New Roman" panose="02020603050405020304" pitchFamily="18" charset="0"/>
                    <a:ea typeface="Cambria Math" panose="02040503050406030204" pitchFamily="18" charset="0"/>
                    <a:cs typeface="Times New Roman" panose="02020603050405020304" pitchFamily="18" charset="0"/>
                  </a:rPr>
                  <a:t>at time step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𝑡</m:t>
                    </m:r>
                  </m:oMath>
                </a14:m>
                <a:r>
                  <a:rPr lang="en-US" altLang="zh-CN" b="0" dirty="0" smtClean="0">
                    <a:ea typeface="Cambria Math" panose="02040503050406030204" pitchFamily="18" charset="0"/>
                  </a:rPr>
                  <a:t> </a:t>
                </a:r>
              </a:p>
              <a:p>
                <a:pPr marL="0" indent="0">
                  <a:buNone/>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𝑢</m:t>
                          </m:r>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=1,∀ </m:t>
                      </m:r>
                      <m:r>
                        <a:rPr lang="en-US" altLang="zh-CN" b="0" i="1" smtClean="0">
                          <a:latin typeface="Cambria Math" panose="02040503050406030204" pitchFamily="18" charset="0"/>
                        </a:rPr>
                        <m:t>𝑢</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𝑎𝑛𝑑</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𝑣</m:t>
                          </m:r>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=1,∀ </m:t>
                      </m:r>
                      <m:r>
                        <a:rPr lang="en-US" altLang="zh-CN" b="0" i="1" smtClean="0">
                          <a:latin typeface="Cambria Math" panose="02040503050406030204" pitchFamily="18" charset="0"/>
                          <a:ea typeface="Cambria Math" panose="02040503050406030204" pitchFamily="18" charset="0"/>
                        </a:rPr>
                        <m:t>𝑣</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oMath>
                  </m:oMathPara>
                </a14:m>
                <a:endParaRPr lang="en-US" altLang="zh-CN" b="0" dirty="0" smtClean="0"/>
              </a:p>
              <a:p>
                <a:pPr marL="0" indent="0">
                  <a:buNone/>
                </a:pPr>
                <a:r>
                  <a:rPr lang="en-US" altLang="zh-CN" dirty="0"/>
                  <a:t> </a:t>
                </a:r>
                <a:r>
                  <a:rPr lang="en-US" altLang="zh-CN" i="1" dirty="0">
                    <a:latin typeface="Cambria Math" panose="02040503050406030204" pitchFamily="18" charset="0"/>
                    <a:ea typeface="Cambria Math" panose="02040503050406030204" pitchFamily="18" charset="0"/>
                  </a:rPr>
                  <a:t>iteration</a:t>
                </a:r>
                <a:r>
                  <a:rPr lang="en-US" altLang="zh-CN" dirty="0"/>
                  <a:t> </a:t>
                </a:r>
                <a:r>
                  <a:rPr lang="en-US" altLang="zh-CN" dirty="0" smtClean="0"/>
                  <a:t>:</a:t>
                </a:r>
                <a:r>
                  <a:rPr lang="en-US" altLang="zh-CN" kern="1200" dirty="0" smtClean="0">
                    <a:solidFill>
                      <a:schemeClr val="tx1"/>
                    </a:solidFill>
                    <a:latin typeface="Arial" pitchFamily="34" charset="0"/>
                    <a:ea typeface="宋体" pitchFamily="2" charset="-122"/>
                  </a:rPr>
                  <a:t>When node </a:t>
                </a:r>
                <a14:m>
                  <m:oMath xmlns:m="http://schemas.openxmlformats.org/officeDocument/2006/math">
                    <m:r>
                      <a:rPr lang="en-US" altLang="zh-CN" b="0" i="1" kern="1200" smtClean="0">
                        <a:solidFill>
                          <a:schemeClr val="tx1"/>
                        </a:solidFill>
                        <a:latin typeface="Cambria Math" panose="02040503050406030204" pitchFamily="18" charset="0"/>
                        <a:ea typeface="宋体" pitchFamily="2" charset="-122"/>
                      </a:rPr>
                      <m:t>𝑢</m:t>
                    </m:r>
                    <m:r>
                      <a:rPr lang="en-US" altLang="zh-CN" b="0" i="1" kern="1200" smtClean="0">
                        <a:solidFill>
                          <a:schemeClr val="tx1"/>
                        </a:solidFill>
                        <a:latin typeface="Cambria Math" panose="02040503050406030204" pitchFamily="18" charset="0"/>
                        <a:ea typeface="宋体" pitchFamily="2" charset="-122"/>
                      </a:rPr>
                      <m:t> </m:t>
                    </m:r>
                  </m:oMath>
                </a14:m>
                <a:r>
                  <a:rPr lang="en-US" altLang="zh-CN" kern="1200" dirty="0" smtClean="0">
                    <a:solidFill>
                      <a:schemeClr val="tx1"/>
                    </a:solidFill>
                    <a:latin typeface="Arial" pitchFamily="34" charset="0"/>
                    <a:ea typeface="宋体" pitchFamily="2" charset="-122"/>
                  </a:rPr>
                  <a:t>first becomes active in step </a:t>
                </a:r>
                <a14:m>
                  <m:oMath xmlns:m="http://schemas.openxmlformats.org/officeDocument/2006/math">
                    <m:r>
                      <a:rPr lang="en-US" altLang="zh-CN" b="0" i="1" kern="1200" smtClean="0">
                        <a:solidFill>
                          <a:schemeClr val="tx1"/>
                        </a:solidFill>
                        <a:latin typeface="Cambria Math" panose="02040503050406030204" pitchFamily="18" charset="0"/>
                        <a:ea typeface="宋体" pitchFamily="2" charset="-122"/>
                      </a:rPr>
                      <m:t>𝑡</m:t>
                    </m:r>
                  </m:oMath>
                </a14:m>
                <a:r>
                  <a:rPr lang="en-US" altLang="zh-CN" kern="1200" dirty="0" smtClean="0">
                    <a:solidFill>
                      <a:schemeClr val="tx1"/>
                    </a:solidFill>
                    <a:latin typeface="Arial" pitchFamily="34" charset="0"/>
                    <a:ea typeface="宋体" pitchFamily="2" charset="-122"/>
                  </a:rPr>
                  <a:t>, it is given a single chance to activate each currently inactive neighbor </a:t>
                </a:r>
                <a14:m>
                  <m:oMath xmlns:m="http://schemas.openxmlformats.org/officeDocument/2006/math">
                    <m:r>
                      <a:rPr lang="en-US" altLang="zh-CN" b="0" i="1" kern="1200" smtClean="0">
                        <a:solidFill>
                          <a:schemeClr val="tx1"/>
                        </a:solidFill>
                        <a:latin typeface="Cambria Math" panose="02040503050406030204" pitchFamily="18" charset="0"/>
                        <a:ea typeface="宋体" pitchFamily="2" charset="-122"/>
                      </a:rPr>
                      <m:t>𝑣</m:t>
                    </m:r>
                  </m:oMath>
                </a14:m>
                <a:r>
                  <a:rPr lang="en-US" altLang="zh-CN" kern="1200" dirty="0" smtClean="0">
                    <a:solidFill>
                      <a:schemeClr val="tx1"/>
                    </a:solidFill>
                    <a:latin typeface="Arial" pitchFamily="34" charset="0"/>
                    <a:ea typeface="宋体" pitchFamily="2" charset="-122"/>
                  </a:rPr>
                  <a:t>; it succeeds with a probability </a:t>
                </a:r>
                <a14:m>
                  <m:oMath xmlns:m="http://schemas.openxmlformats.org/officeDocument/2006/math">
                    <m:sSub>
                      <m:sSubPr>
                        <m:ctrlPr>
                          <a:rPr lang="en-US" altLang="zh-CN" i="1" kern="1200" smtClean="0">
                            <a:solidFill>
                              <a:schemeClr val="tx1"/>
                            </a:solidFill>
                            <a:latin typeface="Cambria Math" panose="02040503050406030204" pitchFamily="18" charset="0"/>
                            <a:ea typeface="宋体" pitchFamily="2" charset="-122"/>
                          </a:rPr>
                        </m:ctrlPr>
                      </m:sSubPr>
                      <m:e>
                        <m:r>
                          <a:rPr lang="en-US" altLang="zh-CN" b="0" i="1" kern="1200" smtClean="0">
                            <a:solidFill>
                              <a:schemeClr val="tx1"/>
                            </a:solidFill>
                            <a:latin typeface="Cambria Math" panose="02040503050406030204" pitchFamily="18" charset="0"/>
                            <a:ea typeface="宋体" pitchFamily="2" charset="-122"/>
                          </a:rPr>
                          <m:t>𝑝</m:t>
                        </m:r>
                      </m:e>
                      <m:sub>
                        <m:r>
                          <a:rPr lang="en-US" altLang="zh-CN" b="0" i="1" kern="1200" smtClean="0">
                            <a:solidFill>
                              <a:schemeClr val="tx1"/>
                            </a:solidFill>
                            <a:latin typeface="Cambria Math" panose="02040503050406030204" pitchFamily="18" charset="0"/>
                            <a:ea typeface="宋体" pitchFamily="2" charset="-122"/>
                          </a:rPr>
                          <m:t>𝑢𝑣</m:t>
                        </m:r>
                      </m:sub>
                    </m:sSub>
                  </m:oMath>
                </a14:m>
                <a:endParaRPr lang="en-US" altLang="zh-CN" dirty="0" smtClean="0"/>
              </a:p>
              <a:p>
                <a:pPr marL="0" indent="0">
                  <a:buNone/>
                </a:pPr>
                <a14:m>
                  <m:oMathPara xmlns:m="http://schemas.openxmlformats.org/officeDocument/2006/math">
                    <m:oMathParaPr>
                      <m:jc m:val="left"/>
                    </m:oMathParaPr>
                    <m:oMath xmlns:m="http://schemas.openxmlformats.org/officeDocument/2006/math">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𝑛𝑢𝑚𝑏𝑒𝑟</m:t>
                      </m:r>
                      <m:r>
                        <a:rPr lang="en-US" altLang="zh-CN" b="0" i="1" smtClean="0">
                          <a:latin typeface="Cambria Math" panose="02040503050406030204" pitchFamily="18" charset="0"/>
                        </a:rPr>
                        <m:t> </m:t>
                      </m:r>
                      <m:r>
                        <a:rPr lang="en-US" altLang="zh-CN" b="0" i="1" smtClean="0">
                          <a:latin typeface="Cambria Math" panose="02040503050406030204" pitchFamily="18" charset="0"/>
                        </a:rPr>
                        <m:t>𝑜𝑓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𝑎𝑐𝑡𝑖𝑣𝑒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𝑛𝑜𝑑𝑒𝑠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𝑢𝑙𝑡𝑖𝑚𝑎𝑡𝑒𝑙𝑦</m:t>
                      </m:r>
                    </m:oMath>
                  </m:oMathPara>
                </a14:m>
                <a:endParaRPr lang="en-US" altLang="zh-CN" b="0" dirty="0" smtClean="0"/>
              </a:p>
              <a:p>
                <a:pPr marL="0" indent="0">
                  <a:buNone/>
                </a:pPr>
                <a:endParaRPr lang="en-US" altLang="zh-CN" dirty="0" smtClean="0"/>
              </a:p>
              <a:p>
                <a:pPr marL="0" indent="0">
                  <a:buNone/>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556" t="-10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32016637"/>
      </p:ext>
    </p:extLst>
  </p:cSld>
  <p:clrMapOvr>
    <a:masterClrMapping/>
  </p:clrMapOvr>
  <mc:AlternateContent xmlns:mc="http://schemas.openxmlformats.org/markup-compatibility/2006" xmlns:p14="http://schemas.microsoft.com/office/powerpoint/2010/main">
    <mc:Choice Requires="p14">
      <p:transition spd="slow" p14:dur="2000" advTm="81144"/>
    </mc:Choice>
    <mc:Fallback xmlns="">
      <p:transition spd="slow" advTm="811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and Problem </a:t>
            </a:r>
            <a:r>
              <a:rPr lang="en-US" altLang="zh-CN" dirty="0"/>
              <a:t>F</a:t>
            </a:r>
            <a:r>
              <a:rPr lang="en-US" altLang="zh-CN" dirty="0" smtClean="0"/>
              <a:t>ormulation</a:t>
            </a:r>
            <a:endParaRPr lang="zh-CN" altLang="en-US" dirty="0"/>
          </a:p>
        </p:txBody>
      </p:sp>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Independent Cascade </a:t>
            </a:r>
            <a:r>
              <a:rPr lang="en-US" altLang="zh-CN" b="1" i="1" dirty="0">
                <a:latin typeface="Times New Roman" panose="02020603050405020304" pitchFamily="18" charset="0"/>
                <a:cs typeface="Times New Roman" panose="02020603050405020304" pitchFamily="18" charset="0"/>
              </a:rPr>
              <a:t>D</a:t>
            </a:r>
            <a:r>
              <a:rPr lang="en-US" altLang="zh-CN" b="1" i="1" dirty="0" smtClean="0">
                <a:latin typeface="Times New Roman" panose="02020603050405020304" pitchFamily="18" charset="0"/>
                <a:cs typeface="Times New Roman" panose="02020603050405020304" pitchFamily="18" charset="0"/>
              </a:rPr>
              <a:t>iffusion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odel</a:t>
            </a:r>
          </a:p>
          <a:p>
            <a:pPr marL="0" indent="0">
              <a:buNone/>
            </a:pPr>
            <a:endParaRPr lang="zh-CN" altLang="en-US" dirty="0"/>
          </a:p>
        </p:txBody>
      </p:sp>
      <p:pic>
        <p:nvPicPr>
          <p:cNvPr id="4" name="图片 3"/>
          <p:cNvPicPr>
            <a:picLocks noChangeAspect="1"/>
          </p:cNvPicPr>
          <p:nvPr/>
        </p:nvPicPr>
        <p:blipFill>
          <a:blip r:embed="rId3"/>
          <a:stretch>
            <a:fillRect/>
          </a:stretch>
        </p:blipFill>
        <p:spPr>
          <a:xfrm>
            <a:off x="215516" y="1844824"/>
            <a:ext cx="3669706" cy="3924436"/>
          </a:xfrm>
          <a:prstGeom prst="rect">
            <a:avLst/>
          </a:prstGeom>
        </p:spPr>
      </p:pic>
      <p:sp>
        <p:nvSpPr>
          <p:cNvPr id="7" name="椭圆 6"/>
          <p:cNvSpPr/>
          <p:nvPr/>
        </p:nvSpPr>
        <p:spPr bwMode="auto">
          <a:xfrm>
            <a:off x="468313" y="4545124"/>
            <a:ext cx="1367383" cy="1224136"/>
          </a:xfrm>
          <a:prstGeom prst="ellipse">
            <a:avLst/>
          </a:prstGeom>
          <a:noFill/>
          <a:ln w="38100" cap="flat" cmpd="sng" algn="ctr">
            <a:solidFill>
              <a:srgbClr val="FF0000"/>
            </a:solid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500" b="1" i="0" u="none" strike="noStrike" cap="none" normalizeH="0" baseline="0" smtClean="0">
              <a:ln>
                <a:noFill/>
              </a:ln>
              <a:solidFill>
                <a:srgbClr val="000066"/>
              </a:solidFill>
              <a:effectLst/>
              <a:latin typeface="Times New Roman" pitchFamily="18" charset="0"/>
              <a:ea typeface="黑体" pitchFamily="2" charset="-122"/>
            </a:endParaRPr>
          </a:p>
        </p:txBody>
      </p:sp>
      <p:cxnSp>
        <p:nvCxnSpPr>
          <p:cNvPr id="9" name="直接箭头连接符 8"/>
          <p:cNvCxnSpPr>
            <a:stCxn id="7" idx="6"/>
          </p:cNvCxnSpPr>
          <p:nvPr/>
        </p:nvCxnSpPr>
        <p:spPr bwMode="auto">
          <a:xfrm flipV="1">
            <a:off x="1835696" y="3248980"/>
            <a:ext cx="2880320" cy="1908212"/>
          </a:xfrm>
          <a:prstGeom prst="straightConnector1">
            <a:avLst/>
          </a:prstGeom>
          <a:ln w="50800">
            <a:headEnd type="none" w="med" len="med"/>
            <a:tailEnd type="triangle"/>
          </a:ln>
        </p:spPr>
        <p:style>
          <a:lnRef idx="1">
            <a:schemeClr val="accent6"/>
          </a:lnRef>
          <a:fillRef idx="0">
            <a:schemeClr val="accent6"/>
          </a:fillRef>
          <a:effectRef idx="0">
            <a:schemeClr val="accent6"/>
          </a:effectRef>
          <a:fontRef idx="minor">
            <a:schemeClr val="tx1"/>
          </a:fontRef>
        </p:style>
      </p:cxnSp>
      <p:pic>
        <p:nvPicPr>
          <p:cNvPr id="10" name="图片 9"/>
          <p:cNvPicPr>
            <a:picLocks noChangeAspect="1"/>
          </p:cNvPicPr>
          <p:nvPr/>
        </p:nvPicPr>
        <p:blipFill>
          <a:blip r:embed="rId4"/>
          <a:stretch>
            <a:fillRect/>
          </a:stretch>
        </p:blipFill>
        <p:spPr>
          <a:xfrm>
            <a:off x="4968813" y="2123491"/>
            <a:ext cx="3323809" cy="3361905"/>
          </a:xfrm>
          <a:prstGeom prst="rect">
            <a:avLst/>
          </a:prstGeom>
        </p:spPr>
      </p:pic>
    </p:spTree>
    <p:extLst>
      <p:ext uri="{BB962C8B-B14F-4D97-AF65-F5344CB8AC3E}">
        <p14:creationId xmlns:p14="http://schemas.microsoft.com/office/powerpoint/2010/main" val="1552930200"/>
      </p:ext>
    </p:extLst>
  </p:cSld>
  <p:clrMapOvr>
    <a:masterClrMapping/>
  </p:clrMapOvr>
  <mc:AlternateContent xmlns:mc="http://schemas.openxmlformats.org/markup-compatibility/2006" xmlns:p14="http://schemas.microsoft.com/office/powerpoint/2010/main">
    <mc:Choice Requires="p14">
      <p:transition spd="slow" p14:dur="2000" advTm="85244"/>
    </mc:Choice>
    <mc:Fallback xmlns="">
      <p:transition spd="slow" advTm="8524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and Problem </a:t>
            </a:r>
            <a:r>
              <a:rPr lang="en-US" altLang="zh-CN" dirty="0"/>
              <a:t>F</a:t>
            </a:r>
            <a:r>
              <a:rPr lang="en-US" altLang="zh-CN" dirty="0" smtClean="0"/>
              <a:t>ormulation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Main Problem: Influence </a:t>
                </a:r>
                <a:r>
                  <a:rPr lang="en-US" altLang="zh-CN" b="1" i="1" dirty="0">
                    <a:latin typeface="Times New Roman" panose="02020603050405020304" pitchFamily="18" charset="0"/>
                    <a:cs typeface="Times New Roman" panose="02020603050405020304" pitchFamily="18" charset="0"/>
                  </a:rPr>
                  <a:t>M</a:t>
                </a:r>
                <a:r>
                  <a:rPr lang="en-US" altLang="zh-CN" b="1" i="1" dirty="0" smtClean="0">
                    <a:latin typeface="Times New Roman" panose="02020603050405020304" pitchFamily="18" charset="0"/>
                    <a:cs typeface="Times New Roman" panose="02020603050405020304" pitchFamily="18" charset="0"/>
                  </a:rPr>
                  <a:t>aximization</a:t>
                </a:r>
              </a:p>
              <a:p>
                <a:pPr marL="0" indent="0">
                  <a:buNone/>
                </a:pPr>
                <a:r>
                  <a:rPr lang="en-US" altLang="zh-CN" dirty="0" smtClean="0"/>
                  <a:t>Given </a:t>
                </a:r>
                <a14:m>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𝐺</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i="1" dirty="0" smtClean="0">
                        <a:latin typeface="Cambria Math" panose="02040503050406030204" pitchFamily="18" charset="0"/>
                        <a:ea typeface="Cambria Math" panose="02040503050406030204" pitchFamily="18" charset="0"/>
                      </a:rPr>
                      <m:t>= </m:t>
                    </m:r>
                    <m:r>
                      <m:rPr>
                        <m:nor/>
                      </m:rPr>
                      <a:rPr lang="en-US" altLang="zh-CN" b="0" i="0" dirty="0" smtClean="0">
                        <a:latin typeface="Cambria Math" panose="02040503050406030204" pitchFamily="18" charset="0"/>
                        <a:ea typeface="Cambria Math" panose="02040503050406030204" pitchFamily="18" charset="0"/>
                      </a:rPr>
                      <m:t>(</m:t>
                    </m:r>
                    <m:r>
                      <m:rPr>
                        <m:nor/>
                      </m:rP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𝑉</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b="0" i="1" dirty="0" smtClean="0">
                        <a:latin typeface="Cambria Math" panose="02040503050406030204" pitchFamily="18" charset="0"/>
                        <a:ea typeface="Cambria Math" panose="02040503050406030204" pitchFamily="18" charset="0"/>
                      </a:rPr>
                      <m:t> </m:t>
                    </m:r>
                    <m:r>
                      <m:rPr>
                        <m:nor/>
                      </m:rPr>
                      <a:rPr lang="en-US" altLang="zh-CN" i="1" dirty="0" smtClean="0">
                        <a:latin typeface="Cambria Math" panose="02040503050406030204" pitchFamily="18" charset="0"/>
                        <a:ea typeface="Cambria Math" panose="02040503050406030204" pitchFamily="18" charset="0"/>
                      </a:rPr>
                      <m:t>,</m:t>
                    </m:r>
                    <m:r>
                      <m:rPr>
                        <m:nor/>
                      </m:rP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𝐸</m:t>
                        </m:r>
                      </m:e>
                      <m:sub>
                        <m:r>
                          <a:rPr lang="en-US" altLang="zh-CN" b="0" i="1" dirty="0" smtClean="0">
                            <a:latin typeface="Cambria Math" panose="02040503050406030204" pitchFamily="18" charset="0"/>
                            <a:ea typeface="Cambria Math" panose="02040503050406030204" pitchFamily="18" charset="0"/>
                          </a:rPr>
                          <m:t>𝑡</m:t>
                        </m:r>
                      </m:sub>
                    </m:sSub>
                    <m:r>
                      <m:rPr>
                        <m:nor/>
                      </m:rPr>
                      <a:rPr lang="en-US" altLang="zh-CN" b="0" i="1" dirty="0" smtClean="0">
                        <a:latin typeface="Cambria Math" panose="02040503050406030204" pitchFamily="18" charset="0"/>
                        <a:ea typeface="Cambria Math" panose="02040503050406030204" pitchFamily="18" charset="0"/>
                      </a:rPr>
                      <m:t> </m:t>
                    </m:r>
                    <m:r>
                      <m:rPr>
                        <m:nor/>
                      </m:rPr>
                      <a:rPr lang="en-US" altLang="zh-CN" b="0" i="0" dirty="0" smtClean="0">
                        <a:latin typeface="Cambria Math" panose="02040503050406030204" pitchFamily="18" charset="0"/>
                        <a:ea typeface="Cambria Math" panose="02040503050406030204" pitchFamily="18" charset="0"/>
                      </a:rPr>
                      <m:t> )</m:t>
                    </m:r>
                  </m:oMath>
                </a14:m>
                <a:r>
                  <a:rPr lang="en-US" altLang="zh-CN" b="0" dirty="0" smtClean="0">
                    <a:latin typeface="Cambria Math" panose="02040503050406030204" pitchFamily="18" charset="0"/>
                    <a:ea typeface="Cambria Math" panose="02040503050406030204" pitchFamily="18" charset="0"/>
                  </a:rPr>
                  <a:t> and number of initially active nodes </a:t>
                </a:r>
                <a14:m>
                  <m:oMath xmlns:m="http://schemas.openxmlformats.org/officeDocument/2006/math">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e>
                    </m:d>
                  </m:oMath>
                </a14:m>
                <a:endParaRPr lang="en-US" altLang="zh-CN" b="0" dirty="0" smtClean="0">
                  <a:latin typeface="Cambria Math" panose="02040503050406030204" pitchFamily="18" charset="0"/>
                  <a:ea typeface="Cambria Math" panose="02040503050406030204" pitchFamily="18" charset="0"/>
                </a:endParaRPr>
              </a:p>
              <a:p>
                <a:pPr marL="0" indent="0">
                  <a:buNone/>
                </a:pPr>
                <a:r>
                  <a:rPr lang="en-US" altLang="zh-CN" dirty="0" smtClean="0">
                    <a:latin typeface="Cambria Math" panose="02040503050406030204" pitchFamily="18" charset="0"/>
                    <a:ea typeface="Cambria Math" panose="02040503050406030204" pitchFamily="18" charset="0"/>
                  </a:rPr>
                  <a:t>Targeting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𝐴</m:t>
                    </m:r>
                  </m:oMath>
                </a14:m>
                <a:r>
                  <a:rPr lang="en-US" altLang="zh-CN" b="0" dirty="0" smtClean="0">
                    <a:latin typeface="Cambria Math" panose="02040503050406030204" pitchFamily="18" charset="0"/>
                    <a:ea typeface="Cambria Math" panose="02040503050406030204" pitchFamily="18" charset="0"/>
                  </a:rPr>
                  <a:t>, to maximize  </a:t>
                </a:r>
                <a14:m>
                  <m:oMath xmlns:m="http://schemas.openxmlformats.org/officeDocument/2006/math">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r>
                  <a:rPr lang="en-US" altLang="zh-CN" b="0" dirty="0" smtClean="0">
                    <a:latin typeface="Cambria Math" panose="02040503050406030204" pitchFamily="18" charset="0"/>
                    <a:ea typeface="Cambria Math" panose="02040503050406030204" pitchFamily="18" charset="0"/>
                  </a:rPr>
                  <a:t> </a:t>
                </a:r>
              </a:p>
              <a:p>
                <a:pPr marL="0" indent="0">
                  <a:buNone/>
                </a:pPr>
                <a:endParaRPr lang="en-US" altLang="zh-CN" b="0" dirty="0" smtClean="0">
                  <a:latin typeface="Cambria Math" panose="02040503050406030204" pitchFamily="18" charset="0"/>
                  <a:ea typeface="Cambria Math" panose="02040503050406030204" pitchFamily="18" charset="0"/>
                </a:endParaRP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556" t="-1083"/>
                </a:stretch>
              </a:blipFill>
            </p:spPr>
            <p:txBody>
              <a:bodyPr/>
              <a:lstStyle/>
              <a:p>
                <a:r>
                  <a:rPr lang="zh-CN" altLang="en-US">
                    <a:noFill/>
                  </a:rPr>
                  <a:t> </a:t>
                </a:r>
              </a:p>
            </p:txBody>
          </p:sp>
        </mc:Fallback>
      </mc:AlternateContent>
      <p:sp>
        <p:nvSpPr>
          <p:cNvPr id="4" name="爆炸形 2 3"/>
          <p:cNvSpPr/>
          <p:nvPr/>
        </p:nvSpPr>
        <p:spPr bwMode="auto">
          <a:xfrm>
            <a:off x="3275856" y="3320988"/>
            <a:ext cx="2592288" cy="1800200"/>
          </a:xfrm>
          <a:prstGeom prst="irregularSeal2">
            <a:avLst/>
          </a:prstGeom>
          <a:solidFill>
            <a:srgbClr val="97FFFF"/>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5400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500" b="1" i="0" u="none" strike="noStrike" cap="none" normalizeH="0" baseline="0" dirty="0" smtClean="0">
                <a:ln>
                  <a:noFill/>
                </a:ln>
                <a:solidFill>
                  <a:srgbClr val="FF0000"/>
                </a:solidFill>
                <a:effectLst/>
                <a:latin typeface="Times New Roman" pitchFamily="18" charset="0"/>
                <a:ea typeface="黑体" pitchFamily="2" charset="-122"/>
              </a:rPr>
              <a:t>NP hard</a:t>
            </a:r>
            <a:endParaRPr kumimoji="0" lang="zh-CN" altLang="en-US" sz="2500" b="1" i="0" u="none" strike="noStrike" cap="none" normalizeH="0" baseline="0" dirty="0" smtClean="0">
              <a:ln>
                <a:noFill/>
              </a:ln>
              <a:solidFill>
                <a:srgbClr val="FF0000"/>
              </a:solidFill>
              <a:effectLst/>
              <a:latin typeface="Times New Roman" pitchFamily="18" charset="0"/>
              <a:ea typeface="黑体" pitchFamily="2" charset="-122"/>
            </a:endParaRPr>
          </a:p>
        </p:txBody>
      </p:sp>
    </p:spTree>
    <p:extLst>
      <p:ext uri="{BB962C8B-B14F-4D97-AF65-F5344CB8AC3E}">
        <p14:creationId xmlns:p14="http://schemas.microsoft.com/office/powerpoint/2010/main" val="2282539088"/>
      </p:ext>
    </p:extLst>
  </p:cSld>
  <p:clrMapOvr>
    <a:masterClrMapping/>
  </p:clrMapOvr>
  <mc:AlternateContent xmlns:mc="http://schemas.openxmlformats.org/markup-compatibility/2006" xmlns:p14="http://schemas.microsoft.com/office/powerpoint/2010/main">
    <mc:Choice Requires="p14">
      <p:transition spd="slow" p14:dur="2000" advTm="39513"/>
    </mc:Choice>
    <mc:Fallback xmlns="">
      <p:transition spd="slow" advTm="3951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One Reasonable Method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i="1" dirty="0" smtClean="0">
                    <a:latin typeface="Times New Roman" panose="02020603050405020304" pitchFamily="18" charset="0"/>
                    <a:cs typeface="Times New Roman" panose="02020603050405020304" pitchFamily="18" charset="0"/>
                  </a:rPr>
                  <a:t>Community Detection</a:t>
                </a:r>
              </a:p>
              <a:p>
                <a:pPr marL="0" indent="0">
                  <a:buNone/>
                </a:pPr>
                <a14:m>
                  <m:oMathPara xmlns:m="http://schemas.openxmlformats.org/officeDocument/2006/math">
                    <m:oMathParaPr>
                      <m:jc m:val="left"/>
                    </m:oMathParaPr>
                    <m:oMath xmlns:m="http://schemas.openxmlformats.org/officeDocument/2006/math">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𝐸</m:t>
                      </m:r>
                      <m:r>
                        <a:rPr lang="en-US" altLang="zh-CN" i="1">
                          <a:latin typeface="Cambria Math" panose="02040503050406030204" pitchFamily="18" charset="0"/>
                        </a:rPr>
                        <m:t>)</m:t>
                      </m:r>
                    </m:oMath>
                  </m:oMathPara>
                </a14:m>
                <a:endParaRPr lang="en-US" altLang="zh-CN" dirty="0" smtClean="0"/>
              </a:p>
              <a:p>
                <a:pPr marL="0" indent="0">
                  <a:buNone/>
                </a:pPr>
                <a14:m>
                  <m:oMath xmlns:m="http://schemas.openxmlformats.org/officeDocument/2006/math">
                    <m:r>
                      <m:rPr>
                        <m:nor/>
                      </m:rPr>
                      <a:rPr lang="en-US" altLang="zh-CN" i="1" dirty="0"/>
                      <m:t>C</m:t>
                    </m:r>
                    <m:r>
                      <m:rPr>
                        <m:nor/>
                      </m:rPr>
                      <a:rPr lang="en-US" altLang="zh-CN" i="1" dirty="0"/>
                      <m:t> </m:t>
                    </m:r>
                    <m:r>
                      <m:rPr>
                        <m:nor/>
                      </m:rPr>
                      <a:rPr lang="en-US" altLang="zh-CN" dirty="0"/>
                      <m:t>= </m:t>
                    </m:r>
                    <m:r>
                      <m:rPr>
                        <m:nor/>
                      </m:rPr>
                      <a:rPr lang="en-US" altLang="zh-CN" b="0" i="0" dirty="0" smtClean="0">
                        <a:latin typeface="Cambria"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𝐶</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𝐶</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 ,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𝐶</m:t>
                        </m:r>
                      </m:e>
                      <m:sub>
                        <m:r>
                          <a:rPr lang="en-US" altLang="zh-CN" b="0" i="1" dirty="0" smtClean="0">
                            <a:latin typeface="Cambria Math" panose="02040503050406030204" pitchFamily="18" charset="0"/>
                          </a:rPr>
                          <m:t>𝐾</m:t>
                        </m:r>
                      </m:sub>
                    </m:sSub>
                    <m:r>
                      <a:rPr lang="en-US" altLang="zh-CN" b="0" i="1" dirty="0" smtClean="0">
                        <a:latin typeface="Cambria Math" panose="02040503050406030204" pitchFamily="18" charset="0"/>
                      </a:rPr>
                      <m:t>}</m:t>
                    </m:r>
                  </m:oMath>
                </a14:m>
                <a:r>
                  <a:rPr lang="en-US" altLang="zh-CN" i="1" dirty="0" smtClean="0"/>
                  <a:t> </a:t>
                </a:r>
              </a:p>
              <a:p>
                <a:pPr marL="0" indent="0">
                  <a:buNone/>
                </a:pPr>
                <a14:m>
                  <m:oMathPara xmlns:m="http://schemas.openxmlformats.org/officeDocument/2006/math">
                    <m:oMathParaPr>
                      <m:jc m:val="left"/>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m:rPr>
                          <m:nor/>
                        </m:rPr>
                        <a:rPr lang="en-US" altLang="zh-CN" i="1" dirty="0"/>
                        <m:t>C</m:t>
                      </m:r>
                      <m:r>
                        <m:rPr>
                          <m:nor/>
                        </m:rPr>
                        <a:rPr lang="en-US" altLang="zh-CN" b="0" i="1" dirty="0" smtClean="0"/>
                        <m:t> </m:t>
                      </m:r>
                      <m:r>
                        <m:rPr>
                          <m:nor/>
                        </m:rPr>
                        <a:rPr lang="en-US" altLang="zh-CN" b="0" i="1" dirty="0" smtClean="0"/>
                        <m:t>and</m:t>
                      </m:r>
                      <m:r>
                        <m:rPr>
                          <m:nor/>
                        </m:rPr>
                        <a:rPr lang="en-US" altLang="zh-CN" b="0" i="1" dirty="0" smtClean="0"/>
                        <m:t>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𝐶</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𝑉</m:t>
                      </m:r>
                      <m:r>
                        <a:rPr lang="en-US" altLang="zh-CN" b="0" i="1" dirty="0" smtClean="0">
                          <a:latin typeface="Cambria Math" panose="02040503050406030204" pitchFamily="18" charset="0"/>
                          <a:ea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𝐶</m:t>
                          </m:r>
                        </m:e>
                        <m:sub>
                          <m:r>
                            <a:rPr lang="en-US" altLang="zh-CN" b="0" i="1" dirty="0" smtClean="0">
                              <a:latin typeface="Cambria Math" panose="02040503050406030204" pitchFamily="18" charset="0"/>
                              <a:ea typeface="Cambria Math" panose="02040503050406030204" pitchFamily="18" charset="0"/>
                            </a:rPr>
                            <m:t>2</m:t>
                          </m:r>
                        </m:sub>
                      </m:sSub>
                      <m:r>
                        <a:rPr lang="en-US" altLang="zh-CN" i="1" dirty="0">
                          <a:latin typeface="Cambria Math" panose="02040503050406030204" pitchFamily="18" charset="0"/>
                        </a:rPr>
                        <m:t> </m:t>
                      </m:r>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m:t>
                      </m:r>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𝐾</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𝑉</m:t>
                      </m:r>
                    </m:oMath>
                  </m:oMathPara>
                </a14:m>
                <a:endParaRPr lang="en-US" altLang="zh-CN" i="1" dirty="0" smtClean="0"/>
              </a:p>
              <a:p>
                <a:pPr marL="0" indent="0">
                  <a:buNone/>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m:rPr>
                          <m:nor/>
                        </m:rPr>
                        <a:rPr lang="en-US" altLang="zh-CN" b="0" i="1" smtClean="0">
                          <a:latin typeface="Cambria Math" panose="02040503050406030204" pitchFamily="18" charset="0"/>
                        </a:rPr>
                        <m:t> </m:t>
                      </m:r>
                      <m:r>
                        <m:rPr>
                          <m:nor/>
                        </m:rPr>
                        <a:rPr lang="en-US" altLang="zh-CN" i="1" dirty="0"/>
                        <m:t>C</m:t>
                      </m:r>
                      <m:r>
                        <m:rPr>
                          <m:nor/>
                        </m:rPr>
                        <a:rPr lang="en-US" altLang="zh-CN" b="0" i="0" dirty="0" smtClean="0"/>
                        <m:t> </m:t>
                      </m:r>
                      <m:r>
                        <m:rPr>
                          <m:nor/>
                        </m:rPr>
                        <a:rPr lang="en-US" altLang="zh-CN" b="0" i="0" dirty="0" smtClean="0">
                          <a:latin typeface="Cambria Math" panose="02040503050406030204" pitchFamily="18" charset="0"/>
                          <a:ea typeface="Cambria Math" panose="02040503050406030204" pitchFamily="18" charset="0"/>
                        </a:rPr>
                        <m:t>) = </m:t>
                      </m:r>
                      <m:f>
                        <m:fPr>
                          <m:ctrlPr>
                            <a:rPr lang="en-US" altLang="zh-CN" b="0" i="1" dirty="0" smtClean="0">
                              <a:latin typeface="Cambria Math" panose="02040503050406030204" pitchFamily="18" charset="0"/>
                              <a:ea typeface="Cambria Math" panose="02040503050406030204" pitchFamily="18" charset="0"/>
                            </a:rPr>
                          </m:ctrlPr>
                        </m:fPr>
                        <m:num>
                          <m:r>
                            <a:rPr lang="en-US" altLang="zh-CN" b="0" i="1" dirty="0" smtClean="0">
                              <a:latin typeface="Cambria Math" panose="02040503050406030204" pitchFamily="18" charset="0"/>
                              <a:ea typeface="Cambria Math" panose="02040503050406030204" pitchFamily="18" charset="0"/>
                            </a:rPr>
                            <m:t>1</m:t>
                          </m:r>
                        </m:num>
                        <m:den>
                          <m:r>
                            <a:rPr lang="en-US" altLang="zh-CN" b="0" i="1" dirty="0" smtClean="0">
                              <a:latin typeface="Cambria Math" panose="02040503050406030204" pitchFamily="18" charset="0"/>
                              <a:ea typeface="Cambria Math" panose="02040503050406030204" pitchFamily="18" charset="0"/>
                            </a:rPr>
                            <m:t>2</m:t>
                          </m:r>
                          <m:r>
                            <a:rPr lang="en-US" altLang="zh-CN" b="0" i="1" dirty="0" smtClean="0">
                              <a:latin typeface="Cambria Math" panose="02040503050406030204" pitchFamily="18" charset="0"/>
                              <a:ea typeface="Cambria Math" panose="02040503050406030204" pitchFamily="18" charset="0"/>
                            </a:rPr>
                            <m:t>𝑚</m:t>
                          </m:r>
                        </m:den>
                      </m:f>
                      <m:nary>
                        <m:naryPr>
                          <m:chr m:val="∑"/>
                          <m:supHide m:val="on"/>
                          <m:ctrlPr>
                            <a:rPr lang="en-US" altLang="zh-CN" b="0" i="1" dirty="0" smtClean="0">
                              <a:latin typeface="Cambria Math" panose="02040503050406030204" pitchFamily="18" charset="0"/>
                              <a:ea typeface="Cambria Math" panose="02040503050406030204" pitchFamily="18" charset="0"/>
                            </a:rPr>
                          </m:ctrlPr>
                        </m:naryPr>
                        <m:sub>
                          <m:r>
                            <m:rPr>
                              <m:brk m:alnAt="7"/>
                            </m:rPr>
                            <a:rPr lang="en-US" altLang="zh-CN" b="0" i="1" dirty="0" smtClean="0">
                              <a:latin typeface="Cambria Math" panose="02040503050406030204" pitchFamily="18" charset="0"/>
                              <a:ea typeface="Cambria Math" panose="02040503050406030204" pitchFamily="18" charset="0"/>
                            </a:rPr>
                            <m:t>𝑖</m:t>
                          </m:r>
                          <m:r>
                            <a:rPr lang="en-US" altLang="zh-CN" b="0" i="1" dirty="0" smtClean="0">
                              <a:latin typeface="Cambria Math" panose="02040503050406030204" pitchFamily="18" charset="0"/>
                              <a:ea typeface="Cambria Math" panose="02040503050406030204" pitchFamily="18" charset="0"/>
                            </a:rPr>
                            <m:t>𝑗</m:t>
                          </m:r>
                        </m:sub>
                        <m:sup/>
                        <m:e>
                          <m: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𝐴</m:t>
                              </m:r>
                            </m:e>
                            <m:sub>
                              <m:r>
                                <a:rPr lang="en-US" altLang="zh-CN" b="0" i="1" dirty="0" smtClean="0">
                                  <a:latin typeface="Cambria Math" panose="02040503050406030204" pitchFamily="18" charset="0"/>
                                  <a:ea typeface="Cambria Math" panose="02040503050406030204" pitchFamily="18" charset="0"/>
                                </a:rPr>
                                <m:t>𝑖𝑗</m:t>
                              </m:r>
                            </m:sub>
                          </m:sSub>
                          <m:r>
                            <a:rPr lang="en-US" altLang="zh-CN" b="0" i="1" dirty="0" smtClean="0">
                              <a:latin typeface="Cambria Math" panose="02040503050406030204" pitchFamily="18" charset="0"/>
                              <a:ea typeface="Cambria Math" panose="02040503050406030204" pitchFamily="18" charset="0"/>
                            </a:rPr>
                            <m:t>−</m:t>
                          </m:r>
                          <m:f>
                            <m:fPr>
                              <m:ctrlPr>
                                <a:rPr lang="en-US" altLang="zh-CN" b="0" i="1" dirty="0" smtClean="0">
                                  <a:latin typeface="Cambria Math" panose="02040503050406030204" pitchFamily="18" charset="0"/>
                                  <a:ea typeface="Cambria Math" panose="02040503050406030204" pitchFamily="18" charset="0"/>
                                </a:rPr>
                              </m:ctrlPr>
                            </m:fPr>
                            <m:num>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𝑘</m:t>
                                  </m:r>
                                </m:e>
                                <m:sub>
                                  <m:r>
                                    <a:rPr lang="en-US" altLang="zh-CN" b="0" i="1" dirty="0" smtClean="0">
                                      <a:latin typeface="Cambria Math" panose="02040503050406030204" pitchFamily="18" charset="0"/>
                                      <a:ea typeface="Cambria Math" panose="02040503050406030204" pitchFamily="18" charset="0"/>
                                    </a:rPr>
                                    <m:t>𝑖</m:t>
                                  </m:r>
                                </m:sub>
                              </m:sSub>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𝑘</m:t>
                                  </m:r>
                                </m:e>
                                <m:sub>
                                  <m:r>
                                    <a:rPr lang="en-US" altLang="zh-CN" b="0" i="1" dirty="0" smtClean="0">
                                      <a:latin typeface="Cambria Math" panose="02040503050406030204" pitchFamily="18" charset="0"/>
                                      <a:ea typeface="Cambria Math" panose="02040503050406030204" pitchFamily="18" charset="0"/>
                                    </a:rPr>
                                    <m:t>𝑗</m:t>
                                  </m:r>
                                </m:sub>
                              </m:sSub>
                            </m:num>
                            <m:den>
                              <m:r>
                                <a:rPr lang="en-US" altLang="zh-CN" b="0" i="1" dirty="0" smtClean="0">
                                  <a:latin typeface="Cambria Math" panose="02040503050406030204" pitchFamily="18" charset="0"/>
                                  <a:ea typeface="Cambria Math" panose="02040503050406030204" pitchFamily="18" charset="0"/>
                                </a:rPr>
                                <m:t>2</m:t>
                              </m:r>
                              <m:r>
                                <a:rPr lang="en-US" altLang="zh-CN" b="0" i="1" dirty="0" smtClean="0">
                                  <a:latin typeface="Cambria Math" panose="02040503050406030204" pitchFamily="18" charset="0"/>
                                  <a:ea typeface="Cambria Math" panose="02040503050406030204" pitchFamily="18" charset="0"/>
                                </a:rPr>
                                <m:t>𝑚</m:t>
                              </m:r>
                            </m:den>
                          </m:f>
                          <m:r>
                            <a:rPr lang="en-US" altLang="zh-CN" b="0" i="1" dirty="0" smtClean="0">
                              <a:latin typeface="Cambria Math" panose="02040503050406030204" pitchFamily="18" charset="0"/>
                              <a:ea typeface="Cambria Math" panose="02040503050406030204" pitchFamily="18" charset="0"/>
                            </a:rPr>
                            <m:t>)</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b="0" i="1" dirty="0" smtClean="0">
                                  <a:latin typeface="Cambria Math" panose="02040503050406030204" pitchFamily="18" charset="0"/>
                                  <a:ea typeface="Cambria Math" panose="02040503050406030204" pitchFamily="18" charset="0"/>
                                </a:rPr>
                                <m:t>𝛿</m:t>
                              </m:r>
                            </m:e>
                            <m:sub>
                              <m:r>
                                <a:rPr lang="en-US" altLang="zh-CN" b="0" i="1" dirty="0" smtClean="0">
                                  <a:latin typeface="Cambria Math" panose="02040503050406030204" pitchFamily="18" charset="0"/>
                                  <a:ea typeface="Cambria Math" panose="02040503050406030204" pitchFamily="18" charset="0"/>
                                </a:rPr>
                                <m:t>𝑖𝑗</m:t>
                              </m:r>
                            </m:sub>
                          </m:sSub>
                        </m:e>
                      </m:nary>
                    </m:oMath>
                  </m:oMathPara>
                </a14:m>
                <a:r>
                  <a:rPr lang="en-US" altLang="zh-CN" dirty="0"/>
                  <a:t/>
                </a:r>
                <a:br>
                  <a:rPr lang="en-US" altLang="zh-CN" dirty="0"/>
                </a:br>
                <a:endParaRPr lang="en-US" altLang="zh-CN" dirty="0" smtClean="0"/>
              </a:p>
              <a:p>
                <a:pPr marL="0" indent="0">
                  <a:buNone/>
                </a:pPr>
                <a14:m>
                  <m:oMathPara xmlns:m="http://schemas.openxmlformats.org/officeDocument/2006/math">
                    <m:oMathParaPr>
                      <m:jc m:val="left"/>
                    </m:oMathParaPr>
                    <m:oMath xmlns:m="http://schemas.openxmlformats.org/officeDocument/2006/math">
                      <m:r>
                        <a:rPr lang="en-US" altLang="zh-CN" i="1">
                          <a:latin typeface="Cambria Math" panose="02040503050406030204" pitchFamily="18" charset="0"/>
                        </a:rPr>
                        <m:t>𝑄</m:t>
                      </m:r>
                      <m:r>
                        <a:rPr lang="en-US" altLang="zh-CN" i="1">
                          <a:latin typeface="Cambria Math" panose="02040503050406030204" pitchFamily="18" charset="0"/>
                        </a:rPr>
                        <m:t>(</m:t>
                      </m:r>
                      <m:r>
                        <m:rPr>
                          <m:nor/>
                        </m:rPr>
                        <a:rPr lang="en-US" altLang="zh-CN" i="1">
                          <a:latin typeface="Cambria Math" panose="02040503050406030204" pitchFamily="18" charset="0"/>
                        </a:rPr>
                        <m:t> </m:t>
                      </m:r>
                      <m:r>
                        <m:rPr>
                          <m:nor/>
                        </m:rPr>
                        <a:rPr lang="en-US" altLang="zh-CN" i="1" dirty="0"/>
                        <m:t>C</m:t>
                      </m:r>
                      <m:r>
                        <m:rPr>
                          <m:nor/>
                        </m:rPr>
                        <a:rPr lang="en-US" altLang="zh-CN" dirty="0"/>
                        <m:t> </m:t>
                      </m:r>
                      <m:r>
                        <m:rPr>
                          <m:nor/>
                        </m:rPr>
                        <a:rPr lang="en-US" altLang="zh-CN" dirty="0">
                          <a:latin typeface="Cambria Math" panose="02040503050406030204" pitchFamily="18" charset="0"/>
                          <a:ea typeface="Cambria Math" panose="02040503050406030204" pitchFamily="18" charset="0"/>
                        </a:rPr>
                        <m:t>)</m:t>
                      </m:r>
                      <m:r>
                        <m:rPr>
                          <m:nor/>
                        </m:rPr>
                        <a:rPr lang="en-US" altLang="zh-CN" b="0" i="0"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≤1 </m:t>
                      </m:r>
                      <m:r>
                        <a:rPr lang="en-US" altLang="zh-CN" b="0" i="1" dirty="0" smtClean="0">
                          <a:latin typeface="Cambria Math" panose="02040503050406030204" pitchFamily="18" charset="0"/>
                          <a:ea typeface="Cambria Math" panose="02040503050406030204" pitchFamily="18" charset="0"/>
                        </a:rPr>
                        <m:t>𝑎𝑛𝑑</m:t>
                      </m:r>
                      <m:r>
                        <a:rPr lang="en-US" altLang="zh-CN" b="0" i="1"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𝑐𝑎𝑛</m:t>
                      </m:r>
                      <m:r>
                        <a:rPr lang="en-US" altLang="zh-CN" b="0" i="1"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𝑏𝑒</m:t>
                      </m:r>
                      <m:r>
                        <a:rPr lang="en-US" altLang="zh-CN" b="0" i="1"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𝑒𝑖𝑡h𝑒𝑟</m:t>
                      </m:r>
                    </m:oMath>
                  </m:oMathPara>
                </a14:m>
                <a:endParaRPr lang="en-US" altLang="zh-CN" b="0"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altLang="zh-CN" b="0" i="1" dirty="0" smtClean="0">
                        <a:latin typeface="Cambria Math" panose="02040503050406030204" pitchFamily="18" charset="0"/>
                        <a:ea typeface="Cambria Math" panose="02040503050406030204" pitchFamily="18" charset="0"/>
                      </a:rPr>
                      <m:t>𝑝𝑜𝑠𝑖𝑡𝑖𝑣𝑒</m:t>
                    </m:r>
                    <m:r>
                      <a:rPr lang="en-US" altLang="zh-CN" b="0" i="1"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𝑜𝑟</m:t>
                    </m:r>
                    <m:r>
                      <a:rPr lang="en-US" altLang="zh-CN" b="0" i="1" dirty="0" smtClean="0">
                        <a:latin typeface="Cambria Math" panose="02040503050406030204" pitchFamily="18" charset="0"/>
                        <a:ea typeface="Cambria Math" panose="02040503050406030204" pitchFamily="18" charset="0"/>
                      </a:rPr>
                      <m:t> </m:t>
                    </m:r>
                    <m:r>
                      <a:rPr lang="en-US" altLang="zh-CN" b="0" i="1" dirty="0" smtClean="0">
                        <a:latin typeface="Cambria Math" panose="02040503050406030204" pitchFamily="18" charset="0"/>
                        <a:ea typeface="Cambria Math" panose="02040503050406030204" pitchFamily="18" charset="0"/>
                      </a:rPr>
                      <m:t>𝑛𝑒𝑔𝑎𝑡𝑖𝑣𝑒</m:t>
                    </m:r>
                    <m:r>
                      <a:rPr lang="en-US" altLang="zh-CN" b="0" i="1" dirty="0" smtClean="0">
                        <a:latin typeface="Cambria Math" panose="02040503050406030204" pitchFamily="18" charset="0"/>
                        <a:ea typeface="Cambria Math" panose="02040503050406030204" pitchFamily="18" charset="0"/>
                      </a:rPr>
                      <m:t> </m:t>
                    </m:r>
                  </m:oMath>
                </a14:m>
                <a:r>
                  <a:rPr lang="en-US" altLang="zh-CN" dirty="0" smtClean="0"/>
                  <a:t> </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t="-1083"/>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5522928" y="3172202"/>
            <a:ext cx="3190476" cy="3019048"/>
          </a:xfrm>
          <a:prstGeom prst="rect">
            <a:avLst/>
          </a:prstGeom>
        </p:spPr>
      </p:pic>
    </p:spTree>
    <p:extLst>
      <p:ext uri="{BB962C8B-B14F-4D97-AF65-F5344CB8AC3E}">
        <p14:creationId xmlns:p14="http://schemas.microsoft.com/office/powerpoint/2010/main" val="3716503326"/>
      </p:ext>
    </p:extLst>
  </p:cSld>
  <p:clrMapOvr>
    <a:masterClrMapping/>
  </p:clrMapOvr>
  <mc:AlternateContent xmlns:mc="http://schemas.openxmlformats.org/markup-compatibility/2006" xmlns:p14="http://schemas.microsoft.com/office/powerpoint/2010/main">
    <mc:Choice Requires="p14">
      <p:transition spd="slow" p14:dur="2000" advTm="10997"/>
    </mc:Choice>
    <mc:Fallback xmlns="">
      <p:transition spd="slow" advTm="10997"/>
    </mc:Fallback>
  </mc:AlternateContent>
  <p:timing>
    <p:tnLst>
      <p:par>
        <p:cTn id="1" dur="indefinite" restart="never" nodeType="tmRoot"/>
      </p:par>
    </p:tnLst>
  </p:timing>
</p:sld>
</file>

<file path=ppt/theme/theme1.xml><?xml version="1.0" encoding="utf-8"?>
<a:theme xmlns:a="http://schemas.openxmlformats.org/drawingml/2006/main" name="中国发展论坛张杰校长报告070930">
  <a:themeElements>
    <a:clrScheme name="中国发展论坛张杰校长报告0709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中国发展论坛张杰校长报告070930">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noFill/>
          <a:prstDash val="solid"/>
          <a:round/>
          <a:headEnd type="none" w="med" len="med"/>
          <a:tailEnd type="none" w="med" len="med"/>
        </a:ln>
        <a:effectLst>
          <a:outerShdw dist="35921" dir="2700000" algn="ctr" rotWithShape="0">
            <a:schemeClr val="bg1"/>
          </a:outerShdw>
        </a:effectLst>
      </a:spPr>
      <a:bodyPr vert="horz" wrap="square" lIns="91440" tIns="5400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rgbClr val="000066"/>
            </a:solidFill>
            <a:effectLst/>
            <a:latin typeface="Times New Roman" pitchFamily="18" charset="0"/>
            <a:ea typeface="黑体" pitchFamily="2" charset="-122"/>
          </a:defRPr>
        </a:defPPr>
      </a:lstStyle>
    </a:spDef>
    <a:lnDef>
      <a:spPr bwMode="auto">
        <a:xfrm>
          <a:off x="0" y="0"/>
          <a:ext cx="1" cy="1"/>
        </a:xfrm>
        <a:custGeom>
          <a:avLst/>
          <a:gdLst/>
          <a:ahLst/>
          <a:cxnLst/>
          <a:rect l="0" t="0" r="0" b="0"/>
          <a:pathLst/>
        </a:custGeom>
        <a:solidFill>
          <a:srgbClr val="EAEAEA"/>
        </a:solidFill>
        <a:ln w="9525" cap="flat" cmpd="sng" algn="ctr">
          <a:noFill/>
          <a:prstDash val="solid"/>
          <a:round/>
          <a:headEnd type="none" w="med" len="med"/>
          <a:tailEnd type="none" w="med" len="med"/>
        </a:ln>
        <a:effectLst>
          <a:outerShdw dist="35921" dir="2700000" algn="ctr" rotWithShape="0">
            <a:schemeClr val="bg1"/>
          </a:outerShdw>
        </a:effectLst>
      </a:spPr>
      <a:bodyPr vert="horz" wrap="square" lIns="91440" tIns="5400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rgbClr val="000066"/>
            </a:solidFill>
            <a:effectLst/>
            <a:latin typeface="Times New Roman" pitchFamily="18" charset="0"/>
            <a:ea typeface="黑体" pitchFamily="2" charset="-122"/>
          </a:defRPr>
        </a:defPPr>
      </a:lstStyle>
    </a:lnDef>
  </a:objectDefaults>
  <a:extraClrSchemeLst>
    <a:extraClrScheme>
      <a:clrScheme name="中国发展论坛张杰校长报告0709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中国发展论坛张杰校长报告07093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中国发展论坛张杰校长报告07093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中国发展论坛张杰校长报告07093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中国发展论坛张杰校长报告07093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中国发展论坛张杰校长报告07093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中国发展论坛张杰校长报告07093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中国发展论坛张杰校长报告07093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中国发展论坛张杰校长报告07093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中国发展论坛张杰校长报告07093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中国发展论坛张杰校长报告07093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中国发展论坛张杰校长报告07093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中国发展论坛张杰校长报告070930">
  <a:themeElements>
    <a:clrScheme name="1_中国发展论坛张杰校长报告0709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中国发展论坛张杰校长报告070930">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noFill/>
          <a:prstDash val="solid"/>
          <a:round/>
          <a:headEnd type="none" w="med" len="med"/>
          <a:tailEnd type="none" w="med" len="med"/>
        </a:ln>
        <a:effectLst>
          <a:outerShdw dist="35921" dir="2700000" algn="ctr" rotWithShape="0">
            <a:schemeClr val="bg1"/>
          </a:outerShdw>
        </a:effectLst>
      </a:spPr>
      <a:bodyPr vert="horz" wrap="square" lIns="91440" tIns="5400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rgbClr val="000066"/>
            </a:solidFill>
            <a:effectLst/>
            <a:latin typeface="Times New Roman" pitchFamily="18" charset="0"/>
            <a:ea typeface="黑体" pitchFamily="2" charset="-122"/>
          </a:defRPr>
        </a:defPPr>
      </a:lstStyle>
    </a:spDef>
    <a:lnDef>
      <a:spPr bwMode="auto">
        <a:xfrm>
          <a:off x="0" y="0"/>
          <a:ext cx="1" cy="1"/>
        </a:xfrm>
        <a:custGeom>
          <a:avLst/>
          <a:gdLst/>
          <a:ahLst/>
          <a:cxnLst/>
          <a:rect l="0" t="0" r="0" b="0"/>
          <a:pathLst/>
        </a:custGeom>
        <a:solidFill>
          <a:srgbClr val="EAEAEA"/>
        </a:solidFill>
        <a:ln w="9525" cap="flat" cmpd="sng" algn="ctr">
          <a:noFill/>
          <a:prstDash val="solid"/>
          <a:round/>
          <a:headEnd type="none" w="med" len="med"/>
          <a:tailEnd type="none" w="med" len="med"/>
        </a:ln>
        <a:effectLst>
          <a:outerShdw dist="35921" dir="2700000" algn="ctr" rotWithShape="0">
            <a:schemeClr val="bg1"/>
          </a:outerShdw>
        </a:effectLst>
      </a:spPr>
      <a:bodyPr vert="horz" wrap="square" lIns="91440" tIns="5400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rgbClr val="000066"/>
            </a:solidFill>
            <a:effectLst/>
            <a:latin typeface="Times New Roman" pitchFamily="18" charset="0"/>
            <a:ea typeface="黑体" pitchFamily="2" charset="-122"/>
          </a:defRPr>
        </a:defPPr>
      </a:lstStyle>
    </a:lnDef>
  </a:objectDefaults>
  <a:extraClrSchemeLst>
    <a:extraClrScheme>
      <a:clrScheme name="1_中国发展论坛张杰校长报告0709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中国发展论坛张杰校长报告07093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中国发展论坛张杰校长报告07093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中国发展论坛张杰校长报告07093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中国发展论坛张杰校长报告07093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中国发展论坛张杰校长报告07093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中国发展论坛张杰校长报告07093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中国发展论坛张杰校长报告07093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中国发展论坛张杰校长报告07093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中国发展论坛张杰校长报告07093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中国发展论坛张杰校长报告07093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中国发展论坛张杰校长报告07093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3217</TotalTime>
  <Pages>0</Pages>
  <Words>1069</Words>
  <Characters>0</Characters>
  <Application>Microsoft Office PowerPoint</Application>
  <DocSecurity>0</DocSecurity>
  <PresentationFormat>全屏显示(4:3)</PresentationFormat>
  <Lines>0</Lines>
  <Paragraphs>175</Paragraphs>
  <Slides>19</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19</vt:i4>
      </vt:variant>
    </vt:vector>
  </HeadingPairs>
  <TitlesOfParts>
    <vt:vector size="28" baseType="lpstr">
      <vt:lpstr>黑体</vt:lpstr>
      <vt:lpstr>宋体</vt:lpstr>
      <vt:lpstr>Arial</vt:lpstr>
      <vt:lpstr>Cambria</vt:lpstr>
      <vt:lpstr>Cambria Math</vt:lpstr>
      <vt:lpstr>Times New Roman</vt:lpstr>
      <vt:lpstr>Wingdings</vt:lpstr>
      <vt:lpstr>中国发展论坛张杰校长报告070930</vt:lpstr>
      <vt:lpstr>1_中国发展论坛张杰校长报告070930</vt:lpstr>
      <vt:lpstr>Optimization of Information Diffusion in Mobile Social Network Using Community Structure</vt:lpstr>
      <vt:lpstr>Outline </vt:lpstr>
      <vt:lpstr>Background and Motivations</vt:lpstr>
      <vt:lpstr>Background and Motivations</vt:lpstr>
      <vt:lpstr>Model and Problem Formulation</vt:lpstr>
      <vt:lpstr>Model and Problem Formulation</vt:lpstr>
      <vt:lpstr>Model and Problem Formulation</vt:lpstr>
      <vt:lpstr>Model and Problem Formulation</vt:lpstr>
      <vt:lpstr>One Reasonable Method</vt:lpstr>
      <vt:lpstr>One Reasonable Method</vt:lpstr>
      <vt:lpstr>One Reasonable Method</vt:lpstr>
      <vt:lpstr>One Reasonable Method</vt:lpstr>
      <vt:lpstr>One Reasonable Method</vt:lpstr>
      <vt:lpstr>One Reasonable Method</vt:lpstr>
      <vt:lpstr>One Reasonable Method</vt:lpstr>
      <vt:lpstr>Summary </vt:lpstr>
      <vt:lpstr>Future work</vt:lpstr>
      <vt:lpstr>References </vt:lpstr>
      <vt:lpstr>PowerPoint 演示文稿</vt:lpstr>
    </vt:vector>
  </TitlesOfParts>
  <Manager/>
  <Company>sjtu</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加强研究型大学建设，提升高校国际竞争力  ——中国发展论坛上海交通大学校长的发言</dc:title>
  <dc:subject/>
  <dc:creator>hanqi</dc:creator>
  <cp:keywords/>
  <dc:description/>
  <cp:lastModifiedBy>WY ZHANG</cp:lastModifiedBy>
  <cp:revision>2978</cp:revision>
  <cp:lastPrinted>1601-01-01T00:00:00Z</cp:lastPrinted>
  <dcterms:created xsi:type="dcterms:W3CDTF">2007-10-04T06:04:40Z</dcterms:created>
  <dcterms:modified xsi:type="dcterms:W3CDTF">2016-06-06T18:20:19Z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2052-6.6.0.2699</vt:lpwstr>
  </property>
</Properties>
</file>