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6" r:id="rId9"/>
    <p:sldId id="260" r:id="rId10"/>
    <p:sldId id="268" r:id="rId11"/>
    <p:sldId id="269" r:id="rId12"/>
    <p:sldId id="276" r:id="rId13"/>
    <p:sldId id="277" r:id="rId14"/>
    <p:sldId id="261" r:id="rId15"/>
    <p:sldId id="270" r:id="rId16"/>
    <p:sldId id="262" r:id="rId17"/>
    <p:sldId id="271" r:id="rId18"/>
    <p:sldId id="275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82837"/>
  </p:normalViewPr>
  <p:slideViewPr>
    <p:cSldViewPr snapToGrid="0" snapToObjects="1">
      <p:cViewPr varScale="1">
        <p:scale>
          <a:sx n="81" d="100"/>
          <a:sy n="81" d="100"/>
        </p:scale>
        <p:origin x="200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SCI Journals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2"/>
                <c:pt idx="0">
                  <c:v>Matched</c:v>
                </c:pt>
                <c:pt idx="1">
                  <c:v>Others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3496.0</c:v>
                </c:pt>
                <c:pt idx="1">
                  <c:v>250.0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0427472613983815"/>
          <c:y val="0.113588142942835"/>
          <c:w val="0.774142245158723"/>
          <c:h val="0.849472659960036"/>
        </c:manualLayout>
      </c:layout>
      <c:ofPieChart>
        <c:ofPieType val="pie"/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IEEE Papers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工作表1!$A$2:$A$5</c:f>
              <c:strCache>
                <c:ptCount val="4"/>
                <c:pt idx="0">
                  <c:v>No J-Index</c:v>
                </c:pt>
                <c:pt idx="2">
                  <c:v>J-index&gt;1</c:v>
                </c:pt>
                <c:pt idx="3">
                  <c:v>J-index&lt;1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3.07779E6</c:v>
                </c:pt>
                <c:pt idx="2">
                  <c:v>24129.0</c:v>
                </c:pt>
                <c:pt idx="3">
                  <c:v>400884.0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59CED-2EB1-E34B-BE27-1BFE523A54D6}" type="datetimeFigureOut">
              <a:rPr kumimoji="1" lang="zh-CN" altLang="en-US" smtClean="0"/>
              <a:t>16/5/30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11741-AE68-1548-9FAD-FBDB6E830A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83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Make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pages practical. </a:t>
            </a:r>
            <a:endParaRPr kumimoji="1" lang="zh-CN" altLang="en-US" dirty="0" smtClean="0"/>
          </a:p>
          <a:p>
            <a:r>
              <a:rPr kumimoji="1" lang="en-US" altLang="zh-CN" baseline="0" dirty="0" smtClean="0"/>
              <a:t>Our website has been built for nearly 2 years. However, there are still many defects.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this terms,</a:t>
            </a:r>
            <a:r>
              <a:rPr kumimoji="1" lang="en-US" altLang="zh-CN" baseline="0" dirty="0" smtClean="0"/>
              <a:t> w</a:t>
            </a:r>
            <a:r>
              <a:rPr kumimoji="1" lang="en-US" altLang="zh-CN" dirty="0" smtClean="0"/>
              <a:t>e have</a:t>
            </a:r>
            <a:r>
              <a:rPr kumimoji="1" lang="en-US" altLang="zh-CN" baseline="0" dirty="0" smtClean="0"/>
              <a:t> focused on many effective improvements on the website pages to m</a:t>
            </a:r>
            <a:r>
              <a:rPr kumimoji="1" lang="en-US" altLang="zh-CN" dirty="0" smtClean="0"/>
              <a:t>ake</a:t>
            </a:r>
            <a:r>
              <a:rPr kumimoji="1" lang="en-US" altLang="zh-CN" baseline="0" dirty="0" smtClean="0"/>
              <a:t> it easier to use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different aspects</a:t>
            </a:r>
            <a:r>
              <a:rPr kumimoji="1" lang="en-US" altLang="zh-CN" baseline="0" dirty="0" smtClean="0"/>
              <a:t>. </a:t>
            </a:r>
          </a:p>
          <a:p>
            <a:endParaRPr kumimoji="1"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8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There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is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still a long way to go for the whole system</a:t>
            </a:r>
            <a:r>
              <a:rPr kumimoji="1" lang="zh-CN" altLang="en-US" sz="2800" baseline="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800" baseline="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and</a:t>
            </a:r>
            <a:r>
              <a:rPr kumimoji="1" lang="zh-CN" altLang="en-US" sz="2800" baseline="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800" baseline="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we should keep on making </a:t>
            </a:r>
            <a:r>
              <a:rPr kumimoji="1" lang="en-US" altLang="zh-CN" sz="2800" baseline="0" dirty="0" err="1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Acemap</a:t>
            </a:r>
            <a:r>
              <a:rPr kumimoji="1" lang="en-US" altLang="zh-CN" sz="2800" baseline="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better and better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47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do many query on the </a:t>
            </a:r>
            <a:r>
              <a:rPr kumimoji="1" lang="en-US" altLang="zh-CN" dirty="0" err="1" smtClean="0"/>
              <a:t>Acemap</a:t>
            </a:r>
            <a:r>
              <a:rPr kumimoji="1" lang="en-US" altLang="zh-CN" baseline="0" dirty="0" smtClean="0"/>
              <a:t> and it is important to prevent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err="1" smtClean="0"/>
              <a:t>sql</a:t>
            </a:r>
            <a:r>
              <a:rPr kumimoji="1" lang="zh-CN" altLang="en-US" baseline="0" dirty="0" smtClean="0"/>
              <a:t> </a:t>
            </a:r>
            <a:r>
              <a:rPr kumimoji="1" lang="en-US" altLang="zh-CN" baseline="0" dirty="0" smtClean="0"/>
              <a:t>injection attack, which inserts nefarious </a:t>
            </a:r>
            <a:r>
              <a:rPr kumimoji="1" lang="en-US" altLang="zh-CN" baseline="0" dirty="0" err="1" smtClean="0"/>
              <a:t>sql</a:t>
            </a:r>
            <a:r>
              <a:rPr kumimoji="1" lang="en-US" altLang="zh-CN" baseline="0" dirty="0" smtClean="0"/>
              <a:t> statements into an entry field for attack.</a:t>
            </a:r>
          </a:p>
          <a:p>
            <a:r>
              <a:rPr kumimoji="1" lang="en-US" altLang="zh-CN" baseline="0" dirty="0" smtClean="0"/>
              <a:t>We can understand it by a simple example. It is normal query, transmitting the variable to the statement to get the result.</a:t>
            </a:r>
          </a:p>
          <a:p>
            <a:r>
              <a:rPr kumimoji="1" lang="en-US" altLang="zh-CN" baseline="0" dirty="0" smtClean="0"/>
              <a:t>But when we use such a variable and you can get such a statement. This part is always true. </a:t>
            </a:r>
          </a:p>
          <a:p>
            <a:r>
              <a:rPr kumimoji="1" lang="en-US" altLang="zh-CN" baseline="0" dirty="0" smtClean="0"/>
              <a:t>If this is delete, update instead of select, there will be a disaster</a:t>
            </a:r>
            <a:r>
              <a:rPr kumimoji="1" lang="zh-CN" altLang="en-US" baseline="0" dirty="0" smtClean="0"/>
              <a:t>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605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We tried a</a:t>
            </a:r>
            <a:r>
              <a:rPr kumimoji="1" lang="en-US" altLang="zh-CN" baseline="0" dirty="0" smtClean="0"/>
              <a:t> web application to attack the author page and get such information.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189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Filter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 query especially</a:t>
            </a:r>
            <a:r>
              <a:rPr kumimoji="1" lang="en-US" altLang="zh-CN" baseline="0" dirty="0" smtClean="0"/>
              <a:t> single quote. Maybe we have not considered of all conditions so we still </a:t>
            </a:r>
            <a:r>
              <a:rPr kumimoji="1" lang="en-US" altLang="zh-CN" sz="2400" baseline="0" dirty="0" smtClean="0">
                <a:solidFill>
                  <a:schemeClr val="tx1"/>
                </a:solidFill>
              </a:rPr>
              <a:t>n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eed to eliminate more </a:t>
            </a:r>
            <a:r>
              <a:rPr lang="en-US" altLang="zh-CN" sz="2400" dirty="0" smtClean="0"/>
              <a:t>security vulnerability to improve the security of </a:t>
            </a:r>
            <a:r>
              <a:rPr lang="en-US" altLang="zh-CN" sz="2400" dirty="0" err="1" smtClean="0"/>
              <a:t>Acemap</a:t>
            </a:r>
            <a:r>
              <a:rPr lang="en-US" altLang="zh-CN" sz="2400" dirty="0" smtClean="0"/>
              <a:t> in the future work</a:t>
            </a:r>
            <a:endParaRPr kumimoji="1" lang="zh-CN" altLang="en-US" sz="2400" dirty="0" smtClean="0">
              <a:solidFill>
                <a:schemeClr val="tx1"/>
              </a:solidFill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12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altLang="zh-CN" sz="2400" dirty="0" smtClean="0"/>
              <a:t>We have implement</a:t>
            </a:r>
            <a:r>
              <a:rPr kumimoji="1" lang="en-US" altLang="zh-CN" sz="2400" baseline="0" dirty="0" smtClean="0"/>
              <a:t> new user page with different style as a </a:t>
            </a:r>
            <a:r>
              <a:rPr kumimoji="1" lang="en-US" altLang="zh-CN" sz="2400" baseline="0" dirty="0" smtClean="0"/>
              <a:t>tr</a:t>
            </a:r>
            <a:r>
              <a:rPr kumimoji="1" lang="en-US" altLang="zh-CN" sz="2400" baseline="0" dirty="0" smtClean="0"/>
              <a:t>ia</a:t>
            </a:r>
            <a:r>
              <a:rPr kumimoji="1" lang="en-US" altLang="zh-CN" sz="2400" baseline="0" dirty="0" smtClean="0"/>
              <a:t>l</a:t>
            </a:r>
            <a:r>
              <a:rPr kumimoji="1" lang="en-US" altLang="zh-CN" sz="2400" baseline="0" dirty="0" smtClean="0"/>
              <a:t>. </a:t>
            </a:r>
          </a:p>
          <a:p>
            <a:pPr lvl="1"/>
            <a:r>
              <a:rPr kumimoji="1" lang="en-US" altLang="zh-CN" sz="2400" dirty="0" smtClean="0"/>
              <a:t>The user page before is too simple and not elegant. And we use a new style to rebuild the user page.</a:t>
            </a:r>
          </a:p>
          <a:p>
            <a:pPr lvl="1"/>
            <a:r>
              <a:rPr kumimoji="1" lang="en-US" altLang="zh-CN" sz="2400" dirty="0" smtClean="0"/>
              <a:t>Show more information of user in a good layout</a:t>
            </a:r>
            <a:endParaRPr kumimoji="1" lang="zh-CN" altLang="en-US" sz="2400" dirty="0" smtClean="0"/>
          </a:p>
          <a:p>
            <a:pPr lvl="1"/>
            <a:r>
              <a:rPr kumimoji="1" lang="en-US" altLang="zh-CN" sz="2400" dirty="0" smtClean="0"/>
              <a:t>Many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details need to be improved in the next step</a:t>
            </a:r>
            <a:r>
              <a:rPr kumimoji="1" lang="en-US" altLang="zh-CN" sz="2400" baseline="0" dirty="0" smtClean="0"/>
              <a:t> and we are going to a</a:t>
            </a:r>
            <a:r>
              <a:rPr kumimoji="1" lang="en-US" altLang="zh-CN" sz="2400" dirty="0" smtClean="0"/>
              <a:t>pply the style of user page to other pages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988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en-US" altLang="zh-CN" sz="2400" dirty="0" smtClean="0"/>
              <a:t>Computing the data online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optimized SQL statement.</a:t>
            </a:r>
            <a:r>
              <a:rPr lang="en-US" altLang="zh-CN" sz="2400" baseline="0" dirty="0" smtClean="0"/>
              <a:t> It is not slow.</a:t>
            </a:r>
            <a:endParaRPr lang="en-US" altLang="zh-CN" sz="24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168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CN" sz="2400" dirty="0" smtClean="0"/>
              <a:t>We can observe</a:t>
            </a:r>
            <a:r>
              <a:rPr lang="en-US" altLang="zh-CN" sz="2400" baseline="0" dirty="0" smtClean="0"/>
              <a:t> the distribution of IEEE papers with J-index</a:t>
            </a:r>
            <a:endParaRPr lang="en-US" altLang="zh-CN" sz="24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187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endParaRPr lang="en-US" altLang="zh-CN" sz="240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816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These are all very important. Otherwise</a:t>
            </a:r>
            <a:r>
              <a:rPr kumimoji="1" lang="en-US" altLang="zh-CN" baseline="0" dirty="0" smtClean="0"/>
              <a:t> the page will seem boring.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11741-AE68-1548-9FAD-FBDB6E830ADB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284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4E84-C05D-A44E-B7AD-BCB2CD8D3F04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2E2C-FAE2-9147-A378-87D5099C8F66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DDB7-CAC7-3C40-BC21-910F8F5496D4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BECC5-5ABD-6F41-9092-C433856EC533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453C-6D7E-984E-8FFD-0CC4515DFB57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55D9-1224-0248-B002-FBC3BA036842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AA56-1129-054C-80C7-C949B1CC2BB7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C811-0B46-0845-9D43-BBF512C6AEE2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BC37-159E-1F49-82A6-0BDE7A2C943D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20C4E8C-4088-4946-9C8D-0F1DBF767802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773B-A2AC-6646-8151-A519762A2221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1831C26-B732-4949-A473-12BEF949FB3C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Palatino" charset="0"/>
                <a:ea typeface="Palatino" charset="0"/>
                <a:cs typeface="Palatino" charset="0"/>
              </a:rPr>
              <a:t>Make Pages Practical</a:t>
            </a:r>
            <a:endParaRPr kumimoji="1" lang="zh-CN" altLang="en-US" dirty="0"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2800" dirty="0" smtClean="0"/>
              <a:t>effective Improvements  on website </a:t>
            </a:r>
            <a:r>
              <a:rPr kumimoji="1" lang="en-US" altLang="zh-CN" sz="2800" dirty="0" smtClean="0"/>
              <a:t>pages</a:t>
            </a:r>
          </a:p>
          <a:p>
            <a:r>
              <a:rPr kumimoji="1" lang="en-US" altLang="zh-CN" sz="2800" dirty="0" smtClean="0"/>
              <a:t>Sun </a:t>
            </a:r>
            <a:r>
              <a:rPr kumimoji="1" lang="en-US" altLang="zh-CN" sz="2800" dirty="0" err="1" smtClean="0"/>
              <a:t>wei</a:t>
            </a:r>
            <a:r>
              <a:rPr kumimoji="1" lang="en-US" altLang="zh-CN" sz="2800" dirty="0" smtClean="0"/>
              <a:t>  5130309115</a:t>
            </a:r>
            <a:r>
              <a:rPr kumimoji="1" lang="en-US" altLang="zh-CN" sz="2800" dirty="0" smtClean="0"/>
              <a:t> </a:t>
            </a:r>
            <a:endParaRPr kumimoji="1"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F313-F30C-164C-8D43-9BAD65C8CB2F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Evaluation</a:t>
            </a:r>
            <a:r>
              <a:rPr kumimoji="1" lang="zh-CN" altLang="en-US" cap="all" spc="2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err="1" smtClean="0">
                <a:solidFill>
                  <a:schemeClr val="tx2"/>
                </a:solidFill>
              </a:rPr>
              <a:t>INdex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2B7B-84B6-F641-A6FF-2987737A17B6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8675" y="1836214"/>
            <a:ext cx="6255037" cy="402336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altLang="zh-CN" sz="2800" dirty="0"/>
              <a:t>Science Citation </a:t>
            </a:r>
            <a:r>
              <a:rPr lang="en-US" altLang="zh-CN" sz="2800" dirty="0" smtClean="0"/>
              <a:t>Index(SCI)</a:t>
            </a:r>
          </a:p>
          <a:p>
            <a:pPr lvl="3">
              <a:buFont typeface="Arial" charset="0"/>
              <a:buChar char="•"/>
            </a:pPr>
            <a:r>
              <a:rPr lang="en-US" altLang="zh-CN" sz="2000" dirty="0"/>
              <a:t>Including world's leading journals of science and technology, because of a rigorous selection </a:t>
            </a:r>
            <a:r>
              <a:rPr lang="en-US" altLang="zh-CN" sz="2000" dirty="0" smtClean="0"/>
              <a:t>process</a:t>
            </a:r>
          </a:p>
          <a:p>
            <a:pPr lvl="3">
              <a:buFont typeface="Arial" charset="0"/>
              <a:buChar char="•"/>
            </a:pPr>
            <a:r>
              <a:rPr lang="en-US" altLang="zh-CN" sz="2000" dirty="0" smtClean="0"/>
              <a:t>Preferring natural science and creative work</a:t>
            </a:r>
            <a:endParaRPr lang="en-US" altLang="zh-CN" sz="2000" dirty="0"/>
          </a:p>
          <a:p>
            <a:pPr lvl="3">
              <a:buFont typeface="Arial" charset="0"/>
              <a:buChar char="•"/>
            </a:pPr>
            <a:r>
              <a:rPr lang="en-US" altLang="zh-CN" sz="2000" dirty="0" smtClean="0"/>
              <a:t>C</a:t>
            </a:r>
            <a:r>
              <a:rPr lang="en-US" altLang="zh-CN" sz="2000" dirty="0" smtClean="0"/>
              <a:t>overing </a:t>
            </a:r>
            <a:r>
              <a:rPr lang="en-US" altLang="zh-CN" sz="2000" dirty="0"/>
              <a:t>3746 Journals </a:t>
            </a:r>
            <a:r>
              <a:rPr lang="en-US" altLang="zh-CN" sz="2000" dirty="0" smtClean="0"/>
              <a:t>this </a:t>
            </a:r>
            <a:r>
              <a:rPr lang="en-US" altLang="zh-CN" sz="2000" dirty="0" smtClean="0"/>
              <a:t>year</a:t>
            </a:r>
            <a:endParaRPr lang="en-US" altLang="zh-CN" sz="2800" dirty="0" smtClean="0"/>
          </a:p>
          <a:p>
            <a:pPr lvl="1">
              <a:buFont typeface="Arial" charset="0"/>
              <a:buChar char="•"/>
            </a:pPr>
            <a:r>
              <a:rPr lang="en-US" altLang="zh-CN" sz="2800" dirty="0" smtClean="0"/>
              <a:t>E</a:t>
            </a:r>
            <a:r>
              <a:rPr lang="en-US" altLang="zh-CN" sz="2800" dirty="0" smtClean="0"/>
              <a:t>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Compendex</a:t>
            </a:r>
            <a:endParaRPr lang="en-US" altLang="zh-CN" sz="2800" dirty="0" smtClean="0"/>
          </a:p>
          <a:p>
            <a:pPr lvl="3">
              <a:buFont typeface="Arial" charset="0"/>
              <a:buChar char="•"/>
            </a:pPr>
            <a:r>
              <a:rPr lang="en-US" altLang="zh-CN" sz="2000" dirty="0"/>
              <a:t>I</a:t>
            </a:r>
            <a:r>
              <a:rPr lang="en-US" altLang="zh-CN" sz="2000" dirty="0" smtClean="0"/>
              <a:t>ndexing </a:t>
            </a:r>
            <a:r>
              <a:rPr lang="en-US" altLang="zh-CN" sz="2000" dirty="0"/>
              <a:t>scientific literature pertaining to engineering </a:t>
            </a:r>
            <a:r>
              <a:rPr lang="en-US" altLang="zh-CN" sz="2000" dirty="0" smtClean="0"/>
              <a:t>materials</a:t>
            </a:r>
          </a:p>
          <a:p>
            <a:pPr lvl="3">
              <a:buFont typeface="Arial" charset="0"/>
              <a:buChar char="•"/>
            </a:pPr>
            <a:r>
              <a:rPr lang="en-US" altLang="zh-CN" sz="2000" dirty="0" smtClean="0"/>
              <a:t>Covering </a:t>
            </a:r>
            <a:r>
              <a:rPr lang="en-US" altLang="zh-CN" sz="2000" dirty="0" smtClean="0"/>
              <a:t>4895 </a:t>
            </a:r>
            <a:r>
              <a:rPr lang="en-US" altLang="zh-CN" sz="2000" dirty="0"/>
              <a:t>sources </a:t>
            </a:r>
            <a:r>
              <a:rPr lang="en-US" altLang="zh-CN" sz="2000" dirty="0" smtClean="0"/>
              <a:t>(16/04/25)including </a:t>
            </a:r>
            <a:r>
              <a:rPr lang="en-US" altLang="zh-CN" sz="2000" dirty="0"/>
              <a:t>journals, conferences and trade </a:t>
            </a:r>
            <a:r>
              <a:rPr lang="en-US" altLang="zh-CN" sz="2000" dirty="0" smtClean="0"/>
              <a:t>publications which can only be matched less than 60% in </a:t>
            </a:r>
            <a:r>
              <a:rPr lang="en-US" altLang="zh-CN" sz="2000" dirty="0" smtClean="0"/>
              <a:t>our</a:t>
            </a:r>
            <a:r>
              <a:rPr lang="en-US" altLang="zh-CN" sz="2000" dirty="0" smtClean="0"/>
              <a:t> </a:t>
            </a:r>
            <a:r>
              <a:rPr lang="en-US" altLang="zh-CN" sz="2000" dirty="0" smtClean="0"/>
              <a:t>database.</a:t>
            </a:r>
            <a:endParaRPr lang="en-US" altLang="zh-CN" sz="2000" dirty="0"/>
          </a:p>
          <a:p>
            <a:pPr lvl="3">
              <a:buFont typeface="Arial" charset="0"/>
              <a:buChar char="•"/>
            </a:pPr>
            <a:endParaRPr kumimoji="1" lang="zh-CN" altLang="en-US" sz="2000" dirty="0"/>
          </a:p>
        </p:txBody>
      </p:sp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256419304"/>
              </p:ext>
            </p:extLst>
          </p:nvPr>
        </p:nvGraphicFramePr>
        <p:xfrm>
          <a:off x="7083713" y="2000308"/>
          <a:ext cx="4071967" cy="369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0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Evaluation</a:t>
            </a:r>
            <a:r>
              <a:rPr kumimoji="1" lang="zh-CN" altLang="en-US" cap="all" spc="2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smtClean="0">
                <a:solidFill>
                  <a:schemeClr val="tx2"/>
                </a:solidFill>
              </a:rPr>
              <a:t>index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BEEE-8DAC-F34C-924E-EC404C7021C8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1097280" y="1836214"/>
            <a:ext cx="5174933" cy="402336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altLang="zh-CN" sz="2400" dirty="0" smtClean="0"/>
              <a:t>Computing the data </a:t>
            </a:r>
            <a:r>
              <a:rPr lang="en-US" altLang="zh-CN" sz="2400" dirty="0" smtClean="0"/>
              <a:t>online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with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optimized </a:t>
            </a:r>
            <a:r>
              <a:rPr lang="en-US" altLang="zh-CN" sz="2400" dirty="0" smtClean="0"/>
              <a:t>SQL statement</a:t>
            </a:r>
          </a:p>
          <a:p>
            <a:pPr lvl="1">
              <a:buFont typeface="Arial" charset="0"/>
              <a:buChar char="•"/>
            </a:pPr>
            <a:r>
              <a:rPr lang="en-US" altLang="zh-CN" sz="2400" dirty="0" smtClean="0"/>
              <a:t>Viewing data dynamically</a:t>
            </a:r>
            <a:endParaRPr lang="en-US" altLang="zh-CN" sz="24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2400" dirty="0" smtClean="0"/>
              <a:t>E</a:t>
            </a:r>
            <a:r>
              <a:rPr kumimoji="1" lang="en-US" altLang="zh-CN" sz="2400" dirty="0" smtClean="0"/>
              <a:t>I</a:t>
            </a:r>
            <a:r>
              <a:rPr kumimoji="1" lang="en-US" altLang="zh-CN" sz="2400" dirty="0" smtClean="0"/>
              <a:t> may be not precise 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2400" dirty="0" smtClean="0"/>
              <a:t>Need </a:t>
            </a:r>
            <a:r>
              <a:rPr kumimoji="1" lang="en-US" altLang="zh-CN" sz="2400" dirty="0" smtClean="0"/>
              <a:t>more precise data </a:t>
            </a:r>
            <a:r>
              <a:rPr kumimoji="1" lang="en-US" altLang="zh-CN" sz="2400" dirty="0" smtClean="0"/>
              <a:t>support by </a:t>
            </a:r>
            <a:r>
              <a:rPr kumimoji="1" lang="en-US" altLang="zh-CN" sz="2400" dirty="0" err="1" smtClean="0"/>
              <a:t>crawlling</a:t>
            </a:r>
            <a:r>
              <a:rPr kumimoji="1" lang="en-US" altLang="zh-CN" sz="2400" dirty="0" smtClean="0"/>
              <a:t> </a:t>
            </a:r>
            <a:r>
              <a:rPr kumimoji="1" lang="en-US" altLang="zh-CN" sz="2400" dirty="0" smtClean="0"/>
              <a:t>the website.</a:t>
            </a:r>
            <a:endParaRPr kumimoji="1" lang="en-US" altLang="zh-CN" sz="2800" dirty="0" smtClean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35" y="1836214"/>
            <a:ext cx="2497108" cy="4340213"/>
          </a:xfrm>
        </p:spPr>
      </p:pic>
    </p:spTree>
    <p:extLst>
      <p:ext uri="{BB962C8B-B14F-4D97-AF65-F5344CB8AC3E}">
        <p14:creationId xmlns:p14="http://schemas.microsoft.com/office/powerpoint/2010/main" val="488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Evaluation</a:t>
            </a:r>
            <a:r>
              <a:rPr kumimoji="1" lang="zh-CN" altLang="en-US" cap="all" spc="2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smtClean="0">
                <a:solidFill>
                  <a:schemeClr val="tx2"/>
                </a:solidFill>
              </a:rPr>
              <a:t>index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F2084-F54B-7840-9BFA-EE88BCEC4CE4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内容占位符 3"/>
          <p:cNvSpPr>
            <a:spLocks noGrp="1"/>
          </p:cNvSpPr>
          <p:nvPr>
            <p:ph sz="half" idx="2"/>
          </p:nvPr>
        </p:nvSpPr>
        <p:spPr>
          <a:xfrm>
            <a:off x="1097280" y="1836214"/>
            <a:ext cx="4609837" cy="402336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altLang="zh-CN" sz="2800" dirty="0" smtClean="0"/>
              <a:t>J-Index</a:t>
            </a:r>
          </a:p>
          <a:p>
            <a:pPr lvl="2">
              <a:buFont typeface="Arial" charset="0"/>
              <a:buChar char="•"/>
            </a:pPr>
            <a:r>
              <a:rPr lang="en-US" altLang="zh-CN" sz="2400" dirty="0" smtClean="0"/>
              <a:t>Our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unique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evaluation index</a:t>
            </a:r>
            <a:endParaRPr lang="zh-CN" altLang="en-US" sz="2400" dirty="0" smtClean="0"/>
          </a:p>
          <a:p>
            <a:pPr lvl="2">
              <a:buFont typeface="Arial" charset="0"/>
              <a:buChar char="•"/>
            </a:pPr>
            <a:r>
              <a:rPr lang="en-US" altLang="zh-CN" sz="2400" dirty="0" smtClean="0"/>
              <a:t>The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value is quite unbalanced and not easy to understand</a:t>
            </a:r>
          </a:p>
          <a:p>
            <a:pPr lvl="2">
              <a:buFont typeface="Arial" charset="0"/>
              <a:buChar char="•"/>
            </a:pPr>
            <a:r>
              <a:rPr lang="en-US" altLang="zh-CN" sz="2400" dirty="0" smtClean="0"/>
              <a:t>Use rank percent to </a:t>
            </a:r>
            <a:r>
              <a:rPr lang="en-US" altLang="zh-CN" sz="2400" dirty="0"/>
              <a:t>in all the IEEE papers which have J-Index more than </a:t>
            </a:r>
            <a:r>
              <a:rPr lang="en-US" altLang="zh-CN" sz="2400" dirty="0" smtClean="0"/>
              <a:t>0</a:t>
            </a:r>
          </a:p>
          <a:p>
            <a:pPr lvl="2">
              <a:buFont typeface="Arial" charset="0"/>
              <a:buChar char="•"/>
            </a:pPr>
            <a:r>
              <a:rPr lang="en-US" altLang="zh-CN" sz="2400" dirty="0" smtClean="0"/>
              <a:t>It is better to use J-Index to rank when recommending papers or sum up for each author</a:t>
            </a:r>
          </a:p>
          <a:p>
            <a:pPr lvl="3">
              <a:buFont typeface="Arial" charset="0"/>
              <a:buChar char="•"/>
            </a:pPr>
            <a:endParaRPr kumimoji="1" lang="en-US" altLang="zh-CN" sz="2800" dirty="0" smtClean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4051288"/>
              </p:ext>
            </p:extLst>
          </p:nvPr>
        </p:nvGraphicFramePr>
        <p:xfrm>
          <a:off x="5864771" y="2191407"/>
          <a:ext cx="5347712" cy="376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0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Evaluation</a:t>
            </a:r>
            <a:r>
              <a:rPr kumimoji="1" lang="zh-CN" altLang="en-US" cap="all" spc="200" dirty="0" smtClean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smtClean="0">
                <a:solidFill>
                  <a:schemeClr val="tx2"/>
                </a:solidFill>
              </a:rPr>
              <a:t>index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6A929-993E-5146-B636-2A192F25DDE2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71" y="1889426"/>
            <a:ext cx="5682209" cy="1445082"/>
          </a:xfrm>
          <a:ln w="12700">
            <a:solidFill>
              <a:schemeClr val="accent1"/>
            </a:solidFill>
          </a:ln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73471" y="3514041"/>
            <a:ext cx="4937125" cy="1002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 11"/>
          <p:cNvSpPr/>
          <p:nvPr/>
        </p:nvSpPr>
        <p:spPr>
          <a:xfrm>
            <a:off x="777766" y="211506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CN" sz="3200" dirty="0" smtClean="0"/>
              <a:t>J-Index example </a:t>
            </a:r>
            <a:endParaRPr lang="en-US" altLang="zh-CN" sz="3200" dirty="0"/>
          </a:p>
          <a:p>
            <a:pPr lvl="3">
              <a:buFont typeface="Arial" charset="0"/>
              <a:buChar char="•"/>
            </a:pPr>
            <a:endParaRPr kumimoji="1" lang="en-US" altLang="zh-CN" sz="28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71" y="4695709"/>
            <a:ext cx="5682209" cy="11967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132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cap="all" spc="200" dirty="0">
                <a:solidFill>
                  <a:schemeClr val="tx2"/>
                </a:solidFill>
                <a:ea typeface="+mn-ea"/>
                <a:cs typeface="+mn-cs"/>
              </a:rPr>
              <a:t>OUTLINE</a:t>
            </a:r>
            <a:endParaRPr kumimoji="1" lang="zh-CN" altLang="en-US" sz="4400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Web Security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New User page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Evaluation </a:t>
            </a: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Index</a:t>
            </a:r>
            <a:endParaRPr kumimoji="1" lang="en-US" altLang="zh-CN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Comments and Scoring System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Info. Visualization </a:t>
            </a:r>
            <a:endParaRPr kumimoji="1"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BDD21-4D26-C641-B398-1CF0DFE2234F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3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Comment and scoring system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A599-655E-0644-981D-623C0EA6F61C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55" y="1922711"/>
            <a:ext cx="5380325" cy="4022725"/>
          </a:xfrm>
        </p:spPr>
      </p:pic>
      <p:sp>
        <p:nvSpPr>
          <p:cNvPr id="9" name="内容占位符 3"/>
          <p:cNvSpPr>
            <a:spLocks noGrp="1"/>
          </p:cNvSpPr>
          <p:nvPr>
            <p:ph sz="half" idx="2"/>
          </p:nvPr>
        </p:nvSpPr>
        <p:spPr>
          <a:xfrm>
            <a:off x="1097282" y="1845735"/>
            <a:ext cx="4586826" cy="4023360"/>
          </a:xfrm>
        </p:spPr>
        <p:txBody>
          <a:bodyPr>
            <a:normAutofit/>
          </a:bodyPr>
          <a:lstStyle/>
          <a:p>
            <a:pPr lvl="1"/>
            <a:r>
              <a:rPr kumimoji="1" lang="en-US" altLang="zh-CN" sz="2400" dirty="0" smtClean="0"/>
              <a:t>You can write comments and score the paper now!</a:t>
            </a:r>
          </a:p>
          <a:p>
            <a:pPr lvl="1"/>
            <a:r>
              <a:rPr kumimoji="1" lang="en-US" altLang="zh-CN" sz="2400" dirty="0" smtClean="0"/>
              <a:t>Necessary components for a </a:t>
            </a:r>
            <a:r>
              <a:rPr kumimoji="1" lang="en-US" altLang="zh-CN" sz="2400" dirty="0" smtClean="0"/>
              <a:t>research community </a:t>
            </a:r>
            <a:endParaRPr kumimoji="1" lang="en-US" altLang="zh-CN" sz="2400" dirty="0" smtClean="0"/>
          </a:p>
          <a:p>
            <a:pPr lvl="1"/>
            <a:r>
              <a:rPr kumimoji="1" lang="en-US" altLang="zh-CN" sz="2400" dirty="0" smtClean="0"/>
              <a:t>Collecting feedback used for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875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cap="all" spc="200" dirty="0">
                <a:solidFill>
                  <a:schemeClr val="tx2"/>
                </a:solidFill>
                <a:ea typeface="+mn-ea"/>
                <a:cs typeface="+mn-cs"/>
              </a:rPr>
              <a:t>OUTLINE</a:t>
            </a:r>
            <a:endParaRPr kumimoji="1" lang="zh-CN" altLang="en-US" sz="4400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Web Security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New User page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Evaluation </a:t>
            </a: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Index</a:t>
            </a:r>
            <a:endParaRPr kumimoji="1" lang="en-US" altLang="zh-CN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Comments and Scoring System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Info. Visualization </a:t>
            </a:r>
            <a:endParaRPr kumimoji="1"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CC9C-CB18-C846-8624-F5FF8828354C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info. visualization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81E4A-630E-D34E-88FE-D83CBC0D4852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46628"/>
            <a:ext cx="4610474" cy="2137594"/>
          </a:xfr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963007"/>
            <a:ext cx="2488109" cy="23042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55" y="1877673"/>
            <a:ext cx="2546460" cy="444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9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err="1">
                <a:solidFill>
                  <a:schemeClr val="tx2"/>
                </a:solidFill>
              </a:rPr>
              <a:t>COnclusion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095A-FAD4-AC44-9D01-193C42EE8F74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97281" y="1845735"/>
            <a:ext cx="9690168" cy="4023360"/>
          </a:xfrm>
        </p:spPr>
        <p:txBody>
          <a:bodyPr>
            <a:normAutofit fontScale="92500"/>
          </a:bodyPr>
          <a:lstStyle/>
          <a:p>
            <a:pPr marL="201168" lvl="1" indent="0">
              <a:buNone/>
            </a:pPr>
            <a:endParaRPr kumimoji="1" lang="zh-CN" altLang="en-US" sz="2400" dirty="0" smtClean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Improve </a:t>
            </a:r>
            <a:r>
              <a:rPr kumimoji="1" lang="en-US" altLang="zh-CN" sz="28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websites in many 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aspects to be more practical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28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Need to optimize the system in many 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asp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ec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ts</a:t>
            </a:r>
            <a:endParaRPr kumimoji="1" lang="en-US" altLang="zh-CN" sz="2800" dirty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3">
              <a:lnSpc>
                <a:spcPct val="120000"/>
              </a:lnSpc>
            </a:pPr>
            <a:r>
              <a:rPr kumimoji="1" lang="en-US" altLang="zh-CN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Speed up the</a:t>
            </a:r>
            <a:r>
              <a:rPr kumimoji="1" lang="zh-CN" altLang="en-US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response</a:t>
            </a:r>
            <a:r>
              <a:rPr kumimoji="1" lang="zh-CN" altLang="en-US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time</a:t>
            </a:r>
          </a:p>
          <a:p>
            <a:pPr lvl="3">
              <a:lnSpc>
                <a:spcPct val="120000"/>
              </a:lnSpc>
            </a:pPr>
            <a:r>
              <a:rPr kumimoji="1" lang="en-US" altLang="zh-CN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Unify</a:t>
            </a:r>
            <a:r>
              <a:rPr kumimoji="1" lang="zh-CN" altLang="en-US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style of different pages</a:t>
            </a:r>
          </a:p>
          <a:p>
            <a:pPr lvl="3">
              <a:lnSpc>
                <a:spcPct val="120000"/>
              </a:lnSpc>
            </a:pPr>
            <a:r>
              <a:rPr kumimoji="1" lang="en-US" altLang="zh-CN" sz="2400" dirty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Complete every function in 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details</a:t>
            </a:r>
          </a:p>
          <a:p>
            <a:pPr lvl="3">
              <a:lnSpc>
                <a:spcPct val="120000"/>
              </a:lnSpc>
            </a:pPr>
            <a:r>
              <a:rPr kumimoji="1" lang="en-US" altLang="zh-CN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Add comp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o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nent</a:t>
            </a:r>
            <a:r>
              <a:rPr kumimoji="1" lang="zh-CN" altLang="en-US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to record users’</a:t>
            </a:r>
            <a:r>
              <a:rPr kumimoji="1" lang="en-US" altLang="zh-CN" sz="24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trails in </a:t>
            </a:r>
            <a:r>
              <a:rPr kumimoji="1" lang="en-US" altLang="zh-CN" sz="2400" dirty="0" err="1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Acemap</a:t>
            </a:r>
            <a:endParaRPr kumimoji="1" lang="zh-CN" altLang="en-US" sz="2800" dirty="0" smtClean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There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is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 </a:t>
            </a:r>
            <a:r>
              <a:rPr kumimoji="1" lang="en-US" altLang="zh-CN" sz="2800" dirty="0" smtClean="0">
                <a:solidFill>
                  <a:schemeClr val="tx1"/>
                </a:solidFill>
                <a:latin typeface="Lantinghei SC Extralight" charset="-122"/>
                <a:ea typeface="Lantinghei SC Extralight" charset="-122"/>
                <a:cs typeface="Lantinghei SC Extralight" charset="-122"/>
              </a:rPr>
              <a:t>still a long way to go for the whole system</a:t>
            </a:r>
            <a:endParaRPr kumimoji="1" lang="en-US" altLang="zh-CN" sz="2400" dirty="0" smtClean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3">
              <a:lnSpc>
                <a:spcPct val="120000"/>
              </a:lnSpc>
            </a:pPr>
            <a:endParaRPr kumimoji="1" lang="en-US" altLang="zh-CN" sz="2000" dirty="0" smtClean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3">
              <a:lnSpc>
                <a:spcPct val="120000"/>
              </a:lnSpc>
            </a:pPr>
            <a:endParaRPr kumimoji="1" lang="en-US" altLang="zh-CN" sz="2000" dirty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1"/>
            <a:endParaRPr kumimoji="1" lang="en-US" altLang="zh-CN" sz="2400" dirty="0">
              <a:solidFill>
                <a:schemeClr val="tx1"/>
              </a:solidFill>
              <a:latin typeface="Lantinghei SC Extralight" charset="-122"/>
              <a:ea typeface="Lantinghei SC Extralight" charset="-122"/>
              <a:cs typeface="Lantinghei SC Extralight" charset="-122"/>
            </a:endParaRPr>
          </a:p>
          <a:p>
            <a:pPr lvl="1"/>
            <a:endParaRPr kumimoji="1"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753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6C7A-D7B1-E948-91F6-C699473F699E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36856" y="630621"/>
            <a:ext cx="10121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5400" dirty="0" smtClean="0">
              <a:latin typeface="Palatino" charset="0"/>
              <a:ea typeface="Palatino" charset="0"/>
              <a:cs typeface="Palatino" charset="0"/>
            </a:endParaRPr>
          </a:p>
          <a:p>
            <a:pPr algn="ctr"/>
            <a:endParaRPr kumimoji="1" lang="en-US" altLang="zh-CN" sz="5400" dirty="0">
              <a:latin typeface="Palatino" charset="0"/>
              <a:ea typeface="Palatino" charset="0"/>
              <a:cs typeface="Palatino" charset="0"/>
            </a:endParaRPr>
          </a:p>
          <a:p>
            <a:pPr algn="ctr"/>
            <a:r>
              <a:rPr kumimoji="1" lang="en-US" altLang="zh-CN" sz="7200" dirty="0" smtClean="0">
                <a:solidFill>
                  <a:schemeClr val="accent1">
                    <a:lumMod val="7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Q&amp;A</a:t>
            </a:r>
          </a:p>
          <a:p>
            <a:pPr algn="ctr"/>
            <a:endParaRPr kumimoji="1" lang="en-US" altLang="zh-CN" sz="5400" dirty="0">
              <a:solidFill>
                <a:schemeClr val="tx2">
                  <a:lumMod val="60000"/>
                  <a:lumOff val="4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ctr"/>
            <a:endParaRPr kumimoji="1" lang="zh-CN" altLang="en-US" sz="5400" dirty="0">
              <a:solidFill>
                <a:schemeClr val="tx2">
                  <a:lumMod val="60000"/>
                  <a:lumOff val="4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cap="all" spc="200" dirty="0">
                <a:solidFill>
                  <a:schemeClr val="tx2"/>
                </a:solidFill>
                <a:ea typeface="+mn-ea"/>
                <a:cs typeface="+mn-cs"/>
              </a:rPr>
              <a:t>OUTLINE</a:t>
            </a:r>
            <a:endParaRPr kumimoji="1" lang="zh-CN" altLang="en-US" sz="4400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Web Security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New User page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Evaluation </a:t>
            </a:r>
            <a:r>
              <a:rPr kumimoji="1" lang="en-US" altLang="zh-CN" sz="3600" dirty="0" smtClean="0"/>
              <a:t>Index</a:t>
            </a: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Comments and Scoring System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Info. Visualization </a:t>
            </a:r>
            <a:endParaRPr kumimoji="1"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E562-33C4-854B-A056-FDD16AAC8887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E682-4ACE-774A-A7DD-CC2181397324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36856" y="630621"/>
            <a:ext cx="10121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zh-CN" sz="5400" dirty="0" smtClean="0">
              <a:latin typeface="Palatino" charset="0"/>
              <a:ea typeface="Palatino" charset="0"/>
              <a:cs typeface="Palatino" charset="0"/>
            </a:endParaRPr>
          </a:p>
          <a:p>
            <a:pPr algn="ctr"/>
            <a:endParaRPr kumimoji="1" lang="en-US" altLang="zh-CN" sz="5400" dirty="0">
              <a:latin typeface="Palatino" charset="0"/>
              <a:ea typeface="Palatino" charset="0"/>
              <a:cs typeface="Palatino" charset="0"/>
            </a:endParaRPr>
          </a:p>
          <a:p>
            <a:pPr algn="ctr"/>
            <a:r>
              <a:rPr kumimoji="1" lang="en-US" altLang="zh-CN" sz="7200" dirty="0" smtClean="0">
                <a:solidFill>
                  <a:schemeClr val="accent1">
                    <a:lumMod val="75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Thank You!</a:t>
            </a:r>
          </a:p>
          <a:p>
            <a:pPr algn="ctr"/>
            <a:endParaRPr kumimoji="1" lang="en-US" altLang="zh-CN" sz="5400" dirty="0">
              <a:solidFill>
                <a:schemeClr val="tx2">
                  <a:lumMod val="60000"/>
                  <a:lumOff val="4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  <a:p>
            <a:pPr algn="ctr"/>
            <a:endParaRPr kumimoji="1" lang="zh-CN" altLang="en-US" sz="5400" dirty="0">
              <a:solidFill>
                <a:schemeClr val="tx2">
                  <a:lumMod val="60000"/>
                  <a:lumOff val="4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cap="all" spc="200" dirty="0">
                <a:solidFill>
                  <a:schemeClr val="tx2"/>
                </a:solidFill>
                <a:ea typeface="+mn-ea"/>
                <a:cs typeface="+mn-cs"/>
              </a:rPr>
              <a:t>OUTLINE</a:t>
            </a:r>
            <a:endParaRPr kumimoji="1" lang="zh-CN" altLang="en-US" sz="4400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Web Security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New User page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Evaluation</a:t>
            </a:r>
            <a:r>
              <a:rPr kumimoji="1" lang="zh-CN" altLang="en-US" sz="36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Index</a:t>
            </a:r>
            <a:endParaRPr kumimoji="1" lang="en-US" altLang="zh-CN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Comments and Scoring System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Info. Visualization </a:t>
            </a:r>
            <a:endParaRPr kumimoji="1"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ED4B-FE44-1A4D-8784-EA9F511FC8AE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Web</a:t>
            </a:r>
            <a:r>
              <a:rPr kumimoji="1" lang="en-US" altLang="zh-CN" cap="all" spc="200" dirty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err="1" smtClean="0">
                <a:solidFill>
                  <a:schemeClr val="tx2"/>
                </a:solidFill>
              </a:rPr>
              <a:t>SEcurity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77917" y="1845734"/>
            <a:ext cx="11514083" cy="4023360"/>
          </a:xfrm>
        </p:spPr>
        <p:txBody>
          <a:bodyPr>
            <a:normAutofit/>
          </a:bodyPr>
          <a:lstStyle/>
          <a:p>
            <a:pPr marL="201168" lvl="1" indent="0">
              <a:lnSpc>
                <a:spcPct val="120000"/>
              </a:lnSpc>
              <a:buNone/>
            </a:pPr>
            <a:r>
              <a:rPr kumimoji="1" lang="en-US" altLang="zh-CN" sz="2800" dirty="0"/>
              <a:t>SQL </a:t>
            </a:r>
            <a:r>
              <a:rPr kumimoji="1" lang="en-US" altLang="zh-CN" sz="2800" dirty="0" smtClean="0"/>
              <a:t>Injection Attack</a:t>
            </a:r>
          </a:p>
          <a:p>
            <a:pPr lvl="1">
              <a:lnSpc>
                <a:spcPct val="120000"/>
              </a:lnSpc>
            </a:pPr>
            <a:r>
              <a:rPr lang="en-US" altLang="zh-CN" sz="2400" dirty="0"/>
              <a:t>N</a:t>
            </a:r>
            <a:r>
              <a:rPr lang="en-US" altLang="zh-CN" sz="2400" dirty="0" smtClean="0"/>
              <a:t>efarious SQL </a:t>
            </a:r>
            <a:r>
              <a:rPr lang="en-US" altLang="zh-CN" sz="2400" dirty="0"/>
              <a:t>statements are inserted into an entry field for </a:t>
            </a:r>
            <a:r>
              <a:rPr lang="en-US" altLang="zh-CN" sz="2400" dirty="0" smtClean="0"/>
              <a:t>execution</a:t>
            </a:r>
          </a:p>
          <a:p>
            <a:pPr lvl="1">
              <a:lnSpc>
                <a:spcPct val="120000"/>
              </a:lnSpc>
            </a:pPr>
            <a:r>
              <a:rPr kumimoji="1" lang="en-US" altLang="zh-CN" sz="2400" dirty="0" smtClean="0"/>
              <a:t>Example:</a:t>
            </a:r>
          </a:p>
          <a:p>
            <a:pPr lvl="3">
              <a:lnSpc>
                <a:spcPct val="120000"/>
              </a:lnSpc>
            </a:pPr>
            <a:r>
              <a:rPr kumimoji="1" lang="en-US" altLang="zh-CN" sz="1800" dirty="0" smtClean="0"/>
              <a:t>Accept a variable from user such as 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$variety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= $_POST[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'variety’]</a:t>
            </a:r>
          </a:p>
          <a:p>
            <a:pPr lvl="3">
              <a:lnSpc>
                <a:spcPct val="120000"/>
              </a:lnSpc>
            </a:pPr>
            <a:r>
              <a:rPr kumimoji="1" lang="en-US" altLang="zh-CN" sz="1800" dirty="0" smtClean="0"/>
              <a:t>Insert the variable into a SQL statement: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$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query = "SELECT * FROM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Authors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WHERE </a:t>
            </a:r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</a:rPr>
              <a:t>AuthorName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='$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variety’</a:t>
            </a:r>
          </a:p>
          <a:p>
            <a:pPr lvl="3"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Submit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the query and return the result	</a:t>
            </a:r>
          </a:p>
          <a:p>
            <a:pPr lvl="3">
              <a:lnSpc>
                <a:spcPct val="120000"/>
              </a:lnSpc>
            </a:pPr>
            <a:r>
              <a:rPr lang="en-US" altLang="zh-CN" sz="1800" dirty="0" smtClean="0">
                <a:solidFill>
                  <a:schemeClr val="tx1"/>
                </a:solidFill>
              </a:rPr>
              <a:t>When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user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inputs </a:t>
            </a:r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</a:rPr>
              <a:t>Xinbing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 Wang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‘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1=‘1</a:t>
            </a:r>
            <a:r>
              <a:rPr lang="en-US" altLang="zh-CN" sz="1800" dirty="0" smtClean="0">
                <a:solidFill>
                  <a:schemeClr val="tx1"/>
                </a:solidFill>
              </a:rPr>
              <a:t>, the dangerous SQL statement is </a:t>
            </a:r>
          </a:p>
          <a:p>
            <a:pPr marL="566928" lvl="3" indent="0">
              <a:lnSpc>
                <a:spcPct val="120000"/>
              </a:lnSpc>
              <a:buNone/>
            </a:pPr>
            <a:r>
              <a:rPr lang="en-US" altLang="zh-CN" sz="1800" dirty="0">
                <a:solidFill>
                  <a:schemeClr val="tx1"/>
                </a:solidFill>
              </a:rPr>
              <a:t>	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 SELECT * FROM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Authors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WHERE variety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=‘</a:t>
            </a:r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</a:rPr>
              <a:t>Xinbing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 Wang’ 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1= ‘1’</a:t>
            </a:r>
            <a:r>
              <a:rPr lang="en-US" altLang="zh-CN" sz="1800" dirty="0" smtClean="0">
                <a:solidFill>
                  <a:schemeClr val="tx1"/>
                </a:solidFill>
              </a:rPr>
              <a:t> .</a:t>
            </a:r>
            <a:endParaRPr lang="en-US" altLang="zh-CN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3964-83C9-B14A-AF98-64A155A25231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Web</a:t>
            </a:r>
            <a:r>
              <a:rPr kumimoji="1" lang="en-US" altLang="zh-CN" cap="all" spc="200" dirty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err="1" smtClean="0">
                <a:solidFill>
                  <a:schemeClr val="tx2"/>
                </a:solidFill>
              </a:rPr>
              <a:t>SEcurity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kumimoji="1" lang="en-US" altLang="zh-CN" sz="2800" dirty="0" smtClean="0"/>
              <a:t>A real attack</a:t>
            </a:r>
          </a:p>
          <a:p>
            <a:pPr lvl="1"/>
            <a:r>
              <a:rPr kumimoji="1" lang="en-US" altLang="zh-CN" sz="2400" dirty="0" smtClean="0"/>
              <a:t>Injection Point:</a:t>
            </a:r>
          </a:p>
          <a:p>
            <a:pPr lvl="2"/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</a:rPr>
              <a:t>http://</a:t>
            </a: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</a:rPr>
              <a:t>acemap.sjtu.edu.cn/author/page?AuthorID=8191A61F</a:t>
            </a:r>
            <a:endParaRPr kumimoji="1" lang="en-US" altLang="zh-CN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kumimoji="1" lang="en-US" altLang="zh-CN" sz="2400" dirty="0" smtClean="0"/>
              <a:t>Use an application and command</a:t>
            </a:r>
          </a:p>
          <a:p>
            <a:pPr lvl="2"/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sqlmap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 -u "http://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acemap.sjtu.edu.cn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/author/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page?AuthorID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=8191A61F" --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dbms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altLang="zh-CN" sz="1800" dirty="0" err="1">
                <a:solidFill>
                  <a:schemeClr val="accent1">
                    <a:lumMod val="75000"/>
                  </a:schemeClr>
                </a:solidFill>
              </a:rPr>
              <a:t>mysql</a:t>
            </a:r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</a:rPr>
              <a:t> --users –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</a:rPr>
              <a:t>password</a:t>
            </a:r>
            <a:endParaRPr kumimoji="1" lang="en-US" altLang="zh-CN" sz="1800" dirty="0" smtClean="0"/>
          </a:p>
          <a:p>
            <a:pPr lvl="1"/>
            <a:r>
              <a:rPr kumimoji="1" lang="en-US" altLang="zh-CN" sz="2400" dirty="0" smtClean="0"/>
              <a:t>Get password:</a:t>
            </a:r>
          </a:p>
          <a:p>
            <a:pPr marL="384048" lvl="2" indent="0">
              <a:buNone/>
            </a:pPr>
            <a:r>
              <a:rPr lang="nl-NL" altLang="zh-CN" sz="1800" dirty="0" smtClean="0"/>
              <a:t>password </a:t>
            </a:r>
            <a:r>
              <a:rPr lang="nl-NL" altLang="zh-CN" sz="1800" dirty="0" err="1"/>
              <a:t>hash</a:t>
            </a:r>
            <a:r>
              <a:rPr lang="nl-NL" altLang="zh-CN" sz="1800" dirty="0"/>
              <a:t>: *</a:t>
            </a:r>
            <a:r>
              <a:rPr lang="nl-NL" altLang="zh-CN" sz="1800" dirty="0" smtClean="0"/>
              <a:t>B0CDA9B76CD7126F61078F34AC32CB009A34C38E</a:t>
            </a:r>
          </a:p>
          <a:p>
            <a:pPr marL="384048" lvl="2" indent="0">
              <a:buNone/>
            </a:pPr>
            <a:r>
              <a:rPr lang="nl-NL" altLang="zh-CN" sz="1800" dirty="0" smtClean="0">
                <a:solidFill>
                  <a:schemeClr val="accent1">
                    <a:lumMod val="75000"/>
                  </a:schemeClr>
                </a:solidFill>
              </a:rPr>
              <a:t>66666</a:t>
            </a:r>
            <a:endParaRPr lang="nl-NL" altLang="zh-CN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384048" lvl="2" indent="0">
              <a:buNone/>
            </a:pPr>
            <a:r>
              <a:rPr lang="nl-NL" altLang="zh-CN" sz="1800" dirty="0" smtClean="0"/>
              <a:t>password </a:t>
            </a:r>
            <a:r>
              <a:rPr lang="nl-NL" altLang="zh-CN" sz="1800" dirty="0" err="1"/>
              <a:t>hash</a:t>
            </a:r>
            <a:r>
              <a:rPr lang="nl-NL" altLang="zh-CN" sz="1800" dirty="0"/>
              <a:t>: *</a:t>
            </a:r>
            <a:r>
              <a:rPr lang="nl-NL" altLang="zh-CN" sz="1800" dirty="0" smtClean="0"/>
              <a:t>CA152FE89A4802A433254162E1AF06A16FB2531D</a:t>
            </a:r>
          </a:p>
          <a:p>
            <a:pPr marL="384048" lvl="2" indent="0">
              <a:buNone/>
            </a:pPr>
            <a:r>
              <a:rPr lang="nl-NL" altLang="zh-CN" sz="1800" dirty="0" err="1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nl-NL" altLang="zh-CN" sz="1800" dirty="0" err="1" smtClean="0">
                <a:solidFill>
                  <a:schemeClr val="accent1">
                    <a:lumMod val="75000"/>
                  </a:schemeClr>
                </a:solidFill>
              </a:rPr>
              <a:t>ikipedia</a:t>
            </a:r>
            <a:endParaRPr kumimoji="1" lang="en-US" altLang="zh-CN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endParaRPr kumimoji="1" lang="zh-CN" alt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9964-296A-1449-8153-50B23170627E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Web</a:t>
            </a:r>
            <a:r>
              <a:rPr kumimoji="1" lang="en-US" altLang="zh-CN" cap="all" spc="200" dirty="0">
                <a:solidFill>
                  <a:schemeClr val="tx2"/>
                </a:solidFill>
              </a:rPr>
              <a:t> </a:t>
            </a:r>
            <a:r>
              <a:rPr kumimoji="1" lang="en-US" altLang="zh-CN" cap="all" spc="200" dirty="0" err="1" smtClean="0">
                <a:solidFill>
                  <a:schemeClr val="tx2"/>
                </a:solidFill>
              </a:rPr>
              <a:t>SEcurity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0389" y="1845735"/>
            <a:ext cx="9952094" cy="4023360"/>
          </a:xfrm>
        </p:spPr>
        <p:txBody>
          <a:bodyPr>
            <a:normAutofit/>
          </a:bodyPr>
          <a:lstStyle/>
          <a:p>
            <a:pPr lvl="2">
              <a:buFont typeface="Arial" charset="0"/>
              <a:buChar char="•"/>
            </a:pPr>
            <a:endParaRPr kumimoji="1" lang="zh-CN" altLang="en-US" sz="2400" dirty="0" smtClean="0">
              <a:solidFill>
                <a:schemeClr val="tx1"/>
              </a:solidFill>
            </a:endParaRPr>
          </a:p>
          <a:p>
            <a:pPr lvl="2">
              <a:buFont typeface="Arial" charset="0"/>
              <a:buChar char="•"/>
            </a:pPr>
            <a:r>
              <a:rPr kumimoji="1" lang="en-US" altLang="zh-CN" sz="2400" dirty="0" smtClean="0">
                <a:solidFill>
                  <a:schemeClr val="tx1"/>
                </a:solidFill>
              </a:rPr>
              <a:t>Prevent</a:t>
            </a:r>
            <a:r>
              <a:rPr kumimoji="1" lang="zh-CN" altLang="en-US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the potential risk of </a:t>
            </a:r>
            <a:r>
              <a:rPr kumimoji="1" lang="en-US" altLang="zh-CN" sz="2400" dirty="0"/>
              <a:t>SQL Injection </a:t>
            </a:r>
            <a:r>
              <a:rPr kumimoji="1" lang="en-US" altLang="zh-CN" sz="2400" dirty="0" smtClean="0"/>
              <a:t>Attack by filtering the query</a:t>
            </a:r>
            <a:endParaRPr kumimoji="1" lang="en-US" altLang="zh-CN" sz="2400" dirty="0"/>
          </a:p>
          <a:p>
            <a:pPr lvl="2">
              <a:buFont typeface="Arial" charset="0"/>
              <a:buChar char="•"/>
            </a:pPr>
            <a:r>
              <a:rPr kumimoji="1" lang="en-US" altLang="zh-CN" sz="2400" dirty="0" smtClean="0">
                <a:solidFill>
                  <a:schemeClr val="tx1"/>
                </a:solidFill>
              </a:rPr>
              <a:t>Need to eliminate more </a:t>
            </a:r>
            <a:r>
              <a:rPr lang="en-US" altLang="zh-CN" sz="2400" dirty="0"/>
              <a:t>security </a:t>
            </a:r>
            <a:r>
              <a:rPr lang="en-US" altLang="zh-CN" sz="2400" dirty="0" smtClean="0"/>
              <a:t>vulnerability to improve the security of </a:t>
            </a:r>
            <a:r>
              <a:rPr lang="en-US" altLang="zh-CN" sz="2400" dirty="0" err="1" smtClean="0"/>
              <a:t>Acemap</a:t>
            </a:r>
            <a:r>
              <a:rPr lang="en-US" altLang="zh-CN" sz="2400" dirty="0" smtClean="0"/>
              <a:t> in the future work</a:t>
            </a:r>
            <a:endParaRPr kumimoji="1"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1833-520C-0142-AA4C-4BAD8CC0F652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0" y="3857415"/>
            <a:ext cx="7188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cap="all" spc="200" dirty="0">
                <a:solidFill>
                  <a:schemeClr val="tx2"/>
                </a:solidFill>
                <a:ea typeface="+mn-ea"/>
                <a:cs typeface="+mn-cs"/>
              </a:rPr>
              <a:t>OUTLINE</a:t>
            </a:r>
            <a:endParaRPr kumimoji="1" lang="zh-CN" altLang="en-US" sz="4400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Web Security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New User page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Evaluation </a:t>
            </a: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Index</a:t>
            </a:r>
            <a:endParaRPr kumimoji="1" lang="en-US" altLang="zh-CN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Comments and Scoring System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Info. Visualization </a:t>
            </a:r>
            <a:endParaRPr kumimoji="1"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8305-851F-3246-856C-E4CB35A1A56B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cap="all" spc="200" dirty="0" smtClean="0">
                <a:solidFill>
                  <a:schemeClr val="tx2"/>
                </a:solidFill>
              </a:rPr>
              <a:t>New user page</a:t>
            </a:r>
            <a:endParaRPr kumimoji="1"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928B-3074-9F4C-ACFC-ED013B80E31A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98" y="1927706"/>
            <a:ext cx="6554163" cy="4341733"/>
          </a:xfrm>
        </p:spPr>
      </p:pic>
      <p:sp>
        <p:nvSpPr>
          <p:cNvPr id="10" name="线形标注 2 9"/>
          <p:cNvSpPr/>
          <p:nvPr/>
        </p:nvSpPr>
        <p:spPr>
          <a:xfrm>
            <a:off x="3112351" y="2056294"/>
            <a:ext cx="1557328" cy="10287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056"/>
              <a:gd name="adj6" fmla="val -6685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6082" y="2714556"/>
            <a:ext cx="151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Modify</a:t>
            </a:r>
            <a:r>
              <a:rPr kumimoji="1"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kumimoji="1" lang="en-US" altLang="zh-CN" dirty="0" err="1" smtClean="0">
                <a:solidFill>
                  <a:schemeClr val="accent1">
                    <a:lumMod val="75000"/>
                  </a:schemeClr>
                </a:solidFill>
              </a:rPr>
              <a:t>vater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3112351" y="3083888"/>
            <a:ext cx="3014128" cy="30225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7587"/>
              <a:gd name="adj6" fmla="val -419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6424" y="3600653"/>
            <a:ext cx="228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More info. about user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线形标注 2 14"/>
          <p:cNvSpPr/>
          <p:nvPr/>
        </p:nvSpPr>
        <p:spPr>
          <a:xfrm>
            <a:off x="3112351" y="3570804"/>
            <a:ext cx="3359887" cy="858321"/>
          </a:xfrm>
          <a:prstGeom prst="borderCallout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62407" y="4441675"/>
            <a:ext cx="228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Paper details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线形标注 2 16"/>
          <p:cNvSpPr/>
          <p:nvPr/>
        </p:nvSpPr>
        <p:spPr>
          <a:xfrm>
            <a:off x="5314950" y="4728092"/>
            <a:ext cx="1157288" cy="470065"/>
          </a:xfrm>
          <a:prstGeom prst="borderCallout2">
            <a:avLst>
              <a:gd name="adj1" fmla="val 12671"/>
              <a:gd name="adj2" fmla="val 97839"/>
              <a:gd name="adj3" fmla="val 12671"/>
              <a:gd name="adj4" fmla="val 125308"/>
              <a:gd name="adj5" fmla="val 100342"/>
              <a:gd name="adj6" fmla="val 1928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794404" y="5198157"/>
            <a:ext cx="293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Count of Citations </a:t>
            </a:r>
            <a:r>
              <a:rPr kumimoji="1" lang="en-US" altLang="zh-CN" smtClean="0">
                <a:solidFill>
                  <a:schemeClr val="accent1">
                    <a:lumMod val="75000"/>
                  </a:schemeClr>
                </a:solidFill>
              </a:rPr>
              <a:t>and favors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cap="all" spc="200" dirty="0">
                <a:solidFill>
                  <a:schemeClr val="tx2"/>
                </a:solidFill>
                <a:ea typeface="+mn-ea"/>
                <a:cs typeface="+mn-cs"/>
              </a:rPr>
              <a:t>OUTLINE</a:t>
            </a:r>
            <a:endParaRPr kumimoji="1" lang="zh-CN" altLang="en-US" sz="4400" cap="all" spc="2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Web Security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New User page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/>
              <a:t>Evaluation </a:t>
            </a:r>
            <a:r>
              <a:rPr kumimoji="1" lang="en-US" altLang="zh-CN" sz="3600" dirty="0" smtClean="0"/>
              <a:t>Index</a:t>
            </a:r>
            <a:endParaRPr kumimoji="1" lang="en-US" altLang="zh-CN" sz="3600" dirty="0" smtClean="0"/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Comments and Scoring System</a:t>
            </a:r>
          </a:p>
          <a:p>
            <a:pPr lvl="1">
              <a:buFont typeface="Arial" charset="0"/>
              <a:buChar char="•"/>
            </a:pPr>
            <a:r>
              <a:rPr kumimoji="1" lang="en-US" altLang="zh-CN" sz="3600" dirty="0" smtClean="0">
                <a:solidFill>
                  <a:schemeClr val="bg1">
                    <a:lumMod val="85000"/>
                  </a:schemeClr>
                </a:solidFill>
              </a:rPr>
              <a:t>Info. Visualization </a:t>
            </a:r>
            <a:endParaRPr kumimoji="1" lang="zh-CN" altLang="en-US" sz="3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C1B24-4A8A-E146-A5F3-D1D572D3D9C5}" type="datetime1">
              <a:rPr lang="zh-CN" altLang="en-US" smtClean="0"/>
              <a:t>16/5/31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 Wei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怀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回顾</Template>
  <TotalTime>1451</TotalTime>
  <Words>895</Words>
  <Application>Microsoft Macintosh PowerPoint</Application>
  <PresentationFormat>宽屏</PresentationFormat>
  <Paragraphs>206</Paragraphs>
  <Slides>20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DengXian</vt:lpstr>
      <vt:lpstr>Lantinghei SC Extralight</vt:lpstr>
      <vt:lpstr>Palatino</vt:lpstr>
      <vt:lpstr>宋体</vt:lpstr>
      <vt:lpstr>Arial</vt:lpstr>
      <vt:lpstr>怀旧</vt:lpstr>
      <vt:lpstr>Make Pages Practical</vt:lpstr>
      <vt:lpstr>OUTLINE</vt:lpstr>
      <vt:lpstr>OUTLINE</vt:lpstr>
      <vt:lpstr>Web SEcurity</vt:lpstr>
      <vt:lpstr>Web SEcurity</vt:lpstr>
      <vt:lpstr>Web SEcurity</vt:lpstr>
      <vt:lpstr>OUTLINE</vt:lpstr>
      <vt:lpstr>New user page</vt:lpstr>
      <vt:lpstr>OUTLINE</vt:lpstr>
      <vt:lpstr>Evaluation INdex</vt:lpstr>
      <vt:lpstr>Evaluation index</vt:lpstr>
      <vt:lpstr>Evaluation index</vt:lpstr>
      <vt:lpstr>Evaluation index</vt:lpstr>
      <vt:lpstr>OUTLINE</vt:lpstr>
      <vt:lpstr>Comment and scoring system</vt:lpstr>
      <vt:lpstr>OUTLINE</vt:lpstr>
      <vt:lpstr>info. visualization</vt:lpstr>
      <vt:lpstr>COnclusion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Pages Practical</dc:title>
  <dc:creator>Microsoft Office 用户</dc:creator>
  <cp:lastModifiedBy>Microsoft Office 用户</cp:lastModifiedBy>
  <cp:revision>67</cp:revision>
  <cp:lastPrinted>2016-05-30T16:54:14Z</cp:lastPrinted>
  <dcterms:created xsi:type="dcterms:W3CDTF">2016-05-22T02:31:07Z</dcterms:created>
  <dcterms:modified xsi:type="dcterms:W3CDTF">2016-05-30T23:41:48Z</dcterms:modified>
</cp:coreProperties>
</file>