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91" r:id="rId9"/>
    <p:sldId id="265" r:id="rId10"/>
    <p:sldId id="266" r:id="rId11"/>
    <p:sldId id="292" r:id="rId12"/>
    <p:sldId id="267" r:id="rId13"/>
    <p:sldId id="268" r:id="rId14"/>
    <p:sldId id="272" r:id="rId15"/>
    <p:sldId id="273" r:id="rId16"/>
    <p:sldId id="274" r:id="rId17"/>
    <p:sldId id="288" r:id="rId18"/>
    <p:sldId id="286" r:id="rId19"/>
    <p:sldId id="287" r:id="rId20"/>
    <p:sldId id="293" r:id="rId21"/>
    <p:sldId id="276" r:id="rId22"/>
    <p:sldId id="277" r:id="rId23"/>
    <p:sldId id="278" r:id="rId24"/>
    <p:sldId id="289" r:id="rId25"/>
    <p:sldId id="285" r:id="rId26"/>
    <p:sldId id="290" r:id="rId27"/>
    <p:sldId id="294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57BF7-C63F-441E-8B8C-1FBEAC0E065D}" type="datetimeFigureOut">
              <a:rPr lang="zh-CN" altLang="en-US" smtClean="0"/>
              <a:t>2015/5/30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8EE61-57CD-4193-BC11-DBAD4E46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05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8EE61-57CD-4193-BC11-DBAD4E467A9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54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2BF34-6B19-4637-8ED5-AE5558F9772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00000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Line 41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00000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6" name="Picture 45" descr="azz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jtu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9800"/>
            <a:ext cx="9144000" cy="1143000"/>
          </a:xfrm>
        </p:spPr>
        <p:txBody>
          <a:bodyPr/>
          <a:lstStyle>
            <a:lvl1pPr algn="ctr"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8300" y="4648200"/>
            <a:ext cx="5867400" cy="14478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2015/5/30</a:t>
            </a:fld>
            <a:endParaRPr lang="zh-CN" alt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10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00800"/>
            <a:ext cx="1905000" cy="3048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907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9927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94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5990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5954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9563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4409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3775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6632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089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32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199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415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defRPr sz="1400" b="1" baseline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00000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00000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1272" name="Picture 45" descr="sjtu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b="1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 sz="2000">
          <a:solidFill>
            <a:srgbClr val="FF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Deep Belief Nets and </a:t>
            </a:r>
            <a:r>
              <a:rPr lang="en-US" altLang="zh-CN" dirty="0" err="1" smtClean="0"/>
              <a:t>Ising</a:t>
            </a:r>
            <a:r>
              <a:rPr lang="en-US" altLang="zh-CN" dirty="0" smtClean="0"/>
              <a:t> Model-Based Network </a:t>
            </a:r>
            <a:r>
              <a:rPr lang="en-US" altLang="zh-CN" dirty="0"/>
              <a:t>C</a:t>
            </a:r>
            <a:r>
              <a:rPr lang="en-US" altLang="zh-CN" dirty="0" smtClean="0"/>
              <a:t>onstruction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CN" dirty="0" smtClean="0"/>
              <a:t>Lecturer: Bo Chen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1990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Terminology in RBM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Weights and biases</a:t>
            </a:r>
            <a:r>
              <a:rPr lang="en-US" altLang="zh-CN" dirty="0" smtClean="0"/>
              <a:t>: weights refer to the connection between units and biases refer to each </a:t>
            </a:r>
            <a:r>
              <a:rPr lang="en-US" altLang="zh-CN" dirty="0" smtClean="0"/>
              <a:t>unit</a:t>
            </a:r>
            <a:endParaRPr lang="en-US" altLang="zh-CN" dirty="0" smtClean="0"/>
          </a:p>
        </p:txBody>
      </p:sp>
      <p:pic>
        <p:nvPicPr>
          <p:cNvPr id="5" name="Picture 3" descr="C:\Users\Administrator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31" y="2374606"/>
            <a:ext cx="7969498" cy="341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\Desktop\3730106391370698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" y="5734475"/>
            <a:ext cx="1011428" cy="10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u=2785165527,3325292291&amp;fm=21&amp;gp=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29" y="5829035"/>
            <a:ext cx="688734" cy="8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dministrator\Desktop\1549521207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17" y="5832443"/>
            <a:ext cx="991291" cy="9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istrator\Desktop\20110904102537_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47" y="5939525"/>
            <a:ext cx="929870" cy="5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Administrator\Desktop\915-2-1366x7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73" y="5912589"/>
            <a:ext cx="939184" cy="52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Administrator\Desktop\1733293866_3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09" y="5899573"/>
            <a:ext cx="939184" cy="7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8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Terminology in RBM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Energy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v: visible units, vector, each usually take 1 or 0</a:t>
            </a:r>
          </a:p>
          <a:p>
            <a:pPr marL="0" indent="0">
              <a:buNone/>
            </a:pPr>
            <a:r>
              <a:rPr lang="en-US" altLang="zh-CN" dirty="0"/>
              <a:t>h</a:t>
            </a:r>
            <a:r>
              <a:rPr lang="en-US" altLang="zh-CN" dirty="0" smtClean="0"/>
              <a:t>: hidden units, vector, </a:t>
            </a:r>
            <a:r>
              <a:rPr lang="en-US" altLang="zh-CN" dirty="0"/>
              <a:t>each usually take 1 or 0</a:t>
            </a:r>
          </a:p>
          <a:p>
            <a:pPr marL="0" indent="0">
              <a:buNone/>
            </a:pPr>
            <a:r>
              <a:rPr lang="en-US" altLang="zh-CN" dirty="0" smtClean="0"/>
              <a:t>a: biases of visible units</a:t>
            </a:r>
          </a:p>
          <a:p>
            <a:pPr marL="0" indent="0">
              <a:buNone/>
            </a:pPr>
            <a:r>
              <a:rPr lang="en-US" altLang="zh-CN" dirty="0" smtClean="0"/>
              <a:t>b: biases of hidden units</a:t>
            </a:r>
          </a:p>
          <a:p>
            <a:pPr marL="0" indent="0">
              <a:buNone/>
            </a:pPr>
            <a:r>
              <a:rPr lang="en-US" altLang="zh-CN" dirty="0" smtClean="0"/>
              <a:t>w: weights   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082532"/>
              </p:ext>
            </p:extLst>
          </p:nvPr>
        </p:nvGraphicFramePr>
        <p:xfrm>
          <a:off x="587374" y="1196752"/>
          <a:ext cx="8556626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3" imgW="2590560" imgH="444240" progId="Equation.DSMT4">
                  <p:embed/>
                </p:oleObj>
              </mc:Choice>
              <mc:Fallback>
                <p:oleObj name="Equation" r:id="rId3" imgW="2590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4" y="1196752"/>
                        <a:ext cx="8556626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763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Terminology in RBM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Probability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The probability of a configuration over both visible and hidden units: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30700"/>
              </p:ext>
            </p:extLst>
          </p:nvPr>
        </p:nvGraphicFramePr>
        <p:xfrm>
          <a:off x="2525713" y="2227263"/>
          <a:ext cx="36830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1231560" imgH="583920" progId="Equation.DSMT4">
                  <p:embed/>
                </p:oleObj>
              </mc:Choice>
              <mc:Fallback>
                <p:oleObj name="Equation" r:id="rId3" imgW="123156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2227263"/>
                        <a:ext cx="36830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直角上箭头 5"/>
          <p:cNvSpPr/>
          <p:nvPr/>
        </p:nvSpPr>
        <p:spPr bwMode="auto">
          <a:xfrm>
            <a:off x="5796136" y="2924944"/>
            <a:ext cx="1584176" cy="648072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45019" y="2223269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partition function</a:t>
            </a:r>
          </a:p>
        </p:txBody>
      </p:sp>
    </p:spTree>
    <p:extLst>
      <p:ext uri="{BB962C8B-B14F-4D97-AF65-F5344CB8AC3E}">
        <p14:creationId xmlns:p14="http://schemas.microsoft.com/office/powerpoint/2010/main" val="2322323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 &amp; O </a:t>
            </a:r>
            <a:r>
              <a:rPr lang="en-US" altLang="zh-CN" dirty="0" smtClean="0"/>
              <a:t>in RBM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Input</a:t>
            </a:r>
            <a:r>
              <a:rPr lang="en-US" altLang="zh-CN" dirty="0" smtClean="0"/>
              <a:t>: visible units</a:t>
            </a:r>
          </a:p>
          <a:p>
            <a:pPr>
              <a:lnSpc>
                <a:spcPct val="30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Output</a:t>
            </a:r>
            <a:r>
              <a:rPr lang="en-US" altLang="zh-CN" dirty="0" smtClean="0"/>
              <a:t>: weights and biases (</a:t>
            </a:r>
            <a:r>
              <a:rPr lang="en-US" altLang="zh-CN" dirty="0" smtClean="0">
                <a:solidFill>
                  <a:srgbClr val="FF0000"/>
                </a:solidFill>
              </a:rPr>
              <a:t>generative model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363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Return to Deep Belief Nets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/>
              <a:t>S</a:t>
            </a:r>
            <a:r>
              <a:rPr lang="en-US" altLang="zh-CN" dirty="0" smtClean="0"/>
              <a:t>teps to train a DBN.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1. Use the parameters to extract </a:t>
            </a:r>
            <a:r>
              <a:rPr lang="en-US" altLang="zh-CN" dirty="0" smtClean="0">
                <a:solidFill>
                  <a:srgbClr val="FF0000"/>
                </a:solidFill>
              </a:rPr>
              <a:t>a layer of features</a:t>
            </a:r>
            <a:r>
              <a:rPr lang="en-US" altLang="zh-CN" dirty="0" smtClean="0"/>
              <a:t> (the first hidden layer) from </a:t>
            </a:r>
            <a:r>
              <a:rPr lang="en-US" altLang="zh-CN" dirty="0" smtClean="0">
                <a:solidFill>
                  <a:srgbClr val="FF0000"/>
                </a:solidFill>
              </a:rPr>
              <a:t>raw data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2. Treat the </a:t>
            </a:r>
            <a:r>
              <a:rPr lang="en-US" altLang="zh-CN" dirty="0" smtClean="0">
                <a:solidFill>
                  <a:srgbClr val="FF0000"/>
                </a:solidFill>
              </a:rPr>
              <a:t>activations of the features </a:t>
            </a:r>
            <a:r>
              <a:rPr lang="en-US" altLang="zh-CN" dirty="0" smtClean="0"/>
              <a:t>as the input for the </a:t>
            </a:r>
            <a:r>
              <a:rPr lang="en-US" altLang="zh-CN" dirty="0" smtClean="0">
                <a:solidFill>
                  <a:srgbClr val="FF0000"/>
                </a:solidFill>
              </a:rPr>
              <a:t>second hidden layer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3. Repeat step2 to train multiple layers of RBM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9966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Return to Deep Belief Nets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18644" y="3033713"/>
            <a:ext cx="2339975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宋体" charset="-122"/>
              </a:rPr>
              <a:t>         h2</a:t>
            </a:r>
            <a:endParaRPr lang="en-US" altLang="zh-CN" sz="2400">
              <a:ea typeface="宋体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91669" y="5408613"/>
            <a:ext cx="215900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宋体" charset="-122"/>
              </a:rPr>
              <a:t>      data</a:t>
            </a:r>
            <a:endParaRPr lang="en-US" altLang="zh-CN" sz="2400">
              <a:ea typeface="宋体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20231" y="426878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ea typeface="宋体" charset="-122"/>
              </a:rPr>
              <a:t>          h1</a:t>
            </a:r>
            <a:endParaRPr lang="en-US" altLang="zh-CN" sz="2400" dirty="0">
              <a:ea typeface="宋体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18644" y="1811791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宋体" charset="-122"/>
              </a:rPr>
              <a:t>        h3</a:t>
            </a:r>
            <a:endParaRPr lang="en-US" altLang="zh-CN" sz="2400">
              <a:ea typeface="宋体" charset="-122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202055"/>
              </p:ext>
            </p:extLst>
          </p:nvPr>
        </p:nvGraphicFramePr>
        <p:xfrm>
          <a:off x="5004048" y="3740606"/>
          <a:ext cx="4778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3" imgW="215640" imgH="215640" progId="Equation.3">
                  <p:embed/>
                </p:oleObj>
              </mc:Choice>
              <mc:Fallback>
                <p:oleObj name="Equation" r:id="rId3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740606"/>
                        <a:ext cx="4778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23047"/>
              </p:ext>
            </p:extLst>
          </p:nvPr>
        </p:nvGraphicFramePr>
        <p:xfrm>
          <a:off x="4995019" y="2341563"/>
          <a:ext cx="4762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5" imgW="203040" imgH="228600" progId="Equation.3">
                  <p:embed/>
                </p:oleObj>
              </mc:Choice>
              <mc:Fallback>
                <p:oleObj name="Equation" r:id="rId5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019" y="2341563"/>
                        <a:ext cx="4762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167053"/>
              </p:ext>
            </p:extLst>
          </p:nvPr>
        </p:nvGraphicFramePr>
        <p:xfrm>
          <a:off x="4932040" y="4855242"/>
          <a:ext cx="423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7" imgW="190440" imgH="215640" progId="Equation.3">
                  <p:embed/>
                </p:oleObj>
              </mc:Choice>
              <mc:Fallback>
                <p:oleObj name="Equation" r:id="rId7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855242"/>
                        <a:ext cx="4238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6"/>
          <p:cNvSpPr>
            <a:spLocks noChangeArrowheads="1"/>
          </p:cNvSpPr>
          <p:nvPr/>
        </p:nvSpPr>
        <p:spPr bwMode="auto">
          <a:xfrm rot="10800000">
            <a:off x="4455269" y="2447454"/>
            <a:ext cx="323850" cy="522932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10800000">
            <a:off x="4445744" y="3740606"/>
            <a:ext cx="323850" cy="522932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 rot="10800000">
            <a:off x="4455269" y="4880431"/>
            <a:ext cx="323850" cy="522932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1926861" y="42099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The first hidden layer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5115" y="30164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The second hidden layer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0065" y="16940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The third hidden layer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26" name="右大括号 25"/>
          <p:cNvSpPr/>
          <p:nvPr/>
        </p:nvSpPr>
        <p:spPr bwMode="auto">
          <a:xfrm>
            <a:off x="6084168" y="4571984"/>
            <a:ext cx="576064" cy="113982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右大括号 26"/>
          <p:cNvSpPr/>
          <p:nvPr/>
        </p:nvSpPr>
        <p:spPr bwMode="auto">
          <a:xfrm>
            <a:off x="6721400" y="1893888"/>
            <a:ext cx="576064" cy="113982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右大括号 27"/>
          <p:cNvSpPr/>
          <p:nvPr/>
        </p:nvSpPr>
        <p:spPr bwMode="auto">
          <a:xfrm>
            <a:off x="6428432" y="3298031"/>
            <a:ext cx="576064" cy="113982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97464" y="21696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The third RBM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72267" y="354477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The second RBM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4496" y="486741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The first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RBM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8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Brief Review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1. How to construct a network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2. Our model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3</a:t>
            </a:r>
            <a:r>
              <a:rPr lang="en-US" altLang="zh-CN" dirty="0" smtClean="0"/>
              <a:t>. The introduction of RBM 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4. To train deep belief nets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34888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</a:rPr>
              <a:t>Now we have a considerable number of features!!!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2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Ising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659802"/>
              </p:ext>
            </p:extLst>
          </p:nvPr>
        </p:nvGraphicFramePr>
        <p:xfrm>
          <a:off x="457200" y="990600"/>
          <a:ext cx="8305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User1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User2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User3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User4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User5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User6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Feature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Feature</a:t>
                      </a:r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Feature</a:t>
                      </a:r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Feature</a:t>
                      </a:r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下箭头 4"/>
          <p:cNvSpPr/>
          <p:nvPr/>
        </p:nvSpPr>
        <p:spPr bwMode="auto">
          <a:xfrm>
            <a:off x="2051720" y="3058638"/>
            <a:ext cx="122413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7087" y="4132560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Ising</a:t>
            </a:r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Model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右箭头 7"/>
          <p:cNvSpPr/>
          <p:nvPr/>
        </p:nvSpPr>
        <p:spPr bwMode="auto">
          <a:xfrm>
            <a:off x="5004048" y="4132560"/>
            <a:ext cx="1152128" cy="10966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072"/>
            <a:ext cx="2250710" cy="389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0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Ising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What will </a:t>
            </a:r>
            <a:r>
              <a:rPr lang="en-US" altLang="zh-CN" dirty="0" err="1" smtClean="0"/>
              <a:t>Ising</a:t>
            </a:r>
            <a:r>
              <a:rPr lang="en-US" altLang="zh-CN" dirty="0" smtClean="0"/>
              <a:t> </a:t>
            </a:r>
            <a:r>
              <a:rPr lang="en-US" altLang="zh-CN" dirty="0" smtClean="0"/>
              <a:t>Model do?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1. Treat every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user</a:t>
            </a:r>
            <a:r>
              <a:rPr lang="en-US" altLang="zh-CN" dirty="0" smtClean="0"/>
              <a:t> as a </a:t>
            </a:r>
            <a:r>
              <a:rPr lang="en-US" altLang="zh-CN" dirty="0" smtClean="0">
                <a:solidFill>
                  <a:srgbClr val="FF0000"/>
                </a:solidFill>
              </a:rPr>
              <a:t>node </a:t>
            </a:r>
            <a:r>
              <a:rPr lang="en-US" altLang="zh-CN" dirty="0" smtClean="0"/>
              <a:t>in an </a:t>
            </a:r>
            <a:r>
              <a:rPr lang="en-US" altLang="zh-CN" dirty="0" err="1" smtClean="0"/>
              <a:t>Ising</a:t>
            </a:r>
            <a:r>
              <a:rPr lang="en-US" altLang="zh-CN" dirty="0" smtClean="0"/>
              <a:t> Model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2. Treat every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feature</a:t>
            </a:r>
            <a:r>
              <a:rPr lang="en-US" altLang="zh-CN" dirty="0" smtClean="0"/>
              <a:t> as one </a:t>
            </a:r>
            <a:r>
              <a:rPr lang="en-US" altLang="zh-CN" dirty="0" smtClean="0">
                <a:solidFill>
                  <a:srgbClr val="FF0000"/>
                </a:solidFill>
              </a:rPr>
              <a:t>observation</a:t>
            </a:r>
            <a:r>
              <a:rPr lang="en-US" altLang="zh-CN" dirty="0" smtClean="0"/>
              <a:t> of their interaction</a:t>
            </a:r>
          </a:p>
          <a:p>
            <a:r>
              <a:rPr lang="en-US" altLang="zh-CN" dirty="0" smtClean="0"/>
              <a:t>3. Infer the </a:t>
            </a:r>
            <a:r>
              <a:rPr lang="en-US" altLang="zh-CN" dirty="0" smtClean="0">
                <a:solidFill>
                  <a:srgbClr val="FF0000"/>
                </a:solidFill>
              </a:rPr>
              <a:t>interaction</a:t>
            </a:r>
            <a:r>
              <a:rPr lang="en-US" altLang="zh-CN" dirty="0" smtClean="0"/>
              <a:t> between them from all the observations ( features 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8750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Ising</a:t>
            </a:r>
            <a:r>
              <a:rPr lang="en-US" altLang="zh-CN" dirty="0" smtClean="0"/>
              <a:t> </a:t>
            </a:r>
            <a:r>
              <a:rPr lang="en-US" altLang="zh-CN" dirty="0" smtClean="0"/>
              <a:t>Model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What </a:t>
                </a:r>
                <a:r>
                  <a:rPr lang="en-US" altLang="zh-CN" dirty="0" smtClean="0"/>
                  <a:t>is </a:t>
                </a:r>
                <a:r>
                  <a:rPr lang="en-US" altLang="zh-CN" dirty="0" err="1" smtClean="0"/>
                  <a:t>Ising</a:t>
                </a:r>
                <a:r>
                  <a:rPr lang="en-US" altLang="zh-CN" dirty="0" smtClean="0"/>
                  <a:t> </a:t>
                </a:r>
                <a:r>
                  <a:rPr lang="en-US" altLang="zh-CN" dirty="0" smtClean="0"/>
                  <a:t>Model?</a:t>
                </a:r>
              </a:p>
              <a:p>
                <a:r>
                  <a:rPr lang="en-US" altLang="zh-CN" dirty="0" smtClean="0"/>
                  <a:t>An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energy-based model</a:t>
                </a:r>
              </a:p>
              <a:p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energy</a:t>
                </a:r>
                <a:r>
                  <a:rPr lang="en-US" altLang="zh-CN" dirty="0"/>
                  <a:t> of a configuration(Hamiltonian Function)</a:t>
                </a:r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Configuration</a:t>
                </a:r>
                <a:r>
                  <a:rPr lang="en-US" altLang="zh-CN" dirty="0"/>
                  <a:t> </a:t>
                </a:r>
                <a:r>
                  <a:rPr lang="el-GR" altLang="zh-CN" dirty="0" smtClean="0"/>
                  <a:t>σ</a:t>
                </a:r>
                <a:r>
                  <a:rPr lang="en-US" altLang="zh-CN" dirty="0" smtClean="0"/>
                  <a:t> (a set of users) </a:t>
                </a:r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Interaction</a:t>
                </a: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(connection strength between users)</a:t>
                </a:r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External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field effect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47" t="-1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4845175" cy="83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866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N</a:t>
            </a:r>
            <a:r>
              <a:rPr lang="en-US" altLang="zh-CN" dirty="0" smtClean="0">
                <a:solidFill>
                  <a:srgbClr val="C00000"/>
                </a:solidFill>
              </a:rPr>
              <a:t>etwork Construction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4978896" cy="561662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Social , academic ,etc.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Several </a:t>
            </a:r>
            <a:r>
              <a:rPr lang="en-US" altLang="zh-CN" dirty="0" smtClean="0"/>
              <a:t>users(nodes)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A line means a connection between two users(nodes)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Weights of the line indicates the strength of connection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64" y="1124744"/>
            <a:ext cx="3201516" cy="56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020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Illustration</a:t>
            </a:r>
            <a:endParaRPr lang="zh-CN" altLang="en-US" dirty="0"/>
          </a:p>
        </p:txBody>
      </p:sp>
      <p:pic>
        <p:nvPicPr>
          <p:cNvPr id="15364" name="Picture 4" descr="C:\Users\Administrator\Desktop\u=1455917260,261589614&amp;fm=21&amp;gp=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0300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50" y="1084965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5656" y="5783048"/>
            <a:ext cx="2843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Configuration</a:t>
            </a:r>
          </a:p>
          <a:p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空心弧 17"/>
          <p:cNvSpPr/>
          <p:nvPr/>
        </p:nvSpPr>
        <p:spPr bwMode="auto">
          <a:xfrm>
            <a:off x="827584" y="4221088"/>
            <a:ext cx="1296144" cy="504056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空心弧 18"/>
          <p:cNvSpPr/>
          <p:nvPr/>
        </p:nvSpPr>
        <p:spPr bwMode="auto">
          <a:xfrm>
            <a:off x="2411760" y="4221088"/>
            <a:ext cx="1008112" cy="504056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空心弧 19"/>
          <p:cNvSpPr/>
          <p:nvPr/>
        </p:nvSpPr>
        <p:spPr bwMode="auto">
          <a:xfrm>
            <a:off x="3995936" y="4221088"/>
            <a:ext cx="936104" cy="468052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358969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Interaction</a:t>
            </a:r>
            <a:endParaRPr lang="zh-CN" alt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2780928"/>
            <a:ext cx="2844316" cy="127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External field effect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0587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Ising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configuration </a:t>
            </a:r>
            <a:r>
              <a:rPr lang="en-US" altLang="zh-CN" dirty="0" smtClean="0">
                <a:solidFill>
                  <a:srgbClr val="FF0000"/>
                </a:solidFill>
              </a:rPr>
              <a:t>probability</a:t>
            </a:r>
            <a:r>
              <a:rPr lang="en-US" altLang="zh-CN" dirty="0" smtClean="0"/>
              <a:t> given by Boltzmann Distribution is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w</a:t>
            </a:r>
            <a:r>
              <a:rPr lang="en-US" altLang="zh-CN" dirty="0" smtClean="0"/>
              <a:t>here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and </a:t>
            </a:r>
            <a:r>
              <a:rPr lang="en-US" altLang="zh-CN" dirty="0" smtClean="0"/>
              <a:t>the normalization constant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344375" cy="93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68" y="4653136"/>
            <a:ext cx="2103528" cy="66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77" y="3380148"/>
            <a:ext cx="2297411" cy="61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6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Ising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conditional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dirty="0" smtClean="0"/>
                  <a:t>given all other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08845"/>
            <a:ext cx="4258586" cy="204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 bwMode="auto">
          <a:xfrm flipH="1">
            <a:off x="4499992" y="2096852"/>
            <a:ext cx="864096" cy="468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8"/>
          <p:cNvCxnSpPr/>
          <p:nvPr/>
        </p:nvCxnSpPr>
        <p:spPr bwMode="auto">
          <a:xfrm>
            <a:off x="2051720" y="2330878"/>
            <a:ext cx="2016224" cy="234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847643" y="192417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N</a:t>
            </a:r>
            <a:r>
              <a:rPr lang="en-US" altLang="zh-CN" dirty="0" smtClean="0">
                <a:solidFill>
                  <a:srgbClr val="7030A0"/>
                </a:solidFill>
              </a:rPr>
              <a:t>ode parameter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16288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C</a:t>
            </a:r>
            <a:r>
              <a:rPr lang="en-US" altLang="zh-CN" dirty="0" smtClean="0">
                <a:solidFill>
                  <a:srgbClr val="00B0F0"/>
                </a:solidFill>
              </a:rPr>
              <a:t>onfiguration</a:t>
            </a: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flipH="1">
            <a:off x="5652120" y="2130296"/>
            <a:ext cx="1584176" cy="434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236296" y="181346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92D050"/>
                </a:solidFill>
              </a:rPr>
              <a:t>Pairwise interaction</a:t>
            </a:r>
            <a:endParaRPr lang="zh-CN" alt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21529"/>
              </p:ext>
            </p:extLst>
          </p:nvPr>
        </p:nvGraphicFramePr>
        <p:xfrm>
          <a:off x="467544" y="4116355"/>
          <a:ext cx="5486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xj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tj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05548"/>
              </p:ext>
            </p:extLst>
          </p:nvPr>
        </p:nvGraphicFramePr>
        <p:xfrm>
          <a:off x="5859402" y="5003800"/>
          <a:ext cx="3312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"/>
                <a:gridCol w="662473"/>
                <a:gridCol w="662473"/>
                <a:gridCol w="662473"/>
                <a:gridCol w="6624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β1i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β1j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βi1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β</a:t>
                      </a:r>
                      <a:r>
                        <a:rPr lang="en-US" altLang="zh-CN" dirty="0" err="1" smtClean="0"/>
                        <a:t>ij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βj1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β</a:t>
                      </a:r>
                      <a:r>
                        <a:rPr lang="en-US" altLang="zh-CN" dirty="0" err="1" smtClean="0"/>
                        <a:t>ji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Null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66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/>
              <a:t>Step1(</a:t>
            </a:r>
            <a:r>
              <a:rPr lang="en-US" altLang="zh-CN" dirty="0">
                <a:solidFill>
                  <a:srgbClr val="0070C0"/>
                </a:solidFill>
              </a:rPr>
              <a:t>lasso</a:t>
            </a:r>
            <a:r>
              <a:rPr lang="en-US" altLang="zh-CN" dirty="0"/>
              <a:t>): </a:t>
            </a:r>
            <a:r>
              <a:rPr lang="en-US" altLang="zh-CN" dirty="0" smtClean="0"/>
              <a:t>Find possible neighbors for </a:t>
            </a:r>
            <a:r>
              <a:rPr lang="en-US" altLang="zh-CN" dirty="0" smtClean="0"/>
              <a:t>each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/>
              <a:t>Step2(</a:t>
            </a:r>
            <a:r>
              <a:rPr lang="en-US" altLang="zh-CN" dirty="0">
                <a:solidFill>
                  <a:srgbClr val="00B050"/>
                </a:solidFill>
              </a:rPr>
              <a:t>EBIC</a:t>
            </a:r>
            <a:r>
              <a:rPr lang="en-US" altLang="zh-CN" dirty="0"/>
              <a:t>): </a:t>
            </a:r>
            <a:r>
              <a:rPr lang="en-US" altLang="zh-CN" dirty="0" smtClean="0"/>
              <a:t>Choose the best set of </a:t>
            </a:r>
            <a:r>
              <a:rPr lang="en-US" altLang="zh-CN" dirty="0" smtClean="0"/>
              <a:t>neighbors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/>
              <a:t>Step3(</a:t>
            </a:r>
            <a:r>
              <a:rPr lang="en-US" altLang="zh-CN" dirty="0">
                <a:solidFill>
                  <a:srgbClr val="FFC000"/>
                </a:solidFill>
              </a:rPr>
              <a:t>AND rule or </a:t>
            </a:r>
            <a:r>
              <a:rPr lang="en-US" altLang="zh-CN" dirty="0" err="1">
                <a:solidFill>
                  <a:srgbClr val="FFC000"/>
                </a:solidFill>
              </a:rPr>
              <a:t>OR</a:t>
            </a:r>
            <a:r>
              <a:rPr lang="en-US" altLang="zh-CN" dirty="0">
                <a:solidFill>
                  <a:srgbClr val="FFC000"/>
                </a:solidFill>
              </a:rPr>
              <a:t> rule </a:t>
            </a:r>
            <a:r>
              <a:rPr lang="en-US" altLang="zh-CN" dirty="0"/>
              <a:t>): </a:t>
            </a:r>
            <a:r>
              <a:rPr lang="en-US" altLang="zh-CN" dirty="0" smtClean="0"/>
              <a:t>Determine the </a:t>
            </a:r>
            <a:r>
              <a:rPr lang="en-US" altLang="zh-CN" dirty="0" smtClean="0"/>
              <a:t>final edge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Step4: Take the average of the weights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8902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4800" dirty="0" smtClean="0"/>
              <a:t>Not yet…</a:t>
            </a:r>
          </a:p>
          <a:p>
            <a:pPr>
              <a:lnSpc>
                <a:spcPct val="200000"/>
              </a:lnSpc>
            </a:pPr>
            <a:endParaRPr lang="en-US" altLang="zh-CN" sz="4800" dirty="0"/>
          </a:p>
          <a:p>
            <a:pPr>
              <a:lnSpc>
                <a:spcPct val="200000"/>
              </a:lnSpc>
            </a:pPr>
            <a:r>
              <a:rPr lang="en-US" altLang="zh-CN" sz="4800" dirty="0" smtClean="0"/>
              <a:t>BUT…</a:t>
            </a:r>
            <a:endParaRPr lang="zh-CN" altLang="en-US" sz="4800" dirty="0"/>
          </a:p>
        </p:txBody>
      </p:sp>
      <p:pic>
        <p:nvPicPr>
          <p:cNvPr id="12290" name="Picture 2" descr="C:\Users\Administrator\Desktop\DE6C5AB8DCDC9EEEC23EC051670700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61" y="1196752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0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example of using </a:t>
            </a:r>
            <a:r>
              <a:rPr lang="en-US" altLang="zh-CN" dirty="0" err="1" smtClean="0"/>
              <a:t>Ising</a:t>
            </a:r>
            <a:r>
              <a:rPr lang="en-US" altLang="zh-CN" dirty="0" smtClean="0"/>
              <a:t> model to reconstruct a graph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54" y="1959818"/>
            <a:ext cx="24955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21718"/>
            <a:ext cx="25527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 bwMode="auto">
          <a:xfrm>
            <a:off x="2339752" y="3645024"/>
            <a:ext cx="864096" cy="6865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2756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Sample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82" y="2440111"/>
            <a:ext cx="22322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右箭头 8"/>
          <p:cNvSpPr/>
          <p:nvPr/>
        </p:nvSpPr>
        <p:spPr bwMode="auto">
          <a:xfrm>
            <a:off x="5796136" y="3678585"/>
            <a:ext cx="864096" cy="6865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33569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Reconstruct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726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19945" y="2967335"/>
            <a:ext cx="330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Thanks</a:t>
            </a:r>
            <a:r>
              <a:rPr lang="zh-CN" alt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！</a:t>
            </a:r>
            <a:endParaRPr lang="zh-CN" alt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46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10227" y="2967335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</a:t>
            </a:r>
            <a:r>
              <a:rPr lang="en-US" altLang="zh-CN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&amp;A</a:t>
            </a:r>
            <a:endParaRPr lang="zh-CN" alt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96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Wha</a:t>
            </a:r>
            <a:r>
              <a:rPr lang="en-US" altLang="zh-CN" dirty="0" smtClean="0"/>
              <a:t>t can it do?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1. </a:t>
            </a:r>
            <a:r>
              <a:rPr lang="en-US" altLang="zh-CN" dirty="0" smtClean="0">
                <a:solidFill>
                  <a:srgbClr val="FF0000"/>
                </a:solidFill>
              </a:rPr>
              <a:t>Prediction: </a:t>
            </a:r>
            <a:r>
              <a:rPr lang="en-US" altLang="zh-CN" dirty="0" smtClean="0"/>
              <a:t>predict the information source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2. </a:t>
            </a:r>
            <a:r>
              <a:rPr lang="en-US" altLang="zh-CN" dirty="0" smtClean="0">
                <a:solidFill>
                  <a:srgbClr val="FF0000"/>
                </a:solidFill>
              </a:rPr>
              <a:t>Recommendation: </a:t>
            </a:r>
            <a:r>
              <a:rPr lang="en-US" altLang="zh-CN" dirty="0" smtClean="0">
                <a:solidFill>
                  <a:schemeClr val="tx1"/>
                </a:solidFill>
              </a:rPr>
              <a:t>movie, paper , music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dirty="0" smtClean="0"/>
              <a:t>3. Other applications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/>
              <a:t>1. Information collection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2. Feature extraction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3. Construction based on features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7621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How?</a:t>
            </a:r>
            <a:endParaRPr lang="zh-CN" altLang="en-US" dirty="0"/>
          </a:p>
        </p:txBody>
      </p:sp>
      <p:pic>
        <p:nvPicPr>
          <p:cNvPr id="2050" name="Picture 2" descr="E:\big data\presentation\267851-14092ZR24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75418"/>
            <a:ext cx="2808312" cy="19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箭头 3"/>
          <p:cNvSpPr/>
          <p:nvPr/>
        </p:nvSpPr>
        <p:spPr bwMode="auto">
          <a:xfrm>
            <a:off x="4152979" y="1916832"/>
            <a:ext cx="1296144" cy="1008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47256" y="4963931"/>
            <a:ext cx="386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Features</a:t>
            </a:r>
            <a:endParaRPr lang="zh-CN" altLang="en-US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右箭头 6"/>
          <p:cNvSpPr/>
          <p:nvPr/>
        </p:nvSpPr>
        <p:spPr bwMode="auto">
          <a:xfrm rot="5400000">
            <a:off x="6372200" y="3573016"/>
            <a:ext cx="1296144" cy="1008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40190" y="6093296"/>
            <a:ext cx="43217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Network Construction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右箭头 8"/>
          <p:cNvSpPr/>
          <p:nvPr/>
        </p:nvSpPr>
        <p:spPr bwMode="auto">
          <a:xfrm rot="10800000">
            <a:off x="3491881" y="4653136"/>
            <a:ext cx="1296144" cy="1008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18911" y="3786233"/>
            <a:ext cx="43217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Feature Extraction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40190" y="968692"/>
            <a:ext cx="43217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</a:t>
            </a:r>
          </a:p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Collection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47256" y="1340768"/>
            <a:ext cx="39934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Various </a:t>
            </a:r>
          </a:p>
          <a:p>
            <a:pPr algn="ctr"/>
            <a:r>
              <a:rPr lang="en-US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Information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7" y="3429000"/>
            <a:ext cx="1907025" cy="338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3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Model </a:t>
            </a:r>
            <a:endParaRPr lang="zh-CN" altLang="en-US" dirty="0"/>
          </a:p>
        </p:txBody>
      </p:sp>
      <p:pic>
        <p:nvPicPr>
          <p:cNvPr id="4" name="Picture 2" descr="E:\big data\presentation\267851-14092ZR24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" y="1017310"/>
            <a:ext cx="3033797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868353" y="908720"/>
            <a:ext cx="327564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Deep</a:t>
            </a:r>
          </a:p>
          <a:p>
            <a:pPr algn="ctr"/>
            <a:r>
              <a:rPr lang="en-US" altLang="zh-CN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Belief</a:t>
            </a:r>
          </a:p>
          <a:p>
            <a:pPr algn="ctr"/>
            <a:r>
              <a:rPr lang="en-US" altLang="zh-CN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Nets</a:t>
            </a:r>
            <a:endParaRPr lang="zh-CN" alt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67380" y="4996719"/>
            <a:ext cx="35766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Ising</a:t>
            </a:r>
            <a:r>
              <a:rPr lang="en-US" altLang="zh-C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Model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718012"/>
            <a:ext cx="1749536" cy="304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箭头 6"/>
          <p:cNvSpPr/>
          <p:nvPr/>
        </p:nvSpPr>
        <p:spPr bwMode="auto">
          <a:xfrm>
            <a:off x="3779912" y="1556792"/>
            <a:ext cx="2088441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右箭头 9"/>
          <p:cNvSpPr/>
          <p:nvPr/>
        </p:nvSpPr>
        <p:spPr bwMode="auto">
          <a:xfrm rot="5400000">
            <a:off x="6903400" y="3393101"/>
            <a:ext cx="1224345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右箭头 10"/>
          <p:cNvSpPr/>
          <p:nvPr/>
        </p:nvSpPr>
        <p:spPr bwMode="auto">
          <a:xfrm rot="10800000">
            <a:off x="3203848" y="4996719"/>
            <a:ext cx="1644590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40189" y="927429"/>
            <a:ext cx="43217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</a:t>
            </a:r>
          </a:p>
        </p:txBody>
      </p:sp>
      <p:sp>
        <p:nvSpPr>
          <p:cNvPr id="13" name="矩形 12"/>
          <p:cNvSpPr/>
          <p:nvPr/>
        </p:nvSpPr>
        <p:spPr>
          <a:xfrm>
            <a:off x="4067944" y="3305851"/>
            <a:ext cx="43217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Features</a:t>
            </a:r>
          </a:p>
        </p:txBody>
      </p:sp>
      <p:sp>
        <p:nvSpPr>
          <p:cNvPr id="14" name="矩形 13"/>
          <p:cNvSpPr/>
          <p:nvPr/>
        </p:nvSpPr>
        <p:spPr>
          <a:xfrm>
            <a:off x="2071869" y="4402043"/>
            <a:ext cx="43217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Weights</a:t>
            </a:r>
          </a:p>
        </p:txBody>
      </p:sp>
    </p:spTree>
    <p:extLst>
      <p:ext uri="{BB962C8B-B14F-4D97-AF65-F5344CB8AC3E}">
        <p14:creationId xmlns:p14="http://schemas.microsoft.com/office/powerpoint/2010/main" val="180832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Deep Belief Nets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4474840" cy="5410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Constructed by Restricted Boltzmann Machine </a:t>
            </a:r>
            <a:r>
              <a:rPr lang="en-US" altLang="zh-CN" dirty="0" smtClean="0">
                <a:solidFill>
                  <a:srgbClr val="FF0000"/>
                </a:solidFill>
              </a:rPr>
              <a:t>layer by layer </a:t>
            </a:r>
            <a:r>
              <a:rPr lang="en-US" altLang="zh-CN" dirty="0" smtClean="0"/>
              <a:t>greedily</a:t>
            </a:r>
            <a:endParaRPr lang="zh-CN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903913" y="3033713"/>
            <a:ext cx="2339975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宋体" charset="-122"/>
              </a:rPr>
              <a:t>         h2</a:t>
            </a:r>
            <a:endParaRPr lang="en-US" altLang="zh-CN" sz="2400">
              <a:ea typeface="宋体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976938" y="5408613"/>
            <a:ext cx="215900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宋体" charset="-122"/>
              </a:rPr>
              <a:t>      data</a:t>
            </a:r>
            <a:endParaRPr lang="en-US" altLang="zh-CN" sz="2400">
              <a:ea typeface="宋体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05500" y="426878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ea typeface="宋体" charset="-122"/>
              </a:rPr>
              <a:t>          h1</a:t>
            </a:r>
            <a:endParaRPr lang="en-US" altLang="zh-CN" sz="2400">
              <a:ea typeface="宋体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03913" y="170080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ea typeface="宋体" charset="-122"/>
              </a:rPr>
              <a:t>        h3</a:t>
            </a:r>
            <a:endParaRPr lang="en-US" altLang="zh-CN" sz="2400" dirty="0">
              <a:ea typeface="宋体" charset="-122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 rot="10800000">
            <a:off x="6911975" y="4797425"/>
            <a:ext cx="323850" cy="522932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 rot="10800000">
            <a:off x="6894512" y="2348880"/>
            <a:ext cx="323850" cy="522932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10800000">
            <a:off x="6894513" y="3631540"/>
            <a:ext cx="323850" cy="522932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66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Restricted Boltzmann Machine</a:t>
            </a:r>
            <a:endParaRPr lang="zh-CN" altLang="en-US" dirty="0"/>
          </a:p>
        </p:txBody>
      </p:sp>
      <p:pic>
        <p:nvPicPr>
          <p:cNvPr id="13315" name="Picture 3" descr="C:\Users\Administrator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4" y="1012363"/>
            <a:ext cx="9165424" cy="39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istrator\Desktop\3730106391370698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4725144"/>
            <a:ext cx="116320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Administrator\Desktop\u=2785165527,3325292291&amp;fm=21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47" y="4852403"/>
            <a:ext cx="792088" cy="9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dministrator\Desktop\1549521207-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33" y="4837814"/>
            <a:ext cx="1140047" cy="11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dministrator\Desktop\20110904102537_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4727"/>
            <a:ext cx="1069408" cy="5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Administrator\Desktop\915-2-1366x768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83748"/>
            <a:ext cx="1080120" cy="6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C:\Users\Administrator\Desktop\1733293866_3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1080120" cy="8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5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Restricted Boltzmann Machine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5050904" cy="5410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1. Undirected </a:t>
            </a:r>
            <a:r>
              <a:rPr lang="en-US" altLang="zh-CN" dirty="0" smtClean="0">
                <a:solidFill>
                  <a:srgbClr val="FF0000"/>
                </a:solidFill>
              </a:rPr>
              <a:t>or </a:t>
            </a:r>
            <a:r>
              <a:rPr lang="en-US" altLang="zh-CN" dirty="0" err="1" smtClean="0">
                <a:solidFill>
                  <a:srgbClr val="FF0000"/>
                </a:solidFill>
              </a:rPr>
              <a:t>bidirected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2. One</a:t>
            </a:r>
            <a:r>
              <a:rPr lang="en-US" altLang="zh-CN" dirty="0" smtClean="0"/>
              <a:t> </a:t>
            </a:r>
            <a:r>
              <a:rPr lang="en-US" altLang="zh-CN" dirty="0" smtClean="0"/>
              <a:t>layer of visible units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3. One</a:t>
            </a:r>
            <a:r>
              <a:rPr lang="en-US" altLang="zh-CN" dirty="0" smtClean="0"/>
              <a:t> </a:t>
            </a:r>
            <a:r>
              <a:rPr lang="en-US" altLang="zh-CN" dirty="0" smtClean="0"/>
              <a:t>layer of hidden units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4. No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connection</a:t>
            </a:r>
            <a:r>
              <a:rPr lang="en-US" altLang="zh-CN" dirty="0" smtClean="0"/>
              <a:t> between hidden units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5. No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connection</a:t>
            </a:r>
            <a:r>
              <a:rPr lang="en-US" altLang="zh-CN" dirty="0" smtClean="0"/>
              <a:t> between visible units</a:t>
            </a:r>
          </a:p>
          <a:p>
            <a:r>
              <a:rPr lang="en-US" altLang="zh-CN" dirty="0" smtClean="0"/>
              <a:t>6. The </a:t>
            </a:r>
            <a:r>
              <a:rPr lang="en-US" altLang="zh-CN" dirty="0" smtClean="0"/>
              <a:t>hidden units are </a:t>
            </a:r>
            <a:r>
              <a:rPr lang="en-US" altLang="zh-CN" dirty="0" smtClean="0">
                <a:solidFill>
                  <a:srgbClr val="FF0000"/>
                </a:solidFill>
              </a:rPr>
              <a:t>conditionally independent </a:t>
            </a:r>
            <a:r>
              <a:rPr lang="en-US" altLang="zh-CN" dirty="0" smtClean="0"/>
              <a:t>given the </a:t>
            </a:r>
            <a:r>
              <a:rPr lang="en-US" altLang="zh-CN" dirty="0" smtClean="0"/>
              <a:t>visible units</a:t>
            </a: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69119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77755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637063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0" name="AutoShape 7"/>
          <p:cNvCxnSpPr>
            <a:cxnSpLocks noChangeShapeType="1"/>
            <a:stCxn id="19" idx="4"/>
            <a:endCxn id="17" idx="1"/>
          </p:cNvCxnSpPr>
          <p:nvPr/>
        </p:nvCxnSpPr>
        <p:spPr bwMode="auto">
          <a:xfrm>
            <a:off x="6605588" y="2649538"/>
            <a:ext cx="37465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8"/>
          <p:cNvCxnSpPr>
            <a:cxnSpLocks noChangeShapeType="1"/>
            <a:stCxn id="19" idx="5"/>
            <a:endCxn id="18" idx="1"/>
          </p:cNvCxnSpPr>
          <p:nvPr/>
        </p:nvCxnSpPr>
        <p:spPr bwMode="auto">
          <a:xfrm>
            <a:off x="6770688" y="2581275"/>
            <a:ext cx="1073150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7307263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3" name="AutoShape 10"/>
          <p:cNvCxnSpPr>
            <a:cxnSpLocks noChangeShapeType="1"/>
            <a:stCxn id="22" idx="3"/>
            <a:endCxn id="17" idx="0"/>
          </p:cNvCxnSpPr>
          <p:nvPr/>
        </p:nvCxnSpPr>
        <p:spPr bwMode="auto">
          <a:xfrm flipH="1">
            <a:off x="7146925" y="2581275"/>
            <a:ext cx="2286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1"/>
          <p:cNvCxnSpPr>
            <a:cxnSpLocks noChangeShapeType="1"/>
            <a:stCxn id="22" idx="5"/>
            <a:endCxn id="18" idx="0"/>
          </p:cNvCxnSpPr>
          <p:nvPr/>
        </p:nvCxnSpPr>
        <p:spPr bwMode="auto">
          <a:xfrm>
            <a:off x="7707313" y="2581275"/>
            <a:ext cx="303212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824388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6" name="AutoShape 13"/>
          <p:cNvCxnSpPr>
            <a:cxnSpLocks noChangeShapeType="1"/>
            <a:stCxn id="25" idx="3"/>
            <a:endCxn id="17" idx="7"/>
          </p:cNvCxnSpPr>
          <p:nvPr/>
        </p:nvCxnSpPr>
        <p:spPr bwMode="auto">
          <a:xfrm flipH="1">
            <a:off x="7312025" y="2581275"/>
            <a:ext cx="1000125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4"/>
          <p:cNvCxnSpPr>
            <a:cxnSpLocks noChangeShapeType="1"/>
            <a:stCxn id="25" idx="4"/>
            <a:endCxn id="18" idx="7"/>
          </p:cNvCxnSpPr>
          <p:nvPr/>
        </p:nvCxnSpPr>
        <p:spPr bwMode="auto">
          <a:xfrm flipH="1">
            <a:off x="8175625" y="2649538"/>
            <a:ext cx="303213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7019925" y="159226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3333CC"/>
                </a:solidFill>
                <a:ea typeface="宋体" charset="-122"/>
              </a:rPr>
              <a:t>hidden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021513" y="346233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3333CC"/>
                </a:solidFill>
                <a:ea typeface="宋体" charset="-122"/>
              </a:rPr>
              <a:t>i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413625" y="2203450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3333CC"/>
                </a:solidFill>
                <a:ea typeface="宋体" charset="-122"/>
              </a:rPr>
              <a:t>j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7091363" y="3967163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3333CC"/>
                </a:solidFill>
                <a:ea typeface="宋体" charset="-122"/>
              </a:rPr>
              <a:t>visible</a:t>
            </a:r>
          </a:p>
        </p:txBody>
      </p:sp>
    </p:spTree>
    <p:extLst>
      <p:ext uri="{BB962C8B-B14F-4D97-AF65-F5344CB8AC3E}">
        <p14:creationId xmlns:p14="http://schemas.microsoft.com/office/powerpoint/2010/main" val="2324126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tureal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sjtureal</Template>
  <TotalTime>1675</TotalTime>
  <Words>692</Words>
  <Application>Microsoft Office PowerPoint</Application>
  <PresentationFormat>全屏显示(4:3)</PresentationFormat>
  <Paragraphs>218</Paragraphs>
  <Slides>27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sjtureal</vt:lpstr>
      <vt:lpstr>Equation</vt:lpstr>
      <vt:lpstr>Deep Belief Nets and Ising Model-Based Network Construction</vt:lpstr>
      <vt:lpstr>Network Construction</vt:lpstr>
      <vt:lpstr>What can it do?</vt:lpstr>
      <vt:lpstr>How?</vt:lpstr>
      <vt:lpstr>How?</vt:lpstr>
      <vt:lpstr>Our Model </vt:lpstr>
      <vt:lpstr>Deep Belief Nets</vt:lpstr>
      <vt:lpstr>Restricted Boltzmann Machine</vt:lpstr>
      <vt:lpstr>Restricted Boltzmann Machine</vt:lpstr>
      <vt:lpstr>Terminology in RBM</vt:lpstr>
      <vt:lpstr>Terminology in RBM</vt:lpstr>
      <vt:lpstr>Terminology in RBM</vt:lpstr>
      <vt:lpstr>I &amp; O in RBM</vt:lpstr>
      <vt:lpstr>Return to Deep Belief Nets</vt:lpstr>
      <vt:lpstr>Return to Deep Belief Nets</vt:lpstr>
      <vt:lpstr>A Brief Review</vt:lpstr>
      <vt:lpstr>Ising Model</vt:lpstr>
      <vt:lpstr>Ising Model</vt:lpstr>
      <vt:lpstr>Ising Model</vt:lpstr>
      <vt:lpstr>An Illustration</vt:lpstr>
      <vt:lpstr>Ising Model</vt:lpstr>
      <vt:lpstr>Ising Model</vt:lpstr>
      <vt:lpstr>How?</vt:lpstr>
      <vt:lpstr>Experiment</vt:lpstr>
      <vt:lpstr>An Example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Belief Nets and Ising Model-Based Social Network Construction</dc:title>
  <dc:creator>Administrator</dc:creator>
  <cp:lastModifiedBy>admin</cp:lastModifiedBy>
  <cp:revision>51</cp:revision>
  <dcterms:created xsi:type="dcterms:W3CDTF">2015-05-18T15:16:24Z</dcterms:created>
  <dcterms:modified xsi:type="dcterms:W3CDTF">2015-05-30T13:07:59Z</dcterms:modified>
</cp:coreProperties>
</file>