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6" r:id="rId3"/>
    <p:sldId id="277" r:id="rId4"/>
    <p:sldId id="275" r:id="rId5"/>
    <p:sldId id="282" r:id="rId6"/>
    <p:sldId id="283" r:id="rId7"/>
    <p:sldId id="284" r:id="rId8"/>
    <p:sldId id="267" r:id="rId9"/>
    <p:sldId id="268" r:id="rId10"/>
    <p:sldId id="269" r:id="rId11"/>
    <p:sldId id="290" r:id="rId12"/>
    <p:sldId id="285" r:id="rId13"/>
    <p:sldId id="270" r:id="rId14"/>
    <p:sldId id="271" r:id="rId15"/>
    <p:sldId id="272" r:id="rId16"/>
    <p:sldId id="273" r:id="rId17"/>
    <p:sldId id="274" r:id="rId18"/>
    <p:sldId id="286" r:id="rId19"/>
    <p:sldId id="278" r:id="rId20"/>
    <p:sldId id="279" r:id="rId21"/>
    <p:sldId id="280" r:id="rId22"/>
    <p:sldId id="287" r:id="rId23"/>
    <p:sldId id="291" r:id="rId24"/>
    <p:sldId id="297" r:id="rId25"/>
    <p:sldId id="288" r:id="rId26"/>
    <p:sldId id="296" r:id="rId27"/>
    <p:sldId id="292" r:id="rId28"/>
    <p:sldId id="289" r:id="rId29"/>
    <p:sldId id="295" r:id="rId30"/>
    <p:sldId id="298" r:id="rId31"/>
    <p:sldId id="300" r:id="rId32"/>
    <p:sldId id="293" r:id="rId33"/>
    <p:sldId id="294" r:id="rId3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8472;&#28023;&#20113;\Desktop\&#24037;&#20316;&#31807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8472;&#28023;&#20113;\Desktop\&#24037;&#20316;&#31807;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8472;&#28023;&#20113;\Desktop\&#24037;&#20316;&#31807;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Merging</a:t>
            </a:r>
            <a:r>
              <a:rPr lang="en-US" altLang="zh-CN" sz="28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Strategy Comparison</a:t>
            </a:r>
            <a:endParaRPr 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0683098116974897"/>
          <c:y val="0.13631626201819963"/>
          <c:w val="0.6694367794393099"/>
          <c:h val="0.7883337990974087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First-fit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Sheet1!$B$1:$G$1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2</c:v>
                </c:pt>
                <c:pt idx="1">
                  <c:v>2.2000000000000002</c:v>
                </c:pt>
                <c:pt idx="2">
                  <c:v>2.5</c:v>
                </c:pt>
                <c:pt idx="3">
                  <c:v>2.8</c:v>
                </c:pt>
                <c:pt idx="4">
                  <c:v>2.9</c:v>
                </c:pt>
                <c:pt idx="5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Perfect-fit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Sheet1!$B$1:$G$1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Sheet1!$B$3:$G$3</c:f>
              <c:numCache>
                <c:formatCode>General</c:formatCode>
                <c:ptCount val="6"/>
                <c:pt idx="0">
                  <c:v>1.1000000000000001</c:v>
                </c:pt>
                <c:pt idx="1">
                  <c:v>1.3</c:v>
                </c:pt>
                <c:pt idx="2">
                  <c:v>2.2999999999999998</c:v>
                </c:pt>
                <c:pt idx="3">
                  <c:v>3.3</c:v>
                </c:pt>
                <c:pt idx="4">
                  <c:v>4.8</c:v>
                </c:pt>
                <c:pt idx="5">
                  <c:v>5.0999999999999996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τ=2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Sheet1!$B$1:$G$1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Sheet1!$B$4:$G$4</c:f>
              <c:numCache>
                <c:formatCode>General</c:formatCode>
                <c:ptCount val="6"/>
                <c:pt idx="0">
                  <c:v>1.3</c:v>
                </c:pt>
                <c:pt idx="1">
                  <c:v>1.8</c:v>
                </c:pt>
                <c:pt idx="2">
                  <c:v>2.5499999999999998</c:v>
                </c:pt>
                <c:pt idx="3">
                  <c:v>3.2</c:v>
                </c:pt>
                <c:pt idx="4">
                  <c:v>3.8</c:v>
                </c:pt>
                <c:pt idx="5">
                  <c:v>3.9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τ=4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Sheet1!$B$1:$G$1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Sheet1!$B$5:$G$5</c:f>
              <c:numCache>
                <c:formatCode>General</c:formatCode>
                <c:ptCount val="6"/>
                <c:pt idx="0">
                  <c:v>1.7</c:v>
                </c:pt>
                <c:pt idx="1">
                  <c:v>2.1</c:v>
                </c:pt>
                <c:pt idx="2">
                  <c:v>2.6</c:v>
                </c:pt>
                <c:pt idx="3">
                  <c:v>3</c:v>
                </c:pt>
                <c:pt idx="4">
                  <c:v>3.16</c:v>
                </c:pt>
                <c:pt idx="5">
                  <c:v>3.26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393984"/>
        <c:axId val="222394544"/>
      </c:lineChart>
      <c:catAx>
        <c:axId val="22239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2394544"/>
        <c:crosses val="autoZero"/>
        <c:auto val="1"/>
        <c:lblAlgn val="ctr"/>
        <c:lblOffset val="100"/>
        <c:noMultiLvlLbl val="0"/>
      </c:catAx>
      <c:valAx>
        <c:axId val="22239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500" baseline="0"/>
                  <a:t>Global Caching gain</a:t>
                </a:r>
                <a:endParaRPr lang="zh-CN" altLang="en-US" sz="15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239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073913856499499"/>
          <c:y val="0.37478248175757589"/>
          <c:w val="0.14849379859802928"/>
          <c:h val="0.343270323169022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altLang="zh-CN" sz="2800" b="1" i="0" baseline="0" dirty="0">
                <a:effectLst>
                  <a:outerShdw blurRad="50800" dist="38100" dir="5400000" algn="t" rotWithShape="0">
                    <a:srgbClr val="000000">
                      <a:alpha val="40000"/>
                    </a:srgbClr>
                  </a:outerShdw>
                </a:effectLst>
              </a:rPr>
              <a:t>Merging Strategy Comparison</a:t>
            </a:r>
            <a:endParaRPr lang="zh-CN" altLang="zh-CN" sz="28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" lastClr="FFFFFF">
                    <a:lumMod val="95000"/>
                  </a:sysClr>
                </a:solidFill>
              </a:defRPr>
            </a:pPr>
            <a:endParaRPr lang="zh-CN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600" b="1" i="0" u="none" strike="noStrike" kern="1200" spc="100" baseline="0">
              <a:solidFill>
                <a:sysClr val="window" lastClr="FFFFFF">
                  <a:lumMod val="95000"/>
                </a:sys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0284111462749944"/>
          <c:y val="0.14103237394270987"/>
          <c:w val="0.671528829069301"/>
          <c:h val="0.73748163621898899"/>
        </c:manualLayout>
      </c:layout>
      <c:lineChart>
        <c:grouping val="standar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First-fit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Sheet1!$B$7:$G$7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Sheet1!$B$8:$G$8</c:f>
              <c:numCache>
                <c:formatCode>General</c:formatCode>
                <c:ptCount val="6"/>
                <c:pt idx="0">
                  <c:v>1</c:v>
                </c:pt>
                <c:pt idx="1">
                  <c:v>1.2</c:v>
                </c:pt>
                <c:pt idx="2">
                  <c:v>1.8</c:v>
                </c:pt>
                <c:pt idx="3">
                  <c:v>2.7</c:v>
                </c:pt>
                <c:pt idx="4">
                  <c:v>3.9</c:v>
                </c:pt>
                <c:pt idx="5">
                  <c:v>5.6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Sheet1!$A$9</c:f>
              <c:strCache>
                <c:ptCount val="1"/>
                <c:pt idx="0">
                  <c:v>Perfect-fit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Sheet1!$B$7:$G$7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Sheet1!$B$9:$G$9</c:f>
              <c:numCache>
                <c:formatCode>General</c:formatCode>
                <c:ptCount val="6"/>
                <c:pt idx="0">
                  <c:v>1.1000000000000001</c:v>
                </c:pt>
                <c:pt idx="1">
                  <c:v>1.9</c:v>
                </c:pt>
                <c:pt idx="2">
                  <c:v>2.9</c:v>
                </c:pt>
                <c:pt idx="3">
                  <c:v>5.6</c:v>
                </c:pt>
                <c:pt idx="4">
                  <c:v>9.5</c:v>
                </c:pt>
                <c:pt idx="5">
                  <c:v>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Sheet1!$A$10</c:f>
              <c:strCache>
                <c:ptCount val="1"/>
                <c:pt idx="0">
                  <c:v>τ=2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Sheet1!$B$7:$G$7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Sheet1!$B$10:$G$10</c:f>
              <c:numCache>
                <c:formatCode>General</c:formatCode>
                <c:ptCount val="6"/>
                <c:pt idx="0">
                  <c:v>1</c:v>
                </c:pt>
                <c:pt idx="1">
                  <c:v>1.5</c:v>
                </c:pt>
                <c:pt idx="2">
                  <c:v>2.5499999999999998</c:v>
                </c:pt>
                <c:pt idx="3">
                  <c:v>4.5</c:v>
                </c:pt>
                <c:pt idx="4">
                  <c:v>8.6999999999999993</c:v>
                </c:pt>
                <c:pt idx="5">
                  <c:v>10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Sheet1!$A$11</c:f>
              <c:strCache>
                <c:ptCount val="1"/>
                <c:pt idx="0">
                  <c:v>τ=4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Sheet1!$B$7:$G$7</c:f>
              <c:numCache>
                <c:formatCode>General</c:formatCode>
                <c:ptCount val="6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100000</c:v>
                </c:pt>
              </c:numCache>
            </c:numRef>
          </c:cat>
          <c:val>
            <c:numRef>
              <c:f>Sheet1!$B$11:$G$11</c:f>
              <c:numCache>
                <c:formatCode>General</c:formatCode>
                <c:ptCount val="6"/>
                <c:pt idx="0">
                  <c:v>1</c:v>
                </c:pt>
                <c:pt idx="1">
                  <c:v>1.3</c:v>
                </c:pt>
                <c:pt idx="2">
                  <c:v>2.33</c:v>
                </c:pt>
                <c:pt idx="3">
                  <c:v>3.75</c:v>
                </c:pt>
                <c:pt idx="4">
                  <c:v>6.17</c:v>
                </c:pt>
                <c:pt idx="5">
                  <c:v>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398464"/>
        <c:axId val="222399024"/>
      </c:lineChart>
      <c:catAx>
        <c:axId val="22239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2399024"/>
        <c:crosses val="autoZero"/>
        <c:auto val="1"/>
        <c:lblAlgn val="ctr"/>
        <c:lblOffset val="100"/>
        <c:noMultiLvlLbl val="0"/>
      </c:catAx>
      <c:valAx>
        <c:axId val="222399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800" baseline="0"/>
                  <a:t>Delay</a:t>
                </a:r>
                <a:endParaRPr lang="zh-CN" altLang="en-US" sz="18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239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587384009881634"/>
          <c:y val="0.44886913274146245"/>
          <c:w val="0.15804638189686379"/>
          <c:h val="0.30218022617345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altLang="zh-CN"/>
              <a:t>Cache Size Vs Delay</a:t>
            </a:r>
            <a:endParaRPr lang="zh-CN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Sheet1!$A$14</c:f>
              <c:strCache>
                <c:ptCount val="1"/>
                <c:pt idx="0">
                  <c:v>First-fit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Sheet1!$B$13:$F$13</c:f>
              <c:numCache>
                <c:formatCode>General</c:formatCode>
                <c:ptCount val="5"/>
                <c:pt idx="0">
                  <c:v>1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  <c:pt idx="4">
                  <c:v>500</c:v>
                </c:pt>
              </c:numCache>
            </c:numRef>
          </c:cat>
          <c:val>
            <c:numRef>
              <c:f>Sheet1!$B$14:$F$14</c:f>
              <c:numCache>
                <c:formatCode>General</c:formatCode>
                <c:ptCount val="5"/>
                <c:pt idx="0">
                  <c:v>7.6</c:v>
                </c:pt>
                <c:pt idx="1">
                  <c:v>5.6</c:v>
                </c:pt>
                <c:pt idx="2">
                  <c:v>3</c:v>
                </c:pt>
                <c:pt idx="3">
                  <c:v>2.7</c:v>
                </c:pt>
                <c:pt idx="4">
                  <c:v>1.5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Sheet1!$A$15</c:f>
              <c:strCache>
                <c:ptCount val="1"/>
                <c:pt idx="0">
                  <c:v>Perfect-fit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Sheet1!$B$13:$F$13</c:f>
              <c:numCache>
                <c:formatCode>General</c:formatCode>
                <c:ptCount val="5"/>
                <c:pt idx="0">
                  <c:v>1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  <c:pt idx="4">
                  <c:v>500</c:v>
                </c:pt>
              </c:numCache>
            </c:numRef>
          </c:cat>
          <c:val>
            <c:numRef>
              <c:f>Sheet1!$B$15:$F$15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7.7</c:v>
                </c:pt>
                <c:pt idx="3">
                  <c:v>5.6</c:v>
                </c:pt>
                <c:pt idx="4">
                  <c:v>2.5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Sheet1!$A$16</c:f>
              <c:strCache>
                <c:ptCount val="1"/>
                <c:pt idx="0">
                  <c:v>τ=2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Sheet1!$B$13:$F$13</c:f>
              <c:numCache>
                <c:formatCode>General</c:formatCode>
                <c:ptCount val="5"/>
                <c:pt idx="0">
                  <c:v>1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  <c:pt idx="4">
                  <c:v>500</c:v>
                </c:pt>
              </c:numCache>
            </c:numRef>
          </c:cat>
          <c:val>
            <c:numRef>
              <c:f>Sheet1!$B$16:$F$16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6.9</c:v>
                </c:pt>
                <c:pt idx="3">
                  <c:v>4.5</c:v>
                </c:pt>
                <c:pt idx="4">
                  <c:v>1.9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Sheet1!$A$17</c:f>
              <c:strCache>
                <c:ptCount val="1"/>
                <c:pt idx="0">
                  <c:v>τ=4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Sheet1!$B$13:$F$13</c:f>
              <c:numCache>
                <c:formatCode>General</c:formatCode>
                <c:ptCount val="5"/>
                <c:pt idx="0">
                  <c:v>1</c:v>
                </c:pt>
                <c:pt idx="1">
                  <c:v>10</c:v>
                </c:pt>
                <c:pt idx="2">
                  <c:v>50</c:v>
                </c:pt>
                <c:pt idx="3">
                  <c:v>100</c:v>
                </c:pt>
                <c:pt idx="4">
                  <c:v>500</c:v>
                </c:pt>
              </c:numCache>
            </c:numRef>
          </c:cat>
          <c:val>
            <c:numRef>
              <c:f>Sheet1!$B$17:$F$17</c:f>
              <c:numCache>
                <c:formatCode>General</c:formatCode>
                <c:ptCount val="5"/>
                <c:pt idx="0">
                  <c:v>10</c:v>
                </c:pt>
                <c:pt idx="1">
                  <c:v>9.4</c:v>
                </c:pt>
                <c:pt idx="2">
                  <c:v>5.9</c:v>
                </c:pt>
                <c:pt idx="3">
                  <c:v>3.75</c:v>
                </c:pt>
                <c:pt idx="4">
                  <c:v>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991104"/>
        <c:axId val="222991664"/>
      </c:lineChart>
      <c:catAx>
        <c:axId val="22299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2991664"/>
        <c:crosses val="autoZero"/>
        <c:auto val="1"/>
        <c:lblAlgn val="ctr"/>
        <c:lblOffset val="100"/>
        <c:noMultiLvlLbl val="0"/>
      </c:catAx>
      <c:valAx>
        <c:axId val="22299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sz="1800" baseline="0"/>
                  <a:t>Delay</a:t>
                </a:r>
                <a:endParaRPr lang="zh-CN" sz="1800" baseline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299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38B6A-9A7F-4BD1-8AC0-C74D78B12518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E8583-715D-4FB2-8527-DE86043007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766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8583-715D-4FB2-8527-DE86043007C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1120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8583-715D-4FB2-8527-DE86043007C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9012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8583-715D-4FB2-8527-DE86043007C1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952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8583-715D-4FB2-8527-DE86043007C1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200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0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468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86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981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5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27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262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29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909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493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DCE92-4BC8-4A83-A2CD-2F78BB08925A}" type="datetimeFigureOut">
              <a:rPr lang="zh-CN" altLang="en-US" smtClean="0"/>
              <a:t>2015/6/11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3A22-94FF-4F8C-AF2D-4830F12C8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35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10" Type="http://schemas.openxmlformats.org/officeDocument/2006/relationships/image" Target="../media/image23.emf"/><Relationship Id="rId4" Type="http://schemas.openxmlformats.org/officeDocument/2006/relationships/image" Target="../media/image17.emf"/><Relationship Id="rId9" Type="http://schemas.openxmlformats.org/officeDocument/2006/relationships/image" Target="../media/image2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6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10" Type="http://schemas.openxmlformats.org/officeDocument/2006/relationships/image" Target="../media/image13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04047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+mn-lt"/>
              </a:rPr>
              <a:t>Coded Caching in </a:t>
            </a:r>
            <a:br>
              <a:rPr lang="en-US" altLang="zh-CN" b="1" dirty="0" smtClean="0">
                <a:latin typeface="+mn-lt"/>
              </a:rPr>
            </a:br>
            <a:r>
              <a:rPr lang="en-US" altLang="zh-CN" b="1" dirty="0" smtClean="0">
                <a:latin typeface="+mn-lt"/>
              </a:rPr>
              <a:t>Information-Centric Networks</a:t>
            </a:r>
            <a:endParaRPr lang="zh-CN" altLang="en-US" b="1" dirty="0">
              <a:latin typeface="+mn-lt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134301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altLang="zh-CN" dirty="0" err="1" smtClean="0"/>
              <a:t>Zhuoqun</a:t>
            </a:r>
            <a:r>
              <a:rPr lang="en-US" altLang="zh-CN" dirty="0" smtClean="0"/>
              <a:t> Chen  </a:t>
            </a:r>
            <a:r>
              <a:rPr lang="zh-CN" altLang="en-US" dirty="0" smtClean="0"/>
              <a:t>陈卓群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SJTU</a:t>
            </a:r>
          </a:p>
          <a:p>
            <a:r>
              <a:rPr lang="en-US" altLang="zh-CN" dirty="0" smtClean="0"/>
              <a:t>June 2015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28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0475" y="4569440"/>
            <a:ext cx="1185171" cy="72583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799" y="4569440"/>
            <a:ext cx="1185171" cy="72583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6755" y="4569440"/>
            <a:ext cx="1185171" cy="725836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8052892" y="2841430"/>
            <a:ext cx="13471" cy="1321610"/>
          </a:xfrm>
          <a:prstGeom prst="straightConnector1">
            <a:avLst/>
          </a:prstGeom>
          <a:ln w="571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>
            <a:off x="8072384" y="4163040"/>
            <a:ext cx="1546956" cy="406400"/>
          </a:xfrm>
          <a:prstGeom prst="bentConnector3">
            <a:avLst>
              <a:gd name="adj1" fmla="val 100079"/>
            </a:avLst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072384" y="4163040"/>
            <a:ext cx="0" cy="4064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0800000" flipV="1">
            <a:off x="6553061" y="4163040"/>
            <a:ext cx="1513301" cy="406400"/>
          </a:xfrm>
          <a:prstGeom prst="bentConnector3">
            <a:avLst>
              <a:gd name="adj1" fmla="val 100773"/>
            </a:avLst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7357972" y="1673843"/>
            <a:ext cx="1381209" cy="1110522"/>
            <a:chOff x="1838155" y="1385977"/>
            <a:chExt cx="1381209" cy="1110522"/>
          </a:xfrm>
        </p:grpSpPr>
        <p:sp>
          <p:nvSpPr>
            <p:cNvPr id="101" name="Rounded Rectangle 100"/>
            <p:cNvSpPr/>
            <p:nvPr/>
          </p:nvSpPr>
          <p:spPr>
            <a:xfrm>
              <a:off x="1838650" y="1385977"/>
              <a:ext cx="1375104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844260" y="1761321"/>
              <a:ext cx="1375104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1838155" y="2143709"/>
              <a:ext cx="1375104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itle 1"/>
          <p:cNvSpPr txBox="1">
            <a:spLocks/>
          </p:cNvSpPr>
          <p:nvPr/>
        </p:nvSpPr>
        <p:spPr>
          <a:xfrm>
            <a:off x="2131483" y="2344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Centralized Coded Caching</a:t>
            </a:r>
          </a:p>
          <a:p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6808976" y="914480"/>
            <a:ext cx="37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N=3 Files, K=3 Users, Cache Size M=2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344541" y="1682680"/>
            <a:ext cx="1388534" cy="1109202"/>
            <a:chOff x="258539" y="1408531"/>
            <a:chExt cx="1388534" cy="1109202"/>
          </a:xfrm>
        </p:grpSpPr>
        <p:grpSp>
          <p:nvGrpSpPr>
            <p:cNvPr id="17" name="Group 16"/>
            <p:cNvGrpSpPr/>
            <p:nvPr/>
          </p:nvGrpSpPr>
          <p:grpSpPr>
            <a:xfrm>
              <a:off x="258539" y="1408531"/>
              <a:ext cx="1388534" cy="352790"/>
              <a:chOff x="258539" y="1408531"/>
              <a:chExt cx="1388534" cy="352790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258539" y="1408531"/>
                <a:ext cx="457200" cy="352790"/>
              </a:xfrm>
              <a:prstGeom prst="roundRect">
                <a:avLst>
                  <a:gd name="adj" fmla="val 8252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>
                    <a:solidFill>
                      <a:schemeClr val="tx1"/>
                    </a:solidFill>
                  </a:rPr>
                  <a:t>A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724206" y="140853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>
                    <a:solidFill>
                      <a:schemeClr val="tx1"/>
                    </a:solidFill>
                  </a:rPr>
                  <a:t>A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189873" y="1408531"/>
                <a:ext cx="457200" cy="352790"/>
              </a:xfrm>
              <a:prstGeom prst="roundRect">
                <a:avLst>
                  <a:gd name="adj" fmla="val 9935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>
                    <a:solidFill>
                      <a:schemeClr val="tx1"/>
                    </a:solidFill>
                  </a:rPr>
                  <a:t>A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58539" y="1786837"/>
              <a:ext cx="1388534" cy="352790"/>
              <a:chOff x="237295" y="914480"/>
              <a:chExt cx="1388534" cy="352790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237295" y="914480"/>
                <a:ext cx="457200" cy="352790"/>
              </a:xfrm>
              <a:prstGeom prst="roundRect">
                <a:avLst>
                  <a:gd name="adj" fmla="val 9935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702962" y="914480"/>
                <a:ext cx="457200" cy="352790"/>
              </a:xfrm>
              <a:prstGeom prst="roundRect">
                <a:avLst>
                  <a:gd name="adj" fmla="val 8252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168629" y="914480"/>
                <a:ext cx="457200" cy="352790"/>
              </a:xfrm>
              <a:prstGeom prst="roundRect">
                <a:avLst>
                  <a:gd name="adj" fmla="val 8252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58539" y="2164943"/>
              <a:ext cx="1388534" cy="352790"/>
              <a:chOff x="182339" y="1913721"/>
              <a:chExt cx="1388534" cy="352790"/>
            </a:xfrm>
          </p:grpSpPr>
          <p:sp>
            <p:nvSpPr>
              <p:cNvPr id="77" name="Rounded Rectangle 76"/>
              <p:cNvSpPr/>
              <p:nvPr/>
            </p:nvSpPr>
            <p:spPr>
              <a:xfrm>
                <a:off x="182339" y="191372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648006" y="1913721"/>
                <a:ext cx="457200" cy="352790"/>
              </a:xfrm>
              <a:prstGeom prst="roundRect">
                <a:avLst>
                  <a:gd name="adj" fmla="val 9935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1113673" y="191372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</p:grpSp>
      </p:grpSp>
      <p:sp>
        <p:nvSpPr>
          <p:cNvPr id="78" name="Rounded Rectangle 77"/>
          <p:cNvSpPr/>
          <p:nvPr/>
        </p:nvSpPr>
        <p:spPr>
          <a:xfrm>
            <a:off x="5886353" y="5352335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5893784" y="5760142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7381116" y="5346710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7388547" y="5754517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893785" y="5346711"/>
            <a:ext cx="1951963" cy="358415"/>
            <a:chOff x="4369784" y="5346710"/>
            <a:chExt cx="1951963" cy="358415"/>
          </a:xfrm>
        </p:grpSpPr>
        <p:sp>
          <p:nvSpPr>
            <p:cNvPr id="81" name="Rounded Rectangle 80"/>
            <p:cNvSpPr/>
            <p:nvPr/>
          </p:nvSpPr>
          <p:spPr>
            <a:xfrm>
              <a:off x="4369784" y="5352335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864547" y="534671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105" name="Rounded Rectangle 104"/>
          <p:cNvSpPr/>
          <p:nvPr/>
        </p:nvSpPr>
        <p:spPr>
          <a:xfrm>
            <a:off x="8928072" y="5341085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8935503" y="5748892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901215" y="5341086"/>
            <a:ext cx="3491488" cy="771847"/>
            <a:chOff x="4377215" y="5341085"/>
            <a:chExt cx="3491488" cy="771847"/>
          </a:xfrm>
        </p:grpSpPr>
        <p:sp>
          <p:nvSpPr>
            <p:cNvPr id="62" name="Rounded Rectangle 61"/>
            <p:cNvSpPr/>
            <p:nvPr/>
          </p:nvSpPr>
          <p:spPr>
            <a:xfrm>
              <a:off x="4377215" y="5760142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411503" y="5341085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395978" y="5748893"/>
            <a:ext cx="2004156" cy="358415"/>
            <a:chOff x="5871978" y="5748892"/>
            <a:chExt cx="2004156" cy="358415"/>
          </a:xfrm>
        </p:grpSpPr>
        <p:sp>
          <p:nvSpPr>
            <p:cNvPr id="71" name="Rounded Rectangle 70"/>
            <p:cNvSpPr/>
            <p:nvPr/>
          </p:nvSpPr>
          <p:spPr>
            <a:xfrm>
              <a:off x="5871978" y="5754517"/>
              <a:ext cx="457200" cy="352790"/>
            </a:xfrm>
            <a:prstGeom prst="roundRect">
              <a:avLst>
                <a:gd name="adj" fmla="val 825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7418934" y="574889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47057" y="5335461"/>
            <a:ext cx="3506350" cy="771847"/>
            <a:chOff x="4823057" y="5335460"/>
            <a:chExt cx="3506350" cy="771847"/>
          </a:xfrm>
        </p:grpSpPr>
        <p:sp>
          <p:nvSpPr>
            <p:cNvPr id="82" name="Rounded Rectangle 81"/>
            <p:cNvSpPr/>
            <p:nvPr/>
          </p:nvSpPr>
          <p:spPr>
            <a:xfrm>
              <a:off x="4823057" y="534671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830488" y="5754517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317820" y="5341085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6325251" y="574889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7864776" y="5335460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872207" y="5743267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804257" y="5335461"/>
            <a:ext cx="3506350" cy="771847"/>
            <a:chOff x="5280257" y="5335460"/>
            <a:chExt cx="3506350" cy="771847"/>
          </a:xfrm>
        </p:grpSpPr>
        <p:sp>
          <p:nvSpPr>
            <p:cNvPr id="83" name="Rounded Rectangle 82"/>
            <p:cNvSpPr/>
            <p:nvPr/>
          </p:nvSpPr>
          <p:spPr>
            <a:xfrm>
              <a:off x="5280257" y="5346710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5287688" y="5754517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775020" y="5341085"/>
              <a:ext cx="457200" cy="352790"/>
            </a:xfrm>
            <a:prstGeom prst="roundRect">
              <a:avLst>
                <a:gd name="adj" fmla="val 13301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6782451" y="574889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8321976" y="5335460"/>
              <a:ext cx="457200" cy="352790"/>
            </a:xfrm>
            <a:prstGeom prst="roundRect">
              <a:avLst>
                <a:gd name="adj" fmla="val 14984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8329407" y="5743267"/>
              <a:ext cx="457200" cy="352790"/>
            </a:xfrm>
            <a:prstGeom prst="roundRect">
              <a:avLst>
                <a:gd name="adj" fmla="val 14985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92313" y="2063876"/>
            <a:ext cx="41275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/>
              <a:t>Centralized caching needs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>
                <a:solidFill>
                  <a:srgbClr val="FF0000"/>
                </a:solidFill>
              </a:rPr>
              <a:t>Number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F0000"/>
                </a:solidFill>
              </a:rPr>
              <a:t>identity</a:t>
            </a:r>
            <a:r>
              <a:rPr lang="en-US" sz="2200" dirty="0"/>
              <a:t> of the users in advance</a:t>
            </a:r>
          </a:p>
          <a:p>
            <a:pPr lvl="1"/>
            <a:endParaRPr lang="en-US" sz="2200" dirty="0"/>
          </a:p>
          <a:p>
            <a:pPr marL="285750" indent="-285750">
              <a:buFont typeface="Arial"/>
              <a:buChar char="•"/>
            </a:pPr>
            <a:r>
              <a:rPr lang="en-US" sz="2200" dirty="0"/>
              <a:t>In practice, it is not the case,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/>
              <a:t>Users may </a:t>
            </a:r>
            <a:r>
              <a:rPr lang="en-US" sz="2200" dirty="0">
                <a:solidFill>
                  <a:srgbClr val="FF0000"/>
                </a:solidFill>
              </a:rPr>
              <a:t>turn off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/>
              <a:t>Users may be </a:t>
            </a:r>
            <a:r>
              <a:rPr lang="en-US" sz="2200" dirty="0">
                <a:solidFill>
                  <a:srgbClr val="FF0000"/>
                </a:solidFill>
              </a:rPr>
              <a:t>asynchronous</a:t>
            </a:r>
          </a:p>
          <a:p>
            <a:pPr marL="742950" lvl="1" indent="-285750">
              <a:buFont typeface="Arial"/>
              <a:buChar char="•"/>
            </a:pPr>
            <a:r>
              <a:rPr lang="en-US" sz="2200" dirty="0"/>
              <a:t>Topology may </a:t>
            </a:r>
            <a:r>
              <a:rPr lang="en-US" sz="2200" dirty="0">
                <a:solidFill>
                  <a:srgbClr val="FF0000"/>
                </a:solidFill>
              </a:rPr>
              <a:t>time-varying </a:t>
            </a:r>
            <a:r>
              <a:rPr lang="en-US" sz="2200" dirty="0"/>
              <a:t>(wireless) 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92313" y="6195458"/>
            <a:ext cx="8441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Question:  Can we achieve similar gain without such knowledge?</a:t>
            </a:r>
          </a:p>
        </p:txBody>
      </p:sp>
    </p:spTree>
    <p:extLst>
      <p:ext uri="{BB962C8B-B14F-4D97-AF65-F5344CB8AC3E}">
        <p14:creationId xmlns:p14="http://schemas.microsoft.com/office/powerpoint/2010/main" val="251992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sz="3200" dirty="0" smtClean="0"/>
              <a:t>Key Features of ICN</a:t>
            </a:r>
          </a:p>
          <a:p>
            <a:pPr lvl="1"/>
            <a:r>
              <a:rPr lang="en-US" altLang="zh-CN" sz="2800" b="1" dirty="0" smtClean="0">
                <a:solidFill>
                  <a:srgbClr val="FF0000"/>
                </a:solidFill>
              </a:rPr>
              <a:t>Distributed</a:t>
            </a:r>
            <a:r>
              <a:rPr lang="en-US" altLang="zh-CN" sz="2800" dirty="0" smtClean="0"/>
              <a:t> nodes, not centralized</a:t>
            </a:r>
          </a:p>
          <a:p>
            <a:pPr lvl="1"/>
            <a:r>
              <a:rPr lang="en-US" altLang="zh-CN" sz="2800" b="1" dirty="0" smtClean="0">
                <a:solidFill>
                  <a:srgbClr val="FF0000"/>
                </a:solidFill>
              </a:rPr>
              <a:t>Various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/>
              <a:t>content popularity, not uniform</a:t>
            </a:r>
          </a:p>
          <a:p>
            <a:pPr lvl="1"/>
            <a:r>
              <a:rPr lang="en-US" altLang="zh-CN" sz="2800" b="1" dirty="0" smtClean="0">
                <a:solidFill>
                  <a:srgbClr val="FF0000"/>
                </a:solidFill>
              </a:rPr>
              <a:t>Asynchronous</a:t>
            </a:r>
            <a:r>
              <a:rPr lang="en-US" altLang="zh-CN" sz="2800" dirty="0" smtClean="0"/>
              <a:t> request and delivery, with deadline</a:t>
            </a:r>
          </a:p>
          <a:p>
            <a:pPr lvl="1"/>
            <a:r>
              <a:rPr lang="en-US" altLang="zh-CN" sz="2800" b="1" dirty="0" smtClean="0">
                <a:solidFill>
                  <a:srgbClr val="FF0000"/>
                </a:solidFill>
              </a:rPr>
              <a:t>Arbitrary</a:t>
            </a:r>
            <a:r>
              <a:rPr lang="en-US" altLang="zh-CN" sz="2800" dirty="0" smtClean="0"/>
              <a:t> network topology, not a shared link/tree</a:t>
            </a:r>
            <a:endParaRPr lang="zh-CN" altLang="en-US" sz="2800" dirty="0"/>
          </a:p>
        </p:txBody>
      </p:sp>
      <p:grpSp>
        <p:nvGrpSpPr>
          <p:cNvPr id="7" name="组合 6"/>
          <p:cNvGrpSpPr/>
          <p:nvPr/>
        </p:nvGrpSpPr>
        <p:grpSpPr>
          <a:xfrm>
            <a:off x="2376150" y="502186"/>
            <a:ext cx="7484014" cy="3321711"/>
            <a:chOff x="2376150" y="502186"/>
            <a:chExt cx="7484014" cy="3321711"/>
          </a:xfrm>
        </p:grpSpPr>
        <p:grpSp>
          <p:nvGrpSpPr>
            <p:cNvPr id="9" name="组合 8"/>
            <p:cNvGrpSpPr/>
            <p:nvPr/>
          </p:nvGrpSpPr>
          <p:grpSpPr>
            <a:xfrm>
              <a:off x="2376150" y="2060673"/>
              <a:ext cx="2086976" cy="1763224"/>
              <a:chOff x="388938" y="1163638"/>
              <a:chExt cx="2086976" cy="1763224"/>
            </a:xfrm>
          </p:grpSpPr>
          <p:sp>
            <p:nvSpPr>
              <p:cNvPr id="4" name="Rounded Rectangle 6"/>
              <p:cNvSpPr>
                <a:spLocks noChangeArrowheads="1"/>
              </p:cNvSpPr>
              <p:nvPr/>
            </p:nvSpPr>
            <p:spPr bwMode="auto">
              <a:xfrm>
                <a:off x="388938" y="1163638"/>
                <a:ext cx="2086976" cy="1481088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ektangel 76"/>
              <p:cNvSpPr>
                <a:spLocks noChangeArrowheads="1"/>
              </p:cNvSpPr>
              <p:nvPr/>
            </p:nvSpPr>
            <p:spPr bwMode="auto">
              <a:xfrm>
                <a:off x="575093" y="1295646"/>
                <a:ext cx="1776853" cy="1631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36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</a:t>
                </a:r>
                <a:endParaRPr lang="da-DK" altLang="en-US" sz="36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7813046" y="2133749"/>
              <a:ext cx="2047118" cy="1642864"/>
              <a:chOff x="8475515" y="1163638"/>
              <a:chExt cx="1864237" cy="1516806"/>
            </a:xfrm>
          </p:grpSpPr>
          <p:sp>
            <p:nvSpPr>
              <p:cNvPr id="5" name="Rounded Rectangle 6"/>
              <p:cNvSpPr>
                <a:spLocks noChangeArrowheads="1"/>
              </p:cNvSpPr>
              <p:nvPr/>
            </p:nvSpPr>
            <p:spPr bwMode="auto">
              <a:xfrm>
                <a:off x="8475515" y="1163638"/>
                <a:ext cx="1864237" cy="1381869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ktangel 76"/>
              <p:cNvSpPr>
                <a:spLocks noChangeArrowheads="1"/>
              </p:cNvSpPr>
              <p:nvPr/>
            </p:nvSpPr>
            <p:spPr bwMode="auto">
              <a:xfrm>
                <a:off x="8988965" y="1480115"/>
                <a:ext cx="1111638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40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ICN</a:t>
                </a:r>
                <a:endParaRPr lang="da-DK" altLang="en-US" sz="40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3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" name="右箭头 10"/>
            <p:cNvSpPr/>
            <p:nvPr/>
          </p:nvSpPr>
          <p:spPr>
            <a:xfrm>
              <a:off x="4601768" y="2592841"/>
              <a:ext cx="3137096" cy="3623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709899" y="502186"/>
              <a:ext cx="1081119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600" b="1" dirty="0" smtClean="0">
                  <a:solidFill>
                    <a:srgbClr val="FF0000"/>
                  </a:solidFill>
                  <a:latin typeface="AngsanaUPC" panose="02020603050405020304" pitchFamily="18" charset="-34"/>
                  <a:cs typeface="AngsanaUPC" panose="02020603050405020304" pitchFamily="18" charset="-34"/>
                </a:rPr>
                <a:t>?</a:t>
              </a:r>
              <a:endParaRPr lang="zh-CN" altLang="en-US" sz="16600" b="1" dirty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302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22222E-6 L -0.00039 -0.16204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152525"/>
            <a:ext cx="12073718" cy="5145685"/>
            <a:chOff x="962736" y="839424"/>
            <a:chExt cx="10266528" cy="3964589"/>
          </a:xfrm>
        </p:grpSpPr>
        <p:sp>
          <p:nvSpPr>
            <p:cNvPr id="4098" name="Rectangle 4"/>
            <p:cNvSpPr>
              <a:spLocks noChangeArrowheads="1"/>
            </p:cNvSpPr>
            <p:nvPr/>
          </p:nvSpPr>
          <p:spPr bwMode="auto">
            <a:xfrm>
              <a:off x="962736" y="1567145"/>
              <a:ext cx="10266528" cy="2594998"/>
            </a:xfrm>
            <a:prstGeom prst="rect">
              <a:avLst/>
            </a:prstGeom>
            <a:gradFill rotWithShape="1">
              <a:gsLst>
                <a:gs pos="0">
                  <a:srgbClr val="BFBFBF"/>
                </a:gs>
                <a:gs pos="25999">
                  <a:srgbClr val="F2F2F2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201549" y="839424"/>
              <a:ext cx="9466452" cy="3964589"/>
              <a:chOff x="2984" y="0"/>
              <a:chExt cx="8431080" cy="3353922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6360868" y="1220537"/>
                <a:ext cx="2060369" cy="323055"/>
                <a:chOff x="0" y="0"/>
                <a:chExt cx="2060448" cy="323088"/>
              </a:xfrm>
            </p:grpSpPr>
            <p:pic>
              <p:nvPicPr>
                <p:cNvPr id="4101" name="Ellipse 9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00358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03" name="Bent Arrow 40"/>
              <p:cNvSpPr>
                <a:spLocks/>
              </p:cNvSpPr>
              <p:nvPr/>
            </p:nvSpPr>
            <p:spPr bwMode="auto">
              <a:xfrm rot="5400000">
                <a:off x="1832730" y="76744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04" name="Rounded Rectangle 6"/>
              <p:cNvSpPr>
                <a:spLocks noChangeArrowheads="1"/>
              </p:cNvSpPr>
              <p:nvPr/>
            </p:nvSpPr>
            <p:spPr bwMode="auto">
              <a:xfrm>
                <a:off x="196842" y="1904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5" name="Rounded Rectangle 8"/>
              <p:cNvSpPr>
                <a:spLocks noChangeArrowheads="1"/>
              </p:cNvSpPr>
              <p:nvPr/>
            </p:nvSpPr>
            <p:spPr bwMode="auto">
              <a:xfrm>
                <a:off x="1796981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Rounded Rectangle 10"/>
              <p:cNvSpPr>
                <a:spLocks noChangeArrowheads="1"/>
              </p:cNvSpPr>
              <p:nvPr/>
            </p:nvSpPr>
            <p:spPr bwMode="auto">
              <a:xfrm>
                <a:off x="3387595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Rektangel 76"/>
              <p:cNvSpPr>
                <a:spLocks noChangeArrowheads="1"/>
              </p:cNvSpPr>
              <p:nvPr/>
            </p:nvSpPr>
            <p:spPr bwMode="auto">
              <a:xfrm>
                <a:off x="377811" y="171433"/>
                <a:ext cx="133486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Rektangel 76"/>
              <p:cNvSpPr>
                <a:spLocks noChangeArrowheads="1"/>
              </p:cNvSpPr>
              <p:nvPr/>
            </p:nvSpPr>
            <p:spPr bwMode="auto">
              <a:xfrm>
                <a:off x="1895222" y="1984175"/>
                <a:ext cx="1457510" cy="54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Decentralized Coded Cache</a:t>
                </a:r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9" name="Rektangel 76"/>
              <p:cNvSpPr>
                <a:spLocks noChangeArrowheads="1"/>
              </p:cNvSpPr>
              <p:nvPr/>
            </p:nvSpPr>
            <p:spPr bwMode="auto">
              <a:xfrm>
                <a:off x="3426768" y="103063"/>
                <a:ext cx="1560964" cy="862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Nonuniform Demands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10" name="Group 14"/>
              <p:cNvGrpSpPr>
                <a:grpSpLocks/>
              </p:cNvGrpSpPr>
              <p:nvPr/>
            </p:nvGrpSpPr>
            <p:grpSpPr bwMode="auto">
              <a:xfrm>
                <a:off x="3160591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1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9441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3" name="Group 17"/>
              <p:cNvGrpSpPr>
                <a:grpSpLocks/>
              </p:cNvGrpSpPr>
              <p:nvPr/>
            </p:nvGrpSpPr>
            <p:grpSpPr bwMode="auto">
              <a:xfrm>
                <a:off x="1557404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14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2428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6" name="Group 20"/>
              <p:cNvGrpSpPr>
                <a:grpSpLocks/>
              </p:cNvGrpSpPr>
              <p:nvPr/>
            </p:nvGrpSpPr>
            <p:grpSpPr bwMode="auto">
              <a:xfrm>
                <a:off x="2984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7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8559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9" name="Group 23"/>
              <p:cNvGrpSpPr>
                <a:grpSpLocks/>
              </p:cNvGrpSpPr>
              <p:nvPr/>
            </p:nvGrpSpPr>
            <p:grpSpPr bwMode="auto">
              <a:xfrm>
                <a:off x="1558865" y="683874"/>
                <a:ext cx="415909" cy="461619"/>
                <a:chOff x="576" y="0"/>
                <a:chExt cx="415909" cy="461619"/>
              </a:xfrm>
            </p:grpSpPr>
            <p:sp>
              <p:nvSpPr>
                <p:cNvPr id="4120" name="Ellipse 53"/>
                <p:cNvSpPr>
                  <a:spLocks noChangeArrowheads="1"/>
                </p:cNvSpPr>
                <p:nvPr/>
              </p:nvSpPr>
              <p:spPr bwMode="auto">
                <a:xfrm>
                  <a:off x="576" y="39953"/>
                  <a:ext cx="415909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145" cy="4616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4122" name="Group 26"/>
              <p:cNvGrpSpPr>
                <a:grpSpLocks/>
              </p:cNvGrpSpPr>
              <p:nvPr/>
            </p:nvGrpSpPr>
            <p:grpSpPr bwMode="auto">
              <a:xfrm>
                <a:off x="31691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23" name="Ellipse 53"/>
                <p:cNvSpPr>
                  <a:spLocks noChangeArrowheads="1"/>
                </p:cNvSpPr>
                <p:nvPr/>
              </p:nvSpPr>
              <p:spPr bwMode="auto">
                <a:xfrm>
                  <a:off x="-654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125" name="Bent Arrow 41"/>
              <p:cNvSpPr>
                <a:spLocks/>
              </p:cNvSpPr>
              <p:nvPr/>
            </p:nvSpPr>
            <p:spPr bwMode="auto">
              <a:xfrm rot="16200000" flipV="1">
                <a:off x="3432869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6" name="Bent Arrow 42"/>
              <p:cNvSpPr>
                <a:spLocks/>
              </p:cNvSpPr>
              <p:nvPr/>
            </p:nvSpPr>
            <p:spPr bwMode="auto">
              <a:xfrm rot="5400000">
                <a:off x="5023483" y="724586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7" name="Rounded Rectangle 43"/>
              <p:cNvSpPr>
                <a:spLocks noChangeArrowheads="1"/>
              </p:cNvSpPr>
              <p:nvPr/>
            </p:nvSpPr>
            <p:spPr bwMode="auto">
              <a:xfrm>
                <a:off x="4987734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28" name="Rektangel 76"/>
              <p:cNvSpPr>
                <a:spLocks noChangeArrowheads="1"/>
              </p:cNvSpPr>
              <p:nvPr/>
            </p:nvSpPr>
            <p:spPr bwMode="auto">
              <a:xfrm>
                <a:off x="5140128" y="1984175"/>
                <a:ext cx="125467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Delay Sensitive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29" name="Group 33"/>
              <p:cNvGrpSpPr>
                <a:grpSpLocks/>
              </p:cNvGrpSpPr>
              <p:nvPr/>
            </p:nvGrpSpPr>
            <p:grpSpPr bwMode="auto">
              <a:xfrm>
                <a:off x="63596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30" name="Ellipse 53"/>
                <p:cNvSpPr>
                  <a:spLocks noChangeArrowheads="1"/>
                </p:cNvSpPr>
                <p:nvPr/>
              </p:nvSpPr>
              <p:spPr bwMode="auto">
                <a:xfrm>
                  <a:off x="-402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4132" name="Group 36"/>
              <p:cNvGrpSpPr>
                <a:grpSpLocks/>
              </p:cNvGrpSpPr>
              <p:nvPr/>
            </p:nvGrpSpPr>
            <p:grpSpPr bwMode="auto">
              <a:xfrm>
                <a:off x="4800488" y="571925"/>
                <a:ext cx="416988" cy="461665"/>
                <a:chOff x="0" y="0"/>
                <a:chExt cx="416988" cy="461665"/>
              </a:xfrm>
            </p:grpSpPr>
            <p:sp>
              <p:nvSpPr>
                <p:cNvPr id="4133" name="Ellipse 53"/>
                <p:cNvSpPr>
                  <a:spLocks noChangeArrowheads="1"/>
                </p:cNvSpPr>
                <p:nvPr/>
              </p:nvSpPr>
              <p:spPr bwMode="auto">
                <a:xfrm>
                  <a:off x="-72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4135" name="Group 39"/>
              <p:cNvGrpSpPr>
                <a:grpSpLocks/>
              </p:cNvGrpSpPr>
              <p:nvPr/>
            </p:nvGrpSpPr>
            <p:grpSpPr bwMode="auto">
              <a:xfrm>
                <a:off x="4989321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36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00305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38" name="Bent Arrow 52"/>
              <p:cNvSpPr>
                <a:spLocks/>
              </p:cNvSpPr>
              <p:nvPr/>
            </p:nvSpPr>
            <p:spPr bwMode="auto">
              <a:xfrm rot="16200000" flipV="1">
                <a:off x="6623622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39" name="Rounded Rectangle 53"/>
              <p:cNvSpPr>
                <a:spLocks noChangeArrowheads="1"/>
              </p:cNvSpPr>
              <p:nvPr/>
            </p:nvSpPr>
            <p:spPr bwMode="auto">
              <a:xfrm>
                <a:off x="6603747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0" name="Rektangel 76"/>
              <p:cNvSpPr>
                <a:spLocks noChangeArrowheads="1"/>
              </p:cNvSpPr>
              <p:nvPr/>
            </p:nvSpPr>
            <p:spPr bwMode="auto">
              <a:xfrm>
                <a:off x="6768259" y="19048"/>
                <a:ext cx="1219153" cy="1344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32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 in ICN</a:t>
                </a:r>
                <a:endParaRPr lang="da-DK" altLang="en-US" sz="32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32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41" name="Group 45"/>
              <p:cNvGrpSpPr>
                <a:grpSpLocks/>
              </p:cNvGrpSpPr>
              <p:nvPr/>
            </p:nvGrpSpPr>
            <p:grpSpPr bwMode="auto">
              <a:xfrm>
                <a:off x="8017076" y="571925"/>
                <a:ext cx="416988" cy="461665"/>
                <a:chOff x="0" y="0"/>
                <a:chExt cx="416988" cy="461665"/>
              </a:xfrm>
            </p:grpSpPr>
            <p:sp>
              <p:nvSpPr>
                <p:cNvPr id="4142" name="Ellipse 53"/>
                <p:cNvSpPr>
                  <a:spLocks noChangeArrowheads="1"/>
                </p:cNvSpPr>
                <p:nvPr/>
              </p:nvSpPr>
              <p:spPr bwMode="auto">
                <a:xfrm>
                  <a:off x="-508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43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5</a:t>
                  </a:r>
                </a:p>
              </p:txBody>
            </p:sp>
          </p:grpSp>
        </p:grpSp>
      </p:grp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2332039" y="5562601"/>
            <a:ext cx="250825" cy="250825"/>
            <a:chOff x="0" y="0"/>
            <a:chExt cx="393700" cy="393700"/>
          </a:xfrm>
        </p:grpSpPr>
        <p:sp>
          <p:nvSpPr>
            <p:cNvPr id="4147" name="Oval 96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48" name="Isosceles Triangle 97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49" name="Rektangel 76"/>
          <p:cNvSpPr>
            <a:spLocks noChangeArrowheads="1"/>
          </p:cNvSpPr>
          <p:nvPr/>
        </p:nvSpPr>
        <p:spPr bwMode="auto">
          <a:xfrm>
            <a:off x="53292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50" name="Group 54"/>
          <p:cNvGrpSpPr>
            <a:grpSpLocks/>
          </p:cNvGrpSpPr>
          <p:nvPr/>
        </p:nvGrpSpPr>
        <p:grpSpPr bwMode="auto">
          <a:xfrm>
            <a:off x="5024439" y="5562601"/>
            <a:ext cx="250825" cy="250825"/>
            <a:chOff x="0" y="0"/>
            <a:chExt cx="393700" cy="393700"/>
          </a:xfrm>
        </p:grpSpPr>
        <p:sp>
          <p:nvSpPr>
            <p:cNvPr id="4151" name="Oval 100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2" name="Isosceles Triangle 101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grpSp>
        <p:nvGrpSpPr>
          <p:cNvPr id="4154" name="Group 58"/>
          <p:cNvGrpSpPr>
            <a:grpSpLocks/>
          </p:cNvGrpSpPr>
          <p:nvPr/>
        </p:nvGrpSpPr>
        <p:grpSpPr bwMode="auto">
          <a:xfrm>
            <a:off x="7564439" y="5562601"/>
            <a:ext cx="250825" cy="250825"/>
            <a:chOff x="0" y="0"/>
            <a:chExt cx="393700" cy="393700"/>
          </a:xfrm>
        </p:grpSpPr>
        <p:sp>
          <p:nvSpPr>
            <p:cNvPr id="4155" name="Oval 104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6" name="Isosceles Triangle 105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7" name="Rectangle 4"/>
          <p:cNvSpPr>
            <a:spLocks noChangeArrowheads="1"/>
          </p:cNvSpPr>
          <p:nvPr/>
        </p:nvSpPr>
        <p:spPr bwMode="auto">
          <a:xfrm>
            <a:off x="23987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000">
                <a:solidFill>
                  <a:srgbClr val="FFFFFF"/>
                </a:solidFill>
              </a:rPr>
              <a:t>Your own footer</a:t>
            </a:r>
          </a:p>
        </p:txBody>
      </p:sp>
      <p:sp>
        <p:nvSpPr>
          <p:cNvPr id="4158" name="Rectangle 4"/>
          <p:cNvSpPr>
            <a:spLocks noChangeArrowheads="1"/>
          </p:cNvSpPr>
          <p:nvPr/>
        </p:nvSpPr>
        <p:spPr bwMode="auto">
          <a:xfrm>
            <a:off x="82915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zh-CN" sz="1000">
                <a:solidFill>
                  <a:srgbClr val="FFFFFF"/>
                </a:solidFill>
              </a:rPr>
              <a:t>Your Logo</a:t>
            </a:r>
          </a:p>
        </p:txBody>
      </p:sp>
      <p:sp>
        <p:nvSpPr>
          <p:cNvPr id="4159" name="TextBox 54"/>
          <p:cNvSpPr txBox="1">
            <a:spLocks noChangeArrowheads="1"/>
          </p:cNvSpPr>
          <p:nvPr/>
        </p:nvSpPr>
        <p:spPr bwMode="auto">
          <a:xfrm>
            <a:off x="529414" y="257372"/>
            <a:ext cx="33392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altLang="en-US" sz="3600" b="1" dirty="0" smtClean="0">
                <a:solidFill>
                  <a:srgbClr val="262626"/>
                </a:solidFill>
              </a:rPr>
              <a:t>Roadmap to ICN</a:t>
            </a:r>
            <a:endParaRPr lang="en-GB" altLang="en-US" sz="3600" dirty="0">
              <a:solidFill>
                <a:srgbClr val="262626"/>
              </a:solidFill>
            </a:endParaRPr>
          </a:p>
        </p:txBody>
      </p:sp>
      <p:sp>
        <p:nvSpPr>
          <p:cNvPr id="4" name="图文框 3"/>
          <p:cNvSpPr/>
          <p:nvPr/>
        </p:nvSpPr>
        <p:spPr>
          <a:xfrm>
            <a:off x="2606886" y="3908812"/>
            <a:ext cx="2182843" cy="1578101"/>
          </a:xfrm>
          <a:prstGeom prst="frame">
            <a:avLst>
              <a:gd name="adj1" fmla="val 5424"/>
            </a:avLst>
          </a:prstGeom>
          <a:solidFill>
            <a:srgbClr val="FF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2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Rounded Rectangle 349"/>
          <p:cNvSpPr/>
          <p:nvPr/>
        </p:nvSpPr>
        <p:spPr>
          <a:xfrm>
            <a:off x="1972272" y="5597457"/>
            <a:ext cx="2463347" cy="5303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ounded Rectangle 351"/>
          <p:cNvSpPr/>
          <p:nvPr/>
        </p:nvSpPr>
        <p:spPr>
          <a:xfrm>
            <a:off x="1974474" y="6124629"/>
            <a:ext cx="2463347" cy="5303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ounded Rectangle 353"/>
          <p:cNvSpPr/>
          <p:nvPr/>
        </p:nvSpPr>
        <p:spPr>
          <a:xfrm>
            <a:off x="4900298" y="5597457"/>
            <a:ext cx="2463347" cy="5303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ounded Rectangle 354"/>
          <p:cNvSpPr/>
          <p:nvPr/>
        </p:nvSpPr>
        <p:spPr>
          <a:xfrm>
            <a:off x="4902500" y="6124629"/>
            <a:ext cx="2463347" cy="5303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115" y="4844424"/>
            <a:ext cx="1185171" cy="725836"/>
          </a:xfrm>
          <a:prstGeom prst="rect">
            <a:avLst/>
          </a:prstGeom>
        </p:spPr>
      </p:pic>
      <p:sp>
        <p:nvSpPr>
          <p:cNvPr id="357" name="Rounded Rectangle 356"/>
          <p:cNvSpPr/>
          <p:nvPr/>
        </p:nvSpPr>
        <p:spPr>
          <a:xfrm>
            <a:off x="7849466" y="5597457"/>
            <a:ext cx="2463347" cy="5303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ounded Rectangle 357"/>
          <p:cNvSpPr/>
          <p:nvPr/>
        </p:nvSpPr>
        <p:spPr>
          <a:xfrm>
            <a:off x="7851668" y="6124629"/>
            <a:ext cx="2463347" cy="53035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956" y="4844424"/>
            <a:ext cx="1185171" cy="72583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0682" y="4844424"/>
            <a:ext cx="1185171" cy="725836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6083447" y="2515632"/>
            <a:ext cx="13471" cy="1799516"/>
          </a:xfrm>
          <a:prstGeom prst="straightConnector1">
            <a:avLst/>
          </a:prstGeom>
          <a:ln w="571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39" idx="0"/>
          </p:cNvCxnSpPr>
          <p:nvPr/>
        </p:nvCxnSpPr>
        <p:spPr>
          <a:xfrm>
            <a:off x="6104583" y="4315150"/>
            <a:ext cx="2958684" cy="529275"/>
          </a:xfrm>
          <a:prstGeom prst="bentConnector2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972272" y="5597458"/>
            <a:ext cx="8332856" cy="1062603"/>
            <a:chOff x="448272" y="5597457"/>
            <a:chExt cx="8332856" cy="1062603"/>
          </a:xfrm>
        </p:grpSpPr>
        <p:grpSp>
          <p:nvGrpSpPr>
            <p:cNvPr id="135" name="Group 134"/>
            <p:cNvGrpSpPr/>
            <p:nvPr/>
          </p:nvGrpSpPr>
          <p:grpSpPr>
            <a:xfrm>
              <a:off x="448272" y="5597457"/>
              <a:ext cx="2461145" cy="1062603"/>
              <a:chOff x="3035300" y="5064616"/>
              <a:chExt cx="2461145" cy="1062603"/>
            </a:xfrm>
          </p:grpSpPr>
          <p:sp>
            <p:nvSpPr>
              <p:cNvPr id="136" name="Rounded Rectangle 135"/>
              <p:cNvSpPr/>
              <p:nvPr/>
            </p:nvSpPr>
            <p:spPr>
              <a:xfrm>
                <a:off x="3035300" y="5064616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ounded Rectangle 136"/>
              <p:cNvSpPr/>
              <p:nvPr/>
            </p:nvSpPr>
            <p:spPr>
              <a:xfrm>
                <a:off x="3035300" y="5417406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>
                <a:off x="3035300" y="5774429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>
              <a:off x="3380530" y="5597457"/>
              <a:ext cx="2461145" cy="1062603"/>
              <a:chOff x="3035300" y="5064616"/>
              <a:chExt cx="2461145" cy="1062603"/>
            </a:xfrm>
          </p:grpSpPr>
          <p:sp>
            <p:nvSpPr>
              <p:cNvPr id="140" name="Rounded Rectangle 139"/>
              <p:cNvSpPr/>
              <p:nvPr/>
            </p:nvSpPr>
            <p:spPr>
              <a:xfrm>
                <a:off x="3035300" y="5064616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3035300" y="5417406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3035300" y="5774429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3" name="Group 142"/>
            <p:cNvGrpSpPr/>
            <p:nvPr/>
          </p:nvGrpSpPr>
          <p:grpSpPr>
            <a:xfrm>
              <a:off x="6319983" y="5597457"/>
              <a:ext cx="2461145" cy="1062603"/>
              <a:chOff x="3035300" y="5064616"/>
              <a:chExt cx="2461145" cy="1062603"/>
            </a:xfrm>
          </p:grpSpPr>
          <p:sp>
            <p:nvSpPr>
              <p:cNvPr id="144" name="Rounded Rectangle 143"/>
              <p:cNvSpPr/>
              <p:nvPr/>
            </p:nvSpPr>
            <p:spPr>
              <a:xfrm>
                <a:off x="3035300" y="5064616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3035300" y="5417406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ounded Rectangle 145"/>
              <p:cNvSpPr/>
              <p:nvPr/>
            </p:nvSpPr>
            <p:spPr>
              <a:xfrm>
                <a:off x="3035300" y="5774429"/>
                <a:ext cx="2461145" cy="35279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51" name="Straight Arrow Connector 50"/>
          <p:cNvCxnSpPr/>
          <p:nvPr/>
        </p:nvCxnSpPr>
        <p:spPr>
          <a:xfrm>
            <a:off x="6104583" y="4315148"/>
            <a:ext cx="1138" cy="53071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Rounded Rectangle 146"/>
          <p:cNvSpPr/>
          <p:nvPr/>
        </p:nvSpPr>
        <p:spPr>
          <a:xfrm>
            <a:off x="1972240" y="5597457"/>
            <a:ext cx="2461145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Elbow Connector 52"/>
          <p:cNvCxnSpPr/>
          <p:nvPr/>
        </p:nvCxnSpPr>
        <p:spPr>
          <a:xfrm rot="10800000" flipV="1">
            <a:off x="3173431" y="4315149"/>
            <a:ext cx="2944624" cy="530709"/>
          </a:xfrm>
          <a:prstGeom prst="bentConnector3">
            <a:avLst>
              <a:gd name="adj1" fmla="val 99455"/>
            </a:avLst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Rounded Rectangle 151"/>
          <p:cNvSpPr/>
          <p:nvPr/>
        </p:nvSpPr>
        <p:spPr>
          <a:xfrm>
            <a:off x="1973693" y="5944001"/>
            <a:ext cx="2461145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2131483" y="2344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Decentralized </a:t>
            </a:r>
            <a:r>
              <a:rPr lang="en-US" dirty="0" smtClean="0"/>
              <a:t>Caching </a:t>
            </a:r>
            <a:r>
              <a:rPr lang="en-US" dirty="0"/>
              <a:t>Scheme</a:t>
            </a:r>
          </a:p>
          <a:p>
            <a:endParaRPr lang="en-US" sz="2400" dirty="0"/>
          </a:p>
        </p:txBody>
      </p:sp>
      <p:sp>
        <p:nvSpPr>
          <p:cNvPr id="131" name="Rounded Rectangle 130"/>
          <p:cNvSpPr/>
          <p:nvPr/>
        </p:nvSpPr>
        <p:spPr>
          <a:xfrm>
            <a:off x="4220317" y="1400506"/>
            <a:ext cx="370332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4233789" y="1751571"/>
            <a:ext cx="3703320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4233789" y="2129173"/>
            <a:ext cx="3703320" cy="35279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ounded Rectangle 152"/>
          <p:cNvSpPr/>
          <p:nvPr/>
        </p:nvSpPr>
        <p:spPr>
          <a:xfrm>
            <a:off x="1972273" y="6307671"/>
            <a:ext cx="2461145" cy="35279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099300" y="2146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248" name="Group 247"/>
          <p:cNvGrpSpPr/>
          <p:nvPr/>
        </p:nvGrpSpPr>
        <p:grpSpPr>
          <a:xfrm>
            <a:off x="4133959" y="1398781"/>
            <a:ext cx="3789679" cy="369332"/>
            <a:chOff x="559258" y="2116725"/>
            <a:chExt cx="3789679" cy="369332"/>
          </a:xfrm>
        </p:grpSpPr>
        <p:sp>
          <p:nvSpPr>
            <p:cNvPr id="249" name="Rounded Rectangle 248"/>
            <p:cNvSpPr/>
            <p:nvPr/>
          </p:nvSpPr>
          <p:spPr>
            <a:xfrm>
              <a:off x="639691" y="2116725"/>
              <a:ext cx="13716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0" name="Rounded Rectangle 249"/>
            <p:cNvSpPr/>
            <p:nvPr/>
          </p:nvSpPr>
          <p:spPr>
            <a:xfrm>
              <a:off x="781861" y="21167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1" name="Rounded Rectangle 250"/>
            <p:cNvSpPr/>
            <p:nvPr/>
          </p:nvSpPr>
          <p:spPr>
            <a:xfrm>
              <a:off x="1056181" y="21167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2" name="Rounded Rectangle 251"/>
            <p:cNvSpPr/>
            <p:nvPr/>
          </p:nvSpPr>
          <p:spPr>
            <a:xfrm>
              <a:off x="1330501" y="21167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3" name="Rounded Rectangle 252"/>
            <p:cNvSpPr/>
            <p:nvPr/>
          </p:nvSpPr>
          <p:spPr>
            <a:xfrm>
              <a:off x="1606972" y="2116725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4" name="Rounded Rectangle 253"/>
            <p:cNvSpPr/>
            <p:nvPr/>
          </p:nvSpPr>
          <p:spPr>
            <a:xfrm>
              <a:off x="2155612" y="2116725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5" name="Rounded Rectangle 254"/>
            <p:cNvSpPr/>
            <p:nvPr/>
          </p:nvSpPr>
          <p:spPr>
            <a:xfrm>
              <a:off x="2703017" y="2116725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6" name="Rounded Rectangle 255"/>
            <p:cNvSpPr/>
            <p:nvPr/>
          </p:nvSpPr>
          <p:spPr>
            <a:xfrm>
              <a:off x="3251657" y="2116725"/>
              <a:ext cx="109728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59258" y="211672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4138416" y="1749063"/>
            <a:ext cx="3790226" cy="371840"/>
            <a:chOff x="605277" y="2621915"/>
            <a:chExt cx="3790226" cy="371840"/>
          </a:xfrm>
        </p:grpSpPr>
        <p:sp>
          <p:nvSpPr>
            <p:cNvPr id="259" name="Rounded Rectangle 258"/>
            <p:cNvSpPr/>
            <p:nvPr/>
          </p:nvSpPr>
          <p:spPr>
            <a:xfrm>
              <a:off x="686257" y="2621915"/>
              <a:ext cx="13716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0" name="Rounded Rectangle 259"/>
            <p:cNvSpPr/>
            <p:nvPr/>
          </p:nvSpPr>
          <p:spPr>
            <a:xfrm>
              <a:off x="828427" y="262191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1" name="Rounded Rectangle 260"/>
            <p:cNvSpPr/>
            <p:nvPr/>
          </p:nvSpPr>
          <p:spPr>
            <a:xfrm>
              <a:off x="1102747" y="262191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2" name="Rounded Rectangle 261"/>
            <p:cNvSpPr/>
            <p:nvPr/>
          </p:nvSpPr>
          <p:spPr>
            <a:xfrm>
              <a:off x="1377067" y="262191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3" name="Rounded Rectangle 262"/>
            <p:cNvSpPr/>
            <p:nvPr/>
          </p:nvSpPr>
          <p:spPr>
            <a:xfrm>
              <a:off x="1653538" y="2621915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4" name="Rounded Rectangle 263"/>
            <p:cNvSpPr/>
            <p:nvPr/>
          </p:nvSpPr>
          <p:spPr>
            <a:xfrm>
              <a:off x="2202178" y="2621915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5" name="Rounded Rectangle 264"/>
            <p:cNvSpPr/>
            <p:nvPr/>
          </p:nvSpPr>
          <p:spPr>
            <a:xfrm>
              <a:off x="2749583" y="2621915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6" name="Rounded Rectangle 265"/>
            <p:cNvSpPr/>
            <p:nvPr/>
          </p:nvSpPr>
          <p:spPr>
            <a:xfrm>
              <a:off x="3298223" y="2621915"/>
              <a:ext cx="109728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605277" y="2624423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4904360" y="5592379"/>
            <a:ext cx="2461145" cy="1062603"/>
            <a:chOff x="457200" y="5088611"/>
            <a:chExt cx="2461145" cy="1062603"/>
          </a:xfrm>
        </p:grpSpPr>
        <p:sp>
          <p:nvSpPr>
            <p:cNvPr id="156" name="Rounded Rectangle 155"/>
            <p:cNvSpPr/>
            <p:nvPr/>
          </p:nvSpPr>
          <p:spPr>
            <a:xfrm>
              <a:off x="457200" y="5088611"/>
              <a:ext cx="2461145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457200" y="5441401"/>
              <a:ext cx="2461145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457200" y="5798424"/>
              <a:ext cx="2461145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7843984" y="5599602"/>
            <a:ext cx="2461145" cy="1062603"/>
            <a:chOff x="457200" y="5088611"/>
            <a:chExt cx="2461145" cy="1062603"/>
          </a:xfrm>
        </p:grpSpPr>
        <p:sp>
          <p:nvSpPr>
            <p:cNvPr id="160" name="Rounded Rectangle 159"/>
            <p:cNvSpPr/>
            <p:nvPr/>
          </p:nvSpPr>
          <p:spPr>
            <a:xfrm>
              <a:off x="457200" y="5088611"/>
              <a:ext cx="2461145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457200" y="5441401"/>
              <a:ext cx="2461145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457200" y="5798424"/>
              <a:ext cx="2461145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4138416" y="2112239"/>
            <a:ext cx="3793912" cy="369332"/>
            <a:chOff x="658741" y="3139805"/>
            <a:chExt cx="3793912" cy="369332"/>
          </a:xfrm>
        </p:grpSpPr>
        <p:sp>
          <p:nvSpPr>
            <p:cNvPr id="269" name="Rounded Rectangle 268"/>
            <p:cNvSpPr/>
            <p:nvPr/>
          </p:nvSpPr>
          <p:spPr>
            <a:xfrm>
              <a:off x="743407" y="3143647"/>
              <a:ext cx="13716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0" name="Rounded Rectangle 269"/>
            <p:cNvSpPr/>
            <p:nvPr/>
          </p:nvSpPr>
          <p:spPr>
            <a:xfrm>
              <a:off x="885577" y="3143647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1" name="Rounded Rectangle 270"/>
            <p:cNvSpPr/>
            <p:nvPr/>
          </p:nvSpPr>
          <p:spPr>
            <a:xfrm>
              <a:off x="1159897" y="3143647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2" name="Rounded Rectangle 271"/>
            <p:cNvSpPr/>
            <p:nvPr/>
          </p:nvSpPr>
          <p:spPr>
            <a:xfrm>
              <a:off x="1434217" y="3143647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3" name="Rounded Rectangle 272"/>
            <p:cNvSpPr/>
            <p:nvPr/>
          </p:nvSpPr>
          <p:spPr>
            <a:xfrm>
              <a:off x="1710688" y="3143647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4" name="Rounded Rectangle 273"/>
            <p:cNvSpPr/>
            <p:nvPr/>
          </p:nvSpPr>
          <p:spPr>
            <a:xfrm>
              <a:off x="2259328" y="3143647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2806733" y="3143647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6" name="Rounded Rectangle 275"/>
            <p:cNvSpPr/>
            <p:nvPr/>
          </p:nvSpPr>
          <p:spPr>
            <a:xfrm>
              <a:off x="3355373" y="3143647"/>
              <a:ext cx="109728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658741" y="313980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sp>
        <p:nvSpPr>
          <p:cNvPr id="279" name="Rounded Rectangle 278"/>
          <p:cNvSpPr/>
          <p:nvPr/>
        </p:nvSpPr>
        <p:spPr>
          <a:xfrm>
            <a:off x="1972239" y="5596611"/>
            <a:ext cx="27432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80" name="Rounded Rectangle 279"/>
          <p:cNvSpPr/>
          <p:nvPr/>
        </p:nvSpPr>
        <p:spPr>
          <a:xfrm>
            <a:off x="2248710" y="5596611"/>
            <a:ext cx="54864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81" name="Rounded Rectangle 280"/>
          <p:cNvSpPr/>
          <p:nvPr/>
        </p:nvSpPr>
        <p:spPr>
          <a:xfrm>
            <a:off x="2797350" y="5596611"/>
            <a:ext cx="54864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82" name="Rounded Rectangle 281"/>
          <p:cNvSpPr/>
          <p:nvPr/>
        </p:nvSpPr>
        <p:spPr>
          <a:xfrm>
            <a:off x="3345990" y="5596611"/>
            <a:ext cx="109728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972273" y="5949401"/>
            <a:ext cx="2471031" cy="352790"/>
            <a:chOff x="448272" y="5949401"/>
            <a:chExt cx="2471031" cy="352790"/>
          </a:xfrm>
        </p:grpSpPr>
        <p:sp>
          <p:nvSpPr>
            <p:cNvPr id="283" name="Rounded Rectangle 282"/>
            <p:cNvSpPr/>
            <p:nvPr/>
          </p:nvSpPr>
          <p:spPr>
            <a:xfrm>
              <a:off x="448272" y="5949401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4" name="Rounded Rectangle 283"/>
            <p:cNvSpPr/>
            <p:nvPr/>
          </p:nvSpPr>
          <p:spPr>
            <a:xfrm>
              <a:off x="724743" y="5949401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5" name="Rounded Rectangle 284"/>
            <p:cNvSpPr/>
            <p:nvPr/>
          </p:nvSpPr>
          <p:spPr>
            <a:xfrm>
              <a:off x="1273383" y="5949401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6" name="Rounded Rectangle 285"/>
            <p:cNvSpPr/>
            <p:nvPr/>
          </p:nvSpPr>
          <p:spPr>
            <a:xfrm>
              <a:off x="1822023" y="5949401"/>
              <a:ext cx="109728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1972240" y="6302191"/>
            <a:ext cx="2471031" cy="352790"/>
            <a:chOff x="448239" y="6302191"/>
            <a:chExt cx="2471031" cy="352790"/>
          </a:xfrm>
        </p:grpSpPr>
        <p:sp>
          <p:nvSpPr>
            <p:cNvPr id="287" name="Rounded Rectangle 286"/>
            <p:cNvSpPr/>
            <p:nvPr/>
          </p:nvSpPr>
          <p:spPr>
            <a:xfrm>
              <a:off x="448239" y="6302191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8" name="Rounded Rectangle 287"/>
            <p:cNvSpPr/>
            <p:nvPr/>
          </p:nvSpPr>
          <p:spPr>
            <a:xfrm>
              <a:off x="724710" y="6302191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89" name="Rounded Rectangle 288"/>
            <p:cNvSpPr/>
            <p:nvPr/>
          </p:nvSpPr>
          <p:spPr>
            <a:xfrm>
              <a:off x="1273350" y="6302191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0" name="Rounded Rectangle 289"/>
            <p:cNvSpPr/>
            <p:nvPr/>
          </p:nvSpPr>
          <p:spPr>
            <a:xfrm>
              <a:off x="1821990" y="6302191"/>
              <a:ext cx="109728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92" name="Rounded Rectangle 291"/>
          <p:cNvSpPr/>
          <p:nvPr/>
        </p:nvSpPr>
        <p:spPr>
          <a:xfrm>
            <a:off x="4900297" y="5596611"/>
            <a:ext cx="27432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3" name="Rounded Rectangle 292"/>
          <p:cNvSpPr/>
          <p:nvPr/>
        </p:nvSpPr>
        <p:spPr>
          <a:xfrm>
            <a:off x="5176768" y="5596611"/>
            <a:ext cx="54864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4" name="Rounded Rectangle 293"/>
          <p:cNvSpPr/>
          <p:nvPr/>
        </p:nvSpPr>
        <p:spPr>
          <a:xfrm>
            <a:off x="5725408" y="5596611"/>
            <a:ext cx="54864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295" name="Rounded Rectangle 294"/>
          <p:cNvSpPr/>
          <p:nvPr/>
        </p:nvSpPr>
        <p:spPr>
          <a:xfrm>
            <a:off x="6274048" y="5596611"/>
            <a:ext cx="109728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900331" y="5949401"/>
            <a:ext cx="2471031" cy="352790"/>
            <a:chOff x="3376330" y="5949401"/>
            <a:chExt cx="2471031" cy="352790"/>
          </a:xfrm>
        </p:grpSpPr>
        <p:sp>
          <p:nvSpPr>
            <p:cNvPr id="296" name="Rounded Rectangle 295"/>
            <p:cNvSpPr/>
            <p:nvPr/>
          </p:nvSpPr>
          <p:spPr>
            <a:xfrm>
              <a:off x="3376330" y="5949401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3652801" y="5949401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8" name="Rounded Rectangle 297"/>
            <p:cNvSpPr/>
            <p:nvPr/>
          </p:nvSpPr>
          <p:spPr>
            <a:xfrm>
              <a:off x="4201441" y="5949401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9" name="Rounded Rectangle 298"/>
            <p:cNvSpPr/>
            <p:nvPr/>
          </p:nvSpPr>
          <p:spPr>
            <a:xfrm>
              <a:off x="4750081" y="5949401"/>
              <a:ext cx="109728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900298" y="6302191"/>
            <a:ext cx="2471031" cy="352790"/>
            <a:chOff x="3376297" y="6302191"/>
            <a:chExt cx="2471031" cy="352790"/>
          </a:xfrm>
        </p:grpSpPr>
        <p:sp>
          <p:nvSpPr>
            <p:cNvPr id="300" name="Rounded Rectangle 299"/>
            <p:cNvSpPr/>
            <p:nvPr/>
          </p:nvSpPr>
          <p:spPr>
            <a:xfrm>
              <a:off x="3376297" y="6302191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01" name="Rounded Rectangle 300"/>
            <p:cNvSpPr/>
            <p:nvPr/>
          </p:nvSpPr>
          <p:spPr>
            <a:xfrm>
              <a:off x="3652768" y="6302191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02" name="Rounded Rectangle 301"/>
            <p:cNvSpPr/>
            <p:nvPr/>
          </p:nvSpPr>
          <p:spPr>
            <a:xfrm>
              <a:off x="4201408" y="6302191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03" name="Rounded Rectangle 302"/>
            <p:cNvSpPr/>
            <p:nvPr/>
          </p:nvSpPr>
          <p:spPr>
            <a:xfrm>
              <a:off x="4750048" y="6302191"/>
              <a:ext cx="109728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305" name="Rounded Rectangle 304"/>
          <p:cNvSpPr/>
          <p:nvPr/>
        </p:nvSpPr>
        <p:spPr>
          <a:xfrm>
            <a:off x="7843983" y="5596611"/>
            <a:ext cx="27432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06" name="Rounded Rectangle 305"/>
          <p:cNvSpPr/>
          <p:nvPr/>
        </p:nvSpPr>
        <p:spPr>
          <a:xfrm>
            <a:off x="8120454" y="5596611"/>
            <a:ext cx="54864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07" name="Rounded Rectangle 306"/>
          <p:cNvSpPr/>
          <p:nvPr/>
        </p:nvSpPr>
        <p:spPr>
          <a:xfrm>
            <a:off x="8669094" y="5596611"/>
            <a:ext cx="54864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308" name="Rounded Rectangle 307"/>
          <p:cNvSpPr/>
          <p:nvPr/>
        </p:nvSpPr>
        <p:spPr>
          <a:xfrm>
            <a:off x="9217734" y="5596611"/>
            <a:ext cx="109728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123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7844017" y="5949401"/>
            <a:ext cx="2471031" cy="352790"/>
            <a:chOff x="6320016" y="5949401"/>
            <a:chExt cx="2471031" cy="352790"/>
          </a:xfrm>
        </p:grpSpPr>
        <p:sp>
          <p:nvSpPr>
            <p:cNvPr id="309" name="Rounded Rectangle 308"/>
            <p:cNvSpPr/>
            <p:nvPr/>
          </p:nvSpPr>
          <p:spPr>
            <a:xfrm>
              <a:off x="6320016" y="5949401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0" name="Rounded Rectangle 309"/>
            <p:cNvSpPr/>
            <p:nvPr/>
          </p:nvSpPr>
          <p:spPr>
            <a:xfrm>
              <a:off x="6596487" y="5949401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1" name="Rounded Rectangle 310"/>
            <p:cNvSpPr/>
            <p:nvPr/>
          </p:nvSpPr>
          <p:spPr>
            <a:xfrm>
              <a:off x="7145127" y="5949401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2" name="Rounded Rectangle 311"/>
            <p:cNvSpPr/>
            <p:nvPr/>
          </p:nvSpPr>
          <p:spPr>
            <a:xfrm>
              <a:off x="7693767" y="5949401"/>
              <a:ext cx="109728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7843984" y="6302191"/>
            <a:ext cx="2471031" cy="352790"/>
            <a:chOff x="6319983" y="6302191"/>
            <a:chExt cx="2471031" cy="352790"/>
          </a:xfrm>
        </p:grpSpPr>
        <p:sp>
          <p:nvSpPr>
            <p:cNvPr id="313" name="Rounded Rectangle 312"/>
            <p:cNvSpPr/>
            <p:nvPr/>
          </p:nvSpPr>
          <p:spPr>
            <a:xfrm>
              <a:off x="6319983" y="6302191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4" name="Rounded Rectangle 313"/>
            <p:cNvSpPr/>
            <p:nvPr/>
          </p:nvSpPr>
          <p:spPr>
            <a:xfrm>
              <a:off x="6596454" y="6302191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5" name="Rounded Rectangle 314"/>
            <p:cNvSpPr/>
            <p:nvPr/>
          </p:nvSpPr>
          <p:spPr>
            <a:xfrm>
              <a:off x="7145094" y="6302191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6" name="Rounded Rectangle 315"/>
            <p:cNvSpPr/>
            <p:nvPr/>
          </p:nvSpPr>
          <p:spPr>
            <a:xfrm>
              <a:off x="7693734" y="6302191"/>
              <a:ext cx="109728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Rounded Rectangle 54"/>
          <p:cNvSpPr/>
          <p:nvPr/>
        </p:nvSpPr>
        <p:spPr>
          <a:xfrm>
            <a:off x="8773279" y="4955930"/>
            <a:ext cx="579976" cy="33020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ounded Rectangle 89"/>
          <p:cNvSpPr/>
          <p:nvPr/>
        </p:nvSpPr>
        <p:spPr>
          <a:xfrm>
            <a:off x="5814530" y="4955930"/>
            <a:ext cx="579976" cy="33020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>
            <a:off x="2863702" y="4955930"/>
            <a:ext cx="579976" cy="3302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39" name="Group 338"/>
          <p:cNvGrpSpPr/>
          <p:nvPr/>
        </p:nvGrpSpPr>
        <p:grpSpPr>
          <a:xfrm>
            <a:off x="5083843" y="3238141"/>
            <a:ext cx="878382" cy="386266"/>
            <a:chOff x="1489283" y="5698125"/>
            <a:chExt cx="878382" cy="386266"/>
          </a:xfrm>
        </p:grpSpPr>
        <p:sp>
          <p:nvSpPr>
            <p:cNvPr id="340" name="Rounded Rectangle 339"/>
            <p:cNvSpPr/>
            <p:nvPr/>
          </p:nvSpPr>
          <p:spPr>
            <a:xfrm>
              <a:off x="2093345" y="569812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41" name="Rounded Rectangle 340"/>
            <p:cNvSpPr/>
            <p:nvPr/>
          </p:nvSpPr>
          <p:spPr>
            <a:xfrm>
              <a:off x="1489283" y="5698125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1710688" y="5715059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⊕</a:t>
              </a:r>
              <a:endParaRPr lang="en-US" dirty="0"/>
            </a:p>
          </p:txBody>
        </p:sp>
      </p:grpSp>
      <p:sp>
        <p:nvSpPr>
          <p:cNvPr id="360" name="Oval 359"/>
          <p:cNvSpPr/>
          <p:nvPr/>
        </p:nvSpPr>
        <p:spPr>
          <a:xfrm>
            <a:off x="8166944" y="5899209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Oval 360"/>
          <p:cNvSpPr/>
          <p:nvPr/>
        </p:nvSpPr>
        <p:spPr>
          <a:xfrm>
            <a:off x="2848737" y="5899209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/>
        </p:nvSpPr>
        <p:spPr>
          <a:xfrm>
            <a:off x="8717696" y="5542274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/>
          <p:cNvSpPr/>
          <p:nvPr/>
        </p:nvSpPr>
        <p:spPr>
          <a:xfrm>
            <a:off x="5754366" y="5542274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/>
          <p:cNvSpPr/>
          <p:nvPr/>
        </p:nvSpPr>
        <p:spPr>
          <a:xfrm>
            <a:off x="4829953" y="5542274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/>
        </p:nvSpPr>
        <p:spPr>
          <a:xfrm>
            <a:off x="1883546" y="5896029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/>
          <p:cNvSpPr/>
          <p:nvPr/>
        </p:nvSpPr>
        <p:spPr>
          <a:xfrm>
            <a:off x="5241816" y="6259856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/>
          <p:cNvSpPr/>
          <p:nvPr/>
        </p:nvSpPr>
        <p:spPr>
          <a:xfrm>
            <a:off x="2311429" y="6259856"/>
            <a:ext cx="459518" cy="4572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684919" y="2468871"/>
            <a:ext cx="32202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Prefetching: </a:t>
            </a:r>
            <a:r>
              <a:rPr lang="en-US" dirty="0"/>
              <a:t>Each user caches 2/3 of the bits of each file </a:t>
            </a:r>
          </a:p>
          <a:p>
            <a:r>
              <a:rPr lang="en-US" b="1" i="1" dirty="0"/>
              <a:t>- randomly</a:t>
            </a:r>
            <a:r>
              <a:rPr lang="en-US" dirty="0"/>
              <a:t>, </a:t>
            </a:r>
          </a:p>
          <a:p>
            <a:r>
              <a:rPr lang="en-US" b="1" i="1" dirty="0"/>
              <a:t>- uniformly</a:t>
            </a:r>
            <a:r>
              <a:rPr lang="en-US" dirty="0"/>
              <a:t>, </a:t>
            </a:r>
          </a:p>
          <a:p>
            <a:r>
              <a:rPr lang="en-US" b="1" i="1" dirty="0"/>
              <a:t>- independently</a:t>
            </a:r>
            <a:r>
              <a:rPr lang="en-US" dirty="0"/>
              <a:t>.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1680014" y="2468871"/>
            <a:ext cx="339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Delivery: </a:t>
            </a:r>
            <a:r>
              <a:rPr lang="en-US" dirty="0"/>
              <a:t>Greedy linear encoding</a:t>
            </a:r>
          </a:p>
        </p:txBody>
      </p:sp>
      <p:grpSp>
        <p:nvGrpSpPr>
          <p:cNvPr id="320" name="Group 319"/>
          <p:cNvGrpSpPr/>
          <p:nvPr/>
        </p:nvGrpSpPr>
        <p:grpSpPr>
          <a:xfrm>
            <a:off x="6348434" y="3718415"/>
            <a:ext cx="301660" cy="369332"/>
            <a:chOff x="801087" y="4021725"/>
            <a:chExt cx="301660" cy="369332"/>
          </a:xfrm>
        </p:grpSpPr>
        <p:sp>
          <p:nvSpPr>
            <p:cNvPr id="321" name="Rounded Rectangle 320"/>
            <p:cNvSpPr/>
            <p:nvPr/>
          </p:nvSpPr>
          <p:spPr>
            <a:xfrm>
              <a:off x="881520" y="4021725"/>
              <a:ext cx="13716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801087" y="402172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323" name="Group 322"/>
          <p:cNvGrpSpPr/>
          <p:nvPr/>
        </p:nvGrpSpPr>
        <p:grpSpPr>
          <a:xfrm>
            <a:off x="6696661" y="3719749"/>
            <a:ext cx="301660" cy="371840"/>
            <a:chOff x="1388832" y="4019217"/>
            <a:chExt cx="301660" cy="371840"/>
          </a:xfrm>
        </p:grpSpPr>
        <p:sp>
          <p:nvSpPr>
            <p:cNvPr id="324" name="Rounded Rectangle 323"/>
            <p:cNvSpPr/>
            <p:nvPr/>
          </p:nvSpPr>
          <p:spPr>
            <a:xfrm>
              <a:off x="1469812" y="4019217"/>
              <a:ext cx="13716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25" name="TextBox 324"/>
            <p:cNvSpPr txBox="1"/>
            <p:nvPr/>
          </p:nvSpPr>
          <p:spPr>
            <a:xfrm>
              <a:off x="1388832" y="402172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326" name="Group 325"/>
          <p:cNvGrpSpPr/>
          <p:nvPr/>
        </p:nvGrpSpPr>
        <p:grpSpPr>
          <a:xfrm>
            <a:off x="7069668" y="3715907"/>
            <a:ext cx="301660" cy="369332"/>
            <a:chOff x="2145839" y="4019217"/>
            <a:chExt cx="301660" cy="369332"/>
          </a:xfrm>
        </p:grpSpPr>
        <p:sp>
          <p:nvSpPr>
            <p:cNvPr id="327" name="Rounded Rectangle 326"/>
            <p:cNvSpPr/>
            <p:nvPr/>
          </p:nvSpPr>
          <p:spPr>
            <a:xfrm>
              <a:off x="2230505" y="4023059"/>
              <a:ext cx="13716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2145839" y="4019217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5078764" y="2757141"/>
            <a:ext cx="878382" cy="386266"/>
            <a:chOff x="1489283" y="5698125"/>
            <a:chExt cx="878382" cy="386266"/>
          </a:xfrm>
        </p:grpSpPr>
        <p:sp>
          <p:nvSpPr>
            <p:cNvPr id="332" name="Rounded Rectangle 331"/>
            <p:cNvSpPr/>
            <p:nvPr/>
          </p:nvSpPr>
          <p:spPr>
            <a:xfrm>
              <a:off x="2093345" y="56981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33" name="Rounded Rectangle 332"/>
            <p:cNvSpPr/>
            <p:nvPr/>
          </p:nvSpPr>
          <p:spPr>
            <a:xfrm>
              <a:off x="1489283" y="569812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1710688" y="5715059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⊕</a:t>
              </a:r>
              <a:endParaRPr lang="en-US" dirty="0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5078764" y="3719749"/>
            <a:ext cx="878382" cy="386266"/>
            <a:chOff x="1489283" y="5698125"/>
            <a:chExt cx="878382" cy="386266"/>
          </a:xfrm>
        </p:grpSpPr>
        <p:sp>
          <p:nvSpPr>
            <p:cNvPr id="336" name="Rounded Rectangle 335"/>
            <p:cNvSpPr/>
            <p:nvPr/>
          </p:nvSpPr>
          <p:spPr>
            <a:xfrm>
              <a:off x="2093345" y="56981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37" name="Rounded Rectangle 336"/>
            <p:cNvSpPr/>
            <p:nvPr/>
          </p:nvSpPr>
          <p:spPr>
            <a:xfrm>
              <a:off x="1489283" y="5698125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38" name="TextBox 337"/>
            <p:cNvSpPr txBox="1"/>
            <p:nvPr/>
          </p:nvSpPr>
          <p:spPr>
            <a:xfrm>
              <a:off x="1710688" y="5715059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⊕</a:t>
              </a:r>
              <a:endParaRPr lang="en-US" dirty="0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6348434" y="2726311"/>
            <a:ext cx="2278028" cy="383620"/>
            <a:chOff x="6030417" y="3842822"/>
            <a:chExt cx="2278028" cy="383620"/>
          </a:xfrm>
        </p:grpSpPr>
        <p:sp>
          <p:nvSpPr>
            <p:cNvPr id="345" name="Rounded Rectangle 344"/>
            <p:cNvSpPr/>
            <p:nvPr/>
          </p:nvSpPr>
          <p:spPr>
            <a:xfrm>
              <a:off x="6030417" y="3842822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46" name="Rounded Rectangle 345"/>
            <p:cNvSpPr/>
            <p:nvPr/>
          </p:nvSpPr>
          <p:spPr>
            <a:xfrm>
              <a:off x="6911729" y="3842822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47" name="Rounded Rectangle 346"/>
            <p:cNvSpPr/>
            <p:nvPr/>
          </p:nvSpPr>
          <p:spPr>
            <a:xfrm>
              <a:off x="7759805" y="3842822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48" name="TextBox 347"/>
            <p:cNvSpPr txBox="1"/>
            <p:nvPr/>
          </p:nvSpPr>
          <p:spPr>
            <a:xfrm>
              <a:off x="6531186" y="3851093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⊕</a:t>
              </a:r>
              <a:endParaRPr lang="en-US" dirty="0"/>
            </a:p>
          </p:txBody>
        </p:sp>
        <p:sp>
          <p:nvSpPr>
            <p:cNvPr id="349" name="TextBox 348"/>
            <p:cNvSpPr txBox="1"/>
            <p:nvPr/>
          </p:nvSpPr>
          <p:spPr>
            <a:xfrm>
              <a:off x="7396652" y="3857110"/>
              <a:ext cx="3690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⊕</a:t>
              </a:r>
              <a:endParaRPr lang="en-US" dirty="0"/>
            </a:p>
          </p:txBody>
        </p:sp>
      </p:grpSp>
      <p:sp>
        <p:nvSpPr>
          <p:cNvPr id="163" name="TextBox 162"/>
          <p:cNvSpPr txBox="1"/>
          <p:nvPr/>
        </p:nvSpPr>
        <p:spPr>
          <a:xfrm>
            <a:off x="6808976" y="914480"/>
            <a:ext cx="37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N=3 Files, K=3 Users, Cache Size M=2</a:t>
            </a:r>
          </a:p>
        </p:txBody>
      </p:sp>
    </p:spTree>
    <p:extLst>
      <p:ext uri="{BB962C8B-B14F-4D97-AF65-F5344CB8AC3E}">
        <p14:creationId xmlns:p14="http://schemas.microsoft.com/office/powerpoint/2010/main" val="334486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52" grpId="0" animBg="1"/>
      <p:bldP spid="153" grpId="0" animBg="1"/>
      <p:bldP spid="279" grpId="0" animBg="1"/>
      <p:bldP spid="280" grpId="0" animBg="1"/>
      <p:bldP spid="281" grpId="0" animBg="1"/>
      <p:bldP spid="282" grpId="0" animBg="1"/>
      <p:bldP spid="292" grpId="0" animBg="1"/>
      <p:bldP spid="293" grpId="0" animBg="1"/>
      <p:bldP spid="294" grpId="0" animBg="1"/>
      <p:bldP spid="295" grpId="0" animBg="1"/>
      <p:bldP spid="305" grpId="0" animBg="1"/>
      <p:bldP spid="306" grpId="0" animBg="1"/>
      <p:bldP spid="307" grpId="0" animBg="1"/>
      <p:bldP spid="308" grpId="0" animBg="1"/>
      <p:bldP spid="55" grpId="0" animBg="1"/>
      <p:bldP spid="90" grpId="0" animBg="1"/>
      <p:bldP spid="61" grpId="0" animBg="1"/>
      <p:bldP spid="360" grpId="0" animBg="1"/>
      <p:bldP spid="360" grpId="1" animBg="1"/>
      <p:bldP spid="361" grpId="0" animBg="1"/>
      <p:bldP spid="361" grpId="1" animBg="1"/>
      <p:bldP spid="362" grpId="0" animBg="1"/>
      <p:bldP spid="362" grpId="1" animBg="1"/>
      <p:bldP spid="363" grpId="0" animBg="1"/>
      <p:bldP spid="363" grpId="1" animBg="1"/>
      <p:bldP spid="364" grpId="0" animBg="1"/>
      <p:bldP spid="364" grpId="1" animBg="1"/>
      <p:bldP spid="365" grpId="0" animBg="1"/>
      <p:bldP spid="365" grpId="1" animBg="1"/>
      <p:bldP spid="366" grpId="0" animBg="1"/>
      <p:bldP spid="366" grpId="1" animBg="1"/>
      <p:bldP spid="367" grpId="0" animBg="1"/>
      <p:bldP spid="367" grpId="1" animBg="1"/>
      <p:bldP spid="87" grpId="0"/>
      <p:bldP spid="87" grpId="1"/>
      <p:bldP spid="1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 txBox="1">
            <a:spLocks/>
          </p:cNvSpPr>
          <p:nvPr/>
        </p:nvSpPr>
        <p:spPr>
          <a:xfrm>
            <a:off x="2131483" y="1635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Decentralized Caching</a:t>
            </a:r>
            <a:endParaRPr lang="en-US" sz="2400" dirty="0"/>
          </a:p>
        </p:txBody>
      </p:sp>
      <p:pic>
        <p:nvPicPr>
          <p:cNvPr id="12" name="Picture 11" descr="tradeoff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16" name="Picture 15" descr="tradeoff4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17" name="Picture 16" descr="tradeoff8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20" name="Picture 19" descr="tradeoff16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22" name="Picture 21" descr="tradeoff32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23" name="Picture 22" descr="tradeoff64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25" name="Picture 24" descr="tradeoff128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26" name="Picture 25" descr="tradeoff256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  <p:pic>
        <p:nvPicPr>
          <p:cNvPr id="28" name="Picture 27" descr="tradeoff512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336" y="1355218"/>
            <a:ext cx="6610368" cy="525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/>
          <p:cNvSpPr txBox="1">
            <a:spLocks/>
          </p:cNvSpPr>
          <p:nvPr/>
        </p:nvSpPr>
        <p:spPr>
          <a:xfrm>
            <a:off x="2131483" y="1635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Decentralized Caching</a:t>
            </a:r>
            <a:endParaRPr lang="en-US" sz="2400" dirty="0"/>
          </a:p>
        </p:txBody>
      </p:sp>
      <p:sp>
        <p:nvSpPr>
          <p:cNvPr id="13" name="Rounded Rectangle 12"/>
          <p:cNvSpPr/>
          <p:nvPr/>
        </p:nvSpPr>
        <p:spPr>
          <a:xfrm>
            <a:off x="3925638" y="4641434"/>
            <a:ext cx="370332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939110" y="4992499"/>
            <a:ext cx="3703320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939110" y="5370101"/>
            <a:ext cx="3703320" cy="35279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04621" y="53872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839280" y="4639709"/>
            <a:ext cx="3789679" cy="369332"/>
            <a:chOff x="559258" y="2116725"/>
            <a:chExt cx="3789679" cy="369332"/>
          </a:xfrm>
        </p:grpSpPr>
        <p:sp>
          <p:nvSpPr>
            <p:cNvPr id="21" name="Rounded Rectangle 20"/>
            <p:cNvSpPr/>
            <p:nvPr/>
          </p:nvSpPr>
          <p:spPr>
            <a:xfrm>
              <a:off x="639691" y="2116725"/>
              <a:ext cx="13716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781861" y="21167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1056181" y="21167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1330501" y="2116725"/>
              <a:ext cx="274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606972" y="2116725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155612" y="2116725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703017" y="2116725"/>
              <a:ext cx="5486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3251657" y="2116725"/>
              <a:ext cx="109728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9258" y="211672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43737" y="4989991"/>
            <a:ext cx="3790226" cy="371840"/>
            <a:chOff x="605277" y="2621915"/>
            <a:chExt cx="3790226" cy="371840"/>
          </a:xfrm>
        </p:grpSpPr>
        <p:sp>
          <p:nvSpPr>
            <p:cNvPr id="36" name="Rounded Rectangle 35"/>
            <p:cNvSpPr/>
            <p:nvPr/>
          </p:nvSpPr>
          <p:spPr>
            <a:xfrm>
              <a:off x="686257" y="2621915"/>
              <a:ext cx="13716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828427" y="262191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1102747" y="262191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7067" y="2621915"/>
              <a:ext cx="274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653538" y="2621915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202178" y="2621915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2749583" y="2621915"/>
              <a:ext cx="5486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298223" y="2621915"/>
              <a:ext cx="109728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05277" y="2624423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843737" y="5353167"/>
            <a:ext cx="3793912" cy="369332"/>
            <a:chOff x="658741" y="3139805"/>
            <a:chExt cx="3793912" cy="369332"/>
          </a:xfrm>
        </p:grpSpPr>
        <p:sp>
          <p:nvSpPr>
            <p:cNvPr id="46" name="Rounded Rectangle 45"/>
            <p:cNvSpPr/>
            <p:nvPr/>
          </p:nvSpPr>
          <p:spPr>
            <a:xfrm>
              <a:off x="743407" y="3143647"/>
              <a:ext cx="13716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885577" y="3143647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1159897" y="3143647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434217" y="3143647"/>
              <a:ext cx="274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1710688" y="3143647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2259328" y="3143647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806733" y="3143647"/>
              <a:ext cx="5486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3355373" y="3143647"/>
              <a:ext cx="109728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8741" y="3139805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898548" y="2209074"/>
            <a:ext cx="3716792" cy="357023"/>
            <a:chOff x="2374548" y="2539273"/>
            <a:chExt cx="3716792" cy="357023"/>
          </a:xfrm>
        </p:grpSpPr>
        <p:sp>
          <p:nvSpPr>
            <p:cNvPr id="56" name="Rounded Rectangle 55"/>
            <p:cNvSpPr/>
            <p:nvPr/>
          </p:nvSpPr>
          <p:spPr>
            <a:xfrm>
              <a:off x="2374548" y="2543506"/>
              <a:ext cx="370332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2374548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3617455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4856900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902010" y="2574564"/>
            <a:ext cx="3716792" cy="357023"/>
            <a:chOff x="2374548" y="2539273"/>
            <a:chExt cx="3716792" cy="357023"/>
          </a:xfrm>
        </p:grpSpPr>
        <p:sp>
          <p:nvSpPr>
            <p:cNvPr id="93" name="Rounded Rectangle 92"/>
            <p:cNvSpPr/>
            <p:nvPr/>
          </p:nvSpPr>
          <p:spPr>
            <a:xfrm>
              <a:off x="2374548" y="2543506"/>
              <a:ext cx="370332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2374548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3617455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856900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905472" y="2954164"/>
            <a:ext cx="3716792" cy="357023"/>
            <a:chOff x="2374548" y="2539273"/>
            <a:chExt cx="3716792" cy="357023"/>
          </a:xfrm>
        </p:grpSpPr>
        <p:sp>
          <p:nvSpPr>
            <p:cNvPr id="98" name="Rounded Rectangle 97"/>
            <p:cNvSpPr/>
            <p:nvPr/>
          </p:nvSpPr>
          <p:spPr>
            <a:xfrm>
              <a:off x="2374548" y="2543506"/>
              <a:ext cx="370332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2374548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12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3617455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4856900" y="2539273"/>
              <a:ext cx="1234440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23</a:t>
              </a:r>
              <a:endParaRPr lang="en-US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4792132" y="4411137"/>
            <a:ext cx="1862667" cy="15240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20007" y="1375202"/>
            <a:ext cx="3434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Centralized Prefetching: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428051" y="3915202"/>
            <a:ext cx="3434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Decentralized Prefetching:</a:t>
            </a:r>
          </a:p>
        </p:txBody>
      </p:sp>
    </p:spTree>
    <p:extLst>
      <p:ext uri="{BB962C8B-B14F-4D97-AF65-F5344CB8AC3E}">
        <p14:creationId xmlns:p14="http://schemas.microsoft.com/office/powerpoint/2010/main" val="67958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8" grpId="0"/>
      <p:bldP spid="5" grpId="0" animBg="1"/>
      <p:bldP spid="6" grpId="0"/>
      <p:bldP spid="10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998010" y="3304994"/>
            <a:ext cx="4656790" cy="1440537"/>
            <a:chOff x="474010" y="3304993"/>
            <a:chExt cx="4656790" cy="1440537"/>
          </a:xfrm>
        </p:grpSpPr>
        <p:sp>
          <p:nvSpPr>
            <p:cNvPr id="9" name="Rectangle 8"/>
            <p:cNvSpPr/>
            <p:nvPr/>
          </p:nvSpPr>
          <p:spPr bwMode="auto">
            <a:xfrm>
              <a:off x="474010" y="3304993"/>
              <a:ext cx="4656790" cy="4673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Coded (Centralized): </a:t>
              </a:r>
              <a:r>
                <a:rPr lang="en-US" sz="1200" b="1" dirty="0">
                  <a:solidFill>
                    <a:schemeClr val="tx1"/>
                  </a:solidFill>
                </a:rPr>
                <a:t>[Maddah-Ali, </a:t>
              </a:r>
              <a:r>
                <a:rPr lang="en-US" sz="1200" b="1" dirty="0" err="1">
                  <a:solidFill>
                    <a:schemeClr val="tx1"/>
                  </a:solidFill>
                </a:rPr>
                <a:t>Niesen</a:t>
              </a:r>
              <a:r>
                <a:rPr lang="en-US" sz="1200" b="1" dirty="0">
                  <a:solidFill>
                    <a:schemeClr val="tx1"/>
                  </a:solidFill>
                </a:rPr>
                <a:t>, 2012]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6248" y="3850435"/>
              <a:ext cx="4634552" cy="8950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P_tmp.png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71006" y="4113596"/>
              <a:ext cx="3933092" cy="451338"/>
            </a:xfrm>
            <a:prstGeom prst="rect">
              <a:avLst/>
            </a:prstGeom>
            <a:noFill/>
            <a:ln/>
            <a:effectLst/>
            <a:extLst>
              <a:ext uri="{909E8E84-426E-40dd-AFC4-6F175D3DCCD1}">
                <a14:hiddenFill xmlns:a14="http://schemas.microsoft.com/office/drawing/2010/main" xmlns="">
                  <a:pattFill prst="pct5">
                    <a:fgClr>
                      <a:srgbClr val="FFFFFF">
                        <a:alpha val="0"/>
                      </a:srgbClr>
                    </a:fgClr>
                    <a:bgClr>
                      <a:srgbClr val="FFFFFF">
                        <a:alpha val="0"/>
                      </a:srgbClr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7357" dir="2700000" rotWithShape="0">
                      <a:scrgbClr r="0" g="0" b="0"/>
                    </a:outerShdw>
                  </a:effectLst>
                </a14:hiddenEffects>
              </a:ext>
              <a:ext uri="{31F19639-BCED-4a60-ADC4-E9642A236FB7}">
                <a14:hiddenScene3d xmlns:a14="http://schemas.microsoft.com/office/drawing/2010/main" xmlns="">
                  <a:camera prst="orthographicFront">
                    <a:rot lat="0" lon="0" rev="0"/>
                  </a:camera>
                  <a:lightRig rig="threePt" dir="t">
                    <a:rot lat="0" lon="0" rev="0"/>
                  </a:lightRig>
                </a14:hiddenScene3d>
              </a:ext>
              <a:ext uri="{E45631CC-5BF2-4c18-A39C-3461C7D3F71A}">
                <a14:hiddenSp3d xmlns:a14="http://schemas.microsoft.com/office/drawing/2010/main" xmlns="" extrusionH="457200">
                  <a:contourClr>
                    <a:srgbClr val="000000"/>
                  </a:contourClr>
                </a14:hiddenSp3d>
              </a:ext>
              <a:ext uri="{53640926-AAD7-44d8-BBD7-CCE9431645EC}">
                <a14:shadowObscured xmlns:a14="http://schemas.microsoft.com/office/drawing/2010/main" xmlns=""/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2020248" y="5102080"/>
            <a:ext cx="4634552" cy="1440537"/>
            <a:chOff x="496248" y="5102079"/>
            <a:chExt cx="4634552" cy="1440537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96248" y="5102079"/>
              <a:ext cx="4634552" cy="4673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Coded (Decentralized)  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6248" y="5647521"/>
              <a:ext cx="4634552" cy="8950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TP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07483" y="5806441"/>
              <a:ext cx="4416669" cy="580292"/>
            </a:xfrm>
            <a:prstGeom prst="rect">
              <a:avLst/>
            </a:prstGeom>
            <a:noFill/>
            <a:ln/>
            <a:effectLst/>
            <a:extLst>
              <a:ext uri="{909E8E84-426E-40dd-AFC4-6F175D3DCCD1}">
                <a14:hiddenFill xmlns:a14="http://schemas.microsoft.com/office/drawing/2010/main" xmlns="">
                  <a:pattFill prst="pct5">
                    <a:fgClr>
                      <a:srgbClr val="FFFFFF">
                        <a:alpha val="0"/>
                      </a:srgbClr>
                    </a:fgClr>
                    <a:bgClr>
                      <a:srgbClr val="FFFFFF">
                        <a:alpha val="0"/>
                      </a:srgbClr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7357" dir="2700000" rotWithShape="0">
                      <a:scrgbClr r="0" g="0" b="0"/>
                    </a:outerShdw>
                  </a:effectLst>
                </a14:hiddenEffects>
              </a:ext>
              <a:ext uri="{31F19639-BCED-4a60-ADC4-E9642A236FB7}">
                <a14:hiddenScene3d xmlns:a14="http://schemas.microsoft.com/office/drawing/2010/main" xmlns="">
                  <a:camera prst="orthographicFront">
                    <a:rot lat="0" lon="0" rev="0"/>
                  </a:camera>
                  <a:lightRig rig="threePt" dir="t">
                    <a:rot lat="0" lon="0" rev="0"/>
                  </a:lightRig>
                </a14:hiddenScene3d>
              </a:ext>
              <a:ext uri="{E45631CC-5BF2-4c18-A39C-3461C7D3F71A}">
                <a14:hiddenSp3d xmlns:a14="http://schemas.microsoft.com/office/drawing/2010/main" xmlns="" extrusionH="457200">
                  <a:contourClr>
                    <a:srgbClr val="000000"/>
                  </a:contourClr>
                </a14:hiddenSp3d>
              </a:ext>
              <a:ext uri="{53640926-AAD7-44d8-BBD7-CCE9431645EC}">
                <a14:shadowObscured xmlns:a14="http://schemas.microsoft.com/office/drawing/2010/main" xmlns=""/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1998010" y="1558671"/>
            <a:ext cx="4656791" cy="1440537"/>
            <a:chOff x="474009" y="1558670"/>
            <a:chExt cx="4656791" cy="1440537"/>
          </a:xfrm>
        </p:grpSpPr>
        <p:sp>
          <p:nvSpPr>
            <p:cNvPr id="5" name="Rectangle 4"/>
            <p:cNvSpPr/>
            <p:nvPr/>
          </p:nvSpPr>
          <p:spPr>
            <a:xfrm>
              <a:off x="474009" y="1558670"/>
              <a:ext cx="4656791" cy="4673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 err="1">
                  <a:solidFill>
                    <a:schemeClr val="tx1"/>
                  </a:solidFill>
                </a:rPr>
                <a:t>Uncoded</a:t>
              </a:r>
              <a:r>
                <a:rPr 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96248" y="2104112"/>
              <a:ext cx="4634552" cy="8950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TP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07483" y="2330947"/>
              <a:ext cx="2675792" cy="419100"/>
            </a:xfrm>
            <a:prstGeom prst="rect">
              <a:avLst/>
            </a:prstGeom>
            <a:noFill/>
            <a:ln/>
            <a:effectLst/>
            <a:extLst>
              <a:ext uri="{909E8E84-426E-40dd-AFC4-6F175D3DCCD1}">
                <a14:hiddenFill xmlns:a14="http://schemas.microsoft.com/office/drawing/2010/main" xmlns="">
                  <a:pattFill prst="pct5">
                    <a:fgClr>
                      <a:srgbClr val="FFFFFF">
                        <a:alpha val="0"/>
                      </a:srgbClr>
                    </a:fgClr>
                    <a:bgClr>
                      <a:srgbClr val="FFFFFF">
                        <a:alpha val="0"/>
                      </a:srgbClr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7357" dir="2700000" rotWithShape="0">
                      <a:scrgbClr r="0" g="0" b="0"/>
                    </a:outerShdw>
                  </a:effectLst>
                </a14:hiddenEffects>
              </a:ext>
              <a:ext uri="{31F19639-BCED-4a60-ADC4-E9642A236FB7}">
                <a14:hiddenScene3d xmlns:a14="http://schemas.microsoft.com/office/drawing/2010/main" xmlns="">
                  <a:camera prst="orthographicFront">
                    <a:rot lat="0" lon="0" rev="0"/>
                  </a:camera>
                  <a:lightRig rig="threePt" dir="t">
                    <a:rot lat="0" lon="0" rev="0"/>
                  </a:lightRig>
                </a14:hiddenScene3d>
              </a:ext>
              <a:ext uri="{E45631CC-5BF2-4c18-A39C-3461C7D3F71A}">
                <a14:hiddenSp3d xmlns:a14="http://schemas.microsoft.com/office/drawing/2010/main" xmlns="" extrusionH="457200">
                  <a:contourClr>
                    <a:srgbClr val="000000"/>
                  </a:contourClr>
                </a14:hiddenSp3d>
              </a:ext>
              <a:ext uri="{53640926-AAD7-44d8-BBD7-CCE9431645EC}">
                <a14:shadowObscured xmlns:a14="http://schemas.microsoft.com/office/drawing/2010/main" xmlns=""/>
              </a:ext>
            </a:extLst>
          </p:spPr>
        </p:pic>
      </p:grpSp>
      <p:sp>
        <p:nvSpPr>
          <p:cNvPr id="24" name="Oval 23"/>
          <p:cNvSpPr/>
          <p:nvPr/>
        </p:nvSpPr>
        <p:spPr>
          <a:xfrm>
            <a:off x="3204353" y="2195542"/>
            <a:ext cx="681847" cy="6553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204353" y="3960842"/>
            <a:ext cx="681847" cy="6553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204353" y="5806441"/>
            <a:ext cx="681847" cy="6553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517900" y="2195543"/>
            <a:ext cx="1511300" cy="7527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517900" y="3960843"/>
            <a:ext cx="1511300" cy="7527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517900" y="5762946"/>
            <a:ext cx="1511300" cy="7527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995583" y="1558671"/>
            <a:ext cx="33655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1" i="1" dirty="0"/>
              <a:t>Local Cache Gain:</a:t>
            </a:r>
          </a:p>
          <a:p>
            <a:pPr marL="342900" indent="-3429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Proportional to  local cache size</a:t>
            </a:r>
          </a:p>
          <a:p>
            <a:pPr marL="342900" indent="-3429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Offers minor gain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95583" y="3759940"/>
            <a:ext cx="33655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1" i="1" dirty="0"/>
              <a:t>Global Cache Gain:</a:t>
            </a:r>
          </a:p>
          <a:p>
            <a:pPr marL="342900" indent="-3429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Proportional to  global cache size</a:t>
            </a:r>
          </a:p>
          <a:p>
            <a:pPr marL="342900" indent="-3429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Offers gain </a:t>
            </a:r>
            <a:r>
              <a:rPr lang="en-US" sz="2400" dirty="0">
                <a:solidFill>
                  <a:srgbClr val="FF0000"/>
                </a:solidFill>
              </a:rPr>
              <a:t>in the order of number of users </a:t>
            </a:r>
          </a:p>
        </p:txBody>
      </p:sp>
      <p:sp>
        <p:nvSpPr>
          <p:cNvPr id="33" name="Oval 32"/>
          <p:cNvSpPr/>
          <p:nvPr/>
        </p:nvSpPr>
        <p:spPr>
          <a:xfrm>
            <a:off x="4705675" y="5569459"/>
            <a:ext cx="2080528" cy="10546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621179" y="3809181"/>
            <a:ext cx="2165025" cy="10546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2131483" y="2344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Comparison</a:t>
            </a:r>
          </a:p>
          <a:p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7416801" y="914480"/>
            <a:ext cx="3044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 Files, K Users, Cache Size M</a:t>
            </a:r>
          </a:p>
        </p:txBody>
      </p:sp>
    </p:spTree>
    <p:extLst>
      <p:ext uri="{BB962C8B-B14F-4D97-AF65-F5344CB8AC3E}">
        <p14:creationId xmlns:p14="http://schemas.microsoft.com/office/powerpoint/2010/main" val="84033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2" grpId="0" animBg="1"/>
      <p:bldP spid="22" grpId="1" animBg="1"/>
      <p:bldP spid="28" grpId="0" animBg="1"/>
      <p:bldP spid="28" grpId="1" animBg="1"/>
      <p:bldP spid="29" grpId="0" animBg="1"/>
      <p:bldP spid="29" grpId="1" animBg="1"/>
      <p:bldP spid="27" grpId="0"/>
      <p:bldP spid="31" grpId="0"/>
      <p:bldP spid="33" grpId="0" animBg="1"/>
      <p:bldP spid="3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7059" y="3231155"/>
            <a:ext cx="5385180" cy="1325563"/>
          </a:xfrm>
        </p:spPr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34106" y="1634431"/>
            <a:ext cx="7696200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The proposed scheme is </a:t>
            </a:r>
            <a:r>
              <a:rPr lang="en-US" sz="2200" dirty="0">
                <a:solidFill>
                  <a:srgbClr val="FF0000"/>
                </a:solidFill>
              </a:rPr>
              <a:t>optimum</a:t>
            </a:r>
            <a:r>
              <a:rPr lang="en-US" sz="2200" dirty="0">
                <a:solidFill>
                  <a:schemeClr val="tx1"/>
                </a:solidFill>
              </a:rPr>
              <a:t> within a </a:t>
            </a:r>
            <a:r>
              <a:rPr lang="en-US" sz="2200" dirty="0">
                <a:solidFill>
                  <a:srgbClr val="FF0000"/>
                </a:solidFill>
              </a:rPr>
              <a:t>constant</a:t>
            </a:r>
            <a:r>
              <a:rPr lang="en-US" sz="2200" dirty="0">
                <a:solidFill>
                  <a:schemeClr val="tx1"/>
                </a:solidFill>
              </a:rPr>
              <a:t> factor in rate.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4106" y="1080671"/>
            <a:ext cx="7696200" cy="4673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</a:rPr>
              <a:t>Theorem: </a:t>
            </a:r>
          </a:p>
        </p:txBody>
      </p:sp>
    </p:spTree>
    <p:extLst>
      <p:ext uri="{BB962C8B-B14F-4D97-AF65-F5344CB8AC3E}">
        <p14:creationId xmlns:p14="http://schemas.microsoft.com/office/powerpoint/2010/main" val="332230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152525"/>
            <a:ext cx="12073718" cy="5145685"/>
            <a:chOff x="962736" y="839424"/>
            <a:chExt cx="10266528" cy="3964589"/>
          </a:xfrm>
        </p:grpSpPr>
        <p:sp>
          <p:nvSpPr>
            <p:cNvPr id="4098" name="Rectangle 4"/>
            <p:cNvSpPr>
              <a:spLocks noChangeArrowheads="1"/>
            </p:cNvSpPr>
            <p:nvPr/>
          </p:nvSpPr>
          <p:spPr bwMode="auto">
            <a:xfrm>
              <a:off x="962736" y="1567145"/>
              <a:ext cx="10266528" cy="2594998"/>
            </a:xfrm>
            <a:prstGeom prst="rect">
              <a:avLst/>
            </a:prstGeom>
            <a:gradFill rotWithShape="1">
              <a:gsLst>
                <a:gs pos="0">
                  <a:srgbClr val="BFBFBF"/>
                </a:gs>
                <a:gs pos="25999">
                  <a:srgbClr val="F2F2F2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201549" y="839424"/>
              <a:ext cx="9466452" cy="3964589"/>
              <a:chOff x="2984" y="0"/>
              <a:chExt cx="8431080" cy="3353922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6360868" y="1220537"/>
                <a:ext cx="2060369" cy="323055"/>
                <a:chOff x="0" y="0"/>
                <a:chExt cx="2060448" cy="323088"/>
              </a:xfrm>
            </p:grpSpPr>
            <p:pic>
              <p:nvPicPr>
                <p:cNvPr id="4101" name="Ellipse 9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00358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03" name="Bent Arrow 40"/>
              <p:cNvSpPr>
                <a:spLocks/>
              </p:cNvSpPr>
              <p:nvPr/>
            </p:nvSpPr>
            <p:spPr bwMode="auto">
              <a:xfrm rot="5400000">
                <a:off x="1832730" y="76744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04" name="Rounded Rectangle 6"/>
              <p:cNvSpPr>
                <a:spLocks noChangeArrowheads="1"/>
              </p:cNvSpPr>
              <p:nvPr/>
            </p:nvSpPr>
            <p:spPr bwMode="auto">
              <a:xfrm>
                <a:off x="196842" y="1904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5" name="Rounded Rectangle 8"/>
              <p:cNvSpPr>
                <a:spLocks noChangeArrowheads="1"/>
              </p:cNvSpPr>
              <p:nvPr/>
            </p:nvSpPr>
            <p:spPr bwMode="auto">
              <a:xfrm>
                <a:off x="1796981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Rounded Rectangle 10"/>
              <p:cNvSpPr>
                <a:spLocks noChangeArrowheads="1"/>
              </p:cNvSpPr>
              <p:nvPr/>
            </p:nvSpPr>
            <p:spPr bwMode="auto">
              <a:xfrm>
                <a:off x="3387595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Rektangel 76"/>
              <p:cNvSpPr>
                <a:spLocks noChangeArrowheads="1"/>
              </p:cNvSpPr>
              <p:nvPr/>
            </p:nvSpPr>
            <p:spPr bwMode="auto">
              <a:xfrm>
                <a:off x="377811" y="171433"/>
                <a:ext cx="133486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Rektangel 76"/>
              <p:cNvSpPr>
                <a:spLocks noChangeArrowheads="1"/>
              </p:cNvSpPr>
              <p:nvPr/>
            </p:nvSpPr>
            <p:spPr bwMode="auto">
              <a:xfrm>
                <a:off x="1895222" y="1984175"/>
                <a:ext cx="1457510" cy="54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Decentralized Coded Cache</a:t>
                </a:r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9" name="Rektangel 76"/>
              <p:cNvSpPr>
                <a:spLocks noChangeArrowheads="1"/>
              </p:cNvSpPr>
              <p:nvPr/>
            </p:nvSpPr>
            <p:spPr bwMode="auto">
              <a:xfrm>
                <a:off x="3426768" y="103063"/>
                <a:ext cx="1560964" cy="862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Nonuniform Demands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10" name="Group 14"/>
              <p:cNvGrpSpPr>
                <a:grpSpLocks/>
              </p:cNvGrpSpPr>
              <p:nvPr/>
            </p:nvGrpSpPr>
            <p:grpSpPr bwMode="auto">
              <a:xfrm>
                <a:off x="3160591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1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9441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3" name="Group 17"/>
              <p:cNvGrpSpPr>
                <a:grpSpLocks/>
              </p:cNvGrpSpPr>
              <p:nvPr/>
            </p:nvGrpSpPr>
            <p:grpSpPr bwMode="auto">
              <a:xfrm>
                <a:off x="1557404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14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2428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6" name="Group 20"/>
              <p:cNvGrpSpPr>
                <a:grpSpLocks/>
              </p:cNvGrpSpPr>
              <p:nvPr/>
            </p:nvGrpSpPr>
            <p:grpSpPr bwMode="auto">
              <a:xfrm>
                <a:off x="2984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7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8559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9" name="Group 23"/>
              <p:cNvGrpSpPr>
                <a:grpSpLocks/>
              </p:cNvGrpSpPr>
              <p:nvPr/>
            </p:nvGrpSpPr>
            <p:grpSpPr bwMode="auto">
              <a:xfrm>
                <a:off x="1558865" y="683874"/>
                <a:ext cx="415909" cy="461619"/>
                <a:chOff x="576" y="0"/>
                <a:chExt cx="415909" cy="461619"/>
              </a:xfrm>
            </p:grpSpPr>
            <p:sp>
              <p:nvSpPr>
                <p:cNvPr id="4120" name="Ellipse 53"/>
                <p:cNvSpPr>
                  <a:spLocks noChangeArrowheads="1"/>
                </p:cNvSpPr>
                <p:nvPr/>
              </p:nvSpPr>
              <p:spPr bwMode="auto">
                <a:xfrm>
                  <a:off x="576" y="39953"/>
                  <a:ext cx="415909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145" cy="4616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4122" name="Group 26"/>
              <p:cNvGrpSpPr>
                <a:grpSpLocks/>
              </p:cNvGrpSpPr>
              <p:nvPr/>
            </p:nvGrpSpPr>
            <p:grpSpPr bwMode="auto">
              <a:xfrm>
                <a:off x="31691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23" name="Ellipse 53"/>
                <p:cNvSpPr>
                  <a:spLocks noChangeArrowheads="1"/>
                </p:cNvSpPr>
                <p:nvPr/>
              </p:nvSpPr>
              <p:spPr bwMode="auto">
                <a:xfrm>
                  <a:off x="-654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125" name="Bent Arrow 41"/>
              <p:cNvSpPr>
                <a:spLocks/>
              </p:cNvSpPr>
              <p:nvPr/>
            </p:nvSpPr>
            <p:spPr bwMode="auto">
              <a:xfrm rot="16200000" flipV="1">
                <a:off x="3432869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6" name="Bent Arrow 42"/>
              <p:cNvSpPr>
                <a:spLocks/>
              </p:cNvSpPr>
              <p:nvPr/>
            </p:nvSpPr>
            <p:spPr bwMode="auto">
              <a:xfrm rot="5400000">
                <a:off x="5023483" y="724586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7" name="Rounded Rectangle 43"/>
              <p:cNvSpPr>
                <a:spLocks noChangeArrowheads="1"/>
              </p:cNvSpPr>
              <p:nvPr/>
            </p:nvSpPr>
            <p:spPr bwMode="auto">
              <a:xfrm>
                <a:off x="4987734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28" name="Rektangel 76"/>
              <p:cNvSpPr>
                <a:spLocks noChangeArrowheads="1"/>
              </p:cNvSpPr>
              <p:nvPr/>
            </p:nvSpPr>
            <p:spPr bwMode="auto">
              <a:xfrm>
                <a:off x="5140128" y="1984175"/>
                <a:ext cx="125467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Delay Sensitive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29" name="Group 33"/>
              <p:cNvGrpSpPr>
                <a:grpSpLocks/>
              </p:cNvGrpSpPr>
              <p:nvPr/>
            </p:nvGrpSpPr>
            <p:grpSpPr bwMode="auto">
              <a:xfrm>
                <a:off x="63596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30" name="Ellipse 53"/>
                <p:cNvSpPr>
                  <a:spLocks noChangeArrowheads="1"/>
                </p:cNvSpPr>
                <p:nvPr/>
              </p:nvSpPr>
              <p:spPr bwMode="auto">
                <a:xfrm>
                  <a:off x="-402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4132" name="Group 36"/>
              <p:cNvGrpSpPr>
                <a:grpSpLocks/>
              </p:cNvGrpSpPr>
              <p:nvPr/>
            </p:nvGrpSpPr>
            <p:grpSpPr bwMode="auto">
              <a:xfrm>
                <a:off x="4800488" y="571925"/>
                <a:ext cx="416988" cy="461665"/>
                <a:chOff x="0" y="0"/>
                <a:chExt cx="416988" cy="461665"/>
              </a:xfrm>
            </p:grpSpPr>
            <p:sp>
              <p:nvSpPr>
                <p:cNvPr id="4133" name="Ellipse 53"/>
                <p:cNvSpPr>
                  <a:spLocks noChangeArrowheads="1"/>
                </p:cNvSpPr>
                <p:nvPr/>
              </p:nvSpPr>
              <p:spPr bwMode="auto">
                <a:xfrm>
                  <a:off x="-72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4135" name="Group 39"/>
              <p:cNvGrpSpPr>
                <a:grpSpLocks/>
              </p:cNvGrpSpPr>
              <p:nvPr/>
            </p:nvGrpSpPr>
            <p:grpSpPr bwMode="auto">
              <a:xfrm>
                <a:off x="4989321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36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00305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38" name="Bent Arrow 52"/>
              <p:cNvSpPr>
                <a:spLocks/>
              </p:cNvSpPr>
              <p:nvPr/>
            </p:nvSpPr>
            <p:spPr bwMode="auto">
              <a:xfrm rot="16200000" flipV="1">
                <a:off x="6623622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39" name="Rounded Rectangle 53"/>
              <p:cNvSpPr>
                <a:spLocks noChangeArrowheads="1"/>
              </p:cNvSpPr>
              <p:nvPr/>
            </p:nvSpPr>
            <p:spPr bwMode="auto">
              <a:xfrm>
                <a:off x="6603747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0" name="Rektangel 76"/>
              <p:cNvSpPr>
                <a:spLocks noChangeArrowheads="1"/>
              </p:cNvSpPr>
              <p:nvPr/>
            </p:nvSpPr>
            <p:spPr bwMode="auto">
              <a:xfrm>
                <a:off x="6768259" y="19048"/>
                <a:ext cx="1219153" cy="1344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32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 in ICN</a:t>
                </a:r>
                <a:endParaRPr lang="da-DK" altLang="en-US" sz="32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32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41" name="Group 45"/>
              <p:cNvGrpSpPr>
                <a:grpSpLocks/>
              </p:cNvGrpSpPr>
              <p:nvPr/>
            </p:nvGrpSpPr>
            <p:grpSpPr bwMode="auto">
              <a:xfrm>
                <a:off x="8017076" y="571925"/>
                <a:ext cx="416988" cy="461665"/>
                <a:chOff x="0" y="0"/>
                <a:chExt cx="416988" cy="461665"/>
              </a:xfrm>
            </p:grpSpPr>
            <p:sp>
              <p:nvSpPr>
                <p:cNvPr id="4142" name="Ellipse 53"/>
                <p:cNvSpPr>
                  <a:spLocks noChangeArrowheads="1"/>
                </p:cNvSpPr>
                <p:nvPr/>
              </p:nvSpPr>
              <p:spPr bwMode="auto">
                <a:xfrm>
                  <a:off x="-508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43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5</a:t>
                  </a:r>
                </a:p>
              </p:txBody>
            </p:sp>
          </p:grpSp>
        </p:grpSp>
      </p:grpSp>
      <p:sp>
        <p:nvSpPr>
          <p:cNvPr id="4145" name="Rektangel 76"/>
          <p:cNvSpPr>
            <a:spLocks noChangeArrowheads="1"/>
          </p:cNvSpPr>
          <p:nvPr/>
        </p:nvSpPr>
        <p:spPr bwMode="auto">
          <a:xfrm>
            <a:off x="26368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2332039" y="5562601"/>
            <a:ext cx="250825" cy="250825"/>
            <a:chOff x="0" y="0"/>
            <a:chExt cx="393700" cy="393700"/>
          </a:xfrm>
        </p:grpSpPr>
        <p:sp>
          <p:nvSpPr>
            <p:cNvPr id="4147" name="Oval 96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48" name="Isosceles Triangle 97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49" name="Rektangel 76"/>
          <p:cNvSpPr>
            <a:spLocks noChangeArrowheads="1"/>
          </p:cNvSpPr>
          <p:nvPr/>
        </p:nvSpPr>
        <p:spPr bwMode="auto">
          <a:xfrm>
            <a:off x="53292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50" name="Group 54"/>
          <p:cNvGrpSpPr>
            <a:grpSpLocks/>
          </p:cNvGrpSpPr>
          <p:nvPr/>
        </p:nvGrpSpPr>
        <p:grpSpPr bwMode="auto">
          <a:xfrm>
            <a:off x="5024439" y="5562601"/>
            <a:ext cx="250825" cy="250825"/>
            <a:chOff x="0" y="0"/>
            <a:chExt cx="393700" cy="393700"/>
          </a:xfrm>
        </p:grpSpPr>
        <p:sp>
          <p:nvSpPr>
            <p:cNvPr id="4151" name="Oval 100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2" name="Isosceles Triangle 101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3" name="Rektangel 76"/>
          <p:cNvSpPr>
            <a:spLocks noChangeArrowheads="1"/>
          </p:cNvSpPr>
          <p:nvPr/>
        </p:nvSpPr>
        <p:spPr bwMode="auto">
          <a:xfrm>
            <a:off x="78692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>
              <a:solidFill>
                <a:srgbClr val="FFFFFF"/>
              </a:solidFill>
            </a:endParaRPr>
          </a:p>
          <a:p>
            <a:pPr eaLnBrk="1" hangingPunct="1"/>
            <a:endParaRPr lang="da-DK" altLang="en-US">
              <a:solidFill>
                <a:srgbClr val="1E1C11"/>
              </a:solidFill>
            </a:endParaRPr>
          </a:p>
        </p:txBody>
      </p:sp>
      <p:grpSp>
        <p:nvGrpSpPr>
          <p:cNvPr id="4154" name="Group 58"/>
          <p:cNvGrpSpPr>
            <a:grpSpLocks/>
          </p:cNvGrpSpPr>
          <p:nvPr/>
        </p:nvGrpSpPr>
        <p:grpSpPr bwMode="auto">
          <a:xfrm>
            <a:off x="7564439" y="5562601"/>
            <a:ext cx="250825" cy="250825"/>
            <a:chOff x="0" y="0"/>
            <a:chExt cx="393700" cy="393700"/>
          </a:xfrm>
        </p:grpSpPr>
        <p:sp>
          <p:nvSpPr>
            <p:cNvPr id="4155" name="Oval 104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6" name="Isosceles Triangle 105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7" name="Rectangle 4"/>
          <p:cNvSpPr>
            <a:spLocks noChangeArrowheads="1"/>
          </p:cNvSpPr>
          <p:nvPr/>
        </p:nvSpPr>
        <p:spPr bwMode="auto">
          <a:xfrm>
            <a:off x="23987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000">
                <a:solidFill>
                  <a:srgbClr val="FFFFFF"/>
                </a:solidFill>
              </a:rPr>
              <a:t>Your own footer</a:t>
            </a:r>
          </a:p>
        </p:txBody>
      </p:sp>
      <p:sp>
        <p:nvSpPr>
          <p:cNvPr id="4158" name="Rectangle 4"/>
          <p:cNvSpPr>
            <a:spLocks noChangeArrowheads="1"/>
          </p:cNvSpPr>
          <p:nvPr/>
        </p:nvSpPr>
        <p:spPr bwMode="auto">
          <a:xfrm>
            <a:off x="82915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zh-CN" sz="1000">
                <a:solidFill>
                  <a:srgbClr val="FFFFFF"/>
                </a:solidFill>
              </a:rPr>
              <a:t>Your Logo</a:t>
            </a:r>
          </a:p>
        </p:txBody>
      </p:sp>
      <p:sp>
        <p:nvSpPr>
          <p:cNvPr id="4159" name="TextBox 54"/>
          <p:cNvSpPr txBox="1">
            <a:spLocks noChangeArrowheads="1"/>
          </p:cNvSpPr>
          <p:nvPr/>
        </p:nvSpPr>
        <p:spPr bwMode="auto">
          <a:xfrm>
            <a:off x="529414" y="257372"/>
            <a:ext cx="33392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altLang="en-US" sz="3600" b="1" dirty="0" smtClean="0">
                <a:solidFill>
                  <a:srgbClr val="262626"/>
                </a:solidFill>
              </a:rPr>
              <a:t>Roadmap to ICN</a:t>
            </a:r>
            <a:endParaRPr lang="en-GB" altLang="en-US" sz="3600" dirty="0">
              <a:solidFill>
                <a:srgbClr val="262626"/>
              </a:solidFill>
            </a:endParaRPr>
          </a:p>
        </p:txBody>
      </p:sp>
      <p:sp>
        <p:nvSpPr>
          <p:cNvPr id="4" name="图文框 3"/>
          <p:cNvSpPr/>
          <p:nvPr/>
        </p:nvSpPr>
        <p:spPr>
          <a:xfrm>
            <a:off x="4708411" y="1124603"/>
            <a:ext cx="2182843" cy="1578101"/>
          </a:xfrm>
          <a:prstGeom prst="frame">
            <a:avLst>
              <a:gd name="adj1" fmla="val 5424"/>
            </a:avLst>
          </a:prstGeom>
          <a:solidFill>
            <a:srgbClr val="FF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8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Non-Uniform Demands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1" y="2250017"/>
            <a:ext cx="88141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Contradicting Intuitions: 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More popular file </a:t>
            </a:r>
            <a:r>
              <a:rPr lang="en-US" sz="2800" dirty="0">
                <a:solidFill>
                  <a:srgbClr val="000000"/>
                </a:solidFill>
                <a:sym typeface="Wingdings"/>
              </a:rPr>
              <a:t></a:t>
            </a:r>
            <a:r>
              <a:rPr lang="en-US" sz="2800" dirty="0">
                <a:solidFill>
                  <a:srgbClr val="000000"/>
                </a:solidFill>
              </a:rPr>
              <a:t> More caching memory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Symmetry of the prefetching </a:t>
            </a:r>
            <a:r>
              <a:rPr lang="en-US" sz="2800" dirty="0">
                <a:solidFill>
                  <a:srgbClr val="000000"/>
                </a:solidFill>
                <a:sym typeface="Wingdings"/>
              </a:rPr>
              <a:t> Tractable Analysis</a:t>
            </a:r>
            <a:endParaRPr lang="en-US" sz="2800" dirty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14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9" name="组合 8"/>
          <p:cNvGrpSpPr/>
          <p:nvPr/>
        </p:nvGrpSpPr>
        <p:grpSpPr>
          <a:xfrm>
            <a:off x="2376150" y="2060673"/>
            <a:ext cx="2086976" cy="1763224"/>
            <a:chOff x="388938" y="1163638"/>
            <a:chExt cx="2086976" cy="1763224"/>
          </a:xfrm>
        </p:grpSpPr>
        <p:sp>
          <p:nvSpPr>
            <p:cNvPr id="4" name="Rounded Rectangle 6"/>
            <p:cNvSpPr>
              <a:spLocks noChangeArrowheads="1"/>
            </p:cNvSpPr>
            <p:nvPr/>
          </p:nvSpPr>
          <p:spPr bwMode="auto">
            <a:xfrm>
              <a:off x="388938" y="1163638"/>
              <a:ext cx="2086976" cy="148108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2F2F2"/>
                </a:gs>
              </a:gsLst>
              <a:lin ang="5400000"/>
            </a:gradFill>
            <a:ln w="63500" cmpd="sng">
              <a:solidFill>
                <a:srgbClr val="9CC43B"/>
              </a:solidFill>
              <a:round/>
              <a:headEnd/>
              <a:tailEnd/>
            </a:ln>
            <a:effectLst>
              <a:outerShdw dist="23000" dir="5400000" algn="ctr" rotWithShape="0">
                <a:srgbClr val="808080">
                  <a:alpha val="31999"/>
                </a:srgbClr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" name="Rektangel 76"/>
            <p:cNvSpPr>
              <a:spLocks noChangeArrowheads="1"/>
            </p:cNvSpPr>
            <p:nvPr/>
          </p:nvSpPr>
          <p:spPr bwMode="auto">
            <a:xfrm>
              <a:off x="575093" y="1295646"/>
              <a:ext cx="1776853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600" b="1" noProof="1" smtClean="0">
                  <a:solidFill>
                    <a:srgbClr val="000000"/>
                  </a:solidFill>
                  <a:cs typeface="Arial" panose="020B0604020202020204" pitchFamily="34" charset="0"/>
                </a:rPr>
                <a:t>Coded Caching</a:t>
              </a:r>
              <a:endParaRPr lang="da-DK" altLang="en-US" sz="3600" dirty="0">
                <a:solidFill>
                  <a:srgbClr val="000000"/>
                </a:solidFill>
              </a:endParaRPr>
            </a:p>
            <a:p>
              <a:pPr eaLnBrk="1" hangingPunct="1"/>
              <a:endParaRPr lang="da-DK" altLang="en-US" sz="2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813046" y="2133749"/>
            <a:ext cx="2047118" cy="1642864"/>
            <a:chOff x="8475515" y="1163638"/>
            <a:chExt cx="1864237" cy="1516806"/>
          </a:xfrm>
        </p:grpSpPr>
        <p:sp>
          <p:nvSpPr>
            <p:cNvPr id="5" name="Rounded Rectangle 6"/>
            <p:cNvSpPr>
              <a:spLocks noChangeArrowheads="1"/>
            </p:cNvSpPr>
            <p:nvPr/>
          </p:nvSpPr>
          <p:spPr bwMode="auto">
            <a:xfrm>
              <a:off x="8475515" y="1163638"/>
              <a:ext cx="1864237" cy="1381869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2F2F2"/>
                </a:gs>
              </a:gsLst>
              <a:lin ang="5400000"/>
            </a:gradFill>
            <a:ln w="63500" cmpd="sng">
              <a:solidFill>
                <a:srgbClr val="9CC43B"/>
              </a:solidFill>
              <a:round/>
              <a:headEnd/>
              <a:tailEnd/>
            </a:ln>
            <a:effectLst>
              <a:outerShdw dist="23000" dir="5400000" algn="ctr" rotWithShape="0">
                <a:srgbClr val="808080">
                  <a:alpha val="31999"/>
                </a:srgbClr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Rektangel 76"/>
            <p:cNvSpPr>
              <a:spLocks noChangeArrowheads="1"/>
            </p:cNvSpPr>
            <p:nvPr/>
          </p:nvSpPr>
          <p:spPr bwMode="auto">
            <a:xfrm>
              <a:off x="8988965" y="1480115"/>
              <a:ext cx="111163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4000" b="1" noProof="1" smtClean="0">
                  <a:solidFill>
                    <a:srgbClr val="000000"/>
                  </a:solidFill>
                  <a:cs typeface="Arial" panose="020B0604020202020204" pitchFamily="34" charset="0"/>
                </a:rPr>
                <a:t>ICN</a:t>
              </a:r>
              <a:endParaRPr lang="da-DK" altLang="en-US" sz="4000" dirty="0">
                <a:solidFill>
                  <a:srgbClr val="000000"/>
                </a:solidFill>
              </a:endParaRPr>
            </a:p>
            <a:p>
              <a:pPr eaLnBrk="1" hangingPunct="1"/>
              <a:endParaRPr lang="da-DK" altLang="en-US" sz="3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1" name="右箭头 10"/>
          <p:cNvSpPr/>
          <p:nvPr/>
        </p:nvSpPr>
        <p:spPr>
          <a:xfrm>
            <a:off x="4601768" y="2592841"/>
            <a:ext cx="3137096" cy="3623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709899" y="502186"/>
            <a:ext cx="108111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b="1" dirty="0" smtClean="0">
                <a:solidFill>
                  <a:srgbClr val="FF000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?</a:t>
            </a:r>
            <a:endParaRPr lang="zh-CN" altLang="en-US" sz="16600" b="1" dirty="0">
              <a:solidFill>
                <a:srgbClr val="FF000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8159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/>
          <p:cNvSpPr txBox="1">
            <a:spLocks/>
          </p:cNvSpPr>
          <p:nvPr/>
        </p:nvSpPr>
        <p:spPr>
          <a:xfrm>
            <a:off x="2131483" y="2454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Idea of Grouping</a:t>
            </a:r>
          </a:p>
          <a:p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6401688" y="2319867"/>
            <a:ext cx="1193800" cy="19388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625121" y="2319867"/>
            <a:ext cx="891458" cy="193886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8547989" y="2319867"/>
            <a:ext cx="540091" cy="193886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119488" y="2319867"/>
            <a:ext cx="1081958" cy="193886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77999" y="1456267"/>
            <a:ext cx="451273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Group the files with </a:t>
            </a:r>
            <a:r>
              <a:rPr lang="en-US" sz="2200" dirty="0">
                <a:solidFill>
                  <a:srgbClr val="FF0000"/>
                </a:solidFill>
              </a:rPr>
              <a:t>approximately</a:t>
            </a:r>
            <a:r>
              <a:rPr lang="en-US" sz="2200" dirty="0"/>
              <a:t> similar popularities</a:t>
            </a:r>
          </a:p>
          <a:p>
            <a:endParaRPr lang="en-US" sz="2300" dirty="0"/>
          </a:p>
          <a:p>
            <a:r>
              <a:rPr lang="en-US" sz="2200" dirty="0"/>
              <a:t>Dedicate Memory </a:t>
            </a:r>
            <a:r>
              <a:rPr lang="en-US" sz="2200" b="1" i="1" dirty="0" err="1"/>
              <a:t>M</a:t>
            </a:r>
            <a:r>
              <a:rPr lang="en-US" sz="2200" b="1" i="1" baseline="-25000" dirty="0" err="1"/>
              <a:t>i</a:t>
            </a:r>
            <a:r>
              <a:rPr lang="en-US" sz="2200" b="1" i="1" baseline="-25000" dirty="0"/>
              <a:t> </a:t>
            </a:r>
            <a:r>
              <a:rPr lang="en-US" sz="2200" dirty="0"/>
              <a:t>to group </a:t>
            </a:r>
            <a:r>
              <a:rPr lang="en-US" sz="2200" i="1" dirty="0" err="1"/>
              <a:t>i</a:t>
            </a:r>
            <a:r>
              <a:rPr lang="en-US" sz="2200" i="1" dirty="0"/>
              <a:t>.</a:t>
            </a:r>
          </a:p>
          <a:p>
            <a:endParaRPr lang="en-US" sz="2300" dirty="0"/>
          </a:p>
        </p:txBody>
      </p:sp>
      <p:pic>
        <p:nvPicPr>
          <p:cNvPr id="31" name="Picture 30" descr="netflix_p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014" y="1041310"/>
            <a:ext cx="4746585" cy="353667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6401688" y="4699000"/>
            <a:ext cx="119380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7595488" y="4699000"/>
            <a:ext cx="952500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547989" y="4703233"/>
            <a:ext cx="602909" cy="0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9150898" y="4699001"/>
            <a:ext cx="1050549" cy="4233"/>
          </a:xfrm>
          <a:prstGeom prst="straightConnector1">
            <a:avLst/>
          </a:prstGeom>
          <a:ln>
            <a:headEnd type="arrow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37010" y="4851400"/>
            <a:ext cx="667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M</a:t>
            </a:r>
            <a:r>
              <a:rPr lang="en-US" sz="1600" b="1" i="1" baseline="-25000" dirty="0"/>
              <a:t>1</a:t>
            </a:r>
            <a:endParaRPr lang="en-US" sz="1600" dirty="0"/>
          </a:p>
        </p:txBody>
      </p:sp>
      <p:sp>
        <p:nvSpPr>
          <p:cNvPr id="65" name="TextBox 64"/>
          <p:cNvSpPr txBox="1"/>
          <p:nvPr/>
        </p:nvSpPr>
        <p:spPr>
          <a:xfrm>
            <a:off x="7736076" y="4851513"/>
            <a:ext cx="667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M</a:t>
            </a:r>
            <a:r>
              <a:rPr lang="en-US" sz="1600" b="1" i="1" baseline="-25000" dirty="0"/>
              <a:t>2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8513234" y="4851513"/>
            <a:ext cx="667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M</a:t>
            </a:r>
            <a:r>
              <a:rPr lang="en-US" sz="1600" b="1" i="1" baseline="-25000" dirty="0"/>
              <a:t>3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9370144" y="4851513"/>
            <a:ext cx="667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M</a:t>
            </a:r>
            <a:r>
              <a:rPr lang="en-US" sz="1600" b="1" i="1" baseline="-25000" dirty="0"/>
              <a:t>4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6715842" y="5342466"/>
            <a:ext cx="3321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M</a:t>
            </a:r>
            <a:r>
              <a:rPr lang="en-US" sz="1600" b="1" i="1" baseline="-25000" dirty="0"/>
              <a:t>1</a:t>
            </a:r>
            <a:r>
              <a:rPr lang="en-US" sz="1600" b="1" i="1" dirty="0"/>
              <a:t>+M</a:t>
            </a:r>
            <a:r>
              <a:rPr lang="en-US" sz="1600" b="1" i="1" baseline="-25000" dirty="0"/>
              <a:t>2</a:t>
            </a:r>
            <a:r>
              <a:rPr lang="en-US" sz="1600" b="1" i="1" dirty="0"/>
              <a:t>+M</a:t>
            </a:r>
            <a:r>
              <a:rPr lang="en-US" sz="1600" b="1" i="1" baseline="-25000" dirty="0"/>
              <a:t>3</a:t>
            </a:r>
            <a:r>
              <a:rPr lang="en-US" sz="1600" b="1" i="1" dirty="0"/>
              <a:t>+M</a:t>
            </a:r>
            <a:r>
              <a:rPr lang="en-US" sz="1600" b="1" i="1" baseline="-25000" dirty="0"/>
              <a:t>4</a:t>
            </a:r>
            <a:r>
              <a:rPr lang="en-US" sz="1600" b="1" i="1" dirty="0"/>
              <a:t>=M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1778000" y="3381880"/>
            <a:ext cx="4191001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/>
              <a:t>Prefetching: </a:t>
            </a:r>
          </a:p>
          <a:p>
            <a:r>
              <a:rPr lang="en-US" sz="2000" dirty="0"/>
              <a:t>Apply decentralized prefetching within each group </a:t>
            </a:r>
            <a:r>
              <a:rPr lang="en-US" sz="2000" i="1" dirty="0" err="1"/>
              <a:t>i</a:t>
            </a:r>
            <a:r>
              <a:rPr lang="en-US" sz="2000" dirty="0"/>
              <a:t>, with memory budget of </a:t>
            </a:r>
            <a:r>
              <a:rPr lang="en-US" sz="2000" b="1" i="1" dirty="0" err="1"/>
              <a:t>M</a:t>
            </a:r>
            <a:r>
              <a:rPr lang="en-US" sz="2000" b="1" i="1" baseline="-25000" dirty="0" err="1"/>
              <a:t>i</a:t>
            </a:r>
            <a:endParaRPr lang="en-US" sz="2000" dirty="0"/>
          </a:p>
          <a:p>
            <a:endParaRPr lang="en-US" sz="2300" dirty="0"/>
          </a:p>
          <a:p>
            <a:r>
              <a:rPr lang="en-US" sz="2300" b="1" dirty="0"/>
              <a:t>Delivery: </a:t>
            </a:r>
          </a:p>
          <a:p>
            <a:r>
              <a:rPr lang="en-US" sz="2200" dirty="0"/>
              <a:t>Apply coded delivery for users demanding file from one group</a:t>
            </a:r>
            <a:r>
              <a:rPr lang="en-US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7080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 animBg="1"/>
      <p:bldP spid="36" grpId="0" animBg="1"/>
      <p:bldP spid="37" grpId="0" animBg="1"/>
      <p:bldP spid="28" grpId="0"/>
      <p:bldP spid="65" grpId="0"/>
      <p:bldP spid="66" grpId="0"/>
      <p:bldP spid="67" grpId="0"/>
      <p:bldP spid="6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81201" y="1912938"/>
            <a:ext cx="85958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/>
              <a:t>Within each group</a:t>
            </a:r>
            <a:r>
              <a:rPr lang="en-US" sz="2800" dirty="0">
                <a:sym typeface="Wingdings"/>
              </a:rPr>
              <a:t> same cache allocation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ym typeface="Wingdings"/>
              </a:rPr>
              <a:t>Files in different group  different cache allocation</a:t>
            </a:r>
            <a:endParaRPr lang="en-US" sz="2800" dirty="0"/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/>
              <a:t>Symmetry within each group </a:t>
            </a:r>
            <a:r>
              <a:rPr lang="en-US" sz="2800" dirty="0">
                <a:sym typeface="Wingdings"/>
              </a:rPr>
              <a:t> Analytically tractable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ym typeface="Wingdings"/>
              </a:rPr>
              <a:t>Losing coding between groups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0961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152525"/>
            <a:ext cx="12073718" cy="5145685"/>
            <a:chOff x="962736" y="839424"/>
            <a:chExt cx="10266528" cy="3964589"/>
          </a:xfrm>
        </p:grpSpPr>
        <p:sp>
          <p:nvSpPr>
            <p:cNvPr id="4098" name="Rectangle 4"/>
            <p:cNvSpPr>
              <a:spLocks noChangeArrowheads="1"/>
            </p:cNvSpPr>
            <p:nvPr/>
          </p:nvSpPr>
          <p:spPr bwMode="auto">
            <a:xfrm>
              <a:off x="962736" y="1567145"/>
              <a:ext cx="10266528" cy="2594998"/>
            </a:xfrm>
            <a:prstGeom prst="rect">
              <a:avLst/>
            </a:prstGeom>
            <a:gradFill rotWithShape="1">
              <a:gsLst>
                <a:gs pos="0">
                  <a:srgbClr val="BFBFBF"/>
                </a:gs>
                <a:gs pos="25999">
                  <a:srgbClr val="F2F2F2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201549" y="839424"/>
              <a:ext cx="9466452" cy="3964589"/>
              <a:chOff x="2984" y="0"/>
              <a:chExt cx="8431080" cy="3353922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6360868" y="1220537"/>
                <a:ext cx="2060369" cy="323055"/>
                <a:chOff x="0" y="0"/>
                <a:chExt cx="2060448" cy="323088"/>
              </a:xfrm>
            </p:grpSpPr>
            <p:pic>
              <p:nvPicPr>
                <p:cNvPr id="4101" name="Ellipse 9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00358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03" name="Bent Arrow 40"/>
              <p:cNvSpPr>
                <a:spLocks/>
              </p:cNvSpPr>
              <p:nvPr/>
            </p:nvSpPr>
            <p:spPr bwMode="auto">
              <a:xfrm rot="5400000">
                <a:off x="1832730" y="76744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04" name="Rounded Rectangle 6"/>
              <p:cNvSpPr>
                <a:spLocks noChangeArrowheads="1"/>
              </p:cNvSpPr>
              <p:nvPr/>
            </p:nvSpPr>
            <p:spPr bwMode="auto">
              <a:xfrm>
                <a:off x="196842" y="1904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5" name="Rounded Rectangle 8"/>
              <p:cNvSpPr>
                <a:spLocks noChangeArrowheads="1"/>
              </p:cNvSpPr>
              <p:nvPr/>
            </p:nvSpPr>
            <p:spPr bwMode="auto">
              <a:xfrm>
                <a:off x="1796981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Rounded Rectangle 10"/>
              <p:cNvSpPr>
                <a:spLocks noChangeArrowheads="1"/>
              </p:cNvSpPr>
              <p:nvPr/>
            </p:nvSpPr>
            <p:spPr bwMode="auto">
              <a:xfrm>
                <a:off x="3387595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Rektangel 76"/>
              <p:cNvSpPr>
                <a:spLocks noChangeArrowheads="1"/>
              </p:cNvSpPr>
              <p:nvPr/>
            </p:nvSpPr>
            <p:spPr bwMode="auto">
              <a:xfrm>
                <a:off x="377811" y="171433"/>
                <a:ext cx="133486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Rektangel 76"/>
              <p:cNvSpPr>
                <a:spLocks noChangeArrowheads="1"/>
              </p:cNvSpPr>
              <p:nvPr/>
            </p:nvSpPr>
            <p:spPr bwMode="auto">
              <a:xfrm>
                <a:off x="1895222" y="1984175"/>
                <a:ext cx="1457510" cy="54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Decentralized Coded Cache</a:t>
                </a:r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9" name="Rektangel 76"/>
              <p:cNvSpPr>
                <a:spLocks noChangeArrowheads="1"/>
              </p:cNvSpPr>
              <p:nvPr/>
            </p:nvSpPr>
            <p:spPr bwMode="auto">
              <a:xfrm>
                <a:off x="3426768" y="103063"/>
                <a:ext cx="1560964" cy="862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Nonuniform Demands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10" name="Group 14"/>
              <p:cNvGrpSpPr>
                <a:grpSpLocks/>
              </p:cNvGrpSpPr>
              <p:nvPr/>
            </p:nvGrpSpPr>
            <p:grpSpPr bwMode="auto">
              <a:xfrm>
                <a:off x="3160591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1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9441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3" name="Group 17"/>
              <p:cNvGrpSpPr>
                <a:grpSpLocks/>
              </p:cNvGrpSpPr>
              <p:nvPr/>
            </p:nvGrpSpPr>
            <p:grpSpPr bwMode="auto">
              <a:xfrm>
                <a:off x="1557404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14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2428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6" name="Group 20"/>
              <p:cNvGrpSpPr>
                <a:grpSpLocks/>
              </p:cNvGrpSpPr>
              <p:nvPr/>
            </p:nvGrpSpPr>
            <p:grpSpPr bwMode="auto">
              <a:xfrm>
                <a:off x="2984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7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8559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9" name="Group 23"/>
              <p:cNvGrpSpPr>
                <a:grpSpLocks/>
              </p:cNvGrpSpPr>
              <p:nvPr/>
            </p:nvGrpSpPr>
            <p:grpSpPr bwMode="auto">
              <a:xfrm>
                <a:off x="1558865" y="683874"/>
                <a:ext cx="415909" cy="461619"/>
                <a:chOff x="576" y="0"/>
                <a:chExt cx="415909" cy="461619"/>
              </a:xfrm>
            </p:grpSpPr>
            <p:sp>
              <p:nvSpPr>
                <p:cNvPr id="4120" name="Ellipse 53"/>
                <p:cNvSpPr>
                  <a:spLocks noChangeArrowheads="1"/>
                </p:cNvSpPr>
                <p:nvPr/>
              </p:nvSpPr>
              <p:spPr bwMode="auto">
                <a:xfrm>
                  <a:off x="576" y="39953"/>
                  <a:ext cx="415909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145" cy="4616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4122" name="Group 26"/>
              <p:cNvGrpSpPr>
                <a:grpSpLocks/>
              </p:cNvGrpSpPr>
              <p:nvPr/>
            </p:nvGrpSpPr>
            <p:grpSpPr bwMode="auto">
              <a:xfrm>
                <a:off x="31691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23" name="Ellipse 53"/>
                <p:cNvSpPr>
                  <a:spLocks noChangeArrowheads="1"/>
                </p:cNvSpPr>
                <p:nvPr/>
              </p:nvSpPr>
              <p:spPr bwMode="auto">
                <a:xfrm>
                  <a:off x="-654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125" name="Bent Arrow 41"/>
              <p:cNvSpPr>
                <a:spLocks/>
              </p:cNvSpPr>
              <p:nvPr/>
            </p:nvSpPr>
            <p:spPr bwMode="auto">
              <a:xfrm rot="16200000" flipV="1">
                <a:off x="3432869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6" name="Bent Arrow 42"/>
              <p:cNvSpPr>
                <a:spLocks/>
              </p:cNvSpPr>
              <p:nvPr/>
            </p:nvSpPr>
            <p:spPr bwMode="auto">
              <a:xfrm rot="5400000">
                <a:off x="5023483" y="724586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7" name="Rounded Rectangle 43"/>
              <p:cNvSpPr>
                <a:spLocks noChangeArrowheads="1"/>
              </p:cNvSpPr>
              <p:nvPr/>
            </p:nvSpPr>
            <p:spPr bwMode="auto">
              <a:xfrm>
                <a:off x="4987734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28" name="Rektangel 76"/>
              <p:cNvSpPr>
                <a:spLocks noChangeArrowheads="1"/>
              </p:cNvSpPr>
              <p:nvPr/>
            </p:nvSpPr>
            <p:spPr bwMode="auto">
              <a:xfrm>
                <a:off x="5140128" y="1984175"/>
                <a:ext cx="125467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Delay Sensitive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29" name="Group 33"/>
              <p:cNvGrpSpPr>
                <a:grpSpLocks/>
              </p:cNvGrpSpPr>
              <p:nvPr/>
            </p:nvGrpSpPr>
            <p:grpSpPr bwMode="auto">
              <a:xfrm>
                <a:off x="63596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30" name="Ellipse 53"/>
                <p:cNvSpPr>
                  <a:spLocks noChangeArrowheads="1"/>
                </p:cNvSpPr>
                <p:nvPr/>
              </p:nvSpPr>
              <p:spPr bwMode="auto">
                <a:xfrm>
                  <a:off x="-402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4132" name="Group 36"/>
              <p:cNvGrpSpPr>
                <a:grpSpLocks/>
              </p:cNvGrpSpPr>
              <p:nvPr/>
            </p:nvGrpSpPr>
            <p:grpSpPr bwMode="auto">
              <a:xfrm>
                <a:off x="4800488" y="571925"/>
                <a:ext cx="416988" cy="461665"/>
                <a:chOff x="0" y="0"/>
                <a:chExt cx="416988" cy="461665"/>
              </a:xfrm>
            </p:grpSpPr>
            <p:sp>
              <p:nvSpPr>
                <p:cNvPr id="4133" name="Ellipse 53"/>
                <p:cNvSpPr>
                  <a:spLocks noChangeArrowheads="1"/>
                </p:cNvSpPr>
                <p:nvPr/>
              </p:nvSpPr>
              <p:spPr bwMode="auto">
                <a:xfrm>
                  <a:off x="-72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4135" name="Group 39"/>
              <p:cNvGrpSpPr>
                <a:grpSpLocks/>
              </p:cNvGrpSpPr>
              <p:nvPr/>
            </p:nvGrpSpPr>
            <p:grpSpPr bwMode="auto">
              <a:xfrm>
                <a:off x="4989321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36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00305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38" name="Bent Arrow 52"/>
              <p:cNvSpPr>
                <a:spLocks/>
              </p:cNvSpPr>
              <p:nvPr/>
            </p:nvSpPr>
            <p:spPr bwMode="auto">
              <a:xfrm rot="16200000" flipV="1">
                <a:off x="6623622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39" name="Rounded Rectangle 53"/>
              <p:cNvSpPr>
                <a:spLocks noChangeArrowheads="1"/>
              </p:cNvSpPr>
              <p:nvPr/>
            </p:nvSpPr>
            <p:spPr bwMode="auto">
              <a:xfrm>
                <a:off x="6603747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0" name="Rektangel 76"/>
              <p:cNvSpPr>
                <a:spLocks noChangeArrowheads="1"/>
              </p:cNvSpPr>
              <p:nvPr/>
            </p:nvSpPr>
            <p:spPr bwMode="auto">
              <a:xfrm>
                <a:off x="6768259" y="19048"/>
                <a:ext cx="1219153" cy="1344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32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 in ICN</a:t>
                </a:r>
                <a:endParaRPr lang="da-DK" altLang="en-US" sz="32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32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41" name="Group 45"/>
              <p:cNvGrpSpPr>
                <a:grpSpLocks/>
              </p:cNvGrpSpPr>
              <p:nvPr/>
            </p:nvGrpSpPr>
            <p:grpSpPr bwMode="auto">
              <a:xfrm>
                <a:off x="8017076" y="571925"/>
                <a:ext cx="416988" cy="461665"/>
                <a:chOff x="0" y="0"/>
                <a:chExt cx="416988" cy="461665"/>
              </a:xfrm>
            </p:grpSpPr>
            <p:sp>
              <p:nvSpPr>
                <p:cNvPr id="4142" name="Ellipse 53"/>
                <p:cNvSpPr>
                  <a:spLocks noChangeArrowheads="1"/>
                </p:cNvSpPr>
                <p:nvPr/>
              </p:nvSpPr>
              <p:spPr bwMode="auto">
                <a:xfrm>
                  <a:off x="-508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43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5</a:t>
                  </a:r>
                </a:p>
              </p:txBody>
            </p:sp>
          </p:grpSp>
        </p:grpSp>
      </p:grp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2332039" y="5562601"/>
            <a:ext cx="250825" cy="250825"/>
            <a:chOff x="0" y="0"/>
            <a:chExt cx="393700" cy="393700"/>
          </a:xfrm>
        </p:grpSpPr>
        <p:sp>
          <p:nvSpPr>
            <p:cNvPr id="4147" name="Oval 96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48" name="Isosceles Triangle 97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49" name="Rektangel 76"/>
          <p:cNvSpPr>
            <a:spLocks noChangeArrowheads="1"/>
          </p:cNvSpPr>
          <p:nvPr/>
        </p:nvSpPr>
        <p:spPr bwMode="auto">
          <a:xfrm>
            <a:off x="53292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50" name="Group 54"/>
          <p:cNvGrpSpPr>
            <a:grpSpLocks/>
          </p:cNvGrpSpPr>
          <p:nvPr/>
        </p:nvGrpSpPr>
        <p:grpSpPr bwMode="auto">
          <a:xfrm>
            <a:off x="5024439" y="5562601"/>
            <a:ext cx="250825" cy="250825"/>
            <a:chOff x="0" y="0"/>
            <a:chExt cx="393700" cy="393700"/>
          </a:xfrm>
        </p:grpSpPr>
        <p:sp>
          <p:nvSpPr>
            <p:cNvPr id="4151" name="Oval 100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2" name="Isosceles Triangle 101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grpSp>
        <p:nvGrpSpPr>
          <p:cNvPr id="4154" name="Group 58"/>
          <p:cNvGrpSpPr>
            <a:grpSpLocks/>
          </p:cNvGrpSpPr>
          <p:nvPr/>
        </p:nvGrpSpPr>
        <p:grpSpPr bwMode="auto">
          <a:xfrm>
            <a:off x="7564439" y="5562601"/>
            <a:ext cx="250825" cy="250825"/>
            <a:chOff x="0" y="0"/>
            <a:chExt cx="393700" cy="393700"/>
          </a:xfrm>
        </p:grpSpPr>
        <p:sp>
          <p:nvSpPr>
            <p:cNvPr id="4155" name="Oval 104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6" name="Isosceles Triangle 105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7" name="Rectangle 4"/>
          <p:cNvSpPr>
            <a:spLocks noChangeArrowheads="1"/>
          </p:cNvSpPr>
          <p:nvPr/>
        </p:nvSpPr>
        <p:spPr bwMode="auto">
          <a:xfrm>
            <a:off x="23987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000">
                <a:solidFill>
                  <a:srgbClr val="FFFFFF"/>
                </a:solidFill>
              </a:rPr>
              <a:t>Your own footer</a:t>
            </a:r>
          </a:p>
        </p:txBody>
      </p:sp>
      <p:sp>
        <p:nvSpPr>
          <p:cNvPr id="4158" name="Rectangle 4"/>
          <p:cNvSpPr>
            <a:spLocks noChangeArrowheads="1"/>
          </p:cNvSpPr>
          <p:nvPr/>
        </p:nvSpPr>
        <p:spPr bwMode="auto">
          <a:xfrm>
            <a:off x="82915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zh-CN" sz="1000">
                <a:solidFill>
                  <a:srgbClr val="FFFFFF"/>
                </a:solidFill>
              </a:rPr>
              <a:t>Your Logo</a:t>
            </a:r>
          </a:p>
        </p:txBody>
      </p:sp>
      <p:sp>
        <p:nvSpPr>
          <p:cNvPr id="4159" name="TextBox 54"/>
          <p:cNvSpPr txBox="1">
            <a:spLocks noChangeArrowheads="1"/>
          </p:cNvSpPr>
          <p:nvPr/>
        </p:nvSpPr>
        <p:spPr bwMode="auto">
          <a:xfrm>
            <a:off x="529414" y="257372"/>
            <a:ext cx="33392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altLang="en-US" sz="3600" b="1" dirty="0" smtClean="0">
                <a:solidFill>
                  <a:srgbClr val="262626"/>
                </a:solidFill>
              </a:rPr>
              <a:t>Roadmap to ICN</a:t>
            </a:r>
            <a:endParaRPr lang="en-GB" altLang="en-US" sz="3600" dirty="0">
              <a:solidFill>
                <a:srgbClr val="262626"/>
              </a:solidFill>
            </a:endParaRPr>
          </a:p>
        </p:txBody>
      </p:sp>
      <p:sp>
        <p:nvSpPr>
          <p:cNvPr id="4" name="图文框 3"/>
          <p:cNvSpPr/>
          <p:nvPr/>
        </p:nvSpPr>
        <p:spPr>
          <a:xfrm>
            <a:off x="6823130" y="3921294"/>
            <a:ext cx="2182843" cy="1578101"/>
          </a:xfrm>
          <a:prstGeom prst="frame">
            <a:avLst>
              <a:gd name="adj1" fmla="val 5424"/>
            </a:avLst>
          </a:prstGeom>
          <a:solidFill>
            <a:srgbClr val="FF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4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6863" y="327271"/>
            <a:ext cx="5841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Requests have Deadlines!</a:t>
            </a:r>
            <a:endParaRPr lang="zh-CN" altLang="en-US" sz="32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585" y="1179657"/>
            <a:ext cx="2397010" cy="71005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947" y="1179657"/>
            <a:ext cx="2583976" cy="68841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670" y="2313549"/>
            <a:ext cx="6514530" cy="701008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22398" y="2245116"/>
            <a:ext cx="28250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Merge Rule</a:t>
            </a:r>
            <a:endParaRPr lang="zh-CN" altLang="en-US" sz="4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2333767" y="4890072"/>
            <a:ext cx="2287828" cy="12953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 smtClean="0"/>
              <a:t>First-fit</a:t>
            </a:r>
            <a:endParaRPr lang="zh-CN" altLang="en-US" sz="3600" b="1" dirty="0"/>
          </a:p>
        </p:txBody>
      </p:sp>
      <p:sp>
        <p:nvSpPr>
          <p:cNvPr id="10" name="圆角矩形 9"/>
          <p:cNvSpPr/>
          <p:nvPr/>
        </p:nvSpPr>
        <p:spPr>
          <a:xfrm>
            <a:off x="6507529" y="4890071"/>
            <a:ext cx="2287828" cy="129539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 smtClean="0"/>
              <a:t>Perfect-fit</a:t>
            </a:r>
            <a:endParaRPr lang="zh-CN" altLang="en-US" sz="3600" b="1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887" y="3369958"/>
            <a:ext cx="5345036" cy="800356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1887717" y="973516"/>
            <a:ext cx="3179928" cy="109389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615429" y="966751"/>
            <a:ext cx="3179928" cy="1093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2862675" y="3187412"/>
            <a:ext cx="5725459" cy="109389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040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419" y="2414447"/>
            <a:ext cx="8252348" cy="74531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59809" y="1622942"/>
            <a:ext cx="2771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</a:rPr>
              <a:t>M</a:t>
            </a:r>
            <a:r>
              <a:rPr lang="en-US" altLang="zh-CN" sz="3200" b="0" u="none" strike="noStrike" baseline="0" dirty="0" smtClean="0">
                <a:latin typeface="Times New Roman" panose="02020603050405020304" pitchFamily="18" charset="0"/>
              </a:rPr>
              <a:t>isfit function:</a:t>
            </a:r>
            <a:endParaRPr lang="zh-CN" altLang="en-US" sz="3200" dirty="0"/>
          </a:p>
        </p:txBody>
      </p:sp>
      <p:sp>
        <p:nvSpPr>
          <p:cNvPr id="4" name="文本框 3"/>
          <p:cNvSpPr txBox="1"/>
          <p:nvPr/>
        </p:nvSpPr>
        <p:spPr>
          <a:xfrm>
            <a:off x="859809" y="504967"/>
            <a:ext cx="58548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Can We Do Better?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082" y="4422912"/>
            <a:ext cx="5359022" cy="76173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59809" y="3643782"/>
            <a:ext cx="3824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zh-CN" sz="3200" b="0" u="none" strike="noStrike" baseline="0" dirty="0" smtClean="0">
                <a:latin typeface="CMMI12"/>
              </a:rPr>
              <a:t>τ</a:t>
            </a:r>
            <a:r>
              <a:rPr lang="el-GR" altLang="zh-CN" sz="3200" b="0" u="none" strike="noStrike" baseline="0" dirty="0" smtClean="0">
                <a:latin typeface="Times New Roman" panose="02020603050405020304" pitchFamily="18" charset="0"/>
              </a:rPr>
              <a:t>-</a:t>
            </a:r>
            <a:r>
              <a:rPr lang="en-US" altLang="zh-CN" sz="3200" b="0" u="none" strike="noStrike" baseline="0" dirty="0" smtClean="0">
                <a:latin typeface="Times New Roman" panose="02020603050405020304" pitchFamily="18" charset="0"/>
              </a:rPr>
              <a:t>Fit Threshold Rule</a:t>
            </a:r>
            <a:endParaRPr lang="zh-CN" altLang="en-US" sz="3200" dirty="0"/>
          </a:p>
        </p:txBody>
      </p:sp>
      <p:sp>
        <p:nvSpPr>
          <p:cNvPr id="7" name="椭圆 6"/>
          <p:cNvSpPr/>
          <p:nvPr/>
        </p:nvSpPr>
        <p:spPr>
          <a:xfrm>
            <a:off x="8557147" y="4464601"/>
            <a:ext cx="614149" cy="914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0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152525"/>
            <a:ext cx="12073718" cy="5145685"/>
            <a:chOff x="962736" y="839424"/>
            <a:chExt cx="10266528" cy="3964589"/>
          </a:xfrm>
        </p:grpSpPr>
        <p:sp>
          <p:nvSpPr>
            <p:cNvPr id="4098" name="Rectangle 4"/>
            <p:cNvSpPr>
              <a:spLocks noChangeArrowheads="1"/>
            </p:cNvSpPr>
            <p:nvPr/>
          </p:nvSpPr>
          <p:spPr bwMode="auto">
            <a:xfrm>
              <a:off x="962736" y="1567145"/>
              <a:ext cx="10266528" cy="2594998"/>
            </a:xfrm>
            <a:prstGeom prst="rect">
              <a:avLst/>
            </a:prstGeom>
            <a:gradFill rotWithShape="1">
              <a:gsLst>
                <a:gs pos="0">
                  <a:srgbClr val="BFBFBF"/>
                </a:gs>
                <a:gs pos="25999">
                  <a:srgbClr val="F2F2F2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201549" y="839424"/>
              <a:ext cx="9466452" cy="3964589"/>
              <a:chOff x="2984" y="0"/>
              <a:chExt cx="8431080" cy="3353922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6360868" y="1220537"/>
                <a:ext cx="2060369" cy="323055"/>
                <a:chOff x="0" y="0"/>
                <a:chExt cx="2060448" cy="323088"/>
              </a:xfrm>
            </p:grpSpPr>
            <p:pic>
              <p:nvPicPr>
                <p:cNvPr id="4101" name="Ellipse 9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00358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03" name="Bent Arrow 40"/>
              <p:cNvSpPr>
                <a:spLocks/>
              </p:cNvSpPr>
              <p:nvPr/>
            </p:nvSpPr>
            <p:spPr bwMode="auto">
              <a:xfrm rot="5400000">
                <a:off x="1832730" y="76744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04" name="Rounded Rectangle 6"/>
              <p:cNvSpPr>
                <a:spLocks noChangeArrowheads="1"/>
              </p:cNvSpPr>
              <p:nvPr/>
            </p:nvSpPr>
            <p:spPr bwMode="auto">
              <a:xfrm>
                <a:off x="196842" y="1904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5" name="Rounded Rectangle 8"/>
              <p:cNvSpPr>
                <a:spLocks noChangeArrowheads="1"/>
              </p:cNvSpPr>
              <p:nvPr/>
            </p:nvSpPr>
            <p:spPr bwMode="auto">
              <a:xfrm>
                <a:off x="1796981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Rounded Rectangle 10"/>
              <p:cNvSpPr>
                <a:spLocks noChangeArrowheads="1"/>
              </p:cNvSpPr>
              <p:nvPr/>
            </p:nvSpPr>
            <p:spPr bwMode="auto">
              <a:xfrm>
                <a:off x="3387595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Rektangel 76"/>
              <p:cNvSpPr>
                <a:spLocks noChangeArrowheads="1"/>
              </p:cNvSpPr>
              <p:nvPr/>
            </p:nvSpPr>
            <p:spPr bwMode="auto">
              <a:xfrm>
                <a:off x="377811" y="171433"/>
                <a:ext cx="133486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Rektangel 76"/>
              <p:cNvSpPr>
                <a:spLocks noChangeArrowheads="1"/>
              </p:cNvSpPr>
              <p:nvPr/>
            </p:nvSpPr>
            <p:spPr bwMode="auto">
              <a:xfrm>
                <a:off x="1895222" y="1984175"/>
                <a:ext cx="1457510" cy="54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Decentralized Coded Cache</a:t>
                </a:r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9" name="Rektangel 76"/>
              <p:cNvSpPr>
                <a:spLocks noChangeArrowheads="1"/>
              </p:cNvSpPr>
              <p:nvPr/>
            </p:nvSpPr>
            <p:spPr bwMode="auto">
              <a:xfrm>
                <a:off x="3426768" y="103063"/>
                <a:ext cx="1560964" cy="862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Nonuniform Demands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10" name="Group 14"/>
              <p:cNvGrpSpPr>
                <a:grpSpLocks/>
              </p:cNvGrpSpPr>
              <p:nvPr/>
            </p:nvGrpSpPr>
            <p:grpSpPr bwMode="auto">
              <a:xfrm>
                <a:off x="3160591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1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9441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3" name="Group 17"/>
              <p:cNvGrpSpPr>
                <a:grpSpLocks/>
              </p:cNvGrpSpPr>
              <p:nvPr/>
            </p:nvGrpSpPr>
            <p:grpSpPr bwMode="auto">
              <a:xfrm>
                <a:off x="1557404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14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2428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6" name="Group 20"/>
              <p:cNvGrpSpPr>
                <a:grpSpLocks/>
              </p:cNvGrpSpPr>
              <p:nvPr/>
            </p:nvGrpSpPr>
            <p:grpSpPr bwMode="auto">
              <a:xfrm>
                <a:off x="2984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7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8559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9" name="Group 23"/>
              <p:cNvGrpSpPr>
                <a:grpSpLocks/>
              </p:cNvGrpSpPr>
              <p:nvPr/>
            </p:nvGrpSpPr>
            <p:grpSpPr bwMode="auto">
              <a:xfrm>
                <a:off x="1558865" y="683874"/>
                <a:ext cx="415909" cy="461619"/>
                <a:chOff x="576" y="0"/>
                <a:chExt cx="415909" cy="461619"/>
              </a:xfrm>
            </p:grpSpPr>
            <p:sp>
              <p:nvSpPr>
                <p:cNvPr id="4120" name="Ellipse 53"/>
                <p:cNvSpPr>
                  <a:spLocks noChangeArrowheads="1"/>
                </p:cNvSpPr>
                <p:nvPr/>
              </p:nvSpPr>
              <p:spPr bwMode="auto">
                <a:xfrm>
                  <a:off x="576" y="39953"/>
                  <a:ext cx="415909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145" cy="4616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4122" name="Group 26"/>
              <p:cNvGrpSpPr>
                <a:grpSpLocks/>
              </p:cNvGrpSpPr>
              <p:nvPr/>
            </p:nvGrpSpPr>
            <p:grpSpPr bwMode="auto">
              <a:xfrm>
                <a:off x="31691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23" name="Ellipse 53"/>
                <p:cNvSpPr>
                  <a:spLocks noChangeArrowheads="1"/>
                </p:cNvSpPr>
                <p:nvPr/>
              </p:nvSpPr>
              <p:spPr bwMode="auto">
                <a:xfrm>
                  <a:off x="-654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125" name="Bent Arrow 41"/>
              <p:cNvSpPr>
                <a:spLocks/>
              </p:cNvSpPr>
              <p:nvPr/>
            </p:nvSpPr>
            <p:spPr bwMode="auto">
              <a:xfrm rot="16200000" flipV="1">
                <a:off x="3432869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6" name="Bent Arrow 42"/>
              <p:cNvSpPr>
                <a:spLocks/>
              </p:cNvSpPr>
              <p:nvPr/>
            </p:nvSpPr>
            <p:spPr bwMode="auto">
              <a:xfrm rot="5400000">
                <a:off x="5023483" y="724586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7" name="Rounded Rectangle 43"/>
              <p:cNvSpPr>
                <a:spLocks noChangeArrowheads="1"/>
              </p:cNvSpPr>
              <p:nvPr/>
            </p:nvSpPr>
            <p:spPr bwMode="auto">
              <a:xfrm>
                <a:off x="4987734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28" name="Rektangel 76"/>
              <p:cNvSpPr>
                <a:spLocks noChangeArrowheads="1"/>
              </p:cNvSpPr>
              <p:nvPr/>
            </p:nvSpPr>
            <p:spPr bwMode="auto">
              <a:xfrm>
                <a:off x="5140128" y="1984175"/>
                <a:ext cx="125467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Delay Sensitive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29" name="Group 33"/>
              <p:cNvGrpSpPr>
                <a:grpSpLocks/>
              </p:cNvGrpSpPr>
              <p:nvPr/>
            </p:nvGrpSpPr>
            <p:grpSpPr bwMode="auto">
              <a:xfrm>
                <a:off x="63596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30" name="Ellipse 53"/>
                <p:cNvSpPr>
                  <a:spLocks noChangeArrowheads="1"/>
                </p:cNvSpPr>
                <p:nvPr/>
              </p:nvSpPr>
              <p:spPr bwMode="auto">
                <a:xfrm>
                  <a:off x="-402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4132" name="Group 36"/>
              <p:cNvGrpSpPr>
                <a:grpSpLocks/>
              </p:cNvGrpSpPr>
              <p:nvPr/>
            </p:nvGrpSpPr>
            <p:grpSpPr bwMode="auto">
              <a:xfrm>
                <a:off x="4800488" y="571925"/>
                <a:ext cx="416988" cy="461665"/>
                <a:chOff x="0" y="0"/>
                <a:chExt cx="416988" cy="461665"/>
              </a:xfrm>
            </p:grpSpPr>
            <p:sp>
              <p:nvSpPr>
                <p:cNvPr id="4133" name="Ellipse 53"/>
                <p:cNvSpPr>
                  <a:spLocks noChangeArrowheads="1"/>
                </p:cNvSpPr>
                <p:nvPr/>
              </p:nvSpPr>
              <p:spPr bwMode="auto">
                <a:xfrm>
                  <a:off x="-72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4135" name="Group 39"/>
              <p:cNvGrpSpPr>
                <a:grpSpLocks/>
              </p:cNvGrpSpPr>
              <p:nvPr/>
            </p:nvGrpSpPr>
            <p:grpSpPr bwMode="auto">
              <a:xfrm>
                <a:off x="4989321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36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00305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38" name="Bent Arrow 52"/>
              <p:cNvSpPr>
                <a:spLocks/>
              </p:cNvSpPr>
              <p:nvPr/>
            </p:nvSpPr>
            <p:spPr bwMode="auto">
              <a:xfrm rot="16200000" flipV="1">
                <a:off x="6623622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39" name="Rounded Rectangle 53"/>
              <p:cNvSpPr>
                <a:spLocks noChangeArrowheads="1"/>
              </p:cNvSpPr>
              <p:nvPr/>
            </p:nvSpPr>
            <p:spPr bwMode="auto">
              <a:xfrm>
                <a:off x="6603747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0" name="Rektangel 76"/>
              <p:cNvSpPr>
                <a:spLocks noChangeArrowheads="1"/>
              </p:cNvSpPr>
              <p:nvPr/>
            </p:nvSpPr>
            <p:spPr bwMode="auto">
              <a:xfrm>
                <a:off x="6768259" y="19048"/>
                <a:ext cx="1219153" cy="1344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32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 in ICN</a:t>
                </a:r>
                <a:endParaRPr lang="da-DK" altLang="en-US" sz="32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32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41" name="Group 45"/>
              <p:cNvGrpSpPr>
                <a:grpSpLocks/>
              </p:cNvGrpSpPr>
              <p:nvPr/>
            </p:nvGrpSpPr>
            <p:grpSpPr bwMode="auto">
              <a:xfrm>
                <a:off x="8017076" y="571925"/>
                <a:ext cx="416988" cy="461665"/>
                <a:chOff x="0" y="0"/>
                <a:chExt cx="416988" cy="461665"/>
              </a:xfrm>
            </p:grpSpPr>
            <p:sp>
              <p:nvSpPr>
                <p:cNvPr id="4142" name="Ellipse 53"/>
                <p:cNvSpPr>
                  <a:spLocks noChangeArrowheads="1"/>
                </p:cNvSpPr>
                <p:nvPr/>
              </p:nvSpPr>
              <p:spPr bwMode="auto">
                <a:xfrm>
                  <a:off x="-508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43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5</a:t>
                  </a:r>
                </a:p>
              </p:txBody>
            </p:sp>
          </p:grpSp>
        </p:grpSp>
      </p:grp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2332039" y="5562601"/>
            <a:ext cx="250825" cy="250825"/>
            <a:chOff x="0" y="0"/>
            <a:chExt cx="393700" cy="393700"/>
          </a:xfrm>
        </p:grpSpPr>
        <p:sp>
          <p:nvSpPr>
            <p:cNvPr id="4147" name="Oval 96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48" name="Isosceles Triangle 97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49" name="Rektangel 76"/>
          <p:cNvSpPr>
            <a:spLocks noChangeArrowheads="1"/>
          </p:cNvSpPr>
          <p:nvPr/>
        </p:nvSpPr>
        <p:spPr bwMode="auto">
          <a:xfrm>
            <a:off x="53292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50" name="Group 54"/>
          <p:cNvGrpSpPr>
            <a:grpSpLocks/>
          </p:cNvGrpSpPr>
          <p:nvPr/>
        </p:nvGrpSpPr>
        <p:grpSpPr bwMode="auto">
          <a:xfrm>
            <a:off x="5024439" y="5562601"/>
            <a:ext cx="250825" cy="250825"/>
            <a:chOff x="0" y="0"/>
            <a:chExt cx="393700" cy="393700"/>
          </a:xfrm>
        </p:grpSpPr>
        <p:sp>
          <p:nvSpPr>
            <p:cNvPr id="4151" name="Oval 100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2" name="Isosceles Triangle 101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grpSp>
        <p:nvGrpSpPr>
          <p:cNvPr id="4154" name="Group 58"/>
          <p:cNvGrpSpPr>
            <a:grpSpLocks/>
          </p:cNvGrpSpPr>
          <p:nvPr/>
        </p:nvGrpSpPr>
        <p:grpSpPr bwMode="auto">
          <a:xfrm>
            <a:off x="7564439" y="5562601"/>
            <a:ext cx="250825" cy="250825"/>
            <a:chOff x="0" y="0"/>
            <a:chExt cx="393700" cy="393700"/>
          </a:xfrm>
        </p:grpSpPr>
        <p:sp>
          <p:nvSpPr>
            <p:cNvPr id="4155" name="Oval 104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6" name="Isosceles Triangle 105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7" name="Rectangle 4"/>
          <p:cNvSpPr>
            <a:spLocks noChangeArrowheads="1"/>
          </p:cNvSpPr>
          <p:nvPr/>
        </p:nvSpPr>
        <p:spPr bwMode="auto">
          <a:xfrm>
            <a:off x="23987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000">
                <a:solidFill>
                  <a:srgbClr val="FFFFFF"/>
                </a:solidFill>
              </a:rPr>
              <a:t>Your own footer</a:t>
            </a:r>
          </a:p>
        </p:txBody>
      </p:sp>
      <p:sp>
        <p:nvSpPr>
          <p:cNvPr id="4158" name="Rectangle 4"/>
          <p:cNvSpPr>
            <a:spLocks noChangeArrowheads="1"/>
          </p:cNvSpPr>
          <p:nvPr/>
        </p:nvSpPr>
        <p:spPr bwMode="auto">
          <a:xfrm>
            <a:off x="82915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zh-CN" sz="1000">
                <a:solidFill>
                  <a:srgbClr val="FFFFFF"/>
                </a:solidFill>
              </a:rPr>
              <a:t>Your Logo</a:t>
            </a:r>
          </a:p>
        </p:txBody>
      </p:sp>
      <p:sp>
        <p:nvSpPr>
          <p:cNvPr id="4159" name="TextBox 54"/>
          <p:cNvSpPr txBox="1">
            <a:spLocks noChangeArrowheads="1"/>
          </p:cNvSpPr>
          <p:nvPr/>
        </p:nvSpPr>
        <p:spPr bwMode="auto">
          <a:xfrm>
            <a:off x="529414" y="257372"/>
            <a:ext cx="33392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altLang="en-US" sz="3600" b="1" dirty="0" smtClean="0">
                <a:solidFill>
                  <a:srgbClr val="262626"/>
                </a:solidFill>
              </a:rPr>
              <a:t>Roadmap to ICN</a:t>
            </a:r>
            <a:endParaRPr lang="en-GB" altLang="en-US" sz="3600" dirty="0">
              <a:solidFill>
                <a:srgbClr val="262626"/>
              </a:solidFill>
            </a:endParaRPr>
          </a:p>
        </p:txBody>
      </p:sp>
      <p:sp>
        <p:nvSpPr>
          <p:cNvPr id="4" name="图文框 3"/>
          <p:cNvSpPr/>
          <p:nvPr/>
        </p:nvSpPr>
        <p:spPr>
          <a:xfrm>
            <a:off x="8967144" y="1111057"/>
            <a:ext cx="2182843" cy="1578101"/>
          </a:xfrm>
          <a:prstGeom prst="frame">
            <a:avLst>
              <a:gd name="adj1" fmla="val 5424"/>
            </a:avLst>
          </a:prstGeom>
          <a:solidFill>
            <a:srgbClr val="FF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85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10436" y="1310185"/>
            <a:ext cx="271590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 smtClean="0"/>
              <a:t>One Shared link</a:t>
            </a:r>
            <a:endParaRPr lang="zh-CN" altLang="en-US" sz="2800" dirty="0"/>
          </a:p>
        </p:txBody>
      </p:sp>
      <p:sp>
        <p:nvSpPr>
          <p:cNvPr id="3" name="文本框 2"/>
          <p:cNvSpPr txBox="1"/>
          <p:nvPr/>
        </p:nvSpPr>
        <p:spPr>
          <a:xfrm>
            <a:off x="6894394" y="1310185"/>
            <a:ext cx="2740925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dirty="0" smtClean="0"/>
              <a:t>Numerous links</a:t>
            </a:r>
            <a:endParaRPr lang="zh-CN" altLang="en-US" sz="2800" dirty="0"/>
          </a:p>
        </p:txBody>
      </p:sp>
      <p:sp>
        <p:nvSpPr>
          <p:cNvPr id="6" name="右箭头 5"/>
          <p:cNvSpPr/>
          <p:nvPr/>
        </p:nvSpPr>
        <p:spPr>
          <a:xfrm>
            <a:off x="4503761" y="1433016"/>
            <a:ext cx="2213212" cy="20701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426725" y="2770496"/>
            <a:ext cx="5198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Hard to analyze </a:t>
            </a:r>
            <a:r>
              <a:rPr lang="en-US" altLang="zh-CN" sz="3200" u="sng" dirty="0" smtClean="0"/>
              <a:t>theoretically</a:t>
            </a:r>
          </a:p>
          <a:p>
            <a:endParaRPr lang="en-US" altLang="zh-CN" sz="3200" u="sng" dirty="0"/>
          </a:p>
          <a:p>
            <a:endParaRPr lang="en-US" altLang="zh-CN" sz="3200" u="sng" dirty="0" smtClean="0"/>
          </a:p>
        </p:txBody>
      </p:sp>
      <p:sp>
        <p:nvSpPr>
          <p:cNvPr id="10" name="矩形 9"/>
          <p:cNvSpPr/>
          <p:nvPr/>
        </p:nvSpPr>
        <p:spPr>
          <a:xfrm>
            <a:off x="4144709" y="4340156"/>
            <a:ext cx="29313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 smtClean="0"/>
              <a:t>Simulation</a:t>
            </a:r>
            <a:endParaRPr lang="en-US" altLang="zh-CN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6689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3939627" y="3096342"/>
            <a:ext cx="4005597" cy="2892192"/>
            <a:chOff x="1378421" y="863222"/>
            <a:chExt cx="4005597" cy="2892192"/>
          </a:xfrm>
        </p:grpSpPr>
        <p:cxnSp>
          <p:nvCxnSpPr>
            <p:cNvPr id="32" name="直接连接符 31"/>
            <p:cNvCxnSpPr>
              <a:endCxn id="27" idx="6"/>
            </p:cNvCxnSpPr>
            <p:nvPr/>
          </p:nvCxnSpPr>
          <p:spPr>
            <a:xfrm>
              <a:off x="1596785" y="1081586"/>
              <a:ext cx="3787232" cy="3639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>
              <a:off x="1476230" y="1889077"/>
              <a:ext cx="3787232" cy="3639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596784" y="2670412"/>
              <a:ext cx="3787232" cy="3639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1596784" y="3515438"/>
              <a:ext cx="3787232" cy="3639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组合 10"/>
            <p:cNvGrpSpPr/>
            <p:nvPr/>
          </p:nvGrpSpPr>
          <p:grpSpPr>
            <a:xfrm>
              <a:off x="1378421" y="863222"/>
              <a:ext cx="436731" cy="2855797"/>
              <a:chOff x="1378421" y="863222"/>
              <a:chExt cx="436731" cy="2855797"/>
            </a:xfrm>
          </p:grpSpPr>
          <p:cxnSp>
            <p:nvCxnSpPr>
              <p:cNvPr id="10" name="直接连接符 9"/>
              <p:cNvCxnSpPr/>
              <p:nvPr/>
            </p:nvCxnSpPr>
            <p:spPr>
              <a:xfrm>
                <a:off x="1596785" y="1081586"/>
                <a:ext cx="0" cy="241906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" name="流程图: 联系 1"/>
              <p:cNvSpPr/>
              <p:nvPr/>
            </p:nvSpPr>
            <p:spPr>
              <a:xfrm>
                <a:off x="1378422" y="863222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" name="流程图: 联系 2"/>
              <p:cNvSpPr/>
              <p:nvPr/>
            </p:nvSpPr>
            <p:spPr>
              <a:xfrm>
                <a:off x="1378423" y="1658204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流程图: 联系 3"/>
              <p:cNvSpPr/>
              <p:nvPr/>
            </p:nvSpPr>
            <p:spPr>
              <a:xfrm>
                <a:off x="1378421" y="2453188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流程图: 联系 4"/>
              <p:cNvSpPr/>
              <p:nvPr/>
            </p:nvSpPr>
            <p:spPr>
              <a:xfrm>
                <a:off x="1378421" y="3282290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2506633" y="899617"/>
              <a:ext cx="436731" cy="2855797"/>
              <a:chOff x="1378421" y="863222"/>
              <a:chExt cx="436731" cy="2855797"/>
            </a:xfrm>
          </p:grpSpPr>
          <p:cxnSp>
            <p:nvCxnSpPr>
              <p:cNvPr id="14" name="直接连接符 13"/>
              <p:cNvCxnSpPr/>
              <p:nvPr/>
            </p:nvCxnSpPr>
            <p:spPr>
              <a:xfrm>
                <a:off x="1596785" y="1081586"/>
                <a:ext cx="0" cy="241906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流程图: 联系 14"/>
              <p:cNvSpPr/>
              <p:nvPr/>
            </p:nvSpPr>
            <p:spPr>
              <a:xfrm>
                <a:off x="1378422" y="863222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流程图: 联系 15"/>
              <p:cNvSpPr/>
              <p:nvPr/>
            </p:nvSpPr>
            <p:spPr>
              <a:xfrm>
                <a:off x="1378423" y="1658204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流程图: 联系 16"/>
              <p:cNvSpPr/>
              <p:nvPr/>
            </p:nvSpPr>
            <p:spPr>
              <a:xfrm>
                <a:off x="1378421" y="2453188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流程图: 联系 17"/>
              <p:cNvSpPr/>
              <p:nvPr/>
            </p:nvSpPr>
            <p:spPr>
              <a:xfrm>
                <a:off x="1378421" y="3282290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3795208" y="899617"/>
              <a:ext cx="436731" cy="2855797"/>
              <a:chOff x="1378421" y="863222"/>
              <a:chExt cx="436731" cy="2855797"/>
            </a:xfrm>
          </p:grpSpPr>
          <p:cxnSp>
            <p:nvCxnSpPr>
              <p:cNvPr id="20" name="直接连接符 19"/>
              <p:cNvCxnSpPr/>
              <p:nvPr/>
            </p:nvCxnSpPr>
            <p:spPr>
              <a:xfrm>
                <a:off x="1596785" y="1081586"/>
                <a:ext cx="0" cy="241906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流程图: 联系 20"/>
              <p:cNvSpPr/>
              <p:nvPr/>
            </p:nvSpPr>
            <p:spPr>
              <a:xfrm>
                <a:off x="1378422" y="863222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流程图: 联系 21"/>
              <p:cNvSpPr/>
              <p:nvPr/>
            </p:nvSpPr>
            <p:spPr>
              <a:xfrm>
                <a:off x="1378423" y="1658204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流程图: 联系 22"/>
              <p:cNvSpPr/>
              <p:nvPr/>
            </p:nvSpPr>
            <p:spPr>
              <a:xfrm>
                <a:off x="1378421" y="2453188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流程图: 联系 23"/>
              <p:cNvSpPr/>
              <p:nvPr/>
            </p:nvSpPr>
            <p:spPr>
              <a:xfrm>
                <a:off x="1378421" y="3282290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947287" y="899617"/>
              <a:ext cx="436731" cy="2855797"/>
              <a:chOff x="1378421" y="863222"/>
              <a:chExt cx="436731" cy="2855797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1596785" y="1081586"/>
                <a:ext cx="0" cy="241906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流程图: 联系 26"/>
              <p:cNvSpPr/>
              <p:nvPr/>
            </p:nvSpPr>
            <p:spPr>
              <a:xfrm>
                <a:off x="1378422" y="863222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流程图: 联系 27"/>
              <p:cNvSpPr/>
              <p:nvPr/>
            </p:nvSpPr>
            <p:spPr>
              <a:xfrm>
                <a:off x="1378423" y="1658204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流程图: 联系 28"/>
              <p:cNvSpPr/>
              <p:nvPr/>
            </p:nvSpPr>
            <p:spPr>
              <a:xfrm>
                <a:off x="1378421" y="2453188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流程图: 联系 29"/>
              <p:cNvSpPr/>
              <p:nvPr/>
            </p:nvSpPr>
            <p:spPr>
              <a:xfrm>
                <a:off x="1378421" y="3282290"/>
                <a:ext cx="436729" cy="436729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7" name="文本框 36"/>
          <p:cNvSpPr txBox="1"/>
          <p:nvPr/>
        </p:nvSpPr>
        <p:spPr>
          <a:xfrm>
            <a:off x="805218" y="272955"/>
            <a:ext cx="7342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Simulation - Network Topology</a:t>
            </a:r>
            <a:endParaRPr lang="zh-CN" altLang="en-US" sz="3600" b="1" dirty="0"/>
          </a:p>
        </p:txBody>
      </p:sp>
      <p:sp>
        <p:nvSpPr>
          <p:cNvPr id="38" name="文本框 37"/>
          <p:cNvSpPr txBox="1"/>
          <p:nvPr/>
        </p:nvSpPr>
        <p:spPr>
          <a:xfrm>
            <a:off x="1252167" y="1217598"/>
            <a:ext cx="9553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 Content Provider, 15 users, each with cache size:10</a:t>
            </a:r>
          </a:p>
          <a:p>
            <a:endParaRPr lang="en-US" altLang="zh-CN" sz="2400" dirty="0"/>
          </a:p>
          <a:p>
            <a:r>
              <a:rPr lang="en-US" altLang="zh-CN" sz="2400" dirty="0" smtClean="0"/>
              <a:t>Simple Interest Forwarding Strategy: </a:t>
            </a:r>
            <a:r>
              <a:rPr lang="en-US" altLang="zh-CN" sz="2400" b="1" dirty="0" smtClean="0"/>
              <a:t>Flooding/Broadcast</a:t>
            </a:r>
            <a:endParaRPr lang="zh-CN" altLang="en-US" sz="2400" b="1" dirty="0"/>
          </a:p>
        </p:txBody>
      </p:sp>
      <p:sp>
        <p:nvSpPr>
          <p:cNvPr id="39" name="流程图: 联系 38"/>
          <p:cNvSpPr/>
          <p:nvPr/>
        </p:nvSpPr>
        <p:spPr>
          <a:xfrm>
            <a:off x="3915762" y="3082694"/>
            <a:ext cx="499846" cy="49984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圆角矩形 39"/>
          <p:cNvSpPr/>
          <p:nvPr/>
        </p:nvSpPr>
        <p:spPr>
          <a:xfrm>
            <a:off x="8815817" y="2852389"/>
            <a:ext cx="2661314" cy="334370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>
                <a:solidFill>
                  <a:schemeClr val="tx1"/>
                </a:solidFill>
              </a:rPr>
              <a:t>Parameters:</a:t>
            </a:r>
          </a:p>
          <a:p>
            <a:pPr algn="ctr"/>
            <a:r>
              <a:rPr lang="en-US" altLang="zh-CN" sz="2400" dirty="0">
                <a:solidFill>
                  <a:schemeClr val="tx1"/>
                </a:solidFill>
              </a:rPr>
              <a:t>2</a:t>
            </a:r>
            <a:r>
              <a:rPr lang="en-US" altLang="zh-CN" sz="2400" dirty="0" smtClean="0">
                <a:solidFill>
                  <a:schemeClr val="tx1"/>
                </a:solidFill>
              </a:rPr>
              <a:t>0000 contents</a:t>
            </a:r>
          </a:p>
          <a:p>
            <a:pPr algn="ctr"/>
            <a:endParaRPr lang="en-US" altLang="zh-CN" sz="24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sz="2400" dirty="0" smtClean="0">
                <a:solidFill>
                  <a:schemeClr val="tx1"/>
                </a:solidFill>
              </a:rPr>
              <a:t>Request Pattern:</a:t>
            </a:r>
          </a:p>
          <a:p>
            <a:pPr algn="ctr"/>
            <a:r>
              <a:rPr lang="en-US" altLang="zh-CN" sz="2400" dirty="0" err="1" smtClean="0">
                <a:solidFill>
                  <a:schemeClr val="tx1"/>
                </a:solidFill>
              </a:rPr>
              <a:t>Zipf</a:t>
            </a:r>
            <a:r>
              <a:rPr lang="en-US" altLang="zh-CN" sz="2400" dirty="0" smtClean="0">
                <a:solidFill>
                  <a:schemeClr val="tx1"/>
                </a:solidFill>
              </a:rPr>
              <a:t> distribution</a:t>
            </a:r>
          </a:p>
          <a:p>
            <a:pPr algn="ctr"/>
            <a:r>
              <a:rPr lang="en-US" altLang="zh-CN" sz="2400" dirty="0" smtClean="0">
                <a:solidFill>
                  <a:schemeClr val="tx1"/>
                </a:solidFill>
              </a:rPr>
              <a:t>α = 0.8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3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704875"/>
              </p:ext>
            </p:extLst>
          </p:nvPr>
        </p:nvGraphicFramePr>
        <p:xfrm>
          <a:off x="1573259" y="1336851"/>
          <a:ext cx="8962812" cy="470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77921" y="286603"/>
            <a:ext cx="9908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Results (1)      </a:t>
            </a:r>
            <a:r>
              <a:rPr lang="en-US" altLang="zh-CN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Request Merging – Caching Efficiency</a:t>
            </a:r>
            <a:endParaRPr lang="zh-CN" alt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1324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7921" y="286603"/>
            <a:ext cx="8557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Results (2)      </a:t>
            </a:r>
            <a:r>
              <a:rPr lang="en-US" altLang="zh-CN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Request Merging - Delay</a:t>
            </a:r>
            <a:endParaRPr lang="zh-CN" alt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84944" y="1187355"/>
            <a:ext cx="255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Deadline = </a:t>
            </a:r>
            <a:r>
              <a:rPr lang="en-US" altLang="zh-CN" sz="2400" dirty="0" smtClean="0">
                <a:solidFill>
                  <a:srgbClr val="FF0000"/>
                </a:solidFill>
              </a:rPr>
              <a:t>10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136752"/>
              </p:ext>
            </p:extLst>
          </p:nvPr>
        </p:nvGraphicFramePr>
        <p:xfrm>
          <a:off x="2295098" y="2016457"/>
          <a:ext cx="8268269" cy="4097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035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2376150" y="2060673"/>
            <a:ext cx="2086976" cy="1763224"/>
            <a:chOff x="388938" y="1163638"/>
            <a:chExt cx="2086976" cy="1763224"/>
          </a:xfrm>
        </p:grpSpPr>
        <p:sp>
          <p:nvSpPr>
            <p:cNvPr id="5" name="Rounded Rectangle 6"/>
            <p:cNvSpPr>
              <a:spLocks noChangeArrowheads="1"/>
            </p:cNvSpPr>
            <p:nvPr/>
          </p:nvSpPr>
          <p:spPr bwMode="auto">
            <a:xfrm>
              <a:off x="388938" y="1163638"/>
              <a:ext cx="2086976" cy="1481088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2F2F2"/>
                </a:gs>
              </a:gsLst>
              <a:lin ang="5400000"/>
            </a:gradFill>
            <a:ln w="63500" cmpd="sng">
              <a:solidFill>
                <a:srgbClr val="9CC43B"/>
              </a:solidFill>
              <a:round/>
              <a:headEnd/>
              <a:tailEnd/>
            </a:ln>
            <a:effectLst>
              <a:outerShdw dist="23000" dir="5400000" algn="ctr" rotWithShape="0">
                <a:srgbClr val="808080">
                  <a:alpha val="31999"/>
                </a:srgbClr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" name="Rektangel 76"/>
            <p:cNvSpPr>
              <a:spLocks noChangeArrowheads="1"/>
            </p:cNvSpPr>
            <p:nvPr/>
          </p:nvSpPr>
          <p:spPr bwMode="auto">
            <a:xfrm>
              <a:off x="575093" y="1295646"/>
              <a:ext cx="1776853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600" b="1" noProof="1" smtClean="0">
                  <a:solidFill>
                    <a:srgbClr val="000000"/>
                  </a:solidFill>
                  <a:cs typeface="Arial" panose="020B0604020202020204" pitchFamily="34" charset="0"/>
                </a:rPr>
                <a:t>Coded Caching</a:t>
              </a:r>
              <a:endParaRPr lang="da-DK" altLang="en-US" sz="3600" dirty="0">
                <a:solidFill>
                  <a:srgbClr val="000000"/>
                </a:solidFill>
              </a:endParaRPr>
            </a:p>
            <a:p>
              <a:pPr eaLnBrk="1" hangingPunct="1"/>
              <a:endParaRPr lang="da-DK" altLang="en-US" sz="2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813046" y="2133749"/>
            <a:ext cx="2047118" cy="1642864"/>
            <a:chOff x="8475515" y="1163638"/>
            <a:chExt cx="1864237" cy="1516806"/>
          </a:xfrm>
        </p:grpSpPr>
        <p:sp>
          <p:nvSpPr>
            <p:cNvPr id="8" name="Rounded Rectangle 6"/>
            <p:cNvSpPr>
              <a:spLocks noChangeArrowheads="1"/>
            </p:cNvSpPr>
            <p:nvPr/>
          </p:nvSpPr>
          <p:spPr bwMode="auto">
            <a:xfrm>
              <a:off x="8475515" y="1163638"/>
              <a:ext cx="1864237" cy="1381869"/>
            </a:xfrm>
            <a:prstGeom prst="roundRect">
              <a:avLst>
                <a:gd name="adj" fmla="val 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2F2F2"/>
                </a:gs>
              </a:gsLst>
              <a:lin ang="5400000"/>
            </a:gradFill>
            <a:ln w="63500" cmpd="sng">
              <a:solidFill>
                <a:srgbClr val="9CC43B"/>
              </a:solidFill>
              <a:round/>
              <a:headEnd/>
              <a:tailEnd/>
            </a:ln>
            <a:effectLst>
              <a:outerShdw dist="23000" dir="5400000" algn="ctr" rotWithShape="0">
                <a:srgbClr val="808080">
                  <a:alpha val="31999"/>
                </a:srgbClr>
              </a:outerShdw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Rektangel 76"/>
            <p:cNvSpPr>
              <a:spLocks noChangeArrowheads="1"/>
            </p:cNvSpPr>
            <p:nvPr/>
          </p:nvSpPr>
          <p:spPr bwMode="auto">
            <a:xfrm>
              <a:off x="8988965" y="1480115"/>
              <a:ext cx="1111638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4000" b="1" noProof="1" smtClean="0">
                  <a:solidFill>
                    <a:srgbClr val="000000"/>
                  </a:solidFill>
                  <a:cs typeface="Arial" panose="020B0604020202020204" pitchFamily="34" charset="0"/>
                </a:rPr>
                <a:t>ICN</a:t>
              </a:r>
              <a:endParaRPr lang="da-DK" altLang="en-US" sz="4000" dirty="0">
                <a:solidFill>
                  <a:srgbClr val="000000"/>
                </a:solidFill>
              </a:endParaRPr>
            </a:p>
            <a:p>
              <a:pPr eaLnBrk="1" hangingPunct="1"/>
              <a:endParaRPr lang="da-DK" altLang="en-US" sz="32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732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81481E-6 L 1.25E-6 -0.06436 C 1.25E-6 -0.09329 -0.0431 -0.12848 -0.07774 -0.12848 L -0.15508 -0.12848 " pathEditMode="relative" rAng="0" ptsTypes="AA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0" y="-643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96296E-6 L 4.16667E-7 -0.06968 C 4.16667E-7 -0.10116 0.025 -0.13935 0.04544 -0.13935 L 0.09128 -0.13935 " pathEditMode="relative" rAng="0" ptsTypes="AA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57" y="-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797152"/>
              </p:ext>
            </p:extLst>
          </p:nvPr>
        </p:nvGraphicFramePr>
        <p:xfrm>
          <a:off x="2104029" y="1975512"/>
          <a:ext cx="7422108" cy="445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77921" y="286603"/>
            <a:ext cx="10263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Results (3)      </a:t>
            </a:r>
            <a:r>
              <a:rPr lang="en-US" altLang="zh-CN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Request Merging – Delay Vs Cache size</a:t>
            </a:r>
            <a:endParaRPr lang="zh-CN" altLang="en-US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202305" y="1132764"/>
            <a:ext cx="3493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Request rate = </a:t>
            </a:r>
            <a:r>
              <a:rPr lang="en-US" altLang="zh-CN" sz="2400" dirty="0" smtClean="0">
                <a:solidFill>
                  <a:srgbClr val="FF0000"/>
                </a:solidFill>
              </a:rPr>
              <a:t>10000/s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06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/>
              <a:t>Conclusion</a:t>
            </a:r>
            <a:endParaRPr lang="zh-CN" altLang="en-US" sz="4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8948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n-US" altLang="zh-CN" sz="3200" dirty="0" smtClean="0"/>
              <a:t>To adapt coded caching to ICN</a:t>
            </a:r>
          </a:p>
          <a:p>
            <a:pPr lvl="1">
              <a:lnSpc>
                <a:spcPct val="125000"/>
              </a:lnSpc>
            </a:pPr>
            <a:r>
              <a:rPr lang="en-US" altLang="zh-CN" sz="2800" dirty="0" smtClean="0"/>
              <a:t>Use </a:t>
            </a:r>
            <a:r>
              <a:rPr lang="en-US" altLang="zh-CN" sz="2800" dirty="0" smtClean="0">
                <a:solidFill>
                  <a:srgbClr val="0070C0"/>
                </a:solidFill>
              </a:rPr>
              <a:t>Decentralized</a:t>
            </a:r>
            <a:r>
              <a:rPr lang="en-US" altLang="zh-CN" sz="2800" dirty="0" smtClean="0"/>
              <a:t> algorithm</a:t>
            </a:r>
          </a:p>
          <a:p>
            <a:pPr lvl="1">
              <a:lnSpc>
                <a:spcPct val="125000"/>
              </a:lnSpc>
            </a:pPr>
            <a:r>
              <a:rPr lang="en-US" altLang="zh-CN" sz="2800" dirty="0" smtClean="0">
                <a:solidFill>
                  <a:srgbClr val="0070C0"/>
                </a:solidFill>
              </a:rPr>
              <a:t>Group</a:t>
            </a:r>
            <a:r>
              <a:rPr lang="en-US" altLang="zh-CN" sz="2800" dirty="0" smtClean="0"/>
              <a:t> contents to deal with non-uniform request</a:t>
            </a:r>
          </a:p>
          <a:p>
            <a:pPr lvl="1">
              <a:lnSpc>
                <a:spcPct val="125000"/>
              </a:lnSpc>
            </a:pPr>
            <a:r>
              <a:rPr lang="en-US" altLang="zh-CN" sz="2800" dirty="0" smtClean="0">
                <a:solidFill>
                  <a:srgbClr val="FF0000"/>
                </a:solidFill>
              </a:rPr>
              <a:t>Merge</a:t>
            </a:r>
            <a:r>
              <a:rPr lang="en-US" altLang="zh-CN" sz="2800" dirty="0" smtClean="0"/>
              <a:t> contents to enhance multicast efficiency</a:t>
            </a:r>
          </a:p>
          <a:p>
            <a:pPr lvl="1">
              <a:lnSpc>
                <a:spcPct val="125000"/>
              </a:lnSpc>
            </a:pPr>
            <a:r>
              <a:rPr lang="en-US" altLang="zh-CN" sz="2800" dirty="0" smtClean="0"/>
              <a:t>Consider </a:t>
            </a:r>
            <a:r>
              <a:rPr lang="en-US" altLang="zh-CN" sz="2800" dirty="0" smtClean="0">
                <a:solidFill>
                  <a:srgbClr val="FF0000"/>
                </a:solidFill>
              </a:rPr>
              <a:t>delay</a:t>
            </a:r>
          </a:p>
          <a:p>
            <a:pPr lvl="1"/>
            <a:endParaRPr lang="en-US" altLang="zh-CN" sz="2800" dirty="0">
              <a:solidFill>
                <a:srgbClr val="FF0000"/>
              </a:solidFill>
            </a:endParaRPr>
          </a:p>
          <a:p>
            <a:r>
              <a:rPr lang="en-US" altLang="zh-CN" sz="3200" dirty="0" smtClean="0"/>
              <a:t>Merge Rule</a:t>
            </a:r>
          </a:p>
          <a:p>
            <a:pPr lvl="1"/>
            <a:r>
              <a:rPr lang="en-US" altLang="zh-CN" sz="3200" b="1" dirty="0" smtClean="0"/>
              <a:t>Tradeoff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/>
              <a:t>between </a:t>
            </a:r>
            <a:r>
              <a:rPr lang="en-US" altLang="zh-CN" sz="2800" dirty="0">
                <a:solidFill>
                  <a:srgbClr val="FF0000"/>
                </a:solidFill>
              </a:rPr>
              <a:t>D</a:t>
            </a:r>
            <a:r>
              <a:rPr lang="en-US" altLang="zh-CN" sz="2800" dirty="0" smtClean="0">
                <a:solidFill>
                  <a:srgbClr val="FF0000"/>
                </a:solidFill>
              </a:rPr>
              <a:t>elay</a:t>
            </a:r>
            <a:r>
              <a:rPr lang="en-US" altLang="zh-CN" sz="2800" dirty="0" smtClean="0"/>
              <a:t> and </a:t>
            </a:r>
            <a:r>
              <a:rPr lang="en-US" altLang="zh-CN" sz="2800" dirty="0" smtClean="0">
                <a:solidFill>
                  <a:srgbClr val="0070C0"/>
                </a:solidFill>
              </a:rPr>
              <a:t>Caching gain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8179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2387" y="395785"/>
            <a:ext cx="5554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Discussion &amp; Future Work</a:t>
            </a:r>
            <a:endParaRPr lang="zh-CN" altLang="en-US" sz="3600" b="1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Simulation on networks with various </a:t>
            </a:r>
            <a:r>
              <a:rPr lang="en-US" altLang="zh-CN" b="1" dirty="0" smtClean="0"/>
              <a:t>Connectivity</a:t>
            </a:r>
          </a:p>
          <a:p>
            <a:endParaRPr lang="en-US" altLang="zh-CN" b="1" dirty="0"/>
          </a:p>
          <a:p>
            <a:r>
              <a:rPr lang="en-US" altLang="zh-CN" dirty="0" smtClean="0"/>
              <a:t>Consider</a:t>
            </a:r>
            <a:r>
              <a:rPr lang="en-US" altLang="zh-CN" b="1" dirty="0" smtClean="0"/>
              <a:t> link failure, Congestion </a:t>
            </a:r>
          </a:p>
          <a:p>
            <a:endParaRPr lang="en-US" altLang="zh-CN" b="1" dirty="0"/>
          </a:p>
          <a:p>
            <a:r>
              <a:rPr lang="en-US" altLang="zh-CN" sz="3200" dirty="0" smtClean="0"/>
              <a:t>Capacity of ICN with coded caching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74801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2639" y="709684"/>
            <a:ext cx="49541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/>
              <a:t>Thanks everyone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6430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152525"/>
            <a:ext cx="12073718" cy="5145685"/>
            <a:chOff x="962736" y="839424"/>
            <a:chExt cx="10266528" cy="3964589"/>
          </a:xfrm>
        </p:grpSpPr>
        <p:sp>
          <p:nvSpPr>
            <p:cNvPr id="4098" name="Rectangle 4"/>
            <p:cNvSpPr>
              <a:spLocks noChangeArrowheads="1"/>
            </p:cNvSpPr>
            <p:nvPr/>
          </p:nvSpPr>
          <p:spPr bwMode="auto">
            <a:xfrm>
              <a:off x="962736" y="1567145"/>
              <a:ext cx="10266528" cy="2594998"/>
            </a:xfrm>
            <a:prstGeom prst="rect">
              <a:avLst/>
            </a:prstGeom>
            <a:gradFill rotWithShape="1">
              <a:gsLst>
                <a:gs pos="0">
                  <a:srgbClr val="BFBFBF"/>
                </a:gs>
                <a:gs pos="25999">
                  <a:srgbClr val="F2F2F2"/>
                </a:gs>
                <a:gs pos="50000">
                  <a:srgbClr val="FFFFFF"/>
                </a:gs>
                <a:gs pos="100000">
                  <a:srgbClr val="FFFFFF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201549" y="839424"/>
              <a:ext cx="9466452" cy="3964589"/>
              <a:chOff x="2984" y="0"/>
              <a:chExt cx="8431080" cy="3353922"/>
            </a:xfrm>
          </p:grpSpPr>
          <p:grpSp>
            <p:nvGrpSpPr>
              <p:cNvPr id="4100" name="Group 4"/>
              <p:cNvGrpSpPr>
                <a:grpSpLocks/>
              </p:cNvGrpSpPr>
              <p:nvPr/>
            </p:nvGrpSpPr>
            <p:grpSpPr bwMode="auto">
              <a:xfrm>
                <a:off x="6360868" y="1220537"/>
                <a:ext cx="2060369" cy="323055"/>
                <a:chOff x="0" y="0"/>
                <a:chExt cx="2060448" cy="323088"/>
              </a:xfrm>
            </p:grpSpPr>
            <p:pic>
              <p:nvPicPr>
                <p:cNvPr id="4101" name="Ellipse 98"/>
                <p:cNvPicPr>
                  <a:picLocks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00358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03" name="Bent Arrow 40"/>
              <p:cNvSpPr>
                <a:spLocks/>
              </p:cNvSpPr>
              <p:nvPr/>
            </p:nvSpPr>
            <p:spPr bwMode="auto">
              <a:xfrm rot="5400000">
                <a:off x="1832730" y="76744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04" name="Rounded Rectangle 6"/>
              <p:cNvSpPr>
                <a:spLocks noChangeArrowheads="1"/>
              </p:cNvSpPr>
              <p:nvPr/>
            </p:nvSpPr>
            <p:spPr bwMode="auto">
              <a:xfrm>
                <a:off x="196842" y="1904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5" name="Rounded Rectangle 8"/>
              <p:cNvSpPr>
                <a:spLocks noChangeArrowheads="1"/>
              </p:cNvSpPr>
              <p:nvPr/>
            </p:nvSpPr>
            <p:spPr bwMode="auto">
              <a:xfrm>
                <a:off x="1796981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Rounded Rectangle 10"/>
              <p:cNvSpPr>
                <a:spLocks noChangeArrowheads="1"/>
              </p:cNvSpPr>
              <p:nvPr/>
            </p:nvSpPr>
            <p:spPr bwMode="auto">
              <a:xfrm>
                <a:off x="3387595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Rektangel 76"/>
              <p:cNvSpPr>
                <a:spLocks noChangeArrowheads="1"/>
              </p:cNvSpPr>
              <p:nvPr/>
            </p:nvSpPr>
            <p:spPr bwMode="auto">
              <a:xfrm>
                <a:off x="377811" y="171433"/>
                <a:ext cx="133486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Rektangel 76"/>
              <p:cNvSpPr>
                <a:spLocks noChangeArrowheads="1"/>
              </p:cNvSpPr>
              <p:nvPr/>
            </p:nvSpPr>
            <p:spPr bwMode="auto">
              <a:xfrm>
                <a:off x="1895222" y="1984175"/>
                <a:ext cx="1457510" cy="541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4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Decentralized Coded Cache</a:t>
                </a:r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9" name="Rektangel 76"/>
              <p:cNvSpPr>
                <a:spLocks noChangeArrowheads="1"/>
              </p:cNvSpPr>
              <p:nvPr/>
            </p:nvSpPr>
            <p:spPr bwMode="auto">
              <a:xfrm>
                <a:off x="3426768" y="103063"/>
                <a:ext cx="1560964" cy="8626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Nonuniform Demands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4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10" name="Group 14"/>
              <p:cNvGrpSpPr>
                <a:grpSpLocks/>
              </p:cNvGrpSpPr>
              <p:nvPr/>
            </p:nvGrpSpPr>
            <p:grpSpPr bwMode="auto">
              <a:xfrm>
                <a:off x="3160591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1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99441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3" name="Group 17"/>
              <p:cNvGrpSpPr>
                <a:grpSpLocks/>
              </p:cNvGrpSpPr>
              <p:nvPr/>
            </p:nvGrpSpPr>
            <p:grpSpPr bwMode="auto">
              <a:xfrm>
                <a:off x="1557404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14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2428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6" name="Group 20"/>
              <p:cNvGrpSpPr>
                <a:grpSpLocks/>
              </p:cNvGrpSpPr>
              <p:nvPr/>
            </p:nvGrpSpPr>
            <p:grpSpPr bwMode="auto">
              <a:xfrm>
                <a:off x="2984" y="1220537"/>
                <a:ext cx="2054273" cy="323055"/>
                <a:chOff x="0" y="0"/>
                <a:chExt cx="2054352" cy="323088"/>
              </a:xfrm>
            </p:grpSpPr>
            <p:pic>
              <p:nvPicPr>
                <p:cNvPr id="4117" name="Ellipse 98"/>
                <p:cNvPicPr>
                  <a:picLocks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54352" cy="323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1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8559" y="46148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4119" name="Group 23"/>
              <p:cNvGrpSpPr>
                <a:grpSpLocks/>
              </p:cNvGrpSpPr>
              <p:nvPr/>
            </p:nvGrpSpPr>
            <p:grpSpPr bwMode="auto">
              <a:xfrm>
                <a:off x="1558865" y="683874"/>
                <a:ext cx="415909" cy="461619"/>
                <a:chOff x="576" y="0"/>
                <a:chExt cx="415909" cy="461619"/>
              </a:xfrm>
            </p:grpSpPr>
            <p:sp>
              <p:nvSpPr>
                <p:cNvPr id="4120" name="Ellipse 53"/>
                <p:cNvSpPr>
                  <a:spLocks noChangeArrowheads="1"/>
                </p:cNvSpPr>
                <p:nvPr/>
              </p:nvSpPr>
              <p:spPr bwMode="auto">
                <a:xfrm>
                  <a:off x="576" y="39953"/>
                  <a:ext cx="415909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145" cy="4616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4122" name="Group 26"/>
              <p:cNvGrpSpPr>
                <a:grpSpLocks/>
              </p:cNvGrpSpPr>
              <p:nvPr/>
            </p:nvGrpSpPr>
            <p:grpSpPr bwMode="auto">
              <a:xfrm>
                <a:off x="31691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23" name="Ellipse 53"/>
                <p:cNvSpPr>
                  <a:spLocks noChangeArrowheads="1"/>
                </p:cNvSpPr>
                <p:nvPr/>
              </p:nvSpPr>
              <p:spPr bwMode="auto">
                <a:xfrm>
                  <a:off x="-654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2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 dirty="0">
                      <a:solidFill>
                        <a:srgbClr val="000000"/>
                      </a:solidFill>
                    </a:rPr>
                    <a:t>2</a:t>
                  </a:r>
                </a:p>
              </p:txBody>
            </p:sp>
          </p:grpSp>
          <p:sp>
            <p:nvSpPr>
              <p:cNvPr id="4125" name="Bent Arrow 41"/>
              <p:cNvSpPr>
                <a:spLocks/>
              </p:cNvSpPr>
              <p:nvPr/>
            </p:nvSpPr>
            <p:spPr bwMode="auto">
              <a:xfrm rot="16200000" flipV="1">
                <a:off x="3432869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6" name="Bent Arrow 42"/>
              <p:cNvSpPr>
                <a:spLocks/>
              </p:cNvSpPr>
              <p:nvPr/>
            </p:nvSpPr>
            <p:spPr bwMode="auto">
              <a:xfrm rot="5400000">
                <a:off x="5023483" y="724586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27" name="Rounded Rectangle 43"/>
              <p:cNvSpPr>
                <a:spLocks noChangeArrowheads="1"/>
              </p:cNvSpPr>
              <p:nvPr/>
            </p:nvSpPr>
            <p:spPr bwMode="auto">
              <a:xfrm>
                <a:off x="4987734" y="1827028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28" name="Rektangel 76"/>
              <p:cNvSpPr>
                <a:spLocks noChangeArrowheads="1"/>
              </p:cNvSpPr>
              <p:nvPr/>
            </p:nvSpPr>
            <p:spPr bwMode="auto">
              <a:xfrm>
                <a:off x="5140128" y="1984175"/>
                <a:ext cx="1254675" cy="9027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8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Delay Sensitive</a:t>
                </a:r>
                <a:endParaRPr lang="da-DK" altLang="en-US" sz="28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28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29" name="Group 33"/>
              <p:cNvGrpSpPr>
                <a:grpSpLocks/>
              </p:cNvGrpSpPr>
              <p:nvPr/>
            </p:nvGrpSpPr>
            <p:grpSpPr bwMode="auto">
              <a:xfrm>
                <a:off x="6359683" y="2491332"/>
                <a:ext cx="416988" cy="461665"/>
                <a:chOff x="0" y="0"/>
                <a:chExt cx="416988" cy="461665"/>
              </a:xfrm>
            </p:grpSpPr>
            <p:sp>
              <p:nvSpPr>
                <p:cNvPr id="4130" name="Ellipse 53"/>
                <p:cNvSpPr>
                  <a:spLocks noChangeArrowheads="1"/>
                </p:cNvSpPr>
                <p:nvPr/>
              </p:nvSpPr>
              <p:spPr bwMode="auto">
                <a:xfrm>
                  <a:off x="-402" y="40475"/>
                  <a:ext cx="417496" cy="415883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1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4132" name="Group 36"/>
              <p:cNvGrpSpPr>
                <a:grpSpLocks/>
              </p:cNvGrpSpPr>
              <p:nvPr/>
            </p:nvGrpSpPr>
            <p:grpSpPr bwMode="auto">
              <a:xfrm>
                <a:off x="4800488" y="571925"/>
                <a:ext cx="416988" cy="461665"/>
                <a:chOff x="0" y="0"/>
                <a:chExt cx="416988" cy="461665"/>
              </a:xfrm>
            </p:grpSpPr>
            <p:sp>
              <p:nvSpPr>
                <p:cNvPr id="4133" name="Ellipse 53"/>
                <p:cNvSpPr>
                  <a:spLocks noChangeArrowheads="1"/>
                </p:cNvSpPr>
                <p:nvPr/>
              </p:nvSpPr>
              <p:spPr bwMode="auto">
                <a:xfrm>
                  <a:off x="-72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34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4135" name="Group 39"/>
              <p:cNvGrpSpPr>
                <a:grpSpLocks/>
              </p:cNvGrpSpPr>
              <p:nvPr/>
            </p:nvGrpSpPr>
            <p:grpSpPr bwMode="auto">
              <a:xfrm>
                <a:off x="4989321" y="3024771"/>
                <a:ext cx="2060369" cy="329151"/>
                <a:chOff x="0" y="0"/>
                <a:chExt cx="2060448" cy="329184"/>
              </a:xfrm>
            </p:grpSpPr>
            <p:pic>
              <p:nvPicPr>
                <p:cNvPr id="4136" name="Ellipse 98"/>
                <p:cNvPicPr>
                  <a:picLocks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060448" cy="32918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1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00305" y="49372"/>
                  <a:ext cx="1455980" cy="229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138" name="Bent Arrow 52"/>
              <p:cNvSpPr>
                <a:spLocks/>
              </p:cNvSpPr>
              <p:nvPr/>
            </p:nvSpPr>
            <p:spPr bwMode="auto">
              <a:xfrm rot="16200000" flipV="1">
                <a:off x="6623622" y="988085"/>
                <a:ext cx="1038120" cy="1109620"/>
              </a:xfrm>
              <a:custGeom>
                <a:avLst/>
                <a:gdLst>
                  <a:gd name="T0" fmla="*/ 0 w 1038600"/>
                  <a:gd name="T1" fmla="*/ 1108618 h 1108618"/>
                  <a:gd name="T2" fmla="*/ 0 w 1038600"/>
                  <a:gd name="T3" fmla="*/ 584213 h 1108618"/>
                  <a:gd name="T4" fmla="*/ 454387 w 1038600"/>
                  <a:gd name="T5" fmla="*/ 129825 h 1108618"/>
                  <a:gd name="T6" fmla="*/ 778950 w 1038600"/>
                  <a:gd name="T7" fmla="*/ 129825 h 1108618"/>
                  <a:gd name="T8" fmla="*/ 778950 w 1038600"/>
                  <a:gd name="T9" fmla="*/ 0 h 1108618"/>
                  <a:gd name="T10" fmla="*/ 1038600 w 1038600"/>
                  <a:gd name="T11" fmla="*/ 259650 h 1108618"/>
                  <a:gd name="T12" fmla="*/ 778950 w 1038600"/>
                  <a:gd name="T13" fmla="*/ 519300 h 1108618"/>
                  <a:gd name="T14" fmla="*/ 778950 w 1038600"/>
                  <a:gd name="T15" fmla="*/ 389475 h 1108618"/>
                  <a:gd name="T16" fmla="*/ 454388 w 1038600"/>
                  <a:gd name="T17" fmla="*/ 389475 h 1108618"/>
                  <a:gd name="T18" fmla="*/ 454387 w 1038600"/>
                  <a:gd name="T19" fmla="*/ 389475 h 1108618"/>
                  <a:gd name="T20" fmla="*/ 259650 w 1038600"/>
                  <a:gd name="T21" fmla="*/ 584212 h 1108618"/>
                  <a:gd name="T22" fmla="*/ 259650 w 1038600"/>
                  <a:gd name="T23" fmla="*/ 1108618 h 1108618"/>
                  <a:gd name="T24" fmla="*/ 0 w 1038600"/>
                  <a:gd name="T25" fmla="*/ 1108618 h 1108618"/>
                  <a:gd name="T26" fmla="*/ 0 w 1038600"/>
                  <a:gd name="T27" fmla="*/ 0 h 1108618"/>
                  <a:gd name="T28" fmla="*/ 1038600 w 1038600"/>
                  <a:gd name="T29" fmla="*/ 1108618 h 1108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038600" h="1108618">
                    <a:moveTo>
                      <a:pt x="0" y="1108618"/>
                    </a:moveTo>
                    <a:lnTo>
                      <a:pt x="0" y="584213"/>
                    </a:lnTo>
                    <a:cubicBezTo>
                      <a:pt x="0" y="333261"/>
                      <a:pt x="203436" y="129825"/>
                      <a:pt x="454387" y="129825"/>
                    </a:cubicBezTo>
                    <a:lnTo>
                      <a:pt x="778950" y="129825"/>
                    </a:lnTo>
                    <a:lnTo>
                      <a:pt x="778950" y="0"/>
                    </a:lnTo>
                    <a:lnTo>
                      <a:pt x="1038600" y="259650"/>
                    </a:lnTo>
                    <a:lnTo>
                      <a:pt x="778950" y="519300"/>
                    </a:lnTo>
                    <a:lnTo>
                      <a:pt x="778950" y="389475"/>
                    </a:lnTo>
                    <a:lnTo>
                      <a:pt x="454388" y="389475"/>
                    </a:lnTo>
                    <a:lnTo>
                      <a:pt x="454387" y="389475"/>
                    </a:lnTo>
                    <a:cubicBezTo>
                      <a:pt x="346837" y="389475"/>
                      <a:pt x="259650" y="476662"/>
                      <a:pt x="259650" y="584212"/>
                    </a:cubicBezTo>
                    <a:lnTo>
                      <a:pt x="259650" y="1108618"/>
                    </a:lnTo>
                    <a:lnTo>
                      <a:pt x="0" y="1108618"/>
                    </a:lnTo>
                    <a:close/>
                  </a:path>
                </a:pathLst>
              </a:custGeom>
              <a:solidFill>
                <a:srgbClr val="9CC43B"/>
              </a:solidFill>
              <a:ln>
                <a:noFill/>
              </a:ln>
              <a:effectLst>
                <a:outerShdw dist="23000" dir="1439980" algn="ctr" rotWithShape="0">
                  <a:srgbClr val="808080">
                    <a:alpha val="31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sp>
            <p:nvSpPr>
              <p:cNvPr id="4139" name="Rounded Rectangle 53"/>
              <p:cNvSpPr>
                <a:spLocks noChangeArrowheads="1"/>
              </p:cNvSpPr>
              <p:nvPr/>
            </p:nvSpPr>
            <p:spPr bwMode="auto">
              <a:xfrm>
                <a:off x="6603747" y="0"/>
                <a:ext cx="1600139" cy="990500"/>
              </a:xfrm>
              <a:prstGeom prst="roundRect">
                <a:avLst>
                  <a:gd name="adj" fmla="val 0"/>
                </a:avLst>
              </a:prstGeom>
              <a:gradFill rotWithShape="1">
                <a:gsLst>
                  <a:gs pos="0">
                    <a:schemeClr val="bg1"/>
                  </a:gs>
                  <a:gs pos="100000">
                    <a:srgbClr val="F2F2F2"/>
                  </a:gs>
                </a:gsLst>
                <a:lin ang="5400000"/>
              </a:gradFill>
              <a:ln w="63500" cmpd="sng">
                <a:solidFill>
                  <a:srgbClr val="9CC43B"/>
                </a:solidFill>
                <a:round/>
                <a:headEnd/>
                <a:tailEnd/>
              </a:ln>
              <a:effectLst>
                <a:outerShdw dist="23000" dir="5400000" algn="ctr" rotWithShape="0">
                  <a:srgbClr val="808080">
                    <a:alpha val="31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 eaLnBrk="1" hangingPunct="1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40" name="Rektangel 76"/>
              <p:cNvSpPr>
                <a:spLocks noChangeArrowheads="1"/>
              </p:cNvSpPr>
              <p:nvPr/>
            </p:nvSpPr>
            <p:spPr bwMode="auto">
              <a:xfrm>
                <a:off x="6768259" y="19048"/>
                <a:ext cx="1219153" cy="1344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3200" b="1" noProof="1" smtClean="0">
                    <a:solidFill>
                      <a:srgbClr val="000000"/>
                    </a:solidFill>
                    <a:cs typeface="Arial" panose="020B0604020202020204" pitchFamily="34" charset="0"/>
                  </a:rPr>
                  <a:t>Coded Caching in ICN</a:t>
                </a:r>
                <a:endParaRPr lang="da-DK" altLang="en-US" sz="3200" dirty="0">
                  <a:solidFill>
                    <a:srgbClr val="000000"/>
                  </a:solidFill>
                </a:endParaRPr>
              </a:p>
              <a:p>
                <a:pPr eaLnBrk="1" hangingPunct="1"/>
                <a:endParaRPr lang="da-DK" altLang="en-US" sz="3200" dirty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41" name="Group 45"/>
              <p:cNvGrpSpPr>
                <a:grpSpLocks/>
              </p:cNvGrpSpPr>
              <p:nvPr/>
            </p:nvGrpSpPr>
            <p:grpSpPr bwMode="auto">
              <a:xfrm>
                <a:off x="8017076" y="571925"/>
                <a:ext cx="416988" cy="461665"/>
                <a:chOff x="0" y="0"/>
                <a:chExt cx="416988" cy="461665"/>
              </a:xfrm>
            </p:grpSpPr>
            <p:sp>
              <p:nvSpPr>
                <p:cNvPr id="4142" name="Ellipse 53"/>
                <p:cNvSpPr>
                  <a:spLocks noChangeArrowheads="1"/>
                </p:cNvSpPr>
                <p:nvPr/>
              </p:nvSpPr>
              <p:spPr bwMode="auto">
                <a:xfrm>
                  <a:off x="-508" y="39200"/>
                  <a:ext cx="417496" cy="417470"/>
                </a:xfrm>
                <a:prstGeom prst="ellipse">
                  <a:avLst/>
                </a:prstGeom>
                <a:solidFill>
                  <a:srgbClr val="FFFFFF">
                    <a:alpha val="62000"/>
                  </a:srgbClr>
                </a:solidFill>
                <a:ln w="9525" cmpd="sng">
                  <a:solidFill>
                    <a:srgbClr val="FFFFFF"/>
                  </a:solidFill>
                  <a:round/>
                  <a:headEnd/>
                  <a:tailEnd/>
                </a:ln>
                <a:effectLst>
                  <a:outerShdw dist="38100" dir="2700000" algn="ctr" rotWithShape="0">
                    <a:srgbClr val="808080">
                      <a:alpha val="37000"/>
                    </a:srgbClr>
                  </a:outerShdw>
                </a:effectLst>
              </p:spPr>
              <p:txBody>
                <a:bodyPr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algn="ctr" eaLnBrk="1" hangingPunct="1"/>
                  <a:endParaRPr lang="zh-CN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143" name="Tekstboks 54"/>
                <p:cNvSpPr txBox="1">
                  <a:spLocks noChangeArrowheads="1"/>
                </p:cNvSpPr>
                <p:nvPr/>
              </p:nvSpPr>
              <p:spPr bwMode="auto">
                <a:xfrm>
                  <a:off x="57803" y="0"/>
                  <a:ext cx="340658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Arial" panose="020B0604020202020204" pitchFamily="34" charset="0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da-DK" altLang="en-US" sz="2400">
                      <a:solidFill>
                        <a:srgbClr val="000000"/>
                      </a:solidFill>
                    </a:rPr>
                    <a:t>5</a:t>
                  </a:r>
                </a:p>
              </p:txBody>
            </p:sp>
          </p:grpSp>
        </p:grpSp>
      </p:grpSp>
      <p:sp>
        <p:nvSpPr>
          <p:cNvPr id="4145" name="Rektangel 76"/>
          <p:cNvSpPr>
            <a:spLocks noChangeArrowheads="1"/>
          </p:cNvSpPr>
          <p:nvPr/>
        </p:nvSpPr>
        <p:spPr bwMode="auto">
          <a:xfrm>
            <a:off x="2636838" y="5473701"/>
            <a:ext cx="2209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 smtClean="0">
                <a:solidFill>
                  <a:srgbClr val="FFFFFF"/>
                </a:solidFill>
                <a:cs typeface="Arial" panose="020B0604020202020204" pitchFamily="34" charset="0"/>
              </a:rPr>
              <a:t>example </a:t>
            </a:r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46" name="Group 50"/>
          <p:cNvGrpSpPr>
            <a:grpSpLocks/>
          </p:cNvGrpSpPr>
          <p:nvPr/>
        </p:nvGrpSpPr>
        <p:grpSpPr bwMode="auto">
          <a:xfrm>
            <a:off x="2332039" y="5562601"/>
            <a:ext cx="250825" cy="250825"/>
            <a:chOff x="0" y="0"/>
            <a:chExt cx="393700" cy="393700"/>
          </a:xfrm>
        </p:grpSpPr>
        <p:sp>
          <p:nvSpPr>
            <p:cNvPr id="4147" name="Oval 96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48" name="Isosceles Triangle 97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49" name="Rektangel 76"/>
          <p:cNvSpPr>
            <a:spLocks noChangeArrowheads="1"/>
          </p:cNvSpPr>
          <p:nvPr/>
        </p:nvSpPr>
        <p:spPr bwMode="auto">
          <a:xfrm>
            <a:off x="5329238" y="5473701"/>
            <a:ext cx="220980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00" b="1" noProof="1">
                <a:solidFill>
                  <a:srgbClr val="FFFFFF"/>
                </a:solidFill>
                <a:cs typeface="Arial" panose="020B0604020202020204" pitchFamily="34" charset="0"/>
              </a:rPr>
              <a:t>Example text</a:t>
            </a:r>
          </a:p>
          <a:p>
            <a:pPr eaLnBrk="1" hangingPunct="1"/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Go ahead and replace it with your own text. This is an example text. </a:t>
            </a:r>
            <a:endParaRPr lang="da-DK" altLang="en-US" sz="1100">
              <a:solidFill>
                <a:srgbClr val="FFFFFF"/>
              </a:solidFill>
            </a:endParaRPr>
          </a:p>
          <a:p>
            <a:pPr eaLnBrk="1" hangingPunct="1"/>
            <a:endParaRPr lang="da-DK" altLang="en-US">
              <a:solidFill>
                <a:srgbClr val="1E1C11"/>
              </a:solidFill>
            </a:endParaRPr>
          </a:p>
        </p:txBody>
      </p:sp>
      <p:grpSp>
        <p:nvGrpSpPr>
          <p:cNvPr id="4150" name="Group 54"/>
          <p:cNvGrpSpPr>
            <a:grpSpLocks/>
          </p:cNvGrpSpPr>
          <p:nvPr/>
        </p:nvGrpSpPr>
        <p:grpSpPr bwMode="auto">
          <a:xfrm>
            <a:off x="5024439" y="5562601"/>
            <a:ext cx="250825" cy="250825"/>
            <a:chOff x="0" y="0"/>
            <a:chExt cx="393700" cy="393700"/>
          </a:xfrm>
        </p:grpSpPr>
        <p:sp>
          <p:nvSpPr>
            <p:cNvPr id="4151" name="Oval 100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2" name="Isosceles Triangle 101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3" name="Rektangel 76"/>
          <p:cNvSpPr>
            <a:spLocks noChangeArrowheads="1"/>
          </p:cNvSpPr>
          <p:nvPr/>
        </p:nvSpPr>
        <p:spPr bwMode="auto">
          <a:xfrm>
            <a:off x="7869238" y="5473701"/>
            <a:ext cx="2209800" cy="538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100" noProof="1" smtClean="0">
                <a:solidFill>
                  <a:srgbClr val="FFFFFF"/>
                </a:solidFill>
                <a:cs typeface="Arial" panose="020B0604020202020204" pitchFamily="34" charset="0"/>
              </a:rPr>
              <a:t>xample </a:t>
            </a:r>
            <a:r>
              <a:rPr lang="en-US" altLang="en-US" sz="1100" noProof="1">
                <a:solidFill>
                  <a:srgbClr val="FFFFFF"/>
                </a:solidFill>
                <a:cs typeface="Arial" panose="020B0604020202020204" pitchFamily="34" charset="0"/>
              </a:rPr>
              <a:t>text. </a:t>
            </a:r>
            <a:endParaRPr lang="da-DK" altLang="en-US" sz="1100" dirty="0">
              <a:solidFill>
                <a:srgbClr val="FFFFFF"/>
              </a:solidFill>
            </a:endParaRPr>
          </a:p>
          <a:p>
            <a:pPr eaLnBrk="1" hangingPunct="1"/>
            <a:endParaRPr lang="da-DK" altLang="en-US" dirty="0">
              <a:solidFill>
                <a:srgbClr val="1E1C11"/>
              </a:solidFill>
            </a:endParaRPr>
          </a:p>
        </p:txBody>
      </p:sp>
      <p:grpSp>
        <p:nvGrpSpPr>
          <p:cNvPr id="4154" name="Group 58"/>
          <p:cNvGrpSpPr>
            <a:grpSpLocks/>
          </p:cNvGrpSpPr>
          <p:nvPr/>
        </p:nvGrpSpPr>
        <p:grpSpPr bwMode="auto">
          <a:xfrm>
            <a:off x="7564439" y="5562601"/>
            <a:ext cx="250825" cy="250825"/>
            <a:chOff x="0" y="0"/>
            <a:chExt cx="393700" cy="393700"/>
          </a:xfrm>
        </p:grpSpPr>
        <p:sp>
          <p:nvSpPr>
            <p:cNvPr id="4155" name="Oval 104"/>
            <p:cNvSpPr>
              <a:spLocks noChangeArrowheads="1"/>
            </p:cNvSpPr>
            <p:nvPr/>
          </p:nvSpPr>
          <p:spPr bwMode="auto">
            <a:xfrm>
              <a:off x="0" y="0"/>
              <a:ext cx="393700" cy="393700"/>
            </a:xfrm>
            <a:prstGeom prst="ellipse">
              <a:avLst/>
            </a:prstGeom>
            <a:noFill/>
            <a:ln w="9525" cmpd="sng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56" name="Isosceles Triangle 105"/>
            <p:cNvSpPr>
              <a:spLocks noChangeArrowheads="1"/>
            </p:cNvSpPr>
            <p:nvPr/>
          </p:nvSpPr>
          <p:spPr bwMode="auto">
            <a:xfrm rot="5400000">
              <a:off x="104651" y="94684"/>
              <a:ext cx="234227" cy="204325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353637"/>
                </a:solidFill>
              </a:endParaRPr>
            </a:p>
          </p:txBody>
        </p:sp>
      </p:grpSp>
      <p:sp>
        <p:nvSpPr>
          <p:cNvPr id="4157" name="Rectangle 4"/>
          <p:cNvSpPr>
            <a:spLocks noChangeArrowheads="1"/>
          </p:cNvSpPr>
          <p:nvPr/>
        </p:nvSpPr>
        <p:spPr bwMode="auto">
          <a:xfrm>
            <a:off x="23987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zh-CN" sz="1000">
                <a:solidFill>
                  <a:srgbClr val="FFFFFF"/>
                </a:solidFill>
              </a:rPr>
              <a:t>Your own footer</a:t>
            </a:r>
          </a:p>
        </p:txBody>
      </p:sp>
      <p:sp>
        <p:nvSpPr>
          <p:cNvPr id="4158" name="Rectangle 4"/>
          <p:cNvSpPr>
            <a:spLocks noChangeArrowheads="1"/>
          </p:cNvSpPr>
          <p:nvPr/>
        </p:nvSpPr>
        <p:spPr bwMode="auto">
          <a:xfrm>
            <a:off x="8291514" y="6264276"/>
            <a:ext cx="1538287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zh-CN" sz="1000">
                <a:solidFill>
                  <a:srgbClr val="FFFFFF"/>
                </a:solidFill>
              </a:rPr>
              <a:t>Your Logo</a:t>
            </a:r>
          </a:p>
        </p:txBody>
      </p:sp>
      <p:sp>
        <p:nvSpPr>
          <p:cNvPr id="4159" name="TextBox 54"/>
          <p:cNvSpPr txBox="1">
            <a:spLocks noChangeArrowheads="1"/>
          </p:cNvSpPr>
          <p:nvPr/>
        </p:nvSpPr>
        <p:spPr bwMode="auto">
          <a:xfrm>
            <a:off x="529414" y="257372"/>
            <a:ext cx="33392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nb-NO" altLang="en-US" sz="3600" b="1" dirty="0" smtClean="0">
                <a:solidFill>
                  <a:srgbClr val="262626"/>
                </a:solidFill>
              </a:rPr>
              <a:t>Roadmap to ICN</a:t>
            </a:r>
            <a:endParaRPr lang="en-GB" altLang="en-US" sz="3600" dirty="0">
              <a:solidFill>
                <a:srgbClr val="262626"/>
              </a:solidFill>
            </a:endParaRPr>
          </a:p>
        </p:txBody>
      </p:sp>
      <p:sp>
        <p:nvSpPr>
          <p:cNvPr id="4" name="图文框 3"/>
          <p:cNvSpPr/>
          <p:nvPr/>
        </p:nvSpPr>
        <p:spPr>
          <a:xfrm>
            <a:off x="505388" y="1152525"/>
            <a:ext cx="2182843" cy="1578101"/>
          </a:xfrm>
          <a:prstGeom prst="frame">
            <a:avLst>
              <a:gd name="adj1" fmla="val 5424"/>
            </a:avLst>
          </a:prstGeom>
          <a:solidFill>
            <a:srgbClr val="FF33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8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/>
          <p:cNvSpPr txBox="1">
            <a:spLocks/>
          </p:cNvSpPr>
          <p:nvPr/>
        </p:nvSpPr>
        <p:spPr>
          <a:xfrm>
            <a:off x="805218" y="149158"/>
            <a:ext cx="1036108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Uncoded</a:t>
            </a:r>
            <a:r>
              <a:rPr lang="en-US" dirty="0" smtClean="0"/>
              <a:t> Caching - Least </a:t>
            </a:r>
            <a:r>
              <a:rPr lang="en-US" dirty="0"/>
              <a:t>Frequently Used</a:t>
            </a:r>
          </a:p>
          <a:p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7118556" y="1071889"/>
            <a:ext cx="37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N=2 Files, K=1 Users, Cache Size M=1</a:t>
            </a:r>
          </a:p>
        </p:txBody>
      </p:sp>
      <p:cxnSp>
        <p:nvCxnSpPr>
          <p:cNvPr id="87" name="Straight Arrow Connector 86"/>
          <p:cNvCxnSpPr>
            <a:endCxn id="37" idx="0"/>
          </p:cNvCxnSpPr>
          <p:nvPr/>
        </p:nvCxnSpPr>
        <p:spPr>
          <a:xfrm>
            <a:off x="3856975" y="2510367"/>
            <a:ext cx="0" cy="1769356"/>
          </a:xfrm>
          <a:prstGeom prst="straightConnector1">
            <a:avLst/>
          </a:prstGeom>
          <a:ln w="57150" cmpd="sng">
            <a:headEnd type="none"/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40983" y="5678020"/>
            <a:ext cx="7594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LFU </a:t>
            </a:r>
            <a:r>
              <a:rPr lang="en-US" sz="2000" dirty="0"/>
              <a:t>is </a:t>
            </a:r>
            <a:r>
              <a:rPr lang="en-US" sz="2000" dirty="0">
                <a:solidFill>
                  <a:srgbClr val="FF0000"/>
                </a:solidFill>
              </a:rPr>
              <a:t>optimum</a:t>
            </a:r>
            <a:r>
              <a:rPr lang="en-US" sz="2000" dirty="0"/>
              <a:t> for one cache memory in the system.</a:t>
            </a:r>
          </a:p>
          <a:p>
            <a:pPr algn="ctr">
              <a:lnSpc>
                <a:spcPct val="150000"/>
              </a:lnSpc>
            </a:pPr>
            <a:r>
              <a:rPr lang="en-US" sz="2000" dirty="0"/>
              <a:t>LFU minimizes the </a:t>
            </a:r>
            <a:r>
              <a:rPr lang="en-US" sz="2000" dirty="0">
                <a:solidFill>
                  <a:srgbClr val="FF0000"/>
                </a:solidFill>
              </a:rPr>
              <a:t>miss rate</a:t>
            </a:r>
            <a:r>
              <a:rPr lang="en-US" sz="2000" dirty="0"/>
              <a:t>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36610" y="3504532"/>
            <a:ext cx="2382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/>
              <a:t>E[R]=P</a:t>
            </a:r>
            <a:r>
              <a:rPr lang="en-US" sz="2400" i="1" baseline="-25000" dirty="0"/>
              <a:t>B</a:t>
            </a:r>
            <a:r>
              <a:rPr lang="en-US" sz="2400" i="1" dirty="0"/>
              <a:t>=1/3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36251" y="2715765"/>
            <a:ext cx="3964611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/>
              <a:t>Cache the most popular file(s)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160761" y="1745811"/>
            <a:ext cx="1375104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</a:t>
            </a:r>
            <a:r>
              <a:rPr lang="en-US" b="1" i="1" baseline="-25000" dirty="0">
                <a:solidFill>
                  <a:schemeClr val="tx1"/>
                </a:solidFill>
              </a:rPr>
              <a:t>A</a:t>
            </a:r>
            <a:r>
              <a:rPr lang="en-US" b="1" i="1" dirty="0">
                <a:solidFill>
                  <a:schemeClr val="tx1"/>
                </a:solidFill>
              </a:rPr>
              <a:t>=2/3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166371" y="2098601"/>
            <a:ext cx="1375104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</a:t>
            </a:r>
            <a:r>
              <a:rPr lang="en-US" b="1" i="1" baseline="-25000" dirty="0">
                <a:solidFill>
                  <a:schemeClr val="tx1"/>
                </a:solidFill>
              </a:rPr>
              <a:t>B</a:t>
            </a:r>
            <a:r>
              <a:rPr lang="en-US" b="1" i="1" dirty="0">
                <a:solidFill>
                  <a:schemeClr val="tx1"/>
                </a:solidFill>
              </a:rPr>
              <a:t>=1/3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390" y="4279723"/>
            <a:ext cx="1185171" cy="725836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>
            <a:off x="4740443" y="5005555"/>
            <a:ext cx="0" cy="35279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848394" y="5005555"/>
            <a:ext cx="1040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Size </a:t>
            </a:r>
            <a:r>
              <a:rPr lang="en-US" b="1" i="1" dirty="0"/>
              <a:t>One</a:t>
            </a:r>
            <a:r>
              <a:rPr lang="en-US" dirty="0"/>
              <a:t> 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169834" y="5053819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3169834" y="5053819"/>
            <a:ext cx="1375104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85476" y="189722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Server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59595" y="5053819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47334" y="4495019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36250" y="4279722"/>
            <a:ext cx="4764638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/>
              <a:t>Average rate is the same as </a:t>
            </a:r>
            <a:r>
              <a:rPr lang="en-US" sz="2200" b="1" dirty="0">
                <a:solidFill>
                  <a:srgbClr val="FF0000"/>
                </a:solidFill>
              </a:rPr>
              <a:t>miss rate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36251" y="1694601"/>
            <a:ext cx="481644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200" dirty="0"/>
              <a:t>Populate the cache in low-traffic time</a:t>
            </a:r>
          </a:p>
        </p:txBody>
      </p:sp>
    </p:spTree>
    <p:extLst>
      <p:ext uri="{BB962C8B-B14F-4D97-AF65-F5344CB8AC3E}">
        <p14:creationId xmlns:p14="http://schemas.microsoft.com/office/powerpoint/2010/main" val="423271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1" grpId="0"/>
      <p:bldP spid="33" grpId="0"/>
      <p:bldP spid="41" grpId="0" animBg="1"/>
      <p:bldP spid="20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/>
          <p:cNvSpPr txBox="1">
            <a:spLocks/>
          </p:cNvSpPr>
          <p:nvPr/>
        </p:nvSpPr>
        <p:spPr>
          <a:xfrm>
            <a:off x="2131483" y="2454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Least Frequently Used</a:t>
            </a:r>
          </a:p>
          <a:p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6927510" y="914480"/>
            <a:ext cx="37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N=2 Files, K=2 Users, Cache Size M=1</a:t>
            </a: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324" y="4239248"/>
            <a:ext cx="1185171" cy="72583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973" y="4239248"/>
            <a:ext cx="1185171" cy="725836"/>
          </a:xfrm>
          <a:prstGeom prst="rect">
            <a:avLst/>
          </a:prstGeom>
        </p:spPr>
      </p:pic>
      <p:cxnSp>
        <p:nvCxnSpPr>
          <p:cNvPr id="87" name="Straight Arrow Connector 86"/>
          <p:cNvCxnSpPr/>
          <p:nvPr/>
        </p:nvCxnSpPr>
        <p:spPr>
          <a:xfrm>
            <a:off x="3857387" y="2500654"/>
            <a:ext cx="13471" cy="1321610"/>
          </a:xfrm>
          <a:prstGeom prst="straightConnector1">
            <a:avLst/>
          </a:prstGeom>
          <a:ln w="571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endCxn id="86" idx="0"/>
          </p:cNvCxnSpPr>
          <p:nvPr/>
        </p:nvCxnSpPr>
        <p:spPr>
          <a:xfrm>
            <a:off x="3857386" y="3832848"/>
            <a:ext cx="970172" cy="406400"/>
          </a:xfrm>
          <a:prstGeom prst="bentConnector2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85" idx="0"/>
          </p:cNvCxnSpPr>
          <p:nvPr/>
        </p:nvCxnSpPr>
        <p:spPr>
          <a:xfrm rot="10800000" flipV="1">
            <a:off x="2889909" y="3832848"/>
            <a:ext cx="980948" cy="406400"/>
          </a:xfrm>
          <a:prstGeom prst="bentConnector2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/>
        </p:nvSpPr>
        <p:spPr>
          <a:xfrm>
            <a:off x="2238647" y="5022143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4140006" y="5022143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191008" y="5678019"/>
            <a:ext cx="759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</a:rPr>
              <a:t>Is this optimum?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160761" y="1745811"/>
            <a:ext cx="1375104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</a:t>
            </a:r>
            <a:r>
              <a:rPr lang="en-US" b="1" i="1" baseline="-25000" dirty="0">
                <a:solidFill>
                  <a:schemeClr val="tx1"/>
                </a:solidFill>
              </a:rPr>
              <a:t>A</a:t>
            </a:r>
            <a:r>
              <a:rPr lang="en-US" b="1" i="1" dirty="0">
                <a:solidFill>
                  <a:schemeClr val="tx1"/>
                </a:solidFill>
              </a:rPr>
              <a:t>=2/3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3166371" y="2098601"/>
            <a:ext cx="1375104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P</a:t>
            </a:r>
            <a:r>
              <a:rPr lang="en-US" b="1" i="1" baseline="-25000" dirty="0">
                <a:solidFill>
                  <a:schemeClr val="tx1"/>
                </a:solidFill>
              </a:rPr>
              <a:t>B</a:t>
            </a:r>
            <a:r>
              <a:rPr lang="en-US" b="1" i="1" dirty="0">
                <a:solidFill>
                  <a:schemeClr val="tx1"/>
                </a:solidFill>
              </a:rPr>
              <a:t>=1/3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238647" y="5022143"/>
            <a:ext cx="1375104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4140006" y="5022143"/>
            <a:ext cx="1375104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96061" y="3314032"/>
            <a:ext cx="2845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/>
              <a:t>E[R]=1-(2/3)</a:t>
            </a:r>
            <a:r>
              <a:rPr lang="en-US" sz="2400" i="1" baseline="30000" dirty="0"/>
              <a:t>2</a:t>
            </a:r>
            <a:r>
              <a:rPr lang="en-US" sz="2400" i="1" dirty="0"/>
              <a:t>=5/9</a:t>
            </a:r>
          </a:p>
        </p:txBody>
      </p:sp>
    </p:spTree>
    <p:extLst>
      <p:ext uri="{BB962C8B-B14F-4D97-AF65-F5344CB8AC3E}">
        <p14:creationId xmlns:p14="http://schemas.microsoft.com/office/powerpoint/2010/main" val="396407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 animBg="1"/>
      <p:bldP spid="36" grpId="0" animBg="1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/>
          <p:cNvSpPr txBox="1">
            <a:spLocks/>
          </p:cNvSpPr>
          <p:nvPr/>
        </p:nvSpPr>
        <p:spPr>
          <a:xfrm>
            <a:off x="2131483" y="24544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Coded Caching Scheme</a:t>
            </a:r>
            <a:endParaRPr lang="en-US" dirty="0"/>
          </a:p>
          <a:p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6927510" y="914480"/>
            <a:ext cx="37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N=2 Files, K=2 Users, Cache Size M=1</a:t>
            </a: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54" y="4134617"/>
            <a:ext cx="1185171" cy="725836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403" y="4134617"/>
            <a:ext cx="1185171" cy="725836"/>
          </a:xfrm>
          <a:prstGeom prst="rect">
            <a:avLst/>
          </a:prstGeom>
        </p:spPr>
      </p:pic>
      <p:cxnSp>
        <p:nvCxnSpPr>
          <p:cNvPr id="87" name="Straight Arrow Connector 86"/>
          <p:cNvCxnSpPr/>
          <p:nvPr/>
        </p:nvCxnSpPr>
        <p:spPr>
          <a:xfrm>
            <a:off x="6436817" y="2396023"/>
            <a:ext cx="13471" cy="1321610"/>
          </a:xfrm>
          <a:prstGeom prst="straightConnector1">
            <a:avLst/>
          </a:prstGeom>
          <a:ln w="571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/>
          <p:cNvCxnSpPr>
            <a:endCxn id="86" idx="0"/>
          </p:cNvCxnSpPr>
          <p:nvPr/>
        </p:nvCxnSpPr>
        <p:spPr>
          <a:xfrm>
            <a:off x="6436816" y="3728217"/>
            <a:ext cx="970172" cy="406400"/>
          </a:xfrm>
          <a:prstGeom prst="bentConnector2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85" idx="0"/>
          </p:cNvCxnSpPr>
          <p:nvPr/>
        </p:nvCxnSpPr>
        <p:spPr>
          <a:xfrm rot="10800000" flipV="1">
            <a:off x="5469339" y="3728217"/>
            <a:ext cx="980948" cy="406400"/>
          </a:xfrm>
          <a:prstGeom prst="bentConnector2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Rounded Rectangle 90"/>
          <p:cNvSpPr/>
          <p:nvPr/>
        </p:nvSpPr>
        <p:spPr>
          <a:xfrm>
            <a:off x="5159858" y="4246123"/>
            <a:ext cx="579976" cy="3302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ounded Rectangle 93"/>
          <p:cNvSpPr/>
          <p:nvPr/>
        </p:nvSpPr>
        <p:spPr>
          <a:xfrm>
            <a:off x="4818077" y="4917512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6719436" y="4917512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0" name="Group 99"/>
          <p:cNvGrpSpPr/>
          <p:nvPr/>
        </p:nvGrpSpPr>
        <p:grpSpPr>
          <a:xfrm>
            <a:off x="4814055" y="4917512"/>
            <a:ext cx="1377215" cy="352790"/>
            <a:chOff x="910313" y="5064469"/>
            <a:chExt cx="1377215" cy="352790"/>
          </a:xfrm>
        </p:grpSpPr>
        <p:sp>
          <p:nvSpPr>
            <p:cNvPr id="104" name="Rounded Rectangle 103"/>
            <p:cNvSpPr/>
            <p:nvPr/>
          </p:nvSpPr>
          <p:spPr>
            <a:xfrm>
              <a:off x="910313" y="5064469"/>
              <a:ext cx="68580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  <a:r>
                <a:rPr lang="en-US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1601728" y="5064469"/>
              <a:ext cx="68580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B</a:t>
              </a:r>
              <a:r>
                <a:rPr lang="en-US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111" name="Rounded Rectangle 110"/>
          <p:cNvSpPr/>
          <p:nvPr/>
        </p:nvSpPr>
        <p:spPr>
          <a:xfrm>
            <a:off x="6600099" y="2659330"/>
            <a:ext cx="685800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2" name="Rounded Rectangle 111"/>
          <p:cNvSpPr/>
          <p:nvPr/>
        </p:nvSpPr>
        <p:spPr>
          <a:xfrm>
            <a:off x="7111155" y="4239445"/>
            <a:ext cx="579976" cy="33020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ounded Rectangle 112"/>
          <p:cNvSpPr/>
          <p:nvPr/>
        </p:nvSpPr>
        <p:spPr>
          <a:xfrm>
            <a:off x="6600099" y="3070444"/>
            <a:ext cx="685800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31560" y="5828060"/>
            <a:ext cx="759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/>
              <a:t>Multicasting opportunity for users with </a:t>
            </a:r>
            <a:r>
              <a:rPr lang="en-US" sz="2400" b="1" dirty="0">
                <a:solidFill>
                  <a:srgbClr val="FF0000"/>
                </a:solidFill>
              </a:rPr>
              <a:t>different</a:t>
            </a:r>
            <a:r>
              <a:rPr lang="en-US" sz="2400" dirty="0"/>
              <a:t> demand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6719437" y="4917512"/>
            <a:ext cx="1377215" cy="352790"/>
            <a:chOff x="910313" y="5064469"/>
            <a:chExt cx="1377215" cy="352790"/>
          </a:xfrm>
        </p:grpSpPr>
        <p:sp>
          <p:nvSpPr>
            <p:cNvPr id="55" name="Rounded Rectangle 54"/>
            <p:cNvSpPr/>
            <p:nvPr/>
          </p:nvSpPr>
          <p:spPr>
            <a:xfrm>
              <a:off x="910313" y="5064469"/>
              <a:ext cx="68580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  <a:r>
                <a:rPr lang="en-US" b="1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1601728" y="5064469"/>
              <a:ext cx="68580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B</a:t>
              </a:r>
              <a:r>
                <a:rPr lang="en-US" b="1" baseline="-25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60" name="Rounded Rectangle 59"/>
          <p:cNvSpPr/>
          <p:nvPr/>
        </p:nvSpPr>
        <p:spPr>
          <a:xfrm>
            <a:off x="6531488" y="2810478"/>
            <a:ext cx="805138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A</a:t>
            </a:r>
            <a:r>
              <a:rPr lang="en-US" sz="1400" b="1" baseline="-25000" dirty="0">
                <a:solidFill>
                  <a:schemeClr val="tx1"/>
                </a:solidFill>
              </a:rPr>
              <a:t>2</a:t>
            </a:r>
            <a:r>
              <a:rPr lang="en-US" altLang="zh-CN" sz="1200" dirty="0"/>
              <a:t>⊕</a:t>
            </a:r>
            <a:r>
              <a:rPr lang="en-US" altLang="zh-CN" sz="1600" b="1" dirty="0">
                <a:solidFill>
                  <a:schemeClr val="tx1"/>
                </a:solidFill>
              </a:rPr>
              <a:t>B</a:t>
            </a:r>
            <a:r>
              <a:rPr lang="en-US" altLang="zh-CN" sz="1400" b="1" baseline="-25000" dirty="0">
                <a:solidFill>
                  <a:schemeClr val="tx1"/>
                </a:solidFill>
              </a:rPr>
              <a:t>1</a:t>
            </a:r>
            <a:endParaRPr lang="en-US" sz="1400" b="1" baseline="-25000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719437" y="4860454"/>
            <a:ext cx="693327" cy="472147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5505470" y="4870047"/>
            <a:ext cx="693327" cy="472147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5831374" y="5361586"/>
            <a:ext cx="1210734" cy="211803"/>
          </a:xfrm>
          <a:custGeom>
            <a:avLst/>
            <a:gdLst>
              <a:gd name="connsiteX0" fmla="*/ 0 w 1210734"/>
              <a:gd name="connsiteY0" fmla="*/ 25400 h 211803"/>
              <a:gd name="connsiteX1" fmla="*/ 660400 w 1210734"/>
              <a:gd name="connsiteY1" fmla="*/ 211667 h 211803"/>
              <a:gd name="connsiteX2" fmla="*/ 1210734 w 1210734"/>
              <a:gd name="connsiteY2" fmla="*/ 0 h 211803"/>
              <a:gd name="connsiteX3" fmla="*/ 1210734 w 1210734"/>
              <a:gd name="connsiteY3" fmla="*/ 0 h 211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0734" h="211803">
                <a:moveTo>
                  <a:pt x="0" y="25400"/>
                </a:moveTo>
                <a:cubicBezTo>
                  <a:pt x="229305" y="120650"/>
                  <a:pt x="458611" y="215900"/>
                  <a:pt x="660400" y="211667"/>
                </a:cubicBezTo>
                <a:cubicBezTo>
                  <a:pt x="862189" y="207434"/>
                  <a:pt x="1210734" y="0"/>
                  <a:pt x="1210734" y="0"/>
                </a:cubicBezTo>
                <a:lnTo>
                  <a:pt x="1210734" y="0"/>
                </a:lnTo>
              </a:path>
            </a:pathLst>
          </a:custGeom>
          <a:ln w="28575" cmpd="sng">
            <a:solidFill>
              <a:srgbClr val="FF0000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741308" y="1585949"/>
            <a:ext cx="1375104" cy="35279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5746918" y="1961293"/>
            <a:ext cx="1375104" cy="35279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5735458" y="1599356"/>
            <a:ext cx="1380955" cy="353471"/>
            <a:chOff x="170409" y="2074007"/>
            <a:chExt cx="1380955" cy="353471"/>
          </a:xfrm>
        </p:grpSpPr>
        <p:sp>
          <p:nvSpPr>
            <p:cNvPr id="34" name="Rounded Rectangle 33"/>
            <p:cNvSpPr/>
            <p:nvPr/>
          </p:nvSpPr>
          <p:spPr>
            <a:xfrm>
              <a:off x="170409" y="2074007"/>
              <a:ext cx="68580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  <a:r>
                <a:rPr lang="en-US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865564" y="2074688"/>
              <a:ext cx="685800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</a:t>
              </a:r>
              <a:r>
                <a:rPr lang="en-US" b="1" baseline="-250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733705" y="1957149"/>
            <a:ext cx="1371600" cy="356934"/>
            <a:chOff x="168657" y="2431801"/>
            <a:chExt cx="1371600" cy="356934"/>
          </a:xfrm>
        </p:grpSpPr>
        <p:sp>
          <p:nvSpPr>
            <p:cNvPr id="37" name="Rounded Rectangle 36"/>
            <p:cNvSpPr/>
            <p:nvPr/>
          </p:nvSpPr>
          <p:spPr>
            <a:xfrm>
              <a:off x="168657" y="2435945"/>
              <a:ext cx="68580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B</a:t>
              </a:r>
              <a:r>
                <a:rPr lang="en-US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854457" y="2431801"/>
              <a:ext cx="685800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B</a:t>
              </a:r>
              <a:r>
                <a:rPr lang="en-US" b="1" baseline="-25000" dirty="0">
                  <a:solidFill>
                    <a:schemeClr val="tx1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32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11" grpId="0" animBg="1"/>
      <p:bldP spid="111" grpId="1" animBg="1"/>
      <p:bldP spid="112" grpId="0" animBg="1"/>
      <p:bldP spid="113" grpId="0" animBg="1"/>
      <p:bldP spid="113" grpId="1" animBg="1"/>
      <p:bldP spid="32" grpId="0"/>
      <p:bldP spid="60" grpId="0" animBg="1"/>
      <p:bldP spid="4" grpId="0" animBg="1"/>
      <p:bldP spid="62" grpId="0" animBg="1"/>
      <p:bldP spid="5" grpId="0" animBg="1"/>
      <p:bldP spid="30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tradeoff_old512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Coded Caching</a:t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439074" y="797073"/>
            <a:ext cx="3914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N Files, K Users, Cache Size M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3370" y="1412231"/>
            <a:ext cx="5050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 err="1"/>
              <a:t>Uncoded</a:t>
            </a:r>
            <a:r>
              <a:rPr lang="en-US" sz="2800" dirty="0"/>
              <a:t> Caching</a:t>
            </a:r>
            <a:endParaRPr lang="en-US" sz="2000" dirty="0"/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Caches used to deliver content </a:t>
            </a:r>
            <a:r>
              <a:rPr lang="en-US" sz="2000" dirty="0">
                <a:solidFill>
                  <a:srgbClr val="FF0000"/>
                </a:solidFill>
              </a:rPr>
              <a:t>locally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Local</a:t>
            </a:r>
            <a:r>
              <a:rPr lang="en-US" sz="2000" dirty="0"/>
              <a:t> cache size matters</a:t>
            </a:r>
          </a:p>
          <a:p>
            <a:endParaRPr lang="en-US" dirty="0"/>
          </a:p>
        </p:txBody>
      </p:sp>
      <p:pic>
        <p:nvPicPr>
          <p:cNvPr id="10" name="Picture 9" descr="tradeoff_old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11" name="Picture 10" descr="tradeoff_old4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19" name="Picture 18" descr="tradeoff_old8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26" name="Picture 25" descr="tradeoff_old16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27" name="Picture 26" descr="tradeoff_old32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28" name="Picture 27" descr="tradeoff_old64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29" name="Picture 28" descr="tradeoff_old128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pic>
        <p:nvPicPr>
          <p:cNvPr id="30" name="Picture 29" descr="tradeoff_old256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" y="1463040"/>
            <a:ext cx="5807710" cy="45770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303370" y="3852010"/>
            <a:ext cx="477747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en-US" sz="2800" dirty="0"/>
              <a:t>Coded Caching </a:t>
            </a:r>
            <a:r>
              <a:rPr lang="en-US" sz="1400" dirty="0"/>
              <a:t>[Maddah-Ali, </a:t>
            </a:r>
            <a:r>
              <a:rPr lang="en-US" sz="1400" dirty="0" err="1"/>
              <a:t>Niesen</a:t>
            </a:r>
            <a:r>
              <a:rPr lang="en-US" sz="1400" dirty="0"/>
              <a:t> 2012]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/>
              <a:t>The main gain in caching is </a:t>
            </a:r>
            <a:r>
              <a:rPr lang="en-US" sz="2000" dirty="0">
                <a:solidFill>
                  <a:srgbClr val="FF0000"/>
                </a:solidFill>
              </a:rPr>
              <a:t>global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Global</a:t>
            </a:r>
            <a:r>
              <a:rPr lang="en-US" sz="2000" dirty="0"/>
              <a:t> cache size matters     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 </a:t>
            </a:r>
            <a:r>
              <a:rPr lang="en-US" sz="2000" dirty="0"/>
              <a:t>(even though caches are </a:t>
            </a:r>
            <a:r>
              <a:rPr lang="en-US" sz="2000" b="1" u="sng" dirty="0"/>
              <a:t>isolated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8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1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adeoff_old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67" y="1377419"/>
            <a:ext cx="6229690" cy="49096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0475" y="4569440"/>
            <a:ext cx="1185171" cy="72583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9799" y="4569440"/>
            <a:ext cx="1185171" cy="72583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6755" y="4569440"/>
            <a:ext cx="1185171" cy="725836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8052892" y="2841430"/>
            <a:ext cx="13471" cy="1321610"/>
          </a:xfrm>
          <a:prstGeom prst="straightConnector1">
            <a:avLst/>
          </a:prstGeom>
          <a:ln w="57150" cmpd="sng"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/>
          <p:nvPr/>
        </p:nvCxnSpPr>
        <p:spPr>
          <a:xfrm>
            <a:off x="8072384" y="4163040"/>
            <a:ext cx="1546956" cy="406400"/>
          </a:xfrm>
          <a:prstGeom prst="bentConnector3">
            <a:avLst>
              <a:gd name="adj1" fmla="val 100079"/>
            </a:avLst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072384" y="4163040"/>
            <a:ext cx="0" cy="4064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/>
          <p:nvPr/>
        </p:nvCxnSpPr>
        <p:spPr>
          <a:xfrm rot="10800000" flipV="1">
            <a:off x="6553061" y="4163040"/>
            <a:ext cx="1513301" cy="406400"/>
          </a:xfrm>
          <a:prstGeom prst="bentConnector3">
            <a:avLst>
              <a:gd name="adj1" fmla="val 100773"/>
            </a:avLst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6235128" y="4680946"/>
            <a:ext cx="579976" cy="3302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ounded Rectangle 89"/>
          <p:cNvSpPr/>
          <p:nvPr/>
        </p:nvSpPr>
        <p:spPr>
          <a:xfrm>
            <a:off x="7776373" y="4680946"/>
            <a:ext cx="579976" cy="33020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357972" y="1673843"/>
            <a:ext cx="1381209" cy="1110522"/>
            <a:chOff x="1838155" y="1385977"/>
            <a:chExt cx="1381209" cy="1110522"/>
          </a:xfrm>
        </p:grpSpPr>
        <p:sp>
          <p:nvSpPr>
            <p:cNvPr id="101" name="Rounded Rectangle 100"/>
            <p:cNvSpPr/>
            <p:nvPr/>
          </p:nvSpPr>
          <p:spPr>
            <a:xfrm>
              <a:off x="1838650" y="1385977"/>
              <a:ext cx="1375104" cy="35279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1844260" y="1761321"/>
              <a:ext cx="1375104" cy="35279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1838155" y="2143709"/>
              <a:ext cx="1375104" cy="35279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ounded Rectangle 54"/>
          <p:cNvSpPr/>
          <p:nvPr/>
        </p:nvSpPr>
        <p:spPr>
          <a:xfrm>
            <a:off x="9329352" y="4680946"/>
            <a:ext cx="579976" cy="33020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2131483" y="2344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Centralized Coded Caching</a:t>
            </a:r>
          </a:p>
          <a:p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6808976" y="914480"/>
            <a:ext cx="3740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N=3 Files, K=3 Users, Cache Size M=2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344541" y="1682680"/>
            <a:ext cx="1388534" cy="1109202"/>
            <a:chOff x="258539" y="1408531"/>
            <a:chExt cx="1388534" cy="1109202"/>
          </a:xfrm>
        </p:grpSpPr>
        <p:grpSp>
          <p:nvGrpSpPr>
            <p:cNvPr id="17" name="Group 16"/>
            <p:cNvGrpSpPr/>
            <p:nvPr/>
          </p:nvGrpSpPr>
          <p:grpSpPr>
            <a:xfrm>
              <a:off x="258539" y="1408531"/>
              <a:ext cx="1388534" cy="352790"/>
              <a:chOff x="258539" y="1408531"/>
              <a:chExt cx="1388534" cy="352790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258539" y="140853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>
                    <a:solidFill>
                      <a:schemeClr val="tx1"/>
                    </a:solidFill>
                  </a:rPr>
                  <a:t>A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724206" y="140853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>
                    <a:solidFill>
                      <a:schemeClr val="tx1"/>
                    </a:solidFill>
                  </a:rPr>
                  <a:t>A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1189873" y="1408531"/>
                <a:ext cx="457200" cy="352790"/>
              </a:xfrm>
              <a:prstGeom prst="roundRect">
                <a:avLst>
                  <a:gd name="adj" fmla="val 9935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700" dirty="0">
                    <a:solidFill>
                      <a:schemeClr val="tx1"/>
                    </a:solidFill>
                  </a:rPr>
                  <a:t>A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58539" y="1786837"/>
              <a:ext cx="1388534" cy="352790"/>
              <a:chOff x="237295" y="914480"/>
              <a:chExt cx="1388534" cy="352790"/>
            </a:xfrm>
          </p:grpSpPr>
          <p:sp>
            <p:nvSpPr>
              <p:cNvPr id="74" name="Rounded Rectangle 73"/>
              <p:cNvSpPr/>
              <p:nvPr/>
            </p:nvSpPr>
            <p:spPr>
              <a:xfrm>
                <a:off x="237295" y="914480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702962" y="914480"/>
                <a:ext cx="457200" cy="352790"/>
              </a:xfrm>
              <a:prstGeom prst="roundRect">
                <a:avLst>
                  <a:gd name="adj" fmla="val 13301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168629" y="914480"/>
                <a:ext cx="457200" cy="352790"/>
              </a:xfrm>
              <a:prstGeom prst="roundRect">
                <a:avLst>
                  <a:gd name="adj" fmla="val 9935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B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58539" y="2164943"/>
              <a:ext cx="1388534" cy="352790"/>
              <a:chOff x="182339" y="1913721"/>
              <a:chExt cx="1388534" cy="352790"/>
            </a:xfrm>
          </p:grpSpPr>
          <p:sp>
            <p:nvSpPr>
              <p:cNvPr id="77" name="Rounded Rectangle 76"/>
              <p:cNvSpPr/>
              <p:nvPr/>
            </p:nvSpPr>
            <p:spPr>
              <a:xfrm>
                <a:off x="182339" y="191372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648006" y="1913721"/>
                <a:ext cx="457200" cy="352790"/>
              </a:xfrm>
              <a:prstGeom prst="roundRect">
                <a:avLst>
                  <a:gd name="adj" fmla="val 11618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1113673" y="1913721"/>
                <a:ext cx="457200" cy="352790"/>
              </a:xfrm>
              <a:prstGeom prst="roundRect">
                <a:avLst>
                  <a:gd name="adj" fmla="val 9935"/>
                </a:avLst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C</a:t>
                </a:r>
                <a:r>
                  <a:rPr lang="en-US" sz="1400" baseline="-25000" dirty="0">
                    <a:solidFill>
                      <a:schemeClr val="tx1"/>
                    </a:solidFill>
                  </a:rPr>
                  <a:t>23</a:t>
                </a:r>
              </a:p>
            </p:txBody>
          </p:sp>
        </p:grpSp>
      </p:grpSp>
      <p:sp>
        <p:nvSpPr>
          <p:cNvPr id="93" name="Rounded Rectangle 92"/>
          <p:cNvSpPr/>
          <p:nvPr/>
        </p:nvSpPr>
        <p:spPr>
          <a:xfrm>
            <a:off x="8168665" y="3183248"/>
            <a:ext cx="1542603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  <a:r>
              <a:rPr lang="en-US" b="1" baseline="-25000" dirty="0">
                <a:solidFill>
                  <a:schemeClr val="tx1"/>
                </a:solidFill>
              </a:rPr>
              <a:t>23</a:t>
            </a:r>
            <a:r>
              <a:rPr lang="en-US" altLang="zh-CN" dirty="0"/>
              <a:t>⊕</a:t>
            </a:r>
            <a:r>
              <a:rPr lang="en-US" altLang="zh-CN" b="1" dirty="0">
                <a:solidFill>
                  <a:schemeClr val="tx1"/>
                </a:solidFill>
              </a:rPr>
              <a:t>B</a:t>
            </a:r>
            <a:r>
              <a:rPr lang="en-US" altLang="zh-CN" b="1" baseline="-25000" dirty="0">
                <a:solidFill>
                  <a:schemeClr val="tx1"/>
                </a:solidFill>
              </a:rPr>
              <a:t>13</a:t>
            </a:r>
            <a:r>
              <a:rPr lang="en-US" altLang="zh-CN" dirty="0"/>
              <a:t>⊕</a:t>
            </a:r>
            <a:r>
              <a:rPr lang="en-US" altLang="zh-CN" b="1" dirty="0"/>
              <a:t>C</a:t>
            </a:r>
            <a:r>
              <a:rPr lang="en-US" altLang="zh-CN" baseline="-25000" dirty="0"/>
              <a:t>12</a:t>
            </a:r>
            <a:endParaRPr lang="en-US" b="1" baseline="-250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79478" y="6381690"/>
            <a:ext cx="7487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Multicasting Opportunity between </a:t>
            </a:r>
            <a:r>
              <a:rPr lang="en-US" sz="2000" dirty="0">
                <a:solidFill>
                  <a:srgbClr val="FF0000"/>
                </a:solidFill>
              </a:rPr>
              <a:t>three</a:t>
            </a:r>
            <a:r>
              <a:rPr lang="en-US" sz="2000" dirty="0"/>
              <a:t> users with </a:t>
            </a:r>
            <a:r>
              <a:rPr lang="en-US" sz="2000" dirty="0">
                <a:solidFill>
                  <a:srgbClr val="FF0000"/>
                </a:solidFill>
              </a:rPr>
              <a:t>different</a:t>
            </a:r>
            <a:r>
              <a:rPr lang="en-US" sz="2000" dirty="0"/>
              <a:t> demands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5886353" y="5352335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5893784" y="5760142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7381116" y="5346710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7388547" y="5754517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893785" y="5346711"/>
            <a:ext cx="1951963" cy="358415"/>
            <a:chOff x="4369784" y="5346710"/>
            <a:chExt cx="1951963" cy="358415"/>
          </a:xfrm>
        </p:grpSpPr>
        <p:sp>
          <p:nvSpPr>
            <p:cNvPr id="81" name="Rounded Rectangle 80"/>
            <p:cNvSpPr/>
            <p:nvPr/>
          </p:nvSpPr>
          <p:spPr>
            <a:xfrm>
              <a:off x="4369784" y="5352335"/>
              <a:ext cx="457200" cy="352790"/>
            </a:xfrm>
            <a:prstGeom prst="roundRect">
              <a:avLst>
                <a:gd name="adj" fmla="val 825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864547" y="534671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105" name="Rounded Rectangle 104"/>
          <p:cNvSpPr/>
          <p:nvPr/>
        </p:nvSpPr>
        <p:spPr>
          <a:xfrm>
            <a:off x="8928072" y="5341085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/>
          <p:cNvSpPr/>
          <p:nvPr/>
        </p:nvSpPr>
        <p:spPr>
          <a:xfrm>
            <a:off x="8935503" y="5748892"/>
            <a:ext cx="1375104" cy="35279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901215" y="5341086"/>
            <a:ext cx="3491488" cy="771847"/>
            <a:chOff x="4377215" y="5341085"/>
            <a:chExt cx="3491488" cy="771847"/>
          </a:xfrm>
        </p:grpSpPr>
        <p:sp>
          <p:nvSpPr>
            <p:cNvPr id="62" name="Rounded Rectangle 61"/>
            <p:cNvSpPr/>
            <p:nvPr/>
          </p:nvSpPr>
          <p:spPr>
            <a:xfrm>
              <a:off x="4377215" y="576014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411503" y="5341085"/>
              <a:ext cx="457200" cy="352790"/>
            </a:xfrm>
            <a:prstGeom prst="roundRect">
              <a:avLst>
                <a:gd name="adj" fmla="val 8252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7395978" y="5748893"/>
            <a:ext cx="2004156" cy="358415"/>
            <a:chOff x="5871978" y="5748892"/>
            <a:chExt cx="2004156" cy="358415"/>
          </a:xfrm>
        </p:grpSpPr>
        <p:sp>
          <p:nvSpPr>
            <p:cNvPr id="71" name="Rounded Rectangle 70"/>
            <p:cNvSpPr/>
            <p:nvPr/>
          </p:nvSpPr>
          <p:spPr>
            <a:xfrm>
              <a:off x="5871978" y="5754517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7418934" y="574889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47057" y="5335461"/>
            <a:ext cx="3506350" cy="771847"/>
            <a:chOff x="4823057" y="5335460"/>
            <a:chExt cx="3506350" cy="771847"/>
          </a:xfrm>
        </p:grpSpPr>
        <p:sp>
          <p:nvSpPr>
            <p:cNvPr id="82" name="Rounded Rectangle 81"/>
            <p:cNvSpPr/>
            <p:nvPr/>
          </p:nvSpPr>
          <p:spPr>
            <a:xfrm>
              <a:off x="4823057" y="534671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830488" y="5754517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317820" y="5341085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6325251" y="574889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7864776" y="5335460"/>
              <a:ext cx="457200" cy="352790"/>
            </a:xfrm>
            <a:prstGeom prst="roundRect">
              <a:avLst>
                <a:gd name="adj" fmla="val 8252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872207" y="5743267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804257" y="5335461"/>
            <a:ext cx="3506350" cy="771847"/>
            <a:chOff x="5280257" y="5335460"/>
            <a:chExt cx="3506350" cy="771847"/>
          </a:xfrm>
        </p:grpSpPr>
        <p:sp>
          <p:nvSpPr>
            <p:cNvPr id="83" name="Rounded Rectangle 82"/>
            <p:cNvSpPr/>
            <p:nvPr/>
          </p:nvSpPr>
          <p:spPr>
            <a:xfrm>
              <a:off x="5280257" y="5346710"/>
              <a:ext cx="457200" cy="352790"/>
            </a:xfrm>
            <a:prstGeom prst="roundRect">
              <a:avLst>
                <a:gd name="adj" fmla="val 9935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5287688" y="5754517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775020" y="5341085"/>
              <a:ext cx="457200" cy="352790"/>
            </a:xfrm>
            <a:prstGeom prst="roundRect">
              <a:avLst>
                <a:gd name="adj" fmla="val 4886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6782451" y="5748892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8321976" y="5335460"/>
              <a:ext cx="457200" cy="352790"/>
            </a:xfrm>
            <a:prstGeom prst="roundRect">
              <a:avLst>
                <a:gd name="adj" fmla="val 8252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8329407" y="5743267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387786" y="5729674"/>
            <a:ext cx="1954007" cy="440971"/>
            <a:chOff x="5897378" y="5722601"/>
            <a:chExt cx="1954007" cy="440971"/>
          </a:xfrm>
        </p:grpSpPr>
        <p:sp>
          <p:nvSpPr>
            <p:cNvPr id="10" name="Oval 9"/>
            <p:cNvSpPr/>
            <p:nvPr/>
          </p:nvSpPr>
          <p:spPr>
            <a:xfrm>
              <a:off x="5897378" y="5743267"/>
              <a:ext cx="431800" cy="42030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7419585" y="5722601"/>
              <a:ext cx="431800" cy="42030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358416" y="5295276"/>
            <a:ext cx="3461637" cy="854244"/>
            <a:chOff x="4859304" y="5305046"/>
            <a:chExt cx="3461637" cy="854244"/>
          </a:xfrm>
        </p:grpSpPr>
        <p:sp>
          <p:nvSpPr>
            <p:cNvPr id="86" name="Oval 85"/>
            <p:cNvSpPr/>
            <p:nvPr/>
          </p:nvSpPr>
          <p:spPr>
            <a:xfrm>
              <a:off x="4859304" y="5738985"/>
              <a:ext cx="431800" cy="42030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7889141" y="5305046"/>
              <a:ext cx="431800" cy="42030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17303" y="5309368"/>
            <a:ext cx="1946349" cy="439524"/>
            <a:chOff x="5293302" y="5291382"/>
            <a:chExt cx="1946349" cy="439524"/>
          </a:xfrm>
        </p:grpSpPr>
        <p:sp>
          <p:nvSpPr>
            <p:cNvPr id="89" name="Oval 88"/>
            <p:cNvSpPr/>
            <p:nvPr/>
          </p:nvSpPr>
          <p:spPr>
            <a:xfrm>
              <a:off x="5293302" y="5310601"/>
              <a:ext cx="431800" cy="42030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6807851" y="5291382"/>
              <a:ext cx="431800" cy="420305"/>
            </a:xfrm>
            <a:prstGeom prst="ellipse">
              <a:avLst/>
            </a:prstGeom>
            <a:noFill/>
            <a:ln w="28575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4080934" y="4886034"/>
            <a:ext cx="0" cy="635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23928" y="4911957"/>
            <a:ext cx="507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1/3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479548" y="2914580"/>
            <a:ext cx="457451" cy="1077420"/>
            <a:chOff x="5955547" y="2914580"/>
            <a:chExt cx="457451" cy="1077420"/>
          </a:xfrm>
        </p:grpSpPr>
        <p:sp>
          <p:nvSpPr>
            <p:cNvPr id="94" name="Rounded Rectangle 93"/>
            <p:cNvSpPr/>
            <p:nvPr/>
          </p:nvSpPr>
          <p:spPr>
            <a:xfrm>
              <a:off x="5955798" y="291458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0" dirty="0">
                  <a:solidFill>
                    <a:schemeClr val="tx1"/>
                  </a:solidFill>
                </a:rPr>
                <a:t>A</a:t>
              </a:r>
              <a:r>
                <a:rPr lang="en-US" sz="1400" baseline="-25000" dirty="0">
                  <a:solidFill>
                    <a:schemeClr val="tx1"/>
                  </a:solidFill>
                </a:rPr>
                <a:t>23</a:t>
              </a: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955547" y="326737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B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13</a:t>
              </a:r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5955798" y="3639210"/>
              <a:ext cx="457200" cy="352790"/>
            </a:xfrm>
            <a:prstGeom prst="roundRect">
              <a:avLst>
                <a:gd name="adj" fmla="val 11618"/>
              </a:avLst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C</a:t>
              </a:r>
              <a:r>
                <a:rPr lang="en-US" sz="1400" baseline="-25000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116" name="Oval 115"/>
          <p:cNvSpPr/>
          <p:nvPr/>
        </p:nvSpPr>
        <p:spPr>
          <a:xfrm>
            <a:off x="8324420" y="1640682"/>
            <a:ext cx="431800" cy="42030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7821938" y="2026634"/>
            <a:ext cx="431800" cy="42030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7376484" y="2401978"/>
            <a:ext cx="431800" cy="42030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664970" y="1281750"/>
            <a:ext cx="20030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Maddah-Ali, </a:t>
            </a:r>
            <a:r>
              <a:rPr lang="en-US" sz="1200" dirty="0" err="1"/>
              <a:t>Niesen</a:t>
            </a:r>
            <a:r>
              <a:rPr lang="en-US" sz="1200" dirty="0"/>
              <a:t>, 2012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38376" y="1793875"/>
            <a:ext cx="3571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Approximately Optimum </a:t>
            </a:r>
          </a:p>
        </p:txBody>
      </p:sp>
    </p:spTree>
    <p:extLst>
      <p:ext uri="{BB962C8B-B14F-4D97-AF65-F5344CB8AC3E}">
        <p14:creationId xmlns:p14="http://schemas.microsoft.com/office/powerpoint/2010/main" val="350256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90" grpId="0" animBg="1"/>
      <p:bldP spid="55" grpId="0" animBg="1"/>
      <p:bldP spid="93" grpId="0" animBg="1"/>
      <p:bldP spid="40" grpId="0"/>
      <p:bldP spid="26" grpId="0"/>
      <p:bldP spid="116" grpId="0" animBg="1"/>
      <p:bldP spid="117" grpId="0" animBg="1"/>
      <p:bldP spid="118" grpId="0" animBg="1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&#10;\pagestyle{empty}&#10;&#10;\begin{document}&#10;$R(M)=K(1-\frac{M}{N})$&#10;\end{document}"/>
  <p:tag name="FILENAME" val="TP_tmp"/>
  <p:tag name="FORMAT" val="png16m"/>
  <p:tag name="RES" val="1200"/>
  <p:tag name="BLEND" val="0"/>
  <p:tag name="TRANSPARENT" val="1"/>
  <p:tag name="TBUG" val="0"/>
  <p:tag name="ALLOWFS" val="0"/>
  <p:tag name="ORIGWIDTH" val="83"/>
  <p:tag name="PICTUREFILESIZE" val="606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&#10;\pagestyle{empty}&#10;&#10;\begin{document}&#10;$R(M)=K(1-\frac{M}{N})\frac{1-(1-M/N)^K}{KM/N}$&#10;\end{document}"/>
  <p:tag name="FILENAME" val="TP_tmp"/>
  <p:tag name="FORMAT" val="png16m"/>
  <p:tag name="RES" val="1200"/>
  <p:tag name="BLEND" val="0"/>
  <p:tag name="TRANSPARENT" val="1"/>
  <p:tag name="TBUG" val="0"/>
  <p:tag name="ALLOWFS" val="0"/>
  <p:tag name="ORIGWIDTH" val="137"/>
  <p:tag name="PICTUREFILESIZE" val="1126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&#10;&#10;\pagestyle{empty}&#10;&#10;\begin{document}&#10;$R(M)=K(1-\frac{M}{N})\frac{1}{1+KM/N}$&#10;\end{document}"/>
  <p:tag name="FILENAME" val="TP_tmp"/>
  <p:tag name="FORMAT" val="png16m"/>
  <p:tag name="RES" val="1200"/>
  <p:tag name="BLEND" val="0"/>
  <p:tag name="TRANSPARENT" val="1"/>
  <p:tag name="TBUG" val="0"/>
  <p:tag name="ALLOWFS" val="0"/>
  <p:tag name="ORIGWIDTH" val="122"/>
  <p:tag name="PICTUREFILESIZE" val="8389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1133</Words>
  <Application>Microsoft Office PowerPoint</Application>
  <PresentationFormat>宽屏</PresentationFormat>
  <Paragraphs>430</Paragraphs>
  <Slides>33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3" baseType="lpstr">
      <vt:lpstr>CMMI12</vt:lpstr>
      <vt:lpstr>MS PGothic</vt:lpstr>
      <vt:lpstr>宋体</vt:lpstr>
      <vt:lpstr>AngsanaUPC</vt:lpstr>
      <vt:lpstr>Arial</vt:lpstr>
      <vt:lpstr>Calibri</vt:lpstr>
      <vt:lpstr>Calibri Light</vt:lpstr>
      <vt:lpstr>Times New Roman</vt:lpstr>
      <vt:lpstr>Wingdings</vt:lpstr>
      <vt:lpstr>Office 主题</vt:lpstr>
      <vt:lpstr>Coded Caching in  Information-Centric Networks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Coded Caching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Can We Do Better?</vt:lpstr>
      <vt:lpstr>PowerPoint 演示文稿</vt:lpstr>
      <vt:lpstr>Non-Uniform Demands</vt:lpstr>
      <vt:lpstr>PowerPoint 演示文稿</vt:lpstr>
      <vt:lpstr>Observations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</vt:lpstr>
      <vt:lpstr>PowerPoint 演示文稿</vt:lpstr>
      <vt:lpstr>PowerPoint 演示文稿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陈海云</dc:creator>
  <cp:lastModifiedBy>陈海云</cp:lastModifiedBy>
  <cp:revision>64</cp:revision>
  <dcterms:created xsi:type="dcterms:W3CDTF">2015-06-07T15:01:00Z</dcterms:created>
  <dcterms:modified xsi:type="dcterms:W3CDTF">2015-06-11T07:42:36Z</dcterms:modified>
</cp:coreProperties>
</file>