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3" r:id="rId6"/>
    <p:sldId id="259" r:id="rId7"/>
    <p:sldId id="266" r:id="rId8"/>
    <p:sldId id="265" r:id="rId9"/>
    <p:sldId id="267" r:id="rId10"/>
    <p:sldId id="268" r:id="rId11"/>
    <p:sldId id="270" r:id="rId12"/>
    <p:sldId id="262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14" autoAdjust="0"/>
  </p:normalViewPr>
  <p:slideViewPr>
    <p:cSldViewPr>
      <p:cViewPr>
        <p:scale>
          <a:sx n="66" d="100"/>
          <a:sy n="66" d="100"/>
        </p:scale>
        <p:origin x="-15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B47AB-ABAE-4BBA-8618-08924267B5C5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A1482-D5EF-4503-9EBF-1CC1168AB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77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介绍</a:t>
            </a:r>
            <a:r>
              <a:rPr lang="en-US" altLang="zh-CN" dirty="0" err="1" smtClean="0"/>
              <a:t>ppt</a:t>
            </a:r>
            <a:r>
              <a:rPr lang="zh-CN" altLang="en-US" dirty="0" smtClean="0"/>
              <a:t>内容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50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Caching</a:t>
            </a:r>
            <a:r>
              <a:rPr lang="en-US" altLang="zh-CN" baseline="0" dirty="0" smtClean="0"/>
              <a:t> – </a:t>
            </a:r>
            <a:r>
              <a:rPr lang="en-US" altLang="zh-CN" baseline="0" dirty="0" err="1" smtClean="0"/>
              <a:t>uncoded</a:t>
            </a:r>
            <a:r>
              <a:rPr lang="en-US" altLang="zh-CN" baseline="0" dirty="0" smtClean="0"/>
              <a:t> caching – coded caching</a:t>
            </a:r>
          </a:p>
          <a:p>
            <a:r>
              <a:rPr lang="en-US" altLang="zh-CN" baseline="0" dirty="0" smtClean="0"/>
              <a:t>Coded caching</a:t>
            </a:r>
            <a:r>
              <a:rPr lang="zh-CN" altLang="en-US" baseline="0" dirty="0" smtClean="0"/>
              <a:t>的一般模型是：服务器</a:t>
            </a:r>
            <a:r>
              <a:rPr lang="en-US" altLang="zh-CN" baseline="0" dirty="0" smtClean="0"/>
              <a:t>-</a:t>
            </a:r>
            <a:r>
              <a:rPr lang="zh-CN" altLang="en-US" baseline="0" dirty="0" smtClean="0"/>
              <a:t>共享链路</a:t>
            </a:r>
            <a:r>
              <a:rPr lang="en-US" altLang="zh-CN" baseline="0" dirty="0" smtClean="0"/>
              <a:t>-K</a:t>
            </a:r>
            <a:r>
              <a:rPr lang="zh-CN" altLang="en-US" baseline="0" dirty="0" smtClean="0"/>
              <a:t>个</a:t>
            </a:r>
            <a:r>
              <a:rPr lang="en-US" altLang="zh-CN" baseline="0" dirty="0" smtClean="0"/>
              <a:t>users</a:t>
            </a:r>
          </a:p>
          <a:p>
            <a:r>
              <a:rPr lang="zh-CN" altLang="en-US" baseline="0" dirty="0" smtClean="0"/>
              <a:t>附模型图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533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Caching</a:t>
            </a:r>
            <a:r>
              <a:rPr lang="en-US" altLang="zh-CN" baseline="0" dirty="0" smtClean="0"/>
              <a:t> – </a:t>
            </a:r>
            <a:r>
              <a:rPr lang="en-US" altLang="zh-CN" baseline="0" dirty="0" err="1" smtClean="0"/>
              <a:t>uncoded</a:t>
            </a:r>
            <a:r>
              <a:rPr lang="en-US" altLang="zh-CN" baseline="0" dirty="0" smtClean="0"/>
              <a:t> caching – coded caching</a:t>
            </a:r>
          </a:p>
          <a:p>
            <a:r>
              <a:rPr lang="en-US" altLang="zh-CN" baseline="0" dirty="0" smtClean="0"/>
              <a:t>Coded caching</a:t>
            </a:r>
            <a:r>
              <a:rPr lang="zh-CN" altLang="en-US" baseline="0" dirty="0" smtClean="0"/>
              <a:t>的一般模型是：服务器</a:t>
            </a:r>
            <a:r>
              <a:rPr lang="en-US" altLang="zh-CN" baseline="0" dirty="0" smtClean="0"/>
              <a:t>-</a:t>
            </a:r>
            <a:r>
              <a:rPr lang="zh-CN" altLang="en-US" baseline="0" dirty="0" smtClean="0"/>
              <a:t>共享链路</a:t>
            </a:r>
            <a:r>
              <a:rPr lang="en-US" altLang="zh-CN" baseline="0" dirty="0" smtClean="0"/>
              <a:t>-K</a:t>
            </a:r>
            <a:r>
              <a:rPr lang="zh-CN" altLang="en-US" baseline="0" dirty="0" smtClean="0"/>
              <a:t>个</a:t>
            </a:r>
            <a:r>
              <a:rPr lang="en-US" altLang="zh-CN" baseline="0" dirty="0" smtClean="0"/>
              <a:t>users</a:t>
            </a:r>
          </a:p>
          <a:p>
            <a:r>
              <a:rPr lang="zh-CN" altLang="en-US" baseline="0" dirty="0" smtClean="0"/>
              <a:t>附模型图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533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Caching</a:t>
            </a:r>
            <a:r>
              <a:rPr lang="en-US" altLang="zh-CN" baseline="0" dirty="0" smtClean="0"/>
              <a:t> – </a:t>
            </a:r>
            <a:r>
              <a:rPr lang="en-US" altLang="zh-CN" baseline="0" dirty="0" err="1" smtClean="0"/>
              <a:t>uncoded</a:t>
            </a:r>
            <a:r>
              <a:rPr lang="en-US" altLang="zh-CN" baseline="0" dirty="0" smtClean="0"/>
              <a:t> caching – coded caching</a:t>
            </a:r>
          </a:p>
          <a:p>
            <a:r>
              <a:rPr lang="en-US" altLang="zh-CN" baseline="0" dirty="0" smtClean="0"/>
              <a:t>Coded caching</a:t>
            </a:r>
            <a:r>
              <a:rPr lang="zh-CN" altLang="en-US" baseline="0" dirty="0" smtClean="0"/>
              <a:t>的一般模型是：服务器</a:t>
            </a:r>
            <a:r>
              <a:rPr lang="en-US" altLang="zh-CN" baseline="0" dirty="0" smtClean="0"/>
              <a:t>-</a:t>
            </a:r>
            <a:r>
              <a:rPr lang="zh-CN" altLang="en-US" baseline="0" dirty="0" smtClean="0"/>
              <a:t>共享链路</a:t>
            </a:r>
            <a:r>
              <a:rPr lang="en-US" altLang="zh-CN" baseline="0" dirty="0" smtClean="0"/>
              <a:t>-K</a:t>
            </a:r>
            <a:r>
              <a:rPr lang="zh-CN" altLang="en-US" baseline="0" dirty="0" smtClean="0"/>
              <a:t>个</a:t>
            </a:r>
            <a:r>
              <a:rPr lang="en-US" altLang="zh-CN" baseline="0" dirty="0" smtClean="0"/>
              <a:t>users</a:t>
            </a:r>
          </a:p>
          <a:p>
            <a:r>
              <a:rPr lang="zh-CN" altLang="en-US" baseline="0" dirty="0" smtClean="0"/>
              <a:t>附模型图</a:t>
            </a:r>
            <a:endParaRPr lang="en-US" altLang="zh-CN" baseline="0" dirty="0" smtClean="0"/>
          </a:p>
          <a:p>
            <a:r>
              <a:rPr lang="en-US" altLang="zh-CN" dirty="0" smtClean="0"/>
              <a:t>It is brought by the centralized coded caching mechanism for a single multi-cast transmission can satisfy (1 + KM=N ) user requests simultaneously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533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最先提出的模型：</a:t>
            </a:r>
            <a:r>
              <a:rPr lang="en-US" altLang="zh-CN" dirty="0" smtClean="0"/>
              <a:t>With uniform demand</a:t>
            </a:r>
          </a:p>
          <a:p>
            <a:r>
              <a:rPr lang="zh-CN" altLang="en-US" dirty="0" smtClean="0"/>
              <a:t>有两种：</a:t>
            </a:r>
            <a:endParaRPr lang="en-US" altLang="zh-CN" dirty="0" smtClean="0"/>
          </a:p>
          <a:p>
            <a:r>
              <a:rPr lang="en-US" altLang="zh-CN" dirty="0" smtClean="0"/>
              <a:t>centralized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事先知道用户数量</a:t>
            </a:r>
            <a:endParaRPr lang="en-US" altLang="zh-CN" baseline="0" dirty="0" smtClean="0"/>
          </a:p>
          <a:p>
            <a:r>
              <a:rPr lang="en-US" altLang="zh-CN" baseline="0" dirty="0" smtClean="0"/>
              <a:t>Decentralized </a:t>
            </a:r>
            <a:r>
              <a:rPr lang="zh-CN" altLang="en-US" baseline="0" dirty="0" smtClean="0"/>
              <a:t>不知用户数量，用户存储相互独立</a:t>
            </a:r>
            <a:endParaRPr lang="en-US" altLang="zh-CN" baseline="0" dirty="0" smtClean="0"/>
          </a:p>
          <a:p>
            <a:r>
              <a:rPr lang="en-US" altLang="zh-CN" baseline="0" dirty="0" smtClean="0"/>
              <a:t>Coded cache</a:t>
            </a:r>
            <a:r>
              <a:rPr lang="zh-CN" altLang="en-US" baseline="0" dirty="0" smtClean="0"/>
              <a:t>： </a:t>
            </a:r>
            <a:r>
              <a:rPr lang="en-US" altLang="zh-CN" baseline="0" dirty="0" smtClean="0"/>
              <a:t>N=K=2 M=1 </a:t>
            </a:r>
            <a:r>
              <a:rPr lang="zh-CN" altLang="en-US" baseline="0" dirty="0" smtClean="0"/>
              <a:t>举例，附图（</a:t>
            </a:r>
            <a:r>
              <a:rPr lang="en-US" altLang="zh-CN" baseline="0" dirty="0" smtClean="0"/>
              <a:t>server</a:t>
            </a:r>
            <a:r>
              <a:rPr lang="zh-CN" altLang="en-US" baseline="0" dirty="0" smtClean="0"/>
              <a:t>，</a:t>
            </a:r>
            <a:r>
              <a:rPr lang="en-US" altLang="zh-CN" baseline="0" dirty="0" smtClean="0"/>
              <a:t>2 users</a:t>
            </a:r>
            <a:r>
              <a:rPr lang="zh-CN" altLang="en-US" baseline="0" dirty="0" smtClean="0"/>
              <a:t>， </a:t>
            </a:r>
            <a:r>
              <a:rPr lang="en-US" altLang="zh-CN" baseline="0" dirty="0" smtClean="0"/>
              <a:t>cache content</a:t>
            </a:r>
            <a:r>
              <a:rPr lang="zh-CN" altLang="en-US" baseline="0" dirty="0" smtClean="0"/>
              <a:t>）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147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最先提出的模型：</a:t>
            </a:r>
            <a:r>
              <a:rPr lang="en-US" altLang="zh-CN" dirty="0" smtClean="0"/>
              <a:t>With uniform demand</a:t>
            </a:r>
          </a:p>
          <a:p>
            <a:r>
              <a:rPr lang="zh-CN" altLang="en-US" dirty="0" smtClean="0"/>
              <a:t>有两种：</a:t>
            </a:r>
            <a:endParaRPr lang="en-US" altLang="zh-CN" dirty="0" smtClean="0"/>
          </a:p>
          <a:p>
            <a:r>
              <a:rPr lang="en-US" altLang="zh-CN" dirty="0" smtClean="0"/>
              <a:t>centralized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事先知道用户数量</a:t>
            </a:r>
            <a:endParaRPr lang="en-US" altLang="zh-CN" baseline="0" dirty="0" smtClean="0"/>
          </a:p>
          <a:p>
            <a:r>
              <a:rPr lang="en-US" altLang="zh-CN" baseline="0" dirty="0" smtClean="0"/>
              <a:t>Decentralized </a:t>
            </a:r>
            <a:r>
              <a:rPr lang="zh-CN" altLang="en-US" baseline="0" dirty="0" smtClean="0"/>
              <a:t>不知用户数量，用户存储相互独立</a:t>
            </a:r>
            <a:endParaRPr lang="en-US" altLang="zh-CN" baseline="0" dirty="0" smtClean="0"/>
          </a:p>
          <a:p>
            <a:r>
              <a:rPr lang="en-US" altLang="zh-CN" baseline="0" dirty="0" smtClean="0"/>
              <a:t>Coded cache</a:t>
            </a:r>
            <a:r>
              <a:rPr lang="zh-CN" altLang="en-US" baseline="0" dirty="0" smtClean="0"/>
              <a:t>： </a:t>
            </a:r>
            <a:r>
              <a:rPr lang="en-US" altLang="zh-CN" baseline="0" dirty="0" smtClean="0"/>
              <a:t>N=K=2 M=1 </a:t>
            </a:r>
            <a:r>
              <a:rPr lang="zh-CN" altLang="en-US" baseline="0" dirty="0" smtClean="0"/>
              <a:t>举例，附图（</a:t>
            </a:r>
            <a:r>
              <a:rPr lang="en-US" altLang="zh-CN" baseline="0" dirty="0" smtClean="0"/>
              <a:t>server</a:t>
            </a:r>
            <a:r>
              <a:rPr lang="zh-CN" altLang="en-US" baseline="0" dirty="0" smtClean="0"/>
              <a:t>，</a:t>
            </a:r>
            <a:r>
              <a:rPr lang="en-US" altLang="zh-CN" baseline="0" dirty="0" smtClean="0"/>
              <a:t>2 users</a:t>
            </a:r>
            <a:r>
              <a:rPr lang="zh-CN" altLang="en-US" baseline="0" dirty="0" smtClean="0"/>
              <a:t>， </a:t>
            </a:r>
            <a:r>
              <a:rPr lang="en-US" altLang="zh-CN" baseline="0" dirty="0" smtClean="0"/>
              <a:t>cache content</a:t>
            </a:r>
            <a:r>
              <a:rPr lang="zh-CN" altLang="en-US" baseline="0" dirty="0" smtClean="0"/>
              <a:t>）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147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最先提出的模型：</a:t>
            </a:r>
            <a:r>
              <a:rPr lang="en-US" altLang="zh-CN" dirty="0" smtClean="0"/>
              <a:t>With uniform demand</a:t>
            </a:r>
          </a:p>
          <a:p>
            <a:r>
              <a:rPr lang="zh-CN" altLang="en-US" dirty="0" smtClean="0"/>
              <a:t>有两种：</a:t>
            </a:r>
            <a:endParaRPr lang="en-US" altLang="zh-CN" dirty="0" smtClean="0"/>
          </a:p>
          <a:p>
            <a:r>
              <a:rPr lang="en-US" altLang="zh-CN" dirty="0" smtClean="0"/>
              <a:t>centralized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事先知道用户数量</a:t>
            </a:r>
            <a:endParaRPr lang="en-US" altLang="zh-CN" baseline="0" dirty="0" smtClean="0"/>
          </a:p>
          <a:p>
            <a:r>
              <a:rPr lang="en-US" altLang="zh-CN" baseline="0" dirty="0" smtClean="0"/>
              <a:t>Decentralized </a:t>
            </a:r>
            <a:r>
              <a:rPr lang="zh-CN" altLang="en-US" baseline="0" dirty="0" smtClean="0"/>
              <a:t>不知用户数量，用户存储相互独立</a:t>
            </a:r>
            <a:endParaRPr lang="en-US" altLang="zh-CN" baseline="0" dirty="0" smtClean="0"/>
          </a:p>
          <a:p>
            <a:r>
              <a:rPr lang="en-US" altLang="zh-CN" baseline="0" dirty="0" smtClean="0"/>
              <a:t>Coded cache</a:t>
            </a:r>
            <a:r>
              <a:rPr lang="zh-CN" altLang="en-US" baseline="0" dirty="0" smtClean="0"/>
              <a:t>： </a:t>
            </a:r>
            <a:r>
              <a:rPr lang="en-US" altLang="zh-CN" baseline="0" dirty="0" smtClean="0"/>
              <a:t>N=K=2 M=1 </a:t>
            </a:r>
            <a:r>
              <a:rPr lang="zh-CN" altLang="en-US" baseline="0" dirty="0" smtClean="0"/>
              <a:t>举例，附图（</a:t>
            </a:r>
            <a:r>
              <a:rPr lang="en-US" altLang="zh-CN" baseline="0" dirty="0" smtClean="0"/>
              <a:t>server</a:t>
            </a:r>
            <a:r>
              <a:rPr lang="zh-CN" altLang="en-US" baseline="0" dirty="0" smtClean="0"/>
              <a:t>，</a:t>
            </a:r>
            <a:r>
              <a:rPr lang="en-US" altLang="zh-CN" baseline="0" dirty="0" smtClean="0"/>
              <a:t>2 users</a:t>
            </a:r>
            <a:r>
              <a:rPr lang="zh-CN" altLang="en-US" baseline="0" dirty="0" smtClean="0"/>
              <a:t>， </a:t>
            </a:r>
            <a:r>
              <a:rPr lang="en-US" altLang="zh-CN" baseline="0" dirty="0" smtClean="0"/>
              <a:t>cache content</a:t>
            </a:r>
            <a:r>
              <a:rPr lang="zh-CN" altLang="en-US" baseline="0" dirty="0" smtClean="0"/>
              <a:t>）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147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最先提出的模型：</a:t>
            </a:r>
            <a:r>
              <a:rPr lang="en-US" altLang="zh-CN" dirty="0" smtClean="0"/>
              <a:t>With uniform demand</a:t>
            </a:r>
          </a:p>
          <a:p>
            <a:r>
              <a:rPr lang="zh-CN" altLang="en-US" dirty="0" smtClean="0"/>
              <a:t>有两种：</a:t>
            </a:r>
            <a:endParaRPr lang="en-US" altLang="zh-CN" dirty="0" smtClean="0"/>
          </a:p>
          <a:p>
            <a:r>
              <a:rPr lang="en-US" altLang="zh-CN" dirty="0" smtClean="0"/>
              <a:t>centralized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事先知道用户数量</a:t>
            </a:r>
            <a:endParaRPr lang="en-US" altLang="zh-CN" baseline="0" dirty="0" smtClean="0"/>
          </a:p>
          <a:p>
            <a:r>
              <a:rPr lang="en-US" altLang="zh-CN" baseline="0" dirty="0" smtClean="0"/>
              <a:t>Decentralized </a:t>
            </a:r>
            <a:r>
              <a:rPr lang="zh-CN" altLang="en-US" baseline="0" dirty="0" smtClean="0"/>
              <a:t>不知用户数量，用户存储相互独立</a:t>
            </a:r>
            <a:endParaRPr lang="en-US" altLang="zh-CN" baseline="0" dirty="0" smtClean="0"/>
          </a:p>
          <a:p>
            <a:r>
              <a:rPr lang="en-US" altLang="zh-CN" baseline="0" dirty="0" smtClean="0"/>
              <a:t>Coded cache</a:t>
            </a:r>
            <a:r>
              <a:rPr lang="zh-CN" altLang="en-US" baseline="0" dirty="0" smtClean="0"/>
              <a:t>： </a:t>
            </a:r>
            <a:r>
              <a:rPr lang="en-US" altLang="zh-CN" baseline="0" dirty="0" smtClean="0"/>
              <a:t>N=K=2 M=1 </a:t>
            </a:r>
            <a:r>
              <a:rPr lang="zh-CN" altLang="en-US" baseline="0" dirty="0" smtClean="0"/>
              <a:t>举例，附图（</a:t>
            </a:r>
            <a:r>
              <a:rPr lang="en-US" altLang="zh-CN" baseline="0" dirty="0" smtClean="0"/>
              <a:t>server</a:t>
            </a:r>
            <a:r>
              <a:rPr lang="zh-CN" altLang="en-US" baseline="0" dirty="0" smtClean="0"/>
              <a:t>，</a:t>
            </a:r>
            <a:r>
              <a:rPr lang="en-US" altLang="zh-CN" baseline="0" dirty="0" smtClean="0"/>
              <a:t>2 users</a:t>
            </a:r>
            <a:r>
              <a:rPr lang="zh-CN" altLang="en-US" baseline="0" dirty="0" smtClean="0"/>
              <a:t>， </a:t>
            </a:r>
            <a:r>
              <a:rPr lang="en-US" altLang="zh-CN" baseline="0" dirty="0" smtClean="0"/>
              <a:t>cache content</a:t>
            </a:r>
            <a:r>
              <a:rPr lang="zh-CN" altLang="en-US" baseline="0" dirty="0" smtClean="0"/>
              <a:t>）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147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附图：服务器里的文件流行度不同</a:t>
            </a:r>
            <a:endParaRPr lang="en-US" altLang="zh-CN" dirty="0" smtClean="0"/>
          </a:p>
          <a:p>
            <a:r>
              <a:rPr lang="zh-CN" altLang="en-US" dirty="0" smtClean="0"/>
              <a:t>流行度不同，被请求的概率不一样，有些文件经常被请求，可以再用户缓存里多存储一些；较少被请求的文件可以少存一些。</a:t>
            </a:r>
            <a:endParaRPr lang="en-US" altLang="zh-CN" dirty="0" smtClean="0"/>
          </a:p>
          <a:p>
            <a:r>
              <a:rPr lang="zh-CN" altLang="en-US" dirty="0" smtClean="0"/>
              <a:t>有几种机制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A1482-D5EF-4503-9EBF-1CC1168AB31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54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DA28415-9146-42FF-9111-10B0768EF6C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39F47F-C509-4635-B333-22F0DB6E4401}" type="datetimeFigureOut">
              <a:rPr lang="zh-CN" altLang="en-US" smtClean="0"/>
              <a:t>2015/6/15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543800" cy="2593975"/>
          </a:xfrm>
        </p:spPr>
        <p:txBody>
          <a:bodyPr/>
          <a:lstStyle/>
          <a:p>
            <a:r>
              <a:rPr lang="en-US" altLang="zh-CN" sz="4800" dirty="0" smtClean="0">
                <a:solidFill>
                  <a:schemeClr val="tx1"/>
                </a:solidFill>
              </a:rPr>
              <a:t>	Coded Cache Problem</a:t>
            </a:r>
            <a:endParaRPr lang="zh-CN" altLang="en-US" sz="4800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altLang="zh-CN" sz="2400" dirty="0" err="1" smtClean="0">
                <a:solidFill>
                  <a:schemeClr val="tx1"/>
                </a:solidFill>
                <a:latin typeface="+mj-lt"/>
                <a:ea typeface="华文行楷" pitchFamily="2" charset="-122"/>
              </a:rPr>
              <a:t>Yuchen</a:t>
            </a:r>
            <a:r>
              <a:rPr lang="en-US" altLang="zh-CN" sz="2400" dirty="0" smtClean="0">
                <a:solidFill>
                  <a:schemeClr val="tx1"/>
                </a:solidFill>
                <a:latin typeface="+mj-lt"/>
                <a:ea typeface="华文行楷" pitchFamily="2" charset="-122"/>
              </a:rPr>
              <a:t> Deng</a:t>
            </a:r>
            <a:r>
              <a:rPr lang="zh-CN" altLang="en-US" sz="2400" dirty="0" smtClean="0">
                <a:solidFill>
                  <a:schemeClr val="tx1"/>
                </a:solidFill>
                <a:latin typeface="+mj-lt"/>
                <a:ea typeface="华文行楷" pitchFamily="2" charset="-122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latin typeface="+mj-lt"/>
                <a:ea typeface="华文行楷" pitchFamily="2" charset="-122"/>
              </a:rPr>
              <a:t>5120309495</a:t>
            </a:r>
            <a:endParaRPr lang="zh-CN" altLang="en-US" sz="2400" dirty="0">
              <a:solidFill>
                <a:schemeClr val="tx1"/>
              </a:solidFill>
              <a:latin typeface="+mj-lt"/>
              <a:ea typeface="华文行楷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22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Two models of coded cache</a:t>
            </a:r>
            <a:endParaRPr lang="zh-CN" alt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4854128" cy="3845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8116" y="5473289"/>
            <a:ext cx="5649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Fig. 5 traffic volume comparison between </a:t>
            </a:r>
            <a:r>
              <a:rPr lang="en-US" altLang="zh-CN" dirty="0" err="1" smtClean="0">
                <a:solidFill>
                  <a:schemeClr val="bg1">
                    <a:lumMod val="50000"/>
                  </a:schemeClr>
                </a:solidFill>
              </a:rPr>
              <a:t>uncoded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 cache, </a:t>
            </a:r>
          </a:p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centralized and decentralized cache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2174528"/>
            <a:ext cx="31683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Centralized coded cache and decentralized coded cache have similar performance.</a:t>
            </a:r>
          </a:p>
          <a:p>
            <a:pPr marL="342900" indent="-342900">
              <a:buAutoNum type="arabicPeriod"/>
            </a:pP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 Decentralized is more practical for user number is usually unknown in advance.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005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Coded cache with non-uniform demands</a:t>
            </a:r>
            <a:endParaRPr lang="zh-CN" altLang="en-US" sz="32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434" y="2348880"/>
            <a:ext cx="5477680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62763" y="5733256"/>
            <a:ext cx="4702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Fig. 6 File </a:t>
            </a:r>
            <a:r>
              <a:rPr lang="en-US" altLang="zh-CN" dirty="0" err="1" smtClean="0">
                <a:solidFill>
                  <a:schemeClr val="bg1">
                    <a:lumMod val="50000"/>
                  </a:schemeClr>
                </a:solidFill>
              </a:rPr>
              <a:t>popularitiy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dirty="0" err="1" smtClean="0">
                <a:solidFill>
                  <a:schemeClr val="bg1">
                    <a:lumMod val="50000"/>
                  </a:schemeClr>
                </a:solidFill>
              </a:rPr>
              <a:t>pn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 for </a:t>
            </a:r>
            <a:r>
              <a:rPr lang="en-US" altLang="zh-CN" dirty="0" err="1" smtClean="0">
                <a:solidFill>
                  <a:schemeClr val="bg1">
                    <a:lumMod val="50000"/>
                  </a:schemeClr>
                </a:solidFill>
              </a:rPr>
              <a:t>Netlix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 movie catalog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148478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Files are with different popularities: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altLang="zh-CN" sz="3200" b="1" kern="1200" spc="-1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Coded cache with non-uniform demands</a:t>
            </a:r>
            <a:endParaRPr lang="zh-CN" altLang="en-US" sz="3200" b="1" kern="1200" spc="-1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2189161" cy="71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2313" y="1933999"/>
            <a:ext cx="6887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C000"/>
                </a:solidFill>
              </a:rPr>
              <a:t>1. Divide the files into L groups according to the file popularities:</a:t>
            </a:r>
            <a:endParaRPr lang="zh-CN" altLang="en-US" sz="2000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2313" y="3593312"/>
            <a:ext cx="6887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2</a:t>
            </a:r>
            <a:r>
              <a:rPr lang="en-US" altLang="zh-CN" sz="2000" dirty="0" smtClean="0"/>
              <a:t>. Consider the file popularity are the same within one group.</a:t>
            </a:r>
          </a:p>
          <a:p>
            <a:r>
              <a:rPr lang="en-US" altLang="zh-CN" sz="2000" dirty="0" smtClean="0"/>
              <a:t>Apply the decentralized coded cache within each file group.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2313" y="4919577"/>
            <a:ext cx="6887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C000"/>
                </a:solidFill>
              </a:rPr>
              <a:t>3</a:t>
            </a:r>
            <a:r>
              <a:rPr lang="en-US" altLang="zh-CN" sz="2000" dirty="0">
                <a:solidFill>
                  <a:srgbClr val="FFC000"/>
                </a:solidFill>
              </a:rPr>
              <a:t>. M</a:t>
            </a:r>
            <a:r>
              <a:rPr lang="en-US" altLang="zh-CN" sz="2000" dirty="0" smtClean="0">
                <a:solidFill>
                  <a:srgbClr val="FFC000"/>
                </a:solidFill>
              </a:rPr>
              <a:t>inimize </a:t>
            </a:r>
            <a:r>
              <a:rPr lang="en-US" altLang="zh-CN" sz="2000" dirty="0">
                <a:solidFill>
                  <a:srgbClr val="FFC000"/>
                </a:solidFill>
              </a:rPr>
              <a:t>the expected rate over the shared link by optimizing the amount of memory allocated to each group.</a:t>
            </a: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44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4800600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endParaRPr lang="en-US" altLang="zh-CN" sz="3600" b="1" dirty="0"/>
          </a:p>
          <a:p>
            <a:pPr marL="411480" lvl="1" indent="0">
              <a:buNone/>
            </a:pPr>
            <a:endParaRPr lang="en-US" altLang="zh-CN" sz="3600" b="1" dirty="0"/>
          </a:p>
          <a:p>
            <a:pPr marL="411480" lvl="1" indent="0">
              <a:buNone/>
            </a:pPr>
            <a:endParaRPr lang="en-US" altLang="zh-CN" sz="3600" b="1" dirty="0" smtClean="0"/>
          </a:p>
          <a:p>
            <a:pPr marL="411480" lvl="1" indent="0">
              <a:buNone/>
            </a:pPr>
            <a:r>
              <a:rPr lang="en-US" altLang="zh-CN" sz="3600" b="1" dirty="0"/>
              <a:t>	</a:t>
            </a:r>
            <a:r>
              <a:rPr lang="en-US" altLang="zh-CN" sz="3600" b="1" dirty="0" smtClean="0"/>
              <a:t>	     </a:t>
            </a:r>
            <a:r>
              <a:rPr lang="en-US" altLang="zh-CN" sz="4400" b="1" dirty="0" smtClean="0"/>
              <a:t>Thank you </a:t>
            </a:r>
            <a:r>
              <a:rPr lang="zh-CN" altLang="en-US" sz="4400" b="1" dirty="0" smtClean="0"/>
              <a:t>！</a:t>
            </a:r>
            <a:endParaRPr lang="en-US" altLang="zh-CN" sz="4400" b="1" dirty="0" smtClean="0"/>
          </a:p>
          <a:p>
            <a:pPr marL="411480" lvl="1" indent="0">
              <a:buNone/>
            </a:pPr>
            <a:r>
              <a:rPr lang="en-US" altLang="zh-CN" sz="4400" b="1" dirty="0" smtClean="0"/>
              <a:t> </a:t>
            </a:r>
            <a:endParaRPr lang="en-US" altLang="zh-CN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55106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12776"/>
            <a:ext cx="7620000" cy="4800600"/>
          </a:xfrm>
        </p:spPr>
        <p:txBody>
          <a:bodyPr>
            <a:normAutofit/>
          </a:bodyPr>
          <a:lstStyle/>
          <a:p>
            <a:pPr lvl="1"/>
            <a:r>
              <a:rPr lang="en-US" altLang="zh-CN" sz="2400" b="1" dirty="0" smtClean="0"/>
              <a:t>Introduction of coded cache</a:t>
            </a:r>
          </a:p>
          <a:p>
            <a:pPr lvl="2"/>
            <a:r>
              <a:rPr lang="en-US" altLang="zh-CN" sz="2200" dirty="0" err="1"/>
              <a:t>Uncoded</a:t>
            </a:r>
            <a:r>
              <a:rPr lang="en-US" altLang="zh-CN" sz="2200" dirty="0"/>
              <a:t> cache </a:t>
            </a:r>
          </a:p>
          <a:p>
            <a:pPr lvl="2"/>
            <a:r>
              <a:rPr lang="en-US" altLang="zh-CN" sz="2200" dirty="0"/>
              <a:t>Coded cache</a:t>
            </a:r>
          </a:p>
          <a:p>
            <a:pPr lvl="1"/>
            <a:endParaRPr lang="en-US" altLang="zh-CN" sz="2200" dirty="0" smtClean="0"/>
          </a:p>
          <a:p>
            <a:pPr lvl="1"/>
            <a:r>
              <a:rPr lang="en-US" altLang="zh-CN" sz="2400" b="1" dirty="0" smtClean="0"/>
              <a:t>Two models of coded cache</a:t>
            </a:r>
          </a:p>
          <a:p>
            <a:pPr lvl="2"/>
            <a:r>
              <a:rPr lang="en-US" altLang="zh-CN" sz="2200" dirty="0" smtClean="0"/>
              <a:t>Centralized coded cache</a:t>
            </a:r>
          </a:p>
          <a:p>
            <a:pPr lvl="2"/>
            <a:r>
              <a:rPr lang="en-US" altLang="zh-CN" sz="2200" dirty="0" smtClean="0"/>
              <a:t>Decentralized coded cache</a:t>
            </a:r>
          </a:p>
          <a:p>
            <a:pPr lvl="1"/>
            <a:endParaRPr lang="en-US" altLang="zh-CN" sz="2400" dirty="0" smtClean="0"/>
          </a:p>
          <a:p>
            <a:pPr lvl="1"/>
            <a:r>
              <a:rPr lang="en-US" altLang="zh-CN" sz="2400" b="1" dirty="0" smtClean="0"/>
              <a:t>Coded cache with non-uniform demands</a:t>
            </a:r>
          </a:p>
          <a:p>
            <a:pPr lvl="2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6765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4283968" y="1268759"/>
            <a:ext cx="0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533" y="1052736"/>
            <a:ext cx="3305175" cy="548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341828" y="332656"/>
            <a:ext cx="7304176" cy="764704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altLang="zh-CN" sz="3200" b="1" dirty="0" smtClean="0">
                <a:solidFill>
                  <a:schemeClr val="tx1"/>
                </a:solidFill>
              </a:rPr>
              <a:t>INTRO</a:t>
            </a:r>
            <a:r>
              <a:rPr lang="en-US" altLang="zh-CN" sz="3200" b="1" dirty="0" smtClean="0">
                <a:solidFill>
                  <a:srgbClr val="FFC000"/>
                </a:solidFill>
              </a:rPr>
              <a:t> </a:t>
            </a:r>
            <a:r>
              <a:rPr lang="en-US" altLang="zh-CN" sz="3200" dirty="0" err="1" smtClean="0">
                <a:solidFill>
                  <a:srgbClr val="FFC000"/>
                </a:solidFill>
              </a:rPr>
              <a:t>uncoded</a:t>
            </a:r>
            <a:r>
              <a:rPr lang="en-US" altLang="zh-CN" sz="3200" dirty="0" smtClean="0">
                <a:solidFill>
                  <a:srgbClr val="FFC000"/>
                </a:solidFill>
              </a:rPr>
              <a:t> cache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70520"/>
            <a:ext cx="3888432" cy="5469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10116" y="6355240"/>
            <a:ext cx="2147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Fig. 1 </a:t>
            </a:r>
            <a:r>
              <a:rPr lang="en-US" altLang="zh-CN" dirty="0" err="1" smtClean="0">
                <a:solidFill>
                  <a:schemeClr val="bg1">
                    <a:lumMod val="50000"/>
                  </a:schemeClr>
                </a:solidFill>
              </a:rPr>
              <a:t>uncoded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 cache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2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4283968" y="1268759"/>
            <a:ext cx="0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341828" y="332656"/>
            <a:ext cx="7304176" cy="764704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altLang="zh-CN" sz="3200" b="1" dirty="0" smtClean="0">
                <a:solidFill>
                  <a:schemeClr val="tx1"/>
                </a:solidFill>
              </a:rPr>
              <a:t>INTRO</a:t>
            </a:r>
            <a:r>
              <a:rPr lang="en-US" altLang="zh-CN" sz="3200" b="1" dirty="0" smtClean="0">
                <a:solidFill>
                  <a:srgbClr val="FFC000"/>
                </a:solidFill>
              </a:rPr>
              <a:t> </a:t>
            </a:r>
            <a:r>
              <a:rPr lang="en-US" altLang="zh-CN" sz="3200" dirty="0" smtClean="0">
                <a:solidFill>
                  <a:srgbClr val="FFC000"/>
                </a:solidFill>
              </a:rPr>
              <a:t>coded cache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066" y="1052736"/>
            <a:ext cx="3790950" cy="548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13" y="1052736"/>
            <a:ext cx="3990655" cy="5487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10116" y="6338709"/>
            <a:ext cx="1904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Fig. 2 coded cache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3997198" y="3050674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43608" y="1556792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Server :   file A and file B</a:t>
            </a:r>
          </a:p>
          <a:p>
            <a:r>
              <a:rPr lang="en-US" altLang="zh-CN" dirty="0" smtClean="0"/>
              <a:t>User one : cache (A1, B1), wants file A</a:t>
            </a:r>
          </a:p>
          <a:p>
            <a:r>
              <a:rPr lang="en-US" altLang="zh-CN" dirty="0" smtClean="0"/>
              <a:t>User two : cache (A2, B2), wants file B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4830" y="2911877"/>
            <a:ext cx="33123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err="1" smtClean="0">
                <a:solidFill>
                  <a:srgbClr val="FFC000"/>
                </a:solidFill>
              </a:rPr>
              <a:t>Uncoded</a:t>
            </a:r>
            <a:r>
              <a:rPr lang="en-US" altLang="zh-CN" sz="2400" b="1" dirty="0" smtClean="0">
                <a:solidFill>
                  <a:srgbClr val="FFC000"/>
                </a:solidFill>
              </a:rPr>
              <a:t> cache: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 the delivery phase, the server sends </a:t>
            </a:r>
            <a:r>
              <a:rPr lang="en-US" altLang="zh-CN" b="1" dirty="0" smtClean="0"/>
              <a:t>A2, B1</a:t>
            </a:r>
            <a:r>
              <a:rPr lang="en-US" altLang="zh-CN" dirty="0" smtClean="0"/>
              <a:t>, total traffic volume is 1 F bits.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4008" y="2911877"/>
            <a:ext cx="33123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C000"/>
                </a:solidFill>
              </a:rPr>
              <a:t>Coded cache: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 the delivery phase, the server sends </a:t>
            </a:r>
            <a:r>
              <a:rPr lang="en-US" altLang="zh-CN" b="1" dirty="0"/>
              <a:t>A2</a:t>
            </a:r>
            <a:r>
              <a:rPr lang="zh-CN" altLang="en-US" b="1" dirty="0"/>
              <a:t>⊕</a:t>
            </a:r>
            <a:r>
              <a:rPr lang="en-US" altLang="zh-CN" b="1" dirty="0"/>
              <a:t>B1</a:t>
            </a:r>
            <a:r>
              <a:rPr lang="en-US" altLang="zh-CN" dirty="0" smtClean="0"/>
              <a:t>, total traffic volume is 1/2 F bits.</a:t>
            </a: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0" y="14469"/>
            <a:ext cx="730417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1">
              <a:spcBef>
                <a:spcPct val="0"/>
              </a:spcBef>
            </a:pPr>
            <a:r>
              <a:rPr lang="en-US" altLang="zh-CN" sz="3200" b="1" dirty="0" smtClean="0">
                <a:solidFill>
                  <a:schemeClr val="tx1"/>
                </a:solidFill>
                <a:latin typeface="+mj-lt"/>
              </a:rPr>
              <a:t>INTRO  </a:t>
            </a:r>
            <a:r>
              <a:rPr lang="en-US" altLang="zh-CN" sz="3200" dirty="0" err="1" smtClean="0">
                <a:solidFill>
                  <a:srgbClr val="FFC000"/>
                </a:solidFill>
              </a:rPr>
              <a:t>uncoded</a:t>
            </a:r>
            <a:r>
              <a:rPr lang="en-US" altLang="zh-CN" sz="3200" dirty="0" smtClean="0">
                <a:solidFill>
                  <a:srgbClr val="FFC000"/>
                </a:solidFill>
              </a:rPr>
              <a:t> cache</a:t>
            </a:r>
            <a:r>
              <a:rPr lang="en-US" altLang="zh-CN" sz="3200" dirty="0">
                <a:solidFill>
                  <a:srgbClr val="FFC000"/>
                </a:solidFill>
              </a:rPr>
              <a:t> </a:t>
            </a:r>
            <a:r>
              <a:rPr lang="en-US" altLang="zh-CN" sz="3200" dirty="0" smtClean="0">
                <a:solidFill>
                  <a:srgbClr val="FFC000"/>
                </a:solidFill>
              </a:rPr>
              <a:t>&amp; coded cache</a:t>
            </a:r>
            <a:endParaRPr lang="en-US" altLang="zh-CN" sz="32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04229"/>
            <a:ext cx="3581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967" y="5204229"/>
            <a:ext cx="43624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14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smtClean="0">
                <a:solidFill>
                  <a:schemeClr val="tx1"/>
                </a:solidFill>
              </a:rPr>
              <a:t>Two models of coded cache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473077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C000"/>
                </a:solidFill>
              </a:rPr>
              <a:t>Centralized coded cache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9592" y="2103357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N </a:t>
            </a:r>
            <a:r>
              <a:rPr lang="en-US" altLang="zh-CN" dirty="0" smtClean="0"/>
              <a:t>is file number, each file of size F bits.</a:t>
            </a:r>
          </a:p>
          <a:p>
            <a:r>
              <a:rPr lang="en-US" altLang="zh-CN" dirty="0" smtClean="0">
                <a:solidFill>
                  <a:srgbClr val="FFC000"/>
                </a:solidFill>
              </a:rPr>
              <a:t>K </a:t>
            </a:r>
            <a:r>
              <a:rPr lang="en-US" altLang="zh-CN" dirty="0" smtClean="0"/>
              <a:t>is the user number.</a:t>
            </a:r>
          </a:p>
          <a:p>
            <a:r>
              <a:rPr lang="en-US" altLang="zh-CN" dirty="0" smtClean="0">
                <a:solidFill>
                  <a:srgbClr val="FFC000"/>
                </a:solidFill>
              </a:rPr>
              <a:t>M</a:t>
            </a:r>
            <a:r>
              <a:rPr lang="en-US" altLang="zh-CN" dirty="0" smtClean="0"/>
              <a:t> is the user cache size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r>
              <a:rPr lang="en-US" altLang="zh-CN" dirty="0" smtClean="0"/>
              <a:t>define </a:t>
            </a:r>
            <a:r>
              <a:rPr lang="en-US" altLang="zh-CN" dirty="0" smtClean="0">
                <a:solidFill>
                  <a:srgbClr val="FFC000"/>
                </a:solidFill>
              </a:rPr>
              <a:t>t </a:t>
            </a:r>
            <a:r>
              <a:rPr lang="en-US" altLang="zh-CN" dirty="0" smtClean="0"/>
              <a:t>=  MK/N, t means how many copies of one file can be cached in the global user cache</a:t>
            </a:r>
            <a:endParaRPr lang="zh-CN" altLang="en-US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4301083" y="3580685"/>
            <a:ext cx="0" cy="2944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5576" y="37890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placement phase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27984" y="380034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delivery phase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99" y="4255701"/>
            <a:ext cx="3853857" cy="2290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363" y="4255701"/>
            <a:ext cx="4015333" cy="120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059" y="5703206"/>
            <a:ext cx="4065637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3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Two models of coded cache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473077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C000"/>
                </a:solidFill>
              </a:rPr>
              <a:t>Centralized coded cache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68" y="2047395"/>
            <a:ext cx="5878463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48264" y="2204864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N=K=3</a:t>
            </a:r>
            <a:r>
              <a:rPr lang="zh-CN" altLang="en-US" dirty="0" smtClean="0"/>
              <a:t>，</a:t>
            </a:r>
            <a:r>
              <a:rPr lang="en-US" altLang="zh-CN" dirty="0" smtClean="0"/>
              <a:t>M=1</a:t>
            </a:r>
          </a:p>
          <a:p>
            <a:r>
              <a:rPr lang="en-US" altLang="zh-CN" dirty="0" smtClean="0"/>
              <a:t>t = KM/N= 1:</a:t>
            </a:r>
          </a:p>
          <a:p>
            <a:r>
              <a:rPr lang="en-US" altLang="zh-CN" dirty="0" smtClean="0"/>
              <a:t>R(M=1)=3/2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87681" y="6488668"/>
            <a:ext cx="2982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Fig. 3 centralized coded cache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Two models of coded cache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473077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C000"/>
                </a:solidFill>
              </a:rPr>
              <a:t>Decentralized coded cache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513379" y="3237468"/>
            <a:ext cx="0" cy="242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9558"/>
            <a:ext cx="424847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899592" y="3237468"/>
            <a:ext cx="2194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The placement phase</a:t>
            </a:r>
          </a:p>
        </p:txBody>
      </p:sp>
      <p:sp>
        <p:nvSpPr>
          <p:cNvPr id="4" name="矩形 3"/>
          <p:cNvSpPr/>
          <p:nvPr/>
        </p:nvSpPr>
        <p:spPr>
          <a:xfrm>
            <a:off x="5274742" y="3052802"/>
            <a:ext cx="1945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The delivery phase</a:t>
            </a:r>
          </a:p>
        </p:txBody>
      </p:sp>
      <p:sp>
        <p:nvSpPr>
          <p:cNvPr id="5" name="矩形 4"/>
          <p:cNvSpPr/>
          <p:nvPr/>
        </p:nvSpPr>
        <p:spPr>
          <a:xfrm>
            <a:off x="899592" y="207878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FFC000"/>
                </a:solidFill>
              </a:rPr>
              <a:t>N </a:t>
            </a:r>
            <a:r>
              <a:rPr lang="en-US" altLang="zh-CN" dirty="0"/>
              <a:t>is file number, each file of size F bits.</a:t>
            </a:r>
          </a:p>
          <a:p>
            <a:r>
              <a:rPr lang="en-US" altLang="zh-CN" dirty="0">
                <a:solidFill>
                  <a:srgbClr val="FFC000"/>
                </a:solidFill>
              </a:rPr>
              <a:t>K </a:t>
            </a:r>
            <a:r>
              <a:rPr lang="en-US" altLang="zh-CN" dirty="0"/>
              <a:t>is the user number.</a:t>
            </a:r>
          </a:p>
          <a:p>
            <a:r>
              <a:rPr lang="en-US" altLang="zh-CN" dirty="0">
                <a:solidFill>
                  <a:srgbClr val="FFC000"/>
                </a:solidFill>
              </a:rPr>
              <a:t>M</a:t>
            </a:r>
            <a:r>
              <a:rPr lang="en-US" altLang="zh-CN" dirty="0"/>
              <a:t> is the user cache size.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06195"/>
            <a:ext cx="3495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251520" y="5341492"/>
            <a:ext cx="4248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O</a:t>
            </a:r>
            <a:r>
              <a:rPr lang="en-US" altLang="zh-CN" dirty="0" smtClean="0"/>
              <a:t>ne </a:t>
            </a:r>
            <a:r>
              <a:rPr lang="en-US" altLang="zh-CN" dirty="0"/>
              <a:t>bit in </a:t>
            </a:r>
            <a:r>
              <a:rPr lang="en-US" altLang="zh-CN" dirty="0" smtClean="0"/>
              <a:t>each content </a:t>
            </a:r>
            <a:r>
              <a:rPr lang="en-US" altLang="zh-CN" dirty="0"/>
              <a:t>to be cached by a specific user has the </a:t>
            </a:r>
            <a:r>
              <a:rPr lang="en-US" altLang="zh-CN" dirty="0" smtClean="0"/>
              <a:t>probability of M/N.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947" y="5987823"/>
            <a:ext cx="41624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692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>
                <a:solidFill>
                  <a:schemeClr val="tx1"/>
                </a:solidFill>
              </a:rPr>
              <a:t>Two models of coded cache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473077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C000"/>
                </a:solidFill>
              </a:rPr>
              <a:t>Decentralized coded cache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2057851"/>
            <a:ext cx="4408728" cy="4411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06034" y="6469334"/>
            <a:ext cx="3219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Fig. 4 decentralized coded cache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88224" y="249289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N=K=2</a:t>
            </a:r>
          </a:p>
          <a:p>
            <a:r>
              <a:rPr lang="en-US" altLang="zh-CN" dirty="0" smtClean="0"/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31930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邻">
  <a:themeElements>
    <a:clrScheme name="相邻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邻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496</TotalTime>
  <Words>736</Words>
  <Application>Microsoft Office PowerPoint</Application>
  <PresentationFormat>全屏显示(4:3)</PresentationFormat>
  <Paragraphs>119</Paragraphs>
  <Slides>13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相邻</vt:lpstr>
      <vt:lpstr> Coded Cache Problem</vt:lpstr>
      <vt:lpstr>OUTLINE</vt:lpstr>
      <vt:lpstr>INTRO uncoded cache</vt:lpstr>
      <vt:lpstr>INTRO coded cache</vt:lpstr>
      <vt:lpstr>PowerPoint 演示文稿</vt:lpstr>
      <vt:lpstr>Two models of coded cache</vt:lpstr>
      <vt:lpstr>Two models of coded cache</vt:lpstr>
      <vt:lpstr>Two models of coded cache</vt:lpstr>
      <vt:lpstr>Two models of coded cache</vt:lpstr>
      <vt:lpstr>Two models of coded cache</vt:lpstr>
      <vt:lpstr>Coded cache with non-uniform demands</vt:lpstr>
      <vt:lpstr>Coded cache with non-uniform demands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31</cp:revision>
  <dcterms:created xsi:type="dcterms:W3CDTF">2015-06-04T01:42:50Z</dcterms:created>
  <dcterms:modified xsi:type="dcterms:W3CDTF">2015-06-15T15:18:45Z</dcterms:modified>
</cp:coreProperties>
</file>