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5" r:id="rId4"/>
    <p:sldMasterId id="2147483656" r:id="rId5"/>
    <p:sldMasterId id="2147483657" r:id="rId6"/>
    <p:sldMasterId id="2147483658" r:id="rId7"/>
    <p:sldMasterId id="2147483659" r:id="rId8"/>
    <p:sldMasterId id="2147483660" r:id="rId9"/>
    <p:sldMasterId id="2147483661" r:id="rId10"/>
  </p:sldMasterIdLst>
  <p:sldIdLst>
    <p:sldId id="256" r:id="rId11"/>
    <p:sldId id="257" r:id="rId12"/>
    <p:sldId id="279" r:id="rId13"/>
    <p:sldId id="264" r:id="rId14"/>
    <p:sldId id="350" r:id="rId15"/>
    <p:sldId id="351" r:id="rId16"/>
    <p:sldId id="284" r:id="rId17"/>
    <p:sldId id="286" r:id="rId18"/>
    <p:sldId id="287" r:id="rId19"/>
    <p:sldId id="352" r:id="rId20"/>
    <p:sldId id="265" r:id="rId21"/>
    <p:sldId id="299" r:id="rId22"/>
    <p:sldId id="281" r:id="rId23"/>
    <p:sldId id="297" r:id="rId24"/>
    <p:sldId id="296" r:id="rId25"/>
    <p:sldId id="295" r:id="rId26"/>
    <p:sldId id="298" r:id="rId27"/>
    <p:sldId id="292" r:id="rId28"/>
    <p:sldId id="301" r:id="rId29"/>
    <p:sldId id="302" r:id="rId30"/>
    <p:sldId id="307" r:id="rId31"/>
    <p:sldId id="305" r:id="rId32"/>
    <p:sldId id="306" r:id="rId33"/>
    <p:sldId id="308" r:id="rId34"/>
    <p:sldId id="314" r:id="rId35"/>
    <p:sldId id="315" r:id="rId36"/>
    <p:sldId id="310" r:id="rId37"/>
    <p:sldId id="333" r:id="rId38"/>
    <p:sldId id="332" r:id="rId39"/>
    <p:sldId id="336" r:id="rId40"/>
    <p:sldId id="337" r:id="rId41"/>
    <p:sldId id="335" r:id="rId42"/>
    <p:sldId id="338" r:id="rId43"/>
    <p:sldId id="340" r:id="rId44"/>
    <p:sldId id="275" r:id="rId45"/>
    <p:sldId id="313" r:id="rId46"/>
    <p:sldId id="325" r:id="rId47"/>
    <p:sldId id="316" r:id="rId48"/>
    <p:sldId id="318" r:id="rId49"/>
    <p:sldId id="324" r:id="rId50"/>
    <p:sldId id="319" r:id="rId51"/>
    <p:sldId id="320" r:id="rId52"/>
    <p:sldId id="322" r:id="rId53"/>
    <p:sldId id="323" r:id="rId54"/>
    <p:sldId id="326" r:id="rId55"/>
    <p:sldId id="327" r:id="rId56"/>
    <p:sldId id="328" r:id="rId57"/>
    <p:sldId id="330" r:id="rId58"/>
    <p:sldId id="329" r:id="rId59"/>
    <p:sldId id="348" r:id="rId60"/>
    <p:sldId id="339" r:id="rId61"/>
    <p:sldId id="347" r:id="rId62"/>
    <p:sldId id="341" r:id="rId63"/>
    <p:sldId id="349" r:id="rId64"/>
    <p:sldId id="344" r:id="rId65"/>
    <p:sldId id="345" r:id="rId66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Heiti SC Light" charset="0"/>
        <a:cs typeface="Heiti SC Light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Heiti SC Light" charset="0"/>
        <a:cs typeface="Heiti SC Light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Heiti SC Light" charset="0"/>
        <a:cs typeface="Heiti SC Light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Heiti SC Light" charset="0"/>
        <a:cs typeface="Heiti SC Light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Heiti SC Light" charset="0"/>
        <a:cs typeface="Heiti SC Light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Heiti SC Light" charset="0"/>
        <a:cs typeface="Heiti SC Light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Heiti SC Light" charset="0"/>
        <a:cs typeface="Heiti SC Light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Heiti SC Light" charset="0"/>
        <a:cs typeface="Heiti SC Light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Heiti SC Light" charset="0"/>
        <a:cs typeface="Heiti SC Light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7D"/>
    <a:srgbClr val="000000"/>
    <a:srgbClr val="2E3048"/>
    <a:srgbClr val="2C2C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46" autoAdjust="0"/>
    <p:restoredTop sz="94660"/>
  </p:normalViewPr>
  <p:slideViewPr>
    <p:cSldViewPr>
      <p:cViewPr varScale="1">
        <p:scale>
          <a:sx n="53" d="100"/>
          <a:sy n="53" d="100"/>
        </p:scale>
        <p:origin x="11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presProps" Target="presProps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43BBA5-FBC4-4989-893C-8E548B8DC367}" type="doc">
      <dgm:prSet loTypeId="urn:microsoft.com/office/officeart/2005/8/layout/hList3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CN" altLang="en-US"/>
        </a:p>
      </dgm:t>
    </dgm:pt>
    <dgm:pt modelId="{BBE67479-0F0A-4A75-A113-D734878B3FA6}">
      <dgm:prSet phldrT="[文本]"/>
      <dgm:spPr/>
      <dgm:t>
        <a:bodyPr/>
        <a:lstStyle/>
        <a:p>
          <a:r>
            <a:rPr lang="en-US" altLang="zh-CN" dirty="0" smtClean="0"/>
            <a:t>Spark RDD</a:t>
          </a:r>
          <a:endParaRPr lang="zh-CN" altLang="en-US" dirty="0"/>
        </a:p>
      </dgm:t>
    </dgm:pt>
    <dgm:pt modelId="{F9E0ABED-64F2-464B-8421-AB0BF3BF7F32}" type="parTrans" cxnId="{224D028A-9408-4BF8-AF81-07B0DB81B3C8}">
      <dgm:prSet/>
      <dgm:spPr/>
      <dgm:t>
        <a:bodyPr/>
        <a:lstStyle/>
        <a:p>
          <a:endParaRPr lang="zh-CN" altLang="en-US"/>
        </a:p>
      </dgm:t>
    </dgm:pt>
    <dgm:pt modelId="{9BEF10A3-2DAA-4040-BE71-1EB6FE5E6852}" type="sibTrans" cxnId="{224D028A-9408-4BF8-AF81-07B0DB81B3C8}">
      <dgm:prSet/>
      <dgm:spPr/>
      <dgm:t>
        <a:bodyPr/>
        <a:lstStyle/>
        <a:p>
          <a:endParaRPr lang="zh-CN" altLang="en-US"/>
        </a:p>
      </dgm:t>
    </dgm:pt>
    <dgm:pt modelId="{9353589A-401B-4A02-9DD1-6ACF4E4C52EA}">
      <dgm:prSet phldrT="[文本]"/>
      <dgm:spPr>
        <a:solidFill>
          <a:srgbClr val="000000"/>
        </a:solidFill>
        <a:ln>
          <a:solidFill>
            <a:srgbClr val="28287D"/>
          </a:solidFill>
        </a:ln>
      </dgm:spPr>
      <dgm:t>
        <a:bodyPr/>
        <a:lstStyle/>
        <a:p>
          <a:r>
            <a:rPr lang="en-US" altLang="zh-CN" dirty="0" smtClean="0">
              <a:solidFill>
                <a:schemeClr val="tx1"/>
              </a:solidFill>
            </a:rPr>
            <a:t>Spark</a:t>
          </a:r>
        </a:p>
        <a:p>
          <a:r>
            <a:rPr lang="en-US" altLang="zh-CN" dirty="0" smtClean="0">
              <a:solidFill>
                <a:schemeClr val="tx1"/>
              </a:solidFill>
            </a:rPr>
            <a:t>Streaming</a:t>
          </a:r>
          <a:endParaRPr lang="zh-CN" altLang="en-US" dirty="0">
            <a:solidFill>
              <a:schemeClr val="tx1"/>
            </a:solidFill>
          </a:endParaRPr>
        </a:p>
      </dgm:t>
    </dgm:pt>
    <dgm:pt modelId="{D0CBDB6F-093F-44E3-A053-4166E3AC964D}" type="parTrans" cxnId="{42B39E03-339E-4247-9E2E-9DC6F2BCE4B9}">
      <dgm:prSet/>
      <dgm:spPr/>
      <dgm:t>
        <a:bodyPr/>
        <a:lstStyle/>
        <a:p>
          <a:endParaRPr lang="zh-CN" altLang="en-US"/>
        </a:p>
      </dgm:t>
    </dgm:pt>
    <dgm:pt modelId="{079263A6-0B03-4BF8-BDBB-50B4056E19AF}" type="sibTrans" cxnId="{42B39E03-339E-4247-9E2E-9DC6F2BCE4B9}">
      <dgm:prSet/>
      <dgm:spPr/>
      <dgm:t>
        <a:bodyPr/>
        <a:lstStyle/>
        <a:p>
          <a:endParaRPr lang="zh-CN" altLang="en-US"/>
        </a:p>
      </dgm:t>
    </dgm:pt>
    <dgm:pt modelId="{79428EC9-1240-4549-B187-2A9C4E912E4B}">
      <dgm:prSet phldrT="[文本]"/>
      <dgm:spPr>
        <a:solidFill>
          <a:srgbClr val="000000"/>
        </a:solidFill>
      </dgm:spPr>
      <dgm:t>
        <a:bodyPr/>
        <a:lstStyle/>
        <a:p>
          <a:r>
            <a:rPr lang="en-US" altLang="zh-CN" dirty="0" smtClean="0">
              <a:solidFill>
                <a:schemeClr val="tx1"/>
              </a:solidFill>
            </a:rPr>
            <a:t>Spark</a:t>
          </a:r>
        </a:p>
        <a:p>
          <a:r>
            <a:rPr lang="en-US" altLang="zh-CN" dirty="0" smtClean="0">
              <a:solidFill>
                <a:schemeClr val="tx1"/>
              </a:solidFill>
            </a:rPr>
            <a:t>SQL</a:t>
          </a:r>
          <a:endParaRPr lang="zh-CN" altLang="en-US" dirty="0">
            <a:solidFill>
              <a:schemeClr val="tx1"/>
            </a:solidFill>
          </a:endParaRPr>
        </a:p>
      </dgm:t>
    </dgm:pt>
    <dgm:pt modelId="{AF020898-5D22-47F0-B3D1-F9AA25631D2B}" type="parTrans" cxnId="{AEE0610B-DA76-43B0-AF29-082B77E6B829}">
      <dgm:prSet/>
      <dgm:spPr/>
      <dgm:t>
        <a:bodyPr/>
        <a:lstStyle/>
        <a:p>
          <a:endParaRPr lang="zh-CN" altLang="en-US"/>
        </a:p>
      </dgm:t>
    </dgm:pt>
    <dgm:pt modelId="{8D09843A-9824-4DDA-A944-02ED4AC12D32}" type="sibTrans" cxnId="{AEE0610B-DA76-43B0-AF29-082B77E6B829}">
      <dgm:prSet/>
      <dgm:spPr/>
      <dgm:t>
        <a:bodyPr/>
        <a:lstStyle/>
        <a:p>
          <a:endParaRPr lang="zh-CN" altLang="en-US"/>
        </a:p>
      </dgm:t>
    </dgm:pt>
    <dgm:pt modelId="{741D6D22-0A1A-4EE7-AFD8-EB01DA9679FC}">
      <dgm:prSet phldrT="[文本]"/>
      <dgm:spPr>
        <a:solidFill>
          <a:srgbClr val="000000"/>
        </a:solidFill>
      </dgm:spPr>
      <dgm:t>
        <a:bodyPr/>
        <a:lstStyle/>
        <a:p>
          <a:r>
            <a:rPr lang="en-US" altLang="zh-CN" dirty="0" smtClean="0">
              <a:solidFill>
                <a:schemeClr val="tx1"/>
              </a:solidFill>
            </a:rPr>
            <a:t>Spark</a:t>
          </a:r>
        </a:p>
        <a:p>
          <a:r>
            <a:rPr lang="en-US" altLang="zh-CN" dirty="0" err="1" smtClean="0">
              <a:solidFill>
                <a:schemeClr val="tx1"/>
              </a:solidFill>
            </a:rPr>
            <a:t>GraphX</a:t>
          </a:r>
          <a:endParaRPr lang="zh-CN" altLang="en-US" dirty="0">
            <a:solidFill>
              <a:schemeClr val="tx1"/>
            </a:solidFill>
          </a:endParaRPr>
        </a:p>
      </dgm:t>
    </dgm:pt>
    <dgm:pt modelId="{D47A4A62-7CF2-4740-A54A-808E386F11AD}" type="parTrans" cxnId="{BAF9540C-B322-48EF-9D68-9EE9A43E5596}">
      <dgm:prSet/>
      <dgm:spPr/>
      <dgm:t>
        <a:bodyPr/>
        <a:lstStyle/>
        <a:p>
          <a:endParaRPr lang="zh-CN" altLang="en-US"/>
        </a:p>
      </dgm:t>
    </dgm:pt>
    <dgm:pt modelId="{4D1523D6-6DB5-42A8-9AF9-6A322B487F33}" type="sibTrans" cxnId="{BAF9540C-B322-48EF-9D68-9EE9A43E5596}">
      <dgm:prSet/>
      <dgm:spPr/>
      <dgm:t>
        <a:bodyPr/>
        <a:lstStyle/>
        <a:p>
          <a:endParaRPr lang="zh-CN" altLang="en-US"/>
        </a:p>
      </dgm:t>
    </dgm:pt>
    <dgm:pt modelId="{D13CCD4E-E3F9-47A2-A458-1E75FE8D502A}">
      <dgm:prSet/>
      <dgm:spPr>
        <a:solidFill>
          <a:srgbClr val="000000"/>
        </a:solidFill>
      </dgm:spPr>
      <dgm:t>
        <a:bodyPr/>
        <a:lstStyle/>
        <a:p>
          <a:r>
            <a:rPr lang="en-US" altLang="zh-CN" dirty="0" smtClean="0">
              <a:solidFill>
                <a:schemeClr val="tx1"/>
              </a:solidFill>
            </a:rPr>
            <a:t>Spark</a:t>
          </a:r>
        </a:p>
        <a:p>
          <a:r>
            <a:rPr lang="en-US" altLang="zh-CN" dirty="0" err="1" smtClean="0">
              <a:solidFill>
                <a:schemeClr val="tx1"/>
              </a:solidFill>
            </a:rPr>
            <a:t>MLlib</a:t>
          </a:r>
          <a:endParaRPr lang="zh-CN" altLang="en-US" dirty="0">
            <a:solidFill>
              <a:schemeClr val="tx1"/>
            </a:solidFill>
          </a:endParaRPr>
        </a:p>
      </dgm:t>
    </dgm:pt>
    <dgm:pt modelId="{9354D8E0-DF86-4DD8-8BCA-F32DC8C3959A}" type="parTrans" cxnId="{C0CF4573-2DF2-4965-B45B-137D289DF64D}">
      <dgm:prSet/>
      <dgm:spPr/>
      <dgm:t>
        <a:bodyPr/>
        <a:lstStyle/>
        <a:p>
          <a:endParaRPr lang="zh-CN" altLang="en-US"/>
        </a:p>
      </dgm:t>
    </dgm:pt>
    <dgm:pt modelId="{2CFB84F5-4427-4E85-8691-98B99FA24F2C}" type="sibTrans" cxnId="{C0CF4573-2DF2-4965-B45B-137D289DF64D}">
      <dgm:prSet/>
      <dgm:spPr/>
      <dgm:t>
        <a:bodyPr/>
        <a:lstStyle/>
        <a:p>
          <a:endParaRPr lang="zh-CN" altLang="en-US"/>
        </a:p>
      </dgm:t>
    </dgm:pt>
    <dgm:pt modelId="{7AFF7BCB-808D-459F-B25B-C64CBAFED7D0}" type="pres">
      <dgm:prSet presAssocID="{A443BBA5-FBC4-4989-893C-8E548B8DC36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C2CD875-985F-4952-99BD-173162C38AAB}" type="pres">
      <dgm:prSet presAssocID="{BBE67479-0F0A-4A75-A113-D734878B3FA6}" presName="roof" presStyleLbl="dkBgShp" presStyleIdx="0" presStyleCnt="2" custLinFactY="100000" custLinFactNeighborX="-268" custLinFactNeighborY="136012"/>
      <dgm:spPr/>
      <dgm:t>
        <a:bodyPr/>
        <a:lstStyle/>
        <a:p>
          <a:endParaRPr lang="zh-CN" altLang="en-US"/>
        </a:p>
      </dgm:t>
    </dgm:pt>
    <dgm:pt modelId="{89E40B51-412A-444A-8A1A-B1CCD4D4F62D}" type="pres">
      <dgm:prSet presAssocID="{BBE67479-0F0A-4A75-A113-D734878B3FA6}" presName="pillars" presStyleCnt="0"/>
      <dgm:spPr/>
    </dgm:pt>
    <dgm:pt modelId="{882A4DC1-78CB-4030-8D87-5CD406022196}" type="pres">
      <dgm:prSet presAssocID="{BBE67479-0F0A-4A75-A113-D734878B3FA6}" presName="pillar1" presStyleLbl="node1" presStyleIdx="0" presStyleCnt="4" custLinFactNeighborX="1609" custLinFactNeighborY="-3316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E55A22E-7E17-457C-A0EC-B2796C42BE42}" type="pres">
      <dgm:prSet presAssocID="{D13CCD4E-E3F9-47A2-A458-1E75FE8D502A}" presName="pillarX" presStyleLbl="node1" presStyleIdx="1" presStyleCnt="4" custLinFactNeighborX="-1674" custLinFactNeighborY="-3316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B198D2F-C221-49A1-9E55-E10EAAD0971E}" type="pres">
      <dgm:prSet presAssocID="{79428EC9-1240-4549-B187-2A9C4E912E4B}" presName="pillarX" presStyleLbl="node1" presStyleIdx="2" presStyleCnt="4" custLinFactNeighborX="-1428" custLinFactNeighborY="-3316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B212AE0-7F1A-43EF-A1B2-A2DBD6E1E750}" type="pres">
      <dgm:prSet presAssocID="{741D6D22-0A1A-4EE7-AFD8-EB01DA9679FC}" presName="pillarX" presStyleLbl="node1" presStyleIdx="3" presStyleCnt="4" custLinFactNeighborX="-3637" custLinFactNeighborY="-3316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A1244E6-DE3D-4EA9-8668-FAE28473401F}" type="pres">
      <dgm:prSet presAssocID="{BBE67479-0F0A-4A75-A113-D734878B3FA6}" presName="base" presStyleLbl="dkBgShp" presStyleIdx="1" presStyleCnt="2"/>
      <dgm:spPr/>
    </dgm:pt>
  </dgm:ptLst>
  <dgm:cxnLst>
    <dgm:cxn modelId="{C0CF4573-2DF2-4965-B45B-137D289DF64D}" srcId="{BBE67479-0F0A-4A75-A113-D734878B3FA6}" destId="{D13CCD4E-E3F9-47A2-A458-1E75FE8D502A}" srcOrd="1" destOrd="0" parTransId="{9354D8E0-DF86-4DD8-8BCA-F32DC8C3959A}" sibTransId="{2CFB84F5-4427-4E85-8691-98B99FA24F2C}"/>
    <dgm:cxn modelId="{15DD7BDD-FA78-4A0D-A8C1-9201BACEE118}" type="presOf" srcId="{9353589A-401B-4A02-9DD1-6ACF4E4C52EA}" destId="{882A4DC1-78CB-4030-8D87-5CD406022196}" srcOrd="0" destOrd="0" presId="urn:microsoft.com/office/officeart/2005/8/layout/hList3"/>
    <dgm:cxn modelId="{42B39E03-339E-4247-9E2E-9DC6F2BCE4B9}" srcId="{BBE67479-0F0A-4A75-A113-D734878B3FA6}" destId="{9353589A-401B-4A02-9DD1-6ACF4E4C52EA}" srcOrd="0" destOrd="0" parTransId="{D0CBDB6F-093F-44E3-A053-4166E3AC964D}" sibTransId="{079263A6-0B03-4BF8-BDBB-50B4056E19AF}"/>
    <dgm:cxn modelId="{AEE0610B-DA76-43B0-AF29-082B77E6B829}" srcId="{BBE67479-0F0A-4A75-A113-D734878B3FA6}" destId="{79428EC9-1240-4549-B187-2A9C4E912E4B}" srcOrd="2" destOrd="0" parTransId="{AF020898-5D22-47F0-B3D1-F9AA25631D2B}" sibTransId="{8D09843A-9824-4DDA-A944-02ED4AC12D32}"/>
    <dgm:cxn modelId="{D98A1C5A-635C-44FB-BDF6-7C272B5C9020}" type="presOf" srcId="{A443BBA5-FBC4-4989-893C-8E548B8DC367}" destId="{7AFF7BCB-808D-459F-B25B-C64CBAFED7D0}" srcOrd="0" destOrd="0" presId="urn:microsoft.com/office/officeart/2005/8/layout/hList3"/>
    <dgm:cxn modelId="{E860FC36-CEB6-4275-94E7-3ADD672D4951}" type="presOf" srcId="{79428EC9-1240-4549-B187-2A9C4E912E4B}" destId="{BB198D2F-C221-49A1-9E55-E10EAAD0971E}" srcOrd="0" destOrd="0" presId="urn:microsoft.com/office/officeart/2005/8/layout/hList3"/>
    <dgm:cxn modelId="{62D7959B-42BE-4C94-B994-DB336DB39C6F}" type="presOf" srcId="{D13CCD4E-E3F9-47A2-A458-1E75FE8D502A}" destId="{2E55A22E-7E17-457C-A0EC-B2796C42BE42}" srcOrd="0" destOrd="0" presId="urn:microsoft.com/office/officeart/2005/8/layout/hList3"/>
    <dgm:cxn modelId="{364CE505-467B-4DF3-9BF1-28BD8D5CD53B}" type="presOf" srcId="{BBE67479-0F0A-4A75-A113-D734878B3FA6}" destId="{0C2CD875-985F-4952-99BD-173162C38AAB}" srcOrd="0" destOrd="0" presId="urn:microsoft.com/office/officeart/2005/8/layout/hList3"/>
    <dgm:cxn modelId="{DC7E2923-9582-4F27-96F2-B6D74AB685B2}" type="presOf" srcId="{741D6D22-0A1A-4EE7-AFD8-EB01DA9679FC}" destId="{7B212AE0-7F1A-43EF-A1B2-A2DBD6E1E750}" srcOrd="0" destOrd="0" presId="urn:microsoft.com/office/officeart/2005/8/layout/hList3"/>
    <dgm:cxn modelId="{BAF9540C-B322-48EF-9D68-9EE9A43E5596}" srcId="{BBE67479-0F0A-4A75-A113-D734878B3FA6}" destId="{741D6D22-0A1A-4EE7-AFD8-EB01DA9679FC}" srcOrd="3" destOrd="0" parTransId="{D47A4A62-7CF2-4740-A54A-808E386F11AD}" sibTransId="{4D1523D6-6DB5-42A8-9AF9-6A322B487F33}"/>
    <dgm:cxn modelId="{224D028A-9408-4BF8-AF81-07B0DB81B3C8}" srcId="{A443BBA5-FBC4-4989-893C-8E548B8DC367}" destId="{BBE67479-0F0A-4A75-A113-D734878B3FA6}" srcOrd="0" destOrd="0" parTransId="{F9E0ABED-64F2-464B-8421-AB0BF3BF7F32}" sibTransId="{9BEF10A3-2DAA-4040-BE71-1EB6FE5E6852}"/>
    <dgm:cxn modelId="{FA1DF75D-55C5-4820-9875-782CED6A9F8C}" type="presParOf" srcId="{7AFF7BCB-808D-459F-B25B-C64CBAFED7D0}" destId="{0C2CD875-985F-4952-99BD-173162C38AAB}" srcOrd="0" destOrd="0" presId="urn:microsoft.com/office/officeart/2005/8/layout/hList3"/>
    <dgm:cxn modelId="{B64EFC16-0A11-4D1D-8BB5-6718349F5BC1}" type="presParOf" srcId="{7AFF7BCB-808D-459F-B25B-C64CBAFED7D0}" destId="{89E40B51-412A-444A-8A1A-B1CCD4D4F62D}" srcOrd="1" destOrd="0" presId="urn:microsoft.com/office/officeart/2005/8/layout/hList3"/>
    <dgm:cxn modelId="{647AE322-BE29-40B1-8ED8-2CAFBAAE2FAF}" type="presParOf" srcId="{89E40B51-412A-444A-8A1A-B1CCD4D4F62D}" destId="{882A4DC1-78CB-4030-8D87-5CD406022196}" srcOrd="0" destOrd="0" presId="urn:microsoft.com/office/officeart/2005/8/layout/hList3"/>
    <dgm:cxn modelId="{BD300131-0F57-446F-A159-FAA73E54D41F}" type="presParOf" srcId="{89E40B51-412A-444A-8A1A-B1CCD4D4F62D}" destId="{2E55A22E-7E17-457C-A0EC-B2796C42BE42}" srcOrd="1" destOrd="0" presId="urn:microsoft.com/office/officeart/2005/8/layout/hList3"/>
    <dgm:cxn modelId="{034C3F79-B231-47BF-9478-9149420EA042}" type="presParOf" srcId="{89E40B51-412A-444A-8A1A-B1CCD4D4F62D}" destId="{BB198D2F-C221-49A1-9E55-E10EAAD0971E}" srcOrd="2" destOrd="0" presId="urn:microsoft.com/office/officeart/2005/8/layout/hList3"/>
    <dgm:cxn modelId="{9B645A08-B044-4561-BFA0-313BEE7684BC}" type="presParOf" srcId="{89E40B51-412A-444A-8A1A-B1CCD4D4F62D}" destId="{7B212AE0-7F1A-43EF-A1B2-A2DBD6E1E750}" srcOrd="3" destOrd="0" presId="urn:microsoft.com/office/officeart/2005/8/layout/hList3"/>
    <dgm:cxn modelId="{C31EC212-C180-4F62-83A7-A288DA976458}" type="presParOf" srcId="{7AFF7BCB-808D-459F-B25B-C64CBAFED7D0}" destId="{AA1244E6-DE3D-4EA9-8668-FAE28473401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CD875-985F-4952-99BD-173162C38AAB}">
      <dsp:nvSpPr>
        <dsp:cNvPr id="0" name=""/>
        <dsp:cNvSpPr/>
      </dsp:nvSpPr>
      <dsp:spPr>
        <a:xfrm>
          <a:off x="0" y="2844799"/>
          <a:ext cx="6096000" cy="1219200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5800" kern="1200" dirty="0" smtClean="0"/>
            <a:t>Spark RDD</a:t>
          </a:r>
          <a:endParaRPr lang="zh-CN" altLang="en-US" sz="5800" kern="1200" dirty="0"/>
        </a:p>
      </dsp:txBody>
      <dsp:txXfrm>
        <a:off x="0" y="2844799"/>
        <a:ext cx="6096000" cy="1219200"/>
      </dsp:txXfrm>
    </dsp:sp>
    <dsp:sp modelId="{882A4DC1-78CB-4030-8D87-5CD406022196}">
      <dsp:nvSpPr>
        <dsp:cNvPr id="0" name=""/>
        <dsp:cNvSpPr/>
      </dsp:nvSpPr>
      <dsp:spPr>
        <a:xfrm>
          <a:off x="24521" y="370121"/>
          <a:ext cx="1523999" cy="2560320"/>
        </a:xfrm>
        <a:prstGeom prst="rect">
          <a:avLst/>
        </a:prstGeom>
        <a:solidFill>
          <a:srgbClr val="000000"/>
        </a:solidFill>
        <a:ln w="25400" cap="flat" cmpd="sng" algn="ctr">
          <a:solidFill>
            <a:srgbClr val="28287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kern="1200" dirty="0" smtClean="0">
              <a:solidFill>
                <a:schemeClr val="tx1"/>
              </a:solidFill>
            </a:rPr>
            <a:t>Spark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kern="1200" dirty="0" smtClean="0">
              <a:solidFill>
                <a:schemeClr val="tx1"/>
              </a:solidFill>
            </a:rPr>
            <a:t>Streaming</a:t>
          </a:r>
          <a:endParaRPr lang="zh-CN" altLang="en-US" sz="2300" kern="1200" dirty="0">
            <a:solidFill>
              <a:schemeClr val="tx1"/>
            </a:solidFill>
          </a:endParaRPr>
        </a:p>
      </dsp:txBody>
      <dsp:txXfrm>
        <a:off x="24521" y="370121"/>
        <a:ext cx="1523999" cy="2560320"/>
      </dsp:txXfrm>
    </dsp:sp>
    <dsp:sp modelId="{2E55A22E-7E17-457C-A0EC-B2796C42BE42}">
      <dsp:nvSpPr>
        <dsp:cNvPr id="0" name=""/>
        <dsp:cNvSpPr/>
      </dsp:nvSpPr>
      <dsp:spPr>
        <a:xfrm>
          <a:off x="1498488" y="370121"/>
          <a:ext cx="1523999" cy="2560320"/>
        </a:xfrm>
        <a:prstGeom prst="rect">
          <a:avLst/>
        </a:prstGeom>
        <a:solidFill>
          <a:srgbClr val="000000"/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kern="1200" dirty="0" smtClean="0">
              <a:solidFill>
                <a:schemeClr val="tx1"/>
              </a:solidFill>
            </a:rPr>
            <a:t>Spark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kern="1200" dirty="0" err="1" smtClean="0">
              <a:solidFill>
                <a:schemeClr val="tx1"/>
              </a:solidFill>
            </a:rPr>
            <a:t>MLlib</a:t>
          </a:r>
          <a:endParaRPr lang="zh-CN" altLang="en-US" sz="2300" kern="1200" dirty="0">
            <a:solidFill>
              <a:schemeClr val="tx1"/>
            </a:solidFill>
          </a:endParaRPr>
        </a:p>
      </dsp:txBody>
      <dsp:txXfrm>
        <a:off x="1498488" y="370121"/>
        <a:ext cx="1523999" cy="2560320"/>
      </dsp:txXfrm>
    </dsp:sp>
    <dsp:sp modelId="{BB198D2F-C221-49A1-9E55-E10EAAD0971E}">
      <dsp:nvSpPr>
        <dsp:cNvPr id="0" name=""/>
        <dsp:cNvSpPr/>
      </dsp:nvSpPr>
      <dsp:spPr>
        <a:xfrm>
          <a:off x="3026237" y="370146"/>
          <a:ext cx="1523999" cy="2560320"/>
        </a:xfrm>
        <a:prstGeom prst="rect">
          <a:avLst/>
        </a:prstGeom>
        <a:solidFill>
          <a:srgbClr val="000000"/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kern="1200" dirty="0" smtClean="0">
              <a:solidFill>
                <a:schemeClr val="tx1"/>
              </a:solidFill>
            </a:rPr>
            <a:t>Spark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kern="1200" dirty="0" smtClean="0">
              <a:solidFill>
                <a:schemeClr val="tx1"/>
              </a:solidFill>
            </a:rPr>
            <a:t>SQL</a:t>
          </a:r>
          <a:endParaRPr lang="zh-CN" altLang="en-US" sz="2300" kern="1200" dirty="0">
            <a:solidFill>
              <a:schemeClr val="tx1"/>
            </a:solidFill>
          </a:endParaRPr>
        </a:p>
      </dsp:txBody>
      <dsp:txXfrm>
        <a:off x="3026237" y="370146"/>
        <a:ext cx="1523999" cy="2560320"/>
      </dsp:txXfrm>
    </dsp:sp>
    <dsp:sp modelId="{7B212AE0-7F1A-43EF-A1B2-A2DBD6E1E750}">
      <dsp:nvSpPr>
        <dsp:cNvPr id="0" name=""/>
        <dsp:cNvSpPr/>
      </dsp:nvSpPr>
      <dsp:spPr>
        <a:xfrm>
          <a:off x="4516572" y="370121"/>
          <a:ext cx="1523999" cy="2560320"/>
        </a:xfrm>
        <a:prstGeom prst="rect">
          <a:avLst/>
        </a:prstGeom>
        <a:solidFill>
          <a:srgbClr val="000000"/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kern="1200" dirty="0" smtClean="0">
              <a:solidFill>
                <a:schemeClr val="tx1"/>
              </a:solidFill>
            </a:rPr>
            <a:t>Spark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kern="1200" dirty="0" err="1" smtClean="0">
              <a:solidFill>
                <a:schemeClr val="tx1"/>
              </a:solidFill>
            </a:rPr>
            <a:t>GraphX</a:t>
          </a:r>
          <a:endParaRPr lang="zh-CN" altLang="en-US" sz="2300" kern="1200" dirty="0">
            <a:solidFill>
              <a:schemeClr val="tx1"/>
            </a:solidFill>
          </a:endParaRPr>
        </a:p>
      </dsp:txBody>
      <dsp:txXfrm>
        <a:off x="4516572" y="370121"/>
        <a:ext cx="1523999" cy="2560320"/>
      </dsp:txXfrm>
    </dsp:sp>
    <dsp:sp modelId="{AA1244E6-DE3D-4EA9-8668-FAE28473401F}">
      <dsp:nvSpPr>
        <dsp:cNvPr id="0" name=""/>
        <dsp:cNvSpPr/>
      </dsp:nvSpPr>
      <dsp:spPr>
        <a:xfrm>
          <a:off x="0" y="3779520"/>
          <a:ext cx="6096000" cy="284480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212046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091788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333501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4757488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53350978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92844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6632256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8447809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6152053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30880793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Gill Sans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85794704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933281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7586563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849116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17103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045400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41805677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42290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68776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54747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21697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8056925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261433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Gill Sans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0341161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67646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529280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432969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50117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21972266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66740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94554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801567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433502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3851079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4457995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Gill Sans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16327505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0672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809773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92962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809589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8048886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18516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98579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43196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796558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185401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23229167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Gill Sans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8246188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317219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93622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722274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588717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6266089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170119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163656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2255752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11961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491719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28751684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Gill Sans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73185219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96522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499247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523253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592761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56773500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499549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7117798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495844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99935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2976638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6044502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Gill Sans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44408903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638004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851988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255887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5411180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2569167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343127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2578413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401973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134968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250138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6796123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Gill Sans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67937880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872995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3218654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236021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764391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46283582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25988637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4234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031546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077271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134422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13238953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Gill Sans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18115540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05805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587270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199081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>
                <a:sym typeface="Gill Sans" charset="0"/>
              </a:rPr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57929585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1519757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92133176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969985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4737848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827892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053290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23454875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Gill Sans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596514866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5449718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469411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Gill Sans" charset="0"/>
              </a:rPr>
              <a:t>单击此处编辑母版标题样式</a:t>
            </a:r>
            <a:endParaRPr lang="en-US" altLang="zh-CN" smtClean="0">
              <a:sym typeface="Gill Sans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Gill Sans" charset="0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Gill Sans" charset="0"/>
              </a:rPr>
              <a:t>第二级</a:t>
            </a:r>
          </a:p>
          <a:p>
            <a:pPr lvl="2"/>
            <a:r>
              <a:rPr lang="zh-CN" altLang="en-US" smtClean="0">
                <a:sym typeface="Gill Sans" charset="0"/>
              </a:rPr>
              <a:t>第三级</a:t>
            </a:r>
          </a:p>
          <a:p>
            <a:pPr lvl="3"/>
            <a:r>
              <a:rPr lang="zh-CN" altLang="en-US" smtClean="0">
                <a:sym typeface="Gill Sans" charset="0"/>
              </a:rPr>
              <a:t>第四级</a:t>
            </a:r>
          </a:p>
          <a:p>
            <a:pPr lvl="4"/>
            <a:r>
              <a:rPr lang="zh-CN" altLang="en-US" smtClean="0">
                <a:sym typeface="Gill Sans" charset="0"/>
              </a:rPr>
              <a:t>第五级</a:t>
            </a:r>
            <a:endParaRPr lang="en-US" altLang="zh-CN" smtClean="0">
              <a:sym typeface="Gill Sans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342900" indent="-342900" algn="ctr" rtl="0" eaLnBrk="1" fontAlgn="base" hangingPunct="1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1" fontAlgn="base" hangingPunct="1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1" fontAlgn="base" hangingPunct="1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1" fontAlgn="base" hangingPunct="1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1" fontAlgn="base" hangingPunct="1">
        <a:spcBef>
          <a:spcPct val="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zh-CN" smtClean="0">
                <a:sym typeface="Gill Sans" charset="0"/>
              </a:rPr>
              <a:t>Second level</a:t>
            </a:r>
          </a:p>
          <a:p>
            <a:pPr lvl="2"/>
            <a:r>
              <a:rPr lang="en-US" altLang="zh-CN" smtClean="0">
                <a:sym typeface="Gill Sans" charset="0"/>
              </a:rPr>
              <a:t>Third level</a:t>
            </a:r>
          </a:p>
          <a:p>
            <a:pPr lvl="3"/>
            <a:r>
              <a:rPr lang="en-US" altLang="zh-CN" smtClean="0">
                <a:sym typeface="Gill Sans" charset="0"/>
              </a:rPr>
              <a:t>Fourth level</a:t>
            </a:r>
          </a:p>
          <a:p>
            <a:pPr lvl="4"/>
            <a:r>
              <a:rPr lang="en-US" altLang="zh-CN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zh-CN" smtClean="0">
                <a:sym typeface="Gill Sans" charset="0"/>
              </a:rPr>
              <a:t>Second level</a:t>
            </a:r>
          </a:p>
          <a:p>
            <a:pPr lvl="2"/>
            <a:r>
              <a:rPr lang="en-US" altLang="zh-CN" smtClean="0">
                <a:sym typeface="Gill Sans" charset="0"/>
              </a:rPr>
              <a:t>Third level</a:t>
            </a:r>
          </a:p>
          <a:p>
            <a:pPr lvl="3"/>
            <a:r>
              <a:rPr lang="en-US" altLang="zh-CN" smtClean="0">
                <a:sym typeface="Gill Sans" charset="0"/>
              </a:rPr>
              <a:t>Fourth level</a:t>
            </a:r>
          </a:p>
          <a:p>
            <a:pPr lvl="4"/>
            <a:r>
              <a:rPr lang="en-US" altLang="zh-CN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zh-CN" smtClean="0">
                <a:sym typeface="Gill Sans" charset="0"/>
              </a:rPr>
              <a:t>Second level</a:t>
            </a:r>
          </a:p>
          <a:p>
            <a:pPr lvl="2"/>
            <a:r>
              <a:rPr lang="en-US" altLang="zh-CN" smtClean="0">
                <a:sym typeface="Gill Sans" charset="0"/>
              </a:rPr>
              <a:t>Third level</a:t>
            </a:r>
          </a:p>
          <a:p>
            <a:pPr lvl="3"/>
            <a:r>
              <a:rPr lang="en-US" altLang="zh-CN" smtClean="0">
                <a:sym typeface="Gill Sans" charset="0"/>
              </a:rPr>
              <a:t>Fourth level</a:t>
            </a:r>
          </a:p>
          <a:p>
            <a:pPr lvl="4"/>
            <a:r>
              <a:rPr lang="en-US" altLang="zh-CN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zh-CN" smtClean="0">
                <a:sym typeface="Gill Sans" charset="0"/>
              </a:rPr>
              <a:t>Second level</a:t>
            </a:r>
          </a:p>
          <a:p>
            <a:pPr lvl="2"/>
            <a:r>
              <a:rPr lang="en-US" altLang="zh-CN" smtClean="0">
                <a:sym typeface="Gill Sans" charset="0"/>
              </a:rPr>
              <a:t>Third level</a:t>
            </a:r>
          </a:p>
          <a:p>
            <a:pPr lvl="3"/>
            <a:r>
              <a:rPr lang="en-US" altLang="zh-CN" smtClean="0">
                <a:sym typeface="Gill Sans" charset="0"/>
              </a:rPr>
              <a:t>Fourth level</a:t>
            </a:r>
          </a:p>
          <a:p>
            <a:pPr lvl="4"/>
            <a:r>
              <a:rPr lang="en-US" altLang="zh-CN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zh-CN" smtClean="0">
                <a:sym typeface="Gill Sans" charset="0"/>
              </a:rPr>
              <a:t>Second level</a:t>
            </a:r>
          </a:p>
          <a:p>
            <a:pPr lvl="2"/>
            <a:r>
              <a:rPr lang="en-US" altLang="zh-CN" smtClean="0">
                <a:sym typeface="Gill Sans" charset="0"/>
              </a:rPr>
              <a:t>Third level</a:t>
            </a:r>
          </a:p>
          <a:p>
            <a:pPr lvl="3"/>
            <a:r>
              <a:rPr lang="en-US" altLang="zh-CN" smtClean="0">
                <a:sym typeface="Gill Sans" charset="0"/>
              </a:rPr>
              <a:t>Fourth level</a:t>
            </a:r>
          </a:p>
          <a:p>
            <a:pPr lvl="4"/>
            <a:r>
              <a:rPr lang="en-US" altLang="zh-CN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zh-CN" smtClean="0">
                <a:sym typeface="Gill Sans" charset="0"/>
              </a:rPr>
              <a:t>Second level</a:t>
            </a:r>
          </a:p>
          <a:p>
            <a:pPr lvl="2"/>
            <a:r>
              <a:rPr lang="en-US" altLang="zh-CN" smtClean="0">
                <a:sym typeface="Gill Sans" charset="0"/>
              </a:rPr>
              <a:t>Third level</a:t>
            </a:r>
          </a:p>
          <a:p>
            <a:pPr lvl="3"/>
            <a:r>
              <a:rPr lang="en-US" altLang="zh-CN" smtClean="0">
                <a:sym typeface="Gill Sans" charset="0"/>
              </a:rPr>
              <a:t>Fourth level</a:t>
            </a:r>
          </a:p>
          <a:p>
            <a:pPr lvl="4"/>
            <a:r>
              <a:rPr lang="en-US" altLang="zh-CN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zh-CN" smtClean="0">
                <a:sym typeface="Gill Sans" charset="0"/>
              </a:rPr>
              <a:t>Second level</a:t>
            </a:r>
          </a:p>
          <a:p>
            <a:pPr lvl="2"/>
            <a:r>
              <a:rPr lang="en-US" altLang="zh-CN" smtClean="0">
                <a:sym typeface="Gill Sans" charset="0"/>
              </a:rPr>
              <a:t>Third level</a:t>
            </a:r>
          </a:p>
          <a:p>
            <a:pPr lvl="3"/>
            <a:r>
              <a:rPr lang="en-US" altLang="zh-CN" smtClean="0">
                <a:sym typeface="Gill Sans" charset="0"/>
              </a:rPr>
              <a:t>Fourth level</a:t>
            </a:r>
          </a:p>
          <a:p>
            <a:pPr lvl="4"/>
            <a:r>
              <a:rPr lang="en-US" altLang="zh-CN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1965896" y="1932104"/>
            <a:ext cx="8136904" cy="2295748"/>
          </a:xfrm>
        </p:spPr>
        <p:txBody>
          <a:bodyPr/>
          <a:lstStyle/>
          <a:p>
            <a:r>
              <a:rPr lang="en-US" altLang="zh-CN" sz="8800" dirty="0" smtClean="0"/>
              <a:t>Topo Sort</a:t>
            </a:r>
            <a:endParaRPr lang="en-US" altLang="zh-CN" sz="8800" dirty="0" smtClean="0">
              <a:ea typeface="宋体" panose="02010600030101010101" pitchFamily="2" charset="-122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65896" y="8333184"/>
            <a:ext cx="10464800" cy="1130300"/>
          </a:xfrm>
        </p:spPr>
        <p:txBody>
          <a:bodyPr/>
          <a:lstStyle/>
          <a:p>
            <a:pPr marL="0" indent="0" algn="r" eaLnBrk="1" hangingPunct="1">
              <a:buFontTx/>
              <a:buNone/>
            </a:pPr>
            <a:r>
              <a:rPr lang="en-US" altLang="zh-CN" dirty="0" smtClean="0">
                <a:ea typeface="宋体" panose="02010600030101010101" pitchFamily="2" charset="-122"/>
              </a:rPr>
              <a:t>Lecturer: </a:t>
            </a:r>
            <a:r>
              <a:rPr lang="zh-CN" altLang="en-US" dirty="0" smtClean="0">
                <a:ea typeface="宋体" panose="02010600030101010101" pitchFamily="2" charset="-122"/>
              </a:rPr>
              <a:t>苟毓川</a:t>
            </a:r>
            <a:r>
              <a:rPr lang="en-US" altLang="zh-CN" dirty="0" smtClean="0">
                <a:ea typeface="宋体" panose="02010600030101010101" pitchFamily="2" charset="-122"/>
              </a:rPr>
              <a:t>5120309391</a:t>
            </a:r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5611616" y="4227852"/>
            <a:ext cx="6819080" cy="105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r>
              <a:rPr lang="en-US" altLang="zh-CN" sz="4000" kern="0" dirty="0" smtClean="0"/>
              <a:t>on Spark </a:t>
            </a:r>
            <a:r>
              <a:rPr lang="en-US" altLang="zh-CN" sz="4000" kern="0" dirty="0" err="1" smtClean="0"/>
              <a:t>GraphX</a:t>
            </a:r>
            <a:endParaRPr lang="en-US" altLang="zh-CN" sz="4000" kern="0" dirty="0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91808" y="-1225443"/>
            <a:ext cx="11305256" cy="5256584"/>
          </a:xfrm>
        </p:spPr>
        <p:txBody>
          <a:bodyPr/>
          <a:lstStyle/>
          <a:p>
            <a:pPr marL="317500" indent="0" algn="ctr" eaLnBrk="1" hangingPunct="1">
              <a:buNone/>
            </a:pPr>
            <a:r>
              <a:rPr lang="en-US" altLang="zh-CN" sz="7600" dirty="0" smtClean="0">
                <a:ea typeface="宋体" panose="02010600030101010101" pitchFamily="2" charset="-122"/>
              </a:rPr>
              <a:t>Spark </a:t>
            </a:r>
            <a:r>
              <a:rPr lang="en-US" altLang="zh-CN" sz="7600" dirty="0" err="1" smtClean="0">
                <a:ea typeface="宋体" panose="02010600030101010101" pitchFamily="2" charset="-122"/>
              </a:rPr>
              <a:t>GraphX</a:t>
            </a:r>
            <a:endParaRPr lang="en-US" altLang="zh-CN" sz="7600" dirty="0">
              <a:ea typeface="宋体" panose="02010600030101010101" pitchFamily="2" charset="-122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165696" y="19104"/>
            <a:ext cx="8242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r>
              <a:rPr lang="en-US" altLang="zh-CN" sz="2400" kern="0" dirty="0" smtClean="0">
                <a:solidFill>
                  <a:srgbClr val="FFFFFF"/>
                </a:solidFill>
                <a:ea typeface="宋体" charset="-122"/>
              </a:rPr>
              <a:t>Spark </a:t>
            </a:r>
            <a:r>
              <a:rPr lang="en-US" altLang="zh-CN" sz="2400" kern="0" dirty="0" err="1" smtClean="0">
                <a:solidFill>
                  <a:srgbClr val="FFFFFF"/>
                </a:solidFill>
                <a:ea typeface="宋体" charset="-122"/>
              </a:rPr>
              <a:t>GraphX</a:t>
            </a:r>
            <a:endParaRPr lang="zh-CN" altLang="en-US" sz="2400" kern="0" dirty="0" smtClean="0">
              <a:solidFill>
                <a:srgbClr val="FFFFFF"/>
              </a:solidFill>
              <a:ea typeface="宋体" charset="-122"/>
            </a:endParaRPr>
          </a:p>
        </p:txBody>
      </p:sp>
      <p:sp>
        <p:nvSpPr>
          <p:cNvPr id="11" name="Rectangle 1"/>
          <p:cNvSpPr txBox="1">
            <a:spLocks noChangeArrowheads="1"/>
          </p:cNvSpPr>
          <p:nvPr/>
        </p:nvSpPr>
        <p:spPr bwMode="auto">
          <a:xfrm>
            <a:off x="898040" y="1408241"/>
            <a:ext cx="9708816" cy="559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889000" eaLnBrk="1" hangingPunct="1"/>
            <a:r>
              <a:rPr lang="en-US" altLang="zh-CN" kern="0" dirty="0" smtClean="0">
                <a:ea typeface="宋体" panose="02010600030101010101" pitchFamily="2" charset="-122"/>
              </a:rPr>
              <a:t>Partition the graph into several </a:t>
            </a:r>
            <a:r>
              <a:rPr lang="en-US" altLang="zh-CN" kern="0" dirty="0" err="1" smtClean="0">
                <a:solidFill>
                  <a:srgbClr val="FFC000"/>
                </a:solidFill>
                <a:ea typeface="宋体" panose="02010600030101010101" pitchFamily="2" charset="-122"/>
              </a:rPr>
              <a:t>subgraphs</a:t>
            </a:r>
            <a:endParaRPr lang="en-US" altLang="zh-CN" kern="0" dirty="0" smtClean="0">
              <a:solidFill>
                <a:srgbClr val="FFC000"/>
              </a:solidFill>
              <a:ea typeface="宋体" panose="02010600030101010101" pitchFamily="2" charset="-122"/>
            </a:endParaRPr>
          </a:p>
          <a:p>
            <a:pPr marL="889000" eaLnBrk="1" hangingPunct="1"/>
            <a:r>
              <a:rPr lang="en-US" altLang="zh-CN" kern="0" dirty="0" smtClean="0">
                <a:ea typeface="宋体" panose="02010600030101010101" pitchFamily="2" charset="-122"/>
              </a:rPr>
              <a:t>Compute the </a:t>
            </a:r>
            <a:r>
              <a:rPr lang="en-US" altLang="zh-CN" kern="0" dirty="0" err="1" smtClean="0">
                <a:ea typeface="宋体" panose="02010600030101010101" pitchFamily="2" charset="-122"/>
              </a:rPr>
              <a:t>subgraph</a:t>
            </a:r>
            <a:r>
              <a:rPr lang="en-US" altLang="zh-CN" kern="0" dirty="0" smtClean="0">
                <a:ea typeface="宋体" panose="02010600030101010101" pitchFamily="2" charset="-122"/>
              </a:rPr>
              <a:t> in a </a:t>
            </a:r>
            <a:r>
              <a:rPr lang="en-US" altLang="zh-CN" kern="0" dirty="0" smtClean="0">
                <a:solidFill>
                  <a:srgbClr val="FFC000"/>
                </a:solidFill>
                <a:ea typeface="宋体" panose="02010600030101010101" pitchFamily="2" charset="-122"/>
              </a:rPr>
              <a:t>distributed way</a:t>
            </a:r>
          </a:p>
        </p:txBody>
      </p:sp>
    </p:spTree>
    <p:extLst>
      <p:ext uri="{BB962C8B-B14F-4D97-AF65-F5344CB8AC3E}">
        <p14:creationId xmlns:p14="http://schemas.microsoft.com/office/powerpoint/2010/main" val="1655374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389832" y="1780456"/>
            <a:ext cx="9840912" cy="4614912"/>
          </a:xfrm>
        </p:spPr>
        <p:txBody>
          <a:bodyPr/>
          <a:lstStyle/>
          <a:p>
            <a:pPr marL="317500" indent="0" algn="ctr" eaLnBrk="1" hangingPunct="1">
              <a:buNone/>
            </a:pPr>
            <a:r>
              <a:rPr lang="en-US" altLang="zh-CN" sz="8800" dirty="0" smtClean="0">
                <a:ea typeface="宋体" panose="02010600030101010101" pitchFamily="2" charset="-122"/>
              </a:rPr>
              <a:t>Topo </a:t>
            </a:r>
            <a:r>
              <a:rPr lang="en-US" altLang="zh-CN" sz="8800" dirty="0" smtClean="0">
                <a:ea typeface="宋体" panose="02010600030101010101" pitchFamily="2" charset="-122"/>
              </a:rPr>
              <a:t>sort</a:t>
            </a:r>
          </a:p>
          <a:p>
            <a:pPr marL="317500" indent="0" algn="ctr" eaLnBrk="1" hangingPunct="1">
              <a:buNone/>
            </a:pPr>
            <a:r>
              <a:rPr lang="en-US" altLang="zh-CN" sz="8800" dirty="0" smtClean="0">
                <a:ea typeface="宋体" panose="02010600030101010101" pitchFamily="2" charset="-122"/>
              </a:rPr>
              <a:t>(topological)</a:t>
            </a:r>
            <a:endParaRPr lang="en-US" altLang="zh-CN" sz="8800" dirty="0" smtClean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9528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846640" y="-235768"/>
            <a:ext cx="11551648" cy="2907752"/>
          </a:xfrm>
        </p:spPr>
        <p:txBody>
          <a:bodyPr/>
          <a:lstStyle/>
          <a:p>
            <a:pPr marL="317500" indent="0" algn="ctr" eaLnBrk="1" hangingPunct="1">
              <a:buNone/>
            </a:pPr>
            <a:r>
              <a:rPr lang="en-US" altLang="zh-CN" sz="8000" dirty="0" smtClean="0">
                <a:ea typeface="宋体" panose="02010600030101010101" pitchFamily="2" charset="-122"/>
              </a:rPr>
              <a:t>Motivation </a:t>
            </a:r>
            <a:endParaRPr lang="en-US" altLang="zh-CN" sz="8000" dirty="0">
              <a:ea typeface="宋体" panose="02010600030101010101" pitchFamily="2" charset="-122"/>
            </a:endParaRPr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864744" y="1924472"/>
            <a:ext cx="10624312" cy="7543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889000" eaLnBrk="1" hangingPunct="1"/>
            <a:r>
              <a:rPr lang="en-US" altLang="zh-CN" kern="0" dirty="0">
                <a:solidFill>
                  <a:srgbClr val="FFFFFF"/>
                </a:solidFill>
                <a:ea typeface="宋体" panose="02010600030101010101" pitchFamily="2" charset="-122"/>
              </a:rPr>
              <a:t>B</a:t>
            </a:r>
            <a:r>
              <a:rPr lang="en-US" altLang="zh-CN" kern="0" dirty="0" smtClean="0">
                <a:solidFill>
                  <a:srgbClr val="FFFFFF"/>
                </a:solidFill>
                <a:ea typeface="宋体" panose="02010600030101010101" pitchFamily="2" charset="-122"/>
              </a:rPr>
              <a:t>uild </a:t>
            </a:r>
            <a:r>
              <a:rPr lang="en-US" altLang="zh-CN" kern="0" dirty="0" smtClean="0">
                <a:ea typeface="宋体" panose="02010600030101010101" pitchFamily="2" charset="-122"/>
              </a:rPr>
              <a:t>a set of graph algorithm </a:t>
            </a:r>
            <a:r>
              <a:rPr lang="en-US" altLang="zh-CN" kern="0" dirty="0" smtClean="0">
                <a:solidFill>
                  <a:srgbClr val="FFFFFF"/>
                </a:solidFill>
                <a:ea typeface="宋体" panose="02010600030101010101" pitchFamily="2" charset="-122"/>
              </a:rPr>
              <a:t>such as </a:t>
            </a:r>
            <a:r>
              <a:rPr lang="en-US" altLang="zh-CN" kern="0" dirty="0" smtClean="0">
                <a:solidFill>
                  <a:srgbClr val="FFC000"/>
                </a:solidFill>
                <a:ea typeface="宋体" panose="02010600030101010101" pitchFamily="2" charset="-122"/>
              </a:rPr>
              <a:t>topo sort </a:t>
            </a:r>
            <a:r>
              <a:rPr lang="en-US" altLang="zh-CN" kern="0" dirty="0" smtClean="0">
                <a:solidFill>
                  <a:srgbClr val="FFFFFF"/>
                </a:solidFill>
                <a:ea typeface="宋体" panose="02010600030101010101" pitchFamily="2" charset="-122"/>
              </a:rPr>
              <a:t>on Spark </a:t>
            </a:r>
            <a:r>
              <a:rPr lang="en-US" altLang="zh-CN" kern="0" dirty="0" err="1" smtClean="0">
                <a:solidFill>
                  <a:srgbClr val="FFFFFF"/>
                </a:solidFill>
                <a:ea typeface="宋体" panose="02010600030101010101" pitchFamily="2" charset="-122"/>
              </a:rPr>
              <a:t>GraphX</a:t>
            </a:r>
            <a:endParaRPr lang="en-US" altLang="zh-CN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marL="889000" eaLnBrk="1" hangingPunct="1"/>
            <a:r>
              <a:rPr lang="en-US" altLang="zh-CN" dirty="0" smtClean="0">
                <a:solidFill>
                  <a:srgbClr val="FFFFFF"/>
                </a:solidFill>
                <a:ea typeface="宋体" panose="02010600030101010101" pitchFamily="2" charset="-122"/>
              </a:rPr>
              <a:t>Research the graph algorithm in a </a:t>
            </a:r>
            <a:r>
              <a:rPr lang="en-US" altLang="zh-CN" dirty="0" smtClean="0">
                <a:solidFill>
                  <a:srgbClr val="FFC000"/>
                </a:solidFill>
                <a:ea typeface="宋体" panose="02010600030101010101" pitchFamily="2" charset="-122"/>
              </a:rPr>
              <a:t>distributed way</a:t>
            </a:r>
            <a:r>
              <a:rPr lang="en-US" altLang="zh-CN" dirty="0" smtClean="0">
                <a:solidFill>
                  <a:srgbClr val="FFFFFF"/>
                </a:solidFill>
                <a:ea typeface="宋体" panose="02010600030101010101" pitchFamily="2" charset="-122"/>
              </a:rPr>
              <a:t> </a:t>
            </a:r>
          </a:p>
          <a:p>
            <a:pPr marL="889000" eaLnBrk="1" hangingPunct="1"/>
            <a:r>
              <a:rPr lang="en-US" altLang="zh-CN" dirty="0" smtClean="0">
                <a:solidFill>
                  <a:srgbClr val="FFFFFF"/>
                </a:solidFill>
                <a:ea typeface="宋体" panose="02010600030101010101" pitchFamily="2" charset="-122"/>
              </a:rPr>
              <a:t>Try </a:t>
            </a:r>
            <a:r>
              <a:rPr lang="en-US" altLang="zh-CN" dirty="0">
                <a:solidFill>
                  <a:srgbClr val="FFFFFF"/>
                </a:solidFill>
                <a:ea typeface="宋体" panose="02010600030101010101" pitchFamily="2" charset="-122"/>
              </a:rPr>
              <a:t>to be </a:t>
            </a:r>
            <a:r>
              <a:rPr lang="en-US" altLang="zh-CN" dirty="0">
                <a:solidFill>
                  <a:srgbClr val="FFC000"/>
                </a:solidFill>
                <a:ea typeface="宋体" panose="02010600030101010101" pitchFamily="2" charset="-122"/>
              </a:rPr>
              <a:t>a contributor </a:t>
            </a:r>
            <a:r>
              <a:rPr lang="en-US" altLang="zh-CN" dirty="0">
                <a:solidFill>
                  <a:srgbClr val="FFFFFF"/>
                </a:solidFill>
                <a:ea typeface="宋体" panose="02010600030101010101" pitchFamily="2" charset="-122"/>
              </a:rPr>
              <a:t>to S</a:t>
            </a:r>
            <a:r>
              <a:rPr lang="en-US" altLang="zh-CN" dirty="0" smtClean="0">
                <a:solidFill>
                  <a:srgbClr val="FFFFFF"/>
                </a:solidFill>
                <a:ea typeface="宋体" panose="02010600030101010101" pitchFamily="2" charset="-122"/>
              </a:rPr>
              <a:t>park community</a:t>
            </a:r>
          </a:p>
          <a:p>
            <a:pPr marL="889000" eaLnBrk="1" hangingPunct="1"/>
            <a:r>
              <a:rPr lang="en-US" altLang="zh-CN" dirty="0">
                <a:solidFill>
                  <a:srgbClr val="FFFFFF"/>
                </a:solidFill>
                <a:ea typeface="宋体" panose="02010600030101010101" pitchFamily="2" charset="-122"/>
              </a:rPr>
              <a:t>Learn </a:t>
            </a:r>
            <a:r>
              <a:rPr lang="en-US" altLang="zh-CN" dirty="0" smtClean="0">
                <a:solidFill>
                  <a:srgbClr val="FFFFFF"/>
                </a:solidFill>
                <a:ea typeface="宋体" panose="02010600030101010101" pitchFamily="2" charset="-122"/>
              </a:rPr>
              <a:t>Spark </a:t>
            </a:r>
            <a:r>
              <a:rPr lang="en-US" altLang="zh-CN" dirty="0" err="1" smtClean="0">
                <a:solidFill>
                  <a:srgbClr val="FFFFFF"/>
                </a:solidFill>
                <a:ea typeface="宋体" panose="02010600030101010101" pitchFamily="2" charset="-122"/>
              </a:rPr>
              <a:t>Graphx</a:t>
            </a:r>
            <a:r>
              <a:rPr lang="en-US" altLang="zh-CN" dirty="0" smtClean="0">
                <a:solidFill>
                  <a:srgbClr val="FFFFFF"/>
                </a:solidFill>
                <a:ea typeface="宋体" panose="02010600030101010101" pitchFamily="2" charset="-122"/>
              </a:rPr>
              <a:t> </a:t>
            </a:r>
            <a:r>
              <a:rPr lang="en-US" altLang="zh-CN" dirty="0">
                <a:solidFill>
                  <a:srgbClr val="FFFFFF"/>
                </a:solidFill>
                <a:ea typeface="宋体" panose="02010600030101010101" pitchFamily="2" charset="-122"/>
              </a:rPr>
              <a:t>on a </a:t>
            </a:r>
            <a:r>
              <a:rPr lang="en-US" altLang="zh-CN" dirty="0">
                <a:solidFill>
                  <a:srgbClr val="FFC000"/>
                </a:solidFill>
                <a:ea typeface="宋体" panose="02010600030101010101" pitchFamily="2" charset="-122"/>
              </a:rPr>
              <a:t>base level</a:t>
            </a:r>
            <a:endParaRPr lang="en-US" altLang="zh-CN" dirty="0" smtClean="0">
              <a:solidFill>
                <a:srgbClr val="FFC000"/>
              </a:solidFill>
              <a:ea typeface="宋体" panose="02010600030101010101" pitchFamily="2" charset="-122"/>
            </a:endParaRPr>
          </a:p>
          <a:p>
            <a:pPr marL="889000" eaLnBrk="1" hangingPunct="1"/>
            <a:endParaRPr lang="en-US" altLang="zh-CN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165696" y="19104"/>
            <a:ext cx="8242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Topo sort 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0053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825040" y="-983280"/>
            <a:ext cx="11305256" cy="5256584"/>
          </a:xfrm>
        </p:spPr>
        <p:txBody>
          <a:bodyPr/>
          <a:lstStyle/>
          <a:p>
            <a:pPr marL="317500" indent="0" algn="ctr" eaLnBrk="1" hangingPunct="1">
              <a:buNone/>
            </a:pPr>
            <a:r>
              <a:rPr lang="en-US" altLang="zh-CN" sz="8000" dirty="0" smtClean="0">
                <a:ea typeface="宋体" panose="02010600030101010101" pitchFamily="2" charset="-122"/>
              </a:rPr>
              <a:t>What is topo sort?</a:t>
            </a:r>
            <a:endParaRPr lang="en-US" altLang="zh-CN" sz="8000" dirty="0">
              <a:ea typeface="宋体" panose="02010600030101010101" pitchFamily="2" charset="-122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165696" y="19104"/>
            <a:ext cx="8242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Topo sort 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382228" y="4273304"/>
            <a:ext cx="3888432" cy="4078464"/>
            <a:chOff x="1317824" y="2860576"/>
            <a:chExt cx="3888432" cy="4078464"/>
          </a:xfrm>
        </p:grpSpPr>
        <p:sp>
          <p:nvSpPr>
            <p:cNvPr id="2" name="椭圆 1"/>
            <p:cNvSpPr/>
            <p:nvPr/>
          </p:nvSpPr>
          <p:spPr bwMode="auto">
            <a:xfrm>
              <a:off x="2757984" y="2860576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757984" y="2914000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2"/>
                  </a:solidFill>
                </a:rPr>
                <a:t>2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 bwMode="auto">
            <a:xfrm>
              <a:off x="1317824" y="4483600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317824" y="4537024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2"/>
                  </a:solidFill>
                </a:rPr>
                <a:t>3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 bwMode="auto">
            <a:xfrm>
              <a:off x="4414168" y="4540064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5pPr>
              <a:lvl6pPr marL="2286000" algn="l" defTabSz="914400" rtl="0" eaLnBrk="1" latinLnBrk="0" hangingPunct="1"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6pPr>
              <a:lvl7pPr marL="2743200" algn="l" defTabSz="914400" rtl="0" eaLnBrk="1" latinLnBrk="0" hangingPunct="1"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7pPr>
              <a:lvl8pPr marL="3200400" algn="l" defTabSz="914400" rtl="0" eaLnBrk="1" latinLnBrk="0" hangingPunct="1"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8pPr>
              <a:lvl9pPr marL="3657600" algn="l" defTabSz="914400" rtl="0" eaLnBrk="1" latinLnBrk="0" hangingPunct="1"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11" name="文本框 5"/>
            <p:cNvSpPr txBox="1"/>
            <p:nvPr/>
          </p:nvSpPr>
          <p:spPr>
            <a:xfrm>
              <a:off x="4414168" y="4593488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5pPr>
              <a:lvl6pPr marL="2286000" algn="l" defTabSz="914400" rtl="0" eaLnBrk="1" latinLnBrk="0" hangingPunct="1"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6pPr>
              <a:lvl7pPr marL="2743200" algn="l" defTabSz="914400" rtl="0" eaLnBrk="1" latinLnBrk="0" hangingPunct="1"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7pPr>
              <a:lvl8pPr marL="3200400" algn="l" defTabSz="914400" rtl="0" eaLnBrk="1" latinLnBrk="0" hangingPunct="1"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8pPr>
              <a:lvl9pPr marL="3657600" algn="l" defTabSz="914400" rtl="0" eaLnBrk="1" latinLnBrk="0" hangingPunct="1"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9pPr>
            </a:lstStyle>
            <a:p>
              <a:r>
                <a:rPr lang="en-US" altLang="zh-CN" dirty="0">
                  <a:solidFill>
                    <a:schemeClr val="bg2"/>
                  </a:solidFill>
                </a:rPr>
                <a:t>5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 bwMode="auto">
            <a:xfrm>
              <a:off x="2974008" y="614695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5pPr>
              <a:lvl6pPr marL="2286000" algn="l" defTabSz="914400" rtl="0" eaLnBrk="1" latinLnBrk="0" hangingPunct="1"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6pPr>
              <a:lvl7pPr marL="2743200" algn="l" defTabSz="914400" rtl="0" eaLnBrk="1" latinLnBrk="0" hangingPunct="1"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7pPr>
              <a:lvl8pPr marL="3200400" algn="l" defTabSz="914400" rtl="0" eaLnBrk="1" latinLnBrk="0" hangingPunct="1"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8pPr>
              <a:lvl9pPr marL="3657600" algn="l" defTabSz="914400" rtl="0" eaLnBrk="1" latinLnBrk="0" hangingPunct="1"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13" name="文本框 5"/>
            <p:cNvSpPr txBox="1"/>
            <p:nvPr/>
          </p:nvSpPr>
          <p:spPr>
            <a:xfrm>
              <a:off x="2974008" y="620037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5pPr>
              <a:lvl6pPr marL="2286000" algn="l" defTabSz="914400" rtl="0" eaLnBrk="1" latinLnBrk="0" hangingPunct="1"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6pPr>
              <a:lvl7pPr marL="2743200" algn="l" defTabSz="914400" rtl="0" eaLnBrk="1" latinLnBrk="0" hangingPunct="1"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7pPr>
              <a:lvl8pPr marL="3200400" algn="l" defTabSz="914400" rtl="0" eaLnBrk="1" latinLnBrk="0" hangingPunct="1"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8pPr>
              <a:lvl9pPr marL="3657600" algn="l" defTabSz="914400" rtl="0" eaLnBrk="1" latinLnBrk="0" hangingPunct="1"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9pPr>
            </a:lstStyle>
            <a:p>
              <a:r>
                <a:rPr lang="en-US" altLang="zh-CN" dirty="0">
                  <a:solidFill>
                    <a:schemeClr val="bg2"/>
                  </a:solidFill>
                </a:rPr>
                <a:t>7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  <p:cxnSp>
          <p:nvCxnSpPr>
            <p:cNvPr id="21" name="直接箭头连接符 20"/>
            <p:cNvCxnSpPr/>
            <p:nvPr/>
          </p:nvCxnSpPr>
          <p:spPr bwMode="auto">
            <a:xfrm>
              <a:off x="3550072" y="3652664"/>
              <a:ext cx="864096" cy="88436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/>
            <p:nvPr/>
          </p:nvCxnSpPr>
          <p:spPr bwMode="auto">
            <a:xfrm flipH="1" flipV="1">
              <a:off x="2253928" y="4876800"/>
              <a:ext cx="2016224" cy="72008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 bwMode="auto">
            <a:xfrm>
              <a:off x="2109912" y="5332152"/>
              <a:ext cx="864096" cy="868224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/>
            <p:nvPr/>
          </p:nvCxnSpPr>
          <p:spPr bwMode="auto">
            <a:xfrm flipH="1">
              <a:off x="3766096" y="5452864"/>
              <a:ext cx="648072" cy="747512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30" name="标题 1"/>
          <p:cNvSpPr txBox="1">
            <a:spLocks/>
          </p:cNvSpPr>
          <p:nvPr/>
        </p:nvSpPr>
        <p:spPr bwMode="auto">
          <a:xfrm>
            <a:off x="2570360" y="3476064"/>
            <a:ext cx="151216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r>
              <a:rPr lang="en-US" altLang="zh-CN" kern="0" dirty="0" err="1" smtClean="0">
                <a:solidFill>
                  <a:schemeClr val="tx1"/>
                </a:solidFill>
                <a:ea typeface="宋体" charset="-122"/>
              </a:rPr>
              <a:t>Maths</a:t>
            </a:r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 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31" name="标题 1"/>
          <p:cNvSpPr txBox="1">
            <a:spLocks/>
          </p:cNvSpPr>
          <p:nvPr/>
        </p:nvSpPr>
        <p:spPr bwMode="auto">
          <a:xfrm>
            <a:off x="4463326" y="4978036"/>
            <a:ext cx="204738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Program Design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32" name="标题 1"/>
          <p:cNvSpPr txBox="1">
            <a:spLocks/>
          </p:cNvSpPr>
          <p:nvPr/>
        </p:nvSpPr>
        <p:spPr bwMode="auto">
          <a:xfrm>
            <a:off x="506155" y="4881184"/>
            <a:ext cx="204738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Data Structure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33" name="标题 1"/>
          <p:cNvSpPr txBox="1">
            <a:spLocks/>
          </p:cNvSpPr>
          <p:nvPr/>
        </p:nvSpPr>
        <p:spPr bwMode="auto">
          <a:xfrm>
            <a:off x="3363500" y="7724256"/>
            <a:ext cx="204738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Data Base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34" name="Rectangle 1"/>
          <p:cNvSpPr txBox="1">
            <a:spLocks noChangeArrowheads="1"/>
          </p:cNvSpPr>
          <p:nvPr/>
        </p:nvSpPr>
        <p:spPr bwMode="auto">
          <a:xfrm>
            <a:off x="6703772" y="2975856"/>
            <a:ext cx="5819238" cy="583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r>
              <a:rPr lang="en-US" altLang="zh-CN" sz="3600" kern="0" dirty="0" smtClean="0">
                <a:solidFill>
                  <a:srgbClr val="FFFFFF"/>
                </a:solidFill>
                <a:ea typeface="宋体" panose="02010600030101010101" pitchFamily="2" charset="-122"/>
              </a:rPr>
              <a:t>We can get the </a:t>
            </a:r>
            <a:r>
              <a:rPr lang="en-US" altLang="zh-CN" sz="3600" kern="0" dirty="0" smtClean="0">
                <a:solidFill>
                  <a:srgbClr val="FFC000"/>
                </a:solidFill>
                <a:ea typeface="宋体" panose="02010600030101010101" pitchFamily="2" charset="-122"/>
              </a:rPr>
              <a:t>topo order </a:t>
            </a:r>
            <a:r>
              <a:rPr lang="en-US" altLang="zh-CN" sz="3600" kern="0" dirty="0" smtClean="0">
                <a:solidFill>
                  <a:srgbClr val="FFFFFF"/>
                </a:solidFill>
                <a:ea typeface="宋体" panose="02010600030101010101" pitchFamily="2" charset="-122"/>
              </a:rPr>
              <a:t>as the </a:t>
            </a:r>
            <a:r>
              <a:rPr lang="en-US" altLang="zh-CN" sz="3600" kern="0" dirty="0" err="1" smtClean="0">
                <a:solidFill>
                  <a:srgbClr val="FFC000"/>
                </a:solidFill>
                <a:ea typeface="宋体" panose="02010600030101010101" pitchFamily="2" charset="-122"/>
              </a:rPr>
              <a:t>cource</a:t>
            </a:r>
            <a:r>
              <a:rPr lang="en-US" altLang="zh-CN" sz="3600" kern="0" dirty="0" smtClean="0">
                <a:solidFill>
                  <a:srgbClr val="FFC000"/>
                </a:solidFill>
                <a:ea typeface="宋体" panose="02010600030101010101" pitchFamily="2" charset="-122"/>
              </a:rPr>
              <a:t> schedule</a:t>
            </a:r>
            <a:r>
              <a:rPr lang="en-US" altLang="zh-CN" sz="3600" kern="0" dirty="0" smtClean="0">
                <a:solidFill>
                  <a:srgbClr val="FFFFFF"/>
                </a:solidFill>
                <a:ea typeface="宋体" panose="02010600030101010101" pitchFamily="2" charset="-122"/>
              </a:rPr>
              <a:t>:   		</a:t>
            </a:r>
            <a:r>
              <a:rPr lang="en-US" altLang="zh-CN" sz="3600" kern="0" dirty="0" smtClean="0">
                <a:solidFill>
                  <a:srgbClr val="FFFF00"/>
                </a:solidFill>
                <a:ea typeface="宋体" panose="02010600030101010101" pitchFamily="2" charset="-122"/>
              </a:rPr>
              <a:t>2, 5, 3, 7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5" name="Rectangle 1"/>
          <p:cNvSpPr txBox="1">
            <a:spLocks noChangeArrowheads="1"/>
          </p:cNvSpPr>
          <p:nvPr/>
        </p:nvSpPr>
        <p:spPr bwMode="auto">
          <a:xfrm>
            <a:off x="133560" y="1771552"/>
            <a:ext cx="6852082" cy="248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r>
              <a:rPr lang="en-US" altLang="zh-CN" sz="3600" kern="0" dirty="0" smtClean="0">
                <a:solidFill>
                  <a:srgbClr val="FFFFFF"/>
                </a:solidFill>
                <a:ea typeface="宋体" panose="02010600030101010101" pitchFamily="2" charset="-122"/>
              </a:rPr>
              <a:t>A </a:t>
            </a:r>
            <a:r>
              <a:rPr lang="en-US" altLang="zh-CN" sz="3600" kern="0" dirty="0">
                <a:solidFill>
                  <a:srgbClr val="FFC000"/>
                </a:solidFill>
                <a:ea typeface="宋体" panose="02010600030101010101" pitchFamily="2" charset="-122"/>
              </a:rPr>
              <a:t>DAG</a:t>
            </a:r>
            <a:r>
              <a:rPr lang="en-US" altLang="zh-CN" sz="3600" kern="0" dirty="0">
                <a:solidFill>
                  <a:srgbClr val="FFFFFF"/>
                </a:solidFill>
                <a:ea typeface="宋体" panose="02010600030101010101" pitchFamily="2" charset="-122"/>
              </a:rPr>
              <a:t> (directed acyclic </a:t>
            </a:r>
            <a:r>
              <a:rPr lang="en-US" altLang="zh-CN" sz="3600" kern="0" dirty="0" smtClean="0">
                <a:solidFill>
                  <a:srgbClr val="FFFFFF"/>
                </a:solidFill>
                <a:ea typeface="宋体" panose="02010600030101010101" pitchFamily="2" charset="-122"/>
              </a:rPr>
              <a:t>graph)</a:t>
            </a:r>
          </a:p>
        </p:txBody>
      </p:sp>
    </p:spTree>
    <p:extLst>
      <p:ext uri="{BB962C8B-B14F-4D97-AF65-F5344CB8AC3E}">
        <p14:creationId xmlns:p14="http://schemas.microsoft.com/office/powerpoint/2010/main" val="1511499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676173" y="-1468524"/>
            <a:ext cx="10073438" cy="5256584"/>
          </a:xfrm>
        </p:spPr>
        <p:txBody>
          <a:bodyPr/>
          <a:lstStyle/>
          <a:p>
            <a:pPr marL="317500" indent="0" algn="ctr" eaLnBrk="1" hangingPunct="1">
              <a:buNone/>
            </a:pPr>
            <a:r>
              <a:rPr lang="en-US" altLang="zh-CN" sz="5400" dirty="0" smtClean="0">
                <a:ea typeface="宋体" panose="02010600030101010101" pitchFamily="2" charset="-122"/>
              </a:rPr>
              <a:t>The realization on stand-alone  </a:t>
            </a:r>
            <a:endParaRPr lang="en-US" altLang="zh-CN" sz="5400" dirty="0">
              <a:ea typeface="宋体" panose="02010600030101010101" pitchFamily="2" charset="-122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165696" y="19104"/>
            <a:ext cx="8242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Topo sort 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27" name="Rectangle 1"/>
          <p:cNvSpPr txBox="1">
            <a:spLocks noChangeArrowheads="1"/>
          </p:cNvSpPr>
          <p:nvPr/>
        </p:nvSpPr>
        <p:spPr bwMode="auto">
          <a:xfrm>
            <a:off x="556251" y="1461377"/>
            <a:ext cx="4217958" cy="140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r>
              <a:rPr lang="en-US" altLang="zh-CN" sz="3600" kern="0" dirty="0" smtClean="0">
                <a:solidFill>
                  <a:srgbClr val="FFC000"/>
                </a:solidFill>
                <a:ea typeface="宋体" panose="02010600030101010101" pitchFamily="2" charset="-122"/>
              </a:rPr>
              <a:t>Kahn algorithm</a:t>
            </a:r>
            <a:endParaRPr lang="en-US" altLang="zh-CN" sz="3600" kern="0" dirty="0" smtClean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5912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676173" y="-1468524"/>
            <a:ext cx="10073438" cy="5256584"/>
          </a:xfrm>
        </p:spPr>
        <p:txBody>
          <a:bodyPr/>
          <a:lstStyle/>
          <a:p>
            <a:pPr marL="317500" indent="0" algn="ctr" eaLnBrk="1" hangingPunct="1">
              <a:buNone/>
            </a:pPr>
            <a:r>
              <a:rPr lang="en-US" altLang="zh-CN" sz="5400" dirty="0" smtClean="0">
                <a:ea typeface="宋体" panose="02010600030101010101" pitchFamily="2" charset="-122"/>
              </a:rPr>
              <a:t>The realization on stand-alone </a:t>
            </a:r>
            <a:endParaRPr lang="en-US" altLang="zh-CN" sz="5400" dirty="0">
              <a:ea typeface="宋体" panose="02010600030101010101" pitchFamily="2" charset="-122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165696" y="19104"/>
            <a:ext cx="8242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Topo sort 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556250" y="1461377"/>
            <a:ext cx="9223447" cy="140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r>
              <a:rPr lang="en-US" altLang="zh-CN" sz="3600" kern="0" dirty="0" smtClean="0">
                <a:solidFill>
                  <a:srgbClr val="FFC000"/>
                </a:solidFill>
                <a:ea typeface="宋体" panose="02010600030101010101" pitchFamily="2" charset="-122"/>
              </a:rPr>
              <a:t>1. Compute the </a:t>
            </a:r>
            <a:r>
              <a:rPr lang="en-US" altLang="zh-CN" sz="3600" kern="0" dirty="0" err="1" smtClean="0">
                <a:solidFill>
                  <a:srgbClr val="FFC000"/>
                </a:solidFill>
                <a:ea typeface="宋体" panose="02010600030101010101" pitchFamily="2" charset="-122"/>
              </a:rPr>
              <a:t>indegrees</a:t>
            </a:r>
            <a:r>
              <a:rPr lang="en-US" altLang="zh-CN" sz="3600" kern="0" dirty="0" smtClean="0">
                <a:solidFill>
                  <a:srgbClr val="FFC000"/>
                </a:solidFill>
                <a:ea typeface="宋体" panose="02010600030101010101" pitchFamily="2" charset="-122"/>
              </a:rPr>
              <a:t> </a:t>
            </a:r>
            <a:r>
              <a:rPr lang="en-US" altLang="zh-CN" sz="3600" kern="0" dirty="0" smtClean="0">
                <a:solidFill>
                  <a:srgbClr val="FFFFFF"/>
                </a:solidFill>
                <a:ea typeface="宋体" panose="02010600030101010101" pitchFamily="2" charset="-122"/>
              </a:rPr>
              <a:t>of every vertex </a:t>
            </a:r>
            <a:endParaRPr lang="en-US" altLang="zh-CN" sz="3600" kern="0" dirty="0" smtClean="0">
              <a:ea typeface="宋体" panose="0201060003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103271" y="3611201"/>
            <a:ext cx="3888432" cy="4078464"/>
            <a:chOff x="1317824" y="2860576"/>
            <a:chExt cx="3888432" cy="4078464"/>
          </a:xfrm>
        </p:grpSpPr>
        <p:sp>
          <p:nvSpPr>
            <p:cNvPr id="11" name="椭圆 10"/>
            <p:cNvSpPr/>
            <p:nvPr/>
          </p:nvSpPr>
          <p:spPr bwMode="auto">
            <a:xfrm>
              <a:off x="2757984" y="2860576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757984" y="2914000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2"/>
                  </a:solidFill>
                </a:rPr>
                <a:t>2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 bwMode="auto">
            <a:xfrm>
              <a:off x="1317824" y="4483600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317824" y="4537024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2"/>
                  </a:solidFill>
                </a:rPr>
                <a:t>3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 bwMode="auto">
            <a:xfrm>
              <a:off x="4414168" y="4540064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5pPr>
              <a:lvl6pPr marL="2286000" algn="l" defTabSz="914400" rtl="0" eaLnBrk="1" latinLnBrk="0" hangingPunct="1"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6pPr>
              <a:lvl7pPr marL="2743200" algn="l" defTabSz="914400" rtl="0" eaLnBrk="1" latinLnBrk="0" hangingPunct="1"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7pPr>
              <a:lvl8pPr marL="3200400" algn="l" defTabSz="914400" rtl="0" eaLnBrk="1" latinLnBrk="0" hangingPunct="1"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8pPr>
              <a:lvl9pPr marL="3657600" algn="l" defTabSz="914400" rtl="0" eaLnBrk="1" latinLnBrk="0" hangingPunct="1"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16" name="文本框 5"/>
            <p:cNvSpPr txBox="1"/>
            <p:nvPr/>
          </p:nvSpPr>
          <p:spPr>
            <a:xfrm>
              <a:off x="4414168" y="4593488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5pPr>
              <a:lvl6pPr marL="2286000" algn="l" defTabSz="914400" rtl="0" eaLnBrk="1" latinLnBrk="0" hangingPunct="1"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6pPr>
              <a:lvl7pPr marL="2743200" algn="l" defTabSz="914400" rtl="0" eaLnBrk="1" latinLnBrk="0" hangingPunct="1"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7pPr>
              <a:lvl8pPr marL="3200400" algn="l" defTabSz="914400" rtl="0" eaLnBrk="1" latinLnBrk="0" hangingPunct="1"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8pPr>
              <a:lvl9pPr marL="3657600" algn="l" defTabSz="914400" rtl="0" eaLnBrk="1" latinLnBrk="0" hangingPunct="1"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9pPr>
            </a:lstStyle>
            <a:p>
              <a:r>
                <a:rPr lang="en-US" altLang="zh-CN" dirty="0">
                  <a:solidFill>
                    <a:schemeClr val="bg2"/>
                  </a:solidFill>
                </a:rPr>
                <a:t>5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 bwMode="auto">
            <a:xfrm>
              <a:off x="2974008" y="614695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5pPr>
              <a:lvl6pPr marL="2286000" algn="l" defTabSz="914400" rtl="0" eaLnBrk="1" latinLnBrk="0" hangingPunct="1"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6pPr>
              <a:lvl7pPr marL="2743200" algn="l" defTabSz="914400" rtl="0" eaLnBrk="1" latinLnBrk="0" hangingPunct="1"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7pPr>
              <a:lvl8pPr marL="3200400" algn="l" defTabSz="914400" rtl="0" eaLnBrk="1" latinLnBrk="0" hangingPunct="1"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8pPr>
              <a:lvl9pPr marL="3657600" algn="l" defTabSz="914400" rtl="0" eaLnBrk="1" latinLnBrk="0" hangingPunct="1"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18" name="文本框 5"/>
            <p:cNvSpPr txBox="1"/>
            <p:nvPr/>
          </p:nvSpPr>
          <p:spPr>
            <a:xfrm>
              <a:off x="2974008" y="620037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5pPr>
              <a:lvl6pPr marL="2286000" algn="l" defTabSz="914400" rtl="0" eaLnBrk="1" latinLnBrk="0" hangingPunct="1"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6pPr>
              <a:lvl7pPr marL="2743200" algn="l" defTabSz="914400" rtl="0" eaLnBrk="1" latinLnBrk="0" hangingPunct="1"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7pPr>
              <a:lvl8pPr marL="3200400" algn="l" defTabSz="914400" rtl="0" eaLnBrk="1" latinLnBrk="0" hangingPunct="1"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8pPr>
              <a:lvl9pPr marL="3657600" algn="l" defTabSz="914400" rtl="0" eaLnBrk="1" latinLnBrk="0" hangingPunct="1"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9pPr>
            </a:lstStyle>
            <a:p>
              <a:r>
                <a:rPr lang="en-US" altLang="zh-CN" dirty="0">
                  <a:solidFill>
                    <a:schemeClr val="bg2"/>
                  </a:solidFill>
                </a:rPr>
                <a:t>7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  <p:cxnSp>
          <p:nvCxnSpPr>
            <p:cNvPr id="19" name="直接箭头连接符 18"/>
            <p:cNvCxnSpPr/>
            <p:nvPr/>
          </p:nvCxnSpPr>
          <p:spPr bwMode="auto">
            <a:xfrm>
              <a:off x="3550072" y="3652664"/>
              <a:ext cx="864096" cy="88436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/>
            <p:nvPr/>
          </p:nvCxnSpPr>
          <p:spPr bwMode="auto">
            <a:xfrm flipH="1" flipV="1">
              <a:off x="2253928" y="4876800"/>
              <a:ext cx="2016224" cy="72008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 bwMode="auto">
            <a:xfrm>
              <a:off x="2109912" y="5332152"/>
              <a:ext cx="864096" cy="868224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/>
            <p:nvPr/>
          </p:nvCxnSpPr>
          <p:spPr bwMode="auto">
            <a:xfrm flipH="1">
              <a:off x="3766096" y="5452864"/>
              <a:ext cx="648072" cy="747512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3" name="标题 1"/>
          <p:cNvSpPr txBox="1">
            <a:spLocks/>
          </p:cNvSpPr>
          <p:nvPr/>
        </p:nvSpPr>
        <p:spPr bwMode="auto">
          <a:xfrm>
            <a:off x="3291403" y="2813961"/>
            <a:ext cx="151216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r>
              <a:rPr lang="en-US" altLang="zh-CN" kern="0" dirty="0" err="1" smtClean="0">
                <a:solidFill>
                  <a:schemeClr val="tx1"/>
                </a:solidFill>
                <a:ea typeface="宋体" charset="-122"/>
              </a:rPr>
              <a:t>Maths</a:t>
            </a:r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 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24" name="标题 1"/>
          <p:cNvSpPr txBox="1">
            <a:spLocks/>
          </p:cNvSpPr>
          <p:nvPr/>
        </p:nvSpPr>
        <p:spPr bwMode="auto">
          <a:xfrm>
            <a:off x="5184369" y="4315933"/>
            <a:ext cx="204738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Program Design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25" name="标题 1"/>
          <p:cNvSpPr txBox="1">
            <a:spLocks/>
          </p:cNvSpPr>
          <p:nvPr/>
        </p:nvSpPr>
        <p:spPr bwMode="auto">
          <a:xfrm>
            <a:off x="1227198" y="4219081"/>
            <a:ext cx="204738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Data Structure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26" name="标题 1"/>
          <p:cNvSpPr txBox="1">
            <a:spLocks/>
          </p:cNvSpPr>
          <p:nvPr/>
        </p:nvSpPr>
        <p:spPr bwMode="auto">
          <a:xfrm>
            <a:off x="4084543" y="7062153"/>
            <a:ext cx="204738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Data Base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7129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676173" y="-1468524"/>
            <a:ext cx="10073438" cy="5256584"/>
          </a:xfrm>
        </p:spPr>
        <p:txBody>
          <a:bodyPr/>
          <a:lstStyle/>
          <a:p>
            <a:pPr marL="317500" indent="0" algn="ctr" eaLnBrk="1" hangingPunct="1">
              <a:buNone/>
            </a:pPr>
            <a:r>
              <a:rPr lang="en-US" altLang="zh-CN" sz="5400" dirty="0" smtClean="0">
                <a:ea typeface="宋体" panose="02010600030101010101" pitchFamily="2" charset="-122"/>
              </a:rPr>
              <a:t>The realization on stand-alone </a:t>
            </a:r>
            <a:endParaRPr lang="en-US" altLang="zh-CN" sz="5400" dirty="0">
              <a:ea typeface="宋体" panose="02010600030101010101" pitchFamily="2" charset="-122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165696" y="19104"/>
            <a:ext cx="8242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Topo sort 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556250" y="1461377"/>
            <a:ext cx="9223447" cy="140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r>
              <a:rPr lang="en-US" altLang="zh-CN" sz="3600" kern="0" dirty="0" smtClean="0">
                <a:solidFill>
                  <a:srgbClr val="FFC000"/>
                </a:solidFill>
                <a:ea typeface="宋体" panose="02010600030101010101" pitchFamily="2" charset="-122"/>
              </a:rPr>
              <a:t>1. Compute the </a:t>
            </a:r>
            <a:r>
              <a:rPr lang="en-US" altLang="zh-CN" sz="3600" kern="0" dirty="0" err="1" smtClean="0">
                <a:solidFill>
                  <a:srgbClr val="FFC000"/>
                </a:solidFill>
                <a:ea typeface="宋体" panose="02010600030101010101" pitchFamily="2" charset="-122"/>
              </a:rPr>
              <a:t>indegrees</a:t>
            </a:r>
            <a:r>
              <a:rPr lang="en-US" altLang="zh-CN" sz="3600" kern="0" dirty="0" smtClean="0">
                <a:solidFill>
                  <a:srgbClr val="FFC000"/>
                </a:solidFill>
                <a:ea typeface="宋体" panose="02010600030101010101" pitchFamily="2" charset="-122"/>
              </a:rPr>
              <a:t> </a:t>
            </a:r>
            <a:r>
              <a:rPr lang="en-US" altLang="zh-CN" sz="3600" kern="0" dirty="0" smtClean="0">
                <a:solidFill>
                  <a:srgbClr val="FFFFFF"/>
                </a:solidFill>
                <a:ea typeface="宋体" panose="02010600030101010101" pitchFamily="2" charset="-122"/>
              </a:rPr>
              <a:t>of every vertex </a:t>
            </a:r>
            <a:endParaRPr lang="en-US" altLang="zh-CN" sz="3600" kern="0" dirty="0" smtClean="0">
              <a:ea typeface="宋体" panose="0201060003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103271" y="3611201"/>
            <a:ext cx="3888432" cy="4078464"/>
            <a:chOff x="1317824" y="2860576"/>
            <a:chExt cx="3888432" cy="4078464"/>
          </a:xfrm>
        </p:grpSpPr>
        <p:sp>
          <p:nvSpPr>
            <p:cNvPr id="11" name="椭圆 10"/>
            <p:cNvSpPr/>
            <p:nvPr/>
          </p:nvSpPr>
          <p:spPr bwMode="auto">
            <a:xfrm>
              <a:off x="2757984" y="2860576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757984" y="2914000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2"/>
                  </a:solidFill>
                </a:rPr>
                <a:t>2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 bwMode="auto">
            <a:xfrm>
              <a:off x="1317824" y="4483600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317824" y="4537024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2"/>
                  </a:solidFill>
                </a:rPr>
                <a:t>3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 bwMode="auto">
            <a:xfrm>
              <a:off x="4414168" y="4540064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5pPr>
              <a:lvl6pPr marL="2286000" algn="l" defTabSz="914400" rtl="0" eaLnBrk="1" latinLnBrk="0" hangingPunct="1"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6pPr>
              <a:lvl7pPr marL="2743200" algn="l" defTabSz="914400" rtl="0" eaLnBrk="1" latinLnBrk="0" hangingPunct="1"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7pPr>
              <a:lvl8pPr marL="3200400" algn="l" defTabSz="914400" rtl="0" eaLnBrk="1" latinLnBrk="0" hangingPunct="1"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8pPr>
              <a:lvl9pPr marL="3657600" algn="l" defTabSz="914400" rtl="0" eaLnBrk="1" latinLnBrk="0" hangingPunct="1"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16" name="文本框 5"/>
            <p:cNvSpPr txBox="1"/>
            <p:nvPr/>
          </p:nvSpPr>
          <p:spPr>
            <a:xfrm>
              <a:off x="4414168" y="4593488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5pPr>
              <a:lvl6pPr marL="2286000" algn="l" defTabSz="914400" rtl="0" eaLnBrk="1" latinLnBrk="0" hangingPunct="1"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6pPr>
              <a:lvl7pPr marL="2743200" algn="l" defTabSz="914400" rtl="0" eaLnBrk="1" latinLnBrk="0" hangingPunct="1"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7pPr>
              <a:lvl8pPr marL="3200400" algn="l" defTabSz="914400" rtl="0" eaLnBrk="1" latinLnBrk="0" hangingPunct="1"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8pPr>
              <a:lvl9pPr marL="3657600" algn="l" defTabSz="914400" rtl="0" eaLnBrk="1" latinLnBrk="0" hangingPunct="1"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9pPr>
            </a:lstStyle>
            <a:p>
              <a:r>
                <a:rPr lang="en-US" altLang="zh-CN" dirty="0">
                  <a:solidFill>
                    <a:schemeClr val="bg2"/>
                  </a:solidFill>
                </a:rPr>
                <a:t>5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 bwMode="auto">
            <a:xfrm>
              <a:off x="2974008" y="614695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5pPr>
              <a:lvl6pPr marL="2286000" algn="l" defTabSz="914400" rtl="0" eaLnBrk="1" latinLnBrk="0" hangingPunct="1"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6pPr>
              <a:lvl7pPr marL="2743200" algn="l" defTabSz="914400" rtl="0" eaLnBrk="1" latinLnBrk="0" hangingPunct="1"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7pPr>
              <a:lvl8pPr marL="3200400" algn="l" defTabSz="914400" rtl="0" eaLnBrk="1" latinLnBrk="0" hangingPunct="1"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8pPr>
              <a:lvl9pPr marL="3657600" algn="l" defTabSz="914400" rtl="0" eaLnBrk="1" latinLnBrk="0" hangingPunct="1"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18" name="文本框 5"/>
            <p:cNvSpPr txBox="1"/>
            <p:nvPr/>
          </p:nvSpPr>
          <p:spPr>
            <a:xfrm>
              <a:off x="2974008" y="620037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5pPr>
              <a:lvl6pPr marL="2286000" algn="l" defTabSz="914400" rtl="0" eaLnBrk="1" latinLnBrk="0" hangingPunct="1"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6pPr>
              <a:lvl7pPr marL="2743200" algn="l" defTabSz="914400" rtl="0" eaLnBrk="1" latinLnBrk="0" hangingPunct="1"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7pPr>
              <a:lvl8pPr marL="3200400" algn="l" defTabSz="914400" rtl="0" eaLnBrk="1" latinLnBrk="0" hangingPunct="1"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8pPr>
              <a:lvl9pPr marL="3657600" algn="l" defTabSz="914400" rtl="0" eaLnBrk="1" latinLnBrk="0" hangingPunct="1"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9pPr>
            </a:lstStyle>
            <a:p>
              <a:r>
                <a:rPr lang="en-US" altLang="zh-CN" dirty="0">
                  <a:solidFill>
                    <a:schemeClr val="bg2"/>
                  </a:solidFill>
                </a:rPr>
                <a:t>7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  <p:cxnSp>
          <p:nvCxnSpPr>
            <p:cNvPr id="19" name="直接箭头连接符 18"/>
            <p:cNvCxnSpPr/>
            <p:nvPr/>
          </p:nvCxnSpPr>
          <p:spPr bwMode="auto">
            <a:xfrm>
              <a:off x="3550072" y="3652664"/>
              <a:ext cx="864096" cy="88436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/>
            <p:nvPr/>
          </p:nvCxnSpPr>
          <p:spPr bwMode="auto">
            <a:xfrm flipH="1" flipV="1">
              <a:off x="2253928" y="4876800"/>
              <a:ext cx="2016224" cy="72008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 bwMode="auto">
            <a:xfrm>
              <a:off x="2109912" y="5332152"/>
              <a:ext cx="864096" cy="868224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/>
            <p:nvPr/>
          </p:nvCxnSpPr>
          <p:spPr bwMode="auto">
            <a:xfrm flipH="1">
              <a:off x="3766096" y="5452864"/>
              <a:ext cx="648072" cy="747512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3" name="标题 1"/>
          <p:cNvSpPr txBox="1">
            <a:spLocks/>
          </p:cNvSpPr>
          <p:nvPr/>
        </p:nvSpPr>
        <p:spPr bwMode="auto">
          <a:xfrm>
            <a:off x="3291403" y="2813961"/>
            <a:ext cx="151216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r>
              <a:rPr lang="en-US" altLang="zh-CN" kern="0" dirty="0" err="1" smtClean="0">
                <a:solidFill>
                  <a:schemeClr val="tx1"/>
                </a:solidFill>
                <a:ea typeface="宋体" charset="-122"/>
              </a:rPr>
              <a:t>Maths</a:t>
            </a:r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 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24" name="标题 1"/>
          <p:cNvSpPr txBox="1">
            <a:spLocks/>
          </p:cNvSpPr>
          <p:nvPr/>
        </p:nvSpPr>
        <p:spPr bwMode="auto">
          <a:xfrm>
            <a:off x="5184369" y="4315933"/>
            <a:ext cx="204738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Program Design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25" name="标题 1"/>
          <p:cNvSpPr txBox="1">
            <a:spLocks/>
          </p:cNvSpPr>
          <p:nvPr/>
        </p:nvSpPr>
        <p:spPr bwMode="auto">
          <a:xfrm>
            <a:off x="1227198" y="4219081"/>
            <a:ext cx="204738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Data Structure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26" name="标题 1"/>
          <p:cNvSpPr txBox="1">
            <a:spLocks/>
          </p:cNvSpPr>
          <p:nvPr/>
        </p:nvSpPr>
        <p:spPr bwMode="auto">
          <a:xfrm>
            <a:off x="4084543" y="7062153"/>
            <a:ext cx="204738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Data Base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29" name="标题 1"/>
          <p:cNvSpPr txBox="1">
            <a:spLocks/>
          </p:cNvSpPr>
          <p:nvPr/>
        </p:nvSpPr>
        <p:spPr bwMode="auto">
          <a:xfrm>
            <a:off x="5879897" y="5308445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rgbClr val="FFC000"/>
                </a:solidFill>
                <a:ea typeface="宋体" charset="-122"/>
              </a:rPr>
              <a:t>1</a:t>
            </a:r>
            <a:endParaRPr lang="zh-CN" altLang="en-US" kern="0" dirty="0" smtClean="0">
              <a:solidFill>
                <a:srgbClr val="FFC000"/>
              </a:solidFill>
              <a:ea typeface="宋体" charset="-122"/>
            </a:endParaRPr>
          </a:p>
        </p:txBody>
      </p:sp>
      <p:sp>
        <p:nvSpPr>
          <p:cNvPr id="30" name="标题 1"/>
          <p:cNvSpPr txBox="1">
            <a:spLocks/>
          </p:cNvSpPr>
          <p:nvPr/>
        </p:nvSpPr>
        <p:spPr bwMode="auto">
          <a:xfrm>
            <a:off x="4280644" y="3558641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rgbClr val="FFC000"/>
                </a:solidFill>
                <a:ea typeface="宋体" charset="-122"/>
              </a:rPr>
              <a:t>0</a:t>
            </a:r>
            <a:endParaRPr lang="zh-CN" altLang="en-US" kern="0" dirty="0" smtClean="0">
              <a:solidFill>
                <a:srgbClr val="FFC000"/>
              </a:solidFill>
              <a:ea typeface="宋体" charset="-122"/>
            </a:endParaRPr>
          </a:p>
        </p:txBody>
      </p:sp>
      <p:sp>
        <p:nvSpPr>
          <p:cNvPr id="31" name="标题 1"/>
          <p:cNvSpPr txBox="1">
            <a:spLocks/>
          </p:cNvSpPr>
          <p:nvPr/>
        </p:nvSpPr>
        <p:spPr bwMode="auto">
          <a:xfrm>
            <a:off x="2791653" y="6923569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rgbClr val="FFC000"/>
                </a:solidFill>
                <a:ea typeface="宋体" charset="-122"/>
              </a:rPr>
              <a:t>2</a:t>
            </a:r>
            <a:endParaRPr lang="zh-CN" altLang="en-US" kern="0" dirty="0" smtClean="0">
              <a:solidFill>
                <a:srgbClr val="FFC000"/>
              </a:solidFill>
              <a:ea typeface="宋体" charset="-122"/>
            </a:endParaRPr>
          </a:p>
        </p:txBody>
      </p:sp>
      <p:sp>
        <p:nvSpPr>
          <p:cNvPr id="32" name="标题 1"/>
          <p:cNvSpPr txBox="1">
            <a:spLocks/>
          </p:cNvSpPr>
          <p:nvPr/>
        </p:nvSpPr>
        <p:spPr bwMode="auto">
          <a:xfrm>
            <a:off x="1151097" y="5209881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rgbClr val="FFC000"/>
                </a:solidFill>
                <a:ea typeface="宋体" charset="-122"/>
              </a:rPr>
              <a:t>1</a:t>
            </a:r>
            <a:endParaRPr lang="zh-CN" altLang="en-US" kern="0" dirty="0" smtClean="0">
              <a:solidFill>
                <a:srgbClr val="FFC000"/>
              </a:solidFill>
              <a:ea typeface="宋体" charset="-122"/>
            </a:endParaRPr>
          </a:p>
        </p:txBody>
      </p:sp>
      <p:cxnSp>
        <p:nvCxnSpPr>
          <p:cNvPr id="33" name="直接连接符 32"/>
          <p:cNvCxnSpPr/>
          <p:nvPr/>
        </p:nvCxnSpPr>
        <p:spPr bwMode="auto">
          <a:xfrm>
            <a:off x="6632727" y="5870881"/>
            <a:ext cx="1584176" cy="16484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tangle 1"/>
          <p:cNvSpPr txBox="1">
            <a:spLocks noChangeArrowheads="1"/>
          </p:cNvSpPr>
          <p:nvPr/>
        </p:nvSpPr>
        <p:spPr bwMode="auto">
          <a:xfrm>
            <a:off x="7231751" y="7682082"/>
            <a:ext cx="4287465" cy="165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r>
              <a:rPr lang="en-US" altLang="zh-CN" sz="3200" kern="0" dirty="0" err="1" smtClean="0">
                <a:solidFill>
                  <a:srgbClr val="FFC000"/>
                </a:solidFill>
                <a:ea typeface="宋体" panose="02010600030101010101" pitchFamily="2" charset="-122"/>
              </a:rPr>
              <a:t>indegree</a:t>
            </a:r>
            <a:r>
              <a:rPr lang="en-US" altLang="zh-CN" sz="3200" kern="0" dirty="0" smtClean="0">
                <a:solidFill>
                  <a:srgbClr val="FFFFFF"/>
                </a:solidFill>
                <a:ea typeface="宋体" panose="02010600030101010101" pitchFamily="2" charset="-122"/>
              </a:rPr>
              <a:t> of vertex.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7597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 bwMode="auto">
          <a:xfrm>
            <a:off x="165696" y="19104"/>
            <a:ext cx="8242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Topo sort 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11" name="Rectangle 1"/>
          <p:cNvSpPr txBox="1">
            <a:spLocks noChangeArrowheads="1"/>
          </p:cNvSpPr>
          <p:nvPr/>
        </p:nvSpPr>
        <p:spPr bwMode="auto">
          <a:xfrm>
            <a:off x="645387" y="1614530"/>
            <a:ext cx="5616624" cy="18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r>
              <a:rPr lang="en-US" altLang="zh-CN" sz="36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Adjacent matrix</a:t>
            </a:r>
            <a:r>
              <a:rPr lang="en-US" altLang="zh-CN" sz="3600" kern="0" dirty="0" smtClean="0">
                <a:ea typeface="宋体" panose="02010600030101010101" pitchFamily="2" charset="-122"/>
              </a:rPr>
              <a:t>(graph)</a:t>
            </a:r>
          </a:p>
        </p:txBody>
      </p:sp>
      <p:sp>
        <p:nvSpPr>
          <p:cNvPr id="12" name="Rectangle 1"/>
          <p:cNvSpPr txBox="1">
            <a:spLocks noChangeArrowheads="1"/>
          </p:cNvSpPr>
          <p:nvPr/>
        </p:nvSpPr>
        <p:spPr bwMode="auto">
          <a:xfrm>
            <a:off x="1245816" y="3017116"/>
            <a:ext cx="990336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spcBef>
                <a:spcPts val="600"/>
              </a:spcBef>
              <a:buNone/>
            </a:pPr>
            <a:r>
              <a:rPr lang="en-US" altLang="zh-CN" sz="3600" kern="0" dirty="0">
                <a:solidFill>
                  <a:srgbClr val="FFFFFF"/>
                </a:solidFill>
                <a:ea typeface="宋体" panose="02010600030101010101" pitchFamily="2" charset="-122"/>
              </a:rPr>
              <a:t>	</a:t>
            </a:r>
            <a:r>
              <a:rPr lang="en-US" altLang="zh-CN" sz="3600" kern="0" dirty="0" smtClean="0">
                <a:solidFill>
                  <a:srgbClr val="FFFFFF"/>
                </a:solidFill>
                <a:ea typeface="宋体" panose="02010600030101010101" pitchFamily="2" charset="-122"/>
              </a:rPr>
              <a:t>	    Vertex1    Vertex2    …    </a:t>
            </a:r>
            <a:r>
              <a:rPr lang="en-US" altLang="zh-CN" sz="3600" kern="0" dirty="0" err="1" smtClean="0">
                <a:solidFill>
                  <a:srgbClr val="FFFFFF"/>
                </a:solidFill>
                <a:ea typeface="宋体" panose="02010600030101010101" pitchFamily="2" charset="-122"/>
              </a:rPr>
              <a:t>VertexN</a:t>
            </a:r>
            <a:r>
              <a:rPr lang="en-US" altLang="zh-CN" sz="3600" kern="0" dirty="0" smtClean="0">
                <a:solidFill>
                  <a:srgbClr val="FFFFFF"/>
                </a:solidFill>
                <a:ea typeface="宋体" panose="02010600030101010101" pitchFamily="2" charset="-122"/>
              </a:rPr>
              <a:t>  </a:t>
            </a:r>
          </a:p>
          <a:p>
            <a:pPr marL="317500" indent="0" eaLnBrk="1" hangingPunct="1">
              <a:spcBef>
                <a:spcPts val="600"/>
              </a:spcBef>
              <a:buNone/>
            </a:pPr>
            <a:r>
              <a:rPr lang="en-US" altLang="zh-CN" sz="3600" kern="0" dirty="0" smtClean="0">
                <a:solidFill>
                  <a:srgbClr val="FFFFFF"/>
                </a:solidFill>
                <a:ea typeface="宋体" panose="02010600030101010101" pitchFamily="2" charset="-122"/>
              </a:rPr>
              <a:t>Vertex1	0/1		0/1				0/1</a:t>
            </a:r>
          </a:p>
          <a:p>
            <a:pPr marL="317500" indent="0" eaLnBrk="1" hangingPunct="1">
              <a:spcBef>
                <a:spcPts val="600"/>
              </a:spcBef>
              <a:buNone/>
            </a:pPr>
            <a:r>
              <a:rPr lang="en-US" altLang="zh-CN" sz="3600" kern="0" dirty="0" smtClean="0">
                <a:solidFill>
                  <a:srgbClr val="FFFFFF"/>
                </a:solidFill>
                <a:ea typeface="宋体" panose="02010600030101010101" pitchFamily="2" charset="-122"/>
              </a:rPr>
              <a:t>Vertex2    	0/1		0/1				0/1</a:t>
            </a:r>
          </a:p>
          <a:p>
            <a:pPr marL="317500" indent="0" eaLnBrk="1" hangingPunct="1">
              <a:spcBef>
                <a:spcPts val="600"/>
              </a:spcBef>
              <a:buNone/>
            </a:pPr>
            <a:r>
              <a:rPr lang="en-US" altLang="zh-CN" sz="3600" kern="0" dirty="0" smtClean="0">
                <a:solidFill>
                  <a:srgbClr val="FFFFFF"/>
                </a:solidFill>
                <a:ea typeface="宋体" panose="02010600030101010101" pitchFamily="2" charset="-122"/>
              </a:rPr>
              <a:t>…</a:t>
            </a:r>
          </a:p>
          <a:p>
            <a:pPr marL="317500" indent="0" eaLnBrk="1" hangingPunct="1">
              <a:spcBef>
                <a:spcPts val="600"/>
              </a:spcBef>
              <a:buNone/>
            </a:pPr>
            <a:r>
              <a:rPr lang="en-US" altLang="zh-CN" sz="3600" kern="0" dirty="0" err="1" smtClean="0">
                <a:solidFill>
                  <a:srgbClr val="FFFFFF"/>
                </a:solidFill>
                <a:ea typeface="宋体" panose="02010600030101010101" pitchFamily="2" charset="-122"/>
              </a:rPr>
              <a:t>VertexN</a:t>
            </a:r>
            <a:r>
              <a:rPr lang="en-US" altLang="zh-CN" sz="3600" kern="0" dirty="0">
                <a:solidFill>
                  <a:srgbClr val="FFFFFF"/>
                </a:solidFill>
                <a:ea typeface="宋体" panose="02010600030101010101" pitchFamily="2" charset="-122"/>
              </a:rPr>
              <a:t> </a:t>
            </a:r>
            <a:r>
              <a:rPr lang="en-US" altLang="zh-CN" sz="3600" kern="0" dirty="0" smtClean="0">
                <a:solidFill>
                  <a:srgbClr val="FFFFFF"/>
                </a:solidFill>
                <a:ea typeface="宋体" panose="02010600030101010101" pitchFamily="2" charset="-122"/>
              </a:rPr>
              <a:t>   	0/1		0/1				0/1</a:t>
            </a:r>
            <a:endParaRPr lang="en-US" altLang="zh-CN" sz="3600" kern="0" dirty="0" smtClean="0">
              <a:ea typeface="宋体" panose="02010600030101010101" pitchFamily="2" charset="-122"/>
            </a:endParaRPr>
          </a:p>
        </p:txBody>
      </p:sp>
      <p:cxnSp>
        <p:nvCxnSpPr>
          <p:cNvPr id="6" name="直接箭头连接符 5"/>
          <p:cNvCxnSpPr/>
          <p:nvPr/>
        </p:nvCxnSpPr>
        <p:spPr bwMode="auto">
          <a:xfrm>
            <a:off x="4987840" y="5342876"/>
            <a:ext cx="0" cy="195674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Rectangle 1"/>
          <p:cNvSpPr txBox="1">
            <a:spLocks noChangeArrowheads="1"/>
          </p:cNvSpPr>
          <p:nvPr/>
        </p:nvSpPr>
        <p:spPr bwMode="auto">
          <a:xfrm>
            <a:off x="3046016" y="6950230"/>
            <a:ext cx="3456384" cy="18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algn="ctr" eaLnBrk="1" hangingPunct="1">
              <a:buNone/>
            </a:pPr>
            <a:r>
              <a:rPr lang="en-US" altLang="zh-CN" sz="3600" kern="0" dirty="0" smtClean="0">
                <a:ea typeface="宋体" panose="02010600030101010101" pitchFamily="2" charset="-122"/>
              </a:rPr>
              <a:t>Add to get the </a:t>
            </a:r>
            <a:r>
              <a:rPr lang="en-US" altLang="zh-CN" sz="3600" kern="0" dirty="0" err="1" smtClean="0">
                <a:solidFill>
                  <a:srgbClr val="FFC000"/>
                </a:solidFill>
                <a:ea typeface="宋体" panose="02010600030101010101" pitchFamily="2" charset="-122"/>
              </a:rPr>
              <a:t>indegree</a:t>
            </a:r>
            <a:r>
              <a:rPr lang="en-US" altLang="zh-CN" sz="3600" kern="0" dirty="0" smtClean="0">
                <a:solidFill>
                  <a:srgbClr val="FFC000"/>
                </a:solidFill>
                <a:ea typeface="宋体" panose="02010600030101010101" pitchFamily="2" charset="-122"/>
              </a:rPr>
              <a:t> </a:t>
            </a:r>
            <a:r>
              <a:rPr lang="en-US" altLang="zh-CN" sz="3600" kern="0" dirty="0" smtClean="0">
                <a:ea typeface="宋体" panose="02010600030101010101" pitchFamily="2" charset="-122"/>
              </a:rPr>
              <a:t>of vertex1</a:t>
            </a:r>
          </a:p>
        </p:txBody>
      </p:sp>
      <p:sp>
        <p:nvSpPr>
          <p:cNvPr id="7" name="右大括号 6"/>
          <p:cNvSpPr/>
          <p:nvPr/>
        </p:nvSpPr>
        <p:spPr bwMode="auto">
          <a:xfrm>
            <a:off x="4774208" y="4073840"/>
            <a:ext cx="288032" cy="2247406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 bwMode="auto">
          <a:xfrm>
            <a:off x="1676173" y="-1468524"/>
            <a:ext cx="1007343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algn="ctr" eaLnBrk="1" hangingPunct="1">
              <a:buFont typeface="Gill Sans" charset="0"/>
              <a:buNone/>
            </a:pPr>
            <a:r>
              <a:rPr lang="en-US" altLang="zh-CN" sz="5400" kern="0" dirty="0" smtClean="0">
                <a:ea typeface="宋体" panose="02010600030101010101" pitchFamily="2" charset="-122"/>
              </a:rPr>
              <a:t>The realization on stand-alone </a:t>
            </a:r>
            <a:endParaRPr lang="en-US" altLang="zh-CN" sz="5400" kern="0" dirty="0">
              <a:ea typeface="宋体" panose="02010600030101010101" pitchFamily="2" charset="-122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 flipV="1">
            <a:off x="6615535" y="6105375"/>
            <a:ext cx="2360485" cy="1846640"/>
          </a:xfrm>
          <a:prstGeom prst="line">
            <a:avLst/>
          </a:prstGeom>
          <a:ln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tangle 1"/>
          <p:cNvSpPr txBox="1">
            <a:spLocks noChangeArrowheads="1"/>
          </p:cNvSpPr>
          <p:nvPr/>
        </p:nvSpPr>
        <p:spPr bwMode="auto">
          <a:xfrm>
            <a:off x="7795777" y="7848043"/>
            <a:ext cx="4649898" cy="10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r>
              <a:rPr lang="en-US" altLang="zh-CN" sz="36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Edge </a:t>
            </a:r>
            <a:r>
              <a:rPr lang="en-US" altLang="zh-CN" sz="2800" kern="0" dirty="0" smtClean="0">
                <a:ea typeface="宋体" panose="02010600030101010101" pitchFamily="2" charset="-122"/>
              </a:rPr>
              <a:t>from </a:t>
            </a:r>
            <a:r>
              <a:rPr lang="en-US" altLang="zh-CN" sz="2800" kern="0" dirty="0" err="1" smtClean="0">
                <a:ea typeface="宋体" panose="02010600030101010101" pitchFamily="2" charset="-122"/>
              </a:rPr>
              <a:t>VertexN</a:t>
            </a:r>
            <a:r>
              <a:rPr lang="en-US" altLang="zh-CN" sz="2800" kern="0" dirty="0" smtClean="0">
                <a:ea typeface="宋体" panose="02010600030101010101" pitchFamily="2" charset="-122"/>
              </a:rPr>
              <a:t> to Vertex2 </a:t>
            </a:r>
          </a:p>
        </p:txBody>
      </p:sp>
    </p:spTree>
    <p:extLst>
      <p:ext uri="{BB962C8B-B14F-4D97-AF65-F5344CB8AC3E}">
        <p14:creationId xmlns:p14="http://schemas.microsoft.com/office/powerpoint/2010/main" val="29826092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 bwMode="auto">
          <a:xfrm>
            <a:off x="165696" y="19104"/>
            <a:ext cx="8242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Topo sort 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663713" y="833352"/>
            <a:ext cx="10788033" cy="323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r>
              <a:rPr lang="en-US" altLang="zh-CN" sz="3600" kern="0" dirty="0">
                <a:solidFill>
                  <a:srgbClr val="FF0000"/>
                </a:solidFill>
                <a:ea typeface="宋体" panose="02010600030101010101" pitchFamily="2" charset="-122"/>
              </a:rPr>
              <a:t>2</a:t>
            </a:r>
            <a:r>
              <a:rPr lang="en-US" altLang="zh-CN" sz="36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. Output </a:t>
            </a:r>
            <a:r>
              <a:rPr lang="en-US" altLang="zh-CN" sz="3600" kern="0" dirty="0" smtClean="0">
                <a:solidFill>
                  <a:srgbClr val="FFFFFF"/>
                </a:solidFill>
                <a:ea typeface="宋体" panose="02010600030101010101" pitchFamily="2" charset="-122"/>
              </a:rPr>
              <a:t>the vertex1 of </a:t>
            </a:r>
            <a:r>
              <a:rPr lang="en-US" altLang="zh-CN" sz="36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0 </a:t>
            </a:r>
            <a:r>
              <a:rPr lang="en-US" altLang="zh-CN" sz="3600" kern="0" dirty="0" err="1" smtClean="0">
                <a:solidFill>
                  <a:srgbClr val="FF0000"/>
                </a:solidFill>
                <a:ea typeface="宋体" panose="02010600030101010101" pitchFamily="2" charset="-122"/>
              </a:rPr>
              <a:t>indegree</a:t>
            </a:r>
            <a:r>
              <a:rPr lang="en-US" altLang="zh-CN" sz="3600" kern="0" dirty="0" smtClean="0">
                <a:solidFill>
                  <a:srgbClr val="FFFFFF"/>
                </a:solidFill>
                <a:ea typeface="宋体" panose="02010600030101010101" pitchFamily="2" charset="-122"/>
              </a:rPr>
              <a:t>,</a:t>
            </a:r>
            <a:r>
              <a:rPr lang="en-US" altLang="zh-CN" sz="3600" kern="0" dirty="0">
                <a:ea typeface="宋体" panose="02010600030101010101" pitchFamily="2" charset="-122"/>
              </a:rPr>
              <a:t> </a:t>
            </a:r>
            <a:r>
              <a:rPr lang="en-US" altLang="zh-CN" sz="3600" kern="0" dirty="0" smtClean="0">
                <a:ea typeface="宋体" panose="02010600030101010101" pitchFamily="2" charset="-122"/>
              </a:rPr>
              <a:t>and minus the </a:t>
            </a:r>
            <a:r>
              <a:rPr lang="en-US" altLang="zh-CN" sz="3600" kern="0" dirty="0" err="1" smtClean="0">
                <a:ea typeface="宋体" panose="02010600030101010101" pitchFamily="2" charset="-122"/>
              </a:rPr>
              <a:t>indegree</a:t>
            </a:r>
            <a:r>
              <a:rPr lang="en-US" altLang="zh-CN" sz="3600" kern="0" dirty="0" smtClean="0">
                <a:ea typeface="宋体" panose="02010600030101010101" pitchFamily="2" charset="-122"/>
              </a:rPr>
              <a:t> of following vertices</a:t>
            </a: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029076" y="4059264"/>
            <a:ext cx="3888432" cy="4078464"/>
            <a:chOff x="1317824" y="2860576"/>
            <a:chExt cx="3888432" cy="4078464"/>
          </a:xfrm>
        </p:grpSpPr>
        <p:sp>
          <p:nvSpPr>
            <p:cNvPr id="15" name="椭圆 14"/>
            <p:cNvSpPr/>
            <p:nvPr/>
          </p:nvSpPr>
          <p:spPr bwMode="auto">
            <a:xfrm>
              <a:off x="2757984" y="2860576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757984" y="2914000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2"/>
                  </a:solidFill>
                </a:rPr>
                <a:t>2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 bwMode="auto">
            <a:xfrm>
              <a:off x="1317824" y="4483600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317824" y="4537024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2"/>
                  </a:solidFill>
                </a:rPr>
                <a:t>3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 bwMode="auto">
            <a:xfrm>
              <a:off x="4414168" y="4540064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5pPr>
              <a:lvl6pPr marL="2286000" algn="l" defTabSz="914400" rtl="0" eaLnBrk="1" latinLnBrk="0" hangingPunct="1"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6pPr>
              <a:lvl7pPr marL="2743200" algn="l" defTabSz="914400" rtl="0" eaLnBrk="1" latinLnBrk="0" hangingPunct="1"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7pPr>
              <a:lvl8pPr marL="3200400" algn="l" defTabSz="914400" rtl="0" eaLnBrk="1" latinLnBrk="0" hangingPunct="1"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8pPr>
              <a:lvl9pPr marL="3657600" algn="l" defTabSz="914400" rtl="0" eaLnBrk="1" latinLnBrk="0" hangingPunct="1"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20" name="文本框 5"/>
            <p:cNvSpPr txBox="1"/>
            <p:nvPr/>
          </p:nvSpPr>
          <p:spPr>
            <a:xfrm>
              <a:off x="4414168" y="4593488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5pPr>
              <a:lvl6pPr marL="2286000" algn="l" defTabSz="914400" rtl="0" eaLnBrk="1" latinLnBrk="0" hangingPunct="1"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6pPr>
              <a:lvl7pPr marL="2743200" algn="l" defTabSz="914400" rtl="0" eaLnBrk="1" latinLnBrk="0" hangingPunct="1"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7pPr>
              <a:lvl8pPr marL="3200400" algn="l" defTabSz="914400" rtl="0" eaLnBrk="1" latinLnBrk="0" hangingPunct="1"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8pPr>
              <a:lvl9pPr marL="3657600" algn="l" defTabSz="914400" rtl="0" eaLnBrk="1" latinLnBrk="0" hangingPunct="1"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9pPr>
            </a:lstStyle>
            <a:p>
              <a:r>
                <a:rPr lang="en-US" altLang="zh-CN" dirty="0">
                  <a:solidFill>
                    <a:schemeClr val="bg2"/>
                  </a:solidFill>
                </a:rPr>
                <a:t>5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 bwMode="auto">
            <a:xfrm>
              <a:off x="2974008" y="614695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5pPr>
              <a:lvl6pPr marL="2286000" algn="l" defTabSz="914400" rtl="0" eaLnBrk="1" latinLnBrk="0" hangingPunct="1"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6pPr>
              <a:lvl7pPr marL="2743200" algn="l" defTabSz="914400" rtl="0" eaLnBrk="1" latinLnBrk="0" hangingPunct="1"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7pPr>
              <a:lvl8pPr marL="3200400" algn="l" defTabSz="914400" rtl="0" eaLnBrk="1" latinLnBrk="0" hangingPunct="1"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8pPr>
              <a:lvl9pPr marL="3657600" algn="l" defTabSz="914400" rtl="0" eaLnBrk="1" latinLnBrk="0" hangingPunct="1"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22" name="文本框 5"/>
            <p:cNvSpPr txBox="1"/>
            <p:nvPr/>
          </p:nvSpPr>
          <p:spPr>
            <a:xfrm>
              <a:off x="2974008" y="620037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5pPr>
              <a:lvl6pPr marL="2286000" algn="l" defTabSz="914400" rtl="0" eaLnBrk="1" latinLnBrk="0" hangingPunct="1"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6pPr>
              <a:lvl7pPr marL="2743200" algn="l" defTabSz="914400" rtl="0" eaLnBrk="1" latinLnBrk="0" hangingPunct="1"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7pPr>
              <a:lvl8pPr marL="3200400" algn="l" defTabSz="914400" rtl="0" eaLnBrk="1" latinLnBrk="0" hangingPunct="1"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8pPr>
              <a:lvl9pPr marL="3657600" algn="l" defTabSz="914400" rtl="0" eaLnBrk="1" latinLnBrk="0" hangingPunct="1"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9pPr>
            </a:lstStyle>
            <a:p>
              <a:r>
                <a:rPr lang="en-US" altLang="zh-CN" dirty="0">
                  <a:solidFill>
                    <a:schemeClr val="bg2"/>
                  </a:solidFill>
                </a:rPr>
                <a:t>7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  <p:cxnSp>
          <p:nvCxnSpPr>
            <p:cNvPr id="23" name="直接箭头连接符 22"/>
            <p:cNvCxnSpPr/>
            <p:nvPr/>
          </p:nvCxnSpPr>
          <p:spPr bwMode="auto">
            <a:xfrm>
              <a:off x="3550072" y="3652664"/>
              <a:ext cx="864096" cy="88436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 bwMode="auto">
            <a:xfrm flipH="1" flipV="1">
              <a:off x="2253928" y="4876800"/>
              <a:ext cx="2016224" cy="72008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 bwMode="auto">
            <a:xfrm>
              <a:off x="2109912" y="5332152"/>
              <a:ext cx="864096" cy="868224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/>
          </p:nvCxnSpPr>
          <p:spPr bwMode="auto">
            <a:xfrm flipH="1">
              <a:off x="3766096" y="5452864"/>
              <a:ext cx="648072" cy="747512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7" name="标题 1"/>
          <p:cNvSpPr txBox="1">
            <a:spLocks/>
          </p:cNvSpPr>
          <p:nvPr/>
        </p:nvSpPr>
        <p:spPr bwMode="auto">
          <a:xfrm>
            <a:off x="3217208" y="3262024"/>
            <a:ext cx="151216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r>
              <a:rPr lang="en-US" altLang="zh-CN" kern="0" dirty="0" err="1" smtClean="0">
                <a:solidFill>
                  <a:schemeClr val="tx1"/>
                </a:solidFill>
                <a:ea typeface="宋体" charset="-122"/>
              </a:rPr>
              <a:t>Maths</a:t>
            </a:r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 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28" name="标题 1"/>
          <p:cNvSpPr txBox="1">
            <a:spLocks/>
          </p:cNvSpPr>
          <p:nvPr/>
        </p:nvSpPr>
        <p:spPr bwMode="auto">
          <a:xfrm>
            <a:off x="5110174" y="4763996"/>
            <a:ext cx="204738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Program Design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29" name="标题 1"/>
          <p:cNvSpPr txBox="1">
            <a:spLocks/>
          </p:cNvSpPr>
          <p:nvPr/>
        </p:nvSpPr>
        <p:spPr bwMode="auto">
          <a:xfrm>
            <a:off x="1153003" y="4667144"/>
            <a:ext cx="204738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Data Structure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30" name="标题 1"/>
          <p:cNvSpPr txBox="1">
            <a:spLocks/>
          </p:cNvSpPr>
          <p:nvPr/>
        </p:nvSpPr>
        <p:spPr bwMode="auto">
          <a:xfrm>
            <a:off x="4010348" y="7510216"/>
            <a:ext cx="204738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Data Base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31" name="标题 1"/>
          <p:cNvSpPr txBox="1">
            <a:spLocks/>
          </p:cNvSpPr>
          <p:nvPr/>
        </p:nvSpPr>
        <p:spPr bwMode="auto">
          <a:xfrm>
            <a:off x="5805702" y="5756508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rgbClr val="FFC000"/>
                </a:solidFill>
                <a:ea typeface="宋体" charset="-122"/>
              </a:rPr>
              <a:t>1</a:t>
            </a:r>
            <a:endParaRPr lang="zh-CN" altLang="en-US" kern="0" dirty="0" smtClean="0">
              <a:solidFill>
                <a:srgbClr val="FFC000"/>
              </a:solidFill>
              <a:ea typeface="宋体" charset="-122"/>
            </a:endParaRPr>
          </a:p>
        </p:txBody>
      </p:sp>
      <p:sp>
        <p:nvSpPr>
          <p:cNvPr id="32" name="标题 1"/>
          <p:cNvSpPr txBox="1">
            <a:spLocks/>
          </p:cNvSpPr>
          <p:nvPr/>
        </p:nvSpPr>
        <p:spPr bwMode="auto">
          <a:xfrm>
            <a:off x="4206449" y="4006704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rgbClr val="FFC000"/>
                </a:solidFill>
                <a:ea typeface="宋体" charset="-122"/>
              </a:rPr>
              <a:t>0</a:t>
            </a:r>
            <a:endParaRPr lang="zh-CN" altLang="en-US" kern="0" dirty="0" smtClean="0">
              <a:solidFill>
                <a:srgbClr val="FFC000"/>
              </a:solidFill>
              <a:ea typeface="宋体" charset="-122"/>
            </a:endParaRPr>
          </a:p>
        </p:txBody>
      </p:sp>
      <p:sp>
        <p:nvSpPr>
          <p:cNvPr id="33" name="标题 1"/>
          <p:cNvSpPr txBox="1">
            <a:spLocks/>
          </p:cNvSpPr>
          <p:nvPr/>
        </p:nvSpPr>
        <p:spPr bwMode="auto">
          <a:xfrm>
            <a:off x="2717458" y="7371632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rgbClr val="FFC000"/>
                </a:solidFill>
                <a:ea typeface="宋体" charset="-122"/>
              </a:rPr>
              <a:t>2</a:t>
            </a:r>
            <a:endParaRPr lang="zh-CN" altLang="en-US" kern="0" dirty="0" smtClean="0">
              <a:solidFill>
                <a:srgbClr val="FFC000"/>
              </a:solidFill>
              <a:ea typeface="宋体" charset="-122"/>
            </a:endParaRPr>
          </a:p>
        </p:txBody>
      </p:sp>
      <p:sp>
        <p:nvSpPr>
          <p:cNvPr id="34" name="标题 1"/>
          <p:cNvSpPr txBox="1">
            <a:spLocks/>
          </p:cNvSpPr>
          <p:nvPr/>
        </p:nvSpPr>
        <p:spPr bwMode="auto">
          <a:xfrm>
            <a:off x="1076902" y="5657944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rgbClr val="FFC000"/>
                </a:solidFill>
                <a:ea typeface="宋体" charset="-122"/>
              </a:rPr>
              <a:t>1</a:t>
            </a:r>
            <a:endParaRPr lang="zh-CN" altLang="en-US" kern="0" dirty="0" smtClean="0">
              <a:solidFill>
                <a:srgbClr val="FFC000"/>
              </a:solidFill>
              <a:ea typeface="宋体" charset="-122"/>
            </a:endParaRPr>
          </a:p>
        </p:txBody>
      </p:sp>
      <p:cxnSp>
        <p:nvCxnSpPr>
          <p:cNvPr id="35" name="直接连接符 34"/>
          <p:cNvCxnSpPr/>
          <p:nvPr/>
        </p:nvCxnSpPr>
        <p:spPr bwMode="auto">
          <a:xfrm>
            <a:off x="6558532" y="6318944"/>
            <a:ext cx="1584176" cy="16484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Rectangle 1"/>
          <p:cNvSpPr txBox="1">
            <a:spLocks noChangeArrowheads="1"/>
          </p:cNvSpPr>
          <p:nvPr/>
        </p:nvSpPr>
        <p:spPr bwMode="auto">
          <a:xfrm>
            <a:off x="7139084" y="8071068"/>
            <a:ext cx="4294190" cy="70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C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err="1" smtClean="0">
                <a:solidFill>
                  <a:srgbClr val="FFC000"/>
                </a:solidFill>
                <a:ea typeface="宋体" panose="02010600030101010101" pitchFamily="2" charset="-122"/>
              </a:rPr>
              <a:t>indegree</a:t>
            </a:r>
            <a:r>
              <a:rPr lang="en-US" altLang="zh-CN" sz="3200" kern="0" dirty="0" smtClean="0">
                <a:solidFill>
                  <a:srgbClr val="FFFFFF"/>
                </a:solidFill>
                <a:ea typeface="宋体" panose="02010600030101010101" pitchFamily="2" charset="-122"/>
              </a:rPr>
              <a:t> of vertex.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7" name="Rectangle 1"/>
          <p:cNvSpPr txBox="1">
            <a:spLocks noChangeArrowheads="1"/>
          </p:cNvSpPr>
          <p:nvPr/>
        </p:nvSpPr>
        <p:spPr bwMode="auto">
          <a:xfrm>
            <a:off x="1546365" y="133702"/>
            <a:ext cx="10122123" cy="193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algn="ctr" eaLnBrk="1" hangingPunct="1">
              <a:buFont typeface="Gill Sans" charset="0"/>
              <a:buNone/>
            </a:pPr>
            <a:r>
              <a:rPr lang="en-US" altLang="zh-CN" sz="5400" kern="0" dirty="0" smtClean="0">
                <a:ea typeface="宋体" panose="02010600030101010101" pitchFamily="2" charset="-122"/>
              </a:rPr>
              <a:t>The realization on stand-alone </a:t>
            </a:r>
            <a:endParaRPr lang="en-US" altLang="zh-CN" sz="5400" kern="0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0403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 bwMode="auto">
          <a:xfrm>
            <a:off x="2672852" y="3118355"/>
            <a:ext cx="2361187" cy="1974816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676930" y="1577820"/>
            <a:ext cx="10761599" cy="170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r>
              <a:rPr lang="en-US" altLang="zh-CN" sz="3600" kern="0" dirty="0">
                <a:solidFill>
                  <a:srgbClr val="FF0000"/>
                </a:solidFill>
                <a:ea typeface="宋体" panose="02010600030101010101" pitchFamily="2" charset="-122"/>
              </a:rPr>
              <a:t>2</a:t>
            </a:r>
            <a:r>
              <a:rPr lang="en-US" altLang="zh-CN" sz="36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. Output </a:t>
            </a:r>
            <a:r>
              <a:rPr lang="en-US" altLang="zh-CN" sz="3600" kern="0" dirty="0" smtClean="0">
                <a:solidFill>
                  <a:srgbClr val="FFFFFF"/>
                </a:solidFill>
                <a:ea typeface="宋体" panose="02010600030101010101" pitchFamily="2" charset="-122"/>
              </a:rPr>
              <a:t>the vertex1 of </a:t>
            </a:r>
            <a:r>
              <a:rPr lang="en-US" altLang="zh-CN" sz="36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0 </a:t>
            </a:r>
            <a:r>
              <a:rPr lang="en-US" altLang="zh-CN" sz="3600" kern="0" dirty="0" err="1" smtClean="0">
                <a:solidFill>
                  <a:srgbClr val="FF0000"/>
                </a:solidFill>
                <a:ea typeface="宋体" panose="02010600030101010101" pitchFamily="2" charset="-122"/>
              </a:rPr>
              <a:t>indegree</a:t>
            </a:r>
            <a:r>
              <a:rPr lang="en-US" altLang="zh-CN" sz="3600" kern="0" dirty="0" smtClean="0">
                <a:solidFill>
                  <a:srgbClr val="FFFFFF"/>
                </a:solidFill>
                <a:ea typeface="宋体" panose="02010600030101010101" pitchFamily="2" charset="-122"/>
              </a:rPr>
              <a:t>,</a:t>
            </a:r>
            <a:r>
              <a:rPr lang="en-US" altLang="zh-CN" sz="3600" kern="0" dirty="0">
                <a:ea typeface="宋体" panose="02010600030101010101" pitchFamily="2" charset="-122"/>
              </a:rPr>
              <a:t> </a:t>
            </a:r>
            <a:r>
              <a:rPr lang="en-US" altLang="zh-CN" sz="3600" kern="0" dirty="0" smtClean="0">
                <a:ea typeface="宋体" panose="02010600030101010101" pitchFamily="2" charset="-122"/>
              </a:rPr>
              <a:t>and minus the </a:t>
            </a:r>
            <a:r>
              <a:rPr lang="en-US" altLang="zh-CN" sz="3600" kern="0" dirty="0" err="1" smtClean="0">
                <a:ea typeface="宋体" panose="02010600030101010101" pitchFamily="2" charset="-122"/>
              </a:rPr>
              <a:t>indegree</a:t>
            </a:r>
            <a:r>
              <a:rPr lang="en-US" altLang="zh-CN" sz="3600" kern="0" dirty="0" smtClean="0">
                <a:ea typeface="宋体" panose="02010600030101010101" pitchFamily="2" charset="-122"/>
              </a:rPr>
              <a:t> of following vertices</a:t>
            </a: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165696" y="19104"/>
            <a:ext cx="8242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Topo sort 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029076" y="4059264"/>
            <a:ext cx="3888432" cy="4078464"/>
            <a:chOff x="1317824" y="2860576"/>
            <a:chExt cx="3888432" cy="4078464"/>
          </a:xfrm>
        </p:grpSpPr>
        <p:sp>
          <p:nvSpPr>
            <p:cNvPr id="15" name="椭圆 14"/>
            <p:cNvSpPr/>
            <p:nvPr/>
          </p:nvSpPr>
          <p:spPr bwMode="auto">
            <a:xfrm>
              <a:off x="2757984" y="2860576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757984" y="2914000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2"/>
                  </a:solidFill>
                </a:rPr>
                <a:t>2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 bwMode="auto">
            <a:xfrm>
              <a:off x="1317824" y="4483600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317824" y="4537024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2"/>
                  </a:solidFill>
                </a:rPr>
                <a:t>3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 bwMode="auto">
            <a:xfrm>
              <a:off x="4414168" y="4540064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5pPr>
              <a:lvl6pPr marL="2286000" algn="l" defTabSz="914400" rtl="0" eaLnBrk="1" latinLnBrk="0" hangingPunct="1"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6pPr>
              <a:lvl7pPr marL="2743200" algn="l" defTabSz="914400" rtl="0" eaLnBrk="1" latinLnBrk="0" hangingPunct="1"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7pPr>
              <a:lvl8pPr marL="3200400" algn="l" defTabSz="914400" rtl="0" eaLnBrk="1" latinLnBrk="0" hangingPunct="1"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8pPr>
              <a:lvl9pPr marL="3657600" algn="l" defTabSz="914400" rtl="0" eaLnBrk="1" latinLnBrk="0" hangingPunct="1"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20" name="文本框 5"/>
            <p:cNvSpPr txBox="1"/>
            <p:nvPr/>
          </p:nvSpPr>
          <p:spPr>
            <a:xfrm>
              <a:off x="4414168" y="4593488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5pPr>
              <a:lvl6pPr marL="2286000" algn="l" defTabSz="914400" rtl="0" eaLnBrk="1" latinLnBrk="0" hangingPunct="1"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6pPr>
              <a:lvl7pPr marL="2743200" algn="l" defTabSz="914400" rtl="0" eaLnBrk="1" latinLnBrk="0" hangingPunct="1"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7pPr>
              <a:lvl8pPr marL="3200400" algn="l" defTabSz="914400" rtl="0" eaLnBrk="1" latinLnBrk="0" hangingPunct="1"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8pPr>
              <a:lvl9pPr marL="3657600" algn="l" defTabSz="914400" rtl="0" eaLnBrk="1" latinLnBrk="0" hangingPunct="1"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9pPr>
            </a:lstStyle>
            <a:p>
              <a:r>
                <a:rPr lang="en-US" altLang="zh-CN" dirty="0">
                  <a:solidFill>
                    <a:schemeClr val="bg2"/>
                  </a:solidFill>
                </a:rPr>
                <a:t>5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 bwMode="auto">
            <a:xfrm>
              <a:off x="2974008" y="614695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5pPr>
              <a:lvl6pPr marL="2286000" algn="l" defTabSz="914400" rtl="0" eaLnBrk="1" latinLnBrk="0" hangingPunct="1"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6pPr>
              <a:lvl7pPr marL="2743200" algn="l" defTabSz="914400" rtl="0" eaLnBrk="1" latinLnBrk="0" hangingPunct="1"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7pPr>
              <a:lvl8pPr marL="3200400" algn="l" defTabSz="914400" rtl="0" eaLnBrk="1" latinLnBrk="0" hangingPunct="1"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8pPr>
              <a:lvl9pPr marL="3657600" algn="l" defTabSz="914400" rtl="0" eaLnBrk="1" latinLnBrk="0" hangingPunct="1"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22" name="文本框 5"/>
            <p:cNvSpPr txBox="1"/>
            <p:nvPr/>
          </p:nvSpPr>
          <p:spPr>
            <a:xfrm>
              <a:off x="2974008" y="620037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5pPr>
              <a:lvl6pPr marL="2286000" algn="l" defTabSz="914400" rtl="0" eaLnBrk="1" latinLnBrk="0" hangingPunct="1"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6pPr>
              <a:lvl7pPr marL="2743200" algn="l" defTabSz="914400" rtl="0" eaLnBrk="1" latinLnBrk="0" hangingPunct="1"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7pPr>
              <a:lvl8pPr marL="3200400" algn="l" defTabSz="914400" rtl="0" eaLnBrk="1" latinLnBrk="0" hangingPunct="1"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8pPr>
              <a:lvl9pPr marL="3657600" algn="l" defTabSz="914400" rtl="0" eaLnBrk="1" latinLnBrk="0" hangingPunct="1"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9pPr>
            </a:lstStyle>
            <a:p>
              <a:r>
                <a:rPr lang="en-US" altLang="zh-CN" dirty="0">
                  <a:solidFill>
                    <a:schemeClr val="bg2"/>
                  </a:solidFill>
                </a:rPr>
                <a:t>7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  <p:cxnSp>
          <p:nvCxnSpPr>
            <p:cNvPr id="23" name="直接箭头连接符 22"/>
            <p:cNvCxnSpPr/>
            <p:nvPr/>
          </p:nvCxnSpPr>
          <p:spPr bwMode="auto">
            <a:xfrm>
              <a:off x="3550072" y="3652664"/>
              <a:ext cx="864096" cy="88436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 bwMode="auto">
            <a:xfrm flipH="1" flipV="1">
              <a:off x="2253928" y="4876800"/>
              <a:ext cx="2016224" cy="72008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 bwMode="auto">
            <a:xfrm>
              <a:off x="2109912" y="5332152"/>
              <a:ext cx="864096" cy="868224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/>
          </p:nvCxnSpPr>
          <p:spPr bwMode="auto">
            <a:xfrm flipH="1">
              <a:off x="3766096" y="5452864"/>
              <a:ext cx="648072" cy="747512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7" name="标题 1"/>
          <p:cNvSpPr txBox="1">
            <a:spLocks/>
          </p:cNvSpPr>
          <p:nvPr/>
        </p:nvSpPr>
        <p:spPr bwMode="auto">
          <a:xfrm>
            <a:off x="3081759" y="3354918"/>
            <a:ext cx="151216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r>
              <a:rPr lang="en-US" altLang="zh-CN" kern="0" dirty="0" err="1" smtClean="0">
                <a:solidFill>
                  <a:schemeClr val="tx1"/>
                </a:solidFill>
                <a:ea typeface="宋体" charset="-122"/>
              </a:rPr>
              <a:t>Maths</a:t>
            </a:r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 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28" name="标题 1"/>
          <p:cNvSpPr txBox="1">
            <a:spLocks/>
          </p:cNvSpPr>
          <p:nvPr/>
        </p:nvSpPr>
        <p:spPr bwMode="auto">
          <a:xfrm>
            <a:off x="5110174" y="4763996"/>
            <a:ext cx="204738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Program Design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29" name="标题 1"/>
          <p:cNvSpPr txBox="1">
            <a:spLocks/>
          </p:cNvSpPr>
          <p:nvPr/>
        </p:nvSpPr>
        <p:spPr bwMode="auto">
          <a:xfrm>
            <a:off x="1153003" y="4667144"/>
            <a:ext cx="204738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Data Structure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30" name="标题 1"/>
          <p:cNvSpPr txBox="1">
            <a:spLocks/>
          </p:cNvSpPr>
          <p:nvPr/>
        </p:nvSpPr>
        <p:spPr bwMode="auto">
          <a:xfrm>
            <a:off x="4010348" y="7510216"/>
            <a:ext cx="204738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Data Base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31" name="标题 1"/>
          <p:cNvSpPr txBox="1">
            <a:spLocks/>
          </p:cNvSpPr>
          <p:nvPr/>
        </p:nvSpPr>
        <p:spPr bwMode="auto">
          <a:xfrm>
            <a:off x="5805702" y="5756508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rgbClr val="FFC000"/>
                </a:solidFill>
                <a:ea typeface="宋体" charset="-122"/>
              </a:rPr>
              <a:t>1</a:t>
            </a:r>
            <a:endParaRPr lang="zh-CN" altLang="en-US" kern="0" dirty="0" smtClean="0">
              <a:solidFill>
                <a:srgbClr val="FFC000"/>
              </a:solidFill>
              <a:ea typeface="宋体" charset="-122"/>
            </a:endParaRPr>
          </a:p>
        </p:txBody>
      </p:sp>
      <p:sp>
        <p:nvSpPr>
          <p:cNvPr id="32" name="标题 1"/>
          <p:cNvSpPr txBox="1">
            <a:spLocks/>
          </p:cNvSpPr>
          <p:nvPr/>
        </p:nvSpPr>
        <p:spPr bwMode="auto">
          <a:xfrm>
            <a:off x="4206449" y="4006704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rgbClr val="FFC000"/>
                </a:solidFill>
                <a:ea typeface="宋体" charset="-122"/>
              </a:rPr>
              <a:t>0</a:t>
            </a:r>
            <a:endParaRPr lang="zh-CN" altLang="en-US" kern="0" dirty="0" smtClean="0">
              <a:solidFill>
                <a:srgbClr val="FFC000"/>
              </a:solidFill>
              <a:ea typeface="宋体" charset="-122"/>
            </a:endParaRPr>
          </a:p>
        </p:txBody>
      </p:sp>
      <p:sp>
        <p:nvSpPr>
          <p:cNvPr id="33" name="标题 1"/>
          <p:cNvSpPr txBox="1">
            <a:spLocks/>
          </p:cNvSpPr>
          <p:nvPr/>
        </p:nvSpPr>
        <p:spPr bwMode="auto">
          <a:xfrm>
            <a:off x="2717458" y="7371632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rgbClr val="FFC000"/>
                </a:solidFill>
                <a:ea typeface="宋体" charset="-122"/>
              </a:rPr>
              <a:t>2</a:t>
            </a:r>
            <a:endParaRPr lang="zh-CN" altLang="en-US" kern="0" dirty="0" smtClean="0">
              <a:solidFill>
                <a:srgbClr val="FFC000"/>
              </a:solidFill>
              <a:ea typeface="宋体" charset="-122"/>
            </a:endParaRPr>
          </a:p>
        </p:txBody>
      </p:sp>
      <p:sp>
        <p:nvSpPr>
          <p:cNvPr id="34" name="标题 1"/>
          <p:cNvSpPr txBox="1">
            <a:spLocks/>
          </p:cNvSpPr>
          <p:nvPr/>
        </p:nvSpPr>
        <p:spPr bwMode="auto">
          <a:xfrm>
            <a:off x="1076902" y="5657944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rgbClr val="FFC000"/>
                </a:solidFill>
                <a:ea typeface="宋体" charset="-122"/>
              </a:rPr>
              <a:t>1</a:t>
            </a:r>
            <a:endParaRPr lang="zh-CN" altLang="en-US" kern="0" dirty="0" smtClean="0">
              <a:solidFill>
                <a:srgbClr val="FFC000"/>
              </a:solidFill>
              <a:ea typeface="宋体" charset="-122"/>
            </a:endParaRPr>
          </a:p>
        </p:txBody>
      </p:sp>
      <p:cxnSp>
        <p:nvCxnSpPr>
          <p:cNvPr id="35" name="直接连接符 34"/>
          <p:cNvCxnSpPr/>
          <p:nvPr/>
        </p:nvCxnSpPr>
        <p:spPr bwMode="auto">
          <a:xfrm>
            <a:off x="6558532" y="6318944"/>
            <a:ext cx="1584176" cy="16484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Rectangle 1"/>
          <p:cNvSpPr txBox="1">
            <a:spLocks noChangeArrowheads="1"/>
          </p:cNvSpPr>
          <p:nvPr/>
        </p:nvSpPr>
        <p:spPr bwMode="auto">
          <a:xfrm>
            <a:off x="7157556" y="8130145"/>
            <a:ext cx="4287465" cy="165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r>
              <a:rPr lang="en-US" altLang="zh-CN" sz="3200" kern="0" dirty="0" err="1" smtClean="0">
                <a:solidFill>
                  <a:srgbClr val="FFC000"/>
                </a:solidFill>
                <a:ea typeface="宋体" panose="02010600030101010101" pitchFamily="2" charset="-122"/>
              </a:rPr>
              <a:t>indegree</a:t>
            </a:r>
            <a:r>
              <a:rPr lang="en-US" altLang="zh-CN" sz="3200" kern="0" dirty="0" smtClean="0">
                <a:solidFill>
                  <a:srgbClr val="FFFFFF"/>
                </a:solidFill>
                <a:ea typeface="宋体" panose="02010600030101010101" pitchFamily="2" charset="-122"/>
              </a:rPr>
              <a:t> of vertex.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7" name="Rectangle 1"/>
          <p:cNvSpPr txBox="1">
            <a:spLocks noChangeArrowheads="1"/>
          </p:cNvSpPr>
          <p:nvPr/>
        </p:nvSpPr>
        <p:spPr bwMode="auto">
          <a:xfrm>
            <a:off x="1546365" y="133702"/>
            <a:ext cx="10122123" cy="193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algn="ctr" eaLnBrk="1" hangingPunct="1">
              <a:buFont typeface="Gill Sans" charset="0"/>
              <a:buNone/>
            </a:pPr>
            <a:r>
              <a:rPr lang="en-US" altLang="zh-CN" sz="5400" kern="0" dirty="0" smtClean="0">
                <a:ea typeface="宋体" panose="02010600030101010101" pitchFamily="2" charset="-122"/>
              </a:rPr>
              <a:t>The realization on stand-alone </a:t>
            </a:r>
            <a:endParaRPr lang="en-US" altLang="zh-CN" sz="5400" kern="0" dirty="0">
              <a:ea typeface="宋体" panose="02010600030101010101" pitchFamily="2" charset="-122"/>
            </a:endParaRPr>
          </a:p>
        </p:txBody>
      </p:sp>
      <p:cxnSp>
        <p:nvCxnSpPr>
          <p:cNvPr id="4" name="直接箭头连接符 3"/>
          <p:cNvCxnSpPr/>
          <p:nvPr/>
        </p:nvCxnSpPr>
        <p:spPr bwMode="auto">
          <a:xfrm flipV="1">
            <a:off x="4801384" y="3796680"/>
            <a:ext cx="3426592" cy="21002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 bwMode="auto">
          <a:xfrm>
            <a:off x="6057730" y="2572544"/>
            <a:ext cx="914400" cy="914400"/>
          </a:xfrm>
          <a:prstGeom prst="straightConnector1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Rectangle 1"/>
          <p:cNvSpPr txBox="1">
            <a:spLocks noChangeArrowheads="1"/>
          </p:cNvSpPr>
          <p:nvPr/>
        </p:nvSpPr>
        <p:spPr bwMode="auto">
          <a:xfrm>
            <a:off x="6953658" y="3195238"/>
            <a:ext cx="4182260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Output</a:t>
            </a:r>
            <a:r>
              <a:rPr lang="en-US" altLang="zh-CN" sz="3200" kern="0" dirty="0" smtClean="0">
                <a:solidFill>
                  <a:srgbClr val="FFFFFF"/>
                </a:solidFill>
                <a:ea typeface="宋体" panose="02010600030101010101" pitchFamily="2" charset="-122"/>
              </a:rPr>
              <a:t> the vertex</a:t>
            </a:r>
            <a:r>
              <a:rPr lang="en-US" altLang="zh-CN" sz="3200" kern="0" dirty="0">
                <a:solidFill>
                  <a:srgbClr val="FFFFFF"/>
                </a:solidFill>
                <a:ea typeface="宋体" panose="02010600030101010101" pitchFamily="2" charset="-122"/>
              </a:rPr>
              <a:t>1</a:t>
            </a:r>
            <a:endParaRPr lang="en-US" altLang="zh-CN" sz="32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727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1389832" y="340296"/>
            <a:ext cx="10464800" cy="2438400"/>
          </a:xfrm>
        </p:spPr>
        <p:txBody>
          <a:bodyPr/>
          <a:lstStyle/>
          <a:p>
            <a:pPr eaLnBrk="1" hangingPunct="1"/>
            <a:r>
              <a:rPr lang="en-US" altLang="zh-CN" sz="8000" dirty="0" smtClean="0">
                <a:ea typeface="宋体" panose="02010600030101010101" pitchFamily="2" charset="-122"/>
              </a:rPr>
              <a:t>Outline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99944" y="1924472"/>
            <a:ext cx="10454688" cy="6696744"/>
          </a:xfrm>
        </p:spPr>
        <p:txBody>
          <a:bodyPr/>
          <a:lstStyle/>
          <a:p>
            <a:pPr marL="889000" eaLnBrk="1" hangingPunct="1"/>
            <a:r>
              <a:rPr lang="en-US" altLang="zh-CN" sz="4800" dirty="0" smtClean="0">
                <a:ea typeface="宋体" panose="02010600030101010101" pitchFamily="2" charset="-122"/>
              </a:rPr>
              <a:t>Necessary background knowledge on Spark </a:t>
            </a:r>
            <a:r>
              <a:rPr lang="en-US" altLang="zh-CN" sz="4800" dirty="0" err="1" smtClean="0">
                <a:ea typeface="宋体" panose="02010600030101010101" pitchFamily="2" charset="-122"/>
              </a:rPr>
              <a:t>GraphX</a:t>
            </a:r>
            <a:endParaRPr lang="en-US" altLang="zh-CN" sz="4800" dirty="0" smtClean="0">
              <a:ea typeface="宋体" panose="02010600030101010101" pitchFamily="2" charset="-122"/>
            </a:endParaRPr>
          </a:p>
          <a:p>
            <a:pPr marL="889000" eaLnBrk="1" hangingPunct="1"/>
            <a:r>
              <a:rPr lang="en-US" altLang="zh-CN" sz="4800" dirty="0" smtClean="0">
                <a:ea typeface="宋体" panose="02010600030101010101" pitchFamily="2" charset="-122"/>
              </a:rPr>
              <a:t>Topo sort on stand-alone and Spark </a:t>
            </a:r>
            <a:r>
              <a:rPr lang="en-US" altLang="zh-CN" sz="4800" dirty="0" err="1" smtClean="0">
                <a:ea typeface="宋体" panose="02010600030101010101" pitchFamily="2" charset="-122"/>
              </a:rPr>
              <a:t>GraphX</a:t>
            </a:r>
            <a:endParaRPr lang="en-US" altLang="zh-CN" sz="4800" dirty="0" smtClean="0">
              <a:ea typeface="宋体" panose="02010600030101010101" pitchFamily="2" charset="-122"/>
            </a:endParaRPr>
          </a:p>
          <a:p>
            <a:pPr marL="889000" eaLnBrk="1" hangingPunct="1"/>
            <a:r>
              <a:rPr lang="en-US" altLang="zh-CN" sz="4800" dirty="0" smtClean="0">
                <a:ea typeface="宋体" panose="02010600030101010101" pitchFamily="2" charset="-122"/>
              </a:rPr>
              <a:t>Distributed topo sort</a:t>
            </a:r>
          </a:p>
          <a:p>
            <a:pPr marL="889000" eaLnBrk="1" hangingPunct="1"/>
            <a:endParaRPr lang="en-US" altLang="zh-CN" dirty="0" smtClean="0">
              <a:ea typeface="宋体" panose="02010600030101010101" pitchFamily="2" charset="-122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965896" y="8333184"/>
            <a:ext cx="104648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0" indent="0" algn="r" eaLnBrk="1" hangingPunct="1">
              <a:buFontTx/>
              <a:buNone/>
            </a:pPr>
            <a:r>
              <a:rPr lang="en-US" altLang="zh-CN" sz="3600" kern="0" dirty="0" smtClean="0">
                <a:ea typeface="宋体" panose="02010600030101010101" pitchFamily="2" charset="-122"/>
              </a:rPr>
              <a:t>Lecturer: </a:t>
            </a:r>
            <a:r>
              <a:rPr lang="zh-CN" altLang="en-US" sz="3600" kern="0" dirty="0" smtClean="0">
                <a:ea typeface="宋体" panose="02010600030101010101" pitchFamily="2" charset="-122"/>
              </a:rPr>
              <a:t>苟毓川</a:t>
            </a:r>
            <a:r>
              <a:rPr lang="en-US" altLang="zh-CN" sz="3600" kern="0" dirty="0" smtClean="0">
                <a:ea typeface="宋体" panose="02010600030101010101" pitchFamily="2" charset="-122"/>
              </a:rPr>
              <a:t>5120309391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676930" y="1577820"/>
            <a:ext cx="10761599" cy="170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r>
              <a:rPr lang="en-US" altLang="zh-CN" sz="3600" kern="0" dirty="0">
                <a:solidFill>
                  <a:srgbClr val="FF0000"/>
                </a:solidFill>
                <a:ea typeface="宋体" panose="02010600030101010101" pitchFamily="2" charset="-122"/>
              </a:rPr>
              <a:t>2</a:t>
            </a:r>
            <a:r>
              <a:rPr lang="en-US" altLang="zh-CN" sz="36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. Output </a:t>
            </a:r>
            <a:r>
              <a:rPr lang="en-US" altLang="zh-CN" sz="3600" kern="0" dirty="0" smtClean="0">
                <a:solidFill>
                  <a:srgbClr val="FFFFFF"/>
                </a:solidFill>
                <a:ea typeface="宋体" panose="02010600030101010101" pitchFamily="2" charset="-122"/>
              </a:rPr>
              <a:t>the vertex1 of </a:t>
            </a:r>
            <a:r>
              <a:rPr lang="en-US" altLang="zh-CN" sz="36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0 </a:t>
            </a:r>
            <a:r>
              <a:rPr lang="en-US" altLang="zh-CN" sz="3600" kern="0" dirty="0" err="1" smtClean="0">
                <a:solidFill>
                  <a:srgbClr val="FF0000"/>
                </a:solidFill>
                <a:ea typeface="宋体" panose="02010600030101010101" pitchFamily="2" charset="-122"/>
              </a:rPr>
              <a:t>indegree</a:t>
            </a:r>
            <a:r>
              <a:rPr lang="en-US" altLang="zh-CN" sz="3600" kern="0" dirty="0" smtClean="0">
                <a:solidFill>
                  <a:srgbClr val="FFFFFF"/>
                </a:solidFill>
                <a:ea typeface="宋体" panose="02010600030101010101" pitchFamily="2" charset="-122"/>
              </a:rPr>
              <a:t>,</a:t>
            </a:r>
            <a:r>
              <a:rPr lang="en-US" altLang="zh-CN" sz="3600" kern="0" dirty="0">
                <a:ea typeface="宋体" panose="02010600030101010101" pitchFamily="2" charset="-122"/>
              </a:rPr>
              <a:t> </a:t>
            </a:r>
            <a:r>
              <a:rPr lang="en-US" altLang="zh-CN" sz="3600" kern="0" dirty="0" smtClean="0">
                <a:ea typeface="宋体" panose="02010600030101010101" pitchFamily="2" charset="-122"/>
              </a:rPr>
              <a:t>and minus the </a:t>
            </a:r>
            <a:r>
              <a:rPr lang="en-US" altLang="zh-CN" sz="3600" kern="0" dirty="0" err="1" smtClean="0">
                <a:ea typeface="宋体" panose="02010600030101010101" pitchFamily="2" charset="-122"/>
              </a:rPr>
              <a:t>indegree</a:t>
            </a:r>
            <a:r>
              <a:rPr lang="en-US" altLang="zh-CN" sz="3600" kern="0" dirty="0" smtClean="0">
                <a:ea typeface="宋体" panose="02010600030101010101" pitchFamily="2" charset="-122"/>
              </a:rPr>
              <a:t> of following vertices</a:t>
            </a: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165696" y="19104"/>
            <a:ext cx="8242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Topo sort 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15" name="椭圆 14"/>
          <p:cNvSpPr/>
          <p:nvPr/>
        </p:nvSpPr>
        <p:spPr bwMode="auto">
          <a:xfrm>
            <a:off x="9598744" y="4673755"/>
            <a:ext cx="792088" cy="7920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598744" y="4727179"/>
            <a:ext cx="792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2"/>
                </a:solidFill>
              </a:rPr>
              <a:t>2</a:t>
            </a:r>
            <a:endParaRPr lang="zh-CN" altLang="en-US" dirty="0">
              <a:solidFill>
                <a:schemeClr val="bg2"/>
              </a:solidFill>
            </a:endParaRPr>
          </a:p>
        </p:txBody>
      </p:sp>
      <p:sp>
        <p:nvSpPr>
          <p:cNvPr id="17" name="椭圆 16"/>
          <p:cNvSpPr/>
          <p:nvPr/>
        </p:nvSpPr>
        <p:spPr bwMode="auto">
          <a:xfrm>
            <a:off x="2029076" y="5682288"/>
            <a:ext cx="792088" cy="7920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029076" y="5735712"/>
            <a:ext cx="792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2"/>
                </a:solidFill>
              </a:rPr>
              <a:t>3</a:t>
            </a:r>
            <a:endParaRPr lang="zh-CN" altLang="en-US" dirty="0">
              <a:solidFill>
                <a:schemeClr val="bg2"/>
              </a:solidFill>
            </a:endParaRPr>
          </a:p>
        </p:txBody>
      </p:sp>
      <p:sp>
        <p:nvSpPr>
          <p:cNvPr id="19" name="椭圆 18"/>
          <p:cNvSpPr/>
          <p:nvPr/>
        </p:nvSpPr>
        <p:spPr bwMode="auto">
          <a:xfrm>
            <a:off x="5125420" y="5738752"/>
            <a:ext cx="792088" cy="7920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20" name="文本框 5"/>
          <p:cNvSpPr txBox="1"/>
          <p:nvPr/>
        </p:nvSpPr>
        <p:spPr>
          <a:xfrm>
            <a:off x="5125420" y="5792176"/>
            <a:ext cx="792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r>
              <a:rPr lang="en-US" altLang="zh-CN" dirty="0">
                <a:solidFill>
                  <a:schemeClr val="bg2"/>
                </a:solidFill>
              </a:rPr>
              <a:t>5</a:t>
            </a:r>
            <a:endParaRPr lang="zh-CN" altLang="en-US" dirty="0">
              <a:solidFill>
                <a:schemeClr val="bg2"/>
              </a:solidFill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3685260" y="7345640"/>
            <a:ext cx="792088" cy="7920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22" name="文本框 5"/>
          <p:cNvSpPr txBox="1"/>
          <p:nvPr/>
        </p:nvSpPr>
        <p:spPr>
          <a:xfrm>
            <a:off x="3685260" y="7399064"/>
            <a:ext cx="792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r>
              <a:rPr lang="en-US" altLang="zh-CN" dirty="0">
                <a:solidFill>
                  <a:schemeClr val="bg2"/>
                </a:solidFill>
              </a:rPr>
              <a:t>7</a:t>
            </a:r>
            <a:endParaRPr lang="zh-CN" altLang="en-US" dirty="0">
              <a:solidFill>
                <a:schemeClr val="bg2"/>
              </a:solidFill>
            </a:endParaRPr>
          </a:p>
        </p:txBody>
      </p:sp>
      <p:cxnSp>
        <p:nvCxnSpPr>
          <p:cNvPr id="24" name="直接箭头连接符 23"/>
          <p:cNvCxnSpPr/>
          <p:nvPr/>
        </p:nvCxnSpPr>
        <p:spPr bwMode="auto">
          <a:xfrm flipH="1" flipV="1">
            <a:off x="2965180" y="6075488"/>
            <a:ext cx="2016224" cy="7200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 bwMode="auto">
          <a:xfrm>
            <a:off x="2821164" y="6530840"/>
            <a:ext cx="864096" cy="86822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 bwMode="auto">
          <a:xfrm flipH="1">
            <a:off x="4477348" y="6651552"/>
            <a:ext cx="648072" cy="74751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" name="标题 1"/>
          <p:cNvSpPr txBox="1">
            <a:spLocks/>
          </p:cNvSpPr>
          <p:nvPr/>
        </p:nvSpPr>
        <p:spPr bwMode="auto">
          <a:xfrm>
            <a:off x="9238704" y="3914601"/>
            <a:ext cx="151216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r>
              <a:rPr lang="en-US" altLang="zh-CN" kern="0" dirty="0" err="1" smtClean="0">
                <a:solidFill>
                  <a:schemeClr val="tx1"/>
                </a:solidFill>
                <a:ea typeface="宋体" charset="-122"/>
              </a:rPr>
              <a:t>Maths</a:t>
            </a:r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 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28" name="标题 1"/>
          <p:cNvSpPr txBox="1">
            <a:spLocks/>
          </p:cNvSpPr>
          <p:nvPr/>
        </p:nvSpPr>
        <p:spPr bwMode="auto">
          <a:xfrm>
            <a:off x="5110174" y="4763996"/>
            <a:ext cx="204738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Program Design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29" name="标题 1"/>
          <p:cNvSpPr txBox="1">
            <a:spLocks/>
          </p:cNvSpPr>
          <p:nvPr/>
        </p:nvSpPr>
        <p:spPr bwMode="auto">
          <a:xfrm>
            <a:off x="1153003" y="4667144"/>
            <a:ext cx="204738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Data Structure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30" name="标题 1"/>
          <p:cNvSpPr txBox="1">
            <a:spLocks/>
          </p:cNvSpPr>
          <p:nvPr/>
        </p:nvSpPr>
        <p:spPr bwMode="auto">
          <a:xfrm>
            <a:off x="4010348" y="7510216"/>
            <a:ext cx="204738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Data Base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31" name="标题 1"/>
          <p:cNvSpPr txBox="1">
            <a:spLocks/>
          </p:cNvSpPr>
          <p:nvPr/>
        </p:nvSpPr>
        <p:spPr bwMode="auto">
          <a:xfrm>
            <a:off x="5805702" y="5756508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rgbClr val="FFC000"/>
                </a:solidFill>
                <a:ea typeface="宋体" charset="-122"/>
              </a:rPr>
              <a:t>1</a:t>
            </a:r>
            <a:endParaRPr lang="zh-CN" altLang="en-US" kern="0" dirty="0" smtClean="0">
              <a:solidFill>
                <a:srgbClr val="FFC000"/>
              </a:solidFill>
              <a:ea typeface="宋体" charset="-122"/>
            </a:endParaRPr>
          </a:p>
        </p:txBody>
      </p:sp>
      <p:sp>
        <p:nvSpPr>
          <p:cNvPr id="32" name="标题 1"/>
          <p:cNvSpPr txBox="1">
            <a:spLocks/>
          </p:cNvSpPr>
          <p:nvPr/>
        </p:nvSpPr>
        <p:spPr bwMode="auto">
          <a:xfrm>
            <a:off x="10442941" y="4577852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rgbClr val="FFC000"/>
                </a:solidFill>
                <a:ea typeface="宋体" charset="-122"/>
              </a:rPr>
              <a:t>0</a:t>
            </a:r>
            <a:endParaRPr lang="zh-CN" altLang="en-US" kern="0" dirty="0" smtClean="0">
              <a:solidFill>
                <a:srgbClr val="FFC000"/>
              </a:solidFill>
              <a:ea typeface="宋体" charset="-122"/>
            </a:endParaRPr>
          </a:p>
        </p:txBody>
      </p:sp>
      <p:sp>
        <p:nvSpPr>
          <p:cNvPr id="33" name="标题 1"/>
          <p:cNvSpPr txBox="1">
            <a:spLocks/>
          </p:cNvSpPr>
          <p:nvPr/>
        </p:nvSpPr>
        <p:spPr bwMode="auto">
          <a:xfrm>
            <a:off x="2717458" y="7371632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rgbClr val="FFC000"/>
                </a:solidFill>
                <a:ea typeface="宋体" charset="-122"/>
              </a:rPr>
              <a:t>2</a:t>
            </a:r>
            <a:endParaRPr lang="zh-CN" altLang="en-US" kern="0" dirty="0" smtClean="0">
              <a:solidFill>
                <a:srgbClr val="FFC000"/>
              </a:solidFill>
              <a:ea typeface="宋体" charset="-122"/>
            </a:endParaRPr>
          </a:p>
        </p:txBody>
      </p:sp>
      <p:sp>
        <p:nvSpPr>
          <p:cNvPr id="34" name="标题 1"/>
          <p:cNvSpPr txBox="1">
            <a:spLocks/>
          </p:cNvSpPr>
          <p:nvPr/>
        </p:nvSpPr>
        <p:spPr bwMode="auto">
          <a:xfrm>
            <a:off x="1076902" y="5657944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rgbClr val="FFC000"/>
                </a:solidFill>
                <a:ea typeface="宋体" charset="-122"/>
              </a:rPr>
              <a:t>1</a:t>
            </a:r>
            <a:endParaRPr lang="zh-CN" altLang="en-US" kern="0" dirty="0" smtClean="0">
              <a:solidFill>
                <a:srgbClr val="FFC000"/>
              </a:solidFill>
              <a:ea typeface="宋体" charset="-122"/>
            </a:endParaRPr>
          </a:p>
        </p:txBody>
      </p:sp>
      <p:cxnSp>
        <p:nvCxnSpPr>
          <p:cNvPr id="35" name="直接连接符 34"/>
          <p:cNvCxnSpPr/>
          <p:nvPr/>
        </p:nvCxnSpPr>
        <p:spPr bwMode="auto">
          <a:xfrm>
            <a:off x="6558532" y="6318944"/>
            <a:ext cx="1584176" cy="16484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Rectangle 1"/>
          <p:cNvSpPr txBox="1">
            <a:spLocks noChangeArrowheads="1"/>
          </p:cNvSpPr>
          <p:nvPr/>
        </p:nvSpPr>
        <p:spPr bwMode="auto">
          <a:xfrm>
            <a:off x="7157556" y="8130145"/>
            <a:ext cx="4287465" cy="165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r>
              <a:rPr lang="en-US" altLang="zh-CN" sz="3200" kern="0" dirty="0" err="1" smtClean="0">
                <a:solidFill>
                  <a:srgbClr val="FFC000"/>
                </a:solidFill>
                <a:ea typeface="宋体" panose="02010600030101010101" pitchFamily="2" charset="-122"/>
              </a:rPr>
              <a:t>indegree</a:t>
            </a:r>
            <a:r>
              <a:rPr lang="en-US" altLang="zh-CN" sz="3200" kern="0" dirty="0" smtClean="0">
                <a:solidFill>
                  <a:srgbClr val="FFFFFF"/>
                </a:solidFill>
                <a:ea typeface="宋体" panose="02010600030101010101" pitchFamily="2" charset="-122"/>
              </a:rPr>
              <a:t> of vertex.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7" name="Rectangle 1"/>
          <p:cNvSpPr txBox="1">
            <a:spLocks noChangeArrowheads="1"/>
          </p:cNvSpPr>
          <p:nvPr/>
        </p:nvSpPr>
        <p:spPr bwMode="auto">
          <a:xfrm>
            <a:off x="1546365" y="133702"/>
            <a:ext cx="10122123" cy="193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algn="ctr" eaLnBrk="1" hangingPunct="1">
              <a:buFont typeface="Gill Sans" charset="0"/>
              <a:buNone/>
            </a:pPr>
            <a:r>
              <a:rPr lang="en-US" altLang="zh-CN" sz="5400" kern="0" dirty="0" smtClean="0">
                <a:ea typeface="宋体" panose="02010600030101010101" pitchFamily="2" charset="-122"/>
              </a:rPr>
              <a:t>The realization on stand-alone </a:t>
            </a:r>
            <a:endParaRPr lang="en-US" altLang="zh-CN" sz="5400" kern="0" dirty="0">
              <a:ea typeface="宋体" panose="02010600030101010101" pitchFamily="2" charset="-122"/>
            </a:endParaRPr>
          </a:p>
        </p:txBody>
      </p:sp>
      <p:cxnSp>
        <p:nvCxnSpPr>
          <p:cNvPr id="7" name="直接箭头连接符 6"/>
          <p:cNvCxnSpPr/>
          <p:nvPr/>
        </p:nvCxnSpPr>
        <p:spPr bwMode="auto">
          <a:xfrm>
            <a:off x="6057730" y="2572544"/>
            <a:ext cx="914400" cy="914400"/>
          </a:xfrm>
          <a:prstGeom prst="straightConnector1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Rectangle 1"/>
          <p:cNvSpPr txBox="1">
            <a:spLocks noChangeArrowheads="1"/>
          </p:cNvSpPr>
          <p:nvPr/>
        </p:nvSpPr>
        <p:spPr bwMode="auto">
          <a:xfrm>
            <a:off x="7798544" y="3361417"/>
            <a:ext cx="4182260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Output</a:t>
            </a:r>
            <a:r>
              <a:rPr lang="en-US" altLang="zh-CN" sz="3200" kern="0" dirty="0" smtClean="0">
                <a:solidFill>
                  <a:srgbClr val="FFFFFF"/>
                </a:solidFill>
                <a:ea typeface="宋体" panose="02010600030101010101" pitchFamily="2" charset="-122"/>
              </a:rPr>
              <a:t> the vertex1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cxnSp>
        <p:nvCxnSpPr>
          <p:cNvPr id="6" name="直接箭头连接符 5"/>
          <p:cNvCxnSpPr/>
          <p:nvPr/>
        </p:nvCxnSpPr>
        <p:spPr bwMode="auto">
          <a:xfrm flipH="1">
            <a:off x="6800771" y="5124344"/>
            <a:ext cx="2266574" cy="79208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9" name="Rectangle 1"/>
          <p:cNvSpPr txBox="1">
            <a:spLocks noChangeArrowheads="1"/>
          </p:cNvSpPr>
          <p:nvPr/>
        </p:nvSpPr>
        <p:spPr bwMode="auto">
          <a:xfrm>
            <a:off x="7426085" y="5420491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-1</a:t>
            </a:r>
            <a:endParaRPr lang="en-US" altLang="zh-CN" sz="32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40" name="标题 1"/>
          <p:cNvSpPr txBox="1">
            <a:spLocks/>
          </p:cNvSpPr>
          <p:nvPr/>
        </p:nvSpPr>
        <p:spPr bwMode="auto">
          <a:xfrm>
            <a:off x="11418843" y="4597339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rgbClr val="00B0F0"/>
                </a:solidFill>
                <a:ea typeface="宋体" charset="-122"/>
              </a:rPr>
              <a:t>1</a:t>
            </a:r>
            <a:endParaRPr lang="zh-CN" altLang="en-US" kern="0" dirty="0" smtClean="0">
              <a:solidFill>
                <a:srgbClr val="00B0F0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9141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676930" y="1577820"/>
            <a:ext cx="10761599" cy="170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r>
              <a:rPr lang="en-US" altLang="zh-CN" sz="3600" kern="0" dirty="0">
                <a:solidFill>
                  <a:srgbClr val="FF0000"/>
                </a:solidFill>
                <a:ea typeface="宋体" panose="02010600030101010101" pitchFamily="2" charset="-122"/>
              </a:rPr>
              <a:t>2</a:t>
            </a:r>
            <a:r>
              <a:rPr lang="en-US" altLang="zh-CN" sz="36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. Output </a:t>
            </a:r>
            <a:r>
              <a:rPr lang="en-US" altLang="zh-CN" sz="3600" kern="0" dirty="0" smtClean="0">
                <a:solidFill>
                  <a:srgbClr val="FFFFFF"/>
                </a:solidFill>
                <a:ea typeface="宋体" panose="02010600030101010101" pitchFamily="2" charset="-122"/>
              </a:rPr>
              <a:t>the vertex1 of </a:t>
            </a:r>
            <a:r>
              <a:rPr lang="en-US" altLang="zh-CN" sz="36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0 </a:t>
            </a:r>
            <a:r>
              <a:rPr lang="en-US" altLang="zh-CN" sz="3600" kern="0" dirty="0" err="1" smtClean="0">
                <a:solidFill>
                  <a:srgbClr val="FF0000"/>
                </a:solidFill>
                <a:ea typeface="宋体" panose="02010600030101010101" pitchFamily="2" charset="-122"/>
              </a:rPr>
              <a:t>indegree</a:t>
            </a:r>
            <a:r>
              <a:rPr lang="en-US" altLang="zh-CN" sz="3600" kern="0" dirty="0" smtClean="0">
                <a:solidFill>
                  <a:srgbClr val="FFFFFF"/>
                </a:solidFill>
                <a:ea typeface="宋体" panose="02010600030101010101" pitchFamily="2" charset="-122"/>
              </a:rPr>
              <a:t>,</a:t>
            </a:r>
            <a:r>
              <a:rPr lang="en-US" altLang="zh-CN" sz="3600" kern="0" dirty="0">
                <a:ea typeface="宋体" panose="02010600030101010101" pitchFamily="2" charset="-122"/>
              </a:rPr>
              <a:t> </a:t>
            </a:r>
            <a:r>
              <a:rPr lang="en-US" altLang="zh-CN" sz="3600" kern="0" dirty="0" smtClean="0">
                <a:ea typeface="宋体" panose="02010600030101010101" pitchFamily="2" charset="-122"/>
              </a:rPr>
              <a:t>and minus the </a:t>
            </a:r>
            <a:r>
              <a:rPr lang="en-US" altLang="zh-CN" sz="3600" kern="0" dirty="0" err="1" smtClean="0">
                <a:ea typeface="宋体" panose="02010600030101010101" pitchFamily="2" charset="-122"/>
              </a:rPr>
              <a:t>indegree</a:t>
            </a:r>
            <a:r>
              <a:rPr lang="en-US" altLang="zh-CN" sz="3600" kern="0" dirty="0" smtClean="0">
                <a:ea typeface="宋体" panose="02010600030101010101" pitchFamily="2" charset="-122"/>
              </a:rPr>
              <a:t> of following vertices</a:t>
            </a: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165696" y="19104"/>
            <a:ext cx="8242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Topo sort 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15" name="椭圆 14"/>
          <p:cNvSpPr/>
          <p:nvPr/>
        </p:nvSpPr>
        <p:spPr bwMode="auto">
          <a:xfrm>
            <a:off x="9598744" y="4673755"/>
            <a:ext cx="792088" cy="7920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598744" y="4727179"/>
            <a:ext cx="792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2"/>
                </a:solidFill>
              </a:rPr>
              <a:t>2</a:t>
            </a:r>
            <a:endParaRPr lang="zh-CN" altLang="en-US" dirty="0">
              <a:solidFill>
                <a:schemeClr val="bg2"/>
              </a:solidFill>
            </a:endParaRPr>
          </a:p>
        </p:txBody>
      </p:sp>
      <p:sp>
        <p:nvSpPr>
          <p:cNvPr id="17" name="椭圆 16"/>
          <p:cNvSpPr/>
          <p:nvPr/>
        </p:nvSpPr>
        <p:spPr bwMode="auto">
          <a:xfrm>
            <a:off x="2029076" y="5682288"/>
            <a:ext cx="792088" cy="7920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029076" y="5735712"/>
            <a:ext cx="792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2"/>
                </a:solidFill>
              </a:rPr>
              <a:t>3</a:t>
            </a:r>
            <a:endParaRPr lang="zh-CN" altLang="en-US" dirty="0">
              <a:solidFill>
                <a:schemeClr val="bg2"/>
              </a:solidFill>
            </a:endParaRPr>
          </a:p>
        </p:txBody>
      </p:sp>
      <p:sp>
        <p:nvSpPr>
          <p:cNvPr id="19" name="椭圆 18"/>
          <p:cNvSpPr/>
          <p:nvPr/>
        </p:nvSpPr>
        <p:spPr bwMode="auto">
          <a:xfrm>
            <a:off x="5125420" y="5738752"/>
            <a:ext cx="792088" cy="7920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20" name="文本框 5"/>
          <p:cNvSpPr txBox="1"/>
          <p:nvPr/>
        </p:nvSpPr>
        <p:spPr>
          <a:xfrm>
            <a:off x="5125420" y="5792176"/>
            <a:ext cx="792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r>
              <a:rPr lang="en-US" altLang="zh-CN" dirty="0">
                <a:solidFill>
                  <a:schemeClr val="bg2"/>
                </a:solidFill>
              </a:rPr>
              <a:t>5</a:t>
            </a:r>
            <a:endParaRPr lang="zh-CN" altLang="en-US" dirty="0">
              <a:solidFill>
                <a:schemeClr val="bg2"/>
              </a:solidFill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3685260" y="7345640"/>
            <a:ext cx="792088" cy="7920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22" name="文本框 5"/>
          <p:cNvSpPr txBox="1"/>
          <p:nvPr/>
        </p:nvSpPr>
        <p:spPr>
          <a:xfrm>
            <a:off x="3685260" y="7399064"/>
            <a:ext cx="792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r>
              <a:rPr lang="en-US" altLang="zh-CN" dirty="0">
                <a:solidFill>
                  <a:schemeClr val="bg2"/>
                </a:solidFill>
              </a:rPr>
              <a:t>7</a:t>
            </a:r>
            <a:endParaRPr lang="zh-CN" altLang="en-US" dirty="0">
              <a:solidFill>
                <a:schemeClr val="bg2"/>
              </a:solidFill>
            </a:endParaRPr>
          </a:p>
        </p:txBody>
      </p:sp>
      <p:cxnSp>
        <p:nvCxnSpPr>
          <p:cNvPr id="24" name="直接箭头连接符 23"/>
          <p:cNvCxnSpPr/>
          <p:nvPr/>
        </p:nvCxnSpPr>
        <p:spPr bwMode="auto">
          <a:xfrm flipH="1" flipV="1">
            <a:off x="2965180" y="6075488"/>
            <a:ext cx="2016224" cy="7200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 bwMode="auto">
          <a:xfrm>
            <a:off x="2821164" y="6530840"/>
            <a:ext cx="864096" cy="86822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 bwMode="auto">
          <a:xfrm flipH="1">
            <a:off x="4477348" y="6651552"/>
            <a:ext cx="648072" cy="74751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" name="标题 1"/>
          <p:cNvSpPr txBox="1">
            <a:spLocks/>
          </p:cNvSpPr>
          <p:nvPr/>
        </p:nvSpPr>
        <p:spPr bwMode="auto">
          <a:xfrm>
            <a:off x="9238704" y="3914601"/>
            <a:ext cx="151216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r>
              <a:rPr lang="en-US" altLang="zh-CN" kern="0" dirty="0" err="1" smtClean="0">
                <a:solidFill>
                  <a:schemeClr val="tx1"/>
                </a:solidFill>
                <a:ea typeface="宋体" charset="-122"/>
              </a:rPr>
              <a:t>Maths</a:t>
            </a:r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 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28" name="标题 1"/>
          <p:cNvSpPr txBox="1">
            <a:spLocks/>
          </p:cNvSpPr>
          <p:nvPr/>
        </p:nvSpPr>
        <p:spPr bwMode="auto">
          <a:xfrm>
            <a:off x="5110174" y="4763996"/>
            <a:ext cx="204738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Program Design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29" name="标题 1"/>
          <p:cNvSpPr txBox="1">
            <a:spLocks/>
          </p:cNvSpPr>
          <p:nvPr/>
        </p:nvSpPr>
        <p:spPr bwMode="auto">
          <a:xfrm>
            <a:off x="1153003" y="4667144"/>
            <a:ext cx="204738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Data Structure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30" name="标题 1"/>
          <p:cNvSpPr txBox="1">
            <a:spLocks/>
          </p:cNvSpPr>
          <p:nvPr/>
        </p:nvSpPr>
        <p:spPr bwMode="auto">
          <a:xfrm>
            <a:off x="4010348" y="7510216"/>
            <a:ext cx="204738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Data Base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31" name="标题 1"/>
          <p:cNvSpPr txBox="1">
            <a:spLocks/>
          </p:cNvSpPr>
          <p:nvPr/>
        </p:nvSpPr>
        <p:spPr bwMode="auto">
          <a:xfrm>
            <a:off x="5805702" y="5756508"/>
            <a:ext cx="1551966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rgbClr val="FFC000"/>
                </a:solidFill>
                <a:ea typeface="宋体" charset="-122"/>
              </a:rPr>
              <a:t>1</a:t>
            </a:r>
            <a:r>
              <a:rPr lang="en-US" altLang="zh-CN" kern="0" dirty="0" smtClean="0">
                <a:solidFill>
                  <a:srgbClr val="FF0000"/>
                </a:solidFill>
                <a:ea typeface="宋体" charset="-122"/>
              </a:rPr>
              <a:t>-1=0</a:t>
            </a:r>
            <a:endParaRPr lang="zh-CN" altLang="en-US" kern="0" dirty="0" smtClean="0">
              <a:solidFill>
                <a:srgbClr val="FF0000"/>
              </a:solidFill>
              <a:ea typeface="宋体" charset="-122"/>
            </a:endParaRPr>
          </a:p>
        </p:txBody>
      </p:sp>
      <p:sp>
        <p:nvSpPr>
          <p:cNvPr id="32" name="标题 1"/>
          <p:cNvSpPr txBox="1">
            <a:spLocks/>
          </p:cNvSpPr>
          <p:nvPr/>
        </p:nvSpPr>
        <p:spPr bwMode="auto">
          <a:xfrm>
            <a:off x="10442941" y="4577852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rgbClr val="FFC000"/>
                </a:solidFill>
                <a:ea typeface="宋体" charset="-122"/>
              </a:rPr>
              <a:t>0</a:t>
            </a:r>
            <a:endParaRPr lang="zh-CN" altLang="en-US" kern="0" dirty="0" smtClean="0">
              <a:solidFill>
                <a:srgbClr val="FFC000"/>
              </a:solidFill>
              <a:ea typeface="宋体" charset="-122"/>
            </a:endParaRPr>
          </a:p>
        </p:txBody>
      </p:sp>
      <p:sp>
        <p:nvSpPr>
          <p:cNvPr id="33" name="标题 1"/>
          <p:cNvSpPr txBox="1">
            <a:spLocks/>
          </p:cNvSpPr>
          <p:nvPr/>
        </p:nvSpPr>
        <p:spPr bwMode="auto">
          <a:xfrm>
            <a:off x="2717458" y="7371632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rgbClr val="FFC000"/>
                </a:solidFill>
                <a:ea typeface="宋体" charset="-122"/>
              </a:rPr>
              <a:t>2</a:t>
            </a:r>
            <a:endParaRPr lang="zh-CN" altLang="en-US" kern="0" dirty="0" smtClean="0">
              <a:solidFill>
                <a:srgbClr val="FFC000"/>
              </a:solidFill>
              <a:ea typeface="宋体" charset="-122"/>
            </a:endParaRPr>
          </a:p>
        </p:txBody>
      </p:sp>
      <p:sp>
        <p:nvSpPr>
          <p:cNvPr id="34" name="标题 1"/>
          <p:cNvSpPr txBox="1">
            <a:spLocks/>
          </p:cNvSpPr>
          <p:nvPr/>
        </p:nvSpPr>
        <p:spPr bwMode="auto">
          <a:xfrm>
            <a:off x="1076902" y="5657944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rgbClr val="FFC000"/>
                </a:solidFill>
                <a:ea typeface="宋体" charset="-122"/>
              </a:rPr>
              <a:t>1</a:t>
            </a:r>
            <a:endParaRPr lang="zh-CN" altLang="en-US" kern="0" dirty="0" smtClean="0">
              <a:solidFill>
                <a:srgbClr val="FFC000"/>
              </a:solidFill>
              <a:ea typeface="宋体" charset="-122"/>
            </a:endParaRPr>
          </a:p>
        </p:txBody>
      </p:sp>
      <p:cxnSp>
        <p:nvCxnSpPr>
          <p:cNvPr id="35" name="直接连接符 34"/>
          <p:cNvCxnSpPr/>
          <p:nvPr/>
        </p:nvCxnSpPr>
        <p:spPr bwMode="auto">
          <a:xfrm>
            <a:off x="6558532" y="6318944"/>
            <a:ext cx="1584176" cy="16484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Rectangle 1"/>
          <p:cNvSpPr txBox="1">
            <a:spLocks noChangeArrowheads="1"/>
          </p:cNvSpPr>
          <p:nvPr/>
        </p:nvSpPr>
        <p:spPr bwMode="auto">
          <a:xfrm>
            <a:off x="7157556" y="8130145"/>
            <a:ext cx="4287465" cy="165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r>
              <a:rPr lang="en-US" altLang="zh-CN" sz="3200" kern="0" dirty="0" err="1" smtClean="0">
                <a:solidFill>
                  <a:srgbClr val="FFC000"/>
                </a:solidFill>
                <a:ea typeface="宋体" panose="02010600030101010101" pitchFamily="2" charset="-122"/>
              </a:rPr>
              <a:t>indegree</a:t>
            </a:r>
            <a:r>
              <a:rPr lang="en-US" altLang="zh-CN" sz="3200" kern="0" dirty="0" smtClean="0">
                <a:solidFill>
                  <a:srgbClr val="FFFFFF"/>
                </a:solidFill>
                <a:ea typeface="宋体" panose="02010600030101010101" pitchFamily="2" charset="-122"/>
              </a:rPr>
              <a:t> of vertex.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7" name="Rectangle 1"/>
          <p:cNvSpPr txBox="1">
            <a:spLocks noChangeArrowheads="1"/>
          </p:cNvSpPr>
          <p:nvPr/>
        </p:nvSpPr>
        <p:spPr bwMode="auto">
          <a:xfrm>
            <a:off x="1546365" y="133702"/>
            <a:ext cx="10122123" cy="193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algn="ctr" eaLnBrk="1" hangingPunct="1">
              <a:buFont typeface="Gill Sans" charset="0"/>
              <a:buNone/>
            </a:pPr>
            <a:r>
              <a:rPr lang="en-US" altLang="zh-CN" sz="5400" kern="0" dirty="0" smtClean="0">
                <a:ea typeface="宋体" panose="02010600030101010101" pitchFamily="2" charset="-122"/>
              </a:rPr>
              <a:t>The realization on stand-alone </a:t>
            </a:r>
            <a:endParaRPr lang="en-US" altLang="zh-CN" sz="5400" kern="0" dirty="0">
              <a:ea typeface="宋体" panose="02010600030101010101" pitchFamily="2" charset="-122"/>
            </a:endParaRPr>
          </a:p>
        </p:txBody>
      </p:sp>
      <p:cxnSp>
        <p:nvCxnSpPr>
          <p:cNvPr id="7" name="直接箭头连接符 6"/>
          <p:cNvCxnSpPr/>
          <p:nvPr/>
        </p:nvCxnSpPr>
        <p:spPr bwMode="auto">
          <a:xfrm>
            <a:off x="6057730" y="2572544"/>
            <a:ext cx="914400" cy="914400"/>
          </a:xfrm>
          <a:prstGeom prst="straightConnector1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Rectangle 1"/>
          <p:cNvSpPr txBox="1">
            <a:spLocks noChangeArrowheads="1"/>
          </p:cNvSpPr>
          <p:nvPr/>
        </p:nvSpPr>
        <p:spPr bwMode="auto">
          <a:xfrm>
            <a:off x="7798544" y="3361417"/>
            <a:ext cx="4182260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Output</a:t>
            </a:r>
            <a:r>
              <a:rPr lang="en-US" altLang="zh-CN" sz="3200" kern="0" dirty="0" smtClean="0">
                <a:solidFill>
                  <a:srgbClr val="FFFFFF"/>
                </a:solidFill>
                <a:ea typeface="宋体" panose="02010600030101010101" pitchFamily="2" charset="-122"/>
              </a:rPr>
              <a:t> the vertex1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9" name="标题 1"/>
          <p:cNvSpPr txBox="1">
            <a:spLocks/>
          </p:cNvSpPr>
          <p:nvPr/>
        </p:nvSpPr>
        <p:spPr bwMode="auto">
          <a:xfrm>
            <a:off x="11418843" y="4597339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rgbClr val="00B0F0"/>
                </a:solidFill>
                <a:ea typeface="宋体" charset="-122"/>
              </a:rPr>
              <a:t>1</a:t>
            </a:r>
            <a:endParaRPr lang="zh-CN" altLang="en-US" kern="0" dirty="0" smtClean="0">
              <a:solidFill>
                <a:srgbClr val="00B0F0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1644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676930" y="1577820"/>
            <a:ext cx="10761599" cy="170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r>
              <a:rPr lang="en-US" altLang="zh-CN" sz="3600" kern="0" dirty="0" smtClean="0">
                <a:solidFill>
                  <a:srgbClr val="FFC000"/>
                </a:solidFill>
                <a:ea typeface="宋体" panose="02010600030101010101" pitchFamily="2" charset="-122"/>
              </a:rPr>
              <a:t>3. Repeat the step2</a:t>
            </a: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165696" y="19104"/>
            <a:ext cx="8242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Topo sort 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15" name="椭圆 14"/>
          <p:cNvSpPr/>
          <p:nvPr/>
        </p:nvSpPr>
        <p:spPr bwMode="auto">
          <a:xfrm>
            <a:off x="9598744" y="4673755"/>
            <a:ext cx="792088" cy="7920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598744" y="4727179"/>
            <a:ext cx="792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2"/>
                </a:solidFill>
              </a:rPr>
              <a:t>2</a:t>
            </a:r>
            <a:endParaRPr lang="zh-CN" altLang="en-US" dirty="0">
              <a:solidFill>
                <a:schemeClr val="bg2"/>
              </a:solidFill>
            </a:endParaRPr>
          </a:p>
        </p:txBody>
      </p:sp>
      <p:sp>
        <p:nvSpPr>
          <p:cNvPr id="17" name="椭圆 16"/>
          <p:cNvSpPr/>
          <p:nvPr/>
        </p:nvSpPr>
        <p:spPr bwMode="auto">
          <a:xfrm>
            <a:off x="2029076" y="5682288"/>
            <a:ext cx="792088" cy="7920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029076" y="5735712"/>
            <a:ext cx="792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2"/>
                </a:solidFill>
              </a:rPr>
              <a:t>3</a:t>
            </a:r>
            <a:endParaRPr lang="zh-CN" altLang="en-US" dirty="0">
              <a:solidFill>
                <a:schemeClr val="bg2"/>
              </a:solidFill>
            </a:endParaRPr>
          </a:p>
        </p:txBody>
      </p:sp>
      <p:sp>
        <p:nvSpPr>
          <p:cNvPr id="19" name="椭圆 18"/>
          <p:cNvSpPr/>
          <p:nvPr/>
        </p:nvSpPr>
        <p:spPr bwMode="auto">
          <a:xfrm>
            <a:off x="5125420" y="5738752"/>
            <a:ext cx="792088" cy="7920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20" name="文本框 5"/>
          <p:cNvSpPr txBox="1"/>
          <p:nvPr/>
        </p:nvSpPr>
        <p:spPr>
          <a:xfrm>
            <a:off x="5125420" y="5792176"/>
            <a:ext cx="792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r>
              <a:rPr lang="en-US" altLang="zh-CN" dirty="0">
                <a:solidFill>
                  <a:schemeClr val="bg2"/>
                </a:solidFill>
              </a:rPr>
              <a:t>5</a:t>
            </a:r>
            <a:endParaRPr lang="zh-CN" altLang="en-US" dirty="0">
              <a:solidFill>
                <a:schemeClr val="bg2"/>
              </a:solidFill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3685260" y="7345640"/>
            <a:ext cx="792088" cy="7920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22" name="文本框 5"/>
          <p:cNvSpPr txBox="1"/>
          <p:nvPr/>
        </p:nvSpPr>
        <p:spPr>
          <a:xfrm>
            <a:off x="3685260" y="7399064"/>
            <a:ext cx="792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r>
              <a:rPr lang="en-US" altLang="zh-CN" dirty="0">
                <a:solidFill>
                  <a:schemeClr val="bg2"/>
                </a:solidFill>
              </a:rPr>
              <a:t>7</a:t>
            </a:r>
            <a:endParaRPr lang="zh-CN" altLang="en-US" dirty="0">
              <a:solidFill>
                <a:schemeClr val="bg2"/>
              </a:solidFill>
            </a:endParaRPr>
          </a:p>
        </p:txBody>
      </p:sp>
      <p:cxnSp>
        <p:nvCxnSpPr>
          <p:cNvPr id="24" name="直接箭头连接符 23"/>
          <p:cNvCxnSpPr/>
          <p:nvPr/>
        </p:nvCxnSpPr>
        <p:spPr bwMode="auto">
          <a:xfrm flipH="1" flipV="1">
            <a:off x="2965180" y="6075488"/>
            <a:ext cx="2016224" cy="7200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 bwMode="auto">
          <a:xfrm>
            <a:off x="2821164" y="6530840"/>
            <a:ext cx="864096" cy="86822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 bwMode="auto">
          <a:xfrm flipH="1">
            <a:off x="4477348" y="6651552"/>
            <a:ext cx="648072" cy="74751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" name="标题 1"/>
          <p:cNvSpPr txBox="1">
            <a:spLocks/>
          </p:cNvSpPr>
          <p:nvPr/>
        </p:nvSpPr>
        <p:spPr bwMode="auto">
          <a:xfrm>
            <a:off x="9238704" y="3914601"/>
            <a:ext cx="151216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r>
              <a:rPr lang="en-US" altLang="zh-CN" kern="0" dirty="0" err="1" smtClean="0">
                <a:solidFill>
                  <a:schemeClr val="tx1"/>
                </a:solidFill>
                <a:ea typeface="宋体" charset="-122"/>
              </a:rPr>
              <a:t>Maths</a:t>
            </a:r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 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28" name="标题 1"/>
          <p:cNvSpPr txBox="1">
            <a:spLocks/>
          </p:cNvSpPr>
          <p:nvPr/>
        </p:nvSpPr>
        <p:spPr bwMode="auto">
          <a:xfrm>
            <a:off x="5110174" y="4763996"/>
            <a:ext cx="204738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Program Design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29" name="标题 1"/>
          <p:cNvSpPr txBox="1">
            <a:spLocks/>
          </p:cNvSpPr>
          <p:nvPr/>
        </p:nvSpPr>
        <p:spPr bwMode="auto">
          <a:xfrm>
            <a:off x="1153003" y="4667144"/>
            <a:ext cx="204738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Data Structure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30" name="标题 1"/>
          <p:cNvSpPr txBox="1">
            <a:spLocks/>
          </p:cNvSpPr>
          <p:nvPr/>
        </p:nvSpPr>
        <p:spPr bwMode="auto">
          <a:xfrm>
            <a:off x="4010348" y="7510216"/>
            <a:ext cx="204738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Data Base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31" name="标题 1"/>
          <p:cNvSpPr txBox="1">
            <a:spLocks/>
          </p:cNvSpPr>
          <p:nvPr/>
        </p:nvSpPr>
        <p:spPr bwMode="auto">
          <a:xfrm>
            <a:off x="5805702" y="5735712"/>
            <a:ext cx="952174" cy="843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rgbClr val="FFC000"/>
                </a:solidFill>
                <a:ea typeface="宋体" charset="-122"/>
              </a:rPr>
              <a:t>0</a:t>
            </a:r>
            <a:endParaRPr lang="zh-CN" altLang="en-US" kern="0" dirty="0" smtClean="0">
              <a:solidFill>
                <a:srgbClr val="FF0000"/>
              </a:solidFill>
              <a:ea typeface="宋体" charset="-122"/>
            </a:endParaRPr>
          </a:p>
        </p:txBody>
      </p:sp>
      <p:sp>
        <p:nvSpPr>
          <p:cNvPr id="32" name="标题 1"/>
          <p:cNvSpPr txBox="1">
            <a:spLocks/>
          </p:cNvSpPr>
          <p:nvPr/>
        </p:nvSpPr>
        <p:spPr bwMode="auto">
          <a:xfrm>
            <a:off x="10442941" y="4577852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rgbClr val="FFC000"/>
                </a:solidFill>
                <a:ea typeface="宋体" charset="-122"/>
              </a:rPr>
              <a:t>0</a:t>
            </a:r>
            <a:endParaRPr lang="zh-CN" altLang="en-US" kern="0" dirty="0" smtClean="0">
              <a:solidFill>
                <a:srgbClr val="FFC000"/>
              </a:solidFill>
              <a:ea typeface="宋体" charset="-122"/>
            </a:endParaRPr>
          </a:p>
        </p:txBody>
      </p:sp>
      <p:sp>
        <p:nvSpPr>
          <p:cNvPr id="33" name="标题 1"/>
          <p:cNvSpPr txBox="1">
            <a:spLocks/>
          </p:cNvSpPr>
          <p:nvPr/>
        </p:nvSpPr>
        <p:spPr bwMode="auto">
          <a:xfrm>
            <a:off x="2717458" y="7371632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rgbClr val="FFC000"/>
                </a:solidFill>
                <a:ea typeface="宋体" charset="-122"/>
              </a:rPr>
              <a:t>2</a:t>
            </a:r>
            <a:endParaRPr lang="zh-CN" altLang="en-US" kern="0" dirty="0" smtClean="0">
              <a:solidFill>
                <a:srgbClr val="FFC000"/>
              </a:solidFill>
              <a:ea typeface="宋体" charset="-122"/>
            </a:endParaRPr>
          </a:p>
        </p:txBody>
      </p:sp>
      <p:sp>
        <p:nvSpPr>
          <p:cNvPr id="34" name="标题 1"/>
          <p:cNvSpPr txBox="1">
            <a:spLocks/>
          </p:cNvSpPr>
          <p:nvPr/>
        </p:nvSpPr>
        <p:spPr bwMode="auto">
          <a:xfrm>
            <a:off x="1076902" y="5657944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rgbClr val="FFC000"/>
                </a:solidFill>
                <a:ea typeface="宋体" charset="-122"/>
              </a:rPr>
              <a:t>1</a:t>
            </a:r>
            <a:endParaRPr lang="zh-CN" altLang="en-US" kern="0" dirty="0" smtClean="0">
              <a:solidFill>
                <a:srgbClr val="FFC000"/>
              </a:solidFill>
              <a:ea typeface="宋体" charset="-122"/>
            </a:endParaRPr>
          </a:p>
        </p:txBody>
      </p:sp>
      <p:sp>
        <p:nvSpPr>
          <p:cNvPr id="37" name="Rectangle 1"/>
          <p:cNvSpPr txBox="1">
            <a:spLocks noChangeArrowheads="1"/>
          </p:cNvSpPr>
          <p:nvPr/>
        </p:nvSpPr>
        <p:spPr bwMode="auto">
          <a:xfrm>
            <a:off x="1546365" y="133702"/>
            <a:ext cx="10122123" cy="193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algn="ctr" eaLnBrk="1" hangingPunct="1">
              <a:buFont typeface="Gill Sans" charset="0"/>
              <a:buNone/>
            </a:pPr>
            <a:r>
              <a:rPr lang="en-US" altLang="zh-CN" sz="5400" kern="0" dirty="0" smtClean="0">
                <a:ea typeface="宋体" panose="02010600030101010101" pitchFamily="2" charset="-122"/>
              </a:rPr>
              <a:t>The realization on stand-alone </a:t>
            </a:r>
            <a:endParaRPr lang="en-US" altLang="zh-CN" sz="5400" kern="0" dirty="0">
              <a:ea typeface="宋体" panose="02010600030101010101" pitchFamily="2" charset="-122"/>
            </a:endParaRPr>
          </a:p>
        </p:txBody>
      </p:sp>
      <p:cxnSp>
        <p:nvCxnSpPr>
          <p:cNvPr id="7" name="直接箭头连接符 6"/>
          <p:cNvCxnSpPr/>
          <p:nvPr/>
        </p:nvCxnSpPr>
        <p:spPr bwMode="auto">
          <a:xfrm>
            <a:off x="6057730" y="2572544"/>
            <a:ext cx="914400" cy="914400"/>
          </a:xfrm>
          <a:prstGeom prst="straightConnector1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Rectangle 1"/>
          <p:cNvSpPr txBox="1">
            <a:spLocks noChangeArrowheads="1"/>
          </p:cNvSpPr>
          <p:nvPr/>
        </p:nvSpPr>
        <p:spPr bwMode="auto">
          <a:xfrm>
            <a:off x="7798544" y="3361417"/>
            <a:ext cx="4182260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Output</a:t>
            </a:r>
            <a:r>
              <a:rPr lang="en-US" altLang="zh-CN" sz="3200" kern="0" dirty="0" smtClean="0">
                <a:solidFill>
                  <a:srgbClr val="FFFFFF"/>
                </a:solidFill>
                <a:ea typeface="宋体" panose="02010600030101010101" pitchFamily="2" charset="-122"/>
              </a:rPr>
              <a:t> the vertex1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5" name="标题 1"/>
          <p:cNvSpPr txBox="1">
            <a:spLocks/>
          </p:cNvSpPr>
          <p:nvPr/>
        </p:nvSpPr>
        <p:spPr bwMode="auto">
          <a:xfrm>
            <a:off x="11418843" y="4597339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rgbClr val="00B0F0"/>
                </a:solidFill>
                <a:ea typeface="宋体" charset="-122"/>
              </a:rPr>
              <a:t>1</a:t>
            </a:r>
            <a:endParaRPr lang="zh-CN" altLang="en-US" kern="0" dirty="0" smtClean="0">
              <a:solidFill>
                <a:srgbClr val="00B0F0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6961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 bwMode="auto">
          <a:xfrm>
            <a:off x="165696" y="19104"/>
            <a:ext cx="8242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Topo sort 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15" name="椭圆 14"/>
          <p:cNvSpPr/>
          <p:nvPr/>
        </p:nvSpPr>
        <p:spPr bwMode="auto">
          <a:xfrm>
            <a:off x="9598744" y="4673755"/>
            <a:ext cx="792088" cy="7920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598744" y="4727179"/>
            <a:ext cx="792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2"/>
                </a:solidFill>
              </a:rPr>
              <a:t>2</a:t>
            </a:r>
            <a:endParaRPr lang="zh-CN" altLang="en-US" dirty="0">
              <a:solidFill>
                <a:schemeClr val="bg2"/>
              </a:solidFill>
            </a:endParaRPr>
          </a:p>
        </p:txBody>
      </p:sp>
      <p:sp>
        <p:nvSpPr>
          <p:cNvPr id="17" name="椭圆 16"/>
          <p:cNvSpPr/>
          <p:nvPr/>
        </p:nvSpPr>
        <p:spPr bwMode="auto">
          <a:xfrm>
            <a:off x="2029076" y="5682288"/>
            <a:ext cx="792088" cy="7920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029076" y="5735712"/>
            <a:ext cx="792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2"/>
                </a:solidFill>
              </a:rPr>
              <a:t>3</a:t>
            </a:r>
            <a:endParaRPr lang="zh-CN" altLang="en-US" dirty="0">
              <a:solidFill>
                <a:schemeClr val="bg2"/>
              </a:solidFill>
            </a:endParaRPr>
          </a:p>
        </p:txBody>
      </p:sp>
      <p:sp>
        <p:nvSpPr>
          <p:cNvPr id="19" name="椭圆 18"/>
          <p:cNvSpPr/>
          <p:nvPr/>
        </p:nvSpPr>
        <p:spPr bwMode="auto">
          <a:xfrm>
            <a:off x="5125420" y="5738752"/>
            <a:ext cx="792088" cy="7920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20" name="文本框 5"/>
          <p:cNvSpPr txBox="1"/>
          <p:nvPr/>
        </p:nvSpPr>
        <p:spPr>
          <a:xfrm>
            <a:off x="5125420" y="5792176"/>
            <a:ext cx="792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r>
              <a:rPr lang="en-US" altLang="zh-CN" dirty="0">
                <a:solidFill>
                  <a:schemeClr val="bg2"/>
                </a:solidFill>
              </a:rPr>
              <a:t>5</a:t>
            </a:r>
            <a:endParaRPr lang="zh-CN" altLang="en-US" dirty="0">
              <a:solidFill>
                <a:schemeClr val="bg2"/>
              </a:solidFill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3685260" y="7345640"/>
            <a:ext cx="792088" cy="7920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22" name="文本框 5"/>
          <p:cNvSpPr txBox="1"/>
          <p:nvPr/>
        </p:nvSpPr>
        <p:spPr>
          <a:xfrm>
            <a:off x="3685260" y="7399064"/>
            <a:ext cx="792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r>
              <a:rPr lang="en-US" altLang="zh-CN" dirty="0">
                <a:solidFill>
                  <a:schemeClr val="bg2"/>
                </a:solidFill>
              </a:rPr>
              <a:t>7</a:t>
            </a:r>
            <a:endParaRPr lang="zh-CN" altLang="en-US" dirty="0">
              <a:solidFill>
                <a:schemeClr val="bg2"/>
              </a:solidFill>
            </a:endParaRPr>
          </a:p>
        </p:txBody>
      </p:sp>
      <p:cxnSp>
        <p:nvCxnSpPr>
          <p:cNvPr id="24" name="直接箭头连接符 23"/>
          <p:cNvCxnSpPr/>
          <p:nvPr/>
        </p:nvCxnSpPr>
        <p:spPr bwMode="auto">
          <a:xfrm flipH="1" flipV="1">
            <a:off x="2965180" y="6075488"/>
            <a:ext cx="2016224" cy="7200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 bwMode="auto">
          <a:xfrm>
            <a:off x="2821164" y="6530840"/>
            <a:ext cx="864096" cy="86822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 bwMode="auto">
          <a:xfrm flipH="1">
            <a:off x="4477348" y="6651552"/>
            <a:ext cx="648072" cy="74751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" name="标题 1"/>
          <p:cNvSpPr txBox="1">
            <a:spLocks/>
          </p:cNvSpPr>
          <p:nvPr/>
        </p:nvSpPr>
        <p:spPr bwMode="auto">
          <a:xfrm>
            <a:off x="9238704" y="3914601"/>
            <a:ext cx="151216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r>
              <a:rPr lang="en-US" altLang="zh-CN" kern="0" dirty="0" err="1" smtClean="0">
                <a:solidFill>
                  <a:schemeClr val="tx1"/>
                </a:solidFill>
                <a:ea typeface="宋体" charset="-122"/>
              </a:rPr>
              <a:t>Maths</a:t>
            </a:r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 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28" name="标题 1"/>
          <p:cNvSpPr txBox="1">
            <a:spLocks/>
          </p:cNvSpPr>
          <p:nvPr/>
        </p:nvSpPr>
        <p:spPr bwMode="auto">
          <a:xfrm>
            <a:off x="5110174" y="4763996"/>
            <a:ext cx="204738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Program Design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29" name="标题 1"/>
          <p:cNvSpPr txBox="1">
            <a:spLocks/>
          </p:cNvSpPr>
          <p:nvPr/>
        </p:nvSpPr>
        <p:spPr bwMode="auto">
          <a:xfrm>
            <a:off x="1153003" y="4667144"/>
            <a:ext cx="204738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Data Structure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30" name="标题 1"/>
          <p:cNvSpPr txBox="1">
            <a:spLocks/>
          </p:cNvSpPr>
          <p:nvPr/>
        </p:nvSpPr>
        <p:spPr bwMode="auto">
          <a:xfrm>
            <a:off x="4010348" y="7510216"/>
            <a:ext cx="204738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Data Base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31" name="标题 1"/>
          <p:cNvSpPr txBox="1">
            <a:spLocks/>
          </p:cNvSpPr>
          <p:nvPr/>
        </p:nvSpPr>
        <p:spPr bwMode="auto">
          <a:xfrm>
            <a:off x="5805702" y="5735712"/>
            <a:ext cx="952174" cy="843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rgbClr val="FFC000"/>
                </a:solidFill>
                <a:ea typeface="宋体" charset="-122"/>
              </a:rPr>
              <a:t>0</a:t>
            </a:r>
            <a:endParaRPr lang="zh-CN" altLang="en-US" kern="0" dirty="0" smtClean="0">
              <a:solidFill>
                <a:srgbClr val="FF0000"/>
              </a:solidFill>
              <a:ea typeface="宋体" charset="-122"/>
            </a:endParaRPr>
          </a:p>
        </p:txBody>
      </p:sp>
      <p:sp>
        <p:nvSpPr>
          <p:cNvPr id="32" name="标题 1"/>
          <p:cNvSpPr txBox="1">
            <a:spLocks/>
          </p:cNvSpPr>
          <p:nvPr/>
        </p:nvSpPr>
        <p:spPr bwMode="auto">
          <a:xfrm>
            <a:off x="10442941" y="4577852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rgbClr val="FFC000"/>
                </a:solidFill>
                <a:ea typeface="宋体" charset="-122"/>
              </a:rPr>
              <a:t>0</a:t>
            </a:r>
            <a:endParaRPr lang="zh-CN" altLang="en-US" kern="0" dirty="0" smtClean="0">
              <a:solidFill>
                <a:srgbClr val="FFC000"/>
              </a:solidFill>
              <a:ea typeface="宋体" charset="-122"/>
            </a:endParaRPr>
          </a:p>
        </p:txBody>
      </p:sp>
      <p:sp>
        <p:nvSpPr>
          <p:cNvPr id="33" name="标题 1"/>
          <p:cNvSpPr txBox="1">
            <a:spLocks/>
          </p:cNvSpPr>
          <p:nvPr/>
        </p:nvSpPr>
        <p:spPr bwMode="auto">
          <a:xfrm>
            <a:off x="2717458" y="7371632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rgbClr val="FFC000"/>
                </a:solidFill>
                <a:ea typeface="宋体" charset="-122"/>
              </a:rPr>
              <a:t>2</a:t>
            </a:r>
            <a:endParaRPr lang="zh-CN" altLang="en-US" kern="0" dirty="0" smtClean="0">
              <a:solidFill>
                <a:srgbClr val="FFC000"/>
              </a:solidFill>
              <a:ea typeface="宋体" charset="-122"/>
            </a:endParaRPr>
          </a:p>
        </p:txBody>
      </p:sp>
      <p:sp>
        <p:nvSpPr>
          <p:cNvPr id="34" name="标题 1"/>
          <p:cNvSpPr txBox="1">
            <a:spLocks/>
          </p:cNvSpPr>
          <p:nvPr/>
        </p:nvSpPr>
        <p:spPr bwMode="auto">
          <a:xfrm>
            <a:off x="1076902" y="5657944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rgbClr val="FFC000"/>
                </a:solidFill>
                <a:ea typeface="宋体" charset="-122"/>
              </a:rPr>
              <a:t>1</a:t>
            </a:r>
            <a:endParaRPr lang="zh-CN" altLang="en-US" kern="0" dirty="0" smtClean="0">
              <a:solidFill>
                <a:srgbClr val="FFC000"/>
              </a:solidFill>
              <a:ea typeface="宋体" charset="-122"/>
            </a:endParaRPr>
          </a:p>
        </p:txBody>
      </p:sp>
      <p:sp>
        <p:nvSpPr>
          <p:cNvPr id="37" name="Rectangle 1"/>
          <p:cNvSpPr txBox="1">
            <a:spLocks noChangeArrowheads="1"/>
          </p:cNvSpPr>
          <p:nvPr/>
        </p:nvSpPr>
        <p:spPr bwMode="auto">
          <a:xfrm>
            <a:off x="1546365" y="133702"/>
            <a:ext cx="10122123" cy="193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algn="ctr" eaLnBrk="1" hangingPunct="1">
              <a:buFont typeface="Gill Sans" charset="0"/>
              <a:buNone/>
            </a:pPr>
            <a:r>
              <a:rPr lang="en-US" altLang="zh-CN" sz="5400" kern="0" dirty="0" smtClean="0">
                <a:ea typeface="宋体" panose="02010600030101010101" pitchFamily="2" charset="-122"/>
              </a:rPr>
              <a:t>The realization on stand-alone </a:t>
            </a:r>
            <a:endParaRPr lang="en-US" altLang="zh-CN" sz="5400" kern="0" dirty="0">
              <a:ea typeface="宋体" panose="02010600030101010101" pitchFamily="2" charset="-122"/>
            </a:endParaRPr>
          </a:p>
        </p:txBody>
      </p:sp>
      <p:cxnSp>
        <p:nvCxnSpPr>
          <p:cNvPr id="7" name="直接箭头连接符 6"/>
          <p:cNvCxnSpPr/>
          <p:nvPr/>
        </p:nvCxnSpPr>
        <p:spPr bwMode="auto">
          <a:xfrm>
            <a:off x="6057730" y="2572544"/>
            <a:ext cx="914400" cy="914400"/>
          </a:xfrm>
          <a:prstGeom prst="straightConnector1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" name="椭圆 39"/>
          <p:cNvSpPr/>
          <p:nvPr/>
        </p:nvSpPr>
        <p:spPr bwMode="auto">
          <a:xfrm>
            <a:off x="4477348" y="5128151"/>
            <a:ext cx="2361187" cy="1974816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41" name="Rectangle 1"/>
          <p:cNvSpPr txBox="1">
            <a:spLocks noChangeArrowheads="1"/>
          </p:cNvSpPr>
          <p:nvPr/>
        </p:nvSpPr>
        <p:spPr bwMode="auto">
          <a:xfrm>
            <a:off x="5964196" y="6795088"/>
            <a:ext cx="4182260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Output</a:t>
            </a:r>
            <a:r>
              <a:rPr lang="en-US" altLang="zh-CN" sz="3200" kern="0" dirty="0" smtClean="0">
                <a:solidFill>
                  <a:srgbClr val="FFFFFF"/>
                </a:solidFill>
                <a:ea typeface="宋体" panose="02010600030101010101" pitchFamily="2" charset="-122"/>
              </a:rPr>
              <a:t> the vertex2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cxnSp>
        <p:nvCxnSpPr>
          <p:cNvPr id="42" name="直接箭头连接符 41"/>
          <p:cNvCxnSpPr/>
          <p:nvPr/>
        </p:nvCxnSpPr>
        <p:spPr bwMode="auto">
          <a:xfrm flipV="1">
            <a:off x="6057729" y="6222189"/>
            <a:ext cx="3426592" cy="21002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5" name="Rectangle 1"/>
          <p:cNvSpPr txBox="1">
            <a:spLocks noChangeArrowheads="1"/>
          </p:cNvSpPr>
          <p:nvPr/>
        </p:nvSpPr>
        <p:spPr bwMode="auto">
          <a:xfrm>
            <a:off x="3419550" y="5511762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-1</a:t>
            </a:r>
            <a:endParaRPr lang="en-US" altLang="zh-CN" sz="32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6" name="Rectangle 1"/>
          <p:cNvSpPr txBox="1">
            <a:spLocks noChangeArrowheads="1"/>
          </p:cNvSpPr>
          <p:nvPr/>
        </p:nvSpPr>
        <p:spPr bwMode="auto">
          <a:xfrm>
            <a:off x="3819473" y="6645627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-1</a:t>
            </a:r>
            <a:endParaRPr lang="en-US" altLang="zh-CN" sz="32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8" name="标题 1"/>
          <p:cNvSpPr txBox="1">
            <a:spLocks/>
          </p:cNvSpPr>
          <p:nvPr/>
        </p:nvSpPr>
        <p:spPr bwMode="auto">
          <a:xfrm>
            <a:off x="11418843" y="4597339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rgbClr val="00B0F0"/>
                </a:solidFill>
                <a:ea typeface="宋体" charset="-122"/>
              </a:rPr>
              <a:t>1</a:t>
            </a:r>
            <a:endParaRPr lang="zh-CN" altLang="en-US" kern="0" dirty="0" smtClean="0">
              <a:solidFill>
                <a:srgbClr val="00B0F0"/>
              </a:solidFill>
              <a:ea typeface="宋体" charset="-122"/>
            </a:endParaRPr>
          </a:p>
        </p:txBody>
      </p:sp>
      <p:sp>
        <p:nvSpPr>
          <p:cNvPr id="39" name="Rectangle 1"/>
          <p:cNvSpPr txBox="1">
            <a:spLocks noChangeArrowheads="1"/>
          </p:cNvSpPr>
          <p:nvPr/>
        </p:nvSpPr>
        <p:spPr bwMode="auto">
          <a:xfrm>
            <a:off x="676930" y="1577820"/>
            <a:ext cx="10761599" cy="170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r>
              <a:rPr lang="en-US" altLang="zh-CN" sz="3600" kern="0" dirty="0" smtClean="0">
                <a:solidFill>
                  <a:srgbClr val="FFC000"/>
                </a:solidFill>
                <a:ea typeface="宋体" panose="02010600030101010101" pitchFamily="2" charset="-122"/>
              </a:rPr>
              <a:t>3. Repeat the step2</a:t>
            </a:r>
          </a:p>
        </p:txBody>
      </p:sp>
    </p:spTree>
    <p:extLst>
      <p:ext uri="{BB962C8B-B14F-4D97-AF65-F5344CB8AC3E}">
        <p14:creationId xmlns:p14="http://schemas.microsoft.com/office/powerpoint/2010/main" val="2758665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 bwMode="auto">
          <a:xfrm>
            <a:off x="165696" y="19104"/>
            <a:ext cx="8242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Topo sort 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15" name="椭圆 14"/>
          <p:cNvSpPr/>
          <p:nvPr/>
        </p:nvSpPr>
        <p:spPr bwMode="auto">
          <a:xfrm>
            <a:off x="9741502" y="3129623"/>
            <a:ext cx="792088" cy="7920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741502" y="3183047"/>
            <a:ext cx="792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2"/>
                </a:solidFill>
              </a:rPr>
              <a:t>2</a:t>
            </a:r>
            <a:endParaRPr lang="zh-CN" altLang="en-US" dirty="0">
              <a:solidFill>
                <a:schemeClr val="bg2"/>
              </a:solidFill>
            </a:endParaRPr>
          </a:p>
        </p:txBody>
      </p:sp>
      <p:sp>
        <p:nvSpPr>
          <p:cNvPr id="17" name="椭圆 16"/>
          <p:cNvSpPr/>
          <p:nvPr/>
        </p:nvSpPr>
        <p:spPr bwMode="auto">
          <a:xfrm>
            <a:off x="2029076" y="5682288"/>
            <a:ext cx="792088" cy="7920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029076" y="5735712"/>
            <a:ext cx="792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2"/>
                </a:solidFill>
              </a:rPr>
              <a:t>3</a:t>
            </a:r>
            <a:endParaRPr lang="zh-CN" altLang="en-US" dirty="0">
              <a:solidFill>
                <a:schemeClr val="bg2"/>
              </a:solidFill>
            </a:endParaRPr>
          </a:p>
        </p:txBody>
      </p:sp>
      <p:sp>
        <p:nvSpPr>
          <p:cNvPr id="19" name="椭圆 18"/>
          <p:cNvSpPr/>
          <p:nvPr/>
        </p:nvSpPr>
        <p:spPr bwMode="auto">
          <a:xfrm>
            <a:off x="9893309" y="5461467"/>
            <a:ext cx="792088" cy="7920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20" name="文本框 5"/>
          <p:cNvSpPr txBox="1"/>
          <p:nvPr/>
        </p:nvSpPr>
        <p:spPr>
          <a:xfrm>
            <a:off x="9893309" y="5514891"/>
            <a:ext cx="792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r>
              <a:rPr lang="en-US" altLang="zh-CN" dirty="0">
                <a:solidFill>
                  <a:schemeClr val="bg2"/>
                </a:solidFill>
              </a:rPr>
              <a:t>5</a:t>
            </a:r>
            <a:endParaRPr lang="zh-CN" altLang="en-US" dirty="0">
              <a:solidFill>
                <a:schemeClr val="bg2"/>
              </a:solidFill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3685260" y="7345640"/>
            <a:ext cx="792088" cy="7920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22" name="文本框 5"/>
          <p:cNvSpPr txBox="1"/>
          <p:nvPr/>
        </p:nvSpPr>
        <p:spPr>
          <a:xfrm>
            <a:off x="3685260" y="7399064"/>
            <a:ext cx="792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r>
              <a:rPr lang="en-US" altLang="zh-CN" dirty="0">
                <a:solidFill>
                  <a:schemeClr val="bg2"/>
                </a:solidFill>
              </a:rPr>
              <a:t>7</a:t>
            </a:r>
            <a:endParaRPr lang="zh-CN" altLang="en-US" dirty="0">
              <a:solidFill>
                <a:schemeClr val="bg2"/>
              </a:solidFill>
            </a:endParaRPr>
          </a:p>
        </p:txBody>
      </p:sp>
      <p:cxnSp>
        <p:nvCxnSpPr>
          <p:cNvPr id="25" name="直接箭头连接符 24"/>
          <p:cNvCxnSpPr/>
          <p:nvPr/>
        </p:nvCxnSpPr>
        <p:spPr bwMode="auto">
          <a:xfrm>
            <a:off x="2821164" y="6530840"/>
            <a:ext cx="864096" cy="86822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" name="标题 1"/>
          <p:cNvSpPr txBox="1">
            <a:spLocks/>
          </p:cNvSpPr>
          <p:nvPr/>
        </p:nvSpPr>
        <p:spPr bwMode="auto">
          <a:xfrm>
            <a:off x="9381462" y="2370469"/>
            <a:ext cx="151216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r>
              <a:rPr lang="en-US" altLang="zh-CN" kern="0" dirty="0" err="1" smtClean="0">
                <a:solidFill>
                  <a:schemeClr val="tx1"/>
                </a:solidFill>
                <a:ea typeface="宋体" charset="-122"/>
              </a:rPr>
              <a:t>Maths</a:t>
            </a:r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 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28" name="标题 1"/>
          <p:cNvSpPr txBox="1">
            <a:spLocks/>
          </p:cNvSpPr>
          <p:nvPr/>
        </p:nvSpPr>
        <p:spPr bwMode="auto">
          <a:xfrm>
            <a:off x="9287550" y="4479764"/>
            <a:ext cx="204738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Program Design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29" name="标题 1"/>
          <p:cNvSpPr txBox="1">
            <a:spLocks/>
          </p:cNvSpPr>
          <p:nvPr/>
        </p:nvSpPr>
        <p:spPr bwMode="auto">
          <a:xfrm>
            <a:off x="1153003" y="4667144"/>
            <a:ext cx="204738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Data Structure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30" name="标题 1"/>
          <p:cNvSpPr txBox="1">
            <a:spLocks/>
          </p:cNvSpPr>
          <p:nvPr/>
        </p:nvSpPr>
        <p:spPr bwMode="auto">
          <a:xfrm>
            <a:off x="4010348" y="7510216"/>
            <a:ext cx="204738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Data Base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31" name="标题 1"/>
          <p:cNvSpPr txBox="1">
            <a:spLocks/>
          </p:cNvSpPr>
          <p:nvPr/>
        </p:nvSpPr>
        <p:spPr bwMode="auto">
          <a:xfrm>
            <a:off x="10717274" y="5453869"/>
            <a:ext cx="952174" cy="843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rgbClr val="FFC000"/>
                </a:solidFill>
                <a:ea typeface="宋体" charset="-122"/>
              </a:rPr>
              <a:t>0</a:t>
            </a:r>
            <a:endParaRPr lang="zh-CN" altLang="en-US" kern="0" dirty="0" smtClean="0">
              <a:solidFill>
                <a:srgbClr val="FF0000"/>
              </a:solidFill>
              <a:ea typeface="宋体" charset="-122"/>
            </a:endParaRPr>
          </a:p>
        </p:txBody>
      </p:sp>
      <p:sp>
        <p:nvSpPr>
          <p:cNvPr id="32" name="标题 1"/>
          <p:cNvSpPr txBox="1">
            <a:spLocks/>
          </p:cNvSpPr>
          <p:nvPr/>
        </p:nvSpPr>
        <p:spPr bwMode="auto">
          <a:xfrm>
            <a:off x="10585699" y="3033720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rgbClr val="FFC000"/>
                </a:solidFill>
                <a:ea typeface="宋体" charset="-122"/>
              </a:rPr>
              <a:t>0</a:t>
            </a:r>
            <a:endParaRPr lang="zh-CN" altLang="en-US" kern="0" dirty="0" smtClean="0">
              <a:solidFill>
                <a:srgbClr val="FFC000"/>
              </a:solidFill>
              <a:ea typeface="宋体" charset="-122"/>
            </a:endParaRPr>
          </a:p>
        </p:txBody>
      </p:sp>
      <p:sp>
        <p:nvSpPr>
          <p:cNvPr id="33" name="标题 1"/>
          <p:cNvSpPr txBox="1">
            <a:spLocks/>
          </p:cNvSpPr>
          <p:nvPr/>
        </p:nvSpPr>
        <p:spPr bwMode="auto">
          <a:xfrm>
            <a:off x="2717458" y="7371632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>
                <a:solidFill>
                  <a:srgbClr val="FFC000"/>
                </a:solidFill>
                <a:ea typeface="宋体" charset="-122"/>
              </a:rPr>
              <a:t>1</a:t>
            </a:r>
            <a:endParaRPr lang="zh-CN" altLang="en-US" kern="0" dirty="0" smtClean="0">
              <a:solidFill>
                <a:srgbClr val="FFC000"/>
              </a:solidFill>
              <a:ea typeface="宋体" charset="-122"/>
            </a:endParaRPr>
          </a:p>
        </p:txBody>
      </p:sp>
      <p:sp>
        <p:nvSpPr>
          <p:cNvPr id="34" name="标题 1"/>
          <p:cNvSpPr txBox="1">
            <a:spLocks/>
          </p:cNvSpPr>
          <p:nvPr/>
        </p:nvSpPr>
        <p:spPr bwMode="auto">
          <a:xfrm>
            <a:off x="1076902" y="5657944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rgbClr val="FFC000"/>
                </a:solidFill>
                <a:ea typeface="宋体" charset="-122"/>
              </a:rPr>
              <a:t>0</a:t>
            </a:r>
            <a:endParaRPr lang="zh-CN" altLang="en-US" kern="0" dirty="0" smtClean="0">
              <a:solidFill>
                <a:srgbClr val="FFC000"/>
              </a:solidFill>
              <a:ea typeface="宋体" charset="-122"/>
            </a:endParaRPr>
          </a:p>
        </p:txBody>
      </p:sp>
      <p:sp>
        <p:nvSpPr>
          <p:cNvPr id="37" name="Rectangle 1"/>
          <p:cNvSpPr txBox="1">
            <a:spLocks noChangeArrowheads="1"/>
          </p:cNvSpPr>
          <p:nvPr/>
        </p:nvSpPr>
        <p:spPr bwMode="auto">
          <a:xfrm>
            <a:off x="1546365" y="133702"/>
            <a:ext cx="10122123" cy="193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algn="ctr" eaLnBrk="1" hangingPunct="1">
              <a:buFont typeface="Gill Sans" charset="0"/>
              <a:buNone/>
            </a:pPr>
            <a:r>
              <a:rPr lang="en-US" altLang="zh-CN" sz="5400" kern="0" dirty="0" smtClean="0">
                <a:ea typeface="宋体" panose="02010600030101010101" pitchFamily="2" charset="-122"/>
              </a:rPr>
              <a:t>The realization on stand-alone </a:t>
            </a:r>
            <a:endParaRPr lang="en-US" altLang="zh-CN" sz="5400" kern="0" dirty="0">
              <a:ea typeface="宋体" panose="02010600030101010101" pitchFamily="2" charset="-122"/>
            </a:endParaRPr>
          </a:p>
        </p:txBody>
      </p:sp>
      <p:cxnSp>
        <p:nvCxnSpPr>
          <p:cNvPr id="7" name="直接箭头连接符 6"/>
          <p:cNvCxnSpPr/>
          <p:nvPr/>
        </p:nvCxnSpPr>
        <p:spPr bwMode="auto">
          <a:xfrm>
            <a:off x="6057730" y="2572544"/>
            <a:ext cx="914400" cy="914400"/>
          </a:xfrm>
          <a:prstGeom prst="straightConnector1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标题 1"/>
          <p:cNvSpPr txBox="1">
            <a:spLocks/>
          </p:cNvSpPr>
          <p:nvPr/>
        </p:nvSpPr>
        <p:spPr bwMode="auto">
          <a:xfrm>
            <a:off x="11613710" y="3029744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rgbClr val="00B0F0"/>
                </a:solidFill>
                <a:ea typeface="宋体" charset="-122"/>
              </a:rPr>
              <a:t>1</a:t>
            </a:r>
            <a:endParaRPr lang="zh-CN" altLang="en-US" kern="0" dirty="0" smtClean="0">
              <a:solidFill>
                <a:srgbClr val="00B0F0"/>
              </a:solidFill>
              <a:ea typeface="宋体" charset="-122"/>
            </a:endParaRPr>
          </a:p>
        </p:txBody>
      </p:sp>
      <p:sp>
        <p:nvSpPr>
          <p:cNvPr id="24" name="标题 1"/>
          <p:cNvSpPr txBox="1">
            <a:spLocks/>
          </p:cNvSpPr>
          <p:nvPr/>
        </p:nvSpPr>
        <p:spPr bwMode="auto">
          <a:xfrm>
            <a:off x="11561601" y="5474665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>
                <a:solidFill>
                  <a:srgbClr val="00B0F0"/>
                </a:solidFill>
                <a:ea typeface="宋体" charset="-122"/>
              </a:rPr>
              <a:t>2</a:t>
            </a:r>
            <a:endParaRPr lang="zh-CN" altLang="en-US" kern="0" dirty="0" smtClean="0">
              <a:solidFill>
                <a:srgbClr val="00B0F0"/>
              </a:solidFill>
              <a:ea typeface="宋体" charset="-122"/>
            </a:endParaRPr>
          </a:p>
        </p:txBody>
      </p:sp>
      <p:sp>
        <p:nvSpPr>
          <p:cNvPr id="26" name="Rectangle 1"/>
          <p:cNvSpPr txBox="1">
            <a:spLocks noChangeArrowheads="1"/>
          </p:cNvSpPr>
          <p:nvPr/>
        </p:nvSpPr>
        <p:spPr bwMode="auto">
          <a:xfrm>
            <a:off x="676930" y="1577820"/>
            <a:ext cx="10761599" cy="170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r>
              <a:rPr lang="en-US" altLang="zh-CN" sz="3600" kern="0" dirty="0" smtClean="0">
                <a:solidFill>
                  <a:srgbClr val="FFC000"/>
                </a:solidFill>
                <a:ea typeface="宋体" panose="02010600030101010101" pitchFamily="2" charset="-122"/>
              </a:rPr>
              <a:t>3. Repeat the step2</a:t>
            </a:r>
          </a:p>
        </p:txBody>
      </p:sp>
    </p:spTree>
    <p:extLst>
      <p:ext uri="{BB962C8B-B14F-4D97-AF65-F5344CB8AC3E}">
        <p14:creationId xmlns:p14="http://schemas.microsoft.com/office/powerpoint/2010/main" val="376696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 bwMode="auto">
          <a:xfrm>
            <a:off x="165696" y="19104"/>
            <a:ext cx="8242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Topo sort 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15" name="椭圆 14"/>
          <p:cNvSpPr/>
          <p:nvPr/>
        </p:nvSpPr>
        <p:spPr bwMode="auto">
          <a:xfrm>
            <a:off x="9694531" y="3312670"/>
            <a:ext cx="792088" cy="7920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694531" y="3366094"/>
            <a:ext cx="792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2"/>
                </a:solidFill>
              </a:rPr>
              <a:t>2</a:t>
            </a:r>
            <a:endParaRPr lang="zh-CN" altLang="en-US" dirty="0">
              <a:solidFill>
                <a:schemeClr val="bg2"/>
              </a:solidFill>
            </a:endParaRPr>
          </a:p>
        </p:txBody>
      </p:sp>
      <p:sp>
        <p:nvSpPr>
          <p:cNvPr id="17" name="椭圆 16"/>
          <p:cNvSpPr/>
          <p:nvPr/>
        </p:nvSpPr>
        <p:spPr bwMode="auto">
          <a:xfrm>
            <a:off x="2029076" y="5682288"/>
            <a:ext cx="792088" cy="7920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029076" y="5735712"/>
            <a:ext cx="792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2"/>
                </a:solidFill>
              </a:rPr>
              <a:t>3</a:t>
            </a:r>
            <a:endParaRPr lang="zh-CN" altLang="en-US" dirty="0">
              <a:solidFill>
                <a:schemeClr val="bg2"/>
              </a:solidFill>
            </a:endParaRPr>
          </a:p>
        </p:txBody>
      </p:sp>
      <p:sp>
        <p:nvSpPr>
          <p:cNvPr id="19" name="椭圆 18"/>
          <p:cNvSpPr/>
          <p:nvPr/>
        </p:nvSpPr>
        <p:spPr bwMode="auto">
          <a:xfrm>
            <a:off x="9846338" y="5644514"/>
            <a:ext cx="792088" cy="7920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20" name="文本框 5"/>
          <p:cNvSpPr txBox="1"/>
          <p:nvPr/>
        </p:nvSpPr>
        <p:spPr>
          <a:xfrm>
            <a:off x="9846338" y="5697938"/>
            <a:ext cx="792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r>
              <a:rPr lang="en-US" altLang="zh-CN" dirty="0">
                <a:solidFill>
                  <a:schemeClr val="bg2"/>
                </a:solidFill>
              </a:rPr>
              <a:t>5</a:t>
            </a:r>
            <a:endParaRPr lang="zh-CN" altLang="en-US" dirty="0">
              <a:solidFill>
                <a:schemeClr val="bg2"/>
              </a:solidFill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3685260" y="7345640"/>
            <a:ext cx="792088" cy="7920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22" name="文本框 5"/>
          <p:cNvSpPr txBox="1"/>
          <p:nvPr/>
        </p:nvSpPr>
        <p:spPr>
          <a:xfrm>
            <a:off x="3685260" y="7399064"/>
            <a:ext cx="792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r>
              <a:rPr lang="en-US" altLang="zh-CN" dirty="0">
                <a:solidFill>
                  <a:schemeClr val="bg2"/>
                </a:solidFill>
              </a:rPr>
              <a:t>7</a:t>
            </a:r>
            <a:endParaRPr lang="zh-CN" altLang="en-US" dirty="0">
              <a:solidFill>
                <a:schemeClr val="bg2"/>
              </a:solidFill>
            </a:endParaRPr>
          </a:p>
        </p:txBody>
      </p:sp>
      <p:cxnSp>
        <p:nvCxnSpPr>
          <p:cNvPr id="25" name="直接箭头连接符 24"/>
          <p:cNvCxnSpPr/>
          <p:nvPr/>
        </p:nvCxnSpPr>
        <p:spPr bwMode="auto">
          <a:xfrm>
            <a:off x="2821164" y="6530840"/>
            <a:ext cx="864096" cy="86822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" name="标题 1"/>
          <p:cNvSpPr txBox="1">
            <a:spLocks/>
          </p:cNvSpPr>
          <p:nvPr/>
        </p:nvSpPr>
        <p:spPr bwMode="auto">
          <a:xfrm>
            <a:off x="9334491" y="2553516"/>
            <a:ext cx="151216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r>
              <a:rPr lang="en-US" altLang="zh-CN" kern="0" dirty="0" err="1" smtClean="0">
                <a:solidFill>
                  <a:schemeClr val="tx1"/>
                </a:solidFill>
                <a:ea typeface="宋体" charset="-122"/>
              </a:rPr>
              <a:t>Maths</a:t>
            </a:r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 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28" name="标题 1"/>
          <p:cNvSpPr txBox="1">
            <a:spLocks/>
          </p:cNvSpPr>
          <p:nvPr/>
        </p:nvSpPr>
        <p:spPr bwMode="auto">
          <a:xfrm>
            <a:off x="9240579" y="4662811"/>
            <a:ext cx="204738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Program Design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29" name="标题 1"/>
          <p:cNvSpPr txBox="1">
            <a:spLocks/>
          </p:cNvSpPr>
          <p:nvPr/>
        </p:nvSpPr>
        <p:spPr bwMode="auto">
          <a:xfrm>
            <a:off x="1153003" y="4667144"/>
            <a:ext cx="204738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Data Structure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30" name="标题 1"/>
          <p:cNvSpPr txBox="1">
            <a:spLocks/>
          </p:cNvSpPr>
          <p:nvPr/>
        </p:nvSpPr>
        <p:spPr bwMode="auto">
          <a:xfrm>
            <a:off x="4010348" y="7510216"/>
            <a:ext cx="204738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Data Base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31" name="标题 1"/>
          <p:cNvSpPr txBox="1">
            <a:spLocks/>
          </p:cNvSpPr>
          <p:nvPr/>
        </p:nvSpPr>
        <p:spPr bwMode="auto">
          <a:xfrm>
            <a:off x="10670303" y="5636916"/>
            <a:ext cx="952174" cy="843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rgbClr val="FFC000"/>
                </a:solidFill>
                <a:ea typeface="宋体" charset="-122"/>
              </a:rPr>
              <a:t>0</a:t>
            </a:r>
            <a:endParaRPr lang="zh-CN" altLang="en-US" kern="0" dirty="0" smtClean="0">
              <a:solidFill>
                <a:srgbClr val="FF0000"/>
              </a:solidFill>
              <a:ea typeface="宋体" charset="-122"/>
            </a:endParaRPr>
          </a:p>
        </p:txBody>
      </p:sp>
      <p:sp>
        <p:nvSpPr>
          <p:cNvPr id="32" name="标题 1"/>
          <p:cNvSpPr txBox="1">
            <a:spLocks/>
          </p:cNvSpPr>
          <p:nvPr/>
        </p:nvSpPr>
        <p:spPr bwMode="auto">
          <a:xfrm>
            <a:off x="10538728" y="3216767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rgbClr val="FFC000"/>
                </a:solidFill>
                <a:ea typeface="宋体" charset="-122"/>
              </a:rPr>
              <a:t>0</a:t>
            </a:r>
            <a:endParaRPr lang="zh-CN" altLang="en-US" kern="0" dirty="0" smtClean="0">
              <a:solidFill>
                <a:srgbClr val="FFC000"/>
              </a:solidFill>
              <a:ea typeface="宋体" charset="-122"/>
            </a:endParaRPr>
          </a:p>
        </p:txBody>
      </p:sp>
      <p:sp>
        <p:nvSpPr>
          <p:cNvPr id="33" name="标题 1"/>
          <p:cNvSpPr txBox="1">
            <a:spLocks/>
          </p:cNvSpPr>
          <p:nvPr/>
        </p:nvSpPr>
        <p:spPr bwMode="auto">
          <a:xfrm>
            <a:off x="2717458" y="7371632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>
                <a:solidFill>
                  <a:srgbClr val="FFC000"/>
                </a:solidFill>
                <a:ea typeface="宋体" charset="-122"/>
              </a:rPr>
              <a:t>1</a:t>
            </a:r>
            <a:endParaRPr lang="zh-CN" altLang="en-US" kern="0" dirty="0" smtClean="0">
              <a:solidFill>
                <a:srgbClr val="FFC000"/>
              </a:solidFill>
              <a:ea typeface="宋体" charset="-122"/>
            </a:endParaRPr>
          </a:p>
        </p:txBody>
      </p:sp>
      <p:sp>
        <p:nvSpPr>
          <p:cNvPr id="34" name="标题 1"/>
          <p:cNvSpPr txBox="1">
            <a:spLocks/>
          </p:cNvSpPr>
          <p:nvPr/>
        </p:nvSpPr>
        <p:spPr bwMode="auto">
          <a:xfrm>
            <a:off x="1076902" y="5657944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rgbClr val="FFC000"/>
                </a:solidFill>
                <a:ea typeface="宋体" charset="-122"/>
              </a:rPr>
              <a:t>0</a:t>
            </a:r>
            <a:endParaRPr lang="zh-CN" altLang="en-US" kern="0" dirty="0" smtClean="0">
              <a:solidFill>
                <a:srgbClr val="FFC000"/>
              </a:solidFill>
              <a:ea typeface="宋体" charset="-122"/>
            </a:endParaRPr>
          </a:p>
        </p:txBody>
      </p:sp>
      <p:sp>
        <p:nvSpPr>
          <p:cNvPr id="37" name="Rectangle 1"/>
          <p:cNvSpPr txBox="1">
            <a:spLocks noChangeArrowheads="1"/>
          </p:cNvSpPr>
          <p:nvPr/>
        </p:nvSpPr>
        <p:spPr bwMode="auto">
          <a:xfrm>
            <a:off x="1546365" y="133702"/>
            <a:ext cx="10122123" cy="193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algn="ctr" eaLnBrk="1" hangingPunct="1">
              <a:buFont typeface="Gill Sans" charset="0"/>
              <a:buNone/>
            </a:pPr>
            <a:r>
              <a:rPr lang="en-US" altLang="zh-CN" sz="5400" kern="0" dirty="0" smtClean="0">
                <a:ea typeface="宋体" panose="02010600030101010101" pitchFamily="2" charset="-122"/>
              </a:rPr>
              <a:t>The realization on stand-alone </a:t>
            </a:r>
            <a:endParaRPr lang="en-US" altLang="zh-CN" sz="5400" kern="0" dirty="0">
              <a:ea typeface="宋体" panose="02010600030101010101" pitchFamily="2" charset="-122"/>
            </a:endParaRPr>
          </a:p>
        </p:txBody>
      </p:sp>
      <p:cxnSp>
        <p:nvCxnSpPr>
          <p:cNvPr id="7" name="直接箭头连接符 6"/>
          <p:cNvCxnSpPr/>
          <p:nvPr/>
        </p:nvCxnSpPr>
        <p:spPr bwMode="auto">
          <a:xfrm>
            <a:off x="6057730" y="2572544"/>
            <a:ext cx="914400" cy="914400"/>
          </a:xfrm>
          <a:prstGeom prst="straightConnector1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Rectangle 1"/>
          <p:cNvSpPr txBox="1">
            <a:spLocks noChangeArrowheads="1"/>
          </p:cNvSpPr>
          <p:nvPr/>
        </p:nvSpPr>
        <p:spPr bwMode="auto">
          <a:xfrm>
            <a:off x="2344504" y="6787198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-1</a:t>
            </a:r>
            <a:endParaRPr lang="en-US" altLang="zh-CN" sz="32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4" name="椭圆 23"/>
          <p:cNvSpPr/>
          <p:nvPr/>
        </p:nvSpPr>
        <p:spPr bwMode="auto">
          <a:xfrm>
            <a:off x="1076902" y="5023185"/>
            <a:ext cx="2361187" cy="1974816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cxnSp>
        <p:nvCxnSpPr>
          <p:cNvPr id="3" name="直接箭头连接符 2"/>
          <p:cNvCxnSpPr/>
          <p:nvPr/>
        </p:nvCxnSpPr>
        <p:spPr bwMode="auto">
          <a:xfrm>
            <a:off x="3253212" y="5735712"/>
            <a:ext cx="5987367" cy="1387503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5" name="Rectangle 1"/>
          <p:cNvSpPr txBox="1">
            <a:spLocks noChangeArrowheads="1"/>
          </p:cNvSpPr>
          <p:nvPr/>
        </p:nvSpPr>
        <p:spPr bwMode="auto">
          <a:xfrm>
            <a:off x="6082010" y="7174199"/>
            <a:ext cx="4182260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Output</a:t>
            </a:r>
            <a:r>
              <a:rPr lang="en-US" altLang="zh-CN" sz="3200" kern="0" dirty="0" smtClean="0">
                <a:solidFill>
                  <a:srgbClr val="FFFFFF"/>
                </a:solidFill>
                <a:ea typeface="宋体" panose="02010600030101010101" pitchFamily="2" charset="-122"/>
              </a:rPr>
              <a:t> the vertex3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6" name="标题 1"/>
          <p:cNvSpPr txBox="1">
            <a:spLocks/>
          </p:cNvSpPr>
          <p:nvPr/>
        </p:nvSpPr>
        <p:spPr bwMode="auto">
          <a:xfrm>
            <a:off x="11438529" y="3216767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rgbClr val="00B0F0"/>
                </a:solidFill>
                <a:ea typeface="宋体" charset="-122"/>
              </a:rPr>
              <a:t>1</a:t>
            </a:r>
            <a:endParaRPr lang="zh-CN" altLang="en-US" kern="0" dirty="0" smtClean="0">
              <a:solidFill>
                <a:srgbClr val="00B0F0"/>
              </a:solidFill>
              <a:ea typeface="宋体" charset="-122"/>
            </a:endParaRPr>
          </a:p>
        </p:txBody>
      </p:sp>
      <p:sp>
        <p:nvSpPr>
          <p:cNvPr id="38" name="标题 1"/>
          <p:cNvSpPr txBox="1">
            <a:spLocks/>
          </p:cNvSpPr>
          <p:nvPr/>
        </p:nvSpPr>
        <p:spPr bwMode="auto">
          <a:xfrm>
            <a:off x="11514630" y="5636916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>
                <a:solidFill>
                  <a:srgbClr val="00B0F0"/>
                </a:solidFill>
                <a:ea typeface="宋体" charset="-122"/>
              </a:rPr>
              <a:t>2</a:t>
            </a:r>
            <a:endParaRPr lang="zh-CN" altLang="en-US" kern="0" dirty="0" smtClean="0">
              <a:solidFill>
                <a:srgbClr val="00B0F0"/>
              </a:solidFill>
              <a:ea typeface="宋体" charset="-122"/>
            </a:endParaRPr>
          </a:p>
        </p:txBody>
      </p:sp>
      <p:sp>
        <p:nvSpPr>
          <p:cNvPr id="39" name="Rectangle 1"/>
          <p:cNvSpPr txBox="1">
            <a:spLocks noChangeArrowheads="1"/>
          </p:cNvSpPr>
          <p:nvPr/>
        </p:nvSpPr>
        <p:spPr bwMode="auto">
          <a:xfrm>
            <a:off x="676930" y="1577820"/>
            <a:ext cx="10761599" cy="170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r>
              <a:rPr lang="en-US" altLang="zh-CN" sz="3600" kern="0" dirty="0" smtClean="0">
                <a:solidFill>
                  <a:srgbClr val="FFC000"/>
                </a:solidFill>
                <a:ea typeface="宋体" panose="02010600030101010101" pitchFamily="2" charset="-122"/>
              </a:rPr>
              <a:t>3. Repeat the step2</a:t>
            </a:r>
          </a:p>
        </p:txBody>
      </p:sp>
    </p:spTree>
    <p:extLst>
      <p:ext uri="{BB962C8B-B14F-4D97-AF65-F5344CB8AC3E}">
        <p14:creationId xmlns:p14="http://schemas.microsoft.com/office/powerpoint/2010/main" val="2683923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 bwMode="auto">
          <a:xfrm>
            <a:off x="165696" y="19104"/>
            <a:ext cx="8242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Topo sort 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15" name="椭圆 14"/>
          <p:cNvSpPr/>
          <p:nvPr/>
        </p:nvSpPr>
        <p:spPr bwMode="auto">
          <a:xfrm>
            <a:off x="9694531" y="3312670"/>
            <a:ext cx="792088" cy="7920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694531" y="3366094"/>
            <a:ext cx="792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2"/>
                </a:solidFill>
              </a:rPr>
              <a:t>2</a:t>
            </a:r>
            <a:endParaRPr lang="zh-CN" altLang="en-US" dirty="0">
              <a:solidFill>
                <a:schemeClr val="bg2"/>
              </a:solidFill>
            </a:endParaRPr>
          </a:p>
        </p:txBody>
      </p:sp>
      <p:sp>
        <p:nvSpPr>
          <p:cNvPr id="17" name="椭圆 16"/>
          <p:cNvSpPr/>
          <p:nvPr/>
        </p:nvSpPr>
        <p:spPr bwMode="auto">
          <a:xfrm>
            <a:off x="9910328" y="7975577"/>
            <a:ext cx="792088" cy="7920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910328" y="8029001"/>
            <a:ext cx="792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2"/>
                </a:solidFill>
              </a:rPr>
              <a:t>3</a:t>
            </a:r>
            <a:endParaRPr lang="zh-CN" altLang="en-US" dirty="0">
              <a:solidFill>
                <a:schemeClr val="bg2"/>
              </a:solidFill>
            </a:endParaRPr>
          </a:p>
        </p:txBody>
      </p:sp>
      <p:sp>
        <p:nvSpPr>
          <p:cNvPr id="19" name="椭圆 18"/>
          <p:cNvSpPr/>
          <p:nvPr/>
        </p:nvSpPr>
        <p:spPr bwMode="auto">
          <a:xfrm>
            <a:off x="9846338" y="5644514"/>
            <a:ext cx="792088" cy="7920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20" name="文本框 5"/>
          <p:cNvSpPr txBox="1"/>
          <p:nvPr/>
        </p:nvSpPr>
        <p:spPr>
          <a:xfrm>
            <a:off x="9846338" y="5697938"/>
            <a:ext cx="792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r>
              <a:rPr lang="en-US" altLang="zh-CN" dirty="0">
                <a:solidFill>
                  <a:schemeClr val="bg2"/>
                </a:solidFill>
              </a:rPr>
              <a:t>5</a:t>
            </a:r>
            <a:endParaRPr lang="zh-CN" altLang="en-US" dirty="0">
              <a:solidFill>
                <a:schemeClr val="bg2"/>
              </a:solidFill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3685260" y="7345640"/>
            <a:ext cx="792088" cy="7920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chemeClr val="dk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22" name="文本框 5"/>
          <p:cNvSpPr txBox="1"/>
          <p:nvPr/>
        </p:nvSpPr>
        <p:spPr>
          <a:xfrm>
            <a:off x="3685260" y="7399064"/>
            <a:ext cx="792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r>
              <a:rPr lang="en-US" altLang="zh-CN" dirty="0">
                <a:solidFill>
                  <a:schemeClr val="bg2"/>
                </a:solidFill>
              </a:rPr>
              <a:t>7</a:t>
            </a:r>
            <a:endParaRPr lang="zh-CN" altLang="en-US" dirty="0">
              <a:solidFill>
                <a:schemeClr val="bg2"/>
              </a:solidFill>
            </a:endParaRPr>
          </a:p>
        </p:txBody>
      </p:sp>
      <p:sp>
        <p:nvSpPr>
          <p:cNvPr id="27" name="标题 1"/>
          <p:cNvSpPr txBox="1">
            <a:spLocks/>
          </p:cNvSpPr>
          <p:nvPr/>
        </p:nvSpPr>
        <p:spPr bwMode="auto">
          <a:xfrm>
            <a:off x="9334491" y="2553516"/>
            <a:ext cx="151216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r>
              <a:rPr lang="en-US" altLang="zh-CN" kern="0" dirty="0" err="1" smtClean="0">
                <a:solidFill>
                  <a:schemeClr val="tx1"/>
                </a:solidFill>
                <a:ea typeface="宋体" charset="-122"/>
              </a:rPr>
              <a:t>Maths</a:t>
            </a:r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 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28" name="标题 1"/>
          <p:cNvSpPr txBox="1">
            <a:spLocks/>
          </p:cNvSpPr>
          <p:nvPr/>
        </p:nvSpPr>
        <p:spPr bwMode="auto">
          <a:xfrm>
            <a:off x="9240579" y="4662811"/>
            <a:ext cx="204738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Program Design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29" name="标题 1"/>
          <p:cNvSpPr txBox="1">
            <a:spLocks/>
          </p:cNvSpPr>
          <p:nvPr/>
        </p:nvSpPr>
        <p:spPr bwMode="auto">
          <a:xfrm>
            <a:off x="9218691" y="6914432"/>
            <a:ext cx="204738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Data Structure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30" name="标题 1"/>
          <p:cNvSpPr txBox="1">
            <a:spLocks/>
          </p:cNvSpPr>
          <p:nvPr/>
        </p:nvSpPr>
        <p:spPr bwMode="auto">
          <a:xfrm>
            <a:off x="4010348" y="7510216"/>
            <a:ext cx="204738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Data Base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31" name="标题 1"/>
          <p:cNvSpPr txBox="1">
            <a:spLocks/>
          </p:cNvSpPr>
          <p:nvPr/>
        </p:nvSpPr>
        <p:spPr bwMode="auto">
          <a:xfrm>
            <a:off x="10670303" y="5636916"/>
            <a:ext cx="952174" cy="843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rgbClr val="FFC000"/>
                </a:solidFill>
                <a:ea typeface="宋体" charset="-122"/>
              </a:rPr>
              <a:t>0</a:t>
            </a:r>
            <a:endParaRPr lang="zh-CN" altLang="en-US" kern="0" dirty="0" smtClean="0">
              <a:solidFill>
                <a:srgbClr val="FF0000"/>
              </a:solidFill>
              <a:ea typeface="宋体" charset="-122"/>
            </a:endParaRPr>
          </a:p>
        </p:txBody>
      </p:sp>
      <p:sp>
        <p:nvSpPr>
          <p:cNvPr id="32" name="标题 1"/>
          <p:cNvSpPr txBox="1">
            <a:spLocks/>
          </p:cNvSpPr>
          <p:nvPr/>
        </p:nvSpPr>
        <p:spPr bwMode="auto">
          <a:xfrm>
            <a:off x="10538728" y="3216767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rgbClr val="FFC000"/>
                </a:solidFill>
                <a:ea typeface="宋体" charset="-122"/>
              </a:rPr>
              <a:t>0</a:t>
            </a:r>
            <a:endParaRPr lang="zh-CN" altLang="en-US" kern="0" dirty="0" smtClean="0">
              <a:solidFill>
                <a:srgbClr val="FFC000"/>
              </a:solidFill>
              <a:ea typeface="宋体" charset="-122"/>
            </a:endParaRPr>
          </a:p>
        </p:txBody>
      </p:sp>
      <p:sp>
        <p:nvSpPr>
          <p:cNvPr id="33" name="标题 1"/>
          <p:cNvSpPr txBox="1">
            <a:spLocks/>
          </p:cNvSpPr>
          <p:nvPr/>
        </p:nvSpPr>
        <p:spPr bwMode="auto">
          <a:xfrm>
            <a:off x="2717458" y="7371632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rgbClr val="FFC000"/>
                </a:solidFill>
                <a:ea typeface="宋体" charset="-122"/>
              </a:rPr>
              <a:t>0</a:t>
            </a:r>
            <a:endParaRPr lang="zh-CN" altLang="en-US" kern="0" dirty="0" smtClean="0">
              <a:solidFill>
                <a:srgbClr val="FFC000"/>
              </a:solidFill>
              <a:ea typeface="宋体" charset="-122"/>
            </a:endParaRPr>
          </a:p>
        </p:txBody>
      </p:sp>
      <p:sp>
        <p:nvSpPr>
          <p:cNvPr id="34" name="标题 1"/>
          <p:cNvSpPr txBox="1">
            <a:spLocks/>
          </p:cNvSpPr>
          <p:nvPr/>
        </p:nvSpPr>
        <p:spPr bwMode="auto">
          <a:xfrm>
            <a:off x="10725530" y="8079870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rgbClr val="FFC000"/>
                </a:solidFill>
                <a:ea typeface="宋体" charset="-122"/>
              </a:rPr>
              <a:t>0</a:t>
            </a:r>
            <a:endParaRPr lang="zh-CN" altLang="en-US" kern="0" dirty="0" smtClean="0">
              <a:solidFill>
                <a:srgbClr val="FFC000"/>
              </a:solidFill>
              <a:ea typeface="宋体" charset="-122"/>
            </a:endParaRPr>
          </a:p>
        </p:txBody>
      </p:sp>
      <p:sp>
        <p:nvSpPr>
          <p:cNvPr id="37" name="Rectangle 1"/>
          <p:cNvSpPr txBox="1">
            <a:spLocks noChangeArrowheads="1"/>
          </p:cNvSpPr>
          <p:nvPr/>
        </p:nvSpPr>
        <p:spPr bwMode="auto">
          <a:xfrm>
            <a:off x="1546365" y="133702"/>
            <a:ext cx="10122123" cy="193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algn="ctr" eaLnBrk="1" hangingPunct="1">
              <a:buFont typeface="Gill Sans" charset="0"/>
              <a:buNone/>
            </a:pPr>
            <a:r>
              <a:rPr lang="en-US" altLang="zh-CN" sz="5400" kern="0" dirty="0" smtClean="0">
                <a:ea typeface="宋体" panose="02010600030101010101" pitchFamily="2" charset="-122"/>
              </a:rPr>
              <a:t>The realization on stand-alone </a:t>
            </a:r>
            <a:endParaRPr lang="en-US" altLang="zh-CN" sz="5400" kern="0" dirty="0">
              <a:ea typeface="宋体" panose="02010600030101010101" pitchFamily="2" charset="-122"/>
            </a:endParaRPr>
          </a:p>
        </p:txBody>
      </p:sp>
      <p:cxnSp>
        <p:nvCxnSpPr>
          <p:cNvPr id="7" name="直接箭头连接符 6"/>
          <p:cNvCxnSpPr/>
          <p:nvPr/>
        </p:nvCxnSpPr>
        <p:spPr bwMode="auto">
          <a:xfrm>
            <a:off x="6057730" y="2572544"/>
            <a:ext cx="914400" cy="914400"/>
          </a:xfrm>
          <a:prstGeom prst="straightConnector1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标题 1"/>
          <p:cNvSpPr txBox="1">
            <a:spLocks/>
          </p:cNvSpPr>
          <p:nvPr/>
        </p:nvSpPr>
        <p:spPr bwMode="auto">
          <a:xfrm>
            <a:off x="11438529" y="3184739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rgbClr val="00B0F0"/>
                </a:solidFill>
                <a:ea typeface="宋体" charset="-122"/>
              </a:rPr>
              <a:t>1</a:t>
            </a:r>
            <a:endParaRPr lang="zh-CN" altLang="en-US" kern="0" dirty="0" smtClean="0">
              <a:solidFill>
                <a:srgbClr val="00B0F0"/>
              </a:solidFill>
              <a:ea typeface="宋体" charset="-122"/>
            </a:endParaRPr>
          </a:p>
        </p:txBody>
      </p:sp>
      <p:sp>
        <p:nvSpPr>
          <p:cNvPr id="38" name="标题 1"/>
          <p:cNvSpPr txBox="1">
            <a:spLocks/>
          </p:cNvSpPr>
          <p:nvPr/>
        </p:nvSpPr>
        <p:spPr bwMode="auto">
          <a:xfrm>
            <a:off x="11514630" y="5671732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rgbClr val="00B0F0"/>
                </a:solidFill>
                <a:ea typeface="宋体" charset="-122"/>
              </a:rPr>
              <a:t>2</a:t>
            </a:r>
            <a:endParaRPr lang="zh-CN" altLang="en-US" kern="0" dirty="0" smtClean="0">
              <a:solidFill>
                <a:srgbClr val="00B0F0"/>
              </a:solidFill>
              <a:ea typeface="宋体" charset="-122"/>
            </a:endParaRPr>
          </a:p>
        </p:txBody>
      </p:sp>
      <p:sp>
        <p:nvSpPr>
          <p:cNvPr id="39" name="标题 1"/>
          <p:cNvSpPr txBox="1">
            <a:spLocks/>
          </p:cNvSpPr>
          <p:nvPr/>
        </p:nvSpPr>
        <p:spPr bwMode="auto">
          <a:xfrm>
            <a:off x="11514630" y="8072176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>
                <a:solidFill>
                  <a:srgbClr val="00B0F0"/>
                </a:solidFill>
                <a:ea typeface="宋体" charset="-122"/>
              </a:rPr>
              <a:t>3</a:t>
            </a:r>
            <a:endParaRPr lang="zh-CN" altLang="en-US" kern="0" dirty="0" smtClean="0">
              <a:solidFill>
                <a:srgbClr val="00B0F0"/>
              </a:solidFill>
              <a:ea typeface="宋体" charset="-122"/>
            </a:endParaRPr>
          </a:p>
        </p:txBody>
      </p:sp>
      <p:sp>
        <p:nvSpPr>
          <p:cNvPr id="40" name="标题 1"/>
          <p:cNvSpPr txBox="1">
            <a:spLocks/>
          </p:cNvSpPr>
          <p:nvPr/>
        </p:nvSpPr>
        <p:spPr bwMode="auto">
          <a:xfrm>
            <a:off x="5631524" y="7417256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>
                <a:solidFill>
                  <a:srgbClr val="00B0F0"/>
                </a:solidFill>
                <a:ea typeface="宋体" charset="-122"/>
              </a:rPr>
              <a:t>4</a:t>
            </a:r>
            <a:endParaRPr lang="zh-CN" altLang="en-US" kern="0" dirty="0" smtClean="0">
              <a:solidFill>
                <a:srgbClr val="00B0F0"/>
              </a:solidFill>
              <a:ea typeface="宋体" charset="-122"/>
            </a:endParaRPr>
          </a:p>
        </p:txBody>
      </p:sp>
      <p:sp>
        <p:nvSpPr>
          <p:cNvPr id="26" name="Rectangle 1"/>
          <p:cNvSpPr txBox="1">
            <a:spLocks noChangeArrowheads="1"/>
          </p:cNvSpPr>
          <p:nvPr/>
        </p:nvSpPr>
        <p:spPr bwMode="auto">
          <a:xfrm>
            <a:off x="676930" y="1577820"/>
            <a:ext cx="10761599" cy="170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r>
              <a:rPr lang="en-US" altLang="zh-CN" sz="3600" kern="0" dirty="0" smtClean="0">
                <a:solidFill>
                  <a:srgbClr val="FFC000"/>
                </a:solidFill>
                <a:ea typeface="宋体" panose="02010600030101010101" pitchFamily="2" charset="-122"/>
              </a:rPr>
              <a:t>3. Repeat the step2</a:t>
            </a:r>
          </a:p>
        </p:txBody>
      </p:sp>
    </p:spTree>
    <p:extLst>
      <p:ext uri="{BB962C8B-B14F-4D97-AF65-F5344CB8AC3E}">
        <p14:creationId xmlns:p14="http://schemas.microsoft.com/office/powerpoint/2010/main" val="2212528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 bwMode="auto">
          <a:xfrm>
            <a:off x="165696" y="19104"/>
            <a:ext cx="8242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Topo sort 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37" name="Rectangle 1"/>
          <p:cNvSpPr txBox="1">
            <a:spLocks noChangeArrowheads="1"/>
          </p:cNvSpPr>
          <p:nvPr/>
        </p:nvSpPr>
        <p:spPr bwMode="auto">
          <a:xfrm>
            <a:off x="1546365" y="133702"/>
            <a:ext cx="10122123" cy="193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algn="ctr" eaLnBrk="1" hangingPunct="1">
              <a:buFont typeface="Gill Sans" charset="0"/>
              <a:buNone/>
            </a:pPr>
            <a:r>
              <a:rPr lang="en-US" altLang="zh-CN" sz="5400" kern="0" dirty="0" smtClean="0">
                <a:ea typeface="宋体" panose="02010600030101010101" pitchFamily="2" charset="-122"/>
              </a:rPr>
              <a:t>The realization on stand-alone </a:t>
            </a:r>
            <a:endParaRPr lang="en-US" altLang="zh-CN" sz="5400" kern="0" dirty="0">
              <a:ea typeface="宋体" panose="02010600030101010101" pitchFamily="2" charset="-122"/>
            </a:endParaRPr>
          </a:p>
        </p:txBody>
      </p:sp>
      <p:cxnSp>
        <p:nvCxnSpPr>
          <p:cNvPr id="7" name="直接箭头连接符 6"/>
          <p:cNvCxnSpPr/>
          <p:nvPr/>
        </p:nvCxnSpPr>
        <p:spPr bwMode="auto">
          <a:xfrm>
            <a:off x="12692179" y="9093286"/>
            <a:ext cx="914400" cy="914400"/>
          </a:xfrm>
          <a:prstGeom prst="straightConnector1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333177" y="2197064"/>
            <a:ext cx="10513168" cy="407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r>
              <a:rPr lang="en-US" altLang="zh-CN" sz="3600" kern="0" dirty="0" smtClean="0">
                <a:solidFill>
                  <a:srgbClr val="FFC000"/>
                </a:solidFill>
                <a:ea typeface="宋体" panose="02010600030101010101" pitchFamily="2" charset="-122"/>
              </a:rPr>
              <a:t>Program:</a:t>
            </a:r>
          </a:p>
          <a:p>
            <a:pPr marL="317500" indent="0" eaLnBrk="1" hangingPunct="1">
              <a:buNone/>
            </a:pPr>
            <a:r>
              <a:rPr lang="en-US" altLang="zh-CN" sz="3600" kern="0" dirty="0" smtClean="0">
                <a:ea typeface="宋体" panose="02010600030101010101" pitchFamily="2" charset="-122"/>
              </a:rPr>
              <a:t>Use </a:t>
            </a:r>
            <a:r>
              <a:rPr lang="en-US" altLang="zh-CN" sz="36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adjacent matrix </a:t>
            </a:r>
            <a:r>
              <a:rPr lang="en-US" altLang="zh-CN" sz="3600" kern="0" dirty="0" smtClean="0">
                <a:ea typeface="宋体" panose="02010600030101010101" pitchFamily="2" charset="-122"/>
              </a:rPr>
              <a:t>to reserve the </a:t>
            </a:r>
            <a:r>
              <a:rPr lang="en-US" altLang="zh-CN" sz="3600" kern="0" dirty="0" smtClean="0">
                <a:solidFill>
                  <a:srgbClr val="FFC000"/>
                </a:solidFill>
                <a:ea typeface="宋体" panose="02010600030101010101" pitchFamily="2" charset="-122"/>
              </a:rPr>
              <a:t>graph</a:t>
            </a:r>
          </a:p>
          <a:p>
            <a:pPr marL="317500" indent="0" eaLnBrk="1" hangingPunct="1">
              <a:buNone/>
            </a:pPr>
            <a:r>
              <a:rPr lang="en-US" altLang="zh-CN" sz="3600" kern="0" dirty="0" smtClean="0">
                <a:ea typeface="宋体" panose="02010600030101010101" pitchFamily="2" charset="-122"/>
              </a:rPr>
              <a:t>Use </a:t>
            </a:r>
            <a:r>
              <a:rPr lang="en-US" altLang="zh-CN" sz="36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array</a:t>
            </a:r>
            <a:r>
              <a:rPr lang="en-US" altLang="zh-CN" sz="3600" kern="0" dirty="0" smtClean="0">
                <a:ea typeface="宋体" panose="02010600030101010101" pitchFamily="2" charset="-122"/>
              </a:rPr>
              <a:t> to reserve the </a:t>
            </a:r>
            <a:r>
              <a:rPr lang="en-US" altLang="zh-CN" sz="3600" kern="0" dirty="0" smtClean="0">
                <a:solidFill>
                  <a:srgbClr val="FFC000"/>
                </a:solidFill>
                <a:ea typeface="宋体" panose="02010600030101010101" pitchFamily="2" charset="-122"/>
              </a:rPr>
              <a:t>vertices and </a:t>
            </a:r>
            <a:r>
              <a:rPr lang="en-US" altLang="zh-CN" sz="3600" kern="0" dirty="0" err="1" smtClean="0">
                <a:solidFill>
                  <a:srgbClr val="FFC000"/>
                </a:solidFill>
                <a:ea typeface="宋体" panose="02010600030101010101" pitchFamily="2" charset="-122"/>
              </a:rPr>
              <a:t>indegrees</a:t>
            </a:r>
            <a:endParaRPr lang="en-US" altLang="zh-CN" sz="3600" kern="0" dirty="0" smtClean="0">
              <a:solidFill>
                <a:srgbClr val="FFC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600" kern="0" dirty="0" smtClean="0">
                <a:ea typeface="宋体" panose="02010600030101010101" pitchFamily="2" charset="-122"/>
              </a:rPr>
              <a:t>Use </a:t>
            </a:r>
            <a:r>
              <a:rPr lang="en-US" altLang="zh-CN" sz="36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for-loop</a:t>
            </a:r>
            <a:r>
              <a:rPr lang="en-US" altLang="zh-CN" sz="3600" kern="0" dirty="0" smtClean="0">
                <a:ea typeface="宋体" panose="02010600030101010101" pitchFamily="2" charset="-122"/>
              </a:rPr>
              <a:t> to find the</a:t>
            </a:r>
            <a:r>
              <a:rPr lang="en-US" altLang="zh-CN" sz="3600" kern="0" dirty="0" smtClean="0">
                <a:solidFill>
                  <a:srgbClr val="FFC000"/>
                </a:solidFill>
                <a:ea typeface="宋体" panose="02010600030101010101" pitchFamily="2" charset="-122"/>
              </a:rPr>
              <a:t> 0 </a:t>
            </a:r>
            <a:r>
              <a:rPr lang="en-US" altLang="zh-CN" sz="3600" kern="0" dirty="0" err="1" smtClean="0">
                <a:solidFill>
                  <a:srgbClr val="FFC000"/>
                </a:solidFill>
                <a:ea typeface="宋体" panose="02010600030101010101" pitchFamily="2" charset="-122"/>
              </a:rPr>
              <a:t>indegree</a:t>
            </a:r>
            <a:r>
              <a:rPr lang="en-US" altLang="zh-CN" sz="3600" kern="0" dirty="0" smtClean="0">
                <a:solidFill>
                  <a:srgbClr val="FFC000"/>
                </a:solidFill>
                <a:ea typeface="宋体" panose="02010600030101010101" pitchFamily="2" charset="-122"/>
              </a:rPr>
              <a:t> vertex</a:t>
            </a:r>
          </a:p>
          <a:p>
            <a:pPr marL="317500" indent="0" eaLnBrk="1" hangingPunct="1">
              <a:buNone/>
            </a:pPr>
            <a:r>
              <a:rPr lang="en-US" altLang="zh-CN" sz="3600" kern="0" dirty="0" smtClean="0">
                <a:ea typeface="宋体" panose="02010600030101010101" pitchFamily="2" charset="-122"/>
              </a:rPr>
              <a:t>Use </a:t>
            </a:r>
            <a:r>
              <a:rPr lang="en-US" altLang="zh-CN" sz="36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array</a:t>
            </a:r>
            <a:r>
              <a:rPr lang="en-US" altLang="zh-CN" sz="3600" kern="0" dirty="0" smtClean="0">
                <a:ea typeface="宋体" panose="02010600030101010101" pitchFamily="2" charset="-122"/>
              </a:rPr>
              <a:t> to make </a:t>
            </a:r>
            <a:r>
              <a:rPr lang="en-US" altLang="zh-CN" sz="36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a queue </a:t>
            </a:r>
            <a:r>
              <a:rPr lang="en-US" altLang="zh-CN" sz="3600" kern="0" dirty="0" smtClean="0">
                <a:ea typeface="宋体" panose="02010600030101010101" pitchFamily="2" charset="-122"/>
              </a:rPr>
              <a:t>for</a:t>
            </a:r>
            <a:r>
              <a:rPr lang="en-US" altLang="zh-CN" sz="3600" kern="0" dirty="0" smtClean="0">
                <a:solidFill>
                  <a:srgbClr val="FFC000"/>
                </a:solidFill>
                <a:ea typeface="宋体" panose="02010600030101010101" pitchFamily="2" charset="-122"/>
              </a:rPr>
              <a:t> sorting 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8628933" y="6191594"/>
            <a:ext cx="4063246" cy="3358892"/>
            <a:chOff x="6687626" y="4081212"/>
            <a:chExt cx="6004553" cy="5162592"/>
          </a:xfrm>
        </p:grpSpPr>
        <p:grpSp>
          <p:nvGrpSpPr>
            <p:cNvPr id="8" name="组合 7"/>
            <p:cNvGrpSpPr/>
            <p:nvPr/>
          </p:nvGrpSpPr>
          <p:grpSpPr>
            <a:xfrm>
              <a:off x="7563699" y="4878452"/>
              <a:ext cx="3888432" cy="4143986"/>
              <a:chOff x="1317824" y="2860576"/>
              <a:chExt cx="3888432" cy="4143986"/>
            </a:xfrm>
          </p:grpSpPr>
          <p:sp>
            <p:nvSpPr>
              <p:cNvPr id="9" name="椭圆 8"/>
              <p:cNvSpPr/>
              <p:nvPr/>
            </p:nvSpPr>
            <p:spPr bwMode="auto">
              <a:xfrm>
                <a:off x="2757984" y="2860576"/>
                <a:ext cx="792088" cy="79208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42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Gill Sans" charset="0"/>
                  <a:ea typeface="Heiti SC Light" charset="0"/>
                  <a:cs typeface="Heiti SC Light" charset="0"/>
                  <a:sym typeface="Gill Sans" charset="0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2757984" y="2914000"/>
                <a:ext cx="792088" cy="804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 smtClean="0">
                    <a:solidFill>
                      <a:schemeClr val="bg2"/>
                    </a:solidFill>
                  </a:rPr>
                  <a:t>2</a:t>
                </a:r>
                <a:endParaRPr lang="zh-CN" altLang="en-US" sz="28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 bwMode="auto">
              <a:xfrm>
                <a:off x="1317824" y="4483600"/>
                <a:ext cx="792088" cy="79208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42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Gill Sans" charset="0"/>
                  <a:ea typeface="Heiti SC Light" charset="0"/>
                  <a:cs typeface="Heiti SC Light" charset="0"/>
                  <a:sym typeface="Gill Sans" charset="0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1317824" y="4537025"/>
                <a:ext cx="792088" cy="804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 smtClean="0">
                    <a:solidFill>
                      <a:schemeClr val="bg2"/>
                    </a:solidFill>
                  </a:rPr>
                  <a:t>3</a:t>
                </a:r>
                <a:endParaRPr lang="zh-CN" altLang="en-US" sz="28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 bwMode="auto">
              <a:xfrm>
                <a:off x="4414168" y="4540064"/>
                <a:ext cx="792088" cy="79208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5pPr>
                <a:lvl6pPr marL="2286000" algn="l" defTabSz="914400" rtl="0" eaLnBrk="1" latinLnBrk="0" hangingPunct="1">
                  <a:defRPr sz="42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6pPr>
                <a:lvl7pPr marL="2743200" algn="l" defTabSz="914400" rtl="0" eaLnBrk="1" latinLnBrk="0" hangingPunct="1">
                  <a:defRPr sz="42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7pPr>
                <a:lvl8pPr marL="3200400" algn="l" defTabSz="914400" rtl="0" eaLnBrk="1" latinLnBrk="0" hangingPunct="1">
                  <a:defRPr sz="42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8pPr>
                <a:lvl9pPr marL="3657600" algn="l" defTabSz="914400" rtl="0" eaLnBrk="1" latinLnBrk="0" hangingPunct="1">
                  <a:defRPr sz="42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9pPr>
              </a:lstStyle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42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Gill Sans" charset="0"/>
                  <a:ea typeface="Heiti SC Light" charset="0"/>
                  <a:cs typeface="Heiti SC Light" charset="0"/>
                  <a:sym typeface="Gill Sans" charset="0"/>
                </a:endParaRPr>
              </a:p>
            </p:txBody>
          </p:sp>
          <p:sp>
            <p:nvSpPr>
              <p:cNvPr id="14" name="文本框 5"/>
              <p:cNvSpPr txBox="1"/>
              <p:nvPr/>
            </p:nvSpPr>
            <p:spPr>
              <a:xfrm>
                <a:off x="4414168" y="4593488"/>
                <a:ext cx="792088" cy="804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FFFFFF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FFFFFF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FFFFFF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FFFFFF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FFFFFF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5pPr>
                <a:lvl6pPr marL="2286000" algn="l" defTabSz="914400" rtl="0" eaLnBrk="1" latinLnBrk="0" hangingPunct="1">
                  <a:defRPr sz="4200" kern="1200">
                    <a:solidFill>
                      <a:srgbClr val="FFFFFF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6pPr>
                <a:lvl7pPr marL="2743200" algn="l" defTabSz="914400" rtl="0" eaLnBrk="1" latinLnBrk="0" hangingPunct="1">
                  <a:defRPr sz="4200" kern="1200">
                    <a:solidFill>
                      <a:srgbClr val="FFFFFF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7pPr>
                <a:lvl8pPr marL="3200400" algn="l" defTabSz="914400" rtl="0" eaLnBrk="1" latinLnBrk="0" hangingPunct="1">
                  <a:defRPr sz="4200" kern="1200">
                    <a:solidFill>
                      <a:srgbClr val="FFFFFF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8pPr>
                <a:lvl9pPr marL="3657600" algn="l" defTabSz="914400" rtl="0" eaLnBrk="1" latinLnBrk="0" hangingPunct="1">
                  <a:defRPr sz="4200" kern="1200">
                    <a:solidFill>
                      <a:srgbClr val="FFFFFF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9pPr>
              </a:lstStyle>
              <a:p>
                <a:r>
                  <a:rPr lang="en-US" altLang="zh-CN" sz="2800" dirty="0">
                    <a:solidFill>
                      <a:schemeClr val="bg2"/>
                    </a:solidFill>
                  </a:rPr>
                  <a:t>5</a:t>
                </a:r>
                <a:endParaRPr lang="zh-CN" altLang="en-US" sz="28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 bwMode="auto">
              <a:xfrm>
                <a:off x="2974008" y="6146952"/>
                <a:ext cx="792088" cy="79208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5pPr>
                <a:lvl6pPr marL="2286000" algn="l" defTabSz="914400" rtl="0" eaLnBrk="1" latinLnBrk="0" hangingPunct="1">
                  <a:defRPr sz="42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6pPr>
                <a:lvl7pPr marL="2743200" algn="l" defTabSz="914400" rtl="0" eaLnBrk="1" latinLnBrk="0" hangingPunct="1">
                  <a:defRPr sz="42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7pPr>
                <a:lvl8pPr marL="3200400" algn="l" defTabSz="914400" rtl="0" eaLnBrk="1" latinLnBrk="0" hangingPunct="1">
                  <a:defRPr sz="42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8pPr>
                <a:lvl9pPr marL="3657600" algn="l" defTabSz="914400" rtl="0" eaLnBrk="1" latinLnBrk="0" hangingPunct="1">
                  <a:defRPr sz="42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9pPr>
              </a:lstStyle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42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Gill Sans" charset="0"/>
                  <a:ea typeface="Heiti SC Light" charset="0"/>
                  <a:cs typeface="Heiti SC Light" charset="0"/>
                  <a:sym typeface="Gill Sans" charset="0"/>
                </a:endParaRPr>
              </a:p>
            </p:txBody>
          </p:sp>
          <p:sp>
            <p:nvSpPr>
              <p:cNvPr id="16" name="文本框 5"/>
              <p:cNvSpPr txBox="1"/>
              <p:nvPr/>
            </p:nvSpPr>
            <p:spPr>
              <a:xfrm>
                <a:off x="2974008" y="6200377"/>
                <a:ext cx="792088" cy="804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FFFFFF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FFFFFF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FFFFFF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FFFFFF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FFFFFF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5pPr>
                <a:lvl6pPr marL="2286000" algn="l" defTabSz="914400" rtl="0" eaLnBrk="1" latinLnBrk="0" hangingPunct="1">
                  <a:defRPr sz="4200" kern="1200">
                    <a:solidFill>
                      <a:srgbClr val="FFFFFF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6pPr>
                <a:lvl7pPr marL="2743200" algn="l" defTabSz="914400" rtl="0" eaLnBrk="1" latinLnBrk="0" hangingPunct="1">
                  <a:defRPr sz="4200" kern="1200">
                    <a:solidFill>
                      <a:srgbClr val="FFFFFF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7pPr>
                <a:lvl8pPr marL="3200400" algn="l" defTabSz="914400" rtl="0" eaLnBrk="1" latinLnBrk="0" hangingPunct="1">
                  <a:defRPr sz="4200" kern="1200">
                    <a:solidFill>
                      <a:srgbClr val="FFFFFF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8pPr>
                <a:lvl9pPr marL="3657600" algn="l" defTabSz="914400" rtl="0" eaLnBrk="1" latinLnBrk="0" hangingPunct="1">
                  <a:defRPr sz="4200" kern="1200">
                    <a:solidFill>
                      <a:srgbClr val="FFFFFF"/>
                    </a:solidFill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defRPr>
                </a:lvl9pPr>
              </a:lstStyle>
              <a:p>
                <a:r>
                  <a:rPr lang="en-US" altLang="zh-CN" sz="2800" dirty="0">
                    <a:solidFill>
                      <a:schemeClr val="bg2"/>
                    </a:solidFill>
                  </a:rPr>
                  <a:t>7</a:t>
                </a:r>
                <a:endParaRPr lang="zh-CN" altLang="en-US" sz="2800" dirty="0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17" name="直接箭头连接符 16"/>
              <p:cNvCxnSpPr/>
              <p:nvPr/>
            </p:nvCxnSpPr>
            <p:spPr bwMode="auto">
              <a:xfrm>
                <a:off x="3550072" y="3652664"/>
                <a:ext cx="864096" cy="884360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" name="直接箭头连接符 17"/>
              <p:cNvCxnSpPr/>
              <p:nvPr/>
            </p:nvCxnSpPr>
            <p:spPr bwMode="auto">
              <a:xfrm flipH="1" flipV="1">
                <a:off x="2253928" y="4876800"/>
                <a:ext cx="2016224" cy="72008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9" name="直接箭头连接符 18"/>
              <p:cNvCxnSpPr/>
              <p:nvPr/>
            </p:nvCxnSpPr>
            <p:spPr bwMode="auto">
              <a:xfrm>
                <a:off x="2109912" y="5332152"/>
                <a:ext cx="864096" cy="868224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0" name="直接箭头连接符 19"/>
              <p:cNvCxnSpPr/>
              <p:nvPr/>
            </p:nvCxnSpPr>
            <p:spPr bwMode="auto">
              <a:xfrm flipH="1">
                <a:off x="3766096" y="5452864"/>
                <a:ext cx="648072" cy="747512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21" name="标题 1"/>
            <p:cNvSpPr txBox="1">
              <a:spLocks/>
            </p:cNvSpPr>
            <p:nvPr/>
          </p:nvSpPr>
          <p:spPr bwMode="auto">
            <a:xfrm>
              <a:off x="8751831" y="4081212"/>
              <a:ext cx="1512168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2075" tIns="46038" rIns="92075" bIns="46038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chemeClr val="folHlink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chemeClr val="folHlink"/>
                  </a:solidFill>
                  <a:latin typeface="Arial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chemeClr val="folHlink"/>
                  </a:solidFill>
                  <a:latin typeface="Arial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chemeClr val="folHlink"/>
                  </a:solidFill>
                  <a:latin typeface="Arial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chemeClr val="folHlink"/>
                  </a:solidFill>
                  <a:latin typeface="Arial" pitchFamily="34" charset="0"/>
                </a:defRPr>
              </a:lvl5pPr>
              <a:lvl6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chemeClr val="folHlink"/>
                  </a:solidFill>
                  <a:latin typeface="Arial" pitchFamily="34" charset="0"/>
                </a:defRPr>
              </a:lvl6pPr>
              <a:lvl7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chemeClr val="folHlink"/>
                  </a:solidFill>
                  <a:latin typeface="Arial" pitchFamily="34" charset="0"/>
                </a:defRPr>
              </a:lvl7pPr>
              <a:lvl8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chemeClr val="folHlink"/>
                  </a:solidFill>
                  <a:latin typeface="Arial" pitchFamily="34" charset="0"/>
                </a:defRPr>
              </a:lvl8pPr>
              <a:lvl9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chemeClr val="folHlink"/>
                  </a:solidFill>
                  <a:latin typeface="Arial" pitchFamily="34" charset="0"/>
                </a:defRPr>
              </a:lvl9pPr>
            </a:lstStyle>
            <a:p>
              <a:r>
                <a:rPr lang="en-US" altLang="zh-CN" sz="2400" kern="0" dirty="0" err="1" smtClean="0">
                  <a:solidFill>
                    <a:schemeClr val="tx1"/>
                  </a:solidFill>
                  <a:ea typeface="宋体" charset="-122"/>
                </a:rPr>
                <a:t>Maths</a:t>
              </a:r>
              <a:r>
                <a:rPr lang="en-US" altLang="zh-CN" sz="2400" kern="0" dirty="0" smtClean="0">
                  <a:solidFill>
                    <a:schemeClr val="tx1"/>
                  </a:solidFill>
                  <a:ea typeface="宋体" charset="-122"/>
                </a:rPr>
                <a:t> </a:t>
              </a:r>
              <a:endParaRPr lang="zh-CN" altLang="en-US" sz="2400" kern="0" dirty="0" smtClean="0">
                <a:solidFill>
                  <a:schemeClr val="tx1"/>
                </a:solidFill>
                <a:ea typeface="宋体" charset="-122"/>
              </a:endParaRPr>
            </a:p>
          </p:txBody>
        </p:sp>
        <p:sp>
          <p:nvSpPr>
            <p:cNvPr id="22" name="标题 1"/>
            <p:cNvSpPr txBox="1">
              <a:spLocks/>
            </p:cNvSpPr>
            <p:nvPr/>
          </p:nvSpPr>
          <p:spPr bwMode="auto">
            <a:xfrm>
              <a:off x="10644797" y="5583184"/>
              <a:ext cx="2047382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2075" tIns="46038" rIns="92075" bIns="46038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chemeClr val="folHlink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chemeClr val="folHlink"/>
                  </a:solidFill>
                  <a:latin typeface="Arial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chemeClr val="folHlink"/>
                  </a:solidFill>
                  <a:latin typeface="Arial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chemeClr val="folHlink"/>
                  </a:solidFill>
                  <a:latin typeface="Arial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chemeClr val="folHlink"/>
                  </a:solidFill>
                  <a:latin typeface="Arial" pitchFamily="34" charset="0"/>
                </a:defRPr>
              </a:lvl5pPr>
              <a:lvl6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chemeClr val="folHlink"/>
                  </a:solidFill>
                  <a:latin typeface="Arial" pitchFamily="34" charset="0"/>
                </a:defRPr>
              </a:lvl6pPr>
              <a:lvl7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chemeClr val="folHlink"/>
                  </a:solidFill>
                  <a:latin typeface="Arial" pitchFamily="34" charset="0"/>
                </a:defRPr>
              </a:lvl7pPr>
              <a:lvl8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chemeClr val="folHlink"/>
                  </a:solidFill>
                  <a:latin typeface="Arial" pitchFamily="34" charset="0"/>
                </a:defRPr>
              </a:lvl8pPr>
              <a:lvl9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chemeClr val="folHlink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zh-CN" sz="2400" kern="0" dirty="0" smtClean="0">
                  <a:solidFill>
                    <a:schemeClr val="tx1"/>
                  </a:solidFill>
                  <a:ea typeface="宋体" charset="-122"/>
                </a:rPr>
                <a:t>Program Design</a:t>
              </a:r>
              <a:endParaRPr lang="zh-CN" altLang="en-US" sz="2400" kern="0" dirty="0" smtClean="0">
                <a:solidFill>
                  <a:schemeClr val="tx1"/>
                </a:solidFill>
                <a:ea typeface="宋体" charset="-122"/>
              </a:endParaRPr>
            </a:p>
          </p:txBody>
        </p:sp>
        <p:sp>
          <p:nvSpPr>
            <p:cNvPr id="23" name="标题 1"/>
            <p:cNvSpPr txBox="1">
              <a:spLocks/>
            </p:cNvSpPr>
            <p:nvPr/>
          </p:nvSpPr>
          <p:spPr bwMode="auto">
            <a:xfrm>
              <a:off x="6687626" y="5486332"/>
              <a:ext cx="2316232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2075" tIns="46038" rIns="92075" bIns="46038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chemeClr val="folHlink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chemeClr val="folHlink"/>
                  </a:solidFill>
                  <a:latin typeface="Arial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chemeClr val="folHlink"/>
                  </a:solidFill>
                  <a:latin typeface="Arial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chemeClr val="folHlink"/>
                  </a:solidFill>
                  <a:latin typeface="Arial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chemeClr val="folHlink"/>
                  </a:solidFill>
                  <a:latin typeface="Arial" pitchFamily="34" charset="0"/>
                </a:defRPr>
              </a:lvl5pPr>
              <a:lvl6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chemeClr val="folHlink"/>
                  </a:solidFill>
                  <a:latin typeface="Arial" pitchFamily="34" charset="0"/>
                </a:defRPr>
              </a:lvl6pPr>
              <a:lvl7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chemeClr val="folHlink"/>
                  </a:solidFill>
                  <a:latin typeface="Arial" pitchFamily="34" charset="0"/>
                </a:defRPr>
              </a:lvl7pPr>
              <a:lvl8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chemeClr val="folHlink"/>
                  </a:solidFill>
                  <a:latin typeface="Arial" pitchFamily="34" charset="0"/>
                </a:defRPr>
              </a:lvl8pPr>
              <a:lvl9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chemeClr val="folHlink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zh-CN" sz="2400" kern="0" dirty="0" smtClean="0">
                  <a:solidFill>
                    <a:schemeClr val="tx1"/>
                  </a:solidFill>
                  <a:ea typeface="宋体" charset="-122"/>
                </a:rPr>
                <a:t>Data Structure</a:t>
              </a:r>
              <a:endParaRPr lang="zh-CN" altLang="en-US" sz="2400" kern="0" dirty="0" smtClean="0">
                <a:solidFill>
                  <a:schemeClr val="tx1"/>
                </a:solidFill>
                <a:ea typeface="宋体" charset="-122"/>
              </a:endParaRPr>
            </a:p>
          </p:txBody>
        </p:sp>
        <p:sp>
          <p:nvSpPr>
            <p:cNvPr id="24" name="标题 1"/>
            <p:cNvSpPr txBox="1">
              <a:spLocks/>
            </p:cNvSpPr>
            <p:nvPr/>
          </p:nvSpPr>
          <p:spPr bwMode="auto">
            <a:xfrm>
              <a:off x="9544971" y="8329404"/>
              <a:ext cx="2047382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2075" tIns="46038" rIns="92075" bIns="46038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chemeClr val="folHlink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chemeClr val="folHlink"/>
                  </a:solidFill>
                  <a:latin typeface="Arial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chemeClr val="folHlink"/>
                  </a:solidFill>
                  <a:latin typeface="Arial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chemeClr val="folHlink"/>
                  </a:solidFill>
                  <a:latin typeface="Arial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chemeClr val="folHlink"/>
                  </a:solidFill>
                  <a:latin typeface="Arial" pitchFamily="34" charset="0"/>
                </a:defRPr>
              </a:lvl5pPr>
              <a:lvl6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chemeClr val="folHlink"/>
                  </a:solidFill>
                  <a:latin typeface="Arial" pitchFamily="34" charset="0"/>
                </a:defRPr>
              </a:lvl6pPr>
              <a:lvl7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chemeClr val="folHlink"/>
                  </a:solidFill>
                  <a:latin typeface="Arial" pitchFamily="34" charset="0"/>
                </a:defRPr>
              </a:lvl7pPr>
              <a:lvl8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chemeClr val="folHlink"/>
                  </a:solidFill>
                  <a:latin typeface="Arial" pitchFamily="34" charset="0"/>
                </a:defRPr>
              </a:lvl8pPr>
              <a:lvl9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chemeClr val="folHlink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zh-CN" sz="2400" kern="0" dirty="0" smtClean="0">
                  <a:solidFill>
                    <a:schemeClr val="tx1"/>
                  </a:solidFill>
                  <a:ea typeface="宋体" charset="-122"/>
                </a:rPr>
                <a:t>Data Base</a:t>
              </a:r>
              <a:endParaRPr lang="zh-CN" altLang="en-US" sz="2400" kern="0" dirty="0" smtClean="0">
                <a:solidFill>
                  <a:schemeClr val="tx1"/>
                </a:solidFill>
                <a:ea typeface="宋体" charset="-122"/>
              </a:endParaRPr>
            </a:p>
          </p:txBody>
        </p:sp>
      </p:grpSp>
      <p:sp>
        <p:nvSpPr>
          <p:cNvPr id="25" name="标题 1"/>
          <p:cNvSpPr txBox="1">
            <a:spLocks/>
          </p:cNvSpPr>
          <p:nvPr/>
        </p:nvSpPr>
        <p:spPr bwMode="auto">
          <a:xfrm>
            <a:off x="10515827" y="6600574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rgbClr val="FFC000"/>
                </a:solidFill>
                <a:ea typeface="宋体" charset="-122"/>
              </a:rPr>
              <a:t>0</a:t>
            </a:r>
            <a:endParaRPr lang="zh-CN" altLang="en-US" kern="0" dirty="0" smtClean="0">
              <a:solidFill>
                <a:srgbClr val="FFC000"/>
              </a:solidFill>
              <a:ea typeface="宋体" charset="-122"/>
            </a:endParaRPr>
          </a:p>
        </p:txBody>
      </p:sp>
      <p:sp>
        <p:nvSpPr>
          <p:cNvPr id="26" name="标题 1"/>
          <p:cNvSpPr txBox="1">
            <a:spLocks/>
          </p:cNvSpPr>
          <p:nvPr/>
        </p:nvSpPr>
        <p:spPr bwMode="auto">
          <a:xfrm>
            <a:off x="11681853" y="7700723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rgbClr val="FFC000"/>
                </a:solidFill>
                <a:ea typeface="宋体" charset="-122"/>
              </a:rPr>
              <a:t>1</a:t>
            </a:r>
            <a:endParaRPr lang="zh-CN" altLang="en-US" kern="0" dirty="0" smtClean="0">
              <a:solidFill>
                <a:srgbClr val="FFC000"/>
              </a:solidFill>
              <a:ea typeface="宋体" charset="-122"/>
            </a:endParaRPr>
          </a:p>
        </p:txBody>
      </p:sp>
      <p:sp>
        <p:nvSpPr>
          <p:cNvPr id="27" name="标题 1"/>
          <p:cNvSpPr txBox="1">
            <a:spLocks/>
          </p:cNvSpPr>
          <p:nvPr/>
        </p:nvSpPr>
        <p:spPr bwMode="auto">
          <a:xfrm>
            <a:off x="8392046" y="7633942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rgbClr val="FFC000"/>
                </a:solidFill>
                <a:ea typeface="宋体" charset="-122"/>
              </a:rPr>
              <a:t>1</a:t>
            </a:r>
            <a:endParaRPr lang="zh-CN" altLang="en-US" kern="0" dirty="0" smtClean="0">
              <a:solidFill>
                <a:srgbClr val="FFC000"/>
              </a:solidFill>
              <a:ea typeface="宋体" charset="-122"/>
            </a:endParaRPr>
          </a:p>
        </p:txBody>
      </p:sp>
      <p:sp>
        <p:nvSpPr>
          <p:cNvPr id="28" name="标题 1"/>
          <p:cNvSpPr txBox="1">
            <a:spLocks/>
          </p:cNvSpPr>
          <p:nvPr/>
        </p:nvSpPr>
        <p:spPr bwMode="auto">
          <a:xfrm>
            <a:off x="9416438" y="8733274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rgbClr val="FFC000"/>
                </a:solidFill>
                <a:ea typeface="宋体" charset="-122"/>
              </a:rPr>
              <a:t>2</a:t>
            </a:r>
            <a:endParaRPr lang="zh-CN" altLang="en-US" kern="0" dirty="0" smtClean="0">
              <a:solidFill>
                <a:srgbClr val="FFC000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0555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 bwMode="auto">
          <a:xfrm>
            <a:off x="165696" y="19104"/>
            <a:ext cx="8242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Topo sort 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cxnSp>
        <p:nvCxnSpPr>
          <p:cNvPr id="7" name="直接箭头连接符 6"/>
          <p:cNvCxnSpPr/>
          <p:nvPr/>
        </p:nvCxnSpPr>
        <p:spPr bwMode="auto">
          <a:xfrm>
            <a:off x="12692179" y="9093286"/>
            <a:ext cx="914400" cy="914400"/>
          </a:xfrm>
          <a:prstGeom prst="straightConnector1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453728" y="1420416"/>
            <a:ext cx="11392541" cy="669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C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>
              <a:solidFill>
                <a:srgbClr val="FFC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C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600" kern="0" dirty="0" smtClean="0">
                <a:solidFill>
                  <a:srgbClr val="FFC000"/>
                </a:solidFill>
                <a:ea typeface="宋体" panose="02010600030101010101" pitchFamily="2" charset="-122"/>
              </a:rPr>
              <a:t>Program:</a:t>
            </a:r>
          </a:p>
          <a:p>
            <a:pPr marL="317500" indent="0" eaLnBrk="1" hangingPunct="1">
              <a:buNone/>
            </a:pPr>
            <a:r>
              <a:rPr lang="en-US" altLang="zh-CN" sz="3600" kern="0" dirty="0" smtClean="0">
                <a:ea typeface="宋体" panose="02010600030101010101" pitchFamily="2" charset="-122"/>
              </a:rPr>
              <a:t>Use </a:t>
            </a:r>
            <a:r>
              <a:rPr lang="en-US" altLang="zh-CN" sz="36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RDD </a:t>
            </a:r>
            <a:r>
              <a:rPr lang="en-US" altLang="zh-CN" sz="3600" kern="0" dirty="0" smtClean="0">
                <a:ea typeface="宋体" panose="02010600030101010101" pitchFamily="2" charset="-122"/>
              </a:rPr>
              <a:t>to reserve the </a:t>
            </a:r>
            <a:r>
              <a:rPr lang="en-US" altLang="zh-CN" sz="3600" kern="0" dirty="0" smtClean="0">
                <a:solidFill>
                  <a:srgbClr val="FFC000"/>
                </a:solidFill>
                <a:ea typeface="宋体" panose="02010600030101010101" pitchFamily="2" charset="-122"/>
              </a:rPr>
              <a:t>vertices and </a:t>
            </a:r>
            <a:r>
              <a:rPr lang="en-US" altLang="zh-CN" sz="3600" kern="0" dirty="0" err="1" smtClean="0">
                <a:solidFill>
                  <a:srgbClr val="FFC000"/>
                </a:solidFill>
                <a:ea typeface="宋体" panose="02010600030101010101" pitchFamily="2" charset="-122"/>
              </a:rPr>
              <a:t>indegrees</a:t>
            </a:r>
            <a:endParaRPr lang="en-US" altLang="zh-CN" sz="3600" kern="0" dirty="0" smtClean="0">
              <a:solidFill>
                <a:srgbClr val="FFC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600" kern="0" dirty="0" smtClean="0">
                <a:ea typeface="宋体" panose="02010600030101010101" pitchFamily="2" charset="-122"/>
              </a:rPr>
              <a:t>Use </a:t>
            </a:r>
            <a:r>
              <a:rPr lang="en-US" altLang="zh-CN" sz="36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RDD</a:t>
            </a:r>
            <a:r>
              <a:rPr lang="en-US" altLang="zh-CN" sz="3600" kern="0" dirty="0" smtClean="0">
                <a:ea typeface="宋体" panose="02010600030101010101" pitchFamily="2" charset="-122"/>
              </a:rPr>
              <a:t> to reserve the </a:t>
            </a:r>
            <a:r>
              <a:rPr lang="en-US" altLang="zh-CN" sz="3600" kern="0" dirty="0" smtClean="0">
                <a:solidFill>
                  <a:srgbClr val="FFC000"/>
                </a:solidFill>
                <a:ea typeface="宋体" panose="02010600030101010101" pitchFamily="2" charset="-122"/>
              </a:rPr>
              <a:t>vertices and adjacent IDs</a:t>
            </a:r>
          </a:p>
          <a:p>
            <a:pPr marL="317500" indent="0" eaLnBrk="1" hangingPunct="1">
              <a:buNone/>
            </a:pPr>
            <a:r>
              <a:rPr lang="en-US" altLang="zh-CN" sz="3600" kern="0" dirty="0" smtClean="0">
                <a:ea typeface="宋体" panose="02010600030101010101" pitchFamily="2" charset="-122"/>
              </a:rPr>
              <a:t>Use </a:t>
            </a:r>
            <a:r>
              <a:rPr lang="en-US" altLang="zh-CN" sz="36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reduce() </a:t>
            </a:r>
            <a:r>
              <a:rPr lang="en-US" altLang="zh-CN" sz="3600" kern="0" dirty="0" smtClean="0">
                <a:ea typeface="宋体" panose="02010600030101010101" pitchFamily="2" charset="-122"/>
              </a:rPr>
              <a:t>to </a:t>
            </a:r>
            <a:r>
              <a:rPr lang="en-US" altLang="zh-CN" sz="3600" kern="0" dirty="0">
                <a:ea typeface="宋体" panose="02010600030101010101" pitchFamily="2" charset="-122"/>
              </a:rPr>
              <a:t>find the</a:t>
            </a:r>
            <a:r>
              <a:rPr lang="en-US" altLang="zh-CN" sz="3600" kern="0" dirty="0">
                <a:solidFill>
                  <a:srgbClr val="FFC000"/>
                </a:solidFill>
                <a:ea typeface="宋体" panose="02010600030101010101" pitchFamily="2" charset="-122"/>
              </a:rPr>
              <a:t> 0 </a:t>
            </a:r>
            <a:r>
              <a:rPr lang="en-US" altLang="zh-CN" sz="3600" kern="0" dirty="0" err="1">
                <a:solidFill>
                  <a:srgbClr val="FFC000"/>
                </a:solidFill>
                <a:ea typeface="宋体" panose="02010600030101010101" pitchFamily="2" charset="-122"/>
              </a:rPr>
              <a:t>indegree</a:t>
            </a:r>
            <a:r>
              <a:rPr lang="en-US" altLang="zh-CN" sz="3600" kern="0" dirty="0">
                <a:solidFill>
                  <a:srgbClr val="FFC000"/>
                </a:solidFill>
                <a:ea typeface="宋体" panose="02010600030101010101" pitchFamily="2" charset="-122"/>
              </a:rPr>
              <a:t> </a:t>
            </a:r>
            <a:r>
              <a:rPr lang="en-US" altLang="zh-CN" sz="3600" kern="0" dirty="0" smtClean="0">
                <a:solidFill>
                  <a:srgbClr val="FFC000"/>
                </a:solidFill>
                <a:ea typeface="宋体" panose="02010600030101010101" pitchFamily="2" charset="-122"/>
              </a:rPr>
              <a:t>vertex</a:t>
            </a:r>
          </a:p>
          <a:p>
            <a:pPr marL="317500" indent="0" eaLnBrk="1" hangingPunct="1">
              <a:buNone/>
            </a:pPr>
            <a:r>
              <a:rPr lang="en-US" altLang="zh-CN" sz="3600" kern="0" dirty="0" smtClean="0">
                <a:ea typeface="宋体" panose="02010600030101010101" pitchFamily="2" charset="-122"/>
              </a:rPr>
              <a:t>Use </a:t>
            </a:r>
            <a:r>
              <a:rPr lang="en-US" altLang="zh-CN" sz="3600" kern="0" dirty="0" err="1" smtClean="0">
                <a:solidFill>
                  <a:srgbClr val="FF0000"/>
                </a:solidFill>
                <a:ea typeface="宋体" panose="02010600030101010101" pitchFamily="2" charset="-122"/>
              </a:rPr>
              <a:t>mapValues</a:t>
            </a:r>
            <a:r>
              <a:rPr lang="en-US" altLang="zh-CN" sz="36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() </a:t>
            </a:r>
            <a:r>
              <a:rPr lang="en-US" altLang="zh-CN" sz="3600" kern="0" dirty="0" smtClean="0">
                <a:ea typeface="宋体" panose="02010600030101010101" pitchFamily="2" charset="-122"/>
              </a:rPr>
              <a:t>to change the </a:t>
            </a:r>
            <a:r>
              <a:rPr lang="en-US" altLang="zh-CN" sz="3600" kern="0" dirty="0" smtClean="0">
                <a:solidFill>
                  <a:srgbClr val="FFC000"/>
                </a:solidFill>
                <a:ea typeface="宋体" panose="02010600030101010101" pitchFamily="2" charset="-122"/>
              </a:rPr>
              <a:t>adjacent vertices’ </a:t>
            </a:r>
            <a:r>
              <a:rPr lang="en-US" altLang="zh-CN" sz="3600" kern="0" dirty="0" err="1" smtClean="0">
                <a:solidFill>
                  <a:srgbClr val="FFC000"/>
                </a:solidFill>
                <a:ea typeface="宋体" panose="02010600030101010101" pitchFamily="2" charset="-122"/>
              </a:rPr>
              <a:t>indegree</a:t>
            </a:r>
            <a:endParaRPr lang="en-US" altLang="zh-CN" sz="3600" kern="0" dirty="0" smtClean="0">
              <a:solidFill>
                <a:srgbClr val="FFC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C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600" kern="0" dirty="0" smtClean="0">
                <a:solidFill>
                  <a:srgbClr val="FFC000"/>
                </a:solidFill>
                <a:ea typeface="宋体" panose="02010600030101010101" pitchFamily="2" charset="-122"/>
              </a:rPr>
              <a:t> </a:t>
            </a:r>
          </a:p>
          <a:p>
            <a:pPr marL="317500" indent="0" eaLnBrk="1" hangingPunct="1">
              <a:buNone/>
            </a:pPr>
            <a:r>
              <a:rPr lang="en-US" altLang="zh-CN" sz="3600" kern="0" dirty="0" smtClean="0"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5" name="Rectangle 1"/>
          <p:cNvSpPr txBox="1">
            <a:spLocks noChangeArrowheads="1"/>
          </p:cNvSpPr>
          <p:nvPr/>
        </p:nvSpPr>
        <p:spPr bwMode="auto">
          <a:xfrm>
            <a:off x="1142754" y="340296"/>
            <a:ext cx="10945216" cy="164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algn="ctr" eaLnBrk="1" hangingPunct="1">
              <a:buFont typeface="Gill Sans" charset="0"/>
              <a:buNone/>
            </a:pPr>
            <a:r>
              <a:rPr lang="en-US" altLang="zh-CN" sz="5400" kern="0" dirty="0" smtClean="0">
                <a:ea typeface="宋体" panose="02010600030101010101" pitchFamily="2" charset="-122"/>
              </a:rPr>
              <a:t>The realization on Spark </a:t>
            </a:r>
            <a:r>
              <a:rPr lang="en-US" altLang="zh-CN" sz="5400" kern="0" dirty="0" err="1" smtClean="0">
                <a:ea typeface="宋体" panose="02010600030101010101" pitchFamily="2" charset="-122"/>
              </a:rPr>
              <a:t>GraphX</a:t>
            </a:r>
            <a:r>
              <a:rPr lang="en-US" altLang="zh-CN" sz="5400" kern="0" dirty="0" smtClean="0">
                <a:ea typeface="宋体" panose="02010600030101010101" pitchFamily="2" charset="-122"/>
              </a:rPr>
              <a:t> </a:t>
            </a:r>
            <a:endParaRPr lang="en-US" altLang="zh-CN" sz="5400" kern="0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9360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669752" y="476304"/>
            <a:ext cx="11552334" cy="1648176"/>
          </a:xfrm>
        </p:spPr>
        <p:txBody>
          <a:bodyPr/>
          <a:lstStyle/>
          <a:p>
            <a:pPr marL="317500" indent="0" algn="ctr" eaLnBrk="1" hangingPunct="1">
              <a:buNone/>
            </a:pPr>
            <a:r>
              <a:rPr lang="en-US" altLang="zh-CN" sz="5400" dirty="0" smtClean="0">
                <a:ea typeface="宋体" panose="02010600030101010101" pitchFamily="2" charset="-122"/>
              </a:rPr>
              <a:t>The performance on Spark </a:t>
            </a:r>
            <a:r>
              <a:rPr lang="en-US" altLang="zh-CN" sz="5400" dirty="0" err="1">
                <a:ea typeface="宋体" panose="02010600030101010101" pitchFamily="2" charset="-122"/>
              </a:rPr>
              <a:t>G</a:t>
            </a:r>
            <a:r>
              <a:rPr lang="en-US" altLang="zh-CN" sz="5400" dirty="0" err="1" smtClean="0">
                <a:ea typeface="宋体" panose="02010600030101010101" pitchFamily="2" charset="-122"/>
              </a:rPr>
              <a:t>raphX</a:t>
            </a:r>
            <a:r>
              <a:rPr lang="en-US" altLang="zh-CN" sz="5400" dirty="0" smtClean="0">
                <a:ea typeface="宋体" panose="02010600030101010101" pitchFamily="2" charset="-122"/>
              </a:rPr>
              <a:t> </a:t>
            </a:r>
            <a:endParaRPr lang="en-US" altLang="zh-CN" sz="5400" dirty="0">
              <a:ea typeface="宋体" panose="02010600030101010101" pitchFamily="2" charset="-122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165696" y="19104"/>
            <a:ext cx="8242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Topo sort 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4098163" y="2581680"/>
            <a:ext cx="4695511" cy="57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C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>
              <a:solidFill>
                <a:srgbClr val="FFC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6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Not good enough!</a:t>
            </a:r>
          </a:p>
          <a:p>
            <a:pPr marL="317500" indent="0" eaLnBrk="1" hangingPunct="1">
              <a:buNone/>
            </a:pPr>
            <a:r>
              <a:rPr lang="en-US" altLang="zh-CN" sz="3600" kern="0" dirty="0" smtClean="0">
                <a:solidFill>
                  <a:srgbClr val="FFC000"/>
                </a:solidFill>
                <a:ea typeface="宋体" panose="02010600030101010101" pitchFamily="2" charset="-122"/>
              </a:rPr>
              <a:t> </a:t>
            </a:r>
          </a:p>
          <a:p>
            <a:pPr marL="317500" indent="0" eaLnBrk="1" hangingPunct="1">
              <a:buNone/>
            </a:pPr>
            <a:r>
              <a:rPr lang="en-US" altLang="zh-CN" sz="3600" kern="0" dirty="0" smtClean="0"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1117326" y="3796680"/>
            <a:ext cx="1065718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C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>
              <a:solidFill>
                <a:srgbClr val="FFC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600" kern="0" dirty="0" smtClean="0">
                <a:solidFill>
                  <a:srgbClr val="FFC000"/>
                </a:solidFill>
                <a:ea typeface="宋体" panose="02010600030101010101" pitchFamily="2" charset="-122"/>
              </a:rPr>
              <a:t>My simple test:</a:t>
            </a:r>
          </a:p>
          <a:p>
            <a:pPr marL="317500" indent="0" eaLnBrk="1" hangingPunct="1">
              <a:buNone/>
            </a:pPr>
            <a:r>
              <a:rPr lang="en-US" altLang="zh-CN" sz="3600" kern="0" dirty="0" smtClean="0">
                <a:ea typeface="宋体" panose="02010600030101010101" pitchFamily="2" charset="-122"/>
              </a:rPr>
              <a:t>For larger scale DAG data, its behavior is a little better than stand-alone.</a:t>
            </a:r>
          </a:p>
          <a:p>
            <a:pPr marL="317500" indent="0" eaLnBrk="1" hangingPunct="1">
              <a:buNone/>
            </a:pPr>
            <a:r>
              <a:rPr lang="en-US" altLang="zh-CN" sz="3600" kern="0" dirty="0" smtClean="0">
                <a:ea typeface="宋体" panose="02010600030101010101" pitchFamily="2" charset="-122"/>
              </a:rPr>
              <a:t>It runs a little faster.</a:t>
            </a:r>
          </a:p>
          <a:p>
            <a:pPr marL="317500" indent="0" eaLnBrk="1" hangingPunct="1">
              <a:buNone/>
            </a:pPr>
            <a:r>
              <a:rPr lang="en-US" altLang="zh-CN" sz="3600" kern="0" dirty="0" smtClean="0">
                <a:solidFill>
                  <a:srgbClr val="FFC000"/>
                </a:solidFill>
                <a:ea typeface="宋体" panose="02010600030101010101" pitchFamily="2" charset="-122"/>
              </a:rPr>
              <a:t> </a:t>
            </a:r>
          </a:p>
          <a:p>
            <a:pPr marL="317500" indent="0" eaLnBrk="1" hangingPunct="1">
              <a:buNone/>
            </a:pPr>
            <a:r>
              <a:rPr lang="en-US" altLang="zh-CN" sz="3600" kern="0" dirty="0" smtClean="0">
                <a:ea typeface="宋体" panose="02010600030101010101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05293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741760" y="1852464"/>
            <a:ext cx="11305256" cy="5256584"/>
          </a:xfrm>
        </p:spPr>
        <p:txBody>
          <a:bodyPr/>
          <a:lstStyle/>
          <a:p>
            <a:pPr marL="317500" indent="0" algn="ctr" eaLnBrk="1" hangingPunct="1">
              <a:buNone/>
            </a:pPr>
            <a:r>
              <a:rPr lang="en-US" altLang="zh-CN" sz="8800" dirty="0">
                <a:ea typeface="宋体" panose="02010600030101010101" pitchFamily="2" charset="-122"/>
              </a:rPr>
              <a:t>Spark</a:t>
            </a:r>
            <a:r>
              <a:rPr lang="en-US" altLang="zh-CN" sz="8000" dirty="0">
                <a:ea typeface="宋体" panose="02010600030101010101" pitchFamily="2" charset="-122"/>
              </a:rPr>
              <a:t> </a:t>
            </a:r>
            <a:r>
              <a:rPr lang="en-US" altLang="zh-CN" sz="8000" dirty="0" err="1">
                <a:ea typeface="宋体" panose="02010600030101010101" pitchFamily="2" charset="-122"/>
              </a:rPr>
              <a:t>GraphX</a:t>
            </a:r>
            <a:endParaRPr lang="en-US" altLang="zh-CN" sz="8000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6283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669752" y="476304"/>
            <a:ext cx="11552334" cy="1648176"/>
          </a:xfrm>
        </p:spPr>
        <p:txBody>
          <a:bodyPr/>
          <a:lstStyle/>
          <a:p>
            <a:pPr marL="317500" indent="0" algn="ctr" eaLnBrk="1" hangingPunct="1">
              <a:buNone/>
            </a:pPr>
            <a:r>
              <a:rPr lang="en-US" altLang="zh-CN" sz="5400" dirty="0" smtClean="0">
                <a:ea typeface="宋体" panose="02010600030101010101" pitchFamily="2" charset="-122"/>
              </a:rPr>
              <a:t>Why?</a:t>
            </a:r>
            <a:endParaRPr lang="en-US" altLang="zh-CN" sz="5400" dirty="0">
              <a:ea typeface="宋体" panose="02010600030101010101" pitchFamily="2" charset="-122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165696" y="19104"/>
            <a:ext cx="8242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Topo sort 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1904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669752" y="476304"/>
            <a:ext cx="11552334" cy="1648176"/>
          </a:xfrm>
        </p:spPr>
        <p:txBody>
          <a:bodyPr/>
          <a:lstStyle/>
          <a:p>
            <a:pPr marL="317500" indent="0" algn="ctr" eaLnBrk="1" hangingPunct="1">
              <a:buNone/>
            </a:pPr>
            <a:r>
              <a:rPr lang="en-US" altLang="zh-CN" sz="5400" dirty="0" smtClean="0">
                <a:ea typeface="宋体" panose="02010600030101010101" pitchFamily="2" charset="-122"/>
              </a:rPr>
              <a:t>Why?</a:t>
            </a:r>
            <a:endParaRPr lang="en-US" altLang="zh-CN" sz="5400" dirty="0">
              <a:ea typeface="宋体" panose="02010600030101010101" pitchFamily="2" charset="-122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165696" y="19104"/>
            <a:ext cx="8242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Topo sort 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8" name="椭圆 7"/>
          <p:cNvSpPr/>
          <p:nvPr/>
        </p:nvSpPr>
        <p:spPr bwMode="auto">
          <a:xfrm>
            <a:off x="2672852" y="3118355"/>
            <a:ext cx="2361187" cy="1974816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029076" y="4059264"/>
            <a:ext cx="3888432" cy="4078464"/>
            <a:chOff x="1317824" y="2860576"/>
            <a:chExt cx="3888432" cy="4078464"/>
          </a:xfrm>
        </p:grpSpPr>
        <p:sp>
          <p:nvSpPr>
            <p:cNvPr id="10" name="椭圆 9"/>
            <p:cNvSpPr/>
            <p:nvPr/>
          </p:nvSpPr>
          <p:spPr bwMode="auto">
            <a:xfrm>
              <a:off x="2757984" y="2860576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757984" y="2914000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2"/>
                  </a:solidFill>
                </a:rPr>
                <a:t>2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 bwMode="auto">
            <a:xfrm>
              <a:off x="1317824" y="4483600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317824" y="4537024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2"/>
                  </a:solidFill>
                </a:rPr>
                <a:t>3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 bwMode="auto">
            <a:xfrm>
              <a:off x="4414168" y="4540064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5pPr>
              <a:lvl6pPr marL="2286000" algn="l" defTabSz="914400" rtl="0" eaLnBrk="1" latinLnBrk="0" hangingPunct="1"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6pPr>
              <a:lvl7pPr marL="2743200" algn="l" defTabSz="914400" rtl="0" eaLnBrk="1" latinLnBrk="0" hangingPunct="1"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7pPr>
              <a:lvl8pPr marL="3200400" algn="l" defTabSz="914400" rtl="0" eaLnBrk="1" latinLnBrk="0" hangingPunct="1"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8pPr>
              <a:lvl9pPr marL="3657600" algn="l" defTabSz="914400" rtl="0" eaLnBrk="1" latinLnBrk="0" hangingPunct="1"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15" name="文本框 5"/>
            <p:cNvSpPr txBox="1"/>
            <p:nvPr/>
          </p:nvSpPr>
          <p:spPr>
            <a:xfrm>
              <a:off x="4414168" y="4593488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5pPr>
              <a:lvl6pPr marL="2286000" algn="l" defTabSz="914400" rtl="0" eaLnBrk="1" latinLnBrk="0" hangingPunct="1"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6pPr>
              <a:lvl7pPr marL="2743200" algn="l" defTabSz="914400" rtl="0" eaLnBrk="1" latinLnBrk="0" hangingPunct="1"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7pPr>
              <a:lvl8pPr marL="3200400" algn="l" defTabSz="914400" rtl="0" eaLnBrk="1" latinLnBrk="0" hangingPunct="1"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8pPr>
              <a:lvl9pPr marL="3657600" algn="l" defTabSz="914400" rtl="0" eaLnBrk="1" latinLnBrk="0" hangingPunct="1"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9pPr>
            </a:lstStyle>
            <a:p>
              <a:r>
                <a:rPr lang="en-US" altLang="zh-CN" dirty="0">
                  <a:solidFill>
                    <a:schemeClr val="bg2"/>
                  </a:solidFill>
                </a:rPr>
                <a:t>5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 bwMode="auto">
            <a:xfrm>
              <a:off x="2974008" y="614695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5pPr>
              <a:lvl6pPr marL="2286000" algn="l" defTabSz="914400" rtl="0" eaLnBrk="1" latinLnBrk="0" hangingPunct="1"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6pPr>
              <a:lvl7pPr marL="2743200" algn="l" defTabSz="914400" rtl="0" eaLnBrk="1" latinLnBrk="0" hangingPunct="1"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7pPr>
              <a:lvl8pPr marL="3200400" algn="l" defTabSz="914400" rtl="0" eaLnBrk="1" latinLnBrk="0" hangingPunct="1"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8pPr>
              <a:lvl9pPr marL="3657600" algn="l" defTabSz="914400" rtl="0" eaLnBrk="1" latinLnBrk="0" hangingPunct="1"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17" name="文本框 5"/>
            <p:cNvSpPr txBox="1"/>
            <p:nvPr/>
          </p:nvSpPr>
          <p:spPr>
            <a:xfrm>
              <a:off x="2974008" y="620037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5pPr>
              <a:lvl6pPr marL="2286000" algn="l" defTabSz="914400" rtl="0" eaLnBrk="1" latinLnBrk="0" hangingPunct="1"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6pPr>
              <a:lvl7pPr marL="2743200" algn="l" defTabSz="914400" rtl="0" eaLnBrk="1" latinLnBrk="0" hangingPunct="1"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7pPr>
              <a:lvl8pPr marL="3200400" algn="l" defTabSz="914400" rtl="0" eaLnBrk="1" latinLnBrk="0" hangingPunct="1"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8pPr>
              <a:lvl9pPr marL="3657600" algn="l" defTabSz="914400" rtl="0" eaLnBrk="1" latinLnBrk="0" hangingPunct="1"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9pPr>
            </a:lstStyle>
            <a:p>
              <a:r>
                <a:rPr lang="en-US" altLang="zh-CN" dirty="0">
                  <a:solidFill>
                    <a:schemeClr val="bg2"/>
                  </a:solidFill>
                </a:rPr>
                <a:t>7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  <p:cxnSp>
          <p:nvCxnSpPr>
            <p:cNvPr id="18" name="直接箭头连接符 17"/>
            <p:cNvCxnSpPr/>
            <p:nvPr/>
          </p:nvCxnSpPr>
          <p:spPr bwMode="auto">
            <a:xfrm>
              <a:off x="3550072" y="3652664"/>
              <a:ext cx="864096" cy="88436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/>
            <p:nvPr/>
          </p:nvCxnSpPr>
          <p:spPr bwMode="auto">
            <a:xfrm flipH="1" flipV="1">
              <a:off x="2253928" y="4876800"/>
              <a:ext cx="2016224" cy="72008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/>
            <p:nvPr/>
          </p:nvCxnSpPr>
          <p:spPr bwMode="auto">
            <a:xfrm>
              <a:off x="2109912" y="5332152"/>
              <a:ext cx="864096" cy="868224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 bwMode="auto">
            <a:xfrm flipH="1">
              <a:off x="3766096" y="5452864"/>
              <a:ext cx="648072" cy="747512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2" name="标题 1"/>
          <p:cNvSpPr txBox="1">
            <a:spLocks/>
          </p:cNvSpPr>
          <p:nvPr/>
        </p:nvSpPr>
        <p:spPr bwMode="auto">
          <a:xfrm>
            <a:off x="3081759" y="3354918"/>
            <a:ext cx="151216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r>
              <a:rPr lang="en-US" altLang="zh-CN" kern="0" dirty="0" err="1" smtClean="0">
                <a:solidFill>
                  <a:schemeClr val="tx1"/>
                </a:solidFill>
                <a:ea typeface="宋体" charset="-122"/>
              </a:rPr>
              <a:t>Maths</a:t>
            </a:r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 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23" name="标题 1"/>
          <p:cNvSpPr txBox="1">
            <a:spLocks/>
          </p:cNvSpPr>
          <p:nvPr/>
        </p:nvSpPr>
        <p:spPr bwMode="auto">
          <a:xfrm>
            <a:off x="5110174" y="4763996"/>
            <a:ext cx="204738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Program Design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24" name="标题 1"/>
          <p:cNvSpPr txBox="1">
            <a:spLocks/>
          </p:cNvSpPr>
          <p:nvPr/>
        </p:nvSpPr>
        <p:spPr bwMode="auto">
          <a:xfrm>
            <a:off x="1153003" y="4667144"/>
            <a:ext cx="204738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Data Structure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25" name="标题 1"/>
          <p:cNvSpPr txBox="1">
            <a:spLocks/>
          </p:cNvSpPr>
          <p:nvPr/>
        </p:nvSpPr>
        <p:spPr bwMode="auto">
          <a:xfrm>
            <a:off x="4010348" y="7510216"/>
            <a:ext cx="204738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Data Base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26" name="标题 1"/>
          <p:cNvSpPr txBox="1">
            <a:spLocks/>
          </p:cNvSpPr>
          <p:nvPr/>
        </p:nvSpPr>
        <p:spPr bwMode="auto">
          <a:xfrm>
            <a:off x="5805702" y="5756508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rgbClr val="FFC000"/>
                </a:solidFill>
                <a:ea typeface="宋体" charset="-122"/>
              </a:rPr>
              <a:t>1</a:t>
            </a:r>
            <a:endParaRPr lang="zh-CN" altLang="en-US" kern="0" dirty="0" smtClean="0">
              <a:solidFill>
                <a:srgbClr val="FFC000"/>
              </a:solidFill>
              <a:ea typeface="宋体" charset="-122"/>
            </a:endParaRPr>
          </a:p>
        </p:txBody>
      </p:sp>
      <p:sp>
        <p:nvSpPr>
          <p:cNvPr id="27" name="标题 1"/>
          <p:cNvSpPr txBox="1">
            <a:spLocks/>
          </p:cNvSpPr>
          <p:nvPr/>
        </p:nvSpPr>
        <p:spPr bwMode="auto">
          <a:xfrm>
            <a:off x="4206449" y="4006704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rgbClr val="FFC000"/>
                </a:solidFill>
                <a:ea typeface="宋体" charset="-122"/>
              </a:rPr>
              <a:t>0</a:t>
            </a:r>
            <a:endParaRPr lang="zh-CN" altLang="en-US" kern="0" dirty="0" smtClean="0">
              <a:solidFill>
                <a:srgbClr val="FFC000"/>
              </a:solidFill>
              <a:ea typeface="宋体" charset="-122"/>
            </a:endParaRPr>
          </a:p>
        </p:txBody>
      </p:sp>
      <p:sp>
        <p:nvSpPr>
          <p:cNvPr id="28" name="标题 1"/>
          <p:cNvSpPr txBox="1">
            <a:spLocks/>
          </p:cNvSpPr>
          <p:nvPr/>
        </p:nvSpPr>
        <p:spPr bwMode="auto">
          <a:xfrm>
            <a:off x="2717458" y="7371632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rgbClr val="FFC000"/>
                </a:solidFill>
                <a:ea typeface="宋体" charset="-122"/>
              </a:rPr>
              <a:t>2</a:t>
            </a:r>
            <a:endParaRPr lang="zh-CN" altLang="en-US" kern="0" dirty="0" smtClean="0">
              <a:solidFill>
                <a:srgbClr val="FFC000"/>
              </a:solidFill>
              <a:ea typeface="宋体" charset="-122"/>
            </a:endParaRPr>
          </a:p>
        </p:txBody>
      </p:sp>
      <p:sp>
        <p:nvSpPr>
          <p:cNvPr id="29" name="标题 1"/>
          <p:cNvSpPr txBox="1">
            <a:spLocks/>
          </p:cNvSpPr>
          <p:nvPr/>
        </p:nvSpPr>
        <p:spPr bwMode="auto">
          <a:xfrm>
            <a:off x="1076902" y="5657944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rgbClr val="FFC000"/>
                </a:solidFill>
                <a:ea typeface="宋体" charset="-122"/>
              </a:rPr>
              <a:t>1</a:t>
            </a:r>
            <a:endParaRPr lang="zh-CN" altLang="en-US" kern="0" dirty="0" smtClean="0">
              <a:solidFill>
                <a:srgbClr val="FFC000"/>
              </a:solidFill>
              <a:ea typeface="宋体" charset="-122"/>
            </a:endParaRPr>
          </a:p>
        </p:txBody>
      </p:sp>
      <p:cxnSp>
        <p:nvCxnSpPr>
          <p:cNvPr id="32" name="直接箭头连接符 31"/>
          <p:cNvCxnSpPr/>
          <p:nvPr/>
        </p:nvCxnSpPr>
        <p:spPr bwMode="auto">
          <a:xfrm flipV="1">
            <a:off x="4801384" y="3796680"/>
            <a:ext cx="3426592" cy="21002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Rectangle 1"/>
          <p:cNvSpPr txBox="1">
            <a:spLocks noChangeArrowheads="1"/>
          </p:cNvSpPr>
          <p:nvPr/>
        </p:nvSpPr>
        <p:spPr bwMode="auto">
          <a:xfrm>
            <a:off x="6953658" y="3195238"/>
            <a:ext cx="4182260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Output</a:t>
            </a:r>
            <a:r>
              <a:rPr lang="en-US" altLang="zh-CN" sz="3200" kern="0" dirty="0" smtClean="0">
                <a:solidFill>
                  <a:srgbClr val="FFFFFF"/>
                </a:solidFill>
                <a:ea typeface="宋体" panose="02010600030101010101" pitchFamily="2" charset="-122"/>
              </a:rPr>
              <a:t> the vertex</a:t>
            </a:r>
            <a:r>
              <a:rPr lang="en-US" altLang="zh-CN" sz="3200" kern="0" dirty="0">
                <a:solidFill>
                  <a:srgbClr val="FFFFFF"/>
                </a:solidFill>
                <a:ea typeface="宋体" panose="02010600030101010101" pitchFamily="2" charset="-122"/>
              </a:rPr>
              <a:t>1</a:t>
            </a:r>
            <a:endParaRPr lang="en-US" altLang="zh-CN" sz="32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5" name="Rectangle 1"/>
          <p:cNvSpPr txBox="1">
            <a:spLocks noChangeArrowheads="1"/>
          </p:cNvSpPr>
          <p:nvPr/>
        </p:nvSpPr>
        <p:spPr bwMode="auto">
          <a:xfrm>
            <a:off x="669736" y="1830760"/>
            <a:ext cx="8208928" cy="740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C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>
              <a:solidFill>
                <a:srgbClr val="FFC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600" kern="0" dirty="0" smtClean="0">
                <a:solidFill>
                  <a:srgbClr val="FFC000"/>
                </a:solidFill>
                <a:ea typeface="宋体" panose="02010600030101010101" pitchFamily="2" charset="-122"/>
              </a:rPr>
              <a:t>Key step(find the 0 </a:t>
            </a:r>
            <a:r>
              <a:rPr lang="en-US" altLang="zh-CN" sz="3600" kern="0" dirty="0" err="1" smtClean="0">
                <a:solidFill>
                  <a:srgbClr val="FFC000"/>
                </a:solidFill>
                <a:ea typeface="宋体" panose="02010600030101010101" pitchFamily="2" charset="-122"/>
              </a:rPr>
              <a:t>indegree</a:t>
            </a:r>
            <a:r>
              <a:rPr lang="en-US" altLang="zh-CN" sz="3600" kern="0" dirty="0" smtClean="0">
                <a:solidFill>
                  <a:srgbClr val="FFC000"/>
                </a:solidFill>
                <a:ea typeface="宋体" panose="02010600030101010101" pitchFamily="2" charset="-122"/>
              </a:rPr>
              <a:t> vertex):</a:t>
            </a:r>
          </a:p>
          <a:p>
            <a:pPr marL="317500" indent="0" eaLnBrk="1" hangingPunct="1">
              <a:buNone/>
            </a:pPr>
            <a:r>
              <a:rPr lang="en-US" altLang="zh-CN" sz="3600" kern="0" dirty="0" smtClean="0">
                <a:solidFill>
                  <a:srgbClr val="FFC000"/>
                </a:solidFill>
                <a:ea typeface="宋体" panose="02010600030101010101" pitchFamily="2" charset="-122"/>
              </a:rPr>
              <a:t> </a:t>
            </a:r>
          </a:p>
          <a:p>
            <a:pPr marL="317500" indent="0" eaLnBrk="1" hangingPunct="1">
              <a:buNone/>
            </a:pPr>
            <a:r>
              <a:rPr lang="en-US" altLang="zh-CN" sz="3600" kern="0" dirty="0" smtClean="0"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36" name="Rectangle 1"/>
          <p:cNvSpPr txBox="1">
            <a:spLocks noChangeArrowheads="1"/>
          </p:cNvSpPr>
          <p:nvPr/>
        </p:nvSpPr>
        <p:spPr bwMode="auto">
          <a:xfrm>
            <a:off x="7486607" y="4465982"/>
            <a:ext cx="4928708" cy="333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C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2800" kern="0" dirty="0" smtClean="0">
                <a:solidFill>
                  <a:srgbClr val="FFC000"/>
                </a:solidFill>
                <a:ea typeface="宋体" panose="02010600030101010101" pitchFamily="2" charset="-122"/>
              </a:rPr>
              <a:t>Stand-alone: use for-loop</a:t>
            </a:r>
          </a:p>
          <a:p>
            <a:pPr marL="317500" indent="0" eaLnBrk="1" hangingPunct="1">
              <a:buNone/>
            </a:pPr>
            <a:r>
              <a:rPr lang="en-US" altLang="zh-CN" sz="2800" kern="0" dirty="0" smtClean="0">
                <a:solidFill>
                  <a:srgbClr val="FFC000"/>
                </a:solidFill>
                <a:ea typeface="宋体" panose="02010600030101010101" pitchFamily="2" charset="-122"/>
              </a:rPr>
              <a:t>Spark </a:t>
            </a:r>
            <a:r>
              <a:rPr lang="en-US" altLang="zh-CN" sz="2800" kern="0" dirty="0" err="1" smtClean="0">
                <a:solidFill>
                  <a:srgbClr val="FFC000"/>
                </a:solidFill>
                <a:ea typeface="宋体" panose="02010600030101010101" pitchFamily="2" charset="-122"/>
              </a:rPr>
              <a:t>GraphX</a:t>
            </a:r>
            <a:r>
              <a:rPr lang="en-US" altLang="zh-CN" sz="2800" kern="0" dirty="0" smtClean="0">
                <a:solidFill>
                  <a:srgbClr val="FFC000"/>
                </a:solidFill>
                <a:ea typeface="宋体" panose="02010600030101010101" pitchFamily="2" charset="-122"/>
              </a:rPr>
              <a:t>: use reduce() in RDD</a:t>
            </a:r>
          </a:p>
          <a:p>
            <a:pPr marL="317500" indent="0" eaLnBrk="1" hangingPunct="1">
              <a:buNone/>
            </a:pPr>
            <a:r>
              <a:rPr lang="en-US" altLang="zh-CN" sz="3600" kern="0" dirty="0" smtClean="0">
                <a:solidFill>
                  <a:srgbClr val="FFC000"/>
                </a:solidFill>
                <a:ea typeface="宋体" panose="02010600030101010101" pitchFamily="2" charset="-122"/>
              </a:rPr>
              <a:t> </a:t>
            </a:r>
          </a:p>
          <a:p>
            <a:pPr marL="317500" indent="0" eaLnBrk="1" hangingPunct="1">
              <a:buNone/>
            </a:pPr>
            <a:r>
              <a:rPr lang="en-US" altLang="zh-CN" sz="3600" kern="0" dirty="0" smtClean="0">
                <a:ea typeface="宋体" panose="02010600030101010101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8190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669752" y="476304"/>
            <a:ext cx="11552334" cy="1648176"/>
          </a:xfrm>
        </p:spPr>
        <p:txBody>
          <a:bodyPr/>
          <a:lstStyle/>
          <a:p>
            <a:pPr marL="317500" indent="0" algn="ctr" eaLnBrk="1" hangingPunct="1">
              <a:buNone/>
            </a:pPr>
            <a:r>
              <a:rPr lang="en-US" altLang="zh-CN" sz="5400" dirty="0" smtClean="0">
                <a:ea typeface="宋体" panose="02010600030101010101" pitchFamily="2" charset="-122"/>
              </a:rPr>
              <a:t>Why?</a:t>
            </a:r>
            <a:endParaRPr lang="en-US" altLang="zh-CN" sz="5400" dirty="0">
              <a:ea typeface="宋体" panose="02010600030101010101" pitchFamily="2" charset="-122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165696" y="19104"/>
            <a:ext cx="8242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Topo sort 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8" name="椭圆 7"/>
          <p:cNvSpPr/>
          <p:nvPr/>
        </p:nvSpPr>
        <p:spPr bwMode="auto">
          <a:xfrm>
            <a:off x="2672852" y="3118355"/>
            <a:ext cx="2361187" cy="1974816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029076" y="4059264"/>
            <a:ext cx="3888432" cy="4078464"/>
            <a:chOff x="1317824" y="2860576"/>
            <a:chExt cx="3888432" cy="4078464"/>
          </a:xfrm>
        </p:grpSpPr>
        <p:sp>
          <p:nvSpPr>
            <p:cNvPr id="10" name="椭圆 9"/>
            <p:cNvSpPr/>
            <p:nvPr/>
          </p:nvSpPr>
          <p:spPr bwMode="auto">
            <a:xfrm>
              <a:off x="2757984" y="2860576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757984" y="2914000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2"/>
                  </a:solidFill>
                </a:rPr>
                <a:t>2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 bwMode="auto">
            <a:xfrm>
              <a:off x="1317824" y="4483600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317824" y="4537024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2"/>
                  </a:solidFill>
                </a:rPr>
                <a:t>3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 bwMode="auto">
            <a:xfrm>
              <a:off x="4414168" y="4540064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5pPr>
              <a:lvl6pPr marL="2286000" algn="l" defTabSz="914400" rtl="0" eaLnBrk="1" latinLnBrk="0" hangingPunct="1"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6pPr>
              <a:lvl7pPr marL="2743200" algn="l" defTabSz="914400" rtl="0" eaLnBrk="1" latinLnBrk="0" hangingPunct="1"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7pPr>
              <a:lvl8pPr marL="3200400" algn="l" defTabSz="914400" rtl="0" eaLnBrk="1" latinLnBrk="0" hangingPunct="1"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8pPr>
              <a:lvl9pPr marL="3657600" algn="l" defTabSz="914400" rtl="0" eaLnBrk="1" latinLnBrk="0" hangingPunct="1"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15" name="文本框 5"/>
            <p:cNvSpPr txBox="1"/>
            <p:nvPr/>
          </p:nvSpPr>
          <p:spPr>
            <a:xfrm>
              <a:off x="4414168" y="4593488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5pPr>
              <a:lvl6pPr marL="2286000" algn="l" defTabSz="914400" rtl="0" eaLnBrk="1" latinLnBrk="0" hangingPunct="1"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6pPr>
              <a:lvl7pPr marL="2743200" algn="l" defTabSz="914400" rtl="0" eaLnBrk="1" latinLnBrk="0" hangingPunct="1"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7pPr>
              <a:lvl8pPr marL="3200400" algn="l" defTabSz="914400" rtl="0" eaLnBrk="1" latinLnBrk="0" hangingPunct="1"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8pPr>
              <a:lvl9pPr marL="3657600" algn="l" defTabSz="914400" rtl="0" eaLnBrk="1" latinLnBrk="0" hangingPunct="1"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9pPr>
            </a:lstStyle>
            <a:p>
              <a:r>
                <a:rPr lang="en-US" altLang="zh-CN" dirty="0">
                  <a:solidFill>
                    <a:schemeClr val="bg2"/>
                  </a:solidFill>
                </a:rPr>
                <a:t>5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 bwMode="auto">
            <a:xfrm>
              <a:off x="2974008" y="614695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5pPr>
              <a:lvl6pPr marL="2286000" algn="l" defTabSz="914400" rtl="0" eaLnBrk="1" latinLnBrk="0" hangingPunct="1"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6pPr>
              <a:lvl7pPr marL="2743200" algn="l" defTabSz="914400" rtl="0" eaLnBrk="1" latinLnBrk="0" hangingPunct="1"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7pPr>
              <a:lvl8pPr marL="3200400" algn="l" defTabSz="914400" rtl="0" eaLnBrk="1" latinLnBrk="0" hangingPunct="1"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8pPr>
              <a:lvl9pPr marL="3657600" algn="l" defTabSz="914400" rtl="0" eaLnBrk="1" latinLnBrk="0" hangingPunct="1"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17" name="文本框 5"/>
            <p:cNvSpPr txBox="1"/>
            <p:nvPr/>
          </p:nvSpPr>
          <p:spPr>
            <a:xfrm>
              <a:off x="2974008" y="620037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5pPr>
              <a:lvl6pPr marL="2286000" algn="l" defTabSz="914400" rtl="0" eaLnBrk="1" latinLnBrk="0" hangingPunct="1"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6pPr>
              <a:lvl7pPr marL="2743200" algn="l" defTabSz="914400" rtl="0" eaLnBrk="1" latinLnBrk="0" hangingPunct="1"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7pPr>
              <a:lvl8pPr marL="3200400" algn="l" defTabSz="914400" rtl="0" eaLnBrk="1" latinLnBrk="0" hangingPunct="1"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8pPr>
              <a:lvl9pPr marL="3657600" algn="l" defTabSz="914400" rtl="0" eaLnBrk="1" latinLnBrk="0" hangingPunct="1"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9pPr>
            </a:lstStyle>
            <a:p>
              <a:r>
                <a:rPr lang="en-US" altLang="zh-CN" dirty="0">
                  <a:solidFill>
                    <a:schemeClr val="bg2"/>
                  </a:solidFill>
                </a:rPr>
                <a:t>7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  <p:cxnSp>
          <p:nvCxnSpPr>
            <p:cNvPr id="18" name="直接箭头连接符 17"/>
            <p:cNvCxnSpPr/>
            <p:nvPr/>
          </p:nvCxnSpPr>
          <p:spPr bwMode="auto">
            <a:xfrm>
              <a:off x="3550072" y="3652664"/>
              <a:ext cx="864096" cy="88436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/>
            <p:nvPr/>
          </p:nvCxnSpPr>
          <p:spPr bwMode="auto">
            <a:xfrm flipH="1" flipV="1">
              <a:off x="2253928" y="4876800"/>
              <a:ext cx="2016224" cy="72008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/>
            <p:nvPr/>
          </p:nvCxnSpPr>
          <p:spPr bwMode="auto">
            <a:xfrm>
              <a:off x="2109912" y="5332152"/>
              <a:ext cx="864096" cy="868224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 bwMode="auto">
            <a:xfrm flipH="1">
              <a:off x="3766096" y="5452864"/>
              <a:ext cx="648072" cy="747512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2" name="标题 1"/>
          <p:cNvSpPr txBox="1">
            <a:spLocks/>
          </p:cNvSpPr>
          <p:nvPr/>
        </p:nvSpPr>
        <p:spPr bwMode="auto">
          <a:xfrm>
            <a:off x="3081759" y="3354918"/>
            <a:ext cx="151216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r>
              <a:rPr lang="en-US" altLang="zh-CN" kern="0" dirty="0" err="1" smtClean="0">
                <a:solidFill>
                  <a:schemeClr val="tx1"/>
                </a:solidFill>
                <a:ea typeface="宋体" charset="-122"/>
              </a:rPr>
              <a:t>Maths</a:t>
            </a:r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 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23" name="标题 1"/>
          <p:cNvSpPr txBox="1">
            <a:spLocks/>
          </p:cNvSpPr>
          <p:nvPr/>
        </p:nvSpPr>
        <p:spPr bwMode="auto">
          <a:xfrm>
            <a:off x="5110174" y="4763996"/>
            <a:ext cx="204738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Program Design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24" name="标题 1"/>
          <p:cNvSpPr txBox="1">
            <a:spLocks/>
          </p:cNvSpPr>
          <p:nvPr/>
        </p:nvSpPr>
        <p:spPr bwMode="auto">
          <a:xfrm>
            <a:off x="1153003" y="4667144"/>
            <a:ext cx="204738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Data Structure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25" name="标题 1"/>
          <p:cNvSpPr txBox="1">
            <a:spLocks/>
          </p:cNvSpPr>
          <p:nvPr/>
        </p:nvSpPr>
        <p:spPr bwMode="auto">
          <a:xfrm>
            <a:off x="4010348" y="7510216"/>
            <a:ext cx="204738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Data Base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26" name="标题 1"/>
          <p:cNvSpPr txBox="1">
            <a:spLocks/>
          </p:cNvSpPr>
          <p:nvPr/>
        </p:nvSpPr>
        <p:spPr bwMode="auto">
          <a:xfrm>
            <a:off x="5805702" y="5756508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rgbClr val="FFC000"/>
                </a:solidFill>
                <a:ea typeface="宋体" charset="-122"/>
              </a:rPr>
              <a:t>1</a:t>
            </a:r>
            <a:endParaRPr lang="zh-CN" altLang="en-US" kern="0" dirty="0" smtClean="0">
              <a:solidFill>
                <a:srgbClr val="FFC000"/>
              </a:solidFill>
              <a:ea typeface="宋体" charset="-122"/>
            </a:endParaRPr>
          </a:p>
        </p:txBody>
      </p:sp>
      <p:sp>
        <p:nvSpPr>
          <p:cNvPr id="27" name="标题 1"/>
          <p:cNvSpPr txBox="1">
            <a:spLocks/>
          </p:cNvSpPr>
          <p:nvPr/>
        </p:nvSpPr>
        <p:spPr bwMode="auto">
          <a:xfrm>
            <a:off x="4206449" y="4006704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rgbClr val="FFC000"/>
                </a:solidFill>
                <a:ea typeface="宋体" charset="-122"/>
              </a:rPr>
              <a:t>0</a:t>
            </a:r>
            <a:endParaRPr lang="zh-CN" altLang="en-US" kern="0" dirty="0" smtClean="0">
              <a:solidFill>
                <a:srgbClr val="FFC000"/>
              </a:solidFill>
              <a:ea typeface="宋体" charset="-122"/>
            </a:endParaRPr>
          </a:p>
        </p:txBody>
      </p:sp>
      <p:sp>
        <p:nvSpPr>
          <p:cNvPr id="28" name="标题 1"/>
          <p:cNvSpPr txBox="1">
            <a:spLocks/>
          </p:cNvSpPr>
          <p:nvPr/>
        </p:nvSpPr>
        <p:spPr bwMode="auto">
          <a:xfrm>
            <a:off x="2717458" y="7371632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rgbClr val="FFC000"/>
                </a:solidFill>
                <a:ea typeface="宋体" charset="-122"/>
              </a:rPr>
              <a:t>2</a:t>
            </a:r>
            <a:endParaRPr lang="zh-CN" altLang="en-US" kern="0" dirty="0" smtClean="0">
              <a:solidFill>
                <a:srgbClr val="FFC000"/>
              </a:solidFill>
              <a:ea typeface="宋体" charset="-122"/>
            </a:endParaRPr>
          </a:p>
        </p:txBody>
      </p:sp>
      <p:sp>
        <p:nvSpPr>
          <p:cNvPr id="29" name="标题 1"/>
          <p:cNvSpPr txBox="1">
            <a:spLocks/>
          </p:cNvSpPr>
          <p:nvPr/>
        </p:nvSpPr>
        <p:spPr bwMode="auto">
          <a:xfrm>
            <a:off x="1076902" y="5657944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rgbClr val="FFC000"/>
                </a:solidFill>
                <a:ea typeface="宋体" charset="-122"/>
              </a:rPr>
              <a:t>1</a:t>
            </a:r>
            <a:endParaRPr lang="zh-CN" altLang="en-US" kern="0" dirty="0" smtClean="0">
              <a:solidFill>
                <a:srgbClr val="FFC000"/>
              </a:solidFill>
              <a:ea typeface="宋体" charset="-122"/>
            </a:endParaRPr>
          </a:p>
        </p:txBody>
      </p:sp>
      <p:cxnSp>
        <p:nvCxnSpPr>
          <p:cNvPr id="32" name="直接箭头连接符 31"/>
          <p:cNvCxnSpPr/>
          <p:nvPr/>
        </p:nvCxnSpPr>
        <p:spPr bwMode="auto">
          <a:xfrm flipV="1">
            <a:off x="4801384" y="3796680"/>
            <a:ext cx="3426592" cy="21002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Rectangle 1"/>
          <p:cNvSpPr txBox="1">
            <a:spLocks noChangeArrowheads="1"/>
          </p:cNvSpPr>
          <p:nvPr/>
        </p:nvSpPr>
        <p:spPr bwMode="auto">
          <a:xfrm>
            <a:off x="6953658" y="3195238"/>
            <a:ext cx="4182260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Output</a:t>
            </a:r>
            <a:r>
              <a:rPr lang="en-US" altLang="zh-CN" sz="3200" kern="0" dirty="0" smtClean="0">
                <a:solidFill>
                  <a:srgbClr val="FFFFFF"/>
                </a:solidFill>
                <a:ea typeface="宋体" panose="02010600030101010101" pitchFamily="2" charset="-122"/>
              </a:rPr>
              <a:t> the vertex</a:t>
            </a:r>
            <a:r>
              <a:rPr lang="en-US" altLang="zh-CN" sz="3200" kern="0" dirty="0">
                <a:solidFill>
                  <a:srgbClr val="FFFFFF"/>
                </a:solidFill>
                <a:ea typeface="宋体" panose="02010600030101010101" pitchFamily="2" charset="-122"/>
              </a:rPr>
              <a:t>1</a:t>
            </a:r>
            <a:endParaRPr lang="en-US" altLang="zh-CN" sz="32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5" name="Rectangle 1"/>
          <p:cNvSpPr txBox="1">
            <a:spLocks noChangeArrowheads="1"/>
          </p:cNvSpPr>
          <p:nvPr/>
        </p:nvSpPr>
        <p:spPr bwMode="auto">
          <a:xfrm>
            <a:off x="669736" y="1830760"/>
            <a:ext cx="8208928" cy="740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C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>
              <a:solidFill>
                <a:srgbClr val="FFC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600" kern="0" dirty="0" smtClean="0">
                <a:solidFill>
                  <a:srgbClr val="FFC000"/>
                </a:solidFill>
                <a:ea typeface="宋体" panose="02010600030101010101" pitchFamily="2" charset="-122"/>
              </a:rPr>
              <a:t>Key step(find the 0 </a:t>
            </a:r>
            <a:r>
              <a:rPr lang="en-US" altLang="zh-CN" sz="3600" kern="0" dirty="0" err="1" smtClean="0">
                <a:solidFill>
                  <a:srgbClr val="FFC000"/>
                </a:solidFill>
                <a:ea typeface="宋体" panose="02010600030101010101" pitchFamily="2" charset="-122"/>
              </a:rPr>
              <a:t>indegree</a:t>
            </a:r>
            <a:r>
              <a:rPr lang="en-US" altLang="zh-CN" sz="3600" kern="0" dirty="0" smtClean="0">
                <a:solidFill>
                  <a:srgbClr val="FFC000"/>
                </a:solidFill>
                <a:ea typeface="宋体" panose="02010600030101010101" pitchFamily="2" charset="-122"/>
              </a:rPr>
              <a:t> vertex):</a:t>
            </a:r>
          </a:p>
          <a:p>
            <a:pPr marL="317500" indent="0" eaLnBrk="1" hangingPunct="1">
              <a:buNone/>
            </a:pPr>
            <a:r>
              <a:rPr lang="en-US" altLang="zh-CN" sz="3600" kern="0" dirty="0" smtClean="0">
                <a:solidFill>
                  <a:srgbClr val="FFC000"/>
                </a:solidFill>
                <a:ea typeface="宋体" panose="02010600030101010101" pitchFamily="2" charset="-122"/>
              </a:rPr>
              <a:t> </a:t>
            </a:r>
          </a:p>
          <a:p>
            <a:pPr marL="317500" indent="0" eaLnBrk="1" hangingPunct="1">
              <a:buNone/>
            </a:pPr>
            <a:r>
              <a:rPr lang="en-US" altLang="zh-CN" sz="3600" kern="0" dirty="0" smtClean="0"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36" name="Rectangle 1"/>
          <p:cNvSpPr txBox="1">
            <a:spLocks noChangeArrowheads="1"/>
          </p:cNvSpPr>
          <p:nvPr/>
        </p:nvSpPr>
        <p:spPr bwMode="auto">
          <a:xfrm>
            <a:off x="7804494" y="4938030"/>
            <a:ext cx="4672122" cy="347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C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We can </a:t>
            </a:r>
            <a:r>
              <a:rPr lang="en-US" altLang="zh-CN" sz="3200" kern="0" dirty="0" smtClean="0">
                <a:solidFill>
                  <a:srgbClr val="FFFF00"/>
                </a:solidFill>
                <a:ea typeface="宋体" panose="02010600030101010101" pitchFamily="2" charset="-122"/>
              </a:rPr>
              <a:t>only process </a:t>
            </a:r>
            <a:r>
              <a:rPr lang="en-US" altLang="zh-CN" sz="3200" kern="0" dirty="0">
                <a:solidFill>
                  <a:srgbClr val="FFFF00"/>
                </a:solidFill>
                <a:ea typeface="宋体" panose="02010600030101010101" pitchFamily="2" charset="-122"/>
              </a:rPr>
              <a:t>one </a:t>
            </a:r>
            <a:r>
              <a:rPr lang="en-US" altLang="zh-CN" sz="3200" kern="0" dirty="0" smtClean="0">
                <a:solidFill>
                  <a:srgbClr val="FFFF00"/>
                </a:solidFill>
                <a:ea typeface="宋体" panose="02010600030101010101" pitchFamily="2" charset="-122"/>
              </a:rPr>
              <a:t>vertex at a time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.</a:t>
            </a: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FFFF00"/>
                </a:solidFill>
                <a:ea typeface="宋体" panose="02010600030101010101" pitchFamily="2" charset="-122"/>
              </a:rPr>
              <a:t>Other vertices must wait 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until this step has been done.</a:t>
            </a:r>
          </a:p>
          <a:p>
            <a:pPr marL="317500" indent="0" eaLnBrk="1" hangingPunct="1">
              <a:buNone/>
            </a:pPr>
            <a:r>
              <a:rPr lang="en-US" altLang="zh-CN" sz="3600" kern="0" dirty="0" smtClean="0">
                <a:ea typeface="宋体" panose="02010600030101010101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7843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669752" y="476304"/>
            <a:ext cx="11552334" cy="1648176"/>
          </a:xfrm>
        </p:spPr>
        <p:txBody>
          <a:bodyPr/>
          <a:lstStyle/>
          <a:p>
            <a:pPr marL="317500" indent="0" algn="ctr" eaLnBrk="1" hangingPunct="1">
              <a:buNone/>
            </a:pPr>
            <a:r>
              <a:rPr lang="en-US" altLang="zh-CN" sz="5400" dirty="0" smtClean="0">
                <a:ea typeface="宋体" panose="02010600030101010101" pitchFamily="2" charset="-122"/>
              </a:rPr>
              <a:t>What we need?</a:t>
            </a:r>
            <a:endParaRPr lang="en-US" altLang="zh-CN" sz="5400" dirty="0">
              <a:ea typeface="宋体" panose="02010600030101010101" pitchFamily="2" charset="-122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165696" y="19104"/>
            <a:ext cx="8242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Topo sort 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8" name="椭圆 7"/>
          <p:cNvSpPr/>
          <p:nvPr/>
        </p:nvSpPr>
        <p:spPr bwMode="auto">
          <a:xfrm>
            <a:off x="1318044" y="4082541"/>
            <a:ext cx="2361187" cy="1974816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249840" y="3073021"/>
            <a:ext cx="3888432" cy="4078464"/>
            <a:chOff x="1317824" y="2860576"/>
            <a:chExt cx="3888432" cy="4078464"/>
          </a:xfrm>
        </p:grpSpPr>
        <p:sp>
          <p:nvSpPr>
            <p:cNvPr id="10" name="椭圆 9"/>
            <p:cNvSpPr/>
            <p:nvPr/>
          </p:nvSpPr>
          <p:spPr bwMode="auto">
            <a:xfrm>
              <a:off x="2757984" y="2860576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757984" y="2914000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2"/>
                  </a:solidFill>
                </a:rPr>
                <a:t>2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 bwMode="auto">
            <a:xfrm>
              <a:off x="1317824" y="4483600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317824" y="4537024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2"/>
                  </a:solidFill>
                </a:rPr>
                <a:t>3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 bwMode="auto">
            <a:xfrm>
              <a:off x="4414168" y="4540064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5pPr>
              <a:lvl6pPr marL="2286000" algn="l" defTabSz="914400" rtl="0" eaLnBrk="1" latinLnBrk="0" hangingPunct="1"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6pPr>
              <a:lvl7pPr marL="2743200" algn="l" defTabSz="914400" rtl="0" eaLnBrk="1" latinLnBrk="0" hangingPunct="1"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7pPr>
              <a:lvl8pPr marL="3200400" algn="l" defTabSz="914400" rtl="0" eaLnBrk="1" latinLnBrk="0" hangingPunct="1"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8pPr>
              <a:lvl9pPr marL="3657600" algn="l" defTabSz="914400" rtl="0" eaLnBrk="1" latinLnBrk="0" hangingPunct="1"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15" name="文本框 5"/>
            <p:cNvSpPr txBox="1"/>
            <p:nvPr/>
          </p:nvSpPr>
          <p:spPr>
            <a:xfrm>
              <a:off x="4414168" y="4593488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5pPr>
              <a:lvl6pPr marL="2286000" algn="l" defTabSz="914400" rtl="0" eaLnBrk="1" latinLnBrk="0" hangingPunct="1"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6pPr>
              <a:lvl7pPr marL="2743200" algn="l" defTabSz="914400" rtl="0" eaLnBrk="1" latinLnBrk="0" hangingPunct="1"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7pPr>
              <a:lvl8pPr marL="3200400" algn="l" defTabSz="914400" rtl="0" eaLnBrk="1" latinLnBrk="0" hangingPunct="1"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8pPr>
              <a:lvl9pPr marL="3657600" algn="l" defTabSz="914400" rtl="0" eaLnBrk="1" latinLnBrk="0" hangingPunct="1"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9pPr>
            </a:lstStyle>
            <a:p>
              <a:r>
                <a:rPr lang="en-US" altLang="zh-CN" dirty="0">
                  <a:solidFill>
                    <a:schemeClr val="bg2"/>
                  </a:solidFill>
                </a:rPr>
                <a:t>5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 bwMode="auto">
            <a:xfrm>
              <a:off x="2974008" y="614695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5pPr>
              <a:lvl6pPr marL="2286000" algn="l" defTabSz="914400" rtl="0" eaLnBrk="1" latinLnBrk="0" hangingPunct="1"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6pPr>
              <a:lvl7pPr marL="2743200" algn="l" defTabSz="914400" rtl="0" eaLnBrk="1" latinLnBrk="0" hangingPunct="1"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7pPr>
              <a:lvl8pPr marL="3200400" algn="l" defTabSz="914400" rtl="0" eaLnBrk="1" latinLnBrk="0" hangingPunct="1"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8pPr>
              <a:lvl9pPr marL="3657600" algn="l" defTabSz="914400" rtl="0" eaLnBrk="1" latinLnBrk="0" hangingPunct="1">
                <a:defRPr sz="4200" kern="1200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17" name="文本框 5"/>
            <p:cNvSpPr txBox="1"/>
            <p:nvPr/>
          </p:nvSpPr>
          <p:spPr>
            <a:xfrm>
              <a:off x="2974008" y="620037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5pPr>
              <a:lvl6pPr marL="2286000" algn="l" defTabSz="914400" rtl="0" eaLnBrk="1" latinLnBrk="0" hangingPunct="1"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6pPr>
              <a:lvl7pPr marL="2743200" algn="l" defTabSz="914400" rtl="0" eaLnBrk="1" latinLnBrk="0" hangingPunct="1"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7pPr>
              <a:lvl8pPr marL="3200400" algn="l" defTabSz="914400" rtl="0" eaLnBrk="1" latinLnBrk="0" hangingPunct="1"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8pPr>
              <a:lvl9pPr marL="3657600" algn="l" defTabSz="914400" rtl="0" eaLnBrk="1" latinLnBrk="0" hangingPunct="1">
                <a:defRPr sz="4200" kern="1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9pPr>
            </a:lstStyle>
            <a:p>
              <a:r>
                <a:rPr lang="en-US" altLang="zh-CN" dirty="0">
                  <a:solidFill>
                    <a:schemeClr val="bg2"/>
                  </a:solidFill>
                </a:rPr>
                <a:t>7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  <p:cxnSp>
          <p:nvCxnSpPr>
            <p:cNvPr id="18" name="直接箭头连接符 17"/>
            <p:cNvCxnSpPr/>
            <p:nvPr/>
          </p:nvCxnSpPr>
          <p:spPr bwMode="auto">
            <a:xfrm>
              <a:off x="3550072" y="3652664"/>
              <a:ext cx="864096" cy="88436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/>
            <p:nvPr/>
          </p:nvCxnSpPr>
          <p:spPr bwMode="auto">
            <a:xfrm flipH="1" flipV="1">
              <a:off x="2253928" y="4876800"/>
              <a:ext cx="2016224" cy="72008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/>
            <p:nvPr/>
          </p:nvCxnSpPr>
          <p:spPr bwMode="auto">
            <a:xfrm>
              <a:off x="2109912" y="5332152"/>
              <a:ext cx="864096" cy="868224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 bwMode="auto">
            <a:xfrm flipH="1">
              <a:off x="3766096" y="5452864"/>
              <a:ext cx="648072" cy="747512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2" name="标题 1"/>
          <p:cNvSpPr txBox="1">
            <a:spLocks/>
          </p:cNvSpPr>
          <p:nvPr/>
        </p:nvSpPr>
        <p:spPr bwMode="auto">
          <a:xfrm>
            <a:off x="3302523" y="2368675"/>
            <a:ext cx="151216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r>
              <a:rPr lang="en-US" altLang="zh-CN" kern="0" dirty="0" err="1" smtClean="0">
                <a:solidFill>
                  <a:schemeClr val="tx1"/>
                </a:solidFill>
                <a:ea typeface="宋体" charset="-122"/>
              </a:rPr>
              <a:t>Maths</a:t>
            </a:r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 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23" name="标题 1"/>
          <p:cNvSpPr txBox="1">
            <a:spLocks/>
          </p:cNvSpPr>
          <p:nvPr/>
        </p:nvSpPr>
        <p:spPr bwMode="auto">
          <a:xfrm>
            <a:off x="5330938" y="3777753"/>
            <a:ext cx="204738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Program Design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24" name="标题 1"/>
          <p:cNvSpPr txBox="1">
            <a:spLocks/>
          </p:cNvSpPr>
          <p:nvPr/>
        </p:nvSpPr>
        <p:spPr bwMode="auto">
          <a:xfrm>
            <a:off x="1373767" y="3680901"/>
            <a:ext cx="204738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Data Structure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25" name="标题 1"/>
          <p:cNvSpPr txBox="1">
            <a:spLocks/>
          </p:cNvSpPr>
          <p:nvPr/>
        </p:nvSpPr>
        <p:spPr bwMode="auto">
          <a:xfrm>
            <a:off x="4231112" y="6523973"/>
            <a:ext cx="204738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Data Base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26" name="标题 1"/>
          <p:cNvSpPr txBox="1">
            <a:spLocks/>
          </p:cNvSpPr>
          <p:nvPr/>
        </p:nvSpPr>
        <p:spPr bwMode="auto">
          <a:xfrm>
            <a:off x="6026466" y="4770265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rgbClr val="FFC000"/>
                </a:solidFill>
                <a:ea typeface="宋体" charset="-122"/>
              </a:rPr>
              <a:t>1</a:t>
            </a:r>
            <a:endParaRPr lang="zh-CN" altLang="en-US" kern="0" dirty="0" smtClean="0">
              <a:solidFill>
                <a:srgbClr val="FFC000"/>
              </a:solidFill>
              <a:ea typeface="宋体" charset="-122"/>
            </a:endParaRPr>
          </a:p>
        </p:txBody>
      </p:sp>
      <p:sp>
        <p:nvSpPr>
          <p:cNvPr id="27" name="标题 1"/>
          <p:cNvSpPr txBox="1">
            <a:spLocks/>
          </p:cNvSpPr>
          <p:nvPr/>
        </p:nvSpPr>
        <p:spPr bwMode="auto">
          <a:xfrm>
            <a:off x="4427213" y="3020461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rgbClr val="FFC000"/>
                </a:solidFill>
                <a:ea typeface="宋体" charset="-122"/>
              </a:rPr>
              <a:t>0</a:t>
            </a:r>
            <a:endParaRPr lang="zh-CN" altLang="en-US" kern="0" dirty="0" smtClean="0">
              <a:solidFill>
                <a:srgbClr val="FFC000"/>
              </a:solidFill>
              <a:ea typeface="宋体" charset="-122"/>
            </a:endParaRPr>
          </a:p>
        </p:txBody>
      </p:sp>
      <p:sp>
        <p:nvSpPr>
          <p:cNvPr id="28" name="标题 1"/>
          <p:cNvSpPr txBox="1">
            <a:spLocks/>
          </p:cNvSpPr>
          <p:nvPr/>
        </p:nvSpPr>
        <p:spPr bwMode="auto">
          <a:xfrm>
            <a:off x="2938222" y="6385389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rgbClr val="FFC000"/>
                </a:solidFill>
                <a:ea typeface="宋体" charset="-122"/>
              </a:rPr>
              <a:t>2</a:t>
            </a:r>
            <a:endParaRPr lang="zh-CN" altLang="en-US" kern="0" dirty="0" smtClean="0">
              <a:solidFill>
                <a:srgbClr val="FFC000"/>
              </a:solidFill>
              <a:ea typeface="宋体" charset="-122"/>
            </a:endParaRPr>
          </a:p>
        </p:txBody>
      </p:sp>
      <p:sp>
        <p:nvSpPr>
          <p:cNvPr id="29" name="标题 1"/>
          <p:cNvSpPr txBox="1">
            <a:spLocks/>
          </p:cNvSpPr>
          <p:nvPr/>
        </p:nvSpPr>
        <p:spPr bwMode="auto">
          <a:xfrm>
            <a:off x="1297666" y="4671701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rgbClr val="FFC000"/>
                </a:solidFill>
                <a:ea typeface="宋体" charset="-122"/>
              </a:rPr>
              <a:t>1</a:t>
            </a:r>
            <a:endParaRPr lang="zh-CN" altLang="en-US" kern="0" dirty="0" smtClean="0">
              <a:solidFill>
                <a:srgbClr val="FFC000"/>
              </a:solidFill>
              <a:ea typeface="宋体" charset="-122"/>
            </a:endParaRPr>
          </a:p>
        </p:txBody>
      </p:sp>
      <p:sp>
        <p:nvSpPr>
          <p:cNvPr id="30" name="椭圆 29"/>
          <p:cNvSpPr/>
          <p:nvPr/>
        </p:nvSpPr>
        <p:spPr bwMode="auto">
          <a:xfrm>
            <a:off x="3046016" y="2284512"/>
            <a:ext cx="2361187" cy="1974816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31" name="椭圆 30"/>
          <p:cNvSpPr/>
          <p:nvPr/>
        </p:nvSpPr>
        <p:spPr bwMode="auto">
          <a:xfrm>
            <a:off x="5029466" y="4160227"/>
            <a:ext cx="2361187" cy="1974816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34" name="椭圆 33"/>
          <p:cNvSpPr/>
          <p:nvPr/>
        </p:nvSpPr>
        <p:spPr bwMode="auto">
          <a:xfrm>
            <a:off x="3187517" y="5978709"/>
            <a:ext cx="2361187" cy="1974816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32" name="Rectangle 1"/>
          <p:cNvSpPr txBox="1">
            <a:spLocks noChangeArrowheads="1"/>
          </p:cNvSpPr>
          <p:nvPr/>
        </p:nvSpPr>
        <p:spPr bwMode="auto">
          <a:xfrm>
            <a:off x="7910795" y="3126445"/>
            <a:ext cx="4700464" cy="271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r>
              <a:rPr lang="en-US" altLang="zh-CN" sz="3600" kern="0" dirty="0" smtClean="0">
                <a:solidFill>
                  <a:srgbClr val="FFC000"/>
                </a:solidFill>
                <a:ea typeface="宋体" panose="02010600030101010101" pitchFamily="2" charset="-122"/>
              </a:rPr>
              <a:t>A more proper algorithm model!</a:t>
            </a:r>
            <a:endParaRPr lang="en-US" altLang="zh-CN" sz="3200" kern="0" dirty="0" smtClean="0"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600" kern="0" dirty="0" smtClean="0">
                <a:ea typeface="宋体" panose="02010600030101010101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5655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669752" y="476304"/>
            <a:ext cx="11552334" cy="1648176"/>
          </a:xfrm>
        </p:spPr>
        <p:txBody>
          <a:bodyPr/>
          <a:lstStyle/>
          <a:p>
            <a:pPr marL="317500" indent="0" algn="ctr" eaLnBrk="1" hangingPunct="1">
              <a:buNone/>
            </a:pPr>
            <a:r>
              <a:rPr lang="en-US" altLang="zh-CN" sz="5400" dirty="0" smtClean="0">
                <a:ea typeface="宋体" panose="02010600030101010101" pitchFamily="2" charset="-122"/>
              </a:rPr>
              <a:t>What we need?</a:t>
            </a:r>
            <a:endParaRPr lang="en-US" altLang="zh-CN" sz="5400" dirty="0">
              <a:ea typeface="宋体" panose="02010600030101010101" pitchFamily="2" charset="-122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165696" y="19104"/>
            <a:ext cx="8242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Topo sort 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37" name="Rectangle 1"/>
          <p:cNvSpPr txBox="1">
            <a:spLocks noChangeArrowheads="1"/>
          </p:cNvSpPr>
          <p:nvPr/>
        </p:nvSpPr>
        <p:spPr bwMode="auto">
          <a:xfrm>
            <a:off x="7554582" y="3450010"/>
            <a:ext cx="4700464" cy="271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C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Partition the graph and </a:t>
            </a:r>
            <a:r>
              <a:rPr lang="en-US" altLang="zh-CN" sz="3200" kern="0" dirty="0" smtClean="0">
                <a:solidFill>
                  <a:srgbClr val="FFFF00"/>
                </a:solidFill>
                <a:ea typeface="宋体" panose="02010600030101010101" pitchFamily="2" charset="-122"/>
              </a:rPr>
              <a:t>compute each parts at the same time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.</a:t>
            </a: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Other vertices don’t need to wait</a:t>
            </a:r>
          </a:p>
          <a:p>
            <a:pPr marL="317500" indent="0" eaLnBrk="1" hangingPunct="1">
              <a:buNone/>
            </a:pPr>
            <a:r>
              <a:rPr lang="en-US" altLang="zh-CN" sz="3600" kern="0" dirty="0" smtClean="0">
                <a:ea typeface="宋体" panose="02010600030101010101" pitchFamily="2" charset="-122"/>
              </a:rPr>
              <a:t> 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389832" y="2788568"/>
            <a:ext cx="5569113" cy="4718165"/>
            <a:chOff x="2229431" y="2606907"/>
            <a:chExt cx="4453429" cy="3301425"/>
          </a:xfrm>
        </p:grpSpPr>
        <p:sp>
          <p:nvSpPr>
            <p:cNvPr id="103" name="椭圆 102"/>
            <p:cNvSpPr/>
            <p:nvPr/>
          </p:nvSpPr>
          <p:spPr>
            <a:xfrm>
              <a:off x="5174430" y="4399902"/>
              <a:ext cx="1508430" cy="1508430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椭圆 101"/>
            <p:cNvSpPr/>
            <p:nvPr/>
          </p:nvSpPr>
          <p:spPr>
            <a:xfrm>
              <a:off x="2229431" y="4373078"/>
              <a:ext cx="1508430" cy="1508430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椭圆 99"/>
            <p:cNvSpPr/>
            <p:nvPr/>
          </p:nvSpPr>
          <p:spPr>
            <a:xfrm>
              <a:off x="3998094" y="2606907"/>
              <a:ext cx="1508430" cy="1508430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4621869" y="3194681"/>
              <a:ext cx="234319" cy="2343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4267200" y="2806125"/>
              <a:ext cx="955583" cy="1149446"/>
              <a:chOff x="4230874" y="2590800"/>
              <a:chExt cx="1243013" cy="1495188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4264212" y="3504964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4730937" y="3781188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5169087" y="3238502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4230874" y="2933702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4864287" y="2590800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1" name="直接连接符 40"/>
              <p:cNvCxnSpPr>
                <a:stCxn id="35" idx="0"/>
                <a:endCxn id="39" idx="4"/>
              </p:cNvCxnSpPr>
              <p:nvPr/>
            </p:nvCxnSpPr>
            <p:spPr>
              <a:xfrm flipH="1" flipV="1">
                <a:off x="4383274" y="3238502"/>
                <a:ext cx="33338" cy="266462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>
                <a:endCxn id="36" idx="1"/>
              </p:cNvCxnSpPr>
              <p:nvPr/>
            </p:nvCxnSpPr>
            <p:spPr>
              <a:xfrm>
                <a:off x="4416612" y="3657364"/>
                <a:ext cx="358962" cy="168461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>
                <a:stCxn id="36" idx="7"/>
                <a:endCxn id="38" idx="3"/>
              </p:cNvCxnSpPr>
              <p:nvPr/>
            </p:nvCxnSpPr>
            <p:spPr>
              <a:xfrm flipV="1">
                <a:off x="4991100" y="3498665"/>
                <a:ext cx="222624" cy="32716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>
                <a:stCxn id="38" idx="0"/>
                <a:endCxn id="40" idx="5"/>
              </p:cNvCxnSpPr>
              <p:nvPr/>
            </p:nvCxnSpPr>
            <p:spPr>
              <a:xfrm flipH="1" flipV="1">
                <a:off x="5124450" y="2850963"/>
                <a:ext cx="197037" cy="387539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>
                <a:stCxn id="32" idx="0"/>
                <a:endCxn id="40" idx="4"/>
              </p:cNvCxnSpPr>
              <p:nvPr/>
            </p:nvCxnSpPr>
            <p:spPr>
              <a:xfrm flipV="1">
                <a:off x="4844625" y="2895600"/>
                <a:ext cx="172063" cy="20063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>
                <a:stCxn id="39" idx="7"/>
                <a:endCxn id="40" idx="2"/>
              </p:cNvCxnSpPr>
              <p:nvPr/>
            </p:nvCxnSpPr>
            <p:spPr>
              <a:xfrm flipV="1">
                <a:off x="4491037" y="2743200"/>
                <a:ext cx="373250" cy="235139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>
                <a:stCxn id="36" idx="0"/>
                <a:endCxn id="32" idx="4"/>
              </p:cNvCxnSpPr>
              <p:nvPr/>
            </p:nvCxnSpPr>
            <p:spPr>
              <a:xfrm flipH="1" flipV="1">
                <a:off x="4844625" y="3401030"/>
                <a:ext cx="38713" cy="380159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>
                <a:stCxn id="32" idx="2"/>
                <a:endCxn id="35" idx="7"/>
              </p:cNvCxnSpPr>
              <p:nvPr/>
            </p:nvCxnSpPr>
            <p:spPr>
              <a:xfrm flipH="1">
                <a:off x="4524375" y="3248630"/>
                <a:ext cx="167849" cy="30097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>
                <a:stCxn id="39" idx="6"/>
                <a:endCxn id="32" idx="1"/>
              </p:cNvCxnSpPr>
              <p:nvPr/>
            </p:nvCxnSpPr>
            <p:spPr>
              <a:xfrm>
                <a:off x="4535674" y="3086103"/>
                <a:ext cx="201187" cy="54763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椭圆 49"/>
            <p:cNvSpPr/>
            <p:nvPr/>
          </p:nvSpPr>
          <p:spPr>
            <a:xfrm>
              <a:off x="3248931" y="4794583"/>
              <a:ext cx="234319" cy="2343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1" name="直接连接符 50"/>
            <p:cNvCxnSpPr>
              <a:stCxn id="50" idx="7"/>
              <a:endCxn id="35" idx="3"/>
            </p:cNvCxnSpPr>
            <p:nvPr/>
          </p:nvCxnSpPr>
          <p:spPr>
            <a:xfrm flipV="1">
              <a:off x="3448935" y="3708905"/>
              <a:ext cx="878209" cy="1119993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椭圆 51"/>
            <p:cNvSpPr/>
            <p:nvPr/>
          </p:nvSpPr>
          <p:spPr>
            <a:xfrm>
              <a:off x="5709281" y="4626168"/>
              <a:ext cx="234319" cy="2343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3" name="直接连接符 52"/>
            <p:cNvCxnSpPr>
              <a:stCxn id="38" idx="5"/>
              <a:endCxn id="52" idx="0"/>
            </p:cNvCxnSpPr>
            <p:nvPr/>
          </p:nvCxnSpPr>
          <p:spPr>
            <a:xfrm>
              <a:off x="5188468" y="3504059"/>
              <a:ext cx="637973" cy="1122109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椭圆 53"/>
            <p:cNvSpPr/>
            <p:nvPr/>
          </p:nvSpPr>
          <p:spPr>
            <a:xfrm>
              <a:off x="2622833" y="4952017"/>
              <a:ext cx="234319" cy="2343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2805896" y="4483379"/>
              <a:ext cx="234319" cy="2343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157374" y="5303496"/>
              <a:ext cx="234319" cy="2343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2633817" y="5446284"/>
              <a:ext cx="234319" cy="2343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8" name="直接连接符 57"/>
            <p:cNvCxnSpPr>
              <a:stCxn id="55" idx="3"/>
              <a:endCxn id="54" idx="0"/>
            </p:cNvCxnSpPr>
            <p:nvPr/>
          </p:nvCxnSpPr>
          <p:spPr>
            <a:xfrm flipH="1">
              <a:off x="2739993" y="4683383"/>
              <a:ext cx="100218" cy="268634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>
              <a:stCxn id="55" idx="5"/>
              <a:endCxn id="50" idx="1"/>
            </p:cNvCxnSpPr>
            <p:nvPr/>
          </p:nvCxnSpPr>
          <p:spPr>
            <a:xfrm>
              <a:off x="3005900" y="4683383"/>
              <a:ext cx="277346" cy="145515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>
              <a:endCxn id="57" idx="0"/>
            </p:cNvCxnSpPr>
            <p:nvPr/>
          </p:nvCxnSpPr>
          <p:spPr>
            <a:xfrm>
              <a:off x="2739993" y="5069177"/>
              <a:ext cx="10984" cy="377107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>
              <a:stCxn id="57" idx="6"/>
              <a:endCxn id="56" idx="2"/>
            </p:cNvCxnSpPr>
            <p:nvPr/>
          </p:nvCxnSpPr>
          <p:spPr>
            <a:xfrm flipV="1">
              <a:off x="2868136" y="5420656"/>
              <a:ext cx="289238" cy="1427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>
              <a:stCxn id="56" idx="0"/>
              <a:endCxn id="50" idx="4"/>
            </p:cNvCxnSpPr>
            <p:nvPr/>
          </p:nvCxnSpPr>
          <p:spPr>
            <a:xfrm flipV="1">
              <a:off x="3274534" y="5028902"/>
              <a:ext cx="91557" cy="274594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>
              <a:stCxn id="54" idx="6"/>
              <a:endCxn id="56" idx="1"/>
            </p:cNvCxnSpPr>
            <p:nvPr/>
          </p:nvCxnSpPr>
          <p:spPr>
            <a:xfrm>
              <a:off x="2857152" y="5069177"/>
              <a:ext cx="334537" cy="268634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椭圆 63"/>
            <p:cNvSpPr/>
            <p:nvPr/>
          </p:nvSpPr>
          <p:spPr>
            <a:xfrm>
              <a:off x="5378381" y="4979480"/>
              <a:ext cx="234319" cy="2343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/>
            <p:cNvSpPr/>
            <p:nvPr/>
          </p:nvSpPr>
          <p:spPr>
            <a:xfrm>
              <a:off x="5805597" y="5092978"/>
              <a:ext cx="234319" cy="2343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>
              <a:off x="6213143" y="4483379"/>
              <a:ext cx="234319" cy="2343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>
              <a:off x="5400348" y="5552464"/>
              <a:ext cx="234319" cy="2343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8" name="直接连接符 67"/>
            <p:cNvCxnSpPr>
              <a:stCxn id="52" idx="3"/>
              <a:endCxn id="64" idx="7"/>
            </p:cNvCxnSpPr>
            <p:nvPr/>
          </p:nvCxnSpPr>
          <p:spPr>
            <a:xfrm flipH="1">
              <a:off x="5578385" y="4826172"/>
              <a:ext cx="165211" cy="187623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>
              <a:stCxn id="64" idx="4"/>
              <a:endCxn id="67" idx="0"/>
            </p:cNvCxnSpPr>
            <p:nvPr/>
          </p:nvCxnSpPr>
          <p:spPr>
            <a:xfrm>
              <a:off x="5495541" y="5213799"/>
              <a:ext cx="21967" cy="338665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>
              <a:stCxn id="67" idx="7"/>
              <a:endCxn id="65" idx="3"/>
            </p:cNvCxnSpPr>
            <p:nvPr/>
          </p:nvCxnSpPr>
          <p:spPr>
            <a:xfrm flipV="1">
              <a:off x="5600352" y="5292982"/>
              <a:ext cx="239560" cy="293797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>
              <a:stCxn id="65" idx="7"/>
              <a:endCxn id="66" idx="3"/>
            </p:cNvCxnSpPr>
            <p:nvPr/>
          </p:nvCxnSpPr>
          <p:spPr>
            <a:xfrm flipV="1">
              <a:off x="6005601" y="4683383"/>
              <a:ext cx="241858" cy="44391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>
              <a:stCxn id="52" idx="6"/>
              <a:endCxn id="66" idx="2"/>
            </p:cNvCxnSpPr>
            <p:nvPr/>
          </p:nvCxnSpPr>
          <p:spPr>
            <a:xfrm flipV="1">
              <a:off x="5943600" y="4600539"/>
              <a:ext cx="269543" cy="142789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>
              <a:stCxn id="65" idx="0"/>
              <a:endCxn id="52" idx="5"/>
            </p:cNvCxnSpPr>
            <p:nvPr/>
          </p:nvCxnSpPr>
          <p:spPr>
            <a:xfrm flipH="1" flipV="1">
              <a:off x="5909285" y="4826172"/>
              <a:ext cx="13472" cy="266806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椭圆 73"/>
            <p:cNvSpPr/>
            <p:nvPr/>
          </p:nvSpPr>
          <p:spPr>
            <a:xfrm>
              <a:off x="6088661" y="5433472"/>
              <a:ext cx="234319" cy="2343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5" name="直接连接符 74"/>
            <p:cNvCxnSpPr>
              <a:stCxn id="67" idx="6"/>
            </p:cNvCxnSpPr>
            <p:nvPr/>
          </p:nvCxnSpPr>
          <p:spPr>
            <a:xfrm flipV="1">
              <a:off x="5634667" y="5550632"/>
              <a:ext cx="453993" cy="118992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>
              <a:stCxn id="66" idx="4"/>
              <a:endCxn id="74" idx="0"/>
            </p:cNvCxnSpPr>
            <p:nvPr/>
          </p:nvCxnSpPr>
          <p:spPr>
            <a:xfrm flipH="1">
              <a:off x="6205820" y="4717698"/>
              <a:ext cx="124482" cy="715774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>
              <a:stCxn id="65" idx="5"/>
              <a:endCxn id="74" idx="1"/>
            </p:cNvCxnSpPr>
            <p:nvPr/>
          </p:nvCxnSpPr>
          <p:spPr>
            <a:xfrm>
              <a:off x="6005601" y="5292982"/>
              <a:ext cx="117376" cy="174806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>
              <a:stCxn id="56" idx="5"/>
              <a:endCxn id="64" idx="2"/>
            </p:cNvCxnSpPr>
            <p:nvPr/>
          </p:nvCxnSpPr>
          <p:spPr>
            <a:xfrm flipV="1">
              <a:off x="3357378" y="5096639"/>
              <a:ext cx="2021003" cy="40686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>
              <a:stCxn id="50" idx="5"/>
              <a:endCxn id="67" idx="2"/>
            </p:cNvCxnSpPr>
            <p:nvPr/>
          </p:nvCxnSpPr>
          <p:spPr>
            <a:xfrm>
              <a:off x="3448935" y="4994587"/>
              <a:ext cx="1951413" cy="675037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组合 79"/>
            <p:cNvGrpSpPr/>
            <p:nvPr/>
          </p:nvGrpSpPr>
          <p:grpSpPr>
            <a:xfrm>
              <a:off x="4254719" y="2798929"/>
              <a:ext cx="955583" cy="1149446"/>
              <a:chOff x="-127272" y="3654293"/>
              <a:chExt cx="955583" cy="1149446"/>
            </a:xfrm>
          </p:grpSpPr>
          <p:sp>
            <p:nvSpPr>
              <p:cNvPr id="81" name="椭圆 80"/>
              <p:cNvSpPr/>
              <p:nvPr/>
            </p:nvSpPr>
            <p:spPr>
              <a:xfrm>
                <a:off x="242513" y="4055764"/>
                <a:ext cx="234319" cy="234319"/>
              </a:xfrm>
              <a:prstGeom prst="ellipse">
                <a:avLst/>
              </a:prstGeom>
              <a:solidFill>
                <a:schemeClr val="accent1">
                  <a:hueOff val="0"/>
                  <a:satOff val="0"/>
                  <a:lumOff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-101643" y="4357069"/>
                <a:ext cx="234319" cy="234319"/>
              </a:xfrm>
              <a:prstGeom prst="ellipse">
                <a:avLst/>
              </a:prstGeom>
              <a:solidFill>
                <a:schemeClr val="accent1">
                  <a:hueOff val="0"/>
                  <a:satOff val="0"/>
                  <a:lumOff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椭圆 82"/>
              <p:cNvSpPr/>
              <p:nvPr/>
            </p:nvSpPr>
            <p:spPr>
              <a:xfrm>
                <a:off x="257158" y="4569420"/>
                <a:ext cx="234319" cy="234319"/>
              </a:xfrm>
              <a:prstGeom prst="ellipse">
                <a:avLst/>
              </a:prstGeom>
              <a:solidFill>
                <a:schemeClr val="accent1">
                  <a:hueOff val="0"/>
                  <a:satOff val="0"/>
                  <a:lumOff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83"/>
              <p:cNvSpPr/>
              <p:nvPr/>
            </p:nvSpPr>
            <p:spPr>
              <a:xfrm>
                <a:off x="593992" y="4152223"/>
                <a:ext cx="234319" cy="234319"/>
              </a:xfrm>
              <a:prstGeom prst="ellipse">
                <a:avLst/>
              </a:prstGeom>
              <a:solidFill>
                <a:schemeClr val="accent1">
                  <a:hueOff val="0"/>
                  <a:satOff val="0"/>
                  <a:lumOff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椭圆 84"/>
              <p:cNvSpPr/>
              <p:nvPr/>
            </p:nvSpPr>
            <p:spPr>
              <a:xfrm>
                <a:off x="-127272" y="3917904"/>
                <a:ext cx="234319" cy="234319"/>
              </a:xfrm>
              <a:prstGeom prst="ellipse">
                <a:avLst/>
              </a:prstGeom>
              <a:solidFill>
                <a:schemeClr val="accent1">
                  <a:hueOff val="0"/>
                  <a:satOff val="0"/>
                  <a:lumOff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359673" y="3654293"/>
                <a:ext cx="234319" cy="234319"/>
              </a:xfrm>
              <a:prstGeom prst="ellipse">
                <a:avLst/>
              </a:prstGeom>
              <a:solidFill>
                <a:schemeClr val="accent1">
                  <a:hueOff val="0"/>
                  <a:satOff val="0"/>
                  <a:lumOff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7" name="组合 86"/>
            <p:cNvGrpSpPr/>
            <p:nvPr/>
          </p:nvGrpSpPr>
          <p:grpSpPr>
            <a:xfrm>
              <a:off x="2644783" y="4495800"/>
              <a:ext cx="860417" cy="1197224"/>
              <a:chOff x="2775233" y="5321579"/>
              <a:chExt cx="860417" cy="1197224"/>
            </a:xfrm>
            <a:solidFill>
              <a:srgbClr val="FF0000"/>
            </a:solidFill>
          </p:grpSpPr>
          <p:sp>
            <p:nvSpPr>
              <p:cNvPr id="88" name="椭圆 87"/>
              <p:cNvSpPr/>
              <p:nvPr/>
            </p:nvSpPr>
            <p:spPr>
              <a:xfrm>
                <a:off x="3401331" y="5632783"/>
                <a:ext cx="234319" cy="2343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椭圆 88"/>
              <p:cNvSpPr/>
              <p:nvPr/>
            </p:nvSpPr>
            <p:spPr>
              <a:xfrm>
                <a:off x="2775233" y="5790217"/>
                <a:ext cx="234319" cy="2343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椭圆 89"/>
              <p:cNvSpPr/>
              <p:nvPr/>
            </p:nvSpPr>
            <p:spPr>
              <a:xfrm>
                <a:off x="2958296" y="5321579"/>
                <a:ext cx="234319" cy="2343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椭圆 90"/>
              <p:cNvSpPr/>
              <p:nvPr/>
            </p:nvSpPr>
            <p:spPr>
              <a:xfrm>
                <a:off x="3309774" y="6141696"/>
                <a:ext cx="234319" cy="2343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椭圆 91"/>
              <p:cNvSpPr/>
              <p:nvPr/>
            </p:nvSpPr>
            <p:spPr>
              <a:xfrm>
                <a:off x="2786217" y="6284484"/>
                <a:ext cx="234319" cy="2343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3" name="组合 92"/>
            <p:cNvGrpSpPr/>
            <p:nvPr/>
          </p:nvGrpSpPr>
          <p:grpSpPr>
            <a:xfrm>
              <a:off x="5410200" y="4487796"/>
              <a:ext cx="1069081" cy="1303404"/>
              <a:chOff x="5530781" y="5321579"/>
              <a:chExt cx="1069081" cy="1303404"/>
            </a:xfrm>
            <a:solidFill>
              <a:schemeClr val="bg2">
                <a:lumMod val="50000"/>
              </a:schemeClr>
            </a:solidFill>
          </p:grpSpPr>
          <p:sp>
            <p:nvSpPr>
              <p:cNvPr id="94" name="椭圆 93"/>
              <p:cNvSpPr/>
              <p:nvPr/>
            </p:nvSpPr>
            <p:spPr>
              <a:xfrm>
                <a:off x="5861681" y="5464368"/>
                <a:ext cx="234319" cy="2343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椭圆 94"/>
              <p:cNvSpPr/>
              <p:nvPr/>
            </p:nvSpPr>
            <p:spPr>
              <a:xfrm>
                <a:off x="5530781" y="5817680"/>
                <a:ext cx="234319" cy="2343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/>
              <p:cNvSpPr/>
              <p:nvPr/>
            </p:nvSpPr>
            <p:spPr>
              <a:xfrm>
                <a:off x="5957997" y="5931178"/>
                <a:ext cx="234319" cy="2343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椭圆 96"/>
              <p:cNvSpPr/>
              <p:nvPr/>
            </p:nvSpPr>
            <p:spPr>
              <a:xfrm>
                <a:off x="6365543" y="5321579"/>
                <a:ext cx="234319" cy="2343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椭圆 97"/>
              <p:cNvSpPr/>
              <p:nvPr/>
            </p:nvSpPr>
            <p:spPr>
              <a:xfrm>
                <a:off x="5552748" y="6390664"/>
                <a:ext cx="234319" cy="2343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椭圆 98"/>
              <p:cNvSpPr/>
              <p:nvPr/>
            </p:nvSpPr>
            <p:spPr>
              <a:xfrm>
                <a:off x="6241061" y="6271672"/>
                <a:ext cx="234319" cy="2343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348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101800" y="412304"/>
            <a:ext cx="10464800" cy="7213600"/>
          </a:xfrm>
        </p:spPr>
        <p:txBody>
          <a:bodyPr/>
          <a:lstStyle/>
          <a:p>
            <a:pPr marL="317500" indent="0" algn="ctr" eaLnBrk="1" hangingPunct="1">
              <a:buNone/>
            </a:pPr>
            <a:r>
              <a:rPr lang="en-US" altLang="zh-CN" sz="8800" dirty="0" smtClean="0">
                <a:ea typeface="宋体" panose="02010600030101010101" pitchFamily="2" charset="-122"/>
              </a:rPr>
              <a:t>Distributed topo sort</a:t>
            </a:r>
          </a:p>
          <a:p>
            <a:pPr marL="317500" indent="0" algn="ctr" eaLnBrk="1" hangingPunct="1">
              <a:buNone/>
            </a:pPr>
            <a:r>
              <a:rPr lang="en-US" altLang="zh-CN" sz="8800" dirty="0" smtClean="0">
                <a:ea typeface="宋体" panose="02010600030101010101" pitchFamily="2" charset="-122"/>
              </a:rPr>
              <a:t>(D-topo sort)</a:t>
            </a:r>
          </a:p>
        </p:txBody>
      </p:sp>
    </p:spTree>
    <p:extLst>
      <p:ext uri="{BB962C8B-B14F-4D97-AF65-F5344CB8AC3E}">
        <p14:creationId xmlns:p14="http://schemas.microsoft.com/office/powerpoint/2010/main" val="2495806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530898" y="268058"/>
            <a:ext cx="11179529" cy="1277980"/>
          </a:xfrm>
        </p:spPr>
        <p:txBody>
          <a:bodyPr/>
          <a:lstStyle/>
          <a:p>
            <a:pPr marL="317500" indent="0" algn="ctr" eaLnBrk="1" hangingPunct="1">
              <a:buNone/>
            </a:pPr>
            <a:r>
              <a:rPr lang="en-US" altLang="zh-CN" sz="5400" dirty="0" smtClean="0">
                <a:ea typeface="宋体" panose="02010600030101010101" pitchFamily="2" charset="-122"/>
              </a:rPr>
              <a:t>The algorithm </a:t>
            </a:r>
            <a:endParaRPr lang="en-US" altLang="zh-CN" sz="5400" dirty="0">
              <a:ea typeface="宋体" panose="02010600030101010101" pitchFamily="2" charset="-122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165696" y="19104"/>
            <a:ext cx="8242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D-Topo sort 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829992" y="3948976"/>
            <a:ext cx="792088" cy="792088"/>
            <a:chOff x="3782790" y="3877472"/>
            <a:chExt cx="792088" cy="792088"/>
          </a:xfrm>
        </p:grpSpPr>
        <p:sp>
          <p:nvSpPr>
            <p:cNvPr id="28" name="椭圆 27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4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cxnSp>
        <p:nvCxnSpPr>
          <p:cNvPr id="38" name="直接箭头连接符 37"/>
          <p:cNvCxnSpPr/>
          <p:nvPr/>
        </p:nvCxnSpPr>
        <p:spPr bwMode="auto">
          <a:xfrm>
            <a:off x="1786647" y="6314577"/>
            <a:ext cx="864096" cy="86822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50" name="组合 49"/>
          <p:cNvGrpSpPr/>
          <p:nvPr/>
        </p:nvGrpSpPr>
        <p:grpSpPr>
          <a:xfrm>
            <a:off x="2639305" y="7289052"/>
            <a:ext cx="792088" cy="792088"/>
            <a:chOff x="3782790" y="3877472"/>
            <a:chExt cx="792088" cy="792088"/>
          </a:xfrm>
        </p:grpSpPr>
        <p:sp>
          <p:nvSpPr>
            <p:cNvPr id="51" name="椭圆 50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2"/>
                  </a:solidFill>
                </a:rPr>
                <a:t>5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199421" y="7369188"/>
            <a:ext cx="792088" cy="792088"/>
            <a:chOff x="3782790" y="3877472"/>
            <a:chExt cx="792088" cy="792088"/>
          </a:xfrm>
        </p:grpSpPr>
        <p:sp>
          <p:nvSpPr>
            <p:cNvPr id="54" name="椭圆 53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3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375885" y="7342476"/>
            <a:ext cx="792088" cy="792088"/>
            <a:chOff x="3782790" y="3877472"/>
            <a:chExt cx="792088" cy="792088"/>
          </a:xfrm>
        </p:grpSpPr>
        <p:sp>
          <p:nvSpPr>
            <p:cNvPr id="57" name="椭圆 56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6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199421" y="4040265"/>
            <a:ext cx="792088" cy="792088"/>
            <a:chOff x="3782790" y="3877472"/>
            <a:chExt cx="792088" cy="792088"/>
          </a:xfrm>
        </p:grpSpPr>
        <p:sp>
          <p:nvSpPr>
            <p:cNvPr id="60" name="椭圆 59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2"/>
                  </a:solidFill>
                </a:rPr>
                <a:t>2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994559" y="5382252"/>
            <a:ext cx="792088" cy="792088"/>
            <a:chOff x="3782790" y="3877472"/>
            <a:chExt cx="792088" cy="792088"/>
          </a:xfrm>
        </p:grpSpPr>
        <p:sp>
          <p:nvSpPr>
            <p:cNvPr id="63" name="椭圆 62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1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cxnSp>
        <p:nvCxnSpPr>
          <p:cNvPr id="9" name="直接箭头连接符 8"/>
          <p:cNvCxnSpPr/>
          <p:nvPr/>
        </p:nvCxnSpPr>
        <p:spPr bwMode="auto">
          <a:xfrm flipV="1">
            <a:off x="1786647" y="4719989"/>
            <a:ext cx="1043345" cy="66226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 bwMode="auto">
          <a:xfrm>
            <a:off x="9958784" y="4847315"/>
            <a:ext cx="914400" cy="914400"/>
          </a:xfrm>
          <a:prstGeom prst="straightConnector1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直接箭头连接符 13"/>
          <p:cNvCxnSpPr/>
          <p:nvPr/>
        </p:nvCxnSpPr>
        <p:spPr bwMode="auto">
          <a:xfrm>
            <a:off x="3758622" y="4371732"/>
            <a:ext cx="2304256" cy="6457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 bwMode="auto">
          <a:xfrm>
            <a:off x="3475912" y="7658384"/>
            <a:ext cx="855453" cy="5342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 bwMode="auto">
          <a:xfrm flipH="1">
            <a:off x="5350272" y="7711808"/>
            <a:ext cx="712606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 bwMode="auto">
          <a:xfrm flipV="1">
            <a:off x="6595465" y="5051120"/>
            <a:ext cx="0" cy="213267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 bwMode="auto">
          <a:xfrm flipV="1">
            <a:off x="3431393" y="4832353"/>
            <a:ext cx="2631485" cy="245669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5" name="直接箭头连接符 64"/>
          <p:cNvCxnSpPr/>
          <p:nvPr/>
        </p:nvCxnSpPr>
        <p:spPr bwMode="auto">
          <a:xfrm>
            <a:off x="3622080" y="4719989"/>
            <a:ext cx="2577341" cy="246281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/>
          <p:nvPr/>
        </p:nvCxnSpPr>
        <p:spPr bwMode="auto">
          <a:xfrm>
            <a:off x="3431393" y="4847315"/>
            <a:ext cx="944492" cy="244173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0" name="Rectangle 1"/>
          <p:cNvSpPr txBox="1">
            <a:spLocks noChangeArrowheads="1"/>
          </p:cNvSpPr>
          <p:nvPr/>
        </p:nvSpPr>
        <p:spPr bwMode="auto">
          <a:xfrm>
            <a:off x="165696" y="1425370"/>
            <a:ext cx="12448550" cy="140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r>
              <a:rPr lang="en-US" altLang="zh-CN" sz="3600" kern="0" dirty="0" smtClean="0">
                <a:solidFill>
                  <a:srgbClr val="FFC000"/>
                </a:solidFill>
                <a:ea typeface="宋体" panose="02010600030101010101" pitchFamily="2" charset="-122"/>
              </a:rPr>
              <a:t>1.  </a:t>
            </a:r>
            <a:r>
              <a:rPr lang="en-US" altLang="zh-CN" sz="3600" kern="0" dirty="0" smtClean="0">
                <a:ea typeface="宋体" panose="02010600030101010101" pitchFamily="2" charset="-122"/>
              </a:rPr>
              <a:t>Choose the </a:t>
            </a:r>
            <a:r>
              <a:rPr lang="en-US" altLang="zh-CN" sz="3600" kern="0" dirty="0" err="1" smtClean="0">
                <a:solidFill>
                  <a:srgbClr val="FFC000"/>
                </a:solidFill>
                <a:ea typeface="宋体" panose="02010600030101010101" pitchFamily="2" charset="-122"/>
              </a:rPr>
              <a:t>startnode</a:t>
            </a:r>
            <a:r>
              <a:rPr lang="en-US" altLang="zh-CN" sz="3600" kern="0" dirty="0" smtClean="0">
                <a:solidFill>
                  <a:srgbClr val="FFC000"/>
                </a:solidFill>
                <a:ea typeface="宋体" panose="02010600030101010101" pitchFamily="2" charset="-122"/>
              </a:rPr>
              <a:t>, </a:t>
            </a:r>
            <a:r>
              <a:rPr lang="en-US" altLang="zh-CN" sz="3600" kern="0" dirty="0" smtClean="0">
                <a:ea typeface="宋体" panose="02010600030101010101" pitchFamily="2" charset="-122"/>
              </a:rPr>
              <a:t>and</a:t>
            </a:r>
            <a:r>
              <a:rPr lang="en-US" altLang="zh-CN" sz="3600" kern="0" dirty="0" smtClean="0">
                <a:solidFill>
                  <a:srgbClr val="FFC000"/>
                </a:solidFill>
                <a:ea typeface="宋体" panose="02010600030101010101" pitchFamily="2" charset="-122"/>
              </a:rPr>
              <a:t> </a:t>
            </a:r>
            <a:r>
              <a:rPr lang="en-US" altLang="zh-CN" sz="36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send </a:t>
            </a:r>
            <a:r>
              <a:rPr lang="en-US" altLang="zh-CN" sz="3600" kern="0" dirty="0" err="1" smtClean="0">
                <a:solidFill>
                  <a:srgbClr val="FF0000"/>
                </a:solidFill>
                <a:ea typeface="宋体" panose="02010600030101010101" pitchFamily="2" charset="-122"/>
              </a:rPr>
              <a:t>st</a:t>
            </a:r>
            <a:r>
              <a:rPr lang="en-US" altLang="zh-CN" sz="36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=1</a:t>
            </a:r>
            <a:r>
              <a:rPr lang="en-US" altLang="zh-CN" sz="3600" kern="0" dirty="0" smtClean="0">
                <a:solidFill>
                  <a:srgbClr val="FFC000"/>
                </a:solidFill>
                <a:ea typeface="宋体" panose="02010600030101010101" pitchFamily="2" charset="-122"/>
              </a:rPr>
              <a:t> </a:t>
            </a:r>
            <a:r>
              <a:rPr lang="en-US" altLang="zh-CN" sz="3600" kern="0" dirty="0" smtClean="0">
                <a:ea typeface="宋体" panose="02010600030101010101" pitchFamily="2" charset="-122"/>
              </a:rPr>
              <a:t>to</a:t>
            </a:r>
            <a:r>
              <a:rPr lang="en-US" altLang="zh-CN" sz="3600" kern="0" dirty="0" smtClean="0">
                <a:solidFill>
                  <a:srgbClr val="FFC000"/>
                </a:solidFill>
                <a:ea typeface="宋体" panose="02010600030101010101" pitchFamily="2" charset="-122"/>
              </a:rPr>
              <a:t> </a:t>
            </a:r>
            <a:r>
              <a:rPr lang="en-US" altLang="zh-CN" sz="3600" kern="0" dirty="0" smtClean="0">
                <a:ea typeface="宋体" panose="02010600030101010101" pitchFamily="2" charset="-122"/>
              </a:rPr>
              <a:t>all its neighbors  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7881081" y="5672139"/>
            <a:ext cx="792088" cy="792088"/>
            <a:chOff x="3782790" y="3877472"/>
            <a:chExt cx="792088" cy="792088"/>
          </a:xfrm>
        </p:grpSpPr>
        <p:sp>
          <p:nvSpPr>
            <p:cNvPr id="34" name="椭圆 33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7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cxnSp>
        <p:nvCxnSpPr>
          <p:cNvPr id="4" name="直接箭头连接符 3"/>
          <p:cNvCxnSpPr/>
          <p:nvPr/>
        </p:nvCxnSpPr>
        <p:spPr bwMode="auto">
          <a:xfrm flipV="1">
            <a:off x="5167973" y="6174340"/>
            <a:ext cx="2558563" cy="124827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202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530898" y="268058"/>
            <a:ext cx="11179529" cy="1277980"/>
          </a:xfrm>
        </p:spPr>
        <p:txBody>
          <a:bodyPr/>
          <a:lstStyle/>
          <a:p>
            <a:pPr marL="317500" indent="0" algn="ctr" eaLnBrk="1" hangingPunct="1">
              <a:buNone/>
            </a:pPr>
            <a:r>
              <a:rPr lang="en-US" altLang="zh-CN" sz="5400" dirty="0" smtClean="0">
                <a:ea typeface="宋体" panose="02010600030101010101" pitchFamily="2" charset="-122"/>
              </a:rPr>
              <a:t>The algorithm </a:t>
            </a:r>
            <a:endParaRPr lang="en-US" altLang="zh-CN" sz="5400" dirty="0">
              <a:ea typeface="宋体" panose="02010600030101010101" pitchFamily="2" charset="-122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165696" y="19104"/>
            <a:ext cx="8242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D-Topo sort 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165696" y="1425370"/>
            <a:ext cx="12448550" cy="140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r>
              <a:rPr lang="en-US" altLang="zh-CN" sz="3600" kern="0" dirty="0" smtClean="0">
                <a:solidFill>
                  <a:srgbClr val="FFC000"/>
                </a:solidFill>
                <a:ea typeface="宋体" panose="02010600030101010101" pitchFamily="2" charset="-122"/>
              </a:rPr>
              <a:t>1.  </a:t>
            </a:r>
            <a:r>
              <a:rPr lang="en-US" altLang="zh-CN" sz="3600" kern="0" dirty="0" smtClean="0">
                <a:ea typeface="宋体" panose="02010600030101010101" pitchFamily="2" charset="-122"/>
              </a:rPr>
              <a:t>Choose the </a:t>
            </a:r>
            <a:r>
              <a:rPr lang="en-US" altLang="zh-CN" sz="3600" kern="0" dirty="0" err="1" smtClean="0">
                <a:solidFill>
                  <a:srgbClr val="FFC000"/>
                </a:solidFill>
                <a:ea typeface="宋体" panose="02010600030101010101" pitchFamily="2" charset="-122"/>
              </a:rPr>
              <a:t>startnode</a:t>
            </a:r>
            <a:r>
              <a:rPr lang="en-US" altLang="zh-CN" sz="3600" kern="0" dirty="0" smtClean="0">
                <a:solidFill>
                  <a:srgbClr val="FFC000"/>
                </a:solidFill>
                <a:ea typeface="宋体" panose="02010600030101010101" pitchFamily="2" charset="-122"/>
              </a:rPr>
              <a:t>, </a:t>
            </a:r>
            <a:r>
              <a:rPr lang="en-US" altLang="zh-CN" sz="3600" kern="0" dirty="0" smtClean="0">
                <a:ea typeface="宋体" panose="02010600030101010101" pitchFamily="2" charset="-122"/>
              </a:rPr>
              <a:t>and</a:t>
            </a:r>
            <a:r>
              <a:rPr lang="en-US" altLang="zh-CN" sz="3600" kern="0" dirty="0" smtClean="0">
                <a:solidFill>
                  <a:srgbClr val="FFC000"/>
                </a:solidFill>
                <a:ea typeface="宋体" panose="02010600030101010101" pitchFamily="2" charset="-122"/>
              </a:rPr>
              <a:t> </a:t>
            </a:r>
            <a:r>
              <a:rPr lang="en-US" altLang="zh-CN" sz="36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send </a:t>
            </a:r>
            <a:r>
              <a:rPr lang="en-US" altLang="zh-CN" sz="3600" kern="0" dirty="0" err="1" smtClean="0">
                <a:solidFill>
                  <a:srgbClr val="FF0000"/>
                </a:solidFill>
                <a:ea typeface="宋体" panose="02010600030101010101" pitchFamily="2" charset="-122"/>
              </a:rPr>
              <a:t>st</a:t>
            </a:r>
            <a:r>
              <a:rPr lang="en-US" altLang="zh-CN" sz="36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=1</a:t>
            </a:r>
            <a:r>
              <a:rPr lang="en-US" altLang="zh-CN" sz="3600" kern="0" dirty="0" smtClean="0">
                <a:solidFill>
                  <a:srgbClr val="FFC000"/>
                </a:solidFill>
                <a:ea typeface="宋体" panose="02010600030101010101" pitchFamily="2" charset="-122"/>
              </a:rPr>
              <a:t> </a:t>
            </a:r>
            <a:r>
              <a:rPr lang="en-US" altLang="zh-CN" sz="3600" kern="0" dirty="0" smtClean="0">
                <a:ea typeface="宋体" panose="02010600030101010101" pitchFamily="2" charset="-122"/>
              </a:rPr>
              <a:t>to</a:t>
            </a:r>
            <a:r>
              <a:rPr lang="en-US" altLang="zh-CN" sz="3600" kern="0" dirty="0" smtClean="0">
                <a:solidFill>
                  <a:srgbClr val="FFC000"/>
                </a:solidFill>
                <a:ea typeface="宋体" panose="02010600030101010101" pitchFamily="2" charset="-122"/>
              </a:rPr>
              <a:t> </a:t>
            </a:r>
            <a:r>
              <a:rPr lang="en-US" altLang="zh-CN" sz="3600" kern="0" dirty="0" smtClean="0">
                <a:ea typeface="宋体" panose="02010600030101010101" pitchFamily="2" charset="-122"/>
              </a:rPr>
              <a:t>all its neighbors  </a:t>
            </a:r>
          </a:p>
        </p:txBody>
      </p:sp>
      <p:cxnSp>
        <p:nvCxnSpPr>
          <p:cNvPr id="12" name="直接箭头连接符 11"/>
          <p:cNvCxnSpPr/>
          <p:nvPr/>
        </p:nvCxnSpPr>
        <p:spPr bwMode="auto">
          <a:xfrm>
            <a:off x="9958784" y="4847315"/>
            <a:ext cx="914400" cy="914400"/>
          </a:xfrm>
          <a:prstGeom prst="straightConnector1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" name="直接连接符 3"/>
          <p:cNvCxnSpPr/>
          <p:nvPr/>
        </p:nvCxnSpPr>
        <p:spPr bwMode="auto">
          <a:xfrm>
            <a:off x="8086576" y="2572544"/>
            <a:ext cx="864096" cy="100811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9" name="标题 1"/>
          <p:cNvSpPr txBox="1">
            <a:spLocks/>
          </p:cNvSpPr>
          <p:nvPr/>
        </p:nvSpPr>
        <p:spPr bwMode="auto">
          <a:xfrm>
            <a:off x="8407996" y="3193033"/>
            <a:ext cx="204738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>
                <a:solidFill>
                  <a:schemeClr val="tx1"/>
                </a:solidFill>
                <a:ea typeface="宋体" charset="-122"/>
              </a:rPr>
              <a:t>s</a:t>
            </a:r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tart</a:t>
            </a:r>
          </a:p>
          <a:p>
            <a:pPr algn="ctr"/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time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cxnSp>
        <p:nvCxnSpPr>
          <p:cNvPr id="46" name="直接箭头连接符 45"/>
          <p:cNvCxnSpPr/>
          <p:nvPr/>
        </p:nvCxnSpPr>
        <p:spPr bwMode="auto">
          <a:xfrm>
            <a:off x="9958784" y="4847315"/>
            <a:ext cx="914400" cy="914400"/>
          </a:xfrm>
          <a:prstGeom prst="straightConnector1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47" name="组合 46"/>
          <p:cNvGrpSpPr/>
          <p:nvPr/>
        </p:nvGrpSpPr>
        <p:grpSpPr>
          <a:xfrm>
            <a:off x="2829992" y="3948976"/>
            <a:ext cx="792088" cy="792088"/>
            <a:chOff x="3782790" y="3877472"/>
            <a:chExt cx="792088" cy="792088"/>
          </a:xfrm>
        </p:grpSpPr>
        <p:sp>
          <p:nvSpPr>
            <p:cNvPr id="48" name="椭圆 47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4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cxnSp>
        <p:nvCxnSpPr>
          <p:cNvPr id="66" name="直接箭头连接符 65"/>
          <p:cNvCxnSpPr/>
          <p:nvPr/>
        </p:nvCxnSpPr>
        <p:spPr bwMode="auto">
          <a:xfrm>
            <a:off x="1786647" y="6314577"/>
            <a:ext cx="864096" cy="86822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68" name="组合 67"/>
          <p:cNvGrpSpPr/>
          <p:nvPr/>
        </p:nvGrpSpPr>
        <p:grpSpPr>
          <a:xfrm>
            <a:off x="2639305" y="7289052"/>
            <a:ext cx="792088" cy="792088"/>
            <a:chOff x="3782790" y="3877472"/>
            <a:chExt cx="792088" cy="792088"/>
          </a:xfrm>
        </p:grpSpPr>
        <p:sp>
          <p:nvSpPr>
            <p:cNvPr id="69" name="椭圆 68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2"/>
                  </a:solidFill>
                </a:rPr>
                <a:t>5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6199421" y="7369188"/>
            <a:ext cx="792088" cy="792088"/>
            <a:chOff x="3782790" y="3877472"/>
            <a:chExt cx="792088" cy="792088"/>
          </a:xfrm>
        </p:grpSpPr>
        <p:sp>
          <p:nvSpPr>
            <p:cNvPr id="72" name="椭圆 71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3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4375885" y="7342476"/>
            <a:ext cx="792088" cy="792088"/>
            <a:chOff x="3782790" y="3877472"/>
            <a:chExt cx="792088" cy="792088"/>
          </a:xfrm>
        </p:grpSpPr>
        <p:sp>
          <p:nvSpPr>
            <p:cNvPr id="75" name="椭圆 74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6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6199421" y="4040265"/>
            <a:ext cx="792088" cy="792088"/>
            <a:chOff x="3782790" y="3877472"/>
            <a:chExt cx="792088" cy="792088"/>
          </a:xfrm>
        </p:grpSpPr>
        <p:sp>
          <p:nvSpPr>
            <p:cNvPr id="78" name="椭圆 77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2"/>
                  </a:solidFill>
                </a:rPr>
                <a:t>2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994559" y="5382252"/>
            <a:ext cx="792088" cy="792088"/>
            <a:chOff x="3782790" y="3877472"/>
            <a:chExt cx="792088" cy="792088"/>
          </a:xfrm>
        </p:grpSpPr>
        <p:sp>
          <p:nvSpPr>
            <p:cNvPr id="81" name="椭圆 80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1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cxnSp>
        <p:nvCxnSpPr>
          <p:cNvPr id="83" name="直接箭头连接符 82"/>
          <p:cNvCxnSpPr/>
          <p:nvPr/>
        </p:nvCxnSpPr>
        <p:spPr bwMode="auto">
          <a:xfrm flipV="1">
            <a:off x="1786647" y="4719989"/>
            <a:ext cx="1043345" cy="66226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4" name="直接箭头连接符 83"/>
          <p:cNvCxnSpPr/>
          <p:nvPr/>
        </p:nvCxnSpPr>
        <p:spPr bwMode="auto">
          <a:xfrm>
            <a:off x="3758622" y="4371732"/>
            <a:ext cx="2304256" cy="6457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5" name="直接箭头连接符 84"/>
          <p:cNvCxnSpPr/>
          <p:nvPr/>
        </p:nvCxnSpPr>
        <p:spPr bwMode="auto">
          <a:xfrm>
            <a:off x="3475912" y="7658384"/>
            <a:ext cx="855453" cy="5342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6" name="直接箭头连接符 85"/>
          <p:cNvCxnSpPr/>
          <p:nvPr/>
        </p:nvCxnSpPr>
        <p:spPr bwMode="auto">
          <a:xfrm flipH="1">
            <a:off x="5350272" y="7711808"/>
            <a:ext cx="712606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7" name="直接箭头连接符 86"/>
          <p:cNvCxnSpPr/>
          <p:nvPr/>
        </p:nvCxnSpPr>
        <p:spPr bwMode="auto">
          <a:xfrm flipV="1">
            <a:off x="6595465" y="5051120"/>
            <a:ext cx="0" cy="213267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8" name="直接箭头连接符 87"/>
          <p:cNvCxnSpPr/>
          <p:nvPr/>
        </p:nvCxnSpPr>
        <p:spPr bwMode="auto">
          <a:xfrm flipV="1">
            <a:off x="3431393" y="4832353"/>
            <a:ext cx="2631485" cy="245669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9" name="直接箭头连接符 88"/>
          <p:cNvCxnSpPr/>
          <p:nvPr/>
        </p:nvCxnSpPr>
        <p:spPr bwMode="auto">
          <a:xfrm>
            <a:off x="3622080" y="4719989"/>
            <a:ext cx="2577341" cy="246281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0" name="直接箭头连接符 89"/>
          <p:cNvCxnSpPr/>
          <p:nvPr/>
        </p:nvCxnSpPr>
        <p:spPr bwMode="auto">
          <a:xfrm>
            <a:off x="3431393" y="4847315"/>
            <a:ext cx="944492" cy="244173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1" name="标题 1"/>
          <p:cNvSpPr txBox="1">
            <a:spLocks/>
          </p:cNvSpPr>
          <p:nvPr/>
        </p:nvSpPr>
        <p:spPr bwMode="auto">
          <a:xfrm>
            <a:off x="18657" y="5393432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(</a:t>
            </a:r>
            <a:r>
              <a:rPr lang="en-US" altLang="zh-CN" kern="0" dirty="0" smtClean="0">
                <a:solidFill>
                  <a:srgbClr val="FFC000"/>
                </a:solidFill>
                <a:ea typeface="宋体" charset="-122"/>
              </a:rPr>
              <a:t>0</a:t>
            </a:r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)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grpSp>
        <p:nvGrpSpPr>
          <p:cNvPr id="94" name="组合 93"/>
          <p:cNvGrpSpPr/>
          <p:nvPr/>
        </p:nvGrpSpPr>
        <p:grpSpPr>
          <a:xfrm>
            <a:off x="7881081" y="5672139"/>
            <a:ext cx="792088" cy="792088"/>
            <a:chOff x="3782790" y="3877472"/>
            <a:chExt cx="792088" cy="792088"/>
          </a:xfrm>
        </p:grpSpPr>
        <p:sp>
          <p:nvSpPr>
            <p:cNvPr id="95" name="椭圆 94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7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cxnSp>
        <p:nvCxnSpPr>
          <p:cNvPr id="97" name="直接箭头连接符 96"/>
          <p:cNvCxnSpPr/>
          <p:nvPr/>
        </p:nvCxnSpPr>
        <p:spPr bwMode="auto">
          <a:xfrm flipV="1">
            <a:off x="5167973" y="6174340"/>
            <a:ext cx="2558563" cy="124827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8" name="Rectangle 1"/>
          <p:cNvSpPr txBox="1">
            <a:spLocks noChangeArrowheads="1"/>
          </p:cNvSpPr>
          <p:nvPr/>
        </p:nvSpPr>
        <p:spPr bwMode="auto">
          <a:xfrm>
            <a:off x="1890255" y="4693417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endParaRPr lang="en-US" altLang="zh-CN" sz="32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9" name="Rectangle 1"/>
          <p:cNvSpPr txBox="1">
            <a:spLocks noChangeArrowheads="1"/>
          </p:cNvSpPr>
          <p:nvPr/>
        </p:nvSpPr>
        <p:spPr bwMode="auto">
          <a:xfrm>
            <a:off x="1506406" y="6314577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endParaRPr lang="en-US" altLang="zh-CN" sz="32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1121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530898" y="268058"/>
            <a:ext cx="11179529" cy="1277980"/>
          </a:xfrm>
        </p:spPr>
        <p:txBody>
          <a:bodyPr/>
          <a:lstStyle/>
          <a:p>
            <a:pPr marL="317500" indent="0" algn="ctr" eaLnBrk="1" hangingPunct="1">
              <a:buNone/>
            </a:pPr>
            <a:r>
              <a:rPr lang="en-US" altLang="zh-CN" sz="5400" dirty="0" smtClean="0">
                <a:ea typeface="宋体" panose="02010600030101010101" pitchFamily="2" charset="-122"/>
              </a:rPr>
              <a:t>The algorithm </a:t>
            </a:r>
            <a:endParaRPr lang="en-US" altLang="zh-CN" sz="5400" dirty="0">
              <a:ea typeface="宋体" panose="02010600030101010101" pitchFamily="2" charset="-122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165696" y="19104"/>
            <a:ext cx="8242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D-Topo sort 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165696" y="1425370"/>
            <a:ext cx="12448550" cy="140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r>
              <a:rPr lang="en-US" altLang="zh-CN" sz="3600" kern="0" dirty="0" smtClean="0">
                <a:solidFill>
                  <a:srgbClr val="FFC000"/>
                </a:solidFill>
                <a:ea typeface="宋体" panose="02010600030101010101" pitchFamily="2" charset="-122"/>
              </a:rPr>
              <a:t>1.  </a:t>
            </a:r>
            <a:r>
              <a:rPr lang="en-US" altLang="zh-CN" sz="3600" kern="0" dirty="0" smtClean="0">
                <a:ea typeface="宋体" panose="02010600030101010101" pitchFamily="2" charset="-122"/>
              </a:rPr>
              <a:t>Choose the </a:t>
            </a:r>
            <a:r>
              <a:rPr lang="en-US" altLang="zh-CN" sz="3600" kern="0" dirty="0" err="1" smtClean="0">
                <a:solidFill>
                  <a:srgbClr val="FFC000"/>
                </a:solidFill>
                <a:ea typeface="宋体" panose="02010600030101010101" pitchFamily="2" charset="-122"/>
              </a:rPr>
              <a:t>startnode</a:t>
            </a:r>
            <a:r>
              <a:rPr lang="en-US" altLang="zh-CN" sz="3600" kern="0" dirty="0" smtClean="0">
                <a:solidFill>
                  <a:srgbClr val="FFC000"/>
                </a:solidFill>
                <a:ea typeface="宋体" panose="02010600030101010101" pitchFamily="2" charset="-122"/>
              </a:rPr>
              <a:t>, </a:t>
            </a:r>
            <a:r>
              <a:rPr lang="en-US" altLang="zh-CN" sz="3600" kern="0" dirty="0" smtClean="0">
                <a:ea typeface="宋体" panose="02010600030101010101" pitchFamily="2" charset="-122"/>
              </a:rPr>
              <a:t>and</a:t>
            </a:r>
            <a:r>
              <a:rPr lang="en-US" altLang="zh-CN" sz="3600" kern="0" dirty="0" smtClean="0">
                <a:solidFill>
                  <a:srgbClr val="FFC000"/>
                </a:solidFill>
                <a:ea typeface="宋体" panose="02010600030101010101" pitchFamily="2" charset="-122"/>
              </a:rPr>
              <a:t> </a:t>
            </a:r>
            <a:r>
              <a:rPr lang="en-US" altLang="zh-CN" sz="36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send </a:t>
            </a:r>
            <a:r>
              <a:rPr lang="en-US" altLang="zh-CN" sz="3600" kern="0" dirty="0" err="1" smtClean="0">
                <a:solidFill>
                  <a:srgbClr val="FF0000"/>
                </a:solidFill>
                <a:ea typeface="宋体" panose="02010600030101010101" pitchFamily="2" charset="-122"/>
              </a:rPr>
              <a:t>st</a:t>
            </a:r>
            <a:r>
              <a:rPr lang="en-US" altLang="zh-CN" sz="36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=1</a:t>
            </a:r>
            <a:r>
              <a:rPr lang="en-US" altLang="zh-CN" sz="3600" kern="0" dirty="0" smtClean="0">
                <a:solidFill>
                  <a:srgbClr val="FFC000"/>
                </a:solidFill>
                <a:ea typeface="宋体" panose="02010600030101010101" pitchFamily="2" charset="-122"/>
              </a:rPr>
              <a:t> </a:t>
            </a:r>
            <a:r>
              <a:rPr lang="en-US" altLang="zh-CN" sz="3600" kern="0" dirty="0" smtClean="0">
                <a:ea typeface="宋体" panose="02010600030101010101" pitchFamily="2" charset="-122"/>
              </a:rPr>
              <a:t>to</a:t>
            </a:r>
            <a:r>
              <a:rPr lang="en-US" altLang="zh-CN" sz="3600" kern="0" dirty="0" smtClean="0">
                <a:solidFill>
                  <a:srgbClr val="FFC000"/>
                </a:solidFill>
                <a:ea typeface="宋体" panose="02010600030101010101" pitchFamily="2" charset="-122"/>
              </a:rPr>
              <a:t> </a:t>
            </a:r>
            <a:r>
              <a:rPr lang="en-US" altLang="zh-CN" sz="3600" kern="0" dirty="0" smtClean="0">
                <a:ea typeface="宋体" panose="02010600030101010101" pitchFamily="2" charset="-122"/>
              </a:rPr>
              <a:t>all its neighbors  </a:t>
            </a:r>
          </a:p>
        </p:txBody>
      </p:sp>
      <p:cxnSp>
        <p:nvCxnSpPr>
          <p:cNvPr id="12" name="直接箭头连接符 11"/>
          <p:cNvCxnSpPr/>
          <p:nvPr/>
        </p:nvCxnSpPr>
        <p:spPr bwMode="auto">
          <a:xfrm>
            <a:off x="9958784" y="4847315"/>
            <a:ext cx="914400" cy="914400"/>
          </a:xfrm>
          <a:prstGeom prst="straightConnector1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" name="直接连接符 3"/>
          <p:cNvCxnSpPr/>
          <p:nvPr/>
        </p:nvCxnSpPr>
        <p:spPr bwMode="auto">
          <a:xfrm>
            <a:off x="8086576" y="2572544"/>
            <a:ext cx="864096" cy="100811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9" name="标题 1"/>
          <p:cNvSpPr txBox="1">
            <a:spLocks/>
          </p:cNvSpPr>
          <p:nvPr/>
        </p:nvSpPr>
        <p:spPr bwMode="auto">
          <a:xfrm>
            <a:off x="8407996" y="3193033"/>
            <a:ext cx="204738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>
                <a:solidFill>
                  <a:schemeClr val="tx1"/>
                </a:solidFill>
                <a:ea typeface="宋体" charset="-122"/>
              </a:rPr>
              <a:t>s</a:t>
            </a:r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tart</a:t>
            </a:r>
          </a:p>
          <a:p>
            <a:pPr algn="ctr"/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time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cxnSp>
        <p:nvCxnSpPr>
          <p:cNvPr id="46" name="直接箭头连接符 45"/>
          <p:cNvCxnSpPr/>
          <p:nvPr/>
        </p:nvCxnSpPr>
        <p:spPr bwMode="auto">
          <a:xfrm>
            <a:off x="9958784" y="4847315"/>
            <a:ext cx="914400" cy="914400"/>
          </a:xfrm>
          <a:prstGeom prst="straightConnector1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47" name="组合 46"/>
          <p:cNvGrpSpPr/>
          <p:nvPr/>
        </p:nvGrpSpPr>
        <p:grpSpPr>
          <a:xfrm>
            <a:off x="2829992" y="3948976"/>
            <a:ext cx="792088" cy="792088"/>
            <a:chOff x="3782790" y="3877472"/>
            <a:chExt cx="792088" cy="792088"/>
          </a:xfrm>
        </p:grpSpPr>
        <p:sp>
          <p:nvSpPr>
            <p:cNvPr id="48" name="椭圆 47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4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cxnSp>
        <p:nvCxnSpPr>
          <p:cNvPr id="66" name="直接箭头连接符 65"/>
          <p:cNvCxnSpPr/>
          <p:nvPr/>
        </p:nvCxnSpPr>
        <p:spPr bwMode="auto">
          <a:xfrm>
            <a:off x="1786647" y="6314577"/>
            <a:ext cx="864096" cy="86822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68" name="组合 67"/>
          <p:cNvGrpSpPr/>
          <p:nvPr/>
        </p:nvGrpSpPr>
        <p:grpSpPr>
          <a:xfrm>
            <a:off x="2639305" y="7289052"/>
            <a:ext cx="792088" cy="792088"/>
            <a:chOff x="3782790" y="3877472"/>
            <a:chExt cx="792088" cy="792088"/>
          </a:xfrm>
        </p:grpSpPr>
        <p:sp>
          <p:nvSpPr>
            <p:cNvPr id="69" name="椭圆 68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2"/>
                  </a:solidFill>
                </a:rPr>
                <a:t>5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6199421" y="7369188"/>
            <a:ext cx="792088" cy="792088"/>
            <a:chOff x="3782790" y="3877472"/>
            <a:chExt cx="792088" cy="792088"/>
          </a:xfrm>
        </p:grpSpPr>
        <p:sp>
          <p:nvSpPr>
            <p:cNvPr id="72" name="椭圆 71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3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4375885" y="7342476"/>
            <a:ext cx="792088" cy="792088"/>
            <a:chOff x="3782790" y="3877472"/>
            <a:chExt cx="792088" cy="792088"/>
          </a:xfrm>
        </p:grpSpPr>
        <p:sp>
          <p:nvSpPr>
            <p:cNvPr id="75" name="椭圆 74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6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6199421" y="4040265"/>
            <a:ext cx="792088" cy="792088"/>
            <a:chOff x="3782790" y="3877472"/>
            <a:chExt cx="792088" cy="792088"/>
          </a:xfrm>
        </p:grpSpPr>
        <p:sp>
          <p:nvSpPr>
            <p:cNvPr id="78" name="椭圆 77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2"/>
                  </a:solidFill>
                </a:rPr>
                <a:t>2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994559" y="5382252"/>
            <a:ext cx="792088" cy="792088"/>
            <a:chOff x="3782790" y="3877472"/>
            <a:chExt cx="792088" cy="792088"/>
          </a:xfrm>
        </p:grpSpPr>
        <p:sp>
          <p:nvSpPr>
            <p:cNvPr id="81" name="椭圆 80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1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cxnSp>
        <p:nvCxnSpPr>
          <p:cNvPr id="83" name="直接箭头连接符 82"/>
          <p:cNvCxnSpPr/>
          <p:nvPr/>
        </p:nvCxnSpPr>
        <p:spPr bwMode="auto">
          <a:xfrm flipV="1">
            <a:off x="1786647" y="4719989"/>
            <a:ext cx="1043345" cy="66226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4" name="直接箭头连接符 83"/>
          <p:cNvCxnSpPr/>
          <p:nvPr/>
        </p:nvCxnSpPr>
        <p:spPr bwMode="auto">
          <a:xfrm>
            <a:off x="3758622" y="4371732"/>
            <a:ext cx="2304256" cy="6457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5" name="直接箭头连接符 84"/>
          <p:cNvCxnSpPr/>
          <p:nvPr/>
        </p:nvCxnSpPr>
        <p:spPr bwMode="auto">
          <a:xfrm>
            <a:off x="3475912" y="7658384"/>
            <a:ext cx="855453" cy="5342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6" name="直接箭头连接符 85"/>
          <p:cNvCxnSpPr/>
          <p:nvPr/>
        </p:nvCxnSpPr>
        <p:spPr bwMode="auto">
          <a:xfrm flipH="1">
            <a:off x="5350272" y="7711808"/>
            <a:ext cx="712606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7" name="直接箭头连接符 86"/>
          <p:cNvCxnSpPr/>
          <p:nvPr/>
        </p:nvCxnSpPr>
        <p:spPr bwMode="auto">
          <a:xfrm flipV="1">
            <a:off x="6595465" y="5051120"/>
            <a:ext cx="0" cy="213267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8" name="直接箭头连接符 87"/>
          <p:cNvCxnSpPr/>
          <p:nvPr/>
        </p:nvCxnSpPr>
        <p:spPr bwMode="auto">
          <a:xfrm flipV="1">
            <a:off x="3431393" y="4832353"/>
            <a:ext cx="2631485" cy="245669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9" name="直接箭头连接符 88"/>
          <p:cNvCxnSpPr/>
          <p:nvPr/>
        </p:nvCxnSpPr>
        <p:spPr bwMode="auto">
          <a:xfrm>
            <a:off x="3622080" y="4719989"/>
            <a:ext cx="2577341" cy="246281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0" name="直接箭头连接符 89"/>
          <p:cNvCxnSpPr/>
          <p:nvPr/>
        </p:nvCxnSpPr>
        <p:spPr bwMode="auto">
          <a:xfrm>
            <a:off x="3431393" y="4847315"/>
            <a:ext cx="944492" cy="244173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1" name="标题 1"/>
          <p:cNvSpPr txBox="1">
            <a:spLocks/>
          </p:cNvSpPr>
          <p:nvPr/>
        </p:nvSpPr>
        <p:spPr bwMode="auto">
          <a:xfrm>
            <a:off x="18657" y="5393432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(</a:t>
            </a:r>
            <a:r>
              <a:rPr lang="en-US" altLang="zh-CN" kern="0" dirty="0" smtClean="0">
                <a:solidFill>
                  <a:srgbClr val="FFC000"/>
                </a:solidFill>
                <a:ea typeface="宋体" charset="-122"/>
              </a:rPr>
              <a:t>0</a:t>
            </a:r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)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92" name="Rectangle 1"/>
          <p:cNvSpPr txBox="1">
            <a:spLocks noChangeArrowheads="1"/>
          </p:cNvSpPr>
          <p:nvPr/>
        </p:nvSpPr>
        <p:spPr bwMode="auto">
          <a:xfrm>
            <a:off x="2339036" y="3423568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</a:t>
            </a:r>
            <a:r>
              <a:rPr lang="en-US" altLang="zh-CN" sz="32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3" name="Rectangle 1"/>
          <p:cNvSpPr txBox="1">
            <a:spLocks noChangeArrowheads="1"/>
          </p:cNvSpPr>
          <p:nvPr/>
        </p:nvSpPr>
        <p:spPr bwMode="auto">
          <a:xfrm>
            <a:off x="1900834" y="8081140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</a:t>
            </a:r>
            <a:r>
              <a:rPr lang="en-US" altLang="zh-CN" sz="32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grpSp>
        <p:nvGrpSpPr>
          <p:cNvPr id="94" name="组合 93"/>
          <p:cNvGrpSpPr/>
          <p:nvPr/>
        </p:nvGrpSpPr>
        <p:grpSpPr>
          <a:xfrm>
            <a:off x="7881081" y="5672139"/>
            <a:ext cx="792088" cy="792088"/>
            <a:chOff x="3782790" y="3877472"/>
            <a:chExt cx="792088" cy="792088"/>
          </a:xfrm>
        </p:grpSpPr>
        <p:sp>
          <p:nvSpPr>
            <p:cNvPr id="95" name="椭圆 94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7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cxnSp>
        <p:nvCxnSpPr>
          <p:cNvPr id="97" name="直接箭头连接符 96"/>
          <p:cNvCxnSpPr/>
          <p:nvPr/>
        </p:nvCxnSpPr>
        <p:spPr bwMode="auto">
          <a:xfrm flipV="1">
            <a:off x="5167973" y="6174340"/>
            <a:ext cx="2558563" cy="124827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8" name="Rectangle 1"/>
          <p:cNvSpPr txBox="1">
            <a:spLocks noChangeArrowheads="1"/>
          </p:cNvSpPr>
          <p:nvPr/>
        </p:nvSpPr>
        <p:spPr bwMode="auto">
          <a:xfrm>
            <a:off x="1890255" y="4693417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endParaRPr lang="en-US" altLang="zh-CN" sz="32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9" name="Rectangle 1"/>
          <p:cNvSpPr txBox="1">
            <a:spLocks noChangeArrowheads="1"/>
          </p:cNvSpPr>
          <p:nvPr/>
        </p:nvSpPr>
        <p:spPr bwMode="auto">
          <a:xfrm>
            <a:off x="1506406" y="6314577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endParaRPr lang="en-US" altLang="zh-CN" sz="32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3001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530898" y="268058"/>
            <a:ext cx="11179529" cy="1277980"/>
          </a:xfrm>
        </p:spPr>
        <p:txBody>
          <a:bodyPr/>
          <a:lstStyle/>
          <a:p>
            <a:pPr marL="317500" indent="0" algn="ctr" eaLnBrk="1" hangingPunct="1">
              <a:buNone/>
            </a:pPr>
            <a:r>
              <a:rPr lang="en-US" altLang="zh-CN" sz="5400" dirty="0" smtClean="0">
                <a:ea typeface="宋体" panose="02010600030101010101" pitchFamily="2" charset="-122"/>
              </a:rPr>
              <a:t>The algorithm </a:t>
            </a:r>
            <a:endParaRPr lang="en-US" altLang="zh-CN" sz="5400" dirty="0">
              <a:ea typeface="宋体" panose="02010600030101010101" pitchFamily="2" charset="-122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165696" y="19104"/>
            <a:ext cx="8242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D-Topo sort 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cxnSp>
        <p:nvCxnSpPr>
          <p:cNvPr id="12" name="直接箭头连接符 11"/>
          <p:cNvCxnSpPr/>
          <p:nvPr/>
        </p:nvCxnSpPr>
        <p:spPr bwMode="auto">
          <a:xfrm>
            <a:off x="9958784" y="4847315"/>
            <a:ext cx="914400" cy="914400"/>
          </a:xfrm>
          <a:prstGeom prst="straightConnector1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Rectangle 1"/>
          <p:cNvSpPr txBox="1">
            <a:spLocks noChangeArrowheads="1"/>
          </p:cNvSpPr>
          <p:nvPr/>
        </p:nvSpPr>
        <p:spPr bwMode="auto">
          <a:xfrm>
            <a:off x="997823" y="1444365"/>
            <a:ext cx="9073008" cy="140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r>
              <a:rPr lang="en-US" altLang="zh-CN" sz="3600" kern="0" dirty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  <a:r>
              <a:rPr lang="en-US" altLang="zh-CN" sz="36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. </a:t>
            </a:r>
            <a:r>
              <a:rPr lang="en-US" altLang="zh-CN" sz="3600" kern="0" dirty="0" smtClean="0">
                <a:ea typeface="宋体" panose="02010600030101010101" pitchFamily="2" charset="-122"/>
              </a:rPr>
              <a:t>When a vertex receives a </a:t>
            </a:r>
            <a:r>
              <a:rPr lang="en-US" altLang="zh-CN" sz="3600" kern="0" dirty="0" err="1" smtClean="0">
                <a:solidFill>
                  <a:srgbClr val="00B0F0"/>
                </a:solidFill>
                <a:ea typeface="宋体" panose="02010600030101010101" pitchFamily="2" charset="-122"/>
              </a:rPr>
              <a:t>st</a:t>
            </a:r>
            <a:r>
              <a:rPr lang="en-US" altLang="zh-CN" sz="3600" kern="0" dirty="0" smtClean="0">
                <a:ea typeface="宋体" panose="02010600030101010101" pitchFamily="2" charset="-122"/>
              </a:rPr>
              <a:t>, </a:t>
            </a:r>
            <a:r>
              <a:rPr lang="en-US" altLang="zh-CN" sz="3600" kern="0" dirty="0" err="1" smtClean="0">
                <a:solidFill>
                  <a:srgbClr val="00B0F0"/>
                </a:solidFill>
                <a:ea typeface="宋体" panose="02010600030101010101" pitchFamily="2" charset="-122"/>
              </a:rPr>
              <a:t>st</a:t>
            </a:r>
            <a:r>
              <a:rPr lang="en-US" altLang="zh-CN" sz="36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 = st+1</a:t>
            </a:r>
            <a:r>
              <a:rPr lang="en-US" altLang="zh-CN" sz="3600" kern="0" dirty="0" smtClean="0">
                <a:ea typeface="宋体" panose="02010600030101010101" pitchFamily="2" charset="-122"/>
              </a:rPr>
              <a:t>, and send new </a:t>
            </a:r>
            <a:r>
              <a:rPr lang="en-US" altLang="zh-CN" sz="3600" kern="0" dirty="0" err="1" smtClean="0">
                <a:solidFill>
                  <a:srgbClr val="00B0F0"/>
                </a:solidFill>
                <a:ea typeface="宋体" panose="02010600030101010101" pitchFamily="2" charset="-122"/>
              </a:rPr>
              <a:t>st</a:t>
            </a:r>
            <a:r>
              <a:rPr lang="en-US" altLang="zh-CN" sz="3600" kern="0" dirty="0" smtClean="0">
                <a:solidFill>
                  <a:srgbClr val="FFC000"/>
                </a:solidFill>
                <a:ea typeface="宋体" panose="02010600030101010101" pitchFamily="2" charset="-122"/>
              </a:rPr>
              <a:t> </a:t>
            </a:r>
            <a:r>
              <a:rPr lang="en-US" altLang="zh-CN" sz="3600" kern="0" dirty="0" smtClean="0">
                <a:ea typeface="宋体" panose="02010600030101010101" pitchFamily="2" charset="-122"/>
              </a:rPr>
              <a:t>to</a:t>
            </a:r>
            <a:r>
              <a:rPr lang="en-US" altLang="zh-CN" sz="3600" kern="0" dirty="0" smtClean="0">
                <a:solidFill>
                  <a:srgbClr val="FFC000"/>
                </a:solidFill>
                <a:ea typeface="宋体" panose="02010600030101010101" pitchFamily="2" charset="-122"/>
              </a:rPr>
              <a:t> </a:t>
            </a:r>
            <a:r>
              <a:rPr lang="en-US" altLang="zh-CN" sz="3600" kern="0" dirty="0" smtClean="0">
                <a:ea typeface="宋体" panose="02010600030101010101" pitchFamily="2" charset="-122"/>
              </a:rPr>
              <a:t>all its neighbors  </a:t>
            </a:r>
          </a:p>
        </p:txBody>
      </p:sp>
      <p:grpSp>
        <p:nvGrpSpPr>
          <p:cNvPr id="140" name="组合 139"/>
          <p:cNvGrpSpPr/>
          <p:nvPr/>
        </p:nvGrpSpPr>
        <p:grpSpPr>
          <a:xfrm>
            <a:off x="2829992" y="3948976"/>
            <a:ext cx="792088" cy="792088"/>
            <a:chOff x="3782790" y="3877472"/>
            <a:chExt cx="792088" cy="792088"/>
          </a:xfrm>
        </p:grpSpPr>
        <p:sp>
          <p:nvSpPr>
            <p:cNvPr id="141" name="椭圆 140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142" name="文本框 141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4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cxnSp>
        <p:nvCxnSpPr>
          <p:cNvPr id="143" name="直接箭头连接符 142"/>
          <p:cNvCxnSpPr/>
          <p:nvPr/>
        </p:nvCxnSpPr>
        <p:spPr bwMode="auto">
          <a:xfrm>
            <a:off x="1786647" y="6314577"/>
            <a:ext cx="864096" cy="86822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44" name="组合 143"/>
          <p:cNvGrpSpPr/>
          <p:nvPr/>
        </p:nvGrpSpPr>
        <p:grpSpPr>
          <a:xfrm>
            <a:off x="2639305" y="7289052"/>
            <a:ext cx="792088" cy="792088"/>
            <a:chOff x="3782790" y="3877472"/>
            <a:chExt cx="792088" cy="792088"/>
          </a:xfrm>
        </p:grpSpPr>
        <p:sp>
          <p:nvSpPr>
            <p:cNvPr id="145" name="椭圆 144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146" name="文本框 145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2"/>
                  </a:solidFill>
                </a:rPr>
                <a:t>5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6199421" y="7369188"/>
            <a:ext cx="792088" cy="792088"/>
            <a:chOff x="3782790" y="3877472"/>
            <a:chExt cx="792088" cy="792088"/>
          </a:xfrm>
        </p:grpSpPr>
        <p:sp>
          <p:nvSpPr>
            <p:cNvPr id="148" name="椭圆 147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149" name="文本框 148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3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50" name="组合 149"/>
          <p:cNvGrpSpPr/>
          <p:nvPr/>
        </p:nvGrpSpPr>
        <p:grpSpPr>
          <a:xfrm>
            <a:off x="4375885" y="7342476"/>
            <a:ext cx="792088" cy="792088"/>
            <a:chOff x="3782790" y="3877472"/>
            <a:chExt cx="792088" cy="792088"/>
          </a:xfrm>
        </p:grpSpPr>
        <p:sp>
          <p:nvSpPr>
            <p:cNvPr id="151" name="椭圆 150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152" name="文本框 151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6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53" name="组合 152"/>
          <p:cNvGrpSpPr/>
          <p:nvPr/>
        </p:nvGrpSpPr>
        <p:grpSpPr>
          <a:xfrm>
            <a:off x="6199421" y="4040265"/>
            <a:ext cx="792088" cy="792088"/>
            <a:chOff x="3782790" y="3877472"/>
            <a:chExt cx="792088" cy="792088"/>
          </a:xfrm>
        </p:grpSpPr>
        <p:sp>
          <p:nvSpPr>
            <p:cNvPr id="154" name="椭圆 153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155" name="文本框 154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2"/>
                  </a:solidFill>
                </a:rPr>
                <a:t>2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994559" y="5382252"/>
            <a:ext cx="792088" cy="792088"/>
            <a:chOff x="3782790" y="3877472"/>
            <a:chExt cx="792088" cy="792088"/>
          </a:xfrm>
        </p:grpSpPr>
        <p:sp>
          <p:nvSpPr>
            <p:cNvPr id="157" name="椭圆 156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158" name="文本框 157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1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cxnSp>
        <p:nvCxnSpPr>
          <p:cNvPr id="159" name="直接箭头连接符 158"/>
          <p:cNvCxnSpPr/>
          <p:nvPr/>
        </p:nvCxnSpPr>
        <p:spPr bwMode="auto">
          <a:xfrm flipV="1">
            <a:off x="1786647" y="4719989"/>
            <a:ext cx="1043345" cy="66226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0" name="直接箭头连接符 159"/>
          <p:cNvCxnSpPr/>
          <p:nvPr/>
        </p:nvCxnSpPr>
        <p:spPr bwMode="auto">
          <a:xfrm>
            <a:off x="3758622" y="4371732"/>
            <a:ext cx="2304256" cy="6457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1" name="直接箭头连接符 160"/>
          <p:cNvCxnSpPr/>
          <p:nvPr/>
        </p:nvCxnSpPr>
        <p:spPr bwMode="auto">
          <a:xfrm>
            <a:off x="3475912" y="7658384"/>
            <a:ext cx="855453" cy="5342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2" name="直接箭头连接符 161"/>
          <p:cNvCxnSpPr/>
          <p:nvPr/>
        </p:nvCxnSpPr>
        <p:spPr bwMode="auto">
          <a:xfrm flipH="1">
            <a:off x="5350272" y="7711808"/>
            <a:ext cx="712606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3" name="直接箭头连接符 162"/>
          <p:cNvCxnSpPr/>
          <p:nvPr/>
        </p:nvCxnSpPr>
        <p:spPr bwMode="auto">
          <a:xfrm flipV="1">
            <a:off x="6595465" y="5051120"/>
            <a:ext cx="0" cy="213267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4" name="直接箭头连接符 163"/>
          <p:cNvCxnSpPr/>
          <p:nvPr/>
        </p:nvCxnSpPr>
        <p:spPr bwMode="auto">
          <a:xfrm flipV="1">
            <a:off x="3431393" y="4832353"/>
            <a:ext cx="2631485" cy="245669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5" name="直接箭头连接符 164"/>
          <p:cNvCxnSpPr/>
          <p:nvPr/>
        </p:nvCxnSpPr>
        <p:spPr bwMode="auto">
          <a:xfrm>
            <a:off x="3622080" y="4719989"/>
            <a:ext cx="2577341" cy="246281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6" name="直接箭头连接符 165"/>
          <p:cNvCxnSpPr/>
          <p:nvPr/>
        </p:nvCxnSpPr>
        <p:spPr bwMode="auto">
          <a:xfrm>
            <a:off x="3431393" y="4847315"/>
            <a:ext cx="944492" cy="244173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7" name="标题 1"/>
          <p:cNvSpPr txBox="1">
            <a:spLocks/>
          </p:cNvSpPr>
          <p:nvPr/>
        </p:nvSpPr>
        <p:spPr bwMode="auto">
          <a:xfrm>
            <a:off x="18657" y="5393432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(</a:t>
            </a:r>
            <a:r>
              <a:rPr lang="en-US" altLang="zh-CN" kern="0" dirty="0" smtClean="0">
                <a:solidFill>
                  <a:srgbClr val="FFC000"/>
                </a:solidFill>
                <a:ea typeface="宋体" charset="-122"/>
              </a:rPr>
              <a:t>0</a:t>
            </a:r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)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168" name="Rectangle 1"/>
          <p:cNvSpPr txBox="1">
            <a:spLocks noChangeArrowheads="1"/>
          </p:cNvSpPr>
          <p:nvPr/>
        </p:nvSpPr>
        <p:spPr bwMode="auto">
          <a:xfrm>
            <a:off x="2339036" y="3423568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</a:t>
            </a:r>
            <a:r>
              <a:rPr lang="en-US" altLang="zh-CN" sz="32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69" name="Rectangle 1"/>
          <p:cNvSpPr txBox="1">
            <a:spLocks noChangeArrowheads="1"/>
          </p:cNvSpPr>
          <p:nvPr/>
        </p:nvSpPr>
        <p:spPr bwMode="auto">
          <a:xfrm>
            <a:off x="1900834" y="8081140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</a:t>
            </a:r>
            <a:r>
              <a:rPr lang="en-US" altLang="zh-CN" sz="32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grpSp>
        <p:nvGrpSpPr>
          <p:cNvPr id="173" name="组合 172"/>
          <p:cNvGrpSpPr/>
          <p:nvPr/>
        </p:nvGrpSpPr>
        <p:grpSpPr>
          <a:xfrm>
            <a:off x="7881081" y="5672139"/>
            <a:ext cx="792088" cy="792088"/>
            <a:chOff x="3782790" y="3877472"/>
            <a:chExt cx="792088" cy="792088"/>
          </a:xfrm>
        </p:grpSpPr>
        <p:sp>
          <p:nvSpPr>
            <p:cNvPr id="174" name="椭圆 173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175" name="文本框 174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7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cxnSp>
        <p:nvCxnSpPr>
          <p:cNvPr id="176" name="直接箭头连接符 175"/>
          <p:cNvCxnSpPr/>
          <p:nvPr/>
        </p:nvCxnSpPr>
        <p:spPr bwMode="auto">
          <a:xfrm flipV="1">
            <a:off x="5167973" y="6174340"/>
            <a:ext cx="2558563" cy="124827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7" name="Rectangle 1"/>
          <p:cNvSpPr txBox="1">
            <a:spLocks noChangeArrowheads="1"/>
          </p:cNvSpPr>
          <p:nvPr/>
        </p:nvSpPr>
        <p:spPr bwMode="auto">
          <a:xfrm>
            <a:off x="1890255" y="4693417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endParaRPr lang="en-US" altLang="zh-CN" sz="32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78" name="Rectangle 1"/>
          <p:cNvSpPr txBox="1">
            <a:spLocks noChangeArrowheads="1"/>
          </p:cNvSpPr>
          <p:nvPr/>
        </p:nvSpPr>
        <p:spPr bwMode="auto">
          <a:xfrm>
            <a:off x="1506406" y="6314577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endParaRPr lang="en-US" altLang="zh-CN" sz="32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9153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813767" y="-1269062"/>
            <a:ext cx="11305256" cy="5256584"/>
          </a:xfrm>
        </p:spPr>
        <p:txBody>
          <a:bodyPr/>
          <a:lstStyle/>
          <a:p>
            <a:pPr marL="317500" indent="0" algn="ctr" eaLnBrk="1" hangingPunct="1">
              <a:buNone/>
            </a:pPr>
            <a:r>
              <a:rPr lang="en-US" altLang="zh-CN" sz="7600" dirty="0" smtClean="0">
                <a:ea typeface="宋体" panose="02010600030101010101" pitchFamily="2" charset="-122"/>
              </a:rPr>
              <a:t>Spark</a:t>
            </a:r>
            <a:endParaRPr lang="en-US" altLang="zh-CN" sz="7600" dirty="0">
              <a:ea typeface="宋体" panose="02010600030101010101" pitchFamily="2" charset="-122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165696" y="19104"/>
            <a:ext cx="8242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r>
              <a:rPr lang="en-US" altLang="zh-CN" sz="2400" kern="0" dirty="0" smtClean="0">
                <a:solidFill>
                  <a:schemeClr val="tx1"/>
                </a:solidFill>
                <a:ea typeface="宋体" charset="-122"/>
              </a:rPr>
              <a:t>Spark </a:t>
            </a:r>
            <a:r>
              <a:rPr lang="en-US" altLang="zh-CN" sz="2400" kern="0" dirty="0" err="1" smtClean="0">
                <a:solidFill>
                  <a:schemeClr val="tx1"/>
                </a:solidFill>
                <a:ea typeface="宋体" charset="-122"/>
              </a:rPr>
              <a:t>GraphX</a:t>
            </a:r>
            <a:endParaRPr lang="zh-CN" altLang="en-US" sz="2400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813767" y="1414832"/>
            <a:ext cx="11665294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889000" eaLnBrk="1" hangingPunct="1"/>
            <a:r>
              <a:rPr lang="en-US" altLang="zh-CN" kern="0" dirty="0" smtClean="0">
                <a:ea typeface="宋体" panose="02010600030101010101" pitchFamily="2" charset="-122"/>
              </a:rPr>
              <a:t>A fast engine for server cluster to process large-scale data. 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992" y="3724672"/>
            <a:ext cx="6996556" cy="5247418"/>
          </a:xfrm>
          <a:prstGeom prst="rect">
            <a:avLst/>
          </a:prstGeom>
        </p:spPr>
      </p:pic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2816112" y="8445322"/>
            <a:ext cx="6819080" cy="105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r>
              <a:rPr lang="en-US" altLang="zh-CN" sz="2400" kern="0" dirty="0" smtClean="0"/>
              <a:t>Server cluster in prof. Wang’s group</a:t>
            </a:r>
            <a:endParaRPr lang="en-US" altLang="zh-CN" sz="2400" kern="0" dirty="0" smtClean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14722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530898" y="268058"/>
            <a:ext cx="11179529" cy="1277980"/>
          </a:xfrm>
        </p:spPr>
        <p:txBody>
          <a:bodyPr/>
          <a:lstStyle/>
          <a:p>
            <a:pPr marL="317500" indent="0" algn="ctr" eaLnBrk="1" hangingPunct="1">
              <a:buNone/>
            </a:pPr>
            <a:r>
              <a:rPr lang="en-US" altLang="zh-CN" sz="5400" dirty="0" smtClean="0">
                <a:ea typeface="宋体" panose="02010600030101010101" pitchFamily="2" charset="-122"/>
              </a:rPr>
              <a:t>The algorithm </a:t>
            </a:r>
            <a:endParaRPr lang="en-US" altLang="zh-CN" sz="5400" dirty="0">
              <a:ea typeface="宋体" panose="02010600030101010101" pitchFamily="2" charset="-122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165696" y="19104"/>
            <a:ext cx="8242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D-Topo sort 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829992" y="3948976"/>
            <a:ext cx="792088" cy="792088"/>
            <a:chOff x="3782790" y="3877472"/>
            <a:chExt cx="792088" cy="792088"/>
          </a:xfrm>
        </p:grpSpPr>
        <p:sp>
          <p:nvSpPr>
            <p:cNvPr id="28" name="椭圆 27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4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cxnSp>
        <p:nvCxnSpPr>
          <p:cNvPr id="38" name="直接箭头连接符 37"/>
          <p:cNvCxnSpPr/>
          <p:nvPr/>
        </p:nvCxnSpPr>
        <p:spPr bwMode="auto">
          <a:xfrm>
            <a:off x="1786647" y="6314577"/>
            <a:ext cx="864096" cy="86822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50" name="组合 49"/>
          <p:cNvGrpSpPr/>
          <p:nvPr/>
        </p:nvGrpSpPr>
        <p:grpSpPr>
          <a:xfrm>
            <a:off x="2639305" y="7289052"/>
            <a:ext cx="792088" cy="792088"/>
            <a:chOff x="3782790" y="3877472"/>
            <a:chExt cx="792088" cy="792088"/>
          </a:xfrm>
        </p:grpSpPr>
        <p:sp>
          <p:nvSpPr>
            <p:cNvPr id="51" name="椭圆 50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2"/>
                  </a:solidFill>
                </a:rPr>
                <a:t>5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199421" y="7369188"/>
            <a:ext cx="792088" cy="792088"/>
            <a:chOff x="3782790" y="3877472"/>
            <a:chExt cx="792088" cy="792088"/>
          </a:xfrm>
        </p:grpSpPr>
        <p:sp>
          <p:nvSpPr>
            <p:cNvPr id="54" name="椭圆 53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3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375885" y="7342476"/>
            <a:ext cx="792088" cy="792088"/>
            <a:chOff x="3782790" y="3877472"/>
            <a:chExt cx="792088" cy="792088"/>
          </a:xfrm>
        </p:grpSpPr>
        <p:sp>
          <p:nvSpPr>
            <p:cNvPr id="57" name="椭圆 56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6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199421" y="4040265"/>
            <a:ext cx="792088" cy="792088"/>
            <a:chOff x="3782790" y="3877472"/>
            <a:chExt cx="792088" cy="792088"/>
          </a:xfrm>
        </p:grpSpPr>
        <p:sp>
          <p:nvSpPr>
            <p:cNvPr id="60" name="椭圆 59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2"/>
                  </a:solidFill>
                </a:rPr>
                <a:t>2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994559" y="5382252"/>
            <a:ext cx="792088" cy="792088"/>
            <a:chOff x="3782790" y="3877472"/>
            <a:chExt cx="792088" cy="792088"/>
          </a:xfrm>
        </p:grpSpPr>
        <p:sp>
          <p:nvSpPr>
            <p:cNvPr id="63" name="椭圆 62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1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cxnSp>
        <p:nvCxnSpPr>
          <p:cNvPr id="9" name="直接箭头连接符 8"/>
          <p:cNvCxnSpPr/>
          <p:nvPr/>
        </p:nvCxnSpPr>
        <p:spPr bwMode="auto">
          <a:xfrm flipV="1">
            <a:off x="1786647" y="4719989"/>
            <a:ext cx="1043345" cy="66226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 bwMode="auto">
          <a:xfrm>
            <a:off x="9958784" y="4847315"/>
            <a:ext cx="914400" cy="914400"/>
          </a:xfrm>
          <a:prstGeom prst="straightConnector1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直接箭头连接符 13"/>
          <p:cNvCxnSpPr/>
          <p:nvPr/>
        </p:nvCxnSpPr>
        <p:spPr bwMode="auto">
          <a:xfrm>
            <a:off x="3758622" y="4371732"/>
            <a:ext cx="2304256" cy="6457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 bwMode="auto">
          <a:xfrm>
            <a:off x="3475912" y="7658384"/>
            <a:ext cx="855453" cy="5342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 bwMode="auto">
          <a:xfrm flipH="1">
            <a:off x="5350272" y="7711808"/>
            <a:ext cx="712606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 bwMode="auto">
          <a:xfrm flipV="1">
            <a:off x="6595465" y="5051120"/>
            <a:ext cx="0" cy="213267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 bwMode="auto">
          <a:xfrm flipV="1">
            <a:off x="3431393" y="4832353"/>
            <a:ext cx="2631485" cy="245669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5" name="直接箭头连接符 64"/>
          <p:cNvCxnSpPr/>
          <p:nvPr/>
        </p:nvCxnSpPr>
        <p:spPr bwMode="auto">
          <a:xfrm>
            <a:off x="3622080" y="4719989"/>
            <a:ext cx="2577341" cy="246281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/>
          <p:nvPr/>
        </p:nvCxnSpPr>
        <p:spPr bwMode="auto">
          <a:xfrm>
            <a:off x="3431393" y="4847315"/>
            <a:ext cx="944492" cy="244173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3" name="标题 1"/>
          <p:cNvSpPr txBox="1">
            <a:spLocks/>
          </p:cNvSpPr>
          <p:nvPr/>
        </p:nvSpPr>
        <p:spPr bwMode="auto">
          <a:xfrm>
            <a:off x="18657" y="5393432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(</a:t>
            </a:r>
            <a:r>
              <a:rPr lang="en-US" altLang="zh-CN" kern="0" dirty="0" smtClean="0">
                <a:solidFill>
                  <a:srgbClr val="FFC000"/>
                </a:solidFill>
                <a:ea typeface="宋体" charset="-122"/>
              </a:rPr>
              <a:t>0</a:t>
            </a:r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)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34" name="Rectangle 1"/>
          <p:cNvSpPr txBox="1">
            <a:spLocks noChangeArrowheads="1"/>
          </p:cNvSpPr>
          <p:nvPr/>
        </p:nvSpPr>
        <p:spPr bwMode="auto">
          <a:xfrm>
            <a:off x="2339036" y="3423568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</a:t>
            </a:r>
            <a:r>
              <a:rPr lang="en-US" altLang="zh-CN" sz="32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5" name="Rectangle 1"/>
          <p:cNvSpPr txBox="1">
            <a:spLocks noChangeArrowheads="1"/>
          </p:cNvSpPr>
          <p:nvPr/>
        </p:nvSpPr>
        <p:spPr bwMode="auto">
          <a:xfrm>
            <a:off x="1900834" y="8081140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</a:t>
            </a:r>
            <a:r>
              <a:rPr lang="en-US" altLang="zh-CN" sz="32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40" name="Rectangle 1"/>
          <p:cNvSpPr txBox="1">
            <a:spLocks noChangeArrowheads="1"/>
          </p:cNvSpPr>
          <p:nvPr/>
        </p:nvSpPr>
        <p:spPr bwMode="auto">
          <a:xfrm>
            <a:off x="997823" y="1444365"/>
            <a:ext cx="9073008" cy="140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r>
              <a:rPr lang="en-US" altLang="zh-CN" sz="3600" kern="0" dirty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  <a:r>
              <a:rPr lang="en-US" altLang="zh-CN" sz="36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. </a:t>
            </a:r>
            <a:r>
              <a:rPr lang="en-US" altLang="zh-CN" sz="3600" kern="0" dirty="0" smtClean="0">
                <a:ea typeface="宋体" panose="02010600030101010101" pitchFamily="2" charset="-122"/>
              </a:rPr>
              <a:t>When a vertex receives a </a:t>
            </a:r>
            <a:r>
              <a:rPr lang="en-US" altLang="zh-CN" sz="3600" kern="0" dirty="0" err="1" smtClean="0">
                <a:solidFill>
                  <a:srgbClr val="00B0F0"/>
                </a:solidFill>
                <a:ea typeface="宋体" panose="02010600030101010101" pitchFamily="2" charset="-122"/>
              </a:rPr>
              <a:t>st</a:t>
            </a:r>
            <a:r>
              <a:rPr lang="en-US" altLang="zh-CN" sz="3600" kern="0" dirty="0" smtClean="0">
                <a:ea typeface="宋体" panose="02010600030101010101" pitchFamily="2" charset="-122"/>
              </a:rPr>
              <a:t>, </a:t>
            </a:r>
            <a:r>
              <a:rPr lang="en-US" altLang="zh-CN" sz="3600" kern="0" dirty="0" err="1" smtClean="0">
                <a:solidFill>
                  <a:srgbClr val="00B0F0"/>
                </a:solidFill>
                <a:ea typeface="宋体" panose="02010600030101010101" pitchFamily="2" charset="-122"/>
              </a:rPr>
              <a:t>st</a:t>
            </a:r>
            <a:r>
              <a:rPr lang="en-US" altLang="zh-CN" sz="36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 = st+1</a:t>
            </a:r>
            <a:r>
              <a:rPr lang="en-US" altLang="zh-CN" sz="3600" kern="0" dirty="0" smtClean="0">
                <a:ea typeface="宋体" panose="02010600030101010101" pitchFamily="2" charset="-122"/>
              </a:rPr>
              <a:t>, and send new </a:t>
            </a:r>
            <a:r>
              <a:rPr lang="en-US" altLang="zh-CN" sz="3600" kern="0" dirty="0" err="1" smtClean="0">
                <a:solidFill>
                  <a:srgbClr val="00B0F0"/>
                </a:solidFill>
                <a:ea typeface="宋体" panose="02010600030101010101" pitchFamily="2" charset="-122"/>
              </a:rPr>
              <a:t>st</a:t>
            </a:r>
            <a:r>
              <a:rPr lang="en-US" altLang="zh-CN" sz="3600" kern="0" dirty="0" smtClean="0">
                <a:solidFill>
                  <a:srgbClr val="FFC000"/>
                </a:solidFill>
                <a:ea typeface="宋体" panose="02010600030101010101" pitchFamily="2" charset="-122"/>
              </a:rPr>
              <a:t> </a:t>
            </a:r>
            <a:r>
              <a:rPr lang="en-US" altLang="zh-CN" sz="3600" kern="0" dirty="0" smtClean="0">
                <a:ea typeface="宋体" panose="02010600030101010101" pitchFamily="2" charset="-122"/>
              </a:rPr>
              <a:t>to</a:t>
            </a:r>
            <a:r>
              <a:rPr lang="en-US" altLang="zh-CN" sz="3600" kern="0" dirty="0" smtClean="0">
                <a:solidFill>
                  <a:srgbClr val="FFC000"/>
                </a:solidFill>
                <a:ea typeface="宋体" panose="02010600030101010101" pitchFamily="2" charset="-122"/>
              </a:rPr>
              <a:t> </a:t>
            </a:r>
            <a:r>
              <a:rPr lang="en-US" altLang="zh-CN" sz="3600" kern="0" dirty="0" smtClean="0">
                <a:ea typeface="宋体" panose="02010600030101010101" pitchFamily="2" charset="-122"/>
              </a:rPr>
              <a:t>all its neighbors  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7881081" y="5672139"/>
            <a:ext cx="792088" cy="792088"/>
            <a:chOff x="3782790" y="3877472"/>
            <a:chExt cx="792088" cy="792088"/>
          </a:xfrm>
        </p:grpSpPr>
        <p:sp>
          <p:nvSpPr>
            <p:cNvPr id="42" name="椭圆 41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7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cxnSp>
        <p:nvCxnSpPr>
          <p:cNvPr id="44" name="直接箭头连接符 43"/>
          <p:cNvCxnSpPr/>
          <p:nvPr/>
        </p:nvCxnSpPr>
        <p:spPr bwMode="auto">
          <a:xfrm flipV="1">
            <a:off x="5167973" y="6174340"/>
            <a:ext cx="2558563" cy="124827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5" name="Rectangle 1"/>
          <p:cNvSpPr txBox="1">
            <a:spLocks noChangeArrowheads="1"/>
          </p:cNvSpPr>
          <p:nvPr/>
        </p:nvSpPr>
        <p:spPr bwMode="auto">
          <a:xfrm>
            <a:off x="1890255" y="4693417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endParaRPr lang="en-US" altLang="zh-CN" sz="32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46" name="Rectangle 1"/>
          <p:cNvSpPr txBox="1">
            <a:spLocks noChangeArrowheads="1"/>
          </p:cNvSpPr>
          <p:nvPr/>
        </p:nvSpPr>
        <p:spPr bwMode="auto">
          <a:xfrm>
            <a:off x="1506406" y="6314577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endParaRPr lang="en-US" altLang="zh-CN" sz="32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47" name="Rectangle 1"/>
          <p:cNvSpPr txBox="1">
            <a:spLocks noChangeArrowheads="1"/>
          </p:cNvSpPr>
          <p:nvPr/>
        </p:nvSpPr>
        <p:spPr bwMode="auto">
          <a:xfrm>
            <a:off x="4348492" y="4093689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48" name="Rectangle 1"/>
          <p:cNvSpPr txBox="1">
            <a:spLocks noChangeArrowheads="1"/>
          </p:cNvSpPr>
          <p:nvPr/>
        </p:nvSpPr>
        <p:spPr bwMode="auto">
          <a:xfrm>
            <a:off x="3579906" y="4974753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49" name="Rectangle 1"/>
          <p:cNvSpPr txBox="1">
            <a:spLocks noChangeArrowheads="1"/>
          </p:cNvSpPr>
          <p:nvPr/>
        </p:nvSpPr>
        <p:spPr bwMode="auto">
          <a:xfrm>
            <a:off x="3101041" y="5468991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66" name="Rectangle 1"/>
          <p:cNvSpPr txBox="1">
            <a:spLocks noChangeArrowheads="1"/>
          </p:cNvSpPr>
          <p:nvPr/>
        </p:nvSpPr>
        <p:spPr bwMode="auto">
          <a:xfrm>
            <a:off x="3161190" y="6659907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68" name="Rectangle 1"/>
          <p:cNvSpPr txBox="1">
            <a:spLocks noChangeArrowheads="1"/>
          </p:cNvSpPr>
          <p:nvPr/>
        </p:nvSpPr>
        <p:spPr bwMode="auto">
          <a:xfrm>
            <a:off x="3141971" y="7357097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3155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530898" y="268058"/>
            <a:ext cx="11179529" cy="1277980"/>
          </a:xfrm>
        </p:spPr>
        <p:txBody>
          <a:bodyPr/>
          <a:lstStyle/>
          <a:p>
            <a:pPr marL="317500" indent="0" algn="ctr" eaLnBrk="1" hangingPunct="1">
              <a:buNone/>
            </a:pPr>
            <a:r>
              <a:rPr lang="en-US" altLang="zh-CN" sz="5400" dirty="0" smtClean="0">
                <a:ea typeface="宋体" panose="02010600030101010101" pitchFamily="2" charset="-122"/>
              </a:rPr>
              <a:t>The algorithm </a:t>
            </a:r>
            <a:endParaRPr lang="en-US" altLang="zh-CN" sz="5400" dirty="0">
              <a:ea typeface="宋体" panose="02010600030101010101" pitchFamily="2" charset="-122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165696" y="19104"/>
            <a:ext cx="8242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D-Topo sort 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829992" y="3948976"/>
            <a:ext cx="792088" cy="792088"/>
            <a:chOff x="3782790" y="3877472"/>
            <a:chExt cx="792088" cy="792088"/>
          </a:xfrm>
        </p:grpSpPr>
        <p:sp>
          <p:nvSpPr>
            <p:cNvPr id="28" name="椭圆 27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4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cxnSp>
        <p:nvCxnSpPr>
          <p:cNvPr id="38" name="直接箭头连接符 37"/>
          <p:cNvCxnSpPr/>
          <p:nvPr/>
        </p:nvCxnSpPr>
        <p:spPr bwMode="auto">
          <a:xfrm>
            <a:off x="1786647" y="6314577"/>
            <a:ext cx="864096" cy="86822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50" name="组合 49"/>
          <p:cNvGrpSpPr/>
          <p:nvPr/>
        </p:nvGrpSpPr>
        <p:grpSpPr>
          <a:xfrm>
            <a:off x="2639305" y="7289052"/>
            <a:ext cx="792088" cy="792088"/>
            <a:chOff x="3782790" y="3877472"/>
            <a:chExt cx="792088" cy="792088"/>
          </a:xfrm>
        </p:grpSpPr>
        <p:sp>
          <p:nvSpPr>
            <p:cNvPr id="51" name="椭圆 50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2"/>
                  </a:solidFill>
                </a:rPr>
                <a:t>5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199421" y="7369188"/>
            <a:ext cx="792088" cy="792088"/>
            <a:chOff x="3782790" y="3877472"/>
            <a:chExt cx="792088" cy="792088"/>
          </a:xfrm>
        </p:grpSpPr>
        <p:sp>
          <p:nvSpPr>
            <p:cNvPr id="54" name="椭圆 53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3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375885" y="7342476"/>
            <a:ext cx="792088" cy="792088"/>
            <a:chOff x="3782790" y="3877472"/>
            <a:chExt cx="792088" cy="792088"/>
          </a:xfrm>
        </p:grpSpPr>
        <p:sp>
          <p:nvSpPr>
            <p:cNvPr id="57" name="椭圆 56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6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199421" y="4040265"/>
            <a:ext cx="792088" cy="792088"/>
            <a:chOff x="3782790" y="3877472"/>
            <a:chExt cx="792088" cy="792088"/>
          </a:xfrm>
        </p:grpSpPr>
        <p:sp>
          <p:nvSpPr>
            <p:cNvPr id="60" name="椭圆 59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2"/>
                  </a:solidFill>
                </a:rPr>
                <a:t>2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994559" y="5382252"/>
            <a:ext cx="792088" cy="792088"/>
            <a:chOff x="3782790" y="3877472"/>
            <a:chExt cx="792088" cy="792088"/>
          </a:xfrm>
        </p:grpSpPr>
        <p:sp>
          <p:nvSpPr>
            <p:cNvPr id="63" name="椭圆 62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1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cxnSp>
        <p:nvCxnSpPr>
          <p:cNvPr id="9" name="直接箭头连接符 8"/>
          <p:cNvCxnSpPr/>
          <p:nvPr/>
        </p:nvCxnSpPr>
        <p:spPr bwMode="auto">
          <a:xfrm flipV="1">
            <a:off x="1786647" y="4719989"/>
            <a:ext cx="1043345" cy="66226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 bwMode="auto">
          <a:xfrm>
            <a:off x="9958784" y="4847315"/>
            <a:ext cx="914400" cy="914400"/>
          </a:xfrm>
          <a:prstGeom prst="straightConnector1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直接箭头连接符 13"/>
          <p:cNvCxnSpPr/>
          <p:nvPr/>
        </p:nvCxnSpPr>
        <p:spPr bwMode="auto">
          <a:xfrm>
            <a:off x="3758622" y="4371732"/>
            <a:ext cx="2304256" cy="6457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 bwMode="auto">
          <a:xfrm>
            <a:off x="3475912" y="7658384"/>
            <a:ext cx="855453" cy="5342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 bwMode="auto">
          <a:xfrm flipH="1">
            <a:off x="5350272" y="7711808"/>
            <a:ext cx="712606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 bwMode="auto">
          <a:xfrm flipV="1">
            <a:off x="6595465" y="5051120"/>
            <a:ext cx="0" cy="213267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 bwMode="auto">
          <a:xfrm flipV="1">
            <a:off x="3431393" y="4832353"/>
            <a:ext cx="2631485" cy="245669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5" name="直接箭头连接符 64"/>
          <p:cNvCxnSpPr/>
          <p:nvPr/>
        </p:nvCxnSpPr>
        <p:spPr bwMode="auto">
          <a:xfrm>
            <a:off x="3622080" y="4719989"/>
            <a:ext cx="2577341" cy="246281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/>
          <p:nvPr/>
        </p:nvCxnSpPr>
        <p:spPr bwMode="auto">
          <a:xfrm>
            <a:off x="3431393" y="4847315"/>
            <a:ext cx="944492" cy="244173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3" name="标题 1"/>
          <p:cNvSpPr txBox="1">
            <a:spLocks/>
          </p:cNvSpPr>
          <p:nvPr/>
        </p:nvSpPr>
        <p:spPr bwMode="auto">
          <a:xfrm>
            <a:off x="18657" y="5393432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(</a:t>
            </a:r>
            <a:r>
              <a:rPr lang="en-US" altLang="zh-CN" kern="0" dirty="0" smtClean="0">
                <a:solidFill>
                  <a:srgbClr val="FFC000"/>
                </a:solidFill>
                <a:ea typeface="宋体" charset="-122"/>
              </a:rPr>
              <a:t>0</a:t>
            </a:r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)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34" name="Rectangle 1"/>
          <p:cNvSpPr txBox="1">
            <a:spLocks noChangeArrowheads="1"/>
          </p:cNvSpPr>
          <p:nvPr/>
        </p:nvSpPr>
        <p:spPr bwMode="auto">
          <a:xfrm>
            <a:off x="2339036" y="3423568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</a:t>
            </a:r>
            <a:r>
              <a:rPr lang="en-US" altLang="zh-CN" sz="32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5" name="Rectangle 1"/>
          <p:cNvSpPr txBox="1">
            <a:spLocks noChangeArrowheads="1"/>
          </p:cNvSpPr>
          <p:nvPr/>
        </p:nvSpPr>
        <p:spPr bwMode="auto">
          <a:xfrm>
            <a:off x="1900834" y="8081140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</a:t>
            </a:r>
            <a:r>
              <a:rPr lang="en-US" altLang="zh-CN" sz="32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6" name="Rectangle 1"/>
          <p:cNvSpPr txBox="1">
            <a:spLocks noChangeArrowheads="1"/>
          </p:cNvSpPr>
          <p:nvPr/>
        </p:nvSpPr>
        <p:spPr bwMode="auto">
          <a:xfrm>
            <a:off x="5706575" y="3468476"/>
            <a:ext cx="1351315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</a:t>
            </a:r>
            <a:r>
              <a:rPr lang="en-US" altLang="zh-CN" sz="32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2,2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  <a:endParaRPr lang="en-US" altLang="zh-CN" sz="3200" kern="0" dirty="0" smtClean="0">
              <a:solidFill>
                <a:srgbClr val="00B0F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7" name="Rectangle 1"/>
          <p:cNvSpPr txBox="1">
            <a:spLocks noChangeArrowheads="1"/>
          </p:cNvSpPr>
          <p:nvPr/>
        </p:nvSpPr>
        <p:spPr bwMode="auto">
          <a:xfrm>
            <a:off x="6595465" y="6936619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</a:t>
            </a:r>
            <a:r>
              <a:rPr lang="en-US" altLang="zh-CN" sz="3200" kern="0" dirty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  <a:endParaRPr lang="en-US" altLang="zh-CN" sz="3200" kern="0" dirty="0" smtClean="0">
              <a:solidFill>
                <a:srgbClr val="00B0F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9" name="Rectangle 1"/>
          <p:cNvSpPr txBox="1">
            <a:spLocks noChangeArrowheads="1"/>
          </p:cNvSpPr>
          <p:nvPr/>
        </p:nvSpPr>
        <p:spPr bwMode="auto">
          <a:xfrm>
            <a:off x="4090840" y="8229159"/>
            <a:ext cx="1413959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</a:t>
            </a:r>
            <a:r>
              <a:rPr lang="en-US" altLang="zh-CN" sz="32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2,2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  <a:endParaRPr lang="en-US" altLang="zh-CN" sz="3200" kern="0" dirty="0" smtClean="0">
              <a:solidFill>
                <a:srgbClr val="00B0F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40" name="Rectangle 1"/>
          <p:cNvSpPr txBox="1">
            <a:spLocks noChangeArrowheads="1"/>
          </p:cNvSpPr>
          <p:nvPr/>
        </p:nvSpPr>
        <p:spPr bwMode="auto">
          <a:xfrm>
            <a:off x="997823" y="1444365"/>
            <a:ext cx="9073008" cy="140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r>
              <a:rPr lang="en-US" altLang="zh-CN" sz="3600" kern="0" dirty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  <a:r>
              <a:rPr lang="en-US" altLang="zh-CN" sz="36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. </a:t>
            </a:r>
            <a:r>
              <a:rPr lang="en-US" altLang="zh-CN" sz="3600" kern="0" dirty="0" smtClean="0">
                <a:ea typeface="宋体" panose="02010600030101010101" pitchFamily="2" charset="-122"/>
              </a:rPr>
              <a:t>When a vertex receives a </a:t>
            </a:r>
            <a:r>
              <a:rPr lang="en-US" altLang="zh-CN" sz="3600" kern="0" dirty="0" err="1" smtClean="0">
                <a:solidFill>
                  <a:srgbClr val="00B0F0"/>
                </a:solidFill>
                <a:ea typeface="宋体" panose="02010600030101010101" pitchFamily="2" charset="-122"/>
              </a:rPr>
              <a:t>st</a:t>
            </a:r>
            <a:r>
              <a:rPr lang="en-US" altLang="zh-CN" sz="3600" kern="0" dirty="0" smtClean="0">
                <a:ea typeface="宋体" panose="02010600030101010101" pitchFamily="2" charset="-122"/>
              </a:rPr>
              <a:t>, </a:t>
            </a:r>
            <a:r>
              <a:rPr lang="en-US" altLang="zh-CN" sz="3600" kern="0" dirty="0" err="1" smtClean="0">
                <a:solidFill>
                  <a:srgbClr val="00B0F0"/>
                </a:solidFill>
                <a:ea typeface="宋体" panose="02010600030101010101" pitchFamily="2" charset="-122"/>
              </a:rPr>
              <a:t>st</a:t>
            </a:r>
            <a:r>
              <a:rPr lang="en-US" altLang="zh-CN" sz="36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 = st+1</a:t>
            </a:r>
            <a:r>
              <a:rPr lang="en-US" altLang="zh-CN" sz="3600" kern="0" dirty="0" smtClean="0">
                <a:ea typeface="宋体" panose="02010600030101010101" pitchFamily="2" charset="-122"/>
              </a:rPr>
              <a:t>, and send new </a:t>
            </a:r>
            <a:r>
              <a:rPr lang="en-US" altLang="zh-CN" sz="3600" kern="0" dirty="0" err="1" smtClean="0">
                <a:solidFill>
                  <a:srgbClr val="00B0F0"/>
                </a:solidFill>
                <a:ea typeface="宋体" panose="02010600030101010101" pitchFamily="2" charset="-122"/>
              </a:rPr>
              <a:t>st</a:t>
            </a:r>
            <a:r>
              <a:rPr lang="en-US" altLang="zh-CN" sz="3600" kern="0" dirty="0" smtClean="0">
                <a:solidFill>
                  <a:srgbClr val="FFC000"/>
                </a:solidFill>
                <a:ea typeface="宋体" panose="02010600030101010101" pitchFamily="2" charset="-122"/>
              </a:rPr>
              <a:t> </a:t>
            </a:r>
            <a:r>
              <a:rPr lang="en-US" altLang="zh-CN" sz="3600" kern="0" dirty="0" smtClean="0">
                <a:ea typeface="宋体" panose="02010600030101010101" pitchFamily="2" charset="-122"/>
              </a:rPr>
              <a:t>to</a:t>
            </a:r>
            <a:r>
              <a:rPr lang="en-US" altLang="zh-CN" sz="3600" kern="0" dirty="0" smtClean="0">
                <a:solidFill>
                  <a:srgbClr val="FFC000"/>
                </a:solidFill>
                <a:ea typeface="宋体" panose="02010600030101010101" pitchFamily="2" charset="-122"/>
              </a:rPr>
              <a:t> </a:t>
            </a:r>
            <a:r>
              <a:rPr lang="en-US" altLang="zh-CN" sz="3600" kern="0" dirty="0" smtClean="0">
                <a:ea typeface="宋体" panose="02010600030101010101" pitchFamily="2" charset="-122"/>
              </a:rPr>
              <a:t>all its neighbors  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7881081" y="5672139"/>
            <a:ext cx="792088" cy="792088"/>
            <a:chOff x="3782790" y="3877472"/>
            <a:chExt cx="792088" cy="792088"/>
          </a:xfrm>
        </p:grpSpPr>
        <p:sp>
          <p:nvSpPr>
            <p:cNvPr id="42" name="椭圆 41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7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cxnSp>
        <p:nvCxnSpPr>
          <p:cNvPr id="44" name="直接箭头连接符 43"/>
          <p:cNvCxnSpPr/>
          <p:nvPr/>
        </p:nvCxnSpPr>
        <p:spPr bwMode="auto">
          <a:xfrm flipV="1">
            <a:off x="5167973" y="6174340"/>
            <a:ext cx="2558563" cy="124827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5" name="Rectangle 1"/>
          <p:cNvSpPr txBox="1">
            <a:spLocks noChangeArrowheads="1"/>
          </p:cNvSpPr>
          <p:nvPr/>
        </p:nvSpPr>
        <p:spPr bwMode="auto">
          <a:xfrm>
            <a:off x="1890255" y="4693417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endParaRPr lang="en-US" altLang="zh-CN" sz="32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46" name="Rectangle 1"/>
          <p:cNvSpPr txBox="1">
            <a:spLocks noChangeArrowheads="1"/>
          </p:cNvSpPr>
          <p:nvPr/>
        </p:nvSpPr>
        <p:spPr bwMode="auto">
          <a:xfrm>
            <a:off x="1506406" y="6314577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endParaRPr lang="en-US" altLang="zh-CN" sz="32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47" name="Rectangle 1"/>
          <p:cNvSpPr txBox="1">
            <a:spLocks noChangeArrowheads="1"/>
          </p:cNvSpPr>
          <p:nvPr/>
        </p:nvSpPr>
        <p:spPr bwMode="auto">
          <a:xfrm>
            <a:off x="4348492" y="4093689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48" name="Rectangle 1"/>
          <p:cNvSpPr txBox="1">
            <a:spLocks noChangeArrowheads="1"/>
          </p:cNvSpPr>
          <p:nvPr/>
        </p:nvSpPr>
        <p:spPr bwMode="auto">
          <a:xfrm>
            <a:off x="3579906" y="4974753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49" name="Rectangle 1"/>
          <p:cNvSpPr txBox="1">
            <a:spLocks noChangeArrowheads="1"/>
          </p:cNvSpPr>
          <p:nvPr/>
        </p:nvSpPr>
        <p:spPr bwMode="auto">
          <a:xfrm>
            <a:off x="3101041" y="5468991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66" name="Rectangle 1"/>
          <p:cNvSpPr txBox="1">
            <a:spLocks noChangeArrowheads="1"/>
          </p:cNvSpPr>
          <p:nvPr/>
        </p:nvSpPr>
        <p:spPr bwMode="auto">
          <a:xfrm>
            <a:off x="3161190" y="6659907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68" name="Rectangle 1"/>
          <p:cNvSpPr txBox="1">
            <a:spLocks noChangeArrowheads="1"/>
          </p:cNvSpPr>
          <p:nvPr/>
        </p:nvSpPr>
        <p:spPr bwMode="auto">
          <a:xfrm>
            <a:off x="3141971" y="7357097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8608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530898" y="268058"/>
            <a:ext cx="11179529" cy="1277980"/>
          </a:xfrm>
        </p:spPr>
        <p:txBody>
          <a:bodyPr/>
          <a:lstStyle/>
          <a:p>
            <a:pPr marL="317500" indent="0" algn="ctr" eaLnBrk="1" hangingPunct="1">
              <a:buNone/>
            </a:pPr>
            <a:r>
              <a:rPr lang="en-US" altLang="zh-CN" sz="5400" dirty="0" smtClean="0">
                <a:ea typeface="宋体" panose="02010600030101010101" pitchFamily="2" charset="-122"/>
              </a:rPr>
              <a:t>The algorithm </a:t>
            </a:r>
            <a:endParaRPr lang="en-US" altLang="zh-CN" sz="5400" dirty="0">
              <a:ea typeface="宋体" panose="02010600030101010101" pitchFamily="2" charset="-122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165696" y="19104"/>
            <a:ext cx="8242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D-Topo sort 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997822" y="1444365"/>
            <a:ext cx="10712605" cy="140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r>
              <a:rPr lang="en-US" altLang="zh-CN" sz="3600" kern="0" dirty="0">
                <a:solidFill>
                  <a:srgbClr val="92D050"/>
                </a:solidFill>
                <a:ea typeface="宋体" panose="02010600030101010101" pitchFamily="2" charset="-122"/>
              </a:rPr>
              <a:t>3</a:t>
            </a:r>
            <a:r>
              <a:rPr lang="en-US" altLang="zh-CN" sz="3600" kern="0" dirty="0" smtClean="0">
                <a:solidFill>
                  <a:srgbClr val="92D050"/>
                </a:solidFill>
                <a:ea typeface="宋体" panose="02010600030101010101" pitchFamily="2" charset="-122"/>
              </a:rPr>
              <a:t>. </a:t>
            </a:r>
            <a:r>
              <a:rPr lang="en-US" altLang="zh-CN" sz="3600" kern="0" dirty="0" smtClean="0">
                <a:ea typeface="宋体" panose="02010600030101010101" pitchFamily="2" charset="-122"/>
              </a:rPr>
              <a:t>Repeat </a:t>
            </a:r>
            <a:r>
              <a:rPr lang="en-US" altLang="zh-CN" sz="3600" kern="0" dirty="0" smtClean="0">
                <a:solidFill>
                  <a:srgbClr val="92D050"/>
                </a:solidFill>
                <a:ea typeface="宋体" panose="02010600030101010101" pitchFamily="2" charset="-122"/>
              </a:rPr>
              <a:t>step2</a:t>
            </a:r>
            <a:r>
              <a:rPr lang="en-US" altLang="zh-CN" sz="3600" kern="0" dirty="0" smtClean="0">
                <a:ea typeface="宋体" panose="02010600030101010101" pitchFamily="2" charset="-122"/>
              </a:rPr>
              <a:t>(receive </a:t>
            </a:r>
            <a:r>
              <a:rPr lang="en-US" altLang="zh-CN" sz="3600" kern="0" dirty="0" err="1" smtClean="0">
                <a:ea typeface="宋体" panose="02010600030101010101" pitchFamily="2" charset="-122"/>
              </a:rPr>
              <a:t>st</a:t>
            </a:r>
            <a:r>
              <a:rPr lang="en-US" altLang="zh-CN" sz="3600" kern="0" dirty="0">
                <a:ea typeface="宋体" panose="02010600030101010101" pitchFamily="2" charset="-122"/>
              </a:rPr>
              <a:t> </a:t>
            </a:r>
            <a:r>
              <a:rPr lang="en-US" altLang="zh-CN" sz="3600" kern="0" dirty="0" smtClean="0">
                <a:ea typeface="宋体" panose="02010600030101010101" pitchFamily="2" charset="-122"/>
              </a:rPr>
              <a:t>and plus 1, then send)  </a:t>
            </a:r>
          </a:p>
        </p:txBody>
      </p:sp>
      <p:cxnSp>
        <p:nvCxnSpPr>
          <p:cNvPr id="12" name="直接箭头连接符 11"/>
          <p:cNvCxnSpPr/>
          <p:nvPr/>
        </p:nvCxnSpPr>
        <p:spPr bwMode="auto">
          <a:xfrm>
            <a:off x="9958784" y="4847315"/>
            <a:ext cx="914400" cy="914400"/>
          </a:xfrm>
          <a:prstGeom prst="straightConnector1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47" name="组合 46"/>
          <p:cNvGrpSpPr/>
          <p:nvPr/>
        </p:nvGrpSpPr>
        <p:grpSpPr>
          <a:xfrm>
            <a:off x="2829992" y="3948976"/>
            <a:ext cx="792088" cy="792088"/>
            <a:chOff x="3782790" y="3877472"/>
            <a:chExt cx="792088" cy="792088"/>
          </a:xfrm>
        </p:grpSpPr>
        <p:sp>
          <p:nvSpPr>
            <p:cNvPr id="48" name="椭圆 47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4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cxnSp>
        <p:nvCxnSpPr>
          <p:cNvPr id="66" name="直接箭头连接符 65"/>
          <p:cNvCxnSpPr/>
          <p:nvPr/>
        </p:nvCxnSpPr>
        <p:spPr bwMode="auto">
          <a:xfrm>
            <a:off x="1786647" y="6314577"/>
            <a:ext cx="864096" cy="86822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68" name="组合 67"/>
          <p:cNvGrpSpPr/>
          <p:nvPr/>
        </p:nvGrpSpPr>
        <p:grpSpPr>
          <a:xfrm>
            <a:off x="2639305" y="7289052"/>
            <a:ext cx="792088" cy="792088"/>
            <a:chOff x="3782790" y="3877472"/>
            <a:chExt cx="792088" cy="792088"/>
          </a:xfrm>
        </p:grpSpPr>
        <p:sp>
          <p:nvSpPr>
            <p:cNvPr id="69" name="椭圆 68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2"/>
                  </a:solidFill>
                </a:rPr>
                <a:t>5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6199421" y="7369188"/>
            <a:ext cx="792088" cy="792088"/>
            <a:chOff x="3782790" y="3877472"/>
            <a:chExt cx="792088" cy="792088"/>
          </a:xfrm>
        </p:grpSpPr>
        <p:sp>
          <p:nvSpPr>
            <p:cNvPr id="72" name="椭圆 71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3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4375885" y="7342476"/>
            <a:ext cx="792088" cy="792088"/>
            <a:chOff x="3782790" y="3877472"/>
            <a:chExt cx="792088" cy="792088"/>
          </a:xfrm>
        </p:grpSpPr>
        <p:sp>
          <p:nvSpPr>
            <p:cNvPr id="75" name="椭圆 74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6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6199421" y="4040265"/>
            <a:ext cx="792088" cy="792088"/>
            <a:chOff x="3782790" y="3877472"/>
            <a:chExt cx="792088" cy="792088"/>
          </a:xfrm>
        </p:grpSpPr>
        <p:sp>
          <p:nvSpPr>
            <p:cNvPr id="78" name="椭圆 77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2"/>
                  </a:solidFill>
                </a:rPr>
                <a:t>2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994559" y="5382252"/>
            <a:ext cx="792088" cy="792088"/>
            <a:chOff x="3782790" y="3877472"/>
            <a:chExt cx="792088" cy="792088"/>
          </a:xfrm>
        </p:grpSpPr>
        <p:sp>
          <p:nvSpPr>
            <p:cNvPr id="81" name="椭圆 80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1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cxnSp>
        <p:nvCxnSpPr>
          <p:cNvPr id="83" name="直接箭头连接符 82"/>
          <p:cNvCxnSpPr/>
          <p:nvPr/>
        </p:nvCxnSpPr>
        <p:spPr bwMode="auto">
          <a:xfrm flipV="1">
            <a:off x="1786647" y="4719989"/>
            <a:ext cx="1043345" cy="66226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4" name="直接箭头连接符 83"/>
          <p:cNvCxnSpPr/>
          <p:nvPr/>
        </p:nvCxnSpPr>
        <p:spPr bwMode="auto">
          <a:xfrm>
            <a:off x="3758622" y="4371732"/>
            <a:ext cx="2304256" cy="6457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5" name="直接箭头连接符 84"/>
          <p:cNvCxnSpPr/>
          <p:nvPr/>
        </p:nvCxnSpPr>
        <p:spPr bwMode="auto">
          <a:xfrm>
            <a:off x="3475912" y="7658384"/>
            <a:ext cx="855453" cy="5342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6" name="直接箭头连接符 85"/>
          <p:cNvCxnSpPr/>
          <p:nvPr/>
        </p:nvCxnSpPr>
        <p:spPr bwMode="auto">
          <a:xfrm flipH="1">
            <a:off x="5350272" y="7711808"/>
            <a:ext cx="712606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7" name="直接箭头连接符 86"/>
          <p:cNvCxnSpPr/>
          <p:nvPr/>
        </p:nvCxnSpPr>
        <p:spPr bwMode="auto">
          <a:xfrm flipV="1">
            <a:off x="6595465" y="5051120"/>
            <a:ext cx="0" cy="213267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8" name="直接箭头连接符 87"/>
          <p:cNvCxnSpPr/>
          <p:nvPr/>
        </p:nvCxnSpPr>
        <p:spPr bwMode="auto">
          <a:xfrm flipV="1">
            <a:off x="3431393" y="4832353"/>
            <a:ext cx="2631485" cy="245669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9" name="直接箭头连接符 88"/>
          <p:cNvCxnSpPr/>
          <p:nvPr/>
        </p:nvCxnSpPr>
        <p:spPr bwMode="auto">
          <a:xfrm>
            <a:off x="3622080" y="4719989"/>
            <a:ext cx="2577341" cy="246281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0" name="直接箭头连接符 89"/>
          <p:cNvCxnSpPr/>
          <p:nvPr/>
        </p:nvCxnSpPr>
        <p:spPr bwMode="auto">
          <a:xfrm>
            <a:off x="3431393" y="4847315"/>
            <a:ext cx="944492" cy="244173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1" name="标题 1"/>
          <p:cNvSpPr txBox="1">
            <a:spLocks/>
          </p:cNvSpPr>
          <p:nvPr/>
        </p:nvSpPr>
        <p:spPr bwMode="auto">
          <a:xfrm>
            <a:off x="18657" y="5393432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(</a:t>
            </a:r>
            <a:r>
              <a:rPr lang="en-US" altLang="zh-CN" kern="0" dirty="0" smtClean="0">
                <a:solidFill>
                  <a:srgbClr val="FFC000"/>
                </a:solidFill>
                <a:ea typeface="宋体" charset="-122"/>
              </a:rPr>
              <a:t>0</a:t>
            </a:r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)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92" name="Rectangle 1"/>
          <p:cNvSpPr txBox="1">
            <a:spLocks noChangeArrowheads="1"/>
          </p:cNvSpPr>
          <p:nvPr/>
        </p:nvSpPr>
        <p:spPr bwMode="auto">
          <a:xfrm>
            <a:off x="2339036" y="3423568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</a:t>
            </a:r>
            <a:r>
              <a:rPr lang="en-US" altLang="zh-CN" sz="32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3" name="Rectangle 1"/>
          <p:cNvSpPr txBox="1">
            <a:spLocks noChangeArrowheads="1"/>
          </p:cNvSpPr>
          <p:nvPr/>
        </p:nvSpPr>
        <p:spPr bwMode="auto">
          <a:xfrm>
            <a:off x="1900834" y="8081140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</a:t>
            </a:r>
            <a:r>
              <a:rPr lang="en-US" altLang="zh-CN" sz="32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4" name="Rectangle 1"/>
          <p:cNvSpPr txBox="1">
            <a:spLocks noChangeArrowheads="1"/>
          </p:cNvSpPr>
          <p:nvPr/>
        </p:nvSpPr>
        <p:spPr bwMode="auto">
          <a:xfrm>
            <a:off x="5706575" y="3468476"/>
            <a:ext cx="1351315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</a:t>
            </a:r>
            <a:r>
              <a:rPr lang="en-US" altLang="zh-CN" sz="32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2,2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  <a:endParaRPr lang="en-US" altLang="zh-CN" sz="3200" kern="0" dirty="0" smtClean="0">
              <a:solidFill>
                <a:srgbClr val="00B0F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5" name="Rectangle 1"/>
          <p:cNvSpPr txBox="1">
            <a:spLocks noChangeArrowheads="1"/>
          </p:cNvSpPr>
          <p:nvPr/>
        </p:nvSpPr>
        <p:spPr bwMode="auto">
          <a:xfrm>
            <a:off x="6595465" y="6936619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</a:t>
            </a:r>
            <a:r>
              <a:rPr lang="en-US" altLang="zh-CN" sz="3200" kern="0" dirty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  <a:endParaRPr lang="en-US" altLang="zh-CN" sz="3200" kern="0" dirty="0" smtClean="0">
              <a:solidFill>
                <a:srgbClr val="00B0F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6" name="Rectangle 1"/>
          <p:cNvSpPr txBox="1">
            <a:spLocks noChangeArrowheads="1"/>
          </p:cNvSpPr>
          <p:nvPr/>
        </p:nvSpPr>
        <p:spPr bwMode="auto">
          <a:xfrm>
            <a:off x="4090840" y="8229159"/>
            <a:ext cx="1413959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</a:t>
            </a:r>
            <a:r>
              <a:rPr lang="en-US" altLang="zh-CN" sz="32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2,2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  <a:endParaRPr lang="en-US" altLang="zh-CN" sz="3200" kern="0" dirty="0" smtClean="0">
              <a:solidFill>
                <a:srgbClr val="00B0F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grpSp>
        <p:nvGrpSpPr>
          <p:cNvPr id="97" name="组合 96"/>
          <p:cNvGrpSpPr/>
          <p:nvPr/>
        </p:nvGrpSpPr>
        <p:grpSpPr>
          <a:xfrm>
            <a:off x="7881081" y="5672139"/>
            <a:ext cx="792088" cy="792088"/>
            <a:chOff x="3782790" y="3877472"/>
            <a:chExt cx="792088" cy="792088"/>
          </a:xfrm>
        </p:grpSpPr>
        <p:sp>
          <p:nvSpPr>
            <p:cNvPr id="98" name="椭圆 97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7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cxnSp>
        <p:nvCxnSpPr>
          <p:cNvPr id="100" name="直接箭头连接符 99"/>
          <p:cNvCxnSpPr/>
          <p:nvPr/>
        </p:nvCxnSpPr>
        <p:spPr bwMode="auto">
          <a:xfrm flipV="1">
            <a:off x="5167973" y="6174340"/>
            <a:ext cx="2558563" cy="124827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1" name="Rectangle 1"/>
          <p:cNvSpPr txBox="1">
            <a:spLocks noChangeArrowheads="1"/>
          </p:cNvSpPr>
          <p:nvPr/>
        </p:nvSpPr>
        <p:spPr bwMode="auto">
          <a:xfrm>
            <a:off x="1890255" y="4693417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endParaRPr lang="en-US" altLang="zh-CN" sz="32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2" name="Rectangle 1"/>
          <p:cNvSpPr txBox="1">
            <a:spLocks noChangeArrowheads="1"/>
          </p:cNvSpPr>
          <p:nvPr/>
        </p:nvSpPr>
        <p:spPr bwMode="auto">
          <a:xfrm>
            <a:off x="1506406" y="6314577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endParaRPr lang="en-US" altLang="zh-CN" sz="32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3" name="Rectangle 1"/>
          <p:cNvSpPr txBox="1">
            <a:spLocks noChangeArrowheads="1"/>
          </p:cNvSpPr>
          <p:nvPr/>
        </p:nvSpPr>
        <p:spPr bwMode="auto">
          <a:xfrm>
            <a:off x="4348492" y="4093689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4" name="Rectangle 1"/>
          <p:cNvSpPr txBox="1">
            <a:spLocks noChangeArrowheads="1"/>
          </p:cNvSpPr>
          <p:nvPr/>
        </p:nvSpPr>
        <p:spPr bwMode="auto">
          <a:xfrm>
            <a:off x="3579906" y="4974753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5" name="Rectangle 1"/>
          <p:cNvSpPr txBox="1">
            <a:spLocks noChangeArrowheads="1"/>
          </p:cNvSpPr>
          <p:nvPr/>
        </p:nvSpPr>
        <p:spPr bwMode="auto">
          <a:xfrm>
            <a:off x="3101041" y="5468991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6" name="Rectangle 1"/>
          <p:cNvSpPr txBox="1">
            <a:spLocks noChangeArrowheads="1"/>
          </p:cNvSpPr>
          <p:nvPr/>
        </p:nvSpPr>
        <p:spPr bwMode="auto">
          <a:xfrm>
            <a:off x="3161190" y="6659907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7" name="Rectangle 1"/>
          <p:cNvSpPr txBox="1">
            <a:spLocks noChangeArrowheads="1"/>
          </p:cNvSpPr>
          <p:nvPr/>
        </p:nvSpPr>
        <p:spPr bwMode="auto">
          <a:xfrm>
            <a:off x="3141971" y="7357097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5672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530898" y="268058"/>
            <a:ext cx="11179529" cy="1277980"/>
          </a:xfrm>
        </p:spPr>
        <p:txBody>
          <a:bodyPr/>
          <a:lstStyle/>
          <a:p>
            <a:pPr marL="317500" indent="0" algn="ctr" eaLnBrk="1" hangingPunct="1">
              <a:buNone/>
            </a:pPr>
            <a:r>
              <a:rPr lang="en-US" altLang="zh-CN" sz="5400" dirty="0" smtClean="0">
                <a:ea typeface="宋体" panose="02010600030101010101" pitchFamily="2" charset="-122"/>
              </a:rPr>
              <a:t>The algorithm </a:t>
            </a:r>
            <a:endParaRPr lang="en-US" altLang="zh-CN" sz="5400" dirty="0">
              <a:ea typeface="宋体" panose="02010600030101010101" pitchFamily="2" charset="-122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165696" y="19104"/>
            <a:ext cx="8242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D-Topo sort 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997822" y="1444365"/>
            <a:ext cx="10712605" cy="140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r>
              <a:rPr lang="en-US" altLang="zh-CN" sz="3600" kern="0" dirty="0">
                <a:solidFill>
                  <a:srgbClr val="92D050"/>
                </a:solidFill>
                <a:ea typeface="宋体" panose="02010600030101010101" pitchFamily="2" charset="-122"/>
              </a:rPr>
              <a:t>3</a:t>
            </a:r>
            <a:r>
              <a:rPr lang="en-US" altLang="zh-CN" sz="3600" kern="0" dirty="0" smtClean="0">
                <a:solidFill>
                  <a:srgbClr val="92D050"/>
                </a:solidFill>
                <a:ea typeface="宋体" panose="02010600030101010101" pitchFamily="2" charset="-122"/>
              </a:rPr>
              <a:t>. </a:t>
            </a:r>
            <a:r>
              <a:rPr lang="en-US" altLang="zh-CN" sz="3600" kern="0" dirty="0" smtClean="0">
                <a:ea typeface="宋体" panose="02010600030101010101" pitchFamily="2" charset="-122"/>
              </a:rPr>
              <a:t>Repeat </a:t>
            </a:r>
            <a:r>
              <a:rPr lang="en-US" altLang="zh-CN" sz="3600" kern="0" dirty="0" smtClean="0">
                <a:solidFill>
                  <a:srgbClr val="92D050"/>
                </a:solidFill>
                <a:ea typeface="宋体" panose="02010600030101010101" pitchFamily="2" charset="-122"/>
              </a:rPr>
              <a:t>step2</a:t>
            </a:r>
            <a:r>
              <a:rPr lang="en-US" altLang="zh-CN" sz="3600" kern="0" dirty="0" smtClean="0">
                <a:ea typeface="宋体" panose="02010600030101010101" pitchFamily="2" charset="-122"/>
              </a:rPr>
              <a:t>(receive </a:t>
            </a:r>
            <a:r>
              <a:rPr lang="en-US" altLang="zh-CN" sz="3600" kern="0" dirty="0" err="1" smtClean="0">
                <a:ea typeface="宋体" panose="02010600030101010101" pitchFamily="2" charset="-122"/>
              </a:rPr>
              <a:t>st</a:t>
            </a:r>
            <a:r>
              <a:rPr lang="en-US" altLang="zh-CN" sz="3600" kern="0" dirty="0">
                <a:ea typeface="宋体" panose="02010600030101010101" pitchFamily="2" charset="-122"/>
              </a:rPr>
              <a:t> </a:t>
            </a:r>
            <a:r>
              <a:rPr lang="en-US" altLang="zh-CN" sz="3600" kern="0" dirty="0" smtClean="0">
                <a:ea typeface="宋体" panose="02010600030101010101" pitchFamily="2" charset="-122"/>
              </a:rPr>
              <a:t>and plus 1, then send)  </a:t>
            </a:r>
          </a:p>
        </p:txBody>
      </p:sp>
      <p:cxnSp>
        <p:nvCxnSpPr>
          <p:cNvPr id="12" name="直接箭头连接符 11"/>
          <p:cNvCxnSpPr/>
          <p:nvPr/>
        </p:nvCxnSpPr>
        <p:spPr bwMode="auto">
          <a:xfrm>
            <a:off x="9958784" y="4847315"/>
            <a:ext cx="914400" cy="914400"/>
          </a:xfrm>
          <a:prstGeom prst="straightConnector1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46" name="组合 45"/>
          <p:cNvGrpSpPr/>
          <p:nvPr/>
        </p:nvGrpSpPr>
        <p:grpSpPr>
          <a:xfrm>
            <a:off x="2829992" y="3948976"/>
            <a:ext cx="792088" cy="792088"/>
            <a:chOff x="3782790" y="3877472"/>
            <a:chExt cx="792088" cy="792088"/>
          </a:xfrm>
        </p:grpSpPr>
        <p:sp>
          <p:nvSpPr>
            <p:cNvPr id="47" name="椭圆 46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4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cxnSp>
        <p:nvCxnSpPr>
          <p:cNvPr id="49" name="直接箭头连接符 48"/>
          <p:cNvCxnSpPr/>
          <p:nvPr/>
        </p:nvCxnSpPr>
        <p:spPr bwMode="auto">
          <a:xfrm>
            <a:off x="1786647" y="6314577"/>
            <a:ext cx="864096" cy="86822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66" name="组合 65"/>
          <p:cNvGrpSpPr/>
          <p:nvPr/>
        </p:nvGrpSpPr>
        <p:grpSpPr>
          <a:xfrm>
            <a:off x="2639305" y="7289052"/>
            <a:ext cx="792088" cy="792088"/>
            <a:chOff x="3782790" y="3877472"/>
            <a:chExt cx="792088" cy="792088"/>
          </a:xfrm>
        </p:grpSpPr>
        <p:sp>
          <p:nvSpPr>
            <p:cNvPr id="68" name="椭圆 67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2"/>
                  </a:solidFill>
                </a:rPr>
                <a:t>5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6199421" y="7369188"/>
            <a:ext cx="792088" cy="792088"/>
            <a:chOff x="3782790" y="3877472"/>
            <a:chExt cx="792088" cy="792088"/>
          </a:xfrm>
        </p:grpSpPr>
        <p:sp>
          <p:nvSpPr>
            <p:cNvPr id="71" name="椭圆 70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3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4375885" y="7342476"/>
            <a:ext cx="792088" cy="792088"/>
            <a:chOff x="3782790" y="3877472"/>
            <a:chExt cx="792088" cy="792088"/>
          </a:xfrm>
        </p:grpSpPr>
        <p:sp>
          <p:nvSpPr>
            <p:cNvPr id="74" name="椭圆 73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6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6199421" y="4040265"/>
            <a:ext cx="792088" cy="792088"/>
            <a:chOff x="3782790" y="3877472"/>
            <a:chExt cx="792088" cy="792088"/>
          </a:xfrm>
        </p:grpSpPr>
        <p:sp>
          <p:nvSpPr>
            <p:cNvPr id="77" name="椭圆 76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2"/>
                  </a:solidFill>
                </a:rPr>
                <a:t>2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994559" y="5382252"/>
            <a:ext cx="792088" cy="792088"/>
            <a:chOff x="3782790" y="3877472"/>
            <a:chExt cx="792088" cy="792088"/>
          </a:xfrm>
        </p:grpSpPr>
        <p:sp>
          <p:nvSpPr>
            <p:cNvPr id="80" name="椭圆 79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1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cxnSp>
        <p:nvCxnSpPr>
          <p:cNvPr id="82" name="直接箭头连接符 81"/>
          <p:cNvCxnSpPr/>
          <p:nvPr/>
        </p:nvCxnSpPr>
        <p:spPr bwMode="auto">
          <a:xfrm flipV="1">
            <a:off x="1786647" y="4719989"/>
            <a:ext cx="1043345" cy="66226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3" name="直接箭头连接符 82"/>
          <p:cNvCxnSpPr/>
          <p:nvPr/>
        </p:nvCxnSpPr>
        <p:spPr bwMode="auto">
          <a:xfrm>
            <a:off x="3758622" y="4371732"/>
            <a:ext cx="2304256" cy="6457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4" name="直接箭头连接符 83"/>
          <p:cNvCxnSpPr/>
          <p:nvPr/>
        </p:nvCxnSpPr>
        <p:spPr bwMode="auto">
          <a:xfrm>
            <a:off x="3475912" y="7658384"/>
            <a:ext cx="855453" cy="5342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5" name="直接箭头连接符 84"/>
          <p:cNvCxnSpPr/>
          <p:nvPr/>
        </p:nvCxnSpPr>
        <p:spPr bwMode="auto">
          <a:xfrm flipH="1">
            <a:off x="5350272" y="7711808"/>
            <a:ext cx="712606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6" name="直接箭头连接符 85"/>
          <p:cNvCxnSpPr/>
          <p:nvPr/>
        </p:nvCxnSpPr>
        <p:spPr bwMode="auto">
          <a:xfrm flipV="1">
            <a:off x="6595465" y="5051120"/>
            <a:ext cx="0" cy="213267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7" name="直接箭头连接符 86"/>
          <p:cNvCxnSpPr/>
          <p:nvPr/>
        </p:nvCxnSpPr>
        <p:spPr bwMode="auto">
          <a:xfrm flipV="1">
            <a:off x="3431393" y="4832353"/>
            <a:ext cx="2631485" cy="245669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8" name="直接箭头连接符 87"/>
          <p:cNvCxnSpPr/>
          <p:nvPr/>
        </p:nvCxnSpPr>
        <p:spPr bwMode="auto">
          <a:xfrm>
            <a:off x="3622080" y="4719989"/>
            <a:ext cx="2577341" cy="246281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9" name="直接箭头连接符 88"/>
          <p:cNvCxnSpPr/>
          <p:nvPr/>
        </p:nvCxnSpPr>
        <p:spPr bwMode="auto">
          <a:xfrm>
            <a:off x="3431393" y="4847315"/>
            <a:ext cx="944492" cy="244173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0" name="标题 1"/>
          <p:cNvSpPr txBox="1">
            <a:spLocks/>
          </p:cNvSpPr>
          <p:nvPr/>
        </p:nvSpPr>
        <p:spPr bwMode="auto">
          <a:xfrm>
            <a:off x="18657" y="5393432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(</a:t>
            </a:r>
            <a:r>
              <a:rPr lang="en-US" altLang="zh-CN" kern="0" dirty="0" smtClean="0">
                <a:solidFill>
                  <a:srgbClr val="FFC000"/>
                </a:solidFill>
                <a:ea typeface="宋体" charset="-122"/>
              </a:rPr>
              <a:t>0</a:t>
            </a:r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)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91" name="Rectangle 1"/>
          <p:cNvSpPr txBox="1">
            <a:spLocks noChangeArrowheads="1"/>
          </p:cNvSpPr>
          <p:nvPr/>
        </p:nvSpPr>
        <p:spPr bwMode="auto">
          <a:xfrm>
            <a:off x="2339036" y="3423568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</a:t>
            </a:r>
            <a:r>
              <a:rPr lang="en-US" altLang="zh-CN" sz="32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2" name="Rectangle 1"/>
          <p:cNvSpPr txBox="1">
            <a:spLocks noChangeArrowheads="1"/>
          </p:cNvSpPr>
          <p:nvPr/>
        </p:nvSpPr>
        <p:spPr bwMode="auto">
          <a:xfrm>
            <a:off x="1900834" y="8081140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</a:t>
            </a:r>
            <a:r>
              <a:rPr lang="en-US" altLang="zh-CN" sz="32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3" name="Rectangle 1"/>
          <p:cNvSpPr txBox="1">
            <a:spLocks noChangeArrowheads="1"/>
          </p:cNvSpPr>
          <p:nvPr/>
        </p:nvSpPr>
        <p:spPr bwMode="auto">
          <a:xfrm>
            <a:off x="5706575" y="3468476"/>
            <a:ext cx="1731929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</a:t>
            </a:r>
            <a:r>
              <a:rPr lang="en-US" altLang="zh-CN" sz="32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,</a:t>
            </a:r>
            <a:r>
              <a:rPr lang="en-US" altLang="zh-CN" sz="32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  <a:endParaRPr lang="en-US" altLang="zh-CN" sz="3200" kern="0" dirty="0" smtClean="0">
              <a:solidFill>
                <a:srgbClr val="00B0F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4" name="Rectangle 1"/>
          <p:cNvSpPr txBox="1">
            <a:spLocks noChangeArrowheads="1"/>
          </p:cNvSpPr>
          <p:nvPr/>
        </p:nvSpPr>
        <p:spPr bwMode="auto">
          <a:xfrm>
            <a:off x="6595465" y="6936619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</a:t>
            </a:r>
            <a:r>
              <a:rPr lang="en-US" altLang="zh-CN" sz="3200" kern="0" dirty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  <a:endParaRPr lang="en-US" altLang="zh-CN" sz="3200" kern="0" dirty="0" smtClean="0">
              <a:solidFill>
                <a:srgbClr val="00B0F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5" name="Rectangle 1"/>
          <p:cNvSpPr txBox="1">
            <a:spLocks noChangeArrowheads="1"/>
          </p:cNvSpPr>
          <p:nvPr/>
        </p:nvSpPr>
        <p:spPr bwMode="auto">
          <a:xfrm>
            <a:off x="4090840" y="8229159"/>
            <a:ext cx="1835496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</a:t>
            </a:r>
            <a:r>
              <a:rPr lang="en-US" altLang="zh-CN" sz="32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,</a:t>
            </a:r>
            <a:r>
              <a:rPr lang="en-US" altLang="zh-CN" sz="32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  <a:endParaRPr lang="en-US" altLang="zh-CN" sz="3200" kern="0" dirty="0" smtClean="0">
              <a:solidFill>
                <a:srgbClr val="00B0F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7881081" y="5672139"/>
            <a:ext cx="792088" cy="792088"/>
            <a:chOff x="3782790" y="3877472"/>
            <a:chExt cx="792088" cy="792088"/>
          </a:xfrm>
        </p:grpSpPr>
        <p:sp>
          <p:nvSpPr>
            <p:cNvPr id="97" name="椭圆 96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98" name="文本框 97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7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cxnSp>
        <p:nvCxnSpPr>
          <p:cNvPr id="99" name="直接箭头连接符 98"/>
          <p:cNvCxnSpPr/>
          <p:nvPr/>
        </p:nvCxnSpPr>
        <p:spPr bwMode="auto">
          <a:xfrm flipV="1">
            <a:off x="5167973" y="6174340"/>
            <a:ext cx="2558563" cy="124827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0" name="Rectangle 1"/>
          <p:cNvSpPr txBox="1">
            <a:spLocks noChangeArrowheads="1"/>
          </p:cNvSpPr>
          <p:nvPr/>
        </p:nvSpPr>
        <p:spPr bwMode="auto">
          <a:xfrm>
            <a:off x="1890255" y="4693417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endParaRPr lang="en-US" altLang="zh-CN" sz="32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1" name="Rectangle 1"/>
          <p:cNvSpPr txBox="1">
            <a:spLocks noChangeArrowheads="1"/>
          </p:cNvSpPr>
          <p:nvPr/>
        </p:nvSpPr>
        <p:spPr bwMode="auto">
          <a:xfrm>
            <a:off x="1506406" y="6314577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endParaRPr lang="en-US" altLang="zh-CN" sz="32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2" name="Rectangle 1"/>
          <p:cNvSpPr txBox="1">
            <a:spLocks noChangeArrowheads="1"/>
          </p:cNvSpPr>
          <p:nvPr/>
        </p:nvSpPr>
        <p:spPr bwMode="auto">
          <a:xfrm>
            <a:off x="4348492" y="4093689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3" name="Rectangle 1"/>
          <p:cNvSpPr txBox="1">
            <a:spLocks noChangeArrowheads="1"/>
          </p:cNvSpPr>
          <p:nvPr/>
        </p:nvSpPr>
        <p:spPr bwMode="auto">
          <a:xfrm>
            <a:off x="3579906" y="4974753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4" name="Rectangle 1"/>
          <p:cNvSpPr txBox="1">
            <a:spLocks noChangeArrowheads="1"/>
          </p:cNvSpPr>
          <p:nvPr/>
        </p:nvSpPr>
        <p:spPr bwMode="auto">
          <a:xfrm>
            <a:off x="3101041" y="5468991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5" name="Rectangle 1"/>
          <p:cNvSpPr txBox="1">
            <a:spLocks noChangeArrowheads="1"/>
          </p:cNvSpPr>
          <p:nvPr/>
        </p:nvSpPr>
        <p:spPr bwMode="auto">
          <a:xfrm>
            <a:off x="3161190" y="6659907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6" name="Rectangle 1"/>
          <p:cNvSpPr txBox="1">
            <a:spLocks noChangeArrowheads="1"/>
          </p:cNvSpPr>
          <p:nvPr/>
        </p:nvSpPr>
        <p:spPr bwMode="auto">
          <a:xfrm>
            <a:off x="3141971" y="7357097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7" name="Rectangle 1"/>
          <p:cNvSpPr txBox="1">
            <a:spLocks noChangeArrowheads="1"/>
          </p:cNvSpPr>
          <p:nvPr/>
        </p:nvSpPr>
        <p:spPr bwMode="auto">
          <a:xfrm>
            <a:off x="5350272" y="7368190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92D050"/>
                </a:solidFill>
                <a:ea typeface="宋体" panose="02010600030101010101" pitchFamily="2" charset="-122"/>
              </a:rPr>
              <a:t>3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9" name="Rectangle 1"/>
          <p:cNvSpPr txBox="1">
            <a:spLocks noChangeArrowheads="1"/>
          </p:cNvSpPr>
          <p:nvPr/>
        </p:nvSpPr>
        <p:spPr bwMode="auto">
          <a:xfrm>
            <a:off x="6093902" y="5484857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92D050"/>
                </a:solidFill>
                <a:ea typeface="宋体" panose="02010600030101010101" pitchFamily="2" charset="-122"/>
              </a:rPr>
              <a:t>3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10" name="Rectangle 1"/>
          <p:cNvSpPr txBox="1">
            <a:spLocks noChangeArrowheads="1"/>
          </p:cNvSpPr>
          <p:nvPr/>
        </p:nvSpPr>
        <p:spPr bwMode="auto">
          <a:xfrm>
            <a:off x="5649195" y="6550336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92D050"/>
                </a:solidFill>
                <a:ea typeface="宋体" panose="02010600030101010101" pitchFamily="2" charset="-122"/>
              </a:rPr>
              <a:t>3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8613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530898" y="268058"/>
            <a:ext cx="11179529" cy="1277980"/>
          </a:xfrm>
        </p:spPr>
        <p:txBody>
          <a:bodyPr/>
          <a:lstStyle/>
          <a:p>
            <a:pPr marL="317500" indent="0" algn="ctr" eaLnBrk="1" hangingPunct="1">
              <a:buNone/>
            </a:pPr>
            <a:r>
              <a:rPr lang="en-US" altLang="zh-CN" sz="5400" dirty="0" smtClean="0">
                <a:ea typeface="宋体" panose="02010600030101010101" pitchFamily="2" charset="-122"/>
              </a:rPr>
              <a:t>The algorithm </a:t>
            </a:r>
            <a:endParaRPr lang="en-US" altLang="zh-CN" sz="5400" dirty="0">
              <a:ea typeface="宋体" panose="02010600030101010101" pitchFamily="2" charset="-122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165696" y="19104"/>
            <a:ext cx="8242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D-Topo sort 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997822" y="1444365"/>
            <a:ext cx="10712605" cy="140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r>
              <a:rPr lang="en-US" altLang="zh-CN" sz="3600" kern="0" dirty="0">
                <a:solidFill>
                  <a:srgbClr val="92D050"/>
                </a:solidFill>
                <a:ea typeface="宋体" panose="02010600030101010101" pitchFamily="2" charset="-122"/>
              </a:rPr>
              <a:t>3</a:t>
            </a:r>
            <a:r>
              <a:rPr lang="en-US" altLang="zh-CN" sz="3600" kern="0" dirty="0" smtClean="0">
                <a:solidFill>
                  <a:srgbClr val="92D050"/>
                </a:solidFill>
                <a:ea typeface="宋体" panose="02010600030101010101" pitchFamily="2" charset="-122"/>
              </a:rPr>
              <a:t>. </a:t>
            </a:r>
            <a:r>
              <a:rPr lang="en-US" altLang="zh-CN" sz="3600" kern="0" dirty="0" smtClean="0">
                <a:ea typeface="宋体" panose="02010600030101010101" pitchFamily="2" charset="-122"/>
              </a:rPr>
              <a:t>Repeat </a:t>
            </a:r>
            <a:r>
              <a:rPr lang="en-US" altLang="zh-CN" sz="3600" kern="0" dirty="0" smtClean="0">
                <a:solidFill>
                  <a:srgbClr val="92D050"/>
                </a:solidFill>
                <a:ea typeface="宋体" panose="02010600030101010101" pitchFamily="2" charset="-122"/>
              </a:rPr>
              <a:t>step2</a:t>
            </a:r>
            <a:r>
              <a:rPr lang="en-US" altLang="zh-CN" sz="3600" kern="0" dirty="0" smtClean="0">
                <a:ea typeface="宋体" panose="02010600030101010101" pitchFamily="2" charset="-122"/>
              </a:rPr>
              <a:t>(receive </a:t>
            </a:r>
            <a:r>
              <a:rPr lang="en-US" altLang="zh-CN" sz="3600" kern="0" dirty="0" err="1" smtClean="0">
                <a:ea typeface="宋体" panose="02010600030101010101" pitchFamily="2" charset="-122"/>
              </a:rPr>
              <a:t>st</a:t>
            </a:r>
            <a:r>
              <a:rPr lang="en-US" altLang="zh-CN" sz="3600" kern="0" dirty="0">
                <a:ea typeface="宋体" panose="02010600030101010101" pitchFamily="2" charset="-122"/>
              </a:rPr>
              <a:t> </a:t>
            </a:r>
            <a:r>
              <a:rPr lang="en-US" altLang="zh-CN" sz="3600" kern="0" dirty="0" smtClean="0">
                <a:ea typeface="宋体" panose="02010600030101010101" pitchFamily="2" charset="-122"/>
              </a:rPr>
              <a:t>and plus 1, then send)  </a:t>
            </a:r>
          </a:p>
        </p:txBody>
      </p:sp>
      <p:cxnSp>
        <p:nvCxnSpPr>
          <p:cNvPr id="12" name="直接箭头连接符 11"/>
          <p:cNvCxnSpPr/>
          <p:nvPr/>
        </p:nvCxnSpPr>
        <p:spPr bwMode="auto">
          <a:xfrm>
            <a:off x="9958784" y="4847315"/>
            <a:ext cx="914400" cy="914400"/>
          </a:xfrm>
          <a:prstGeom prst="straightConnector1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46" name="组合 45"/>
          <p:cNvGrpSpPr/>
          <p:nvPr/>
        </p:nvGrpSpPr>
        <p:grpSpPr>
          <a:xfrm>
            <a:off x="2829992" y="3948976"/>
            <a:ext cx="792088" cy="792088"/>
            <a:chOff x="3782790" y="3877472"/>
            <a:chExt cx="792088" cy="792088"/>
          </a:xfrm>
        </p:grpSpPr>
        <p:sp>
          <p:nvSpPr>
            <p:cNvPr id="47" name="椭圆 46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4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cxnSp>
        <p:nvCxnSpPr>
          <p:cNvPr id="49" name="直接箭头连接符 48"/>
          <p:cNvCxnSpPr/>
          <p:nvPr/>
        </p:nvCxnSpPr>
        <p:spPr bwMode="auto">
          <a:xfrm>
            <a:off x="1786647" y="6314577"/>
            <a:ext cx="864096" cy="86822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66" name="组合 65"/>
          <p:cNvGrpSpPr/>
          <p:nvPr/>
        </p:nvGrpSpPr>
        <p:grpSpPr>
          <a:xfrm>
            <a:off x="2639305" y="7289052"/>
            <a:ext cx="792088" cy="792088"/>
            <a:chOff x="3782790" y="3877472"/>
            <a:chExt cx="792088" cy="792088"/>
          </a:xfrm>
        </p:grpSpPr>
        <p:sp>
          <p:nvSpPr>
            <p:cNvPr id="68" name="椭圆 67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2"/>
                  </a:solidFill>
                </a:rPr>
                <a:t>5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6199421" y="7369188"/>
            <a:ext cx="792088" cy="792088"/>
            <a:chOff x="3782790" y="3877472"/>
            <a:chExt cx="792088" cy="792088"/>
          </a:xfrm>
        </p:grpSpPr>
        <p:sp>
          <p:nvSpPr>
            <p:cNvPr id="71" name="椭圆 70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3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4375885" y="7342476"/>
            <a:ext cx="792088" cy="792088"/>
            <a:chOff x="3782790" y="3877472"/>
            <a:chExt cx="792088" cy="792088"/>
          </a:xfrm>
        </p:grpSpPr>
        <p:sp>
          <p:nvSpPr>
            <p:cNvPr id="74" name="椭圆 73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6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6199421" y="4040265"/>
            <a:ext cx="792088" cy="792088"/>
            <a:chOff x="3782790" y="3877472"/>
            <a:chExt cx="792088" cy="792088"/>
          </a:xfrm>
        </p:grpSpPr>
        <p:sp>
          <p:nvSpPr>
            <p:cNvPr id="77" name="椭圆 76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2"/>
                  </a:solidFill>
                </a:rPr>
                <a:t>2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994559" y="5382252"/>
            <a:ext cx="792088" cy="792088"/>
            <a:chOff x="3782790" y="3877472"/>
            <a:chExt cx="792088" cy="792088"/>
          </a:xfrm>
        </p:grpSpPr>
        <p:sp>
          <p:nvSpPr>
            <p:cNvPr id="80" name="椭圆 79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1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cxnSp>
        <p:nvCxnSpPr>
          <p:cNvPr id="82" name="直接箭头连接符 81"/>
          <p:cNvCxnSpPr/>
          <p:nvPr/>
        </p:nvCxnSpPr>
        <p:spPr bwMode="auto">
          <a:xfrm flipV="1">
            <a:off x="1786647" y="4719989"/>
            <a:ext cx="1043345" cy="66226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3" name="直接箭头连接符 82"/>
          <p:cNvCxnSpPr/>
          <p:nvPr/>
        </p:nvCxnSpPr>
        <p:spPr bwMode="auto">
          <a:xfrm>
            <a:off x="3758622" y="4371732"/>
            <a:ext cx="2304256" cy="6457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4" name="直接箭头连接符 83"/>
          <p:cNvCxnSpPr/>
          <p:nvPr/>
        </p:nvCxnSpPr>
        <p:spPr bwMode="auto">
          <a:xfrm>
            <a:off x="3475912" y="7658384"/>
            <a:ext cx="855453" cy="5342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5" name="直接箭头连接符 84"/>
          <p:cNvCxnSpPr/>
          <p:nvPr/>
        </p:nvCxnSpPr>
        <p:spPr bwMode="auto">
          <a:xfrm flipH="1">
            <a:off x="5350272" y="7711808"/>
            <a:ext cx="712606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6" name="直接箭头连接符 85"/>
          <p:cNvCxnSpPr/>
          <p:nvPr/>
        </p:nvCxnSpPr>
        <p:spPr bwMode="auto">
          <a:xfrm flipV="1">
            <a:off x="6595465" y="5051120"/>
            <a:ext cx="0" cy="213267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7" name="直接箭头连接符 86"/>
          <p:cNvCxnSpPr/>
          <p:nvPr/>
        </p:nvCxnSpPr>
        <p:spPr bwMode="auto">
          <a:xfrm flipV="1">
            <a:off x="3431393" y="4832353"/>
            <a:ext cx="2631485" cy="245669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8" name="直接箭头连接符 87"/>
          <p:cNvCxnSpPr/>
          <p:nvPr/>
        </p:nvCxnSpPr>
        <p:spPr bwMode="auto">
          <a:xfrm>
            <a:off x="3622080" y="4719989"/>
            <a:ext cx="2577341" cy="246281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9" name="直接箭头连接符 88"/>
          <p:cNvCxnSpPr/>
          <p:nvPr/>
        </p:nvCxnSpPr>
        <p:spPr bwMode="auto">
          <a:xfrm>
            <a:off x="3431393" y="4847315"/>
            <a:ext cx="944492" cy="244173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0" name="标题 1"/>
          <p:cNvSpPr txBox="1">
            <a:spLocks/>
          </p:cNvSpPr>
          <p:nvPr/>
        </p:nvSpPr>
        <p:spPr bwMode="auto">
          <a:xfrm>
            <a:off x="18657" y="5393432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(</a:t>
            </a:r>
            <a:r>
              <a:rPr lang="en-US" altLang="zh-CN" kern="0" dirty="0" smtClean="0">
                <a:solidFill>
                  <a:srgbClr val="FFC000"/>
                </a:solidFill>
                <a:ea typeface="宋体" charset="-122"/>
              </a:rPr>
              <a:t>0</a:t>
            </a:r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)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91" name="Rectangle 1"/>
          <p:cNvSpPr txBox="1">
            <a:spLocks noChangeArrowheads="1"/>
          </p:cNvSpPr>
          <p:nvPr/>
        </p:nvSpPr>
        <p:spPr bwMode="auto">
          <a:xfrm>
            <a:off x="2339036" y="3423568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</a:t>
            </a:r>
            <a:r>
              <a:rPr lang="en-US" altLang="zh-CN" sz="32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2" name="Rectangle 1"/>
          <p:cNvSpPr txBox="1">
            <a:spLocks noChangeArrowheads="1"/>
          </p:cNvSpPr>
          <p:nvPr/>
        </p:nvSpPr>
        <p:spPr bwMode="auto">
          <a:xfrm>
            <a:off x="1900834" y="8081140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</a:t>
            </a:r>
            <a:r>
              <a:rPr lang="en-US" altLang="zh-CN" sz="32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3" name="Rectangle 1"/>
          <p:cNvSpPr txBox="1">
            <a:spLocks noChangeArrowheads="1"/>
          </p:cNvSpPr>
          <p:nvPr/>
        </p:nvSpPr>
        <p:spPr bwMode="auto">
          <a:xfrm>
            <a:off x="5706575" y="3468476"/>
            <a:ext cx="1731929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</a:t>
            </a:r>
            <a:r>
              <a:rPr lang="en-US" altLang="zh-CN" sz="32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,</a:t>
            </a:r>
            <a:r>
              <a:rPr lang="en-US" altLang="zh-CN" sz="32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,</a:t>
            </a:r>
            <a:r>
              <a:rPr lang="en-US" altLang="zh-CN" sz="3200" kern="0" dirty="0" smtClean="0">
                <a:solidFill>
                  <a:srgbClr val="92D050"/>
                </a:solidFill>
                <a:ea typeface="宋体" panose="02010600030101010101" pitchFamily="2" charset="-122"/>
              </a:rPr>
              <a:t>3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  <a:endParaRPr lang="en-US" altLang="zh-CN" sz="3200" kern="0" dirty="0" smtClean="0">
              <a:solidFill>
                <a:srgbClr val="00B0F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4" name="Rectangle 1"/>
          <p:cNvSpPr txBox="1">
            <a:spLocks noChangeArrowheads="1"/>
          </p:cNvSpPr>
          <p:nvPr/>
        </p:nvSpPr>
        <p:spPr bwMode="auto">
          <a:xfrm>
            <a:off x="6595465" y="6936619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</a:t>
            </a:r>
            <a:r>
              <a:rPr lang="en-US" altLang="zh-CN" sz="3200" kern="0" dirty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  <a:endParaRPr lang="en-US" altLang="zh-CN" sz="3200" kern="0" dirty="0" smtClean="0">
              <a:solidFill>
                <a:srgbClr val="00B0F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5" name="Rectangle 1"/>
          <p:cNvSpPr txBox="1">
            <a:spLocks noChangeArrowheads="1"/>
          </p:cNvSpPr>
          <p:nvPr/>
        </p:nvSpPr>
        <p:spPr bwMode="auto">
          <a:xfrm>
            <a:off x="4090840" y="8229159"/>
            <a:ext cx="1835496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</a:t>
            </a:r>
            <a:r>
              <a:rPr lang="en-US" altLang="zh-CN" sz="32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,</a:t>
            </a:r>
            <a:r>
              <a:rPr lang="en-US" altLang="zh-CN" sz="32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,</a:t>
            </a:r>
            <a:r>
              <a:rPr lang="en-US" altLang="zh-CN" sz="3200" kern="0" dirty="0" smtClean="0">
                <a:solidFill>
                  <a:srgbClr val="92D050"/>
                </a:solidFill>
                <a:ea typeface="宋体" panose="02010600030101010101" pitchFamily="2" charset="-122"/>
              </a:rPr>
              <a:t>3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  <a:endParaRPr lang="en-US" altLang="zh-CN" sz="3200" kern="0" dirty="0" smtClean="0">
              <a:solidFill>
                <a:srgbClr val="00B0F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7881081" y="5672139"/>
            <a:ext cx="792088" cy="792088"/>
            <a:chOff x="3782790" y="3877472"/>
            <a:chExt cx="792088" cy="792088"/>
          </a:xfrm>
        </p:grpSpPr>
        <p:sp>
          <p:nvSpPr>
            <p:cNvPr id="97" name="椭圆 96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98" name="文本框 97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7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cxnSp>
        <p:nvCxnSpPr>
          <p:cNvPr id="99" name="直接箭头连接符 98"/>
          <p:cNvCxnSpPr/>
          <p:nvPr/>
        </p:nvCxnSpPr>
        <p:spPr bwMode="auto">
          <a:xfrm flipV="1">
            <a:off x="5167973" y="6174340"/>
            <a:ext cx="2558563" cy="124827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0" name="Rectangle 1"/>
          <p:cNvSpPr txBox="1">
            <a:spLocks noChangeArrowheads="1"/>
          </p:cNvSpPr>
          <p:nvPr/>
        </p:nvSpPr>
        <p:spPr bwMode="auto">
          <a:xfrm>
            <a:off x="1890255" y="4693417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endParaRPr lang="en-US" altLang="zh-CN" sz="32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1" name="Rectangle 1"/>
          <p:cNvSpPr txBox="1">
            <a:spLocks noChangeArrowheads="1"/>
          </p:cNvSpPr>
          <p:nvPr/>
        </p:nvSpPr>
        <p:spPr bwMode="auto">
          <a:xfrm>
            <a:off x="1506406" y="6314577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endParaRPr lang="en-US" altLang="zh-CN" sz="32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2" name="Rectangle 1"/>
          <p:cNvSpPr txBox="1">
            <a:spLocks noChangeArrowheads="1"/>
          </p:cNvSpPr>
          <p:nvPr/>
        </p:nvSpPr>
        <p:spPr bwMode="auto">
          <a:xfrm>
            <a:off x="4348492" y="4093689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3" name="Rectangle 1"/>
          <p:cNvSpPr txBox="1">
            <a:spLocks noChangeArrowheads="1"/>
          </p:cNvSpPr>
          <p:nvPr/>
        </p:nvSpPr>
        <p:spPr bwMode="auto">
          <a:xfrm>
            <a:off x="3579906" y="4974753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4" name="Rectangle 1"/>
          <p:cNvSpPr txBox="1">
            <a:spLocks noChangeArrowheads="1"/>
          </p:cNvSpPr>
          <p:nvPr/>
        </p:nvSpPr>
        <p:spPr bwMode="auto">
          <a:xfrm>
            <a:off x="3101041" y="5468991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5" name="Rectangle 1"/>
          <p:cNvSpPr txBox="1">
            <a:spLocks noChangeArrowheads="1"/>
          </p:cNvSpPr>
          <p:nvPr/>
        </p:nvSpPr>
        <p:spPr bwMode="auto">
          <a:xfrm>
            <a:off x="3161190" y="6659907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6" name="Rectangle 1"/>
          <p:cNvSpPr txBox="1">
            <a:spLocks noChangeArrowheads="1"/>
          </p:cNvSpPr>
          <p:nvPr/>
        </p:nvSpPr>
        <p:spPr bwMode="auto">
          <a:xfrm>
            <a:off x="3141971" y="7357097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7" name="Rectangle 1"/>
          <p:cNvSpPr txBox="1">
            <a:spLocks noChangeArrowheads="1"/>
          </p:cNvSpPr>
          <p:nvPr/>
        </p:nvSpPr>
        <p:spPr bwMode="auto">
          <a:xfrm>
            <a:off x="5350272" y="7368190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92D050"/>
                </a:solidFill>
                <a:ea typeface="宋体" panose="02010600030101010101" pitchFamily="2" charset="-122"/>
              </a:rPr>
              <a:t>3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9" name="Rectangle 1"/>
          <p:cNvSpPr txBox="1">
            <a:spLocks noChangeArrowheads="1"/>
          </p:cNvSpPr>
          <p:nvPr/>
        </p:nvSpPr>
        <p:spPr bwMode="auto">
          <a:xfrm>
            <a:off x="6093902" y="5484857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92D050"/>
                </a:solidFill>
                <a:ea typeface="宋体" panose="02010600030101010101" pitchFamily="2" charset="-122"/>
              </a:rPr>
              <a:t>3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10" name="Rectangle 1"/>
          <p:cNvSpPr txBox="1">
            <a:spLocks noChangeArrowheads="1"/>
          </p:cNvSpPr>
          <p:nvPr/>
        </p:nvSpPr>
        <p:spPr bwMode="auto">
          <a:xfrm>
            <a:off x="5649195" y="6550336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92D050"/>
                </a:solidFill>
                <a:ea typeface="宋体" panose="02010600030101010101" pitchFamily="2" charset="-122"/>
              </a:rPr>
              <a:t>3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3" name="Rectangle 1"/>
          <p:cNvSpPr txBox="1">
            <a:spLocks noChangeArrowheads="1"/>
          </p:cNvSpPr>
          <p:nvPr/>
        </p:nvSpPr>
        <p:spPr bwMode="auto">
          <a:xfrm>
            <a:off x="7662204" y="5094055"/>
            <a:ext cx="1010965" cy="59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</a:t>
            </a:r>
            <a:r>
              <a:rPr lang="en-US" altLang="zh-CN" sz="3200" kern="0" dirty="0" smtClean="0">
                <a:solidFill>
                  <a:srgbClr val="92D050"/>
                </a:solidFill>
                <a:ea typeface="宋体" panose="02010600030101010101" pitchFamily="2" charset="-122"/>
              </a:rPr>
              <a:t>3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  <a:endParaRPr lang="en-US" altLang="zh-CN" sz="3200" kern="0" dirty="0" smtClean="0">
              <a:solidFill>
                <a:srgbClr val="00B0F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39374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530898" y="268058"/>
            <a:ext cx="11179529" cy="1277980"/>
          </a:xfrm>
        </p:spPr>
        <p:txBody>
          <a:bodyPr/>
          <a:lstStyle/>
          <a:p>
            <a:pPr marL="317500" indent="0" algn="ctr" eaLnBrk="1" hangingPunct="1">
              <a:buNone/>
            </a:pPr>
            <a:r>
              <a:rPr lang="en-US" altLang="zh-CN" sz="5400" dirty="0" smtClean="0">
                <a:ea typeface="宋体" panose="02010600030101010101" pitchFamily="2" charset="-122"/>
              </a:rPr>
              <a:t>The algorithm </a:t>
            </a:r>
            <a:endParaRPr lang="en-US" altLang="zh-CN" sz="5400" dirty="0">
              <a:ea typeface="宋体" panose="02010600030101010101" pitchFamily="2" charset="-122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165696" y="19104"/>
            <a:ext cx="8242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D-Topo sort 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997822" y="1444365"/>
            <a:ext cx="10712605" cy="140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r>
              <a:rPr lang="en-US" altLang="zh-CN" sz="3600" kern="0" dirty="0">
                <a:solidFill>
                  <a:srgbClr val="FFFF00"/>
                </a:solidFill>
                <a:ea typeface="宋体" panose="02010600030101010101" pitchFamily="2" charset="-122"/>
              </a:rPr>
              <a:t>4</a:t>
            </a:r>
            <a:r>
              <a:rPr lang="en-US" altLang="zh-CN" sz="3600" kern="0" dirty="0" smtClean="0">
                <a:solidFill>
                  <a:srgbClr val="FFFF00"/>
                </a:solidFill>
                <a:ea typeface="宋体" panose="02010600030101010101" pitchFamily="2" charset="-122"/>
              </a:rPr>
              <a:t>. </a:t>
            </a:r>
            <a:r>
              <a:rPr lang="en-US" altLang="zh-CN" sz="3600" kern="0" dirty="0" smtClean="0">
                <a:ea typeface="宋体" panose="02010600030101010101" pitchFamily="2" charset="-122"/>
              </a:rPr>
              <a:t>Get the </a:t>
            </a:r>
            <a:r>
              <a:rPr lang="en-US" altLang="zh-CN" sz="3600" kern="0" dirty="0" smtClean="0">
                <a:solidFill>
                  <a:srgbClr val="FFFF00"/>
                </a:solidFill>
                <a:ea typeface="宋体" panose="02010600030101010101" pitchFamily="2" charset="-122"/>
              </a:rPr>
              <a:t>maximum value </a:t>
            </a:r>
            <a:r>
              <a:rPr lang="en-US" altLang="zh-CN" sz="3600" kern="0" dirty="0" smtClean="0">
                <a:ea typeface="宋体" panose="02010600030101010101" pitchFamily="2" charset="-122"/>
              </a:rPr>
              <a:t>of all nodes  </a:t>
            </a:r>
          </a:p>
        </p:txBody>
      </p:sp>
      <p:cxnSp>
        <p:nvCxnSpPr>
          <p:cNvPr id="12" name="直接箭头连接符 11"/>
          <p:cNvCxnSpPr/>
          <p:nvPr/>
        </p:nvCxnSpPr>
        <p:spPr bwMode="auto">
          <a:xfrm>
            <a:off x="9958784" y="4847315"/>
            <a:ext cx="914400" cy="914400"/>
          </a:xfrm>
          <a:prstGeom prst="straightConnector1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46" name="组合 45"/>
          <p:cNvGrpSpPr/>
          <p:nvPr/>
        </p:nvGrpSpPr>
        <p:grpSpPr>
          <a:xfrm>
            <a:off x="2829992" y="3948976"/>
            <a:ext cx="792088" cy="792088"/>
            <a:chOff x="3782790" y="3877472"/>
            <a:chExt cx="792088" cy="792088"/>
          </a:xfrm>
        </p:grpSpPr>
        <p:sp>
          <p:nvSpPr>
            <p:cNvPr id="47" name="椭圆 46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4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cxnSp>
        <p:nvCxnSpPr>
          <p:cNvPr id="49" name="直接箭头连接符 48"/>
          <p:cNvCxnSpPr/>
          <p:nvPr/>
        </p:nvCxnSpPr>
        <p:spPr bwMode="auto">
          <a:xfrm>
            <a:off x="1786647" y="6314577"/>
            <a:ext cx="864096" cy="86822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66" name="组合 65"/>
          <p:cNvGrpSpPr/>
          <p:nvPr/>
        </p:nvGrpSpPr>
        <p:grpSpPr>
          <a:xfrm>
            <a:off x="2639305" y="7289052"/>
            <a:ext cx="792088" cy="792088"/>
            <a:chOff x="3782790" y="3877472"/>
            <a:chExt cx="792088" cy="792088"/>
          </a:xfrm>
        </p:grpSpPr>
        <p:sp>
          <p:nvSpPr>
            <p:cNvPr id="68" name="椭圆 67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2"/>
                  </a:solidFill>
                </a:rPr>
                <a:t>5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6199421" y="7369188"/>
            <a:ext cx="792088" cy="792088"/>
            <a:chOff x="3782790" y="3877472"/>
            <a:chExt cx="792088" cy="792088"/>
          </a:xfrm>
        </p:grpSpPr>
        <p:sp>
          <p:nvSpPr>
            <p:cNvPr id="71" name="椭圆 70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3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4375885" y="7342476"/>
            <a:ext cx="792088" cy="792088"/>
            <a:chOff x="3782790" y="3877472"/>
            <a:chExt cx="792088" cy="792088"/>
          </a:xfrm>
        </p:grpSpPr>
        <p:sp>
          <p:nvSpPr>
            <p:cNvPr id="74" name="椭圆 73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6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6199421" y="4040265"/>
            <a:ext cx="792088" cy="792088"/>
            <a:chOff x="3782790" y="3877472"/>
            <a:chExt cx="792088" cy="792088"/>
          </a:xfrm>
        </p:grpSpPr>
        <p:sp>
          <p:nvSpPr>
            <p:cNvPr id="77" name="椭圆 76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2"/>
                  </a:solidFill>
                </a:rPr>
                <a:t>2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994559" y="5382252"/>
            <a:ext cx="792088" cy="792088"/>
            <a:chOff x="3782790" y="3877472"/>
            <a:chExt cx="792088" cy="792088"/>
          </a:xfrm>
        </p:grpSpPr>
        <p:sp>
          <p:nvSpPr>
            <p:cNvPr id="80" name="椭圆 79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1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cxnSp>
        <p:nvCxnSpPr>
          <p:cNvPr id="82" name="直接箭头连接符 81"/>
          <p:cNvCxnSpPr/>
          <p:nvPr/>
        </p:nvCxnSpPr>
        <p:spPr bwMode="auto">
          <a:xfrm flipV="1">
            <a:off x="1786647" y="4719989"/>
            <a:ext cx="1043345" cy="66226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3" name="直接箭头连接符 82"/>
          <p:cNvCxnSpPr/>
          <p:nvPr/>
        </p:nvCxnSpPr>
        <p:spPr bwMode="auto">
          <a:xfrm>
            <a:off x="3758622" y="4371732"/>
            <a:ext cx="2304256" cy="6457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4" name="直接箭头连接符 83"/>
          <p:cNvCxnSpPr/>
          <p:nvPr/>
        </p:nvCxnSpPr>
        <p:spPr bwMode="auto">
          <a:xfrm>
            <a:off x="3475912" y="7658384"/>
            <a:ext cx="855453" cy="5342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5" name="直接箭头连接符 84"/>
          <p:cNvCxnSpPr/>
          <p:nvPr/>
        </p:nvCxnSpPr>
        <p:spPr bwMode="auto">
          <a:xfrm flipH="1">
            <a:off x="5350272" y="7711808"/>
            <a:ext cx="712606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6" name="直接箭头连接符 85"/>
          <p:cNvCxnSpPr/>
          <p:nvPr/>
        </p:nvCxnSpPr>
        <p:spPr bwMode="auto">
          <a:xfrm flipV="1">
            <a:off x="6595465" y="5051120"/>
            <a:ext cx="0" cy="213267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7" name="直接箭头连接符 86"/>
          <p:cNvCxnSpPr/>
          <p:nvPr/>
        </p:nvCxnSpPr>
        <p:spPr bwMode="auto">
          <a:xfrm flipV="1">
            <a:off x="3431393" y="4832353"/>
            <a:ext cx="2631485" cy="245669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8" name="直接箭头连接符 87"/>
          <p:cNvCxnSpPr/>
          <p:nvPr/>
        </p:nvCxnSpPr>
        <p:spPr bwMode="auto">
          <a:xfrm>
            <a:off x="3622080" y="4719989"/>
            <a:ext cx="2577341" cy="246281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9" name="直接箭头连接符 88"/>
          <p:cNvCxnSpPr/>
          <p:nvPr/>
        </p:nvCxnSpPr>
        <p:spPr bwMode="auto">
          <a:xfrm>
            <a:off x="3431393" y="4847315"/>
            <a:ext cx="944492" cy="244173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0" name="标题 1"/>
          <p:cNvSpPr txBox="1">
            <a:spLocks/>
          </p:cNvSpPr>
          <p:nvPr/>
        </p:nvSpPr>
        <p:spPr bwMode="auto">
          <a:xfrm>
            <a:off x="18657" y="5393432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(</a:t>
            </a:r>
            <a:r>
              <a:rPr lang="en-US" altLang="zh-CN" kern="0" dirty="0" smtClean="0">
                <a:solidFill>
                  <a:srgbClr val="FFC000"/>
                </a:solidFill>
                <a:ea typeface="宋体" charset="-122"/>
              </a:rPr>
              <a:t>0</a:t>
            </a:r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)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91" name="Rectangle 1"/>
          <p:cNvSpPr txBox="1">
            <a:spLocks noChangeArrowheads="1"/>
          </p:cNvSpPr>
          <p:nvPr/>
        </p:nvSpPr>
        <p:spPr bwMode="auto">
          <a:xfrm>
            <a:off x="2339036" y="3423568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</a:t>
            </a:r>
            <a:r>
              <a:rPr lang="en-US" altLang="zh-CN" sz="32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2" name="Rectangle 1"/>
          <p:cNvSpPr txBox="1">
            <a:spLocks noChangeArrowheads="1"/>
          </p:cNvSpPr>
          <p:nvPr/>
        </p:nvSpPr>
        <p:spPr bwMode="auto">
          <a:xfrm>
            <a:off x="1900834" y="8081140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</a:t>
            </a:r>
            <a:r>
              <a:rPr lang="en-US" altLang="zh-CN" sz="32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3" name="Rectangle 1"/>
          <p:cNvSpPr txBox="1">
            <a:spLocks noChangeArrowheads="1"/>
          </p:cNvSpPr>
          <p:nvPr/>
        </p:nvSpPr>
        <p:spPr bwMode="auto">
          <a:xfrm>
            <a:off x="5706575" y="3468476"/>
            <a:ext cx="1731929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</a:t>
            </a:r>
            <a:r>
              <a:rPr lang="en-US" altLang="zh-CN" sz="32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,</a:t>
            </a:r>
            <a:r>
              <a:rPr lang="en-US" altLang="zh-CN" sz="32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,</a:t>
            </a:r>
            <a:r>
              <a:rPr lang="en-US" altLang="zh-CN" sz="3200" kern="0" dirty="0" smtClean="0">
                <a:solidFill>
                  <a:srgbClr val="92D050"/>
                </a:solidFill>
                <a:ea typeface="宋体" panose="02010600030101010101" pitchFamily="2" charset="-122"/>
              </a:rPr>
              <a:t>3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  <a:endParaRPr lang="en-US" altLang="zh-CN" sz="3200" kern="0" dirty="0" smtClean="0">
              <a:solidFill>
                <a:srgbClr val="00B0F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4" name="Rectangle 1"/>
          <p:cNvSpPr txBox="1">
            <a:spLocks noChangeArrowheads="1"/>
          </p:cNvSpPr>
          <p:nvPr/>
        </p:nvSpPr>
        <p:spPr bwMode="auto">
          <a:xfrm>
            <a:off x="6595465" y="6936619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</a:t>
            </a:r>
            <a:r>
              <a:rPr lang="en-US" altLang="zh-CN" sz="3200" kern="0" dirty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  <a:endParaRPr lang="en-US" altLang="zh-CN" sz="3200" kern="0" dirty="0" smtClean="0">
              <a:solidFill>
                <a:srgbClr val="00B0F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5" name="Rectangle 1"/>
          <p:cNvSpPr txBox="1">
            <a:spLocks noChangeArrowheads="1"/>
          </p:cNvSpPr>
          <p:nvPr/>
        </p:nvSpPr>
        <p:spPr bwMode="auto">
          <a:xfrm>
            <a:off x="4090840" y="8229159"/>
            <a:ext cx="1835496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</a:t>
            </a:r>
            <a:r>
              <a:rPr lang="en-US" altLang="zh-CN" sz="32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,</a:t>
            </a:r>
            <a:r>
              <a:rPr lang="en-US" altLang="zh-CN" sz="32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,</a:t>
            </a:r>
            <a:r>
              <a:rPr lang="en-US" altLang="zh-CN" sz="3200" kern="0" dirty="0" smtClean="0">
                <a:solidFill>
                  <a:srgbClr val="92D050"/>
                </a:solidFill>
                <a:ea typeface="宋体" panose="02010600030101010101" pitchFamily="2" charset="-122"/>
              </a:rPr>
              <a:t>3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  <a:endParaRPr lang="en-US" altLang="zh-CN" sz="3200" kern="0" dirty="0" smtClean="0">
              <a:solidFill>
                <a:srgbClr val="00B0F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7881081" y="5672139"/>
            <a:ext cx="792088" cy="792088"/>
            <a:chOff x="3782790" y="3877472"/>
            <a:chExt cx="792088" cy="792088"/>
          </a:xfrm>
        </p:grpSpPr>
        <p:sp>
          <p:nvSpPr>
            <p:cNvPr id="97" name="椭圆 96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98" name="文本框 97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7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cxnSp>
        <p:nvCxnSpPr>
          <p:cNvPr id="99" name="直接箭头连接符 98"/>
          <p:cNvCxnSpPr/>
          <p:nvPr/>
        </p:nvCxnSpPr>
        <p:spPr bwMode="auto">
          <a:xfrm flipV="1">
            <a:off x="5167973" y="6174340"/>
            <a:ext cx="2558563" cy="124827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0" name="Rectangle 1"/>
          <p:cNvSpPr txBox="1">
            <a:spLocks noChangeArrowheads="1"/>
          </p:cNvSpPr>
          <p:nvPr/>
        </p:nvSpPr>
        <p:spPr bwMode="auto">
          <a:xfrm>
            <a:off x="1890255" y="4693417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endParaRPr lang="en-US" altLang="zh-CN" sz="32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1" name="Rectangle 1"/>
          <p:cNvSpPr txBox="1">
            <a:spLocks noChangeArrowheads="1"/>
          </p:cNvSpPr>
          <p:nvPr/>
        </p:nvSpPr>
        <p:spPr bwMode="auto">
          <a:xfrm>
            <a:off x="1506406" y="6314577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endParaRPr lang="en-US" altLang="zh-CN" sz="32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2" name="Rectangle 1"/>
          <p:cNvSpPr txBox="1">
            <a:spLocks noChangeArrowheads="1"/>
          </p:cNvSpPr>
          <p:nvPr/>
        </p:nvSpPr>
        <p:spPr bwMode="auto">
          <a:xfrm>
            <a:off x="4348492" y="4093689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3" name="Rectangle 1"/>
          <p:cNvSpPr txBox="1">
            <a:spLocks noChangeArrowheads="1"/>
          </p:cNvSpPr>
          <p:nvPr/>
        </p:nvSpPr>
        <p:spPr bwMode="auto">
          <a:xfrm>
            <a:off x="3579906" y="4974753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4" name="Rectangle 1"/>
          <p:cNvSpPr txBox="1">
            <a:spLocks noChangeArrowheads="1"/>
          </p:cNvSpPr>
          <p:nvPr/>
        </p:nvSpPr>
        <p:spPr bwMode="auto">
          <a:xfrm>
            <a:off x="3101041" y="5468991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5" name="Rectangle 1"/>
          <p:cNvSpPr txBox="1">
            <a:spLocks noChangeArrowheads="1"/>
          </p:cNvSpPr>
          <p:nvPr/>
        </p:nvSpPr>
        <p:spPr bwMode="auto">
          <a:xfrm>
            <a:off x="3161190" y="6659907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6" name="Rectangle 1"/>
          <p:cNvSpPr txBox="1">
            <a:spLocks noChangeArrowheads="1"/>
          </p:cNvSpPr>
          <p:nvPr/>
        </p:nvSpPr>
        <p:spPr bwMode="auto">
          <a:xfrm>
            <a:off x="3141971" y="7357097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7" name="Rectangle 1"/>
          <p:cNvSpPr txBox="1">
            <a:spLocks noChangeArrowheads="1"/>
          </p:cNvSpPr>
          <p:nvPr/>
        </p:nvSpPr>
        <p:spPr bwMode="auto">
          <a:xfrm>
            <a:off x="5350272" y="7368190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92D050"/>
                </a:solidFill>
                <a:ea typeface="宋体" panose="02010600030101010101" pitchFamily="2" charset="-122"/>
              </a:rPr>
              <a:t>3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9" name="Rectangle 1"/>
          <p:cNvSpPr txBox="1">
            <a:spLocks noChangeArrowheads="1"/>
          </p:cNvSpPr>
          <p:nvPr/>
        </p:nvSpPr>
        <p:spPr bwMode="auto">
          <a:xfrm>
            <a:off x="6093902" y="5484857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92D050"/>
                </a:solidFill>
                <a:ea typeface="宋体" panose="02010600030101010101" pitchFamily="2" charset="-122"/>
              </a:rPr>
              <a:t>3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10" name="Rectangle 1"/>
          <p:cNvSpPr txBox="1">
            <a:spLocks noChangeArrowheads="1"/>
          </p:cNvSpPr>
          <p:nvPr/>
        </p:nvSpPr>
        <p:spPr bwMode="auto">
          <a:xfrm>
            <a:off x="5649195" y="6550336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92D050"/>
                </a:solidFill>
                <a:ea typeface="宋体" panose="02010600030101010101" pitchFamily="2" charset="-122"/>
              </a:rPr>
              <a:t>3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3" name="Rectangle 1"/>
          <p:cNvSpPr txBox="1">
            <a:spLocks noChangeArrowheads="1"/>
          </p:cNvSpPr>
          <p:nvPr/>
        </p:nvSpPr>
        <p:spPr bwMode="auto">
          <a:xfrm>
            <a:off x="7662204" y="5094055"/>
            <a:ext cx="1010965" cy="59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</a:t>
            </a:r>
            <a:r>
              <a:rPr lang="en-US" altLang="zh-CN" sz="3200" kern="0" dirty="0" smtClean="0">
                <a:solidFill>
                  <a:srgbClr val="92D050"/>
                </a:solidFill>
                <a:ea typeface="宋体" panose="02010600030101010101" pitchFamily="2" charset="-122"/>
              </a:rPr>
              <a:t>3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  <a:endParaRPr lang="en-US" altLang="zh-CN" sz="3200" kern="0" dirty="0" smtClean="0">
              <a:solidFill>
                <a:srgbClr val="00B0F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1045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530898" y="268058"/>
            <a:ext cx="11179529" cy="1277980"/>
          </a:xfrm>
        </p:spPr>
        <p:txBody>
          <a:bodyPr/>
          <a:lstStyle/>
          <a:p>
            <a:pPr marL="317500" indent="0" algn="ctr" eaLnBrk="1" hangingPunct="1">
              <a:buNone/>
            </a:pPr>
            <a:r>
              <a:rPr lang="en-US" altLang="zh-CN" sz="5400" dirty="0" smtClean="0">
                <a:ea typeface="宋体" panose="02010600030101010101" pitchFamily="2" charset="-122"/>
              </a:rPr>
              <a:t>The algorithm </a:t>
            </a:r>
            <a:endParaRPr lang="en-US" altLang="zh-CN" sz="5400" dirty="0">
              <a:ea typeface="宋体" panose="02010600030101010101" pitchFamily="2" charset="-122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165696" y="19104"/>
            <a:ext cx="8242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D-Topo sort 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997822" y="1444365"/>
            <a:ext cx="10712605" cy="140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r>
              <a:rPr lang="en-US" altLang="zh-CN" sz="3600" kern="0" dirty="0">
                <a:solidFill>
                  <a:srgbClr val="FFFF00"/>
                </a:solidFill>
                <a:ea typeface="宋体" panose="02010600030101010101" pitchFamily="2" charset="-122"/>
              </a:rPr>
              <a:t>4</a:t>
            </a:r>
            <a:r>
              <a:rPr lang="en-US" altLang="zh-CN" sz="3600" kern="0" dirty="0" smtClean="0">
                <a:solidFill>
                  <a:srgbClr val="FFFF00"/>
                </a:solidFill>
                <a:ea typeface="宋体" panose="02010600030101010101" pitchFamily="2" charset="-122"/>
              </a:rPr>
              <a:t>. </a:t>
            </a:r>
            <a:r>
              <a:rPr lang="en-US" altLang="zh-CN" sz="3600" kern="0" dirty="0" smtClean="0">
                <a:ea typeface="宋体" panose="02010600030101010101" pitchFamily="2" charset="-122"/>
              </a:rPr>
              <a:t>Get the </a:t>
            </a:r>
            <a:r>
              <a:rPr lang="en-US" altLang="zh-CN" sz="3600" kern="0" dirty="0" smtClean="0">
                <a:solidFill>
                  <a:srgbClr val="FFFF00"/>
                </a:solidFill>
                <a:ea typeface="宋体" panose="02010600030101010101" pitchFamily="2" charset="-122"/>
              </a:rPr>
              <a:t>maximum value </a:t>
            </a:r>
            <a:r>
              <a:rPr lang="en-US" altLang="zh-CN" sz="3600" kern="0" dirty="0" smtClean="0">
                <a:ea typeface="宋体" panose="02010600030101010101" pitchFamily="2" charset="-122"/>
              </a:rPr>
              <a:t>of all nodes  </a:t>
            </a:r>
          </a:p>
        </p:txBody>
      </p:sp>
      <p:cxnSp>
        <p:nvCxnSpPr>
          <p:cNvPr id="12" name="直接箭头连接符 11"/>
          <p:cNvCxnSpPr/>
          <p:nvPr/>
        </p:nvCxnSpPr>
        <p:spPr bwMode="auto">
          <a:xfrm>
            <a:off x="9958784" y="4847315"/>
            <a:ext cx="914400" cy="914400"/>
          </a:xfrm>
          <a:prstGeom prst="straightConnector1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46" name="组合 45"/>
          <p:cNvGrpSpPr/>
          <p:nvPr/>
        </p:nvGrpSpPr>
        <p:grpSpPr>
          <a:xfrm>
            <a:off x="2829992" y="3948976"/>
            <a:ext cx="792088" cy="792088"/>
            <a:chOff x="3782790" y="3877472"/>
            <a:chExt cx="792088" cy="792088"/>
          </a:xfrm>
        </p:grpSpPr>
        <p:sp>
          <p:nvSpPr>
            <p:cNvPr id="47" name="椭圆 46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4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2639305" y="7289052"/>
            <a:ext cx="792088" cy="792088"/>
            <a:chOff x="3782790" y="3877472"/>
            <a:chExt cx="792088" cy="792088"/>
          </a:xfrm>
        </p:grpSpPr>
        <p:sp>
          <p:nvSpPr>
            <p:cNvPr id="68" name="椭圆 67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2"/>
                  </a:solidFill>
                </a:rPr>
                <a:t>5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6199421" y="7369188"/>
            <a:ext cx="792088" cy="792088"/>
            <a:chOff x="3782790" y="3877472"/>
            <a:chExt cx="792088" cy="792088"/>
          </a:xfrm>
        </p:grpSpPr>
        <p:sp>
          <p:nvSpPr>
            <p:cNvPr id="71" name="椭圆 70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3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4375885" y="7342476"/>
            <a:ext cx="792088" cy="792088"/>
            <a:chOff x="3782790" y="3877472"/>
            <a:chExt cx="792088" cy="792088"/>
          </a:xfrm>
        </p:grpSpPr>
        <p:sp>
          <p:nvSpPr>
            <p:cNvPr id="74" name="椭圆 73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6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6199421" y="4040265"/>
            <a:ext cx="792088" cy="792088"/>
            <a:chOff x="3782790" y="3877472"/>
            <a:chExt cx="792088" cy="792088"/>
          </a:xfrm>
        </p:grpSpPr>
        <p:sp>
          <p:nvSpPr>
            <p:cNvPr id="77" name="椭圆 76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2"/>
                  </a:solidFill>
                </a:rPr>
                <a:t>2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994559" y="5382252"/>
            <a:ext cx="792088" cy="792088"/>
            <a:chOff x="3782790" y="3877472"/>
            <a:chExt cx="792088" cy="792088"/>
          </a:xfrm>
        </p:grpSpPr>
        <p:sp>
          <p:nvSpPr>
            <p:cNvPr id="80" name="椭圆 79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1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sp>
        <p:nvSpPr>
          <p:cNvPr id="90" name="标题 1"/>
          <p:cNvSpPr txBox="1">
            <a:spLocks/>
          </p:cNvSpPr>
          <p:nvPr/>
        </p:nvSpPr>
        <p:spPr bwMode="auto">
          <a:xfrm>
            <a:off x="18657" y="5393432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(</a:t>
            </a:r>
            <a:r>
              <a:rPr lang="en-US" altLang="zh-CN" kern="0" dirty="0" smtClean="0">
                <a:solidFill>
                  <a:srgbClr val="FFC000"/>
                </a:solidFill>
                <a:ea typeface="宋体" charset="-122"/>
              </a:rPr>
              <a:t>0</a:t>
            </a:r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)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91" name="Rectangle 1"/>
          <p:cNvSpPr txBox="1">
            <a:spLocks noChangeArrowheads="1"/>
          </p:cNvSpPr>
          <p:nvPr/>
        </p:nvSpPr>
        <p:spPr bwMode="auto">
          <a:xfrm>
            <a:off x="2339036" y="3423568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</a:t>
            </a:r>
            <a:r>
              <a:rPr lang="en-US" altLang="zh-CN" sz="32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2" name="Rectangle 1"/>
          <p:cNvSpPr txBox="1">
            <a:spLocks noChangeArrowheads="1"/>
          </p:cNvSpPr>
          <p:nvPr/>
        </p:nvSpPr>
        <p:spPr bwMode="auto">
          <a:xfrm>
            <a:off x="1900834" y="8081140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</a:t>
            </a:r>
            <a:r>
              <a:rPr lang="en-US" altLang="zh-CN" sz="32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3" name="Rectangle 1"/>
          <p:cNvSpPr txBox="1">
            <a:spLocks noChangeArrowheads="1"/>
          </p:cNvSpPr>
          <p:nvPr/>
        </p:nvSpPr>
        <p:spPr bwMode="auto">
          <a:xfrm>
            <a:off x="5706575" y="3468476"/>
            <a:ext cx="1731929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</a:t>
            </a:r>
            <a:r>
              <a:rPr lang="en-US" altLang="zh-CN" sz="32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,</a:t>
            </a:r>
            <a:r>
              <a:rPr lang="en-US" altLang="zh-CN" sz="32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,</a:t>
            </a:r>
            <a:r>
              <a:rPr lang="en-US" altLang="zh-CN" sz="3200" kern="0" dirty="0" smtClean="0">
                <a:solidFill>
                  <a:srgbClr val="92D050"/>
                </a:solidFill>
                <a:ea typeface="宋体" panose="02010600030101010101" pitchFamily="2" charset="-122"/>
              </a:rPr>
              <a:t>3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  <a:endParaRPr lang="en-US" altLang="zh-CN" sz="3200" kern="0" dirty="0" smtClean="0">
              <a:solidFill>
                <a:srgbClr val="00B0F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4" name="Rectangle 1"/>
          <p:cNvSpPr txBox="1">
            <a:spLocks noChangeArrowheads="1"/>
          </p:cNvSpPr>
          <p:nvPr/>
        </p:nvSpPr>
        <p:spPr bwMode="auto">
          <a:xfrm>
            <a:off x="6595465" y="6936619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</a:t>
            </a:r>
            <a:r>
              <a:rPr lang="en-US" altLang="zh-CN" sz="3200" kern="0" dirty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  <a:endParaRPr lang="en-US" altLang="zh-CN" sz="3200" kern="0" dirty="0" smtClean="0">
              <a:solidFill>
                <a:srgbClr val="00B0F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5" name="Rectangle 1"/>
          <p:cNvSpPr txBox="1">
            <a:spLocks noChangeArrowheads="1"/>
          </p:cNvSpPr>
          <p:nvPr/>
        </p:nvSpPr>
        <p:spPr bwMode="auto">
          <a:xfrm>
            <a:off x="4090840" y="8229159"/>
            <a:ext cx="1835496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</a:t>
            </a:r>
            <a:r>
              <a:rPr lang="en-US" altLang="zh-CN" sz="32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,</a:t>
            </a:r>
            <a:r>
              <a:rPr lang="en-US" altLang="zh-CN" sz="32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,</a:t>
            </a:r>
            <a:r>
              <a:rPr lang="en-US" altLang="zh-CN" sz="3200" kern="0" dirty="0" smtClean="0">
                <a:solidFill>
                  <a:srgbClr val="92D050"/>
                </a:solidFill>
                <a:ea typeface="宋体" panose="02010600030101010101" pitchFamily="2" charset="-122"/>
              </a:rPr>
              <a:t>3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  <a:endParaRPr lang="en-US" altLang="zh-CN" sz="3200" kern="0" dirty="0" smtClean="0">
              <a:solidFill>
                <a:srgbClr val="00B0F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7881081" y="5672139"/>
            <a:ext cx="792088" cy="792088"/>
            <a:chOff x="3782790" y="3877472"/>
            <a:chExt cx="792088" cy="792088"/>
          </a:xfrm>
        </p:grpSpPr>
        <p:sp>
          <p:nvSpPr>
            <p:cNvPr id="97" name="椭圆 96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98" name="文本框 97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7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sp>
        <p:nvSpPr>
          <p:cNvPr id="53" name="Rectangle 1"/>
          <p:cNvSpPr txBox="1">
            <a:spLocks noChangeArrowheads="1"/>
          </p:cNvSpPr>
          <p:nvPr/>
        </p:nvSpPr>
        <p:spPr bwMode="auto">
          <a:xfrm>
            <a:off x="7662204" y="5094055"/>
            <a:ext cx="1010965" cy="59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</a:t>
            </a:r>
            <a:r>
              <a:rPr lang="en-US" altLang="zh-CN" sz="3200" kern="0" dirty="0" smtClean="0">
                <a:solidFill>
                  <a:srgbClr val="92D050"/>
                </a:solidFill>
                <a:ea typeface="宋体" panose="02010600030101010101" pitchFamily="2" charset="-122"/>
              </a:rPr>
              <a:t>3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  <a:endParaRPr lang="en-US" altLang="zh-CN" sz="3200" kern="0" dirty="0" smtClean="0">
              <a:solidFill>
                <a:srgbClr val="00B0F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1515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530898" y="268058"/>
            <a:ext cx="11179529" cy="1277980"/>
          </a:xfrm>
        </p:spPr>
        <p:txBody>
          <a:bodyPr/>
          <a:lstStyle/>
          <a:p>
            <a:pPr marL="317500" indent="0" algn="ctr" eaLnBrk="1" hangingPunct="1">
              <a:buNone/>
            </a:pPr>
            <a:r>
              <a:rPr lang="en-US" altLang="zh-CN" sz="5400" dirty="0" smtClean="0">
                <a:ea typeface="宋体" panose="02010600030101010101" pitchFamily="2" charset="-122"/>
              </a:rPr>
              <a:t>The algorithm </a:t>
            </a:r>
            <a:endParaRPr lang="en-US" altLang="zh-CN" sz="5400" dirty="0">
              <a:ea typeface="宋体" panose="02010600030101010101" pitchFamily="2" charset="-122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165696" y="19104"/>
            <a:ext cx="8242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D-Topo sort 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997822" y="1444365"/>
            <a:ext cx="10712605" cy="140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r>
              <a:rPr lang="en-US" altLang="zh-CN" sz="3600" kern="0" dirty="0">
                <a:solidFill>
                  <a:srgbClr val="FFFF00"/>
                </a:solidFill>
                <a:ea typeface="宋体" panose="02010600030101010101" pitchFamily="2" charset="-122"/>
              </a:rPr>
              <a:t>4</a:t>
            </a:r>
            <a:r>
              <a:rPr lang="en-US" altLang="zh-CN" sz="3600" kern="0" dirty="0" smtClean="0">
                <a:solidFill>
                  <a:srgbClr val="FFFF00"/>
                </a:solidFill>
                <a:ea typeface="宋体" panose="02010600030101010101" pitchFamily="2" charset="-122"/>
              </a:rPr>
              <a:t>. </a:t>
            </a:r>
            <a:r>
              <a:rPr lang="en-US" altLang="zh-CN" sz="3600" kern="0" dirty="0" smtClean="0">
                <a:ea typeface="宋体" panose="02010600030101010101" pitchFamily="2" charset="-122"/>
              </a:rPr>
              <a:t>Get the </a:t>
            </a:r>
            <a:r>
              <a:rPr lang="en-US" altLang="zh-CN" sz="3600" kern="0" dirty="0" smtClean="0">
                <a:solidFill>
                  <a:srgbClr val="FFFF00"/>
                </a:solidFill>
                <a:ea typeface="宋体" panose="02010600030101010101" pitchFamily="2" charset="-122"/>
              </a:rPr>
              <a:t>maximum value </a:t>
            </a:r>
            <a:r>
              <a:rPr lang="en-US" altLang="zh-CN" sz="3600" kern="0" dirty="0" smtClean="0">
                <a:ea typeface="宋体" panose="02010600030101010101" pitchFamily="2" charset="-122"/>
              </a:rPr>
              <a:t>of all nodes  </a:t>
            </a:r>
          </a:p>
        </p:txBody>
      </p:sp>
      <p:cxnSp>
        <p:nvCxnSpPr>
          <p:cNvPr id="12" name="直接箭头连接符 11"/>
          <p:cNvCxnSpPr/>
          <p:nvPr/>
        </p:nvCxnSpPr>
        <p:spPr bwMode="auto">
          <a:xfrm>
            <a:off x="9958784" y="4847315"/>
            <a:ext cx="914400" cy="914400"/>
          </a:xfrm>
          <a:prstGeom prst="straightConnector1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46" name="组合 45"/>
          <p:cNvGrpSpPr/>
          <p:nvPr/>
        </p:nvGrpSpPr>
        <p:grpSpPr>
          <a:xfrm>
            <a:off x="2829992" y="3948976"/>
            <a:ext cx="792088" cy="792088"/>
            <a:chOff x="3782790" y="3877472"/>
            <a:chExt cx="792088" cy="792088"/>
          </a:xfrm>
        </p:grpSpPr>
        <p:sp>
          <p:nvSpPr>
            <p:cNvPr id="47" name="椭圆 46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4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2639305" y="7289052"/>
            <a:ext cx="792088" cy="792088"/>
            <a:chOff x="3782790" y="3877472"/>
            <a:chExt cx="792088" cy="792088"/>
          </a:xfrm>
        </p:grpSpPr>
        <p:sp>
          <p:nvSpPr>
            <p:cNvPr id="68" name="椭圆 67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2"/>
                  </a:solidFill>
                </a:rPr>
                <a:t>5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6199421" y="7369188"/>
            <a:ext cx="792088" cy="792088"/>
            <a:chOff x="3782790" y="3877472"/>
            <a:chExt cx="792088" cy="792088"/>
          </a:xfrm>
        </p:grpSpPr>
        <p:sp>
          <p:nvSpPr>
            <p:cNvPr id="71" name="椭圆 70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3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4375885" y="7342476"/>
            <a:ext cx="792088" cy="792088"/>
            <a:chOff x="3782790" y="3877472"/>
            <a:chExt cx="792088" cy="792088"/>
          </a:xfrm>
        </p:grpSpPr>
        <p:sp>
          <p:nvSpPr>
            <p:cNvPr id="74" name="椭圆 73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6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6199421" y="4040265"/>
            <a:ext cx="792088" cy="792088"/>
            <a:chOff x="3782790" y="3877472"/>
            <a:chExt cx="792088" cy="792088"/>
          </a:xfrm>
        </p:grpSpPr>
        <p:sp>
          <p:nvSpPr>
            <p:cNvPr id="77" name="椭圆 76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2"/>
                  </a:solidFill>
                </a:rPr>
                <a:t>2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994559" y="5382252"/>
            <a:ext cx="792088" cy="792088"/>
            <a:chOff x="3782790" y="3877472"/>
            <a:chExt cx="792088" cy="792088"/>
          </a:xfrm>
        </p:grpSpPr>
        <p:sp>
          <p:nvSpPr>
            <p:cNvPr id="80" name="椭圆 79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1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sp>
        <p:nvSpPr>
          <p:cNvPr id="90" name="标题 1"/>
          <p:cNvSpPr txBox="1">
            <a:spLocks/>
          </p:cNvSpPr>
          <p:nvPr/>
        </p:nvSpPr>
        <p:spPr bwMode="auto">
          <a:xfrm>
            <a:off x="18657" y="5393432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(</a:t>
            </a:r>
            <a:r>
              <a:rPr lang="en-US" altLang="zh-CN" kern="0" dirty="0" smtClean="0">
                <a:solidFill>
                  <a:srgbClr val="FFFF00"/>
                </a:solidFill>
                <a:ea typeface="宋体" charset="-122"/>
              </a:rPr>
              <a:t>0</a:t>
            </a:r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)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91" name="Rectangle 1"/>
          <p:cNvSpPr txBox="1">
            <a:spLocks noChangeArrowheads="1"/>
          </p:cNvSpPr>
          <p:nvPr/>
        </p:nvSpPr>
        <p:spPr bwMode="auto">
          <a:xfrm>
            <a:off x="2339036" y="3423568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</a:t>
            </a:r>
            <a:r>
              <a:rPr lang="en-US" altLang="zh-CN" sz="3200" kern="0" dirty="0" smtClean="0">
                <a:solidFill>
                  <a:srgbClr val="FFFF00"/>
                </a:solidFill>
                <a:ea typeface="宋体" panose="02010600030101010101" pitchFamily="2" charset="-122"/>
              </a:rPr>
              <a:t>1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2" name="Rectangle 1"/>
          <p:cNvSpPr txBox="1">
            <a:spLocks noChangeArrowheads="1"/>
          </p:cNvSpPr>
          <p:nvPr/>
        </p:nvSpPr>
        <p:spPr bwMode="auto">
          <a:xfrm>
            <a:off x="1900834" y="8081140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</a:t>
            </a:r>
            <a:r>
              <a:rPr lang="en-US" altLang="zh-CN" sz="3200" kern="0" dirty="0" smtClean="0">
                <a:solidFill>
                  <a:srgbClr val="FFFF00"/>
                </a:solidFill>
                <a:ea typeface="宋体" panose="02010600030101010101" pitchFamily="2" charset="-122"/>
              </a:rPr>
              <a:t>1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3" name="Rectangle 1"/>
          <p:cNvSpPr txBox="1">
            <a:spLocks noChangeArrowheads="1"/>
          </p:cNvSpPr>
          <p:nvPr/>
        </p:nvSpPr>
        <p:spPr bwMode="auto">
          <a:xfrm>
            <a:off x="5706575" y="3468476"/>
            <a:ext cx="1731929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(2,2,</a:t>
            </a:r>
            <a:r>
              <a:rPr lang="en-US" altLang="zh-CN" sz="3200" kern="0" dirty="0" smtClean="0">
                <a:solidFill>
                  <a:srgbClr val="FFFF00"/>
                </a:solidFill>
                <a:ea typeface="宋体" panose="02010600030101010101" pitchFamily="2" charset="-122"/>
              </a:rPr>
              <a:t>3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  <a:endParaRPr lang="en-US" altLang="zh-CN" sz="3200" kern="0" dirty="0" smtClean="0">
              <a:solidFill>
                <a:srgbClr val="00B0F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4" name="Rectangle 1"/>
          <p:cNvSpPr txBox="1">
            <a:spLocks noChangeArrowheads="1"/>
          </p:cNvSpPr>
          <p:nvPr/>
        </p:nvSpPr>
        <p:spPr bwMode="auto">
          <a:xfrm>
            <a:off x="6595465" y="6936619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</a:t>
            </a:r>
            <a:r>
              <a:rPr lang="en-US" altLang="zh-CN" sz="3200" kern="0" dirty="0">
                <a:solidFill>
                  <a:srgbClr val="FFFF00"/>
                </a:solidFill>
                <a:ea typeface="宋体" panose="02010600030101010101" pitchFamily="2" charset="-122"/>
              </a:rPr>
              <a:t>2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  <a:endParaRPr lang="en-US" altLang="zh-CN" sz="3200" kern="0" dirty="0" smtClean="0">
              <a:solidFill>
                <a:srgbClr val="00B0F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5" name="Rectangle 1"/>
          <p:cNvSpPr txBox="1">
            <a:spLocks noChangeArrowheads="1"/>
          </p:cNvSpPr>
          <p:nvPr/>
        </p:nvSpPr>
        <p:spPr bwMode="auto">
          <a:xfrm>
            <a:off x="4090840" y="8229159"/>
            <a:ext cx="1835496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(2,2,</a:t>
            </a:r>
            <a:r>
              <a:rPr lang="en-US" altLang="zh-CN" sz="3200" kern="0" dirty="0" smtClean="0">
                <a:solidFill>
                  <a:srgbClr val="FFFF00"/>
                </a:solidFill>
                <a:ea typeface="宋体" panose="02010600030101010101" pitchFamily="2" charset="-122"/>
              </a:rPr>
              <a:t>3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  <a:endParaRPr lang="en-US" altLang="zh-CN" sz="3200" kern="0" dirty="0" smtClean="0">
              <a:solidFill>
                <a:srgbClr val="00B0F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7881081" y="5672139"/>
            <a:ext cx="792088" cy="792088"/>
            <a:chOff x="3782790" y="3877472"/>
            <a:chExt cx="792088" cy="792088"/>
          </a:xfrm>
        </p:grpSpPr>
        <p:sp>
          <p:nvSpPr>
            <p:cNvPr id="97" name="椭圆 96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98" name="文本框 97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7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sp>
        <p:nvSpPr>
          <p:cNvPr id="53" name="Rectangle 1"/>
          <p:cNvSpPr txBox="1">
            <a:spLocks noChangeArrowheads="1"/>
          </p:cNvSpPr>
          <p:nvPr/>
        </p:nvSpPr>
        <p:spPr bwMode="auto">
          <a:xfrm>
            <a:off x="7662204" y="5094055"/>
            <a:ext cx="1010965" cy="59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</a:t>
            </a:r>
            <a:r>
              <a:rPr lang="en-US" altLang="zh-CN" sz="3200" kern="0" dirty="0" smtClean="0">
                <a:solidFill>
                  <a:srgbClr val="FFFF00"/>
                </a:solidFill>
                <a:ea typeface="宋体" panose="02010600030101010101" pitchFamily="2" charset="-122"/>
              </a:rPr>
              <a:t>3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  <a:endParaRPr lang="en-US" altLang="zh-CN" sz="3200" kern="0" dirty="0" smtClean="0">
              <a:solidFill>
                <a:srgbClr val="00B0F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0133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530898" y="268058"/>
            <a:ext cx="11179529" cy="1277980"/>
          </a:xfrm>
        </p:spPr>
        <p:txBody>
          <a:bodyPr/>
          <a:lstStyle/>
          <a:p>
            <a:pPr marL="317500" indent="0" algn="ctr" eaLnBrk="1" hangingPunct="1">
              <a:buNone/>
            </a:pPr>
            <a:r>
              <a:rPr lang="en-US" altLang="zh-CN" sz="5400" dirty="0" smtClean="0">
                <a:ea typeface="宋体" panose="02010600030101010101" pitchFamily="2" charset="-122"/>
              </a:rPr>
              <a:t>The algorithm </a:t>
            </a:r>
            <a:endParaRPr lang="en-US" altLang="zh-CN" sz="5400" dirty="0">
              <a:ea typeface="宋体" panose="02010600030101010101" pitchFamily="2" charset="-122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165696" y="19104"/>
            <a:ext cx="8242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D-Topo sort 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997822" y="1444365"/>
            <a:ext cx="10712605" cy="140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r>
              <a:rPr lang="en-US" altLang="zh-CN" sz="3600" kern="0" dirty="0" smtClean="0">
                <a:ea typeface="宋体" panose="02010600030101010101" pitchFamily="2" charset="-122"/>
              </a:rPr>
              <a:t>5. Get the </a:t>
            </a:r>
            <a:r>
              <a:rPr lang="en-US" altLang="zh-CN" sz="36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sort</a:t>
            </a:r>
            <a:r>
              <a:rPr lang="en-US" altLang="zh-CN" sz="3600" kern="0" dirty="0" smtClean="0">
                <a:ea typeface="宋体" panose="02010600030101010101" pitchFamily="2" charset="-122"/>
              </a:rPr>
              <a:t> by the maximum value</a:t>
            </a:r>
          </a:p>
        </p:txBody>
      </p:sp>
      <p:cxnSp>
        <p:nvCxnSpPr>
          <p:cNvPr id="12" name="直接箭头连接符 11"/>
          <p:cNvCxnSpPr/>
          <p:nvPr/>
        </p:nvCxnSpPr>
        <p:spPr bwMode="auto">
          <a:xfrm>
            <a:off x="9958784" y="4847315"/>
            <a:ext cx="914400" cy="914400"/>
          </a:xfrm>
          <a:prstGeom prst="straightConnector1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46" name="组合 45"/>
          <p:cNvGrpSpPr/>
          <p:nvPr/>
        </p:nvGrpSpPr>
        <p:grpSpPr>
          <a:xfrm>
            <a:off x="2829992" y="3948976"/>
            <a:ext cx="792088" cy="792088"/>
            <a:chOff x="3782790" y="3877472"/>
            <a:chExt cx="792088" cy="792088"/>
          </a:xfrm>
        </p:grpSpPr>
        <p:sp>
          <p:nvSpPr>
            <p:cNvPr id="47" name="椭圆 46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4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2639305" y="7289052"/>
            <a:ext cx="792088" cy="792088"/>
            <a:chOff x="3782790" y="3877472"/>
            <a:chExt cx="792088" cy="792088"/>
          </a:xfrm>
        </p:grpSpPr>
        <p:sp>
          <p:nvSpPr>
            <p:cNvPr id="68" name="椭圆 67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2"/>
                  </a:solidFill>
                </a:rPr>
                <a:t>5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6199421" y="7369188"/>
            <a:ext cx="792088" cy="792088"/>
            <a:chOff x="3782790" y="3877472"/>
            <a:chExt cx="792088" cy="792088"/>
          </a:xfrm>
        </p:grpSpPr>
        <p:sp>
          <p:nvSpPr>
            <p:cNvPr id="71" name="椭圆 70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3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4375885" y="7342476"/>
            <a:ext cx="792088" cy="792088"/>
            <a:chOff x="3782790" y="3877472"/>
            <a:chExt cx="792088" cy="792088"/>
          </a:xfrm>
        </p:grpSpPr>
        <p:sp>
          <p:nvSpPr>
            <p:cNvPr id="74" name="椭圆 73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6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6199421" y="4040265"/>
            <a:ext cx="792088" cy="792088"/>
            <a:chOff x="3782790" y="3877472"/>
            <a:chExt cx="792088" cy="792088"/>
          </a:xfrm>
        </p:grpSpPr>
        <p:sp>
          <p:nvSpPr>
            <p:cNvPr id="77" name="椭圆 76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2"/>
                  </a:solidFill>
                </a:rPr>
                <a:t>2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994559" y="5382252"/>
            <a:ext cx="792088" cy="792088"/>
            <a:chOff x="3782790" y="3877472"/>
            <a:chExt cx="792088" cy="792088"/>
          </a:xfrm>
        </p:grpSpPr>
        <p:sp>
          <p:nvSpPr>
            <p:cNvPr id="80" name="椭圆 79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1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sp>
        <p:nvSpPr>
          <p:cNvPr id="90" name="标题 1"/>
          <p:cNvSpPr txBox="1">
            <a:spLocks/>
          </p:cNvSpPr>
          <p:nvPr/>
        </p:nvSpPr>
        <p:spPr bwMode="auto">
          <a:xfrm>
            <a:off x="18657" y="5393432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(</a:t>
            </a:r>
            <a:r>
              <a:rPr lang="en-US" altLang="zh-CN" kern="0" dirty="0" smtClean="0">
                <a:solidFill>
                  <a:srgbClr val="FFFF00"/>
                </a:solidFill>
                <a:ea typeface="宋体" charset="-122"/>
              </a:rPr>
              <a:t>0</a:t>
            </a:r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)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91" name="Rectangle 1"/>
          <p:cNvSpPr txBox="1">
            <a:spLocks noChangeArrowheads="1"/>
          </p:cNvSpPr>
          <p:nvPr/>
        </p:nvSpPr>
        <p:spPr bwMode="auto">
          <a:xfrm>
            <a:off x="2339036" y="3423568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</a:t>
            </a:r>
            <a:r>
              <a:rPr lang="en-US" altLang="zh-CN" sz="3200" kern="0" dirty="0" smtClean="0">
                <a:solidFill>
                  <a:srgbClr val="FFFF00"/>
                </a:solidFill>
                <a:ea typeface="宋体" panose="02010600030101010101" pitchFamily="2" charset="-122"/>
              </a:rPr>
              <a:t>1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2" name="Rectangle 1"/>
          <p:cNvSpPr txBox="1">
            <a:spLocks noChangeArrowheads="1"/>
          </p:cNvSpPr>
          <p:nvPr/>
        </p:nvSpPr>
        <p:spPr bwMode="auto">
          <a:xfrm>
            <a:off x="1900834" y="8081140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</a:t>
            </a:r>
            <a:r>
              <a:rPr lang="en-US" altLang="zh-CN" sz="3200" kern="0" dirty="0" smtClean="0">
                <a:solidFill>
                  <a:srgbClr val="FFFF00"/>
                </a:solidFill>
                <a:ea typeface="宋体" panose="02010600030101010101" pitchFamily="2" charset="-122"/>
              </a:rPr>
              <a:t>1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3" name="Rectangle 1"/>
          <p:cNvSpPr txBox="1">
            <a:spLocks noChangeArrowheads="1"/>
          </p:cNvSpPr>
          <p:nvPr/>
        </p:nvSpPr>
        <p:spPr bwMode="auto">
          <a:xfrm>
            <a:off x="5706575" y="3468476"/>
            <a:ext cx="1731929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(2,2,</a:t>
            </a:r>
            <a:r>
              <a:rPr lang="en-US" altLang="zh-CN" sz="3200" kern="0" dirty="0" smtClean="0">
                <a:solidFill>
                  <a:srgbClr val="FFFF00"/>
                </a:solidFill>
                <a:ea typeface="宋体" panose="02010600030101010101" pitchFamily="2" charset="-122"/>
              </a:rPr>
              <a:t>3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  <a:endParaRPr lang="en-US" altLang="zh-CN" sz="3200" kern="0" dirty="0" smtClean="0">
              <a:solidFill>
                <a:srgbClr val="00B0F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4" name="Rectangle 1"/>
          <p:cNvSpPr txBox="1">
            <a:spLocks noChangeArrowheads="1"/>
          </p:cNvSpPr>
          <p:nvPr/>
        </p:nvSpPr>
        <p:spPr bwMode="auto">
          <a:xfrm>
            <a:off x="6595465" y="6936619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</a:t>
            </a:r>
            <a:r>
              <a:rPr lang="en-US" altLang="zh-CN" sz="3200" kern="0" dirty="0">
                <a:solidFill>
                  <a:srgbClr val="FFFF00"/>
                </a:solidFill>
                <a:ea typeface="宋体" panose="02010600030101010101" pitchFamily="2" charset="-122"/>
              </a:rPr>
              <a:t>2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  <a:endParaRPr lang="en-US" altLang="zh-CN" sz="3200" kern="0" dirty="0" smtClean="0">
              <a:solidFill>
                <a:srgbClr val="00B0F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5" name="Rectangle 1"/>
          <p:cNvSpPr txBox="1">
            <a:spLocks noChangeArrowheads="1"/>
          </p:cNvSpPr>
          <p:nvPr/>
        </p:nvSpPr>
        <p:spPr bwMode="auto">
          <a:xfrm>
            <a:off x="4090840" y="8229159"/>
            <a:ext cx="1835496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(2,2,</a:t>
            </a:r>
            <a:r>
              <a:rPr lang="en-US" altLang="zh-CN" sz="3200" kern="0" dirty="0" smtClean="0">
                <a:solidFill>
                  <a:srgbClr val="FFFF00"/>
                </a:solidFill>
                <a:ea typeface="宋体" panose="02010600030101010101" pitchFamily="2" charset="-122"/>
              </a:rPr>
              <a:t>3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  <a:endParaRPr lang="en-US" altLang="zh-CN" sz="3200" kern="0" dirty="0" smtClean="0">
              <a:solidFill>
                <a:srgbClr val="00B0F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7881081" y="5672139"/>
            <a:ext cx="792088" cy="792088"/>
            <a:chOff x="3782790" y="3877472"/>
            <a:chExt cx="792088" cy="792088"/>
          </a:xfrm>
        </p:grpSpPr>
        <p:sp>
          <p:nvSpPr>
            <p:cNvPr id="97" name="椭圆 96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98" name="文本框 97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7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sp>
        <p:nvSpPr>
          <p:cNvPr id="53" name="Rectangle 1"/>
          <p:cNvSpPr txBox="1">
            <a:spLocks noChangeArrowheads="1"/>
          </p:cNvSpPr>
          <p:nvPr/>
        </p:nvSpPr>
        <p:spPr bwMode="auto">
          <a:xfrm>
            <a:off x="7662204" y="5094055"/>
            <a:ext cx="1010965" cy="59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</a:t>
            </a:r>
            <a:r>
              <a:rPr lang="en-US" altLang="zh-CN" sz="3200" kern="0" dirty="0" smtClean="0">
                <a:solidFill>
                  <a:srgbClr val="FFFF00"/>
                </a:solidFill>
                <a:ea typeface="宋体" panose="02010600030101010101" pitchFamily="2" charset="-122"/>
              </a:rPr>
              <a:t>3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  <a:endParaRPr lang="en-US" altLang="zh-CN" sz="3200" kern="0" dirty="0" smtClean="0">
              <a:solidFill>
                <a:srgbClr val="00B0F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020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530898" y="268058"/>
            <a:ext cx="11179529" cy="1277980"/>
          </a:xfrm>
        </p:spPr>
        <p:txBody>
          <a:bodyPr/>
          <a:lstStyle/>
          <a:p>
            <a:pPr marL="317500" indent="0" algn="ctr" eaLnBrk="1" hangingPunct="1">
              <a:buNone/>
            </a:pPr>
            <a:r>
              <a:rPr lang="en-US" altLang="zh-CN" sz="5400" dirty="0" smtClean="0">
                <a:ea typeface="宋体" panose="02010600030101010101" pitchFamily="2" charset="-122"/>
              </a:rPr>
              <a:t>The algorithm </a:t>
            </a:r>
            <a:endParaRPr lang="en-US" altLang="zh-CN" sz="5400" dirty="0">
              <a:ea typeface="宋体" panose="02010600030101010101" pitchFamily="2" charset="-122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165696" y="19104"/>
            <a:ext cx="8242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D-Topo sort 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cxnSp>
        <p:nvCxnSpPr>
          <p:cNvPr id="12" name="直接箭头连接符 11"/>
          <p:cNvCxnSpPr/>
          <p:nvPr/>
        </p:nvCxnSpPr>
        <p:spPr bwMode="auto">
          <a:xfrm>
            <a:off x="9958784" y="4847315"/>
            <a:ext cx="914400" cy="914400"/>
          </a:xfrm>
          <a:prstGeom prst="straightConnector1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46" name="组合 45"/>
          <p:cNvGrpSpPr/>
          <p:nvPr/>
        </p:nvGrpSpPr>
        <p:grpSpPr>
          <a:xfrm>
            <a:off x="3325019" y="4208731"/>
            <a:ext cx="792088" cy="792088"/>
            <a:chOff x="3782790" y="3877472"/>
            <a:chExt cx="792088" cy="792088"/>
          </a:xfrm>
        </p:grpSpPr>
        <p:sp>
          <p:nvSpPr>
            <p:cNvPr id="47" name="椭圆 46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4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3289606" y="5710729"/>
            <a:ext cx="792088" cy="792088"/>
            <a:chOff x="3782790" y="3877472"/>
            <a:chExt cx="792088" cy="792088"/>
          </a:xfrm>
        </p:grpSpPr>
        <p:sp>
          <p:nvSpPr>
            <p:cNvPr id="68" name="椭圆 67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2"/>
                  </a:solidFill>
                </a:rPr>
                <a:t>5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4947446" y="4925768"/>
            <a:ext cx="792088" cy="792088"/>
            <a:chOff x="3782790" y="3877472"/>
            <a:chExt cx="792088" cy="792088"/>
          </a:xfrm>
        </p:grpSpPr>
        <p:sp>
          <p:nvSpPr>
            <p:cNvPr id="71" name="椭圆 70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3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901319" y="6322567"/>
            <a:ext cx="792088" cy="792088"/>
            <a:chOff x="3782790" y="3877472"/>
            <a:chExt cx="792088" cy="792088"/>
          </a:xfrm>
        </p:grpSpPr>
        <p:sp>
          <p:nvSpPr>
            <p:cNvPr id="74" name="椭圆 73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6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6882731" y="3423399"/>
            <a:ext cx="792088" cy="792088"/>
            <a:chOff x="3782790" y="3877472"/>
            <a:chExt cx="792088" cy="792088"/>
          </a:xfrm>
        </p:grpSpPr>
        <p:sp>
          <p:nvSpPr>
            <p:cNvPr id="77" name="椭圆 76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2"/>
                  </a:solidFill>
                </a:rPr>
                <a:t>2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1962164" y="4947395"/>
            <a:ext cx="792088" cy="792088"/>
            <a:chOff x="3782790" y="3877472"/>
            <a:chExt cx="792088" cy="792088"/>
          </a:xfrm>
        </p:grpSpPr>
        <p:sp>
          <p:nvSpPr>
            <p:cNvPr id="80" name="椭圆 79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1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sp>
        <p:nvSpPr>
          <p:cNvPr id="90" name="标题 1"/>
          <p:cNvSpPr txBox="1">
            <a:spLocks/>
          </p:cNvSpPr>
          <p:nvPr/>
        </p:nvSpPr>
        <p:spPr bwMode="auto">
          <a:xfrm>
            <a:off x="986262" y="4958575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(</a:t>
            </a:r>
            <a:r>
              <a:rPr lang="en-US" altLang="zh-CN" kern="0" dirty="0" smtClean="0">
                <a:solidFill>
                  <a:srgbClr val="FFFF00"/>
                </a:solidFill>
                <a:ea typeface="宋体" charset="-122"/>
              </a:rPr>
              <a:t>0</a:t>
            </a:r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)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91" name="Rectangle 1"/>
          <p:cNvSpPr txBox="1">
            <a:spLocks noChangeArrowheads="1"/>
          </p:cNvSpPr>
          <p:nvPr/>
        </p:nvSpPr>
        <p:spPr bwMode="auto">
          <a:xfrm>
            <a:off x="2834063" y="3683323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</a:t>
            </a:r>
            <a:r>
              <a:rPr lang="en-US" altLang="zh-CN" sz="3200" kern="0" dirty="0" smtClean="0">
                <a:solidFill>
                  <a:srgbClr val="FFFF00"/>
                </a:solidFill>
                <a:ea typeface="宋体" panose="02010600030101010101" pitchFamily="2" charset="-122"/>
              </a:rPr>
              <a:t>1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2" name="Rectangle 1"/>
          <p:cNvSpPr txBox="1">
            <a:spLocks noChangeArrowheads="1"/>
          </p:cNvSpPr>
          <p:nvPr/>
        </p:nvSpPr>
        <p:spPr bwMode="auto">
          <a:xfrm>
            <a:off x="2806849" y="6356191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</a:t>
            </a:r>
            <a:r>
              <a:rPr lang="en-US" altLang="zh-CN" sz="3200" kern="0" dirty="0" smtClean="0">
                <a:solidFill>
                  <a:srgbClr val="FFFF00"/>
                </a:solidFill>
                <a:ea typeface="宋体" panose="02010600030101010101" pitchFamily="2" charset="-122"/>
              </a:rPr>
              <a:t>1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3" name="Rectangle 1"/>
          <p:cNvSpPr txBox="1">
            <a:spLocks noChangeArrowheads="1"/>
          </p:cNvSpPr>
          <p:nvPr/>
        </p:nvSpPr>
        <p:spPr bwMode="auto">
          <a:xfrm>
            <a:off x="6389885" y="2851610"/>
            <a:ext cx="1731929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(2,2,</a:t>
            </a:r>
            <a:r>
              <a:rPr lang="en-US" altLang="zh-CN" sz="3200" kern="0" dirty="0" smtClean="0">
                <a:solidFill>
                  <a:srgbClr val="FFFF00"/>
                </a:solidFill>
                <a:ea typeface="宋体" panose="02010600030101010101" pitchFamily="2" charset="-122"/>
              </a:rPr>
              <a:t>3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  <a:endParaRPr lang="en-US" altLang="zh-CN" sz="3200" kern="0" dirty="0" smtClean="0">
              <a:solidFill>
                <a:srgbClr val="00B0F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4" name="Rectangle 1"/>
          <p:cNvSpPr txBox="1">
            <a:spLocks noChangeArrowheads="1"/>
          </p:cNvSpPr>
          <p:nvPr/>
        </p:nvSpPr>
        <p:spPr bwMode="auto">
          <a:xfrm>
            <a:off x="4768380" y="4343177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</a:t>
            </a:r>
            <a:r>
              <a:rPr lang="en-US" altLang="zh-CN" sz="3200" kern="0" dirty="0">
                <a:solidFill>
                  <a:srgbClr val="FFFF00"/>
                </a:solidFill>
                <a:ea typeface="宋体" panose="02010600030101010101" pitchFamily="2" charset="-122"/>
              </a:rPr>
              <a:t>2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  <a:endParaRPr lang="en-US" altLang="zh-CN" sz="3200" kern="0" dirty="0" smtClean="0">
              <a:solidFill>
                <a:srgbClr val="00B0F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5" name="Rectangle 1"/>
          <p:cNvSpPr txBox="1">
            <a:spLocks noChangeArrowheads="1"/>
          </p:cNvSpPr>
          <p:nvPr/>
        </p:nvSpPr>
        <p:spPr bwMode="auto">
          <a:xfrm>
            <a:off x="6375198" y="7168079"/>
            <a:ext cx="1835496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(2,2,</a:t>
            </a:r>
            <a:r>
              <a:rPr lang="en-US" altLang="zh-CN" sz="3200" kern="0" dirty="0" smtClean="0">
                <a:solidFill>
                  <a:srgbClr val="FFFF00"/>
                </a:solidFill>
                <a:ea typeface="宋体" panose="02010600030101010101" pitchFamily="2" charset="-122"/>
              </a:rPr>
              <a:t>3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  <a:endParaRPr lang="en-US" altLang="zh-CN" sz="3200" kern="0" dirty="0" smtClean="0">
              <a:solidFill>
                <a:srgbClr val="00B0F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6858119" y="4958523"/>
            <a:ext cx="792088" cy="792088"/>
            <a:chOff x="3782790" y="3877472"/>
            <a:chExt cx="792088" cy="792088"/>
          </a:xfrm>
        </p:grpSpPr>
        <p:sp>
          <p:nvSpPr>
            <p:cNvPr id="97" name="椭圆 96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98" name="文本框 97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7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sp>
        <p:nvSpPr>
          <p:cNvPr id="53" name="Rectangle 1"/>
          <p:cNvSpPr txBox="1">
            <a:spLocks noChangeArrowheads="1"/>
          </p:cNvSpPr>
          <p:nvPr/>
        </p:nvSpPr>
        <p:spPr bwMode="auto">
          <a:xfrm>
            <a:off x="6639242" y="4380439"/>
            <a:ext cx="1010965" cy="59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</a:t>
            </a:r>
            <a:r>
              <a:rPr lang="en-US" altLang="zh-CN" sz="3200" kern="0" dirty="0" smtClean="0">
                <a:solidFill>
                  <a:srgbClr val="FFFF00"/>
                </a:solidFill>
                <a:ea typeface="宋体" panose="02010600030101010101" pitchFamily="2" charset="-122"/>
              </a:rPr>
              <a:t>3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  <a:endParaRPr lang="en-US" altLang="zh-CN" sz="3200" kern="0" dirty="0" smtClean="0">
              <a:solidFill>
                <a:srgbClr val="00B0F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4" name="右箭头 3"/>
          <p:cNvSpPr/>
          <p:nvPr/>
        </p:nvSpPr>
        <p:spPr bwMode="auto">
          <a:xfrm>
            <a:off x="1173808" y="7778115"/>
            <a:ext cx="8024858" cy="62142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37" name="Rectangle 1"/>
          <p:cNvSpPr txBox="1">
            <a:spLocks noChangeArrowheads="1"/>
          </p:cNvSpPr>
          <p:nvPr/>
        </p:nvSpPr>
        <p:spPr bwMode="auto">
          <a:xfrm>
            <a:off x="997822" y="1444365"/>
            <a:ext cx="10712605" cy="140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r>
              <a:rPr lang="en-US" altLang="zh-CN" sz="3600" kern="0" dirty="0" smtClean="0">
                <a:ea typeface="宋体" panose="02010600030101010101" pitchFamily="2" charset="-122"/>
              </a:rPr>
              <a:t>5. Get the </a:t>
            </a:r>
            <a:r>
              <a:rPr lang="en-US" altLang="zh-CN" sz="36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sort</a:t>
            </a:r>
            <a:r>
              <a:rPr lang="en-US" altLang="zh-CN" sz="3600" kern="0" dirty="0" smtClean="0">
                <a:ea typeface="宋体" panose="02010600030101010101" pitchFamily="2" charset="-122"/>
              </a:rPr>
              <a:t> by the maximum value</a:t>
            </a:r>
          </a:p>
        </p:txBody>
      </p:sp>
      <p:sp>
        <p:nvSpPr>
          <p:cNvPr id="38" name="标题 1"/>
          <p:cNvSpPr txBox="1">
            <a:spLocks/>
          </p:cNvSpPr>
          <p:nvPr/>
        </p:nvSpPr>
        <p:spPr bwMode="auto">
          <a:xfrm>
            <a:off x="3555688" y="8110213"/>
            <a:ext cx="330243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Topo order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0655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 txBox="1">
            <a:spLocks noChangeArrowheads="1"/>
          </p:cNvSpPr>
          <p:nvPr/>
        </p:nvSpPr>
        <p:spPr bwMode="auto">
          <a:xfrm>
            <a:off x="525736" y="0"/>
            <a:ext cx="11449272" cy="268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algn="ctr" eaLnBrk="1" hangingPunct="1">
              <a:buFont typeface="Gill Sans" charset="0"/>
              <a:buNone/>
            </a:pPr>
            <a:r>
              <a:rPr lang="en-US" altLang="zh-CN" sz="7600" kern="0" dirty="0" smtClean="0">
                <a:ea typeface="宋体" panose="02010600030101010101" pitchFamily="2" charset="-122"/>
              </a:rPr>
              <a:t>A simple example</a:t>
            </a:r>
            <a:endParaRPr lang="en-US" altLang="zh-CN" sz="7600" kern="0" dirty="0">
              <a:ea typeface="宋体" panose="02010600030101010101" pitchFamily="2" charset="-122"/>
            </a:endParaRPr>
          </a:p>
        </p:txBody>
      </p:sp>
      <p:sp>
        <p:nvSpPr>
          <p:cNvPr id="14" name="Rectangle 1"/>
          <p:cNvSpPr txBox="1">
            <a:spLocks noChangeArrowheads="1"/>
          </p:cNvSpPr>
          <p:nvPr/>
        </p:nvSpPr>
        <p:spPr bwMode="auto">
          <a:xfrm>
            <a:off x="6646416" y="1636440"/>
            <a:ext cx="6819080" cy="105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r>
              <a:rPr lang="en-US" altLang="zh-CN" sz="4000" kern="0" dirty="0" smtClean="0"/>
              <a:t>to understand Spark</a:t>
            </a:r>
            <a:endParaRPr lang="en-US" altLang="zh-CN" sz="4000" kern="0" dirty="0" smtClean="0">
              <a:ea typeface="宋体" panose="02010600030101010101" pitchFamily="2" charset="-122"/>
            </a:endParaRPr>
          </a:p>
        </p:txBody>
      </p:sp>
      <p:sp>
        <p:nvSpPr>
          <p:cNvPr id="16" name="Rectangle 1"/>
          <p:cNvSpPr txBox="1">
            <a:spLocks noChangeArrowheads="1"/>
          </p:cNvSpPr>
          <p:nvPr/>
        </p:nvSpPr>
        <p:spPr bwMode="auto">
          <a:xfrm>
            <a:off x="982785" y="1715673"/>
            <a:ext cx="3768874" cy="144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r>
              <a:rPr lang="en-US" altLang="zh-CN" kern="0" dirty="0" smtClean="0">
                <a:solidFill>
                  <a:srgbClr val="FFC000"/>
                </a:solidFill>
                <a:ea typeface="宋体" panose="02010600030101010101" pitchFamily="2" charset="-122"/>
              </a:rPr>
              <a:t>Word count</a:t>
            </a:r>
          </a:p>
        </p:txBody>
      </p:sp>
      <p:sp>
        <p:nvSpPr>
          <p:cNvPr id="18" name="标题 1"/>
          <p:cNvSpPr txBox="1">
            <a:spLocks/>
          </p:cNvSpPr>
          <p:nvPr/>
        </p:nvSpPr>
        <p:spPr bwMode="auto">
          <a:xfrm>
            <a:off x="165696" y="19104"/>
            <a:ext cx="8242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r>
              <a:rPr lang="en-US" altLang="zh-CN" sz="2400" kern="0" dirty="0" smtClean="0">
                <a:solidFill>
                  <a:schemeClr val="tx1"/>
                </a:solidFill>
                <a:ea typeface="宋体" charset="-122"/>
              </a:rPr>
              <a:t>Spark </a:t>
            </a:r>
            <a:r>
              <a:rPr lang="en-US" altLang="zh-CN" sz="2400" kern="0" dirty="0" err="1" smtClean="0">
                <a:solidFill>
                  <a:schemeClr val="tx1"/>
                </a:solidFill>
                <a:ea typeface="宋体" charset="-122"/>
              </a:rPr>
              <a:t>GraphX</a:t>
            </a:r>
            <a:endParaRPr lang="zh-CN" altLang="en-US" sz="2400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-10692" y="4454660"/>
            <a:ext cx="1656047" cy="132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r>
              <a:rPr lang="en-US" altLang="zh-CN" kern="0" dirty="0" smtClean="0">
                <a:ea typeface="宋体" panose="02010600030101010101" pitchFamily="2" charset="-122"/>
              </a:rPr>
              <a:t>large text</a:t>
            </a:r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1681696" y="3155817"/>
            <a:ext cx="1656047" cy="132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r>
              <a:rPr lang="en-US" altLang="zh-CN" kern="0" dirty="0" smtClean="0">
                <a:ea typeface="宋体" panose="02010600030101010101" pitchFamily="2" charset="-122"/>
              </a:rPr>
              <a:t>text1</a:t>
            </a:r>
          </a:p>
        </p:txBody>
      </p:sp>
      <p:sp>
        <p:nvSpPr>
          <p:cNvPr id="10" name="Rectangle 1"/>
          <p:cNvSpPr txBox="1">
            <a:spLocks noChangeArrowheads="1"/>
          </p:cNvSpPr>
          <p:nvPr/>
        </p:nvSpPr>
        <p:spPr bwMode="auto">
          <a:xfrm>
            <a:off x="1548383" y="4477224"/>
            <a:ext cx="1656047" cy="132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r>
              <a:rPr lang="en-US" altLang="zh-CN" kern="0" dirty="0" smtClean="0">
                <a:ea typeface="宋体" panose="02010600030101010101" pitchFamily="2" charset="-122"/>
              </a:rPr>
              <a:t>text2</a:t>
            </a:r>
          </a:p>
        </p:txBody>
      </p:sp>
      <p:sp>
        <p:nvSpPr>
          <p:cNvPr id="11" name="Rectangle 1"/>
          <p:cNvSpPr txBox="1">
            <a:spLocks noChangeArrowheads="1"/>
          </p:cNvSpPr>
          <p:nvPr/>
        </p:nvSpPr>
        <p:spPr bwMode="auto">
          <a:xfrm>
            <a:off x="1579885" y="5783401"/>
            <a:ext cx="1656047" cy="132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r>
              <a:rPr lang="en-US" altLang="zh-CN" kern="0" dirty="0" smtClean="0">
                <a:ea typeface="宋体" panose="02010600030101010101" pitchFamily="2" charset="-122"/>
              </a:rPr>
              <a:t>text3</a:t>
            </a:r>
          </a:p>
        </p:txBody>
      </p:sp>
      <p:cxnSp>
        <p:nvCxnSpPr>
          <p:cNvPr id="3" name="直接连接符 2"/>
          <p:cNvCxnSpPr/>
          <p:nvPr/>
        </p:nvCxnSpPr>
        <p:spPr bwMode="auto">
          <a:xfrm>
            <a:off x="3570908" y="3817475"/>
            <a:ext cx="78578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 bwMode="auto">
          <a:xfrm>
            <a:off x="3570907" y="5149673"/>
            <a:ext cx="78578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 bwMode="auto">
          <a:xfrm>
            <a:off x="3570906" y="6445059"/>
            <a:ext cx="78578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Rectangle 1"/>
          <p:cNvSpPr txBox="1">
            <a:spLocks noChangeArrowheads="1"/>
          </p:cNvSpPr>
          <p:nvPr/>
        </p:nvSpPr>
        <p:spPr bwMode="auto">
          <a:xfrm>
            <a:off x="4546117" y="3155817"/>
            <a:ext cx="3266962" cy="13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r>
              <a:rPr lang="en-US" altLang="zh-CN" sz="2800" kern="0" dirty="0">
                <a:ea typeface="宋体" panose="02010600030101010101" pitchFamily="2" charset="-122"/>
              </a:rPr>
              <a:t>c</a:t>
            </a:r>
            <a:r>
              <a:rPr lang="en-US" altLang="zh-CN" sz="2800" kern="0" dirty="0" smtClean="0">
                <a:ea typeface="宋体" panose="02010600030101010101" pitchFamily="2" charset="-122"/>
              </a:rPr>
              <a:t>omputing node1</a:t>
            </a:r>
          </a:p>
        </p:txBody>
      </p:sp>
      <p:sp>
        <p:nvSpPr>
          <p:cNvPr id="20" name="Rectangle 1"/>
          <p:cNvSpPr txBox="1">
            <a:spLocks noChangeArrowheads="1"/>
          </p:cNvSpPr>
          <p:nvPr/>
        </p:nvSpPr>
        <p:spPr bwMode="auto">
          <a:xfrm>
            <a:off x="4546117" y="4398985"/>
            <a:ext cx="3266962" cy="13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r>
              <a:rPr lang="en-US" altLang="zh-CN" sz="2800" kern="0" dirty="0">
                <a:ea typeface="宋体" panose="02010600030101010101" pitchFamily="2" charset="-122"/>
              </a:rPr>
              <a:t>c</a:t>
            </a:r>
            <a:r>
              <a:rPr lang="en-US" altLang="zh-CN" sz="2800" kern="0" dirty="0" smtClean="0">
                <a:ea typeface="宋体" panose="02010600030101010101" pitchFamily="2" charset="-122"/>
              </a:rPr>
              <a:t>omputing node2</a:t>
            </a:r>
          </a:p>
        </p:txBody>
      </p:sp>
      <p:sp>
        <p:nvSpPr>
          <p:cNvPr id="21" name="Rectangle 1"/>
          <p:cNvSpPr txBox="1">
            <a:spLocks noChangeArrowheads="1"/>
          </p:cNvSpPr>
          <p:nvPr/>
        </p:nvSpPr>
        <p:spPr bwMode="auto">
          <a:xfrm>
            <a:off x="4513984" y="5777977"/>
            <a:ext cx="3266962" cy="13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r>
              <a:rPr lang="en-US" altLang="zh-CN" sz="2800" kern="0" dirty="0">
                <a:ea typeface="宋体" panose="02010600030101010101" pitchFamily="2" charset="-122"/>
              </a:rPr>
              <a:t>c</a:t>
            </a:r>
            <a:r>
              <a:rPr lang="en-US" altLang="zh-CN" sz="2800" kern="0" dirty="0" smtClean="0">
                <a:ea typeface="宋体" panose="02010600030101010101" pitchFamily="2" charset="-122"/>
              </a:rPr>
              <a:t>omputing node3</a:t>
            </a:r>
          </a:p>
        </p:txBody>
      </p:sp>
      <p:cxnSp>
        <p:nvCxnSpPr>
          <p:cNvPr id="22" name="直接连接符 21"/>
          <p:cNvCxnSpPr/>
          <p:nvPr/>
        </p:nvCxnSpPr>
        <p:spPr bwMode="auto">
          <a:xfrm>
            <a:off x="7924776" y="3752066"/>
            <a:ext cx="78578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 bwMode="auto">
          <a:xfrm>
            <a:off x="7924776" y="5025884"/>
            <a:ext cx="78578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 bwMode="auto">
          <a:xfrm>
            <a:off x="7924776" y="6411895"/>
            <a:ext cx="78578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左大括号 1"/>
          <p:cNvSpPr/>
          <p:nvPr/>
        </p:nvSpPr>
        <p:spPr bwMode="auto">
          <a:xfrm>
            <a:off x="1415070" y="3561847"/>
            <a:ext cx="421345" cy="3251130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25" name="Rectangle 1"/>
          <p:cNvSpPr txBox="1">
            <a:spLocks noChangeArrowheads="1"/>
          </p:cNvSpPr>
          <p:nvPr/>
        </p:nvSpPr>
        <p:spPr bwMode="auto">
          <a:xfrm>
            <a:off x="8317669" y="3009562"/>
            <a:ext cx="2369704" cy="132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r>
              <a:rPr lang="en-US" altLang="zh-CN" kern="0" dirty="0" smtClean="0">
                <a:ea typeface="宋体" panose="02010600030101010101" pitchFamily="2" charset="-122"/>
              </a:rPr>
              <a:t>result1</a:t>
            </a:r>
          </a:p>
        </p:txBody>
      </p:sp>
      <p:sp>
        <p:nvSpPr>
          <p:cNvPr id="26" name="Rectangle 1"/>
          <p:cNvSpPr txBox="1">
            <a:spLocks noChangeArrowheads="1"/>
          </p:cNvSpPr>
          <p:nvPr/>
        </p:nvSpPr>
        <p:spPr bwMode="auto">
          <a:xfrm>
            <a:off x="8317669" y="4299976"/>
            <a:ext cx="2369704" cy="132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r>
              <a:rPr lang="en-US" altLang="zh-CN" kern="0" dirty="0" smtClean="0">
                <a:ea typeface="宋体" panose="02010600030101010101" pitchFamily="2" charset="-122"/>
              </a:rPr>
              <a:t>result2</a:t>
            </a:r>
          </a:p>
        </p:txBody>
      </p:sp>
      <p:sp>
        <p:nvSpPr>
          <p:cNvPr id="27" name="Rectangle 1"/>
          <p:cNvSpPr txBox="1">
            <a:spLocks noChangeArrowheads="1"/>
          </p:cNvSpPr>
          <p:nvPr/>
        </p:nvSpPr>
        <p:spPr bwMode="auto">
          <a:xfrm>
            <a:off x="8317669" y="5664302"/>
            <a:ext cx="2369704" cy="132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r>
              <a:rPr lang="en-US" altLang="zh-CN" kern="0" dirty="0" smtClean="0">
                <a:ea typeface="宋体" panose="02010600030101010101" pitchFamily="2" charset="-122"/>
              </a:rPr>
              <a:t>result3</a:t>
            </a:r>
          </a:p>
        </p:txBody>
      </p:sp>
      <p:sp>
        <p:nvSpPr>
          <p:cNvPr id="28" name="Rectangle 1"/>
          <p:cNvSpPr txBox="1">
            <a:spLocks noChangeArrowheads="1"/>
          </p:cNvSpPr>
          <p:nvPr/>
        </p:nvSpPr>
        <p:spPr bwMode="auto">
          <a:xfrm>
            <a:off x="10570504" y="4320480"/>
            <a:ext cx="2369704" cy="132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r>
              <a:rPr lang="en-US" altLang="zh-CN" kern="0" dirty="0">
                <a:ea typeface="宋体" panose="02010600030101010101" pitchFamily="2" charset="-122"/>
              </a:rPr>
              <a:t>l</a:t>
            </a:r>
            <a:r>
              <a:rPr lang="en-US" altLang="zh-CN" kern="0" dirty="0" smtClean="0">
                <a:ea typeface="宋体" panose="02010600030101010101" pitchFamily="2" charset="-122"/>
              </a:rPr>
              <a:t>arge result</a:t>
            </a:r>
          </a:p>
        </p:txBody>
      </p:sp>
      <p:sp>
        <p:nvSpPr>
          <p:cNvPr id="4" name="右大括号 3"/>
          <p:cNvSpPr/>
          <p:nvPr/>
        </p:nvSpPr>
        <p:spPr bwMode="auto">
          <a:xfrm>
            <a:off x="10776027" y="3387812"/>
            <a:ext cx="448069" cy="3222248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179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530898" y="268058"/>
            <a:ext cx="11179529" cy="1277980"/>
          </a:xfrm>
        </p:spPr>
        <p:txBody>
          <a:bodyPr/>
          <a:lstStyle/>
          <a:p>
            <a:pPr marL="317500" indent="0" algn="ctr" eaLnBrk="1" hangingPunct="1">
              <a:buNone/>
            </a:pPr>
            <a:r>
              <a:rPr lang="en-US" altLang="zh-CN" sz="5400" dirty="0" err="1" smtClean="0">
                <a:ea typeface="宋体" panose="02010600030101010101" pitchFamily="2" charset="-122"/>
              </a:rPr>
              <a:t>Advanatges</a:t>
            </a:r>
            <a:r>
              <a:rPr lang="en-US" altLang="zh-CN" sz="5400" dirty="0" smtClean="0">
                <a:ea typeface="宋体" panose="02010600030101010101" pitchFamily="2" charset="-122"/>
              </a:rPr>
              <a:t>  </a:t>
            </a:r>
            <a:endParaRPr lang="en-US" altLang="zh-CN" sz="5400" dirty="0">
              <a:ea typeface="宋体" panose="02010600030101010101" pitchFamily="2" charset="-122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165696" y="19104"/>
            <a:ext cx="8242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D-Topo sort 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cxnSp>
        <p:nvCxnSpPr>
          <p:cNvPr id="12" name="直接箭头连接符 11"/>
          <p:cNvCxnSpPr/>
          <p:nvPr/>
        </p:nvCxnSpPr>
        <p:spPr bwMode="auto">
          <a:xfrm>
            <a:off x="9958784" y="4847315"/>
            <a:ext cx="914400" cy="914400"/>
          </a:xfrm>
          <a:prstGeom prst="straightConnector1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46" name="组合 45"/>
          <p:cNvGrpSpPr/>
          <p:nvPr/>
        </p:nvGrpSpPr>
        <p:grpSpPr>
          <a:xfrm>
            <a:off x="5971160" y="4774510"/>
            <a:ext cx="792088" cy="792088"/>
            <a:chOff x="3782790" y="3877472"/>
            <a:chExt cx="792088" cy="792088"/>
          </a:xfrm>
        </p:grpSpPr>
        <p:sp>
          <p:nvSpPr>
            <p:cNvPr id="47" name="椭圆 46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4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cxnSp>
        <p:nvCxnSpPr>
          <p:cNvPr id="49" name="直接箭头连接符 48"/>
          <p:cNvCxnSpPr/>
          <p:nvPr/>
        </p:nvCxnSpPr>
        <p:spPr bwMode="auto">
          <a:xfrm>
            <a:off x="4927815" y="7140111"/>
            <a:ext cx="864096" cy="86822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66" name="组合 65"/>
          <p:cNvGrpSpPr/>
          <p:nvPr/>
        </p:nvGrpSpPr>
        <p:grpSpPr>
          <a:xfrm>
            <a:off x="5780473" y="8114586"/>
            <a:ext cx="792088" cy="792088"/>
            <a:chOff x="3782790" y="3877472"/>
            <a:chExt cx="792088" cy="792088"/>
          </a:xfrm>
        </p:grpSpPr>
        <p:sp>
          <p:nvSpPr>
            <p:cNvPr id="68" name="椭圆 67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2"/>
                  </a:solidFill>
                </a:rPr>
                <a:t>5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9340589" y="8194722"/>
            <a:ext cx="792088" cy="792088"/>
            <a:chOff x="3782790" y="3877472"/>
            <a:chExt cx="792088" cy="792088"/>
          </a:xfrm>
        </p:grpSpPr>
        <p:sp>
          <p:nvSpPr>
            <p:cNvPr id="71" name="椭圆 70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3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7517053" y="8168010"/>
            <a:ext cx="792088" cy="792088"/>
            <a:chOff x="3782790" y="3877472"/>
            <a:chExt cx="792088" cy="792088"/>
          </a:xfrm>
        </p:grpSpPr>
        <p:sp>
          <p:nvSpPr>
            <p:cNvPr id="74" name="椭圆 73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6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9340589" y="4865799"/>
            <a:ext cx="792088" cy="792088"/>
            <a:chOff x="3782790" y="3877472"/>
            <a:chExt cx="792088" cy="792088"/>
          </a:xfrm>
        </p:grpSpPr>
        <p:sp>
          <p:nvSpPr>
            <p:cNvPr id="77" name="椭圆 76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2"/>
                  </a:solidFill>
                </a:rPr>
                <a:t>2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4135727" y="6207786"/>
            <a:ext cx="792088" cy="792088"/>
            <a:chOff x="3782790" y="3877472"/>
            <a:chExt cx="792088" cy="792088"/>
          </a:xfrm>
        </p:grpSpPr>
        <p:sp>
          <p:nvSpPr>
            <p:cNvPr id="80" name="椭圆 79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1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cxnSp>
        <p:nvCxnSpPr>
          <p:cNvPr id="82" name="直接箭头连接符 81"/>
          <p:cNvCxnSpPr/>
          <p:nvPr/>
        </p:nvCxnSpPr>
        <p:spPr bwMode="auto">
          <a:xfrm flipV="1">
            <a:off x="4927815" y="5545523"/>
            <a:ext cx="1043345" cy="66226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3" name="直接箭头连接符 82"/>
          <p:cNvCxnSpPr/>
          <p:nvPr/>
        </p:nvCxnSpPr>
        <p:spPr bwMode="auto">
          <a:xfrm>
            <a:off x="6899790" y="5197266"/>
            <a:ext cx="2304256" cy="6457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4" name="直接箭头连接符 83"/>
          <p:cNvCxnSpPr/>
          <p:nvPr/>
        </p:nvCxnSpPr>
        <p:spPr bwMode="auto">
          <a:xfrm>
            <a:off x="6617080" y="8483918"/>
            <a:ext cx="855453" cy="5342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5" name="直接箭头连接符 84"/>
          <p:cNvCxnSpPr/>
          <p:nvPr/>
        </p:nvCxnSpPr>
        <p:spPr bwMode="auto">
          <a:xfrm flipH="1">
            <a:off x="8491440" y="8537342"/>
            <a:ext cx="712606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6" name="直接箭头连接符 85"/>
          <p:cNvCxnSpPr/>
          <p:nvPr/>
        </p:nvCxnSpPr>
        <p:spPr bwMode="auto">
          <a:xfrm flipV="1">
            <a:off x="9736633" y="5876654"/>
            <a:ext cx="0" cy="213267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7" name="直接箭头连接符 86"/>
          <p:cNvCxnSpPr/>
          <p:nvPr/>
        </p:nvCxnSpPr>
        <p:spPr bwMode="auto">
          <a:xfrm flipV="1">
            <a:off x="6572561" y="5657887"/>
            <a:ext cx="2631485" cy="245669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8" name="直接箭头连接符 87"/>
          <p:cNvCxnSpPr/>
          <p:nvPr/>
        </p:nvCxnSpPr>
        <p:spPr bwMode="auto">
          <a:xfrm>
            <a:off x="6763248" y="5545523"/>
            <a:ext cx="2577341" cy="246281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9" name="直接箭头连接符 88"/>
          <p:cNvCxnSpPr/>
          <p:nvPr/>
        </p:nvCxnSpPr>
        <p:spPr bwMode="auto">
          <a:xfrm>
            <a:off x="6572561" y="5672849"/>
            <a:ext cx="944492" cy="244173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0" name="标题 1"/>
          <p:cNvSpPr txBox="1">
            <a:spLocks/>
          </p:cNvSpPr>
          <p:nvPr/>
        </p:nvSpPr>
        <p:spPr bwMode="auto">
          <a:xfrm>
            <a:off x="3159825" y="6218966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(</a:t>
            </a:r>
            <a:r>
              <a:rPr lang="en-US" altLang="zh-CN" kern="0" dirty="0" smtClean="0">
                <a:solidFill>
                  <a:srgbClr val="FFC000"/>
                </a:solidFill>
                <a:ea typeface="宋体" charset="-122"/>
              </a:rPr>
              <a:t>0</a:t>
            </a:r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)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91" name="Rectangle 1"/>
          <p:cNvSpPr txBox="1">
            <a:spLocks noChangeArrowheads="1"/>
          </p:cNvSpPr>
          <p:nvPr/>
        </p:nvSpPr>
        <p:spPr bwMode="auto">
          <a:xfrm>
            <a:off x="5480204" y="4249102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</a:t>
            </a:r>
            <a:r>
              <a:rPr lang="en-US" altLang="zh-CN" sz="32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2" name="Rectangle 1"/>
          <p:cNvSpPr txBox="1">
            <a:spLocks noChangeArrowheads="1"/>
          </p:cNvSpPr>
          <p:nvPr/>
        </p:nvSpPr>
        <p:spPr bwMode="auto">
          <a:xfrm>
            <a:off x="5042002" y="8906674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</a:t>
            </a:r>
            <a:r>
              <a:rPr lang="en-US" altLang="zh-CN" sz="32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3" name="Rectangle 1"/>
          <p:cNvSpPr txBox="1">
            <a:spLocks noChangeArrowheads="1"/>
          </p:cNvSpPr>
          <p:nvPr/>
        </p:nvSpPr>
        <p:spPr bwMode="auto">
          <a:xfrm>
            <a:off x="8847743" y="4294010"/>
            <a:ext cx="1731929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</a:t>
            </a:r>
            <a:r>
              <a:rPr lang="en-US" altLang="zh-CN" sz="32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,</a:t>
            </a:r>
            <a:r>
              <a:rPr lang="en-US" altLang="zh-CN" sz="32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,</a:t>
            </a:r>
            <a:r>
              <a:rPr lang="en-US" altLang="zh-CN" sz="3200" kern="0" dirty="0" smtClean="0">
                <a:solidFill>
                  <a:srgbClr val="92D050"/>
                </a:solidFill>
                <a:ea typeface="宋体" panose="02010600030101010101" pitchFamily="2" charset="-122"/>
              </a:rPr>
              <a:t>3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  <a:endParaRPr lang="en-US" altLang="zh-CN" sz="3200" kern="0" dirty="0" smtClean="0">
              <a:solidFill>
                <a:srgbClr val="00B0F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4" name="Rectangle 1"/>
          <p:cNvSpPr txBox="1">
            <a:spLocks noChangeArrowheads="1"/>
          </p:cNvSpPr>
          <p:nvPr/>
        </p:nvSpPr>
        <p:spPr bwMode="auto">
          <a:xfrm>
            <a:off x="9736633" y="7762153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</a:t>
            </a:r>
            <a:r>
              <a:rPr lang="en-US" altLang="zh-CN" sz="3200" kern="0" dirty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  <a:endParaRPr lang="en-US" altLang="zh-CN" sz="3200" kern="0" dirty="0" smtClean="0">
              <a:solidFill>
                <a:srgbClr val="00B0F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5" name="Rectangle 1"/>
          <p:cNvSpPr txBox="1">
            <a:spLocks noChangeArrowheads="1"/>
          </p:cNvSpPr>
          <p:nvPr/>
        </p:nvSpPr>
        <p:spPr bwMode="auto">
          <a:xfrm>
            <a:off x="7232008" y="9054693"/>
            <a:ext cx="1835496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</a:t>
            </a:r>
            <a:r>
              <a:rPr lang="en-US" altLang="zh-CN" sz="32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,</a:t>
            </a:r>
            <a:r>
              <a:rPr lang="en-US" altLang="zh-CN" sz="32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,</a:t>
            </a:r>
            <a:r>
              <a:rPr lang="en-US" altLang="zh-CN" sz="3200" kern="0" dirty="0" smtClean="0">
                <a:solidFill>
                  <a:srgbClr val="92D050"/>
                </a:solidFill>
                <a:ea typeface="宋体" panose="02010600030101010101" pitchFamily="2" charset="-122"/>
              </a:rPr>
              <a:t>3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  <a:endParaRPr lang="en-US" altLang="zh-CN" sz="3200" kern="0" dirty="0" smtClean="0">
              <a:solidFill>
                <a:srgbClr val="00B0F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11022249" y="6497673"/>
            <a:ext cx="792088" cy="792088"/>
            <a:chOff x="3782790" y="3877472"/>
            <a:chExt cx="792088" cy="792088"/>
          </a:xfrm>
        </p:grpSpPr>
        <p:sp>
          <p:nvSpPr>
            <p:cNvPr id="97" name="椭圆 96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98" name="文本框 97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7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cxnSp>
        <p:nvCxnSpPr>
          <p:cNvPr id="99" name="直接箭头连接符 98"/>
          <p:cNvCxnSpPr/>
          <p:nvPr/>
        </p:nvCxnSpPr>
        <p:spPr bwMode="auto">
          <a:xfrm flipV="1">
            <a:off x="8309141" y="6999874"/>
            <a:ext cx="2558563" cy="124827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0" name="Rectangle 1"/>
          <p:cNvSpPr txBox="1">
            <a:spLocks noChangeArrowheads="1"/>
          </p:cNvSpPr>
          <p:nvPr/>
        </p:nvSpPr>
        <p:spPr bwMode="auto">
          <a:xfrm>
            <a:off x="5031423" y="5518951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endParaRPr lang="en-US" altLang="zh-CN" sz="32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1" name="Rectangle 1"/>
          <p:cNvSpPr txBox="1">
            <a:spLocks noChangeArrowheads="1"/>
          </p:cNvSpPr>
          <p:nvPr/>
        </p:nvSpPr>
        <p:spPr bwMode="auto">
          <a:xfrm>
            <a:off x="4647574" y="7140111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endParaRPr lang="en-US" altLang="zh-CN" sz="32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2" name="Rectangle 1"/>
          <p:cNvSpPr txBox="1">
            <a:spLocks noChangeArrowheads="1"/>
          </p:cNvSpPr>
          <p:nvPr/>
        </p:nvSpPr>
        <p:spPr bwMode="auto">
          <a:xfrm>
            <a:off x="7489660" y="4919223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3" name="Rectangle 1"/>
          <p:cNvSpPr txBox="1">
            <a:spLocks noChangeArrowheads="1"/>
          </p:cNvSpPr>
          <p:nvPr/>
        </p:nvSpPr>
        <p:spPr bwMode="auto">
          <a:xfrm>
            <a:off x="6721074" y="5800287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4" name="Rectangle 1"/>
          <p:cNvSpPr txBox="1">
            <a:spLocks noChangeArrowheads="1"/>
          </p:cNvSpPr>
          <p:nvPr/>
        </p:nvSpPr>
        <p:spPr bwMode="auto">
          <a:xfrm>
            <a:off x="6242209" y="6294525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5" name="Rectangle 1"/>
          <p:cNvSpPr txBox="1">
            <a:spLocks noChangeArrowheads="1"/>
          </p:cNvSpPr>
          <p:nvPr/>
        </p:nvSpPr>
        <p:spPr bwMode="auto">
          <a:xfrm>
            <a:off x="6302358" y="7485441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6" name="Rectangle 1"/>
          <p:cNvSpPr txBox="1">
            <a:spLocks noChangeArrowheads="1"/>
          </p:cNvSpPr>
          <p:nvPr/>
        </p:nvSpPr>
        <p:spPr bwMode="auto">
          <a:xfrm>
            <a:off x="6283139" y="8182631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7" name="Rectangle 1"/>
          <p:cNvSpPr txBox="1">
            <a:spLocks noChangeArrowheads="1"/>
          </p:cNvSpPr>
          <p:nvPr/>
        </p:nvSpPr>
        <p:spPr bwMode="auto">
          <a:xfrm>
            <a:off x="8491440" y="8193724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92D050"/>
                </a:solidFill>
                <a:ea typeface="宋体" panose="02010600030101010101" pitchFamily="2" charset="-122"/>
              </a:rPr>
              <a:t>3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9" name="Rectangle 1"/>
          <p:cNvSpPr txBox="1">
            <a:spLocks noChangeArrowheads="1"/>
          </p:cNvSpPr>
          <p:nvPr/>
        </p:nvSpPr>
        <p:spPr bwMode="auto">
          <a:xfrm>
            <a:off x="9235070" y="6310391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92D050"/>
                </a:solidFill>
                <a:ea typeface="宋体" panose="02010600030101010101" pitchFamily="2" charset="-122"/>
              </a:rPr>
              <a:t>3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10" name="Rectangle 1"/>
          <p:cNvSpPr txBox="1">
            <a:spLocks noChangeArrowheads="1"/>
          </p:cNvSpPr>
          <p:nvPr/>
        </p:nvSpPr>
        <p:spPr bwMode="auto">
          <a:xfrm>
            <a:off x="8790363" y="7375870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92D050"/>
                </a:solidFill>
                <a:ea typeface="宋体" panose="02010600030101010101" pitchFamily="2" charset="-122"/>
              </a:rPr>
              <a:t>3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3" name="Rectangle 1"/>
          <p:cNvSpPr txBox="1">
            <a:spLocks noChangeArrowheads="1"/>
          </p:cNvSpPr>
          <p:nvPr/>
        </p:nvSpPr>
        <p:spPr bwMode="auto">
          <a:xfrm>
            <a:off x="10803372" y="5919589"/>
            <a:ext cx="1010965" cy="59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</a:t>
            </a:r>
            <a:r>
              <a:rPr lang="en-US" altLang="zh-CN" sz="3200" kern="0" dirty="0" smtClean="0">
                <a:solidFill>
                  <a:srgbClr val="92D050"/>
                </a:solidFill>
                <a:ea typeface="宋体" panose="02010600030101010101" pitchFamily="2" charset="-122"/>
              </a:rPr>
              <a:t>3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  <a:endParaRPr lang="en-US" altLang="zh-CN" sz="3200" kern="0" dirty="0" smtClean="0">
              <a:solidFill>
                <a:srgbClr val="00B0F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806902" y="1306120"/>
            <a:ext cx="3523974" cy="2553074"/>
            <a:chOff x="2229431" y="2606907"/>
            <a:chExt cx="4453429" cy="3301425"/>
          </a:xfrm>
        </p:grpSpPr>
        <p:sp>
          <p:nvSpPr>
            <p:cNvPr id="56" name="椭圆 55"/>
            <p:cNvSpPr/>
            <p:nvPr/>
          </p:nvSpPr>
          <p:spPr>
            <a:xfrm>
              <a:off x="5174430" y="4399902"/>
              <a:ext cx="1508430" cy="1508430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2229431" y="4373078"/>
              <a:ext cx="1508430" cy="1508430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>
            <a:xfrm>
              <a:off x="3998094" y="2606907"/>
              <a:ext cx="1508430" cy="1508430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/>
            <p:cNvSpPr/>
            <p:nvPr/>
          </p:nvSpPr>
          <p:spPr>
            <a:xfrm>
              <a:off x="4621869" y="3194681"/>
              <a:ext cx="234319" cy="2343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4267200" y="2806125"/>
              <a:ext cx="955583" cy="1149446"/>
              <a:chOff x="4230874" y="2590800"/>
              <a:chExt cx="1243013" cy="1495188"/>
            </a:xfrm>
          </p:grpSpPr>
          <p:sp>
            <p:nvSpPr>
              <p:cNvPr id="154" name="椭圆 153"/>
              <p:cNvSpPr/>
              <p:nvPr/>
            </p:nvSpPr>
            <p:spPr>
              <a:xfrm>
                <a:off x="4264212" y="3504964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5" name="椭圆 154"/>
              <p:cNvSpPr/>
              <p:nvPr/>
            </p:nvSpPr>
            <p:spPr>
              <a:xfrm>
                <a:off x="4730937" y="3781188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" name="椭圆 155"/>
              <p:cNvSpPr/>
              <p:nvPr/>
            </p:nvSpPr>
            <p:spPr>
              <a:xfrm>
                <a:off x="5169087" y="3238502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7" name="椭圆 156"/>
              <p:cNvSpPr/>
              <p:nvPr/>
            </p:nvSpPr>
            <p:spPr>
              <a:xfrm>
                <a:off x="4230874" y="2933702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椭圆 157"/>
              <p:cNvSpPr/>
              <p:nvPr/>
            </p:nvSpPr>
            <p:spPr>
              <a:xfrm>
                <a:off x="4864287" y="2590800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59" name="直接连接符 158"/>
              <p:cNvCxnSpPr>
                <a:stCxn id="154" idx="0"/>
                <a:endCxn id="157" idx="4"/>
              </p:cNvCxnSpPr>
              <p:nvPr/>
            </p:nvCxnSpPr>
            <p:spPr>
              <a:xfrm flipH="1" flipV="1">
                <a:off x="4383274" y="3238502"/>
                <a:ext cx="33338" cy="266462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直接连接符 159"/>
              <p:cNvCxnSpPr>
                <a:endCxn id="155" idx="1"/>
              </p:cNvCxnSpPr>
              <p:nvPr/>
            </p:nvCxnSpPr>
            <p:spPr>
              <a:xfrm>
                <a:off x="4416612" y="3657364"/>
                <a:ext cx="358962" cy="168461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接连接符 160"/>
              <p:cNvCxnSpPr>
                <a:stCxn id="155" idx="7"/>
                <a:endCxn id="156" idx="3"/>
              </p:cNvCxnSpPr>
              <p:nvPr/>
            </p:nvCxnSpPr>
            <p:spPr>
              <a:xfrm flipV="1">
                <a:off x="4991100" y="3498665"/>
                <a:ext cx="222624" cy="32716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接连接符 161"/>
              <p:cNvCxnSpPr>
                <a:stCxn id="156" idx="0"/>
                <a:endCxn id="158" idx="5"/>
              </p:cNvCxnSpPr>
              <p:nvPr/>
            </p:nvCxnSpPr>
            <p:spPr>
              <a:xfrm flipH="1" flipV="1">
                <a:off x="5124450" y="2850963"/>
                <a:ext cx="197037" cy="387539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>
                <a:stCxn id="59" idx="0"/>
                <a:endCxn id="158" idx="4"/>
              </p:cNvCxnSpPr>
              <p:nvPr/>
            </p:nvCxnSpPr>
            <p:spPr>
              <a:xfrm flipV="1">
                <a:off x="4844625" y="2895600"/>
                <a:ext cx="172063" cy="20063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>
                <a:stCxn id="157" idx="7"/>
                <a:endCxn id="158" idx="2"/>
              </p:cNvCxnSpPr>
              <p:nvPr/>
            </p:nvCxnSpPr>
            <p:spPr>
              <a:xfrm flipV="1">
                <a:off x="4491037" y="2743200"/>
                <a:ext cx="373250" cy="235139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>
                <a:stCxn id="155" idx="0"/>
                <a:endCxn id="59" idx="4"/>
              </p:cNvCxnSpPr>
              <p:nvPr/>
            </p:nvCxnSpPr>
            <p:spPr>
              <a:xfrm flipH="1" flipV="1">
                <a:off x="4844625" y="3401030"/>
                <a:ext cx="38713" cy="380159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>
                <a:stCxn id="59" idx="2"/>
                <a:endCxn id="154" idx="7"/>
              </p:cNvCxnSpPr>
              <p:nvPr/>
            </p:nvCxnSpPr>
            <p:spPr>
              <a:xfrm flipH="1">
                <a:off x="4524375" y="3248630"/>
                <a:ext cx="167849" cy="30097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/>
              <p:cNvCxnSpPr>
                <a:stCxn id="157" idx="6"/>
                <a:endCxn id="59" idx="1"/>
              </p:cNvCxnSpPr>
              <p:nvPr/>
            </p:nvCxnSpPr>
            <p:spPr>
              <a:xfrm>
                <a:off x="4535674" y="3086103"/>
                <a:ext cx="201187" cy="54763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椭圆 60"/>
            <p:cNvSpPr/>
            <p:nvPr/>
          </p:nvSpPr>
          <p:spPr>
            <a:xfrm>
              <a:off x="3248931" y="4794583"/>
              <a:ext cx="234319" cy="2343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2" name="直接连接符 61"/>
            <p:cNvCxnSpPr>
              <a:stCxn id="61" idx="7"/>
              <a:endCxn id="154" idx="3"/>
            </p:cNvCxnSpPr>
            <p:nvPr/>
          </p:nvCxnSpPr>
          <p:spPr>
            <a:xfrm flipV="1">
              <a:off x="3448935" y="3708905"/>
              <a:ext cx="878209" cy="1119993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椭圆 62"/>
            <p:cNvSpPr/>
            <p:nvPr/>
          </p:nvSpPr>
          <p:spPr>
            <a:xfrm>
              <a:off x="5709281" y="4626168"/>
              <a:ext cx="234319" cy="2343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4" name="直接连接符 63"/>
            <p:cNvCxnSpPr>
              <a:stCxn id="156" idx="5"/>
              <a:endCxn id="63" idx="0"/>
            </p:cNvCxnSpPr>
            <p:nvPr/>
          </p:nvCxnSpPr>
          <p:spPr>
            <a:xfrm>
              <a:off x="5188468" y="3504059"/>
              <a:ext cx="637973" cy="1122109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椭圆 64"/>
            <p:cNvSpPr/>
            <p:nvPr/>
          </p:nvSpPr>
          <p:spPr>
            <a:xfrm>
              <a:off x="2622833" y="4952017"/>
              <a:ext cx="234319" cy="2343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>
              <a:off x="2805896" y="4483379"/>
              <a:ext cx="234319" cy="2343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椭圆 107"/>
            <p:cNvSpPr/>
            <p:nvPr/>
          </p:nvSpPr>
          <p:spPr>
            <a:xfrm>
              <a:off x="3157374" y="5303496"/>
              <a:ext cx="234319" cy="2343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椭圆 110"/>
            <p:cNvSpPr/>
            <p:nvPr/>
          </p:nvSpPr>
          <p:spPr>
            <a:xfrm>
              <a:off x="2633817" y="5446284"/>
              <a:ext cx="234319" cy="2343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2" name="直接连接符 111"/>
            <p:cNvCxnSpPr>
              <a:stCxn id="67" idx="3"/>
              <a:endCxn id="65" idx="0"/>
            </p:cNvCxnSpPr>
            <p:nvPr/>
          </p:nvCxnSpPr>
          <p:spPr>
            <a:xfrm flipH="1">
              <a:off x="2739993" y="4683383"/>
              <a:ext cx="100218" cy="268634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>
              <a:stCxn id="67" idx="5"/>
              <a:endCxn id="61" idx="1"/>
            </p:cNvCxnSpPr>
            <p:nvPr/>
          </p:nvCxnSpPr>
          <p:spPr>
            <a:xfrm>
              <a:off x="3005900" y="4683383"/>
              <a:ext cx="277346" cy="145515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>
              <a:endCxn id="111" idx="0"/>
            </p:cNvCxnSpPr>
            <p:nvPr/>
          </p:nvCxnSpPr>
          <p:spPr>
            <a:xfrm>
              <a:off x="2739993" y="5069177"/>
              <a:ext cx="10984" cy="377107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>
              <a:stCxn id="111" idx="6"/>
              <a:endCxn id="108" idx="2"/>
            </p:cNvCxnSpPr>
            <p:nvPr/>
          </p:nvCxnSpPr>
          <p:spPr>
            <a:xfrm flipV="1">
              <a:off x="2868136" y="5420656"/>
              <a:ext cx="289238" cy="1427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>
              <a:stCxn id="108" idx="0"/>
              <a:endCxn id="61" idx="4"/>
            </p:cNvCxnSpPr>
            <p:nvPr/>
          </p:nvCxnSpPr>
          <p:spPr>
            <a:xfrm flipV="1">
              <a:off x="3274534" y="5028902"/>
              <a:ext cx="91557" cy="274594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>
              <a:stCxn id="65" idx="6"/>
              <a:endCxn id="108" idx="1"/>
            </p:cNvCxnSpPr>
            <p:nvPr/>
          </p:nvCxnSpPr>
          <p:spPr>
            <a:xfrm>
              <a:off x="2857152" y="5069177"/>
              <a:ext cx="334537" cy="268634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椭圆 117"/>
            <p:cNvSpPr/>
            <p:nvPr/>
          </p:nvSpPr>
          <p:spPr>
            <a:xfrm>
              <a:off x="5378381" y="4979480"/>
              <a:ext cx="234319" cy="2343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椭圆 118"/>
            <p:cNvSpPr/>
            <p:nvPr/>
          </p:nvSpPr>
          <p:spPr>
            <a:xfrm>
              <a:off x="5805597" y="5092978"/>
              <a:ext cx="234319" cy="2343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椭圆 119"/>
            <p:cNvSpPr/>
            <p:nvPr/>
          </p:nvSpPr>
          <p:spPr>
            <a:xfrm>
              <a:off x="6213143" y="4483379"/>
              <a:ext cx="234319" cy="2343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椭圆 120"/>
            <p:cNvSpPr/>
            <p:nvPr/>
          </p:nvSpPr>
          <p:spPr>
            <a:xfrm>
              <a:off x="5400348" y="5552464"/>
              <a:ext cx="234319" cy="2343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2" name="直接连接符 121"/>
            <p:cNvCxnSpPr>
              <a:stCxn id="63" idx="3"/>
              <a:endCxn id="118" idx="7"/>
            </p:cNvCxnSpPr>
            <p:nvPr/>
          </p:nvCxnSpPr>
          <p:spPr>
            <a:xfrm flipH="1">
              <a:off x="5578385" y="4826172"/>
              <a:ext cx="165211" cy="187623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>
              <a:stCxn id="118" idx="4"/>
              <a:endCxn id="121" idx="0"/>
            </p:cNvCxnSpPr>
            <p:nvPr/>
          </p:nvCxnSpPr>
          <p:spPr>
            <a:xfrm>
              <a:off x="5495541" y="5213799"/>
              <a:ext cx="21967" cy="338665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>
              <a:stCxn id="121" idx="7"/>
              <a:endCxn id="119" idx="3"/>
            </p:cNvCxnSpPr>
            <p:nvPr/>
          </p:nvCxnSpPr>
          <p:spPr>
            <a:xfrm flipV="1">
              <a:off x="5600352" y="5292982"/>
              <a:ext cx="239560" cy="293797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>
              <a:stCxn id="119" idx="7"/>
              <a:endCxn id="120" idx="3"/>
            </p:cNvCxnSpPr>
            <p:nvPr/>
          </p:nvCxnSpPr>
          <p:spPr>
            <a:xfrm flipV="1">
              <a:off x="6005601" y="4683383"/>
              <a:ext cx="241858" cy="44391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>
              <a:stCxn id="63" idx="6"/>
              <a:endCxn id="120" idx="2"/>
            </p:cNvCxnSpPr>
            <p:nvPr/>
          </p:nvCxnSpPr>
          <p:spPr>
            <a:xfrm flipV="1">
              <a:off x="5943600" y="4600539"/>
              <a:ext cx="269543" cy="142789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>
              <a:stCxn id="119" idx="0"/>
              <a:endCxn id="63" idx="5"/>
            </p:cNvCxnSpPr>
            <p:nvPr/>
          </p:nvCxnSpPr>
          <p:spPr>
            <a:xfrm flipH="1" flipV="1">
              <a:off x="5909285" y="4826172"/>
              <a:ext cx="13472" cy="266806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椭圆 127"/>
            <p:cNvSpPr/>
            <p:nvPr/>
          </p:nvSpPr>
          <p:spPr>
            <a:xfrm>
              <a:off x="6088661" y="5433472"/>
              <a:ext cx="234319" cy="2343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9" name="直接连接符 128"/>
            <p:cNvCxnSpPr>
              <a:stCxn id="121" idx="6"/>
            </p:cNvCxnSpPr>
            <p:nvPr/>
          </p:nvCxnSpPr>
          <p:spPr>
            <a:xfrm flipV="1">
              <a:off x="5634667" y="5550632"/>
              <a:ext cx="453993" cy="118992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>
              <a:stCxn id="120" idx="4"/>
              <a:endCxn id="128" idx="0"/>
            </p:cNvCxnSpPr>
            <p:nvPr/>
          </p:nvCxnSpPr>
          <p:spPr>
            <a:xfrm flipH="1">
              <a:off x="6205820" y="4717698"/>
              <a:ext cx="124482" cy="715774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>
              <a:stCxn id="119" idx="5"/>
              <a:endCxn id="128" idx="1"/>
            </p:cNvCxnSpPr>
            <p:nvPr/>
          </p:nvCxnSpPr>
          <p:spPr>
            <a:xfrm>
              <a:off x="6005601" y="5292982"/>
              <a:ext cx="117376" cy="174806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>
              <a:stCxn id="108" idx="5"/>
              <a:endCxn id="118" idx="2"/>
            </p:cNvCxnSpPr>
            <p:nvPr/>
          </p:nvCxnSpPr>
          <p:spPr>
            <a:xfrm flipV="1">
              <a:off x="3357378" y="5096639"/>
              <a:ext cx="2021003" cy="40686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>
              <a:stCxn id="61" idx="5"/>
              <a:endCxn id="121" idx="2"/>
            </p:cNvCxnSpPr>
            <p:nvPr/>
          </p:nvCxnSpPr>
          <p:spPr>
            <a:xfrm>
              <a:off x="3448935" y="4994587"/>
              <a:ext cx="1951413" cy="675037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4" name="组合 133"/>
            <p:cNvGrpSpPr/>
            <p:nvPr/>
          </p:nvGrpSpPr>
          <p:grpSpPr>
            <a:xfrm>
              <a:off x="4254719" y="2798929"/>
              <a:ext cx="955583" cy="1149446"/>
              <a:chOff x="-127272" y="3654293"/>
              <a:chExt cx="955583" cy="1149446"/>
            </a:xfrm>
          </p:grpSpPr>
          <p:sp>
            <p:nvSpPr>
              <p:cNvPr id="148" name="椭圆 147"/>
              <p:cNvSpPr/>
              <p:nvPr/>
            </p:nvSpPr>
            <p:spPr>
              <a:xfrm>
                <a:off x="242513" y="4055764"/>
                <a:ext cx="234319" cy="234319"/>
              </a:xfrm>
              <a:prstGeom prst="ellipse">
                <a:avLst/>
              </a:prstGeom>
              <a:solidFill>
                <a:schemeClr val="accent1">
                  <a:hueOff val="0"/>
                  <a:satOff val="0"/>
                  <a:lumOff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椭圆 148"/>
              <p:cNvSpPr/>
              <p:nvPr/>
            </p:nvSpPr>
            <p:spPr>
              <a:xfrm>
                <a:off x="-101643" y="4357069"/>
                <a:ext cx="234319" cy="234319"/>
              </a:xfrm>
              <a:prstGeom prst="ellipse">
                <a:avLst/>
              </a:prstGeom>
              <a:solidFill>
                <a:schemeClr val="accent1">
                  <a:hueOff val="0"/>
                  <a:satOff val="0"/>
                  <a:lumOff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椭圆 149"/>
              <p:cNvSpPr/>
              <p:nvPr/>
            </p:nvSpPr>
            <p:spPr>
              <a:xfrm>
                <a:off x="257158" y="4569420"/>
                <a:ext cx="234319" cy="234319"/>
              </a:xfrm>
              <a:prstGeom prst="ellipse">
                <a:avLst/>
              </a:prstGeom>
              <a:solidFill>
                <a:schemeClr val="accent1">
                  <a:hueOff val="0"/>
                  <a:satOff val="0"/>
                  <a:lumOff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1" name="椭圆 150"/>
              <p:cNvSpPr/>
              <p:nvPr/>
            </p:nvSpPr>
            <p:spPr>
              <a:xfrm>
                <a:off x="593992" y="4152223"/>
                <a:ext cx="234319" cy="234319"/>
              </a:xfrm>
              <a:prstGeom prst="ellipse">
                <a:avLst/>
              </a:prstGeom>
              <a:solidFill>
                <a:schemeClr val="accent1">
                  <a:hueOff val="0"/>
                  <a:satOff val="0"/>
                  <a:lumOff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椭圆 151"/>
              <p:cNvSpPr/>
              <p:nvPr/>
            </p:nvSpPr>
            <p:spPr>
              <a:xfrm>
                <a:off x="-127272" y="3917904"/>
                <a:ext cx="234319" cy="234319"/>
              </a:xfrm>
              <a:prstGeom prst="ellipse">
                <a:avLst/>
              </a:prstGeom>
              <a:solidFill>
                <a:schemeClr val="accent1">
                  <a:hueOff val="0"/>
                  <a:satOff val="0"/>
                  <a:lumOff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椭圆 152"/>
              <p:cNvSpPr/>
              <p:nvPr/>
            </p:nvSpPr>
            <p:spPr>
              <a:xfrm>
                <a:off x="359673" y="3654293"/>
                <a:ext cx="234319" cy="234319"/>
              </a:xfrm>
              <a:prstGeom prst="ellipse">
                <a:avLst/>
              </a:prstGeom>
              <a:solidFill>
                <a:schemeClr val="accent1">
                  <a:hueOff val="0"/>
                  <a:satOff val="0"/>
                  <a:lumOff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5" name="组合 134"/>
            <p:cNvGrpSpPr/>
            <p:nvPr/>
          </p:nvGrpSpPr>
          <p:grpSpPr>
            <a:xfrm>
              <a:off x="2644783" y="4495800"/>
              <a:ext cx="860417" cy="1197224"/>
              <a:chOff x="2775233" y="5321579"/>
              <a:chExt cx="860417" cy="1197224"/>
            </a:xfrm>
            <a:solidFill>
              <a:srgbClr val="FF0000"/>
            </a:solidFill>
          </p:grpSpPr>
          <p:sp>
            <p:nvSpPr>
              <p:cNvPr id="143" name="椭圆 142"/>
              <p:cNvSpPr/>
              <p:nvPr/>
            </p:nvSpPr>
            <p:spPr>
              <a:xfrm>
                <a:off x="3401331" y="5632783"/>
                <a:ext cx="234319" cy="2343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椭圆 143"/>
              <p:cNvSpPr/>
              <p:nvPr/>
            </p:nvSpPr>
            <p:spPr>
              <a:xfrm>
                <a:off x="2775233" y="5790217"/>
                <a:ext cx="234319" cy="2343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椭圆 144"/>
              <p:cNvSpPr/>
              <p:nvPr/>
            </p:nvSpPr>
            <p:spPr>
              <a:xfrm>
                <a:off x="2958296" y="5321579"/>
                <a:ext cx="234319" cy="2343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椭圆 145"/>
              <p:cNvSpPr/>
              <p:nvPr/>
            </p:nvSpPr>
            <p:spPr>
              <a:xfrm>
                <a:off x="3309774" y="6141696"/>
                <a:ext cx="234319" cy="2343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" name="椭圆 146"/>
              <p:cNvSpPr/>
              <p:nvPr/>
            </p:nvSpPr>
            <p:spPr>
              <a:xfrm>
                <a:off x="2786217" y="6284484"/>
                <a:ext cx="234319" cy="2343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6" name="组合 135"/>
            <p:cNvGrpSpPr/>
            <p:nvPr/>
          </p:nvGrpSpPr>
          <p:grpSpPr>
            <a:xfrm>
              <a:off x="5410200" y="4487796"/>
              <a:ext cx="1069081" cy="1303404"/>
              <a:chOff x="5530781" y="5321579"/>
              <a:chExt cx="1069081" cy="1303404"/>
            </a:xfrm>
            <a:solidFill>
              <a:schemeClr val="bg2">
                <a:lumMod val="50000"/>
              </a:schemeClr>
            </a:solidFill>
          </p:grpSpPr>
          <p:sp>
            <p:nvSpPr>
              <p:cNvPr id="137" name="椭圆 136"/>
              <p:cNvSpPr/>
              <p:nvPr/>
            </p:nvSpPr>
            <p:spPr>
              <a:xfrm>
                <a:off x="5861681" y="5464368"/>
                <a:ext cx="234319" cy="2343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椭圆 137"/>
              <p:cNvSpPr/>
              <p:nvPr/>
            </p:nvSpPr>
            <p:spPr>
              <a:xfrm>
                <a:off x="5530781" y="5817680"/>
                <a:ext cx="234319" cy="2343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9" name="椭圆 138"/>
              <p:cNvSpPr/>
              <p:nvPr/>
            </p:nvSpPr>
            <p:spPr>
              <a:xfrm>
                <a:off x="5957997" y="5931178"/>
                <a:ext cx="234319" cy="2343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椭圆 139"/>
              <p:cNvSpPr/>
              <p:nvPr/>
            </p:nvSpPr>
            <p:spPr>
              <a:xfrm>
                <a:off x="6365543" y="5321579"/>
                <a:ext cx="234319" cy="2343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椭圆 140"/>
              <p:cNvSpPr/>
              <p:nvPr/>
            </p:nvSpPr>
            <p:spPr>
              <a:xfrm>
                <a:off x="5552748" y="6390664"/>
                <a:ext cx="234319" cy="2343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椭圆 141"/>
              <p:cNvSpPr/>
              <p:nvPr/>
            </p:nvSpPr>
            <p:spPr>
              <a:xfrm>
                <a:off x="6241061" y="6271672"/>
                <a:ext cx="234319" cy="2343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椭圆 2"/>
          <p:cNvSpPr/>
          <p:nvPr/>
        </p:nvSpPr>
        <p:spPr bwMode="auto">
          <a:xfrm>
            <a:off x="2525403" y="4444752"/>
            <a:ext cx="10378011" cy="4945958"/>
          </a:xfrm>
          <a:prstGeom prst="ellipse">
            <a:avLst/>
          </a:prstGeom>
          <a:noFill/>
          <a:ln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1781768" y="3843282"/>
            <a:ext cx="2405540" cy="227750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 bwMode="auto">
          <a:xfrm>
            <a:off x="4318417" y="3463362"/>
            <a:ext cx="1612624" cy="164977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8" name="Rectangle 1"/>
          <p:cNvSpPr txBox="1">
            <a:spLocks noChangeArrowheads="1"/>
          </p:cNvSpPr>
          <p:nvPr/>
        </p:nvSpPr>
        <p:spPr bwMode="auto">
          <a:xfrm>
            <a:off x="6782613" y="572883"/>
            <a:ext cx="5778911" cy="4201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C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Don’t need to repeat the computing to find the 0 </a:t>
            </a:r>
            <a:r>
              <a:rPr lang="en-US" altLang="zh-CN" sz="3200" kern="0" dirty="0" err="1" smtClean="0">
                <a:ea typeface="宋体" panose="02010600030101010101" pitchFamily="2" charset="-122"/>
              </a:rPr>
              <a:t>indegree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 vertex</a:t>
            </a:r>
            <a:endParaRPr lang="en-US" altLang="zh-CN" sz="3200" kern="0" dirty="0" smtClean="0">
              <a:solidFill>
                <a:srgbClr val="FFFF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600" kern="0" dirty="0" smtClean="0">
                <a:ea typeface="宋体" panose="02010600030101010101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5013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530898" y="268058"/>
            <a:ext cx="11179529" cy="1277980"/>
          </a:xfrm>
        </p:spPr>
        <p:txBody>
          <a:bodyPr/>
          <a:lstStyle/>
          <a:p>
            <a:pPr marL="317500" indent="0" algn="ctr" eaLnBrk="1" hangingPunct="1">
              <a:buNone/>
            </a:pPr>
            <a:r>
              <a:rPr lang="en-US" altLang="zh-CN" sz="5400" dirty="0" err="1" smtClean="0">
                <a:ea typeface="宋体" panose="02010600030101010101" pitchFamily="2" charset="-122"/>
              </a:rPr>
              <a:t>Advanatges</a:t>
            </a:r>
            <a:r>
              <a:rPr lang="en-US" altLang="zh-CN" sz="5400" dirty="0" smtClean="0">
                <a:ea typeface="宋体" panose="02010600030101010101" pitchFamily="2" charset="-122"/>
              </a:rPr>
              <a:t>  </a:t>
            </a:r>
            <a:endParaRPr lang="en-US" altLang="zh-CN" sz="5400" dirty="0">
              <a:ea typeface="宋体" panose="02010600030101010101" pitchFamily="2" charset="-122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165696" y="19104"/>
            <a:ext cx="8242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D-Topo sort 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cxnSp>
        <p:nvCxnSpPr>
          <p:cNvPr id="12" name="直接箭头连接符 11"/>
          <p:cNvCxnSpPr/>
          <p:nvPr/>
        </p:nvCxnSpPr>
        <p:spPr bwMode="auto">
          <a:xfrm>
            <a:off x="9958784" y="4847315"/>
            <a:ext cx="914400" cy="914400"/>
          </a:xfrm>
          <a:prstGeom prst="straightConnector1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46" name="组合 45"/>
          <p:cNvGrpSpPr/>
          <p:nvPr/>
        </p:nvGrpSpPr>
        <p:grpSpPr>
          <a:xfrm>
            <a:off x="5971160" y="4774510"/>
            <a:ext cx="792088" cy="792088"/>
            <a:chOff x="3782790" y="3877472"/>
            <a:chExt cx="792088" cy="792088"/>
          </a:xfrm>
        </p:grpSpPr>
        <p:sp>
          <p:nvSpPr>
            <p:cNvPr id="47" name="椭圆 46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4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cxnSp>
        <p:nvCxnSpPr>
          <p:cNvPr id="49" name="直接箭头连接符 48"/>
          <p:cNvCxnSpPr/>
          <p:nvPr/>
        </p:nvCxnSpPr>
        <p:spPr bwMode="auto">
          <a:xfrm>
            <a:off x="4927815" y="7140111"/>
            <a:ext cx="864096" cy="86822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66" name="组合 65"/>
          <p:cNvGrpSpPr/>
          <p:nvPr/>
        </p:nvGrpSpPr>
        <p:grpSpPr>
          <a:xfrm>
            <a:off x="5780473" y="8114586"/>
            <a:ext cx="792088" cy="792088"/>
            <a:chOff x="3782790" y="3877472"/>
            <a:chExt cx="792088" cy="792088"/>
          </a:xfrm>
        </p:grpSpPr>
        <p:sp>
          <p:nvSpPr>
            <p:cNvPr id="68" name="椭圆 67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2"/>
                  </a:solidFill>
                </a:rPr>
                <a:t>5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9340589" y="8194722"/>
            <a:ext cx="792088" cy="792088"/>
            <a:chOff x="3782790" y="3877472"/>
            <a:chExt cx="792088" cy="792088"/>
          </a:xfrm>
        </p:grpSpPr>
        <p:sp>
          <p:nvSpPr>
            <p:cNvPr id="71" name="椭圆 70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3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7517053" y="8168010"/>
            <a:ext cx="792088" cy="792088"/>
            <a:chOff x="3782790" y="3877472"/>
            <a:chExt cx="792088" cy="792088"/>
          </a:xfrm>
        </p:grpSpPr>
        <p:sp>
          <p:nvSpPr>
            <p:cNvPr id="74" name="椭圆 73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6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9340589" y="4865799"/>
            <a:ext cx="792088" cy="792088"/>
            <a:chOff x="3782790" y="3877472"/>
            <a:chExt cx="792088" cy="792088"/>
          </a:xfrm>
        </p:grpSpPr>
        <p:sp>
          <p:nvSpPr>
            <p:cNvPr id="77" name="椭圆 76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2"/>
                  </a:solidFill>
                </a:rPr>
                <a:t>2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4135727" y="6207786"/>
            <a:ext cx="792088" cy="792088"/>
            <a:chOff x="3782790" y="3877472"/>
            <a:chExt cx="792088" cy="792088"/>
          </a:xfrm>
        </p:grpSpPr>
        <p:sp>
          <p:nvSpPr>
            <p:cNvPr id="80" name="椭圆 79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1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cxnSp>
        <p:nvCxnSpPr>
          <p:cNvPr id="82" name="直接箭头连接符 81"/>
          <p:cNvCxnSpPr/>
          <p:nvPr/>
        </p:nvCxnSpPr>
        <p:spPr bwMode="auto">
          <a:xfrm flipV="1">
            <a:off x="4927815" y="5545523"/>
            <a:ext cx="1043345" cy="66226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3" name="直接箭头连接符 82"/>
          <p:cNvCxnSpPr/>
          <p:nvPr/>
        </p:nvCxnSpPr>
        <p:spPr bwMode="auto">
          <a:xfrm>
            <a:off x="6899790" y="5197266"/>
            <a:ext cx="2304256" cy="6457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4" name="直接箭头连接符 83"/>
          <p:cNvCxnSpPr/>
          <p:nvPr/>
        </p:nvCxnSpPr>
        <p:spPr bwMode="auto">
          <a:xfrm>
            <a:off x="6617080" y="8483918"/>
            <a:ext cx="855453" cy="5342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5" name="直接箭头连接符 84"/>
          <p:cNvCxnSpPr/>
          <p:nvPr/>
        </p:nvCxnSpPr>
        <p:spPr bwMode="auto">
          <a:xfrm flipH="1">
            <a:off x="8491440" y="8537342"/>
            <a:ext cx="712606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6" name="直接箭头连接符 85"/>
          <p:cNvCxnSpPr/>
          <p:nvPr/>
        </p:nvCxnSpPr>
        <p:spPr bwMode="auto">
          <a:xfrm flipV="1">
            <a:off x="9736633" y="5876654"/>
            <a:ext cx="0" cy="213267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7" name="直接箭头连接符 86"/>
          <p:cNvCxnSpPr/>
          <p:nvPr/>
        </p:nvCxnSpPr>
        <p:spPr bwMode="auto">
          <a:xfrm flipV="1">
            <a:off x="6572561" y="5657887"/>
            <a:ext cx="2631485" cy="245669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8" name="直接箭头连接符 87"/>
          <p:cNvCxnSpPr/>
          <p:nvPr/>
        </p:nvCxnSpPr>
        <p:spPr bwMode="auto">
          <a:xfrm>
            <a:off x="6763248" y="5545523"/>
            <a:ext cx="2577341" cy="246281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9" name="直接箭头连接符 88"/>
          <p:cNvCxnSpPr/>
          <p:nvPr/>
        </p:nvCxnSpPr>
        <p:spPr bwMode="auto">
          <a:xfrm>
            <a:off x="6572561" y="5672849"/>
            <a:ext cx="944492" cy="244173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0" name="标题 1"/>
          <p:cNvSpPr txBox="1">
            <a:spLocks/>
          </p:cNvSpPr>
          <p:nvPr/>
        </p:nvSpPr>
        <p:spPr bwMode="auto">
          <a:xfrm>
            <a:off x="3159825" y="6218966"/>
            <a:ext cx="975902" cy="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(</a:t>
            </a:r>
            <a:r>
              <a:rPr lang="en-US" altLang="zh-CN" kern="0" dirty="0" smtClean="0">
                <a:solidFill>
                  <a:srgbClr val="FFC000"/>
                </a:solidFill>
                <a:ea typeface="宋体" charset="-122"/>
              </a:rPr>
              <a:t>0</a:t>
            </a:r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)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91" name="Rectangle 1"/>
          <p:cNvSpPr txBox="1">
            <a:spLocks noChangeArrowheads="1"/>
          </p:cNvSpPr>
          <p:nvPr/>
        </p:nvSpPr>
        <p:spPr bwMode="auto">
          <a:xfrm>
            <a:off x="5480204" y="4249102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</a:t>
            </a:r>
            <a:r>
              <a:rPr lang="en-US" altLang="zh-CN" sz="32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2" name="Rectangle 1"/>
          <p:cNvSpPr txBox="1">
            <a:spLocks noChangeArrowheads="1"/>
          </p:cNvSpPr>
          <p:nvPr/>
        </p:nvSpPr>
        <p:spPr bwMode="auto">
          <a:xfrm>
            <a:off x="5042002" y="8906674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</a:t>
            </a:r>
            <a:r>
              <a:rPr lang="en-US" altLang="zh-CN" sz="32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3" name="Rectangle 1"/>
          <p:cNvSpPr txBox="1">
            <a:spLocks noChangeArrowheads="1"/>
          </p:cNvSpPr>
          <p:nvPr/>
        </p:nvSpPr>
        <p:spPr bwMode="auto">
          <a:xfrm>
            <a:off x="8847743" y="4294010"/>
            <a:ext cx="1731929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</a:t>
            </a:r>
            <a:r>
              <a:rPr lang="en-US" altLang="zh-CN" sz="32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,</a:t>
            </a:r>
            <a:r>
              <a:rPr lang="en-US" altLang="zh-CN" sz="32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,</a:t>
            </a:r>
            <a:r>
              <a:rPr lang="en-US" altLang="zh-CN" sz="3200" kern="0" dirty="0" smtClean="0">
                <a:solidFill>
                  <a:srgbClr val="92D050"/>
                </a:solidFill>
                <a:ea typeface="宋体" panose="02010600030101010101" pitchFamily="2" charset="-122"/>
              </a:rPr>
              <a:t>3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  <a:endParaRPr lang="en-US" altLang="zh-CN" sz="3200" kern="0" dirty="0" smtClean="0">
              <a:solidFill>
                <a:srgbClr val="00B0F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4" name="Rectangle 1"/>
          <p:cNvSpPr txBox="1">
            <a:spLocks noChangeArrowheads="1"/>
          </p:cNvSpPr>
          <p:nvPr/>
        </p:nvSpPr>
        <p:spPr bwMode="auto">
          <a:xfrm>
            <a:off x="9736633" y="7762153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</a:t>
            </a:r>
            <a:r>
              <a:rPr lang="en-US" altLang="zh-CN" sz="3200" kern="0" dirty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  <a:endParaRPr lang="en-US" altLang="zh-CN" sz="3200" kern="0" dirty="0" smtClean="0">
              <a:solidFill>
                <a:srgbClr val="00B0F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5" name="Rectangle 1"/>
          <p:cNvSpPr txBox="1">
            <a:spLocks noChangeArrowheads="1"/>
          </p:cNvSpPr>
          <p:nvPr/>
        </p:nvSpPr>
        <p:spPr bwMode="auto">
          <a:xfrm>
            <a:off x="7232008" y="9054693"/>
            <a:ext cx="1835496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</a:t>
            </a:r>
            <a:r>
              <a:rPr lang="en-US" altLang="zh-CN" sz="32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,</a:t>
            </a:r>
            <a:r>
              <a:rPr lang="en-US" altLang="zh-CN" sz="32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,</a:t>
            </a:r>
            <a:r>
              <a:rPr lang="en-US" altLang="zh-CN" sz="3200" kern="0" dirty="0" smtClean="0">
                <a:solidFill>
                  <a:srgbClr val="92D050"/>
                </a:solidFill>
                <a:ea typeface="宋体" panose="02010600030101010101" pitchFamily="2" charset="-122"/>
              </a:rPr>
              <a:t>3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  <a:endParaRPr lang="en-US" altLang="zh-CN" sz="3200" kern="0" dirty="0" smtClean="0">
              <a:solidFill>
                <a:srgbClr val="00B0F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11022249" y="6497673"/>
            <a:ext cx="792088" cy="792088"/>
            <a:chOff x="3782790" y="3877472"/>
            <a:chExt cx="792088" cy="792088"/>
          </a:xfrm>
        </p:grpSpPr>
        <p:sp>
          <p:nvSpPr>
            <p:cNvPr id="97" name="椭圆 96"/>
            <p:cNvSpPr/>
            <p:nvPr/>
          </p:nvSpPr>
          <p:spPr bwMode="auto">
            <a:xfrm>
              <a:off x="3782790" y="3877472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98" name="文本框 97"/>
            <p:cNvSpPr txBox="1"/>
            <p:nvPr/>
          </p:nvSpPr>
          <p:spPr>
            <a:xfrm>
              <a:off x="3782790" y="3930896"/>
              <a:ext cx="792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</a:rPr>
                <a:t>7</a:t>
              </a:r>
              <a:endParaRPr lang="zh-CN" altLang="en-US" dirty="0">
                <a:solidFill>
                  <a:schemeClr val="bg2"/>
                </a:solidFill>
              </a:endParaRPr>
            </a:p>
          </p:txBody>
        </p:sp>
      </p:grpSp>
      <p:cxnSp>
        <p:nvCxnSpPr>
          <p:cNvPr id="99" name="直接箭头连接符 98"/>
          <p:cNvCxnSpPr/>
          <p:nvPr/>
        </p:nvCxnSpPr>
        <p:spPr bwMode="auto">
          <a:xfrm flipV="1">
            <a:off x="8309141" y="6999874"/>
            <a:ext cx="2558563" cy="124827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0" name="Rectangle 1"/>
          <p:cNvSpPr txBox="1">
            <a:spLocks noChangeArrowheads="1"/>
          </p:cNvSpPr>
          <p:nvPr/>
        </p:nvSpPr>
        <p:spPr bwMode="auto">
          <a:xfrm>
            <a:off x="5031423" y="5518951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endParaRPr lang="en-US" altLang="zh-CN" sz="32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1" name="Rectangle 1"/>
          <p:cNvSpPr txBox="1">
            <a:spLocks noChangeArrowheads="1"/>
          </p:cNvSpPr>
          <p:nvPr/>
        </p:nvSpPr>
        <p:spPr bwMode="auto">
          <a:xfrm>
            <a:off x="4647574" y="7140111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endParaRPr lang="en-US" altLang="zh-CN" sz="32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2" name="Rectangle 1"/>
          <p:cNvSpPr txBox="1">
            <a:spLocks noChangeArrowheads="1"/>
          </p:cNvSpPr>
          <p:nvPr/>
        </p:nvSpPr>
        <p:spPr bwMode="auto">
          <a:xfrm>
            <a:off x="7489660" y="4919223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3" name="Rectangle 1"/>
          <p:cNvSpPr txBox="1">
            <a:spLocks noChangeArrowheads="1"/>
          </p:cNvSpPr>
          <p:nvPr/>
        </p:nvSpPr>
        <p:spPr bwMode="auto">
          <a:xfrm>
            <a:off x="6721074" y="5800287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4" name="Rectangle 1"/>
          <p:cNvSpPr txBox="1">
            <a:spLocks noChangeArrowheads="1"/>
          </p:cNvSpPr>
          <p:nvPr/>
        </p:nvSpPr>
        <p:spPr bwMode="auto">
          <a:xfrm>
            <a:off x="6242209" y="6294525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5" name="Rectangle 1"/>
          <p:cNvSpPr txBox="1">
            <a:spLocks noChangeArrowheads="1"/>
          </p:cNvSpPr>
          <p:nvPr/>
        </p:nvSpPr>
        <p:spPr bwMode="auto">
          <a:xfrm>
            <a:off x="6302358" y="7485441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6" name="Rectangle 1"/>
          <p:cNvSpPr txBox="1">
            <a:spLocks noChangeArrowheads="1"/>
          </p:cNvSpPr>
          <p:nvPr/>
        </p:nvSpPr>
        <p:spPr bwMode="auto">
          <a:xfrm>
            <a:off x="6283139" y="8182631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00B0F0"/>
                </a:solidFill>
                <a:ea typeface="宋体" panose="02010600030101010101" pitchFamily="2" charset="-122"/>
              </a:rPr>
              <a:t>2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7" name="Rectangle 1"/>
          <p:cNvSpPr txBox="1">
            <a:spLocks noChangeArrowheads="1"/>
          </p:cNvSpPr>
          <p:nvPr/>
        </p:nvSpPr>
        <p:spPr bwMode="auto">
          <a:xfrm>
            <a:off x="8491440" y="8193724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92D050"/>
                </a:solidFill>
                <a:ea typeface="宋体" panose="02010600030101010101" pitchFamily="2" charset="-122"/>
              </a:rPr>
              <a:t>3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9" name="Rectangle 1"/>
          <p:cNvSpPr txBox="1">
            <a:spLocks noChangeArrowheads="1"/>
          </p:cNvSpPr>
          <p:nvPr/>
        </p:nvSpPr>
        <p:spPr bwMode="auto">
          <a:xfrm>
            <a:off x="9235070" y="6310391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92D050"/>
                </a:solidFill>
                <a:ea typeface="宋体" panose="02010600030101010101" pitchFamily="2" charset="-122"/>
              </a:rPr>
              <a:t>3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10" name="Rectangle 1"/>
          <p:cNvSpPr txBox="1">
            <a:spLocks noChangeArrowheads="1"/>
          </p:cNvSpPr>
          <p:nvPr/>
        </p:nvSpPr>
        <p:spPr bwMode="auto">
          <a:xfrm>
            <a:off x="8790363" y="7375870"/>
            <a:ext cx="981911" cy="6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solidFill>
                  <a:srgbClr val="92D050"/>
                </a:solidFill>
                <a:ea typeface="宋体" panose="02010600030101010101" pitchFamily="2" charset="-122"/>
              </a:rPr>
              <a:t>3</a:t>
            </a: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3" name="Rectangle 1"/>
          <p:cNvSpPr txBox="1">
            <a:spLocks noChangeArrowheads="1"/>
          </p:cNvSpPr>
          <p:nvPr/>
        </p:nvSpPr>
        <p:spPr bwMode="auto">
          <a:xfrm>
            <a:off x="10803372" y="5919589"/>
            <a:ext cx="1010965" cy="59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200" kern="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(</a:t>
            </a:r>
            <a:r>
              <a:rPr lang="en-US" altLang="zh-CN" sz="3200" kern="0" dirty="0" smtClean="0">
                <a:solidFill>
                  <a:srgbClr val="92D050"/>
                </a:solidFill>
                <a:ea typeface="宋体" panose="02010600030101010101" pitchFamily="2" charset="-122"/>
              </a:rPr>
              <a:t>3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)</a:t>
            </a:r>
            <a:endParaRPr lang="en-US" altLang="zh-CN" sz="3200" kern="0" dirty="0" smtClean="0">
              <a:solidFill>
                <a:srgbClr val="00B0F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4" name="Rectangle 1"/>
          <p:cNvSpPr txBox="1">
            <a:spLocks noChangeArrowheads="1"/>
          </p:cNvSpPr>
          <p:nvPr/>
        </p:nvSpPr>
        <p:spPr bwMode="auto">
          <a:xfrm>
            <a:off x="6004832" y="1434244"/>
            <a:ext cx="5743257" cy="271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endParaRPr lang="en-US" altLang="zh-CN" sz="3600" kern="0" dirty="0" smtClean="0">
              <a:solidFill>
                <a:srgbClr val="FFC000"/>
              </a:solidFill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200" kern="0" dirty="0" smtClean="0">
                <a:ea typeface="宋体" panose="02010600030101010101" pitchFamily="2" charset="-122"/>
              </a:rPr>
              <a:t>Nodes are able to </a:t>
            </a:r>
            <a:r>
              <a:rPr lang="en-US" altLang="zh-CN" sz="3200" kern="0" dirty="0" smtClean="0">
                <a:solidFill>
                  <a:srgbClr val="FFFF00"/>
                </a:solidFill>
                <a:ea typeface="宋体" panose="02010600030101010101" pitchFamily="2" charset="-122"/>
              </a:rPr>
              <a:t>compute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 (send </a:t>
            </a:r>
            <a:r>
              <a:rPr lang="en-US" altLang="zh-CN" sz="3200" kern="0" dirty="0" err="1" smtClean="0">
                <a:ea typeface="宋体" panose="02010600030101010101" pitchFamily="2" charset="-122"/>
              </a:rPr>
              <a:t>st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 to adjacent nodes) </a:t>
            </a:r>
            <a:r>
              <a:rPr lang="en-US" altLang="zh-CN" sz="3200" kern="0" dirty="0" smtClean="0">
                <a:solidFill>
                  <a:srgbClr val="FFFF00"/>
                </a:solidFill>
                <a:ea typeface="宋体" panose="02010600030101010101" pitchFamily="2" charset="-122"/>
              </a:rPr>
              <a:t>at the same time</a:t>
            </a:r>
          </a:p>
          <a:p>
            <a:pPr marL="317500" indent="0" eaLnBrk="1" hangingPunct="1">
              <a:buNone/>
            </a:pPr>
            <a:r>
              <a:rPr lang="en-US" altLang="zh-CN" sz="3600" kern="0" dirty="0" smtClean="0">
                <a:ea typeface="宋体" panose="02010600030101010101" pitchFamily="2" charset="-122"/>
              </a:rPr>
              <a:t> 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806902" y="1306120"/>
            <a:ext cx="3523974" cy="2553074"/>
            <a:chOff x="2229431" y="2606907"/>
            <a:chExt cx="4453429" cy="3301425"/>
          </a:xfrm>
        </p:grpSpPr>
        <p:sp>
          <p:nvSpPr>
            <p:cNvPr id="56" name="椭圆 55"/>
            <p:cNvSpPr/>
            <p:nvPr/>
          </p:nvSpPr>
          <p:spPr>
            <a:xfrm>
              <a:off x="5174430" y="4399902"/>
              <a:ext cx="1508430" cy="1508430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2229431" y="4373078"/>
              <a:ext cx="1508430" cy="1508430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>
            <a:xfrm>
              <a:off x="3998094" y="2606907"/>
              <a:ext cx="1508430" cy="1508430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/>
            <p:cNvSpPr/>
            <p:nvPr/>
          </p:nvSpPr>
          <p:spPr>
            <a:xfrm>
              <a:off x="4621869" y="3194681"/>
              <a:ext cx="234319" cy="2343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4267200" y="2806125"/>
              <a:ext cx="955583" cy="1149446"/>
              <a:chOff x="4230874" y="2590800"/>
              <a:chExt cx="1243013" cy="1495188"/>
            </a:xfrm>
          </p:grpSpPr>
          <p:sp>
            <p:nvSpPr>
              <p:cNvPr id="154" name="椭圆 153"/>
              <p:cNvSpPr/>
              <p:nvPr/>
            </p:nvSpPr>
            <p:spPr>
              <a:xfrm>
                <a:off x="4264212" y="3504964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5" name="椭圆 154"/>
              <p:cNvSpPr/>
              <p:nvPr/>
            </p:nvSpPr>
            <p:spPr>
              <a:xfrm>
                <a:off x="4730937" y="3781188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" name="椭圆 155"/>
              <p:cNvSpPr/>
              <p:nvPr/>
            </p:nvSpPr>
            <p:spPr>
              <a:xfrm>
                <a:off x="5169087" y="3238502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7" name="椭圆 156"/>
              <p:cNvSpPr/>
              <p:nvPr/>
            </p:nvSpPr>
            <p:spPr>
              <a:xfrm>
                <a:off x="4230874" y="2933702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椭圆 157"/>
              <p:cNvSpPr/>
              <p:nvPr/>
            </p:nvSpPr>
            <p:spPr>
              <a:xfrm>
                <a:off x="4864287" y="2590800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59" name="直接连接符 158"/>
              <p:cNvCxnSpPr>
                <a:stCxn id="154" idx="0"/>
                <a:endCxn id="157" idx="4"/>
              </p:cNvCxnSpPr>
              <p:nvPr/>
            </p:nvCxnSpPr>
            <p:spPr>
              <a:xfrm flipH="1" flipV="1">
                <a:off x="4383274" y="3238502"/>
                <a:ext cx="33338" cy="266462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直接连接符 159"/>
              <p:cNvCxnSpPr>
                <a:endCxn id="155" idx="1"/>
              </p:cNvCxnSpPr>
              <p:nvPr/>
            </p:nvCxnSpPr>
            <p:spPr>
              <a:xfrm>
                <a:off x="4416612" y="3657364"/>
                <a:ext cx="358962" cy="168461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接连接符 160"/>
              <p:cNvCxnSpPr>
                <a:stCxn id="155" idx="7"/>
                <a:endCxn id="156" idx="3"/>
              </p:cNvCxnSpPr>
              <p:nvPr/>
            </p:nvCxnSpPr>
            <p:spPr>
              <a:xfrm flipV="1">
                <a:off x="4991100" y="3498665"/>
                <a:ext cx="222624" cy="32716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接连接符 161"/>
              <p:cNvCxnSpPr>
                <a:stCxn id="156" idx="0"/>
                <a:endCxn id="158" idx="5"/>
              </p:cNvCxnSpPr>
              <p:nvPr/>
            </p:nvCxnSpPr>
            <p:spPr>
              <a:xfrm flipH="1" flipV="1">
                <a:off x="5124450" y="2850963"/>
                <a:ext cx="197037" cy="387539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>
                <a:stCxn id="59" idx="0"/>
                <a:endCxn id="158" idx="4"/>
              </p:cNvCxnSpPr>
              <p:nvPr/>
            </p:nvCxnSpPr>
            <p:spPr>
              <a:xfrm flipV="1">
                <a:off x="4844625" y="2895600"/>
                <a:ext cx="172063" cy="20063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>
                <a:stCxn id="157" idx="7"/>
                <a:endCxn id="158" idx="2"/>
              </p:cNvCxnSpPr>
              <p:nvPr/>
            </p:nvCxnSpPr>
            <p:spPr>
              <a:xfrm flipV="1">
                <a:off x="4491037" y="2743200"/>
                <a:ext cx="373250" cy="235139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>
                <a:stCxn id="155" idx="0"/>
                <a:endCxn id="59" idx="4"/>
              </p:cNvCxnSpPr>
              <p:nvPr/>
            </p:nvCxnSpPr>
            <p:spPr>
              <a:xfrm flipH="1" flipV="1">
                <a:off x="4844625" y="3401030"/>
                <a:ext cx="38713" cy="380159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>
                <a:stCxn id="59" idx="2"/>
                <a:endCxn id="154" idx="7"/>
              </p:cNvCxnSpPr>
              <p:nvPr/>
            </p:nvCxnSpPr>
            <p:spPr>
              <a:xfrm flipH="1">
                <a:off x="4524375" y="3248630"/>
                <a:ext cx="167849" cy="30097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/>
              <p:cNvCxnSpPr>
                <a:stCxn id="157" idx="6"/>
                <a:endCxn id="59" idx="1"/>
              </p:cNvCxnSpPr>
              <p:nvPr/>
            </p:nvCxnSpPr>
            <p:spPr>
              <a:xfrm>
                <a:off x="4535674" y="3086103"/>
                <a:ext cx="201187" cy="54763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椭圆 60"/>
            <p:cNvSpPr/>
            <p:nvPr/>
          </p:nvSpPr>
          <p:spPr>
            <a:xfrm>
              <a:off x="3248931" y="4794583"/>
              <a:ext cx="234319" cy="2343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2" name="直接连接符 61"/>
            <p:cNvCxnSpPr>
              <a:stCxn id="61" idx="7"/>
              <a:endCxn id="154" idx="3"/>
            </p:cNvCxnSpPr>
            <p:nvPr/>
          </p:nvCxnSpPr>
          <p:spPr>
            <a:xfrm flipV="1">
              <a:off x="3448935" y="3708905"/>
              <a:ext cx="878209" cy="1119993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椭圆 62"/>
            <p:cNvSpPr/>
            <p:nvPr/>
          </p:nvSpPr>
          <p:spPr>
            <a:xfrm>
              <a:off x="5709281" y="4626168"/>
              <a:ext cx="234319" cy="2343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4" name="直接连接符 63"/>
            <p:cNvCxnSpPr>
              <a:stCxn id="156" idx="5"/>
              <a:endCxn id="63" idx="0"/>
            </p:cNvCxnSpPr>
            <p:nvPr/>
          </p:nvCxnSpPr>
          <p:spPr>
            <a:xfrm>
              <a:off x="5188468" y="3504059"/>
              <a:ext cx="637973" cy="1122109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椭圆 64"/>
            <p:cNvSpPr/>
            <p:nvPr/>
          </p:nvSpPr>
          <p:spPr>
            <a:xfrm>
              <a:off x="2622833" y="4952017"/>
              <a:ext cx="234319" cy="2343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>
              <a:off x="2805896" y="4483379"/>
              <a:ext cx="234319" cy="2343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椭圆 107"/>
            <p:cNvSpPr/>
            <p:nvPr/>
          </p:nvSpPr>
          <p:spPr>
            <a:xfrm>
              <a:off x="3157374" y="5303496"/>
              <a:ext cx="234319" cy="2343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椭圆 110"/>
            <p:cNvSpPr/>
            <p:nvPr/>
          </p:nvSpPr>
          <p:spPr>
            <a:xfrm>
              <a:off x="2633817" y="5446284"/>
              <a:ext cx="234319" cy="2343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2" name="直接连接符 111"/>
            <p:cNvCxnSpPr>
              <a:stCxn id="67" idx="3"/>
              <a:endCxn id="65" idx="0"/>
            </p:cNvCxnSpPr>
            <p:nvPr/>
          </p:nvCxnSpPr>
          <p:spPr>
            <a:xfrm flipH="1">
              <a:off x="2739993" y="4683383"/>
              <a:ext cx="100218" cy="268634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>
              <a:stCxn id="67" idx="5"/>
              <a:endCxn id="61" idx="1"/>
            </p:cNvCxnSpPr>
            <p:nvPr/>
          </p:nvCxnSpPr>
          <p:spPr>
            <a:xfrm>
              <a:off x="3005900" y="4683383"/>
              <a:ext cx="277346" cy="145515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>
              <a:endCxn id="111" idx="0"/>
            </p:cNvCxnSpPr>
            <p:nvPr/>
          </p:nvCxnSpPr>
          <p:spPr>
            <a:xfrm>
              <a:off x="2739993" y="5069177"/>
              <a:ext cx="10984" cy="377107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>
              <a:stCxn id="111" idx="6"/>
              <a:endCxn id="108" idx="2"/>
            </p:cNvCxnSpPr>
            <p:nvPr/>
          </p:nvCxnSpPr>
          <p:spPr>
            <a:xfrm flipV="1">
              <a:off x="2868136" y="5420656"/>
              <a:ext cx="289238" cy="14278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>
              <a:stCxn id="108" idx="0"/>
              <a:endCxn id="61" idx="4"/>
            </p:cNvCxnSpPr>
            <p:nvPr/>
          </p:nvCxnSpPr>
          <p:spPr>
            <a:xfrm flipV="1">
              <a:off x="3274534" y="5028902"/>
              <a:ext cx="91557" cy="274594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>
              <a:stCxn id="65" idx="6"/>
              <a:endCxn id="108" idx="1"/>
            </p:cNvCxnSpPr>
            <p:nvPr/>
          </p:nvCxnSpPr>
          <p:spPr>
            <a:xfrm>
              <a:off x="2857152" y="5069177"/>
              <a:ext cx="334537" cy="268634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椭圆 117"/>
            <p:cNvSpPr/>
            <p:nvPr/>
          </p:nvSpPr>
          <p:spPr>
            <a:xfrm>
              <a:off x="5378381" y="4979480"/>
              <a:ext cx="234319" cy="2343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椭圆 118"/>
            <p:cNvSpPr/>
            <p:nvPr/>
          </p:nvSpPr>
          <p:spPr>
            <a:xfrm>
              <a:off x="5805597" y="5092978"/>
              <a:ext cx="234319" cy="2343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椭圆 119"/>
            <p:cNvSpPr/>
            <p:nvPr/>
          </p:nvSpPr>
          <p:spPr>
            <a:xfrm>
              <a:off x="6213143" y="4483379"/>
              <a:ext cx="234319" cy="2343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椭圆 120"/>
            <p:cNvSpPr/>
            <p:nvPr/>
          </p:nvSpPr>
          <p:spPr>
            <a:xfrm>
              <a:off x="5400348" y="5552464"/>
              <a:ext cx="234319" cy="2343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2" name="直接连接符 121"/>
            <p:cNvCxnSpPr>
              <a:stCxn id="63" idx="3"/>
              <a:endCxn id="118" idx="7"/>
            </p:cNvCxnSpPr>
            <p:nvPr/>
          </p:nvCxnSpPr>
          <p:spPr>
            <a:xfrm flipH="1">
              <a:off x="5578385" y="4826172"/>
              <a:ext cx="165211" cy="187623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>
              <a:stCxn id="118" idx="4"/>
              <a:endCxn id="121" idx="0"/>
            </p:cNvCxnSpPr>
            <p:nvPr/>
          </p:nvCxnSpPr>
          <p:spPr>
            <a:xfrm>
              <a:off x="5495541" y="5213799"/>
              <a:ext cx="21967" cy="338665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>
              <a:stCxn id="121" idx="7"/>
              <a:endCxn id="119" idx="3"/>
            </p:cNvCxnSpPr>
            <p:nvPr/>
          </p:nvCxnSpPr>
          <p:spPr>
            <a:xfrm flipV="1">
              <a:off x="5600352" y="5292982"/>
              <a:ext cx="239560" cy="293797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>
              <a:stCxn id="119" idx="7"/>
              <a:endCxn id="120" idx="3"/>
            </p:cNvCxnSpPr>
            <p:nvPr/>
          </p:nvCxnSpPr>
          <p:spPr>
            <a:xfrm flipV="1">
              <a:off x="6005601" y="4683383"/>
              <a:ext cx="241858" cy="44391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>
              <a:stCxn id="63" idx="6"/>
              <a:endCxn id="120" idx="2"/>
            </p:cNvCxnSpPr>
            <p:nvPr/>
          </p:nvCxnSpPr>
          <p:spPr>
            <a:xfrm flipV="1">
              <a:off x="5943600" y="4600539"/>
              <a:ext cx="269543" cy="142789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>
              <a:stCxn id="119" idx="0"/>
              <a:endCxn id="63" idx="5"/>
            </p:cNvCxnSpPr>
            <p:nvPr/>
          </p:nvCxnSpPr>
          <p:spPr>
            <a:xfrm flipH="1" flipV="1">
              <a:off x="5909285" y="4826172"/>
              <a:ext cx="13472" cy="266806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椭圆 127"/>
            <p:cNvSpPr/>
            <p:nvPr/>
          </p:nvSpPr>
          <p:spPr>
            <a:xfrm>
              <a:off x="6088661" y="5433472"/>
              <a:ext cx="234319" cy="2343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9" name="直接连接符 128"/>
            <p:cNvCxnSpPr>
              <a:stCxn id="121" idx="6"/>
            </p:cNvCxnSpPr>
            <p:nvPr/>
          </p:nvCxnSpPr>
          <p:spPr>
            <a:xfrm flipV="1">
              <a:off x="5634667" y="5550632"/>
              <a:ext cx="453993" cy="118992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>
              <a:stCxn id="120" idx="4"/>
              <a:endCxn id="128" idx="0"/>
            </p:cNvCxnSpPr>
            <p:nvPr/>
          </p:nvCxnSpPr>
          <p:spPr>
            <a:xfrm flipH="1">
              <a:off x="6205820" y="4717698"/>
              <a:ext cx="124482" cy="715774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>
              <a:stCxn id="119" idx="5"/>
              <a:endCxn id="128" idx="1"/>
            </p:cNvCxnSpPr>
            <p:nvPr/>
          </p:nvCxnSpPr>
          <p:spPr>
            <a:xfrm>
              <a:off x="6005601" y="5292982"/>
              <a:ext cx="117376" cy="174806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>
              <a:stCxn id="108" idx="5"/>
              <a:endCxn id="118" idx="2"/>
            </p:cNvCxnSpPr>
            <p:nvPr/>
          </p:nvCxnSpPr>
          <p:spPr>
            <a:xfrm flipV="1">
              <a:off x="3357378" y="5096639"/>
              <a:ext cx="2021003" cy="40686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>
              <a:stCxn id="61" idx="5"/>
              <a:endCxn id="121" idx="2"/>
            </p:cNvCxnSpPr>
            <p:nvPr/>
          </p:nvCxnSpPr>
          <p:spPr>
            <a:xfrm>
              <a:off x="3448935" y="4994587"/>
              <a:ext cx="1951413" cy="675037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4" name="组合 133"/>
            <p:cNvGrpSpPr/>
            <p:nvPr/>
          </p:nvGrpSpPr>
          <p:grpSpPr>
            <a:xfrm>
              <a:off x="4254719" y="2798929"/>
              <a:ext cx="955583" cy="1149446"/>
              <a:chOff x="-127272" y="3654293"/>
              <a:chExt cx="955583" cy="1149446"/>
            </a:xfrm>
          </p:grpSpPr>
          <p:sp>
            <p:nvSpPr>
              <p:cNvPr id="148" name="椭圆 147"/>
              <p:cNvSpPr/>
              <p:nvPr/>
            </p:nvSpPr>
            <p:spPr>
              <a:xfrm>
                <a:off x="242513" y="4055764"/>
                <a:ext cx="234319" cy="234319"/>
              </a:xfrm>
              <a:prstGeom prst="ellipse">
                <a:avLst/>
              </a:prstGeom>
              <a:solidFill>
                <a:schemeClr val="accent1">
                  <a:hueOff val="0"/>
                  <a:satOff val="0"/>
                  <a:lumOff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椭圆 148"/>
              <p:cNvSpPr/>
              <p:nvPr/>
            </p:nvSpPr>
            <p:spPr>
              <a:xfrm>
                <a:off x="-101643" y="4357069"/>
                <a:ext cx="234319" cy="234319"/>
              </a:xfrm>
              <a:prstGeom prst="ellipse">
                <a:avLst/>
              </a:prstGeom>
              <a:solidFill>
                <a:schemeClr val="accent1">
                  <a:hueOff val="0"/>
                  <a:satOff val="0"/>
                  <a:lumOff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椭圆 149"/>
              <p:cNvSpPr/>
              <p:nvPr/>
            </p:nvSpPr>
            <p:spPr>
              <a:xfrm>
                <a:off x="257158" y="4569420"/>
                <a:ext cx="234319" cy="234319"/>
              </a:xfrm>
              <a:prstGeom prst="ellipse">
                <a:avLst/>
              </a:prstGeom>
              <a:solidFill>
                <a:schemeClr val="accent1">
                  <a:hueOff val="0"/>
                  <a:satOff val="0"/>
                  <a:lumOff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1" name="椭圆 150"/>
              <p:cNvSpPr/>
              <p:nvPr/>
            </p:nvSpPr>
            <p:spPr>
              <a:xfrm>
                <a:off x="593992" y="4152223"/>
                <a:ext cx="234319" cy="234319"/>
              </a:xfrm>
              <a:prstGeom prst="ellipse">
                <a:avLst/>
              </a:prstGeom>
              <a:solidFill>
                <a:schemeClr val="accent1">
                  <a:hueOff val="0"/>
                  <a:satOff val="0"/>
                  <a:lumOff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椭圆 151"/>
              <p:cNvSpPr/>
              <p:nvPr/>
            </p:nvSpPr>
            <p:spPr>
              <a:xfrm>
                <a:off x="-127272" y="3917904"/>
                <a:ext cx="234319" cy="234319"/>
              </a:xfrm>
              <a:prstGeom prst="ellipse">
                <a:avLst/>
              </a:prstGeom>
              <a:solidFill>
                <a:schemeClr val="accent1">
                  <a:hueOff val="0"/>
                  <a:satOff val="0"/>
                  <a:lumOff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椭圆 152"/>
              <p:cNvSpPr/>
              <p:nvPr/>
            </p:nvSpPr>
            <p:spPr>
              <a:xfrm>
                <a:off x="359673" y="3654293"/>
                <a:ext cx="234319" cy="234319"/>
              </a:xfrm>
              <a:prstGeom prst="ellipse">
                <a:avLst/>
              </a:prstGeom>
              <a:solidFill>
                <a:schemeClr val="accent1">
                  <a:hueOff val="0"/>
                  <a:satOff val="0"/>
                  <a:lumOff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5" name="组合 134"/>
            <p:cNvGrpSpPr/>
            <p:nvPr/>
          </p:nvGrpSpPr>
          <p:grpSpPr>
            <a:xfrm>
              <a:off x="2644783" y="4495800"/>
              <a:ext cx="860417" cy="1197224"/>
              <a:chOff x="2775233" y="5321579"/>
              <a:chExt cx="860417" cy="1197224"/>
            </a:xfrm>
            <a:solidFill>
              <a:srgbClr val="FF0000"/>
            </a:solidFill>
          </p:grpSpPr>
          <p:sp>
            <p:nvSpPr>
              <p:cNvPr id="143" name="椭圆 142"/>
              <p:cNvSpPr/>
              <p:nvPr/>
            </p:nvSpPr>
            <p:spPr>
              <a:xfrm>
                <a:off x="3401331" y="5632783"/>
                <a:ext cx="234319" cy="2343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椭圆 143"/>
              <p:cNvSpPr/>
              <p:nvPr/>
            </p:nvSpPr>
            <p:spPr>
              <a:xfrm>
                <a:off x="2775233" y="5790217"/>
                <a:ext cx="234319" cy="2343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椭圆 144"/>
              <p:cNvSpPr/>
              <p:nvPr/>
            </p:nvSpPr>
            <p:spPr>
              <a:xfrm>
                <a:off x="2958296" y="5321579"/>
                <a:ext cx="234319" cy="2343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椭圆 145"/>
              <p:cNvSpPr/>
              <p:nvPr/>
            </p:nvSpPr>
            <p:spPr>
              <a:xfrm>
                <a:off x="3309774" y="6141696"/>
                <a:ext cx="234319" cy="2343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" name="椭圆 146"/>
              <p:cNvSpPr/>
              <p:nvPr/>
            </p:nvSpPr>
            <p:spPr>
              <a:xfrm>
                <a:off x="2786217" y="6284484"/>
                <a:ext cx="234319" cy="2343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6" name="组合 135"/>
            <p:cNvGrpSpPr/>
            <p:nvPr/>
          </p:nvGrpSpPr>
          <p:grpSpPr>
            <a:xfrm>
              <a:off x="5410200" y="4487796"/>
              <a:ext cx="1069081" cy="1303404"/>
              <a:chOff x="5530781" y="5321579"/>
              <a:chExt cx="1069081" cy="1303404"/>
            </a:xfrm>
            <a:solidFill>
              <a:schemeClr val="bg2">
                <a:lumMod val="50000"/>
              </a:schemeClr>
            </a:solidFill>
          </p:grpSpPr>
          <p:sp>
            <p:nvSpPr>
              <p:cNvPr id="137" name="椭圆 136"/>
              <p:cNvSpPr/>
              <p:nvPr/>
            </p:nvSpPr>
            <p:spPr>
              <a:xfrm>
                <a:off x="5861681" y="5464368"/>
                <a:ext cx="234319" cy="2343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椭圆 137"/>
              <p:cNvSpPr/>
              <p:nvPr/>
            </p:nvSpPr>
            <p:spPr>
              <a:xfrm>
                <a:off x="5530781" y="5817680"/>
                <a:ext cx="234319" cy="2343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9" name="椭圆 138"/>
              <p:cNvSpPr/>
              <p:nvPr/>
            </p:nvSpPr>
            <p:spPr>
              <a:xfrm>
                <a:off x="5957997" y="5931178"/>
                <a:ext cx="234319" cy="2343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椭圆 139"/>
              <p:cNvSpPr/>
              <p:nvPr/>
            </p:nvSpPr>
            <p:spPr>
              <a:xfrm>
                <a:off x="6365543" y="5321579"/>
                <a:ext cx="234319" cy="2343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椭圆 140"/>
              <p:cNvSpPr/>
              <p:nvPr/>
            </p:nvSpPr>
            <p:spPr>
              <a:xfrm>
                <a:off x="5552748" y="6390664"/>
                <a:ext cx="234319" cy="2343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椭圆 141"/>
              <p:cNvSpPr/>
              <p:nvPr/>
            </p:nvSpPr>
            <p:spPr>
              <a:xfrm>
                <a:off x="6241061" y="6271672"/>
                <a:ext cx="234319" cy="2343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椭圆 2"/>
          <p:cNvSpPr/>
          <p:nvPr/>
        </p:nvSpPr>
        <p:spPr bwMode="auto">
          <a:xfrm>
            <a:off x="2525403" y="4444752"/>
            <a:ext cx="10378011" cy="4945958"/>
          </a:xfrm>
          <a:prstGeom prst="ellipse">
            <a:avLst/>
          </a:prstGeom>
          <a:noFill/>
          <a:ln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cxnSp>
        <p:nvCxnSpPr>
          <p:cNvPr id="168" name="直接连接符 167"/>
          <p:cNvCxnSpPr/>
          <p:nvPr/>
        </p:nvCxnSpPr>
        <p:spPr bwMode="auto">
          <a:xfrm>
            <a:off x="1781768" y="3843282"/>
            <a:ext cx="2405540" cy="227750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9" name="直接连接符 168"/>
          <p:cNvCxnSpPr/>
          <p:nvPr/>
        </p:nvCxnSpPr>
        <p:spPr bwMode="auto">
          <a:xfrm>
            <a:off x="4318417" y="3463362"/>
            <a:ext cx="1612624" cy="164977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656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530898" y="268058"/>
            <a:ext cx="11179529" cy="1277980"/>
          </a:xfrm>
        </p:spPr>
        <p:txBody>
          <a:bodyPr/>
          <a:lstStyle/>
          <a:p>
            <a:pPr marL="317500" indent="0" algn="ctr" eaLnBrk="1" hangingPunct="1">
              <a:buNone/>
            </a:pPr>
            <a:r>
              <a:rPr lang="en-US" altLang="zh-CN" sz="5400" dirty="0" err="1" smtClean="0">
                <a:ea typeface="宋体" panose="02010600030101010101" pitchFamily="2" charset="-122"/>
              </a:rPr>
              <a:t>Advanatges</a:t>
            </a:r>
            <a:r>
              <a:rPr lang="en-US" altLang="zh-CN" sz="5400" dirty="0" smtClean="0">
                <a:ea typeface="宋体" panose="02010600030101010101" pitchFamily="2" charset="-122"/>
              </a:rPr>
              <a:t>  </a:t>
            </a:r>
            <a:endParaRPr lang="en-US" altLang="zh-CN" sz="5400" dirty="0">
              <a:ea typeface="宋体" panose="02010600030101010101" pitchFamily="2" charset="-122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165696" y="19104"/>
            <a:ext cx="8242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D-Topo sort 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170" name="Rectangle 1"/>
          <p:cNvSpPr txBox="1">
            <a:spLocks noChangeArrowheads="1"/>
          </p:cNvSpPr>
          <p:nvPr/>
        </p:nvSpPr>
        <p:spPr bwMode="auto">
          <a:xfrm>
            <a:off x="1389832" y="2428528"/>
            <a:ext cx="9721081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r>
              <a:rPr lang="en-US" altLang="zh-CN" sz="4400" kern="0" dirty="0" smtClean="0">
                <a:solidFill>
                  <a:srgbClr val="FFC000"/>
                </a:solidFill>
                <a:ea typeface="宋体" panose="02010600030101010101" pitchFamily="2" charset="-122"/>
              </a:rPr>
              <a:t>Much more faster in a distributed way!</a:t>
            </a:r>
            <a:endParaRPr lang="en-US" altLang="zh-CN" sz="4400" kern="0" dirty="0" smtClean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49077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597744" y="628328"/>
            <a:ext cx="11179529" cy="1277980"/>
          </a:xfrm>
        </p:spPr>
        <p:txBody>
          <a:bodyPr/>
          <a:lstStyle/>
          <a:p>
            <a:pPr marL="317500" indent="0" algn="ctr" eaLnBrk="1" hangingPunct="1">
              <a:buNone/>
            </a:pPr>
            <a:r>
              <a:rPr lang="en-US" altLang="zh-CN" sz="5400" dirty="0" smtClean="0">
                <a:ea typeface="宋体" panose="02010600030101010101" pitchFamily="2" charset="-122"/>
              </a:rPr>
              <a:t>Key operation in Spark </a:t>
            </a:r>
            <a:r>
              <a:rPr lang="en-US" altLang="zh-CN" sz="5400" dirty="0" err="1" smtClean="0">
                <a:ea typeface="宋体" panose="02010600030101010101" pitchFamily="2" charset="-122"/>
              </a:rPr>
              <a:t>GraphX</a:t>
            </a:r>
            <a:r>
              <a:rPr lang="en-US" altLang="zh-CN" sz="5400" dirty="0" smtClean="0">
                <a:ea typeface="宋体" panose="02010600030101010101" pitchFamily="2" charset="-122"/>
              </a:rPr>
              <a:t>  </a:t>
            </a:r>
            <a:endParaRPr lang="en-US" altLang="zh-CN" sz="5400" dirty="0">
              <a:ea typeface="宋体" panose="02010600030101010101" pitchFamily="2" charset="-122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165696" y="19104"/>
            <a:ext cx="8242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D-Topo sort 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168" name="Rectangle 1"/>
          <p:cNvSpPr txBox="1">
            <a:spLocks noChangeArrowheads="1"/>
          </p:cNvSpPr>
          <p:nvPr/>
        </p:nvSpPr>
        <p:spPr bwMode="auto">
          <a:xfrm>
            <a:off x="1821880" y="2484700"/>
            <a:ext cx="9721081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r>
              <a:rPr lang="en-US" altLang="zh-CN" sz="3600" kern="0" dirty="0" err="1" smtClean="0">
                <a:solidFill>
                  <a:srgbClr val="FFC000"/>
                </a:solidFill>
                <a:ea typeface="宋体" panose="02010600030101010101" pitchFamily="2" charset="-122"/>
              </a:rPr>
              <a:t>aggregateMessages</a:t>
            </a:r>
            <a:r>
              <a:rPr lang="en-US" altLang="zh-CN" sz="3600" kern="0" dirty="0" smtClean="0">
                <a:ea typeface="宋体" panose="02010600030101010101" pitchFamily="2" charset="-122"/>
              </a:rPr>
              <a:t>(</a:t>
            </a:r>
            <a:r>
              <a:rPr lang="en-US" altLang="zh-CN" sz="3600" dirty="0" err="1" smtClean="0"/>
              <a:t>sendMsg</a:t>
            </a:r>
            <a:r>
              <a:rPr lang="en-US" altLang="zh-CN" sz="3600" dirty="0" smtClean="0"/>
              <a:t>,</a:t>
            </a:r>
            <a:r>
              <a:rPr lang="en-US" altLang="zh-CN" sz="3600" dirty="0"/>
              <a:t> </a:t>
            </a:r>
            <a:r>
              <a:rPr lang="en-US" altLang="zh-CN" sz="3600" dirty="0" err="1" smtClean="0"/>
              <a:t>mergeMsg</a:t>
            </a:r>
            <a:r>
              <a:rPr lang="en-US" altLang="zh-CN" sz="3600" kern="0" dirty="0" smtClean="0">
                <a:ea typeface="宋体" panose="02010600030101010101" pitchFamily="2" charset="-12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07223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597744" y="628328"/>
            <a:ext cx="11179529" cy="1277980"/>
          </a:xfrm>
        </p:spPr>
        <p:txBody>
          <a:bodyPr/>
          <a:lstStyle/>
          <a:p>
            <a:pPr marL="317500" indent="0" algn="ctr" eaLnBrk="1" hangingPunct="1">
              <a:buNone/>
            </a:pPr>
            <a:r>
              <a:rPr lang="en-US" altLang="zh-CN" sz="5400" dirty="0" smtClean="0">
                <a:ea typeface="宋体" panose="02010600030101010101" pitchFamily="2" charset="-122"/>
              </a:rPr>
              <a:t>Future work</a:t>
            </a:r>
            <a:endParaRPr lang="en-US" altLang="zh-CN" sz="5400" dirty="0">
              <a:ea typeface="宋体" panose="02010600030101010101" pitchFamily="2" charset="-122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165696" y="19104"/>
            <a:ext cx="8242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D-Topo sort </a:t>
            </a:r>
            <a:endParaRPr lang="zh-CN" altLang="en-US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168" name="Rectangle 1"/>
          <p:cNvSpPr txBox="1">
            <a:spLocks noChangeArrowheads="1"/>
          </p:cNvSpPr>
          <p:nvPr/>
        </p:nvSpPr>
        <p:spPr bwMode="auto">
          <a:xfrm>
            <a:off x="1142785" y="1882322"/>
            <a:ext cx="10634488" cy="469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r>
              <a:rPr lang="en-US" altLang="zh-CN" sz="3600" kern="0" dirty="0" smtClean="0">
                <a:ea typeface="宋体" panose="02010600030101010101" pitchFamily="2" charset="-122"/>
              </a:rPr>
              <a:t>Finish the D-topo sort on Spark </a:t>
            </a:r>
            <a:r>
              <a:rPr lang="en-US" altLang="zh-CN" sz="3600" kern="0" dirty="0" err="1" smtClean="0">
                <a:ea typeface="宋体" panose="02010600030101010101" pitchFamily="2" charset="-122"/>
              </a:rPr>
              <a:t>GraphX</a:t>
            </a:r>
            <a:endParaRPr lang="en-US" altLang="zh-CN" sz="3600" kern="0" dirty="0" smtClean="0">
              <a:ea typeface="宋体" panose="02010600030101010101" pitchFamily="2" charset="-122"/>
            </a:endParaRPr>
          </a:p>
          <a:p>
            <a:pPr marL="317500" indent="0" eaLnBrk="1" hangingPunct="1">
              <a:buNone/>
            </a:pPr>
            <a:r>
              <a:rPr lang="en-US" altLang="zh-CN" sz="3600" kern="0" dirty="0" smtClean="0">
                <a:ea typeface="宋体" panose="02010600030101010101" pitchFamily="2" charset="-122"/>
              </a:rPr>
              <a:t>Using </a:t>
            </a:r>
            <a:r>
              <a:rPr lang="en-US" altLang="zh-CN" sz="3600" kern="0" dirty="0" err="1" smtClean="0">
                <a:ea typeface="宋体" panose="02010600030101010101" pitchFamily="2" charset="-122"/>
              </a:rPr>
              <a:t>GraphX</a:t>
            </a:r>
            <a:r>
              <a:rPr lang="en-US" altLang="zh-CN" sz="3600" kern="0" dirty="0" smtClean="0">
                <a:ea typeface="宋体" panose="02010600030101010101" pitchFamily="2" charset="-122"/>
              </a:rPr>
              <a:t> to do something in application level such as community detection in social network</a:t>
            </a:r>
          </a:p>
        </p:txBody>
      </p:sp>
    </p:spTree>
    <p:extLst>
      <p:ext uri="{BB962C8B-B14F-4D97-AF65-F5344CB8AC3E}">
        <p14:creationId xmlns:p14="http://schemas.microsoft.com/office/powerpoint/2010/main" val="3658364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270000" y="1270000"/>
            <a:ext cx="9840912" cy="4614912"/>
          </a:xfrm>
        </p:spPr>
        <p:txBody>
          <a:bodyPr/>
          <a:lstStyle/>
          <a:p>
            <a:pPr marL="317500" indent="0" algn="ctr" eaLnBrk="1" hangingPunct="1">
              <a:buNone/>
            </a:pPr>
            <a:r>
              <a:rPr lang="en-US" altLang="zh-CN" sz="8800" dirty="0" smtClean="0">
                <a:ea typeface="宋体" panose="02010600030101010101" pitchFamily="2" charset="-122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27243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270000" y="1270000"/>
            <a:ext cx="9840912" cy="4614912"/>
          </a:xfrm>
        </p:spPr>
        <p:txBody>
          <a:bodyPr/>
          <a:lstStyle/>
          <a:p>
            <a:pPr marL="317500" indent="0" algn="ctr" eaLnBrk="1" hangingPunct="1">
              <a:buNone/>
            </a:pPr>
            <a:r>
              <a:rPr lang="en-US" altLang="zh-CN" sz="9600" dirty="0" smtClean="0">
                <a:ea typeface="宋体" panose="02010600030101010101" pitchFamily="2" charset="-122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444500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 txBox="1">
            <a:spLocks noChangeArrowheads="1"/>
          </p:cNvSpPr>
          <p:nvPr/>
        </p:nvSpPr>
        <p:spPr bwMode="auto">
          <a:xfrm>
            <a:off x="525736" y="0"/>
            <a:ext cx="11449272" cy="268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algn="ctr" eaLnBrk="1" hangingPunct="1">
              <a:buFont typeface="Gill Sans" charset="0"/>
              <a:buNone/>
            </a:pPr>
            <a:r>
              <a:rPr lang="en-US" altLang="zh-CN" sz="7600" kern="0" dirty="0" smtClean="0">
                <a:ea typeface="宋体" panose="02010600030101010101" pitchFamily="2" charset="-122"/>
              </a:rPr>
              <a:t>A simple example</a:t>
            </a:r>
            <a:endParaRPr lang="en-US" altLang="zh-CN" sz="7600" kern="0" dirty="0">
              <a:ea typeface="宋体" panose="02010600030101010101" pitchFamily="2" charset="-122"/>
            </a:endParaRPr>
          </a:p>
        </p:txBody>
      </p:sp>
      <p:sp>
        <p:nvSpPr>
          <p:cNvPr id="14" name="Rectangle 1"/>
          <p:cNvSpPr txBox="1">
            <a:spLocks noChangeArrowheads="1"/>
          </p:cNvSpPr>
          <p:nvPr/>
        </p:nvSpPr>
        <p:spPr bwMode="auto">
          <a:xfrm>
            <a:off x="6646416" y="1636440"/>
            <a:ext cx="6819080" cy="105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r>
              <a:rPr lang="en-US" altLang="zh-CN" sz="4000" kern="0" dirty="0" smtClean="0"/>
              <a:t>to understand Spark</a:t>
            </a:r>
            <a:endParaRPr lang="en-US" altLang="zh-CN" sz="4000" kern="0" dirty="0" smtClean="0">
              <a:ea typeface="宋体" panose="02010600030101010101" pitchFamily="2" charset="-122"/>
            </a:endParaRPr>
          </a:p>
        </p:txBody>
      </p:sp>
      <p:sp>
        <p:nvSpPr>
          <p:cNvPr id="16" name="Rectangle 1"/>
          <p:cNvSpPr txBox="1">
            <a:spLocks noChangeArrowheads="1"/>
          </p:cNvSpPr>
          <p:nvPr/>
        </p:nvSpPr>
        <p:spPr bwMode="auto">
          <a:xfrm>
            <a:off x="1383904" y="1907782"/>
            <a:ext cx="3768874" cy="144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r>
              <a:rPr lang="en-US" altLang="zh-CN" kern="0" dirty="0" smtClean="0">
                <a:solidFill>
                  <a:srgbClr val="FFC000"/>
                </a:solidFill>
                <a:ea typeface="宋体" panose="02010600030101010101" pitchFamily="2" charset="-122"/>
              </a:rPr>
              <a:t>Word count</a:t>
            </a:r>
          </a:p>
        </p:txBody>
      </p:sp>
      <p:sp>
        <p:nvSpPr>
          <p:cNvPr id="18" name="标题 1"/>
          <p:cNvSpPr txBox="1">
            <a:spLocks/>
          </p:cNvSpPr>
          <p:nvPr/>
        </p:nvSpPr>
        <p:spPr bwMode="auto">
          <a:xfrm>
            <a:off x="165696" y="19104"/>
            <a:ext cx="8242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r>
              <a:rPr lang="en-US" altLang="zh-CN" sz="2400" kern="0" dirty="0" smtClean="0">
                <a:solidFill>
                  <a:schemeClr val="tx1"/>
                </a:solidFill>
                <a:ea typeface="宋体" charset="-122"/>
              </a:rPr>
              <a:t>Spark </a:t>
            </a:r>
            <a:r>
              <a:rPr lang="en-US" altLang="zh-CN" sz="2400" kern="0" dirty="0" err="1" smtClean="0">
                <a:solidFill>
                  <a:schemeClr val="tx1"/>
                </a:solidFill>
                <a:ea typeface="宋体" charset="-122"/>
              </a:rPr>
              <a:t>GraphX</a:t>
            </a:r>
            <a:endParaRPr lang="zh-CN" altLang="en-US" sz="2400" kern="0" dirty="0" smtClean="0">
              <a:solidFill>
                <a:schemeClr val="tx1"/>
              </a:solidFill>
              <a:ea typeface="宋体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920" y="3076600"/>
            <a:ext cx="9469816" cy="610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30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 txBox="1">
            <a:spLocks noChangeArrowheads="1"/>
          </p:cNvSpPr>
          <p:nvPr/>
        </p:nvSpPr>
        <p:spPr bwMode="auto">
          <a:xfrm>
            <a:off x="0" y="-235768"/>
            <a:ext cx="11449272" cy="268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algn="ctr" eaLnBrk="1" hangingPunct="1">
              <a:buFont typeface="Gill Sans" charset="0"/>
              <a:buNone/>
            </a:pPr>
            <a:r>
              <a:rPr lang="en-US" altLang="zh-CN" sz="7600" kern="0" dirty="0" smtClean="0">
                <a:ea typeface="宋体" panose="02010600030101010101" pitchFamily="2" charset="-122"/>
              </a:rPr>
              <a:t>RDD</a:t>
            </a:r>
            <a:endParaRPr lang="en-US" altLang="zh-CN" sz="7600" kern="0" dirty="0">
              <a:ea typeface="宋体" panose="02010600030101010101" pitchFamily="2" charset="-122"/>
            </a:endParaRPr>
          </a:p>
        </p:txBody>
      </p:sp>
      <p:sp>
        <p:nvSpPr>
          <p:cNvPr id="14" name="Rectangle 1"/>
          <p:cNvSpPr txBox="1">
            <a:spLocks noChangeArrowheads="1"/>
          </p:cNvSpPr>
          <p:nvPr/>
        </p:nvSpPr>
        <p:spPr bwMode="auto">
          <a:xfrm>
            <a:off x="5926336" y="1293980"/>
            <a:ext cx="6819080" cy="105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r>
              <a:rPr lang="en-US" altLang="zh-CN" sz="3600" kern="0" dirty="0" smtClean="0"/>
              <a:t>(Resilient Distributed Dataset)</a:t>
            </a:r>
            <a:endParaRPr lang="en-US" altLang="zh-CN" sz="3600" kern="0" dirty="0" smtClean="0">
              <a:ea typeface="宋体" panose="02010600030101010101" pitchFamily="2" charset="-122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165696" y="19104"/>
            <a:ext cx="223224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r>
              <a:rPr lang="en-US" altLang="zh-CN" sz="2400" kern="0" dirty="0" smtClean="0">
                <a:solidFill>
                  <a:schemeClr val="tx1"/>
                </a:solidFill>
                <a:ea typeface="宋体" charset="-122"/>
              </a:rPr>
              <a:t>Spark </a:t>
            </a:r>
            <a:r>
              <a:rPr lang="en-US" altLang="zh-CN" sz="2400" kern="0" dirty="0" err="1" smtClean="0">
                <a:solidFill>
                  <a:schemeClr val="tx1"/>
                </a:solidFill>
                <a:ea typeface="宋体" charset="-122"/>
              </a:rPr>
              <a:t>GraphX</a:t>
            </a:r>
            <a:endParaRPr lang="zh-CN" altLang="en-US" sz="2400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1301100" y="2140496"/>
            <a:ext cx="11292664" cy="564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889000" eaLnBrk="1" hangingPunct="1"/>
            <a:r>
              <a:rPr lang="en-US" altLang="zh-CN" kern="0" dirty="0" smtClean="0">
                <a:ea typeface="宋体" panose="02010600030101010101" pitchFamily="2" charset="-122"/>
              </a:rPr>
              <a:t>Dataset is partitioned into subsets </a:t>
            </a:r>
          </a:p>
          <a:p>
            <a:pPr marL="889000" eaLnBrk="1" hangingPunct="1"/>
            <a:r>
              <a:rPr lang="en-US" altLang="zh-CN" kern="0" dirty="0" smtClean="0">
                <a:ea typeface="宋体" panose="02010600030101010101" pitchFamily="2" charset="-122"/>
              </a:rPr>
              <a:t>Subsets can be sent to any computing node to process </a:t>
            </a:r>
          </a:p>
          <a:p>
            <a:pPr marL="889000" eaLnBrk="1" hangingPunct="1"/>
            <a:r>
              <a:rPr lang="en-US" altLang="zh-CN" kern="0" dirty="0" smtClean="0">
                <a:ea typeface="宋体" panose="02010600030101010101" pitchFamily="2" charset="-122"/>
              </a:rPr>
              <a:t>Data can be cached in memory to reuse</a:t>
            </a:r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2203600" y="7037040"/>
            <a:ext cx="10801200" cy="215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None/>
            </a:pPr>
            <a:r>
              <a:rPr lang="en-US" altLang="zh-CN" b="1" kern="0" dirty="0" smtClean="0">
                <a:solidFill>
                  <a:srgbClr val="FFFF00"/>
                </a:solidFill>
                <a:ea typeface="宋体" panose="02010600030101010101" pitchFamily="2" charset="-122"/>
              </a:rPr>
              <a:t>We can easily put </a:t>
            </a:r>
            <a:r>
              <a:rPr lang="en-US" altLang="zh-CN" b="1" kern="0" dirty="0">
                <a:solidFill>
                  <a:srgbClr val="FFFF00"/>
                </a:solidFill>
                <a:ea typeface="宋体" panose="02010600030101010101" pitchFamily="2" charset="-122"/>
              </a:rPr>
              <a:t>data into </a:t>
            </a:r>
            <a:r>
              <a:rPr lang="en-US" altLang="zh-CN" b="1" kern="0" dirty="0" smtClean="0">
                <a:solidFill>
                  <a:srgbClr val="FFFF00"/>
                </a:solidFill>
                <a:ea typeface="宋体" panose="02010600030101010101" pitchFamily="2" charset="-122"/>
              </a:rPr>
              <a:t>RDD! </a:t>
            </a:r>
          </a:p>
        </p:txBody>
      </p:sp>
    </p:spTree>
    <p:extLst>
      <p:ext uri="{BB962C8B-B14F-4D97-AF65-F5344CB8AC3E}">
        <p14:creationId xmlns:p14="http://schemas.microsoft.com/office/powerpoint/2010/main" val="2488552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813767" y="-1269062"/>
            <a:ext cx="11305256" cy="5256584"/>
          </a:xfrm>
        </p:spPr>
        <p:txBody>
          <a:bodyPr/>
          <a:lstStyle/>
          <a:p>
            <a:pPr marL="317500" indent="0" algn="ctr" eaLnBrk="1" hangingPunct="1">
              <a:buNone/>
            </a:pPr>
            <a:r>
              <a:rPr lang="en-US" altLang="zh-CN" sz="7600" dirty="0" smtClean="0">
                <a:ea typeface="宋体" panose="02010600030101010101" pitchFamily="2" charset="-122"/>
              </a:rPr>
              <a:t>Spark</a:t>
            </a:r>
            <a:endParaRPr lang="en-US" altLang="zh-CN" sz="7600" dirty="0">
              <a:ea typeface="宋体" panose="02010600030101010101" pitchFamily="2" charset="-122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165696" y="19104"/>
            <a:ext cx="8242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r>
              <a:rPr lang="en-US" altLang="zh-CN" sz="2400" kern="0" dirty="0" smtClean="0">
                <a:solidFill>
                  <a:srgbClr val="FFFFFF"/>
                </a:solidFill>
                <a:ea typeface="宋体" charset="-122"/>
              </a:rPr>
              <a:t>Spark </a:t>
            </a:r>
            <a:r>
              <a:rPr lang="en-US" altLang="zh-CN" sz="2400" kern="0" dirty="0" err="1" smtClean="0">
                <a:solidFill>
                  <a:srgbClr val="FFFFFF"/>
                </a:solidFill>
                <a:ea typeface="宋体" charset="-122"/>
              </a:rPr>
              <a:t>GraphX</a:t>
            </a:r>
            <a:endParaRPr lang="zh-CN" altLang="en-US" sz="2400" kern="0" dirty="0" smtClean="0">
              <a:solidFill>
                <a:srgbClr val="FFFFFF"/>
              </a:solidFill>
              <a:ea typeface="宋体" charset="-122"/>
            </a:endParaRP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669752" y="1564432"/>
            <a:ext cx="5724636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Font typeface="Gill Sans" charset="0"/>
              <a:buNone/>
            </a:pPr>
            <a:r>
              <a:rPr lang="en-US" altLang="zh-CN" dirty="0">
                <a:solidFill>
                  <a:srgbClr val="FFFFFF"/>
                </a:solidFill>
              </a:rPr>
              <a:t>high-level </a:t>
            </a:r>
            <a:r>
              <a:rPr lang="en-US" altLang="zh-CN" dirty="0" smtClean="0">
                <a:solidFill>
                  <a:srgbClr val="FFFFFF"/>
                </a:solidFill>
              </a:rPr>
              <a:t>tools:</a:t>
            </a:r>
          </a:p>
        </p:txBody>
      </p:sp>
      <p:graphicFrame>
        <p:nvGraphicFramePr>
          <p:cNvPr id="10" name="图示 9"/>
          <p:cNvGraphicFramePr/>
          <p:nvPr/>
        </p:nvGraphicFramePr>
        <p:xfrm>
          <a:off x="3622080" y="35806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796471" y="2392524"/>
            <a:ext cx="1130525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eaLnBrk="1" hangingPunct="1">
              <a:buFont typeface="Gill Sans" charset="0"/>
              <a:buNone/>
            </a:pPr>
            <a:r>
              <a:rPr lang="en-US" altLang="zh-CN" kern="0" dirty="0" smtClean="0">
                <a:solidFill>
                  <a:srgbClr val="FFFFFF"/>
                </a:solidFill>
                <a:ea typeface="宋体" panose="02010600030101010101" pitchFamily="2" charset="-122"/>
              </a:rPr>
              <a:t>		Streaming, </a:t>
            </a:r>
            <a:r>
              <a:rPr lang="en-US" altLang="zh-CN" kern="0" dirty="0" err="1" smtClean="0">
                <a:solidFill>
                  <a:srgbClr val="FFFFFF"/>
                </a:solidFill>
                <a:ea typeface="宋体" panose="02010600030101010101" pitchFamily="2" charset="-122"/>
              </a:rPr>
              <a:t>Mllib</a:t>
            </a:r>
            <a:r>
              <a:rPr lang="en-US" altLang="zh-CN" kern="0" dirty="0" smtClean="0">
                <a:solidFill>
                  <a:srgbClr val="FFFFFF"/>
                </a:solidFill>
                <a:ea typeface="宋体" panose="02010600030101010101" pitchFamily="2" charset="-122"/>
              </a:rPr>
              <a:t>, SQL, </a:t>
            </a:r>
            <a:r>
              <a:rPr lang="en-US" altLang="zh-CN" kern="0" dirty="0" err="1" smtClean="0">
                <a:solidFill>
                  <a:srgbClr val="FFC000"/>
                </a:solidFill>
                <a:ea typeface="宋体" panose="02010600030101010101" pitchFamily="2" charset="-122"/>
              </a:rPr>
              <a:t>GraphX</a:t>
            </a:r>
            <a:endParaRPr lang="en-US" altLang="zh-CN" kern="0" dirty="0" smtClean="0">
              <a:solidFill>
                <a:srgbClr val="FFC000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0445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91808" y="-1225443"/>
            <a:ext cx="11305256" cy="5256584"/>
          </a:xfrm>
        </p:spPr>
        <p:txBody>
          <a:bodyPr/>
          <a:lstStyle/>
          <a:p>
            <a:pPr marL="317500" indent="0" algn="ctr" eaLnBrk="1" hangingPunct="1">
              <a:buNone/>
            </a:pPr>
            <a:r>
              <a:rPr lang="en-US" altLang="zh-CN" sz="7600" dirty="0" smtClean="0">
                <a:ea typeface="宋体" panose="02010600030101010101" pitchFamily="2" charset="-122"/>
              </a:rPr>
              <a:t>Spark </a:t>
            </a:r>
            <a:r>
              <a:rPr lang="en-US" altLang="zh-CN" sz="7600" dirty="0" err="1" smtClean="0">
                <a:ea typeface="宋体" panose="02010600030101010101" pitchFamily="2" charset="-122"/>
              </a:rPr>
              <a:t>GraphX</a:t>
            </a:r>
            <a:endParaRPr lang="en-US" altLang="zh-CN" sz="7600" dirty="0">
              <a:ea typeface="宋体" panose="02010600030101010101" pitchFamily="2" charset="-122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165696" y="19104"/>
            <a:ext cx="8242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r>
              <a:rPr lang="en-US" altLang="zh-CN" sz="2400" kern="0" dirty="0" smtClean="0">
                <a:solidFill>
                  <a:srgbClr val="FFFFFF"/>
                </a:solidFill>
                <a:ea typeface="宋体" charset="-122"/>
              </a:rPr>
              <a:t>Spark </a:t>
            </a:r>
            <a:r>
              <a:rPr lang="en-US" altLang="zh-CN" sz="2400" kern="0" dirty="0" err="1" smtClean="0">
                <a:solidFill>
                  <a:srgbClr val="FFFFFF"/>
                </a:solidFill>
                <a:ea typeface="宋体" charset="-122"/>
              </a:rPr>
              <a:t>GraphX</a:t>
            </a:r>
            <a:endParaRPr lang="zh-CN" altLang="en-US" sz="2400" kern="0" dirty="0" smtClean="0">
              <a:solidFill>
                <a:srgbClr val="FFFFFF"/>
              </a:solidFill>
              <a:ea typeface="宋体" charset="-122"/>
            </a:endParaRPr>
          </a:p>
        </p:txBody>
      </p:sp>
      <p:sp>
        <p:nvSpPr>
          <p:cNvPr id="11" name="Rectangle 1"/>
          <p:cNvSpPr txBox="1">
            <a:spLocks noChangeArrowheads="1"/>
          </p:cNvSpPr>
          <p:nvPr/>
        </p:nvSpPr>
        <p:spPr bwMode="auto">
          <a:xfrm>
            <a:off x="1173808" y="3148607"/>
            <a:ext cx="10585176" cy="559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889000" eaLnBrk="1" hangingPunct="1"/>
            <a:r>
              <a:rPr lang="en-US" altLang="zh-CN" kern="0" dirty="0">
                <a:ea typeface="宋体" panose="02010600030101010101" pitchFamily="2" charset="-122"/>
              </a:rPr>
              <a:t>A new </a:t>
            </a:r>
            <a:r>
              <a:rPr lang="en-US" altLang="zh-CN" kern="0" dirty="0" smtClean="0">
                <a:solidFill>
                  <a:srgbClr val="FFC000"/>
                </a:solidFill>
                <a:ea typeface="宋体" panose="02010600030101010101" pitchFamily="2" charset="-122"/>
              </a:rPr>
              <a:t>graph </a:t>
            </a:r>
            <a:r>
              <a:rPr lang="en-US" altLang="zh-CN" kern="0" dirty="0">
                <a:solidFill>
                  <a:srgbClr val="FFC000"/>
                </a:solidFill>
                <a:ea typeface="宋体" panose="02010600030101010101" pitchFamily="2" charset="-122"/>
              </a:rPr>
              <a:t>abstraction</a:t>
            </a:r>
            <a:r>
              <a:rPr lang="en-US" altLang="zh-CN" kern="0" dirty="0">
                <a:ea typeface="宋体" panose="02010600030101010101" pitchFamily="2" charset="-122"/>
              </a:rPr>
              <a:t>(extends the Spark RDD)</a:t>
            </a:r>
          </a:p>
          <a:p>
            <a:pPr marL="889000" eaLnBrk="1" hangingPunct="1"/>
            <a:r>
              <a:rPr lang="en-US" altLang="zh-CN" kern="0" dirty="0" smtClean="0">
                <a:ea typeface="宋体" panose="02010600030101010101" pitchFamily="2" charset="-122"/>
              </a:rPr>
              <a:t>A set </a:t>
            </a:r>
            <a:r>
              <a:rPr lang="en-US" altLang="zh-CN" kern="0" dirty="0">
                <a:ea typeface="宋体" panose="02010600030101010101" pitchFamily="2" charset="-122"/>
              </a:rPr>
              <a:t>of basic </a:t>
            </a:r>
            <a:r>
              <a:rPr lang="en-US" altLang="zh-CN" kern="0" dirty="0">
                <a:solidFill>
                  <a:srgbClr val="FFC000"/>
                </a:solidFill>
                <a:ea typeface="宋体" panose="02010600030101010101" pitchFamily="2" charset="-122"/>
              </a:rPr>
              <a:t>graph </a:t>
            </a:r>
            <a:r>
              <a:rPr lang="en-US" altLang="zh-CN" kern="0" dirty="0" smtClean="0">
                <a:solidFill>
                  <a:srgbClr val="FFC000"/>
                </a:solidFill>
                <a:ea typeface="宋体" panose="02010600030101010101" pitchFamily="2" charset="-122"/>
              </a:rPr>
              <a:t>operations</a:t>
            </a:r>
            <a:r>
              <a:rPr lang="en-US" altLang="zh-CN" kern="0" dirty="0" smtClean="0">
                <a:ea typeface="宋体" panose="02010600030101010101" pitchFamily="2" charset="-122"/>
              </a:rPr>
              <a:t> </a:t>
            </a:r>
            <a:r>
              <a:rPr lang="en-US" altLang="zh-CN" kern="0" dirty="0">
                <a:ea typeface="宋体" panose="02010600030101010101" pitchFamily="2" charset="-122"/>
              </a:rPr>
              <a:t>and optimized </a:t>
            </a:r>
            <a:r>
              <a:rPr lang="en-US" altLang="zh-CN" kern="0" dirty="0" err="1">
                <a:solidFill>
                  <a:srgbClr val="FFC000"/>
                </a:solidFill>
                <a:ea typeface="宋体" panose="02010600030101010101" pitchFamily="2" charset="-122"/>
              </a:rPr>
              <a:t>pregelAPI</a:t>
            </a:r>
            <a:r>
              <a:rPr lang="en-US" altLang="zh-CN" kern="0" dirty="0">
                <a:ea typeface="宋体" panose="02010600030101010101" pitchFamily="2" charset="-122"/>
              </a:rPr>
              <a:t> </a:t>
            </a:r>
            <a:endParaRPr lang="en-US" altLang="zh-CN" kern="0" dirty="0" smtClean="0">
              <a:ea typeface="宋体" panose="02010600030101010101" pitchFamily="2" charset="-122"/>
            </a:endParaRPr>
          </a:p>
          <a:p>
            <a:pPr marL="889000" eaLnBrk="1" hangingPunct="1"/>
            <a:r>
              <a:rPr lang="en-US" altLang="zh-CN" kern="0" dirty="0" smtClean="0">
                <a:ea typeface="宋体" panose="02010600030101010101" pitchFamily="2" charset="-122"/>
              </a:rPr>
              <a:t>A growing </a:t>
            </a:r>
            <a:r>
              <a:rPr lang="en-US" altLang="zh-CN" kern="0" dirty="0">
                <a:ea typeface="宋体" panose="02010600030101010101" pitchFamily="2" charset="-122"/>
              </a:rPr>
              <a:t>collection of </a:t>
            </a:r>
            <a:r>
              <a:rPr lang="en-US" altLang="zh-CN" kern="0" dirty="0">
                <a:solidFill>
                  <a:srgbClr val="FFC000"/>
                </a:solidFill>
                <a:ea typeface="宋体" panose="02010600030101010101" pitchFamily="2" charset="-122"/>
              </a:rPr>
              <a:t>graph a</a:t>
            </a:r>
            <a:r>
              <a:rPr lang="en-US" altLang="zh-CN" kern="0" dirty="0" smtClean="0">
                <a:solidFill>
                  <a:srgbClr val="FFC000"/>
                </a:solidFill>
                <a:ea typeface="宋体" panose="02010600030101010101" pitchFamily="2" charset="-122"/>
              </a:rPr>
              <a:t>lgorithms</a:t>
            </a:r>
            <a:r>
              <a:rPr lang="en-US" altLang="zh-CN" kern="0" dirty="0" smtClean="0"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2" name="Rectangle 1"/>
          <p:cNvSpPr txBox="1">
            <a:spLocks noChangeArrowheads="1"/>
          </p:cNvSpPr>
          <p:nvPr/>
        </p:nvSpPr>
        <p:spPr bwMode="auto">
          <a:xfrm>
            <a:off x="5638304" y="1785463"/>
            <a:ext cx="6592391" cy="150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4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 algn="r" eaLnBrk="1" hangingPunct="1">
              <a:buNone/>
            </a:pPr>
            <a:r>
              <a:rPr lang="en-US" altLang="zh-CN" sz="3200" kern="0" dirty="0">
                <a:ea typeface="宋体" panose="02010600030101010101" pitchFamily="2" charset="-122"/>
              </a:rPr>
              <a:t>A  component for graphs </a:t>
            </a:r>
            <a:r>
              <a:rPr lang="en-US" altLang="zh-CN" sz="3200" kern="0" dirty="0" smtClean="0">
                <a:ea typeface="宋体" panose="02010600030101010101" pitchFamily="2" charset="-122"/>
              </a:rPr>
              <a:t>and graph-parallel computation</a:t>
            </a:r>
          </a:p>
        </p:txBody>
      </p:sp>
    </p:spTree>
    <p:extLst>
      <p:ext uri="{BB962C8B-B14F-4D97-AF65-F5344CB8AC3E}">
        <p14:creationId xmlns:p14="http://schemas.microsoft.com/office/powerpoint/2010/main" val="3374864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标题与副标题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标题与副标题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标题与副标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标题、项目符号与照片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标题、项目符号与照片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标题、项目符号与照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标题与项目符号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标题与项目符号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标题与项目符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项目符号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项目符号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项目符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照片 - 垂直倒影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照片 - 垂直倒影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照片 - 垂直倒影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标题 - 顶部对齐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标题 - 顶部对齐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标题 - 顶部对齐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标题 - 居中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标题 - 居中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标题 - 居中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照片 - 垂直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照片 - 垂直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照片 - 垂直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标题与项目符号 - 2 栏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标题与项目符号 - 2 栏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标题与项目符号 - 2 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标题与项目符号 - 右对齐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标题与项目符号 - 右对齐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标题与项目符号 - 右对齐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android_week5</Template>
  <TotalTime>1979</TotalTime>
  <Pages>0</Pages>
  <Words>1769</Words>
  <Characters>0</Characters>
  <Application>Microsoft Office PowerPoint</Application>
  <PresentationFormat>自定义</PresentationFormat>
  <Lines>0</Lines>
  <Paragraphs>905</Paragraphs>
  <Slides>56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10</vt:i4>
      </vt:variant>
      <vt:variant>
        <vt:lpstr>幻灯片标题</vt:lpstr>
      </vt:variant>
      <vt:variant>
        <vt:i4>56</vt:i4>
      </vt:variant>
    </vt:vector>
  </HeadingPairs>
  <TitlesOfParts>
    <vt:vector size="69" baseType="lpstr">
      <vt:lpstr>Gill Sans</vt:lpstr>
      <vt:lpstr>Heiti SC Light</vt:lpstr>
      <vt:lpstr>宋体</vt:lpstr>
      <vt:lpstr>标题与副标题</vt:lpstr>
      <vt:lpstr>标题与项目符号</vt:lpstr>
      <vt:lpstr>项目符号</vt:lpstr>
      <vt:lpstr>照片 - 垂直倒影</vt:lpstr>
      <vt:lpstr>标题 - 顶部对齐</vt:lpstr>
      <vt:lpstr>标题 - 居中</vt:lpstr>
      <vt:lpstr>照片 - 垂直</vt:lpstr>
      <vt:lpstr>标题与项目符号 - 2 栏</vt:lpstr>
      <vt:lpstr>标题与项目符号 - 右对齐</vt:lpstr>
      <vt:lpstr>标题、项目符号与照片</vt:lpstr>
      <vt:lpstr>Topo Sort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Android_week5</dc:title>
  <dc:creator>plain</dc:creator>
  <cp:lastModifiedBy>plain</cp:lastModifiedBy>
  <cp:revision>137</cp:revision>
  <dcterms:created xsi:type="dcterms:W3CDTF">2015-04-03T08:06:46Z</dcterms:created>
  <dcterms:modified xsi:type="dcterms:W3CDTF">2015-05-21T16:02:01Z</dcterms:modified>
</cp:coreProperties>
</file>