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336" r:id="rId2"/>
    <p:sldId id="609" r:id="rId3"/>
    <p:sldId id="665" r:id="rId4"/>
    <p:sldId id="554" r:id="rId5"/>
    <p:sldId id="669" r:id="rId6"/>
    <p:sldId id="641" r:id="rId7"/>
    <p:sldId id="613" r:id="rId8"/>
    <p:sldId id="614" r:id="rId9"/>
    <p:sldId id="615" r:id="rId10"/>
    <p:sldId id="617" r:id="rId11"/>
    <p:sldId id="666" r:id="rId12"/>
    <p:sldId id="619" r:id="rId13"/>
    <p:sldId id="620" r:id="rId14"/>
    <p:sldId id="621" r:id="rId15"/>
    <p:sldId id="622" r:id="rId16"/>
    <p:sldId id="623" r:id="rId17"/>
    <p:sldId id="624" r:id="rId18"/>
    <p:sldId id="625" r:id="rId19"/>
    <p:sldId id="626" r:id="rId20"/>
    <p:sldId id="628" r:id="rId21"/>
    <p:sldId id="629" r:id="rId22"/>
    <p:sldId id="633" r:id="rId23"/>
    <p:sldId id="638" r:id="rId24"/>
    <p:sldId id="667" r:id="rId25"/>
    <p:sldId id="643" r:id="rId26"/>
    <p:sldId id="644" r:id="rId27"/>
    <p:sldId id="645" r:id="rId28"/>
    <p:sldId id="646" r:id="rId29"/>
    <p:sldId id="647" r:id="rId30"/>
    <p:sldId id="648" r:id="rId31"/>
    <p:sldId id="650" r:id="rId32"/>
    <p:sldId id="651" r:id="rId33"/>
    <p:sldId id="652" r:id="rId34"/>
    <p:sldId id="653" r:id="rId35"/>
    <p:sldId id="668" r:id="rId36"/>
    <p:sldId id="640" r:id="rId37"/>
    <p:sldId id="422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yu" initials="S" lastIdx="1" clrIdx="0">
    <p:extLst>
      <p:ext uri="{19B8F6BF-5375-455C-9EA6-DF929625EA0E}">
        <p15:presenceInfo xmlns:p15="http://schemas.microsoft.com/office/powerpoint/2012/main" userId="Si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D635"/>
    <a:srgbClr val="F243BE"/>
    <a:srgbClr val="2881F0"/>
    <a:srgbClr val="A3F346"/>
    <a:srgbClr val="CC3300"/>
    <a:srgbClr val="0000FF"/>
    <a:srgbClr val="00FF00"/>
    <a:srgbClr val="FF0000"/>
    <a:srgbClr val="0E245F"/>
    <a:srgbClr val="0E2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8" autoAdjust="0"/>
    <p:restoredTop sz="95465" autoAdjust="0"/>
  </p:normalViewPr>
  <p:slideViewPr>
    <p:cSldViewPr snapToGrid="0">
      <p:cViewPr varScale="1">
        <p:scale>
          <a:sx n="74" d="100"/>
          <a:sy n="74" d="100"/>
        </p:scale>
        <p:origin x="1182" y="54"/>
      </p:cViewPr>
      <p:guideLst>
        <p:guide orient="horz" pos="2160"/>
        <p:guide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F620B-66B5-41FB-A0D5-2BCB25222D8A}" type="datetimeFigureOut">
              <a:rPr lang="zh-CN" altLang="en-US" smtClean="0"/>
              <a:t>2015/5/22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F6F6-F6C7-4FE8-8198-8B6A68B4F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4227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73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147CEF0-F15E-435E-B326-883516FFF0AB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205767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415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1132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4312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0093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1446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79493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60711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7819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6" name="Picture 9" descr="azzj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sjtu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09800"/>
            <a:ext cx="9144000" cy="1143000"/>
          </a:xfrm>
        </p:spPr>
        <p:txBody>
          <a:bodyPr/>
          <a:lstStyle>
            <a:lvl1pPr algn="ctr">
              <a:defRPr sz="4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38300" y="4648200"/>
            <a:ext cx="5867400" cy="14478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CN"/>
              <a:t>Modeling and Analysis of Connectivity in MANETs with Misbehaving Nodes, ICC '06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00800"/>
            <a:ext cx="1905000" cy="3048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92FA236-0415-4A78-982A-0509EA46A66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632866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F487-FDFC-4B96-83D3-9A3A569E44C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0028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09F1-D0F7-43CE-BD41-B3BE79D593B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9592241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93700" y="38100"/>
            <a:ext cx="8242300" cy="914400"/>
          </a:xfrm>
        </p:spPr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63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90CEC-7D29-4923-A0DE-EB42CCE49DF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3002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07DB-4224-4D46-B0DD-AD83ACF3B8D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262073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8386-BF20-495F-AC85-8A5E4CF06A1A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664374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AEBC-AD8E-4354-8A9C-17F36AE8D46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20259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EFC58-7A4B-4BA5-BA83-47C9BA14CDC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7726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E4A6-E2AC-459B-818F-15CE0739B05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4161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0587-0362-4FD5-93C0-2D4415CC6AE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1677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E23E-33C1-4AD6-8BBF-A235510F3C1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5131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E06F2-BE46-4F12-B48F-6C1784ED7CC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5413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defRPr>
            </a:lvl1pPr>
          </a:lstStyle>
          <a:p>
            <a:pPr>
              <a:defRPr/>
            </a:pPr>
            <a:fld id="{15955835-65E1-490D-822B-D329C5303AB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032" name="Picture 8" descr="sjtu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90057"/>
            <a:ext cx="9144000" cy="171994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barcode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zh-CN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604661"/>
            <a:ext cx="8305800" cy="1828800"/>
          </a:xfrm>
        </p:spPr>
        <p:txBody>
          <a:bodyPr/>
          <a:lstStyle/>
          <a:p>
            <a:pPr algn="r" eaLnBrk="1" hangingPunct="1"/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Presented by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:Tang </a:t>
            </a:r>
            <a:r>
              <a:rPr lang="en-US" altLang="zh-C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Jianlun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 algn="r" eaLnBrk="1" hangingPunct="1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Luo </a:t>
            </a:r>
            <a:r>
              <a:rPr lang="en-US" altLang="zh-C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Chuhao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 eaLnBrk="1" hangingPunct="1"/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 smtClean="0">
                <a:effectLst/>
              </a:rPr>
              <a:t>Dot matrix-introduction</a:t>
            </a:r>
            <a:endParaRPr lang="zh-CN" altLang="en-US" sz="3200" b="1" i="0" dirty="0">
              <a:effectLst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545" y="1086759"/>
            <a:ext cx="8548914" cy="5134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altLang="zh-CN" dirty="0">
              <a:effectLst/>
            </a:endParaRPr>
          </a:p>
          <a:p>
            <a:r>
              <a:rPr lang="en-US" altLang="zh-CN" dirty="0" smtClean="0">
                <a:effectLst/>
              </a:rPr>
              <a:t>Consider dot matrix as a binary image, composed by 0 and 1</a:t>
            </a:r>
          </a:p>
          <a:p>
            <a:endParaRPr lang="en-US" altLang="zh-CN" dirty="0">
              <a:effectLst/>
            </a:endParaRPr>
          </a:p>
          <a:p>
            <a:r>
              <a:rPr lang="en-US" altLang="zh-CN" dirty="0" smtClean="0">
                <a:effectLst/>
              </a:rPr>
              <a:t>Utilizing the idea of binary image, we can contain information in dot matrix</a:t>
            </a:r>
            <a:endParaRPr lang="en-US" altLang="zh-CN" dirty="0">
              <a:effectLst/>
            </a:endParaRPr>
          </a:p>
        </p:txBody>
      </p:sp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 bwMode="auto">
          <a:xfrm>
            <a:off x="4557486" y="3410857"/>
            <a:ext cx="943428" cy="60687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10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742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635" y="1062507"/>
            <a:ext cx="6912429" cy="486591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Dot matrix 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effectLst/>
              </a:rPr>
              <a:t>Motivation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effectLst/>
              </a:rPr>
              <a:t>Introduction</a:t>
            </a:r>
          </a:p>
          <a:p>
            <a:r>
              <a:rPr lang="en-US" altLang="zh-CN" dirty="0" smtClean="0"/>
              <a:t>Encoding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Introduction</a:t>
            </a:r>
            <a:endParaRPr lang="en-US" altLang="zh-CN" dirty="0">
              <a:solidFill>
                <a:schemeClr val="tx1"/>
              </a:solidFill>
              <a:effectLst/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Detection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Introduction</a:t>
            </a:r>
          </a:p>
          <a:p>
            <a:pPr lvl="1"/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  <a:effectLst/>
              </a:rPr>
              <a:t>Binarization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Locate Vertex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effectLst/>
              </a:rPr>
              <a:t>Affine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Transformation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Future work</a:t>
            </a:r>
          </a:p>
          <a:p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721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 smtClean="0">
                <a:effectLst/>
              </a:rPr>
              <a:t>Encoding-introduction</a:t>
            </a:r>
            <a:endParaRPr lang="en-US" altLang="zh-CN" sz="3200" b="1" i="0" dirty="0">
              <a:effectLst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545" y="1086759"/>
            <a:ext cx="8548914" cy="5134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endParaRPr lang="en-US" altLang="zh-CN" dirty="0" smtClean="0">
              <a:effectLst/>
            </a:endParaRPr>
          </a:p>
          <a:p>
            <a:r>
              <a:rPr lang="en-US" altLang="zh-CN" dirty="0" smtClean="0">
                <a:effectLst/>
              </a:rPr>
              <a:t>Encoding or </a:t>
            </a:r>
            <a:r>
              <a:rPr lang="en-US" altLang="zh-CN" dirty="0">
                <a:effectLst/>
              </a:rPr>
              <a:t>d</a:t>
            </a:r>
            <a:r>
              <a:rPr lang="en-US" altLang="zh-CN" dirty="0" smtClean="0">
                <a:effectLst/>
              </a:rPr>
              <a:t>ata </a:t>
            </a:r>
            <a:r>
              <a:rPr lang="en-US" altLang="zh-CN" dirty="0">
                <a:effectLst/>
              </a:rPr>
              <a:t>hiding is typically achieved by </a:t>
            </a:r>
            <a:endParaRPr lang="en-US" altLang="zh-CN" dirty="0" smtClean="0">
              <a:effectLst/>
            </a:endParaRPr>
          </a:p>
          <a:p>
            <a:endParaRPr lang="en-US" altLang="zh-CN" dirty="0">
              <a:effectLst/>
            </a:endParaRPr>
          </a:p>
          <a:p>
            <a:pPr marL="0" indent="0">
              <a:buNone/>
            </a:pPr>
            <a:r>
              <a:rPr lang="en-US" altLang="zh-CN" dirty="0" smtClean="0">
                <a:effectLst/>
              </a:rPr>
              <a:t>altering </a:t>
            </a:r>
            <a:r>
              <a:rPr lang="en-US" altLang="zh-CN" dirty="0">
                <a:effectLst/>
              </a:rPr>
              <a:t>some nonessential information in the host </a:t>
            </a:r>
            <a:endParaRPr lang="en-US" altLang="zh-CN" dirty="0" smtClean="0">
              <a:effectLst/>
            </a:endParaRPr>
          </a:p>
          <a:p>
            <a:pPr marL="0" indent="0">
              <a:buNone/>
            </a:pPr>
            <a:endParaRPr lang="en-US" altLang="zh-CN" dirty="0">
              <a:effectLst/>
            </a:endParaRPr>
          </a:p>
          <a:p>
            <a:pPr marL="0" indent="0">
              <a:buNone/>
            </a:pPr>
            <a:r>
              <a:rPr lang="en-US" altLang="zh-CN" dirty="0" smtClean="0">
                <a:effectLst/>
              </a:rPr>
              <a:t>message.</a:t>
            </a:r>
          </a:p>
          <a:p>
            <a:pPr marL="0" indent="0">
              <a:buNone/>
            </a:pPr>
            <a:endParaRPr lang="en-US" altLang="zh-CN" dirty="0">
              <a:effectLst/>
            </a:endParaRPr>
          </a:p>
        </p:txBody>
      </p:sp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 bwMode="auto">
          <a:xfrm>
            <a:off x="4557486" y="3410857"/>
            <a:ext cx="943428" cy="60687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026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Encoding-introduction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545" y="1086759"/>
            <a:ext cx="8548914" cy="5134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dirty="0" smtClean="0">
                <a:effectLst/>
              </a:rPr>
              <a:t>We want to keep the basic appearance of the dot matrix as much as possible while hiding data into it.</a:t>
            </a:r>
            <a:endParaRPr lang="en-US" altLang="zh-CN" dirty="0">
              <a:effectLst/>
            </a:endParaRPr>
          </a:p>
        </p:txBody>
      </p:sp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 bwMode="auto">
          <a:xfrm>
            <a:off x="4557486" y="3410857"/>
            <a:ext cx="943428" cy="60687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1" y="2411643"/>
            <a:ext cx="3925659" cy="39256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2" y="2344287"/>
            <a:ext cx="4060372" cy="399301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015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r>
                  <a:rPr lang="en-US" altLang="zh-CN" dirty="0">
                    <a:effectLst/>
                  </a:rPr>
                  <a:t>T</a:t>
                </a:r>
                <a:r>
                  <a:rPr lang="en-US" altLang="zh-CN" dirty="0" smtClean="0">
                    <a:effectLst/>
                  </a:rPr>
                  <a:t>o achieve hiding information in a binary picture, some details will be illustrated  </a:t>
                </a:r>
              </a:p>
              <a:p>
                <a:r>
                  <a:rPr lang="en-US" altLang="zh-CN" dirty="0" smtClean="0">
                    <a:effectLst/>
                  </a:rPr>
                  <a:t>First, make clear the input of the scheme: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 is the host image(i.e. </a:t>
                </a:r>
                <a:r>
                  <a:rPr lang="en-US" altLang="zh-CN" b="0" dirty="0">
                    <a:solidFill>
                      <a:schemeClr val="tx1"/>
                    </a:solidFill>
                    <a:effectLst/>
                    <a:latin typeface="+mn-lt"/>
                  </a:rPr>
                  <a:t>bitmap), partitioned into </a:t>
                </a:r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blocks of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, assume that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en-US" altLang="zh-CN" b="0" dirty="0">
                    <a:solidFill>
                      <a:schemeClr val="tx1"/>
                    </a:solidFill>
                    <a:effectLst/>
                    <a:latin typeface="+mn-lt"/>
                  </a:rPr>
                  <a:t>is  a multiple </a:t>
                </a:r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𝑚</m:t>
                    </m:r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 is the key,  also a bitmap of size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𝑚</m:t>
                    </m:r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𝑊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en-US" altLang="zh-CN" b="0" dirty="0">
                    <a:solidFill>
                      <a:schemeClr val="tx1"/>
                    </a:solidFill>
                    <a:effectLst/>
                    <a:latin typeface="+mn-lt"/>
                  </a:rPr>
                  <a:t>is  a secret-weight </a:t>
                </a:r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matrix, whose size is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𝑚</m:t>
                    </m:r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. Its element need </a:t>
                </a:r>
                <a:r>
                  <a:rPr lang="en-US" altLang="zh-CN" b="0" dirty="0">
                    <a:solidFill>
                      <a:schemeClr val="tx1"/>
                    </a:solidFill>
                    <a:effectLst/>
                    <a:latin typeface="+mn-lt"/>
                  </a:rPr>
                  <a:t>to satisfy some </a:t>
                </a:r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requirements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  <a:effectLst/>
                    <a:latin typeface="+mn-lt"/>
                  </a:rPr>
                  <a:t> is the number of bits to be embedded in </a:t>
                </a:r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each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𝑚</m:t>
                    </m:r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 block of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zh-CN" sz="2800" b="0" dirty="0" smtClean="0">
                    <a:solidFill>
                      <a:schemeClr val="tx1"/>
                    </a:solidFill>
                    <a:effectLst/>
                  </a:rPr>
                  <a:t>, </a:t>
                </a:r>
                <a:r>
                  <a:rPr lang="en-US" altLang="zh-CN" b="0" dirty="0">
                    <a:solidFill>
                      <a:schemeClr val="tx1"/>
                    </a:solidFill>
                    <a:effectLst/>
                    <a:latin typeface="+mn-lt"/>
                  </a:rPr>
                  <a:t>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−1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𝑚𝑛</m:t>
                    </m:r>
                  </m:oMath>
                </a14:m>
                <a:endParaRPr lang="en-US" altLang="zh-CN" b="0" dirty="0"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  <a:effectLst/>
                    <a:latin typeface="+mn-lt"/>
                  </a:rPr>
                  <a:t> is critical information </a:t>
                </a:r>
                <a:r>
                  <a:rPr lang="en-US" altLang="zh-CN" b="0" dirty="0" smtClean="0">
                    <a:solidFill>
                      <a:schemeClr val="tx1"/>
                    </a:solidFill>
                    <a:effectLst/>
                    <a:latin typeface="+mn-lt"/>
                  </a:rPr>
                  <a:t>needed to be hidden</a:t>
                </a:r>
                <a:endParaRPr lang="en-US" altLang="zh-CN" b="0" dirty="0"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blipFill rotWithShape="0">
                <a:blip r:embed="rId3"/>
                <a:stretch>
                  <a:fillRect l="-1212" t="-118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 bwMode="auto">
          <a:xfrm>
            <a:off x="4557486" y="3410857"/>
            <a:ext cx="943428" cy="60687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810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r>
                  <a:rPr lang="en-US" altLang="zh-CN" dirty="0" smtClean="0">
                    <a:effectLst/>
                  </a:rPr>
                  <a:t>Assume that K and W is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3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altLang="zh-CN" dirty="0" smtClean="0">
                    <a:effectLst/>
                  </a:rPr>
                  <a:t>, also consider a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3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US" altLang="zh-CN" dirty="0" smtClean="0">
                    <a:effectLst/>
                  </a:rPr>
                  <a:t> image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, which is a part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/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zh-CN" dirty="0">
                    <a:effectLst/>
                  </a:rPr>
                  <a:t>, </a:t>
                </a:r>
                <a:r>
                  <a:rPr lang="en-US" altLang="zh-CN" dirty="0" smtClean="0">
                    <a:effectLst/>
                  </a:rPr>
                  <a:t>The purpose </a:t>
                </a:r>
                <a:r>
                  <a:rPr lang="en-US" altLang="zh-CN" dirty="0">
                    <a:effectLst/>
                  </a:rPr>
                  <a:t>is to show how to </a:t>
                </a:r>
                <a:r>
                  <a:rPr lang="en-US" altLang="zh-CN" dirty="0" smtClean="0">
                    <a:effectLst/>
                  </a:rPr>
                  <a:t>embed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/>
                        <a:latin typeface="Cambria Math"/>
                      </a:rPr>
                      <m:t>𝑟</m:t>
                    </m:r>
                    <m:r>
                      <a:rPr lang="en-US" altLang="zh-CN" b="0" i="1" smtClean="0">
                        <a:effectLst/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CN" dirty="0">
                    <a:effectLst/>
                  </a:rPr>
                  <a:t> bits of data </a:t>
                </a:r>
                <a:r>
                  <a:rPr lang="en-US" altLang="zh-CN" dirty="0" smtClean="0">
                    <a:effectLst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 smtClean="0"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blipFill rotWithShape="0">
                <a:blip r:embed="rId3"/>
                <a:stretch>
                  <a:fillRect l="-1212" t="-1186" r="-206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 bwMode="auto">
          <a:xfrm>
            <a:off x="4557486" y="3410857"/>
            <a:ext cx="943428" cy="60687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21" y="2922813"/>
            <a:ext cx="7319525" cy="137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689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r>
                  <a:rPr lang="en-US" altLang="zh-CN" dirty="0">
                    <a:effectLst/>
                  </a:rPr>
                  <a:t>First a bitwise exclusive-OR </a:t>
                </a:r>
                <a:r>
                  <a:rPr lang="en-US" altLang="zh-CN" dirty="0" smtClean="0">
                    <a:effectLst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 and  K is performed 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blipFill rotWithShape="0">
                <a:blip r:embed="rId3"/>
                <a:stretch>
                  <a:fillRect l="-1212" t="-118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 bwMode="auto">
          <a:xfrm>
            <a:off x="4557486" y="3410857"/>
            <a:ext cx="943428" cy="60687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6" y="2881200"/>
            <a:ext cx="7650880" cy="154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78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r>
                  <a:rPr lang="en-US" altLang="zh-CN" dirty="0" smtClean="0">
                    <a:effectLst/>
                  </a:rPr>
                  <a:t>First a bitwise exclusive-OR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 and  K is performed ,then weight bitwise element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i="1" smtClean="0">
                        <a:effectLst/>
                        <a:latin typeface="Cambria Math"/>
                        <a:ea typeface="Cambria Math"/>
                      </a:rPr>
                      <m:t>⊕</m:t>
                    </m:r>
                    <m:r>
                      <a:rPr lang="en-US" altLang="zh-CN" b="0" i="1" smtClean="0">
                        <a:effectLst/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altLang="zh-CN" dirty="0" smtClean="0">
                  <a:effectLst/>
                </a:endParaRPr>
              </a:p>
              <a:p>
                <a:pPr marL="0" indent="0">
                  <a:buNone/>
                </a:pPr>
                <a:endParaRPr lang="en-US" altLang="zh-CN" dirty="0">
                  <a:effectLst/>
                </a:endParaRPr>
              </a:p>
              <a:p>
                <a:pPr marL="0" indent="0">
                  <a:buNone/>
                </a:pPr>
                <a:endParaRPr lang="en-US" altLang="zh-CN" dirty="0" smtClean="0">
                  <a:effectLst/>
                </a:endParaRPr>
              </a:p>
              <a:p>
                <a:pPr marL="0" indent="0">
                  <a:buNone/>
                </a:pPr>
                <a:endParaRPr lang="en-US" altLang="zh-CN" dirty="0">
                  <a:effectLst/>
                </a:endParaRPr>
              </a:p>
              <a:p>
                <a:pPr marL="0" indent="0">
                  <a:buNone/>
                </a:pPr>
                <a:endParaRPr lang="en-US" altLang="zh-CN" dirty="0" smtClean="0">
                  <a:effectLst/>
                </a:endParaRPr>
              </a:p>
              <a:p>
                <a:pPr marL="0" indent="0">
                  <a:buNone/>
                </a:pPr>
                <a:endParaRPr lang="en-US" altLang="zh-CN" dirty="0" smtClean="0">
                  <a:effectLst/>
                </a:endParaRPr>
              </a:p>
              <a:p>
                <a:r>
                  <a:rPr lang="en-US" altLang="zh-CN" dirty="0" smtClean="0">
                    <a:effectLst/>
                  </a:rPr>
                  <a:t>Summing </a:t>
                </a:r>
                <a:r>
                  <a:rPr lang="en-US" altLang="zh-CN" dirty="0">
                    <a:effectLst/>
                  </a:rPr>
                  <a:t>all elements in the rightmost matrix </a:t>
                </a:r>
                <a:r>
                  <a:rPr lang="en-US" altLang="zh-CN" dirty="0" smtClean="0">
                    <a:effectLst/>
                  </a:rPr>
                  <a:t>yields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effectLst/>
                        <a:latin typeface="Cambria Math"/>
                      </a:rPr>
                      <m:t>SUM</m:t>
                    </m:r>
                    <m:d>
                      <m:d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effectLst/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CN" i="1"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effectLst/>
                                <a:latin typeface="Cambria Math"/>
                                <a:ea typeface="Cambria Math"/>
                              </a:rPr>
                              <m:t>⊕</m:t>
                            </m:r>
                            <m:r>
                              <a:rPr lang="en-US" altLang="zh-CN" i="1">
                                <a:effectLst/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d>
                        <m:r>
                          <a:rPr lang="en-US" altLang="zh-CN" b="0" i="1" smtClean="0">
                            <a:effectLst/>
                            <a:latin typeface="Cambria Math"/>
                            <a:ea typeface="Cambria Math"/>
                          </a:rPr>
                          <m:t>⊗</m:t>
                        </m:r>
                        <m:r>
                          <a:rPr lang="en-US" altLang="zh-CN" b="0" i="1" smtClean="0">
                            <a:effectLst/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</m:d>
                    <m:r>
                      <a:rPr lang="en-US" altLang="zh-CN" b="0" i="1" smtClean="0">
                        <a:effectLst/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endParaRPr lang="en-US" altLang="zh-CN" dirty="0">
                  <a:effectLst/>
                </a:endParaRPr>
              </a:p>
              <a:p>
                <a:pPr marL="0" indent="0">
                  <a:buNone/>
                </a:pPr>
                <a:endParaRPr lang="en-US" altLang="zh-CN" dirty="0" smtClean="0">
                  <a:effectLst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blipFill rotWithShape="0">
                <a:blip r:embed="rId3"/>
                <a:stretch>
                  <a:fillRect l="-1212" t="-118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 bwMode="auto">
          <a:xfrm>
            <a:off x="4557486" y="3410857"/>
            <a:ext cx="943428" cy="60687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"/>
          <a:stretch/>
        </p:blipFill>
        <p:spPr bwMode="auto">
          <a:xfrm>
            <a:off x="551546" y="2800804"/>
            <a:ext cx="8127998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4896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r>
                  <a:rPr lang="en-US" altLang="zh-CN" dirty="0" smtClean="0">
                    <a:effectLst/>
                  </a:rPr>
                  <a:t>Next</a:t>
                </a:r>
                <a:r>
                  <a:rPr lang="en-US" altLang="zh-CN" dirty="0">
                    <a:effectLst/>
                  </a:rPr>
                  <a:t>, two data </a:t>
                </a:r>
                <a:r>
                  <a:rPr lang="en-US" altLang="zh-CN" dirty="0" smtClean="0">
                    <a:effectLst/>
                  </a:rPr>
                  <a:t>bits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 </a:t>
                </a:r>
                <a:r>
                  <a:rPr lang="en-US" altLang="zh-CN" dirty="0">
                    <a:effectLst/>
                  </a:rPr>
                  <a:t>are to be embedded </a:t>
                </a:r>
                <a:r>
                  <a:rPr lang="en-US" altLang="zh-CN" dirty="0" smtClean="0">
                    <a:effectLst/>
                  </a:rPr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, assume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 is transformed to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effectLst/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CN" dirty="0" smtClean="0">
                    <a:effectLst/>
                  </a:rPr>
                  <a:t>, in the proposed scheme, it </a:t>
                </a:r>
                <a:r>
                  <a:rPr lang="en-US" altLang="zh-CN" dirty="0">
                    <a:effectLst/>
                  </a:rPr>
                  <a:t>will ensure the validity </a:t>
                </a:r>
                <a:r>
                  <a:rPr lang="en-US" altLang="zh-CN" dirty="0" smtClean="0">
                    <a:effectLst/>
                  </a:rPr>
                  <a:t>of the </a:t>
                </a:r>
                <a:r>
                  <a:rPr lang="en-US" altLang="zh-CN" dirty="0">
                    <a:effectLst/>
                  </a:rPr>
                  <a:t>following invariant</a:t>
                </a:r>
                <a:br>
                  <a:rPr lang="en-US" altLang="zh-CN" dirty="0">
                    <a:effectLst/>
                  </a:rPr>
                </a:br>
                <a:r>
                  <a:rPr lang="en-US" altLang="zh-CN" dirty="0" smtClean="0">
                    <a:effectLst/>
                  </a:rPr>
                  <a:t>  </a:t>
                </a:r>
              </a:p>
              <a:p>
                <a:pPr marL="0" indent="0">
                  <a:buNone/>
                </a:pPr>
                <a:endParaRPr lang="en-US" altLang="zh-CN" dirty="0">
                  <a:effectLst/>
                </a:endParaRPr>
              </a:p>
              <a:p>
                <a:pPr marL="0" indent="0">
                  <a:buNone/>
                </a:pPr>
                <a:endParaRPr lang="en-US" altLang="zh-CN" dirty="0" smtClean="0">
                  <a:effectLst/>
                </a:endParaRPr>
              </a:p>
              <a:p>
                <a:r>
                  <a:rPr lang="en-US" altLang="zh-CN" dirty="0" smtClean="0">
                    <a:effectLst/>
                  </a:rPr>
                  <a:t>With </a:t>
                </a:r>
                <a:r>
                  <a:rPr lang="en-US" altLang="zh-CN" dirty="0">
                    <a:effectLst/>
                  </a:rPr>
                  <a:t>this invariant, the receiver can </a:t>
                </a:r>
                <a:r>
                  <a:rPr lang="en-US" altLang="zh-CN" dirty="0" smtClean="0">
                    <a:effectLst/>
                  </a:rPr>
                  <a:t>derive by computing 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blipFill rotWithShape="0">
                <a:blip r:embed="rId3"/>
                <a:stretch>
                  <a:fillRect l="-1212" t="-118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 bwMode="auto">
          <a:xfrm>
            <a:off x="4557486" y="3410857"/>
            <a:ext cx="943428" cy="60687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3071254"/>
            <a:ext cx="6686323" cy="58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11" y="4889044"/>
            <a:ext cx="3676875" cy="38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49014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r>
                  <a:rPr lang="en-US" altLang="zh-CN" dirty="0" smtClean="0">
                    <a:effectLst/>
                  </a:rPr>
                  <a:t>Now, in this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effectLst/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effectLst/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zh-CN" dirty="0" smtClean="0">
                    <a:effectLst/>
                  </a:rPr>
                  <a:t>, </a:t>
                </a:r>
              </a:p>
              <a:p>
                <a:pPr marL="0" indent="0" algn="ctr">
                  <a:buNone/>
                </a:pPr>
                <a:r>
                  <a:rPr lang="en-US" altLang="zh-CN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effectLst/>
                        <a:latin typeface="Cambria Math"/>
                      </a:rPr>
                      <m:t>SUM</m:t>
                    </m:r>
                    <m:d>
                      <m:d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effectLst/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CN" i="1"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effectLst/>
                                <a:latin typeface="Cambria Math"/>
                              </a:rPr>
                              <m:t>′</m:t>
                            </m:r>
                            <m:r>
                              <a:rPr lang="en-US" altLang="zh-CN" i="1">
                                <a:effectLst/>
                                <a:latin typeface="Cambria Math"/>
                                <a:ea typeface="Cambria Math"/>
                              </a:rPr>
                              <m:t>⊕</m:t>
                            </m:r>
                            <m:r>
                              <a:rPr lang="en-US" altLang="zh-CN" i="1">
                                <a:effectLst/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d>
                        <m:r>
                          <a:rPr lang="en-US" altLang="zh-CN" i="1">
                            <a:effectLst/>
                            <a:latin typeface="Cambria Math"/>
                            <a:ea typeface="Cambria Math"/>
                          </a:rPr>
                          <m:t>⊗</m:t>
                        </m:r>
                        <m:r>
                          <a:rPr lang="en-US" altLang="zh-CN" i="1">
                            <a:effectLst/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</m:d>
                    <m:r>
                      <a:rPr lang="en-US" altLang="zh-CN" b="0" i="1" smtClean="0">
                        <a:effectLst/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b="0" i="1" smtClean="0">
                        <a:effectLst/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altLang="zh-CN" b="0" i="1" smtClean="0">
                        <a:effectLst/>
                        <a:latin typeface="Cambria Math"/>
                        <a:ea typeface="Cambria Math"/>
                      </a:rPr>
                      <m:t> 4=2</m:t>
                    </m:r>
                  </m:oMath>
                </a14:m>
                <a:endParaRPr lang="en-US" altLang="zh-CN" b="0" i="1" dirty="0" smtClean="0">
                  <a:effectLst/>
                  <a:latin typeface="Cambria Math"/>
                  <a:ea typeface="Cambria Math"/>
                </a:endParaRPr>
              </a:p>
              <a:p>
                <a:pPr algn="just" latinLnBrk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 does not need to change</a:t>
                </a:r>
                <a:r>
                  <a:rPr lang="en-US" altLang="zh-CN" dirty="0">
                    <a:effectLst/>
                  </a:rPr>
                  <a:t>.</a:t>
                </a:r>
                <a:r>
                  <a:rPr lang="en-US" altLang="zh-CN" dirty="0" smtClean="0">
                    <a:effectLst/>
                  </a:rPr>
                  <a:t> otherwise,  some bits in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effectLst/>
                  </a:rPr>
                  <a:t>needed to be changed, specifically, </a:t>
                </a:r>
                <a:r>
                  <a:rPr lang="en-US" altLang="zh-CN" dirty="0">
                    <a:effectLst/>
                  </a:rPr>
                  <a:t>compliment the bit: 0-&gt;1, 1-&gt;0. </a:t>
                </a:r>
                <a:r>
                  <a:rPr lang="en-US" altLang="zh-CN" dirty="0" smtClean="0">
                    <a:effectLst/>
                  </a:rPr>
                  <a:t>then the </a:t>
                </a:r>
                <a:r>
                  <a:rPr lang="en-US" altLang="zh-CN" dirty="0">
                    <a:effectLst/>
                  </a:rPr>
                  <a:t>modular sum will be increased </a:t>
                </a:r>
                <a:r>
                  <a:rPr lang="en-US" altLang="zh-CN" dirty="0" smtClean="0">
                    <a:effectLst/>
                  </a:rPr>
                  <a:t>or decreased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. For example, if swap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effectLst/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CN" i="1">
                                <a:effectLst/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i="1"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effectLst/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dirty="0">
                    <a:effectLst/>
                  </a:rPr>
                  <a:t>, </a:t>
                </a:r>
                <a:r>
                  <a:rPr lang="en-US" altLang="zh-CN" dirty="0" smtClean="0">
                    <a:effectLst/>
                  </a:rPr>
                  <a:t>the sum </a:t>
                </a:r>
                <a:r>
                  <a:rPr lang="en-US" altLang="zh-CN" dirty="0">
                    <a:effectLst/>
                  </a:rPr>
                  <a:t>will be decreased </a:t>
                </a:r>
                <a:r>
                  <a:rPr lang="en-US" altLang="zh-CN" dirty="0" smtClean="0">
                    <a:effectLst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altLang="zh-CN" b="0" i="1" smtClean="0">
                        <a:effectLst/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dirty="0" smtClean="0">
                    <a:effectLst/>
                  </a:rPr>
                  <a:t>, and swap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effectLst/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CN" i="1">
                                <a:effectLst/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i="1"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effectLst/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1</m:t>
                        </m:r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, </a:t>
                </a:r>
                <a:r>
                  <a:rPr lang="en-US" altLang="zh-CN" dirty="0">
                    <a:effectLst/>
                  </a:rPr>
                  <a:t>the sum will be </a:t>
                </a:r>
                <a:r>
                  <a:rPr lang="en-US" altLang="zh-CN" dirty="0" smtClean="0">
                    <a:effectLst/>
                  </a:rPr>
                  <a:t>increased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1</m:t>
                        </m:r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effectLst/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effectLst/>
                        <a:latin typeface="Cambria Math"/>
                      </a:rPr>
                      <m:t>2</m:t>
                    </m:r>
                  </m:oMath>
                </a14:m>
                <a:endParaRPr lang="en-US" altLang="zh-CN" dirty="0">
                  <a:effectLst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blipFill rotWithShape="0">
                <a:blip r:embed="rId3"/>
                <a:stretch>
                  <a:fillRect l="-1212" t="-1186" r="-142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 bwMode="auto">
          <a:xfrm>
            <a:off x="4557486" y="3410857"/>
            <a:ext cx="943428" cy="60687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19</a:t>
            </a:fld>
            <a:endParaRPr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36" y="4843372"/>
            <a:ext cx="732193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635" y="1062507"/>
            <a:ext cx="6912429" cy="4865914"/>
          </a:xfrm>
        </p:spPr>
        <p:txBody>
          <a:bodyPr/>
          <a:lstStyle/>
          <a:p>
            <a:r>
              <a:rPr lang="en-US" altLang="zh-CN" dirty="0" smtClean="0"/>
              <a:t>Dot matrix </a:t>
            </a:r>
            <a:endParaRPr lang="en-US" altLang="zh-CN" dirty="0" smtClean="0">
              <a:solidFill>
                <a:schemeClr val="tx1"/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Motivation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Introduction</a:t>
            </a:r>
            <a:endParaRPr lang="en-US" altLang="zh-CN" dirty="0">
              <a:solidFill>
                <a:schemeClr val="tx1"/>
              </a:solidFill>
              <a:effectLst/>
            </a:endParaRPr>
          </a:p>
          <a:p>
            <a:r>
              <a:rPr lang="en-US" altLang="zh-CN" dirty="0" smtClean="0"/>
              <a:t>Encoding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  <a:effectLst/>
              </a:rPr>
              <a:t>I</a:t>
            </a:r>
            <a:r>
              <a:rPr lang="en-US" altLang="zh-CN" dirty="0" smtClean="0">
                <a:solidFill>
                  <a:schemeClr val="tx1"/>
                </a:solidFill>
                <a:effectLst/>
              </a:rPr>
              <a:t>ntroduction</a:t>
            </a:r>
            <a:endParaRPr lang="en-US" altLang="zh-CN" dirty="0">
              <a:solidFill>
                <a:schemeClr val="tx1"/>
              </a:solidFill>
              <a:effectLst/>
            </a:endParaRPr>
          </a:p>
          <a:p>
            <a:r>
              <a:rPr lang="en-US" altLang="zh-CN" dirty="0" smtClean="0"/>
              <a:t>Detection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  <a:effectLst/>
              </a:rPr>
              <a:t>Introduction</a:t>
            </a:r>
          </a:p>
          <a:p>
            <a:pPr lvl="1"/>
            <a:r>
              <a:rPr lang="en-US" altLang="zh-CN" dirty="0" err="1">
                <a:solidFill>
                  <a:schemeClr val="tx1"/>
                </a:solidFill>
                <a:effectLst/>
              </a:rPr>
              <a:t>Binarization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 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  <a:effectLst/>
              </a:rPr>
              <a:t>Locate Vertex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Affine 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Transformation</a:t>
            </a:r>
          </a:p>
          <a:p>
            <a:r>
              <a:rPr lang="en-US" altLang="zh-CN" dirty="0" smtClean="0"/>
              <a:t>Future work</a:t>
            </a:r>
          </a:p>
          <a:p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868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r>
                  <a:rPr lang="en-US" altLang="zh-CN" dirty="0" smtClean="0">
                    <a:effectLst/>
                  </a:rPr>
                  <a:t>for general case embed r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effectLst/>
                        <a:latin typeface="Cambria Math"/>
                      </a:rPr>
                      <m:t>… </m:t>
                    </m:r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,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 by changing at most </a:t>
                </a:r>
                <a:r>
                  <a:rPr lang="en-US" altLang="zh-CN" b="1" dirty="0" smtClean="0">
                    <a:solidFill>
                      <a:srgbClr val="FF0000"/>
                    </a:solidFill>
                    <a:effectLst/>
                  </a:rPr>
                  <a:t>2</a:t>
                </a:r>
                <a:r>
                  <a:rPr lang="en-US" altLang="zh-CN" dirty="0" smtClean="0">
                    <a:effectLst/>
                  </a:rPr>
                  <a:t> bits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, obtaining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effectLst/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CN" dirty="0" smtClean="0">
                    <a:effectLst/>
                  </a:rPr>
                  <a:t> . This can ensure that modification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 is small so that the binary image will not change too much.</a:t>
                </a:r>
              </a:p>
              <a:p>
                <a:pPr marL="0" indent="0">
                  <a:buNone/>
                </a:pPr>
                <a:endParaRPr lang="en-US" altLang="zh-CN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effectLst/>
                  </a:rPr>
                  <a:t>I2: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blipFill rotWithShape="0">
                <a:blip r:embed="rId3"/>
                <a:stretch>
                  <a:fillRect l="-1426" t="-1186" r="-42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9" y="4053218"/>
            <a:ext cx="7400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20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020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Encoding-scheme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545" y="1086759"/>
            <a:ext cx="8548914" cy="5134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dirty="0" smtClean="0">
                <a:effectLst/>
              </a:rPr>
              <a:t>The proposed scheme is processing in the following way:</a:t>
            </a: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</p:txBody>
      </p:sp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79" y="2363334"/>
            <a:ext cx="7871046" cy="312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箭头连接符 3"/>
          <p:cNvCxnSpPr/>
          <p:nvPr/>
        </p:nvCxnSpPr>
        <p:spPr bwMode="auto">
          <a:xfrm flipH="1">
            <a:off x="5370286" y="4542972"/>
            <a:ext cx="116114" cy="108857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586515" y="5544459"/>
            <a:ext cx="1698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and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 flipH="1">
            <a:off x="7772356" y="4579260"/>
            <a:ext cx="116114" cy="108857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916015" y="5580747"/>
            <a:ext cx="1698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677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Encoding-scheme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545" y="1086759"/>
            <a:ext cx="8548914" cy="5134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dirty="0" smtClean="0">
                <a:effectLst/>
              </a:rPr>
              <a:t>The proposed scheme is processing in the following way:</a:t>
            </a: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</p:txBody>
      </p:sp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57" y="2048613"/>
            <a:ext cx="6139986" cy="202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95" y="4072717"/>
            <a:ext cx="5170715" cy="252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8045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Encoding-scheme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endParaRPr lang="en-US" altLang="zh-CN" dirty="0" smtClean="0">
                  <a:effectLst/>
                </a:endParaRPr>
              </a:p>
              <a:p>
                <a:r>
                  <a:rPr lang="en-US" altLang="zh-CN" dirty="0" smtClean="0">
                    <a:effectLst/>
                  </a:rPr>
                  <a:t>Results: Given </a:t>
                </a:r>
                <a:r>
                  <a:rPr lang="en-US" altLang="zh-CN" dirty="0">
                    <a:effectLst/>
                  </a:rPr>
                  <a:t>a host image of </a:t>
                </a:r>
                <a:r>
                  <a:rPr lang="en-US" altLang="zh-CN" dirty="0" smtClean="0">
                    <a:effectLst/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/>
                        <a:latin typeface="Cambria Math"/>
                      </a:rPr>
                      <m:t>𝑚</m:t>
                    </m:r>
                    <m:r>
                      <a:rPr lang="en-US" altLang="zh-CN" b="0" i="1" smtClean="0">
                        <a:effectLst/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smtClean="0">
                        <a:effectLst/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CN" dirty="0" smtClean="0">
                    <a:effectLst/>
                  </a:rPr>
                  <a:t> </a:t>
                </a:r>
                <a:r>
                  <a:rPr lang="en-US" altLang="zh-CN" dirty="0">
                    <a:effectLst/>
                  </a:rPr>
                  <a:t>, the </a:t>
                </a:r>
                <a:endParaRPr lang="en-US" altLang="zh-CN" dirty="0" smtClean="0">
                  <a:effectLst/>
                </a:endParaRPr>
              </a:p>
              <a:p>
                <a:pPr marL="0" indent="0">
                  <a:buNone/>
                </a:pPr>
                <a:endParaRPr lang="en-US" altLang="zh-CN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effectLst/>
                  </a:rPr>
                  <a:t>proposed scheme can </a:t>
                </a:r>
                <a:r>
                  <a:rPr lang="en-US" altLang="zh-CN" dirty="0">
                    <a:effectLst/>
                  </a:rPr>
                  <a:t>conceal as many </a:t>
                </a:r>
                <a:r>
                  <a:rPr lang="en-US" altLang="zh-CN" dirty="0" smtClean="0">
                    <a:effectLst/>
                  </a:rPr>
                  <a:t>as </a:t>
                </a:r>
                <a:endParaRPr lang="en-US" altLang="zh-CN" b="0" i="1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b="0" i="1" dirty="0" smtClean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effectLst/>
                            <a:latin typeface="Cambria Math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zh-CN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effectLst/>
                                <a:latin typeface="Cambria Math"/>
                              </a:rPr>
                              <m:t>𝑚𝑛</m:t>
                            </m:r>
                            <m:r>
                              <a:rPr lang="en-US" altLang="zh-CN" b="0" i="1" smtClean="0">
                                <a:effectLst/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 smtClean="0">
                    <a:effectLst/>
                  </a:rPr>
                  <a:t> bits </a:t>
                </a:r>
                <a:r>
                  <a:rPr lang="en-US" altLang="zh-CN" dirty="0">
                    <a:effectLst/>
                  </a:rPr>
                  <a:t>of data in the </a:t>
                </a:r>
                <a:r>
                  <a:rPr lang="en-US" altLang="zh-CN" dirty="0" smtClean="0">
                    <a:effectLst/>
                  </a:rPr>
                  <a:t>image by </a:t>
                </a:r>
                <a:r>
                  <a:rPr lang="en-US" altLang="zh-CN" dirty="0">
                    <a:effectLst/>
                  </a:rPr>
                  <a:t>changing, </a:t>
                </a:r>
                <a:endParaRPr lang="en-US" altLang="zh-CN" dirty="0" smtClean="0">
                  <a:effectLst/>
                </a:endParaRPr>
              </a:p>
              <a:p>
                <a:pPr marL="0" indent="0">
                  <a:buNone/>
                </a:pPr>
                <a:endParaRPr lang="en-US" altLang="zh-CN" dirty="0">
                  <a:effectLst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effectLst/>
                  </a:rPr>
                  <a:t>at </a:t>
                </a:r>
                <a:r>
                  <a:rPr lang="en-US" altLang="zh-CN" dirty="0">
                    <a:effectLst/>
                  </a:rPr>
                  <a:t>most, 2</a:t>
                </a:r>
                <a:r>
                  <a:rPr lang="en-US" altLang="zh-CN" dirty="0" smtClean="0">
                    <a:effectLst/>
                  </a:rPr>
                  <a:t> </a:t>
                </a:r>
                <a:r>
                  <a:rPr lang="en-US" altLang="zh-CN" dirty="0">
                    <a:effectLst/>
                  </a:rPr>
                  <a:t>bits in the host image.</a:t>
                </a:r>
                <a:endParaRPr lang="en-US" altLang="zh-CN" dirty="0" smtClean="0">
                  <a:effectLst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45" y="1086759"/>
                <a:ext cx="8548914" cy="5134428"/>
              </a:xfrm>
              <a:prstGeom prst="rect">
                <a:avLst/>
              </a:prstGeom>
              <a:blipFill rotWithShape="0">
                <a:blip r:embed="rId3"/>
                <a:stretch>
                  <a:fillRect l="-1426" r="-64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975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635" y="1062507"/>
            <a:ext cx="6912429" cy="486591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Dot matrix 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effectLst/>
              </a:rPr>
              <a:t>Motivation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Encoding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I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effectLst/>
              </a:rPr>
              <a:t>ntroduction</a:t>
            </a:r>
            <a:endParaRPr lang="en-US" altLang="zh-CN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r>
              <a:rPr lang="en-US" altLang="zh-CN" dirty="0" smtClean="0"/>
              <a:t>Detection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  <a:effectLst/>
              </a:rPr>
              <a:t>Introduction</a:t>
            </a:r>
          </a:p>
          <a:p>
            <a:pPr lvl="1"/>
            <a:r>
              <a:rPr lang="en-US" altLang="zh-CN" dirty="0" err="1">
                <a:solidFill>
                  <a:schemeClr val="tx1"/>
                </a:solidFill>
                <a:effectLst/>
              </a:rPr>
              <a:t>Binarization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 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  <a:effectLst/>
              </a:rPr>
              <a:t>Locate Vertex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Affine 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Transformation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Future work</a:t>
            </a:r>
          </a:p>
          <a:p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397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i="0" dirty="0" smtClean="0"/>
              <a:t>Detection-Introduction</a:t>
            </a:r>
            <a:endParaRPr lang="en-US" altLang="zh-CN" sz="3200" b="1" i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1318466"/>
            <a:ext cx="7039764" cy="42238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57666" y="5758249"/>
            <a:ext cx="3494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Android-based scanning App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91934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25225" r="8038" b="19400"/>
          <a:stretch/>
        </p:blipFill>
        <p:spPr>
          <a:xfrm>
            <a:off x="2229010" y="1211895"/>
            <a:ext cx="2567728" cy="24868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/>
              <a:t>Detection-Introduction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19" y="3861096"/>
            <a:ext cx="2461060" cy="25216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27786" y="2206062"/>
            <a:ext cx="1123799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 smtClean="0"/>
              <a:t>Binarize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105801" y="2206062"/>
            <a:ext cx="1123799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dirty="0" smtClean="0"/>
              <a:t>Detect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958780" y="3708863"/>
            <a:ext cx="1417837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dirty="0" smtClean="0"/>
              <a:t>Bit Stream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417355" y="4413676"/>
            <a:ext cx="147703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dirty="0" smtClean="0"/>
              <a:t>Bit Stream in txt file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689448" y="4414048"/>
            <a:ext cx="1254768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Matlab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imshow</a:t>
            </a:r>
            <a:r>
              <a:rPr lang="en-US" altLang="zh-CN" dirty="0" smtClean="0"/>
              <a:t>()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84334" y="2240362"/>
            <a:ext cx="1123799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/>
              <a:t>Camera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1690861" y="2439496"/>
            <a:ext cx="522924" cy="1842"/>
          </a:xfrm>
          <a:prstGeom prst="straightConnector1">
            <a:avLst/>
          </a:prstGeom>
          <a:noFill/>
          <a:ln w="73025" cap="flat" cmpd="sng" algn="ctr">
            <a:solidFill>
              <a:srgbClr val="0000FF"/>
            </a:solidFill>
            <a:prstDash val="solid"/>
            <a:round/>
            <a:headEnd type="non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箭头连接符 16"/>
          <p:cNvCxnSpPr/>
          <p:nvPr/>
        </p:nvCxnSpPr>
        <p:spPr bwMode="auto">
          <a:xfrm>
            <a:off x="4844774" y="2406117"/>
            <a:ext cx="522924" cy="1842"/>
          </a:xfrm>
          <a:prstGeom prst="straightConnector1">
            <a:avLst/>
          </a:prstGeom>
          <a:noFill/>
          <a:ln w="73025" cap="flat" cmpd="sng" algn="ctr">
            <a:solidFill>
              <a:srgbClr val="0000FF"/>
            </a:solidFill>
            <a:prstDash val="solid"/>
            <a:round/>
            <a:headEnd type="non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箭头连接符 17"/>
          <p:cNvCxnSpPr/>
          <p:nvPr/>
        </p:nvCxnSpPr>
        <p:spPr bwMode="auto">
          <a:xfrm>
            <a:off x="6486805" y="2406117"/>
            <a:ext cx="522924" cy="1842"/>
          </a:xfrm>
          <a:prstGeom prst="straightConnector1">
            <a:avLst/>
          </a:prstGeom>
          <a:noFill/>
          <a:ln w="73025" cap="flat" cmpd="sng" algn="ctr">
            <a:solidFill>
              <a:srgbClr val="0000FF"/>
            </a:solidFill>
            <a:prstDash val="solid"/>
            <a:round/>
            <a:headEnd type="non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箭头连接符 18"/>
          <p:cNvCxnSpPr/>
          <p:nvPr/>
        </p:nvCxnSpPr>
        <p:spPr bwMode="auto">
          <a:xfrm>
            <a:off x="7667699" y="2756079"/>
            <a:ext cx="1" cy="910154"/>
          </a:xfrm>
          <a:prstGeom prst="straightConnector1">
            <a:avLst/>
          </a:prstGeom>
          <a:noFill/>
          <a:ln w="73025" cap="flat" cmpd="sng" algn="ctr">
            <a:solidFill>
              <a:srgbClr val="0000FF"/>
            </a:solidFill>
            <a:prstDash val="solid"/>
            <a:round/>
            <a:headEnd type="non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接箭头连接符 21"/>
          <p:cNvCxnSpPr>
            <a:endCxn id="12" idx="3"/>
          </p:cNvCxnSpPr>
          <p:nvPr/>
        </p:nvCxnSpPr>
        <p:spPr bwMode="auto">
          <a:xfrm flipH="1">
            <a:off x="6894385" y="4111169"/>
            <a:ext cx="540766" cy="656450"/>
          </a:xfrm>
          <a:prstGeom prst="straightConnector1">
            <a:avLst/>
          </a:prstGeom>
          <a:noFill/>
          <a:ln w="73025" cap="flat" cmpd="sng" algn="ctr">
            <a:solidFill>
              <a:srgbClr val="0000FF"/>
            </a:solidFill>
            <a:prstDash val="solid"/>
            <a:round/>
            <a:headEnd type="non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箭头连接符 22"/>
          <p:cNvCxnSpPr/>
          <p:nvPr/>
        </p:nvCxnSpPr>
        <p:spPr bwMode="auto">
          <a:xfrm flipH="1">
            <a:off x="4844774" y="4770937"/>
            <a:ext cx="561899" cy="0"/>
          </a:xfrm>
          <a:prstGeom prst="straightConnector1">
            <a:avLst/>
          </a:prstGeom>
          <a:noFill/>
          <a:ln w="73025" cap="flat" cmpd="sng" algn="ctr">
            <a:solidFill>
              <a:srgbClr val="0000FF"/>
            </a:solidFill>
            <a:prstDash val="solid"/>
            <a:round/>
            <a:headEnd type="non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箭头连接符 24"/>
          <p:cNvCxnSpPr/>
          <p:nvPr/>
        </p:nvCxnSpPr>
        <p:spPr bwMode="auto">
          <a:xfrm flipH="1">
            <a:off x="3127549" y="4762288"/>
            <a:ext cx="561899" cy="0"/>
          </a:xfrm>
          <a:prstGeom prst="straightConnector1">
            <a:avLst/>
          </a:prstGeom>
          <a:noFill/>
          <a:ln w="73025" cap="flat" cmpd="sng" algn="ctr">
            <a:solidFill>
              <a:srgbClr val="0000FF"/>
            </a:solidFill>
            <a:prstDash val="solid"/>
            <a:round/>
            <a:headEnd type="non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箭头连接符 27"/>
          <p:cNvCxnSpPr/>
          <p:nvPr/>
        </p:nvCxnSpPr>
        <p:spPr bwMode="auto">
          <a:xfrm flipH="1">
            <a:off x="7641544" y="4108973"/>
            <a:ext cx="4119" cy="1789551"/>
          </a:xfrm>
          <a:prstGeom prst="straightConnector1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矩形 30"/>
          <p:cNvSpPr/>
          <p:nvPr/>
        </p:nvSpPr>
        <p:spPr>
          <a:xfrm>
            <a:off x="7091708" y="5898524"/>
            <a:ext cx="109967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dirty="0" smtClean="0"/>
              <a:t>Decode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4571308" y="5898524"/>
            <a:ext cx="109967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dirty="0" smtClean="0"/>
              <a:t>Output</a:t>
            </a:r>
            <a:endParaRPr lang="zh-CN" altLang="en-US" dirty="0"/>
          </a:p>
        </p:txBody>
      </p:sp>
      <p:cxnSp>
        <p:nvCxnSpPr>
          <p:cNvPr id="36" name="直接箭头连接符 35"/>
          <p:cNvCxnSpPr>
            <a:stCxn id="31" idx="1"/>
            <a:endCxn id="35" idx="3"/>
          </p:cNvCxnSpPr>
          <p:nvPr/>
        </p:nvCxnSpPr>
        <p:spPr bwMode="auto">
          <a:xfrm flipH="1">
            <a:off x="5670981" y="6098579"/>
            <a:ext cx="1420727" cy="0"/>
          </a:xfrm>
          <a:prstGeom prst="straightConnector1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83405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i="0" dirty="0" smtClean="0"/>
              <a:t>Detection-Introduction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08416"/>
          </a:xfrm>
        </p:spPr>
        <p:txBody>
          <a:bodyPr/>
          <a:lstStyle/>
          <a:p>
            <a:r>
              <a:rPr lang="en-US" altLang="zh-CN" dirty="0" smtClean="0"/>
              <a:t>Lena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661" y="1908009"/>
            <a:ext cx="3867150" cy="3962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25225" r="8038" b="19400"/>
          <a:stretch/>
        </p:blipFill>
        <p:spPr>
          <a:xfrm>
            <a:off x="573205" y="1908009"/>
            <a:ext cx="4091330" cy="3962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7715" y="5991535"/>
            <a:ext cx="310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Lena printed on A4 paper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281081" y="5991535"/>
            <a:ext cx="3228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Lena detected by Detector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51519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/>
              <a:t>Detection-</a:t>
            </a:r>
            <a:r>
              <a:rPr lang="en-US" altLang="zh-CN" sz="3200" b="1" i="0" dirty="0" err="1" smtClean="0"/>
              <a:t>Binarization</a:t>
            </a:r>
            <a:r>
              <a:rPr lang="en-US" altLang="zh-CN" dirty="0" smtClean="0"/>
              <a:t> </a:t>
            </a:r>
            <a:endParaRPr lang="en-US" altLang="zh-CN" b="1" i="0" dirty="0" smtClean="0">
              <a:effectLst/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6912429" cy="1544595"/>
          </a:xfrm>
        </p:spPr>
        <p:txBody>
          <a:bodyPr/>
          <a:lstStyle/>
          <a:p>
            <a:r>
              <a:rPr lang="en-US" altLang="zh-CN" dirty="0" smtClean="0"/>
              <a:t>Convert to grayscale image </a:t>
            </a:r>
          </a:p>
          <a:p>
            <a:r>
              <a:rPr lang="en-US" altLang="zh-CN" dirty="0" smtClean="0"/>
              <a:t>Calculate the threshold by histogram</a:t>
            </a:r>
          </a:p>
          <a:p>
            <a:r>
              <a:rPr lang="en-US" altLang="zh-CN" dirty="0" smtClean="0"/>
              <a:t>Convert to Binary image</a:t>
            </a:r>
          </a:p>
          <a:p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00" y="3008357"/>
            <a:ext cx="3074649" cy="30162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079628"/>
            <a:ext cx="2839057" cy="2873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15188" y="6024580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Binary image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84593" y="6024580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Grayscale </a:t>
            </a:r>
            <a:r>
              <a:rPr lang="en-US" altLang="zh-CN" dirty="0"/>
              <a:t>image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158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137"/>
    </mc:Choice>
    <mc:Fallback xmlns="">
      <p:transition advTm="1913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89288">
            <a:off x="3754392" y="4587288"/>
            <a:ext cx="1584411" cy="155430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89288">
            <a:off x="3754394" y="1688269"/>
            <a:ext cx="1584411" cy="155430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i="0" dirty="0" smtClean="0"/>
              <a:t>Detection-Locate vertex</a:t>
            </a:r>
            <a:endParaRPr lang="zh-CN" altLang="en-US" sz="32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457200" y="990600"/>
            <a:ext cx="8305800" cy="59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kern="0" dirty="0" smtClean="0">
                <a:effectLst/>
              </a:rPr>
              <a:t>Start around the center of the image</a:t>
            </a:r>
            <a:endParaRPr lang="zh-CN" altLang="en-US" kern="0" dirty="0">
              <a:effectLst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424362" y="2296815"/>
            <a:ext cx="314325" cy="337211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 flipH="1">
            <a:off x="3568700" y="4514515"/>
            <a:ext cx="1879598" cy="1699850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393700" y="3462155"/>
            <a:ext cx="8305800" cy="87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kern="0" dirty="0" smtClean="0">
                <a:effectLst/>
              </a:rPr>
              <a:t>Increase the size until it finds a white rectangular region</a:t>
            </a:r>
            <a:endParaRPr lang="zh-CN" altLang="en-US" kern="0" dirty="0">
              <a:effectLst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58528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635" y="1062507"/>
            <a:ext cx="6912429" cy="4865914"/>
          </a:xfrm>
        </p:spPr>
        <p:txBody>
          <a:bodyPr/>
          <a:lstStyle/>
          <a:p>
            <a:r>
              <a:rPr lang="en-US" altLang="zh-CN" dirty="0" smtClean="0"/>
              <a:t>Dot matrix </a:t>
            </a:r>
            <a:endParaRPr lang="en-US" altLang="zh-CN" dirty="0" smtClean="0">
              <a:solidFill>
                <a:schemeClr val="tx1"/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Motivation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  <a:effectLst/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Encoding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I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effectLst/>
              </a:rPr>
              <a:t>ntroduction</a:t>
            </a:r>
            <a:endParaRPr lang="en-US" altLang="zh-CN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Detection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Introduction</a:t>
            </a:r>
          </a:p>
          <a:p>
            <a:pPr lvl="1"/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  <a:effectLst/>
              </a:rPr>
              <a:t>Binarization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Locate Vertex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effectLst/>
              </a:rPr>
              <a:t>Affine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Transformation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Future work</a:t>
            </a:r>
          </a:p>
          <a:p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497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2862" t="3394" r="3627" b="2497"/>
          <a:stretch/>
        </p:blipFill>
        <p:spPr>
          <a:xfrm rot="19989288">
            <a:off x="3488627" y="2442420"/>
            <a:ext cx="2298171" cy="226892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142" name="内容占位符 5"/>
          <p:cNvSpPr txBox="1">
            <a:spLocks/>
          </p:cNvSpPr>
          <p:nvPr/>
        </p:nvSpPr>
        <p:spPr bwMode="auto">
          <a:xfrm>
            <a:off x="457200" y="990600"/>
            <a:ext cx="8305800" cy="6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kern="0" dirty="0" smtClean="0">
                <a:effectLst/>
              </a:rPr>
              <a:t>From the corners test inwardly in 45°direction</a:t>
            </a:r>
            <a:endParaRPr lang="zh-CN" altLang="en-US" kern="0" dirty="0">
              <a:effectLst/>
            </a:endParaRPr>
          </a:p>
        </p:txBody>
      </p:sp>
      <p:sp>
        <p:nvSpPr>
          <p:cNvPr id="22" name="矩形 21"/>
          <p:cNvSpPr/>
          <p:nvPr/>
        </p:nvSpPr>
        <p:spPr bwMode="auto">
          <a:xfrm flipH="1">
            <a:off x="3173971" y="2306749"/>
            <a:ext cx="2872260" cy="2547066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5" name="右箭头 34"/>
          <p:cNvSpPr/>
          <p:nvPr/>
        </p:nvSpPr>
        <p:spPr bwMode="auto">
          <a:xfrm rot="10800000">
            <a:off x="6105265" y="4081494"/>
            <a:ext cx="496403" cy="286053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6" name="右箭头 35"/>
          <p:cNvSpPr/>
          <p:nvPr/>
        </p:nvSpPr>
        <p:spPr bwMode="auto">
          <a:xfrm rot="5400000">
            <a:off x="4811090" y="1874342"/>
            <a:ext cx="496403" cy="286053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7" name="右箭头 36"/>
          <p:cNvSpPr/>
          <p:nvPr/>
        </p:nvSpPr>
        <p:spPr bwMode="auto">
          <a:xfrm>
            <a:off x="2618532" y="2761278"/>
            <a:ext cx="496403" cy="286053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8" name="右箭头 37"/>
          <p:cNvSpPr/>
          <p:nvPr/>
        </p:nvSpPr>
        <p:spPr bwMode="auto">
          <a:xfrm rot="16200000">
            <a:off x="3916551" y="5035981"/>
            <a:ext cx="496403" cy="286053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93700" y="5719378"/>
            <a:ext cx="8305800" cy="835900"/>
          </a:xfrm>
        </p:spPr>
        <p:txBody>
          <a:bodyPr/>
          <a:lstStyle/>
          <a:p>
            <a:r>
              <a:rPr lang="en-US" altLang="zh-CN" dirty="0" smtClean="0"/>
              <a:t>Mark vertex as A B C D 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i="0" dirty="0"/>
              <a:t>Detection-Locate vertex</a:t>
            </a:r>
            <a:endParaRPr lang="en-US" altLang="zh-CN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2278724" y="2704249"/>
            <a:ext cx="37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716346" y="4024465"/>
            <a:ext cx="37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978561" y="5411986"/>
            <a:ext cx="37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4873100" y="1375536"/>
            <a:ext cx="37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 bwMode="auto">
          <a:xfrm flipV="1">
            <a:off x="2831071" y="1976546"/>
            <a:ext cx="602046" cy="596221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5605391" y="1836846"/>
            <a:ext cx="986940" cy="1030611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接连接符 65"/>
          <p:cNvCxnSpPr/>
          <p:nvPr/>
        </p:nvCxnSpPr>
        <p:spPr bwMode="auto">
          <a:xfrm flipV="1">
            <a:off x="5797213" y="4522217"/>
            <a:ext cx="661431" cy="661801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接连接符 66"/>
          <p:cNvCxnSpPr/>
          <p:nvPr/>
        </p:nvCxnSpPr>
        <p:spPr bwMode="auto">
          <a:xfrm flipH="1" flipV="1">
            <a:off x="2618532" y="4335747"/>
            <a:ext cx="990781" cy="1036136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30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924788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05434 0.05973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29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04236 -0.04514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2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6372 -0.07083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35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04028 0.04908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5" grpId="0"/>
      <p:bldP spid="16" grpId="0"/>
      <p:bldP spid="17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2862" t="3394" r="3627" b="2497"/>
          <a:stretch/>
        </p:blipFill>
        <p:spPr>
          <a:xfrm rot="19989288">
            <a:off x="3800883" y="2671278"/>
            <a:ext cx="1524724" cy="176127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i="0" dirty="0"/>
              <a:t>Detection-Locate vertex</a:t>
            </a:r>
            <a:endParaRPr lang="en-US" altLang="zh-CN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Figure out which are the solid black </a:t>
            </a:r>
            <a:r>
              <a:rPr lang="en-US" altLang="zh-CN" dirty="0" smtClean="0"/>
              <a:t>lines by </a:t>
            </a:r>
            <a:r>
              <a:rPr lang="en-US" altLang="zh-CN" dirty="0"/>
              <a:t>counting transitions</a:t>
            </a:r>
            <a:endParaRPr lang="zh-CN" altLang="en-US" dirty="0"/>
          </a:p>
        </p:txBody>
      </p:sp>
      <p:sp>
        <p:nvSpPr>
          <p:cNvPr id="35" name="右箭头 34"/>
          <p:cNvSpPr/>
          <p:nvPr/>
        </p:nvSpPr>
        <p:spPr bwMode="auto">
          <a:xfrm rot="10800000">
            <a:off x="5650565" y="3993076"/>
            <a:ext cx="273887" cy="169359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6" name="右箭头 35"/>
          <p:cNvSpPr/>
          <p:nvPr/>
        </p:nvSpPr>
        <p:spPr bwMode="auto">
          <a:xfrm rot="5400000">
            <a:off x="4704393" y="2343176"/>
            <a:ext cx="293897" cy="157828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7" name="右箭头 36"/>
          <p:cNvSpPr/>
          <p:nvPr/>
        </p:nvSpPr>
        <p:spPr bwMode="auto">
          <a:xfrm>
            <a:off x="3164845" y="2948635"/>
            <a:ext cx="273887" cy="169359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8" name="右箭头 37"/>
          <p:cNvSpPr/>
          <p:nvPr/>
        </p:nvSpPr>
        <p:spPr bwMode="auto">
          <a:xfrm rot="16200000">
            <a:off x="4127813" y="4608743"/>
            <a:ext cx="293897" cy="157828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762397" y="2833259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5923120" y="3908198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4069302" y="4780568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4669697" y="1844269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 bwMode="auto">
          <a:xfrm flipV="1">
            <a:off x="3389871" y="3858700"/>
            <a:ext cx="331057" cy="14934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621608" y="3978354"/>
            <a:ext cx="79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Solid</a:t>
            </a:r>
            <a:endParaRPr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5128414" y="4592336"/>
            <a:ext cx="79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Solid</a:t>
            </a:r>
            <a:endParaRPr lang="zh-CN" altLang="en-US" dirty="0"/>
          </a:p>
        </p:txBody>
      </p:sp>
      <p:cxnSp>
        <p:nvCxnSpPr>
          <p:cNvPr id="60" name="直接箭头连接符 59"/>
          <p:cNvCxnSpPr/>
          <p:nvPr/>
        </p:nvCxnSpPr>
        <p:spPr bwMode="auto">
          <a:xfrm flipH="1" flipV="1">
            <a:off x="5135529" y="4335967"/>
            <a:ext cx="154973" cy="26706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3129219" y="2025790"/>
            <a:ext cx="154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Dotted </a:t>
            </a:r>
            <a:r>
              <a:rPr lang="en-US" altLang="zh-CN" dirty="0"/>
              <a:t>line</a:t>
            </a:r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5727342" y="2847691"/>
            <a:ext cx="154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Dotted </a:t>
            </a:r>
            <a:r>
              <a:rPr lang="en-US" altLang="zh-CN" dirty="0"/>
              <a:t>line</a:t>
            </a:r>
            <a:endParaRPr lang="zh-CN" altLang="en-US" dirty="0"/>
          </a:p>
        </p:txBody>
      </p:sp>
      <p:cxnSp>
        <p:nvCxnSpPr>
          <p:cNvPr id="63" name="直接箭头连接符 62"/>
          <p:cNvCxnSpPr/>
          <p:nvPr/>
        </p:nvCxnSpPr>
        <p:spPr bwMode="auto">
          <a:xfrm>
            <a:off x="3902663" y="2425900"/>
            <a:ext cx="165528" cy="30901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 bwMode="auto">
          <a:xfrm flipH="1">
            <a:off x="5343647" y="3237451"/>
            <a:ext cx="383695" cy="129195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内容占位符 2"/>
          <p:cNvSpPr txBox="1">
            <a:spLocks/>
          </p:cNvSpPr>
          <p:nvPr/>
        </p:nvSpPr>
        <p:spPr bwMode="auto">
          <a:xfrm>
            <a:off x="393700" y="5248384"/>
            <a:ext cx="8305800" cy="113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kern="0" smtClean="0">
                <a:effectLst/>
              </a:rPr>
              <a:t>Sort by number of transitions. </a:t>
            </a:r>
          </a:p>
          <a:p>
            <a:r>
              <a:rPr lang="en-US" altLang="zh-CN" kern="0" smtClean="0">
                <a:effectLst/>
              </a:rPr>
              <a:t>First two will be the two solid sides</a:t>
            </a:r>
            <a:endParaRPr lang="en-US" altLang="zh-CN" kern="0" dirty="0" smtClean="0">
              <a:effectLst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5597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 l="2862" t="3394" r="3627" b="2497"/>
          <a:stretch/>
        </p:blipFill>
        <p:spPr>
          <a:xfrm rot="19989288">
            <a:off x="3726566" y="2356220"/>
            <a:ext cx="1967514" cy="194247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i="0" dirty="0"/>
              <a:t>Detection-Locate vertex</a:t>
            </a:r>
            <a:endParaRPr lang="en-US" altLang="zh-CN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615778"/>
          </a:xfrm>
        </p:spPr>
        <p:txBody>
          <a:bodyPr/>
          <a:lstStyle/>
          <a:p>
            <a:r>
              <a:rPr lang="en-US" altLang="zh-CN" dirty="0" smtClean="0"/>
              <a:t>Intersection of the two solid lines is lower left corner</a:t>
            </a:r>
          </a:p>
        </p:txBody>
      </p:sp>
      <p:sp>
        <p:nvSpPr>
          <p:cNvPr id="9" name="右箭头 8"/>
          <p:cNvSpPr/>
          <p:nvPr/>
        </p:nvSpPr>
        <p:spPr bwMode="auto">
          <a:xfrm rot="16200000">
            <a:off x="4055687" y="4671062"/>
            <a:ext cx="293897" cy="157828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43756" y="4858267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 bwMode="auto">
          <a:xfrm flipV="1">
            <a:off x="3389871" y="3858700"/>
            <a:ext cx="331057" cy="14934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621608" y="3978354"/>
            <a:ext cx="79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Solid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128414" y="4592336"/>
            <a:ext cx="79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Solid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 bwMode="auto">
          <a:xfrm flipH="1" flipV="1">
            <a:off x="5135529" y="4335967"/>
            <a:ext cx="154973" cy="26706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>
            <a:off x="3276856" y="2415941"/>
            <a:ext cx="1198891" cy="2418665"/>
          </a:xfrm>
          <a:prstGeom prst="line">
            <a:avLst/>
          </a:prstGeom>
          <a:ln w="825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 flipH="1">
            <a:off x="3633734" y="3764155"/>
            <a:ext cx="2737550" cy="874389"/>
          </a:xfrm>
          <a:prstGeom prst="line">
            <a:avLst/>
          </a:prstGeom>
          <a:ln w="825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内容占位符 2"/>
          <p:cNvSpPr txBox="1">
            <a:spLocks/>
          </p:cNvSpPr>
          <p:nvPr/>
        </p:nvSpPr>
        <p:spPr bwMode="auto">
          <a:xfrm>
            <a:off x="393700" y="5325099"/>
            <a:ext cx="8686800" cy="6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kern="0" dirty="0" smtClean="0">
                <a:effectLst/>
              </a:rPr>
              <a:t>Set it to point B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7179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/>
          <a:srcRect l="2862" t="3394" r="3627" b="2497"/>
          <a:stretch/>
        </p:blipFill>
        <p:spPr>
          <a:xfrm rot="19989288">
            <a:off x="6060823" y="2731976"/>
            <a:ext cx="1967514" cy="194247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/>
          <a:srcRect l="2862" t="3394" r="3627" b="2497"/>
          <a:stretch/>
        </p:blipFill>
        <p:spPr>
          <a:xfrm rot="19989288">
            <a:off x="1519324" y="2743558"/>
            <a:ext cx="1967514" cy="194247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cxnSp>
        <p:nvCxnSpPr>
          <p:cNvPr id="12" name="直接连接符 11"/>
          <p:cNvCxnSpPr/>
          <p:nvPr/>
        </p:nvCxnSpPr>
        <p:spPr bwMode="auto">
          <a:xfrm>
            <a:off x="5560631" y="2709266"/>
            <a:ext cx="1049452" cy="2131643"/>
          </a:xfrm>
          <a:prstGeom prst="line">
            <a:avLst/>
          </a:prstGeom>
          <a:ln w="63500">
            <a:solidFill>
              <a:srgbClr val="0000FF"/>
            </a:solidFill>
            <a:headEnd type="triangl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 flipH="1">
            <a:off x="6584268" y="4100332"/>
            <a:ext cx="2182831" cy="723366"/>
          </a:xfrm>
          <a:prstGeom prst="line">
            <a:avLst/>
          </a:prstGeom>
          <a:ln w="63500">
            <a:solidFill>
              <a:srgbClr val="0000FF"/>
            </a:solidFill>
            <a:headEnd type="triangl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i="0" dirty="0"/>
              <a:t>Detection-Locate vertex</a:t>
            </a:r>
            <a:endParaRPr lang="en-US" altLang="zh-CN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953703"/>
          </a:xfrm>
        </p:spPr>
        <p:txBody>
          <a:bodyPr/>
          <a:lstStyle/>
          <a:p>
            <a:r>
              <a:rPr lang="en-US" altLang="zh-CN" dirty="0" smtClean="0"/>
              <a:t>Use the </a:t>
            </a:r>
            <a:r>
              <a:rPr lang="en-US" altLang="zh-CN" dirty="0"/>
              <a:t>cross product </a:t>
            </a:r>
            <a:r>
              <a:rPr lang="en-US" altLang="zh-CN" dirty="0" smtClean="0"/>
              <a:t>to determine the position of the other end on the solid line</a:t>
            </a:r>
          </a:p>
        </p:txBody>
      </p:sp>
      <p:sp>
        <p:nvSpPr>
          <p:cNvPr id="6" name="右箭头 5"/>
          <p:cNvSpPr/>
          <p:nvPr/>
        </p:nvSpPr>
        <p:spPr bwMode="auto">
          <a:xfrm rot="16200000">
            <a:off x="6466642" y="4974082"/>
            <a:ext cx="293897" cy="157828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54711" y="5161287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 bwMode="auto">
          <a:xfrm flipV="1">
            <a:off x="5755959" y="4120631"/>
            <a:ext cx="331057" cy="14934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987696" y="4240285"/>
            <a:ext cx="79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Solid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367245" y="4931807"/>
            <a:ext cx="79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Solid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 bwMode="auto">
          <a:xfrm flipH="1" flipV="1">
            <a:off x="7374360" y="4675438"/>
            <a:ext cx="154973" cy="26706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右箭头 18"/>
          <p:cNvSpPr/>
          <p:nvPr/>
        </p:nvSpPr>
        <p:spPr bwMode="auto">
          <a:xfrm>
            <a:off x="5445757" y="3267865"/>
            <a:ext cx="273887" cy="169359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41091" y="4613916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右箭头 21"/>
          <p:cNvSpPr/>
          <p:nvPr/>
        </p:nvSpPr>
        <p:spPr bwMode="auto">
          <a:xfrm rot="16200000">
            <a:off x="8149816" y="4427655"/>
            <a:ext cx="273887" cy="169359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40560" y="3152489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/>
              <p:cNvSpPr txBox="1">
                <a:spLocks/>
              </p:cNvSpPr>
              <p:nvPr/>
            </p:nvSpPr>
            <p:spPr bwMode="auto">
              <a:xfrm>
                <a:off x="393700" y="1965368"/>
                <a:ext cx="3045032" cy="60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r>
                  <a:rPr lang="en-US" altLang="zh-CN" kern="0" dirty="0" smtClean="0">
                    <a:effectLst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kern="0" smtClean="0">
                            <a:effectLst/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altLang="zh-CN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zh-CN" i="1" ker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ker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kern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b="0" i="1" kern="0" smtClean="0">
                        <a:effectLst/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kern="0" dirty="0" smtClean="0">
                    <a:effectLst/>
                  </a:rPr>
                  <a:t>, </a:t>
                </a:r>
                <a:endParaRPr lang="en-US" altLang="zh-CN" kern="0" dirty="0">
                  <a:effectLst/>
                </a:endParaRPr>
              </a:p>
              <a:p>
                <a:endParaRPr lang="en-US" altLang="zh-CN" kern="0" dirty="0" smtClean="0">
                  <a:effectLst/>
                </a:endParaRPr>
              </a:p>
            </p:txBody>
          </p:sp>
        </mc:Choice>
        <mc:Fallback xmlns="">
          <p:sp>
            <p:nvSpPr>
              <p:cNvPr id="2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00" y="1965368"/>
                <a:ext cx="3045032" cy="606300"/>
              </a:xfrm>
              <a:prstGeom prst="rect">
                <a:avLst/>
              </a:prstGeom>
              <a:blipFill rotWithShape="0">
                <a:blip r:embed="rId3"/>
                <a:stretch>
                  <a:fillRect l="-3607" t="-1000" r="-3206" b="-2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内容占位符 2"/>
              <p:cNvSpPr txBox="1">
                <a:spLocks/>
              </p:cNvSpPr>
              <p:nvPr/>
            </p:nvSpPr>
            <p:spPr bwMode="auto">
              <a:xfrm>
                <a:off x="5209351" y="1965368"/>
                <a:ext cx="3045032" cy="60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q"/>
                  <a:defRPr sz="2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buChar char="Ø"/>
                  <a:defRPr sz="24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Times New Roman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itchFamily="2" charset="2"/>
                  <a:buChar char="ü"/>
                  <a:defRPr sz="1600" b="1" i="1">
                    <a:solidFill>
                      <a:srgbClr val="660066"/>
                    </a:solidFill>
                    <a:latin typeface="+mn-lt"/>
                  </a:defRPr>
                </a:lvl9pPr>
              </a:lstStyle>
              <a:p>
                <a:r>
                  <a:rPr lang="en-US" altLang="zh-CN" kern="0" dirty="0" smtClean="0">
                    <a:effectLst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kern="0" smtClean="0">
                            <a:effectLst/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altLang="zh-CN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zh-CN" i="1" ker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ker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kern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b="0" i="1" kern="0" smtClean="0">
                        <a:effectLst/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CN" kern="0" dirty="0" smtClean="0">
                    <a:effectLst/>
                  </a:rPr>
                  <a:t>, </a:t>
                </a:r>
                <a:endParaRPr lang="en-US" altLang="zh-CN" kern="0" dirty="0">
                  <a:effectLst/>
                </a:endParaRPr>
              </a:p>
              <a:p>
                <a:endParaRPr lang="en-US" altLang="zh-CN" kern="0" dirty="0" smtClean="0">
                  <a:effectLst/>
                </a:endParaRPr>
              </a:p>
            </p:txBody>
          </p:sp>
        </mc:Choice>
        <mc:Fallback xmlns="">
          <p:sp>
            <p:nvSpPr>
              <p:cNvPr id="2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9351" y="1965368"/>
                <a:ext cx="3045032" cy="606300"/>
              </a:xfrm>
              <a:prstGeom prst="rect">
                <a:avLst/>
              </a:prstGeom>
              <a:blipFill rotWithShape="0">
                <a:blip r:embed="rId4"/>
                <a:stretch>
                  <a:fillRect l="-3607" t="-1000" r="-3206" b="-2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连接符 28"/>
          <p:cNvCxnSpPr/>
          <p:nvPr/>
        </p:nvCxnSpPr>
        <p:spPr bwMode="auto">
          <a:xfrm>
            <a:off x="1030135" y="2699204"/>
            <a:ext cx="1049452" cy="2131643"/>
          </a:xfrm>
          <a:prstGeom prst="line">
            <a:avLst/>
          </a:prstGeom>
          <a:ln w="63500">
            <a:solidFill>
              <a:srgbClr val="0000FF"/>
            </a:solidFill>
            <a:headEnd type="triangl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 bwMode="auto">
          <a:xfrm flipH="1">
            <a:off x="2053772" y="4090270"/>
            <a:ext cx="2182831" cy="723366"/>
          </a:xfrm>
          <a:prstGeom prst="line">
            <a:avLst/>
          </a:prstGeom>
          <a:ln w="63500">
            <a:solidFill>
              <a:srgbClr val="0000FF"/>
            </a:solidFill>
            <a:headEnd type="triangl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 bwMode="auto">
          <a:xfrm rot="16200000">
            <a:off x="1936146" y="4964020"/>
            <a:ext cx="293897" cy="157828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24215" y="5151225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 bwMode="auto">
          <a:xfrm flipV="1">
            <a:off x="1225463" y="4110569"/>
            <a:ext cx="331057" cy="14934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457200" y="4230223"/>
            <a:ext cx="79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Solid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2836749" y="4921745"/>
            <a:ext cx="79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Solid</a:t>
            </a:r>
            <a:endParaRPr lang="zh-CN" altLang="en-US" dirty="0"/>
          </a:p>
        </p:txBody>
      </p:sp>
      <p:cxnSp>
        <p:nvCxnSpPr>
          <p:cNvPr id="36" name="直接箭头连接符 35"/>
          <p:cNvCxnSpPr/>
          <p:nvPr/>
        </p:nvCxnSpPr>
        <p:spPr bwMode="auto">
          <a:xfrm flipH="1" flipV="1">
            <a:off x="2843864" y="4665376"/>
            <a:ext cx="154973" cy="26706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右箭头 36"/>
          <p:cNvSpPr/>
          <p:nvPr/>
        </p:nvSpPr>
        <p:spPr bwMode="auto">
          <a:xfrm>
            <a:off x="915261" y="3257803"/>
            <a:ext cx="273887" cy="169359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557655" y="4573567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9" name="右箭头 38"/>
          <p:cNvSpPr/>
          <p:nvPr/>
        </p:nvSpPr>
        <p:spPr bwMode="auto">
          <a:xfrm rot="10800000">
            <a:off x="3014019" y="2550168"/>
            <a:ext cx="273887" cy="169359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0064" y="3142427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内容占位符 2"/>
          <p:cNvSpPr txBox="1">
            <a:spLocks/>
          </p:cNvSpPr>
          <p:nvPr/>
        </p:nvSpPr>
        <p:spPr bwMode="auto">
          <a:xfrm>
            <a:off x="457200" y="5397718"/>
            <a:ext cx="8686800" cy="95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kern="0" smtClean="0">
                <a:effectLst/>
              </a:rPr>
              <a:t>The remaining point must be of the upper right corner</a:t>
            </a:r>
            <a:endParaRPr lang="zh-CN" altLang="en-US" kern="0" dirty="0">
              <a:effectLst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64068" y="2447476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44" name="右箭头 43"/>
          <p:cNvSpPr/>
          <p:nvPr/>
        </p:nvSpPr>
        <p:spPr bwMode="auto">
          <a:xfrm rot="10800000">
            <a:off x="7544515" y="2567265"/>
            <a:ext cx="273887" cy="169359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794564" y="2464573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48" name="右箭头 47"/>
          <p:cNvSpPr/>
          <p:nvPr/>
        </p:nvSpPr>
        <p:spPr bwMode="auto">
          <a:xfrm rot="16200000">
            <a:off x="3588181" y="4395814"/>
            <a:ext cx="273887" cy="169359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normalizeH="0" baseline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7183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l="2862" t="3394" r="3627" b="2497"/>
          <a:stretch/>
        </p:blipFill>
        <p:spPr>
          <a:xfrm rot="19989288">
            <a:off x="1831959" y="2740722"/>
            <a:ext cx="1967514" cy="194247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3200" b="1" i="0" dirty="0" smtClean="0"/>
              <a:t>Detection-</a:t>
            </a:r>
            <a:r>
              <a:rPr lang="en-US" altLang="zh-CN" sz="3200" b="1" i="0" dirty="0"/>
              <a:t>Affine</a:t>
            </a:r>
            <a:r>
              <a:rPr lang="en-US" altLang="zh-CN" sz="32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zh-CN" sz="3200" b="1" i="0" dirty="0"/>
              <a:t>Transformation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08416"/>
          </a:xfrm>
        </p:spPr>
        <p:txBody>
          <a:bodyPr/>
          <a:lstStyle/>
          <a:p>
            <a:r>
              <a:rPr lang="en-US" altLang="zh-CN" dirty="0" smtClean="0"/>
              <a:t>Perspective Transform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10844" y="4769254"/>
            <a:ext cx="17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47848" y="4169089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20804" y="2879427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7413" y="2261355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58493" y="4569199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31632" y="4569199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492" y="2527068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74155" y="2527068"/>
            <a:ext cx="20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 bwMode="auto">
          <a:xfrm>
            <a:off x="4205169" y="3720152"/>
            <a:ext cx="1353323" cy="0"/>
          </a:xfrm>
          <a:prstGeom prst="straightConnector1">
            <a:avLst/>
          </a:prstGeom>
          <a:noFill/>
          <a:ln w="73025" cap="flat" cmpd="sng" algn="ctr">
            <a:solidFill>
              <a:srgbClr val="0000FF"/>
            </a:solidFill>
            <a:prstDash val="solid"/>
            <a:round/>
            <a:headEnd type="none" w="lg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76" y="2851265"/>
            <a:ext cx="1827315" cy="179384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98766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635" y="1062507"/>
            <a:ext cx="6912429" cy="486591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Dot matrix 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effectLst/>
              </a:rPr>
              <a:t>Motivation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Encoding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I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effectLst/>
              </a:rPr>
              <a:t>ntroduction</a:t>
            </a:r>
            <a:endParaRPr lang="en-US" altLang="zh-CN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Detection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Introduction</a:t>
            </a:r>
          </a:p>
          <a:p>
            <a:pPr lvl="1"/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  <a:effectLst/>
              </a:rPr>
              <a:t>Binarization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Locate Vertex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effectLst/>
              </a:rPr>
              <a:t>Affine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/>
              </a:rPr>
              <a:t>Transformation</a:t>
            </a:r>
          </a:p>
          <a:p>
            <a:r>
              <a:rPr lang="en-US" altLang="zh-CN" dirty="0" smtClean="0"/>
              <a:t>Future work</a:t>
            </a:r>
          </a:p>
          <a:p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586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i="0" dirty="0" smtClean="0"/>
              <a:t>Future Work</a:t>
            </a:r>
            <a:endParaRPr lang="zh-CN" altLang="en-US" sz="3200" b="1" i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Finishing the “decoding” code part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Adding color to dot matrix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71209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0325"/>
            <a:ext cx="9144000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800" b="1" dirty="0" smtClean="0">
                <a:solidFill>
                  <a:srgbClr val="800000"/>
                </a:solidFill>
                <a:ea typeface="宋体" pitchFamily="2" charset="-122"/>
              </a:rPr>
              <a:t>Thank you !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4500562"/>
            <a:ext cx="9144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4800" b="1" kern="0" dirty="0" smtClean="0">
                <a:solidFill>
                  <a:srgbClr val="800000"/>
                </a:solidFill>
                <a:ea typeface="宋体" pitchFamily="2" charset="-122"/>
              </a:rPr>
              <a:t>Q &amp;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b="1" i="0" dirty="0" smtClean="0">
                <a:effectLst/>
              </a:rPr>
              <a:t>Dot matrix-motivation</a:t>
            </a:r>
            <a:endParaRPr lang="zh-CN" altLang="en-US" b="1" i="0" dirty="0">
              <a:effectLst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545" y="1086759"/>
            <a:ext cx="8548914" cy="51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effectLst/>
              </a:rPr>
              <a:t>Traditional barcode has been widely used in many fields: communication</a:t>
            </a: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75" y="2058154"/>
            <a:ext cx="2160145" cy="36002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1540267" y="5636623"/>
            <a:ext cx="17567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800" dirty="0" err="1" smtClean="0"/>
              <a:t>Wechat‘s</a:t>
            </a:r>
            <a:r>
              <a:rPr lang="en-US" altLang="zh-CN" sz="2800" dirty="0" smtClean="0"/>
              <a:t> QR code</a:t>
            </a:r>
            <a:endParaRPr lang="zh-CN" altLang="en-US" sz="28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20893" r="7231" b="12566"/>
          <a:stretch/>
        </p:blipFill>
        <p:spPr>
          <a:xfrm>
            <a:off x="5348649" y="2074862"/>
            <a:ext cx="2717778" cy="351640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5829157" y="5658397"/>
            <a:ext cx="17567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800" dirty="0" smtClean="0"/>
              <a:t>QQ’s</a:t>
            </a:r>
          </a:p>
          <a:p>
            <a:pPr algn="ctr"/>
            <a:r>
              <a:rPr lang="en-US" altLang="zh-CN" sz="2800" dirty="0" smtClean="0"/>
              <a:t>QR code</a:t>
            </a:r>
            <a:endParaRPr lang="zh-CN" altLang="en-US" sz="2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0405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effectLst/>
              </a:rPr>
              <a:t>Dot matrix-motivation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129" y="952500"/>
            <a:ext cx="8146871" cy="21907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5</a:t>
            </a:fld>
            <a:endParaRPr lang="zh-CN"/>
          </a:p>
        </p:txBody>
      </p:sp>
      <p:sp>
        <p:nvSpPr>
          <p:cNvPr id="6" name="文本框 5"/>
          <p:cNvSpPr txBox="1"/>
          <p:nvPr/>
        </p:nvSpPr>
        <p:spPr>
          <a:xfrm>
            <a:off x="1777285" y="3296992"/>
            <a:ext cx="551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PDF 417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969" y="3820212"/>
            <a:ext cx="2355761" cy="19060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58770" y="5726237"/>
            <a:ext cx="551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Data matrix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001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i="0" dirty="0">
                <a:effectLst/>
              </a:rPr>
              <a:t>Dot matrix-motivation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Current barcode is not friendly to eyes (ugly)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Waste of space for set up more picture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522130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 smtClean="0">
                <a:effectLst/>
              </a:rPr>
              <a:t>Dot matrix-motivation</a:t>
            </a:r>
            <a:endParaRPr lang="zh-CN" altLang="en-US" sz="3200" b="1" i="0" dirty="0">
              <a:effectLst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545" y="1086759"/>
            <a:ext cx="8548914" cy="51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effectLst/>
              </a:rPr>
              <a:t>Since print the barcode in a plane is a bit ugly, some scheme is proposed, one of </a:t>
            </a:r>
            <a:r>
              <a:rPr lang="en-US" altLang="zh-CN" dirty="0">
                <a:effectLst/>
              </a:rPr>
              <a:t>them is </a:t>
            </a:r>
            <a:r>
              <a:rPr lang="en-US" altLang="zh-CN" dirty="0" smtClean="0">
                <a:effectLst/>
              </a:rPr>
              <a:t>QR </a:t>
            </a:r>
            <a:r>
              <a:rPr lang="en-US" altLang="zh-CN" dirty="0">
                <a:effectLst/>
              </a:rPr>
              <a:t>Code </a:t>
            </a:r>
            <a:r>
              <a:rPr lang="en-US" altLang="zh-CN" dirty="0" smtClean="0">
                <a:effectLst/>
              </a:rPr>
              <a:t>Art</a:t>
            </a: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  <a:p>
            <a:pPr marL="0" indent="0">
              <a:buNone/>
            </a:pPr>
            <a:r>
              <a:rPr lang="en-US" altLang="zh-CN" dirty="0" smtClean="0">
                <a:effectLst/>
              </a:rPr>
              <a:t>                                   VS</a:t>
            </a:r>
          </a:p>
          <a:p>
            <a:pPr marL="0" indent="0">
              <a:buNone/>
            </a:pPr>
            <a:endParaRPr lang="en-US" altLang="zh-CN" dirty="0">
              <a:effectLst/>
            </a:endParaRP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  <a:p>
            <a:pPr marL="0" indent="0">
              <a:buNone/>
            </a:pPr>
            <a:endParaRPr lang="en-US" altLang="zh-CN" dirty="0">
              <a:effectLst/>
            </a:endParaRPr>
          </a:p>
          <a:p>
            <a:pPr marL="0" indent="0">
              <a:buNone/>
            </a:pPr>
            <a:r>
              <a:rPr lang="en-US" altLang="zh-CN" dirty="0">
                <a:effectLst/>
              </a:rPr>
              <a:t>H</a:t>
            </a:r>
            <a:r>
              <a:rPr lang="en-US" altLang="zh-CN" dirty="0" smtClean="0">
                <a:effectLst/>
              </a:rPr>
              <a:t>ow about using a picture?</a:t>
            </a:r>
          </a:p>
        </p:txBody>
      </p:sp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2069194"/>
            <a:ext cx="3495826" cy="306705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1" y="2069194"/>
            <a:ext cx="28384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870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Dot matrix-introduction</a:t>
            </a:r>
            <a:endParaRPr lang="zh-CN" altLang="en-US" sz="3200" b="1" i="0" dirty="0">
              <a:effectLst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545" y="1086759"/>
            <a:ext cx="8548914" cy="51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effectLst/>
              </a:rPr>
              <a:t>We decide to use </a:t>
            </a:r>
            <a:r>
              <a:rPr lang="en-US" altLang="zh-CN" dirty="0">
                <a:effectLst/>
              </a:rPr>
              <a:t>gray</a:t>
            </a:r>
            <a:r>
              <a:rPr lang="en-US" altLang="zh-CN" dirty="0" smtClean="0">
                <a:effectLst/>
              </a:rPr>
              <a:t> picture, some other preprocess is also needed, like enhancement</a:t>
            </a:r>
          </a:p>
        </p:txBody>
      </p:sp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2423886"/>
            <a:ext cx="4470400" cy="41184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59" y="2423886"/>
            <a:ext cx="4118428" cy="3918857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286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sz="3200" b="1" i="0" dirty="0" smtClean="0">
                <a:effectLst/>
              </a:rPr>
              <a:t>Dot matrix-introduction</a:t>
            </a:r>
            <a:endParaRPr lang="zh-CN" altLang="en-US" sz="3200" b="1" i="0" dirty="0">
              <a:effectLst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545" y="1086759"/>
            <a:ext cx="8548914" cy="51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effectLst/>
              </a:rPr>
              <a:t>Next, we convert the gray picture into dot matrix, which is more suitable for hiding data.</a:t>
            </a:r>
          </a:p>
        </p:txBody>
      </p:sp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2016126"/>
            <a:ext cx="3523344" cy="4205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4" y="2016126"/>
            <a:ext cx="3762297" cy="4205061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 bwMode="auto">
          <a:xfrm>
            <a:off x="3860800" y="3880871"/>
            <a:ext cx="950687" cy="3304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523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</a:defRPr>
        </a:defPPr>
      </a:lstStyle>
    </a:spDef>
    <a:lnDef>
      <a:spPr bwMode="auto"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NCSU-CS</Template>
  <TotalTime>9393</TotalTime>
  <Pages>0</Pages>
  <Words>759</Words>
  <Characters>0</Characters>
  <Application>Microsoft Office PowerPoint</Application>
  <DocSecurity>0</DocSecurity>
  <PresentationFormat>全屏显示(4:3)</PresentationFormat>
  <Lines>0</Lines>
  <Paragraphs>282</Paragraphs>
  <Slides>37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宋体</vt:lpstr>
      <vt:lpstr>Arial</vt:lpstr>
      <vt:lpstr>Arial Narrow</vt:lpstr>
      <vt:lpstr>Cambria Math</vt:lpstr>
      <vt:lpstr>Garamond</vt:lpstr>
      <vt:lpstr>Monotype Corsiva</vt:lpstr>
      <vt:lpstr>Times New Roman</vt:lpstr>
      <vt:lpstr>Wingdings</vt:lpstr>
      <vt:lpstr>NCSU-CS</vt:lpstr>
      <vt:lpstr>Dot matrix barcode  </vt:lpstr>
      <vt:lpstr>Outline</vt:lpstr>
      <vt:lpstr>Outline</vt:lpstr>
      <vt:lpstr>Dot matrix-motivation</vt:lpstr>
      <vt:lpstr>Dot matrix-motivation</vt:lpstr>
      <vt:lpstr>Dot matrix-motivation</vt:lpstr>
      <vt:lpstr>Dot matrix-motivation</vt:lpstr>
      <vt:lpstr>Dot matrix-introduction</vt:lpstr>
      <vt:lpstr>Dot matrix-introduction</vt:lpstr>
      <vt:lpstr>Dot matrix-introduction</vt:lpstr>
      <vt:lpstr>Outline</vt:lpstr>
      <vt:lpstr>Encoding-introduction</vt:lpstr>
      <vt:lpstr>Encoding-introduction</vt:lpstr>
      <vt:lpstr>Encoding-introduction</vt:lpstr>
      <vt:lpstr>Encoding-scheme</vt:lpstr>
      <vt:lpstr>Encoding-scheme</vt:lpstr>
      <vt:lpstr>Encoding-scheme</vt:lpstr>
      <vt:lpstr>Encoding-scheme</vt:lpstr>
      <vt:lpstr>Encoding-scheme</vt:lpstr>
      <vt:lpstr>Encoding-scheme</vt:lpstr>
      <vt:lpstr>Encoding-scheme</vt:lpstr>
      <vt:lpstr>Encoding-scheme</vt:lpstr>
      <vt:lpstr>Encoding-scheme</vt:lpstr>
      <vt:lpstr>Outline</vt:lpstr>
      <vt:lpstr>Detection-Introduction</vt:lpstr>
      <vt:lpstr>Detection-Introduction</vt:lpstr>
      <vt:lpstr>Detection-Introduction </vt:lpstr>
      <vt:lpstr>Detection-Binarization </vt:lpstr>
      <vt:lpstr>Detection-Locate vertex</vt:lpstr>
      <vt:lpstr>Detection-Locate vertex</vt:lpstr>
      <vt:lpstr>Detection-Locate vertex</vt:lpstr>
      <vt:lpstr>Detection-Locate vertex</vt:lpstr>
      <vt:lpstr>Detection-Locate vertex</vt:lpstr>
      <vt:lpstr>Detection-Affine Transformation</vt:lpstr>
      <vt:lpstr>Outline</vt:lpstr>
      <vt:lpstr>Future Work</vt:lpstr>
      <vt:lpstr>Thank you !</vt:lpstr>
    </vt:vector>
  </TitlesOfParts>
  <Company>NCSU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MobiHoc09</dc:title>
  <dc:creator>Xinbing Wang</dc:creator>
  <cp:lastModifiedBy>leek luo</cp:lastModifiedBy>
  <cp:revision>1290</cp:revision>
  <cp:lastPrinted>2009-04-22T19:24:48Z</cp:lastPrinted>
  <dcterms:created xsi:type="dcterms:W3CDTF">2005-04-16T16:23:33Z</dcterms:created>
  <dcterms:modified xsi:type="dcterms:W3CDTF">2015-05-21T23:21:05Z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2052-6.3.0.1705</vt:lpwstr>
  </property>
</Properties>
</file>