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336" r:id="rId3"/>
    <p:sldId id="848" r:id="rId4"/>
    <p:sldId id="890" r:id="rId5"/>
    <p:sldId id="849" r:id="rId6"/>
    <p:sldId id="894" r:id="rId7"/>
    <p:sldId id="898" r:id="rId8"/>
    <p:sldId id="895" r:id="rId9"/>
    <p:sldId id="902" r:id="rId10"/>
    <p:sldId id="904" r:id="rId11"/>
    <p:sldId id="899" r:id="rId12"/>
    <p:sldId id="901" r:id="rId13"/>
    <p:sldId id="900" r:id="rId14"/>
    <p:sldId id="903" r:id="rId15"/>
    <p:sldId id="915" r:id="rId16"/>
    <p:sldId id="910" r:id="rId17"/>
    <p:sldId id="905" r:id="rId18"/>
    <p:sldId id="906" r:id="rId19"/>
    <p:sldId id="907" r:id="rId20"/>
    <p:sldId id="916" r:id="rId21"/>
    <p:sldId id="913" r:id="rId22"/>
    <p:sldId id="914" r:id="rId23"/>
    <p:sldId id="917" r:id="rId24"/>
    <p:sldId id="911" r:id="rId25"/>
    <p:sldId id="912" r:id="rId26"/>
    <p:sldId id="893" r:id="rId27"/>
    <p:sldId id="909" r:id="rId28"/>
    <p:sldId id="908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969696"/>
    <a:srgbClr val="00CC00"/>
    <a:srgbClr val="FF99CC"/>
    <a:srgbClr val="FFCCCC"/>
    <a:srgbClr val="FF99FF"/>
    <a:srgbClr val="CCEC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72862" autoAdjust="0"/>
  </p:normalViewPr>
  <p:slideViewPr>
    <p:cSldViewPr snapToGrid="0">
      <p:cViewPr varScale="1">
        <p:scale>
          <a:sx n="85" d="100"/>
          <a:sy n="85" d="100"/>
        </p:scale>
        <p:origin x="1662" y="96"/>
      </p:cViewPr>
      <p:guideLst>
        <p:guide orient="horz" pos="216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768F-5290-48E4-87D8-EF5F292AECB1}" type="datetimeFigureOut">
              <a:rPr lang="zh-CN" altLang="en-US" smtClean="0"/>
              <a:t>2015/5/18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BE1B-0A96-4709-A29E-1EFABCA9B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722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E63411AF-5594-413D-89DF-5F0EA0C8585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73463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2096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3763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0718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8504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1723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71106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wish</a:t>
            </a:r>
            <a:r>
              <a:rPr lang="en-US" altLang="zh-CN" baseline="0" dirty="0" smtClean="0"/>
              <a:t> to thank Prof. </a:t>
            </a:r>
            <a:r>
              <a:rPr lang="en-US" altLang="zh-CN" baseline="0" dirty="0" err="1" smtClean="0"/>
              <a:t>Xinbing</a:t>
            </a:r>
            <a:r>
              <a:rPr lang="en-US" altLang="zh-CN" baseline="0" dirty="0" smtClean="0"/>
              <a:t> Wang for his supervising and advice for this project as well as senior group member of IWCT, </a:t>
            </a:r>
            <a:r>
              <a:rPr lang="en-US" altLang="zh-CN" baseline="0" dirty="0" err="1" smtClean="0"/>
              <a:t>Hongyu</a:t>
            </a:r>
            <a:r>
              <a:rPr lang="en-US" altLang="zh-CN" baseline="0" dirty="0" smtClean="0"/>
              <a:t> Gong for her support. I would like to express my special thanks for </a:t>
            </a:r>
            <a:r>
              <a:rPr lang="en-US" altLang="zh-CN" baseline="0" dirty="0" err="1" smtClean="0"/>
              <a:t>Rui</a:t>
            </a:r>
            <a:r>
              <a:rPr lang="en-US" altLang="zh-CN" baseline="0" dirty="0" smtClean="0"/>
              <a:t> Song, who will be discussing the theoretical details of this project. Also many thanks for </a:t>
            </a:r>
            <a:r>
              <a:rPr lang="en-US" altLang="zh-CN" baseline="0" dirty="0" err="1" smtClean="0"/>
              <a:t>Jingmei</a:t>
            </a:r>
            <a:r>
              <a:rPr lang="en-US" altLang="zh-CN" baseline="0" dirty="0" smtClean="0"/>
              <a:t> Hu, </a:t>
            </a:r>
            <a:r>
              <a:rPr lang="en-US" altLang="zh-CN" baseline="0" dirty="0" err="1" smtClean="0"/>
              <a:t>Yuting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Jia</a:t>
            </a:r>
            <a:r>
              <a:rPr lang="en-US" altLang="zh-CN" baseline="0" dirty="0" smtClean="0"/>
              <a:t> for help throughout the project.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74454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</a:t>
            </a:r>
            <a:r>
              <a:rPr lang="en-US" altLang="zh-CN" baseline="0" dirty="0" smtClean="0"/>
              <a:t> project can not be clearly illustrated in such a short time.</a:t>
            </a:r>
          </a:p>
          <a:p>
            <a:r>
              <a:rPr lang="en-US" altLang="zh-CN" baseline="0" dirty="0" smtClean="0"/>
              <a:t>If you have questions. Contact me.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5197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5264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 computer networking, multicast (one-to-many or many-to-many distribution[1]) is group communication[2] where information is addressed to a group of destination computers simultaneously.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4923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Larger tree length might result 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/>
              <a:t> </a:t>
            </a:r>
            <a:r>
              <a:rPr lang="en-US" altLang="zh-CN" sz="1200" dirty="0" smtClean="0"/>
              <a:t>Higher probability of transmission failure: wireless interference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200" dirty="0" smtClean="0"/>
              <a:t> More energy consumption: more power to transmit messages farther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200" dirty="0" smtClean="0"/>
              <a:t> Longer delay: more time is needed for messages travel for a long distance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200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Larger tree length might result 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/>
              <a:t> </a:t>
            </a:r>
            <a:r>
              <a:rPr lang="en-US" altLang="zh-CN" sz="1200" dirty="0" smtClean="0"/>
              <a:t>Higher probability of transmission failure: wireless interference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200" dirty="0" smtClean="0"/>
              <a:t> More energy consumption: more power to transmit messages farther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200" dirty="0" smtClean="0"/>
              <a:t> Longer delay: more time is needed for messages travel for a long distance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6376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I will briefly</a:t>
            </a:r>
            <a:r>
              <a:rPr lang="en-US" altLang="zh-CN" baseline="0" dirty="0" smtClean="0"/>
              <a:t> introduce some related works. You can check them out for reference if you are interested in our project.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Shi Bai et al. presented a pseudo-</a:t>
            </a:r>
          </a:p>
          <a:p>
            <a:r>
              <a:rPr lang="en-US" altLang="zh-CN" dirty="0" smtClean="0"/>
              <a:t>polynomial-time solution to solve a special case of DEAR.</a:t>
            </a:r>
          </a:p>
          <a:p>
            <a:r>
              <a:rPr lang="en-US" altLang="zh-CN" dirty="0" smtClean="0"/>
              <a:t>They represented the delay as integers and an (1 + a)-</a:t>
            </a:r>
          </a:p>
          <a:p>
            <a:r>
              <a:rPr lang="en-US" altLang="zh-CN" dirty="0" smtClean="0"/>
              <a:t>approximation algorithm is proposed to solve the </a:t>
            </a:r>
            <a:r>
              <a:rPr lang="en-US" altLang="zh-CN" dirty="0" err="1" smtClean="0"/>
              <a:t>opti</a:t>
            </a:r>
            <a:r>
              <a:rPr lang="en-US" altLang="zh-CN" dirty="0" smtClean="0"/>
              <a:t>-</a:t>
            </a:r>
          </a:p>
          <a:p>
            <a:r>
              <a:rPr lang="en-US" altLang="zh-CN" dirty="0" err="1" smtClean="0"/>
              <a:t>mization</a:t>
            </a:r>
            <a:r>
              <a:rPr lang="en-US" altLang="zh-CN" dirty="0" smtClean="0"/>
              <a:t> version of the DEAR problem.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Bhaskar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Krishnamachari</a:t>
            </a:r>
            <a:r>
              <a:rPr lang="en-US" altLang="zh-CN" dirty="0" smtClean="0"/>
              <a:t> et al. studied the</a:t>
            </a:r>
          </a:p>
          <a:p>
            <a:r>
              <a:rPr lang="en-US" altLang="zh-CN" dirty="0" smtClean="0"/>
              <a:t>impact of source destination placement and </a:t>
            </a:r>
            <a:r>
              <a:rPr lang="en-US" altLang="zh-CN" dirty="0" err="1" smtClean="0"/>
              <a:t>communi</a:t>
            </a:r>
            <a:r>
              <a:rPr lang="en-US" altLang="zh-CN" dirty="0" smtClean="0"/>
              <a:t>-</a:t>
            </a:r>
          </a:p>
          <a:p>
            <a:r>
              <a:rPr lang="en-US" altLang="zh-CN" dirty="0" err="1" smtClean="0"/>
              <a:t>cation</a:t>
            </a:r>
            <a:r>
              <a:rPr lang="en-US" altLang="zh-CN" dirty="0" smtClean="0"/>
              <a:t> network density on the energy costs and delay</a:t>
            </a:r>
          </a:p>
          <a:p>
            <a:r>
              <a:rPr lang="en-US" altLang="zh-CN" dirty="0" smtClean="0"/>
              <a:t>associated with data aggregation [15]. They showed</a:t>
            </a:r>
          </a:p>
          <a:p>
            <a:r>
              <a:rPr lang="en-US" altLang="zh-CN" dirty="0" smtClean="0"/>
              <a:t>the complexity of optimal data aggregation and pointed</a:t>
            </a:r>
          </a:p>
          <a:p>
            <a:r>
              <a:rPr lang="en-US" altLang="zh-CN" dirty="0" smtClean="0"/>
              <a:t>out that polynomial-time special cases exist in this NP-</a:t>
            </a:r>
          </a:p>
          <a:p>
            <a:r>
              <a:rPr lang="en-US" altLang="zh-CN" dirty="0" smtClean="0"/>
              <a:t>hard problem.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4242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only</a:t>
            </a:r>
            <a:r>
              <a:rPr lang="en-US" altLang="zh-CN" baseline="0" dirty="0" smtClean="0"/>
              <a:t> care about the topology of this graph. So the movements of the nodes in this graph is ultimately converted to the </a:t>
            </a:r>
            <a:r>
              <a:rPr lang="en-US" altLang="zh-CN" baseline="0" dirty="0" err="1" smtClean="0"/>
              <a:t>edges’s</a:t>
            </a:r>
            <a:r>
              <a:rPr lang="en-US" altLang="zh-CN" baseline="0" dirty="0" smtClean="0"/>
              <a:t> appearance &amp; disappearances.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Solid dots are their current locations; dashed lines are their motion trail. Solid line is the connection between the nodes.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026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only</a:t>
            </a:r>
            <a:r>
              <a:rPr lang="en-US" altLang="zh-CN" baseline="0" dirty="0" smtClean="0"/>
              <a:t> care about the topology </a:t>
            </a:r>
            <a:r>
              <a:rPr lang="en-US" altLang="zh-CN" baseline="0" smtClean="0"/>
              <a:t>of this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3295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411AF-5594-413D-89DF-5F0EA0C85854}" type="slidenum">
              <a:rPr lang="en-US" altLang="zh-CN" smtClean="0"/>
              <a:pPr>
                <a:defRPr/>
              </a:pPr>
              <a:t>16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8825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802B-ADA2-4CA4-8193-7FB0CDA0769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871580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F3E2-C7F9-4493-8827-B5E9A0080D6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849266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ECBB-9624-4E3A-890C-76A82542709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525740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CE88-E9BE-484D-9186-7D0B8F406A2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127096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B835-E9F6-41DE-BB03-F5CA67F9FEB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738970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7C5A-0B4F-42E7-89F0-379CD9691E6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212345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FC78-B3C7-49CF-B1E7-4C217A9642A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48398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7C38-4F86-460D-AB29-A77466C6FCE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31626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0701-DFA7-490D-8D51-9806CA4D29D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349601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1861-4CC9-4593-A4BF-163E7B370F4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438627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86A0-DDBB-4CDF-94A2-8EB4C5DF6BC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897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5314-3597-4670-A115-76C2D721AAD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078700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EC36E-DA45-466C-8079-4E4690DF23E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720331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D1C8-32AD-4B02-8046-9E14FDE27ED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563626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A8D3-F352-4AED-9449-FE8E25AAB66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774839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1D16-ADF4-46D7-8262-39BCEBA3C9F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266952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CE35-6543-43BE-8885-F5F62B82322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744878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3648-4825-4AC6-A3B5-68CADBAF95B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16289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B0E4-75ED-456B-9F8E-48D478FEBCC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86900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CDD5-EAB0-498B-A2E5-A94847D4539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773565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EC70-66C0-4207-896B-AC42B829C2A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52347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4C25-138F-4060-A64C-DACE8A2EA4D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63795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/>
              <a:t>Multicast Hierarchical Cooperation Presentation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FA8DB45B-F1F1-488B-BFF7-EEA1FC172B3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2052" name="Picture 9" descr="azzj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sjtu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Multicast Hierarchical Cooperation Presentation</a:t>
            </a:r>
            <a:endParaRPr lang="zh-CN"/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EA4A277-40C3-44C8-BDCE-2B19D30FBE2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05025"/>
            <a:ext cx="9144000" cy="1704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Simulation &amp; </a:t>
            </a:r>
            <a:r>
              <a:rPr lang="en-US" altLang="zh-CN" sz="32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Analysis of</a:t>
            </a:r>
            <a:br>
              <a:rPr lang="en-US" altLang="zh-CN" sz="32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Delay-Aggregation Tradeoff of</a:t>
            </a:r>
            <a:b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en-US" altLang="zh-CN" sz="32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</a:t>
            </a: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obile </a:t>
            </a: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Multicast Tree</a:t>
            </a:r>
            <a:r>
              <a:rPr lang="en-US" altLang="zh-CN" sz="32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/>
            </a:r>
            <a:br>
              <a:rPr lang="en-US" altLang="zh-CN" sz="32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endParaRPr lang="zh-CN" sz="3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4670" y="4736336"/>
            <a:ext cx="1094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 err="1" smtClean="0"/>
              <a:t>Jie</a:t>
            </a:r>
            <a:r>
              <a:rPr lang="en-US" altLang="zh-CN" baseline="0" dirty="0" smtClean="0"/>
              <a:t> You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Related Work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492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Related Work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Delay &amp; Energy efficiency</a:t>
            </a: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S. Bai, W. Zhang, G. </a:t>
            </a:r>
            <a:r>
              <a:rPr lang="en-US" altLang="zh-CN" baseline="0" dirty="0" err="1">
                <a:effectLst/>
                <a:latin typeface="+mn-lt"/>
                <a:ea typeface="宋体" pitchFamily="2" charset="-122"/>
              </a:rPr>
              <a:t>Xue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, J. Tang, C. Wang, </a:t>
            </a:r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DEAR:delay-bounded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energy-constrained adaptive routing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in wireless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sensor networks," in Proc. of IEEE INFOCOM,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pp.1593-1601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, 2012.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Data aggregation</a:t>
            </a: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B. </a:t>
            </a:r>
            <a:r>
              <a:rPr lang="en-US" altLang="zh-CN" baseline="0" dirty="0" err="1">
                <a:effectLst/>
                <a:latin typeface="+mn-lt"/>
                <a:ea typeface="宋体" pitchFamily="2" charset="-122"/>
              </a:rPr>
              <a:t>Krishnamachari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, D. </a:t>
            </a:r>
            <a:r>
              <a:rPr lang="en-US" altLang="zh-CN" baseline="0" dirty="0" err="1">
                <a:effectLst/>
                <a:latin typeface="+mn-lt"/>
                <a:ea typeface="宋体" pitchFamily="2" charset="-122"/>
              </a:rPr>
              <a:t>Estrin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, S. Wicker,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The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impact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of data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aggregation in wireless sensor networks," in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IEEE Distributed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Computing Systems Workshops, pp. 575-578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, 2002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6003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Problem Formulation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Problem </a:t>
            </a:r>
            <a:r>
              <a:rPr lang="en-US" altLang="zh-CN" sz="2400" b="1" i="1" kern="0" baseline="0" dirty="0" smtClean="0">
                <a:ea typeface="宋体" pitchFamily="2" charset="-122"/>
              </a:rPr>
              <a:t>Formulation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Models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Constraints</a:t>
            </a:r>
            <a:endParaRPr lang="en-US" altLang="zh-CN" sz="2400" b="1" i="1" kern="0" baseline="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6994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Problem Formulation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---Models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Network</a:t>
                </a:r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Model</a:t>
                </a:r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Topology: Time-varying graph[1] </a:t>
                </a:r>
                <a14:m>
                  <m:oMath xmlns:m="http://schemas.openxmlformats.org/officeDocument/2006/math"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𝑮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={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𝑽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𝑬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𝝉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𝝆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}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. 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zh-CN" sz="2400" b="1" baseline="0" dirty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𝝉</m:t>
                    </m:r>
                  </m:oMath>
                </a14:m>
                <a:r>
                  <a:rPr lang="en-US" altLang="zh-CN" sz="2400" b="1" baseline="0" dirty="0">
                    <a:solidFill>
                      <a:srgbClr val="000066"/>
                    </a:solidFill>
                    <a:effectLst/>
                    <a:latin typeface="+mn-lt"/>
                    <a:ea typeface="宋体" pitchFamily="2" charset="-122"/>
                  </a:rPr>
                  <a:t> : snapshot time. 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𝝆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: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𝑬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×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𝝉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→{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𝟎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,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𝟏</m:t>
                    </m:r>
                    <m:r>
                      <a:rPr lang="en-US" altLang="zh-CN" sz="2400" b="1" baseline="0">
                        <a:solidFill>
                          <a:srgbClr val="000066"/>
                        </a:solidFill>
                        <a:effectLst/>
                        <a:latin typeface="+mn-lt"/>
                        <a:ea typeface="宋体" pitchFamily="2" charset="-122"/>
                      </a:rPr>
                      <m:t>}</m:t>
                    </m:r>
                  </m:oMath>
                </a14:m>
                <a:r>
                  <a:rPr lang="en-US" altLang="zh-CN" sz="2400" b="1" baseline="0" dirty="0">
                    <a:solidFill>
                      <a:srgbClr val="000066"/>
                    </a:solidFill>
                    <a:effectLst/>
                    <a:latin typeface="+mn-lt"/>
                    <a:ea typeface="宋体" pitchFamily="2" charset="-122"/>
                  </a:rPr>
                  <a:t> :  presence function.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Assume: equal constant transmission range.</a:t>
                </a:r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blipFill rotWithShape="0">
                <a:blip r:embed="rId3"/>
                <a:stretch>
                  <a:fillRect l="-1301" t="-1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44" y="3324245"/>
            <a:ext cx="7850011" cy="2335899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0" dirty="0" smtClean="0"/>
              <a:t>[1] </a:t>
            </a:r>
            <a:r>
              <a:rPr lang="en-US" altLang="zh-CN" b="0" dirty="0" err="1" smtClean="0"/>
              <a:t>Whitbeck</a:t>
            </a:r>
            <a:r>
              <a:rPr lang="en-US" altLang="zh-CN" b="0" dirty="0"/>
              <a:t>, John, et al. "Temporal reachability </a:t>
            </a:r>
            <a:r>
              <a:rPr lang="en-US" altLang="zh-CN" b="0" dirty="0" smtClean="0"/>
              <a:t>graphs.”, </a:t>
            </a:r>
            <a:r>
              <a:rPr lang="en-US" altLang="zh-CN" b="0" dirty="0" err="1" smtClean="0"/>
              <a:t>Mobicom</a:t>
            </a:r>
            <a:r>
              <a:rPr lang="en-US" altLang="zh-CN" b="0" dirty="0" smtClean="0"/>
              <a:t> </a:t>
            </a:r>
            <a:r>
              <a:rPr lang="en-US" altLang="zh-CN" b="0" dirty="0"/>
              <a:t>2012.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9597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Problem Formulation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---Models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Mobility Model</a:t>
            </a:r>
          </a:p>
          <a:p>
            <a:pPr lvl="1" eaLnBrk="1" hangingPunct="1"/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i.i.d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 model.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Random Waypoint model.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Gaussian-Markov model.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14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8" y="3400358"/>
            <a:ext cx="3552295" cy="24994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439" y="3390932"/>
            <a:ext cx="3616854" cy="25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Problem Formulation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Problem </a:t>
            </a:r>
            <a:r>
              <a:rPr lang="en-US" altLang="zh-CN" sz="2400" b="1" i="1" kern="0" baseline="0" dirty="0" smtClean="0">
                <a:ea typeface="宋体" pitchFamily="2" charset="-122"/>
              </a:rPr>
              <a:t>Formulation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Models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Constraints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4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Problem Formulation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---Constraints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Minimal delay</a:t>
                </a:r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No aggregation, no scheduling.</a:t>
                </a:r>
              </a:p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Delay-bounded minimal transmission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Ease the delay constraints by factor </a:t>
                </a:r>
                <a14:m>
                  <m:oMath xmlns:m="http://schemas.openxmlformats.org/officeDocument/2006/math"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𝜷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.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Find the minimal transmission (NP-hard).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Evaluate the approximation algorithm.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blipFill rotWithShape="0">
                <a:blip r:embed="rId3"/>
                <a:stretch>
                  <a:fillRect l="-1301" t="-1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16</a:t>
            </a:fld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781" y="3834344"/>
            <a:ext cx="3450137" cy="25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Simulation &amp; </a:t>
            </a:r>
            <a:r>
              <a:rPr lang="en-US" altLang="zh-CN" sz="2400" b="1" i="1" kern="0" baseline="0" dirty="0" smtClean="0">
                <a:ea typeface="宋体" pitchFamily="2" charset="-122"/>
              </a:rPr>
              <a:t>Analysis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Simulation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Analysis</a:t>
            </a:r>
            <a:endParaRPr lang="en-US" altLang="zh-CN" sz="2400" b="1" i="1" kern="0" baseline="0" dirty="0" smtClean="0">
              <a:solidFill>
                <a:schemeClr val="bg2"/>
              </a:solidFill>
              <a:ea typeface="宋体" pitchFamily="2" charset="-122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2384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---Simulation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Minimal delay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“fastest-journey” algorithm.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Delay-bounded minimal transmission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Approximation algorithm.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Brutal force algorithm.</a:t>
            </a:r>
          </a:p>
          <a:p>
            <a:pPr eaLnBrk="1" hangingPunct="1"/>
            <a:r>
              <a:rPr lang="en-US" altLang="zh-CN" baseline="0" dirty="0">
                <a:effectLst/>
                <a:ea typeface="宋体" pitchFamily="2" charset="-122"/>
              </a:rPr>
              <a:t>Mobility Model</a:t>
            </a:r>
          </a:p>
          <a:p>
            <a:pPr lvl="1" eaLnBrk="1" hangingPunct="1"/>
            <a:r>
              <a:rPr lang="en-US" altLang="zh-CN" baseline="0" dirty="0" err="1">
                <a:effectLst/>
                <a:latin typeface="+mn-lt"/>
                <a:ea typeface="宋体" pitchFamily="2" charset="-122"/>
              </a:rPr>
              <a:t>i.i.d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 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model.</a:t>
            </a:r>
            <a:endParaRPr lang="en-US" altLang="zh-CN" baseline="0" dirty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Random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Waypoint.</a:t>
            </a:r>
            <a:endParaRPr lang="en-US" altLang="zh-CN" baseline="0" dirty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Gaussian-Markov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model.</a:t>
            </a:r>
            <a:endParaRPr lang="en-US" altLang="zh-CN" baseline="0" dirty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778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---Simulation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Results</a:t>
            </a:r>
          </a:p>
          <a:p>
            <a:pPr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19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16" y="1428173"/>
            <a:ext cx="6590067" cy="48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Outline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>
                <a:ea typeface="宋体" charset="-122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>
                <a:ea typeface="宋体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>
                <a:ea typeface="宋体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>
                <a:ea typeface="宋体" charset="-122"/>
              </a:rPr>
              <a:t>Future Work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</a:t>
            </a:fld>
            <a:endParaRPr 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Simulation &amp; </a:t>
            </a:r>
            <a:r>
              <a:rPr lang="en-US" altLang="zh-CN" sz="2400" b="1" i="1" kern="0" baseline="0" dirty="0" smtClean="0">
                <a:ea typeface="宋体" pitchFamily="2" charset="-122"/>
              </a:rPr>
              <a:t>Analysis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Analysis</a:t>
            </a:r>
            <a:endParaRPr lang="en-US" altLang="zh-CN" sz="2400" b="1" i="1" kern="0" baseline="0" dirty="0" smtClean="0">
              <a:ea typeface="宋体" pitchFamily="2" charset="-122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65633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---Analysis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Minimal delay</a:t>
                </a:r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Range </a:t>
                </a:r>
                <a14:m>
                  <m:oMath xmlns:m="http://schemas.openxmlformats.org/officeDocument/2006/math">
                    <m:r>
                      <a:rPr lang="en-US" altLang="zh-CN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 transmission </a:t>
                </a:r>
                <a14:m>
                  <m:oMath xmlns:m="http://schemas.openxmlformats.org/officeDocument/2006/math">
                    <m:r>
                      <a:rPr lang="en-US" altLang="zh-CN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Delay-bounded minimal transmission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𝜷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𝟏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→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minimal delay with scheduling.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𝜷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 transmission </a:t>
                </a:r>
                <a14:m>
                  <m:oMath xmlns:m="http://schemas.openxmlformats.org/officeDocument/2006/math">
                    <m:r>
                      <a:rPr lang="en-US" altLang="zh-CN" i="1" baseline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Approximation ratio </a:t>
                </a:r>
                <a14:m>
                  <m:oMath xmlns:m="http://schemas.openxmlformats.org/officeDocument/2006/math">
                    <m:r>
                      <a:rPr lang="en-US" altLang="zh-CN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baseline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with 50 nodes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blipFill rotWithShape="0">
                <a:blip r:embed="rId3"/>
                <a:stretch>
                  <a:fillRect l="-1301" t="-1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21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58" y="3723217"/>
            <a:ext cx="4059542" cy="29442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26" y="3818091"/>
            <a:ext cx="3923417" cy="28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7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Simulation &amp; Analysis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---Analysis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Mobility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Better with tolerable delay.</a:t>
            </a: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Tradeoff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Infeasible region illustrated.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22</a:t>
            </a:fld>
            <a:endParaRPr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0" y="3525133"/>
            <a:ext cx="3450137" cy="2593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98" y="3525133"/>
            <a:ext cx="3543330" cy="25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Future Work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Introduction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</a:t>
            </a: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7598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Future Work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Adaptive transmission range control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Reduce energy consumption</a:t>
            </a: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Extension to 3-D routing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e.g. Project Loon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24</a:t>
            </a:fld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4" y="3479271"/>
            <a:ext cx="6315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Acknowledgements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zh-CN" sz="2000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25</a:t>
            </a:fld>
            <a:endParaRPr lang="zh-CN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7225" y="11033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Prof. </a:t>
            </a:r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Xinbing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Wang</a:t>
            </a:r>
          </a:p>
          <a:p>
            <a:pPr eaLnBrk="1" hangingPunct="1"/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Hongyu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Gong</a:t>
            </a:r>
          </a:p>
          <a:p>
            <a:pPr eaLnBrk="1" hangingPunct="1"/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Rui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Song, </a:t>
            </a:r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Jingmei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Hu, </a:t>
            </a:r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Yuting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 </a:t>
            </a:r>
            <a:r>
              <a:rPr lang="en-US" altLang="zh-CN" baseline="0" dirty="0" err="1" smtClean="0">
                <a:effectLst/>
                <a:latin typeface="+mn-lt"/>
                <a:ea typeface="宋体" pitchFamily="2" charset="-122"/>
              </a:rPr>
              <a:t>Jia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Institute of Wireless Communication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8106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Q&amp;A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zh-CN" sz="2000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8464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27</a:t>
            </a:fld>
            <a:endParaRPr lang="zh-CN"/>
          </a:p>
        </p:txBody>
      </p:sp>
      <p:sp>
        <p:nvSpPr>
          <p:cNvPr id="5" name="文本框 4"/>
          <p:cNvSpPr txBox="1"/>
          <p:nvPr/>
        </p:nvSpPr>
        <p:spPr>
          <a:xfrm>
            <a:off x="5365929" y="5327048"/>
            <a:ext cx="3244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aseline="0" dirty="0" err="1" smtClean="0"/>
              <a:t>Jie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You</a:t>
            </a:r>
          </a:p>
          <a:p>
            <a:pPr algn="r"/>
            <a:r>
              <a:rPr lang="en-US" altLang="zh-CN" baseline="0" dirty="0" smtClean="0"/>
              <a:t>jimmy.you@outlook.com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55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ea typeface="宋体" charset="-122"/>
              </a:rPr>
              <a:t>Introduction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baseline="0" dirty="0" smtClean="0">
                <a:ea typeface="宋体" charset="-122"/>
              </a:rPr>
              <a:t>What is mobile </a:t>
            </a:r>
            <a:r>
              <a:rPr lang="en-US" altLang="zh-CN" sz="2400" b="1" i="1" baseline="0" dirty="0" smtClean="0">
                <a:ea typeface="宋体" charset="-122"/>
              </a:rPr>
              <a:t>multicasting?</a:t>
            </a:r>
            <a:endParaRPr lang="en-US" altLang="zh-CN" sz="2400" b="1" i="1" baseline="0" dirty="0" smtClean="0">
              <a:ea typeface="宋体" charset="-122"/>
            </a:endParaRP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Our problem &amp; contribution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557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---What is Mobile Multicasting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Multicasting</a:t>
            </a: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G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roup communication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where information is addressed to a group of destination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simultaneously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. 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Often one-to-many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Motivation: efficient delivery to multiple destinations.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endParaRPr lang="en-US" altLang="zh-CN" sz="2000" baseline="0" dirty="0">
              <a:effectLst/>
              <a:latin typeface="+mn-lt"/>
              <a:ea typeface="宋体" pitchFamily="2" charset="-122"/>
            </a:endParaRP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Mobile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Multicasting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Moving nodes (mobility models).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Increased capacity and connectivity[1,2].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endParaRPr lang="en-US" altLang="zh-CN" sz="2000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4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48" y="3171825"/>
            <a:ext cx="2864052" cy="1908175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457199" y="5874589"/>
            <a:ext cx="8074325" cy="907211"/>
          </a:xfrm>
        </p:spPr>
        <p:txBody>
          <a:bodyPr/>
          <a:lstStyle/>
          <a:p>
            <a:pPr>
              <a:defRPr/>
            </a:pPr>
            <a:r>
              <a:rPr lang="en-US" altLang="zh-CN" b="0" dirty="0" smtClean="0"/>
              <a:t>[1] </a:t>
            </a:r>
            <a:r>
              <a:rPr lang="en-US" altLang="zh-CN" b="0" dirty="0" err="1" smtClean="0"/>
              <a:t>Grossglauser</a:t>
            </a:r>
            <a:r>
              <a:rPr lang="en-US" altLang="zh-CN" b="0" dirty="0"/>
              <a:t>, Matthias, and David </a:t>
            </a:r>
            <a:r>
              <a:rPr lang="en-US" altLang="zh-CN" b="0" dirty="0" err="1"/>
              <a:t>Tse</a:t>
            </a:r>
            <a:r>
              <a:rPr lang="en-US" altLang="zh-CN" b="0" dirty="0"/>
              <a:t>. "Mobility increases the capacity of ad-hoc wireless networks." </a:t>
            </a:r>
            <a:r>
              <a:rPr lang="en-US" altLang="zh-CN" b="0" i="1" dirty="0"/>
              <a:t>INFOCOM 2001. </a:t>
            </a:r>
            <a:endParaRPr lang="en-US" altLang="zh-CN" b="0" i="1" dirty="0" smtClean="0"/>
          </a:p>
          <a:p>
            <a:pPr algn="l">
              <a:defRPr/>
            </a:pPr>
            <a:r>
              <a:rPr lang="en-US" altLang="zh-CN" b="0" dirty="0" smtClean="0"/>
              <a:t>[2] </a:t>
            </a:r>
            <a:r>
              <a:rPr lang="en-US" altLang="zh-CN" b="0" dirty="0"/>
              <a:t>Wang, </a:t>
            </a:r>
            <a:r>
              <a:rPr lang="en-US" altLang="zh-CN" b="0" dirty="0" err="1"/>
              <a:t>Xinbing</a:t>
            </a:r>
            <a:r>
              <a:rPr lang="en-US" altLang="zh-CN" b="0" dirty="0"/>
              <a:t>, et al. "Mobility increases the connectivity of wireless networks." </a:t>
            </a:r>
            <a:r>
              <a:rPr lang="en-US" altLang="zh-CN" b="0" i="1" dirty="0" smtClean="0"/>
              <a:t>, </a:t>
            </a:r>
            <a:r>
              <a:rPr lang="en-US" altLang="zh-CN" b="0" i="1" dirty="0"/>
              <a:t>IEEE/ACM </a:t>
            </a:r>
            <a:r>
              <a:rPr lang="en-US" altLang="zh-CN" b="0" i="1" dirty="0" err="1" smtClean="0"/>
              <a:t>ToN</a:t>
            </a:r>
            <a:r>
              <a:rPr lang="en-US" altLang="zh-CN" b="0" i="1" dirty="0" smtClean="0"/>
              <a:t> 2013.</a:t>
            </a:r>
            <a:endParaRPr 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---What is Mobile Multicasting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Applications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Wireless Sensor Networks (WSN)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Multimedia </a:t>
            </a:r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Broadcast Multicast Services (MBMS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)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9" y="3175000"/>
            <a:ext cx="3988903" cy="23399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5</a:t>
            </a:fld>
            <a:endParaRPr lang="zh-CN"/>
          </a:p>
        </p:txBody>
      </p:sp>
      <p:pic>
        <p:nvPicPr>
          <p:cNvPr id="1026" name="Picture 2" descr="http://www.althos.com/sample_diagrams/ag_Multicasting_Sparse_Mode_low_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14" y="3000794"/>
            <a:ext cx="3569986" cy="28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0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  <a:endParaRPr lang="en-US" altLang="zh-CN" sz="3200" b="1" i="1" kern="0" baseline="0" dirty="0" smtClean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baseline="0" dirty="0" smtClean="0">
                <a:ea typeface="宋体" charset="-122"/>
              </a:rPr>
              <a:t>Introduction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baseline="0" dirty="0" smtClean="0">
                <a:solidFill>
                  <a:schemeClr val="bg2"/>
                </a:solidFill>
                <a:ea typeface="宋体" charset="-122"/>
              </a:rPr>
              <a:t>What is mobile multicasting?</a:t>
            </a:r>
          </a:p>
          <a:p>
            <a:pPr marL="800100" lvl="1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i="1" kern="0" baseline="0" dirty="0" smtClean="0">
                <a:ea typeface="宋体" pitchFamily="2" charset="-122"/>
              </a:rPr>
              <a:t>Our problem &amp; contribution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Problem Formulation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Simulation &amp; Analysis</a:t>
            </a: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sz="2400" b="1" i="1" kern="0" baseline="0" dirty="0" smtClean="0">
                <a:solidFill>
                  <a:schemeClr val="bg2"/>
                </a:solidFill>
                <a:ea typeface="宋体" pitchFamily="2" charset="-122"/>
              </a:rPr>
              <a:t>Future Work</a:t>
            </a:r>
            <a:endParaRPr lang="en-US" altLang="zh-CN" sz="2400" b="1" i="1" kern="0" baseline="0" dirty="0">
              <a:solidFill>
                <a:schemeClr val="bg2"/>
              </a:solidFill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8185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---Our problem &amp; contribution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Multicast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Tree</a:t>
            </a: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Connect a group of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nodes </a:t>
            </a:r>
            <a:endParaRPr lang="en-US" altLang="zh-CN" baseline="0" dirty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>
                <a:effectLst/>
                <a:latin typeface="+mn-lt"/>
                <a:ea typeface="宋体" pitchFamily="2" charset="-122"/>
              </a:rPr>
              <a:t>No redundant links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Current method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Minimum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Spanning </a:t>
            </a:r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Tree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Core Based Tree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etc.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7</a:t>
            </a:fld>
            <a:endParaRPr lang="zh-CN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9" y="1054430"/>
            <a:ext cx="2390955" cy="23799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6714" y="4882279"/>
            <a:ext cx="79921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3200" baseline="0" dirty="0">
                <a:effectLst/>
                <a:ea typeface="宋体" pitchFamily="2" charset="-122"/>
              </a:rPr>
              <a:t>New approach needed for mobile network!! </a:t>
            </a:r>
          </a:p>
        </p:txBody>
      </p:sp>
      <p:sp>
        <p:nvSpPr>
          <p:cNvPr id="7" name="矩形 6"/>
          <p:cNvSpPr/>
          <p:nvPr/>
        </p:nvSpPr>
        <p:spPr>
          <a:xfrm>
            <a:off x="1259305" y="5595644"/>
            <a:ext cx="692701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aseline="0" dirty="0">
                <a:effectLst/>
                <a:ea typeface="宋体" pitchFamily="2" charset="-122"/>
              </a:rPr>
              <a:t>W</a:t>
            </a:r>
            <a:r>
              <a:rPr lang="en-US" altLang="zh-CN" sz="3200" baseline="0" dirty="0" smtClean="0">
                <a:effectLst/>
                <a:ea typeface="宋体" pitchFamily="2" charset="-122"/>
              </a:rPr>
              <a:t>hat’s </a:t>
            </a:r>
            <a:r>
              <a:rPr lang="en-US" altLang="zh-CN" sz="3200" baseline="0" dirty="0">
                <a:effectLst/>
                <a:ea typeface="宋体" pitchFamily="2" charset="-122"/>
              </a:rPr>
              <a:t>a good multicast tree?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338613" y="4220560"/>
            <a:ext cx="435247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altLang="zh-CN" sz="3200" baseline="0" dirty="0">
                <a:effectLst/>
                <a:ea typeface="宋体" pitchFamily="2" charset="-122"/>
              </a:rPr>
              <a:t> </a:t>
            </a:r>
            <a:r>
              <a:rPr lang="en-US" altLang="zh-CN" sz="3200" baseline="0" dirty="0" smtClean="0">
                <a:effectLst/>
                <a:ea typeface="宋体" pitchFamily="2" charset="-122"/>
              </a:rPr>
              <a:t>Only </a:t>
            </a:r>
            <a:r>
              <a:rPr lang="en-US" altLang="zh-CN" sz="3200" baseline="0" dirty="0">
                <a:effectLst/>
                <a:ea typeface="宋体" pitchFamily="2" charset="-122"/>
              </a:rPr>
              <a:t>for static </a:t>
            </a:r>
            <a:r>
              <a:rPr lang="en-US" altLang="zh-CN" sz="3200" baseline="0" dirty="0" smtClean="0">
                <a:effectLst/>
                <a:ea typeface="宋体" pitchFamily="2" charset="-122"/>
              </a:rPr>
              <a:t>network</a:t>
            </a:r>
            <a:endParaRPr lang="en-US" altLang="zh-CN" sz="3200" baseline="0" dirty="0">
              <a:effectLst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914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---Our problem &amp; contribution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Design goal</a:t>
                </a:r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Lower energy consumption</a:t>
                </a:r>
                <a:endParaRPr lang="en-US" altLang="zh-CN" baseline="0" dirty="0">
                  <a:effectLst/>
                  <a:latin typeface="+mn-lt"/>
                  <a:ea typeface="宋体" pitchFamily="2" charset="-122"/>
                </a:endParaRP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Lower routing delay</a:t>
                </a:r>
              </a:p>
              <a:p>
                <a:pPr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Data aggregation 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Less transmission </a:t>
                </a:r>
                <a14:m>
                  <m:oMath xmlns:m="http://schemas.openxmlformats.org/officeDocument/2006/math">
                    <m:r>
                      <a:rPr lang="en-US" altLang="zh-CN" b="1" i="0" baseline="0" dirty="0" smtClean="0"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→</m:t>
                    </m:r>
                  </m:oMath>
                </a14:m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 less energy</a:t>
                </a:r>
              </a:p>
              <a:p>
                <a:pPr lvl="1" eaLnBrk="1" hangingPunct="1"/>
                <a:r>
                  <a:rPr lang="en-US" altLang="zh-CN" baseline="0" dirty="0" smtClean="0">
                    <a:effectLst/>
                    <a:latin typeface="+mn-lt"/>
                    <a:ea typeface="宋体" pitchFamily="2" charset="-122"/>
                  </a:rPr>
                  <a:t>Delay introduced</a:t>
                </a:r>
              </a:p>
              <a:p>
                <a:pPr lvl="1" eaLnBrk="1" hangingPunct="1"/>
                <a:endParaRPr lang="en-US" altLang="zh-CN" baseline="0" dirty="0" smtClean="0">
                  <a:effectLst/>
                  <a:latin typeface="+mn-lt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5" y="950913"/>
                <a:ext cx="8435975" cy="4564062"/>
              </a:xfrm>
              <a:prstGeom prst="rect">
                <a:avLst/>
              </a:prstGeom>
              <a:blipFill rotWithShape="0">
                <a:blip r:embed="rId3"/>
                <a:stretch>
                  <a:fillRect l="-1301" t="-1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8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80" y="3784747"/>
            <a:ext cx="2823499" cy="2300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923" y="3725637"/>
            <a:ext cx="2547233" cy="2418748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 bwMode="auto">
          <a:xfrm>
            <a:off x="3939822" y="4809067"/>
            <a:ext cx="1049867" cy="45155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7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Introduction</a:t>
            </a:r>
          </a:p>
          <a:p>
            <a:pPr algn="l">
              <a:defRPr/>
            </a:pPr>
            <a:r>
              <a:rPr lang="en-US" altLang="zh-CN" sz="3200" b="1" i="1" kern="0" baseline="0" dirty="0" smtClean="0">
                <a:solidFill>
                  <a:schemeClr val="folHlink"/>
                </a:solidFill>
                <a:latin typeface="+mj-lt"/>
                <a:ea typeface="宋体" pitchFamily="2" charset="-122"/>
                <a:cs typeface="+mj-cs"/>
              </a:rPr>
              <a:t>---Our problem &amp; contribution</a:t>
            </a:r>
            <a:endParaRPr lang="en-US" altLang="zh-CN" sz="3200" b="1" i="1" kern="0" baseline="0" dirty="0">
              <a:solidFill>
                <a:schemeClr val="folHlink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4825" y="950913"/>
            <a:ext cx="8435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latin typeface="Garamond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Our contribution </a:t>
            </a:r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Formulate the tradeoff problem.</a:t>
            </a:r>
            <a:endParaRPr lang="en-US" altLang="zh-CN" baseline="0" dirty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Propose algorithms to solve the problem.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Run simulations.</a:t>
            </a:r>
          </a:p>
          <a:p>
            <a:pPr lvl="1" eaLnBrk="1" hangingPunct="1"/>
            <a:r>
              <a:rPr lang="en-US" altLang="zh-CN" baseline="0" dirty="0" smtClean="0">
                <a:effectLst/>
                <a:latin typeface="+mn-lt"/>
                <a:ea typeface="宋体" pitchFamily="2" charset="-122"/>
              </a:rPr>
              <a:t>Analyze our results.</a:t>
            </a:r>
          </a:p>
          <a:p>
            <a:pPr lvl="1"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  <a:p>
            <a:pPr lvl="1" eaLnBrk="1" hangingPunct="1"/>
            <a:endParaRPr lang="en-US" altLang="zh-CN" baseline="0" dirty="0" smtClean="0">
              <a:effectLst/>
              <a:latin typeface="+mn-lt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9CDD5-EAB0-498B-A2E5-A94847D45398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0" y="3525133"/>
            <a:ext cx="3450137" cy="25934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98" y="3525133"/>
            <a:ext cx="3543330" cy="25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1_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_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13079</TotalTime>
  <Pages>0</Pages>
  <Words>1075</Words>
  <Characters>0</Characters>
  <Application>Microsoft Office PowerPoint</Application>
  <DocSecurity>0</DocSecurity>
  <PresentationFormat>全屏显示(4:3)</PresentationFormat>
  <Lines>0</Lines>
  <Paragraphs>255</Paragraphs>
  <Slides>27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宋体</vt:lpstr>
      <vt:lpstr>Arial</vt:lpstr>
      <vt:lpstr>Arial Narrow</vt:lpstr>
      <vt:lpstr>Cambria Math</vt:lpstr>
      <vt:lpstr>Garamond</vt:lpstr>
      <vt:lpstr>Monotype Corsiva</vt:lpstr>
      <vt:lpstr>Times New Roman</vt:lpstr>
      <vt:lpstr>Wingdings</vt:lpstr>
      <vt:lpstr>NCSU-CS</vt:lpstr>
      <vt:lpstr>1_NCSU-CS</vt:lpstr>
      <vt:lpstr>Simulation &amp; Analysis of Delay-Aggregation Tradeoff of Mobile Multicast Tree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>NCSU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INFOCOM2010</dc:title>
  <dc:creator>yutuo</dc:creator>
  <cp:lastModifiedBy>游杰</cp:lastModifiedBy>
  <cp:revision>2051</cp:revision>
  <cp:lastPrinted>2009-04-22T19:24:48Z</cp:lastPrinted>
  <dcterms:created xsi:type="dcterms:W3CDTF">2005-04-16T16:23:33Z</dcterms:created>
  <dcterms:modified xsi:type="dcterms:W3CDTF">2015-05-18T15:23:31Z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