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981" r:id="rId2"/>
    <p:sldId id="1012" r:id="rId3"/>
    <p:sldId id="1014" r:id="rId4"/>
    <p:sldId id="1015" r:id="rId5"/>
    <p:sldId id="1002" r:id="rId6"/>
    <p:sldId id="1016" r:id="rId7"/>
    <p:sldId id="1013" r:id="rId8"/>
    <p:sldId id="1017" r:id="rId9"/>
    <p:sldId id="1018" r:id="rId10"/>
    <p:sldId id="1032" r:id="rId11"/>
    <p:sldId id="1033" r:id="rId12"/>
    <p:sldId id="1021" r:id="rId13"/>
    <p:sldId id="1022" r:id="rId14"/>
    <p:sldId id="1019" r:id="rId15"/>
    <p:sldId id="1023" r:id="rId16"/>
    <p:sldId id="1024" r:id="rId17"/>
    <p:sldId id="1025" r:id="rId18"/>
    <p:sldId id="1026" r:id="rId19"/>
    <p:sldId id="1027" r:id="rId20"/>
    <p:sldId id="1028" r:id="rId21"/>
    <p:sldId id="1034" r:id="rId22"/>
    <p:sldId id="1029" r:id="rId23"/>
    <p:sldId id="1030" r:id="rId24"/>
    <p:sldId id="1031" r:id="rId25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33984"/>
    <a:srgbClr val="132584"/>
    <a:srgbClr val="12357C"/>
    <a:srgbClr val="33A1CD"/>
    <a:srgbClr val="D7D729"/>
    <a:srgbClr val="00FF00"/>
    <a:srgbClr val="FFFF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 autoAdjust="0"/>
    <p:restoredTop sz="77463" autoAdjust="0"/>
  </p:normalViewPr>
  <p:slideViewPr>
    <p:cSldViewPr snapToGrid="0" snapToObjects="1">
      <p:cViewPr varScale="1">
        <p:scale>
          <a:sx n="57" d="100"/>
          <a:sy n="57" d="100"/>
        </p:scale>
        <p:origin x="2028" y="78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1842" y="-108"/>
      </p:cViewPr>
      <p:guideLst>
        <p:guide orient="horz" pos="3224"/>
        <p:guide pos="223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Han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Han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Han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04525B2-878D-4458-9743-0B5E484FCDB0}" type="slidenum">
              <a:rPr lang="en-US" altLang="zh-Hans"/>
              <a:pPr>
                <a:defRPr/>
              </a:pPr>
              <a:t>‹#›</a:t>
            </a:fld>
            <a:endParaRPr lang="en-US" altLang="zh-Hans"/>
          </a:p>
        </p:txBody>
      </p:sp>
    </p:spTree>
    <p:extLst>
      <p:ext uri="{BB962C8B-B14F-4D97-AF65-F5344CB8AC3E}">
        <p14:creationId xmlns:p14="http://schemas.microsoft.com/office/powerpoint/2010/main" val="2174402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Han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Han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Han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4FF02E7-6382-4C87-9BC2-5F5BA5AE8A26}" type="slidenum">
              <a:rPr lang="en-US" altLang="zh-Hans"/>
              <a:pPr>
                <a:defRPr/>
              </a:pPr>
              <a:t>‹#›</a:t>
            </a:fld>
            <a:endParaRPr lang="en-US" altLang="zh-Hans"/>
          </a:p>
        </p:txBody>
      </p:sp>
    </p:spTree>
    <p:extLst>
      <p:ext uri="{BB962C8B-B14F-4D97-AF65-F5344CB8AC3E}">
        <p14:creationId xmlns:p14="http://schemas.microsoft.com/office/powerpoint/2010/main" val="560976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1pPr>
            <a:lvl2pPr marL="742950" indent="-285750" defTabSz="990600"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2pPr>
            <a:lvl3pPr marL="1143000" indent="-228600" defTabSz="990600"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3pPr>
            <a:lvl4pPr marL="1600200" indent="-228600" defTabSz="990600"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4pPr>
            <a:lvl5pPr marL="2057400" indent="-228600" defTabSz="990600"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黑体" charset="0"/>
              </a:defRPr>
            </a:lvl9pPr>
          </a:lstStyle>
          <a:p>
            <a:pPr>
              <a:defRPr/>
            </a:pPr>
            <a:fld id="{9F095C0D-41E3-47C7-AA4C-A22432216187}" type="slidenum">
              <a:rPr lang="en-US" altLang="zh-Hans" sz="1300">
                <a:ea typeface="宋体" charset="0"/>
              </a:rPr>
              <a:pPr>
                <a:defRPr/>
              </a:pPr>
              <a:t>1</a:t>
            </a:fld>
            <a:endParaRPr lang="en-US" altLang="zh-Hans" sz="1300">
              <a:ea typeface="宋体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zh-CN" dirty="0" smtClean="0">
                <a:solidFill>
                  <a:srgbClr val="92270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/>
            </a:r>
            <a:br>
              <a:rPr lang="en-US" altLang="zh-CN" dirty="0" smtClean="0">
                <a:solidFill>
                  <a:srgbClr val="92270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zh-CN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7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19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 smtClean="0">
              <a:latin typeface="Arial" panose="020B0604020202020204" pitchFamily="34" charset="0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defTabSz="990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defTabSz="990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defTabSz="990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defTabSz="990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fld id="{298D5581-ED21-4452-95AB-9B16B26F0E8F}" type="slidenum">
              <a:rPr lang="en-US" altLang="zh-CN" sz="1300" smtClean="0">
                <a:ea typeface="宋体" panose="02010600030101010101" pitchFamily="2" charset="-122"/>
              </a:rPr>
              <a:pPr/>
              <a:t>5</a:t>
            </a:fld>
            <a:endParaRPr lang="en-US" altLang="zh-CN" sz="130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6507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F02E7-6382-4C87-9BC2-5F5BA5AE8A26}" type="slidenum">
              <a:rPr lang="en-US" altLang="zh-Hans" smtClean="0"/>
              <a:pPr>
                <a:defRPr/>
              </a:pPr>
              <a:t>13</a:t>
            </a:fld>
            <a:endParaRPr lang="en-US" altLang="zh-Hans"/>
          </a:p>
        </p:txBody>
      </p:sp>
    </p:spTree>
    <p:extLst>
      <p:ext uri="{BB962C8B-B14F-4D97-AF65-F5344CB8AC3E}">
        <p14:creationId xmlns:p14="http://schemas.microsoft.com/office/powerpoint/2010/main" val="1625776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F02E7-6382-4C87-9BC2-5F5BA5AE8A26}" type="slidenum">
              <a:rPr lang="en-US" altLang="zh-Hans" smtClean="0"/>
              <a:pPr>
                <a:defRPr/>
              </a:pPr>
              <a:t>19</a:t>
            </a:fld>
            <a:endParaRPr lang="en-US" altLang="zh-Hans"/>
          </a:p>
        </p:txBody>
      </p:sp>
    </p:spTree>
    <p:extLst>
      <p:ext uri="{BB962C8B-B14F-4D97-AF65-F5344CB8AC3E}">
        <p14:creationId xmlns:p14="http://schemas.microsoft.com/office/powerpoint/2010/main" val="319184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底板白-英文大写4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979863"/>
            <a:ext cx="2914650" cy="287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 descr="图片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descr="图片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3" descr="图片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图片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5" descr="图片4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98638"/>
            <a:ext cx="77724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anchor="ctr"/>
          <a:lstStyle>
            <a:lvl1pPr>
              <a:defRPr sz="4700"/>
            </a:lvl1pPr>
          </a:lstStyle>
          <a:p>
            <a:pPr lvl="0"/>
            <a:r>
              <a:rPr lang="zh-Hans" altLang="en-US" noProof="0" smtClean="0"/>
              <a:t>单击此处编辑母版标题样式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pPr lvl="0"/>
            <a:r>
              <a:rPr lang="zh-Hans" altLang="en-US" noProof="0" smtClean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6842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val="37736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94500" y="179388"/>
            <a:ext cx="2120900" cy="6154737"/>
          </a:xfrm>
        </p:spPr>
        <p:txBody>
          <a:bodyPr vert="eaVert"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1800" y="179388"/>
            <a:ext cx="6210300" cy="6154737"/>
          </a:xfrm>
        </p:spPr>
        <p:txBody>
          <a:bodyPr vert="eaVert"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val="2052001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1800" y="179388"/>
            <a:ext cx="8483600" cy="688975"/>
          </a:xfrm>
        </p:spPr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val="3689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val="83453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6059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val="43957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val="300426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val="168017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12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94859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ans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2145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sjtu.edu.cn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lang="zh-Hans" altLang="en-US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lang="zh-Han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79388"/>
            <a:ext cx="84836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pic>
        <p:nvPicPr>
          <p:cNvPr id="1030" name="Picture 12" descr="innerlogo1">
            <a:hlinkClick r:id="rId14"/>
          </p:cNvPr>
          <p:cNvPicPr>
            <a:picLocks noChangeAspect="1" noChangeArrowheads="1" noCrop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0"/>
            <a:ext cx="7969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3"/>
          <p:cNvSpPr txBox="1">
            <a:spLocks noChangeArrowheads="1"/>
          </p:cNvSpPr>
          <p:nvPr userDrawn="1"/>
        </p:nvSpPr>
        <p:spPr bwMode="auto">
          <a:xfrm>
            <a:off x="41275" y="703263"/>
            <a:ext cx="796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92270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zh-Hans" sz="1400" b="1" i="1" smtClean="0">
                <a:solidFill>
                  <a:srgbClr val="13398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S.J.T.U.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华文新魏" pitchFamily="2" charset="-122"/>
        </a:defRPr>
      </a:lvl9pPr>
    </p:titleStyle>
    <p:bodyStyle>
      <a:lvl1pPr marL="449263" indent="-4492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6"/>
        </a:buBlip>
        <a:defRPr sz="2800" b="1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 b="1">
          <a:solidFill>
            <a:schemeClr val="tx1"/>
          </a:solidFill>
          <a:latin typeface="+mn-lt"/>
          <a:ea typeface="黑体" pitchFamily="2" charset="-122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Han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813" y="1243012"/>
            <a:ext cx="8794750" cy="19272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3600" dirty="0" smtClean="0">
                <a:solidFill>
                  <a:srgbClr val="133984"/>
                </a:solidFill>
              </a:rPr>
              <a:t>Crowdsourcing Based </a:t>
            </a:r>
            <a:r>
              <a:rPr lang="en-US" altLang="zh-CN" sz="3600" dirty="0" smtClean="0">
                <a:solidFill>
                  <a:srgbClr val="133984"/>
                </a:solidFill>
              </a:rPr>
              <a:t>Indoor Localization </a:t>
            </a:r>
            <a:endParaRPr lang="zh-CN" altLang="en-US" sz="3600" dirty="0" smtClean="0">
              <a:solidFill>
                <a:srgbClr val="133984"/>
              </a:solidFill>
            </a:endParaRP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800" dirty="0" smtClean="0"/>
              <a:t>Shen Ruofei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tx1"/>
                </a:solidFill>
              </a:rPr>
              <a:t>2015.3.10--present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47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System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Data Fluctuation due to the Gaussian </a:t>
            </a:r>
            <a:r>
              <a:rPr lang="en-US" altLang="zh-CN" dirty="0" smtClean="0"/>
              <a:t>Noise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Two dimension case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" y="2296583"/>
            <a:ext cx="5000625" cy="4229100"/>
          </a:xfrm>
          <a:prstGeom prst="rect">
            <a:avLst/>
          </a:prstGeom>
        </p:spPr>
      </p:pic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022242"/>
              </p:ext>
            </p:extLst>
          </p:nvPr>
        </p:nvGraphicFramePr>
        <p:xfrm>
          <a:off x="4394200" y="2328334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328334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0252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System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868363"/>
            <a:ext cx="8229600" cy="5465762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                                                  Real database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022242"/>
              </p:ext>
            </p:extLst>
          </p:nvPr>
        </p:nvGraphicFramePr>
        <p:xfrm>
          <a:off x="4394200" y="2328334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28334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800" y="4064000"/>
            <a:ext cx="3277738" cy="23714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446" y="1336227"/>
            <a:ext cx="4465599" cy="366178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40859" y="2876335"/>
            <a:ext cx="387958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altLang="zh-CN" sz="2800" b="1" dirty="0">
                <a:solidFill>
                  <a:srgbClr val="132584"/>
                </a:solidFill>
              </a:rPr>
              <a:t>n</a:t>
            </a:r>
            <a:r>
              <a:rPr lang="en-US" altLang="zh-CN" sz="2800" b="1" dirty="0" smtClean="0">
                <a:solidFill>
                  <a:srgbClr val="132584"/>
                </a:solidFill>
              </a:rPr>
              <a:t> dimensional</a:t>
            </a: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132584"/>
                </a:solidFill>
              </a:rPr>
              <a:t>Gaussian distribution</a:t>
            </a:r>
            <a:endParaRPr lang="en-US" altLang="zh-CN" sz="2800" b="1" dirty="0">
              <a:solidFill>
                <a:srgbClr val="1325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29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Error Probability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Integration Area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487333" y="2421467"/>
            <a:ext cx="44656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Direct Integration </a:t>
            </a:r>
            <a:r>
              <a:rPr lang="en-US" altLang="zh-CN" dirty="0"/>
              <a:t>A</a:t>
            </a:r>
            <a:r>
              <a:rPr lang="en-US" altLang="zh-CN" dirty="0" smtClean="0"/>
              <a:t>rea:</a:t>
            </a:r>
          </a:p>
          <a:p>
            <a:r>
              <a:rPr lang="zh-CN" altLang="en-US" dirty="0"/>
              <a:t> </a:t>
            </a:r>
            <a:r>
              <a:rPr lang="zh-CN" altLang="en-US" dirty="0" smtClean="0"/>
              <a:t>    ①</a:t>
            </a:r>
            <a:r>
              <a:rPr lang="en-US" altLang="zh-CN" dirty="0" smtClean="0"/>
              <a:t>+</a:t>
            </a:r>
            <a:r>
              <a:rPr lang="zh-CN" altLang="en-US" dirty="0" smtClean="0"/>
              <a:t>②</a:t>
            </a:r>
            <a:r>
              <a:rPr lang="en-US" altLang="zh-CN" dirty="0" smtClean="0"/>
              <a:t>+</a:t>
            </a:r>
            <a:r>
              <a:rPr lang="zh-CN" altLang="en-US" dirty="0" smtClean="0"/>
              <a:t>③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Indirect </a:t>
            </a:r>
            <a:r>
              <a:rPr lang="en-US" altLang="zh-CN" dirty="0"/>
              <a:t>I</a:t>
            </a:r>
            <a:r>
              <a:rPr lang="en-US" altLang="zh-CN" dirty="0" smtClean="0"/>
              <a:t>ntegration Area:</a:t>
            </a:r>
          </a:p>
          <a:p>
            <a:r>
              <a:rPr lang="zh-CN" altLang="en-US" dirty="0" smtClean="0"/>
              <a:t>（①</a:t>
            </a:r>
            <a:r>
              <a:rPr lang="en-US" altLang="zh-CN" dirty="0" smtClean="0"/>
              <a:t>+</a:t>
            </a:r>
            <a:r>
              <a:rPr lang="zh-CN" altLang="en-US" dirty="0" smtClean="0"/>
              <a:t>④</a:t>
            </a:r>
            <a:r>
              <a:rPr lang="en-US" altLang="zh-CN" dirty="0" smtClean="0"/>
              <a:t>+</a:t>
            </a:r>
            <a:r>
              <a:rPr lang="zh-CN" altLang="en-US" dirty="0" smtClean="0"/>
              <a:t>③）</a:t>
            </a:r>
            <a:r>
              <a:rPr lang="en-US" altLang="zh-CN" dirty="0" smtClean="0"/>
              <a:t>+</a:t>
            </a:r>
            <a:r>
              <a:rPr lang="zh-CN" altLang="en-US" dirty="0" smtClean="0"/>
              <a:t>（②</a:t>
            </a:r>
            <a:r>
              <a:rPr lang="en-US" altLang="zh-CN" dirty="0" smtClean="0"/>
              <a:t>-</a:t>
            </a:r>
            <a:r>
              <a:rPr lang="zh-CN" altLang="en-US" dirty="0" smtClean="0"/>
              <a:t>④）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683" y="2044170"/>
            <a:ext cx="308610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66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Error Probability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Intermediate Integration </a:t>
            </a:r>
            <a:r>
              <a:rPr lang="en-US" altLang="zh-CN" dirty="0" smtClean="0"/>
              <a:t>Results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Some </a:t>
            </a:r>
            <a:r>
              <a:rPr lang="en-US" altLang="zh-CN" dirty="0" smtClean="0"/>
              <a:t>variables</a:t>
            </a:r>
            <a:endParaRPr lang="zh-CN" altLang="en-US" dirty="0" smtClean="0"/>
          </a:p>
          <a:p>
            <a:endParaRPr lang="en-US" altLang="zh-CN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564563"/>
              </p:ext>
            </p:extLst>
          </p:nvPr>
        </p:nvGraphicFramePr>
        <p:xfrm>
          <a:off x="1248752" y="1984075"/>
          <a:ext cx="5117541" cy="862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3" name="Equation" r:id="rId4" imgW="2882880" imgH="457200" progId="Equation.DSMT4">
                  <p:embed/>
                </p:oleObj>
              </mc:Choice>
              <mc:Fallback>
                <p:oleObj name="Equation" r:id="rId4" imgW="28828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48752" y="1984075"/>
                        <a:ext cx="5117541" cy="8626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751100"/>
              </p:ext>
            </p:extLst>
          </p:nvPr>
        </p:nvGraphicFramePr>
        <p:xfrm>
          <a:off x="481013" y="3683989"/>
          <a:ext cx="688340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4" name="Equation" r:id="rId6" imgW="2844720" imgH="1143000" progId="Equation.DSMT4">
                  <p:embed/>
                </p:oleObj>
              </mc:Choice>
              <mc:Fallback>
                <p:oleObj name="Equation" r:id="rId6" imgW="28447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1013" y="3683989"/>
                        <a:ext cx="6883400" cy="243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39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Error Probability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Error </a:t>
            </a:r>
            <a:r>
              <a:rPr lang="en-US" altLang="zh-CN" dirty="0" smtClean="0"/>
              <a:t>Probability</a:t>
            </a:r>
          </a:p>
          <a:p>
            <a:endParaRPr lang="en-US" altLang="zh-CN" dirty="0"/>
          </a:p>
          <a:p>
            <a:pPr marL="628650" lvl="1" indent="0">
              <a:buNone/>
            </a:pPr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dirty="0" smtClean="0"/>
              <a:t>            </a:t>
            </a: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318309"/>
              </p:ext>
            </p:extLst>
          </p:nvPr>
        </p:nvGraphicFramePr>
        <p:xfrm>
          <a:off x="845387" y="2006001"/>
          <a:ext cx="7897483" cy="2704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Equation" r:id="rId3" imgW="3162240" imgH="1041120" progId="Equation.DSMT4">
                  <p:embed/>
                </p:oleObj>
              </mc:Choice>
              <mc:Fallback>
                <p:oleObj name="Equation" r:id="rId3" imgW="316224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5387" y="2006001"/>
                        <a:ext cx="7897483" cy="2704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27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Error Probability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Upper Bound and Lower </a:t>
            </a:r>
            <a:r>
              <a:rPr lang="en-US" altLang="zh-CN" dirty="0"/>
              <a:t>B</a:t>
            </a:r>
            <a:r>
              <a:rPr lang="en-US" altLang="zh-CN" dirty="0" smtClean="0"/>
              <a:t>ound</a:t>
            </a:r>
          </a:p>
          <a:p>
            <a:endParaRPr lang="en-US" altLang="zh-CN" dirty="0"/>
          </a:p>
          <a:p>
            <a:pPr marL="628650" lvl="1" indent="0">
              <a:buNone/>
            </a:pPr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dirty="0" smtClean="0"/>
              <a:t>           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007" y="1885950"/>
            <a:ext cx="3971925" cy="4448175"/>
          </a:xfrm>
          <a:prstGeom prst="rect">
            <a:avLst/>
          </a:prstGeom>
        </p:spPr>
      </p:pic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554623"/>
              </p:ext>
            </p:extLst>
          </p:nvPr>
        </p:nvGraphicFramePr>
        <p:xfrm>
          <a:off x="4759325" y="2245519"/>
          <a:ext cx="4384675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7" name="Equation" r:id="rId4" imgW="2527200" imgH="863280" progId="Equation.DSMT4">
                  <p:embed/>
                </p:oleObj>
              </mc:Choice>
              <mc:Fallback>
                <p:oleObj name="Equation" r:id="rId4" imgW="25272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59325" y="2245519"/>
                        <a:ext cx="4384675" cy="1481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5401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Error Probability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Simulation Results</a:t>
            </a:r>
          </a:p>
          <a:p>
            <a:endParaRPr lang="en-US" altLang="zh-CN" dirty="0"/>
          </a:p>
          <a:p>
            <a:pPr marL="628650" lvl="1" indent="0">
              <a:buNone/>
            </a:pPr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dirty="0" smtClean="0"/>
              <a:t>            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572" y="2153618"/>
            <a:ext cx="5428571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6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8"/>
    </mc:Choice>
    <mc:Fallback>
      <p:transition spd="slow" advTm="29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Best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After the establishment of database, we should choose which AP RSS data are superior than others</a:t>
            </a:r>
          </a:p>
          <a:p>
            <a:endParaRPr lang="en-US" altLang="zh-CN" dirty="0"/>
          </a:p>
          <a:p>
            <a:pPr marL="628650" lvl="1" indent="0">
              <a:buNone/>
            </a:pPr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dirty="0" smtClean="0"/>
              <a:t>            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899336"/>
              </p:ext>
            </p:extLst>
          </p:nvPr>
        </p:nvGraphicFramePr>
        <p:xfrm>
          <a:off x="2015945" y="3085591"/>
          <a:ext cx="4988703" cy="1431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3" name="Equation" r:id="rId3" imgW="2108160" imgH="583920" progId="Equation.DSMT4">
                  <p:embed/>
                </p:oleObj>
              </mc:Choice>
              <mc:Fallback>
                <p:oleObj name="Equation" r:id="rId3" imgW="21081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5945" y="3085591"/>
                        <a:ext cx="4988703" cy="1431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267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4"/>
    </mc:Choice>
    <mc:Fallback>
      <p:transition spd="slow" advTm="344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Best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Greedy Algorithm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Dynamic Programming</a:t>
            </a:r>
            <a:endParaRPr lang="en-US" altLang="zh-CN" dirty="0"/>
          </a:p>
          <a:p>
            <a:pPr marL="628650" lvl="1" indent="0">
              <a:buNone/>
            </a:pPr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dirty="0" smtClean="0"/>
              <a:t>            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100328"/>
              </p:ext>
            </p:extLst>
          </p:nvPr>
        </p:nvGraphicFramePr>
        <p:xfrm>
          <a:off x="1000663" y="2053087"/>
          <a:ext cx="7211684" cy="966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Equation" r:id="rId3" imgW="3759120" imgH="431640" progId="Equation.DSMT4">
                  <p:embed/>
                </p:oleObj>
              </mc:Choice>
              <mc:Fallback>
                <p:oleObj name="Equation" r:id="rId3" imgW="3759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0663" y="2053087"/>
                        <a:ext cx="7211684" cy="966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6394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1"/>
    </mc:Choice>
    <mc:Fallback>
      <p:transition spd="slow" advTm="40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solidFill>
                  <a:srgbClr val="922706"/>
                </a:solidFill>
              </a:rPr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p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Incomplete Database</a:t>
            </a:r>
          </a:p>
          <a:p>
            <a:pPr marL="0" indent="0">
              <a:buNone/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tx1"/>
                </a:solidFill>
              </a:rPr>
              <a:t>Future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Experiment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Best Strategy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9995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08"/>
    </mc:Choice>
    <mc:Fallback>
      <p:transition spd="slow" advTm="370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solidFill>
                  <a:srgbClr val="922706"/>
                </a:solidFill>
              </a:rPr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p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tx1"/>
                </a:solidFill>
              </a:rPr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Background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Related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Motivation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Incomplete Database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Future Work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5942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3"/>
    </mc:Choice>
    <mc:Fallback>
      <p:transition spd="slow" advTm="45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Experiment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/>
              <a:t>Android Application </a:t>
            </a:r>
            <a:r>
              <a:rPr lang="en-US" altLang="zh-CN" dirty="0" smtClean="0"/>
              <a:t>experiment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76" y="2150533"/>
            <a:ext cx="2350557" cy="33877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673600" y="2150533"/>
            <a:ext cx="31157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 the Android Application to establish a real database to verify our theory work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468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066"/>
    </mc:Choice>
    <mc:Fallback>
      <p:transition spd="slow" advTm="5606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Experiment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b="0" dirty="0"/>
              <a:t>The </a:t>
            </a:r>
            <a:r>
              <a:rPr lang="en-US" altLang="zh-CN" b="0" dirty="0" smtClean="0"/>
              <a:t>Marauder‘s Map(</a:t>
            </a:r>
            <a:r>
              <a:rPr lang="zh-CN" altLang="en-US" b="0" dirty="0" smtClean="0"/>
              <a:t>活点地图</a:t>
            </a:r>
            <a:r>
              <a:rPr lang="en-US" altLang="zh-CN" b="0" dirty="0" smtClean="0"/>
              <a:t>)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44036" name="Picture 4" descr="美学生推现实版《哈利波特》活点地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224396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96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53"/>
    </mc:Choice>
    <mc:Fallback>
      <p:transition spd="slow" advTm="275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Best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Whether best strategy is a NP question or whether we could use the Dynamic Programming method to solve this problem?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18268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624"/>
    </mc:Choice>
    <mc:Fallback>
      <p:transition spd="slow" advTm="44624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421467" y="2370666"/>
            <a:ext cx="49614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 smtClean="0">
                <a:solidFill>
                  <a:srgbClr val="133984"/>
                </a:solidFill>
              </a:rPr>
              <a:t>Q&amp;A</a:t>
            </a:r>
            <a:endParaRPr lang="zh-CN" altLang="en-US" sz="8800" b="1" dirty="0">
              <a:solidFill>
                <a:srgbClr val="1339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2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797"/>
    </mc:Choice>
    <mc:Fallback>
      <p:transition spd="slow" advTm="59797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94268" y="2353733"/>
            <a:ext cx="82211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solidFill>
                  <a:srgbClr val="133984"/>
                </a:solidFill>
                <a:latin typeface="+mn-lt"/>
              </a:rPr>
              <a:t>    Thank You</a:t>
            </a:r>
            <a:endParaRPr lang="zh-CN" altLang="en-US" sz="8800" b="1" dirty="0">
              <a:solidFill>
                <a:srgbClr val="13398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3072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9"/>
    </mc:Choice>
    <mc:Fallback>
      <p:transition spd="slow" advTm="32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Wi-Fi fingerprinting based indoor </a:t>
            </a:r>
            <a:r>
              <a:rPr lang="en-US" altLang="zh-CN" dirty="0" smtClean="0"/>
              <a:t>localization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sz="3200" b="0" dirty="0">
              <a:solidFill>
                <a:schemeClr val="tx1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375" y="2360593"/>
            <a:ext cx="5892172" cy="193429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375" y="4434840"/>
            <a:ext cx="5782273" cy="175933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943122" y="3127686"/>
            <a:ext cx="218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Training Stage</a:t>
            </a:r>
            <a:endParaRPr lang="zh-CN" altLang="en-US" sz="2000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6633547" y="4948849"/>
            <a:ext cx="2493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Localization Stage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89795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"/>
    </mc:Choice>
    <mc:Fallback>
      <p:transition spd="slow" advTm="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Related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Probabilistic Models Used for Indoor </a:t>
            </a:r>
            <a:r>
              <a:rPr lang="en-US" altLang="zh-CN" dirty="0" smtClean="0"/>
              <a:t>Localization</a:t>
            </a:r>
          </a:p>
          <a:p>
            <a:endParaRPr lang="en-US" altLang="zh-CN" dirty="0"/>
          </a:p>
          <a:p>
            <a:r>
              <a:rPr lang="en-US" altLang="zh-CN" dirty="0"/>
              <a:t>Crowdsourcing based Indoor Localization</a:t>
            </a:r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09600" y="3539067"/>
            <a:ext cx="8051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600" b="0" kern="100" dirty="0" smtClean="0">
                <a:ea typeface="楷体" panose="02010609060101010101" pitchFamily="49" charset="-122"/>
                <a:cs typeface="Times New Roman" panose="02020603050405020304" pitchFamily="18" charset="0"/>
              </a:rPr>
              <a:t>[1] K. </a:t>
            </a:r>
            <a:r>
              <a:rPr lang="en-US" altLang="zh-CN" sz="1600" b="0" kern="100" dirty="0" err="1" smtClean="0">
                <a:ea typeface="楷体" panose="02010609060101010101" pitchFamily="49" charset="-122"/>
                <a:cs typeface="Times New Roman" panose="02020603050405020304" pitchFamily="18" charset="0"/>
              </a:rPr>
              <a:t>Chintalapudi</a:t>
            </a:r>
            <a:r>
              <a:rPr lang="en-US" altLang="zh-CN" sz="1600" b="0" kern="100" dirty="0" smtClean="0">
                <a:ea typeface="楷体" panose="02010609060101010101" pitchFamily="49" charset="-122"/>
                <a:cs typeface="Times New Roman" panose="02020603050405020304" pitchFamily="18" charset="0"/>
              </a:rPr>
              <a:t>, A. P. </a:t>
            </a:r>
            <a:r>
              <a:rPr lang="en-US" altLang="zh-CN" sz="1600" b="0" kern="100" dirty="0" err="1" smtClean="0">
                <a:ea typeface="楷体" panose="02010609060101010101" pitchFamily="49" charset="-122"/>
                <a:cs typeface="Times New Roman" panose="02020603050405020304" pitchFamily="18" charset="0"/>
              </a:rPr>
              <a:t>Iyer</a:t>
            </a:r>
            <a:r>
              <a:rPr lang="en-US" altLang="zh-CN" sz="1600" b="0" kern="100" dirty="0" smtClean="0">
                <a:ea typeface="楷体" panose="02010609060101010101" pitchFamily="49" charset="-122"/>
                <a:cs typeface="Times New Roman" panose="02020603050405020304" pitchFamily="18" charset="0"/>
              </a:rPr>
              <a:t>, V. N. </a:t>
            </a:r>
            <a:r>
              <a:rPr lang="en-US" altLang="zh-CN" sz="1600" b="0" kern="100" dirty="0" err="1" smtClean="0">
                <a:ea typeface="楷体" panose="02010609060101010101" pitchFamily="49" charset="-122"/>
                <a:cs typeface="Times New Roman" panose="02020603050405020304" pitchFamily="18" charset="0"/>
              </a:rPr>
              <a:t>Padmanabhan</a:t>
            </a:r>
            <a:r>
              <a:rPr lang="en-US" altLang="zh-CN" sz="1600" b="0" kern="100" dirty="0" smtClean="0">
                <a:ea typeface="楷体" panose="02010609060101010101" pitchFamily="49" charset="-122"/>
                <a:cs typeface="Times New Roman" panose="02020603050405020304" pitchFamily="18" charset="0"/>
              </a:rPr>
              <a:t>, “</a:t>
            </a:r>
            <a:r>
              <a:rPr lang="en-US" altLang="zh-CN" sz="1600" b="0" kern="0" dirty="0" smtClean="0">
                <a:solidFill>
                  <a:srgbClr val="0000FF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Indoor localization without the pain</a:t>
            </a:r>
            <a:r>
              <a:rPr lang="en-US" altLang="zh-CN" sz="1600" b="0" kern="100" dirty="0" smtClean="0">
                <a:ea typeface="楷体" panose="02010609060101010101" pitchFamily="49" charset="-122"/>
                <a:cs typeface="Times New Roman" panose="02020603050405020304" pitchFamily="18" charset="0"/>
              </a:rPr>
              <a:t>” , in</a:t>
            </a:r>
            <a:r>
              <a:rPr lang="en-US" altLang="zh-CN" sz="1600" b="0" i="1" kern="100" dirty="0" smtClean="0">
                <a:ea typeface="楷体" panose="02010609060101010101" pitchFamily="49" charset="-122"/>
                <a:cs typeface="Times New Roman" panose="02020603050405020304" pitchFamily="18" charset="0"/>
              </a:rPr>
              <a:t> Proc. ACM </a:t>
            </a:r>
            <a:r>
              <a:rPr lang="en-US" altLang="zh-CN" sz="1600" b="0" i="1" kern="100" dirty="0" err="1" smtClean="0">
                <a:ea typeface="楷体" panose="02010609060101010101" pitchFamily="49" charset="-122"/>
                <a:cs typeface="Times New Roman" panose="02020603050405020304" pitchFamily="18" charset="0"/>
              </a:rPr>
              <a:t>MobiCom</a:t>
            </a:r>
            <a:r>
              <a:rPr lang="en-US" altLang="zh-CN" sz="1600" b="0" kern="100" dirty="0" smtClean="0">
                <a:ea typeface="楷体" panose="02010609060101010101" pitchFamily="49" charset="-122"/>
                <a:cs typeface="Times New Roman" panose="02020603050405020304" pitchFamily="18" charset="0"/>
              </a:rPr>
              <a:t>, 2010, pp. 173-184.</a:t>
            </a:r>
          </a:p>
          <a:p>
            <a:pPr marL="266700" indent="-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600" b="0" dirty="0" smtClean="0"/>
              <a:t>[2] Z. Yang, C. Wu and Y. Liu, “</a:t>
            </a:r>
            <a:r>
              <a:rPr lang="en-US" altLang="zh-CN" sz="1600" b="0" kern="0" dirty="0" smtClean="0">
                <a:solidFill>
                  <a:srgbClr val="0000FF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Locating in fingerprint space: Wireless indoor localization with little human intervention</a:t>
            </a:r>
            <a:r>
              <a:rPr lang="en-US" altLang="zh-CN" sz="1600" b="0" dirty="0" smtClean="0"/>
              <a:t>”, in </a:t>
            </a:r>
            <a:r>
              <a:rPr lang="en-US" altLang="zh-CN" sz="1600" b="0" i="1" dirty="0" smtClean="0"/>
              <a:t>Proc. ACM </a:t>
            </a:r>
            <a:r>
              <a:rPr lang="en-US" altLang="zh-CN" sz="1600" b="0" i="1" dirty="0" err="1" smtClean="0"/>
              <a:t>MobiCom</a:t>
            </a:r>
            <a:r>
              <a:rPr lang="en-US" altLang="zh-CN" sz="1600" b="0" dirty="0" smtClean="0"/>
              <a:t>, 2012, pp. 269–280.</a:t>
            </a:r>
          </a:p>
          <a:p>
            <a:pPr marL="266700" indent="-2667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600" b="0" dirty="0" smtClean="0"/>
              <a:t>[3] C. Wu, Z. Yang, Y. Liu and W. Xi, “</a:t>
            </a:r>
            <a:r>
              <a:rPr lang="en-US" altLang="zh-CN" sz="1600" b="0" kern="0" dirty="0" smtClean="0">
                <a:solidFill>
                  <a:srgbClr val="0000FF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WILL: Wireless indoor localization without site survey</a:t>
            </a:r>
            <a:r>
              <a:rPr lang="en-US" altLang="zh-CN" sz="1600" b="0" dirty="0" smtClean="0"/>
              <a:t>”, in </a:t>
            </a:r>
            <a:r>
              <a:rPr lang="en-US" altLang="zh-CN" sz="1600" b="0" i="1" dirty="0" smtClean="0"/>
              <a:t>Proc. INFOCOM, </a:t>
            </a:r>
            <a:r>
              <a:rPr lang="en-US" altLang="zh-CN" sz="1600" b="0" dirty="0" smtClean="0"/>
              <a:t>2012, pp. 64-72.</a:t>
            </a:r>
            <a:endParaRPr lang="zh-CN" altLang="zh-CN" sz="1600" kern="100" dirty="0" smtClean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14174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3000" dirty="0">
                <a:solidFill>
                  <a:srgbClr val="922706"/>
                </a:solidFill>
              </a:rPr>
              <a:t>Motivation</a:t>
            </a:r>
            <a:endParaRPr lang="zh-CN" altLang="en-US" sz="3000" dirty="0">
              <a:solidFill>
                <a:srgbClr val="92270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Previous works are all done over a perfect database, what the results would be if the  database is incomplete?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solidFill>
                  <a:srgbClr val="922706"/>
                </a:solidFill>
              </a:rPr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p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tx1"/>
                </a:solidFill>
              </a:rPr>
              <a:t>Incomplete Database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System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Error Probability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200" dirty="0" smtClean="0"/>
              <a:t>Best Strategy 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Future Work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0890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System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Received Signal Strength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b="0" dirty="0" smtClean="0"/>
              <a:t>       : </a:t>
            </a:r>
            <a:r>
              <a:rPr lang="en-US" altLang="zh-CN" b="0" dirty="0" smtClean="0">
                <a:ea typeface="黑体" panose="02010609060101010101" pitchFamily="49" charset="-122"/>
              </a:rPr>
              <a:t>How RSS readings varies with respect to locations</a:t>
            </a:r>
          </a:p>
          <a:p>
            <a:pPr marL="628650" lvl="1" indent="0">
              <a:buNone/>
            </a:pPr>
            <a:endParaRPr lang="zh-CN" altLang="en-US" dirty="0" smtClean="0">
              <a:latin typeface="+mn-lt"/>
            </a:endParaRPr>
          </a:p>
          <a:p>
            <a:pPr marL="628650" lvl="1" indent="0">
              <a:buNone/>
            </a:pPr>
            <a:r>
              <a:rPr lang="en-US" altLang="zh-CN" b="0" dirty="0" smtClean="0"/>
              <a:t>       : </a:t>
            </a:r>
            <a:r>
              <a:rPr lang="en-US" altLang="zh-CN" b="0" dirty="0" smtClean="0">
                <a:ea typeface="黑体" panose="02010609060101010101" pitchFamily="49" charset="-122"/>
              </a:rPr>
              <a:t>Normalized Gaussian additive noise</a:t>
            </a:r>
            <a:endParaRPr lang="en-US" altLang="zh-CN" b="0" baseline="0" dirty="0" smtClean="0">
              <a:ea typeface="黑体" panose="02010609060101010101" pitchFamily="49" charset="-122"/>
            </a:endParaRPr>
          </a:p>
          <a:p>
            <a:pPr marL="628650" lvl="1" indent="0">
              <a:buNone/>
            </a:pPr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dirty="0" smtClean="0"/>
              <a:t>            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811" y="2015049"/>
            <a:ext cx="2850317" cy="48929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139" y="2046966"/>
            <a:ext cx="1961747" cy="45737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708" y="2813866"/>
            <a:ext cx="810509" cy="5721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8757" y="3888762"/>
            <a:ext cx="370007" cy="4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51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"/>
    </mc:Choice>
    <mc:Fallback>
      <p:transition spd="slow" advTm="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System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268413"/>
            <a:ext cx="8483600" cy="5065712"/>
          </a:xfrm>
        </p:spPr>
        <p:txBody>
          <a:bodyPr/>
          <a:lstStyle/>
          <a:p>
            <a:r>
              <a:rPr lang="en-US" altLang="zh-CN" dirty="0" smtClean="0"/>
              <a:t>Sample Space &amp; Physical Space</a:t>
            </a:r>
          </a:p>
          <a:p>
            <a:endParaRPr lang="en-US" altLang="zh-CN" dirty="0"/>
          </a:p>
          <a:p>
            <a:pPr marL="628650" lvl="1" indent="0">
              <a:buNone/>
            </a:pPr>
            <a:endParaRPr lang="en-US" altLang="zh-CN" dirty="0" smtClean="0"/>
          </a:p>
          <a:p>
            <a:pPr marL="628650" lvl="1" indent="0">
              <a:buNone/>
            </a:pPr>
            <a:r>
              <a:rPr lang="en-US" altLang="zh-CN" dirty="0" smtClean="0"/>
              <a:t>            </a:t>
            </a:r>
          </a:p>
        </p:txBody>
      </p:sp>
      <p:sp>
        <p:nvSpPr>
          <p:cNvPr id="9" name="矩形 8"/>
          <p:cNvSpPr/>
          <p:nvPr/>
        </p:nvSpPr>
        <p:spPr>
          <a:xfrm>
            <a:off x="431800" y="2125508"/>
            <a:ext cx="54512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800" dirty="0" smtClean="0"/>
              <a:t>physical  space:</a:t>
            </a:r>
          </a:p>
          <a:p>
            <a:pPr lvl="1"/>
            <a:r>
              <a:rPr lang="en-US" altLang="zh-CN" sz="2800" dirty="0" smtClean="0"/>
              <a:t>     </a:t>
            </a:r>
          </a:p>
          <a:p>
            <a:pPr lvl="1"/>
            <a:r>
              <a:rPr lang="en-US" altLang="zh-CN" sz="2800" dirty="0"/>
              <a:t>	</a:t>
            </a:r>
            <a:r>
              <a:rPr lang="en-US" altLang="zh-CN" sz="2800" dirty="0" smtClean="0"/>
              <a:t>Radius</a:t>
            </a:r>
            <a:r>
              <a:rPr lang="en-US" altLang="zh-CN" sz="2800" dirty="0"/>
              <a:t>: </a:t>
            </a:r>
            <a:r>
              <a:rPr lang="el-GR" altLang="zh-CN" sz="2800" dirty="0"/>
              <a:t>δ </a:t>
            </a:r>
            <a:endParaRPr lang="en-US" altLang="zh-CN" sz="2800" dirty="0"/>
          </a:p>
          <a:p>
            <a:pPr lvl="1"/>
            <a:r>
              <a:rPr lang="en-US" altLang="zh-CN" sz="2800" dirty="0"/>
              <a:t>	User’s location: Q  </a:t>
            </a:r>
            <a:endParaRPr lang="en-US" altLang="zh-CN" sz="2800" dirty="0" smtClean="0"/>
          </a:p>
          <a:p>
            <a:pPr lvl="1"/>
            <a:endParaRPr lang="en-US" altLang="zh-CN" sz="2800" dirty="0" smtClean="0"/>
          </a:p>
          <a:p>
            <a:pPr lvl="1"/>
            <a:r>
              <a:rPr lang="en-US" altLang="zh-CN" sz="2800" dirty="0" smtClean="0"/>
              <a:t>sample space:</a:t>
            </a:r>
          </a:p>
          <a:p>
            <a:pPr lvl="1"/>
            <a:r>
              <a:rPr lang="en-US" altLang="zh-CN" sz="2800" dirty="0" smtClean="0"/>
              <a:t>     </a:t>
            </a:r>
          </a:p>
          <a:p>
            <a:pPr lvl="1"/>
            <a:r>
              <a:rPr lang="en-US" altLang="zh-CN" sz="2800" dirty="0"/>
              <a:t>	</a:t>
            </a:r>
            <a:r>
              <a:rPr lang="en-US" altLang="zh-CN" sz="2800" dirty="0" smtClean="0"/>
              <a:t>Event</a:t>
            </a:r>
            <a:r>
              <a:rPr lang="en-US" altLang="zh-CN" sz="2800" dirty="0"/>
              <a:t>: E(</a:t>
            </a:r>
            <a:r>
              <a:rPr lang="el-GR" altLang="zh-CN" sz="2800" dirty="0"/>
              <a:t>δ</a:t>
            </a:r>
            <a:r>
              <a:rPr lang="en-US" altLang="zh-CN" sz="2800" dirty="0"/>
              <a:t>)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265" y="2721102"/>
            <a:ext cx="3740880" cy="2348241"/>
          </a:xfrm>
          <a:prstGeom prst="rect">
            <a:avLst/>
          </a:prstGeom>
        </p:spPr>
      </p:pic>
      <p:sp>
        <p:nvSpPr>
          <p:cNvPr id="11" name="TextBox 15"/>
          <p:cNvSpPr txBox="1"/>
          <p:nvPr/>
        </p:nvSpPr>
        <p:spPr>
          <a:xfrm>
            <a:off x="4012590" y="4788943"/>
            <a:ext cx="2510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rgbClr val="FF0000"/>
                </a:solidFill>
              </a:rPr>
              <a:t>Physical space</a:t>
            </a:r>
            <a:endParaRPr lang="zh-CN" altLang="en-US" sz="2200" dirty="0">
              <a:solidFill>
                <a:srgbClr val="FF0000"/>
              </a:solidFill>
            </a:endParaRPr>
          </a:p>
        </p:txBody>
      </p:sp>
      <p:sp>
        <p:nvSpPr>
          <p:cNvPr id="12" name="TextBox 16"/>
          <p:cNvSpPr txBox="1"/>
          <p:nvPr/>
        </p:nvSpPr>
        <p:spPr>
          <a:xfrm>
            <a:off x="6522707" y="5004387"/>
            <a:ext cx="3191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>
                <a:solidFill>
                  <a:srgbClr val="FF0000"/>
                </a:solidFill>
              </a:rPr>
              <a:t>sample </a:t>
            </a:r>
            <a:r>
              <a:rPr lang="en-US" altLang="zh-CN" sz="2200" dirty="0">
                <a:solidFill>
                  <a:srgbClr val="FF0000"/>
                </a:solidFill>
              </a:rPr>
              <a:t>space</a:t>
            </a:r>
            <a:endParaRPr lang="zh-CN" altLang="en-US" sz="2200" dirty="0">
              <a:solidFill>
                <a:srgbClr val="FF0000"/>
              </a:solidFill>
            </a:endParaRPr>
          </a:p>
          <a:p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31677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922706"/>
                </a:solidFill>
              </a:rPr>
              <a:t>System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Data Fluctuation due to the Gaussian </a:t>
            </a:r>
            <a:r>
              <a:rPr lang="en-US" altLang="zh-CN" dirty="0" smtClean="0"/>
              <a:t>Noise one dimension case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862" y="2201069"/>
            <a:ext cx="5553075" cy="3200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728604" y="2863970"/>
            <a:ext cx="19327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</a:t>
            </a:r>
            <a:r>
              <a:rPr lang="en-US" altLang="zh-CN" dirty="0" smtClean="0"/>
              <a:t>aw of large numbers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6799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"/>
    </mc:Choice>
    <mc:Fallback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Hans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Hans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18161</TotalTime>
  <Words>421</Words>
  <Application>Microsoft Office PowerPoint</Application>
  <PresentationFormat>全屏显示(4:3)</PresentationFormat>
  <Paragraphs>144</Paragraphs>
  <Slides>24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黑体</vt:lpstr>
      <vt:lpstr>华文新魏</vt:lpstr>
      <vt:lpstr>楷体</vt:lpstr>
      <vt:lpstr>隶书</vt:lpstr>
      <vt:lpstr>宋体</vt:lpstr>
      <vt:lpstr>Arial</vt:lpstr>
      <vt:lpstr>Calibri</vt:lpstr>
      <vt:lpstr>Times New Roman</vt:lpstr>
      <vt:lpstr>Wingdings</vt:lpstr>
      <vt:lpstr>1_自定义设计方案</vt:lpstr>
      <vt:lpstr>Equation</vt:lpstr>
      <vt:lpstr>MathType 6.0 Equation</vt:lpstr>
      <vt:lpstr>Crowdsourcing Based Indoor Localization </vt:lpstr>
      <vt:lpstr>Outline</vt:lpstr>
      <vt:lpstr>Background</vt:lpstr>
      <vt:lpstr>Related Work</vt:lpstr>
      <vt:lpstr>Motivation</vt:lpstr>
      <vt:lpstr>Outline</vt:lpstr>
      <vt:lpstr>System Model</vt:lpstr>
      <vt:lpstr>System Model</vt:lpstr>
      <vt:lpstr>System Model</vt:lpstr>
      <vt:lpstr>System Model</vt:lpstr>
      <vt:lpstr>System Model</vt:lpstr>
      <vt:lpstr>Error Probability</vt:lpstr>
      <vt:lpstr>Error Probability</vt:lpstr>
      <vt:lpstr>Error Probability</vt:lpstr>
      <vt:lpstr>Error Probability</vt:lpstr>
      <vt:lpstr>Error Probability</vt:lpstr>
      <vt:lpstr>Best Strategy</vt:lpstr>
      <vt:lpstr>Best Strategy</vt:lpstr>
      <vt:lpstr>Outline</vt:lpstr>
      <vt:lpstr>Experiment</vt:lpstr>
      <vt:lpstr>Experiment</vt:lpstr>
      <vt:lpstr>Best Strategy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hanft</dc:creator>
  <cp:lastModifiedBy>shenruofei</cp:lastModifiedBy>
  <cp:revision>3086</cp:revision>
  <cp:lastPrinted>1601-01-01T00:00:00Z</cp:lastPrinted>
  <dcterms:created xsi:type="dcterms:W3CDTF">1601-01-01T00:00:00Z</dcterms:created>
  <dcterms:modified xsi:type="dcterms:W3CDTF">2015-05-18T12:58:39Z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