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6" r:id="rId6"/>
    <p:sldId id="265" r:id="rId7"/>
    <p:sldId id="261" r:id="rId8"/>
    <p:sldId id="267" r:id="rId9"/>
    <p:sldId id="260" r:id="rId10"/>
    <p:sldId id="262" r:id="rId11"/>
    <p:sldId id="263" r:id="rId12"/>
    <p:sldId id="264"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1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3627621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3475371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400671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1041147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155814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262816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376216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3195194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3028492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128890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5C323C2-D080-4129-A054-CCC7AEC2CD6A}" type="datetimeFigureOut">
              <a:rPr lang="zh-CN" altLang="en-US" smtClean="0"/>
              <a:t>2015/5/25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4162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9000"/>
            <a:lum/>
          </a:blip>
          <a:srcRect/>
          <a:stretch>
            <a:fillRect b="-1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323C2-D080-4129-A054-CCC7AEC2CD6A}" type="datetimeFigureOut">
              <a:rPr lang="zh-CN" altLang="en-US" smtClean="0"/>
              <a:t>2015/5/25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A9242-C491-4DDF-9B78-CFCFE5207351}" type="slidenum">
              <a:rPr lang="zh-CN" altLang="en-US" smtClean="0"/>
              <a:t>‹#›</a:t>
            </a:fld>
            <a:endParaRPr lang="zh-CN" altLang="en-US"/>
          </a:p>
        </p:txBody>
      </p:sp>
    </p:spTree>
    <p:extLst>
      <p:ext uri="{BB962C8B-B14F-4D97-AF65-F5344CB8AC3E}">
        <p14:creationId xmlns:p14="http://schemas.microsoft.com/office/powerpoint/2010/main" val="1050126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2204864"/>
            <a:ext cx="7416824" cy="707886"/>
          </a:xfrm>
          <a:prstGeom prst="rect">
            <a:avLst/>
          </a:prstGeom>
          <a:noFill/>
        </p:spPr>
        <p:txBody>
          <a:bodyPr wrap="square" rtlCol="0">
            <a:spAutoFit/>
          </a:bodyPr>
          <a:lstStyle/>
          <a:p>
            <a:r>
              <a:rPr lang="en-US" altLang="zh-CN" sz="4000" b="1" dirty="0" smtClean="0">
                <a:solidFill>
                  <a:schemeClr val="accent1">
                    <a:lumMod val="50000"/>
                  </a:schemeClr>
                </a:solidFill>
                <a:latin typeface="Times New Roman" pitchFamily="18" charset="0"/>
                <a:cs typeface="Times New Roman" pitchFamily="18" charset="0"/>
              </a:rPr>
              <a:t>Wireless Data Center Network</a:t>
            </a:r>
            <a:endParaRPr lang="zh-CN" altLang="en-US" sz="4000" b="1" dirty="0">
              <a:solidFill>
                <a:schemeClr val="accent1">
                  <a:lumMod val="50000"/>
                </a:schemeClr>
              </a:solidFill>
              <a:latin typeface="Times New Roman" pitchFamily="18" charset="0"/>
              <a:cs typeface="Times New Roman" pitchFamily="18" charset="0"/>
            </a:endParaRPr>
          </a:p>
        </p:txBody>
      </p:sp>
      <p:sp>
        <p:nvSpPr>
          <p:cNvPr id="5" name="TextBox 4"/>
          <p:cNvSpPr txBox="1"/>
          <p:nvPr/>
        </p:nvSpPr>
        <p:spPr>
          <a:xfrm>
            <a:off x="6012160" y="4715417"/>
            <a:ext cx="2232248" cy="584775"/>
          </a:xfrm>
          <a:prstGeom prst="rect">
            <a:avLst/>
          </a:prstGeom>
          <a:noFill/>
        </p:spPr>
        <p:txBody>
          <a:bodyPr wrap="square" rtlCol="0">
            <a:spAutoFit/>
          </a:bodyPr>
          <a:lstStyle/>
          <a:p>
            <a:r>
              <a:rPr lang="zh-CN" altLang="en-US" sz="3200" b="1" dirty="0">
                <a:solidFill>
                  <a:schemeClr val="accent1">
                    <a:lumMod val="50000"/>
                  </a:schemeClr>
                </a:solidFill>
                <a:latin typeface="华文仿宋" pitchFamily="2" charset="-122"/>
                <a:ea typeface="华文仿宋" pitchFamily="2" charset="-122"/>
              </a:rPr>
              <a:t>樊逸群</a:t>
            </a:r>
          </a:p>
        </p:txBody>
      </p:sp>
    </p:spTree>
    <p:extLst>
      <p:ext uri="{BB962C8B-B14F-4D97-AF65-F5344CB8AC3E}">
        <p14:creationId xmlns:p14="http://schemas.microsoft.com/office/powerpoint/2010/main" val="714862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70121"/>
            <a:ext cx="5976664" cy="707886"/>
          </a:xfrm>
          <a:prstGeom prst="rect">
            <a:avLst/>
          </a:prstGeom>
          <a:noFill/>
        </p:spPr>
        <p:txBody>
          <a:bodyPr wrap="square" rtlCol="0">
            <a:spAutoFit/>
          </a:bodyPr>
          <a:lstStyle/>
          <a:p>
            <a:r>
              <a:rPr lang="en-US" altLang="zh-CN" sz="4000" b="1" dirty="0" smtClean="0">
                <a:solidFill>
                  <a:schemeClr val="accent1">
                    <a:lumMod val="50000"/>
                  </a:schemeClr>
                </a:solidFill>
                <a:latin typeface="Times New Roman" pitchFamily="18" charset="0"/>
                <a:cs typeface="Times New Roman" pitchFamily="18" charset="0"/>
              </a:rPr>
              <a:t>Algorithm</a:t>
            </a:r>
            <a:endParaRPr lang="zh-CN" altLang="en-US" sz="4000" b="1" dirty="0">
              <a:solidFill>
                <a:schemeClr val="accent1">
                  <a:lumMod val="50000"/>
                </a:schemeClr>
              </a:solidFill>
              <a:latin typeface="Times New Roman" pitchFamily="18" charset="0"/>
              <a:cs typeface="Times New Roman" pitchFamily="18" charset="0"/>
            </a:endParaRPr>
          </a:p>
        </p:txBody>
      </p:sp>
      <p:sp>
        <p:nvSpPr>
          <p:cNvPr id="3" name="矩形 2"/>
          <p:cNvSpPr/>
          <p:nvPr/>
        </p:nvSpPr>
        <p:spPr>
          <a:xfrm>
            <a:off x="3467817" y="388803"/>
            <a:ext cx="3318537" cy="584775"/>
          </a:xfrm>
          <a:prstGeom prst="rect">
            <a:avLst/>
          </a:prstGeom>
        </p:spPr>
        <p:txBody>
          <a:bodyPr wrap="none">
            <a:spAutoFit/>
          </a:bodyPr>
          <a:lstStyle/>
          <a:p>
            <a:r>
              <a:rPr lang="en-US" altLang="zh-CN" sz="3200" b="1" dirty="0">
                <a:solidFill>
                  <a:schemeClr val="accent1">
                    <a:lumMod val="50000"/>
                  </a:schemeClr>
                </a:solidFill>
                <a:latin typeface="Times New Roman" pitchFamily="18" charset="0"/>
                <a:cs typeface="Times New Roman" pitchFamily="18" charset="0"/>
              </a:rPr>
              <a:t>Burden allocation</a:t>
            </a:r>
            <a:endParaRPr lang="zh-CN" altLang="en-US" sz="3200" b="1" dirty="0">
              <a:solidFill>
                <a:schemeClr val="accent1">
                  <a:lumMod val="50000"/>
                </a:schemeClr>
              </a:solidFill>
              <a:latin typeface="Times New Roman" pitchFamily="18" charset="0"/>
              <a:cs typeface="Times New Roman" pitchFamily="18" charset="0"/>
            </a:endParaRPr>
          </a:p>
        </p:txBody>
      </p:sp>
      <p:grpSp>
        <p:nvGrpSpPr>
          <p:cNvPr id="21" name="组合 20"/>
          <p:cNvGrpSpPr/>
          <p:nvPr/>
        </p:nvGrpSpPr>
        <p:grpSpPr>
          <a:xfrm>
            <a:off x="3227730" y="1213934"/>
            <a:ext cx="2424028" cy="2345051"/>
            <a:chOff x="947718" y="2420888"/>
            <a:chExt cx="2424028" cy="2345051"/>
          </a:xfrm>
        </p:grpSpPr>
        <p:sp>
          <p:nvSpPr>
            <p:cNvPr id="5" name="矩形 4"/>
            <p:cNvSpPr/>
            <p:nvPr/>
          </p:nvSpPr>
          <p:spPr>
            <a:xfrm>
              <a:off x="947718" y="2420888"/>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771800" y="4189875"/>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47718" y="4189875"/>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771800" y="2420888"/>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a:stCxn id="5" idx="3"/>
              <a:endCxn id="8" idx="1"/>
            </p:cNvCxnSpPr>
            <p:nvPr/>
          </p:nvCxnSpPr>
          <p:spPr>
            <a:xfrm>
              <a:off x="1547664" y="2708920"/>
              <a:ext cx="1224136"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5" name="直接连接符 14"/>
            <p:cNvCxnSpPr>
              <a:stCxn id="5" idx="2"/>
              <a:endCxn id="7" idx="0"/>
            </p:cNvCxnSpPr>
            <p:nvPr/>
          </p:nvCxnSpPr>
          <p:spPr>
            <a:xfrm>
              <a:off x="1247691" y="2996952"/>
              <a:ext cx="0" cy="1192923"/>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8" idx="2"/>
              <a:endCxn id="6" idx="0"/>
            </p:cNvCxnSpPr>
            <p:nvPr/>
          </p:nvCxnSpPr>
          <p:spPr>
            <a:xfrm>
              <a:off x="3071773" y="2996952"/>
              <a:ext cx="0" cy="1192923"/>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1547664" y="4477907"/>
              <a:ext cx="1224136"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1403648" y="4077072"/>
            <a:ext cx="2556103" cy="2359496"/>
            <a:chOff x="3995936" y="1988840"/>
            <a:chExt cx="2556103" cy="2359496"/>
          </a:xfrm>
        </p:grpSpPr>
        <p:sp>
          <p:nvSpPr>
            <p:cNvPr id="23" name="矩形 22"/>
            <p:cNvSpPr/>
            <p:nvPr/>
          </p:nvSpPr>
          <p:spPr>
            <a:xfrm>
              <a:off x="3995936" y="2003285"/>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10</a:t>
              </a:r>
              <a:endParaRPr lang="zh-CN" altLang="en-US" dirty="0"/>
            </a:p>
          </p:txBody>
        </p:sp>
        <p:sp>
          <p:nvSpPr>
            <p:cNvPr id="24" name="矩形 23"/>
            <p:cNvSpPr/>
            <p:nvPr/>
          </p:nvSpPr>
          <p:spPr>
            <a:xfrm>
              <a:off x="5820018" y="3772272"/>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30</a:t>
              </a:r>
              <a:endParaRPr lang="zh-CN" altLang="en-US" dirty="0"/>
            </a:p>
          </p:txBody>
        </p:sp>
        <p:sp>
          <p:nvSpPr>
            <p:cNvPr id="25" name="矩形 24"/>
            <p:cNvSpPr/>
            <p:nvPr/>
          </p:nvSpPr>
          <p:spPr>
            <a:xfrm>
              <a:off x="3995936" y="3772272"/>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-5</a:t>
              </a:r>
              <a:endParaRPr lang="zh-CN" altLang="en-US" dirty="0"/>
            </a:p>
          </p:txBody>
        </p:sp>
        <p:sp>
          <p:nvSpPr>
            <p:cNvPr id="26" name="矩形 25"/>
            <p:cNvSpPr/>
            <p:nvPr/>
          </p:nvSpPr>
          <p:spPr>
            <a:xfrm>
              <a:off x="5820018" y="2003285"/>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-20</a:t>
              </a:r>
              <a:endParaRPr lang="zh-CN" altLang="en-US" dirty="0"/>
            </a:p>
          </p:txBody>
        </p:sp>
        <p:cxnSp>
          <p:nvCxnSpPr>
            <p:cNvPr id="27" name="直接连接符 26"/>
            <p:cNvCxnSpPr>
              <a:stCxn id="23" idx="3"/>
              <a:endCxn id="26" idx="1"/>
            </p:cNvCxnSpPr>
            <p:nvPr/>
          </p:nvCxnSpPr>
          <p:spPr>
            <a:xfrm>
              <a:off x="4595882" y="2291317"/>
              <a:ext cx="1224136" cy="0"/>
            </a:xfrm>
            <a:prstGeom prst="line">
              <a:avLst/>
            </a:prstGeom>
            <a:ln w="28575">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23" idx="2"/>
              <a:endCxn id="25" idx="0"/>
            </p:cNvCxnSpPr>
            <p:nvPr/>
          </p:nvCxnSpPr>
          <p:spPr>
            <a:xfrm>
              <a:off x="4295909" y="2579349"/>
              <a:ext cx="0" cy="1192923"/>
            </a:xfrm>
            <a:prstGeom prst="line">
              <a:avLst/>
            </a:prstGeom>
            <a:ln w="28575">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直接连接符 28"/>
            <p:cNvCxnSpPr>
              <a:stCxn id="26" idx="2"/>
              <a:endCxn id="24" idx="0"/>
            </p:cNvCxnSpPr>
            <p:nvPr/>
          </p:nvCxnSpPr>
          <p:spPr>
            <a:xfrm>
              <a:off x="6119991" y="2579349"/>
              <a:ext cx="0" cy="1192923"/>
            </a:xfrm>
            <a:prstGeom prst="line">
              <a:avLst/>
            </a:prstGeom>
            <a:ln w="28575">
              <a:prstDash val="sysDash"/>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595882" y="4060304"/>
              <a:ext cx="1224136" cy="0"/>
            </a:xfrm>
            <a:prstGeom prst="line">
              <a:avLst/>
            </a:prstGeom>
            <a:ln w="28575">
              <a:prstDash val="sysDash"/>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004048" y="1988840"/>
              <a:ext cx="432048" cy="369332"/>
            </a:xfrm>
            <a:prstGeom prst="rect">
              <a:avLst/>
            </a:prstGeom>
            <a:noFill/>
          </p:spPr>
          <p:txBody>
            <a:bodyPr wrap="square" rtlCol="0">
              <a:spAutoFit/>
            </a:bodyPr>
            <a:lstStyle/>
            <a:p>
              <a:r>
                <a:rPr lang="en-US" altLang="zh-CN" dirty="0" smtClean="0"/>
                <a:t>10</a:t>
              </a:r>
              <a:endParaRPr lang="zh-CN" altLang="en-US" dirty="0"/>
            </a:p>
          </p:txBody>
        </p:sp>
        <p:sp>
          <p:nvSpPr>
            <p:cNvPr id="32" name="TextBox 31"/>
            <p:cNvSpPr txBox="1"/>
            <p:nvPr/>
          </p:nvSpPr>
          <p:spPr>
            <a:xfrm>
              <a:off x="6119991" y="2991144"/>
              <a:ext cx="432048" cy="369332"/>
            </a:xfrm>
            <a:prstGeom prst="rect">
              <a:avLst/>
            </a:prstGeom>
            <a:noFill/>
          </p:spPr>
          <p:txBody>
            <a:bodyPr wrap="square" rtlCol="0">
              <a:spAutoFit/>
            </a:bodyPr>
            <a:lstStyle/>
            <a:p>
              <a:r>
                <a:rPr lang="en-US" altLang="zh-CN" dirty="0" smtClean="0"/>
                <a:t>10</a:t>
              </a:r>
              <a:endParaRPr lang="zh-CN" altLang="en-US" dirty="0"/>
            </a:p>
          </p:txBody>
        </p:sp>
        <p:sp>
          <p:nvSpPr>
            <p:cNvPr id="33" name="TextBox 32"/>
            <p:cNvSpPr txBox="1"/>
            <p:nvPr/>
          </p:nvSpPr>
          <p:spPr>
            <a:xfrm>
              <a:off x="5004048" y="3694130"/>
              <a:ext cx="432048" cy="369332"/>
            </a:xfrm>
            <a:prstGeom prst="rect">
              <a:avLst/>
            </a:prstGeom>
            <a:noFill/>
          </p:spPr>
          <p:txBody>
            <a:bodyPr wrap="square" rtlCol="0">
              <a:spAutoFit/>
            </a:bodyPr>
            <a:lstStyle/>
            <a:p>
              <a:r>
                <a:rPr lang="en-US" altLang="zh-CN" dirty="0" smtClean="0"/>
                <a:t>5</a:t>
              </a:r>
              <a:endParaRPr lang="zh-CN" altLang="en-US" dirty="0"/>
            </a:p>
          </p:txBody>
        </p:sp>
      </p:grpSp>
      <p:sp>
        <p:nvSpPr>
          <p:cNvPr id="36" name="矩形 35"/>
          <p:cNvSpPr/>
          <p:nvPr/>
        </p:nvSpPr>
        <p:spPr>
          <a:xfrm>
            <a:off x="6486381" y="4976010"/>
            <a:ext cx="59994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15</a:t>
            </a:r>
            <a:endParaRPr lang="zh-CN" altLang="en-US" dirty="0"/>
          </a:p>
        </p:txBody>
      </p:sp>
      <p:sp>
        <p:nvSpPr>
          <p:cNvPr id="44" name="右箭头 43"/>
          <p:cNvSpPr/>
          <p:nvPr/>
        </p:nvSpPr>
        <p:spPr>
          <a:xfrm>
            <a:off x="4371001" y="5171709"/>
            <a:ext cx="1512168"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837788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1733" y="2060848"/>
            <a:ext cx="3057525"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2594826" y="522473"/>
            <a:ext cx="3318537" cy="584775"/>
          </a:xfrm>
          <a:prstGeom prst="rect">
            <a:avLst/>
          </a:prstGeom>
        </p:spPr>
        <p:txBody>
          <a:bodyPr wrap="none">
            <a:spAutoFit/>
          </a:bodyPr>
          <a:lstStyle/>
          <a:p>
            <a:r>
              <a:rPr lang="en-US" altLang="zh-CN" sz="3200" b="1" dirty="0">
                <a:solidFill>
                  <a:schemeClr val="accent1">
                    <a:lumMod val="50000"/>
                  </a:schemeClr>
                </a:solidFill>
                <a:latin typeface="Times New Roman" pitchFamily="18" charset="0"/>
                <a:cs typeface="Times New Roman" pitchFamily="18" charset="0"/>
              </a:rPr>
              <a:t>Burden allocation</a:t>
            </a:r>
            <a:endParaRPr lang="zh-CN" altLang="en-US" sz="3200" b="1" dirty="0">
              <a:solidFill>
                <a:schemeClr val="accent1">
                  <a:lumMod val="50000"/>
                </a:schemeClr>
              </a:solidFill>
              <a:latin typeface="Times New Roman" pitchFamily="18" charset="0"/>
              <a:cs typeface="Times New Roman" pitchFamily="18" charset="0"/>
            </a:endParaRPr>
          </a:p>
        </p:txBody>
      </p:sp>
      <p:sp>
        <p:nvSpPr>
          <p:cNvPr id="4" name="内容占位符 2"/>
          <p:cNvSpPr txBox="1">
            <a:spLocks/>
          </p:cNvSpPr>
          <p:nvPr/>
        </p:nvSpPr>
        <p:spPr>
          <a:xfrm>
            <a:off x="827584" y="1556792"/>
            <a:ext cx="4896544" cy="432048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200000"/>
              </a:lnSpc>
            </a:pPr>
            <a:r>
              <a:rPr lang="en-US" altLang="zh-CN" dirty="0" smtClean="0">
                <a:solidFill>
                  <a:schemeClr val="accent1">
                    <a:lumMod val="50000"/>
                  </a:schemeClr>
                </a:solidFill>
                <a:latin typeface="Times New Roman" pitchFamily="18" charset="0"/>
                <a:cs typeface="Times New Roman" pitchFamily="18" charset="0"/>
              </a:rPr>
              <a:t>The simple way</a:t>
            </a:r>
          </a:p>
          <a:p>
            <a:pPr>
              <a:lnSpc>
                <a:spcPct val="200000"/>
              </a:lnSpc>
            </a:pPr>
            <a:r>
              <a:rPr lang="en-US" altLang="zh-CN" dirty="0" smtClean="0">
                <a:solidFill>
                  <a:schemeClr val="accent1">
                    <a:lumMod val="50000"/>
                  </a:schemeClr>
                </a:solidFill>
                <a:latin typeface="Times New Roman" pitchFamily="18" charset="0"/>
                <a:cs typeface="Times New Roman" pitchFamily="18" charset="0"/>
              </a:rPr>
              <a:t>Consider the maximum of allocation </a:t>
            </a:r>
          </a:p>
          <a:p>
            <a:pPr marL="0" indent="0">
              <a:buFont typeface="Arial" pitchFamily="34" charset="0"/>
              <a:buNone/>
            </a:pPr>
            <a:endParaRPr lang="zh-CN" altLang="en-US" dirty="0"/>
          </a:p>
        </p:txBody>
      </p:sp>
    </p:spTree>
    <p:extLst>
      <p:ext uri="{BB962C8B-B14F-4D97-AF65-F5344CB8AC3E}">
        <p14:creationId xmlns:p14="http://schemas.microsoft.com/office/powerpoint/2010/main" val="3143309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67744" y="1268760"/>
            <a:ext cx="5976664" cy="1107996"/>
          </a:xfrm>
          <a:prstGeom prst="rect">
            <a:avLst/>
          </a:prstGeom>
          <a:noFill/>
        </p:spPr>
        <p:txBody>
          <a:bodyPr wrap="square" rtlCol="0">
            <a:spAutoFit/>
          </a:bodyPr>
          <a:lstStyle/>
          <a:p>
            <a:r>
              <a:rPr lang="en-US" altLang="zh-CN" sz="6600" b="1" dirty="0" smtClean="0">
                <a:solidFill>
                  <a:schemeClr val="accent1">
                    <a:lumMod val="50000"/>
                  </a:schemeClr>
                </a:solidFill>
                <a:latin typeface="Times New Roman" pitchFamily="18" charset="0"/>
                <a:cs typeface="Times New Roman" pitchFamily="18" charset="0"/>
              </a:rPr>
              <a:t>Thank you!</a:t>
            </a:r>
            <a:endParaRPr lang="zh-CN" altLang="en-US" sz="6600" b="1"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696121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en-US" altLang="zh-CN" sz="5400" b="1" dirty="0" smtClean="0">
                <a:solidFill>
                  <a:schemeClr val="accent1">
                    <a:lumMod val="50000"/>
                  </a:schemeClr>
                </a:solidFill>
                <a:latin typeface="Times New Roman" pitchFamily="18" charset="0"/>
                <a:cs typeface="Times New Roman" pitchFamily="18" charset="0"/>
              </a:rPr>
              <a:t>Outline</a:t>
            </a:r>
            <a:endParaRPr lang="zh-CN" altLang="en-US" sz="5400" b="1" dirty="0">
              <a:solidFill>
                <a:schemeClr val="accent1">
                  <a:lumMod val="50000"/>
                </a:schemeClr>
              </a:solidFill>
              <a:latin typeface="Times New Roman" pitchFamily="18" charset="0"/>
              <a:cs typeface="Times New Roman" pitchFamily="18" charset="0"/>
            </a:endParaRPr>
          </a:p>
        </p:txBody>
      </p:sp>
      <p:sp>
        <p:nvSpPr>
          <p:cNvPr id="3" name="内容占位符 2"/>
          <p:cNvSpPr>
            <a:spLocks noGrp="1"/>
          </p:cNvSpPr>
          <p:nvPr>
            <p:ph idx="1"/>
          </p:nvPr>
        </p:nvSpPr>
        <p:spPr>
          <a:xfrm>
            <a:off x="1259632" y="1556792"/>
            <a:ext cx="7128792" cy="4320480"/>
          </a:xfrm>
        </p:spPr>
        <p:txBody>
          <a:bodyPr>
            <a:normAutofit/>
          </a:bodyPr>
          <a:lstStyle/>
          <a:p>
            <a:pPr>
              <a:lnSpc>
                <a:spcPct val="200000"/>
              </a:lnSpc>
            </a:pPr>
            <a:r>
              <a:rPr lang="en-US" altLang="zh-CN" dirty="0" smtClean="0">
                <a:solidFill>
                  <a:schemeClr val="accent1">
                    <a:lumMod val="50000"/>
                  </a:schemeClr>
                </a:solidFill>
                <a:latin typeface="Times New Roman" pitchFamily="18" charset="0"/>
                <a:cs typeface="Times New Roman" pitchFamily="18" charset="0"/>
              </a:rPr>
              <a:t>Introduction of DCN</a:t>
            </a:r>
          </a:p>
          <a:p>
            <a:pPr>
              <a:lnSpc>
                <a:spcPct val="200000"/>
              </a:lnSpc>
            </a:pPr>
            <a:r>
              <a:rPr lang="en-US" altLang="zh-CN" dirty="0" smtClean="0">
                <a:solidFill>
                  <a:schemeClr val="accent1">
                    <a:lumMod val="50000"/>
                  </a:schemeClr>
                </a:solidFill>
                <a:latin typeface="Times New Roman" pitchFamily="18" charset="0"/>
                <a:cs typeface="Times New Roman" pitchFamily="18" charset="0"/>
              </a:rPr>
              <a:t>Wireless method</a:t>
            </a:r>
          </a:p>
          <a:p>
            <a:pPr>
              <a:lnSpc>
                <a:spcPct val="200000"/>
              </a:lnSpc>
            </a:pPr>
            <a:r>
              <a:rPr lang="en-US" altLang="zh-CN" dirty="0" smtClean="0">
                <a:solidFill>
                  <a:schemeClr val="accent1">
                    <a:lumMod val="50000"/>
                  </a:schemeClr>
                </a:solidFill>
                <a:latin typeface="Times New Roman" pitchFamily="18" charset="0"/>
                <a:cs typeface="Times New Roman" pitchFamily="18" charset="0"/>
              </a:rPr>
              <a:t>Algorithm</a:t>
            </a:r>
          </a:p>
          <a:p>
            <a:pPr marL="0" indent="0">
              <a:buNone/>
            </a:pPr>
            <a:endParaRPr lang="zh-CN" altLang="en-US" dirty="0"/>
          </a:p>
        </p:txBody>
      </p:sp>
    </p:spTree>
    <p:extLst>
      <p:ext uri="{BB962C8B-B14F-4D97-AF65-F5344CB8AC3E}">
        <p14:creationId xmlns:p14="http://schemas.microsoft.com/office/powerpoint/2010/main" val="3714571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260648"/>
            <a:ext cx="5976664" cy="707886"/>
          </a:xfrm>
          <a:prstGeom prst="rect">
            <a:avLst/>
          </a:prstGeom>
          <a:noFill/>
        </p:spPr>
        <p:txBody>
          <a:bodyPr wrap="square" rtlCol="0">
            <a:spAutoFit/>
          </a:bodyPr>
          <a:lstStyle/>
          <a:p>
            <a:r>
              <a:rPr lang="en-US" altLang="zh-CN" sz="4000" b="1" dirty="0" smtClean="0">
                <a:solidFill>
                  <a:schemeClr val="accent1">
                    <a:lumMod val="50000"/>
                  </a:schemeClr>
                </a:solidFill>
                <a:latin typeface="Times New Roman" pitchFamily="18" charset="0"/>
                <a:cs typeface="Times New Roman" pitchFamily="18" charset="0"/>
              </a:rPr>
              <a:t>Data Center Network</a:t>
            </a:r>
            <a:endParaRPr lang="zh-CN" altLang="en-US" sz="4000" b="1" dirty="0">
              <a:solidFill>
                <a:schemeClr val="accent1">
                  <a:lumMod val="50000"/>
                </a:schemeClr>
              </a:solidFill>
              <a:latin typeface="Times New Roman" pitchFamily="18" charset="0"/>
              <a:cs typeface="Times New Roman" pitchFamily="18" charset="0"/>
            </a:endParaRPr>
          </a:p>
        </p:txBody>
      </p:sp>
      <p:sp>
        <p:nvSpPr>
          <p:cNvPr id="4" name="内容占位符 2"/>
          <p:cNvSpPr txBox="1">
            <a:spLocks/>
          </p:cNvSpPr>
          <p:nvPr/>
        </p:nvSpPr>
        <p:spPr>
          <a:xfrm>
            <a:off x="1570203" y="1988840"/>
            <a:ext cx="7128792" cy="432048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dirty="0" smtClean="0">
                <a:solidFill>
                  <a:schemeClr val="accent1">
                    <a:lumMod val="50000"/>
                  </a:schemeClr>
                </a:solidFill>
                <a:latin typeface="Times New Roman" pitchFamily="18" charset="0"/>
                <a:cs typeface="Times New Roman" pitchFamily="18" charset="0"/>
              </a:rPr>
              <a:t>Routers</a:t>
            </a:r>
          </a:p>
          <a:p>
            <a:r>
              <a:rPr lang="en-US" altLang="zh-CN" dirty="0" smtClean="0">
                <a:solidFill>
                  <a:schemeClr val="accent1">
                    <a:lumMod val="50000"/>
                  </a:schemeClr>
                </a:solidFill>
                <a:latin typeface="Times New Roman" pitchFamily="18" charset="0"/>
                <a:cs typeface="Times New Roman" pitchFamily="18" charset="0"/>
              </a:rPr>
              <a:t>Load balancer</a:t>
            </a:r>
          </a:p>
          <a:p>
            <a:r>
              <a:rPr lang="en-US" altLang="zh-CN" dirty="0" smtClean="0">
                <a:solidFill>
                  <a:schemeClr val="accent1">
                    <a:lumMod val="50000"/>
                  </a:schemeClr>
                </a:solidFill>
                <a:latin typeface="Times New Roman" pitchFamily="18" charset="0"/>
                <a:cs typeface="Times New Roman" pitchFamily="18" charset="0"/>
              </a:rPr>
              <a:t>Switches</a:t>
            </a:r>
          </a:p>
          <a:p>
            <a:r>
              <a:rPr lang="en-US" altLang="zh-CN" dirty="0" smtClean="0">
                <a:solidFill>
                  <a:schemeClr val="accent1">
                    <a:lumMod val="50000"/>
                  </a:schemeClr>
                </a:solidFill>
                <a:latin typeface="Times New Roman" pitchFamily="18" charset="0"/>
                <a:cs typeface="Times New Roman" pitchFamily="18" charset="0"/>
              </a:rPr>
              <a:t>Server racks</a:t>
            </a:r>
          </a:p>
          <a:p>
            <a:endParaRPr lang="en-US" altLang="zh-CN" dirty="0" smtClean="0">
              <a:solidFill>
                <a:schemeClr val="accent1">
                  <a:lumMod val="50000"/>
                </a:schemeClr>
              </a:solidFill>
              <a:latin typeface="Times New Roman" pitchFamily="18" charset="0"/>
              <a:cs typeface="Times New Roman" pitchFamily="18" charset="0"/>
            </a:endParaRPr>
          </a:p>
          <a:p>
            <a:pPr marL="0" indent="0">
              <a:buFont typeface="Arial" pitchFamily="34" charset="0"/>
              <a:buNone/>
            </a:pPr>
            <a:endParaRPr lang="zh-CN" altLang="en-US" dirty="0"/>
          </a:p>
        </p:txBody>
      </p:sp>
    </p:spTree>
    <p:extLst>
      <p:ext uri="{BB962C8B-B14F-4D97-AF65-F5344CB8AC3E}">
        <p14:creationId xmlns:p14="http://schemas.microsoft.com/office/powerpoint/2010/main" val="167669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60648"/>
            <a:ext cx="5976664" cy="707886"/>
          </a:xfrm>
          <a:prstGeom prst="rect">
            <a:avLst/>
          </a:prstGeom>
          <a:noFill/>
        </p:spPr>
        <p:txBody>
          <a:bodyPr wrap="square" rtlCol="0">
            <a:spAutoFit/>
          </a:bodyPr>
          <a:lstStyle/>
          <a:p>
            <a:r>
              <a:rPr lang="en-US" altLang="zh-CN" sz="4000" b="1" dirty="0" smtClean="0">
                <a:solidFill>
                  <a:schemeClr val="accent1">
                    <a:lumMod val="50000"/>
                  </a:schemeClr>
                </a:solidFill>
                <a:latin typeface="Times New Roman" pitchFamily="18" charset="0"/>
                <a:cs typeface="Times New Roman" pitchFamily="18" charset="0"/>
              </a:rPr>
              <a:t>Data Center Network</a:t>
            </a:r>
            <a:endParaRPr lang="zh-CN" altLang="en-US" sz="4000" b="1" dirty="0">
              <a:solidFill>
                <a:schemeClr val="accent1">
                  <a:lumMod val="50000"/>
                </a:schemeClr>
              </a:solidFill>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 y="1124744"/>
            <a:ext cx="90297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2655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116632"/>
            <a:ext cx="2037737" cy="707886"/>
          </a:xfrm>
          <a:prstGeom prst="rect">
            <a:avLst/>
          </a:prstGeom>
        </p:spPr>
        <p:txBody>
          <a:bodyPr wrap="none">
            <a:spAutoFit/>
          </a:bodyPr>
          <a:lstStyle/>
          <a:p>
            <a:r>
              <a:rPr lang="en-US" altLang="zh-CN" sz="4000" b="1" dirty="0">
                <a:solidFill>
                  <a:schemeClr val="accent1">
                    <a:lumMod val="50000"/>
                  </a:schemeClr>
                </a:solidFill>
                <a:latin typeface="Times New Roman" pitchFamily="18" charset="0"/>
                <a:cs typeface="Times New Roman" pitchFamily="18" charset="0"/>
              </a:rPr>
              <a:t>Patterns</a:t>
            </a:r>
            <a:endParaRPr lang="zh-CN" altLang="en-US" sz="4000" b="1" dirty="0">
              <a:solidFill>
                <a:schemeClr val="accent1">
                  <a:lumMod val="50000"/>
                </a:schemeClr>
              </a:solidFill>
              <a:latin typeface="Times New Roman" pitchFamily="18" charset="0"/>
              <a:cs typeface="Times New Roman" pitchFamily="18" charset="0"/>
            </a:endParaRPr>
          </a:p>
        </p:txBody>
      </p:sp>
      <p:sp>
        <p:nvSpPr>
          <p:cNvPr id="3" name="内容占位符 2"/>
          <p:cNvSpPr txBox="1">
            <a:spLocks/>
          </p:cNvSpPr>
          <p:nvPr/>
        </p:nvSpPr>
        <p:spPr>
          <a:xfrm>
            <a:off x="827584" y="823192"/>
            <a:ext cx="7848872" cy="5342111"/>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dirty="0" smtClean="0">
                <a:solidFill>
                  <a:schemeClr val="accent1">
                    <a:lumMod val="50000"/>
                  </a:schemeClr>
                </a:solidFill>
                <a:latin typeface="Times New Roman" pitchFamily="18" charset="0"/>
                <a:cs typeface="Times New Roman" pitchFamily="18" charset="0"/>
              </a:rPr>
              <a:t>Work-seeks-bandwidth pattern</a:t>
            </a:r>
          </a:p>
          <a:p>
            <a:pPr lvl="1"/>
            <a:r>
              <a:rPr lang="en-US" altLang="zh-CN" dirty="0" smtClean="0">
                <a:solidFill>
                  <a:schemeClr val="accent1">
                    <a:lumMod val="50000"/>
                  </a:schemeClr>
                </a:solidFill>
                <a:latin typeface="Times New Roman" pitchFamily="18" charset="0"/>
                <a:cs typeface="Times New Roman" pitchFamily="18" charset="0"/>
              </a:rPr>
              <a:t>Placing jobs within the same server, within servers on the same rack or within servers in the same VLAN</a:t>
            </a:r>
          </a:p>
          <a:p>
            <a:r>
              <a:rPr lang="en-US" altLang="zh-CN" dirty="0" smtClean="0">
                <a:solidFill>
                  <a:schemeClr val="accent1">
                    <a:lumMod val="50000"/>
                  </a:schemeClr>
                </a:solidFill>
                <a:latin typeface="Times New Roman" pitchFamily="18" charset="0"/>
                <a:cs typeface="Times New Roman" pitchFamily="18" charset="0"/>
              </a:rPr>
              <a:t>Scatter-gather pattern</a:t>
            </a:r>
          </a:p>
          <a:p>
            <a:pPr lvl="1"/>
            <a:r>
              <a:rPr lang="en-US" altLang="zh-CN" dirty="0" smtClean="0">
                <a:solidFill>
                  <a:schemeClr val="accent1">
                    <a:lumMod val="50000"/>
                  </a:schemeClr>
                </a:solidFill>
                <a:latin typeface="Times New Roman" pitchFamily="18" charset="0"/>
                <a:cs typeface="Times New Roman" pitchFamily="18" charset="0"/>
              </a:rPr>
              <a:t>One server pushes (or pulls) data to many servers across the cluster. This reduces primitives underlying distributed query processing infrastructures wherein data is partitioned into small chunks, each of which is worked on by different servers, and the resulting answers are later aggregated</a:t>
            </a:r>
          </a:p>
          <a:p>
            <a:pPr marL="0" indent="0">
              <a:buFont typeface="Arial" pitchFamily="34" charset="0"/>
              <a:buNone/>
            </a:pPr>
            <a:endParaRPr lang="zh-CN" altLang="en-US" dirty="0"/>
          </a:p>
        </p:txBody>
      </p:sp>
    </p:spTree>
    <p:extLst>
      <p:ext uri="{BB962C8B-B14F-4D97-AF65-F5344CB8AC3E}">
        <p14:creationId xmlns:p14="http://schemas.microsoft.com/office/powerpoint/2010/main" val="768384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504" y="70828"/>
            <a:ext cx="7650492" cy="707886"/>
          </a:xfrm>
          <a:prstGeom prst="rect">
            <a:avLst/>
          </a:prstGeom>
        </p:spPr>
        <p:txBody>
          <a:bodyPr wrap="none">
            <a:spAutoFit/>
          </a:bodyPr>
          <a:lstStyle/>
          <a:p>
            <a:r>
              <a:rPr lang="en-US" altLang="zh-CN" sz="4000" b="1" dirty="0" smtClean="0">
                <a:solidFill>
                  <a:schemeClr val="accent1">
                    <a:lumMod val="50000"/>
                  </a:schemeClr>
                </a:solidFill>
                <a:latin typeface="Times New Roman" pitchFamily="18" charset="0"/>
                <a:cs typeface="Times New Roman" pitchFamily="18" charset="0"/>
              </a:rPr>
              <a:t>Congestion Within </a:t>
            </a:r>
            <a:r>
              <a:rPr lang="en-US" altLang="zh-CN" sz="4000" b="1" dirty="0">
                <a:solidFill>
                  <a:schemeClr val="accent1">
                    <a:lumMod val="50000"/>
                  </a:schemeClr>
                </a:solidFill>
                <a:latin typeface="Times New Roman" pitchFamily="18" charset="0"/>
                <a:cs typeface="Times New Roman" pitchFamily="18" charset="0"/>
              </a:rPr>
              <a:t>the Datacenter</a:t>
            </a:r>
            <a:endParaRPr lang="zh-CN" altLang="en-US" sz="4000" b="1" dirty="0">
              <a:solidFill>
                <a:schemeClr val="accent1">
                  <a:lumMod val="50000"/>
                </a:schemeClr>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218" y="1353945"/>
            <a:ext cx="4320480" cy="2182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51520" y="841141"/>
            <a:ext cx="8640960" cy="523220"/>
          </a:xfrm>
          <a:prstGeom prst="rect">
            <a:avLst/>
          </a:prstGeom>
          <a:noFill/>
        </p:spPr>
        <p:txBody>
          <a:bodyPr wrap="square" rtlCol="0">
            <a:spAutoFit/>
          </a:bodyPr>
          <a:lstStyle/>
          <a:p>
            <a:r>
              <a:rPr lang="en-US" altLang="zh-CN" sz="2800" dirty="0">
                <a:solidFill>
                  <a:schemeClr val="accent1">
                    <a:lumMod val="50000"/>
                  </a:schemeClr>
                </a:solidFill>
                <a:latin typeface="Times New Roman" pitchFamily="18" charset="0"/>
                <a:cs typeface="Times New Roman" pitchFamily="18" charset="0"/>
              </a:rPr>
              <a:t>When and where does congestion happen in the datacenter</a:t>
            </a:r>
            <a:endParaRPr lang="zh-CN" altLang="en-US" sz="2800" dirty="0">
              <a:solidFill>
                <a:schemeClr val="accent1">
                  <a:lumMod val="50000"/>
                </a:schemeClr>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794" y="4174022"/>
            <a:ext cx="5327573" cy="2670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67961" y="3573926"/>
            <a:ext cx="8640960" cy="523220"/>
          </a:xfrm>
          <a:prstGeom prst="rect">
            <a:avLst/>
          </a:prstGeom>
          <a:noFill/>
        </p:spPr>
        <p:txBody>
          <a:bodyPr wrap="square" rtlCol="0">
            <a:spAutoFit/>
          </a:bodyPr>
          <a:lstStyle/>
          <a:p>
            <a:r>
              <a:rPr lang="en-US" altLang="zh-CN" sz="2800" dirty="0" smtClean="0">
                <a:solidFill>
                  <a:schemeClr val="accent1">
                    <a:lumMod val="50000"/>
                  </a:schemeClr>
                </a:solidFill>
                <a:latin typeface="Times New Roman" pitchFamily="18" charset="0"/>
                <a:cs typeface="Times New Roman" pitchFamily="18" charset="0"/>
              </a:rPr>
              <a:t>What does the congestion affect</a:t>
            </a:r>
            <a:endParaRPr lang="zh-CN" altLang="en-US" sz="28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85295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082297"/>
            <a:ext cx="8496623" cy="298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79512" y="260648"/>
            <a:ext cx="5976664" cy="707886"/>
          </a:xfrm>
          <a:prstGeom prst="rect">
            <a:avLst/>
          </a:prstGeom>
          <a:noFill/>
        </p:spPr>
        <p:txBody>
          <a:bodyPr wrap="square" rtlCol="0">
            <a:spAutoFit/>
          </a:bodyPr>
          <a:lstStyle/>
          <a:p>
            <a:r>
              <a:rPr lang="en-US" altLang="zh-CN" sz="4000" b="1" dirty="0" smtClean="0">
                <a:solidFill>
                  <a:schemeClr val="accent1">
                    <a:lumMod val="50000"/>
                  </a:schemeClr>
                </a:solidFill>
                <a:latin typeface="Times New Roman" pitchFamily="18" charset="0"/>
                <a:cs typeface="Times New Roman" pitchFamily="18" charset="0"/>
              </a:rPr>
              <a:t>Fat-Tree</a:t>
            </a:r>
            <a:endParaRPr lang="zh-CN" altLang="en-US" sz="4000" b="1"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020836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188640"/>
            <a:ext cx="4708340" cy="707886"/>
          </a:xfrm>
          <a:prstGeom prst="rect">
            <a:avLst/>
          </a:prstGeom>
        </p:spPr>
        <p:txBody>
          <a:bodyPr wrap="none">
            <a:spAutoFit/>
          </a:bodyPr>
          <a:lstStyle/>
          <a:p>
            <a:r>
              <a:rPr lang="en-US" altLang="zh-CN" sz="4000" b="1" dirty="0" smtClean="0">
                <a:solidFill>
                  <a:schemeClr val="accent1">
                    <a:lumMod val="50000"/>
                  </a:schemeClr>
                </a:solidFill>
                <a:latin typeface="Times New Roman" pitchFamily="18" charset="0"/>
                <a:cs typeface="Times New Roman" pitchFamily="18" charset="0"/>
              </a:rPr>
              <a:t>Flow</a:t>
            </a:r>
            <a:r>
              <a:rPr lang="en-US" altLang="zh-CN" b="1" dirty="0"/>
              <a:t> </a:t>
            </a:r>
            <a:r>
              <a:rPr lang="en-US" altLang="zh-CN" sz="4000" b="1" dirty="0" smtClean="0">
                <a:solidFill>
                  <a:schemeClr val="accent1">
                    <a:lumMod val="50000"/>
                  </a:schemeClr>
                </a:solidFill>
                <a:latin typeface="Times New Roman" pitchFamily="18" charset="0"/>
                <a:cs typeface="Times New Roman" pitchFamily="18" charset="0"/>
              </a:rPr>
              <a:t>Characteristics</a:t>
            </a:r>
            <a:endParaRPr lang="zh-CN" altLang="en-US" sz="4000" b="1" dirty="0">
              <a:solidFill>
                <a:schemeClr val="accent1">
                  <a:lumMod val="50000"/>
                </a:schemeClr>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896526"/>
            <a:ext cx="6907877"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9552" y="5367608"/>
            <a:ext cx="7848872" cy="523220"/>
          </a:xfrm>
          <a:prstGeom prst="rect">
            <a:avLst/>
          </a:prstGeom>
          <a:noFill/>
        </p:spPr>
        <p:txBody>
          <a:bodyPr wrap="square" rtlCol="0">
            <a:spAutoFit/>
          </a:bodyPr>
          <a:lstStyle/>
          <a:p>
            <a:r>
              <a:rPr lang="en-US" altLang="zh-CN" sz="2800" dirty="0">
                <a:solidFill>
                  <a:schemeClr val="accent1">
                    <a:lumMod val="50000"/>
                  </a:schemeClr>
                </a:solidFill>
                <a:latin typeface="Times New Roman" pitchFamily="18" charset="0"/>
                <a:cs typeface="Times New Roman" pitchFamily="18" charset="0"/>
              </a:rPr>
              <a:t>Small flows and large flows can be treated differently.</a:t>
            </a:r>
            <a:endParaRPr lang="zh-CN" altLang="en-US" sz="2800" dirty="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4054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 y="1124744"/>
            <a:ext cx="90297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79512" y="260648"/>
            <a:ext cx="5976664" cy="707886"/>
          </a:xfrm>
          <a:prstGeom prst="rect">
            <a:avLst/>
          </a:prstGeom>
          <a:noFill/>
        </p:spPr>
        <p:txBody>
          <a:bodyPr wrap="square" rtlCol="0">
            <a:spAutoFit/>
          </a:bodyPr>
          <a:lstStyle/>
          <a:p>
            <a:r>
              <a:rPr lang="en-US" altLang="zh-CN" sz="4000" b="1" dirty="0" smtClean="0">
                <a:solidFill>
                  <a:schemeClr val="accent1">
                    <a:lumMod val="50000"/>
                  </a:schemeClr>
                </a:solidFill>
                <a:latin typeface="Times New Roman" pitchFamily="18" charset="0"/>
                <a:cs typeface="Times New Roman" pitchFamily="18" charset="0"/>
              </a:rPr>
              <a:t>Wireless method in DCN</a:t>
            </a:r>
            <a:endParaRPr lang="zh-CN" altLang="en-US" sz="4000" b="1" dirty="0">
              <a:solidFill>
                <a:schemeClr val="accent1">
                  <a:lumMod val="50000"/>
                </a:schemeClr>
              </a:solidFill>
              <a:latin typeface="Times New Roman" pitchFamily="18" charset="0"/>
              <a:cs typeface="Times New Roman" pitchFamily="18" charset="0"/>
            </a:endParaRPr>
          </a:p>
        </p:txBody>
      </p:sp>
      <p:cxnSp>
        <p:nvCxnSpPr>
          <p:cNvPr id="5" name="直接连接符 4"/>
          <p:cNvCxnSpPr/>
          <p:nvPr/>
        </p:nvCxnSpPr>
        <p:spPr>
          <a:xfrm>
            <a:off x="3635896" y="4509120"/>
            <a:ext cx="1296144"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2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159</Words>
  <Application>Microsoft Office PowerPoint</Application>
  <PresentationFormat>全屏显示(4:3)</PresentationFormat>
  <Paragraphs>38</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Office 主题​​</vt:lpstr>
      <vt:lpstr>PowerPoint 演示文稿</vt:lpstr>
      <vt:lpstr>Outline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Kylinz</dc:creator>
  <cp:lastModifiedBy>Kylinz</cp:lastModifiedBy>
  <cp:revision>13</cp:revision>
  <dcterms:created xsi:type="dcterms:W3CDTF">2015-05-25T01:08:03Z</dcterms:created>
  <dcterms:modified xsi:type="dcterms:W3CDTF">2015-05-25T05:45:11Z</dcterms:modified>
</cp:coreProperties>
</file>