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75" r:id="rId2"/>
  </p:sldMasterIdLst>
  <p:notesMasterIdLst>
    <p:notesMasterId r:id="rId21"/>
  </p:notesMasterIdLst>
  <p:sldIdLst>
    <p:sldId id="336" r:id="rId3"/>
    <p:sldId id="848" r:id="rId4"/>
    <p:sldId id="884" r:id="rId5"/>
    <p:sldId id="904" r:id="rId6"/>
    <p:sldId id="905" r:id="rId7"/>
    <p:sldId id="885" r:id="rId8"/>
    <p:sldId id="907" r:id="rId9"/>
    <p:sldId id="906" r:id="rId10"/>
    <p:sldId id="908" r:id="rId11"/>
    <p:sldId id="909" r:id="rId12"/>
    <p:sldId id="910" r:id="rId13"/>
    <p:sldId id="913" r:id="rId14"/>
    <p:sldId id="912" r:id="rId15"/>
    <p:sldId id="914" r:id="rId16"/>
    <p:sldId id="911" r:id="rId17"/>
    <p:sldId id="915" r:id="rId18"/>
    <p:sldId id="892" r:id="rId19"/>
    <p:sldId id="90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200" kern="1200" baseline="-250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99"/>
    <a:srgbClr val="D8C344"/>
    <a:srgbClr val="FF6600"/>
    <a:srgbClr val="0000CC"/>
    <a:srgbClr val="969696"/>
    <a:srgbClr val="00CC00"/>
    <a:srgbClr val="FF99CC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 autoAdjust="0"/>
    <p:restoredTop sz="86871" autoAdjust="0"/>
  </p:normalViewPr>
  <p:slideViewPr>
    <p:cSldViewPr snapToGrid="0">
      <p:cViewPr varScale="1">
        <p:scale>
          <a:sx n="64" d="100"/>
          <a:sy n="64" d="100"/>
        </p:scale>
        <p:origin x="16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B1485-24FC-4E14-BBDD-821EB0A3998A}" type="doc">
      <dgm:prSet loTypeId="urn:microsoft.com/office/officeart/2005/8/layout/process1" loCatId="process" qsTypeId="urn:microsoft.com/office/officeart/2005/8/quickstyle/simple1" qsCatId="simple" csTypeId="urn:microsoft.com/office/officeart/2005/8/colors/accent6_3" csCatId="accent6" phldr="1"/>
      <dgm:spPr/>
    </dgm:pt>
    <dgm:pt modelId="{BCCC29C8-2332-43A6-9673-06689163E594}">
      <dgm:prSet phldrT="[文本]"/>
      <dgm:spPr/>
      <dgm:t>
        <a:bodyPr/>
        <a:lstStyle/>
        <a:p>
          <a:r>
            <a:rPr lang="en-US" altLang="zh-CN" dirty="0" smtClean="0"/>
            <a:t>Motion Sensors</a:t>
          </a:r>
          <a:endParaRPr lang="zh-CN" altLang="en-US" dirty="0"/>
        </a:p>
      </dgm:t>
    </dgm:pt>
    <dgm:pt modelId="{EA7FA38D-F258-4728-B652-6ACD35DC0FCD}" type="parTrans" cxnId="{FBA3E5EE-BAF3-40A0-BE85-479E1408B0D1}">
      <dgm:prSet/>
      <dgm:spPr/>
      <dgm:t>
        <a:bodyPr/>
        <a:lstStyle/>
        <a:p>
          <a:endParaRPr lang="zh-CN" altLang="en-US"/>
        </a:p>
      </dgm:t>
    </dgm:pt>
    <dgm:pt modelId="{FEE0C36A-D095-4269-B3B1-9E5B5316BDAC}" type="sibTrans" cxnId="{FBA3E5EE-BAF3-40A0-BE85-479E1408B0D1}">
      <dgm:prSet/>
      <dgm:spPr/>
      <dgm:t>
        <a:bodyPr/>
        <a:lstStyle/>
        <a:p>
          <a:endParaRPr lang="zh-CN" altLang="en-US"/>
        </a:p>
      </dgm:t>
    </dgm:pt>
    <dgm:pt modelId="{D94B8511-1E14-4797-A76A-1535201EEB73}">
      <dgm:prSet phldrT="[文本]"/>
      <dgm:spPr/>
      <dgm:t>
        <a:bodyPr/>
        <a:lstStyle/>
        <a:p>
          <a:r>
            <a:rPr lang="en-US" altLang="zh-CN" dirty="0" smtClean="0"/>
            <a:t>Classification</a:t>
          </a:r>
          <a:endParaRPr lang="zh-CN" altLang="en-US" dirty="0"/>
        </a:p>
      </dgm:t>
    </dgm:pt>
    <dgm:pt modelId="{39311838-44CC-41BF-859E-4E475BA8CEF4}" type="parTrans" cxnId="{E85E85EA-941F-462B-9C75-7CB0F4AB1E87}">
      <dgm:prSet/>
      <dgm:spPr/>
      <dgm:t>
        <a:bodyPr/>
        <a:lstStyle/>
        <a:p>
          <a:endParaRPr lang="zh-CN" altLang="en-US"/>
        </a:p>
      </dgm:t>
    </dgm:pt>
    <dgm:pt modelId="{44F935EB-A144-4744-A5AC-62A16E7647FD}" type="sibTrans" cxnId="{E85E85EA-941F-462B-9C75-7CB0F4AB1E87}">
      <dgm:prSet/>
      <dgm:spPr/>
      <dgm:t>
        <a:bodyPr/>
        <a:lstStyle/>
        <a:p>
          <a:endParaRPr lang="zh-CN" altLang="en-US"/>
        </a:p>
      </dgm:t>
    </dgm:pt>
    <dgm:pt modelId="{B9AA5BD2-DFF4-45F7-B8B2-A6FB742B486F}">
      <dgm:prSet phldrT="[文本]"/>
      <dgm:spPr/>
      <dgm:t>
        <a:bodyPr/>
        <a:lstStyle/>
        <a:p>
          <a:r>
            <a:rPr lang="en-US" altLang="zh-CN" dirty="0" smtClean="0"/>
            <a:t>Signal Preprocessing</a:t>
          </a:r>
          <a:endParaRPr lang="zh-CN" altLang="en-US" dirty="0"/>
        </a:p>
      </dgm:t>
    </dgm:pt>
    <dgm:pt modelId="{75C9FC0E-D071-4D93-8AE2-C3A9D9A96FA5}" type="parTrans" cxnId="{6D385867-9EF0-47AF-A488-B0F8DB943065}">
      <dgm:prSet/>
      <dgm:spPr/>
      <dgm:t>
        <a:bodyPr/>
        <a:lstStyle/>
        <a:p>
          <a:endParaRPr lang="zh-CN" altLang="en-US"/>
        </a:p>
      </dgm:t>
    </dgm:pt>
    <dgm:pt modelId="{97625956-2D92-4E77-8454-1B8842EC70AB}" type="sibTrans" cxnId="{6D385867-9EF0-47AF-A488-B0F8DB943065}">
      <dgm:prSet/>
      <dgm:spPr/>
      <dgm:t>
        <a:bodyPr/>
        <a:lstStyle/>
        <a:p>
          <a:endParaRPr lang="zh-CN" altLang="en-US"/>
        </a:p>
      </dgm:t>
    </dgm:pt>
    <dgm:pt modelId="{4D993887-5A12-419A-AC1B-C962FAE59DFC}">
      <dgm:prSet phldrT="[文本]"/>
      <dgm:spPr/>
      <dgm:t>
        <a:bodyPr/>
        <a:lstStyle/>
        <a:p>
          <a:r>
            <a:rPr lang="en-US" altLang="zh-CN" smtClean="0"/>
            <a:t>Feature Extraction</a:t>
          </a:r>
          <a:endParaRPr lang="zh-CN" altLang="en-US" dirty="0"/>
        </a:p>
      </dgm:t>
    </dgm:pt>
    <dgm:pt modelId="{F6816FB9-1468-4C40-A7A5-581AB24D6386}" type="parTrans" cxnId="{FB5E743B-6AF4-4045-833E-712D9D24A331}">
      <dgm:prSet/>
      <dgm:spPr/>
      <dgm:t>
        <a:bodyPr/>
        <a:lstStyle/>
        <a:p>
          <a:endParaRPr lang="zh-CN" altLang="en-US"/>
        </a:p>
      </dgm:t>
    </dgm:pt>
    <dgm:pt modelId="{573052AC-48D3-499D-8E84-DCAA3C69E935}" type="sibTrans" cxnId="{FB5E743B-6AF4-4045-833E-712D9D24A331}">
      <dgm:prSet/>
      <dgm:spPr/>
      <dgm:t>
        <a:bodyPr/>
        <a:lstStyle/>
        <a:p>
          <a:endParaRPr lang="zh-CN" altLang="en-US"/>
        </a:p>
      </dgm:t>
    </dgm:pt>
    <dgm:pt modelId="{E9A1A9FA-0825-49FB-8164-23309D864C5D}" type="pres">
      <dgm:prSet presAssocID="{2B8B1485-24FC-4E14-BBDD-821EB0A3998A}" presName="Name0" presStyleCnt="0">
        <dgm:presLayoutVars>
          <dgm:dir/>
          <dgm:resizeHandles val="exact"/>
        </dgm:presLayoutVars>
      </dgm:prSet>
      <dgm:spPr/>
    </dgm:pt>
    <dgm:pt modelId="{16840830-C6C1-48D7-AA38-4960CB430F10}" type="pres">
      <dgm:prSet presAssocID="{BCCC29C8-2332-43A6-9673-06689163E5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923C57-D4CD-404C-B906-60E57ED6F387}" type="pres">
      <dgm:prSet presAssocID="{FEE0C36A-D095-4269-B3B1-9E5B5316BDAC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64AAC4CB-37D0-4856-8F7D-8CB080F80567}" type="pres">
      <dgm:prSet presAssocID="{FEE0C36A-D095-4269-B3B1-9E5B5316BDAC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219BBB3D-844A-4ECA-878D-7F0505BB8800}" type="pres">
      <dgm:prSet presAssocID="{B9AA5BD2-DFF4-45F7-B8B2-A6FB742B48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A258A-C880-4458-A53F-4E957CF5B099}" type="pres">
      <dgm:prSet presAssocID="{97625956-2D92-4E77-8454-1B8842EC70AB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7DB96DA6-5731-4863-AEA7-840359837157}" type="pres">
      <dgm:prSet presAssocID="{97625956-2D92-4E77-8454-1B8842EC70AB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9999473-5F38-405C-B900-DBF11B310054}" type="pres">
      <dgm:prSet presAssocID="{4D993887-5A12-419A-AC1B-C962FAE59D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57A86A-AD35-4CEC-A324-497B9B134011}" type="pres">
      <dgm:prSet presAssocID="{573052AC-48D3-499D-8E84-DCAA3C69E935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3679788F-73C7-4351-9E55-5E0898C7AD55}" type="pres">
      <dgm:prSet presAssocID="{573052AC-48D3-499D-8E84-DCAA3C69E935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B69F3BC2-7BDD-492C-B3F4-7881F34EEB3D}" type="pres">
      <dgm:prSet presAssocID="{D94B8511-1E14-4797-A76A-1535201EEB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A57C219-5FD8-4FC4-B826-6354A20768DA}" type="presOf" srcId="{FEE0C36A-D095-4269-B3B1-9E5B5316BDAC}" destId="{64AAC4CB-37D0-4856-8F7D-8CB080F80567}" srcOrd="1" destOrd="0" presId="urn:microsoft.com/office/officeart/2005/8/layout/process1"/>
    <dgm:cxn modelId="{FB5E743B-6AF4-4045-833E-712D9D24A331}" srcId="{2B8B1485-24FC-4E14-BBDD-821EB0A3998A}" destId="{4D993887-5A12-419A-AC1B-C962FAE59DFC}" srcOrd="2" destOrd="0" parTransId="{F6816FB9-1468-4C40-A7A5-581AB24D6386}" sibTransId="{573052AC-48D3-499D-8E84-DCAA3C69E935}"/>
    <dgm:cxn modelId="{C62E4A05-6A17-40C6-ABA6-E375EF11FA6C}" type="presOf" srcId="{97625956-2D92-4E77-8454-1B8842EC70AB}" destId="{D51A258A-C880-4458-A53F-4E957CF5B099}" srcOrd="0" destOrd="0" presId="urn:microsoft.com/office/officeart/2005/8/layout/process1"/>
    <dgm:cxn modelId="{6D385867-9EF0-47AF-A488-B0F8DB943065}" srcId="{2B8B1485-24FC-4E14-BBDD-821EB0A3998A}" destId="{B9AA5BD2-DFF4-45F7-B8B2-A6FB742B486F}" srcOrd="1" destOrd="0" parTransId="{75C9FC0E-D071-4D93-8AE2-C3A9D9A96FA5}" sibTransId="{97625956-2D92-4E77-8454-1B8842EC70AB}"/>
    <dgm:cxn modelId="{A1EA1798-D802-4476-AD15-2FB6E6F8743C}" type="presOf" srcId="{B9AA5BD2-DFF4-45F7-B8B2-A6FB742B486F}" destId="{219BBB3D-844A-4ECA-878D-7F0505BB8800}" srcOrd="0" destOrd="0" presId="urn:microsoft.com/office/officeart/2005/8/layout/process1"/>
    <dgm:cxn modelId="{0B05898C-8497-44E4-AEB3-4EFA1C6BC679}" type="presOf" srcId="{D94B8511-1E14-4797-A76A-1535201EEB73}" destId="{B69F3BC2-7BDD-492C-B3F4-7881F34EEB3D}" srcOrd="0" destOrd="0" presId="urn:microsoft.com/office/officeart/2005/8/layout/process1"/>
    <dgm:cxn modelId="{FBA3E5EE-BAF3-40A0-BE85-479E1408B0D1}" srcId="{2B8B1485-24FC-4E14-BBDD-821EB0A3998A}" destId="{BCCC29C8-2332-43A6-9673-06689163E594}" srcOrd="0" destOrd="0" parTransId="{EA7FA38D-F258-4728-B652-6ACD35DC0FCD}" sibTransId="{FEE0C36A-D095-4269-B3B1-9E5B5316BDAC}"/>
    <dgm:cxn modelId="{5BFAC611-3143-44B7-BADF-6759A384C123}" type="presOf" srcId="{573052AC-48D3-499D-8E84-DCAA3C69E935}" destId="{3679788F-73C7-4351-9E55-5E0898C7AD55}" srcOrd="1" destOrd="0" presId="urn:microsoft.com/office/officeart/2005/8/layout/process1"/>
    <dgm:cxn modelId="{0CE2D522-CC20-49F0-92CB-AD08C3C0A4BD}" type="presOf" srcId="{BCCC29C8-2332-43A6-9673-06689163E594}" destId="{16840830-C6C1-48D7-AA38-4960CB430F10}" srcOrd="0" destOrd="0" presId="urn:microsoft.com/office/officeart/2005/8/layout/process1"/>
    <dgm:cxn modelId="{58622879-CE45-443A-9B0A-BD9F5F40763D}" type="presOf" srcId="{FEE0C36A-D095-4269-B3B1-9E5B5316BDAC}" destId="{3C923C57-D4CD-404C-B906-60E57ED6F387}" srcOrd="0" destOrd="0" presId="urn:microsoft.com/office/officeart/2005/8/layout/process1"/>
    <dgm:cxn modelId="{BD7ED605-E331-4067-8979-0E251DC3420C}" type="presOf" srcId="{97625956-2D92-4E77-8454-1B8842EC70AB}" destId="{7DB96DA6-5731-4863-AEA7-840359837157}" srcOrd="1" destOrd="0" presId="urn:microsoft.com/office/officeart/2005/8/layout/process1"/>
    <dgm:cxn modelId="{60AD4B56-F05D-4D44-9525-3BE0AE89EDD8}" type="presOf" srcId="{4D993887-5A12-419A-AC1B-C962FAE59DFC}" destId="{B9999473-5F38-405C-B900-DBF11B310054}" srcOrd="0" destOrd="0" presId="urn:microsoft.com/office/officeart/2005/8/layout/process1"/>
    <dgm:cxn modelId="{6EFB2AFB-4FEC-48E6-9A9C-91506051F297}" type="presOf" srcId="{2B8B1485-24FC-4E14-BBDD-821EB0A3998A}" destId="{E9A1A9FA-0825-49FB-8164-23309D864C5D}" srcOrd="0" destOrd="0" presId="urn:microsoft.com/office/officeart/2005/8/layout/process1"/>
    <dgm:cxn modelId="{E85E85EA-941F-462B-9C75-7CB0F4AB1E87}" srcId="{2B8B1485-24FC-4E14-BBDD-821EB0A3998A}" destId="{D94B8511-1E14-4797-A76A-1535201EEB73}" srcOrd="3" destOrd="0" parTransId="{39311838-44CC-41BF-859E-4E475BA8CEF4}" sibTransId="{44F935EB-A144-4744-A5AC-62A16E7647FD}"/>
    <dgm:cxn modelId="{F3C66264-899D-4D42-8769-5EEE7D1F8B88}" type="presOf" srcId="{573052AC-48D3-499D-8E84-DCAA3C69E935}" destId="{D057A86A-AD35-4CEC-A324-497B9B134011}" srcOrd="0" destOrd="0" presId="urn:microsoft.com/office/officeart/2005/8/layout/process1"/>
    <dgm:cxn modelId="{957F1AA9-8804-4006-AC60-2ABC72D6B00B}" type="presParOf" srcId="{E9A1A9FA-0825-49FB-8164-23309D864C5D}" destId="{16840830-C6C1-48D7-AA38-4960CB430F10}" srcOrd="0" destOrd="0" presId="urn:microsoft.com/office/officeart/2005/8/layout/process1"/>
    <dgm:cxn modelId="{CF79CC92-D608-4C00-8893-7373A3B5429E}" type="presParOf" srcId="{E9A1A9FA-0825-49FB-8164-23309D864C5D}" destId="{3C923C57-D4CD-404C-B906-60E57ED6F387}" srcOrd="1" destOrd="0" presId="urn:microsoft.com/office/officeart/2005/8/layout/process1"/>
    <dgm:cxn modelId="{11789A17-9C5A-4C65-BE08-B7BD058565ED}" type="presParOf" srcId="{3C923C57-D4CD-404C-B906-60E57ED6F387}" destId="{64AAC4CB-37D0-4856-8F7D-8CB080F80567}" srcOrd="0" destOrd="0" presId="urn:microsoft.com/office/officeart/2005/8/layout/process1"/>
    <dgm:cxn modelId="{232C9C8B-FF36-4853-81E0-F9FE3E585DA9}" type="presParOf" srcId="{E9A1A9FA-0825-49FB-8164-23309D864C5D}" destId="{219BBB3D-844A-4ECA-878D-7F0505BB8800}" srcOrd="2" destOrd="0" presId="urn:microsoft.com/office/officeart/2005/8/layout/process1"/>
    <dgm:cxn modelId="{27FB640A-E13F-4C54-9F92-AE3E6AF229BD}" type="presParOf" srcId="{E9A1A9FA-0825-49FB-8164-23309D864C5D}" destId="{D51A258A-C880-4458-A53F-4E957CF5B099}" srcOrd="3" destOrd="0" presId="urn:microsoft.com/office/officeart/2005/8/layout/process1"/>
    <dgm:cxn modelId="{E9089EB3-3B6F-4C69-B67C-FBB60473F873}" type="presParOf" srcId="{D51A258A-C880-4458-A53F-4E957CF5B099}" destId="{7DB96DA6-5731-4863-AEA7-840359837157}" srcOrd="0" destOrd="0" presId="urn:microsoft.com/office/officeart/2005/8/layout/process1"/>
    <dgm:cxn modelId="{2643D0DC-8679-4B12-84B9-7FAA7AABE012}" type="presParOf" srcId="{E9A1A9FA-0825-49FB-8164-23309D864C5D}" destId="{B9999473-5F38-405C-B900-DBF11B310054}" srcOrd="4" destOrd="0" presId="urn:microsoft.com/office/officeart/2005/8/layout/process1"/>
    <dgm:cxn modelId="{FC828B6F-78AF-4A96-868E-699B5CFA0504}" type="presParOf" srcId="{E9A1A9FA-0825-49FB-8164-23309D864C5D}" destId="{D057A86A-AD35-4CEC-A324-497B9B134011}" srcOrd="5" destOrd="0" presId="urn:microsoft.com/office/officeart/2005/8/layout/process1"/>
    <dgm:cxn modelId="{0A9DE544-F00B-4C77-8936-23DF932C3589}" type="presParOf" srcId="{D057A86A-AD35-4CEC-A324-497B9B134011}" destId="{3679788F-73C7-4351-9E55-5E0898C7AD55}" srcOrd="0" destOrd="0" presId="urn:microsoft.com/office/officeart/2005/8/layout/process1"/>
    <dgm:cxn modelId="{D02E5571-54C1-4092-A41A-8E5B2316A61B}" type="presParOf" srcId="{E9A1A9FA-0825-49FB-8164-23309D864C5D}" destId="{B69F3BC2-7BDD-492C-B3F4-7881F34EEB3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0830-C6C1-48D7-AA38-4960CB430F10}">
      <dsp:nvSpPr>
        <dsp:cNvPr id="0" name=""/>
        <dsp:cNvSpPr/>
      </dsp:nvSpPr>
      <dsp:spPr>
        <a:xfrm>
          <a:off x="3132" y="1621108"/>
          <a:ext cx="1369639" cy="8217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Motion Sensors</a:t>
          </a:r>
          <a:endParaRPr lang="zh-CN" altLang="en-US" sz="1400" kern="1200" dirty="0"/>
        </a:p>
      </dsp:txBody>
      <dsp:txXfrm>
        <a:off x="27201" y="1645177"/>
        <a:ext cx="1321501" cy="773645"/>
      </dsp:txXfrm>
    </dsp:sp>
    <dsp:sp modelId="{3C923C57-D4CD-404C-B906-60E57ED6F387}">
      <dsp:nvSpPr>
        <dsp:cNvPr id="0" name=""/>
        <dsp:cNvSpPr/>
      </dsp:nvSpPr>
      <dsp:spPr>
        <a:xfrm>
          <a:off x="1509735" y="1862164"/>
          <a:ext cx="290363" cy="339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509735" y="1930098"/>
        <a:ext cx="203254" cy="203802"/>
      </dsp:txXfrm>
    </dsp:sp>
    <dsp:sp modelId="{219BBB3D-844A-4ECA-878D-7F0505BB8800}">
      <dsp:nvSpPr>
        <dsp:cNvPr id="0" name=""/>
        <dsp:cNvSpPr/>
      </dsp:nvSpPr>
      <dsp:spPr>
        <a:xfrm>
          <a:off x="1920627" y="1621108"/>
          <a:ext cx="1369639" cy="8217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3698"/>
            <a:lumOff val="72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Signal Preprocessing</a:t>
          </a:r>
          <a:endParaRPr lang="zh-CN" altLang="en-US" sz="1400" kern="1200" dirty="0"/>
        </a:p>
      </dsp:txBody>
      <dsp:txXfrm>
        <a:off x="1944696" y="1645177"/>
        <a:ext cx="1321501" cy="773645"/>
      </dsp:txXfrm>
    </dsp:sp>
    <dsp:sp modelId="{D51A258A-C880-4458-A53F-4E957CF5B099}">
      <dsp:nvSpPr>
        <dsp:cNvPr id="0" name=""/>
        <dsp:cNvSpPr/>
      </dsp:nvSpPr>
      <dsp:spPr>
        <a:xfrm>
          <a:off x="3427230" y="1862164"/>
          <a:ext cx="290363" cy="339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1660"/>
            <a:lumOff val="93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3427230" y="1930098"/>
        <a:ext cx="203254" cy="203802"/>
      </dsp:txXfrm>
    </dsp:sp>
    <dsp:sp modelId="{B9999473-5F38-405C-B900-DBF11B310054}">
      <dsp:nvSpPr>
        <dsp:cNvPr id="0" name=""/>
        <dsp:cNvSpPr/>
      </dsp:nvSpPr>
      <dsp:spPr>
        <a:xfrm>
          <a:off x="3838121" y="1621108"/>
          <a:ext cx="1369639" cy="8217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7397"/>
            <a:lumOff val="145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smtClean="0"/>
            <a:t>Feature Extraction</a:t>
          </a:r>
          <a:endParaRPr lang="zh-CN" altLang="en-US" sz="1400" kern="1200" dirty="0"/>
        </a:p>
      </dsp:txBody>
      <dsp:txXfrm>
        <a:off x="3862190" y="1645177"/>
        <a:ext cx="1321501" cy="773645"/>
      </dsp:txXfrm>
    </dsp:sp>
    <dsp:sp modelId="{D057A86A-AD35-4CEC-A324-497B9B134011}">
      <dsp:nvSpPr>
        <dsp:cNvPr id="0" name=""/>
        <dsp:cNvSpPr/>
      </dsp:nvSpPr>
      <dsp:spPr>
        <a:xfrm>
          <a:off x="5344724" y="1862164"/>
          <a:ext cx="290363" cy="339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3319"/>
            <a:lumOff val="186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344724" y="1930098"/>
        <a:ext cx="203254" cy="203802"/>
      </dsp:txXfrm>
    </dsp:sp>
    <dsp:sp modelId="{B69F3BC2-7BDD-492C-B3F4-7881F34EEB3D}">
      <dsp:nvSpPr>
        <dsp:cNvPr id="0" name=""/>
        <dsp:cNvSpPr/>
      </dsp:nvSpPr>
      <dsp:spPr>
        <a:xfrm>
          <a:off x="5755616" y="1621108"/>
          <a:ext cx="1369639" cy="8217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11095"/>
            <a:lumOff val="21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Classification</a:t>
          </a:r>
          <a:endParaRPr lang="zh-CN" altLang="en-US" sz="1400" kern="1200" dirty="0"/>
        </a:p>
      </dsp:txBody>
      <dsp:txXfrm>
        <a:off x="5779685" y="1645177"/>
        <a:ext cx="1321501" cy="77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3BF2B6B-1E27-42E4-9D9B-06EC0603CA4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6712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568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10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8270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11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5833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13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77014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15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2356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9385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8648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2465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126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9917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8427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5860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F2B6B-1E27-42E4-9D9B-06EC0603CA4B}" type="slidenum">
              <a:rPr lang="en-US" altLang="zh-CN" smtClean="0"/>
              <a:pPr>
                <a:defRPr/>
              </a:pPr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2841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5634-D054-4314-B405-FC0904799DA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219664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DD24-829C-468F-8707-9AC13FAB138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409702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3D4E-F09F-4DD3-8BC1-93A58D596C4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636317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903E-4AC9-4B3C-AD6D-95BDD9B4C1D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9753506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DEC8-55CB-4030-85CA-AF5081A7A80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236824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4EBC-D609-40F0-8EC2-11CFA3724BE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596201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972F-F7B6-4DF9-95BD-59872F3609D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65956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D2ED-9CEC-404B-935F-E9E39635238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322546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E15D-086E-42D6-BE19-C01AB228122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601811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2D02-F4A9-4DBD-B657-3DC491FDEFD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541064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B42F-2DB8-48A1-A39A-A6CB3F5AFED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860768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76E2-0FA6-4449-98F0-6A44B68D11D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948862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6C08-802A-40C9-9FA4-E28ABFE4E3E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841703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D9BD-22B4-4608-8334-BFCA26AC50D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381200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D030-76C9-4CC0-A0FC-1785AE8A106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998920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E8A6-1172-40D5-821C-554AE23AA2D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469572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8722-8997-4498-9945-BC327D77863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057287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45B2-14BF-4631-8F43-95A046FEAB1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63379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0AEE-F9C9-44C9-B142-86AA87EBFCD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435974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B167-AF5D-443E-B57B-C9A5887BCC6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62583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CFBC-C4EC-4267-B9CA-E2B84688FEF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30402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2B54-A1D5-4EF5-954E-F6727ED7AA5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614013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>
              <a:defRPr/>
            </a:pPr>
            <a:fld id="{D2E35E89-E0A4-4137-8E4E-6B035CCD5FB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pic>
        <p:nvPicPr>
          <p:cNvPr id="1032" name="Picture 8" descr="sjtu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pic>
        <p:nvPicPr>
          <p:cNvPr id="2052" name="Picture 9" descr="azzj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sjtu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20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F36A5A4-B69E-44D5-B6E4-80114CAAAE3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05025"/>
            <a:ext cx="9144000" cy="1704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Activity Recognition Based on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Wearable Devices</a:t>
            </a:r>
            <a:b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                               ——A Sparse Way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</a:b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9148" y="5088835"/>
            <a:ext cx="327728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3200" b="1" dirty="0">
                <a:latin typeface="+mj-lt"/>
                <a:ea typeface="宋体" pitchFamily="2" charset="-122"/>
                <a:cs typeface="+mj-cs"/>
              </a:rPr>
              <a:t>Presented </a:t>
            </a:r>
            <a:r>
              <a:rPr lang="en-US" altLang="zh-CN" sz="3200" b="1" dirty="0" smtClean="0">
                <a:latin typeface="+mj-lt"/>
                <a:ea typeface="宋体" pitchFamily="2" charset="-122"/>
                <a:cs typeface="+mj-cs"/>
              </a:rPr>
              <a:t>by: </a:t>
            </a:r>
            <a:r>
              <a:rPr lang="zh-CN" altLang="en-US" sz="3200" b="1" dirty="0" smtClean="0">
                <a:latin typeface="+mj-lt"/>
                <a:ea typeface="宋体" pitchFamily="2" charset="-122"/>
                <a:cs typeface="+mj-cs"/>
              </a:rPr>
              <a:t>应海旭</a:t>
            </a:r>
            <a:endParaRPr lang="en-US" altLang="zh-CN" sz="3200" b="1" dirty="0"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10</a:t>
            </a:fld>
            <a:endParaRPr lang="zh-C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Classification: A Sparse Way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755" y="1032387"/>
            <a:ext cx="2983317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Calculate the distance(difference)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3" y="1423988"/>
            <a:ext cx="5479532" cy="54795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3742" y="1032386"/>
            <a:ext cx="4886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set of data, a1, a2, …, a1000 to be </a:t>
            </a:r>
            <a:r>
              <a:rPr lang="en-US" altLang="zh-CN" dirty="0" smtClean="0"/>
              <a:t>clustered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5" y="1459431"/>
            <a:ext cx="5397910" cy="5397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5" y="1459431"/>
            <a:ext cx="5398569" cy="53985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" y="1413911"/>
            <a:ext cx="5415116" cy="54151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9949" y="1501345"/>
            <a:ext cx="39305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a2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36133" y="2290916"/>
            <a:ext cx="39305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a3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769775" y="1459431"/>
            <a:ext cx="587469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a112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35474" y="2772912"/>
            <a:ext cx="39305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a5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327058" y="1895936"/>
            <a:ext cx="2079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&lt;a5, a4&gt;</a:t>
            </a:r>
          </a:p>
          <a:p>
            <a:r>
              <a:rPr lang="en-US" altLang="zh-CN" sz="3600" dirty="0"/>
              <a:t>&lt;a4</a:t>
            </a:r>
            <a:r>
              <a:rPr lang="en-US" altLang="zh-CN" sz="3600" dirty="0" smtClean="0"/>
              <a:t>, a112&gt;</a:t>
            </a:r>
          </a:p>
          <a:p>
            <a:endParaRPr lang="en-US" altLang="zh-CN" sz="3600" dirty="0"/>
          </a:p>
          <a:p>
            <a:r>
              <a:rPr lang="en-US" altLang="zh-CN" sz="3600" dirty="0"/>
              <a:t>&lt;a5</a:t>
            </a:r>
            <a:r>
              <a:rPr lang="en-US" altLang="zh-CN" sz="3600" dirty="0" smtClean="0"/>
              <a:t>, a112</a:t>
            </a:r>
            <a:r>
              <a:rPr lang="en-US" altLang="zh-CN" sz="3600" dirty="0"/>
              <a:t>&gt;</a:t>
            </a:r>
          </a:p>
          <a:p>
            <a:endParaRPr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35474" y="2526463"/>
            <a:ext cx="39305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a4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123224" y="1483791"/>
            <a:ext cx="39305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17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11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Affinity </a:t>
            </a: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Propagation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2" y="3149776"/>
            <a:ext cx="6442705" cy="34034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2592" y="938213"/>
            <a:ext cx="7988008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Let x1 through </a:t>
            </a:r>
            <a:r>
              <a:rPr lang="en-US" altLang="zh-CN" dirty="0" err="1"/>
              <a:t>xn</a:t>
            </a:r>
            <a:r>
              <a:rPr lang="en-US" altLang="zh-CN" dirty="0"/>
              <a:t> be a set of data points, </a:t>
            </a:r>
            <a:r>
              <a:rPr lang="en-US" altLang="zh-CN" dirty="0" smtClean="0"/>
              <a:t>and </a:t>
            </a:r>
            <a:r>
              <a:rPr lang="en-US" altLang="zh-CN" dirty="0"/>
              <a:t>let s be a function that quantifies the similarity between any two points, such that s(xi, </a:t>
            </a:r>
            <a:r>
              <a:rPr lang="en-US" altLang="zh-CN" dirty="0" err="1"/>
              <a:t>xj</a:t>
            </a:r>
            <a:r>
              <a:rPr lang="en-US" altLang="zh-CN" dirty="0"/>
              <a:t>) &gt; s(xi, </a:t>
            </a:r>
            <a:r>
              <a:rPr lang="en-US" altLang="zh-CN" dirty="0" err="1"/>
              <a:t>xk</a:t>
            </a:r>
            <a:r>
              <a:rPr lang="en-US" altLang="zh-CN" dirty="0"/>
              <a:t>) </a:t>
            </a:r>
            <a:r>
              <a:rPr lang="en-US" altLang="zh-CN" dirty="0" err="1"/>
              <a:t>iff</a:t>
            </a:r>
            <a:r>
              <a:rPr lang="en-US" altLang="zh-CN" dirty="0"/>
              <a:t> xi is more similar to </a:t>
            </a:r>
            <a:r>
              <a:rPr lang="en-US" altLang="zh-CN" dirty="0" err="1"/>
              <a:t>xj</a:t>
            </a:r>
            <a:r>
              <a:rPr lang="en-US" altLang="zh-CN" dirty="0"/>
              <a:t> than to </a:t>
            </a:r>
            <a:r>
              <a:rPr lang="en-US" altLang="zh-CN" dirty="0" err="1"/>
              <a:t>xk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The "responsibility" matrix </a:t>
            </a:r>
            <a:r>
              <a:rPr lang="en-US" altLang="zh-CN" b="1" dirty="0"/>
              <a:t>R</a:t>
            </a:r>
            <a:r>
              <a:rPr lang="en-US" altLang="zh-CN" dirty="0"/>
              <a:t> has values </a:t>
            </a:r>
            <a:r>
              <a:rPr lang="en-US" altLang="zh-CN" i="1" dirty="0"/>
              <a:t>r</a:t>
            </a:r>
            <a:r>
              <a:rPr lang="en-US" altLang="zh-CN" dirty="0"/>
              <a:t>(</a:t>
            </a:r>
            <a:r>
              <a:rPr lang="en-US" altLang="zh-CN" i="1" dirty="0" err="1"/>
              <a:t>i</a:t>
            </a:r>
            <a:r>
              <a:rPr lang="en-US" altLang="zh-CN" dirty="0"/>
              <a:t>, </a:t>
            </a:r>
            <a:r>
              <a:rPr lang="en-US" altLang="zh-CN" i="1" dirty="0"/>
              <a:t>k</a:t>
            </a:r>
            <a:r>
              <a:rPr lang="en-US" altLang="zh-CN" dirty="0"/>
              <a:t>) that quantify how well-suited </a:t>
            </a:r>
            <a:r>
              <a:rPr lang="en-US" altLang="zh-CN" i="1" dirty="0" err="1"/>
              <a:t>xk</a:t>
            </a:r>
            <a:r>
              <a:rPr lang="en-US" altLang="zh-CN" dirty="0"/>
              <a:t> is to serve as the exemplar for </a:t>
            </a:r>
            <a:r>
              <a:rPr lang="en-US" altLang="zh-CN" i="1" dirty="0"/>
              <a:t>xi</a:t>
            </a:r>
            <a:r>
              <a:rPr lang="en-US" altLang="zh-CN" dirty="0"/>
              <a:t>, relative to other candidate exemplars for </a:t>
            </a:r>
            <a:r>
              <a:rPr lang="en-US" altLang="zh-CN" i="1" dirty="0"/>
              <a:t>xi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The "availability" matrix </a:t>
            </a:r>
            <a:r>
              <a:rPr lang="en-US" altLang="zh-CN" b="1" dirty="0"/>
              <a:t>A</a:t>
            </a:r>
            <a:r>
              <a:rPr lang="en-US" altLang="zh-CN" dirty="0"/>
              <a:t> contains values </a:t>
            </a:r>
            <a:r>
              <a:rPr lang="en-US" altLang="zh-CN" i="1" dirty="0"/>
              <a:t>a</a:t>
            </a:r>
            <a:r>
              <a:rPr lang="en-US" altLang="zh-CN" dirty="0"/>
              <a:t>(</a:t>
            </a:r>
            <a:r>
              <a:rPr lang="en-US" altLang="zh-CN" i="1" dirty="0" err="1"/>
              <a:t>i</a:t>
            </a:r>
            <a:r>
              <a:rPr lang="en-US" altLang="zh-CN" dirty="0"/>
              <a:t>, </a:t>
            </a:r>
            <a:r>
              <a:rPr lang="en-US" altLang="zh-CN" i="1" dirty="0"/>
              <a:t>k</a:t>
            </a:r>
            <a:r>
              <a:rPr lang="en-US" altLang="zh-CN" dirty="0"/>
              <a:t>) represents how "appropriate" it would be for </a:t>
            </a:r>
            <a:r>
              <a:rPr lang="en-US" altLang="zh-CN" i="1" dirty="0"/>
              <a:t>xi</a:t>
            </a:r>
            <a:r>
              <a:rPr lang="en-US" altLang="zh-CN" dirty="0"/>
              <a:t> to pick </a:t>
            </a:r>
            <a:r>
              <a:rPr lang="en-US" altLang="zh-CN" i="1" dirty="0" err="1"/>
              <a:t>xk</a:t>
            </a:r>
            <a:r>
              <a:rPr lang="en-US" altLang="zh-CN" dirty="0"/>
              <a:t> as its exemplar, taking into account other points' preference for </a:t>
            </a:r>
            <a:r>
              <a:rPr lang="en-US" altLang="zh-CN" i="1" dirty="0" err="1"/>
              <a:t>xk</a:t>
            </a:r>
            <a:r>
              <a:rPr lang="en-US" altLang="zh-CN" dirty="0"/>
              <a:t> as an exemplar.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26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12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Affinity </a:t>
            </a: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Propagation</a:t>
            </a:r>
          </a:p>
        </p:txBody>
      </p:sp>
      <p:pic>
        <p:nvPicPr>
          <p:cNvPr id="2050" name="Picture 2" descr="r(i,k) \leftarrow s(i,k) - \max_{k' \neq k} \left\{ a(i,k') + s(i,k') \right\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4" y="2004508"/>
            <a:ext cx="3343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(i,k) \leftarrow \min \left( 0, r(k,k) + \sum_{i' \not\in \{i,k\}} \max(0, r(i',k)) \righ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4" y="2785809"/>
            <a:ext cx="39909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75083" y="1072088"/>
            <a:ext cx="7988008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algorithm then performs the following updates iteratively</a:t>
            </a:r>
            <a:r>
              <a:rPr lang="en-US" altLang="zh-CN" dirty="0" smtClean="0"/>
              <a:t>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5083" y="1514775"/>
            <a:ext cx="3887603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First, responsibility updates are sent around: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75083" y="2365765"/>
            <a:ext cx="2829621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Then, availability is updated per</a:t>
            </a:r>
          </a:p>
          <a:p>
            <a:endParaRPr lang="zh-CN" altLang="en-US" dirty="0"/>
          </a:p>
        </p:txBody>
      </p:sp>
      <p:pic>
        <p:nvPicPr>
          <p:cNvPr id="4100" name="Picture 4" descr="a(k,k) \leftarrow \sum_{i' \neq k} \max(0, r(i',k)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4" y="3462334"/>
            <a:ext cx="23050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11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13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Affinity </a:t>
            </a: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Propagation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" y="1160207"/>
            <a:ext cx="8219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Each point is colored according to the current evidence that it is a cluster center (exemplar</a:t>
            </a:r>
            <a:r>
              <a:rPr lang="en-US" altLang="zh-CN" dirty="0" smtClean="0"/>
              <a:t>).</a:t>
            </a:r>
          </a:p>
          <a:p>
            <a:endParaRPr lang="en-US" altLang="zh-CN" dirty="0"/>
          </a:p>
          <a:p>
            <a:r>
              <a:rPr lang="en-US" altLang="zh-CN" dirty="0"/>
              <a:t>The darkness of the arrow directed from point </a:t>
            </a:r>
            <a:r>
              <a:rPr lang="en-US" altLang="zh-CN" dirty="0" err="1"/>
              <a:t>i</a:t>
            </a:r>
            <a:r>
              <a:rPr lang="en-US" altLang="zh-CN" dirty="0"/>
              <a:t> to point k corresponds to the strength of the transmitted message that point </a:t>
            </a:r>
            <a:r>
              <a:rPr lang="en-US" altLang="zh-CN" dirty="0" err="1"/>
              <a:t>i</a:t>
            </a:r>
            <a:r>
              <a:rPr lang="en-US" altLang="zh-CN" dirty="0"/>
              <a:t> belongs to exemplar point k.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03048"/>
            <a:ext cx="6442705" cy="34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2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14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Affinity </a:t>
            </a: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Propagation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9265" y="1170039"/>
            <a:ext cx="8200103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Advantages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Affinity propagation can </a:t>
            </a:r>
            <a:r>
              <a:rPr lang="en-US" altLang="zh-CN" dirty="0"/>
              <a:t>only exchanges messages between pairs of points when the similarity </a:t>
            </a:r>
            <a:r>
              <a:rPr lang="en-US" altLang="zh-CN" dirty="0" smtClean="0"/>
              <a:t>is </a:t>
            </a:r>
            <a:r>
              <a:rPr lang="en-US" altLang="zh-CN" dirty="0"/>
              <a:t>not negative </a:t>
            </a:r>
            <a:r>
              <a:rPr lang="en-US" altLang="zh-CN" dirty="0" smtClean="0"/>
              <a:t>infinity</a:t>
            </a:r>
          </a:p>
          <a:p>
            <a:endParaRPr lang="en-US" altLang="zh-CN" dirty="0"/>
          </a:p>
          <a:p>
            <a:r>
              <a:rPr lang="en-US" altLang="zh-CN" dirty="0"/>
              <a:t>This algorithm's time and memory requirements scale linearly with the number of similarities, which would be </a:t>
            </a:r>
            <a:r>
              <a:rPr lang="en-US" altLang="zh-CN" dirty="0" err="1"/>
              <a:t>NxN</a:t>
            </a:r>
            <a:r>
              <a:rPr lang="en-US" altLang="zh-CN" dirty="0"/>
              <a:t> if a full set of pairwise similarities is input, but much, much less if the set of similarities is sparse.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54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15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Affinity </a:t>
            </a: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Propagation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9265" y="1170039"/>
            <a:ext cx="8180253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Advantages</a:t>
            </a:r>
          </a:p>
          <a:p>
            <a:endParaRPr lang="en-US" altLang="zh-CN" dirty="0"/>
          </a:p>
          <a:p>
            <a:r>
              <a:rPr lang="en-US" altLang="zh-CN" dirty="0"/>
              <a:t>Rather than </a:t>
            </a:r>
            <a:r>
              <a:rPr lang="en-US" altLang="zh-CN" dirty="0" smtClean="0"/>
              <a:t>requiring the </a:t>
            </a:r>
            <a:r>
              <a:rPr lang="en-US" altLang="zh-CN" dirty="0"/>
              <a:t>number </a:t>
            </a:r>
            <a:r>
              <a:rPr lang="en-US" altLang="zh-CN" dirty="0" smtClean="0"/>
              <a:t>of clusters </a:t>
            </a:r>
            <a:r>
              <a:rPr lang="en-US" altLang="zh-CN" dirty="0"/>
              <a:t>be </a:t>
            </a:r>
            <a:r>
              <a:rPr lang="en-US" altLang="zh-CN" dirty="0" err="1"/>
              <a:t>prespecified</a:t>
            </a:r>
            <a:r>
              <a:rPr lang="en-US" altLang="zh-CN" dirty="0"/>
              <a:t>, affinity propagation simultaneously</a:t>
            </a:r>
          </a:p>
          <a:p>
            <a:r>
              <a:rPr lang="en-US" altLang="zh-CN" dirty="0"/>
              <a:t>considers all data points as potential exemplars.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5" y="2358941"/>
            <a:ext cx="5343525" cy="4000500"/>
          </a:xfrm>
          <a:prstGeom prst="rect">
            <a:avLst/>
          </a:prstGeom>
        </p:spPr>
      </p:pic>
      <p:pic>
        <p:nvPicPr>
          <p:cNvPr id="3076" name="Picture 4" descr="聚类方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" y="2358940"/>
            <a:ext cx="53435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聚类方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" y="2358939"/>
            <a:ext cx="53435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47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Overview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2"/>
            <a:ext cx="8435975" cy="569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Wearable Computing</a:t>
            </a:r>
            <a:endParaRPr lang="en-US" altLang="zh-CN" sz="1600" b="1" i="1" baseline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Motivation</a:t>
            </a:r>
            <a:endParaRPr lang="en-US" altLang="zh-CN" sz="1600" b="1" i="1" baseline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System Framework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Classification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Sparse Distance Calculation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Affinity Propagation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rgbClr val="C00000"/>
                </a:solidFill>
              </a:rPr>
              <a:t>Future work</a:t>
            </a: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sz="2000" b="1" i="1" baseline="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sz="2000" b="1" i="1" baseline="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16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4976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17</a:t>
            </a:fld>
            <a:endParaRPr lang="zh-CN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861392" y="1656522"/>
            <a:ext cx="7869654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aseline="0" dirty="0" smtClean="0"/>
              <a:t> Enhance </a:t>
            </a:r>
            <a:r>
              <a:rPr lang="en-US" altLang="zh-CN" baseline="0" dirty="0"/>
              <a:t>feature </a:t>
            </a:r>
            <a:r>
              <a:rPr lang="en-US" altLang="zh-CN" baseline="0" dirty="0" smtClean="0"/>
              <a:t>extraction.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baseline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aseline="0" dirty="0" smtClean="0"/>
              <a:t> Implement algorithms by application running on wearable devices.</a:t>
            </a:r>
            <a:endParaRPr lang="en-US" altLang="zh-CN" baseline="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baseline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aseline="0" dirty="0"/>
              <a:t> Modify </a:t>
            </a:r>
            <a:r>
              <a:rPr lang="en-US" altLang="zh-CN" baseline="0" dirty="0" smtClean="0"/>
              <a:t>the algorithm to be more suitable for sparse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baseline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Future work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912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58980" y="2879692"/>
            <a:ext cx="2626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Thank you</a:t>
            </a:r>
            <a:endParaRPr lang="zh-CN" altLang="en-US" sz="5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195762"/>
            <a:ext cx="9144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4800" b="1" kern="0" dirty="0" smtClean="0">
                <a:solidFill>
                  <a:srgbClr val="C00000"/>
                </a:solidFill>
                <a:latin typeface="Segoe Print" panose="02000600000000000000" pitchFamily="2" charset="0"/>
                <a:ea typeface="宋体" pitchFamily="2" charset="-122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45284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Overview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2"/>
            <a:ext cx="8435975" cy="569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rgbClr val="C00000"/>
                </a:solidFill>
              </a:rPr>
              <a:t>Introduction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rgbClr val="C00000"/>
                </a:solidFill>
              </a:rPr>
              <a:t>Wearable Computing</a:t>
            </a:r>
            <a:endParaRPr lang="en-US" altLang="zh-CN" sz="1600" b="1" i="1" baseline="0" dirty="0">
              <a:solidFill>
                <a:srgbClr val="C00000"/>
              </a:solidFill>
            </a:endParaRP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rgbClr val="C00000"/>
                </a:solidFill>
              </a:rPr>
              <a:t>Motivation</a:t>
            </a:r>
            <a:endParaRPr lang="en-US" altLang="zh-CN" sz="1600" b="1" i="1" baseline="0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>
                <a:solidFill>
                  <a:srgbClr val="C00000"/>
                </a:solidFill>
              </a:rPr>
              <a:t>System Framework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rgbClr val="C00000"/>
                </a:solidFill>
              </a:rPr>
              <a:t>Classification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rgbClr val="C00000"/>
                </a:solidFill>
              </a:rPr>
              <a:t>Sparse Distance Calculation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rgbClr val="C00000"/>
                </a:solidFill>
              </a:rPr>
              <a:t>Affinity Propagation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rgbClr val="C00000"/>
                </a:solidFill>
              </a:rPr>
              <a:t>Future work</a:t>
            </a: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sz="2000" b="1" i="1" baseline="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sz="2000" b="1" i="1" baseline="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2</a:t>
            </a:fld>
            <a:endParaRPr lang="zh-CN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0314" y="950912"/>
            <a:ext cx="4323686" cy="2871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3</a:t>
            </a:fld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907" y="2633461"/>
            <a:ext cx="3490693" cy="2672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34" y="2610530"/>
            <a:ext cx="4714336" cy="269502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4234" y="1112808"/>
            <a:ext cx="3937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What can we do with wearable computing?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Activity Recognition </a:t>
            </a:r>
            <a:r>
              <a:rPr lang="en-US" altLang="zh-CN" dirty="0" smtClean="0"/>
              <a:t>Using </a:t>
            </a:r>
            <a:r>
              <a:rPr lang="en-US" altLang="zh-CN" dirty="0"/>
              <a:t>Wearable Devices</a:t>
            </a:r>
          </a:p>
        </p:txBody>
      </p:sp>
    </p:spTree>
    <p:extLst>
      <p:ext uri="{BB962C8B-B14F-4D97-AF65-F5344CB8AC3E}">
        <p14:creationId xmlns:p14="http://schemas.microsoft.com/office/powerpoint/2010/main" val="210536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4</a:t>
            </a:fld>
            <a:endParaRPr lang="zh-CN"/>
          </a:p>
        </p:txBody>
      </p:sp>
      <p:sp>
        <p:nvSpPr>
          <p:cNvPr id="3" name="文本框 2"/>
          <p:cNvSpPr txBox="1"/>
          <p:nvPr/>
        </p:nvSpPr>
        <p:spPr>
          <a:xfrm>
            <a:off x="845389" y="1337094"/>
            <a:ext cx="184731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8355" y="1112808"/>
            <a:ext cx="5277923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Why we do research into it</a:t>
            </a:r>
            <a:r>
              <a:rPr lang="en-US" altLang="zh-CN" b="1" dirty="0" smtClean="0"/>
              <a:t>?</a:t>
            </a:r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Motivation</a:t>
            </a:r>
          </a:p>
        </p:txBody>
      </p:sp>
      <p:sp>
        <p:nvSpPr>
          <p:cNvPr id="8" name="内容占位符 3"/>
          <p:cNvSpPr txBox="1">
            <a:spLocks/>
          </p:cNvSpPr>
          <p:nvPr/>
        </p:nvSpPr>
        <p:spPr>
          <a:xfrm>
            <a:off x="717430" y="1655131"/>
            <a:ext cx="7805468" cy="384110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pPr>
              <a:spcBef>
                <a:spcPts val="2500"/>
              </a:spcBef>
            </a:pPr>
            <a:r>
              <a:rPr lang="en-US" altLang="zh-CN" kern="0" baseline="0" dirty="0" smtClean="0"/>
              <a:t>Among present researches, most of them:</a:t>
            </a:r>
          </a:p>
          <a:p>
            <a:pPr marL="514350" indent="-514350">
              <a:spcBef>
                <a:spcPts val="2500"/>
              </a:spcBef>
              <a:buFont typeface="Wingdings" pitchFamily="2" charset="2"/>
              <a:buAutoNum type="arabicPeriod"/>
            </a:pPr>
            <a:r>
              <a:rPr lang="en-US" altLang="zh-CN" sz="2900" kern="0" baseline="0" dirty="0" smtClean="0"/>
              <a:t>Needed training to </a:t>
            </a:r>
            <a:r>
              <a:rPr lang="en-US" altLang="zh-CN" sz="2900" kern="0" baseline="0" dirty="0"/>
              <a:t>enable their recognition</a:t>
            </a:r>
            <a:r>
              <a:rPr lang="en-US" altLang="zh-CN" sz="2900" kern="0" baseline="0" dirty="0" smtClean="0"/>
              <a:t>.</a:t>
            </a:r>
            <a:endParaRPr lang="en-US" altLang="zh-CN" sz="2900" kern="0" baseline="0" dirty="0"/>
          </a:p>
          <a:p>
            <a:pPr marL="0" indent="0">
              <a:spcBef>
                <a:spcPts val="2500"/>
              </a:spcBef>
              <a:buNone/>
            </a:pPr>
            <a:r>
              <a:rPr lang="en-US" altLang="zh-CN" kern="0" baseline="0" dirty="0" smtClean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Inconvenient </a:t>
            </a:r>
            <a:r>
              <a:rPr lang="en-US" altLang="zh-CN" kern="0" baseline="0" dirty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for different people to </a:t>
            </a:r>
            <a:r>
              <a:rPr lang="en-US" altLang="zh-CN" kern="0" baseline="0" dirty="0" smtClean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use.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altLang="zh-CN" kern="0" baseline="0" dirty="0" smtClean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Difficult to recognize various patterns.</a:t>
            </a:r>
            <a:endParaRPr lang="en-US" altLang="zh-CN" kern="0" baseline="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pPr marL="514350" indent="-514350">
              <a:spcBef>
                <a:spcPts val="2500"/>
              </a:spcBef>
              <a:buFont typeface="+mj-lt"/>
              <a:buAutoNum type="arabicPeriod" startAt="2"/>
            </a:pPr>
            <a:r>
              <a:rPr lang="en-US" altLang="zh-CN" kern="0" baseline="0" dirty="0" smtClean="0"/>
              <a:t>Did not consider </a:t>
            </a:r>
            <a:r>
              <a:rPr lang="en-US" altLang="zh-CN" kern="0" baseline="0" dirty="0"/>
              <a:t>e</a:t>
            </a:r>
            <a:r>
              <a:rPr lang="en-US" altLang="zh-CN" kern="0" baseline="0" dirty="0" smtClean="0"/>
              <a:t>nergy saving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altLang="zh-CN" kern="0" baseline="0" dirty="0" smtClean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Energy saving is an important part since the wearable computer is battery-driven.</a:t>
            </a:r>
            <a:endParaRPr lang="zh-CN" altLang="en-US" kern="0" baseline="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744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Overview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2"/>
            <a:ext cx="8435975" cy="569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Wearable Computing</a:t>
            </a:r>
            <a:endParaRPr lang="en-US" altLang="zh-CN" sz="1600" b="1" i="1" baseline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Motivation</a:t>
            </a:r>
            <a:endParaRPr lang="en-US" altLang="zh-CN" sz="1600" b="1" i="1" baseline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>
                <a:solidFill>
                  <a:srgbClr val="C00000"/>
                </a:solidFill>
              </a:rPr>
              <a:t>System Framework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Classification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Sparse Distance Calculation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Affinity Propagation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Future work</a:t>
            </a: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sz="2000" b="1" i="1" baseline="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sz="2000" b="1" i="1" baseline="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5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449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33104" y="3976738"/>
            <a:ext cx="3239729" cy="2429797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System Framework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zh-CN" sz="1600" b="1" baseline="0" dirty="0"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6</a:t>
            </a:fld>
            <a:endParaRPr lang="zh-CN" altLang="zh-CN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0" y="3753296"/>
            <a:ext cx="1261419" cy="741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446" y="4656734"/>
            <a:ext cx="1261419" cy="7413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6688" y="5806139"/>
            <a:ext cx="1261419" cy="741378"/>
          </a:xfrm>
          <a:prstGeom prst="rect">
            <a:avLst/>
          </a:prstGeom>
        </p:spPr>
      </p:pic>
      <p:cxnSp>
        <p:nvCxnSpPr>
          <p:cNvPr id="57" name="直接连接符 56"/>
          <p:cNvCxnSpPr/>
          <p:nvPr/>
        </p:nvCxnSpPr>
        <p:spPr>
          <a:xfrm flipV="1">
            <a:off x="4602777" y="5622422"/>
            <a:ext cx="1715264" cy="5279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4348107" y="4969491"/>
            <a:ext cx="1688899" cy="1238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440264" y="4118071"/>
            <a:ext cx="1736691" cy="4297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图示 14"/>
          <p:cNvGraphicFramePr/>
          <p:nvPr>
            <p:extLst>
              <p:ext uri="{D42A27DB-BD31-4B8C-83A1-F6EECF244321}">
                <p14:modId xmlns:p14="http://schemas.microsoft.com/office/powerpoint/2010/main" val="275496124"/>
              </p:ext>
            </p:extLst>
          </p:nvPr>
        </p:nvGraphicFramePr>
        <p:xfrm>
          <a:off x="934065" y="54071"/>
          <a:ext cx="71283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27587" y="2782529"/>
            <a:ext cx="998991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Hardware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27587" y="1100273"/>
            <a:ext cx="2318263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Activity-recognition chain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28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7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System Framework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811" y="1683403"/>
            <a:ext cx="10825315" cy="22916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811" y="3975066"/>
            <a:ext cx="10825315" cy="25474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8090" y="1199535"/>
            <a:ext cx="1784463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Motion sensor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50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Overview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2"/>
            <a:ext cx="8435975" cy="569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Wearable Computing</a:t>
            </a:r>
            <a:endParaRPr lang="en-US" altLang="zh-CN" sz="1600" b="1" i="1" baseline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Motivation</a:t>
            </a:r>
            <a:endParaRPr lang="en-US" altLang="zh-CN" sz="1600" b="1" i="1" baseline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System Framework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rgbClr val="C00000"/>
                </a:solidFill>
              </a:rPr>
              <a:t>Classification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rgbClr val="C00000"/>
                </a:solidFill>
              </a:rPr>
              <a:t>Sparse Distance Calculation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1600" b="1" i="1" baseline="0" dirty="0" smtClean="0">
                <a:solidFill>
                  <a:srgbClr val="C00000"/>
                </a:solidFill>
              </a:rPr>
              <a:t>Affinity Propagation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0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Future work</a:t>
            </a: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sz="2000" b="1" i="1" baseline="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sz="2000" b="1" i="1" baseline="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8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95765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80B167-AF5D-443E-B57B-C9A5887BCC60}" type="slidenum">
              <a:rPr lang="en-US" altLang="zh-CN" smtClean="0"/>
              <a:pPr>
                <a:defRPr/>
              </a:pPr>
              <a:t>9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3700" y="23813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Classification</a:t>
            </a:r>
            <a:endParaRPr lang="en-US" altLang="zh-CN" sz="3200" b="1" i="1" kern="0" baseline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4626" y="1651820"/>
            <a:ext cx="7855974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To save energy used in transmission, it is preferred to deal with more data on wearable device itself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The multi-dimensional data requires much time/memory and energy to compute by wearable devices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797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ing Inertia Measurement Unit in Localiz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1_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1_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Using Inertia Measurement Unit in Localization</Template>
  <TotalTime>0</TotalTime>
  <Pages>0</Pages>
  <Words>511</Words>
  <Characters>0</Characters>
  <Application>Microsoft Office PowerPoint</Application>
  <DocSecurity>0</DocSecurity>
  <PresentationFormat>全屏显示(4:3)</PresentationFormat>
  <Lines>0</Lines>
  <Paragraphs>137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Adobe 宋体 Std L</vt:lpstr>
      <vt:lpstr>宋体</vt:lpstr>
      <vt:lpstr>Arial</vt:lpstr>
      <vt:lpstr>Arial Narrow</vt:lpstr>
      <vt:lpstr>Garamond</vt:lpstr>
      <vt:lpstr>Monotype Corsiva</vt:lpstr>
      <vt:lpstr>Segoe Print</vt:lpstr>
      <vt:lpstr>Times New Roman</vt:lpstr>
      <vt:lpstr>Wingdings</vt:lpstr>
      <vt:lpstr>Using Inertia Measurement Unit in Localization</vt:lpstr>
      <vt:lpstr>1_NCSU-CS</vt:lpstr>
      <vt:lpstr>Activity Recognition Based on Wearable Devices                                 ——A Sparse Way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2015-05-25T12:55:11Z</dcterms:created>
  <dcterms:modified xsi:type="dcterms:W3CDTF">2015-05-26T02:04:03Z</dcterms:modified>
</cp:coreProperties>
</file>