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  <p:sldMasterId id="2147483709" r:id="rId2"/>
  </p:sldMasterIdLst>
  <p:notesMasterIdLst>
    <p:notesMasterId r:id="rId28"/>
  </p:notesMasterIdLst>
  <p:handoutMasterIdLst>
    <p:handoutMasterId r:id="rId29"/>
  </p:handoutMasterIdLst>
  <p:sldIdLst>
    <p:sldId id="261" r:id="rId3"/>
    <p:sldId id="296" r:id="rId4"/>
    <p:sldId id="355" r:id="rId5"/>
    <p:sldId id="336" r:id="rId6"/>
    <p:sldId id="353" r:id="rId7"/>
    <p:sldId id="354" r:id="rId8"/>
    <p:sldId id="337" r:id="rId9"/>
    <p:sldId id="356" r:id="rId10"/>
    <p:sldId id="357" r:id="rId11"/>
    <p:sldId id="358" r:id="rId12"/>
    <p:sldId id="349" r:id="rId13"/>
    <p:sldId id="359" r:id="rId14"/>
    <p:sldId id="340" r:id="rId15"/>
    <p:sldId id="341" r:id="rId16"/>
    <p:sldId id="360" r:id="rId17"/>
    <p:sldId id="342" r:id="rId18"/>
    <p:sldId id="361" r:id="rId19"/>
    <p:sldId id="350" r:id="rId20"/>
    <p:sldId id="363" r:id="rId21"/>
    <p:sldId id="364" r:id="rId22"/>
    <p:sldId id="347" r:id="rId23"/>
    <p:sldId id="365" r:id="rId24"/>
    <p:sldId id="366" r:id="rId25"/>
    <p:sldId id="367" r:id="rId26"/>
    <p:sldId id="352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9748" autoAdjust="0"/>
  </p:normalViewPr>
  <p:slideViewPr>
    <p:cSldViewPr snapToGrid="0">
      <p:cViewPr varScale="1">
        <p:scale>
          <a:sx n="81" d="100"/>
          <a:sy n="81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A4008-ED31-4160-9DF4-DE22A4A8BE10}" type="datetimeFigureOut">
              <a:rPr lang="zh-CN" altLang="en-US" smtClean="0"/>
              <a:pPr/>
              <a:t>2015/6/8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39092-EF27-45C6-89D7-66774D73F0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99288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E386B-6D60-45DA-9CEB-8FF2CA805199}" type="datetimeFigureOut">
              <a:rPr lang="zh-CN" altLang="en-US" smtClean="0"/>
              <a:pPr/>
              <a:t>2015/6/8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82D95-DC47-457E-B456-6285A4E325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6455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FAA940-C79F-46F1-9046-ABB0E8EFA46C}" type="slidenum">
              <a:rPr lang="zh-CN" alt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1284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5" descr="azzj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7" descr="sjtu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1613"/>
            <a:ext cx="38608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直接连接符 8"/>
          <p:cNvCxnSpPr/>
          <p:nvPr userDrawn="1"/>
        </p:nvCxnSpPr>
        <p:spPr>
          <a:xfrm flipV="1">
            <a:off x="0" y="1511750"/>
            <a:ext cx="9144000" cy="4763"/>
          </a:xfrm>
          <a:prstGeom prst="line">
            <a:avLst/>
          </a:prstGeom>
          <a:ln cmpd="sng">
            <a:gradFill flip="none" rotWithShape="1">
              <a:gsLst>
                <a:gs pos="3000">
                  <a:srgbClr val="C000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/>
        </p:nvCxnSpPr>
        <p:spPr>
          <a:xfrm flipV="1">
            <a:off x="-12192" y="4657321"/>
            <a:ext cx="9156192" cy="1"/>
          </a:xfrm>
          <a:prstGeom prst="line">
            <a:avLst/>
          </a:prstGeom>
          <a:ln>
            <a:gradFill flip="none" rotWithShape="1">
              <a:gsLst>
                <a:gs pos="3000">
                  <a:srgbClr val="C000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828" y="1854655"/>
            <a:ext cx="7772400" cy="1470025"/>
          </a:xfrm>
        </p:spPr>
        <p:txBody>
          <a:bodyPr/>
          <a:lstStyle>
            <a:lvl1pPr>
              <a:defRPr sz="3300"/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15598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="" xmlns:p14="http://schemas.microsoft.com/office/powerpoint/2010/main" val="68631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="" xmlns:p14="http://schemas.microsoft.com/office/powerpoint/2010/main" val="39658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 userDrawn="1"/>
        </p:nvCxnSpPr>
        <p:spPr>
          <a:xfrm flipV="1">
            <a:off x="0" y="974727"/>
            <a:ext cx="9144000" cy="47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248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1272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6380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>
          <a:xfrm flipV="1">
            <a:off x="0" y="1135063"/>
            <a:ext cx="9144000" cy="47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4561244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prstClr val="white"/>
              </a:buCl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prstClr val="white"/>
              </a:buCl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prstClr val="white"/>
              </a:buClr>
              <a:defRPr/>
            </a:pPr>
            <a:fld id="{7882C6B9-AF42-493B-9626-98831F5391E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buClr>
                  <a:prstClr val="white"/>
                </a:buCl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0213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0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31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SzPct val="100000"/>
              <a:defRPr/>
            </a:pPr>
            <a:endParaRPr lang="zh-CN" altLang="en-US" sz="2400" baseline="-25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5" name="Line 41"/>
          <p:cNvSpPr>
            <a:spLocks noChangeShapeType="1"/>
          </p:cNvSpPr>
          <p:nvPr/>
        </p:nvSpPr>
        <p:spPr bwMode="auto">
          <a:xfrm>
            <a:off x="0" y="4114800"/>
            <a:ext cx="9144000" cy="0"/>
          </a:xfrm>
          <a:prstGeom prst="line">
            <a:avLst/>
          </a:prstGeom>
          <a:noFill/>
          <a:ln w="31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SzPct val="100000"/>
              <a:defRPr/>
            </a:pPr>
            <a:endParaRPr lang="zh-CN" altLang="en-US" sz="2400" baseline="-25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pic>
        <p:nvPicPr>
          <p:cNvPr id="6" name="Picture 45" descr="azzj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7" descr="sjtu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613"/>
            <a:ext cx="38608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209800"/>
            <a:ext cx="9144000" cy="1143000"/>
          </a:xfrm>
        </p:spPr>
        <p:txBody>
          <a:bodyPr/>
          <a:lstStyle>
            <a:lvl1pPr algn="ctr">
              <a:defRPr sz="4000" i="0"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38300" y="4648200"/>
            <a:ext cx="5867400" cy="14478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4008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aseline="0">
                <a:solidFill>
                  <a:schemeClr val="bg2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777777"/>
              </a:solidFill>
            </a:endParaRPr>
          </a:p>
        </p:txBody>
      </p:sp>
      <p:sp>
        <p:nvSpPr>
          <p:cNvPr id="9" name="Rectangle 3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>
              <a:solidFill>
                <a:srgbClr val="777777"/>
              </a:solidFill>
            </a:endParaRPr>
          </a:p>
        </p:txBody>
      </p:sp>
      <p:sp>
        <p:nvSpPr>
          <p:cNvPr id="10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400800"/>
            <a:ext cx="1905000" cy="3048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0DF3DC5-5B07-4751-8936-FD1E639CC918}" type="slidenum">
              <a:rPr lang="zh-CN" altLang="en-US">
                <a:solidFill>
                  <a:srgbClr val="777777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739870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440B3-7014-4B13-A5AD-F0A95BA4D1A0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976591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FF9D8-3934-4ADA-95AE-4E4040CD7633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66665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767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0767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61ECF-D3FE-4FFB-A66F-99C3649F5A1C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90598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9488"/>
            <a:ext cx="8229600" cy="4616677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97336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1D5A9-5ACF-4A91-B877-3BA2F2058C3F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782705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282B0-5F8B-4A3C-BDBC-25FF7E458DDC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240544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8D8E9-D72F-463C-871F-EE12C1D79781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940142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F67DC-042B-4DB5-ABA8-B615454423A1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495908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C44CA-F6E7-4B1F-8EA0-220588BDFF21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04797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01D25-2B03-4636-B6D7-E32BC893DAF9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032960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0675" y="38100"/>
            <a:ext cx="2092325" cy="63627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3700" y="38100"/>
            <a:ext cx="6124575" cy="63627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D4F2D-3CCB-4747-AD7D-DD335A7F7960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544899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393700" y="38100"/>
            <a:ext cx="8242300" cy="914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40767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86300" y="990600"/>
            <a:ext cx="40767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771900"/>
            <a:ext cx="40767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86300" y="3771900"/>
            <a:ext cx="40767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05F9D-3F8E-47C3-A947-EE78C9EC355C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713001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3700" y="38100"/>
            <a:ext cx="8242300" cy="914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767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86300" y="990600"/>
            <a:ext cx="40767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86300" y="3771900"/>
            <a:ext cx="40767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F2A93-9C5E-4586-83C1-24954AD00D58}" type="slidenum">
              <a:rPr lang="zh-CN" altLang="en-US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76701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9488"/>
            <a:ext cx="8229600" cy="4616677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191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 userDrawn="1"/>
        </p:nvCxnSpPr>
        <p:spPr>
          <a:xfrm flipV="1">
            <a:off x="0" y="1003302"/>
            <a:ext cx="9144000" cy="47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490" y="274638"/>
            <a:ext cx="8229600" cy="654276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77258"/>
            <a:ext cx="8229600" cy="4892449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812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 userDrawn="1"/>
        </p:nvCxnSpPr>
        <p:spPr>
          <a:xfrm flipV="1">
            <a:off x="0" y="974727"/>
            <a:ext cx="9144000" cy="47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="" xmlns:p14="http://schemas.microsoft.com/office/powerpoint/2010/main" val="355201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 userDrawn="1"/>
        </p:nvCxnSpPr>
        <p:spPr>
          <a:xfrm flipV="1">
            <a:off x="0" y="974727"/>
            <a:ext cx="9144000" cy="47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276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88572"/>
            <a:ext cx="4038600" cy="503759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03086"/>
            <a:ext cx="4038600" cy="50230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5855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0056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4479636" y="975926"/>
            <a:ext cx="184731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prstClr val="white"/>
              </a:buClr>
              <a:buSzPct val="100000"/>
              <a:defRPr/>
            </a:pPr>
            <a:endParaRPr lang="zh-CN" altLang="en-US" sz="1800" baseline="-2500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 flipV="1">
            <a:off x="0" y="1119188"/>
            <a:ext cx="9144000" cy="47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7714" y="274639"/>
            <a:ext cx="8469086" cy="654276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8208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 userDrawn="1"/>
        </p:nvCxnSpPr>
        <p:spPr>
          <a:xfrm flipV="1">
            <a:off x="0" y="974727"/>
            <a:ext cx="9144000" cy="47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82575" y="274638"/>
            <a:ext cx="4899025" cy="596900"/>
          </a:xfrm>
        </p:spPr>
        <p:txBody>
          <a:bodyPr/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8408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buClr>
                <a:schemeClr val="bg1"/>
              </a:buClr>
              <a:buSzPct val="100000"/>
              <a:defRPr sz="9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buClr>
                <a:prstClr val="white"/>
              </a:buClr>
              <a:defRPr/>
            </a:pPr>
            <a:endParaRPr lang="zh-CN" altLang="en-US" baseline="-25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buClr>
                <a:schemeClr val="bg1"/>
              </a:buClr>
              <a:buSzPct val="100000"/>
              <a:defRPr sz="9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buClr>
                <a:prstClr val="white"/>
              </a:buClr>
              <a:defRPr/>
            </a:pPr>
            <a:endParaRPr lang="en-US" altLang="zh-CN" baseline="-25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50000"/>
              </a:spcBef>
              <a:buClr>
                <a:schemeClr val="bg1"/>
              </a:buClr>
              <a:buSzPct val="100000"/>
              <a:defRPr sz="9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buClr>
                <a:prstClr val="white"/>
              </a:buClr>
              <a:defRPr/>
            </a:pPr>
            <a:fld id="{D2D50C78-7C38-48A7-A056-0A214E1C3065}" type="slidenum">
              <a:rPr lang="zh-CN" altLang="en-US" baseline="-25000">
                <a:solidFill>
                  <a:prstClr val="black">
                    <a:tint val="75000"/>
                  </a:prstClr>
                </a:solidFill>
              </a:rPr>
              <a:pPr fontAlgn="base">
                <a:spcAft>
                  <a:spcPct val="0"/>
                </a:spcAft>
                <a:buClr>
                  <a:prstClr val="white"/>
                </a:buClr>
                <a:defRPr/>
              </a:pPr>
              <a:t>‹#›</a:t>
            </a:fld>
            <a:endParaRPr lang="en-US" altLang="zh-CN" baseline="-250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253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553200"/>
            <a:ext cx="792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defRPr sz="1400" b="1" baseline="0">
                <a:solidFill>
                  <a:srgbClr val="777777"/>
                </a:solidFill>
                <a:effectLst/>
                <a:latin typeface="Arial Narrow" pitchFamily="34" charset="0"/>
                <a:ea typeface="宋体" pitchFamily="2" charset="-122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532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800" baseline="0">
                <a:solidFill>
                  <a:schemeClr val="folHlink"/>
                </a:solidFill>
                <a:effectLst/>
                <a:latin typeface="Monotype Corsiva" pitchFamily="66" charset="0"/>
                <a:ea typeface="宋体" pitchFamily="2" charset="-122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1E8AFAD-2445-4BF5-A6BA-3AE8773D966E}" type="slidenum">
              <a:rPr lang="zh-CN" altLang="en-US">
                <a:solidFill>
                  <a:srgbClr val="CC33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0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457200" y="914400"/>
            <a:ext cx="8610600" cy="0"/>
          </a:xfrm>
          <a:prstGeom prst="line">
            <a:avLst/>
          </a:prstGeom>
          <a:noFill/>
          <a:ln w="31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SzPct val="100000"/>
              <a:defRPr/>
            </a:pPr>
            <a:endParaRPr lang="zh-CN" altLang="en-US" sz="2400" baseline="-25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457200" y="914400"/>
            <a:ext cx="0" cy="54864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SzPct val="100000"/>
              <a:defRPr/>
            </a:pPr>
            <a:endParaRPr lang="zh-CN" altLang="en-US" sz="2400" baseline="-25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pic>
        <p:nvPicPr>
          <p:cNvPr id="11272" name="Picture 45" descr="sjtu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0"/>
            <a:ext cx="279876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2647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q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 New Roman" pitchFamily="18" charset="0"/>
        <a:buChar char="–"/>
        <a:defRPr sz="2000" b="1" i="1">
          <a:solidFill>
            <a:srgbClr val="5F5F5F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o"/>
        <a:defRPr sz="2000">
          <a:solidFill>
            <a:srgbClr val="FF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>
          <a:xfrm>
            <a:off x="177421" y="2116181"/>
            <a:ext cx="8775510" cy="2063890"/>
          </a:xfrm>
        </p:spPr>
        <p:txBody>
          <a:bodyPr/>
          <a:lstStyle/>
          <a:p>
            <a:pPr>
              <a:defRPr/>
            </a:pPr>
            <a: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Delay-Aggregation Tradeoff </a:t>
            </a:r>
            <a: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in</a:t>
            </a:r>
            <a: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/>
            </a:r>
            <a:b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</a:br>
            <a: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Wireless </a:t>
            </a:r>
            <a: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Mobile Networks</a:t>
            </a:r>
            <a:endParaRPr lang="zh-CN" alt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51932" y="4660391"/>
            <a:ext cx="7656394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aseline="-250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rPr>
              <a:t>Rui</a:t>
            </a:r>
            <a:r>
              <a:rPr lang="en-US" altLang="zh-CN" sz="4000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rPr>
              <a:t> SONG</a:t>
            </a:r>
            <a:endParaRPr lang="zh-CN" altLang="en-US" sz="4000" baseline="-25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黑体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35010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911"/>
    </mc:Choice>
    <mc:Fallback>
      <p:transition spd="slow" advTm="39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Transmission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Energy can be estimated by the times of transmission</a:t>
            </a:r>
          </a:p>
          <a:p>
            <a:endParaRPr lang="en-US" altLang="zh-CN" dirty="0"/>
          </a:p>
          <a:p>
            <a:r>
              <a:rPr lang="en-US" altLang="zh-CN" dirty="0" smtClean="0"/>
              <a:t> A successful transmission</a:t>
            </a:r>
          </a:p>
          <a:p>
            <a:pPr lvl="1"/>
            <a:r>
              <a:rPr lang="en-US" altLang="zh-CN" sz="2000" dirty="0" smtClean="0"/>
              <a:t>    : transmission range</a:t>
            </a:r>
          </a:p>
          <a:p>
            <a:pPr lvl="1">
              <a:buNone/>
            </a:pPr>
            <a:r>
              <a:rPr lang="en-US" altLang="zh-CN" sz="2000" dirty="0" smtClean="0"/>
              <a:t>            :time for data to be received completely</a:t>
            </a:r>
          </a:p>
          <a:p>
            <a:pPr lvl="1"/>
            <a:r>
              <a:rPr lang="en-US" altLang="zh-CN" sz="2000" dirty="0" smtClean="0"/>
              <a:t> The time interval between which the Euclidean distance between two devices are no larger than      is larger than         .</a:t>
            </a:r>
          </a:p>
          <a:p>
            <a:pPr>
              <a:buNone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10</a:t>
            </a:fld>
            <a:endParaRPr lang="en-US" altLang="zh-CN">
              <a:solidFill>
                <a:srgbClr val="CC3300"/>
              </a:solidFill>
            </a:endParaRPr>
          </a:p>
        </p:txBody>
      </p:sp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1267557" y="2990361"/>
          <a:ext cx="232997" cy="258885"/>
        </p:xfrm>
        <a:graphic>
          <a:graphicData uri="http://schemas.openxmlformats.org/presentationml/2006/ole">
            <p:oleObj spid="_x0000_s43016" name="Equation" r:id="rId3" imgW="114120" imgH="126720" progId="Equation.DSMT4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1202104" y="3284904"/>
          <a:ext cx="522114" cy="431312"/>
        </p:xfrm>
        <a:graphic>
          <a:graphicData uri="http://schemas.openxmlformats.org/presentationml/2006/ole">
            <p:oleObj spid="_x0000_s43017" name="Equation" r:id="rId4" imgW="291960" imgH="241200" progId="Equation.DSMT4">
              <p:embed/>
            </p:oleObj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4577617" y="4027365"/>
          <a:ext cx="233363" cy="258763"/>
        </p:xfrm>
        <a:graphic>
          <a:graphicData uri="http://schemas.openxmlformats.org/presentationml/2006/ole">
            <p:oleObj spid="_x0000_s43019" name="Equation" r:id="rId5" imgW="114120" imgH="126720" progId="Equation.DSMT4">
              <p:embed/>
            </p:oleObj>
          </a:graphicData>
        </a:graphic>
      </p:graphicFrame>
      <p:graphicFrame>
        <p:nvGraphicFramePr>
          <p:cNvPr id="43021" name="Object 13"/>
          <p:cNvGraphicFramePr>
            <a:graphicFrameLocks noChangeAspect="1"/>
          </p:cNvGraphicFramePr>
          <p:nvPr/>
        </p:nvGraphicFramePr>
        <p:xfrm>
          <a:off x="6294438" y="3969361"/>
          <a:ext cx="522287" cy="431800"/>
        </p:xfrm>
        <a:graphic>
          <a:graphicData uri="http://schemas.openxmlformats.org/presentationml/2006/ole">
            <p:oleObj spid="_x0000_s43021" name="Equation" r:id="rId6" imgW="291960" imgH="2412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4764266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Journey in Dynamic Graph</a:t>
            </a:r>
            <a:endParaRPr lang="zh-CN" alt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 Definition of Journey</a:t>
                </a:r>
              </a:p>
              <a:p>
                <a:pPr marL="0" indent="0" algn="just">
                  <a:buNone/>
                </a:pPr>
                <a:r>
                  <a:rPr lang="en-US" altLang="zh-CN" sz="2400" dirty="0" smtClean="0"/>
                  <a:t>Let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US" altLang="zh-CN" sz="2400" i="1" dirty="0" smtClean="0"/>
                  <a:t> </a:t>
                </a:r>
                <a:r>
                  <a:rPr lang="en-US" altLang="zh-CN" sz="2400" dirty="0" smtClean="0"/>
                  <a:t>be a journey from </a:t>
                </a:r>
                <a:r>
                  <a:rPr lang="en-US" altLang="zh-CN" sz="2400" i="1" dirty="0" smtClean="0"/>
                  <a:t>A </a:t>
                </a:r>
                <a:r>
                  <a:rPr lang="en-US" altLang="zh-CN" sz="2400" dirty="0" smtClean="0"/>
                  <a:t>to </a:t>
                </a:r>
                <a:r>
                  <a:rPr lang="en-US" altLang="zh-CN" sz="2400" i="1" dirty="0" smtClean="0"/>
                  <a:t>B</a:t>
                </a:r>
                <a:r>
                  <a:rPr lang="en-US" altLang="zh-CN" sz="2400" dirty="0" smtClean="0"/>
                  <a:t>. A journey is a sequence of tuples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,…,(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is the time when message leaves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is the time when it reaches the destination. Following requirements are satisfied:</a:t>
                </a:r>
              </a:p>
              <a:p>
                <a:pPr marL="0" indent="0" algn="just">
                  <a:buNone/>
                </a:pPr>
                <a:r>
                  <a:rPr lang="en-US" altLang="zh-CN" sz="2400" dirty="0" smtClean="0"/>
                  <a:t>(1)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zh-CN" sz="2400" dirty="0" smtClean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;</a:t>
                </a:r>
              </a:p>
              <a:p>
                <a:pPr marL="0" indent="0" algn="just">
                  <a:buNone/>
                </a:pPr>
                <a:r>
                  <a:rPr lang="en-US" altLang="zh-CN" sz="2400" dirty="0" smtClean="0"/>
                  <a:t>(2) </a:t>
                </a:r>
                <a14:m>
                  <m:oMath xmlns:m="http://schemas.openxmlformats.org/officeDocument/2006/math"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=1,</m:t>
                    </m:r>
                  </m:oMath>
                </a14:m>
                <a:r>
                  <a:rPr lang="en-US" altLang="zh-CN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1&lt;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sz="2400" dirty="0" smtClean="0"/>
                  <a:t>;</a:t>
                </a:r>
              </a:p>
              <a:p>
                <a:pPr marL="0" indent="0" algn="just">
                  <a:buNone/>
                </a:pPr>
                <a:r>
                  <a:rPr lang="en-US" altLang="zh-CN" sz="2400" dirty="0" smtClean="0"/>
                  <a:t>(3)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𝑝𝑟𝑜𝑐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.</a:t>
                </a:r>
              </a:p>
              <a:p>
                <a:pPr marL="0" indent="0" algn="just">
                  <a:buNone/>
                </a:pPr>
                <a:r>
                  <a:rPr lang="en-US" altLang="zh-CN" sz="2400" dirty="0" smtClean="0"/>
                  <a:t>|</a:t>
                </a:r>
                <a:r>
                  <a:rPr lang="en-US" altLang="zh-CN" sz="24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dirty="0" smtClean="0"/>
                  <a:t>| is the temporal length of the journey, i.e., the transmission delay.</a:t>
                </a:r>
                <a:endParaRPr lang="en-US" altLang="zh-CN" sz="2400" dirty="0"/>
              </a:p>
              <a:p>
                <a:pPr marL="0" indent="0" algn="just">
                  <a:buNone/>
                </a:pPr>
                <a:endParaRPr lang="zh-CN" altLang="en-US" sz="24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247" t="-1240" r="-102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11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0100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Journey in Dynamic Graph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12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2579072" y="1582613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椭圆 6"/>
          <p:cNvSpPr/>
          <p:nvPr/>
        </p:nvSpPr>
        <p:spPr bwMode="auto">
          <a:xfrm>
            <a:off x="1699840" y="2907321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椭圆 7"/>
          <p:cNvSpPr/>
          <p:nvPr/>
        </p:nvSpPr>
        <p:spPr bwMode="auto">
          <a:xfrm>
            <a:off x="2016364" y="3739659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5861538" y="1547446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文本框 24"/>
          <p:cNvSpPr txBox="1"/>
          <p:nvPr/>
        </p:nvSpPr>
        <p:spPr>
          <a:xfrm>
            <a:off x="2364695" y="113735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Dest</a:t>
            </a:r>
            <a:endParaRPr lang="zh-CN" altLang="en-US" b="1" dirty="0"/>
          </a:p>
        </p:txBody>
      </p:sp>
      <p:sp>
        <p:nvSpPr>
          <p:cNvPr id="11" name="椭圆 10"/>
          <p:cNvSpPr/>
          <p:nvPr/>
        </p:nvSpPr>
        <p:spPr bwMode="auto">
          <a:xfrm>
            <a:off x="6564917" y="2133598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5967041" y="3657598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" name="文本框 24"/>
          <p:cNvSpPr txBox="1"/>
          <p:nvPr/>
        </p:nvSpPr>
        <p:spPr>
          <a:xfrm>
            <a:off x="5553372" y="11139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Dest</a:t>
            </a:r>
            <a:endParaRPr lang="zh-CN" altLang="en-US" b="1" dirty="0"/>
          </a:p>
        </p:txBody>
      </p:sp>
      <p:sp>
        <p:nvSpPr>
          <p:cNvPr id="14" name="文本框 24"/>
          <p:cNvSpPr txBox="1"/>
          <p:nvPr/>
        </p:nvSpPr>
        <p:spPr>
          <a:xfrm>
            <a:off x="1368233" y="27551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</a:t>
            </a:r>
            <a:endParaRPr lang="zh-CN" altLang="en-US" b="1" dirty="0"/>
          </a:p>
        </p:txBody>
      </p:sp>
      <p:sp>
        <p:nvSpPr>
          <p:cNvPr id="15" name="文本框 24"/>
          <p:cNvSpPr txBox="1"/>
          <p:nvPr/>
        </p:nvSpPr>
        <p:spPr>
          <a:xfrm>
            <a:off x="6772572" y="204003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</a:t>
            </a:r>
            <a:endParaRPr lang="zh-CN" altLang="en-US" b="1" dirty="0"/>
          </a:p>
        </p:txBody>
      </p:sp>
      <p:sp>
        <p:nvSpPr>
          <p:cNvPr id="16" name="文本框 24"/>
          <p:cNvSpPr txBox="1"/>
          <p:nvPr/>
        </p:nvSpPr>
        <p:spPr>
          <a:xfrm>
            <a:off x="2247463" y="36343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</a:t>
            </a:r>
            <a:endParaRPr lang="zh-CN" altLang="en-US" b="1" dirty="0"/>
          </a:p>
        </p:txBody>
      </p:sp>
      <p:sp>
        <p:nvSpPr>
          <p:cNvPr id="18" name="文本框 24"/>
          <p:cNvSpPr txBox="1"/>
          <p:nvPr/>
        </p:nvSpPr>
        <p:spPr>
          <a:xfrm>
            <a:off x="6174690" y="357575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</a:t>
            </a:r>
            <a:endParaRPr lang="zh-CN" altLang="en-US" b="1" dirty="0"/>
          </a:p>
        </p:txBody>
      </p:sp>
      <p:sp>
        <p:nvSpPr>
          <p:cNvPr id="19" name="矩形 18"/>
          <p:cNvSpPr/>
          <p:nvPr/>
        </p:nvSpPr>
        <p:spPr bwMode="auto">
          <a:xfrm>
            <a:off x="785446" y="1101970"/>
            <a:ext cx="3235569" cy="29542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4829882" y="1101971"/>
            <a:ext cx="3235569" cy="29542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26" name="直接箭头连接符 25"/>
          <p:cNvCxnSpPr>
            <a:stCxn id="8" idx="0"/>
            <a:endCxn id="7" idx="5"/>
          </p:cNvCxnSpPr>
          <p:nvPr/>
        </p:nvCxnSpPr>
        <p:spPr bwMode="auto">
          <a:xfrm flipH="1" flipV="1">
            <a:off x="1829922" y="3037403"/>
            <a:ext cx="262642" cy="7022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直接箭头连接符 26"/>
          <p:cNvCxnSpPr>
            <a:stCxn id="11" idx="1"/>
          </p:cNvCxnSpPr>
          <p:nvPr/>
        </p:nvCxnSpPr>
        <p:spPr bwMode="auto">
          <a:xfrm flipH="1" flipV="1">
            <a:off x="5956445" y="1654080"/>
            <a:ext cx="630790" cy="50183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103798" y="4123592"/>
          <a:ext cx="687916" cy="495300"/>
        </p:xfrm>
        <a:graphic>
          <a:graphicData uri="http://schemas.openxmlformats.org/presentationml/2006/ole">
            <p:oleObj spid="_x0000_s44034" name="Equation" r:id="rId3" imgW="317160" imgH="228600" progId="Equation.DSMT4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640260" y="4129088"/>
          <a:ext cx="1736725" cy="495300"/>
        </p:xfrm>
        <a:graphic>
          <a:graphicData uri="http://schemas.openxmlformats.org/presentationml/2006/ole">
            <p:oleObj spid="_x0000_s44035" name="Equation" r:id="rId4" imgW="799920" imgH="228600" progId="Equation.DSMT4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729762" y="4991099"/>
          <a:ext cx="4875824" cy="635977"/>
        </p:xfrm>
        <a:graphic>
          <a:graphicData uri="http://schemas.openxmlformats.org/presentationml/2006/ole">
            <p:oleObj spid="_x0000_s44036" name="Equation" r:id="rId5" imgW="175248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810100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Aggregation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                                    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13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1710865" y="3620809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3349165" y="3620809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椭圆 6"/>
          <p:cNvSpPr/>
          <p:nvPr/>
        </p:nvSpPr>
        <p:spPr bwMode="auto">
          <a:xfrm>
            <a:off x="1710864" y="2815946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椭圆 7"/>
          <p:cNvSpPr/>
          <p:nvPr/>
        </p:nvSpPr>
        <p:spPr bwMode="auto">
          <a:xfrm>
            <a:off x="2491916" y="2337315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1" name="直接箭头连接符 10"/>
          <p:cNvCxnSpPr>
            <a:stCxn id="5" idx="0"/>
            <a:endCxn id="7" idx="4"/>
          </p:cNvCxnSpPr>
          <p:nvPr/>
        </p:nvCxnSpPr>
        <p:spPr bwMode="auto">
          <a:xfrm flipH="1" flipV="1">
            <a:off x="1803733" y="3001684"/>
            <a:ext cx="1" cy="6191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接箭头连接符 13"/>
          <p:cNvCxnSpPr>
            <a:stCxn id="7" idx="7"/>
            <a:endCxn id="8" idx="3"/>
          </p:cNvCxnSpPr>
          <p:nvPr/>
        </p:nvCxnSpPr>
        <p:spPr bwMode="auto">
          <a:xfrm flipV="1">
            <a:off x="1869400" y="2495852"/>
            <a:ext cx="649717" cy="3472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接箭头连接符 16"/>
          <p:cNvCxnSpPr>
            <a:stCxn id="6" idx="1"/>
          </p:cNvCxnSpPr>
          <p:nvPr/>
        </p:nvCxnSpPr>
        <p:spPr bwMode="auto">
          <a:xfrm flipH="1" flipV="1">
            <a:off x="2867145" y="3036396"/>
            <a:ext cx="509221" cy="611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 flipV="1">
            <a:off x="2632408" y="2523053"/>
            <a:ext cx="196271" cy="474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/>
          <p:cNvSpPr txBox="1"/>
          <p:nvPr/>
        </p:nvSpPr>
        <p:spPr>
          <a:xfrm>
            <a:off x="1452354" y="387060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</a:t>
            </a:r>
            <a:r>
              <a:rPr lang="en-US" altLang="zh-CN" b="1" baseline="-25000" dirty="0" smtClean="0"/>
              <a:t>1</a:t>
            </a:r>
            <a:endParaRPr lang="zh-CN" altLang="en-US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3230276" y="3831007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</a:t>
            </a:r>
            <a:r>
              <a:rPr lang="en-US" altLang="zh-CN" b="1" baseline="-25000" dirty="0" smtClean="0"/>
              <a:t>2</a:t>
            </a:r>
            <a:endParaRPr lang="zh-CN" altLang="en-US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1256045" y="260139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</a:t>
            </a:r>
            <a:endParaRPr lang="zh-CN" altLang="en-US" b="1" dirty="0"/>
          </a:p>
        </p:txBody>
      </p:sp>
      <p:sp>
        <p:nvSpPr>
          <p:cNvPr id="25" name="文本框 24"/>
          <p:cNvSpPr txBox="1"/>
          <p:nvPr/>
        </p:nvSpPr>
        <p:spPr>
          <a:xfrm>
            <a:off x="2388141" y="192280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Dest</a:t>
            </a:r>
            <a:endParaRPr lang="zh-CN" altLang="en-US" b="1" dirty="0"/>
          </a:p>
        </p:txBody>
      </p:sp>
      <p:sp>
        <p:nvSpPr>
          <p:cNvPr id="39" name="椭圆 38"/>
          <p:cNvSpPr/>
          <p:nvPr/>
        </p:nvSpPr>
        <p:spPr bwMode="auto">
          <a:xfrm>
            <a:off x="5741618" y="3565930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0" name="椭圆 39"/>
          <p:cNvSpPr/>
          <p:nvPr/>
        </p:nvSpPr>
        <p:spPr bwMode="auto">
          <a:xfrm>
            <a:off x="7379918" y="3565930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1" name="椭圆 40"/>
          <p:cNvSpPr/>
          <p:nvPr/>
        </p:nvSpPr>
        <p:spPr bwMode="auto">
          <a:xfrm>
            <a:off x="5741617" y="2761067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2" name="椭圆 41"/>
          <p:cNvSpPr/>
          <p:nvPr/>
        </p:nvSpPr>
        <p:spPr bwMode="auto">
          <a:xfrm>
            <a:off x="6522669" y="2282436"/>
            <a:ext cx="185737" cy="18573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Pct val="100000"/>
              <a:buFontTx/>
              <a:buNone/>
              <a:tabLst/>
            </a:pPr>
            <a:endParaRPr kumimoji="0" lang="zh-CN" alt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43" name="直接箭头连接符 42"/>
          <p:cNvCxnSpPr>
            <a:stCxn id="39" idx="0"/>
            <a:endCxn id="41" idx="4"/>
          </p:cNvCxnSpPr>
          <p:nvPr/>
        </p:nvCxnSpPr>
        <p:spPr bwMode="auto">
          <a:xfrm flipH="1" flipV="1">
            <a:off x="5834486" y="2946805"/>
            <a:ext cx="1" cy="6191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直接箭头连接符 44"/>
          <p:cNvCxnSpPr/>
          <p:nvPr/>
        </p:nvCxnSpPr>
        <p:spPr bwMode="auto">
          <a:xfrm flipH="1" flipV="1">
            <a:off x="6990766" y="3124896"/>
            <a:ext cx="482020" cy="4915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H="1" flipV="1">
            <a:off x="6645810" y="2475382"/>
            <a:ext cx="196271" cy="474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5503840" y="377886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</a:t>
            </a:r>
            <a:r>
              <a:rPr lang="en-US" altLang="zh-CN" b="1" baseline="-25000" dirty="0" smtClean="0"/>
              <a:t>1</a:t>
            </a:r>
            <a:endParaRPr lang="zh-CN" altLang="en-US" b="1" dirty="0"/>
          </a:p>
        </p:txBody>
      </p:sp>
      <p:sp>
        <p:nvSpPr>
          <p:cNvPr id="49" name="文本框 48"/>
          <p:cNvSpPr txBox="1"/>
          <p:nvPr/>
        </p:nvSpPr>
        <p:spPr>
          <a:xfrm>
            <a:off x="7261029" y="378017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</a:t>
            </a:r>
            <a:r>
              <a:rPr lang="en-US" altLang="zh-CN" b="1" baseline="-25000" dirty="0" smtClean="0"/>
              <a:t>2</a:t>
            </a:r>
            <a:endParaRPr lang="zh-CN" altLang="en-US" b="1" dirty="0"/>
          </a:p>
        </p:txBody>
      </p:sp>
      <p:sp>
        <p:nvSpPr>
          <p:cNvPr id="50" name="文本框 49"/>
          <p:cNvSpPr txBox="1"/>
          <p:nvPr/>
        </p:nvSpPr>
        <p:spPr>
          <a:xfrm>
            <a:off x="5376603" y="263938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</a:t>
            </a:r>
            <a:endParaRPr lang="zh-CN" altLang="en-US" b="1" dirty="0"/>
          </a:p>
        </p:txBody>
      </p:sp>
      <p:sp>
        <p:nvSpPr>
          <p:cNvPr id="51" name="文本框 50"/>
          <p:cNvSpPr txBox="1"/>
          <p:nvPr/>
        </p:nvSpPr>
        <p:spPr>
          <a:xfrm>
            <a:off x="6695115" y="194537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Dest</a:t>
            </a:r>
            <a:endParaRPr lang="zh-CN" altLang="en-US" b="1" dirty="0"/>
          </a:p>
        </p:txBody>
      </p:sp>
      <p:sp>
        <p:nvSpPr>
          <p:cNvPr id="56" name="文本框 55"/>
          <p:cNvSpPr txBox="1"/>
          <p:nvPr/>
        </p:nvSpPr>
        <p:spPr>
          <a:xfrm>
            <a:off x="645318" y="4429125"/>
            <a:ext cx="3769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/>
              <a:t>4 Transmissions without data aggregation </a:t>
            </a:r>
            <a:endParaRPr lang="zh-CN" altLang="en-US" sz="2400" b="1" dirty="0"/>
          </a:p>
        </p:txBody>
      </p:sp>
      <p:sp>
        <p:nvSpPr>
          <p:cNvPr id="57" name="文本框 56"/>
          <p:cNvSpPr txBox="1"/>
          <p:nvPr/>
        </p:nvSpPr>
        <p:spPr>
          <a:xfrm>
            <a:off x="4829174" y="4425446"/>
            <a:ext cx="3806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/>
              <a:t>3</a:t>
            </a:r>
            <a:r>
              <a:rPr lang="en-US" altLang="zh-CN" sz="2400" b="1" dirty="0" smtClean="0"/>
              <a:t> Transmissions </a:t>
            </a:r>
          </a:p>
          <a:p>
            <a:pPr algn="ctr"/>
            <a:r>
              <a:rPr lang="en-US" altLang="zh-CN" sz="2400" b="1" dirty="0" smtClean="0"/>
              <a:t>data aggregation at H</a:t>
            </a:r>
          </a:p>
          <a:p>
            <a:pPr algn="ctr"/>
            <a:r>
              <a:rPr lang="en-US" altLang="zh-CN" sz="2400" b="1" dirty="0" smtClean="0"/>
              <a:t>Delay of packets from S</a:t>
            </a:r>
            <a:r>
              <a:rPr lang="en-US" altLang="zh-CN" sz="2400" b="1" baseline="-25000" dirty="0" smtClean="0"/>
              <a:t>1</a:t>
            </a:r>
            <a:r>
              <a:rPr lang="en-US" altLang="zh-CN" sz="2400" b="1" dirty="0" smtClean="0"/>
              <a:t> </a:t>
            </a:r>
            <a:endParaRPr lang="zh-CN" altLang="en-US" sz="2400" b="1" dirty="0"/>
          </a:p>
        </p:txBody>
      </p:sp>
      <p:sp>
        <p:nvSpPr>
          <p:cNvPr id="59" name="文本框 58"/>
          <p:cNvSpPr txBox="1"/>
          <p:nvPr/>
        </p:nvSpPr>
        <p:spPr>
          <a:xfrm>
            <a:off x="785812" y="1189473"/>
            <a:ext cx="745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Two sources: S</a:t>
            </a:r>
            <a:r>
              <a:rPr lang="en-US" altLang="zh-CN" sz="2400" b="1" baseline="-25000" dirty="0" smtClean="0"/>
              <a:t>1</a:t>
            </a:r>
            <a:r>
              <a:rPr lang="zh-CN" altLang="en-US" sz="2400" b="1" dirty="0" smtClean="0"/>
              <a:t> </a:t>
            </a:r>
            <a:r>
              <a:rPr lang="en-US" altLang="zh-CN" sz="2400" b="1" dirty="0" smtClean="0"/>
              <a:t>and S</a:t>
            </a:r>
            <a:r>
              <a:rPr lang="en-US" altLang="zh-CN" sz="2400" b="1" baseline="-25000" dirty="0" smtClean="0"/>
              <a:t>2</a:t>
            </a:r>
            <a:r>
              <a:rPr lang="en-US" altLang="zh-CN" sz="2400" b="1" dirty="0" smtClean="0"/>
              <a:t> , Destination: </a:t>
            </a:r>
            <a:r>
              <a:rPr lang="en-US" altLang="zh-CN" sz="2400" b="1" dirty="0" err="1" smtClean="0"/>
              <a:t>Dest</a:t>
            </a:r>
            <a:r>
              <a:rPr lang="en-US" altLang="zh-CN" sz="2400" b="1" dirty="0" smtClean="0"/>
              <a:t> </a:t>
            </a:r>
            <a:endParaRPr lang="zh-CN" alt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235225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-2.22222E-6 0.00024 C 0.00313 0.00695 0.00625 0.01343 0.00938 0.02084 C 0.01233 0.02732 0.01285 0.03102 0.01719 0.03635 C 0.0191 0.03843 0.0217 0.03936 0.02344 0.04167 C 0.02552 0.04375 0.02674 0.04676 0.02847 0.04954 C 0.03247 0.05487 0.03299 0.0544 0.03802 0.05741 C 0.04931 0.05602 0.06511 0.05602 0.07743 0.05209 C 0.07917 0.05139 0.08056 0.05024 0.08229 0.04954 C 0.09618 0.03403 0.07379 0.05764 0.09636 0.03912 C 0.09844 0.03727 0.1007 0.03565 0.10278 0.0338 C 0.10452 0.03218 0.10591 0.02987 0.10764 0.02871 C 0.11511 0.02246 0.11025 0.02917 0.11424 0.02338 L 0.11424 0.02362 " pathEditMode="relative" rAng="0" ptsTypes="AAAAAAAAAAAA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2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8.33333E-7 0.00023 C 0.00104 0.00695 0.00139 0.01389 0.00313 0.02084 C 0.00399 0.02454 0.00642 0.02755 0.00764 0.03125 C 0.01024 0.03797 0.00799 0.03773 0.0125 0.04375 C 0.02274 0.05741 0.01493 0.04259 0.02326 0.05625 C 0.02448 0.0581 0.02535 0.06042 0.02639 0.0625 C 0.02795 0.06528 0.02951 0.06806 0.03125 0.07084 C 0.03681 0.0794 0.03576 0.07685 0.04514 0.08125 L 0.05 0.08334 C 0.05226 0.08287 0.06528 0.08264 0.07014 0.07917 C 0.07344 0.07662 0.07951 0.07084 0.07951 0.07107 C 0.08021 0.06875 0.08004 0.06597 0.08125 0.06459 C 0.08646 0.05741 0.08941 0.05672 0.09514 0.05417 C 0.10243 0.03982 0.09792 0.04306 0.10625 0.03959 C 0.11198 0.03172 0.10868 0.03334 0.11563 0.03334 L 0.11563 0.03357 " pathEditMode="relative" rAng="0" ptsTypes="AAAAAAAAAAAAAAAAA">
                                      <p:cBhvr>
                                        <p:cTn id="5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81" y="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1" grpId="0" animBg="1"/>
      <p:bldP spid="56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Tradeoff between Energy and Delay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9650"/>
            <a:ext cx="8305800" cy="5410200"/>
          </a:xfrm>
        </p:spPr>
        <p:txBody>
          <a:bodyPr/>
          <a:lstStyle/>
          <a:p>
            <a:r>
              <a:rPr lang="en-US" altLang="zh-CN" dirty="0" smtClean="0"/>
              <a:t> Data aggregation decreases energy consumption at the cost of transmission delay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Many applications in Mobile Network: </a:t>
            </a:r>
          </a:p>
          <a:p>
            <a:pPr lvl="1"/>
            <a:r>
              <a:rPr lang="en-US" altLang="zh-CN" dirty="0" smtClean="0">
                <a:latin typeface="+mj-lt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+mj-lt"/>
              </a:rPr>
              <a:t>hard energy constraints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+mj-lt"/>
              </a:rPr>
              <a:t>delay-tolerant</a:t>
            </a:r>
          </a:p>
          <a:p>
            <a:pPr lvl="1"/>
            <a:endParaRPr lang="en-US" altLang="zh-CN" dirty="0" smtClean="0">
              <a:solidFill>
                <a:schemeClr val="tx1"/>
              </a:solidFill>
              <a:latin typeface="+mj-lt"/>
            </a:endParaRPr>
          </a:p>
          <a:p>
            <a:pPr lvl="1">
              <a:buNone/>
            </a:pPr>
            <a:endParaRPr lang="en-US" altLang="zh-CN" dirty="0" smtClean="0">
              <a:solidFill>
                <a:schemeClr val="tx1"/>
              </a:solidFill>
              <a:latin typeface="+mj-lt"/>
            </a:endParaRPr>
          </a:p>
          <a:p>
            <a:pPr lvl="1">
              <a:buNone/>
            </a:pPr>
            <a:endParaRPr lang="zh-CN" altLang="en-US" dirty="0">
              <a:solidFill>
                <a:schemeClr val="tx1"/>
              </a:solidFill>
              <a:latin typeface="+mj-lt"/>
            </a:endParaRPr>
          </a:p>
          <a:p>
            <a:r>
              <a:rPr lang="en-US" altLang="zh-CN" dirty="0" smtClean="0"/>
              <a:t> Tradeoff between energy and delay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14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174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15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5" y="950913"/>
            <a:ext cx="843597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Introduction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Network Model</a:t>
            </a:r>
            <a:endParaRPr lang="en-US" altLang="zh-CN" sz="2400" b="1" i="1" baseline="0" dirty="0">
              <a:solidFill>
                <a:schemeClr val="tx1">
                  <a:lumMod val="50000"/>
                  <a:lumOff val="50000"/>
                </a:schemeClr>
              </a:solidFill>
              <a:ea typeface="宋体" charset="-122"/>
            </a:endParaRP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ea typeface="宋体" charset="-122"/>
              </a:rPr>
              <a:t>Problem Formulation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Simulation 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Future </a:t>
            </a: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Work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578485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3435">
        <p15:prstTrans prst="drape"/>
      </p:transition>
    </mc:Choice>
    <mc:Fallback>
      <p:transition spd="slow" advTm="634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Formulation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Minimum Transmission Problem (MTP)</a:t>
            </a:r>
          </a:p>
          <a:p>
            <a:pPr lvl="1"/>
            <a:r>
              <a:rPr lang="en-US" altLang="zh-CN" b="0" dirty="0">
                <a:effectLst/>
                <a:latin typeface="+mj-lt"/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Given a group of sources and a destination</a:t>
            </a:r>
          </a:p>
          <a:p>
            <a:pPr lvl="1"/>
            <a:r>
              <a:rPr lang="en-US" altLang="zh-CN" b="0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Delay constraint: </a:t>
            </a:r>
            <a:r>
              <a:rPr lang="en-US" altLang="zh-CN" b="0" i="1" dirty="0" smtClean="0">
                <a:solidFill>
                  <a:schemeClr val="tx1"/>
                </a:solidFill>
                <a:effectLst/>
                <a:latin typeface="+mj-lt"/>
              </a:rPr>
              <a:t>d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, all message should arrive at the destination within the delay bound</a:t>
            </a:r>
            <a:endParaRPr lang="en-US" altLang="zh-CN" b="0" i="1" dirty="0" smtClean="0">
              <a:solidFill>
                <a:schemeClr val="tx1"/>
              </a:solidFill>
              <a:effectLst/>
              <a:latin typeface="+mj-lt"/>
            </a:endParaRPr>
          </a:p>
          <a:p>
            <a:pPr lvl="1"/>
            <a:r>
              <a:rPr lang="en-US" altLang="zh-CN" b="0" dirty="0">
                <a:solidFill>
                  <a:schemeClr val="tx1"/>
                </a:solidFill>
                <a:effectLst/>
                <a:latin typeface="+mj-lt"/>
              </a:rPr>
              <a:t> Definition: 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find the scheduling so as to achieve the minimum </a:t>
            </a:r>
            <a:r>
              <a:rPr lang="en-US" altLang="zh-CN" b="0" dirty="0">
                <a:solidFill>
                  <a:schemeClr val="tx1"/>
                </a:solidFill>
                <a:effectLst/>
                <a:latin typeface="+mj-lt"/>
              </a:rPr>
              <a:t>times of 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transmissions </a:t>
            </a:r>
            <a:r>
              <a:rPr lang="en-US" altLang="zh-CN" b="0" dirty="0">
                <a:solidFill>
                  <a:schemeClr val="tx1"/>
                </a:solidFill>
                <a:effectLst/>
                <a:latin typeface="+mj-lt"/>
              </a:rPr>
              <a:t>to 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support many-to-one transmission within the given delay bound</a:t>
            </a:r>
            <a:endParaRPr lang="zh-CN" altLang="en-US" b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16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7550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altLang="zh-CN" dirty="0" smtClean="0"/>
              <a:t> Reduction from MTP to Minimum Weighted Dominating Set Cover Problem (MWDS)</a:t>
            </a:r>
          </a:p>
          <a:p>
            <a:endParaRPr lang="en-US" altLang="zh-CN" b="0" dirty="0" smtClean="0">
              <a:solidFill>
                <a:schemeClr val="tx1"/>
              </a:solidFill>
              <a:effectLst/>
              <a:latin typeface="+mj-lt"/>
            </a:endParaRPr>
          </a:p>
          <a:p>
            <a:pPr lvl="1"/>
            <a:r>
              <a:rPr lang="en-US" altLang="zh-CN" b="0" dirty="0" smtClean="0">
                <a:solidFill>
                  <a:schemeClr val="tx1"/>
                </a:solidFill>
                <a:latin typeface="+mj-lt"/>
              </a:rPr>
              <a:t>Dominating Set: Given a graph                , a dominating set is a sub-set           such that for all vertices          , either          or    has a neighbor in     .</a:t>
            </a:r>
          </a:p>
          <a:p>
            <a:pPr lvl="1"/>
            <a:endParaRPr lang="en-US" altLang="zh-CN" b="0" dirty="0" smtClean="0">
              <a:solidFill>
                <a:schemeClr val="tx1"/>
              </a:solidFill>
              <a:effectLst/>
              <a:latin typeface="+mj-lt"/>
            </a:endParaRPr>
          </a:p>
          <a:p>
            <a:pPr lvl="1"/>
            <a:r>
              <a:rPr lang="en-US" altLang="zh-CN" b="0" dirty="0" smtClean="0">
                <a:solidFill>
                  <a:schemeClr val="tx1"/>
                </a:solidFill>
                <a:effectLst/>
                <a:latin typeface="+mj-lt"/>
              </a:rPr>
              <a:t>Minimum Weighted Dominating Set: to find a dominating set such that the total weight of nodes in this set is minimum.</a:t>
            </a:r>
            <a:endParaRPr lang="zh-CN" altLang="en-US" b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17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Accurate Algorithm</a:t>
            </a:r>
            <a:endParaRPr lang="zh-CN" altLang="en-US" dirty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5495193" y="2485292"/>
          <a:ext cx="1345225" cy="398585"/>
        </p:xfrm>
        <a:graphic>
          <a:graphicData uri="http://schemas.openxmlformats.org/presentationml/2006/ole">
            <p:oleObj spid="_x0000_s45058" name="Equation" r:id="rId3" imgW="685800" imgH="203040" progId="Equation.DSMT4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924180" y="2871176"/>
          <a:ext cx="852368" cy="340947"/>
        </p:xfrm>
        <a:graphic>
          <a:graphicData uri="http://schemas.openxmlformats.org/presentationml/2006/ole">
            <p:oleObj spid="_x0000_s45059" name="Equation" r:id="rId4" imgW="444240" imgH="177480" progId="Equation.DSMT4">
              <p:embed/>
            </p:oleObj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406650" y="3187700"/>
          <a:ext cx="770304" cy="371871"/>
        </p:xfrm>
        <a:graphic>
          <a:graphicData uri="http://schemas.openxmlformats.org/presentationml/2006/ole">
            <p:oleObj spid="_x0000_s45060" name="Equation" r:id="rId5" imgW="368280" imgH="177480" progId="Equation.DSMT4">
              <p:embed/>
            </p:oleObj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4110404" y="3192829"/>
          <a:ext cx="796925" cy="371475"/>
        </p:xfrm>
        <a:graphic>
          <a:graphicData uri="http://schemas.openxmlformats.org/presentationml/2006/ole">
            <p:oleObj spid="_x0000_s45063" name="Equation" r:id="rId6" imgW="380880" imgH="177480" progId="Equation.DSMT4">
              <p:embed/>
            </p:oleObj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5265126" y="3241918"/>
          <a:ext cx="268165" cy="327757"/>
        </p:xfrm>
        <a:graphic>
          <a:graphicData uri="http://schemas.openxmlformats.org/presentationml/2006/ole">
            <p:oleObj spid="_x0000_s45064" name="Equation" r:id="rId7" imgW="114120" imgH="139680" progId="Equation.DSMT4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7959481" y="3217496"/>
          <a:ext cx="328734" cy="328734"/>
        </p:xfrm>
        <a:graphic>
          <a:graphicData uri="http://schemas.openxmlformats.org/presentationml/2006/ole">
            <p:oleObj spid="_x0000_s45065" name="Equation" r:id="rId8" imgW="164880" imgH="16488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67550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Accurate Algorithm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18</a:t>
            </a:fld>
            <a:endParaRPr lang="en-US" altLang="zh-CN">
              <a:solidFill>
                <a:srgbClr val="CC3300"/>
              </a:solidFill>
            </a:endParaRP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53" y="918278"/>
            <a:ext cx="3972241" cy="2834572"/>
          </a:xfr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325" y="1073438"/>
            <a:ext cx="3961771" cy="25942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54" y="3914963"/>
            <a:ext cx="3998790" cy="263823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325" y="3933484"/>
            <a:ext cx="4105274" cy="2500126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42925" y="3508389"/>
            <a:ext cx="844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------------------------------------------------------------------------------------------------------------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4557694" y="1000313"/>
            <a:ext cx="461665" cy="58293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dirty="0" smtClean="0"/>
              <a:t>---------------------------------------------------------------------------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029448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Approximation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Step 1: For all senders, we find the minimum-hop journeys to the destination.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Step 2: For one-hop journey, we use algorithm to merge journeys with approximation ratio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Step 3: For multi-hop journey, we try to engage the hops that are already used in the one-hop journeys.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19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2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5" y="950913"/>
            <a:ext cx="843597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 smtClean="0">
                <a:ea typeface="宋体" charset="-122"/>
              </a:rPr>
              <a:t>Introduction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dirty="0" smtClean="0">
                <a:ea typeface="宋体" charset="-122"/>
              </a:rPr>
              <a:t>Network Model</a:t>
            </a:r>
            <a:endParaRPr lang="en-US" altLang="zh-CN" sz="2400" b="1" i="1" baseline="0" dirty="0">
              <a:ea typeface="宋体" charset="-122"/>
            </a:endParaRP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ea typeface="宋体" charset="-122"/>
              </a:rPr>
              <a:t>Problem Formulation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ea typeface="宋体" charset="-122"/>
              </a:rPr>
              <a:t>Simulation 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ea typeface="宋体" charset="-122"/>
              </a:rPr>
              <a:t>Future </a:t>
            </a:r>
            <a:r>
              <a:rPr lang="en-US" altLang="zh-CN" sz="2400" b="1" i="1" baseline="0" dirty="0" smtClean="0">
                <a:ea typeface="宋体" charset="-122"/>
              </a:rPr>
              <a:t>Work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578485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3435">
        <p15:prstTrans prst="drape"/>
      </p:transition>
    </mc:Choice>
    <mc:Fallback>
      <p:transition spd="slow" advTm="634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20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5" y="950913"/>
            <a:ext cx="843597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Introduction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Network Model</a:t>
            </a:r>
            <a:endParaRPr lang="en-US" altLang="zh-CN" sz="2400" b="1" i="1" baseline="0" dirty="0">
              <a:solidFill>
                <a:schemeClr val="tx1">
                  <a:lumMod val="50000"/>
                  <a:lumOff val="50000"/>
                </a:schemeClr>
              </a:solidFill>
              <a:ea typeface="宋体" charset="-122"/>
            </a:endParaRP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Problem Formulation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ea typeface="宋体" charset="-122"/>
              </a:rPr>
              <a:t>Simulation</a:t>
            </a: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 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Future </a:t>
            </a: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Work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578485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3435">
        <p15:prstTrans prst="drape"/>
      </p:transition>
    </mc:Choice>
    <mc:Fallback>
      <p:transition spd="slow" advTm="634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21</a:t>
            </a:fld>
            <a:endParaRPr lang="en-US" altLang="zh-CN">
              <a:solidFill>
                <a:srgbClr val="CC3300"/>
              </a:solidFill>
            </a:endParaRPr>
          </a:p>
        </p:txBody>
      </p:sp>
      <p:pic>
        <p:nvPicPr>
          <p:cNvPr id="5" name="内容占位符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5747" y="962023"/>
            <a:ext cx="7283865" cy="5527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0651689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22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5" y="950913"/>
            <a:ext cx="843597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Introduction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Network Model</a:t>
            </a:r>
            <a:endParaRPr lang="en-US" altLang="zh-CN" sz="2400" b="1" i="1" baseline="0" dirty="0">
              <a:solidFill>
                <a:schemeClr val="tx1">
                  <a:lumMod val="50000"/>
                  <a:lumOff val="50000"/>
                </a:schemeClr>
              </a:solidFill>
              <a:ea typeface="宋体" charset="-122"/>
            </a:endParaRP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Problem Formulation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Simulation 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ea typeface="宋体" charset="-122"/>
              </a:rPr>
              <a:t>Future </a:t>
            </a:r>
            <a:r>
              <a:rPr lang="en-US" altLang="zh-CN" sz="2400" b="1" i="1" baseline="0" dirty="0" smtClean="0">
                <a:ea typeface="宋体" charset="-122"/>
              </a:rPr>
              <a:t>Work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578485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3435">
        <p15:prstTrans prst="drape"/>
      </p:transition>
    </mc:Choice>
    <mc:Fallback>
      <p:transition spd="slow" advTm="634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 Mobility Prediction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Adaptive Transmission Range Control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23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Acknowledgement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Special thanks to: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 Professor </a:t>
            </a:r>
            <a:r>
              <a:rPr lang="en-US" altLang="zh-CN" dirty="0" err="1" smtClean="0"/>
              <a:t>Xinbing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Hongyu</a:t>
            </a:r>
            <a:r>
              <a:rPr lang="en-US" altLang="zh-CN" dirty="0" smtClean="0"/>
              <a:t> GONG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YOU, </a:t>
            </a:r>
            <a:r>
              <a:rPr lang="en-US" altLang="zh-CN" dirty="0" err="1" smtClean="0"/>
              <a:t>Jingmei</a:t>
            </a:r>
            <a:r>
              <a:rPr lang="en-US" altLang="zh-CN" dirty="0" smtClean="0"/>
              <a:t> HU, </a:t>
            </a:r>
            <a:r>
              <a:rPr lang="en-US" altLang="zh-CN" dirty="0" err="1" smtClean="0"/>
              <a:t>Yuting</a:t>
            </a:r>
            <a:r>
              <a:rPr lang="en-US" altLang="zh-CN" dirty="0" smtClean="0"/>
              <a:t> JIA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24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123083" y="2575363"/>
            <a:ext cx="4916303" cy="111825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fontAlgn="base" hangingPunct="1">
              <a:spcBef>
                <a:spcPts val="338"/>
              </a:spcBef>
              <a:spcAft>
                <a:spcPct val="0"/>
              </a:spcAft>
            </a:pPr>
            <a:r>
              <a:rPr lang="en-US" altLang="zh-CN" sz="100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Thank You!</a:t>
            </a:r>
            <a:endParaRPr lang="zh-CN" altLang="en-US" sz="10000" baseline="-25000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565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3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5" y="950913"/>
            <a:ext cx="843597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 smtClean="0">
                <a:ea typeface="宋体" charset="-122"/>
              </a:rPr>
              <a:t>Introduction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Network Model</a:t>
            </a:r>
            <a:endParaRPr lang="en-US" altLang="zh-CN" sz="2400" b="1" i="1" baseline="0" dirty="0">
              <a:solidFill>
                <a:schemeClr val="tx1">
                  <a:lumMod val="50000"/>
                  <a:lumOff val="50000"/>
                </a:schemeClr>
              </a:solidFill>
              <a:ea typeface="宋体" charset="-122"/>
            </a:endParaRP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Problem Formulation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Simulation 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Future </a:t>
            </a: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Work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578485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3435">
        <p15:prstTrans prst="drape"/>
      </p:transition>
    </mc:Choice>
    <mc:Fallback>
      <p:transition spd="slow" advTm="634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Mobile Internet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consists of many wireless mobile terminals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Mobile part of the Internet often connects physical objects to the Internet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Mobile objects are pervasively distributed.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4</a:t>
            </a:fld>
            <a:endParaRPr lang="en-US" altLang="zh-CN">
              <a:solidFill>
                <a:srgbClr val="CC3300"/>
              </a:solidFill>
            </a:endParaRPr>
          </a:p>
        </p:txBody>
      </p:sp>
      <p:pic>
        <p:nvPicPr>
          <p:cNvPr id="6145" name="Picture 1" descr="C:\Users\dell\Desktop\api_thumb_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188" y="3950677"/>
            <a:ext cx="2740880" cy="2740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708324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88D8E9-D72F-463C-871F-EE12C1D79781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5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393700" y="38100"/>
            <a:ext cx="8242300" cy="914400"/>
          </a:xfrm>
          <a:prstGeom prst="rect">
            <a:avLst/>
          </a:prstGeom>
        </p:spPr>
        <p:txBody>
          <a:bodyPr anchor="ctr"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1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Energy</a:t>
            </a:r>
            <a:r>
              <a:rPr kumimoji="0" lang="en-US" altLang="zh-CN" sz="3600" b="0" i="1" u="none" strike="noStrike" kern="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Efficiency</a:t>
            </a:r>
            <a:endParaRPr kumimoji="0" lang="zh-CN" altLang="en-US" sz="3600" b="0" i="1" u="none" strike="noStrike" kern="0" cap="none" spc="0" normalizeH="0" baseline="0" noProof="0" dirty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57200" y="990600"/>
            <a:ext cx="8305800" cy="5410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Many</a:t>
            </a:r>
            <a:r>
              <a:rPr kumimoji="0" lang="en-US" altLang="zh-CN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mobile objects are battery-powered.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However,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Battery capacities</a:t>
            </a:r>
            <a:r>
              <a:rPr kumimoji="0" lang="en-US" altLang="zh-CN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increase slowly by only 5%-8% per year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en-US" altLang="zh-CN" sz="2800" kern="0" dirty="0" smtClean="0">
                <a:solidFill>
                  <a:schemeClr val="tx2"/>
                </a:solidFill>
              </a:rPr>
              <a:t>Large scale network require higher energy efficiency in order to guarantee the system scalability.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88D8E9-D72F-463C-871F-EE12C1D79781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6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393700" y="38100"/>
            <a:ext cx="8242300" cy="914400"/>
          </a:xfrm>
          <a:prstGeom prst="rect">
            <a:avLst/>
          </a:prstGeom>
        </p:spPr>
        <p:txBody>
          <a:bodyPr anchor="ctr"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1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Multicast</a:t>
            </a:r>
            <a:endParaRPr kumimoji="0" lang="zh-CN" altLang="en-US" sz="3600" b="0" i="1" u="none" strike="noStrike" kern="0" cap="none" spc="0" normalizeH="0" baseline="0" noProof="0" dirty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57200" y="990600"/>
            <a:ext cx="8305800" cy="5410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one-to-many 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pattern</a:t>
            </a:r>
            <a:endParaRPr kumimoji="0" lang="en-US" altLang="zh-CN" sz="28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en-US" altLang="zh-CN" sz="2800" kern="0" dirty="0" smtClean="0">
                <a:solidFill>
                  <a:schemeClr val="tx2"/>
                </a:solidFill>
              </a:rPr>
              <a:t>i</a:t>
            </a:r>
            <a:r>
              <a:rPr kumimoji="0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nformation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dissemination among a group</a:t>
            </a:r>
            <a:r>
              <a:rPr kumimoji="0" lang="en-US" altLang="zh-CN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nodes in the network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en-US" altLang="zh-CN" sz="2800" kern="0" dirty="0" smtClean="0">
                <a:solidFill>
                  <a:schemeClr val="tx2"/>
                </a:solidFill>
              </a:rPr>
              <a:t>Delay and energy consumption are two important measurements of multicast efficiency.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What is the </a:t>
            </a:r>
            <a:r>
              <a:rPr lang="en-US" altLang="zh-CN" dirty="0"/>
              <a:t>minimum possible energy </a:t>
            </a:r>
            <a:r>
              <a:rPr lang="en-US" altLang="zh-CN" dirty="0" smtClean="0"/>
              <a:t>consumption </a:t>
            </a:r>
            <a:r>
              <a:rPr lang="en-US" altLang="zh-CN" dirty="0"/>
              <a:t>under given </a:t>
            </a:r>
            <a:r>
              <a:rPr lang="en-US" altLang="zh-CN" dirty="0" smtClean="0"/>
              <a:t>conditions in multicasting?</a:t>
            </a:r>
          </a:p>
          <a:p>
            <a:endParaRPr lang="en-US" altLang="zh-CN" dirty="0"/>
          </a:p>
          <a:p>
            <a:r>
              <a:rPr lang="en-US" altLang="zh-CN" dirty="0" smtClean="0"/>
              <a:t> How far </a:t>
            </a:r>
            <a:r>
              <a:rPr lang="en-US" altLang="zh-CN" dirty="0"/>
              <a:t>a current </a:t>
            </a:r>
            <a:r>
              <a:rPr lang="en-US" altLang="zh-CN" dirty="0" smtClean="0"/>
              <a:t>deployment is </a:t>
            </a:r>
            <a:r>
              <a:rPr lang="en-US" altLang="zh-CN" dirty="0"/>
              <a:t>away from </a:t>
            </a:r>
            <a:r>
              <a:rPr lang="en-US" altLang="zh-CN" dirty="0" smtClean="0"/>
              <a:t>the optimality </a:t>
            </a:r>
            <a:r>
              <a:rPr lang="en-US" altLang="zh-CN" dirty="0"/>
              <a:t>in terms of energy </a:t>
            </a:r>
            <a:r>
              <a:rPr lang="en-US" altLang="zh-CN" dirty="0" smtClean="0"/>
              <a:t>saving?</a:t>
            </a:r>
          </a:p>
          <a:p>
            <a:endParaRPr lang="en-US" altLang="zh-CN" dirty="0"/>
          </a:p>
          <a:p>
            <a:r>
              <a:rPr lang="en-US" altLang="zh-CN" dirty="0" smtClean="0"/>
              <a:t> Given certain technology requirements and energy consumption constraints, are we able to design and implement such system?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7</a:t>
            </a:fld>
            <a:endParaRPr lang="en-US" altLang="zh-CN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764266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8</a:t>
            </a:fld>
            <a:endParaRPr lang="en-US" altLang="zh-CN">
              <a:solidFill>
                <a:srgbClr val="CC33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5" y="950913"/>
            <a:ext cx="843597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Introduction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dirty="0" smtClean="0">
                <a:ea typeface="宋体" charset="-122"/>
              </a:rPr>
              <a:t>Network Model</a:t>
            </a:r>
            <a:endParaRPr lang="en-US" altLang="zh-CN" sz="2400" b="1" i="1" baseline="0" dirty="0">
              <a:ea typeface="宋体" charset="-122"/>
            </a:endParaRP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Problem Formulation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Simulation </a:t>
            </a:r>
          </a:p>
          <a:p>
            <a:pPr marL="342900" indent="-342900" algn="l">
              <a:lnSpc>
                <a:spcPct val="2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n-US" altLang="zh-CN" sz="2400" b="1" i="1" baseline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Future </a:t>
            </a:r>
            <a:r>
              <a:rPr lang="en-US" altLang="zh-CN" sz="24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宋体" charset="-122"/>
              </a:rPr>
              <a:t>Work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578485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3435">
        <p15:prstTrans prst="drape"/>
      </p:transition>
    </mc:Choice>
    <mc:Fallback>
      <p:transition spd="slow" advTm="634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Network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Graph model</a:t>
            </a:r>
          </a:p>
          <a:p>
            <a:pPr lvl="1"/>
            <a:r>
              <a:rPr lang="en-US" altLang="zh-CN" sz="2000" dirty="0" smtClean="0"/>
              <a:t>Traditional graph: spatial dimension</a:t>
            </a:r>
          </a:p>
          <a:p>
            <a:pPr lvl="1"/>
            <a:r>
              <a:rPr lang="en-US" altLang="zh-CN" sz="2000" dirty="0" smtClean="0"/>
              <a:t>Time-varying graph: temporal and spatial dimension</a:t>
            </a:r>
          </a:p>
          <a:p>
            <a:pPr>
              <a:buFont typeface="Wingdings" pitchFamily="2" charset="2"/>
              <a:buChar char="Ø"/>
            </a:pP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 </a:t>
            </a:r>
          </a:p>
          <a:p>
            <a:pPr lvl="1"/>
            <a:r>
              <a:rPr lang="en-US" altLang="zh-CN" sz="2000" dirty="0" smtClean="0"/>
              <a:t>    :  vertex set</a:t>
            </a:r>
          </a:p>
          <a:p>
            <a:pPr lvl="1"/>
            <a:r>
              <a:rPr lang="en-US" altLang="zh-CN" sz="2000" dirty="0" smtClean="0"/>
              <a:t>    :  set of connections between nodes</a:t>
            </a:r>
          </a:p>
          <a:p>
            <a:pPr lvl="1"/>
            <a:r>
              <a:rPr lang="en-US" altLang="zh-CN" sz="2000" dirty="0" smtClean="0"/>
              <a:t>    :  time instance</a:t>
            </a:r>
          </a:p>
          <a:p>
            <a:pPr lvl="1"/>
            <a:r>
              <a:rPr lang="en-US" altLang="zh-CN" sz="2000" dirty="0" smtClean="0"/>
              <a:t>    (presence function) :  </a:t>
            </a: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3440B3-7014-4B13-A5AD-F0A95BA4D1A0}" type="slidenum">
              <a:rPr lang="zh-CN" altLang="en-US" smtClean="0">
                <a:solidFill>
                  <a:srgbClr val="CC3300"/>
                </a:solidFill>
              </a:rPr>
              <a:pPr>
                <a:defRPr/>
              </a:pPr>
              <a:t>9</a:t>
            </a:fld>
            <a:endParaRPr lang="en-US" altLang="zh-CN">
              <a:solidFill>
                <a:srgbClr val="CC33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23325" y="3278554"/>
          <a:ext cx="2059843" cy="535024"/>
        </p:xfrm>
        <a:graphic>
          <a:graphicData uri="http://schemas.openxmlformats.org/presentationml/2006/ole">
            <p:oleObj spid="_x0000_s1027" name="Equation" r:id="rId3" imgW="977760" imgH="2538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25060" y="3762132"/>
          <a:ext cx="298939" cy="348762"/>
        </p:xfrm>
        <a:graphic>
          <a:graphicData uri="http://schemas.openxmlformats.org/presentationml/2006/ole">
            <p:oleObj spid="_x0000_s1028" name="Equation" r:id="rId4" imgW="15228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195754" y="4123592"/>
          <a:ext cx="305702" cy="331177"/>
        </p:xfrm>
        <a:graphic>
          <a:graphicData uri="http://schemas.openxmlformats.org/presentationml/2006/ole">
            <p:oleObj spid="_x0000_s1029" name="Equation" r:id="rId5" imgW="152280" imgH="1648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226039" y="4531458"/>
          <a:ext cx="286238" cy="314862"/>
        </p:xfrm>
        <a:graphic>
          <a:graphicData uri="http://schemas.openxmlformats.org/presentationml/2006/ole">
            <p:oleObj spid="_x0000_s1030" name="Equation" r:id="rId6" imgW="126720" imgH="1396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248507" y="4917343"/>
          <a:ext cx="275493" cy="298451"/>
        </p:xfrm>
        <a:graphic>
          <a:graphicData uri="http://schemas.openxmlformats.org/presentationml/2006/ole">
            <p:oleObj spid="_x0000_s1031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814883" y="4921738"/>
          <a:ext cx="1097086" cy="283119"/>
        </p:xfrm>
        <a:graphic>
          <a:graphicData uri="http://schemas.openxmlformats.org/presentationml/2006/ole">
            <p:oleObj spid="_x0000_s1032" name="Equation" r:id="rId8" imgW="78732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476426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5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5.1"/>
</p:tagLst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SU-CS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CC"/>
      </a:accent1>
      <a:accent2>
        <a:srgbClr val="6666FF"/>
      </a:accent2>
      <a:accent3>
        <a:srgbClr val="FFFFFF"/>
      </a:accent3>
      <a:accent4>
        <a:srgbClr val="000000"/>
      </a:accent4>
      <a:accent5>
        <a:srgbClr val="AAE2E2"/>
      </a:accent5>
      <a:accent6>
        <a:srgbClr val="5C5CE7"/>
      </a:accent6>
      <a:hlink>
        <a:srgbClr val="FF3300"/>
      </a:hlink>
      <a:folHlink>
        <a:srgbClr val="CC3300"/>
      </a:folHlink>
    </a:clrScheme>
    <a:fontScheme name="NCSU-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bg1"/>
          </a:buClr>
          <a:buSzPct val="100000"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bg1"/>
          </a:buClr>
          <a:buSzPct val="100000"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NCSU-CS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SU-CS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U-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U-C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CC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623</Words>
  <Application>Microsoft Office PowerPoint</Application>
  <PresentationFormat>全屏显示(4:3)</PresentationFormat>
  <Paragraphs>173</Paragraphs>
  <Slides>25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8" baseType="lpstr">
      <vt:lpstr>2_Office 主题</vt:lpstr>
      <vt:lpstr>NCSU-CS</vt:lpstr>
      <vt:lpstr>Equation</vt:lpstr>
      <vt:lpstr>Delay-Aggregation Tradeoff in Wireless Mobile Networks</vt:lpstr>
      <vt:lpstr>Outline</vt:lpstr>
      <vt:lpstr>Outline</vt:lpstr>
      <vt:lpstr>Mobile Internet</vt:lpstr>
      <vt:lpstr>幻灯片 5</vt:lpstr>
      <vt:lpstr>幻灯片 6</vt:lpstr>
      <vt:lpstr>Motivation</vt:lpstr>
      <vt:lpstr>Outline</vt:lpstr>
      <vt:lpstr>Network Model</vt:lpstr>
      <vt:lpstr>Transmission Model</vt:lpstr>
      <vt:lpstr>Journey in Dynamic Graph</vt:lpstr>
      <vt:lpstr>Journey in Dynamic Graph</vt:lpstr>
      <vt:lpstr>Data Aggregation</vt:lpstr>
      <vt:lpstr>Tradeoff between Energy and Delay</vt:lpstr>
      <vt:lpstr>Outline</vt:lpstr>
      <vt:lpstr>Problem Formulation</vt:lpstr>
      <vt:lpstr>Accurate Algorithm</vt:lpstr>
      <vt:lpstr>Accurate Algorithm</vt:lpstr>
      <vt:lpstr>Fast Approximation</vt:lpstr>
      <vt:lpstr>Outline</vt:lpstr>
      <vt:lpstr>Simulation</vt:lpstr>
      <vt:lpstr>Outline</vt:lpstr>
      <vt:lpstr>Future Work</vt:lpstr>
      <vt:lpstr>Acknowledgement</vt:lpstr>
      <vt:lpstr>幻灯片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无线传感器网络中组播树的构建：斯坦纳树方法</dc:title>
  <dc:creator>SJTU</dc:creator>
  <cp:lastModifiedBy>dell</cp:lastModifiedBy>
  <cp:revision>802</cp:revision>
  <dcterms:created xsi:type="dcterms:W3CDTF">2014-12-27T11:52:44Z</dcterms:created>
  <dcterms:modified xsi:type="dcterms:W3CDTF">2015-06-08T13:31:24Z</dcterms:modified>
</cp:coreProperties>
</file>