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8" r:id="rId3"/>
    <p:sldId id="259" r:id="rId4"/>
    <p:sldId id="260" r:id="rId5"/>
    <p:sldId id="261" r:id="rId6"/>
    <p:sldId id="262" r:id="rId7"/>
    <p:sldId id="264" r:id="rId8"/>
    <p:sldId id="268" r:id="rId9"/>
    <p:sldId id="265" r:id="rId10"/>
    <p:sldId id="270" r:id="rId11"/>
    <p:sldId id="269" r:id="rId12"/>
    <p:sldId id="267" r:id="rId13"/>
    <p:sldId id="271"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FF00"/>
    <a:srgbClr val="FFFFFF"/>
    <a:srgbClr val="3333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02" autoAdjust="0"/>
  </p:normalViewPr>
  <p:slideViewPr>
    <p:cSldViewPr snapToGrid="0">
      <p:cViewPr varScale="1">
        <p:scale>
          <a:sx n="64" d="100"/>
          <a:sy n="64" d="100"/>
        </p:scale>
        <p:origin x="13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F:\SJTU&#35838;&#31243;6\&#26080;&#32447;&#36890;&#20449;&#21407;&#29702;\presentation\one%20sit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36482939632549E-2"/>
          <c:y val="0.10740740740740741"/>
          <c:w val="0.90286351706036749"/>
          <c:h val="0.7157487605715952"/>
        </c:manualLayout>
      </c:layout>
      <c:barChart>
        <c:barDir val="col"/>
        <c:grouping val="clustered"/>
        <c:varyColors val="0"/>
        <c:ser>
          <c:idx val="0"/>
          <c:order val="0"/>
          <c:spPr>
            <a:solidFill>
              <a:schemeClr val="accent1"/>
            </a:solidFill>
            <a:ln>
              <a:noFill/>
            </a:ln>
            <a:effectLst/>
          </c:spPr>
          <c:invertIfNegative val="0"/>
          <c:cat>
            <c:numRef>
              <c:f>Sheet2!$E$1:$E$10</c:f>
              <c:numCache>
                <c:formatCode>General</c:formatCode>
                <c:ptCount val="10"/>
                <c:pt idx="0">
                  <c:v>-29</c:v>
                </c:pt>
                <c:pt idx="1">
                  <c:v>-31</c:v>
                </c:pt>
                <c:pt idx="2">
                  <c:v>-33</c:v>
                </c:pt>
                <c:pt idx="3">
                  <c:v>-35</c:v>
                </c:pt>
                <c:pt idx="4">
                  <c:v>-37</c:v>
                </c:pt>
                <c:pt idx="5">
                  <c:v>-39</c:v>
                </c:pt>
                <c:pt idx="6">
                  <c:v>-41</c:v>
                </c:pt>
                <c:pt idx="7">
                  <c:v>-43</c:v>
                </c:pt>
                <c:pt idx="8">
                  <c:v>-45</c:v>
                </c:pt>
                <c:pt idx="9">
                  <c:v>-47</c:v>
                </c:pt>
              </c:numCache>
            </c:numRef>
          </c:cat>
          <c:val>
            <c:numRef>
              <c:f>Sheet2!$F$1:$F$10</c:f>
              <c:numCache>
                <c:formatCode>General</c:formatCode>
                <c:ptCount val="10"/>
                <c:pt idx="0">
                  <c:v>1</c:v>
                </c:pt>
                <c:pt idx="1">
                  <c:v>13</c:v>
                </c:pt>
                <c:pt idx="2">
                  <c:v>16</c:v>
                </c:pt>
                <c:pt idx="3">
                  <c:v>5</c:v>
                </c:pt>
                <c:pt idx="4">
                  <c:v>5</c:v>
                </c:pt>
                <c:pt idx="5">
                  <c:v>18</c:v>
                </c:pt>
                <c:pt idx="6">
                  <c:v>28</c:v>
                </c:pt>
                <c:pt idx="7">
                  <c:v>41</c:v>
                </c:pt>
                <c:pt idx="8">
                  <c:v>5</c:v>
                </c:pt>
                <c:pt idx="9">
                  <c:v>2</c:v>
                </c:pt>
              </c:numCache>
            </c:numRef>
          </c:val>
        </c:ser>
        <c:dLbls>
          <c:showLegendKey val="0"/>
          <c:showVal val="0"/>
          <c:showCatName val="0"/>
          <c:showSerName val="0"/>
          <c:showPercent val="0"/>
          <c:showBubbleSize val="0"/>
        </c:dLbls>
        <c:gapWidth val="219"/>
        <c:overlap val="-27"/>
        <c:axId val="-1230655520"/>
        <c:axId val="-1230654432"/>
      </c:barChart>
      <c:catAx>
        <c:axId val="-123065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0654432"/>
        <c:crosses val="autoZero"/>
        <c:auto val="1"/>
        <c:lblAlgn val="ctr"/>
        <c:lblOffset val="100"/>
        <c:noMultiLvlLbl val="0"/>
      </c:catAx>
      <c:valAx>
        <c:axId val="-1230654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0655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CE9FC-C4B3-40B6-ABE3-86347D39467D}" type="datetimeFigureOut">
              <a:rPr lang="zh-CN" altLang="en-US" smtClean="0"/>
              <a:t>2015/5/26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F1F71-AFEA-4928-9A52-423D71C543DC}" type="slidenum">
              <a:rPr lang="zh-CN" altLang="en-US" smtClean="0"/>
              <a:t>‹#›</a:t>
            </a:fld>
            <a:endParaRPr lang="zh-CN" altLang="en-US"/>
          </a:p>
        </p:txBody>
      </p:sp>
    </p:spTree>
    <p:extLst>
      <p:ext uri="{BB962C8B-B14F-4D97-AF65-F5344CB8AC3E}">
        <p14:creationId xmlns:p14="http://schemas.microsoft.com/office/powerpoint/2010/main" val="895248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Good</a:t>
            </a:r>
            <a:r>
              <a:rPr lang="en-US" altLang="zh-CN" baseline="0" dirty="0" smtClean="0"/>
              <a:t> morning everyone, today my presentation is about localization, academically RSS-based localization scheme in large indoor environment. That sounds a little complicated. Actually, …</a:t>
            </a:r>
            <a:endParaRPr lang="zh-CN" altLang="en-US" dirty="0"/>
          </a:p>
        </p:txBody>
      </p:sp>
      <p:sp>
        <p:nvSpPr>
          <p:cNvPr id="4" name="灯片编号占位符 3"/>
          <p:cNvSpPr>
            <a:spLocks noGrp="1"/>
          </p:cNvSpPr>
          <p:nvPr>
            <p:ph type="sldNum" sz="quarter" idx="10"/>
          </p:nvPr>
        </p:nvSpPr>
        <p:spPr/>
        <p:txBody>
          <a:bodyPr/>
          <a:lstStyle/>
          <a:p>
            <a:fld id="{374F1F71-AFEA-4928-9A52-423D71C543DC}" type="slidenum">
              <a:rPr lang="zh-CN" altLang="en-US" smtClean="0"/>
              <a:t>1</a:t>
            </a:fld>
            <a:endParaRPr lang="zh-CN" altLang="en-US"/>
          </a:p>
        </p:txBody>
      </p:sp>
    </p:spTree>
    <p:extLst>
      <p:ext uri="{BB962C8B-B14F-4D97-AF65-F5344CB8AC3E}">
        <p14:creationId xmlns:p14="http://schemas.microsoft.com/office/powerpoint/2010/main" val="3430853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Discard the no signal area, we</a:t>
            </a:r>
            <a:r>
              <a:rPr lang="en-US" altLang="zh-CN" baseline="0" dirty="0" smtClean="0"/>
              <a:t> can obtained results of affinity propagation, there are 7 clusters I obtained,  that is to say, in this indoor environment, I just need 7 RPs to build up our database. </a:t>
            </a:r>
            <a:endParaRPr lang="zh-CN" altLang="en-US" dirty="0"/>
          </a:p>
        </p:txBody>
      </p:sp>
      <p:sp>
        <p:nvSpPr>
          <p:cNvPr id="4" name="灯片编号占位符 3"/>
          <p:cNvSpPr>
            <a:spLocks noGrp="1"/>
          </p:cNvSpPr>
          <p:nvPr>
            <p:ph type="sldNum" sz="quarter" idx="10"/>
          </p:nvPr>
        </p:nvSpPr>
        <p:spPr/>
        <p:txBody>
          <a:bodyPr/>
          <a:lstStyle/>
          <a:p>
            <a:fld id="{374F1F71-AFEA-4928-9A52-423D71C543DC}" type="slidenum">
              <a:rPr lang="zh-CN" altLang="en-US" smtClean="0"/>
              <a:t>10</a:t>
            </a:fld>
            <a:endParaRPr lang="zh-CN" altLang="en-US"/>
          </a:p>
        </p:txBody>
      </p:sp>
    </p:spTree>
    <p:extLst>
      <p:ext uri="{BB962C8B-B14F-4D97-AF65-F5344CB8AC3E}">
        <p14:creationId xmlns:p14="http://schemas.microsoft.com/office/powerpoint/2010/main" val="1014441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Until now,</a:t>
            </a:r>
            <a:r>
              <a:rPr lang="en-US" altLang="zh-CN" baseline="0" dirty="0" smtClean="0"/>
              <a:t> what we have known is that, </a:t>
            </a:r>
            <a:endParaRPr lang="zh-CN" altLang="en-US" dirty="0"/>
          </a:p>
        </p:txBody>
      </p:sp>
      <p:sp>
        <p:nvSpPr>
          <p:cNvPr id="4" name="灯片编号占位符 3"/>
          <p:cNvSpPr>
            <a:spLocks noGrp="1"/>
          </p:cNvSpPr>
          <p:nvPr>
            <p:ph type="sldNum" sz="quarter" idx="10"/>
          </p:nvPr>
        </p:nvSpPr>
        <p:spPr/>
        <p:txBody>
          <a:bodyPr/>
          <a:lstStyle/>
          <a:p>
            <a:fld id="{374F1F71-AFEA-4928-9A52-423D71C543DC}" type="slidenum">
              <a:rPr lang="zh-CN" altLang="en-US" smtClean="0"/>
              <a:t>11</a:t>
            </a:fld>
            <a:endParaRPr lang="zh-CN" altLang="en-US"/>
          </a:p>
        </p:txBody>
      </p:sp>
    </p:spTree>
    <p:extLst>
      <p:ext uri="{BB962C8B-B14F-4D97-AF65-F5344CB8AC3E}">
        <p14:creationId xmlns:p14="http://schemas.microsoft.com/office/powerpoint/2010/main" val="334619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t>
            </a:r>
            <a:r>
              <a:rPr lang="en-US" altLang="zh-CN" baseline="0" dirty="0" smtClean="0"/>
              <a:t> I </a:t>
            </a:r>
            <a:r>
              <a:rPr lang="en-US" altLang="zh-CN" baseline="0" dirty="0" err="1" smtClean="0"/>
              <a:t>wanna</a:t>
            </a:r>
            <a:r>
              <a:rPr lang="en-US" altLang="zh-CN" baseline="0" dirty="0" smtClean="0"/>
              <a:t> thank indoor localization group, thank </a:t>
            </a:r>
            <a:r>
              <a:rPr lang="en-US" altLang="zh-CN" baseline="0" dirty="0" err="1" smtClean="0"/>
              <a:t>Zhehui</a:t>
            </a:r>
            <a:r>
              <a:rPr lang="en-US" altLang="zh-CN" baseline="0" dirty="0" smtClean="0"/>
              <a:t>, and </a:t>
            </a:r>
            <a:r>
              <a:rPr lang="en-US" altLang="zh-CN" baseline="0" dirty="0" err="1" smtClean="0"/>
              <a:t>Ruofei</a:t>
            </a:r>
            <a:r>
              <a:rPr lang="en-US" altLang="zh-CN" baseline="0" dirty="0" smtClean="0"/>
              <a:t>, thank for your encouragement and cooperation. Then, I </a:t>
            </a:r>
            <a:r>
              <a:rPr lang="en-US" altLang="zh-CN" baseline="0" dirty="0" err="1" smtClean="0"/>
              <a:t>wanna</a:t>
            </a:r>
            <a:r>
              <a:rPr lang="en-US" altLang="zh-CN" baseline="0" dirty="0" smtClean="0"/>
              <a:t> thank Pro. Tian, he is a energetic and excellent teacher </a:t>
            </a:r>
            <a:r>
              <a:rPr lang="zh-CN" altLang="en-US" baseline="0" dirty="0" smtClean="0"/>
              <a:t>，</a:t>
            </a:r>
            <a:r>
              <a:rPr lang="en-US" altLang="zh-CN" baseline="0" dirty="0" smtClean="0"/>
              <a:t>he always gives me specific advice at weekly meeting. Finally, I </a:t>
            </a:r>
            <a:r>
              <a:rPr lang="en-US" altLang="zh-CN" baseline="0" dirty="0" err="1" smtClean="0"/>
              <a:t>wanna</a:t>
            </a:r>
            <a:r>
              <a:rPr lang="en-US" altLang="zh-CN" baseline="0" dirty="0" smtClean="0"/>
              <a:t> thank Pro. Wang, thanks for providing me such a precious opportunity to do my presentation. </a:t>
            </a:r>
            <a:endParaRPr lang="zh-CN" altLang="en-US" dirty="0"/>
          </a:p>
        </p:txBody>
      </p:sp>
      <p:sp>
        <p:nvSpPr>
          <p:cNvPr id="4" name="灯片编号占位符 3"/>
          <p:cNvSpPr>
            <a:spLocks noGrp="1"/>
          </p:cNvSpPr>
          <p:nvPr>
            <p:ph type="sldNum" sz="quarter" idx="10"/>
          </p:nvPr>
        </p:nvSpPr>
        <p:spPr/>
        <p:txBody>
          <a:bodyPr/>
          <a:lstStyle/>
          <a:p>
            <a:fld id="{374F1F71-AFEA-4928-9A52-423D71C543DC}" type="slidenum">
              <a:rPr lang="zh-CN" altLang="en-US" smtClean="0"/>
              <a:t>12</a:t>
            </a:fld>
            <a:endParaRPr lang="zh-CN" altLang="en-US"/>
          </a:p>
        </p:txBody>
      </p:sp>
    </p:spTree>
    <p:extLst>
      <p:ext uri="{BB962C8B-B14F-4D97-AF65-F5344CB8AC3E}">
        <p14:creationId xmlns:p14="http://schemas.microsoft.com/office/powerpoint/2010/main" val="1195751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If you</a:t>
            </a:r>
            <a:r>
              <a:rPr lang="en-US" altLang="zh-CN" baseline="0" dirty="0" smtClean="0"/>
              <a:t> guys are interested in indoor localization, I have provided some useful website and papers</a:t>
            </a:r>
          </a:p>
          <a:p>
            <a:r>
              <a:rPr lang="en-US" altLang="zh-CN" baseline="0" dirty="0" smtClean="0"/>
              <a:t>Of course, you want to communicate with me, welcome to my home page, tinyrookie.me, if you have any problem, you can send email to this address. </a:t>
            </a:r>
            <a:endParaRPr lang="zh-CN" altLang="en-US" dirty="0"/>
          </a:p>
        </p:txBody>
      </p:sp>
      <p:sp>
        <p:nvSpPr>
          <p:cNvPr id="4" name="灯片编号占位符 3"/>
          <p:cNvSpPr>
            <a:spLocks noGrp="1"/>
          </p:cNvSpPr>
          <p:nvPr>
            <p:ph type="sldNum" sz="quarter" idx="10"/>
          </p:nvPr>
        </p:nvSpPr>
        <p:spPr/>
        <p:txBody>
          <a:bodyPr/>
          <a:lstStyle/>
          <a:p>
            <a:fld id="{374F1F71-AFEA-4928-9A52-423D71C543DC}" type="slidenum">
              <a:rPr lang="zh-CN" altLang="en-US" smtClean="0"/>
              <a:t>13</a:t>
            </a:fld>
            <a:endParaRPr lang="zh-CN" altLang="en-US"/>
          </a:p>
        </p:txBody>
      </p:sp>
    </p:spTree>
    <p:extLst>
      <p:ext uri="{BB962C8B-B14F-4D97-AF65-F5344CB8AC3E}">
        <p14:creationId xmlns:p14="http://schemas.microsoft.com/office/powerpoint/2010/main" val="268062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indoor localization are in wide range of personal and commercial applications. These include location-based network management and security, such as location tracking, site survey and planning, and so on. Also, include the medicine and health care, personalized information delivery, and navigation.  At the same time, the localization also faces many challenges.</a:t>
            </a:r>
            <a:endParaRPr lang="zh-CN" altLang="en-US" dirty="0"/>
          </a:p>
        </p:txBody>
      </p:sp>
      <p:sp>
        <p:nvSpPr>
          <p:cNvPr id="4" name="灯片编号占位符 3"/>
          <p:cNvSpPr>
            <a:spLocks noGrp="1"/>
          </p:cNvSpPr>
          <p:nvPr>
            <p:ph type="sldNum" sz="quarter" idx="10"/>
          </p:nvPr>
        </p:nvSpPr>
        <p:spPr/>
        <p:txBody>
          <a:bodyPr/>
          <a:lstStyle/>
          <a:p>
            <a:fld id="{374F1F71-AFEA-4928-9A52-423D71C543DC}" type="slidenum">
              <a:rPr lang="zh-CN" altLang="en-US" smtClean="0"/>
              <a:t>2</a:t>
            </a:fld>
            <a:endParaRPr lang="zh-CN" altLang="en-US"/>
          </a:p>
        </p:txBody>
      </p:sp>
    </p:spTree>
    <p:extLst>
      <p:ext uri="{BB962C8B-B14F-4D97-AF65-F5344CB8AC3E}">
        <p14:creationId xmlns:p14="http://schemas.microsoft.com/office/powerpoint/2010/main" val="70590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Let’s consider this</a:t>
            </a:r>
            <a:r>
              <a:rPr lang="en-US" altLang="zh-CN" baseline="0" dirty="0" smtClean="0"/>
              <a:t> situation </a:t>
            </a:r>
            <a:r>
              <a:rPr lang="en-US" altLang="zh-CN" dirty="0" smtClean="0"/>
              <a:t>In the</a:t>
            </a:r>
            <a:r>
              <a:rPr lang="en-US" altLang="zh-CN" baseline="0" dirty="0" smtClean="0"/>
              <a:t> indoor environment, the user receives RSS from indoor APs, composing the vector r, the key challenge we have is how we find a rule h( ) , relating the RSS vector r from L APs to a spatial position in 2D Cartesian coordinates</a:t>
            </a:r>
          </a:p>
          <a:p>
            <a:r>
              <a:rPr lang="en-US" altLang="zh-CN" baseline="0" dirty="0" smtClean="0"/>
              <a:t>In the free space, the RSS falls off inversely proportional to the square of d, where the d is the distance to the transmitter. Unfortunately, in the real environment, the RSS varies more complicated because of severe multipath, shadowing conditions, non-line of sight and so on. So, indoor localization is not that easy you think!</a:t>
            </a:r>
            <a:endParaRPr lang="zh-CN" altLang="en-US" dirty="0"/>
          </a:p>
        </p:txBody>
      </p:sp>
      <p:sp>
        <p:nvSpPr>
          <p:cNvPr id="4" name="灯片编号占位符 3"/>
          <p:cNvSpPr>
            <a:spLocks noGrp="1"/>
          </p:cNvSpPr>
          <p:nvPr>
            <p:ph type="sldNum" sz="quarter" idx="10"/>
          </p:nvPr>
        </p:nvSpPr>
        <p:spPr/>
        <p:txBody>
          <a:bodyPr/>
          <a:lstStyle/>
          <a:p>
            <a:fld id="{374F1F71-AFEA-4928-9A52-423D71C543DC}" type="slidenum">
              <a:rPr lang="zh-CN" altLang="en-US" smtClean="0"/>
              <a:t>3</a:t>
            </a:fld>
            <a:endParaRPr lang="zh-CN" altLang="en-US"/>
          </a:p>
        </p:txBody>
      </p:sp>
    </p:spTree>
    <p:extLst>
      <p:ext uri="{BB962C8B-B14F-4D97-AF65-F5344CB8AC3E}">
        <p14:creationId xmlns:p14="http://schemas.microsoft.com/office/powerpoint/2010/main" val="3375373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 let’s analyze</a:t>
            </a:r>
            <a:r>
              <a:rPr lang="en-US" altLang="zh-CN" baseline="0" dirty="0" smtClean="0"/>
              <a:t> the propagation model. </a:t>
            </a:r>
            <a:r>
              <a:rPr lang="en-US" altLang="zh-CN" dirty="0" smtClean="0"/>
              <a:t>The</a:t>
            </a:r>
            <a:r>
              <a:rPr lang="en-US" altLang="zh-CN" baseline="0" dirty="0" smtClean="0"/>
              <a:t> propagation model describes a relationship between two physical quantities, the RSS and the distance between user and AP.  Considering one AP, this equation also known as log-distance propagation model, where …</a:t>
            </a:r>
            <a:r>
              <a:rPr lang="zh-CN" altLang="en-US" baseline="0" dirty="0" smtClean="0"/>
              <a:t>  </a:t>
            </a:r>
            <a:r>
              <a:rPr lang="en-US" altLang="zh-CN" baseline="0" dirty="0" smtClean="0"/>
              <a:t>Apparently, we can write the pdf of </a:t>
            </a:r>
            <a:r>
              <a:rPr lang="en-US" altLang="zh-CN" baseline="0" dirty="0" err="1" smtClean="0"/>
              <a:t>Pr</a:t>
            </a:r>
            <a:r>
              <a:rPr lang="en-US" altLang="zh-CN" baseline="0" dirty="0" smtClean="0"/>
              <a:t>, and E is the mean of this pdf. </a:t>
            </a:r>
          </a:p>
        </p:txBody>
      </p:sp>
      <p:sp>
        <p:nvSpPr>
          <p:cNvPr id="4" name="灯片编号占位符 3"/>
          <p:cNvSpPr>
            <a:spLocks noGrp="1"/>
          </p:cNvSpPr>
          <p:nvPr>
            <p:ph type="sldNum" sz="quarter" idx="10"/>
          </p:nvPr>
        </p:nvSpPr>
        <p:spPr/>
        <p:txBody>
          <a:bodyPr/>
          <a:lstStyle/>
          <a:p>
            <a:fld id="{374F1F71-AFEA-4928-9A52-423D71C543DC}" type="slidenum">
              <a:rPr lang="zh-CN" altLang="en-US" smtClean="0"/>
              <a:t>4</a:t>
            </a:fld>
            <a:endParaRPr lang="zh-CN" altLang="en-US"/>
          </a:p>
        </p:txBody>
      </p:sp>
    </p:spTree>
    <p:extLst>
      <p:ext uri="{BB962C8B-B14F-4D97-AF65-F5344CB8AC3E}">
        <p14:creationId xmlns:p14="http://schemas.microsoft.com/office/powerpoint/2010/main" val="175602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smtClean="0"/>
                  <a:t>So, next question? How</a:t>
                </a:r>
                <a:r>
                  <a:rPr lang="en-US" altLang="zh-CN" baseline="0" dirty="0" smtClean="0"/>
                  <a:t> we obtain the </a:t>
                </a:r>
                <a14:m>
                  <m:oMath xmlns:m="http://schemas.openxmlformats.org/officeDocument/2006/math">
                    <m:r>
                      <a:rPr lang="zh-CN" altLang="en-US" i="1" baseline="0" smtClean="0">
                        <a:latin typeface="Cambria Math" panose="02040503050406030204" pitchFamily="18" charset="0"/>
                      </a:rPr>
                      <m:t>𝛽</m:t>
                    </m:r>
                    <m:r>
                      <a:rPr lang="en-US" altLang="zh-CN" b="0" i="1" baseline="0" smtClean="0">
                        <a:latin typeface="Cambria Math" panose="02040503050406030204" pitchFamily="18" charset="0"/>
                      </a:rPr>
                      <m:t>1</m:t>
                    </m:r>
                  </m:oMath>
                </a14:m>
                <a:r>
                  <a:rPr lang="zh-CN" altLang="en-US" dirty="0" smtClean="0"/>
                  <a:t> </a:t>
                </a:r>
                <a:r>
                  <a:rPr lang="en-US" altLang="zh-CN" dirty="0" smtClean="0"/>
                  <a:t>and </a:t>
                </a:r>
                <a14:m>
                  <m:oMath xmlns:m="http://schemas.openxmlformats.org/officeDocument/2006/math">
                    <m:r>
                      <a:rPr lang="zh-CN" altLang="en-US" i="1" smtClean="0">
                        <a:latin typeface="Cambria Math" panose="02040503050406030204" pitchFamily="18" charset="0"/>
                      </a:rPr>
                      <m:t>𝛽</m:t>
                    </m:r>
                    <m:r>
                      <a:rPr lang="en-US" altLang="zh-CN" b="0" i="1" smtClean="0">
                        <a:latin typeface="Cambria Math" panose="02040503050406030204" pitchFamily="18" charset="0"/>
                      </a:rPr>
                      <m:t>2</m:t>
                    </m:r>
                  </m:oMath>
                </a14:m>
                <a:r>
                  <a:rPr lang="en-US" altLang="zh-CN" dirty="0" smtClean="0"/>
                  <a:t>? First,</a:t>
                </a:r>
                <a:r>
                  <a:rPr lang="en-US" altLang="zh-CN" baseline="0" dirty="0" smtClean="0"/>
                  <a:t> we can write the likelihood function, mathematically speaking, likelihood is nothing but product of the conditional pdf of each observation.  So we got this formula. Assuming the observed samples are independent an</a:t>
                </a:r>
                <a:r>
                  <a:rPr lang="en-US" altLang="zh-CN" dirty="0" smtClean="0"/>
                  <a:t>d identical distribution.  Then we can rewrite the formula. </a:t>
                </a:r>
                <a:r>
                  <a:rPr lang="en-US" altLang="zh-CN" dirty="0" smtClean="0"/>
                  <a:t>I believe you guys have already learn maximum</a:t>
                </a:r>
                <a:r>
                  <a:rPr lang="en-US" altLang="zh-CN" baseline="0" dirty="0" smtClean="0"/>
                  <a:t> likelihood estimation in your probability and statistics class. </a:t>
                </a:r>
                <a:r>
                  <a:rPr lang="en-US" altLang="zh-CN" dirty="0" smtClean="0"/>
                  <a:t>According </a:t>
                </a:r>
                <a:r>
                  <a:rPr lang="en-US" altLang="zh-CN" dirty="0" smtClean="0"/>
                  <a:t>to maximum likelihood estimation, we just need minimize SSE to obtain the</a:t>
                </a:r>
                <a14:m>
                  <m:oMath xmlns:m="http://schemas.openxmlformats.org/officeDocument/2006/math">
                    <m:r>
                      <a:rPr lang="en-US" altLang="zh-CN" b="0" i="0" smtClean="0">
                        <a:latin typeface="Cambria Math" panose="02040503050406030204" pitchFamily="18" charset="0"/>
                      </a:rPr>
                      <m:t> </m:t>
                    </m:r>
                    <m:r>
                      <a:rPr lang="zh-CN" altLang="en-US" i="1" smtClean="0">
                        <a:latin typeface="Cambria Math" panose="02040503050406030204" pitchFamily="18" charset="0"/>
                      </a:rPr>
                      <m:t>𝛽</m:t>
                    </m:r>
                    <m:r>
                      <a:rPr lang="en-US" altLang="zh-CN" b="0" i="1" smtClean="0">
                        <a:latin typeface="Cambria Math" panose="02040503050406030204" pitchFamily="18" charset="0"/>
                      </a:rPr>
                      <m:t>1</m:t>
                    </m:r>
                  </m:oMath>
                </a14:m>
                <a:r>
                  <a:rPr lang="zh-CN" altLang="en-US" dirty="0" smtClean="0"/>
                  <a:t> </a:t>
                </a:r>
                <a:r>
                  <a:rPr lang="en-US" altLang="zh-CN" dirty="0" smtClean="0"/>
                  <a:t>and </a:t>
                </a:r>
                <a14:m>
                  <m:oMath xmlns:m="http://schemas.openxmlformats.org/officeDocument/2006/math">
                    <m:r>
                      <a:rPr lang="zh-CN" altLang="en-US" i="1" smtClean="0">
                        <a:latin typeface="Cambria Math" panose="02040503050406030204" pitchFamily="18" charset="0"/>
                      </a:rPr>
                      <m:t>𝛽</m:t>
                    </m:r>
                    <m:r>
                      <a:rPr lang="en-US" altLang="zh-CN" b="0" i="1" smtClean="0">
                        <a:latin typeface="Cambria Math" panose="02040503050406030204" pitchFamily="18" charset="0"/>
                      </a:rPr>
                      <m:t>2</m:t>
                    </m:r>
                  </m:oMath>
                </a14:m>
                <a:r>
                  <a:rPr lang="en-US" altLang="zh-CN" dirty="0" smtClean="0"/>
                  <a:t>.</a:t>
                </a:r>
                <a:endParaRPr lang="zh-CN" altLang="en-US" dirty="0"/>
              </a:p>
            </p:txBody>
          </p:sp>
        </mc:Choice>
        <mc:Fallback xmlns="">
          <p:sp>
            <p:nvSpPr>
              <p:cNvPr id="3" name="备注占位符 2"/>
              <p:cNvSpPr>
                <a:spLocks noGrp="1"/>
              </p:cNvSpPr>
              <p:nvPr>
                <p:ph type="body" idx="1"/>
              </p:nvPr>
            </p:nvSpPr>
            <p:spPr/>
            <p:txBody>
              <a:bodyPr/>
              <a:lstStyle/>
              <a:p>
                <a:r>
                  <a:rPr lang="en-US" altLang="zh-CN" dirty="0" smtClean="0"/>
                  <a:t>So, how</a:t>
                </a:r>
                <a:r>
                  <a:rPr lang="en-US" altLang="zh-CN" baseline="0" dirty="0" smtClean="0"/>
                  <a:t> we obtain the </a:t>
                </a:r>
                <a:r>
                  <a:rPr lang="zh-CN" altLang="en-US" i="0" baseline="0" smtClean="0">
                    <a:latin typeface="Cambria Math" panose="02040503050406030204" pitchFamily="18" charset="0"/>
                  </a:rPr>
                  <a:t>𝛽</a:t>
                </a:r>
                <a:r>
                  <a:rPr lang="en-US" altLang="zh-CN" b="0" i="0" baseline="0" smtClean="0">
                    <a:latin typeface="Cambria Math" panose="02040503050406030204" pitchFamily="18" charset="0"/>
                  </a:rPr>
                  <a:t>1</a:t>
                </a:r>
                <a:r>
                  <a:rPr lang="zh-CN" altLang="en-US" dirty="0" smtClean="0"/>
                  <a:t> </a:t>
                </a:r>
                <a:r>
                  <a:rPr lang="en-US" altLang="zh-CN" dirty="0" smtClean="0"/>
                  <a:t>and </a:t>
                </a:r>
                <a:r>
                  <a:rPr lang="zh-CN" altLang="en-US" i="0" smtClean="0">
                    <a:latin typeface="Cambria Math" panose="02040503050406030204" pitchFamily="18" charset="0"/>
                  </a:rPr>
                  <a:t>𝛽</a:t>
                </a:r>
                <a:r>
                  <a:rPr lang="en-US" altLang="zh-CN" b="0" i="0" smtClean="0">
                    <a:latin typeface="Cambria Math" panose="02040503050406030204" pitchFamily="18" charset="0"/>
                  </a:rPr>
                  <a:t>2</a:t>
                </a:r>
                <a:r>
                  <a:rPr lang="en-US" altLang="zh-CN" dirty="0" smtClean="0"/>
                  <a:t>? First,</a:t>
                </a:r>
                <a:r>
                  <a:rPr lang="en-US" altLang="zh-CN" baseline="0" dirty="0" smtClean="0"/>
                  <a:t> we can write the likelihood function, mathematically speaking, likelihood is nothing but product of the conditional pdf of each observation.  So we got this formula. Assuming the observed samples are independent an</a:t>
                </a:r>
                <a:r>
                  <a:rPr lang="en-US" altLang="zh-CN" dirty="0" smtClean="0"/>
                  <a:t>d identical distribution.  Then we can rewrite the formula. According to maximum likelihood estimation, we just need minimize SSE to obtain the</a:t>
                </a:r>
                <a:r>
                  <a:rPr lang="en-US" altLang="zh-CN" b="0" i="0" smtClean="0">
                    <a:latin typeface="Cambria Math" panose="02040503050406030204" pitchFamily="18" charset="0"/>
                  </a:rPr>
                  <a:t> </a:t>
                </a:r>
                <a:r>
                  <a:rPr lang="zh-CN" altLang="en-US" i="0" smtClean="0">
                    <a:latin typeface="Cambria Math" panose="02040503050406030204" pitchFamily="18" charset="0"/>
                  </a:rPr>
                  <a:t>𝛽</a:t>
                </a:r>
                <a:r>
                  <a:rPr lang="en-US" altLang="zh-CN" b="0" i="0" smtClean="0">
                    <a:latin typeface="Cambria Math" panose="02040503050406030204" pitchFamily="18" charset="0"/>
                  </a:rPr>
                  <a:t>1</a:t>
                </a:r>
                <a:r>
                  <a:rPr lang="zh-CN" altLang="en-US" dirty="0" smtClean="0"/>
                  <a:t> </a:t>
                </a:r>
                <a:r>
                  <a:rPr lang="en-US" altLang="zh-CN" dirty="0" smtClean="0"/>
                  <a:t>and </a:t>
                </a:r>
                <a:r>
                  <a:rPr lang="zh-CN" altLang="en-US" i="0" smtClean="0">
                    <a:latin typeface="Cambria Math" panose="02040503050406030204" pitchFamily="18" charset="0"/>
                  </a:rPr>
                  <a:t>𝛽</a:t>
                </a:r>
                <a:r>
                  <a:rPr lang="en-US" altLang="zh-CN" b="0" i="0" smtClean="0">
                    <a:latin typeface="Cambria Math" panose="02040503050406030204" pitchFamily="18" charset="0"/>
                  </a:rPr>
                  <a:t>2</a:t>
                </a:r>
                <a:r>
                  <a:rPr lang="en-US" altLang="zh-CN" dirty="0" smtClean="0"/>
                  <a:t>.</a:t>
                </a:r>
                <a:endParaRPr lang="zh-CN" altLang="en-US" dirty="0"/>
              </a:p>
            </p:txBody>
          </p:sp>
        </mc:Fallback>
      </mc:AlternateContent>
      <p:sp>
        <p:nvSpPr>
          <p:cNvPr id="4" name="灯片编号占位符 3"/>
          <p:cNvSpPr>
            <a:spLocks noGrp="1"/>
          </p:cNvSpPr>
          <p:nvPr>
            <p:ph type="sldNum" sz="quarter" idx="10"/>
          </p:nvPr>
        </p:nvSpPr>
        <p:spPr/>
        <p:txBody>
          <a:bodyPr/>
          <a:lstStyle/>
          <a:p>
            <a:fld id="{374F1F71-AFEA-4928-9A52-423D71C543DC}" type="slidenum">
              <a:rPr lang="zh-CN" altLang="en-US" smtClean="0"/>
              <a:t>5</a:t>
            </a:fld>
            <a:endParaRPr lang="zh-CN" altLang="en-US"/>
          </a:p>
        </p:txBody>
      </p:sp>
    </p:spTree>
    <p:extLst>
      <p:ext uri="{BB962C8B-B14F-4D97-AF65-F5344CB8AC3E}">
        <p14:creationId xmlns:p14="http://schemas.microsoft.com/office/powerpoint/2010/main" val="1156682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Unfortunately,</a:t>
            </a:r>
            <a:r>
              <a:rPr lang="en-US" altLang="zh-CN" baseline="0" dirty="0" smtClean="0"/>
              <a:t> </a:t>
            </a:r>
            <a:r>
              <a:rPr lang="en-US" altLang="zh-CN" dirty="0" smtClean="0"/>
              <a:t>Since</a:t>
            </a:r>
            <a:r>
              <a:rPr lang="en-US" altLang="zh-CN" baseline="0" dirty="0" smtClean="0"/>
              <a:t> the indoor propagation channel varies over time, RSS </a:t>
            </a:r>
            <a:r>
              <a:rPr lang="en-US" altLang="zh-CN" baseline="0" dirty="0" smtClean="0"/>
              <a:t>values </a:t>
            </a:r>
            <a:r>
              <a:rPr lang="en-US" altLang="zh-CN" baseline="0" dirty="0" smtClean="0"/>
              <a:t>may deviate from those result from propagation model. I have experimented at SEIEE No.3 building and receive the signal from AP: lab-328. The experimental result shows that, the RSS has different value at different time during a day. So, how to mitigate the effects of such deviations?  Well, I use one cluster algorithm, affinity propagation model. </a:t>
            </a:r>
            <a:endParaRPr lang="zh-CN" altLang="en-US" dirty="0"/>
          </a:p>
        </p:txBody>
      </p:sp>
      <p:sp>
        <p:nvSpPr>
          <p:cNvPr id="4" name="灯片编号占位符 3"/>
          <p:cNvSpPr>
            <a:spLocks noGrp="1"/>
          </p:cNvSpPr>
          <p:nvPr>
            <p:ph type="sldNum" sz="quarter" idx="10"/>
          </p:nvPr>
        </p:nvSpPr>
        <p:spPr/>
        <p:txBody>
          <a:bodyPr/>
          <a:lstStyle/>
          <a:p>
            <a:fld id="{374F1F71-AFEA-4928-9A52-423D71C543DC}" type="slidenum">
              <a:rPr lang="zh-CN" altLang="en-US" smtClean="0"/>
              <a:t>6</a:t>
            </a:fld>
            <a:endParaRPr lang="zh-CN" altLang="en-US"/>
          </a:p>
        </p:txBody>
      </p:sp>
    </p:spTree>
    <p:extLst>
      <p:ext uri="{BB962C8B-B14F-4D97-AF65-F5344CB8AC3E}">
        <p14:creationId xmlns:p14="http://schemas.microsoft.com/office/powerpoint/2010/main" val="106227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en-US" altLang="zh-CN" baseline="0" dirty="0" smtClean="0"/>
              <a:t> what’s affinity propagation model?  There are many reference points in the room, actually the reference points in a small region can be replaced by just one reference point, we called exemplar. Then, we can define, the similarity s(</a:t>
            </a:r>
            <a:r>
              <a:rPr lang="en-US" altLang="zh-CN" baseline="0" dirty="0" err="1" smtClean="0"/>
              <a:t>i,k</a:t>
            </a:r>
            <a:r>
              <a:rPr lang="en-US" altLang="zh-CN" baseline="0" dirty="0" smtClean="0"/>
              <a:t>)...that is this equation. When </a:t>
            </a:r>
            <a:r>
              <a:rPr lang="en-US" altLang="zh-CN" baseline="0" dirty="0" err="1" smtClean="0"/>
              <a:t>i</a:t>
            </a:r>
            <a:r>
              <a:rPr lang="en-US" altLang="zh-CN" baseline="0" dirty="0" smtClean="0"/>
              <a:t> equals to k, we call it input preference, they determine the individual tendencies of samples to become exemplars.  In general, we set input preference as median of all similarity. </a:t>
            </a:r>
            <a:endParaRPr lang="zh-CN" altLang="en-US" dirty="0"/>
          </a:p>
        </p:txBody>
      </p:sp>
      <p:sp>
        <p:nvSpPr>
          <p:cNvPr id="4" name="灯片编号占位符 3"/>
          <p:cNvSpPr>
            <a:spLocks noGrp="1"/>
          </p:cNvSpPr>
          <p:nvPr>
            <p:ph type="sldNum" sz="quarter" idx="10"/>
          </p:nvPr>
        </p:nvSpPr>
        <p:spPr/>
        <p:txBody>
          <a:bodyPr/>
          <a:lstStyle/>
          <a:p>
            <a:fld id="{374F1F71-AFEA-4928-9A52-423D71C543DC}" type="slidenum">
              <a:rPr lang="zh-CN" altLang="en-US" smtClean="0"/>
              <a:t>7</a:t>
            </a:fld>
            <a:endParaRPr lang="zh-CN" altLang="en-US"/>
          </a:p>
        </p:txBody>
      </p:sp>
    </p:spTree>
    <p:extLst>
      <p:ext uri="{BB962C8B-B14F-4D97-AF65-F5344CB8AC3E}">
        <p14:creationId xmlns:p14="http://schemas.microsoft.com/office/powerpoint/2010/main" val="4258480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742950" lvl="1" indent="-285750">
                  <a:lnSpc>
                    <a:spcPct val="120000"/>
                  </a:lnSpc>
                  <a:buClr>
                    <a:srgbClr val="0000FF"/>
                  </a:buClr>
                  <a:buSzPct val="60000"/>
                  <a:buFont typeface="Wingdings" panose="05000000000000000000" pitchFamily="2" charset="2"/>
                  <a:buChar char="n"/>
                </a:pPr>
                <a:r>
                  <a:rPr lang="en-US" altLang="zh-CN" sz="2000" dirty="0" smtClean="0">
                    <a:latin typeface="Tahoma" panose="020B0604030504040204" pitchFamily="34" charset="0"/>
                    <a:ea typeface="Tahoma" panose="020B0604030504040204" pitchFamily="34" charset="0"/>
                    <a:cs typeface="Tahoma" panose="020B0604030504040204" pitchFamily="34" charset="0"/>
                  </a:rPr>
                  <a:t>sent from RP </a:t>
                </a:r>
                <a14:m>
                  <m:oMath xmlns:m="http://schemas.openxmlformats.org/officeDocument/2006/math">
                    <m:r>
                      <a:rPr lang="en-US" altLang="zh-CN" sz="2000">
                        <a:latin typeface="Cambria Math" panose="02040503050406030204" pitchFamily="18" charset="0"/>
                        <a:ea typeface="Tahoma" panose="020B0604030504040204" pitchFamily="34" charset="0"/>
                        <a:cs typeface="Tahoma" panose="020B0604030504040204" pitchFamily="34" charset="0"/>
                      </a:rPr>
                      <m:t>𝑖</m:t>
                    </m:r>
                  </m:oMath>
                </a14:m>
                <a:r>
                  <a:rPr lang="zh-CN" altLang="en-US"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a:latin typeface="Tahoma" panose="020B0604030504040204" pitchFamily="34" charset="0"/>
                    <a:ea typeface="Tahoma" panose="020B0604030504040204" pitchFamily="34" charset="0"/>
                    <a:cs typeface="Tahoma" panose="020B0604030504040204" pitchFamily="34" charset="0"/>
                  </a:rPr>
                  <a:t>to candidate exemplar RP </a:t>
                </a:r>
                <a14:m>
                  <m:oMath xmlns:m="http://schemas.openxmlformats.org/officeDocument/2006/math">
                    <m:r>
                      <a:rPr lang="en-US" altLang="zh-CN" sz="2000">
                        <a:latin typeface="Cambria Math" panose="02040503050406030204" pitchFamily="18" charset="0"/>
                        <a:ea typeface="Tahoma" panose="020B0604030504040204" pitchFamily="34" charset="0"/>
                        <a:cs typeface="Tahoma" panose="020B0604030504040204" pitchFamily="34" charset="0"/>
                      </a:rPr>
                      <m:t>𝑘</m:t>
                    </m:r>
                  </m:oMath>
                </a14:m>
                <a:r>
                  <a:rPr lang="en-US" altLang="zh-CN" sz="2000" dirty="0">
                    <a:latin typeface="Tahoma" panose="020B0604030504040204" pitchFamily="34" charset="0"/>
                    <a:ea typeface="Tahoma" panose="020B0604030504040204" pitchFamily="34" charset="0"/>
                    <a:cs typeface="Tahoma" panose="020B0604030504040204" pitchFamily="34" charset="0"/>
                  </a:rPr>
                  <a:t>, reflects</a:t>
                </a:r>
              </a:p>
              <a:p>
                <a:pPr lvl="1">
                  <a:lnSpc>
                    <a:spcPct val="120000"/>
                  </a:lnSpc>
                </a:pPr>
                <a:r>
                  <a:rPr lang="en-US" altLang="zh-CN" sz="2000" dirty="0">
                    <a:latin typeface="Tahoma" panose="020B0604030504040204" pitchFamily="34" charset="0"/>
                    <a:ea typeface="Tahoma" panose="020B0604030504040204" pitchFamily="34" charset="0"/>
                    <a:cs typeface="Tahoma" panose="020B0604030504040204" pitchFamily="34" charset="0"/>
                  </a:rPr>
                  <a:t>the accumulated evidence for how well-suit RP </a:t>
                </a:r>
                <a14:m>
                  <m:oMath xmlns:m="http://schemas.openxmlformats.org/officeDocument/2006/math">
                    <m:r>
                      <a:rPr lang="en-US" altLang="zh-CN" sz="2000">
                        <a:latin typeface="Cambria Math" panose="02040503050406030204" pitchFamily="18" charset="0"/>
                        <a:ea typeface="Tahoma" panose="020B0604030504040204" pitchFamily="34" charset="0"/>
                        <a:cs typeface="Tahoma" panose="020B0604030504040204" pitchFamily="34" charset="0"/>
                      </a:rPr>
                      <m:t>𝑘</m:t>
                    </m:r>
                  </m:oMath>
                </a14:m>
                <a:r>
                  <a:rPr lang="en-US" altLang="zh-CN" sz="2000" dirty="0">
                    <a:latin typeface="Tahoma" panose="020B0604030504040204" pitchFamily="34" charset="0"/>
                    <a:ea typeface="Tahoma" panose="020B0604030504040204" pitchFamily="34" charset="0"/>
                    <a:cs typeface="Tahoma" panose="020B0604030504040204" pitchFamily="34" charset="0"/>
                  </a:rPr>
                  <a:t> is to serve as the exemplar </a:t>
                </a:r>
              </a:p>
              <a:p>
                <a:pPr lvl="1">
                  <a:lnSpc>
                    <a:spcPct val="120000"/>
                  </a:lnSpc>
                </a:pPr>
                <a:r>
                  <a:rPr lang="en-US" altLang="zh-CN" sz="2000" dirty="0">
                    <a:latin typeface="Tahoma" panose="020B0604030504040204" pitchFamily="34" charset="0"/>
                    <a:ea typeface="Tahoma" panose="020B0604030504040204" pitchFamily="34" charset="0"/>
                    <a:cs typeface="Tahoma" panose="020B0604030504040204" pitchFamily="34" charset="0"/>
                  </a:rPr>
                  <a:t>for RP </a:t>
                </a:r>
                <a14:m>
                  <m:oMath xmlns:m="http://schemas.openxmlformats.org/officeDocument/2006/math">
                    <m:r>
                      <a:rPr lang="en-US" altLang="zh-CN" sz="2000">
                        <a:latin typeface="Cambria Math" panose="02040503050406030204" pitchFamily="18" charset="0"/>
                        <a:ea typeface="Tahoma" panose="020B0604030504040204" pitchFamily="34" charset="0"/>
                        <a:cs typeface="Tahoma" panose="020B0604030504040204" pitchFamily="34" charset="0"/>
                      </a:rPr>
                      <m:t>𝑖</m:t>
                    </m:r>
                  </m:oMath>
                </a14:m>
                <a:endParaRPr lang="en-US" altLang="zh-CN" sz="2000"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a:lnSpc>
                    <a:spcPct val="120000"/>
                  </a:lnSpc>
                  <a:buClr>
                    <a:srgbClr val="0000FF"/>
                  </a:buClr>
                  <a:buSzPct val="60000"/>
                  <a:buFont typeface="Wingdings" panose="05000000000000000000" pitchFamily="2" charset="2"/>
                  <a:buChar char="n"/>
                </a:pPr>
                <a:r>
                  <a:rPr lang="en-US" altLang="zh-CN" sz="2000" dirty="0" smtClean="0">
                    <a:latin typeface="Tahoma" panose="020B0604030504040204" pitchFamily="34" charset="0"/>
                    <a:ea typeface="Tahoma" panose="020B0604030504040204" pitchFamily="34" charset="0"/>
                    <a:cs typeface="Tahoma" panose="020B0604030504040204" pitchFamily="34" charset="0"/>
                  </a:rPr>
                  <a:t>sent from candidate exemplar RP </a:t>
                </a:r>
                <a14:m>
                  <m:oMath xmlns:m="http://schemas.openxmlformats.org/officeDocument/2006/math">
                    <m:r>
                      <a:rPr lang="en-US" altLang="zh-CN" sz="2000" i="1">
                        <a:latin typeface="Cambria Math" panose="02040503050406030204" pitchFamily="18" charset="0"/>
                      </a:rPr>
                      <m:t>𝑘</m:t>
                    </m:r>
                  </m:oMath>
                </a14:m>
                <a:r>
                  <a:rPr lang="en-US" altLang="zh-CN" sz="2000" dirty="0">
                    <a:latin typeface="Tahoma" panose="020B0604030504040204" pitchFamily="34" charset="0"/>
                    <a:ea typeface="Tahoma" panose="020B0604030504040204" pitchFamily="34" charset="0"/>
                    <a:cs typeface="Tahoma" panose="020B0604030504040204" pitchFamily="34" charset="0"/>
                  </a:rPr>
                  <a:t> to RP </a:t>
                </a:r>
                <a14:m>
                  <m:oMath xmlns:m="http://schemas.openxmlformats.org/officeDocument/2006/math">
                    <m:r>
                      <a:rPr lang="en-US" altLang="zh-CN" sz="2000" i="1">
                        <a:latin typeface="Cambria Math" panose="02040503050406030204" pitchFamily="18" charset="0"/>
                      </a:rPr>
                      <m:t>𝑖</m:t>
                    </m:r>
                  </m:oMath>
                </a14:m>
                <a:r>
                  <a:rPr lang="en-US" altLang="zh-CN" sz="2000" dirty="0">
                    <a:latin typeface="Tahoma" panose="020B0604030504040204" pitchFamily="34" charset="0"/>
                    <a:ea typeface="Tahoma" panose="020B0604030504040204" pitchFamily="34" charset="0"/>
                    <a:cs typeface="Tahoma" panose="020B0604030504040204" pitchFamily="34" charset="0"/>
                  </a:rPr>
                  <a:t>, reflects </a:t>
                </a:r>
                <a:endParaRPr lang="en-US" altLang="zh-CN" sz="2000" dirty="0" smtClean="0">
                  <a:latin typeface="Tahoma" panose="020B0604030504040204" pitchFamily="34" charset="0"/>
                  <a:ea typeface="Tahoma" panose="020B0604030504040204" pitchFamily="34" charset="0"/>
                  <a:cs typeface="Tahoma" panose="020B0604030504040204" pitchFamily="34" charset="0"/>
                </a:endParaRPr>
              </a:p>
              <a:p>
                <a:pPr lvl="1">
                  <a:lnSpc>
                    <a:spcPct val="120000"/>
                  </a:lnSpc>
                  <a:buClr>
                    <a:srgbClr val="0000FF"/>
                  </a:buClr>
                  <a:buSzPct val="60000"/>
                </a:pPr>
                <a:r>
                  <a:rPr lang="en-US" altLang="zh-CN" sz="2000" dirty="0" smtClean="0">
                    <a:latin typeface="Tahoma" panose="020B0604030504040204" pitchFamily="34" charset="0"/>
                    <a:ea typeface="Tahoma" panose="020B0604030504040204" pitchFamily="34" charset="0"/>
                    <a:cs typeface="Tahoma" panose="020B0604030504040204" pitchFamily="34" charset="0"/>
                  </a:rPr>
                  <a:t>The accumulated </a:t>
                </a:r>
                <a:r>
                  <a:rPr lang="en-US" altLang="zh-CN" sz="2000" dirty="0">
                    <a:latin typeface="Tahoma" panose="020B0604030504040204" pitchFamily="34" charset="0"/>
                    <a:ea typeface="Tahoma" panose="020B0604030504040204" pitchFamily="34" charset="0"/>
                    <a:cs typeface="Tahoma" panose="020B0604030504040204" pitchFamily="34" charset="0"/>
                  </a:rPr>
                  <a:t>evidence for how appropriate it would be for RP </a:t>
                </a:r>
                <a14:m>
                  <m:oMath xmlns:m="http://schemas.openxmlformats.org/officeDocument/2006/math">
                    <m:r>
                      <a:rPr lang="en-US" altLang="zh-CN" sz="2000" i="1">
                        <a:latin typeface="Cambria Math" panose="02040503050406030204" pitchFamily="18" charset="0"/>
                      </a:rPr>
                      <m:t>𝑖</m:t>
                    </m:r>
                  </m:oMath>
                </a14:m>
                <a:r>
                  <a:rPr lang="en-US" altLang="zh-CN"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smtClean="0">
                    <a:latin typeface="Tahoma" panose="020B0604030504040204" pitchFamily="34" charset="0"/>
                    <a:ea typeface="Tahoma" panose="020B0604030504040204" pitchFamily="34" charset="0"/>
                    <a:cs typeface="Tahoma" panose="020B0604030504040204" pitchFamily="34" charset="0"/>
                  </a:rPr>
                  <a:t>to </a:t>
                </a:r>
              </a:p>
              <a:p>
                <a:pPr lvl="1">
                  <a:lnSpc>
                    <a:spcPct val="120000"/>
                  </a:lnSpc>
                  <a:buClr>
                    <a:srgbClr val="0000FF"/>
                  </a:buClr>
                  <a:buSzPct val="60000"/>
                </a:pPr>
                <a:r>
                  <a:rPr lang="en-US" altLang="zh-CN" sz="2000" dirty="0" smtClean="0">
                    <a:latin typeface="Tahoma" panose="020B0604030504040204" pitchFamily="34" charset="0"/>
                    <a:ea typeface="Tahoma" panose="020B0604030504040204" pitchFamily="34" charset="0"/>
                    <a:cs typeface="Tahoma" panose="020B0604030504040204" pitchFamily="34" charset="0"/>
                  </a:rPr>
                  <a:t>choose </a:t>
                </a:r>
                <a:r>
                  <a:rPr lang="en-US" altLang="zh-CN" sz="2000" dirty="0">
                    <a:latin typeface="Tahoma" panose="020B0604030504040204" pitchFamily="34" charset="0"/>
                    <a:ea typeface="Tahoma" panose="020B0604030504040204" pitchFamily="34" charset="0"/>
                    <a:cs typeface="Tahoma" panose="020B0604030504040204" pitchFamily="34" charset="0"/>
                  </a:rPr>
                  <a:t>RP </a:t>
                </a:r>
                <a:r>
                  <a:rPr lang="en-US" altLang="zh-CN" sz="2000" dirty="0" smtClean="0">
                    <a:latin typeface="Tahoma" panose="020B0604030504040204" pitchFamily="34" charset="0"/>
                    <a:ea typeface="Tahoma" panose="020B0604030504040204" pitchFamily="34" charset="0"/>
                    <a:cs typeface="Tahoma" panose="020B0604030504040204" pitchFamily="34" charset="0"/>
                  </a:rPr>
                  <a:t>k</a:t>
                </a:r>
                <a:r>
                  <a:rPr lang="en-US" altLang="zh-CN" sz="2000" baseline="0" dirty="0" smtClean="0">
                    <a:latin typeface="Tahoma" panose="020B0604030504040204" pitchFamily="34" charset="0"/>
                    <a:ea typeface="Tahoma" panose="020B0604030504040204" pitchFamily="34" charset="0"/>
                    <a:cs typeface="Tahoma" panose="020B0604030504040204" pitchFamily="34" charset="0"/>
                  </a:rPr>
                  <a:t> </a:t>
                </a:r>
                <a:r>
                  <a:rPr lang="en-US" altLang="zh-CN" sz="2000" dirty="0" smtClean="0">
                    <a:latin typeface="Tahoma" panose="020B0604030504040204" pitchFamily="34" charset="0"/>
                    <a:ea typeface="Tahoma" panose="020B0604030504040204" pitchFamily="34" charset="0"/>
                    <a:cs typeface="Tahoma" panose="020B0604030504040204" pitchFamily="34" charset="0"/>
                  </a:rPr>
                  <a:t>as </a:t>
                </a:r>
                <a:r>
                  <a:rPr lang="en-US" altLang="zh-CN" sz="2000" dirty="0">
                    <a:latin typeface="Tahoma" panose="020B0604030504040204" pitchFamily="34" charset="0"/>
                    <a:ea typeface="Tahoma" panose="020B0604030504040204" pitchFamily="34" charset="0"/>
                    <a:cs typeface="Tahoma" panose="020B0604030504040204" pitchFamily="34" charset="0"/>
                  </a:rPr>
                  <a:t>its </a:t>
                </a:r>
                <a:r>
                  <a:rPr lang="en-US" altLang="zh-CN" sz="2000" dirty="0" smtClean="0">
                    <a:latin typeface="Tahoma" panose="020B0604030504040204" pitchFamily="34" charset="0"/>
                    <a:ea typeface="Tahoma" panose="020B0604030504040204" pitchFamily="34" charset="0"/>
                    <a:cs typeface="Tahoma" panose="020B0604030504040204" pitchFamily="34" charset="0"/>
                  </a:rPr>
                  <a:t>exemplar</a:t>
                </a:r>
              </a:p>
              <a:p>
                <a:pPr lvl="1">
                  <a:lnSpc>
                    <a:spcPct val="120000"/>
                  </a:lnSpc>
                  <a:buClr>
                    <a:srgbClr val="0000FF"/>
                  </a:buClr>
                  <a:buSzPct val="60000"/>
                </a:pPr>
                <a:r>
                  <a:rPr lang="en-US" altLang="zh-CN" sz="2000" dirty="0" smtClean="0">
                    <a:latin typeface="Tahoma" panose="020B0604030504040204" pitchFamily="34" charset="0"/>
                    <a:ea typeface="Tahoma" panose="020B0604030504040204" pitchFamily="34" charset="0"/>
                    <a:cs typeface="Tahoma" panose="020B0604030504040204" pitchFamily="34" charset="0"/>
                  </a:rPr>
                  <a:t>The</a:t>
                </a:r>
                <a:r>
                  <a:rPr lang="en-US" altLang="zh-CN" sz="2000" baseline="0" dirty="0" smtClean="0">
                    <a:latin typeface="Tahoma" panose="020B0604030504040204" pitchFamily="34" charset="0"/>
                    <a:ea typeface="Tahoma" panose="020B0604030504040204" pitchFamily="34" charset="0"/>
                    <a:cs typeface="Tahoma" panose="020B0604030504040204" pitchFamily="34" charset="0"/>
                  </a:rPr>
                  <a:t> responsibility and availability expressions are rules of iteration, after several iterations, we can obtain the cluster results. </a:t>
                </a:r>
                <a:endParaRPr lang="en-US" altLang="zh-CN" sz="20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altLang="zh-CN" sz="2000" dirty="0" smtClean="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altLang="zh-CN" sz="2000" dirty="0" smtClean="0">
                  <a:latin typeface="Tahoma" panose="020B0604030504040204" pitchFamily="34" charset="0"/>
                  <a:ea typeface="Tahoma" panose="020B0604030504040204" pitchFamily="34" charset="0"/>
                  <a:cs typeface="Tahoma" panose="020B0604030504040204" pitchFamily="34" charset="0"/>
                </a:endParaRPr>
              </a:p>
              <a:p>
                <a:endParaRPr lang="zh-CN" altLang="en-US" dirty="0"/>
              </a:p>
            </p:txBody>
          </p:sp>
        </mc:Choice>
        <mc:Fallback xmlns="">
          <p:sp>
            <p:nvSpPr>
              <p:cNvPr id="3" name="备注占位符 2"/>
              <p:cNvSpPr>
                <a:spLocks noGrp="1"/>
              </p:cNvSpPr>
              <p:nvPr>
                <p:ph type="body" idx="1"/>
              </p:nvPr>
            </p:nvSpPr>
            <p:spPr/>
            <p:txBody>
              <a:bodyPr/>
              <a:lstStyle/>
              <a:p>
                <a:pPr marL="742950" lvl="1" indent="-285750">
                  <a:lnSpc>
                    <a:spcPct val="120000"/>
                  </a:lnSpc>
                  <a:buClr>
                    <a:srgbClr val="0000FF"/>
                  </a:buClr>
                  <a:buSzPct val="60000"/>
                  <a:buFont typeface="Wingdings" panose="05000000000000000000" pitchFamily="2" charset="2"/>
                  <a:buChar char="n"/>
                </a:pPr>
                <a:r>
                  <a:rPr lang="en-US" altLang="zh-CN" sz="2000" dirty="0" smtClean="0">
                    <a:latin typeface="Tahoma" panose="020B0604030504040204" pitchFamily="34" charset="0"/>
                    <a:ea typeface="Tahoma" panose="020B0604030504040204" pitchFamily="34" charset="0"/>
                    <a:cs typeface="Tahoma" panose="020B0604030504040204" pitchFamily="34" charset="0"/>
                  </a:rPr>
                  <a:t>sent from RP </a:t>
                </a:r>
                <a:r>
                  <a:rPr lang="en-US" altLang="zh-CN" sz="2000" i="0">
                    <a:latin typeface="Cambria Math" panose="02040503050406030204" pitchFamily="18" charset="0"/>
                    <a:ea typeface="Tahoma" panose="020B0604030504040204" pitchFamily="34" charset="0"/>
                    <a:cs typeface="Tahoma" panose="020B0604030504040204" pitchFamily="34" charset="0"/>
                  </a:rPr>
                  <a:t>𝑖</a:t>
                </a:r>
                <a:r>
                  <a:rPr lang="zh-CN" altLang="en-US"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a:latin typeface="Tahoma" panose="020B0604030504040204" pitchFamily="34" charset="0"/>
                    <a:ea typeface="Tahoma" panose="020B0604030504040204" pitchFamily="34" charset="0"/>
                    <a:cs typeface="Tahoma" panose="020B0604030504040204" pitchFamily="34" charset="0"/>
                  </a:rPr>
                  <a:t>to candidate exemplar RP </a:t>
                </a:r>
                <a:r>
                  <a:rPr lang="en-US" altLang="zh-CN" sz="2000" i="0">
                    <a:latin typeface="Cambria Math" panose="02040503050406030204" pitchFamily="18" charset="0"/>
                    <a:ea typeface="Tahoma" panose="020B0604030504040204" pitchFamily="34" charset="0"/>
                    <a:cs typeface="Tahoma" panose="020B0604030504040204" pitchFamily="34" charset="0"/>
                  </a:rPr>
                  <a:t>𝑘</a:t>
                </a:r>
                <a:r>
                  <a:rPr lang="en-US" altLang="zh-CN" sz="2000" dirty="0">
                    <a:latin typeface="Tahoma" panose="020B0604030504040204" pitchFamily="34" charset="0"/>
                    <a:ea typeface="Tahoma" panose="020B0604030504040204" pitchFamily="34" charset="0"/>
                    <a:cs typeface="Tahoma" panose="020B0604030504040204" pitchFamily="34" charset="0"/>
                  </a:rPr>
                  <a:t>, reflects</a:t>
                </a:r>
              </a:p>
              <a:p>
                <a:pPr lvl="1">
                  <a:lnSpc>
                    <a:spcPct val="120000"/>
                  </a:lnSpc>
                </a:pPr>
                <a:r>
                  <a:rPr lang="en-US" altLang="zh-CN" sz="2000" dirty="0">
                    <a:latin typeface="Tahoma" panose="020B0604030504040204" pitchFamily="34" charset="0"/>
                    <a:ea typeface="Tahoma" panose="020B0604030504040204" pitchFamily="34" charset="0"/>
                    <a:cs typeface="Tahoma" panose="020B0604030504040204" pitchFamily="34" charset="0"/>
                  </a:rPr>
                  <a:t>the accumulated evidence for how well-suit RP </a:t>
                </a:r>
                <a:r>
                  <a:rPr lang="en-US" altLang="zh-CN" sz="2000" i="0">
                    <a:latin typeface="Cambria Math" panose="02040503050406030204" pitchFamily="18" charset="0"/>
                    <a:ea typeface="Tahoma" panose="020B0604030504040204" pitchFamily="34" charset="0"/>
                    <a:cs typeface="Tahoma" panose="020B0604030504040204" pitchFamily="34" charset="0"/>
                  </a:rPr>
                  <a:t>𝑘</a:t>
                </a:r>
                <a:r>
                  <a:rPr lang="en-US" altLang="zh-CN" sz="2000" dirty="0">
                    <a:latin typeface="Tahoma" panose="020B0604030504040204" pitchFamily="34" charset="0"/>
                    <a:ea typeface="Tahoma" panose="020B0604030504040204" pitchFamily="34" charset="0"/>
                    <a:cs typeface="Tahoma" panose="020B0604030504040204" pitchFamily="34" charset="0"/>
                  </a:rPr>
                  <a:t> is to serve as the exemplar </a:t>
                </a:r>
              </a:p>
              <a:p>
                <a:pPr lvl="1">
                  <a:lnSpc>
                    <a:spcPct val="120000"/>
                  </a:lnSpc>
                </a:pPr>
                <a:r>
                  <a:rPr lang="en-US" altLang="zh-CN" sz="2000" dirty="0">
                    <a:latin typeface="Tahoma" panose="020B0604030504040204" pitchFamily="34" charset="0"/>
                    <a:ea typeface="Tahoma" panose="020B0604030504040204" pitchFamily="34" charset="0"/>
                    <a:cs typeface="Tahoma" panose="020B0604030504040204" pitchFamily="34" charset="0"/>
                  </a:rPr>
                  <a:t>for RP </a:t>
                </a:r>
                <a:r>
                  <a:rPr lang="en-US" altLang="zh-CN" sz="2000" i="0">
                    <a:latin typeface="Cambria Math" panose="02040503050406030204" pitchFamily="18" charset="0"/>
                    <a:ea typeface="Tahoma" panose="020B0604030504040204" pitchFamily="34" charset="0"/>
                    <a:cs typeface="Tahoma" panose="020B0604030504040204" pitchFamily="34" charset="0"/>
                  </a:rPr>
                  <a:t>𝑖</a:t>
                </a:r>
                <a:r>
                  <a:rPr lang="en-US" altLang="zh-CN" sz="2000" dirty="0">
                    <a:latin typeface="Tahoma" panose="020B0604030504040204" pitchFamily="34" charset="0"/>
                    <a:ea typeface="Tahoma" panose="020B0604030504040204" pitchFamily="34" charset="0"/>
                    <a:cs typeface="Tahoma" panose="020B0604030504040204" pitchFamily="34" charset="0"/>
                  </a:rPr>
                  <a:t>, that is </a:t>
                </a:r>
                <a:endParaRPr lang="en-US" altLang="zh-CN" sz="2000" dirty="0" smtClean="0">
                  <a:latin typeface="Tahoma" panose="020B0604030504040204" pitchFamily="34" charset="0"/>
                  <a:ea typeface="Tahoma" panose="020B0604030504040204" pitchFamily="34" charset="0"/>
                  <a:cs typeface="Tahoma" panose="020B0604030504040204" pitchFamily="34" charset="0"/>
                </a:endParaRPr>
              </a:p>
              <a:p>
                <a:pPr marL="742950" lvl="1" indent="-285750">
                  <a:lnSpc>
                    <a:spcPct val="120000"/>
                  </a:lnSpc>
                  <a:buClr>
                    <a:srgbClr val="0000FF"/>
                  </a:buClr>
                  <a:buSzPct val="60000"/>
                  <a:buFont typeface="Wingdings" panose="05000000000000000000" pitchFamily="2" charset="2"/>
                  <a:buChar char="n"/>
                </a:pPr>
                <a:r>
                  <a:rPr lang="en-US" altLang="zh-CN" sz="2000" dirty="0" smtClean="0">
                    <a:latin typeface="Tahoma" panose="020B0604030504040204" pitchFamily="34" charset="0"/>
                    <a:ea typeface="Tahoma" panose="020B0604030504040204" pitchFamily="34" charset="0"/>
                    <a:cs typeface="Tahoma" panose="020B0604030504040204" pitchFamily="34" charset="0"/>
                  </a:rPr>
                  <a:t>sent from candidate exemplar RP </a:t>
                </a:r>
                <a:r>
                  <a:rPr lang="en-US" altLang="zh-CN" sz="2000" i="0">
                    <a:latin typeface="Cambria Math" panose="02040503050406030204" pitchFamily="18" charset="0"/>
                  </a:rPr>
                  <a:t>𝑘</a:t>
                </a:r>
                <a:r>
                  <a:rPr lang="en-US" altLang="zh-CN" sz="2000" dirty="0">
                    <a:latin typeface="Tahoma" panose="020B0604030504040204" pitchFamily="34" charset="0"/>
                    <a:ea typeface="Tahoma" panose="020B0604030504040204" pitchFamily="34" charset="0"/>
                    <a:cs typeface="Tahoma" panose="020B0604030504040204" pitchFamily="34" charset="0"/>
                  </a:rPr>
                  <a:t> to RP </a:t>
                </a:r>
                <a:r>
                  <a:rPr lang="en-US" altLang="zh-CN" sz="2000" i="0">
                    <a:latin typeface="Cambria Math" panose="02040503050406030204" pitchFamily="18" charset="0"/>
                  </a:rPr>
                  <a:t>𝑖</a:t>
                </a:r>
                <a:r>
                  <a:rPr lang="en-US" altLang="zh-CN" sz="2000" dirty="0">
                    <a:latin typeface="Tahoma" panose="020B0604030504040204" pitchFamily="34" charset="0"/>
                    <a:ea typeface="Tahoma" panose="020B0604030504040204" pitchFamily="34" charset="0"/>
                    <a:cs typeface="Tahoma" panose="020B0604030504040204" pitchFamily="34" charset="0"/>
                  </a:rPr>
                  <a:t>, reflects </a:t>
                </a:r>
                <a:endParaRPr lang="en-US" altLang="zh-CN" sz="2000" dirty="0" smtClean="0">
                  <a:latin typeface="Tahoma" panose="020B0604030504040204" pitchFamily="34" charset="0"/>
                  <a:ea typeface="Tahoma" panose="020B0604030504040204" pitchFamily="34" charset="0"/>
                  <a:cs typeface="Tahoma" panose="020B0604030504040204" pitchFamily="34" charset="0"/>
                </a:endParaRPr>
              </a:p>
              <a:p>
                <a:pPr lvl="1">
                  <a:lnSpc>
                    <a:spcPct val="120000"/>
                  </a:lnSpc>
                  <a:buClr>
                    <a:srgbClr val="0000FF"/>
                  </a:buClr>
                  <a:buSzPct val="60000"/>
                </a:pPr>
                <a:r>
                  <a:rPr lang="en-US" altLang="zh-CN" sz="2000" dirty="0" smtClean="0">
                    <a:latin typeface="Tahoma" panose="020B0604030504040204" pitchFamily="34" charset="0"/>
                    <a:ea typeface="Tahoma" panose="020B0604030504040204" pitchFamily="34" charset="0"/>
                    <a:cs typeface="Tahoma" panose="020B0604030504040204" pitchFamily="34" charset="0"/>
                  </a:rPr>
                  <a:t>The accumulated </a:t>
                </a:r>
                <a:r>
                  <a:rPr lang="en-US" altLang="zh-CN" sz="2000" dirty="0">
                    <a:latin typeface="Tahoma" panose="020B0604030504040204" pitchFamily="34" charset="0"/>
                    <a:ea typeface="Tahoma" panose="020B0604030504040204" pitchFamily="34" charset="0"/>
                    <a:cs typeface="Tahoma" panose="020B0604030504040204" pitchFamily="34" charset="0"/>
                  </a:rPr>
                  <a:t>evidence for how appropriate it would be for RP </a:t>
                </a:r>
                <a:r>
                  <a:rPr lang="en-US" altLang="zh-CN" sz="2000" i="0">
                    <a:latin typeface="Cambria Math" panose="02040503050406030204" pitchFamily="18" charset="0"/>
                  </a:rPr>
                  <a:t>𝑖</a:t>
                </a:r>
                <a:r>
                  <a:rPr lang="en-US" altLang="zh-CN" sz="2000" dirty="0">
                    <a:latin typeface="Tahoma" panose="020B0604030504040204" pitchFamily="34" charset="0"/>
                    <a:ea typeface="Tahoma" panose="020B0604030504040204" pitchFamily="34" charset="0"/>
                    <a:cs typeface="Tahoma" panose="020B0604030504040204" pitchFamily="34" charset="0"/>
                  </a:rPr>
                  <a:t> </a:t>
                </a:r>
                <a:r>
                  <a:rPr lang="en-US" altLang="zh-CN" sz="2000" dirty="0" smtClean="0">
                    <a:latin typeface="Tahoma" panose="020B0604030504040204" pitchFamily="34" charset="0"/>
                    <a:ea typeface="Tahoma" panose="020B0604030504040204" pitchFamily="34" charset="0"/>
                    <a:cs typeface="Tahoma" panose="020B0604030504040204" pitchFamily="34" charset="0"/>
                  </a:rPr>
                  <a:t>to </a:t>
                </a:r>
              </a:p>
              <a:p>
                <a:pPr lvl="1">
                  <a:lnSpc>
                    <a:spcPct val="120000"/>
                  </a:lnSpc>
                  <a:buClr>
                    <a:srgbClr val="0000FF"/>
                  </a:buClr>
                  <a:buSzPct val="60000"/>
                </a:pPr>
                <a:r>
                  <a:rPr lang="en-US" altLang="zh-CN" sz="2000" dirty="0" smtClean="0">
                    <a:latin typeface="Tahoma" panose="020B0604030504040204" pitchFamily="34" charset="0"/>
                    <a:ea typeface="Tahoma" panose="020B0604030504040204" pitchFamily="34" charset="0"/>
                    <a:cs typeface="Tahoma" panose="020B0604030504040204" pitchFamily="34" charset="0"/>
                  </a:rPr>
                  <a:t>choose </a:t>
                </a:r>
                <a:r>
                  <a:rPr lang="en-US" altLang="zh-CN" sz="2000" dirty="0">
                    <a:latin typeface="Tahoma" panose="020B0604030504040204" pitchFamily="34" charset="0"/>
                    <a:ea typeface="Tahoma" panose="020B0604030504040204" pitchFamily="34" charset="0"/>
                    <a:cs typeface="Tahoma" panose="020B0604030504040204" pitchFamily="34" charset="0"/>
                  </a:rPr>
                  <a:t>RP </a:t>
                </a:r>
                <a:r>
                  <a:rPr lang="en-US" altLang="zh-CN" sz="2000" i="0">
                    <a:latin typeface="Cambria Math" panose="02040503050406030204" pitchFamily="18" charset="0"/>
                  </a:rPr>
                  <a:t>𝑗</a:t>
                </a:r>
                <a:r>
                  <a:rPr lang="en-US" altLang="zh-CN" sz="2000" dirty="0">
                    <a:latin typeface="Tahoma" panose="020B0604030504040204" pitchFamily="34" charset="0"/>
                    <a:ea typeface="Tahoma" panose="020B0604030504040204" pitchFamily="34" charset="0"/>
                    <a:cs typeface="Tahoma" panose="020B0604030504040204" pitchFamily="34" charset="0"/>
                  </a:rPr>
                  <a:t> as its </a:t>
                </a:r>
                <a:r>
                  <a:rPr lang="en-US" altLang="zh-CN" sz="2000" dirty="0" smtClean="0">
                    <a:latin typeface="Tahoma" panose="020B0604030504040204" pitchFamily="34" charset="0"/>
                    <a:ea typeface="Tahoma" panose="020B0604030504040204" pitchFamily="34" charset="0"/>
                    <a:cs typeface="Tahoma" panose="020B0604030504040204" pitchFamily="34" charset="0"/>
                  </a:rPr>
                  <a:t>exemplar</a:t>
                </a:r>
              </a:p>
              <a:p>
                <a:pPr lvl="1">
                  <a:lnSpc>
                    <a:spcPct val="120000"/>
                  </a:lnSpc>
                  <a:buClr>
                    <a:srgbClr val="0000FF"/>
                  </a:buClr>
                  <a:buSzPct val="60000"/>
                </a:pPr>
                <a:r>
                  <a:rPr lang="en-US" altLang="zh-CN" sz="2000" dirty="0" smtClean="0">
                    <a:latin typeface="Tahoma" panose="020B0604030504040204" pitchFamily="34" charset="0"/>
                    <a:ea typeface="Tahoma" panose="020B0604030504040204" pitchFamily="34" charset="0"/>
                    <a:cs typeface="Tahoma" panose="020B0604030504040204" pitchFamily="34" charset="0"/>
                  </a:rPr>
                  <a:t>The self-</a:t>
                </a:r>
                <a:r>
                  <a:rPr lang="en-US" altLang="zh-CN" sz="2000" dirty="0" err="1" smtClean="0">
                    <a:latin typeface="Tahoma" panose="020B0604030504040204" pitchFamily="34" charset="0"/>
                    <a:ea typeface="Tahoma" panose="020B0604030504040204" pitchFamily="34" charset="0"/>
                    <a:cs typeface="Tahoma" panose="020B0604030504040204" pitchFamily="34" charset="0"/>
                  </a:rPr>
                  <a:t>av</a:t>
                </a:r>
                <a:endParaRPr lang="en-US" altLang="zh-CN" sz="20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altLang="zh-CN" sz="2000" dirty="0" smtClean="0">
                  <a:latin typeface="Tahoma" panose="020B0604030504040204" pitchFamily="34" charset="0"/>
                  <a:ea typeface="Tahoma" panose="020B0604030504040204" pitchFamily="34" charset="0"/>
                  <a:cs typeface="Tahoma" panose="020B0604030504040204" pitchFamily="34" charset="0"/>
                </a:endParaRPr>
              </a:p>
              <a:p>
                <a:pPr lvl="1">
                  <a:lnSpc>
                    <a:spcPct val="120000"/>
                  </a:lnSpc>
                </a:pPr>
                <a:endParaRPr lang="en-US" altLang="zh-CN" sz="2000" dirty="0" smtClean="0">
                  <a:latin typeface="Tahoma" panose="020B0604030504040204" pitchFamily="34" charset="0"/>
                  <a:ea typeface="Tahoma" panose="020B0604030504040204" pitchFamily="34" charset="0"/>
                  <a:cs typeface="Tahoma" panose="020B0604030504040204" pitchFamily="34" charset="0"/>
                </a:endParaRPr>
              </a:p>
              <a:p>
                <a:endParaRPr lang="zh-CN" altLang="en-US" dirty="0"/>
              </a:p>
            </p:txBody>
          </p:sp>
        </mc:Fallback>
      </mc:AlternateContent>
      <p:sp>
        <p:nvSpPr>
          <p:cNvPr id="4" name="灯片编号占位符 3"/>
          <p:cNvSpPr>
            <a:spLocks noGrp="1"/>
          </p:cNvSpPr>
          <p:nvPr>
            <p:ph type="sldNum" sz="quarter" idx="10"/>
          </p:nvPr>
        </p:nvSpPr>
        <p:spPr/>
        <p:txBody>
          <a:bodyPr/>
          <a:lstStyle/>
          <a:p>
            <a:fld id="{374F1F71-AFEA-4928-9A52-423D71C543DC}" type="slidenum">
              <a:rPr lang="zh-CN" altLang="en-US" smtClean="0"/>
              <a:t>8</a:t>
            </a:fld>
            <a:endParaRPr lang="zh-CN" altLang="en-US"/>
          </a:p>
        </p:txBody>
      </p:sp>
    </p:spTree>
    <p:extLst>
      <p:ext uri="{BB962C8B-B14F-4D97-AF65-F5344CB8AC3E}">
        <p14:creationId xmlns:p14="http://schemas.microsoft.com/office/powerpoint/2010/main" val="3527636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testify</a:t>
            </a:r>
            <a:r>
              <a:rPr lang="en-US" altLang="zh-CN" baseline="0" dirty="0" smtClean="0"/>
              <a:t> the affinity propagation model, I design the experiment.</a:t>
            </a:r>
            <a:r>
              <a:rPr lang="en-US" altLang="zh-CN" dirty="0" smtClean="0"/>
              <a:t> the Real data were</a:t>
            </a:r>
            <a:r>
              <a:rPr lang="en-US" altLang="zh-CN" baseline="0" dirty="0" smtClean="0"/>
              <a:t> obtained from SEIEE buildings, simply, I receive signal from one AP, lab-328. Total RPs is about one hundred, and sampling interval is about 10 seconds. I run my program on windows and Ubuntu. The setup is quite simple, just one laptop, one USB wireless card and trolley. </a:t>
            </a:r>
            <a:endParaRPr lang="zh-CN" altLang="en-US" dirty="0"/>
          </a:p>
        </p:txBody>
      </p:sp>
      <p:sp>
        <p:nvSpPr>
          <p:cNvPr id="4" name="灯片编号占位符 3"/>
          <p:cNvSpPr>
            <a:spLocks noGrp="1"/>
          </p:cNvSpPr>
          <p:nvPr>
            <p:ph type="sldNum" sz="quarter" idx="10"/>
          </p:nvPr>
        </p:nvSpPr>
        <p:spPr/>
        <p:txBody>
          <a:bodyPr/>
          <a:lstStyle/>
          <a:p>
            <a:fld id="{374F1F71-AFEA-4928-9A52-423D71C543DC}" type="slidenum">
              <a:rPr lang="zh-CN" altLang="en-US" smtClean="0"/>
              <a:t>9</a:t>
            </a:fld>
            <a:endParaRPr lang="zh-CN" altLang="en-US"/>
          </a:p>
        </p:txBody>
      </p:sp>
    </p:spTree>
    <p:extLst>
      <p:ext uri="{BB962C8B-B14F-4D97-AF65-F5344CB8AC3E}">
        <p14:creationId xmlns:p14="http://schemas.microsoft.com/office/powerpoint/2010/main" val="67089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F535CC4-E299-4522-A218-168391F0CCA3}" type="datetimeFigureOut">
              <a:rPr lang="zh-CN" altLang="en-US" smtClean="0"/>
              <a:t>2015/5/26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88FD27-65D9-46D1-B7C9-D1C504AF18E9}" type="slidenum">
              <a:rPr lang="zh-CN" altLang="en-US" smtClean="0"/>
              <a:t>‹#›</a:t>
            </a:fld>
            <a:endParaRPr lang="zh-CN" altLang="en-US"/>
          </a:p>
        </p:txBody>
      </p:sp>
    </p:spTree>
    <p:extLst>
      <p:ext uri="{BB962C8B-B14F-4D97-AF65-F5344CB8AC3E}">
        <p14:creationId xmlns:p14="http://schemas.microsoft.com/office/powerpoint/2010/main" val="164774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F535CC4-E299-4522-A218-168391F0CCA3}" type="datetimeFigureOut">
              <a:rPr lang="zh-CN" altLang="en-US" smtClean="0"/>
              <a:t>2015/5/26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88FD27-65D9-46D1-B7C9-D1C504AF18E9}" type="slidenum">
              <a:rPr lang="zh-CN" altLang="en-US" smtClean="0"/>
              <a:t>‹#›</a:t>
            </a:fld>
            <a:endParaRPr lang="zh-CN" altLang="en-US"/>
          </a:p>
        </p:txBody>
      </p:sp>
    </p:spTree>
    <p:extLst>
      <p:ext uri="{BB962C8B-B14F-4D97-AF65-F5344CB8AC3E}">
        <p14:creationId xmlns:p14="http://schemas.microsoft.com/office/powerpoint/2010/main" val="304877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F535CC4-E299-4522-A218-168391F0CCA3}" type="datetimeFigureOut">
              <a:rPr lang="zh-CN" altLang="en-US" smtClean="0"/>
              <a:t>2015/5/26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88FD27-65D9-46D1-B7C9-D1C504AF18E9}" type="slidenum">
              <a:rPr lang="zh-CN" altLang="en-US" smtClean="0"/>
              <a:t>‹#›</a:t>
            </a:fld>
            <a:endParaRPr lang="zh-CN" altLang="en-US"/>
          </a:p>
        </p:txBody>
      </p:sp>
    </p:spTree>
    <p:extLst>
      <p:ext uri="{BB962C8B-B14F-4D97-AF65-F5344CB8AC3E}">
        <p14:creationId xmlns:p14="http://schemas.microsoft.com/office/powerpoint/2010/main" val="299488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F535CC4-E299-4522-A218-168391F0CCA3}" type="datetimeFigureOut">
              <a:rPr lang="zh-CN" altLang="en-US" smtClean="0"/>
              <a:t>2015/5/26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88FD27-65D9-46D1-B7C9-D1C504AF18E9}" type="slidenum">
              <a:rPr lang="zh-CN" altLang="en-US" smtClean="0"/>
              <a:t>‹#›</a:t>
            </a:fld>
            <a:endParaRPr lang="zh-CN" altLang="en-US"/>
          </a:p>
        </p:txBody>
      </p:sp>
    </p:spTree>
    <p:extLst>
      <p:ext uri="{BB962C8B-B14F-4D97-AF65-F5344CB8AC3E}">
        <p14:creationId xmlns:p14="http://schemas.microsoft.com/office/powerpoint/2010/main" val="88984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F535CC4-E299-4522-A218-168391F0CCA3}" type="datetimeFigureOut">
              <a:rPr lang="zh-CN" altLang="en-US" smtClean="0"/>
              <a:t>2015/5/26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88FD27-65D9-46D1-B7C9-D1C504AF18E9}" type="slidenum">
              <a:rPr lang="zh-CN" altLang="en-US" smtClean="0"/>
              <a:t>‹#›</a:t>
            </a:fld>
            <a:endParaRPr lang="zh-CN" altLang="en-US"/>
          </a:p>
        </p:txBody>
      </p:sp>
    </p:spTree>
    <p:extLst>
      <p:ext uri="{BB962C8B-B14F-4D97-AF65-F5344CB8AC3E}">
        <p14:creationId xmlns:p14="http://schemas.microsoft.com/office/powerpoint/2010/main" val="370259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F535CC4-E299-4522-A218-168391F0CCA3}" type="datetimeFigureOut">
              <a:rPr lang="zh-CN" altLang="en-US" smtClean="0"/>
              <a:t>2015/5/26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88FD27-65D9-46D1-B7C9-D1C504AF18E9}" type="slidenum">
              <a:rPr lang="zh-CN" altLang="en-US" smtClean="0"/>
              <a:t>‹#›</a:t>
            </a:fld>
            <a:endParaRPr lang="zh-CN" altLang="en-US"/>
          </a:p>
        </p:txBody>
      </p:sp>
    </p:spTree>
    <p:extLst>
      <p:ext uri="{BB962C8B-B14F-4D97-AF65-F5344CB8AC3E}">
        <p14:creationId xmlns:p14="http://schemas.microsoft.com/office/powerpoint/2010/main" val="202584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F535CC4-E299-4522-A218-168391F0CCA3}" type="datetimeFigureOut">
              <a:rPr lang="zh-CN" altLang="en-US" smtClean="0"/>
              <a:t>2015/5/26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88FD27-65D9-46D1-B7C9-D1C504AF18E9}" type="slidenum">
              <a:rPr lang="zh-CN" altLang="en-US" smtClean="0"/>
              <a:t>‹#›</a:t>
            </a:fld>
            <a:endParaRPr lang="zh-CN" altLang="en-US"/>
          </a:p>
        </p:txBody>
      </p:sp>
    </p:spTree>
    <p:extLst>
      <p:ext uri="{BB962C8B-B14F-4D97-AF65-F5344CB8AC3E}">
        <p14:creationId xmlns:p14="http://schemas.microsoft.com/office/powerpoint/2010/main" val="82767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F535CC4-E299-4522-A218-168391F0CCA3}" type="datetimeFigureOut">
              <a:rPr lang="zh-CN" altLang="en-US" smtClean="0"/>
              <a:t>2015/5/26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88FD27-65D9-46D1-B7C9-D1C504AF18E9}" type="slidenum">
              <a:rPr lang="zh-CN" altLang="en-US" smtClean="0"/>
              <a:t>‹#›</a:t>
            </a:fld>
            <a:endParaRPr lang="zh-CN" altLang="en-US"/>
          </a:p>
        </p:txBody>
      </p:sp>
    </p:spTree>
    <p:extLst>
      <p:ext uri="{BB962C8B-B14F-4D97-AF65-F5344CB8AC3E}">
        <p14:creationId xmlns:p14="http://schemas.microsoft.com/office/powerpoint/2010/main" val="170614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35CC4-E299-4522-A218-168391F0CCA3}" type="datetimeFigureOut">
              <a:rPr lang="zh-CN" altLang="en-US" smtClean="0"/>
              <a:t>2015/5/26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88FD27-65D9-46D1-B7C9-D1C504AF18E9}" type="slidenum">
              <a:rPr lang="zh-CN" altLang="en-US" smtClean="0"/>
              <a:t>‹#›</a:t>
            </a:fld>
            <a:endParaRPr lang="zh-CN" altLang="en-US"/>
          </a:p>
        </p:txBody>
      </p:sp>
    </p:spTree>
    <p:extLst>
      <p:ext uri="{BB962C8B-B14F-4D97-AF65-F5344CB8AC3E}">
        <p14:creationId xmlns:p14="http://schemas.microsoft.com/office/powerpoint/2010/main" val="20032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F535CC4-E299-4522-A218-168391F0CCA3}" type="datetimeFigureOut">
              <a:rPr lang="zh-CN" altLang="en-US" smtClean="0"/>
              <a:t>2015/5/26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88FD27-65D9-46D1-B7C9-D1C504AF18E9}" type="slidenum">
              <a:rPr lang="zh-CN" altLang="en-US" smtClean="0"/>
              <a:t>‹#›</a:t>
            </a:fld>
            <a:endParaRPr lang="zh-CN" altLang="en-US"/>
          </a:p>
        </p:txBody>
      </p:sp>
    </p:spTree>
    <p:extLst>
      <p:ext uri="{BB962C8B-B14F-4D97-AF65-F5344CB8AC3E}">
        <p14:creationId xmlns:p14="http://schemas.microsoft.com/office/powerpoint/2010/main" val="193860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F535CC4-E299-4522-A218-168391F0CCA3}" type="datetimeFigureOut">
              <a:rPr lang="zh-CN" altLang="en-US" smtClean="0"/>
              <a:t>2015/5/26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88FD27-65D9-46D1-B7C9-D1C504AF18E9}" type="slidenum">
              <a:rPr lang="zh-CN" altLang="en-US" smtClean="0"/>
              <a:t>‹#›</a:t>
            </a:fld>
            <a:endParaRPr lang="zh-CN" altLang="en-US"/>
          </a:p>
        </p:txBody>
      </p:sp>
    </p:spTree>
    <p:extLst>
      <p:ext uri="{BB962C8B-B14F-4D97-AF65-F5344CB8AC3E}">
        <p14:creationId xmlns:p14="http://schemas.microsoft.com/office/powerpoint/2010/main" val="2473471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35CC4-E299-4522-A218-168391F0CCA3}" type="datetimeFigureOut">
              <a:rPr lang="zh-CN" altLang="en-US" smtClean="0"/>
              <a:t>2015/5/26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8FD27-65D9-46D1-B7C9-D1C504AF18E9}" type="slidenum">
              <a:rPr lang="zh-CN" altLang="en-US" smtClean="0"/>
              <a:t>‹#›</a:t>
            </a:fld>
            <a:endParaRPr lang="zh-CN" altLang="en-US"/>
          </a:p>
        </p:txBody>
      </p:sp>
    </p:spTree>
    <p:extLst>
      <p:ext uri="{BB962C8B-B14F-4D97-AF65-F5344CB8AC3E}">
        <p14:creationId xmlns:p14="http://schemas.microsoft.com/office/powerpoint/2010/main" val="3542721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1.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6.emf"/><Relationship Id="rId10" Type="http://schemas.openxmlformats.org/officeDocument/2006/relationships/image" Target="../media/image53.png"/><Relationship Id="rId4" Type="http://schemas.openxmlformats.org/officeDocument/2006/relationships/image" Target="../media/image45.PNG"/><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png"/><Relationship Id="rId7" Type="http://schemas.openxmlformats.org/officeDocument/2006/relationships/hyperlink" Target="http://d-scholarship.pitt.edu/6395/1/dissertation28Feb05.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digitalcommons.unl.edu/cgi/viewcontent.cgi?article=1059&amp;context=computerscidiss" TargetMode="External"/><Relationship Id="rId5" Type="http://schemas.openxmlformats.org/officeDocument/2006/relationships/hyperlink" Target="http://www.ekahau.com/wifidesign/ekahau-site-survey" TargetMode="External"/><Relationship Id="rId4" Type="http://schemas.openxmlformats.org/officeDocument/2006/relationships/hyperlink" Target="http://www.psi.toronto.edu/index.php?q=affinity%20propag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7.emf"/><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18.png"/><Relationship Id="rId5" Type="http://schemas.openxmlformats.org/officeDocument/2006/relationships/image" Target="../media/image1.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0.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4.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8.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emf"/><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1476931"/>
            <a:ext cx="9373079" cy="1446550"/>
          </a:xfrm>
          <a:prstGeom prst="rect">
            <a:avLst/>
          </a:prstGeom>
          <a:noFill/>
        </p:spPr>
        <p:txBody>
          <a:bodyPr wrap="none" rtlCol="0">
            <a:spAutoFit/>
          </a:bodyPr>
          <a:lstStyle/>
          <a:p>
            <a:pPr algn="ctr"/>
            <a:r>
              <a:rPr lang="en-US" altLang="zh-CN" sz="44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RSS-Based </a:t>
            </a:r>
            <a:r>
              <a:rPr lang="en-US" altLang="zh-CN" sz="4400" b="1" dirty="0">
                <a:solidFill>
                  <a:srgbClr val="333399"/>
                </a:solidFill>
                <a:latin typeface="Tahoma" panose="020B0604030504040204" pitchFamily="34" charset="0"/>
                <a:ea typeface="Tahoma" panose="020B0604030504040204" pitchFamily="34" charset="0"/>
                <a:cs typeface="Tahoma" panose="020B0604030504040204" pitchFamily="34" charset="0"/>
              </a:rPr>
              <a:t>L</a:t>
            </a:r>
            <a:r>
              <a:rPr lang="en-US" altLang="zh-CN" sz="44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ocalization Scheme </a:t>
            </a:r>
          </a:p>
          <a:p>
            <a:pPr algn="ctr"/>
            <a:r>
              <a:rPr lang="en-US" altLang="zh-CN" sz="44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in Large Indoor Environment </a:t>
            </a:r>
            <a:endParaRPr lang="zh-CN" altLang="en-US" sz="4400" b="1" dirty="0">
              <a:solidFill>
                <a:srgbClr val="333399"/>
              </a:solidFill>
              <a:latin typeface="Tahoma" panose="020B0604030504040204" pitchFamily="34" charset="0"/>
              <a:cs typeface="Tahoma" panose="020B0604030504040204" pitchFamily="34" charset="0"/>
            </a:endParaRPr>
          </a:p>
        </p:txBody>
      </p:sp>
      <p:sp>
        <p:nvSpPr>
          <p:cNvPr id="5" name="文本框 4"/>
          <p:cNvSpPr txBox="1"/>
          <p:nvPr/>
        </p:nvSpPr>
        <p:spPr>
          <a:xfrm>
            <a:off x="3558666" y="3368929"/>
            <a:ext cx="2255746" cy="553998"/>
          </a:xfrm>
          <a:prstGeom prst="rect">
            <a:avLst/>
          </a:prstGeom>
          <a:noFill/>
        </p:spPr>
        <p:txBody>
          <a:bodyPr wrap="none" rtlCol="0">
            <a:spAutoFit/>
          </a:bodyPr>
          <a:lstStyle/>
          <a:p>
            <a:r>
              <a:rPr lang="en-US" altLang="zh-CN" sz="3000" b="1" dirty="0" smtClean="0">
                <a:latin typeface="Tahoma" panose="020B0604030504040204" pitchFamily="34" charset="0"/>
                <a:ea typeface="Tahoma" panose="020B0604030504040204" pitchFamily="34" charset="0"/>
                <a:cs typeface="Tahoma" panose="020B0604030504040204" pitchFamily="34" charset="0"/>
              </a:rPr>
              <a:t>Zhihao Wu</a:t>
            </a:r>
            <a:endParaRPr lang="zh-CN" altLang="en-US" sz="3000" b="1" dirty="0">
              <a:latin typeface="Tahoma" panose="020B0604030504040204" pitchFamily="34" charset="0"/>
              <a:cs typeface="Tahoma" panose="020B0604030504040204" pitchFamily="34" charset="0"/>
            </a:endParaRPr>
          </a:p>
        </p:txBody>
      </p:sp>
      <p:sp>
        <p:nvSpPr>
          <p:cNvPr id="6" name="文本框 5"/>
          <p:cNvSpPr txBox="1"/>
          <p:nvPr/>
        </p:nvSpPr>
        <p:spPr>
          <a:xfrm>
            <a:off x="2257028" y="4368375"/>
            <a:ext cx="4859022" cy="461665"/>
          </a:xfrm>
          <a:prstGeom prst="rect">
            <a:avLst/>
          </a:prstGeom>
          <a:noFill/>
        </p:spPr>
        <p:txBody>
          <a:bodyPr wrap="none" rtlCol="0">
            <a:spAutoFit/>
          </a:bodyPr>
          <a:lstStyle/>
          <a:p>
            <a:r>
              <a:rPr lang="en-US" altLang="zh-CN" sz="24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Shanghai Jiao Tong University</a:t>
            </a:r>
            <a:endParaRPr lang="zh-CN" altLang="en-US" sz="2400" b="1" dirty="0">
              <a:solidFill>
                <a:srgbClr val="333399"/>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3862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358" y="103357"/>
            <a:ext cx="2695278" cy="707886"/>
          </a:xfrm>
          <a:prstGeom prst="rect">
            <a:avLst/>
          </a:prstGeom>
        </p:spPr>
      </p:pic>
      <p:sp>
        <p:nvSpPr>
          <p:cNvPr id="8" name="流程图: 过程 7"/>
          <p:cNvSpPr/>
          <p:nvPr/>
        </p:nvSpPr>
        <p:spPr>
          <a:xfrm>
            <a:off x="391764" y="1480707"/>
            <a:ext cx="8330572" cy="125185"/>
          </a:xfrm>
          <a:prstGeom prst="flowChartProcess">
            <a:avLst/>
          </a:prstGeom>
          <a:gradFill flip="none" rotWithShape="1">
            <a:gsLst>
              <a:gs pos="1000">
                <a:srgbClr val="333399"/>
              </a:gs>
              <a:gs pos="100000">
                <a:srgbClr val="0070C0">
                  <a:tint val="23500"/>
                  <a:satMod val="160000"/>
                  <a:alpha val="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00957" y="673082"/>
            <a:ext cx="6155788" cy="769441"/>
          </a:xfrm>
          <a:prstGeom prst="rect">
            <a:avLst/>
          </a:prstGeom>
          <a:noFill/>
        </p:spPr>
        <p:txBody>
          <a:bodyPr wrap="none" rtlCol="0">
            <a:spAutoFit/>
          </a:bodyPr>
          <a:lstStyle/>
          <a:p>
            <a:r>
              <a:rPr lang="en-US" altLang="zh-CN" sz="4400" dirty="0" smtClean="0">
                <a:solidFill>
                  <a:srgbClr val="333399"/>
                </a:solidFill>
                <a:latin typeface="Tahoma" panose="020B0604030504040204" pitchFamily="34" charset="0"/>
                <a:ea typeface="Tahoma" panose="020B0604030504040204" pitchFamily="34" charset="0"/>
                <a:cs typeface="Tahoma" panose="020B0604030504040204" pitchFamily="34" charset="0"/>
              </a:rPr>
              <a:t>Experiments and results</a:t>
            </a:r>
            <a:endParaRPr lang="zh-CN" altLang="en-US" sz="4400" dirty="0">
              <a:solidFill>
                <a:srgbClr val="333399"/>
              </a:solidFill>
              <a:latin typeface="Tahoma" panose="020B0604030504040204" pitchFamily="34" charset="0"/>
              <a:cs typeface="Tahoma" panose="020B0604030504040204" pitchFamily="34" charset="0"/>
            </a:endParaRPr>
          </a:p>
        </p:txBody>
      </p:sp>
      <p:grpSp>
        <p:nvGrpSpPr>
          <p:cNvPr id="124" name="组合 123"/>
          <p:cNvGrpSpPr/>
          <p:nvPr/>
        </p:nvGrpSpPr>
        <p:grpSpPr>
          <a:xfrm>
            <a:off x="1689460" y="1944426"/>
            <a:ext cx="5263090" cy="2449044"/>
            <a:chOff x="309992" y="1922487"/>
            <a:chExt cx="7509470" cy="3494339"/>
          </a:xfrm>
        </p:grpSpPr>
        <p:pic>
          <p:nvPicPr>
            <p:cNvPr id="125" name="图片 1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992" y="1922487"/>
              <a:ext cx="7509470" cy="3494339"/>
            </a:xfrm>
            <a:prstGeom prst="rect">
              <a:avLst/>
            </a:prstGeom>
          </p:spPr>
        </p:pic>
        <p:pic>
          <p:nvPicPr>
            <p:cNvPr id="126" name="图片 125"/>
            <p:cNvPicPr>
              <a:picLocks noChangeAspect="1"/>
            </p:cNvPicPr>
            <p:nvPr/>
          </p:nvPicPr>
          <p:blipFill>
            <a:blip r:embed="rId5"/>
            <a:stretch>
              <a:fillRect/>
            </a:stretch>
          </p:blipFill>
          <p:spPr>
            <a:xfrm>
              <a:off x="3684140" y="4752975"/>
              <a:ext cx="307163" cy="456806"/>
            </a:xfrm>
            <a:prstGeom prst="rect">
              <a:avLst/>
            </a:prstGeom>
          </p:spPr>
        </p:pic>
        <p:sp>
          <p:nvSpPr>
            <p:cNvPr id="127" name="椭圆 126"/>
            <p:cNvSpPr/>
            <p:nvPr/>
          </p:nvSpPr>
          <p:spPr>
            <a:xfrm>
              <a:off x="3790096" y="3810000"/>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3973216" y="3810000"/>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p:nvPr/>
          </p:nvSpPr>
          <p:spPr>
            <a:xfrm>
              <a:off x="4156336" y="3829050"/>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4346067" y="3810000"/>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a:off x="4516240" y="3832225"/>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4699360" y="3832225"/>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4885785" y="3810000"/>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5072211" y="3832225"/>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5255330" y="3813175"/>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a:off x="5445062" y="3816350"/>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p:cNvSpPr/>
            <p:nvPr/>
          </p:nvSpPr>
          <p:spPr>
            <a:xfrm>
              <a:off x="5613549" y="3822700"/>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5782036" y="3816350"/>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p:nvPr/>
          </p:nvSpPr>
          <p:spPr>
            <a:xfrm>
              <a:off x="5950523" y="3810000"/>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6129412" y="3810000"/>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p:nvPr/>
          </p:nvSpPr>
          <p:spPr>
            <a:xfrm>
              <a:off x="6339593" y="3822700"/>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6536884" y="3663306"/>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nvSpPr>
          <p:spPr>
            <a:xfrm>
              <a:off x="6536884" y="346309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6556745" y="3262874"/>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6509120" y="306966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6509120" y="288160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6556745" y="2700827"/>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6530904" y="2477288"/>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6721404" y="2477288"/>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6892783" y="2429663"/>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7064162" y="246220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7272302" y="2457427"/>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7230038" y="220705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7064162" y="219013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6845158" y="222312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6559778" y="223403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p:nvPr/>
          </p:nvSpPr>
          <p:spPr>
            <a:xfrm>
              <a:off x="6645716" y="3829050"/>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6865307" y="3816350"/>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7037273" y="3758556"/>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7199394" y="3829050"/>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7371360" y="3810000"/>
              <a:ext cx="95250" cy="95250"/>
            </a:xfrm>
            <a:prstGeom prst="ellipse">
              <a:avLst/>
            </a:prstGeom>
            <a:solidFill>
              <a:srgbClr val="333399"/>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7535666" y="3829050"/>
              <a:ext cx="95250" cy="95250"/>
            </a:xfrm>
            <a:prstGeom prst="ellipse">
              <a:avLst/>
            </a:prstGeom>
            <a:solidFill>
              <a:srgbClr val="333399"/>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7677883" y="3810000"/>
              <a:ext cx="95250" cy="95250"/>
            </a:xfrm>
            <a:prstGeom prst="ellipse">
              <a:avLst/>
            </a:prstGeom>
            <a:solidFill>
              <a:srgbClr val="333399"/>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a:off x="3743246" y="4038600"/>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3943678" y="4086225"/>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4114800" y="4038600"/>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p:nvPr/>
          </p:nvSpPr>
          <p:spPr>
            <a:xfrm>
              <a:off x="4315232" y="4086225"/>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p:nvPr/>
          </p:nvSpPr>
          <p:spPr>
            <a:xfrm>
              <a:off x="4503947" y="4086225"/>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nvSpPr>
          <p:spPr>
            <a:xfrm>
              <a:off x="4686786" y="4038600"/>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4869625" y="4086225"/>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p:nvPr/>
          </p:nvSpPr>
          <p:spPr>
            <a:xfrm>
              <a:off x="5064579" y="4038600"/>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p:nvPr/>
          </p:nvSpPr>
          <p:spPr>
            <a:xfrm>
              <a:off x="5260572" y="4083050"/>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p:nvPr/>
          </p:nvSpPr>
          <p:spPr>
            <a:xfrm>
              <a:off x="5445062" y="4035425"/>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a:off x="5641055" y="4006850"/>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椭圆 174"/>
            <p:cNvSpPr/>
            <p:nvPr/>
          </p:nvSpPr>
          <p:spPr>
            <a:xfrm>
              <a:off x="5853267" y="4083050"/>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a:off x="6030202" y="4035425"/>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p:nvPr/>
          </p:nvSpPr>
          <p:spPr>
            <a:xfrm>
              <a:off x="6220733" y="4083050"/>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p:nvPr/>
          </p:nvSpPr>
          <p:spPr>
            <a:xfrm>
              <a:off x="6371724" y="4083050"/>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p:cNvSpPr/>
            <p:nvPr/>
          </p:nvSpPr>
          <p:spPr>
            <a:xfrm>
              <a:off x="6732128" y="4054475"/>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p:nvPr/>
          </p:nvSpPr>
          <p:spPr>
            <a:xfrm>
              <a:off x="6547699" y="4075151"/>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p:nvPr/>
          </p:nvSpPr>
          <p:spPr>
            <a:xfrm>
              <a:off x="6908636" y="4102100"/>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p:nvPr/>
          </p:nvSpPr>
          <p:spPr>
            <a:xfrm>
              <a:off x="7087622" y="4068801"/>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p:nvPr/>
          </p:nvSpPr>
          <p:spPr>
            <a:xfrm>
              <a:off x="7260908" y="4048125"/>
              <a:ext cx="95250" cy="95250"/>
            </a:xfrm>
            <a:prstGeom prst="ellipse">
              <a:avLst/>
            </a:prstGeom>
            <a:solidFill>
              <a:srgbClr val="333399"/>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p:cNvSpPr/>
            <p:nvPr/>
          </p:nvSpPr>
          <p:spPr>
            <a:xfrm>
              <a:off x="7438793" y="4021176"/>
              <a:ext cx="95250" cy="95250"/>
            </a:xfrm>
            <a:prstGeom prst="ellipse">
              <a:avLst/>
            </a:prstGeom>
            <a:solidFill>
              <a:srgbClr val="333399"/>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p:cNvSpPr/>
            <p:nvPr/>
          </p:nvSpPr>
          <p:spPr>
            <a:xfrm>
              <a:off x="7610358" y="4035425"/>
              <a:ext cx="95250" cy="95250"/>
            </a:xfrm>
            <a:prstGeom prst="ellipse">
              <a:avLst/>
            </a:prstGeom>
            <a:solidFill>
              <a:srgbClr val="333399"/>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p:cNvSpPr/>
            <p:nvPr/>
          </p:nvSpPr>
          <p:spPr>
            <a:xfrm>
              <a:off x="3556046" y="3806181"/>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p:cNvSpPr/>
            <p:nvPr/>
          </p:nvSpPr>
          <p:spPr>
            <a:xfrm>
              <a:off x="3359846" y="3831581"/>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p:nvPr/>
          </p:nvSpPr>
          <p:spPr>
            <a:xfrm>
              <a:off x="3169432" y="3813175"/>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p:cNvSpPr/>
            <p:nvPr/>
          </p:nvSpPr>
          <p:spPr>
            <a:xfrm>
              <a:off x="3010686" y="3739506"/>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p:cNvSpPr/>
            <p:nvPr/>
          </p:nvSpPr>
          <p:spPr>
            <a:xfrm>
              <a:off x="2832625" y="3710931"/>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p:nvPr/>
          </p:nvSpPr>
          <p:spPr>
            <a:xfrm>
              <a:off x="2621404" y="3729981"/>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p:nvPr/>
          </p:nvSpPr>
          <p:spPr>
            <a:xfrm>
              <a:off x="2428054" y="3723631"/>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a:off x="2221003" y="3754737"/>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4" name="椭圆 193"/>
            <p:cNvSpPr/>
            <p:nvPr/>
          </p:nvSpPr>
          <p:spPr>
            <a:xfrm>
              <a:off x="2023483" y="3754093"/>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5" name="椭圆 194"/>
            <p:cNvSpPr/>
            <p:nvPr/>
          </p:nvSpPr>
          <p:spPr>
            <a:xfrm>
              <a:off x="1782551" y="3739506"/>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6" name="椭圆 195"/>
            <p:cNvSpPr/>
            <p:nvPr/>
          </p:nvSpPr>
          <p:spPr>
            <a:xfrm>
              <a:off x="1734926" y="351071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7" name="椭圆 196"/>
            <p:cNvSpPr/>
            <p:nvPr/>
          </p:nvSpPr>
          <p:spPr>
            <a:xfrm>
              <a:off x="1782551" y="3284264"/>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8" name="椭圆 197"/>
            <p:cNvSpPr/>
            <p:nvPr/>
          </p:nvSpPr>
          <p:spPr>
            <a:xfrm>
              <a:off x="1771227" y="3079656"/>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9" name="椭圆 198"/>
            <p:cNvSpPr/>
            <p:nvPr/>
          </p:nvSpPr>
          <p:spPr>
            <a:xfrm>
              <a:off x="1782551" y="283877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0" name="椭圆 199"/>
            <p:cNvSpPr/>
            <p:nvPr/>
          </p:nvSpPr>
          <p:spPr>
            <a:xfrm>
              <a:off x="1782199" y="2450348"/>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1" name="椭圆 200"/>
            <p:cNvSpPr/>
            <p:nvPr/>
          </p:nvSpPr>
          <p:spPr>
            <a:xfrm>
              <a:off x="2048828" y="243949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2" name="椭圆 201"/>
            <p:cNvSpPr/>
            <p:nvPr/>
          </p:nvSpPr>
          <p:spPr>
            <a:xfrm>
              <a:off x="2439211" y="2447879"/>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3" name="椭圆 202"/>
            <p:cNvSpPr/>
            <p:nvPr/>
          </p:nvSpPr>
          <p:spPr>
            <a:xfrm>
              <a:off x="2647351" y="2457427"/>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4" name="椭圆 203"/>
            <p:cNvSpPr/>
            <p:nvPr/>
          </p:nvSpPr>
          <p:spPr>
            <a:xfrm>
              <a:off x="2625390" y="217976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5" name="椭圆 204"/>
            <p:cNvSpPr/>
            <p:nvPr/>
          </p:nvSpPr>
          <p:spPr>
            <a:xfrm>
              <a:off x="2423240" y="215943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6" name="椭圆 205"/>
            <p:cNvSpPr/>
            <p:nvPr/>
          </p:nvSpPr>
          <p:spPr>
            <a:xfrm>
              <a:off x="2039459" y="214575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7" name="椭圆 206"/>
            <p:cNvSpPr/>
            <p:nvPr/>
          </p:nvSpPr>
          <p:spPr>
            <a:xfrm>
              <a:off x="1809555" y="215943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8" name="椭圆 207"/>
            <p:cNvSpPr/>
            <p:nvPr/>
          </p:nvSpPr>
          <p:spPr>
            <a:xfrm>
              <a:off x="1783223" y="266616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9" name="椭圆 208"/>
            <p:cNvSpPr/>
            <p:nvPr/>
          </p:nvSpPr>
          <p:spPr>
            <a:xfrm>
              <a:off x="2221003" y="215943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0" name="椭圆 209"/>
            <p:cNvSpPr/>
            <p:nvPr/>
          </p:nvSpPr>
          <p:spPr>
            <a:xfrm>
              <a:off x="2243127" y="242599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1" name="椭圆 210"/>
            <p:cNvSpPr/>
            <p:nvPr/>
          </p:nvSpPr>
          <p:spPr>
            <a:xfrm>
              <a:off x="1566439" y="3754093"/>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2" name="椭圆 211"/>
            <p:cNvSpPr/>
            <p:nvPr/>
          </p:nvSpPr>
          <p:spPr>
            <a:xfrm>
              <a:off x="1371374" y="3734743"/>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3" name="椭圆 212"/>
            <p:cNvSpPr/>
            <p:nvPr/>
          </p:nvSpPr>
          <p:spPr>
            <a:xfrm>
              <a:off x="1172599" y="3745811"/>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4" name="椭圆 213"/>
            <p:cNvSpPr/>
            <p:nvPr/>
          </p:nvSpPr>
          <p:spPr>
            <a:xfrm>
              <a:off x="973129" y="3729981"/>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5" name="椭圆 214"/>
            <p:cNvSpPr/>
            <p:nvPr/>
          </p:nvSpPr>
          <p:spPr>
            <a:xfrm>
              <a:off x="767793" y="3729981"/>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6" name="椭圆 215"/>
            <p:cNvSpPr/>
            <p:nvPr/>
          </p:nvSpPr>
          <p:spPr>
            <a:xfrm>
              <a:off x="553803" y="3706468"/>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7" name="椭圆 216"/>
            <p:cNvSpPr/>
            <p:nvPr/>
          </p:nvSpPr>
          <p:spPr>
            <a:xfrm>
              <a:off x="924964" y="4082406"/>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8" name="椭圆 217"/>
            <p:cNvSpPr/>
            <p:nvPr/>
          </p:nvSpPr>
          <p:spPr>
            <a:xfrm>
              <a:off x="710974" y="4058893"/>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9" name="椭圆 218"/>
            <p:cNvSpPr/>
            <p:nvPr/>
          </p:nvSpPr>
          <p:spPr>
            <a:xfrm>
              <a:off x="1137634" y="4062406"/>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0" name="椭圆 219"/>
            <p:cNvSpPr/>
            <p:nvPr/>
          </p:nvSpPr>
          <p:spPr>
            <a:xfrm>
              <a:off x="1356526" y="4034781"/>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1" name="椭圆 220"/>
            <p:cNvSpPr/>
            <p:nvPr/>
          </p:nvSpPr>
          <p:spPr>
            <a:xfrm>
              <a:off x="1591190" y="4034781"/>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2" name="椭圆 221"/>
            <p:cNvSpPr/>
            <p:nvPr/>
          </p:nvSpPr>
          <p:spPr>
            <a:xfrm>
              <a:off x="1809555" y="3995944"/>
              <a:ext cx="95250" cy="95250"/>
            </a:xfrm>
            <a:prstGeom prst="ellipse">
              <a:avLst/>
            </a:prstGeom>
            <a:solidFill>
              <a:srgbClr val="FF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3" name="椭圆 222"/>
            <p:cNvSpPr/>
            <p:nvPr/>
          </p:nvSpPr>
          <p:spPr>
            <a:xfrm>
              <a:off x="2023225" y="4010486"/>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4" name="椭圆 223"/>
            <p:cNvSpPr/>
            <p:nvPr/>
          </p:nvSpPr>
          <p:spPr>
            <a:xfrm>
              <a:off x="2246483" y="4057850"/>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5" name="椭圆 224"/>
            <p:cNvSpPr/>
            <p:nvPr/>
          </p:nvSpPr>
          <p:spPr>
            <a:xfrm>
              <a:off x="2460310" y="4095750"/>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6" name="椭圆 225"/>
            <p:cNvSpPr/>
            <p:nvPr/>
          </p:nvSpPr>
          <p:spPr>
            <a:xfrm>
              <a:off x="2655456" y="4083349"/>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7" name="椭圆 226"/>
            <p:cNvSpPr/>
            <p:nvPr/>
          </p:nvSpPr>
          <p:spPr>
            <a:xfrm>
              <a:off x="2874469" y="4084032"/>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8" name="椭圆 227"/>
            <p:cNvSpPr/>
            <p:nvPr/>
          </p:nvSpPr>
          <p:spPr>
            <a:xfrm>
              <a:off x="3112428" y="4076777"/>
              <a:ext cx="95250" cy="95250"/>
            </a:xfrm>
            <a:prstGeom prst="ellipse">
              <a:avLst/>
            </a:prstGeom>
            <a:solidFill>
              <a:srgbClr val="00FF0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9" name="椭圆 228"/>
            <p:cNvSpPr/>
            <p:nvPr/>
          </p:nvSpPr>
          <p:spPr>
            <a:xfrm>
              <a:off x="3326822" y="4052887"/>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0" name="椭圆 229"/>
            <p:cNvSpPr/>
            <p:nvPr/>
          </p:nvSpPr>
          <p:spPr>
            <a:xfrm>
              <a:off x="3536338" y="4034781"/>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1" name="椭圆 230"/>
            <p:cNvSpPr/>
            <p:nvPr/>
          </p:nvSpPr>
          <p:spPr>
            <a:xfrm>
              <a:off x="2826844" y="4363509"/>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p:nvPr/>
          </p:nvSpPr>
          <p:spPr>
            <a:xfrm>
              <a:off x="3058311" y="4363509"/>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p:cNvSpPr/>
            <p:nvPr/>
          </p:nvSpPr>
          <p:spPr>
            <a:xfrm>
              <a:off x="3242153" y="4399894"/>
              <a:ext cx="95250" cy="95250"/>
            </a:xfrm>
            <a:prstGeom prst="ellipse">
              <a:avLst/>
            </a:prstGeom>
            <a:solidFill>
              <a:schemeClr val="accent4">
                <a:lumMod val="5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p:nvPr/>
          </p:nvSpPr>
          <p:spPr>
            <a:xfrm>
              <a:off x="3473620" y="4367615"/>
              <a:ext cx="95250" cy="95250"/>
            </a:xfrm>
            <a:prstGeom prst="ellipse">
              <a:avLst/>
            </a:prstGeom>
            <a:solidFill>
              <a:schemeClr val="accent4">
                <a:lumMod val="5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p:cNvSpPr/>
            <p:nvPr/>
          </p:nvSpPr>
          <p:spPr>
            <a:xfrm>
              <a:off x="3966472" y="4390369"/>
              <a:ext cx="95250" cy="95250"/>
            </a:xfrm>
            <a:prstGeom prst="ellipse">
              <a:avLst/>
            </a:prstGeom>
            <a:solidFill>
              <a:srgbClr val="00206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p:cNvSpPr/>
            <p:nvPr/>
          </p:nvSpPr>
          <p:spPr>
            <a:xfrm>
              <a:off x="4224054" y="4390369"/>
              <a:ext cx="95250" cy="95250"/>
            </a:xfrm>
            <a:prstGeom prst="ellipse">
              <a:avLst/>
            </a:prstGeom>
            <a:solidFill>
              <a:srgbClr val="00206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p:nvPr/>
          </p:nvSpPr>
          <p:spPr>
            <a:xfrm>
              <a:off x="2826844" y="4727729"/>
              <a:ext cx="95250" cy="95250"/>
            </a:xfrm>
            <a:prstGeom prst="ellipse">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p:cNvSpPr/>
            <p:nvPr/>
          </p:nvSpPr>
          <p:spPr>
            <a:xfrm>
              <a:off x="3064803" y="4735820"/>
              <a:ext cx="95250" cy="95250"/>
            </a:xfrm>
            <a:prstGeom prst="ellipse">
              <a:avLst/>
            </a:prstGeom>
            <a:solidFill>
              <a:srgbClr val="00206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p:cNvSpPr/>
            <p:nvPr/>
          </p:nvSpPr>
          <p:spPr>
            <a:xfrm>
              <a:off x="3309974" y="4716489"/>
              <a:ext cx="95250" cy="95250"/>
            </a:xfrm>
            <a:prstGeom prst="ellipse">
              <a:avLst/>
            </a:prstGeom>
            <a:solidFill>
              <a:srgbClr val="00206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p:nvPr/>
          </p:nvSpPr>
          <p:spPr>
            <a:xfrm>
              <a:off x="3547933" y="4735820"/>
              <a:ext cx="95250" cy="95250"/>
            </a:xfrm>
            <a:prstGeom prst="ellipse">
              <a:avLst/>
            </a:prstGeom>
            <a:solidFill>
              <a:srgbClr val="00206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p:nvPr/>
          </p:nvSpPr>
          <p:spPr>
            <a:xfrm>
              <a:off x="4028863" y="4722950"/>
              <a:ext cx="95250" cy="95250"/>
            </a:xfrm>
            <a:prstGeom prst="ellipse">
              <a:avLst/>
            </a:prstGeom>
            <a:solidFill>
              <a:srgbClr val="00206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3" name="直接连接符 242"/>
          <p:cNvCxnSpPr/>
          <p:nvPr/>
        </p:nvCxnSpPr>
        <p:spPr>
          <a:xfrm flipH="1">
            <a:off x="2433341" y="1986575"/>
            <a:ext cx="1020081" cy="8762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4" name="直接连接符 243"/>
          <p:cNvCxnSpPr/>
          <p:nvPr/>
        </p:nvCxnSpPr>
        <p:spPr>
          <a:xfrm>
            <a:off x="2461573" y="1978370"/>
            <a:ext cx="982305" cy="8650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flipH="1">
            <a:off x="5759539" y="1963831"/>
            <a:ext cx="1020081" cy="8762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a:off x="5787771" y="1955626"/>
            <a:ext cx="982305" cy="8650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1" name="文本框 250"/>
          <p:cNvSpPr txBox="1"/>
          <p:nvPr/>
        </p:nvSpPr>
        <p:spPr>
          <a:xfrm>
            <a:off x="3566555" y="2120672"/>
            <a:ext cx="2113079" cy="523220"/>
          </a:xfrm>
          <a:prstGeom prst="rect">
            <a:avLst/>
          </a:prstGeom>
          <a:solidFill>
            <a:srgbClr val="00FF00"/>
          </a:solidFill>
        </p:spPr>
        <p:txBody>
          <a:bodyPr wrap="none" rtlCol="0">
            <a:spAutoFit/>
          </a:bodyPr>
          <a:lstStyle/>
          <a:p>
            <a:r>
              <a:rPr lang="en-US" altLang="zh-CN" sz="2800" dirty="0" smtClean="0">
                <a:latin typeface="Tahoma" panose="020B0604030504040204" pitchFamily="34" charset="0"/>
                <a:ea typeface="Tahoma" panose="020B0604030504040204" pitchFamily="34" charset="0"/>
                <a:cs typeface="Tahoma" panose="020B0604030504040204" pitchFamily="34" charset="0"/>
              </a:rPr>
              <a:t>No signal !!!</a:t>
            </a:r>
            <a:endParaRPr lang="zh-CN" altLang="en-US" sz="2800" dirty="0">
              <a:latin typeface="Tahoma" panose="020B0604030504040204" pitchFamily="34" charset="0"/>
              <a:cs typeface="Tahoma" panose="020B0604030504040204" pitchFamily="34" charset="0"/>
            </a:endParaRPr>
          </a:p>
        </p:txBody>
      </p:sp>
      <p:sp>
        <p:nvSpPr>
          <p:cNvPr id="254" name="椭圆 253"/>
          <p:cNvSpPr/>
          <p:nvPr/>
        </p:nvSpPr>
        <p:spPr>
          <a:xfrm>
            <a:off x="1582797" y="2618528"/>
            <a:ext cx="1388444" cy="1388444"/>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椭圆 254"/>
          <p:cNvSpPr/>
          <p:nvPr/>
        </p:nvSpPr>
        <p:spPr>
          <a:xfrm>
            <a:off x="2852008" y="2944109"/>
            <a:ext cx="967089" cy="967089"/>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椭圆 255"/>
          <p:cNvSpPr/>
          <p:nvPr/>
        </p:nvSpPr>
        <p:spPr>
          <a:xfrm>
            <a:off x="3816706" y="2782760"/>
            <a:ext cx="1076531" cy="1076531"/>
          </a:xfrm>
          <a:prstGeom prst="ellipse">
            <a:avLst/>
          </a:prstGeom>
          <a:no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椭圆 256"/>
          <p:cNvSpPr/>
          <p:nvPr/>
        </p:nvSpPr>
        <p:spPr>
          <a:xfrm>
            <a:off x="4921190" y="2881064"/>
            <a:ext cx="967089" cy="967089"/>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椭圆 257"/>
          <p:cNvSpPr/>
          <p:nvPr/>
        </p:nvSpPr>
        <p:spPr>
          <a:xfrm>
            <a:off x="5596531" y="2785463"/>
            <a:ext cx="1136890" cy="113689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椭圆 258"/>
          <p:cNvSpPr/>
          <p:nvPr/>
        </p:nvSpPr>
        <p:spPr>
          <a:xfrm>
            <a:off x="6534919" y="3168948"/>
            <a:ext cx="515652" cy="515652"/>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椭圆 259"/>
          <p:cNvSpPr/>
          <p:nvPr/>
        </p:nvSpPr>
        <p:spPr>
          <a:xfrm>
            <a:off x="3643594" y="3489944"/>
            <a:ext cx="842998" cy="842998"/>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61" name="文本框 260"/>
              <p:cNvSpPr txBox="1"/>
              <p:nvPr/>
            </p:nvSpPr>
            <p:spPr>
              <a:xfrm>
                <a:off x="1255428" y="5117483"/>
                <a:ext cx="96571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0" i="1" smtClean="0">
                              <a:latin typeface="Cambria Math" panose="02040503050406030204" pitchFamily="18" charset="0"/>
                            </a:rPr>
                            <m:t>𝑅𝑃</m:t>
                          </m:r>
                        </m:e>
                        <m:sub>
                          <m:r>
                            <a:rPr lang="en-US" altLang="zh-CN" sz="3200" b="0" i="1" smtClean="0">
                              <a:latin typeface="Cambria Math" panose="02040503050406030204" pitchFamily="18" charset="0"/>
                            </a:rPr>
                            <m:t>1</m:t>
                          </m:r>
                        </m:sub>
                      </m:sSub>
                    </m:oMath>
                  </m:oMathPara>
                </a14:m>
                <a:endParaRPr lang="zh-CN" altLang="en-US" sz="3200" dirty="0">
                  <a:latin typeface="Tahoma" panose="020B0604030504040204" pitchFamily="34" charset="0"/>
                  <a:cs typeface="Tahoma" panose="020B0604030504040204" pitchFamily="34" charset="0"/>
                </a:endParaRPr>
              </a:p>
            </p:txBody>
          </p:sp>
        </mc:Choice>
        <mc:Fallback xmlns="">
          <p:sp>
            <p:nvSpPr>
              <p:cNvPr id="261" name="文本框 260"/>
              <p:cNvSpPr txBox="1">
                <a:spLocks noRot="1" noChangeAspect="1" noMove="1" noResize="1" noEditPoints="1" noAdjustHandles="1" noChangeArrowheads="1" noChangeShapeType="1" noTextEdit="1"/>
              </p:cNvSpPr>
              <p:nvPr/>
            </p:nvSpPr>
            <p:spPr>
              <a:xfrm>
                <a:off x="1255428" y="5117483"/>
                <a:ext cx="965713" cy="584775"/>
              </a:xfrm>
              <a:prstGeom prst="rect">
                <a:avLst/>
              </a:prstGeom>
              <a:blipFill rotWithShape="0">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2" name="文本框 261"/>
              <p:cNvSpPr txBox="1"/>
              <p:nvPr/>
            </p:nvSpPr>
            <p:spPr>
              <a:xfrm>
                <a:off x="2419177" y="5117483"/>
                <a:ext cx="97520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0" i="1" smtClean="0">
                              <a:latin typeface="Cambria Math" panose="02040503050406030204" pitchFamily="18" charset="0"/>
                            </a:rPr>
                            <m:t>𝑅𝑃</m:t>
                          </m:r>
                        </m:e>
                        <m:sub>
                          <m:r>
                            <a:rPr lang="en-US" altLang="zh-CN" sz="3200" b="0" i="1" smtClean="0">
                              <a:latin typeface="Cambria Math" panose="02040503050406030204" pitchFamily="18" charset="0"/>
                            </a:rPr>
                            <m:t>2</m:t>
                          </m:r>
                        </m:sub>
                      </m:sSub>
                    </m:oMath>
                  </m:oMathPara>
                </a14:m>
                <a:endParaRPr lang="zh-CN" altLang="en-US" sz="3200" dirty="0">
                  <a:latin typeface="Tahoma" panose="020B0604030504040204" pitchFamily="34" charset="0"/>
                  <a:cs typeface="Tahoma" panose="020B0604030504040204" pitchFamily="34" charset="0"/>
                </a:endParaRPr>
              </a:p>
            </p:txBody>
          </p:sp>
        </mc:Choice>
        <mc:Fallback xmlns="">
          <p:sp>
            <p:nvSpPr>
              <p:cNvPr id="262" name="文本框 261"/>
              <p:cNvSpPr txBox="1">
                <a:spLocks noRot="1" noChangeAspect="1" noMove="1" noResize="1" noEditPoints="1" noAdjustHandles="1" noChangeArrowheads="1" noChangeShapeType="1" noTextEdit="1"/>
              </p:cNvSpPr>
              <p:nvPr/>
            </p:nvSpPr>
            <p:spPr>
              <a:xfrm>
                <a:off x="2419177" y="5117483"/>
                <a:ext cx="975202" cy="584775"/>
              </a:xfrm>
              <a:prstGeom prst="rect">
                <a:avLst/>
              </a:prstGeom>
              <a:blipFill rotWithShape="0">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7" name="文本框 266"/>
              <p:cNvSpPr txBox="1"/>
              <p:nvPr/>
            </p:nvSpPr>
            <p:spPr>
              <a:xfrm>
                <a:off x="3485877" y="4858974"/>
                <a:ext cx="97520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0" i="1" smtClean="0">
                              <a:latin typeface="Cambria Math" panose="02040503050406030204" pitchFamily="18" charset="0"/>
                            </a:rPr>
                            <m:t>𝑅𝑃</m:t>
                          </m:r>
                        </m:e>
                        <m:sub>
                          <m:r>
                            <a:rPr lang="en-US" altLang="zh-CN" sz="3200" b="0" i="1" smtClean="0">
                              <a:latin typeface="Cambria Math" panose="02040503050406030204" pitchFamily="18" charset="0"/>
                            </a:rPr>
                            <m:t>3</m:t>
                          </m:r>
                        </m:sub>
                      </m:sSub>
                    </m:oMath>
                  </m:oMathPara>
                </a14:m>
                <a:endParaRPr lang="zh-CN" altLang="en-US" sz="3200" dirty="0">
                  <a:latin typeface="Tahoma" panose="020B0604030504040204" pitchFamily="34" charset="0"/>
                  <a:cs typeface="Tahoma" panose="020B0604030504040204" pitchFamily="34" charset="0"/>
                </a:endParaRPr>
              </a:p>
            </p:txBody>
          </p:sp>
        </mc:Choice>
        <mc:Fallback xmlns="">
          <p:sp>
            <p:nvSpPr>
              <p:cNvPr id="267" name="文本框 266"/>
              <p:cNvSpPr txBox="1">
                <a:spLocks noRot="1" noChangeAspect="1" noMove="1" noResize="1" noEditPoints="1" noAdjustHandles="1" noChangeArrowheads="1" noChangeShapeType="1" noTextEdit="1"/>
              </p:cNvSpPr>
              <p:nvPr/>
            </p:nvSpPr>
            <p:spPr>
              <a:xfrm>
                <a:off x="3485877" y="4858974"/>
                <a:ext cx="975203" cy="584775"/>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8" name="文本框 267"/>
              <p:cNvSpPr txBox="1"/>
              <p:nvPr/>
            </p:nvSpPr>
            <p:spPr>
              <a:xfrm>
                <a:off x="4487193" y="5015468"/>
                <a:ext cx="95763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0" i="1" smtClean="0">
                              <a:latin typeface="Cambria Math" panose="02040503050406030204" pitchFamily="18" charset="0"/>
                            </a:rPr>
                            <m:t>𝑅𝑃</m:t>
                          </m:r>
                        </m:e>
                        <m:sub>
                          <m:r>
                            <a:rPr lang="en-US" altLang="zh-CN" sz="3200" b="0" i="1" smtClean="0">
                              <a:latin typeface="Cambria Math" panose="02040503050406030204" pitchFamily="18" charset="0"/>
                            </a:rPr>
                            <m:t>4</m:t>
                          </m:r>
                        </m:sub>
                      </m:sSub>
                    </m:oMath>
                  </m:oMathPara>
                </a14:m>
                <a:endParaRPr lang="zh-CN" altLang="en-US" sz="3200" dirty="0">
                  <a:latin typeface="Tahoma" panose="020B0604030504040204" pitchFamily="34" charset="0"/>
                  <a:cs typeface="Tahoma" panose="020B0604030504040204" pitchFamily="34" charset="0"/>
                </a:endParaRPr>
              </a:p>
            </p:txBody>
          </p:sp>
        </mc:Choice>
        <mc:Fallback xmlns="">
          <p:sp>
            <p:nvSpPr>
              <p:cNvPr id="268" name="文本框 267"/>
              <p:cNvSpPr txBox="1">
                <a:spLocks noRot="1" noChangeAspect="1" noMove="1" noResize="1" noEditPoints="1" noAdjustHandles="1" noChangeArrowheads="1" noChangeShapeType="1" noTextEdit="1"/>
              </p:cNvSpPr>
              <p:nvPr/>
            </p:nvSpPr>
            <p:spPr>
              <a:xfrm>
                <a:off x="4487193" y="5015468"/>
                <a:ext cx="957634" cy="584775"/>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9" name="文本框 268"/>
              <p:cNvSpPr txBox="1"/>
              <p:nvPr/>
            </p:nvSpPr>
            <p:spPr>
              <a:xfrm>
                <a:off x="5467509" y="4932817"/>
                <a:ext cx="97520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0" i="1" smtClean="0">
                              <a:latin typeface="Cambria Math" panose="02040503050406030204" pitchFamily="18" charset="0"/>
                            </a:rPr>
                            <m:t>𝑅𝑃</m:t>
                          </m:r>
                        </m:e>
                        <m:sub>
                          <m:r>
                            <a:rPr lang="en-US" altLang="zh-CN" sz="3200" b="0" i="1" smtClean="0">
                              <a:latin typeface="Cambria Math" panose="02040503050406030204" pitchFamily="18" charset="0"/>
                            </a:rPr>
                            <m:t>5</m:t>
                          </m:r>
                        </m:sub>
                      </m:sSub>
                    </m:oMath>
                  </m:oMathPara>
                </a14:m>
                <a:endParaRPr lang="zh-CN" altLang="en-US" sz="3200" dirty="0">
                  <a:latin typeface="Tahoma" panose="020B0604030504040204" pitchFamily="34" charset="0"/>
                  <a:cs typeface="Tahoma" panose="020B0604030504040204" pitchFamily="34" charset="0"/>
                </a:endParaRPr>
              </a:p>
            </p:txBody>
          </p:sp>
        </mc:Choice>
        <mc:Fallback xmlns="">
          <p:sp>
            <p:nvSpPr>
              <p:cNvPr id="269" name="文本框 268"/>
              <p:cNvSpPr txBox="1">
                <a:spLocks noRot="1" noChangeAspect="1" noMove="1" noResize="1" noEditPoints="1" noAdjustHandles="1" noChangeArrowheads="1" noChangeShapeType="1" noTextEdit="1"/>
              </p:cNvSpPr>
              <p:nvPr/>
            </p:nvSpPr>
            <p:spPr>
              <a:xfrm>
                <a:off x="5467509" y="4932817"/>
                <a:ext cx="975203" cy="584775"/>
              </a:xfrm>
              <a:prstGeom prst="rect">
                <a:avLst/>
              </a:prstGeom>
              <a:blipFill rotWithShape="0">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0" name="文本框 269"/>
              <p:cNvSpPr txBox="1"/>
              <p:nvPr/>
            </p:nvSpPr>
            <p:spPr>
              <a:xfrm>
                <a:off x="6584726" y="5009274"/>
                <a:ext cx="97520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0" i="1" smtClean="0">
                              <a:latin typeface="Cambria Math" panose="02040503050406030204" pitchFamily="18" charset="0"/>
                            </a:rPr>
                            <m:t>𝑅𝑃</m:t>
                          </m:r>
                        </m:e>
                        <m:sub>
                          <m:r>
                            <a:rPr lang="en-US" altLang="zh-CN" sz="3200" b="0" i="1" smtClean="0">
                              <a:latin typeface="Cambria Math" panose="02040503050406030204" pitchFamily="18" charset="0"/>
                            </a:rPr>
                            <m:t>6</m:t>
                          </m:r>
                        </m:sub>
                      </m:sSub>
                    </m:oMath>
                  </m:oMathPara>
                </a14:m>
                <a:endParaRPr lang="zh-CN" altLang="en-US" sz="3200" dirty="0">
                  <a:latin typeface="Tahoma" panose="020B0604030504040204" pitchFamily="34" charset="0"/>
                  <a:cs typeface="Tahoma" panose="020B0604030504040204" pitchFamily="34" charset="0"/>
                </a:endParaRPr>
              </a:p>
            </p:txBody>
          </p:sp>
        </mc:Choice>
        <mc:Fallback xmlns="">
          <p:sp>
            <p:nvSpPr>
              <p:cNvPr id="270" name="文本框 269"/>
              <p:cNvSpPr txBox="1">
                <a:spLocks noRot="1" noChangeAspect="1" noMove="1" noResize="1" noEditPoints="1" noAdjustHandles="1" noChangeArrowheads="1" noChangeShapeType="1" noTextEdit="1"/>
              </p:cNvSpPr>
              <p:nvPr/>
            </p:nvSpPr>
            <p:spPr>
              <a:xfrm>
                <a:off x="6584726" y="5009274"/>
                <a:ext cx="975202" cy="584775"/>
              </a:xfrm>
              <a:prstGeom prst="rect">
                <a:avLst/>
              </a:prstGeom>
              <a:blipFill rotWithShape="0">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1" name="文本框 270"/>
              <p:cNvSpPr txBox="1"/>
              <p:nvPr/>
            </p:nvSpPr>
            <p:spPr>
              <a:xfrm>
                <a:off x="7701943" y="4824608"/>
                <a:ext cx="97520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3200" i="1" smtClean="0">
                              <a:latin typeface="Cambria Math" panose="02040503050406030204" pitchFamily="18" charset="0"/>
                            </a:rPr>
                          </m:ctrlPr>
                        </m:sSubPr>
                        <m:e>
                          <m:r>
                            <a:rPr lang="en-US" altLang="zh-CN" sz="3200" b="0" i="1" smtClean="0">
                              <a:latin typeface="Cambria Math" panose="02040503050406030204" pitchFamily="18" charset="0"/>
                            </a:rPr>
                            <m:t>𝑅𝑃</m:t>
                          </m:r>
                        </m:e>
                        <m:sub>
                          <m:r>
                            <a:rPr lang="en-US" altLang="zh-CN" sz="3200" b="0" i="1" smtClean="0">
                              <a:latin typeface="Cambria Math" panose="02040503050406030204" pitchFamily="18" charset="0"/>
                            </a:rPr>
                            <m:t>7</m:t>
                          </m:r>
                        </m:sub>
                      </m:sSub>
                    </m:oMath>
                  </m:oMathPara>
                </a14:m>
                <a:endParaRPr lang="zh-CN" altLang="en-US" sz="3200" dirty="0">
                  <a:latin typeface="Tahoma" panose="020B0604030504040204" pitchFamily="34" charset="0"/>
                  <a:cs typeface="Tahoma" panose="020B0604030504040204" pitchFamily="34" charset="0"/>
                </a:endParaRPr>
              </a:p>
            </p:txBody>
          </p:sp>
        </mc:Choice>
        <mc:Fallback xmlns="">
          <p:sp>
            <p:nvSpPr>
              <p:cNvPr id="271" name="文本框 270"/>
              <p:cNvSpPr txBox="1">
                <a:spLocks noRot="1" noChangeAspect="1" noMove="1" noResize="1" noEditPoints="1" noAdjustHandles="1" noChangeArrowheads="1" noChangeShapeType="1" noTextEdit="1"/>
              </p:cNvSpPr>
              <p:nvPr/>
            </p:nvSpPr>
            <p:spPr>
              <a:xfrm>
                <a:off x="7701943" y="4824608"/>
                <a:ext cx="975202" cy="584775"/>
              </a:xfrm>
              <a:prstGeom prst="rect">
                <a:avLst/>
              </a:prstGeom>
              <a:blipFill rotWithShape="0">
                <a:blip r:embed="rId12"/>
                <a:stretch>
                  <a:fillRect/>
                </a:stretch>
              </a:blipFill>
            </p:spPr>
            <p:txBody>
              <a:bodyPr/>
              <a:lstStyle/>
              <a:p>
                <a:r>
                  <a:rPr lang="zh-CN" altLang="en-US">
                    <a:noFill/>
                  </a:rPr>
                  <a:t> </a:t>
                </a:r>
              </a:p>
            </p:txBody>
          </p:sp>
        </mc:Fallback>
      </mc:AlternateContent>
      <p:cxnSp>
        <p:nvCxnSpPr>
          <p:cNvPr id="273" name="直接箭头连接符 272"/>
          <p:cNvCxnSpPr/>
          <p:nvPr/>
        </p:nvCxnSpPr>
        <p:spPr>
          <a:xfrm flipV="1">
            <a:off x="2817687" y="3443321"/>
            <a:ext cx="564614" cy="1763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直接箭头连接符 273"/>
          <p:cNvCxnSpPr/>
          <p:nvPr/>
        </p:nvCxnSpPr>
        <p:spPr>
          <a:xfrm flipV="1">
            <a:off x="1712944" y="3395844"/>
            <a:ext cx="564614" cy="1763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直接箭头连接符 274"/>
          <p:cNvCxnSpPr/>
          <p:nvPr/>
        </p:nvCxnSpPr>
        <p:spPr>
          <a:xfrm flipV="1">
            <a:off x="3858786" y="3980697"/>
            <a:ext cx="171767" cy="9301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7" name="直接箭头连接符 276"/>
          <p:cNvCxnSpPr/>
          <p:nvPr/>
        </p:nvCxnSpPr>
        <p:spPr>
          <a:xfrm flipH="1" flipV="1">
            <a:off x="4359057" y="3280661"/>
            <a:ext cx="630721" cy="17635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9" name="直接箭头连接符 278"/>
          <p:cNvCxnSpPr/>
          <p:nvPr/>
        </p:nvCxnSpPr>
        <p:spPr>
          <a:xfrm flipH="1" flipV="1">
            <a:off x="5409594" y="3414912"/>
            <a:ext cx="481267" cy="15792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1" name="直接箭头连接符 280"/>
          <p:cNvCxnSpPr/>
          <p:nvPr/>
        </p:nvCxnSpPr>
        <p:spPr>
          <a:xfrm flipH="1" flipV="1">
            <a:off x="6150235" y="3330193"/>
            <a:ext cx="630721" cy="17635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2" name="直接箭头连接符 281"/>
          <p:cNvCxnSpPr>
            <a:endCxn id="185" idx="4"/>
          </p:cNvCxnSpPr>
          <p:nvPr/>
        </p:nvCxnSpPr>
        <p:spPr>
          <a:xfrm flipH="1" flipV="1">
            <a:off x="6839376" y="3492058"/>
            <a:ext cx="1225305" cy="13430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4" name="文本框 283"/>
              <p:cNvSpPr txBox="1"/>
              <p:nvPr/>
            </p:nvSpPr>
            <p:spPr>
              <a:xfrm>
                <a:off x="3229911" y="5649070"/>
                <a:ext cx="2706190" cy="769441"/>
              </a:xfrm>
              <a:prstGeom prst="rect">
                <a:avLst/>
              </a:prstGeom>
              <a:solidFill>
                <a:srgbClr val="FFFF00"/>
              </a:solidFill>
            </p:spPr>
            <p:txBody>
              <a:bodyPr wrap="none" rtlCol="0">
                <a:spAutoFit/>
              </a:bodyPr>
              <a:lstStyle/>
              <a:p>
                <a:r>
                  <a:rPr lang="en-US" altLang="zh-CN" sz="4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7</a:t>
                </a:r>
                <a14:m>
                  <m:oMath xmlns:m="http://schemas.openxmlformats.org/officeDocument/2006/math">
                    <m:r>
                      <a:rPr lang="en-US" altLang="zh-CN" sz="4400" b="1" i="1" smtClean="0">
                        <a:solidFill>
                          <a:srgbClr val="0070C0"/>
                        </a:solidFill>
                        <a:latin typeface="Cambria Math" panose="02040503050406030204" pitchFamily="18" charset="0"/>
                        <a:ea typeface="Cambria Math" panose="02040503050406030204" pitchFamily="18" charset="0"/>
                      </a:rPr>
                      <m:t>≪</m:t>
                    </m:r>
                  </m:oMath>
                </a14:m>
                <a:r>
                  <a:rPr lang="en-US" altLang="zh-CN" sz="4400" b="1" dirty="0" smtClean="0">
                    <a:solidFill>
                      <a:srgbClr val="0070C0"/>
                    </a:solidFill>
                    <a:latin typeface="Tahoma" panose="020B0604030504040204" pitchFamily="34" charset="0"/>
                    <a:cs typeface="Tahoma" panose="020B0604030504040204" pitchFamily="34" charset="0"/>
                  </a:rPr>
                  <a:t>100!!!</a:t>
                </a:r>
                <a:endParaRPr lang="zh-CN" altLang="en-US" sz="4400" b="1" dirty="0">
                  <a:solidFill>
                    <a:srgbClr val="0070C0"/>
                  </a:solidFill>
                  <a:latin typeface="Tahoma" panose="020B0604030504040204" pitchFamily="34" charset="0"/>
                  <a:cs typeface="Tahoma" panose="020B0604030504040204" pitchFamily="34" charset="0"/>
                </a:endParaRPr>
              </a:p>
            </p:txBody>
          </p:sp>
        </mc:Choice>
        <mc:Fallback xmlns="">
          <p:sp>
            <p:nvSpPr>
              <p:cNvPr id="284" name="文本框 283"/>
              <p:cNvSpPr txBox="1">
                <a:spLocks noRot="1" noChangeAspect="1" noMove="1" noResize="1" noEditPoints="1" noAdjustHandles="1" noChangeArrowheads="1" noChangeShapeType="1" noTextEdit="1"/>
              </p:cNvSpPr>
              <p:nvPr/>
            </p:nvSpPr>
            <p:spPr>
              <a:xfrm>
                <a:off x="3229911" y="5649070"/>
                <a:ext cx="2706190" cy="769441"/>
              </a:xfrm>
              <a:prstGeom prst="rect">
                <a:avLst/>
              </a:prstGeom>
              <a:blipFill rotWithShape="0">
                <a:blip r:embed="rId13"/>
                <a:stretch>
                  <a:fillRect l="-9234" t="-17460" r="-8784" b="-365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9498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
                                        <p:tgtEl>
                                          <p:spTgt spid="244"/>
                                        </p:tgtEl>
                                      </p:cBhvr>
                                    </p:animEffect>
                                  </p:childTnLst>
                                </p:cTn>
                              </p:par>
                              <p:par>
                                <p:cTn id="8" presetID="10" presetClass="entr" presetSubtype="0" fill="hold" nodeType="withEffect">
                                  <p:stCondLst>
                                    <p:cond delay="0"/>
                                  </p:stCondLst>
                                  <p:childTnLst>
                                    <p:set>
                                      <p:cBhvr>
                                        <p:cTn id="9" dur="1" fill="hold">
                                          <p:stCondLst>
                                            <p:cond delay="0"/>
                                          </p:stCondLst>
                                        </p:cTn>
                                        <p:tgtEl>
                                          <p:spTgt spid="243"/>
                                        </p:tgtEl>
                                        <p:attrNameLst>
                                          <p:attrName>style.visibility</p:attrName>
                                        </p:attrNameLst>
                                      </p:cBhvr>
                                      <p:to>
                                        <p:strVal val="visible"/>
                                      </p:to>
                                    </p:set>
                                    <p:animEffect transition="in" filter="fade">
                                      <p:cBhvr>
                                        <p:cTn id="10" dur="500"/>
                                        <p:tgtEl>
                                          <p:spTgt spid="243"/>
                                        </p:tgtEl>
                                      </p:cBhvr>
                                    </p:animEffect>
                                  </p:childTnLst>
                                </p:cTn>
                              </p:par>
                              <p:par>
                                <p:cTn id="11" presetID="10" presetClass="entr" presetSubtype="0" fill="hold" nodeType="withEffect">
                                  <p:stCondLst>
                                    <p:cond delay="0"/>
                                  </p:stCondLst>
                                  <p:childTnLst>
                                    <p:set>
                                      <p:cBhvr>
                                        <p:cTn id="12" dur="1" fill="hold">
                                          <p:stCondLst>
                                            <p:cond delay="0"/>
                                          </p:stCondLst>
                                        </p:cTn>
                                        <p:tgtEl>
                                          <p:spTgt spid="249"/>
                                        </p:tgtEl>
                                        <p:attrNameLst>
                                          <p:attrName>style.visibility</p:attrName>
                                        </p:attrNameLst>
                                      </p:cBhvr>
                                      <p:to>
                                        <p:strVal val="visible"/>
                                      </p:to>
                                    </p:set>
                                    <p:animEffect transition="in" filter="fade">
                                      <p:cBhvr>
                                        <p:cTn id="13" dur="500"/>
                                        <p:tgtEl>
                                          <p:spTgt spid="249"/>
                                        </p:tgtEl>
                                      </p:cBhvr>
                                    </p:animEffect>
                                  </p:childTnLst>
                                </p:cTn>
                              </p:par>
                              <p:par>
                                <p:cTn id="14" presetID="10" presetClass="entr" presetSubtype="0" fill="hold" nodeType="withEffect">
                                  <p:stCondLst>
                                    <p:cond delay="0"/>
                                  </p:stCondLst>
                                  <p:childTnLst>
                                    <p:set>
                                      <p:cBhvr>
                                        <p:cTn id="15" dur="1" fill="hold">
                                          <p:stCondLst>
                                            <p:cond delay="0"/>
                                          </p:stCondLst>
                                        </p:cTn>
                                        <p:tgtEl>
                                          <p:spTgt spid="250"/>
                                        </p:tgtEl>
                                        <p:attrNameLst>
                                          <p:attrName>style.visibility</p:attrName>
                                        </p:attrNameLst>
                                      </p:cBhvr>
                                      <p:to>
                                        <p:strVal val="visible"/>
                                      </p:to>
                                    </p:set>
                                    <p:animEffect transition="in" filter="fade">
                                      <p:cBhvr>
                                        <p:cTn id="16" dur="500"/>
                                        <p:tgtEl>
                                          <p:spTgt spid="2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1"/>
                                        </p:tgtEl>
                                        <p:attrNameLst>
                                          <p:attrName>style.visibility</p:attrName>
                                        </p:attrNameLst>
                                      </p:cBhvr>
                                      <p:to>
                                        <p:strVal val="visible"/>
                                      </p:to>
                                    </p:set>
                                    <p:animEffect transition="in" filter="fade">
                                      <p:cBhvr>
                                        <p:cTn id="21" dur="500"/>
                                        <p:tgtEl>
                                          <p:spTgt spid="25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4"/>
                                        </p:tgtEl>
                                        <p:attrNameLst>
                                          <p:attrName>style.visibility</p:attrName>
                                        </p:attrNameLst>
                                      </p:cBhvr>
                                      <p:to>
                                        <p:strVal val="visible"/>
                                      </p:to>
                                    </p:set>
                                    <p:animEffect transition="in" filter="fade">
                                      <p:cBhvr>
                                        <p:cTn id="26" dur="500"/>
                                        <p:tgtEl>
                                          <p:spTgt spid="25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5"/>
                                        </p:tgtEl>
                                        <p:attrNameLst>
                                          <p:attrName>style.visibility</p:attrName>
                                        </p:attrNameLst>
                                      </p:cBhvr>
                                      <p:to>
                                        <p:strVal val="visible"/>
                                      </p:to>
                                    </p:set>
                                    <p:animEffect transition="in" filter="fade">
                                      <p:cBhvr>
                                        <p:cTn id="29" dur="500"/>
                                        <p:tgtEl>
                                          <p:spTgt spid="25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0"/>
                                        </p:tgtEl>
                                        <p:attrNameLst>
                                          <p:attrName>style.visibility</p:attrName>
                                        </p:attrNameLst>
                                      </p:cBhvr>
                                      <p:to>
                                        <p:strVal val="visible"/>
                                      </p:to>
                                    </p:set>
                                    <p:animEffect transition="in" filter="fade">
                                      <p:cBhvr>
                                        <p:cTn id="32" dur="500"/>
                                        <p:tgtEl>
                                          <p:spTgt spid="26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6"/>
                                        </p:tgtEl>
                                        <p:attrNameLst>
                                          <p:attrName>style.visibility</p:attrName>
                                        </p:attrNameLst>
                                      </p:cBhvr>
                                      <p:to>
                                        <p:strVal val="visible"/>
                                      </p:to>
                                    </p:set>
                                    <p:animEffect transition="in" filter="fade">
                                      <p:cBhvr>
                                        <p:cTn id="35" dur="500"/>
                                        <p:tgtEl>
                                          <p:spTgt spid="25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7"/>
                                        </p:tgtEl>
                                        <p:attrNameLst>
                                          <p:attrName>style.visibility</p:attrName>
                                        </p:attrNameLst>
                                      </p:cBhvr>
                                      <p:to>
                                        <p:strVal val="visible"/>
                                      </p:to>
                                    </p:set>
                                    <p:animEffect transition="in" filter="fade">
                                      <p:cBhvr>
                                        <p:cTn id="38" dur="500"/>
                                        <p:tgtEl>
                                          <p:spTgt spid="25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8"/>
                                        </p:tgtEl>
                                        <p:attrNameLst>
                                          <p:attrName>style.visibility</p:attrName>
                                        </p:attrNameLst>
                                      </p:cBhvr>
                                      <p:to>
                                        <p:strVal val="visible"/>
                                      </p:to>
                                    </p:set>
                                    <p:animEffect transition="in" filter="fade">
                                      <p:cBhvr>
                                        <p:cTn id="41" dur="500"/>
                                        <p:tgtEl>
                                          <p:spTgt spid="2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9"/>
                                        </p:tgtEl>
                                        <p:attrNameLst>
                                          <p:attrName>style.visibility</p:attrName>
                                        </p:attrNameLst>
                                      </p:cBhvr>
                                      <p:to>
                                        <p:strVal val="visible"/>
                                      </p:to>
                                    </p:set>
                                    <p:animEffect transition="in" filter="fade">
                                      <p:cBhvr>
                                        <p:cTn id="44" dur="500"/>
                                        <p:tgtEl>
                                          <p:spTgt spid="25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4"/>
                                        </p:tgtEl>
                                        <p:attrNameLst>
                                          <p:attrName>style.visibility</p:attrName>
                                        </p:attrNameLst>
                                      </p:cBhvr>
                                      <p:to>
                                        <p:strVal val="visible"/>
                                      </p:to>
                                    </p:set>
                                    <p:anim calcmode="lin" valueType="num">
                                      <p:cBhvr additive="base">
                                        <p:cTn id="49" dur="500" fill="hold"/>
                                        <p:tgtEl>
                                          <p:spTgt spid="274"/>
                                        </p:tgtEl>
                                        <p:attrNameLst>
                                          <p:attrName>ppt_x</p:attrName>
                                        </p:attrNameLst>
                                      </p:cBhvr>
                                      <p:tavLst>
                                        <p:tav tm="0">
                                          <p:val>
                                            <p:strVal val="#ppt_x"/>
                                          </p:val>
                                        </p:tav>
                                        <p:tav tm="100000">
                                          <p:val>
                                            <p:strVal val="#ppt_x"/>
                                          </p:val>
                                        </p:tav>
                                      </p:tavLst>
                                    </p:anim>
                                    <p:anim calcmode="lin" valueType="num">
                                      <p:cBhvr additive="base">
                                        <p:cTn id="50" dur="500" fill="hold"/>
                                        <p:tgtEl>
                                          <p:spTgt spid="27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73"/>
                                        </p:tgtEl>
                                        <p:attrNameLst>
                                          <p:attrName>style.visibility</p:attrName>
                                        </p:attrNameLst>
                                      </p:cBhvr>
                                      <p:to>
                                        <p:strVal val="visible"/>
                                      </p:to>
                                    </p:set>
                                    <p:anim calcmode="lin" valueType="num">
                                      <p:cBhvr additive="base">
                                        <p:cTn id="53" dur="500" fill="hold"/>
                                        <p:tgtEl>
                                          <p:spTgt spid="273"/>
                                        </p:tgtEl>
                                        <p:attrNameLst>
                                          <p:attrName>ppt_x</p:attrName>
                                        </p:attrNameLst>
                                      </p:cBhvr>
                                      <p:tavLst>
                                        <p:tav tm="0">
                                          <p:val>
                                            <p:strVal val="#ppt_x"/>
                                          </p:val>
                                        </p:tav>
                                        <p:tav tm="100000">
                                          <p:val>
                                            <p:strVal val="#ppt_x"/>
                                          </p:val>
                                        </p:tav>
                                      </p:tavLst>
                                    </p:anim>
                                    <p:anim calcmode="lin" valueType="num">
                                      <p:cBhvr additive="base">
                                        <p:cTn id="54" dur="500" fill="hold"/>
                                        <p:tgtEl>
                                          <p:spTgt spid="27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75"/>
                                        </p:tgtEl>
                                        <p:attrNameLst>
                                          <p:attrName>style.visibility</p:attrName>
                                        </p:attrNameLst>
                                      </p:cBhvr>
                                      <p:to>
                                        <p:strVal val="visible"/>
                                      </p:to>
                                    </p:set>
                                    <p:anim calcmode="lin" valueType="num">
                                      <p:cBhvr additive="base">
                                        <p:cTn id="57" dur="500" fill="hold"/>
                                        <p:tgtEl>
                                          <p:spTgt spid="275"/>
                                        </p:tgtEl>
                                        <p:attrNameLst>
                                          <p:attrName>ppt_x</p:attrName>
                                        </p:attrNameLst>
                                      </p:cBhvr>
                                      <p:tavLst>
                                        <p:tav tm="0">
                                          <p:val>
                                            <p:strVal val="#ppt_x"/>
                                          </p:val>
                                        </p:tav>
                                        <p:tav tm="100000">
                                          <p:val>
                                            <p:strVal val="#ppt_x"/>
                                          </p:val>
                                        </p:tav>
                                      </p:tavLst>
                                    </p:anim>
                                    <p:anim calcmode="lin" valueType="num">
                                      <p:cBhvr additive="base">
                                        <p:cTn id="58" dur="500" fill="hold"/>
                                        <p:tgtEl>
                                          <p:spTgt spid="27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77"/>
                                        </p:tgtEl>
                                        <p:attrNameLst>
                                          <p:attrName>style.visibility</p:attrName>
                                        </p:attrNameLst>
                                      </p:cBhvr>
                                      <p:to>
                                        <p:strVal val="visible"/>
                                      </p:to>
                                    </p:set>
                                    <p:anim calcmode="lin" valueType="num">
                                      <p:cBhvr additive="base">
                                        <p:cTn id="61" dur="500" fill="hold"/>
                                        <p:tgtEl>
                                          <p:spTgt spid="277"/>
                                        </p:tgtEl>
                                        <p:attrNameLst>
                                          <p:attrName>ppt_x</p:attrName>
                                        </p:attrNameLst>
                                      </p:cBhvr>
                                      <p:tavLst>
                                        <p:tav tm="0">
                                          <p:val>
                                            <p:strVal val="#ppt_x"/>
                                          </p:val>
                                        </p:tav>
                                        <p:tav tm="100000">
                                          <p:val>
                                            <p:strVal val="#ppt_x"/>
                                          </p:val>
                                        </p:tav>
                                      </p:tavLst>
                                    </p:anim>
                                    <p:anim calcmode="lin" valueType="num">
                                      <p:cBhvr additive="base">
                                        <p:cTn id="62" dur="500" fill="hold"/>
                                        <p:tgtEl>
                                          <p:spTgt spid="27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79"/>
                                        </p:tgtEl>
                                        <p:attrNameLst>
                                          <p:attrName>style.visibility</p:attrName>
                                        </p:attrNameLst>
                                      </p:cBhvr>
                                      <p:to>
                                        <p:strVal val="visible"/>
                                      </p:to>
                                    </p:set>
                                    <p:anim calcmode="lin" valueType="num">
                                      <p:cBhvr additive="base">
                                        <p:cTn id="65" dur="500" fill="hold"/>
                                        <p:tgtEl>
                                          <p:spTgt spid="279"/>
                                        </p:tgtEl>
                                        <p:attrNameLst>
                                          <p:attrName>ppt_x</p:attrName>
                                        </p:attrNameLst>
                                      </p:cBhvr>
                                      <p:tavLst>
                                        <p:tav tm="0">
                                          <p:val>
                                            <p:strVal val="#ppt_x"/>
                                          </p:val>
                                        </p:tav>
                                        <p:tav tm="100000">
                                          <p:val>
                                            <p:strVal val="#ppt_x"/>
                                          </p:val>
                                        </p:tav>
                                      </p:tavLst>
                                    </p:anim>
                                    <p:anim calcmode="lin" valueType="num">
                                      <p:cBhvr additive="base">
                                        <p:cTn id="66" dur="500" fill="hold"/>
                                        <p:tgtEl>
                                          <p:spTgt spid="27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81"/>
                                        </p:tgtEl>
                                        <p:attrNameLst>
                                          <p:attrName>style.visibility</p:attrName>
                                        </p:attrNameLst>
                                      </p:cBhvr>
                                      <p:to>
                                        <p:strVal val="visible"/>
                                      </p:to>
                                    </p:set>
                                    <p:anim calcmode="lin" valueType="num">
                                      <p:cBhvr additive="base">
                                        <p:cTn id="69" dur="500" fill="hold"/>
                                        <p:tgtEl>
                                          <p:spTgt spid="281"/>
                                        </p:tgtEl>
                                        <p:attrNameLst>
                                          <p:attrName>ppt_x</p:attrName>
                                        </p:attrNameLst>
                                      </p:cBhvr>
                                      <p:tavLst>
                                        <p:tav tm="0">
                                          <p:val>
                                            <p:strVal val="#ppt_x"/>
                                          </p:val>
                                        </p:tav>
                                        <p:tav tm="100000">
                                          <p:val>
                                            <p:strVal val="#ppt_x"/>
                                          </p:val>
                                        </p:tav>
                                      </p:tavLst>
                                    </p:anim>
                                    <p:anim calcmode="lin" valueType="num">
                                      <p:cBhvr additive="base">
                                        <p:cTn id="70" dur="500" fill="hold"/>
                                        <p:tgtEl>
                                          <p:spTgt spid="281"/>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82"/>
                                        </p:tgtEl>
                                        <p:attrNameLst>
                                          <p:attrName>style.visibility</p:attrName>
                                        </p:attrNameLst>
                                      </p:cBhvr>
                                      <p:to>
                                        <p:strVal val="visible"/>
                                      </p:to>
                                    </p:set>
                                    <p:anim calcmode="lin" valueType="num">
                                      <p:cBhvr additive="base">
                                        <p:cTn id="73" dur="500" fill="hold"/>
                                        <p:tgtEl>
                                          <p:spTgt spid="282"/>
                                        </p:tgtEl>
                                        <p:attrNameLst>
                                          <p:attrName>ppt_x</p:attrName>
                                        </p:attrNameLst>
                                      </p:cBhvr>
                                      <p:tavLst>
                                        <p:tav tm="0">
                                          <p:val>
                                            <p:strVal val="#ppt_x"/>
                                          </p:val>
                                        </p:tav>
                                        <p:tav tm="100000">
                                          <p:val>
                                            <p:strVal val="#ppt_x"/>
                                          </p:val>
                                        </p:tav>
                                      </p:tavLst>
                                    </p:anim>
                                    <p:anim calcmode="lin" valueType="num">
                                      <p:cBhvr additive="base">
                                        <p:cTn id="74" dur="500" fill="hold"/>
                                        <p:tgtEl>
                                          <p:spTgt spid="28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61"/>
                                        </p:tgtEl>
                                        <p:attrNameLst>
                                          <p:attrName>style.visibility</p:attrName>
                                        </p:attrNameLst>
                                      </p:cBhvr>
                                      <p:to>
                                        <p:strVal val="visible"/>
                                      </p:to>
                                    </p:set>
                                    <p:anim calcmode="lin" valueType="num">
                                      <p:cBhvr additive="base">
                                        <p:cTn id="77" dur="500" fill="hold"/>
                                        <p:tgtEl>
                                          <p:spTgt spid="261"/>
                                        </p:tgtEl>
                                        <p:attrNameLst>
                                          <p:attrName>ppt_x</p:attrName>
                                        </p:attrNameLst>
                                      </p:cBhvr>
                                      <p:tavLst>
                                        <p:tav tm="0">
                                          <p:val>
                                            <p:strVal val="#ppt_x"/>
                                          </p:val>
                                        </p:tav>
                                        <p:tav tm="100000">
                                          <p:val>
                                            <p:strVal val="#ppt_x"/>
                                          </p:val>
                                        </p:tav>
                                      </p:tavLst>
                                    </p:anim>
                                    <p:anim calcmode="lin" valueType="num">
                                      <p:cBhvr additive="base">
                                        <p:cTn id="78" dur="500" fill="hold"/>
                                        <p:tgtEl>
                                          <p:spTgt spid="26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62"/>
                                        </p:tgtEl>
                                        <p:attrNameLst>
                                          <p:attrName>style.visibility</p:attrName>
                                        </p:attrNameLst>
                                      </p:cBhvr>
                                      <p:to>
                                        <p:strVal val="visible"/>
                                      </p:to>
                                    </p:set>
                                    <p:anim calcmode="lin" valueType="num">
                                      <p:cBhvr additive="base">
                                        <p:cTn id="81" dur="500" fill="hold"/>
                                        <p:tgtEl>
                                          <p:spTgt spid="262"/>
                                        </p:tgtEl>
                                        <p:attrNameLst>
                                          <p:attrName>ppt_x</p:attrName>
                                        </p:attrNameLst>
                                      </p:cBhvr>
                                      <p:tavLst>
                                        <p:tav tm="0">
                                          <p:val>
                                            <p:strVal val="#ppt_x"/>
                                          </p:val>
                                        </p:tav>
                                        <p:tav tm="100000">
                                          <p:val>
                                            <p:strVal val="#ppt_x"/>
                                          </p:val>
                                        </p:tav>
                                      </p:tavLst>
                                    </p:anim>
                                    <p:anim calcmode="lin" valueType="num">
                                      <p:cBhvr additive="base">
                                        <p:cTn id="82" dur="500" fill="hold"/>
                                        <p:tgtEl>
                                          <p:spTgt spid="26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67"/>
                                        </p:tgtEl>
                                        <p:attrNameLst>
                                          <p:attrName>style.visibility</p:attrName>
                                        </p:attrNameLst>
                                      </p:cBhvr>
                                      <p:to>
                                        <p:strVal val="visible"/>
                                      </p:to>
                                    </p:set>
                                    <p:anim calcmode="lin" valueType="num">
                                      <p:cBhvr additive="base">
                                        <p:cTn id="85" dur="500" fill="hold"/>
                                        <p:tgtEl>
                                          <p:spTgt spid="267"/>
                                        </p:tgtEl>
                                        <p:attrNameLst>
                                          <p:attrName>ppt_x</p:attrName>
                                        </p:attrNameLst>
                                      </p:cBhvr>
                                      <p:tavLst>
                                        <p:tav tm="0">
                                          <p:val>
                                            <p:strVal val="#ppt_x"/>
                                          </p:val>
                                        </p:tav>
                                        <p:tav tm="100000">
                                          <p:val>
                                            <p:strVal val="#ppt_x"/>
                                          </p:val>
                                        </p:tav>
                                      </p:tavLst>
                                    </p:anim>
                                    <p:anim calcmode="lin" valueType="num">
                                      <p:cBhvr additive="base">
                                        <p:cTn id="86" dur="500" fill="hold"/>
                                        <p:tgtEl>
                                          <p:spTgt spid="26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68"/>
                                        </p:tgtEl>
                                        <p:attrNameLst>
                                          <p:attrName>style.visibility</p:attrName>
                                        </p:attrNameLst>
                                      </p:cBhvr>
                                      <p:to>
                                        <p:strVal val="visible"/>
                                      </p:to>
                                    </p:set>
                                    <p:anim calcmode="lin" valueType="num">
                                      <p:cBhvr additive="base">
                                        <p:cTn id="89" dur="500" fill="hold"/>
                                        <p:tgtEl>
                                          <p:spTgt spid="268"/>
                                        </p:tgtEl>
                                        <p:attrNameLst>
                                          <p:attrName>ppt_x</p:attrName>
                                        </p:attrNameLst>
                                      </p:cBhvr>
                                      <p:tavLst>
                                        <p:tav tm="0">
                                          <p:val>
                                            <p:strVal val="#ppt_x"/>
                                          </p:val>
                                        </p:tav>
                                        <p:tav tm="100000">
                                          <p:val>
                                            <p:strVal val="#ppt_x"/>
                                          </p:val>
                                        </p:tav>
                                      </p:tavLst>
                                    </p:anim>
                                    <p:anim calcmode="lin" valueType="num">
                                      <p:cBhvr additive="base">
                                        <p:cTn id="90" dur="500" fill="hold"/>
                                        <p:tgtEl>
                                          <p:spTgt spid="26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69"/>
                                        </p:tgtEl>
                                        <p:attrNameLst>
                                          <p:attrName>style.visibility</p:attrName>
                                        </p:attrNameLst>
                                      </p:cBhvr>
                                      <p:to>
                                        <p:strVal val="visible"/>
                                      </p:to>
                                    </p:set>
                                    <p:anim calcmode="lin" valueType="num">
                                      <p:cBhvr additive="base">
                                        <p:cTn id="93" dur="500" fill="hold"/>
                                        <p:tgtEl>
                                          <p:spTgt spid="269"/>
                                        </p:tgtEl>
                                        <p:attrNameLst>
                                          <p:attrName>ppt_x</p:attrName>
                                        </p:attrNameLst>
                                      </p:cBhvr>
                                      <p:tavLst>
                                        <p:tav tm="0">
                                          <p:val>
                                            <p:strVal val="#ppt_x"/>
                                          </p:val>
                                        </p:tav>
                                        <p:tav tm="100000">
                                          <p:val>
                                            <p:strVal val="#ppt_x"/>
                                          </p:val>
                                        </p:tav>
                                      </p:tavLst>
                                    </p:anim>
                                    <p:anim calcmode="lin" valueType="num">
                                      <p:cBhvr additive="base">
                                        <p:cTn id="94" dur="500" fill="hold"/>
                                        <p:tgtEl>
                                          <p:spTgt spid="26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70"/>
                                        </p:tgtEl>
                                        <p:attrNameLst>
                                          <p:attrName>style.visibility</p:attrName>
                                        </p:attrNameLst>
                                      </p:cBhvr>
                                      <p:to>
                                        <p:strVal val="visible"/>
                                      </p:to>
                                    </p:set>
                                    <p:anim calcmode="lin" valueType="num">
                                      <p:cBhvr additive="base">
                                        <p:cTn id="97" dur="500" fill="hold"/>
                                        <p:tgtEl>
                                          <p:spTgt spid="270"/>
                                        </p:tgtEl>
                                        <p:attrNameLst>
                                          <p:attrName>ppt_x</p:attrName>
                                        </p:attrNameLst>
                                      </p:cBhvr>
                                      <p:tavLst>
                                        <p:tav tm="0">
                                          <p:val>
                                            <p:strVal val="#ppt_x"/>
                                          </p:val>
                                        </p:tav>
                                        <p:tav tm="100000">
                                          <p:val>
                                            <p:strVal val="#ppt_x"/>
                                          </p:val>
                                        </p:tav>
                                      </p:tavLst>
                                    </p:anim>
                                    <p:anim calcmode="lin" valueType="num">
                                      <p:cBhvr additive="base">
                                        <p:cTn id="98" dur="500" fill="hold"/>
                                        <p:tgtEl>
                                          <p:spTgt spid="270"/>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71"/>
                                        </p:tgtEl>
                                        <p:attrNameLst>
                                          <p:attrName>style.visibility</p:attrName>
                                        </p:attrNameLst>
                                      </p:cBhvr>
                                      <p:to>
                                        <p:strVal val="visible"/>
                                      </p:to>
                                    </p:set>
                                    <p:anim calcmode="lin" valueType="num">
                                      <p:cBhvr additive="base">
                                        <p:cTn id="101" dur="500" fill="hold"/>
                                        <p:tgtEl>
                                          <p:spTgt spid="271"/>
                                        </p:tgtEl>
                                        <p:attrNameLst>
                                          <p:attrName>ppt_x</p:attrName>
                                        </p:attrNameLst>
                                      </p:cBhvr>
                                      <p:tavLst>
                                        <p:tav tm="0">
                                          <p:val>
                                            <p:strVal val="#ppt_x"/>
                                          </p:val>
                                        </p:tav>
                                        <p:tav tm="100000">
                                          <p:val>
                                            <p:strVal val="#ppt_x"/>
                                          </p:val>
                                        </p:tav>
                                      </p:tavLst>
                                    </p:anim>
                                    <p:anim calcmode="lin" valueType="num">
                                      <p:cBhvr additive="base">
                                        <p:cTn id="102" dur="500" fill="hold"/>
                                        <p:tgtEl>
                                          <p:spTgt spid="271"/>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animBg="1"/>
      <p:bldP spid="254" grpId="0" animBg="1"/>
      <p:bldP spid="255" grpId="0" animBg="1"/>
      <p:bldP spid="256" grpId="0" animBg="1"/>
      <p:bldP spid="257" grpId="0" animBg="1"/>
      <p:bldP spid="258" grpId="0" animBg="1"/>
      <p:bldP spid="259" grpId="0" animBg="1"/>
      <p:bldP spid="260" grpId="0" animBg="1"/>
      <p:bldP spid="261" grpId="0"/>
      <p:bldP spid="262" grpId="0"/>
      <p:bldP spid="267" grpId="0"/>
      <p:bldP spid="268" grpId="0"/>
      <p:bldP spid="269" grpId="0"/>
      <p:bldP spid="270" grpId="0"/>
      <p:bldP spid="271" grpId="0"/>
      <p:bldP spid="28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358" y="103357"/>
            <a:ext cx="2695278" cy="707886"/>
          </a:xfrm>
          <a:prstGeom prst="rect">
            <a:avLst/>
          </a:prstGeom>
        </p:spPr>
      </p:pic>
      <p:sp>
        <p:nvSpPr>
          <p:cNvPr id="8" name="流程图: 过程 7"/>
          <p:cNvSpPr/>
          <p:nvPr/>
        </p:nvSpPr>
        <p:spPr>
          <a:xfrm>
            <a:off x="391764" y="1480707"/>
            <a:ext cx="8330572" cy="125185"/>
          </a:xfrm>
          <a:prstGeom prst="flowChartProcess">
            <a:avLst/>
          </a:prstGeom>
          <a:gradFill flip="none" rotWithShape="1">
            <a:gsLst>
              <a:gs pos="1000">
                <a:srgbClr val="333399"/>
              </a:gs>
              <a:gs pos="100000">
                <a:srgbClr val="0070C0">
                  <a:tint val="23500"/>
                  <a:satMod val="160000"/>
                  <a:alpha val="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00957" y="673082"/>
            <a:ext cx="2542684" cy="769441"/>
          </a:xfrm>
          <a:prstGeom prst="rect">
            <a:avLst/>
          </a:prstGeom>
          <a:noFill/>
        </p:spPr>
        <p:txBody>
          <a:bodyPr wrap="none" rtlCol="0">
            <a:spAutoFit/>
          </a:bodyPr>
          <a:lstStyle/>
          <a:p>
            <a:r>
              <a:rPr lang="en-US" altLang="zh-CN" sz="4400" dirty="0" smtClean="0">
                <a:solidFill>
                  <a:srgbClr val="333399"/>
                </a:solidFill>
                <a:latin typeface="Tahoma" panose="020B0604030504040204" pitchFamily="34" charset="0"/>
                <a:cs typeface="Tahoma" panose="020B0604030504040204" pitchFamily="34" charset="0"/>
              </a:rPr>
              <a:t>Summary</a:t>
            </a:r>
            <a:endParaRPr lang="zh-CN" altLang="en-US" sz="4400" dirty="0">
              <a:solidFill>
                <a:srgbClr val="333399"/>
              </a:solidFill>
              <a:latin typeface="Tahoma" panose="020B0604030504040204" pitchFamily="34" charset="0"/>
              <a:cs typeface="Tahoma" panose="020B0604030504040204" pitchFamily="34" charset="0"/>
            </a:endParaRPr>
          </a:p>
        </p:txBody>
      </p:sp>
      <p:sp>
        <p:nvSpPr>
          <p:cNvPr id="2" name="文本框 1"/>
          <p:cNvSpPr txBox="1"/>
          <p:nvPr/>
        </p:nvSpPr>
        <p:spPr>
          <a:xfrm>
            <a:off x="391764" y="2111987"/>
            <a:ext cx="8878521" cy="3323987"/>
          </a:xfrm>
          <a:prstGeom prst="rect">
            <a:avLst/>
          </a:prstGeom>
          <a:noFill/>
        </p:spPr>
        <p:txBody>
          <a:bodyPr wrap="none" rtlCol="0">
            <a:spAutoFit/>
          </a:bodyPr>
          <a:lstStyle/>
          <a:p>
            <a:pPr marL="285750" indent="-285750">
              <a:lnSpc>
                <a:spcPct val="150000"/>
              </a:lnSpc>
              <a:buClr>
                <a:srgbClr val="0000FF"/>
              </a:buClr>
              <a:buSzPct val="80000"/>
              <a:buFont typeface="Wingdings" panose="05000000000000000000" pitchFamily="2" charset="2"/>
              <a:buChar char="n"/>
            </a:pPr>
            <a:r>
              <a:rPr lang="en-US" altLang="zh-CN" sz="2800" dirty="0" smtClean="0">
                <a:latin typeface="Tahoma" panose="020B0604030504040204" pitchFamily="34" charset="0"/>
                <a:ea typeface="Tahoma" panose="020B0604030504040204" pitchFamily="34" charset="0"/>
                <a:cs typeface="Tahoma" panose="020B0604030504040204" pitchFamily="34" charset="0"/>
              </a:rPr>
              <a:t>Classical </a:t>
            </a:r>
            <a:r>
              <a:rPr lang="en-US" altLang="zh-CN" sz="2800" b="1" dirty="0" smtClean="0">
                <a:latin typeface="Tahoma" panose="020B0604030504040204" pitchFamily="34" charset="0"/>
                <a:ea typeface="Tahoma" panose="020B0604030504040204" pitchFamily="34" charset="0"/>
                <a:cs typeface="Tahoma" panose="020B0604030504040204" pitchFamily="34" charset="0"/>
              </a:rPr>
              <a:t>log propagation model</a:t>
            </a:r>
            <a:r>
              <a:rPr lang="en-US" altLang="zh-CN" sz="2800" dirty="0" smtClean="0">
                <a:latin typeface="Tahoma" panose="020B0604030504040204" pitchFamily="34" charset="0"/>
                <a:ea typeface="Tahoma" panose="020B0604030504040204" pitchFamily="34" charset="0"/>
                <a:cs typeface="Tahoma" panose="020B0604030504040204" pitchFamily="34" charset="0"/>
              </a:rPr>
              <a:t> badly performed </a:t>
            </a:r>
          </a:p>
          <a:p>
            <a:pPr>
              <a:lnSpc>
                <a:spcPct val="150000"/>
              </a:lnSpc>
            </a:pPr>
            <a:r>
              <a:rPr lang="en-US" altLang="zh-CN" sz="2800" dirty="0">
                <a:latin typeface="Tahoma" panose="020B0604030504040204" pitchFamily="34" charset="0"/>
                <a:ea typeface="Tahoma" panose="020B0604030504040204" pitchFamily="34" charset="0"/>
                <a:cs typeface="Tahoma" panose="020B0604030504040204" pitchFamily="34" charset="0"/>
              </a:rPr>
              <a:t> </a:t>
            </a:r>
            <a:r>
              <a:rPr lang="en-US" altLang="zh-CN" sz="2800" dirty="0" smtClean="0">
                <a:latin typeface="Tahoma" panose="020B0604030504040204" pitchFamily="34" charset="0"/>
                <a:ea typeface="Tahoma" panose="020B0604030504040204" pitchFamily="34" charset="0"/>
                <a:cs typeface="Tahoma" panose="020B0604030504040204" pitchFamily="34" charset="0"/>
              </a:rPr>
              <a:t>  in RSS-based localization</a:t>
            </a:r>
          </a:p>
          <a:p>
            <a:pPr marL="285750" indent="-285750">
              <a:lnSpc>
                <a:spcPct val="150000"/>
              </a:lnSpc>
              <a:buClr>
                <a:srgbClr val="0000FF"/>
              </a:buClr>
              <a:buSzPct val="80000"/>
              <a:buFont typeface="Wingdings" panose="05000000000000000000" pitchFamily="2" charset="2"/>
              <a:buChar char="n"/>
            </a:pPr>
            <a:r>
              <a:rPr lang="en-US" altLang="zh-CN" sz="2800" dirty="0" smtClean="0">
                <a:latin typeface="Tahoma" panose="020B0604030504040204" pitchFamily="34" charset="0"/>
                <a:ea typeface="Tahoma" panose="020B0604030504040204" pitchFamily="34" charset="0"/>
                <a:cs typeface="Tahoma" panose="020B0604030504040204" pitchFamily="34" charset="0"/>
              </a:rPr>
              <a:t>At one certain RP, the RSS varies over time</a:t>
            </a:r>
          </a:p>
          <a:p>
            <a:pPr marL="285750" indent="-285750">
              <a:lnSpc>
                <a:spcPct val="150000"/>
              </a:lnSpc>
              <a:buClr>
                <a:srgbClr val="0000FF"/>
              </a:buClr>
              <a:buSzPct val="80000"/>
              <a:buFont typeface="Wingdings" panose="05000000000000000000" pitchFamily="2" charset="2"/>
              <a:buChar char="n"/>
            </a:pPr>
            <a:r>
              <a:rPr lang="en-US" altLang="zh-CN" sz="2800" b="1" dirty="0" smtClean="0">
                <a:latin typeface="Tahoma" panose="020B0604030504040204" pitchFamily="34" charset="0"/>
                <a:ea typeface="Tahoma" panose="020B0604030504040204" pitchFamily="34" charset="0"/>
                <a:cs typeface="Tahoma" panose="020B0604030504040204" pitchFamily="34" charset="0"/>
              </a:rPr>
              <a:t>Affinity propagation model</a:t>
            </a:r>
            <a:r>
              <a:rPr lang="en-US" altLang="zh-CN" sz="2800" dirty="0" smtClean="0">
                <a:latin typeface="Tahoma" panose="020B0604030504040204" pitchFamily="34" charset="0"/>
                <a:ea typeface="Tahoma" panose="020B0604030504040204" pitchFamily="34" charset="0"/>
                <a:cs typeface="Tahoma" panose="020B0604030504040204" pitchFamily="34" charset="0"/>
              </a:rPr>
              <a:t> can efficiently cluster </a:t>
            </a:r>
          </a:p>
          <a:p>
            <a:pPr>
              <a:lnSpc>
                <a:spcPct val="150000"/>
              </a:lnSpc>
            </a:pPr>
            <a:r>
              <a:rPr lang="en-US" altLang="zh-CN" sz="2800" dirty="0" smtClean="0">
                <a:latin typeface="Tahoma" panose="020B0604030504040204" pitchFamily="34" charset="0"/>
                <a:ea typeface="Tahoma" panose="020B0604030504040204" pitchFamily="34" charset="0"/>
                <a:cs typeface="Tahoma" panose="020B0604030504040204" pitchFamily="34" charset="0"/>
              </a:rPr>
              <a:t>   RPs, reducing computation complexity </a:t>
            </a:r>
            <a:endParaRPr lang="zh-CN" altLang="en-US" sz="28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0403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358" y="103357"/>
            <a:ext cx="2695278" cy="707886"/>
          </a:xfrm>
          <a:prstGeom prst="rect">
            <a:avLst/>
          </a:prstGeom>
        </p:spPr>
      </p:pic>
      <p:sp>
        <p:nvSpPr>
          <p:cNvPr id="8" name="流程图: 过程 7"/>
          <p:cNvSpPr/>
          <p:nvPr/>
        </p:nvSpPr>
        <p:spPr>
          <a:xfrm>
            <a:off x="391764" y="1480707"/>
            <a:ext cx="8330572" cy="125185"/>
          </a:xfrm>
          <a:prstGeom prst="flowChartProcess">
            <a:avLst/>
          </a:prstGeom>
          <a:gradFill flip="none" rotWithShape="1">
            <a:gsLst>
              <a:gs pos="1000">
                <a:srgbClr val="333399"/>
              </a:gs>
              <a:gs pos="100000">
                <a:srgbClr val="0070C0">
                  <a:tint val="23500"/>
                  <a:satMod val="160000"/>
                  <a:alpha val="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00957" y="673082"/>
            <a:ext cx="4899098" cy="769441"/>
          </a:xfrm>
          <a:prstGeom prst="rect">
            <a:avLst/>
          </a:prstGeom>
          <a:noFill/>
        </p:spPr>
        <p:txBody>
          <a:bodyPr wrap="none" rtlCol="0">
            <a:spAutoFit/>
          </a:bodyPr>
          <a:lstStyle/>
          <a:p>
            <a:r>
              <a:rPr lang="en-US" altLang="zh-CN" sz="4400" dirty="0" smtClean="0">
                <a:solidFill>
                  <a:srgbClr val="333399"/>
                </a:solidFill>
                <a:latin typeface="Tahoma" panose="020B0604030504040204" pitchFamily="34" charset="0"/>
                <a:ea typeface="Tahoma" panose="020B0604030504040204" pitchFamily="34" charset="0"/>
                <a:cs typeface="Tahoma" panose="020B0604030504040204" pitchFamily="34" charset="0"/>
              </a:rPr>
              <a:t>Acknowledgement </a:t>
            </a:r>
            <a:endParaRPr lang="zh-CN" altLang="en-US" sz="4400" dirty="0">
              <a:solidFill>
                <a:srgbClr val="333399"/>
              </a:solidFill>
              <a:latin typeface="Tahoma" panose="020B0604030504040204" pitchFamily="34" charset="0"/>
              <a:cs typeface="Tahoma" panose="020B0604030504040204" pitchFamily="34" charset="0"/>
            </a:endParaRPr>
          </a:p>
        </p:txBody>
      </p:sp>
      <p:sp>
        <p:nvSpPr>
          <p:cNvPr id="2" name="文本框 1"/>
          <p:cNvSpPr txBox="1"/>
          <p:nvPr/>
        </p:nvSpPr>
        <p:spPr>
          <a:xfrm>
            <a:off x="508000" y="1952190"/>
            <a:ext cx="5819991" cy="2862322"/>
          </a:xfrm>
          <a:prstGeom prst="rect">
            <a:avLst/>
          </a:prstGeom>
          <a:noFill/>
        </p:spPr>
        <p:txBody>
          <a:bodyPr wrap="none" rtlCol="0">
            <a:spAutoFit/>
          </a:bodyPr>
          <a:lstStyle/>
          <a:p>
            <a:pPr marL="571500" indent="-571500">
              <a:buClr>
                <a:srgbClr val="0000FF"/>
              </a:buClr>
              <a:buSzPct val="60000"/>
              <a:buFont typeface="Wingdings" panose="05000000000000000000" pitchFamily="2" charset="2"/>
              <a:buChar char="n"/>
            </a:pPr>
            <a:r>
              <a:rPr lang="en-US" altLang="zh-CN" sz="3600" dirty="0" smtClean="0">
                <a:latin typeface="Tahoma" panose="020B0604030504040204" pitchFamily="34" charset="0"/>
                <a:ea typeface="Tahoma" panose="020B0604030504040204" pitchFamily="34" charset="0"/>
                <a:cs typeface="Tahoma" panose="020B0604030504040204" pitchFamily="34" charset="0"/>
              </a:rPr>
              <a:t>Indoor localization group</a:t>
            </a:r>
          </a:p>
          <a:p>
            <a:r>
              <a:rPr lang="en-US" altLang="zh-CN" sz="3600" dirty="0" smtClean="0">
                <a:latin typeface="Tahoma" panose="020B0604030504040204" pitchFamily="34" charset="0"/>
                <a:ea typeface="Tahoma" panose="020B0604030504040204" pitchFamily="34" charset="0"/>
                <a:cs typeface="Tahoma" panose="020B0604030504040204" pitchFamily="34" charset="0"/>
              </a:rPr>
              <a:t>    </a:t>
            </a:r>
          </a:p>
          <a:p>
            <a:pPr marL="571500" indent="-571500">
              <a:buClr>
                <a:srgbClr val="0000FF"/>
              </a:buClr>
              <a:buSzPct val="60000"/>
              <a:buFont typeface="Wingdings" panose="05000000000000000000" pitchFamily="2" charset="2"/>
              <a:buChar char="n"/>
            </a:pPr>
            <a:r>
              <a:rPr lang="en-US" altLang="zh-CN" sz="3600" dirty="0" smtClean="0">
                <a:latin typeface="Tahoma" panose="020B0604030504040204" pitchFamily="34" charset="0"/>
                <a:cs typeface="Tahoma" panose="020B0604030504040204" pitchFamily="34" charset="0"/>
              </a:rPr>
              <a:t>Pro. Tian</a:t>
            </a:r>
          </a:p>
          <a:p>
            <a:r>
              <a:rPr lang="en-US" altLang="zh-CN" sz="3600" dirty="0">
                <a:latin typeface="Tahoma" panose="020B0604030504040204" pitchFamily="34" charset="0"/>
                <a:cs typeface="Tahoma" panose="020B0604030504040204" pitchFamily="34" charset="0"/>
              </a:rPr>
              <a:t> </a:t>
            </a:r>
            <a:r>
              <a:rPr lang="en-US" altLang="zh-CN" sz="3600" dirty="0" smtClean="0">
                <a:latin typeface="Tahoma" panose="020B0604030504040204" pitchFamily="34" charset="0"/>
                <a:cs typeface="Tahoma" panose="020B0604030504040204" pitchFamily="34" charset="0"/>
              </a:rPr>
              <a:t>   </a:t>
            </a:r>
          </a:p>
          <a:p>
            <a:pPr marL="571500" indent="-571500">
              <a:buClr>
                <a:srgbClr val="0000FF"/>
              </a:buClr>
              <a:buSzPct val="60000"/>
              <a:buFont typeface="Wingdings" panose="05000000000000000000" pitchFamily="2" charset="2"/>
              <a:buChar char="n"/>
            </a:pPr>
            <a:r>
              <a:rPr lang="en-US" altLang="zh-CN" sz="3600" dirty="0" smtClean="0">
                <a:latin typeface="Tahoma" panose="020B0604030504040204" pitchFamily="34" charset="0"/>
                <a:cs typeface="Tahoma" panose="020B0604030504040204" pitchFamily="34" charset="0"/>
              </a:rPr>
              <a:t>Pro. Wang</a:t>
            </a:r>
            <a:endParaRPr lang="zh-CN" altLang="en-US" sz="36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152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358" y="103357"/>
            <a:ext cx="2695278" cy="707886"/>
          </a:xfrm>
          <a:prstGeom prst="rect">
            <a:avLst/>
          </a:prstGeom>
        </p:spPr>
      </p:pic>
      <p:sp>
        <p:nvSpPr>
          <p:cNvPr id="8" name="流程图: 过程 7"/>
          <p:cNvSpPr/>
          <p:nvPr/>
        </p:nvSpPr>
        <p:spPr>
          <a:xfrm>
            <a:off x="391764" y="1480707"/>
            <a:ext cx="8330572" cy="125185"/>
          </a:xfrm>
          <a:prstGeom prst="flowChartProcess">
            <a:avLst/>
          </a:prstGeom>
          <a:gradFill flip="none" rotWithShape="1">
            <a:gsLst>
              <a:gs pos="1000">
                <a:srgbClr val="333399"/>
              </a:gs>
              <a:gs pos="100000">
                <a:srgbClr val="0070C0">
                  <a:tint val="23500"/>
                  <a:satMod val="160000"/>
                  <a:alpha val="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00957" y="673082"/>
            <a:ext cx="3082319" cy="769441"/>
          </a:xfrm>
          <a:prstGeom prst="rect">
            <a:avLst/>
          </a:prstGeom>
          <a:noFill/>
        </p:spPr>
        <p:txBody>
          <a:bodyPr wrap="none" rtlCol="0">
            <a:spAutoFit/>
          </a:bodyPr>
          <a:lstStyle/>
          <a:p>
            <a:r>
              <a:rPr lang="en-US" altLang="zh-CN" sz="4400" dirty="0" smtClean="0">
                <a:solidFill>
                  <a:srgbClr val="333399"/>
                </a:solidFill>
                <a:latin typeface="Tahoma" panose="020B0604030504040204" pitchFamily="34" charset="0"/>
                <a:cs typeface="Tahoma" panose="020B0604030504040204" pitchFamily="34" charset="0"/>
              </a:rPr>
              <a:t>Red herring</a:t>
            </a:r>
            <a:endParaRPr lang="zh-CN" altLang="en-US" sz="4400" dirty="0">
              <a:solidFill>
                <a:srgbClr val="333399"/>
              </a:solidFill>
              <a:latin typeface="Tahoma" panose="020B0604030504040204" pitchFamily="34" charset="0"/>
              <a:cs typeface="Tahoma" panose="020B0604030504040204" pitchFamily="34" charset="0"/>
            </a:endParaRPr>
          </a:p>
        </p:txBody>
      </p:sp>
      <p:sp>
        <p:nvSpPr>
          <p:cNvPr id="2" name="文本框 1"/>
          <p:cNvSpPr txBox="1"/>
          <p:nvPr/>
        </p:nvSpPr>
        <p:spPr>
          <a:xfrm>
            <a:off x="226664" y="1524498"/>
            <a:ext cx="9068508" cy="5940088"/>
          </a:xfrm>
          <a:prstGeom prst="rect">
            <a:avLst/>
          </a:prstGeom>
          <a:noFill/>
        </p:spPr>
        <p:txBody>
          <a:bodyPr wrap="none" rtlCol="0">
            <a:spAutoFit/>
          </a:bodyPr>
          <a:lstStyle/>
          <a:p>
            <a:pPr marL="285750" indent="-285750">
              <a:buClr>
                <a:srgbClr val="0000FF"/>
              </a:buClr>
              <a:buSzPct val="60000"/>
              <a:buFont typeface="Wingdings" panose="05000000000000000000" pitchFamily="2" charset="2"/>
              <a:buChar char="n"/>
            </a:pPr>
            <a:r>
              <a:rPr lang="en-US" altLang="zh-CN" sz="3200" dirty="0" smtClean="0">
                <a:latin typeface="Tahoma" panose="020B0604030504040204" pitchFamily="34" charset="0"/>
                <a:ea typeface="Tahoma" panose="020B0604030504040204" pitchFamily="34" charset="0"/>
                <a:cs typeface="Tahoma" panose="020B0604030504040204" pitchFamily="34" charset="0"/>
              </a:rPr>
              <a:t>Website</a:t>
            </a:r>
          </a:p>
          <a:p>
            <a:pPr marL="742950" lvl="1" indent="-285750">
              <a:buClr>
                <a:srgbClr val="0000FF"/>
              </a:buClr>
              <a:buSzPct val="50000"/>
              <a:buFont typeface="Wingdings" panose="05000000000000000000" pitchFamily="2" charset="2"/>
              <a:buChar char="n"/>
            </a:pPr>
            <a:r>
              <a:rPr lang="en-US" altLang="zh-CN" sz="2200" dirty="0">
                <a:latin typeface="Tahoma" panose="020B0604030504040204" pitchFamily="34" charset="0"/>
                <a:cs typeface="Tahoma" panose="020B0604030504040204" pitchFamily="34" charset="0"/>
                <a:hlinkClick r:id="rId4"/>
              </a:rPr>
              <a:t>http://</a:t>
            </a:r>
            <a:r>
              <a:rPr lang="en-US" altLang="zh-CN" sz="2200" dirty="0" smtClean="0">
                <a:latin typeface="Tahoma" panose="020B0604030504040204" pitchFamily="34" charset="0"/>
                <a:cs typeface="Tahoma" panose="020B0604030504040204" pitchFamily="34" charset="0"/>
                <a:hlinkClick r:id="rId4"/>
              </a:rPr>
              <a:t>www.psi.toronto.edu/index.php?q=affinity%20propagation</a:t>
            </a:r>
            <a:endParaRPr lang="en-US" altLang="zh-CN" sz="2200" dirty="0" smtClean="0">
              <a:latin typeface="Tahoma" panose="020B0604030504040204" pitchFamily="34" charset="0"/>
              <a:cs typeface="Tahoma" panose="020B0604030504040204" pitchFamily="34" charset="0"/>
            </a:endParaRPr>
          </a:p>
          <a:p>
            <a:pPr marL="742950" lvl="1" indent="-285750">
              <a:buClr>
                <a:srgbClr val="0000FF"/>
              </a:buClr>
              <a:buSzPct val="50000"/>
              <a:buFont typeface="Wingdings" panose="05000000000000000000" pitchFamily="2" charset="2"/>
              <a:buChar char="n"/>
            </a:pPr>
            <a:r>
              <a:rPr lang="en-US" altLang="zh-CN" sz="2200" dirty="0">
                <a:latin typeface="Tahoma" panose="020B0604030504040204" pitchFamily="34" charset="0"/>
                <a:cs typeface="Tahoma" panose="020B0604030504040204" pitchFamily="34" charset="0"/>
                <a:hlinkClick r:id="rId5"/>
              </a:rPr>
              <a:t>http://</a:t>
            </a:r>
            <a:r>
              <a:rPr lang="en-US" altLang="zh-CN" sz="2200" dirty="0" smtClean="0">
                <a:latin typeface="Tahoma" panose="020B0604030504040204" pitchFamily="34" charset="0"/>
                <a:cs typeface="Tahoma" panose="020B0604030504040204" pitchFamily="34" charset="0"/>
                <a:hlinkClick r:id="rId5"/>
              </a:rPr>
              <a:t>www.ekahau.com/wifidesign/ekahau-site-survey</a:t>
            </a:r>
            <a:endParaRPr lang="en-US" altLang="zh-CN" sz="2200" dirty="0" smtClean="0">
              <a:latin typeface="Tahoma" panose="020B0604030504040204" pitchFamily="34" charset="0"/>
              <a:cs typeface="Tahoma" panose="020B0604030504040204" pitchFamily="34" charset="0"/>
            </a:endParaRPr>
          </a:p>
          <a:p>
            <a:pPr marL="285750" indent="-285750">
              <a:buClr>
                <a:srgbClr val="0000FF"/>
              </a:buClr>
              <a:buSzPct val="60000"/>
              <a:buFont typeface="Wingdings" panose="05000000000000000000" pitchFamily="2" charset="2"/>
              <a:buChar char="n"/>
            </a:pPr>
            <a:r>
              <a:rPr lang="en-US" altLang="zh-CN" sz="3200" dirty="0" smtClean="0">
                <a:latin typeface="Tahoma" panose="020B0604030504040204" pitchFamily="34" charset="0"/>
                <a:cs typeface="Tahoma" panose="020B0604030504040204" pitchFamily="34" charset="0"/>
              </a:rPr>
              <a:t>Paper</a:t>
            </a:r>
          </a:p>
          <a:p>
            <a:pPr marL="742950" lvl="1" indent="-285750">
              <a:buClr>
                <a:srgbClr val="0000FF"/>
              </a:buClr>
              <a:buSzPct val="50000"/>
              <a:buFont typeface="Wingdings" panose="05000000000000000000" pitchFamily="2" charset="2"/>
              <a:buChar char="n"/>
            </a:pPr>
            <a:r>
              <a:rPr lang="en-US" altLang="zh-CN" sz="2400" dirty="0">
                <a:latin typeface="Tahoma" panose="020B0604030504040204" pitchFamily="34" charset="0"/>
                <a:cs typeface="Tahoma" panose="020B0604030504040204" pitchFamily="34" charset="0"/>
                <a:hlinkClick r:id="rId6"/>
              </a:rPr>
              <a:t>http://</a:t>
            </a:r>
            <a:r>
              <a:rPr lang="en-US" altLang="zh-CN" sz="2400" dirty="0" smtClean="0">
                <a:latin typeface="Tahoma" panose="020B0604030504040204" pitchFamily="34" charset="0"/>
                <a:cs typeface="Tahoma" panose="020B0604030504040204" pitchFamily="34" charset="0"/>
                <a:hlinkClick r:id="rId6"/>
              </a:rPr>
              <a:t>digitalcommons.unl.edu/cgi/viewcontent.cgi?article</a:t>
            </a:r>
          </a:p>
          <a:p>
            <a:pPr lvl="1">
              <a:buClr>
                <a:srgbClr val="0000FF"/>
              </a:buClr>
              <a:buSzPct val="60000"/>
            </a:pPr>
            <a:r>
              <a:rPr lang="en-US" altLang="zh-CN" sz="2400" dirty="0" smtClean="0">
                <a:latin typeface="Tahoma" panose="020B0604030504040204" pitchFamily="34" charset="0"/>
                <a:cs typeface="Tahoma" panose="020B0604030504040204" pitchFamily="34" charset="0"/>
                <a:hlinkClick r:id="rId6"/>
              </a:rPr>
              <a:t>=1059&amp;context=</a:t>
            </a:r>
            <a:r>
              <a:rPr lang="en-US" altLang="zh-CN" sz="2400" dirty="0" err="1" smtClean="0">
                <a:latin typeface="Tahoma" panose="020B0604030504040204" pitchFamily="34" charset="0"/>
                <a:cs typeface="Tahoma" panose="020B0604030504040204" pitchFamily="34" charset="0"/>
                <a:hlinkClick r:id="rId6"/>
              </a:rPr>
              <a:t>computerscidiss</a:t>
            </a:r>
            <a:endParaRPr lang="en-US" altLang="zh-CN" sz="2400" dirty="0" smtClean="0">
              <a:latin typeface="Tahoma" panose="020B0604030504040204" pitchFamily="34" charset="0"/>
              <a:cs typeface="Tahoma" panose="020B0604030504040204" pitchFamily="34" charset="0"/>
            </a:endParaRPr>
          </a:p>
          <a:p>
            <a:pPr marL="742950" lvl="1" indent="-285750">
              <a:buClr>
                <a:srgbClr val="0000FF"/>
              </a:buClr>
              <a:buSzPct val="50000"/>
              <a:buFont typeface="Wingdings" panose="05000000000000000000" pitchFamily="2" charset="2"/>
              <a:buChar char="n"/>
            </a:pPr>
            <a:r>
              <a:rPr lang="en-US" altLang="zh-CN" sz="2400" dirty="0">
                <a:latin typeface="Tahoma" panose="020B0604030504040204" pitchFamily="34" charset="0"/>
                <a:cs typeface="Tahoma" panose="020B0604030504040204" pitchFamily="34" charset="0"/>
                <a:hlinkClick r:id="rId7"/>
              </a:rPr>
              <a:t>http://</a:t>
            </a:r>
            <a:r>
              <a:rPr lang="en-US" altLang="zh-CN" sz="2400" dirty="0" smtClean="0">
                <a:latin typeface="Tahoma" panose="020B0604030504040204" pitchFamily="34" charset="0"/>
                <a:cs typeface="Tahoma" panose="020B0604030504040204" pitchFamily="34" charset="0"/>
                <a:hlinkClick r:id="rId7"/>
              </a:rPr>
              <a:t>d-scholarship.pitt.edu/6395/1/dissertation28Feb05</a:t>
            </a:r>
          </a:p>
          <a:p>
            <a:pPr lvl="1">
              <a:buClr>
                <a:srgbClr val="0000FF"/>
              </a:buClr>
              <a:buSzPct val="60000"/>
            </a:pPr>
            <a:r>
              <a:rPr lang="en-US" altLang="zh-CN" sz="2400" dirty="0" smtClean="0">
                <a:latin typeface="Tahoma" panose="020B0604030504040204" pitchFamily="34" charset="0"/>
                <a:cs typeface="Tahoma" panose="020B0604030504040204" pitchFamily="34" charset="0"/>
                <a:hlinkClick r:id="rId7"/>
              </a:rPr>
              <a:t>.pdf</a:t>
            </a:r>
            <a:endParaRPr lang="en-US" altLang="zh-CN" sz="2400" dirty="0">
              <a:latin typeface="Tahoma" panose="020B0604030504040204" pitchFamily="34" charset="0"/>
              <a:cs typeface="Tahoma" panose="020B0604030504040204" pitchFamily="34" charset="0"/>
            </a:endParaRPr>
          </a:p>
          <a:p>
            <a:pPr marL="342900" indent="-342900">
              <a:buClr>
                <a:srgbClr val="0000FF"/>
              </a:buClr>
              <a:buSzPct val="60000"/>
              <a:buFont typeface="Wingdings" panose="05000000000000000000" pitchFamily="2" charset="2"/>
              <a:buChar char="n"/>
            </a:pPr>
            <a:r>
              <a:rPr lang="en-US" altLang="zh-CN" sz="3200" dirty="0" smtClean="0">
                <a:latin typeface="Tahoma" panose="020B0604030504040204" pitchFamily="34" charset="0"/>
                <a:cs typeface="Tahoma" panose="020B0604030504040204" pitchFamily="34" charset="0"/>
              </a:rPr>
              <a:t>My new personal website(blog)</a:t>
            </a:r>
          </a:p>
          <a:p>
            <a:pPr marL="800100" lvl="1" indent="-342900">
              <a:buClr>
                <a:srgbClr val="0000FF"/>
              </a:buClr>
              <a:buSzPct val="42000"/>
              <a:buFont typeface="Wingdings" panose="05000000000000000000" pitchFamily="2" charset="2"/>
              <a:buChar char="n"/>
            </a:pPr>
            <a:r>
              <a:rPr lang="en-US" altLang="zh-CN" sz="3200" dirty="0" smtClean="0">
                <a:solidFill>
                  <a:srgbClr val="FF0000"/>
                </a:solidFill>
                <a:latin typeface="Tahoma" panose="020B0604030504040204" pitchFamily="34" charset="0"/>
                <a:cs typeface="Tahoma" panose="020B0604030504040204" pitchFamily="34" charset="0"/>
              </a:rPr>
              <a:t>http://tinyrookie.me</a:t>
            </a:r>
          </a:p>
          <a:p>
            <a:pPr marL="342900" indent="-342900">
              <a:buClr>
                <a:srgbClr val="0000FF"/>
              </a:buClr>
              <a:buSzPct val="60000"/>
              <a:buFont typeface="Wingdings" panose="05000000000000000000" pitchFamily="2" charset="2"/>
              <a:buChar char="n"/>
            </a:pPr>
            <a:r>
              <a:rPr lang="en-US" altLang="zh-CN" sz="3200" dirty="0" smtClean="0">
                <a:latin typeface="Tahoma" panose="020B0604030504040204" pitchFamily="34" charset="0"/>
                <a:cs typeface="Tahoma" panose="020B0604030504040204" pitchFamily="34" charset="0"/>
              </a:rPr>
              <a:t>E-mail:</a:t>
            </a:r>
          </a:p>
          <a:p>
            <a:pPr marL="800100" lvl="1" indent="-342900">
              <a:buClr>
                <a:srgbClr val="0000FF"/>
              </a:buClr>
              <a:buSzPct val="45000"/>
              <a:buFont typeface="Wingdings" panose="05000000000000000000" pitchFamily="2" charset="2"/>
              <a:buChar char="n"/>
            </a:pPr>
            <a:r>
              <a:rPr lang="en-US" altLang="zh-CN" sz="3200" dirty="0" smtClean="0">
                <a:solidFill>
                  <a:srgbClr val="009900"/>
                </a:solidFill>
                <a:latin typeface="Tahoma" panose="020B0604030504040204" pitchFamily="34" charset="0"/>
                <a:cs typeface="Tahoma" panose="020B0604030504040204" pitchFamily="34" charset="0"/>
              </a:rPr>
              <a:t>mike_mc@163.com</a:t>
            </a:r>
          </a:p>
          <a:p>
            <a:pPr>
              <a:buClr>
                <a:srgbClr val="0000FF"/>
              </a:buClr>
              <a:buSzPct val="60000"/>
            </a:pPr>
            <a:endParaRPr lang="en-US" altLang="zh-CN" sz="2400" dirty="0" smtClean="0">
              <a:latin typeface="Tahoma" panose="020B0604030504040204" pitchFamily="34" charset="0"/>
              <a:cs typeface="Tahoma" panose="020B0604030504040204" pitchFamily="34" charset="0"/>
            </a:endParaRPr>
          </a:p>
          <a:p>
            <a:pPr lvl="1">
              <a:buClr>
                <a:srgbClr val="0000FF"/>
              </a:buClr>
              <a:buSzPct val="60000"/>
            </a:pPr>
            <a:endParaRPr lang="en-US" altLang="zh-CN" sz="2400" dirty="0" smtClean="0">
              <a:latin typeface="Tahoma" panose="020B0604030504040204" pitchFamily="34" charset="0"/>
              <a:cs typeface="Tahoma" panose="020B0604030504040204" pitchFamily="34" charset="0"/>
            </a:endParaRPr>
          </a:p>
        </p:txBody>
      </p:sp>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3298" y="4905828"/>
            <a:ext cx="1609844" cy="1575347"/>
          </a:xfrm>
          <a:prstGeom prst="rect">
            <a:avLst/>
          </a:prstGeom>
        </p:spPr>
      </p:pic>
    </p:spTree>
    <p:extLst>
      <p:ext uri="{BB962C8B-B14F-4D97-AF65-F5344CB8AC3E}">
        <p14:creationId xmlns:p14="http://schemas.microsoft.com/office/powerpoint/2010/main" val="2945879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358" y="103357"/>
            <a:ext cx="2695278" cy="707886"/>
          </a:xfrm>
          <a:prstGeom prst="rect">
            <a:avLst/>
          </a:prstGeom>
        </p:spPr>
      </p:pic>
      <p:sp>
        <p:nvSpPr>
          <p:cNvPr id="8" name="流程图: 过程 7"/>
          <p:cNvSpPr/>
          <p:nvPr/>
        </p:nvSpPr>
        <p:spPr>
          <a:xfrm>
            <a:off x="391764" y="1480707"/>
            <a:ext cx="8330572" cy="125185"/>
          </a:xfrm>
          <a:prstGeom prst="flowChartProcess">
            <a:avLst/>
          </a:prstGeom>
          <a:gradFill flip="none" rotWithShape="1">
            <a:gsLst>
              <a:gs pos="1000">
                <a:srgbClr val="333399"/>
              </a:gs>
              <a:gs pos="100000">
                <a:srgbClr val="0070C0">
                  <a:tint val="23500"/>
                  <a:satMod val="160000"/>
                  <a:alpha val="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00957" y="673082"/>
            <a:ext cx="7843814" cy="769441"/>
          </a:xfrm>
          <a:prstGeom prst="rect">
            <a:avLst/>
          </a:prstGeom>
          <a:noFill/>
        </p:spPr>
        <p:txBody>
          <a:bodyPr wrap="none" rtlCol="0">
            <a:spAutoFit/>
          </a:bodyPr>
          <a:lstStyle/>
          <a:p>
            <a:r>
              <a:rPr lang="en-US" altLang="zh-CN" sz="4400" dirty="0" smtClean="0">
                <a:solidFill>
                  <a:srgbClr val="333399"/>
                </a:solidFill>
                <a:latin typeface="Tahoma" panose="020B0604030504040204" pitchFamily="34" charset="0"/>
                <a:ea typeface="Tahoma" panose="020B0604030504040204" pitchFamily="34" charset="0"/>
                <a:cs typeface="Tahoma" panose="020B0604030504040204" pitchFamily="34" charset="0"/>
              </a:rPr>
              <a:t>Indoor localization applications</a:t>
            </a:r>
            <a:endParaRPr lang="zh-CN" altLang="en-US" sz="4400" dirty="0">
              <a:solidFill>
                <a:srgbClr val="333399"/>
              </a:solidFill>
              <a:latin typeface="Tahoma" panose="020B0604030504040204" pitchFamily="34" charset="0"/>
              <a:cs typeface="Tahoma" panose="020B0604030504040204" pitchFamily="34" charset="0"/>
            </a:endParaRPr>
          </a:p>
        </p:txBody>
      </p:sp>
      <p:sp>
        <p:nvSpPr>
          <p:cNvPr id="4" name="文本框 3"/>
          <p:cNvSpPr txBox="1"/>
          <p:nvPr/>
        </p:nvSpPr>
        <p:spPr>
          <a:xfrm>
            <a:off x="478236" y="2012248"/>
            <a:ext cx="5694508" cy="5041380"/>
          </a:xfrm>
          <a:prstGeom prst="rect">
            <a:avLst/>
          </a:prstGeom>
          <a:noFill/>
        </p:spPr>
        <p:txBody>
          <a:bodyPr wrap="none" rtlCol="0">
            <a:spAutoFit/>
          </a:bodyPr>
          <a:lstStyle/>
          <a:p>
            <a:pPr marL="285750" indent="-285750">
              <a:lnSpc>
                <a:spcPct val="120000"/>
              </a:lnSpc>
              <a:buClr>
                <a:srgbClr val="0000FF"/>
              </a:buClr>
              <a:buSzPct val="60000"/>
              <a:buFont typeface="Wingdings" panose="05000000000000000000" pitchFamily="2" charset="2"/>
              <a:buChar char="n"/>
            </a:pPr>
            <a:r>
              <a:rPr lang="en-US" altLang="zh-CN" sz="2800" dirty="0" smtClean="0">
                <a:latin typeface="Tahoma" panose="020B0604030504040204" pitchFamily="34" charset="0"/>
                <a:ea typeface="Tahoma" panose="020B0604030504040204" pitchFamily="34" charset="0"/>
                <a:cs typeface="Tahoma" panose="020B0604030504040204" pitchFamily="34" charset="0"/>
              </a:rPr>
              <a:t>Location-based network </a:t>
            </a:r>
          </a:p>
          <a:p>
            <a:pPr>
              <a:lnSpc>
                <a:spcPct val="120000"/>
              </a:lnSpc>
              <a:buClr>
                <a:srgbClr val="0000FF"/>
              </a:buClr>
              <a:buSzPct val="60000"/>
            </a:pPr>
            <a:r>
              <a:rPr lang="en-US" altLang="zh-CN" sz="2800" dirty="0" smtClean="0">
                <a:latin typeface="Tahoma" panose="020B0604030504040204" pitchFamily="34" charset="0"/>
                <a:ea typeface="Tahoma" panose="020B0604030504040204" pitchFamily="34" charset="0"/>
                <a:cs typeface="Tahoma" panose="020B0604030504040204" pitchFamily="34" charset="0"/>
              </a:rPr>
              <a:t>management and security</a:t>
            </a:r>
          </a:p>
          <a:p>
            <a:pPr marL="742950" lvl="1" indent="-285750">
              <a:lnSpc>
                <a:spcPct val="120000"/>
              </a:lnSpc>
              <a:buClr>
                <a:srgbClr val="FF0000"/>
              </a:buClr>
              <a:buSzPct val="50000"/>
              <a:buFont typeface="Wingdings" panose="05000000000000000000" pitchFamily="2" charset="2"/>
              <a:buChar char="n"/>
            </a:pPr>
            <a:r>
              <a:rPr lang="en-US" altLang="zh-CN" sz="2400" dirty="0" smtClean="0">
                <a:latin typeface="Tahoma" panose="020B0604030504040204" pitchFamily="34" charset="0"/>
                <a:cs typeface="Tahoma" panose="020B0604030504040204" pitchFamily="34" charset="0"/>
              </a:rPr>
              <a:t>Location track</a:t>
            </a:r>
          </a:p>
          <a:p>
            <a:pPr marL="742950" lvl="1" indent="-285750">
              <a:lnSpc>
                <a:spcPct val="120000"/>
              </a:lnSpc>
              <a:buClr>
                <a:srgbClr val="FF0000"/>
              </a:buClr>
              <a:buSzPct val="50000"/>
              <a:buFont typeface="Wingdings" panose="05000000000000000000" pitchFamily="2" charset="2"/>
              <a:buChar char="n"/>
            </a:pPr>
            <a:r>
              <a:rPr lang="en-US" altLang="zh-CN" sz="2400" dirty="0" smtClean="0">
                <a:latin typeface="Tahoma" panose="020B0604030504040204" pitchFamily="34" charset="0"/>
                <a:cs typeface="Tahoma" panose="020B0604030504040204" pitchFamily="34" charset="0"/>
              </a:rPr>
              <a:t>Site survey &amp; planning</a:t>
            </a:r>
          </a:p>
          <a:p>
            <a:pPr marL="742950" lvl="1" indent="-285750">
              <a:lnSpc>
                <a:spcPct val="120000"/>
              </a:lnSpc>
              <a:buClr>
                <a:srgbClr val="FF0000"/>
              </a:buClr>
              <a:buSzPct val="50000"/>
              <a:buFont typeface="Wingdings" panose="05000000000000000000" pitchFamily="2" charset="2"/>
              <a:buChar char="n"/>
            </a:pPr>
            <a:r>
              <a:rPr lang="en-US" altLang="zh-CN" sz="2400" dirty="0" smtClean="0">
                <a:latin typeface="Tahoma" panose="020B0604030504040204" pitchFamily="34" charset="0"/>
                <a:cs typeface="Tahoma" panose="020B0604030504040204" pitchFamily="34" charset="0"/>
              </a:rPr>
              <a:t>…</a:t>
            </a:r>
          </a:p>
          <a:p>
            <a:pPr marL="285750" indent="-285750">
              <a:lnSpc>
                <a:spcPct val="120000"/>
              </a:lnSpc>
              <a:buClr>
                <a:srgbClr val="0000FF"/>
              </a:buClr>
              <a:buSzPct val="60000"/>
              <a:buFont typeface="Wingdings" panose="05000000000000000000" pitchFamily="2" charset="2"/>
              <a:buChar char="n"/>
            </a:pPr>
            <a:r>
              <a:rPr lang="en-US" altLang="zh-CN" sz="2800" dirty="0" smtClean="0">
                <a:latin typeface="Tahoma" panose="020B0604030504040204" pitchFamily="34" charset="0"/>
                <a:cs typeface="Tahoma" panose="020B0604030504040204" pitchFamily="34" charset="0"/>
              </a:rPr>
              <a:t>Medicine and health care</a:t>
            </a:r>
            <a:endParaRPr lang="en-US" altLang="zh-CN" sz="2800" dirty="0">
              <a:latin typeface="Tahoma" panose="020B0604030504040204" pitchFamily="34" charset="0"/>
              <a:cs typeface="Tahoma" panose="020B0604030504040204" pitchFamily="34" charset="0"/>
            </a:endParaRPr>
          </a:p>
          <a:p>
            <a:pPr marL="285750" indent="-285750">
              <a:lnSpc>
                <a:spcPct val="120000"/>
              </a:lnSpc>
              <a:buClr>
                <a:srgbClr val="0000FF"/>
              </a:buClr>
              <a:buSzPct val="60000"/>
              <a:buFont typeface="Wingdings" panose="05000000000000000000" pitchFamily="2" charset="2"/>
              <a:buChar char="n"/>
            </a:pPr>
            <a:r>
              <a:rPr lang="en-US" altLang="zh-CN" sz="2800" dirty="0" smtClean="0">
                <a:latin typeface="Tahoma" panose="020B0604030504040204" pitchFamily="34" charset="0"/>
                <a:cs typeface="Tahoma" panose="020B0604030504040204" pitchFamily="34" charset="0"/>
              </a:rPr>
              <a:t>Personalized information delivery</a:t>
            </a:r>
          </a:p>
          <a:p>
            <a:pPr marL="285750" indent="-285750">
              <a:lnSpc>
                <a:spcPct val="120000"/>
              </a:lnSpc>
              <a:buClr>
                <a:srgbClr val="0000FF"/>
              </a:buClr>
              <a:buSzPct val="60000"/>
              <a:buFont typeface="Wingdings" panose="05000000000000000000" pitchFamily="2" charset="2"/>
              <a:buChar char="n"/>
            </a:pPr>
            <a:r>
              <a:rPr lang="en-US" altLang="zh-CN" sz="2800" dirty="0" smtClean="0">
                <a:latin typeface="Tahoma" panose="020B0604030504040204" pitchFamily="34" charset="0"/>
                <a:cs typeface="Tahoma" panose="020B0604030504040204" pitchFamily="34" charset="0"/>
              </a:rPr>
              <a:t>Navigation for the disabled</a:t>
            </a:r>
          </a:p>
          <a:p>
            <a:pPr marL="285750" indent="-285750">
              <a:lnSpc>
                <a:spcPct val="120000"/>
              </a:lnSpc>
              <a:buClr>
                <a:srgbClr val="0000FF"/>
              </a:buClr>
              <a:buSzPct val="60000"/>
              <a:buFont typeface="Wingdings" panose="05000000000000000000" pitchFamily="2" charset="2"/>
              <a:buChar char="n"/>
            </a:pPr>
            <a:r>
              <a:rPr lang="en-US" altLang="zh-CN" sz="2800" dirty="0" smtClean="0">
                <a:latin typeface="Tahoma" panose="020B0604030504040204" pitchFamily="34" charset="0"/>
                <a:cs typeface="Tahoma" panose="020B0604030504040204" pitchFamily="34" charset="0"/>
              </a:rPr>
              <a:t>…</a:t>
            </a:r>
          </a:p>
          <a:p>
            <a:pPr marL="285750" indent="-285750">
              <a:lnSpc>
                <a:spcPct val="120000"/>
              </a:lnSpc>
              <a:buClr>
                <a:srgbClr val="0000FF"/>
              </a:buClr>
              <a:buSzPct val="60000"/>
              <a:buFont typeface="Wingdings" panose="05000000000000000000" pitchFamily="2" charset="2"/>
              <a:buChar char="n"/>
            </a:pPr>
            <a:endParaRPr lang="en-US" altLang="zh-CN" sz="2800" dirty="0">
              <a:latin typeface="Tahoma" panose="020B0604030504040204" pitchFamily="34" charset="0"/>
              <a:cs typeface="Tahoma" panose="020B0604030504040204" pitchFamily="34" charset="0"/>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6936" y="1657855"/>
            <a:ext cx="4076700" cy="2380192"/>
          </a:xfrm>
          <a:prstGeom prst="rect">
            <a:avLst/>
          </a:prstGeom>
        </p:spPr>
      </p:pic>
      <p:sp>
        <p:nvSpPr>
          <p:cNvPr id="7" name="文本框 6"/>
          <p:cNvSpPr txBox="1"/>
          <p:nvPr/>
        </p:nvSpPr>
        <p:spPr>
          <a:xfrm>
            <a:off x="6268358" y="4038047"/>
            <a:ext cx="1540806" cy="461665"/>
          </a:xfrm>
          <a:prstGeom prst="rect">
            <a:avLst/>
          </a:prstGeom>
          <a:noFill/>
        </p:spPr>
        <p:txBody>
          <a:bodyPr wrap="none" rtlCol="0">
            <a:spAutoFit/>
          </a:bodyPr>
          <a:lstStyle/>
          <a:p>
            <a:r>
              <a:rPr lang="en-US" altLang="zh-CN" sz="2400" dirty="0" smtClean="0">
                <a:latin typeface="Tahoma" panose="020B0604030504040204" pitchFamily="34" charset="0"/>
                <a:ea typeface="Tahoma" panose="020B0604030504040204" pitchFamily="34" charset="0"/>
                <a:cs typeface="Tahoma" panose="020B0604030504040204" pitchFamily="34" charset="0"/>
              </a:rPr>
              <a:t>Wi-Fi Map</a:t>
            </a:r>
            <a:endParaRPr lang="zh-CN" altLang="en-US" sz="2400" dirty="0">
              <a:latin typeface="Tahoma" panose="020B0604030504040204" pitchFamily="34" charset="0"/>
              <a:cs typeface="Tahoma" panose="020B0604030504040204" pitchFamily="34" charset="0"/>
            </a:endParaRPr>
          </a:p>
        </p:txBody>
      </p:sp>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744" y="4444403"/>
            <a:ext cx="2790892" cy="2067055"/>
          </a:xfrm>
          <a:prstGeom prst="rect">
            <a:avLst/>
          </a:prstGeom>
        </p:spPr>
      </p:pic>
      <p:sp>
        <p:nvSpPr>
          <p:cNvPr id="11" name="文本框 10"/>
          <p:cNvSpPr txBox="1"/>
          <p:nvPr/>
        </p:nvSpPr>
        <p:spPr>
          <a:xfrm>
            <a:off x="4362370" y="6418239"/>
            <a:ext cx="4781630" cy="461665"/>
          </a:xfrm>
          <a:prstGeom prst="rect">
            <a:avLst/>
          </a:prstGeom>
          <a:noFill/>
        </p:spPr>
        <p:txBody>
          <a:bodyPr wrap="none" rtlCol="0">
            <a:spAutoFit/>
          </a:bodyPr>
          <a:lstStyle/>
          <a:p>
            <a:r>
              <a:rPr lang="en-US" altLang="zh-CN" sz="2400" dirty="0" smtClean="0">
                <a:latin typeface="Tahoma" panose="020B0604030504040204" pitchFamily="34" charset="0"/>
                <a:ea typeface="Tahoma" panose="020B0604030504040204" pitchFamily="34" charset="0"/>
                <a:cs typeface="Tahoma" panose="020B0604030504040204" pitchFamily="34" charset="0"/>
              </a:rPr>
              <a:t>Notification system in the hospital</a:t>
            </a:r>
            <a:endParaRPr lang="zh-CN" altLang="en-US" sz="24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63850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358" y="103357"/>
            <a:ext cx="2695278" cy="707886"/>
          </a:xfrm>
          <a:prstGeom prst="rect">
            <a:avLst/>
          </a:prstGeom>
        </p:spPr>
      </p:pic>
      <p:sp>
        <p:nvSpPr>
          <p:cNvPr id="8" name="流程图: 过程 7"/>
          <p:cNvSpPr/>
          <p:nvPr/>
        </p:nvSpPr>
        <p:spPr>
          <a:xfrm>
            <a:off x="391764" y="1480707"/>
            <a:ext cx="8330572" cy="125185"/>
          </a:xfrm>
          <a:prstGeom prst="flowChartProcess">
            <a:avLst/>
          </a:prstGeom>
          <a:gradFill flip="none" rotWithShape="1">
            <a:gsLst>
              <a:gs pos="1000">
                <a:srgbClr val="333399"/>
              </a:gs>
              <a:gs pos="100000">
                <a:srgbClr val="0070C0">
                  <a:tint val="23500"/>
                  <a:satMod val="160000"/>
                  <a:alpha val="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00957" y="673082"/>
            <a:ext cx="3755002" cy="769441"/>
          </a:xfrm>
          <a:prstGeom prst="rect">
            <a:avLst/>
          </a:prstGeom>
          <a:noFill/>
        </p:spPr>
        <p:txBody>
          <a:bodyPr wrap="none" rtlCol="0">
            <a:spAutoFit/>
          </a:bodyPr>
          <a:lstStyle/>
          <a:p>
            <a:r>
              <a:rPr lang="en-US" altLang="zh-CN" sz="4400" dirty="0" smtClean="0">
                <a:solidFill>
                  <a:srgbClr val="333399"/>
                </a:solidFill>
                <a:latin typeface="Tahoma" panose="020B0604030504040204" pitchFamily="34" charset="0"/>
                <a:cs typeface="Tahoma" panose="020B0604030504040204" pitchFamily="34" charset="0"/>
              </a:rPr>
              <a:t>Problem setup</a:t>
            </a:r>
            <a:endParaRPr lang="zh-CN" altLang="en-US" sz="4400" dirty="0">
              <a:solidFill>
                <a:srgbClr val="333399"/>
              </a:solidFill>
              <a:latin typeface="Tahoma" panose="020B0604030504040204" pitchFamily="34" charset="0"/>
              <a:cs typeface="Tahoma" panose="020B0604030504040204" pitchFamily="34" charset="0"/>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91" y="1690224"/>
            <a:ext cx="3766131" cy="2537725"/>
          </a:xfrm>
          <a:prstGeom prst="rect">
            <a:avLst/>
          </a:prstGeom>
        </p:spPr>
      </p:pic>
      <p:grpSp>
        <p:nvGrpSpPr>
          <p:cNvPr id="12" name="组合 11"/>
          <p:cNvGrpSpPr/>
          <p:nvPr/>
        </p:nvGrpSpPr>
        <p:grpSpPr>
          <a:xfrm>
            <a:off x="562229" y="4076700"/>
            <a:ext cx="2194034" cy="1058368"/>
            <a:chOff x="540657" y="4807500"/>
            <a:chExt cx="2811591" cy="1356268"/>
          </a:xfrm>
        </p:grpSpPr>
        <p:pic>
          <p:nvPicPr>
            <p:cNvPr id="6" name="图片 5"/>
            <p:cNvPicPr>
              <a:picLocks noChangeAspect="1"/>
            </p:cNvPicPr>
            <p:nvPr/>
          </p:nvPicPr>
          <p:blipFill>
            <a:blip r:embed="rId5"/>
            <a:stretch>
              <a:fillRect/>
            </a:stretch>
          </p:blipFill>
          <p:spPr>
            <a:xfrm>
              <a:off x="540657" y="4811245"/>
              <a:ext cx="449944" cy="450649"/>
            </a:xfrm>
            <a:prstGeom prst="rect">
              <a:avLst/>
            </a:prstGeom>
          </p:spPr>
        </p:pic>
        <p:sp>
          <p:nvSpPr>
            <p:cNvPr id="7" name="文本框 6"/>
            <p:cNvSpPr txBox="1"/>
            <p:nvPr/>
          </p:nvSpPr>
          <p:spPr>
            <a:xfrm>
              <a:off x="1231900" y="4807500"/>
              <a:ext cx="2120348" cy="512730"/>
            </a:xfrm>
            <a:prstGeom prst="rect">
              <a:avLst/>
            </a:prstGeom>
            <a:noFill/>
          </p:spPr>
          <p:txBody>
            <a:bodyPr wrap="none" rtlCol="0">
              <a:spAutoFit/>
            </a:bodyPr>
            <a:lstStyle/>
            <a:p>
              <a:r>
                <a:rPr lang="en-US" altLang="zh-CN" sz="2000" dirty="0" smtClean="0">
                  <a:latin typeface="Tahoma" panose="020B0604030504040204" pitchFamily="34" charset="0"/>
                  <a:ea typeface="Tahoma" panose="020B0604030504040204" pitchFamily="34" charset="0"/>
                  <a:cs typeface="Tahoma" panose="020B0604030504040204" pitchFamily="34" charset="0"/>
                </a:rPr>
                <a:t>User location</a:t>
              </a:r>
            </a:p>
          </p:txBody>
        </p:sp>
        <p:pic>
          <p:nvPicPr>
            <p:cNvPr id="10" name="图片 9"/>
            <p:cNvPicPr>
              <a:picLocks noChangeAspect="1"/>
            </p:cNvPicPr>
            <p:nvPr/>
          </p:nvPicPr>
          <p:blipFill>
            <a:blip r:embed="rId6"/>
            <a:stretch>
              <a:fillRect/>
            </a:stretch>
          </p:blipFill>
          <p:spPr>
            <a:xfrm>
              <a:off x="604282" y="5342303"/>
              <a:ext cx="322694" cy="821464"/>
            </a:xfrm>
            <a:prstGeom prst="rect">
              <a:avLst/>
            </a:prstGeom>
          </p:spPr>
        </p:pic>
        <p:sp>
          <p:nvSpPr>
            <p:cNvPr id="11" name="文本框 10"/>
            <p:cNvSpPr txBox="1"/>
            <p:nvPr/>
          </p:nvSpPr>
          <p:spPr>
            <a:xfrm>
              <a:off x="1984766" y="5651038"/>
              <a:ext cx="614617" cy="512730"/>
            </a:xfrm>
            <a:prstGeom prst="rect">
              <a:avLst/>
            </a:prstGeom>
            <a:noFill/>
          </p:spPr>
          <p:txBody>
            <a:bodyPr wrap="none" rtlCol="0">
              <a:spAutoFit/>
            </a:bodyPr>
            <a:lstStyle/>
            <a:p>
              <a:pPr algn="ctr"/>
              <a:r>
                <a:rPr lang="en-US" altLang="zh-CN" sz="2000" dirty="0" smtClean="0">
                  <a:latin typeface="Tahoma" panose="020B0604030504040204" pitchFamily="34" charset="0"/>
                  <a:ea typeface="Tahoma" panose="020B0604030504040204" pitchFamily="34" charset="0"/>
                  <a:cs typeface="Tahoma" panose="020B0604030504040204" pitchFamily="34" charset="0"/>
                </a:rPr>
                <a:t>AP</a:t>
              </a:r>
              <a:endParaRPr lang="zh-CN" altLang="en-US" sz="2000" dirty="0">
                <a:latin typeface="Tahoma" panose="020B0604030504040204" pitchFamily="34" charset="0"/>
                <a:cs typeface="Tahoma" panose="020B0604030504040204" pitchFamily="34" charset="0"/>
              </a:endParaRPr>
            </a:p>
          </p:txBody>
        </p:sp>
      </p:grpSp>
      <p:grpSp>
        <p:nvGrpSpPr>
          <p:cNvPr id="18" name="组合 17"/>
          <p:cNvGrpSpPr/>
          <p:nvPr/>
        </p:nvGrpSpPr>
        <p:grpSpPr>
          <a:xfrm>
            <a:off x="3800359" y="1896055"/>
            <a:ext cx="5353250" cy="2180645"/>
            <a:chOff x="3800359" y="1896055"/>
            <a:chExt cx="5353250" cy="2180645"/>
          </a:xfrm>
        </p:grpSpPr>
        <p:sp>
          <p:nvSpPr>
            <p:cNvPr id="13" name="AutoShape 6"/>
            <p:cNvSpPr>
              <a:spLocks/>
            </p:cNvSpPr>
            <p:nvPr/>
          </p:nvSpPr>
          <p:spPr bwMode="auto">
            <a:xfrm>
              <a:off x="3800359" y="1896055"/>
              <a:ext cx="609600" cy="2180645"/>
            </a:xfrm>
            <a:prstGeom prst="rightBrace">
              <a:avLst>
                <a:gd name="adj1" fmla="val 21875"/>
                <a:gd name="adj2" fmla="val 50000"/>
              </a:avLst>
            </a:prstGeom>
            <a:noFill/>
            <a:ln w="3810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mc:AlternateContent xmlns:mc="http://schemas.openxmlformats.org/markup-compatibility/2006" xmlns:a14="http://schemas.microsoft.com/office/drawing/2010/main">
          <mc:Choice Requires="a14">
            <p:sp>
              <p:nvSpPr>
                <p:cNvPr id="14" name="文本框 13"/>
                <p:cNvSpPr txBox="1"/>
                <p:nvPr/>
              </p:nvSpPr>
              <p:spPr>
                <a:xfrm>
                  <a:off x="4155959" y="2032464"/>
                  <a:ext cx="4997650" cy="978729"/>
                </a:xfrm>
                <a:prstGeom prst="rect">
                  <a:avLst/>
                </a:prstGeom>
                <a:noFill/>
              </p:spPr>
              <p:txBody>
                <a:bodyPr wrap="none" rtlCol="0">
                  <a:spAutoFit/>
                </a:bodyPr>
                <a:lstStyle/>
                <a:p>
                  <a:pPr algn="ctr">
                    <a:lnSpc>
                      <a:spcPct val="120000"/>
                    </a:lnSpc>
                  </a:pPr>
                  <a:r>
                    <a:rPr lang="en-US" altLang="zh-CN" sz="2400" dirty="0" smtClean="0">
                      <a:latin typeface="Tahoma" panose="020B0604030504040204" pitchFamily="34" charset="0"/>
                      <a:ea typeface="Tahoma" panose="020B0604030504040204" pitchFamily="34" charset="0"/>
                      <a:cs typeface="Tahoma" panose="020B0604030504040204" pitchFamily="34" charset="0"/>
                    </a:rPr>
                    <a:t>The user receives RSS from </a:t>
                  </a:r>
                </a:p>
                <a:p>
                  <a:pPr algn="ctr">
                    <a:lnSpc>
                      <a:spcPct val="120000"/>
                    </a:lnSpc>
                  </a:pPr>
                  <a:r>
                    <a:rPr lang="en-US" altLang="zh-CN" sz="2400" dirty="0" smtClean="0">
                      <a:latin typeface="Tahoma" panose="020B0604030504040204" pitchFamily="34" charset="0"/>
                      <a:ea typeface="Tahoma" panose="020B0604030504040204" pitchFamily="34" charset="0"/>
                      <a:cs typeface="Tahoma" panose="020B0604030504040204" pitchFamily="34" charset="0"/>
                    </a:rPr>
                    <a:t>indoor APs, composing the vector </a:t>
                  </a:r>
                  <a14:m>
                    <m:oMath xmlns:m="http://schemas.openxmlformats.org/officeDocument/2006/math">
                      <m:r>
                        <a:rPr lang="en-US" altLang="zh-CN" sz="2400" b="1" i="1" smtClean="0">
                          <a:latin typeface="Cambria Math" panose="02040503050406030204" pitchFamily="18" charset="0"/>
                          <a:ea typeface="Tahoma" panose="020B0604030504040204" pitchFamily="34" charset="0"/>
                          <a:cs typeface="Tahoma" panose="020B0604030504040204" pitchFamily="34" charset="0"/>
                        </a:rPr>
                        <m:t>𝒓</m:t>
                      </m:r>
                    </m:oMath>
                  </a14:m>
                  <a:endParaRPr lang="zh-CN" altLang="en-US" sz="2400" b="1" dirty="0">
                    <a:latin typeface="Tahoma" panose="020B0604030504040204" pitchFamily="34" charset="0"/>
                    <a:cs typeface="Tahoma" panose="020B0604030504040204" pitchFamily="34" charset="0"/>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4155959" y="2032464"/>
                  <a:ext cx="4997650" cy="978729"/>
                </a:xfrm>
                <a:prstGeom prst="rect">
                  <a:avLst/>
                </a:prstGeom>
                <a:blipFill rotWithShape="0">
                  <a:blip r:embed="rId7"/>
                  <a:stretch>
                    <a:fillRect l="-1463" t="-2484" b="-8075"/>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6" name="文本框 15"/>
              <p:cNvSpPr txBox="1"/>
              <p:nvPr/>
            </p:nvSpPr>
            <p:spPr>
              <a:xfrm>
                <a:off x="2830390" y="3051547"/>
                <a:ext cx="6323219" cy="2274918"/>
              </a:xfrm>
              <a:prstGeom prst="rect">
                <a:avLst/>
              </a:prstGeom>
              <a:noFill/>
            </p:spPr>
            <p:txBody>
              <a:bodyPr wrap="square" rtlCol="0">
                <a:spAutoFit/>
              </a:bodyPr>
              <a:lstStyle/>
              <a:p>
                <a:pPr>
                  <a:lnSpc>
                    <a:spcPct val="120000"/>
                  </a:lnSpc>
                </a:pPr>
                <a:r>
                  <a:rPr lang="en-US" altLang="zh-CN" sz="2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KEY  CHALLENGE:</a:t>
                </a:r>
              </a:p>
              <a:p>
                <a:pPr>
                  <a:lnSpc>
                    <a:spcPct val="120000"/>
                  </a:lnSpc>
                </a:pPr>
                <a:r>
                  <a:rPr lang="en-US" altLang="zh-CN" sz="2400" b="1" dirty="0" smtClean="0">
                    <a:latin typeface="Tahoma" panose="020B0604030504040204" pitchFamily="34" charset="0"/>
                    <a:ea typeface="Tahoma" panose="020B0604030504040204" pitchFamily="34" charset="0"/>
                    <a:cs typeface="Tahoma" panose="020B0604030504040204" pitchFamily="34" charset="0"/>
                  </a:rPr>
                  <a:t>                 The</a:t>
                </a:r>
                <a:r>
                  <a:rPr lang="en-US" altLang="zh-CN" sz="2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rule </a:t>
                </a:r>
                <a14:m>
                  <m:oMath xmlns:m="http://schemas.openxmlformats.org/officeDocument/2006/math">
                    <m:r>
                      <a:rPr lang="en-US" altLang="zh-CN" sz="2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𝒉</m:t>
                    </m:r>
                    <m:d>
                      <m:dPr>
                        <m:ctrlPr>
                          <a:rPr lang="en-US" altLang="zh-CN" sz="2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dPr>
                      <m:e>
                        <m:r>
                          <a:rPr lang="en-US" altLang="zh-CN" sz="2400" b="1" i="1"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m:t>
                        </m:r>
                      </m:e>
                    </m:d>
                    <m:r>
                      <a:rPr lang="en-US" altLang="zh-CN" sz="2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 </m:t>
                    </m:r>
                    <m:sSup>
                      <m:sSupPr>
                        <m:ctrlPr>
                          <a:rPr lang="en-US" altLang="zh-CN" sz="2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ctrlPr>
                      </m:sSupPr>
                      <m:e>
                        <m:r>
                          <a:rPr lang="en-US" altLang="zh-CN" sz="2400" b="1" i="1"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ℝ</m:t>
                        </m:r>
                      </m:e>
                      <m:sup>
                        <m:r>
                          <a:rPr lang="en-US" altLang="zh-CN" sz="2400" b="1" i="1" smtClean="0">
                            <a:solidFill>
                              <a:schemeClr val="tx1"/>
                            </a:solidFill>
                            <a:latin typeface="Cambria Math" panose="02040503050406030204" pitchFamily="18" charset="0"/>
                            <a:ea typeface="Tahoma" panose="020B0604030504040204" pitchFamily="34" charset="0"/>
                            <a:cs typeface="Tahoma" panose="020B0604030504040204" pitchFamily="34" charset="0"/>
                          </a:rPr>
                          <m:t>𝑳</m:t>
                        </m:r>
                      </m:sup>
                    </m:sSup>
                    <m:r>
                      <a:rPr lang="en-US" altLang="zh-CN" sz="2400" b="1" i="1"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m:t>
                    </m:r>
                    <m:sSup>
                      <m:sSupPr>
                        <m:ctrlPr>
                          <a:rPr lang="en-US" altLang="zh-CN" sz="2400" b="1" i="1" smtClean="0">
                            <a:solidFill>
                              <a:schemeClr val="tx1"/>
                            </a:solidFill>
                            <a:latin typeface="Cambria Math" panose="02040503050406030204" pitchFamily="18" charset="0"/>
                            <a:ea typeface="Cambria Math" panose="02040503050406030204" pitchFamily="18" charset="0"/>
                            <a:cs typeface="Tahoma" panose="020B0604030504040204" pitchFamily="34" charset="0"/>
                          </a:rPr>
                        </m:ctrlPr>
                      </m:sSupPr>
                      <m:e>
                        <m:r>
                          <a:rPr lang="en-US" altLang="zh-CN" sz="2400" b="1" i="1"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ℝ</m:t>
                        </m:r>
                      </m:e>
                      <m:sup>
                        <m:r>
                          <a:rPr lang="en-US" altLang="zh-CN" sz="2400" b="1" i="1"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𝟐</m:t>
                        </m:r>
                      </m:sup>
                    </m:sSup>
                    <m:r>
                      <a:rPr lang="en-US" altLang="zh-CN" sz="2400" b="1" i="0" smtClean="0">
                        <a:solidFill>
                          <a:schemeClr val="tx1"/>
                        </a:solidFill>
                        <a:latin typeface="Cambria Math" panose="02040503050406030204" pitchFamily="18" charset="0"/>
                        <a:ea typeface="Cambria Math" panose="02040503050406030204" pitchFamily="18" charset="0"/>
                        <a:cs typeface="Tahoma" panose="020B0604030504040204" pitchFamily="34" charset="0"/>
                      </a:rPr>
                      <m:t>, </m:t>
                    </m:r>
                  </m:oMath>
                </a14:m>
                <a:r>
                  <a:rPr lang="en-US" altLang="zh-CN" sz="2400" b="1" dirty="0" smtClean="0">
                    <a:solidFill>
                      <a:schemeClr val="tx1"/>
                    </a:solidFill>
                    <a:latin typeface="Tahoma" panose="020B0604030504040204" pitchFamily="34" charset="0"/>
                    <a:cs typeface="Tahoma" panose="020B0604030504040204" pitchFamily="34" charset="0"/>
                  </a:rPr>
                  <a:t>relating </a:t>
                </a:r>
              </a:p>
              <a:p>
                <a:pPr>
                  <a:lnSpc>
                    <a:spcPct val="120000"/>
                  </a:lnSpc>
                </a:pPr>
                <a:r>
                  <a:rPr lang="en-US" altLang="zh-CN" sz="2400" b="1" dirty="0" smtClean="0">
                    <a:solidFill>
                      <a:schemeClr val="tx1"/>
                    </a:solidFill>
                    <a:latin typeface="Tahoma" panose="020B0604030504040204" pitchFamily="34" charset="0"/>
                    <a:cs typeface="Tahoma" panose="020B0604030504040204" pitchFamily="34" charset="0"/>
                  </a:rPr>
                  <a:t>                 the </a:t>
                </a:r>
                <a14:m>
                  <m:oMath xmlns:m="http://schemas.openxmlformats.org/officeDocument/2006/math">
                    <m:r>
                      <a:rPr lang="en-US" altLang="zh-CN" sz="2400" b="1" i="1" smtClean="0">
                        <a:solidFill>
                          <a:schemeClr val="tx1"/>
                        </a:solidFill>
                        <a:latin typeface="Cambria Math" panose="02040503050406030204" pitchFamily="18" charset="0"/>
                        <a:cs typeface="Tahoma" panose="020B0604030504040204" pitchFamily="34" charset="0"/>
                      </a:rPr>
                      <m:t>𝒓</m:t>
                    </m:r>
                  </m:oMath>
                </a14:m>
                <a:r>
                  <a:rPr lang="en-US" altLang="zh-CN" sz="2400" b="1" dirty="0" smtClean="0">
                    <a:solidFill>
                      <a:schemeClr val="tx1"/>
                    </a:solidFill>
                    <a:latin typeface="Tahoma" panose="020B0604030504040204" pitchFamily="34" charset="0"/>
                    <a:cs typeface="Tahoma" panose="020B0604030504040204" pitchFamily="34" charset="0"/>
                  </a:rPr>
                  <a:t> from </a:t>
                </a:r>
                <a14:m>
                  <m:oMath xmlns:m="http://schemas.openxmlformats.org/officeDocument/2006/math">
                    <m:r>
                      <a:rPr lang="en-US" altLang="zh-CN" sz="2400" b="1" i="1" smtClean="0">
                        <a:solidFill>
                          <a:schemeClr val="tx1"/>
                        </a:solidFill>
                        <a:latin typeface="Cambria Math" panose="02040503050406030204" pitchFamily="18" charset="0"/>
                        <a:cs typeface="Tahoma" panose="020B0604030504040204" pitchFamily="34" charset="0"/>
                      </a:rPr>
                      <m:t>𝑳</m:t>
                    </m:r>
                  </m:oMath>
                </a14:m>
                <a:r>
                  <a:rPr lang="zh-CN" altLang="en-US" sz="2400" b="1" dirty="0" smtClean="0">
                    <a:solidFill>
                      <a:schemeClr val="tx1"/>
                    </a:solidFill>
                    <a:latin typeface="Tahoma" panose="020B0604030504040204" pitchFamily="34" charset="0"/>
                    <a:cs typeface="Tahoma" panose="020B0604030504040204" pitchFamily="34" charset="0"/>
                  </a:rPr>
                  <a:t> </a:t>
                </a:r>
                <a:r>
                  <a:rPr lang="en-US" altLang="zh-CN" sz="2400" b="1" dirty="0" smtClean="0">
                    <a:latin typeface="Tahoma" panose="020B0604030504040204" pitchFamily="34" charset="0"/>
                    <a:cs typeface="Tahoma" panose="020B0604030504040204" pitchFamily="34" charset="0"/>
                  </a:rPr>
                  <a:t>APs</a:t>
                </a:r>
                <a:r>
                  <a:rPr lang="en-US" altLang="zh-CN" sz="2400" b="1" dirty="0" smtClean="0">
                    <a:solidFill>
                      <a:schemeClr val="tx1"/>
                    </a:solidFill>
                    <a:latin typeface="Tahoma" panose="020B0604030504040204" pitchFamily="34" charset="0"/>
                    <a:cs typeface="Tahoma" panose="020B0604030504040204" pitchFamily="34" charset="0"/>
                  </a:rPr>
                  <a:t> to a spatial </a:t>
                </a:r>
              </a:p>
              <a:p>
                <a:pPr>
                  <a:lnSpc>
                    <a:spcPct val="120000"/>
                  </a:lnSpc>
                </a:pPr>
                <a:r>
                  <a:rPr lang="en-US" altLang="zh-CN" sz="2400" b="1" dirty="0" smtClean="0">
                    <a:solidFill>
                      <a:schemeClr val="tx1"/>
                    </a:solidFill>
                    <a:latin typeface="Tahoma" panose="020B0604030504040204" pitchFamily="34" charset="0"/>
                    <a:cs typeface="Tahoma" panose="020B0604030504040204" pitchFamily="34" charset="0"/>
                  </a:rPr>
                  <a:t> position in 2D Cartesian coordinates     </a:t>
                </a:r>
                <a14:m>
                  <m:oMath xmlns:m="http://schemas.openxmlformats.org/officeDocument/2006/math">
                    <m:r>
                      <a:rPr lang="en-US" altLang="zh-CN" sz="2400" b="1" i="0" smtClean="0">
                        <a:solidFill>
                          <a:schemeClr val="tx1"/>
                        </a:solidFill>
                        <a:latin typeface="Cambria Math" panose="02040503050406030204" pitchFamily="18" charset="0"/>
                        <a:cs typeface="Tahoma" panose="020B0604030504040204" pitchFamily="34" charset="0"/>
                      </a:rPr>
                      <m:t> </m:t>
                    </m:r>
                    <m:r>
                      <a:rPr lang="en-US" altLang="zh-CN" sz="2400" b="1" i="1" smtClean="0">
                        <a:solidFill>
                          <a:schemeClr val="tx1"/>
                        </a:solidFill>
                        <a:latin typeface="Cambria Math" panose="02040503050406030204" pitchFamily="18" charset="0"/>
                        <a:cs typeface="Tahoma" panose="020B0604030504040204" pitchFamily="34" charset="0"/>
                      </a:rPr>
                      <m:t>𝒑</m:t>
                    </m:r>
                    <m:r>
                      <a:rPr lang="en-US" altLang="zh-CN" sz="2400" b="1" i="1" smtClean="0">
                        <a:solidFill>
                          <a:schemeClr val="tx1"/>
                        </a:solidFill>
                        <a:latin typeface="Cambria Math" panose="02040503050406030204" pitchFamily="18" charset="0"/>
                        <a:cs typeface="Tahoma" panose="020B0604030504040204" pitchFamily="34" charset="0"/>
                      </a:rPr>
                      <m:t>=(</m:t>
                    </m:r>
                    <m:r>
                      <a:rPr lang="en-US" altLang="zh-CN" sz="2400" b="1" i="1" smtClean="0">
                        <a:solidFill>
                          <a:schemeClr val="tx1"/>
                        </a:solidFill>
                        <a:latin typeface="Cambria Math" panose="02040503050406030204" pitchFamily="18" charset="0"/>
                        <a:cs typeface="Tahoma" panose="020B0604030504040204" pitchFamily="34" charset="0"/>
                      </a:rPr>
                      <m:t>𝒙</m:t>
                    </m:r>
                    <m:r>
                      <a:rPr lang="en-US" altLang="zh-CN" sz="2400" b="1" i="1" smtClean="0">
                        <a:solidFill>
                          <a:schemeClr val="tx1"/>
                        </a:solidFill>
                        <a:latin typeface="Cambria Math" panose="02040503050406030204" pitchFamily="18" charset="0"/>
                        <a:cs typeface="Tahoma" panose="020B0604030504040204" pitchFamily="34" charset="0"/>
                      </a:rPr>
                      <m:t>,</m:t>
                    </m:r>
                    <m:r>
                      <a:rPr lang="en-US" altLang="zh-CN" sz="2400" b="1" i="1" smtClean="0">
                        <a:solidFill>
                          <a:schemeClr val="tx1"/>
                        </a:solidFill>
                        <a:latin typeface="Cambria Math" panose="02040503050406030204" pitchFamily="18" charset="0"/>
                        <a:cs typeface="Tahoma" panose="020B0604030504040204" pitchFamily="34" charset="0"/>
                      </a:rPr>
                      <m:t>𝒚</m:t>
                    </m:r>
                    <m:r>
                      <a:rPr lang="en-US" altLang="zh-CN" sz="2400" b="1" i="1" smtClean="0">
                        <a:solidFill>
                          <a:schemeClr val="tx1"/>
                        </a:solidFill>
                        <a:latin typeface="Cambria Math" panose="02040503050406030204" pitchFamily="18" charset="0"/>
                        <a:cs typeface="Tahoma" panose="020B0604030504040204" pitchFamily="34" charset="0"/>
                      </a:rPr>
                      <m:t>)</m:t>
                    </m:r>
                  </m:oMath>
                </a14:m>
                <a:r>
                  <a:rPr lang="zh-CN" altLang="en-US" sz="2400" b="1" dirty="0" smtClean="0">
                    <a:solidFill>
                      <a:schemeClr val="tx1"/>
                    </a:solidFill>
                    <a:latin typeface="Tahoma" panose="020B0604030504040204" pitchFamily="34" charset="0"/>
                    <a:cs typeface="Tahoma" panose="020B0604030504040204" pitchFamily="34" charset="0"/>
                  </a:rPr>
                  <a:t> </a:t>
                </a:r>
                <a:endParaRPr lang="zh-CN" altLang="en-US" sz="2400" b="1" dirty="0">
                  <a:solidFill>
                    <a:schemeClr val="tx1"/>
                  </a:solidFill>
                  <a:latin typeface="Tahoma" panose="020B0604030504040204" pitchFamily="34" charset="0"/>
                  <a:cs typeface="Tahoma" panose="020B0604030504040204" pitchFamily="34" charset="0"/>
                </a:endParaRPr>
              </a:p>
            </p:txBody>
          </p:sp>
        </mc:Choice>
        <mc:Fallback xmlns="">
          <p:sp>
            <p:nvSpPr>
              <p:cNvPr id="16" name="文本框 15"/>
              <p:cNvSpPr txBox="1">
                <a:spLocks noRot="1" noChangeAspect="1" noMove="1" noResize="1" noEditPoints="1" noAdjustHandles="1" noChangeArrowheads="1" noChangeShapeType="1" noTextEdit="1"/>
              </p:cNvSpPr>
              <p:nvPr/>
            </p:nvSpPr>
            <p:spPr>
              <a:xfrm>
                <a:off x="2830390" y="3051547"/>
                <a:ext cx="6323219" cy="2274918"/>
              </a:xfrm>
              <a:prstGeom prst="rect">
                <a:avLst/>
              </a:prstGeom>
              <a:blipFill rotWithShape="0">
                <a:blip r:embed="rId8"/>
                <a:stretch>
                  <a:fillRect t="-1072" r="-1638" b="-3485"/>
                </a:stretch>
              </a:blipFill>
            </p:spPr>
            <p:txBody>
              <a:bodyPr/>
              <a:lstStyle/>
              <a:p>
                <a:r>
                  <a:rPr lang="zh-CN" altLang="en-US">
                    <a:noFill/>
                  </a:rPr>
                  <a:t> </a:t>
                </a:r>
              </a:p>
            </p:txBody>
          </p:sp>
        </mc:Fallback>
      </mc:AlternateContent>
      <p:grpSp>
        <p:nvGrpSpPr>
          <p:cNvPr id="21" name="组合 20"/>
          <p:cNvGrpSpPr/>
          <p:nvPr/>
        </p:nvGrpSpPr>
        <p:grpSpPr>
          <a:xfrm>
            <a:off x="775161" y="4435086"/>
            <a:ext cx="8042357" cy="1815882"/>
            <a:chOff x="1101642" y="4431287"/>
            <a:chExt cx="8042357" cy="1815882"/>
          </a:xfrm>
        </p:grpSpPr>
        <mc:AlternateContent xmlns:mc="http://schemas.openxmlformats.org/markup-compatibility/2006" xmlns:a14="http://schemas.microsoft.com/office/drawing/2010/main">
          <mc:Choice Requires="a14">
            <p:sp>
              <p:nvSpPr>
                <p:cNvPr id="19" name="文本框 18"/>
                <p:cNvSpPr txBox="1"/>
                <p:nvPr/>
              </p:nvSpPr>
              <p:spPr>
                <a:xfrm>
                  <a:off x="1101642" y="4431287"/>
                  <a:ext cx="8042357" cy="1815882"/>
                </a:xfrm>
                <a:prstGeom prst="rect">
                  <a:avLst/>
                </a:prstGeom>
                <a:solidFill>
                  <a:schemeClr val="bg2"/>
                </a:solidFill>
              </p:spPr>
              <p:txBody>
                <a:bodyPr wrap="square" rtlCol="0">
                  <a:spAutoFit/>
                </a:bodyPr>
                <a:lstStyle/>
                <a:p>
                  <a:r>
                    <a:rPr lang="en-US" altLang="zh-CN" sz="2800" b="1" dirty="0" smtClean="0">
                      <a:solidFill>
                        <a:srgbClr val="00CC00"/>
                      </a:solidFill>
                      <a:latin typeface="Tahoma" panose="020B0604030504040204" pitchFamily="34" charset="0"/>
                      <a:ea typeface="Tahoma" panose="020B0604030504040204" pitchFamily="34" charset="0"/>
                      <a:cs typeface="Tahoma" panose="020B0604030504040204" pitchFamily="34" charset="0"/>
                    </a:rPr>
                    <a:t>Free Space:</a:t>
                  </a:r>
                  <a:r>
                    <a:rPr lang="zh-CN" altLang="en-US" sz="2800" b="1" dirty="0" smtClean="0">
                      <a:solidFill>
                        <a:srgbClr val="00CC00"/>
                      </a:solidFill>
                      <a:latin typeface="Tahoma" panose="020B0604030504040204" pitchFamily="34" charset="0"/>
                      <a:cs typeface="Tahoma" panose="020B0604030504040204" pitchFamily="34" charset="0"/>
                    </a:rPr>
                    <a:t> </a:t>
                  </a:r>
                  <a14:m>
                    <m:oMath xmlns:m="http://schemas.openxmlformats.org/officeDocument/2006/math">
                      <m:r>
                        <a:rPr lang="en-US" altLang="zh-CN" sz="2800" b="0" i="1" smtClean="0">
                          <a:latin typeface="Cambria Math" panose="02040503050406030204" pitchFamily="18" charset="0"/>
                        </a:rPr>
                        <m:t>𝑅𝑆𝑆</m:t>
                      </m:r>
                      <m:r>
                        <a:rPr lang="en-US" altLang="zh-CN" sz="2800" b="0" i="1" smtClean="0">
                          <a:latin typeface="Cambria Math" panose="02040503050406030204" pitchFamily="18" charset="0"/>
                          <a:ea typeface="Cambria Math" panose="02040503050406030204" pitchFamily="18" charset="0"/>
                        </a:rPr>
                        <m:t>∝</m:t>
                      </m:r>
                      <m:sSup>
                        <m:sSupPr>
                          <m:ctrlPr>
                            <a:rPr lang="en-US" altLang="zh-CN" sz="2800" b="0" i="1" smtClean="0">
                              <a:latin typeface="Cambria Math" panose="02040503050406030204" pitchFamily="18" charset="0"/>
                              <a:ea typeface="Cambria Math" panose="02040503050406030204" pitchFamily="18" charset="0"/>
                            </a:rPr>
                          </m:ctrlPr>
                        </m:sSupPr>
                        <m:e>
                          <m:r>
                            <a:rPr lang="en-US" altLang="zh-CN" sz="2800" b="0" i="1" smtClean="0">
                              <a:latin typeface="Cambria Math" panose="02040503050406030204" pitchFamily="18" charset="0"/>
                              <a:ea typeface="Cambria Math" panose="02040503050406030204" pitchFamily="18" charset="0"/>
                            </a:rPr>
                            <m:t>𝑑</m:t>
                          </m:r>
                        </m:e>
                        <m:sup>
                          <m:r>
                            <a:rPr lang="en-US" altLang="zh-CN" sz="2800" b="0" i="1" smtClean="0">
                              <a:latin typeface="Cambria Math" panose="02040503050406030204" pitchFamily="18" charset="0"/>
                              <a:ea typeface="Cambria Math" panose="02040503050406030204" pitchFamily="18" charset="0"/>
                            </a:rPr>
                            <m:t>−2</m:t>
                          </m:r>
                        </m:sup>
                      </m:sSup>
                      <m:r>
                        <a:rPr lang="en-US" altLang="zh-CN" sz="2800" b="0" i="1" smtClean="0">
                          <a:latin typeface="Cambria Math" panose="02040503050406030204" pitchFamily="18" charset="0"/>
                          <a:ea typeface="Cambria Math" panose="02040503050406030204" pitchFamily="18" charset="0"/>
                        </a:rPr>
                        <m:t>, </m:t>
                      </m:r>
                    </m:oMath>
                  </a14:m>
                  <a:r>
                    <a:rPr lang="en-US" altLang="zh-CN" sz="2800" b="0" dirty="0" smtClean="0">
                      <a:latin typeface="Tahoma" panose="020B0604030504040204" pitchFamily="34" charset="0"/>
                      <a:ea typeface="Cambria Math" panose="02040503050406030204" pitchFamily="18" charset="0"/>
                    </a:rPr>
                    <a:t>where d means the </a:t>
                  </a:r>
                </a:p>
                <a:p>
                  <a:r>
                    <a:rPr lang="en-US" altLang="zh-CN" sz="2800" dirty="0">
                      <a:latin typeface="Tahoma" panose="020B0604030504040204" pitchFamily="34" charset="0"/>
                      <a:ea typeface="Cambria Math" panose="02040503050406030204" pitchFamily="18" charset="0"/>
                    </a:rPr>
                    <a:t> </a:t>
                  </a:r>
                  <a:r>
                    <a:rPr lang="en-US" altLang="zh-CN" sz="2800" dirty="0" smtClean="0">
                      <a:latin typeface="Tahoma" panose="020B0604030504040204" pitchFamily="34" charset="0"/>
                      <a:ea typeface="Cambria Math" panose="02040503050406030204" pitchFamily="18" charset="0"/>
                    </a:rPr>
                    <a:t>                  </a:t>
                  </a:r>
                  <a:r>
                    <a:rPr lang="en-US" altLang="zh-CN" sz="2800" b="0" dirty="0" smtClean="0">
                      <a:latin typeface="Tahoma" panose="020B0604030504040204" pitchFamily="34" charset="0"/>
                      <a:ea typeface="Cambria Math" panose="02040503050406030204" pitchFamily="18" charset="0"/>
                    </a:rPr>
                    <a:t>distance to the transmitter</a:t>
                  </a:r>
                </a:p>
                <a:p>
                  <a:r>
                    <a:rPr lang="en-US" altLang="zh-CN" sz="2800" b="1" dirty="0" smtClean="0">
                      <a:solidFill>
                        <a:srgbClr val="00CC00"/>
                      </a:solidFill>
                      <a:latin typeface="Tahoma" panose="020B0604030504040204" pitchFamily="34" charset="0"/>
                      <a:ea typeface="Tahoma" panose="020B0604030504040204" pitchFamily="34" charset="0"/>
                      <a:cs typeface="Tahoma" panose="020B0604030504040204" pitchFamily="34" charset="0"/>
                    </a:rPr>
                    <a:t>Real Environment:</a:t>
                  </a:r>
                  <a:r>
                    <a:rPr lang="en-US" altLang="zh-CN" sz="2800" dirty="0" smtClean="0">
                      <a:latin typeface="Tahoma" panose="020B0604030504040204" pitchFamily="34" charset="0"/>
                      <a:ea typeface="Tahoma" panose="020B0604030504040204" pitchFamily="34" charset="0"/>
                      <a:cs typeface="Tahoma" panose="020B0604030504040204" pitchFamily="34" charset="0"/>
                    </a:rPr>
                    <a:t> severe multipath, </a:t>
                  </a:r>
                </a:p>
                <a:p>
                  <a:r>
                    <a:rPr lang="en-US" altLang="zh-CN" sz="2800" dirty="0" smtClean="0">
                      <a:latin typeface="Tahoma" panose="020B0604030504040204" pitchFamily="34" charset="0"/>
                      <a:ea typeface="Tahoma" panose="020B0604030504040204" pitchFamily="34" charset="0"/>
                      <a:cs typeface="Tahoma" panose="020B0604030504040204" pitchFamily="34" charset="0"/>
                    </a:rPr>
                    <a:t>                   shadowing conditions, NLOS…</a:t>
                  </a:r>
                </a:p>
              </p:txBody>
            </p:sp>
          </mc:Choice>
          <mc:Fallback xmlns="">
            <p:sp>
              <p:nvSpPr>
                <p:cNvPr id="19" name="文本框 18"/>
                <p:cNvSpPr txBox="1">
                  <a:spLocks noRot="1" noChangeAspect="1" noMove="1" noResize="1" noEditPoints="1" noAdjustHandles="1" noChangeArrowheads="1" noChangeShapeType="1" noTextEdit="1"/>
                </p:cNvSpPr>
                <p:nvPr/>
              </p:nvSpPr>
              <p:spPr>
                <a:xfrm>
                  <a:off x="1101642" y="4431287"/>
                  <a:ext cx="8042357" cy="1815882"/>
                </a:xfrm>
                <a:prstGeom prst="rect">
                  <a:avLst/>
                </a:prstGeom>
                <a:blipFill rotWithShape="0">
                  <a:blip r:embed="rId9"/>
                  <a:stretch>
                    <a:fillRect l="-1516" t="-4040" b="-8754"/>
                  </a:stretch>
                </a:blipFill>
              </p:spPr>
              <p:txBody>
                <a:bodyPr/>
                <a:lstStyle/>
                <a:p>
                  <a:r>
                    <a:rPr lang="zh-CN" altLang="en-US">
                      <a:noFill/>
                    </a:rPr>
                    <a:t> </a:t>
                  </a:r>
                </a:p>
              </p:txBody>
            </p:sp>
          </mc:Fallback>
        </mc:AlternateContent>
        <p:pic>
          <p:nvPicPr>
            <p:cNvPr id="20" name="图片 19"/>
            <p:cNvPicPr>
              <a:picLocks noChangeAspect="1"/>
            </p:cNvPicPr>
            <p:nvPr/>
          </p:nvPicPr>
          <p:blipFill>
            <a:blip r:embed="rId10"/>
            <a:stretch>
              <a:fillRect/>
            </a:stretch>
          </p:blipFill>
          <p:spPr>
            <a:xfrm>
              <a:off x="8194817" y="5410227"/>
              <a:ext cx="768819" cy="770024"/>
            </a:xfrm>
            <a:prstGeom prst="rect">
              <a:avLst/>
            </a:prstGeom>
          </p:spPr>
        </p:pic>
      </p:grpSp>
    </p:spTree>
    <p:extLst>
      <p:ext uri="{BB962C8B-B14F-4D97-AF65-F5344CB8AC3E}">
        <p14:creationId xmlns:p14="http://schemas.microsoft.com/office/powerpoint/2010/main" val="291455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 name="组合 24"/>
          <p:cNvGrpSpPr/>
          <p:nvPr/>
        </p:nvGrpSpPr>
        <p:grpSpPr>
          <a:xfrm>
            <a:off x="84572" y="1644076"/>
            <a:ext cx="3709116" cy="3709116"/>
            <a:chOff x="84572" y="1644076"/>
            <a:chExt cx="3709116" cy="3709116"/>
          </a:xfrm>
        </p:grpSpPr>
        <p:grpSp>
          <p:nvGrpSpPr>
            <p:cNvPr id="23" name="组合 22"/>
            <p:cNvGrpSpPr/>
            <p:nvPr/>
          </p:nvGrpSpPr>
          <p:grpSpPr>
            <a:xfrm>
              <a:off x="84572" y="1644076"/>
              <a:ext cx="3709116" cy="3709116"/>
              <a:chOff x="84572" y="1644076"/>
              <a:chExt cx="3709116" cy="3709116"/>
            </a:xfrm>
          </p:grpSpPr>
          <p:sp>
            <p:nvSpPr>
              <p:cNvPr id="10" name="椭圆 9"/>
              <p:cNvSpPr/>
              <p:nvPr/>
            </p:nvSpPr>
            <p:spPr>
              <a:xfrm>
                <a:off x="84572" y="1644076"/>
                <a:ext cx="3709116" cy="3709116"/>
              </a:xfrm>
              <a:prstGeom prst="ellipse">
                <a:avLst/>
              </a:prstGeom>
              <a:solidFill>
                <a:srgbClr val="FFFFFF"/>
              </a:solid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20" name="文本框 19"/>
                  <p:cNvSpPr txBox="1"/>
                  <p:nvPr/>
                </p:nvSpPr>
                <p:spPr>
                  <a:xfrm>
                    <a:off x="3181534" y="1832553"/>
                    <a:ext cx="61215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rgbClr val="333399"/>
                                  </a:solidFill>
                                  <a:latin typeface="Cambria Math" panose="02040503050406030204" pitchFamily="18" charset="0"/>
                                </a:rPr>
                              </m:ctrlPr>
                            </m:sSubPr>
                            <m:e>
                              <m:r>
                                <a:rPr lang="en-US" altLang="zh-CN" sz="2800" b="0" i="1" smtClean="0">
                                  <a:solidFill>
                                    <a:srgbClr val="333399"/>
                                  </a:solidFill>
                                  <a:latin typeface="Cambria Math" panose="02040503050406030204" pitchFamily="18" charset="0"/>
                                </a:rPr>
                                <m:t>𝑃</m:t>
                              </m:r>
                            </m:e>
                            <m:sub>
                              <m:r>
                                <a:rPr lang="en-US" altLang="zh-CN" sz="2800" b="0" i="1" smtClean="0">
                                  <a:solidFill>
                                    <a:srgbClr val="333399"/>
                                  </a:solidFill>
                                  <a:latin typeface="Cambria Math" panose="02040503050406030204" pitchFamily="18" charset="0"/>
                                </a:rPr>
                                <m:t>𝑟</m:t>
                              </m:r>
                            </m:sub>
                          </m:sSub>
                        </m:oMath>
                      </m:oMathPara>
                    </a14:m>
                    <a:endParaRPr lang="zh-CN" altLang="en-US" dirty="0">
                      <a:latin typeface="Tahoma" panose="020B0604030504040204" pitchFamily="34" charset="0"/>
                      <a:cs typeface="Tahoma" panose="020B0604030504040204" pitchFamily="34" charset="0"/>
                    </a:endParaRPr>
                  </a:p>
                </p:txBody>
              </p:sp>
            </mc:Choice>
            <mc:Fallback xmlns="">
              <p:sp>
                <p:nvSpPr>
                  <p:cNvPr id="20" name="文本框 19"/>
                  <p:cNvSpPr txBox="1">
                    <a:spLocks noRot="1" noChangeAspect="1" noMove="1" noResize="1" noEditPoints="1" noAdjustHandles="1" noChangeArrowheads="1" noChangeShapeType="1" noTextEdit="1"/>
                  </p:cNvSpPr>
                  <p:nvPr/>
                </p:nvSpPr>
                <p:spPr>
                  <a:xfrm>
                    <a:off x="3181534" y="1832553"/>
                    <a:ext cx="612154" cy="523220"/>
                  </a:xfrm>
                  <a:prstGeom prst="rect">
                    <a:avLst/>
                  </a:prstGeom>
                  <a:blipFill rotWithShape="0">
                    <a:blip r:embed="rId3"/>
                    <a:stretch>
                      <a:fillRect/>
                    </a:stretch>
                  </a:blipFill>
                </p:spPr>
                <p:txBody>
                  <a:bodyPr/>
                  <a:lstStyle/>
                  <a:p>
                    <a:r>
                      <a:rPr lang="zh-CN" altLang="en-US">
                        <a:noFill/>
                      </a:rPr>
                      <a:t> </a:t>
                    </a:r>
                  </a:p>
                </p:txBody>
              </p:sp>
            </mc:Fallback>
          </mc:AlternateContent>
        </p:grpSp>
        <p:grpSp>
          <p:nvGrpSpPr>
            <p:cNvPr id="24" name="组合 23"/>
            <p:cNvGrpSpPr/>
            <p:nvPr/>
          </p:nvGrpSpPr>
          <p:grpSpPr>
            <a:xfrm>
              <a:off x="608173" y="3498634"/>
              <a:ext cx="1125755" cy="1311371"/>
              <a:chOff x="608173" y="3498634"/>
              <a:chExt cx="1125755" cy="1311371"/>
            </a:xfrm>
          </p:grpSpPr>
          <p:cxnSp>
            <p:nvCxnSpPr>
              <p:cNvPr id="14" name="直接箭头连接符 13"/>
              <p:cNvCxnSpPr>
                <a:stCxn id="2" idx="1"/>
                <a:endCxn id="10" idx="3"/>
              </p:cNvCxnSpPr>
              <p:nvPr/>
            </p:nvCxnSpPr>
            <p:spPr>
              <a:xfrm flipH="1">
                <a:off x="627759" y="3498634"/>
                <a:ext cx="1106169" cy="1311371"/>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文本框 17"/>
                  <p:cNvSpPr txBox="1"/>
                  <p:nvPr/>
                </p:nvSpPr>
                <p:spPr>
                  <a:xfrm>
                    <a:off x="608173" y="3795464"/>
                    <a:ext cx="563166"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solidFill>
                                <a:srgbClr val="333399"/>
                              </a:solidFill>
                              <a:latin typeface="Cambria Math" panose="02040503050406030204" pitchFamily="18" charset="0"/>
                            </a:rPr>
                            <m:t>𝑑</m:t>
                          </m:r>
                        </m:oMath>
                      </m:oMathPara>
                    </a14:m>
                    <a:endParaRPr lang="zh-CN" altLang="en-US" dirty="0">
                      <a:latin typeface="Tahoma" panose="020B0604030504040204" pitchFamily="34" charset="0"/>
                      <a:cs typeface="Tahoma" panose="020B0604030504040204" pitchFamily="34" charset="0"/>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608173" y="3795464"/>
                    <a:ext cx="563166" cy="584775"/>
                  </a:xfrm>
                  <a:prstGeom prst="rect">
                    <a:avLst/>
                  </a:prstGeom>
                  <a:blipFill rotWithShape="0">
                    <a:blip r:embed="rId4"/>
                    <a:stretch>
                      <a:fillRect/>
                    </a:stretch>
                  </a:blipFill>
                </p:spPr>
                <p:txBody>
                  <a:bodyPr/>
                  <a:lstStyle/>
                  <a:p>
                    <a:r>
                      <a:rPr lang="zh-CN" altLang="en-US">
                        <a:noFill/>
                      </a:rPr>
                      <a:t> </a:t>
                    </a:r>
                  </a:p>
                </p:txBody>
              </p:sp>
            </mc:Fallback>
          </mc:AlternateContent>
        </p:grpSp>
      </p:gr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8358" y="103357"/>
            <a:ext cx="2695278" cy="707886"/>
          </a:xfrm>
          <a:prstGeom prst="rect">
            <a:avLst/>
          </a:prstGeom>
        </p:spPr>
      </p:pic>
      <p:sp>
        <p:nvSpPr>
          <p:cNvPr id="8" name="流程图: 过程 7"/>
          <p:cNvSpPr/>
          <p:nvPr/>
        </p:nvSpPr>
        <p:spPr>
          <a:xfrm>
            <a:off x="391764" y="1480707"/>
            <a:ext cx="8330572" cy="125185"/>
          </a:xfrm>
          <a:prstGeom prst="flowChartProcess">
            <a:avLst/>
          </a:prstGeom>
          <a:gradFill flip="none" rotWithShape="1">
            <a:gsLst>
              <a:gs pos="1000">
                <a:srgbClr val="333399"/>
              </a:gs>
              <a:gs pos="100000">
                <a:srgbClr val="0070C0">
                  <a:tint val="23500"/>
                  <a:satMod val="160000"/>
                  <a:alpha val="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00957" y="673082"/>
            <a:ext cx="7908832" cy="769441"/>
          </a:xfrm>
          <a:prstGeom prst="rect">
            <a:avLst/>
          </a:prstGeom>
          <a:noFill/>
        </p:spPr>
        <p:txBody>
          <a:bodyPr wrap="none" rtlCol="0">
            <a:spAutoFit/>
          </a:bodyPr>
          <a:lstStyle/>
          <a:p>
            <a:r>
              <a:rPr lang="en-US" altLang="zh-CN" sz="4400" dirty="0" smtClean="0">
                <a:solidFill>
                  <a:srgbClr val="333399"/>
                </a:solidFill>
                <a:latin typeface="Tahoma" panose="020B0604030504040204" pitchFamily="34" charset="0"/>
                <a:ea typeface="Tahoma" panose="020B0604030504040204" pitchFamily="34" charset="0"/>
                <a:cs typeface="Tahoma" panose="020B0604030504040204" pitchFamily="34" charset="0"/>
              </a:rPr>
              <a:t>Analyze the propagation model</a:t>
            </a:r>
            <a:endParaRPr lang="zh-CN" altLang="en-US" sz="4400" dirty="0">
              <a:solidFill>
                <a:srgbClr val="333399"/>
              </a:solidFill>
              <a:latin typeface="Tahoma" panose="020B0604030504040204" pitchFamily="34" charset="0"/>
              <a:cs typeface="Tahoma" panose="020B0604030504040204" pitchFamily="34" charset="0"/>
            </a:endParaRPr>
          </a:p>
        </p:txBody>
      </p:sp>
      <p:grpSp>
        <p:nvGrpSpPr>
          <p:cNvPr id="21" name="组合 20"/>
          <p:cNvGrpSpPr/>
          <p:nvPr/>
        </p:nvGrpSpPr>
        <p:grpSpPr>
          <a:xfrm>
            <a:off x="1514556" y="2658678"/>
            <a:ext cx="1172616" cy="1226938"/>
            <a:chOff x="1514556" y="2658678"/>
            <a:chExt cx="1172616" cy="1226938"/>
          </a:xfrm>
        </p:grpSpPr>
        <p:pic>
          <p:nvPicPr>
            <p:cNvPr id="2" name="图片 1"/>
            <p:cNvPicPr>
              <a:picLocks noChangeAspect="1"/>
            </p:cNvPicPr>
            <p:nvPr/>
          </p:nvPicPr>
          <p:blipFill>
            <a:blip r:embed="rId6"/>
            <a:stretch>
              <a:fillRect/>
            </a:stretch>
          </p:blipFill>
          <p:spPr>
            <a:xfrm>
              <a:off x="1733928" y="3193463"/>
              <a:ext cx="410403" cy="610342"/>
            </a:xfrm>
            <a:prstGeom prst="rect">
              <a:avLst/>
            </a:prstGeom>
          </p:spPr>
        </p:pic>
        <p:sp>
          <p:nvSpPr>
            <p:cNvPr id="6" name="椭圆 5"/>
            <p:cNvSpPr/>
            <p:nvPr/>
          </p:nvSpPr>
          <p:spPr>
            <a:xfrm>
              <a:off x="1514556" y="3056217"/>
              <a:ext cx="829399" cy="829399"/>
            </a:xfrm>
            <a:prstGeom prst="ellipse">
              <a:avLst/>
            </a:prstGeom>
            <a:noFill/>
            <a:ln w="762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2" name="文本框 11"/>
                <p:cNvSpPr txBox="1"/>
                <p:nvPr/>
              </p:nvSpPr>
              <p:spPr>
                <a:xfrm>
                  <a:off x="2038918" y="2658678"/>
                  <a:ext cx="64825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solidFill>
                                  <a:srgbClr val="333399"/>
                                </a:solidFill>
                                <a:latin typeface="Cambria Math" panose="02040503050406030204" pitchFamily="18" charset="0"/>
                              </a:rPr>
                            </m:ctrlPr>
                          </m:sSubPr>
                          <m:e>
                            <m:r>
                              <a:rPr lang="en-US" altLang="zh-CN" sz="2800" b="0" i="1" smtClean="0">
                                <a:solidFill>
                                  <a:srgbClr val="333399"/>
                                </a:solidFill>
                                <a:latin typeface="Cambria Math" panose="02040503050406030204" pitchFamily="18" charset="0"/>
                              </a:rPr>
                              <m:t>𝑃</m:t>
                            </m:r>
                          </m:e>
                          <m:sub>
                            <m:r>
                              <a:rPr lang="en-US" altLang="zh-CN" sz="2800" i="1">
                                <a:solidFill>
                                  <a:srgbClr val="333399"/>
                                </a:solidFill>
                                <a:latin typeface="Cambria Math" panose="02040503050406030204" pitchFamily="18" charset="0"/>
                              </a:rPr>
                              <m:t>0</m:t>
                            </m:r>
                          </m:sub>
                        </m:sSub>
                      </m:oMath>
                    </m:oMathPara>
                  </a14:m>
                  <a:endParaRPr lang="zh-CN" altLang="en-US" sz="2800" dirty="0">
                    <a:solidFill>
                      <a:srgbClr val="333399"/>
                    </a:solidFill>
                    <a:latin typeface="Tahoma" panose="020B0604030504040204" pitchFamily="34" charset="0"/>
                    <a:cs typeface="Tahoma" panose="020B0604030504040204" pitchFamily="34"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2038918" y="2658678"/>
                  <a:ext cx="648254" cy="523220"/>
                </a:xfrm>
                <a:prstGeom prst="rect">
                  <a:avLst/>
                </a:prstGeom>
                <a:blipFill rotWithShape="0">
                  <a:blip r:embed="rId7"/>
                  <a:stretch>
                    <a:fillRect/>
                  </a:stretch>
                </a:blipFill>
              </p:spPr>
              <p:txBody>
                <a:bodyPr/>
                <a:lstStyle/>
                <a:p>
                  <a:r>
                    <a:rPr lang="zh-CN" altLang="en-US">
                      <a:noFill/>
                    </a:rPr>
                    <a:t> </a:t>
                  </a:r>
                </a:p>
              </p:txBody>
            </p:sp>
          </mc:Fallback>
        </mc:AlternateContent>
      </p:grpSp>
      <p:grpSp>
        <p:nvGrpSpPr>
          <p:cNvPr id="29" name="组合 28"/>
          <p:cNvGrpSpPr/>
          <p:nvPr/>
        </p:nvGrpSpPr>
        <p:grpSpPr>
          <a:xfrm>
            <a:off x="3793688" y="1724052"/>
            <a:ext cx="5457456" cy="2794248"/>
            <a:chOff x="3728542" y="2144860"/>
            <a:chExt cx="5457456" cy="2794248"/>
          </a:xfrm>
        </p:grpSpPr>
        <mc:AlternateContent xmlns:mc="http://schemas.openxmlformats.org/markup-compatibility/2006" xmlns:a14="http://schemas.microsoft.com/office/drawing/2010/main">
          <mc:Choice Requires="a14">
            <p:sp>
              <p:nvSpPr>
                <p:cNvPr id="26" name="文本框 25"/>
                <p:cNvSpPr txBox="1"/>
                <p:nvPr/>
              </p:nvSpPr>
              <p:spPr>
                <a:xfrm>
                  <a:off x="3770541" y="2144860"/>
                  <a:ext cx="5373459" cy="530915"/>
                </a:xfrm>
                <a:prstGeom prst="rect">
                  <a:avLst/>
                </a:prstGeom>
                <a:noFill/>
              </p:spPr>
              <p:txBody>
                <a:bodyPr wrap="none" rtlCol="0">
                  <a:spAutoFit/>
                </a:bodyPr>
                <a:lstStyle/>
                <a:p>
                  <a:r>
                    <a:rPr lang="en-US" altLang="zh-CN" sz="2800" dirty="0" smtClean="0">
                      <a:latin typeface="Tahoma" panose="020B0604030504040204" pitchFamily="34" charset="0"/>
                      <a:ea typeface="Tahoma" panose="020B0604030504040204" pitchFamily="34" charset="0"/>
                      <a:cs typeface="Tahoma" panose="020B0604030504040204" pitchFamily="34" charset="0"/>
                    </a:rPr>
                    <a:t>Considering the </a:t>
                  </a:r>
                  <a14:m>
                    <m:oMath xmlns:m="http://schemas.openxmlformats.org/officeDocument/2006/math">
                      <m:sSup>
                        <m:sSupPr>
                          <m:ctrlPr>
                            <a:rPr lang="en-US" altLang="zh-CN" sz="2800" i="1" smtClean="0">
                              <a:latin typeface="Cambria Math" panose="02040503050406030204" pitchFamily="18" charset="0"/>
                            </a:rPr>
                          </m:ctrlPr>
                        </m:sSupPr>
                        <m:e>
                          <m:r>
                            <a:rPr lang="en-US" altLang="zh-CN" sz="2800" b="0" i="1" smtClean="0">
                              <a:latin typeface="Cambria Math" panose="02040503050406030204" pitchFamily="18" charset="0"/>
                            </a:rPr>
                            <m:t>𝑖</m:t>
                          </m:r>
                        </m:e>
                        <m:sup>
                          <m:r>
                            <a:rPr lang="en-US" altLang="zh-CN" sz="2800" b="0" i="1" smtClean="0">
                              <a:latin typeface="Cambria Math" panose="02040503050406030204" pitchFamily="18" charset="0"/>
                            </a:rPr>
                            <m:t>𝑡h</m:t>
                          </m:r>
                        </m:sup>
                      </m:sSup>
                    </m:oMath>
                  </a14:m>
                  <a:r>
                    <a:rPr lang="zh-CN" altLang="en-US" sz="2800" dirty="0" smtClean="0">
                      <a:latin typeface="Tahoma" panose="020B0604030504040204" pitchFamily="34" charset="0"/>
                      <a:cs typeface="Tahoma" panose="020B0604030504040204" pitchFamily="34" charset="0"/>
                    </a:rPr>
                    <a:t> </a:t>
                  </a:r>
                  <a:r>
                    <a:rPr lang="en-US" altLang="zh-CN" sz="2800" dirty="0" smtClean="0">
                      <a:latin typeface="Tahoma" panose="020B0604030504040204" pitchFamily="34" charset="0"/>
                      <a:ea typeface="Tahoma" panose="020B0604030504040204" pitchFamily="34" charset="0"/>
                      <a:cs typeface="Tahoma" panose="020B0604030504040204" pitchFamily="34" charset="0"/>
                    </a:rPr>
                    <a:t>access point:</a:t>
                  </a:r>
                  <a:endParaRPr lang="zh-CN" altLang="en-US" sz="2800" dirty="0">
                    <a:latin typeface="Tahoma" panose="020B0604030504040204" pitchFamily="34" charset="0"/>
                    <a:cs typeface="Tahoma" panose="020B0604030504040204" pitchFamily="34" charset="0"/>
                  </a:endParaRPr>
                </a:p>
              </p:txBody>
            </p:sp>
          </mc:Choice>
          <mc:Fallback xmlns="">
            <p:sp>
              <p:nvSpPr>
                <p:cNvPr id="26" name="文本框 25"/>
                <p:cNvSpPr txBox="1">
                  <a:spLocks noRot="1" noChangeAspect="1" noMove="1" noResize="1" noEditPoints="1" noAdjustHandles="1" noChangeArrowheads="1" noChangeShapeType="1" noTextEdit="1"/>
                </p:cNvSpPr>
                <p:nvPr/>
              </p:nvSpPr>
              <p:spPr>
                <a:xfrm>
                  <a:off x="3770541" y="2144860"/>
                  <a:ext cx="5373459" cy="530915"/>
                </a:xfrm>
                <a:prstGeom prst="rect">
                  <a:avLst/>
                </a:prstGeom>
                <a:blipFill rotWithShape="0">
                  <a:blip r:embed="rId8"/>
                  <a:stretch>
                    <a:fillRect l="-2268" t="-12644" r="-1247" b="-298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p:cNvSpPr txBox="1"/>
                <p:nvPr/>
              </p:nvSpPr>
              <p:spPr>
                <a:xfrm>
                  <a:off x="3728542" y="2957349"/>
                  <a:ext cx="5457456" cy="442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000" b="1" i="1" smtClean="0">
                                <a:solidFill>
                                  <a:srgbClr val="FF0000"/>
                                </a:solidFill>
                                <a:latin typeface="Cambria Math" panose="02040503050406030204" pitchFamily="18" charset="0"/>
                              </a:rPr>
                            </m:ctrlPr>
                          </m:sSubSupPr>
                          <m:e>
                            <m:r>
                              <a:rPr lang="en-US" altLang="zh-CN" sz="2000" b="1" i="1" smtClean="0">
                                <a:solidFill>
                                  <a:srgbClr val="FF0000"/>
                                </a:solidFill>
                                <a:latin typeface="Cambria Math" panose="02040503050406030204" pitchFamily="18" charset="0"/>
                              </a:rPr>
                              <m:t>𝑷</m:t>
                            </m:r>
                          </m:e>
                          <m:sub>
                            <m:r>
                              <a:rPr lang="en-US" altLang="zh-CN" sz="2000" b="1" i="1" smtClean="0">
                                <a:solidFill>
                                  <a:srgbClr val="FF0000"/>
                                </a:solidFill>
                                <a:latin typeface="Cambria Math" panose="02040503050406030204" pitchFamily="18" charset="0"/>
                              </a:rPr>
                              <m:t>𝒓</m:t>
                            </m:r>
                          </m:sub>
                          <m:sup>
                            <m:r>
                              <a:rPr lang="en-US" altLang="zh-CN" sz="2000" b="1" i="1" smtClean="0">
                                <a:solidFill>
                                  <a:srgbClr val="FF0000"/>
                                </a:solidFill>
                                <a:latin typeface="Cambria Math" panose="02040503050406030204" pitchFamily="18" charset="0"/>
                              </a:rPr>
                              <m:t>𝒊</m:t>
                            </m:r>
                          </m:sup>
                        </m:sSubSup>
                        <m:d>
                          <m:dPr>
                            <m:ctrlPr>
                              <a:rPr lang="en-US" altLang="zh-CN" sz="2000" b="1" i="1" smtClean="0">
                                <a:solidFill>
                                  <a:srgbClr val="FF0000"/>
                                </a:solidFill>
                                <a:latin typeface="Cambria Math" panose="02040503050406030204" pitchFamily="18" charset="0"/>
                              </a:rPr>
                            </m:ctrlPr>
                          </m:dPr>
                          <m:e>
                            <m:r>
                              <a:rPr lang="en-US" altLang="zh-CN" sz="2000" b="1" i="1" smtClean="0">
                                <a:solidFill>
                                  <a:srgbClr val="FF0000"/>
                                </a:solidFill>
                                <a:latin typeface="Cambria Math" panose="02040503050406030204" pitchFamily="18" charset="0"/>
                              </a:rPr>
                              <m:t>𝒍</m:t>
                            </m:r>
                          </m:e>
                        </m:d>
                        <m:r>
                          <a:rPr lang="en-US" altLang="zh-CN" sz="2000" b="1" i="1" smtClean="0">
                            <a:solidFill>
                              <a:srgbClr val="FF0000"/>
                            </a:solidFill>
                            <a:latin typeface="Cambria Math" panose="02040503050406030204" pitchFamily="18" charset="0"/>
                          </a:rPr>
                          <m:t>=</m:t>
                        </m:r>
                        <m:sSubSup>
                          <m:sSubSupPr>
                            <m:ctrlPr>
                              <a:rPr lang="en-US" altLang="zh-CN" sz="2000" b="1" i="1" smtClean="0">
                                <a:solidFill>
                                  <a:srgbClr val="FF0000"/>
                                </a:solidFill>
                                <a:latin typeface="Cambria Math" panose="02040503050406030204" pitchFamily="18" charset="0"/>
                              </a:rPr>
                            </m:ctrlPr>
                          </m:sSubSupPr>
                          <m:e>
                            <m:r>
                              <a:rPr lang="en-US" altLang="zh-CN" sz="2000" b="1" i="1" smtClean="0">
                                <a:solidFill>
                                  <a:srgbClr val="FF0000"/>
                                </a:solidFill>
                                <a:latin typeface="Cambria Math" panose="02040503050406030204" pitchFamily="18" charset="0"/>
                              </a:rPr>
                              <m:t>𝑷</m:t>
                            </m:r>
                          </m:e>
                          <m:sub>
                            <m:r>
                              <a:rPr lang="en-US" altLang="zh-CN" sz="2000" b="1" i="1" smtClean="0">
                                <a:solidFill>
                                  <a:srgbClr val="FF0000"/>
                                </a:solidFill>
                                <a:latin typeface="Cambria Math" panose="02040503050406030204" pitchFamily="18" charset="0"/>
                              </a:rPr>
                              <m:t>𝟎</m:t>
                            </m:r>
                          </m:sub>
                          <m:sup>
                            <m:r>
                              <a:rPr lang="en-US" altLang="zh-CN" sz="2000" b="1" i="1" smtClean="0">
                                <a:solidFill>
                                  <a:srgbClr val="FF0000"/>
                                </a:solidFill>
                                <a:latin typeface="Cambria Math" panose="02040503050406030204" pitchFamily="18" charset="0"/>
                              </a:rPr>
                              <m:t>𝒊</m:t>
                            </m:r>
                          </m:sup>
                        </m:sSubSup>
                        <m:r>
                          <a:rPr lang="en-US" altLang="zh-CN" sz="2000" b="1" i="1" smtClean="0">
                            <a:solidFill>
                              <a:srgbClr val="FF0000"/>
                            </a:solidFill>
                            <a:latin typeface="Cambria Math" panose="02040503050406030204" pitchFamily="18" charset="0"/>
                          </a:rPr>
                          <m:t>−</m:t>
                        </m:r>
                        <m:sSub>
                          <m:sSubPr>
                            <m:ctrlPr>
                              <a:rPr lang="en-US" altLang="zh-CN" sz="2000" b="1" i="1" smtClean="0">
                                <a:solidFill>
                                  <a:srgbClr val="FF0000"/>
                                </a:solidFill>
                                <a:latin typeface="Cambria Math" panose="02040503050406030204" pitchFamily="18" charset="0"/>
                              </a:rPr>
                            </m:ctrlPr>
                          </m:sSubPr>
                          <m:e>
                            <m:r>
                              <a:rPr lang="zh-CN" altLang="en-US" sz="2000" b="1" i="1" smtClean="0">
                                <a:solidFill>
                                  <a:srgbClr val="FF0000"/>
                                </a:solidFill>
                                <a:latin typeface="Cambria Math" panose="02040503050406030204" pitchFamily="18" charset="0"/>
                              </a:rPr>
                              <m:t>𝜷</m:t>
                            </m:r>
                          </m:e>
                          <m:sub>
                            <m:r>
                              <a:rPr lang="en-US" altLang="zh-CN" sz="2000" b="1" i="1" smtClean="0">
                                <a:solidFill>
                                  <a:srgbClr val="FF0000"/>
                                </a:solidFill>
                                <a:latin typeface="Cambria Math" panose="02040503050406030204" pitchFamily="18" charset="0"/>
                              </a:rPr>
                              <m:t>𝟏</m:t>
                            </m:r>
                          </m:sub>
                        </m:sSub>
                        <m:sSup>
                          <m:sSupPr>
                            <m:ctrlPr>
                              <a:rPr lang="en-US" altLang="zh-CN" sz="2000" b="1" i="1" smtClean="0">
                                <a:solidFill>
                                  <a:srgbClr val="FF0000"/>
                                </a:solidFill>
                                <a:latin typeface="Cambria Math" panose="02040503050406030204" pitchFamily="18" charset="0"/>
                              </a:rPr>
                            </m:ctrlPr>
                          </m:sSupPr>
                          <m:e>
                            <m:d>
                              <m:dPr>
                                <m:ctrlPr>
                                  <a:rPr lang="en-US" altLang="zh-CN" sz="2000" b="1" i="1" smtClean="0">
                                    <a:solidFill>
                                      <a:srgbClr val="FF0000"/>
                                    </a:solidFill>
                                    <a:latin typeface="Cambria Math" panose="02040503050406030204" pitchFamily="18" charset="0"/>
                                  </a:rPr>
                                </m:ctrlPr>
                              </m:dPr>
                              <m:e>
                                <m:r>
                                  <a:rPr lang="en-US" altLang="zh-CN" sz="2000" b="1" i="1" smtClean="0">
                                    <a:solidFill>
                                      <a:srgbClr val="FF0000"/>
                                    </a:solidFill>
                                    <a:latin typeface="Cambria Math" panose="02040503050406030204" pitchFamily="18" charset="0"/>
                                  </a:rPr>
                                  <m:t>𝒍</m:t>
                                </m:r>
                              </m:e>
                            </m:d>
                          </m:e>
                          <m:sup>
                            <m:r>
                              <a:rPr lang="en-US" altLang="zh-CN" sz="2000" b="1" i="1" smtClean="0">
                                <a:solidFill>
                                  <a:srgbClr val="FF0000"/>
                                </a:solidFill>
                                <a:latin typeface="Cambria Math" panose="02040503050406030204" pitchFamily="18" charset="0"/>
                              </a:rPr>
                              <m:t>𝒊</m:t>
                            </m:r>
                          </m:sup>
                        </m:sSup>
                        <m:func>
                          <m:funcPr>
                            <m:ctrlPr>
                              <a:rPr lang="en-US" altLang="zh-CN" sz="2000" b="1" i="1" smtClean="0">
                                <a:solidFill>
                                  <a:srgbClr val="FF0000"/>
                                </a:solidFill>
                                <a:latin typeface="Cambria Math" panose="02040503050406030204" pitchFamily="18" charset="0"/>
                              </a:rPr>
                            </m:ctrlPr>
                          </m:funcPr>
                          <m:fName>
                            <m:r>
                              <a:rPr lang="en-US" altLang="zh-CN" sz="2000" b="1" i="0" smtClean="0">
                                <a:solidFill>
                                  <a:srgbClr val="FF0000"/>
                                </a:solidFill>
                                <a:latin typeface="Cambria Math" panose="02040503050406030204" pitchFamily="18" charset="0"/>
                              </a:rPr>
                              <m:t>𝐥𝐨𝐠</m:t>
                            </m:r>
                          </m:fName>
                          <m:e>
                            <m:d>
                              <m:dPr>
                                <m:ctrlPr>
                                  <a:rPr lang="en-US" altLang="zh-CN" sz="2000" b="1" i="1" smtClean="0">
                                    <a:solidFill>
                                      <a:srgbClr val="FF0000"/>
                                    </a:solidFill>
                                    <a:latin typeface="Cambria Math" panose="02040503050406030204" pitchFamily="18" charset="0"/>
                                  </a:rPr>
                                </m:ctrlPr>
                              </m:dPr>
                              <m:e>
                                <m:sSub>
                                  <m:sSubPr>
                                    <m:ctrlPr>
                                      <a:rPr lang="en-US" altLang="zh-CN" sz="2000" b="1" i="1" smtClean="0">
                                        <a:solidFill>
                                          <a:srgbClr val="FF0000"/>
                                        </a:solidFill>
                                        <a:latin typeface="Cambria Math" panose="02040503050406030204" pitchFamily="18" charset="0"/>
                                      </a:rPr>
                                    </m:ctrlPr>
                                  </m:sSubPr>
                                  <m:e>
                                    <m:r>
                                      <a:rPr lang="en-US" altLang="zh-CN" sz="2000" b="1" i="1" smtClean="0">
                                        <a:solidFill>
                                          <a:srgbClr val="FF0000"/>
                                        </a:solidFill>
                                        <a:latin typeface="Cambria Math" panose="02040503050406030204" pitchFamily="18" charset="0"/>
                                      </a:rPr>
                                      <m:t>𝒅</m:t>
                                    </m:r>
                                  </m:e>
                                  <m:sub>
                                    <m:r>
                                      <a:rPr lang="en-US" altLang="zh-CN" sz="2000" b="1" i="1" smtClean="0">
                                        <a:solidFill>
                                          <a:srgbClr val="FF0000"/>
                                        </a:solidFill>
                                        <a:latin typeface="Cambria Math" panose="02040503050406030204" pitchFamily="18" charset="0"/>
                                      </a:rPr>
                                      <m:t>𝒊</m:t>
                                    </m:r>
                                  </m:sub>
                                </m:sSub>
                                <m:d>
                                  <m:dPr>
                                    <m:ctrlPr>
                                      <a:rPr lang="en-US" altLang="zh-CN" sz="2000" b="1" i="1" smtClean="0">
                                        <a:solidFill>
                                          <a:srgbClr val="FF0000"/>
                                        </a:solidFill>
                                        <a:latin typeface="Cambria Math" panose="02040503050406030204" pitchFamily="18" charset="0"/>
                                      </a:rPr>
                                    </m:ctrlPr>
                                  </m:dPr>
                                  <m:e>
                                    <m:r>
                                      <a:rPr lang="en-US" altLang="zh-CN" sz="2000" b="1" i="1" smtClean="0">
                                        <a:solidFill>
                                          <a:srgbClr val="FF0000"/>
                                        </a:solidFill>
                                        <a:latin typeface="Cambria Math" panose="02040503050406030204" pitchFamily="18" charset="0"/>
                                      </a:rPr>
                                      <m:t>𝒍</m:t>
                                    </m:r>
                                    <m:r>
                                      <a:rPr lang="en-US" altLang="zh-CN" sz="2000" b="1" i="1" smtClean="0">
                                        <a:solidFill>
                                          <a:srgbClr val="FF0000"/>
                                        </a:solidFill>
                                        <a:latin typeface="Cambria Math" panose="02040503050406030204" pitchFamily="18" charset="0"/>
                                      </a:rPr>
                                      <m:t>,</m:t>
                                    </m:r>
                                    <m:sSub>
                                      <m:sSubPr>
                                        <m:ctrlPr>
                                          <a:rPr lang="en-US" altLang="zh-CN" sz="2000" b="1" i="1" smtClean="0">
                                            <a:solidFill>
                                              <a:srgbClr val="FF0000"/>
                                            </a:solidFill>
                                            <a:latin typeface="Cambria Math" panose="02040503050406030204" pitchFamily="18" charset="0"/>
                                          </a:rPr>
                                        </m:ctrlPr>
                                      </m:sSubPr>
                                      <m:e>
                                        <m:r>
                                          <a:rPr lang="en-US" altLang="zh-CN" sz="2000" b="1" i="1" smtClean="0">
                                            <a:solidFill>
                                              <a:srgbClr val="FF0000"/>
                                            </a:solidFill>
                                            <a:latin typeface="Cambria Math" panose="02040503050406030204" pitchFamily="18" charset="0"/>
                                          </a:rPr>
                                          <m:t>𝒍</m:t>
                                        </m:r>
                                      </m:e>
                                      <m:sub>
                                        <m:r>
                                          <a:rPr lang="en-US" altLang="zh-CN" sz="2000" b="1" i="1" smtClean="0">
                                            <a:solidFill>
                                              <a:srgbClr val="FF0000"/>
                                            </a:solidFill>
                                            <a:latin typeface="Cambria Math" panose="02040503050406030204" pitchFamily="18" charset="0"/>
                                          </a:rPr>
                                          <m:t>𝒊</m:t>
                                        </m:r>
                                      </m:sub>
                                    </m:sSub>
                                  </m:e>
                                </m:d>
                              </m:e>
                            </m:d>
                          </m:e>
                        </m:func>
                        <m:r>
                          <a:rPr lang="en-US" altLang="zh-CN" sz="2000" b="1" i="1" smtClean="0">
                            <a:solidFill>
                              <a:srgbClr val="FF0000"/>
                            </a:solidFill>
                            <a:latin typeface="Cambria Math" panose="02040503050406030204" pitchFamily="18" charset="0"/>
                          </a:rPr>
                          <m:t>−</m:t>
                        </m:r>
                        <m:sSub>
                          <m:sSubPr>
                            <m:ctrlPr>
                              <a:rPr lang="en-US" altLang="zh-CN" sz="2000" b="1" i="1" smtClean="0">
                                <a:solidFill>
                                  <a:srgbClr val="FF0000"/>
                                </a:solidFill>
                                <a:latin typeface="Cambria Math" panose="02040503050406030204" pitchFamily="18" charset="0"/>
                              </a:rPr>
                            </m:ctrlPr>
                          </m:sSubPr>
                          <m:e>
                            <m:r>
                              <a:rPr lang="zh-CN" altLang="en-US" sz="2000" b="1" i="1" smtClean="0">
                                <a:solidFill>
                                  <a:srgbClr val="FF0000"/>
                                </a:solidFill>
                                <a:latin typeface="Cambria Math" panose="02040503050406030204" pitchFamily="18" charset="0"/>
                              </a:rPr>
                              <m:t>𝜷</m:t>
                            </m:r>
                          </m:e>
                          <m:sub>
                            <m:r>
                              <a:rPr lang="en-US" altLang="zh-CN" sz="2000" b="1" i="1" smtClean="0">
                                <a:solidFill>
                                  <a:srgbClr val="FF0000"/>
                                </a:solidFill>
                                <a:latin typeface="Cambria Math" panose="02040503050406030204" pitchFamily="18" charset="0"/>
                              </a:rPr>
                              <m:t>𝟐</m:t>
                            </m:r>
                          </m:sub>
                        </m:sSub>
                        <m:sSup>
                          <m:sSupPr>
                            <m:ctrlPr>
                              <a:rPr lang="en-US" altLang="zh-CN" sz="2000" b="1" i="1" smtClean="0">
                                <a:solidFill>
                                  <a:srgbClr val="FF0000"/>
                                </a:solidFill>
                                <a:latin typeface="Cambria Math" panose="02040503050406030204" pitchFamily="18" charset="0"/>
                              </a:rPr>
                            </m:ctrlPr>
                          </m:sSupPr>
                          <m:e>
                            <m:d>
                              <m:dPr>
                                <m:ctrlPr>
                                  <a:rPr lang="en-US" altLang="zh-CN" sz="2000" b="1" i="1" smtClean="0">
                                    <a:solidFill>
                                      <a:srgbClr val="FF0000"/>
                                    </a:solidFill>
                                    <a:latin typeface="Cambria Math" panose="02040503050406030204" pitchFamily="18" charset="0"/>
                                  </a:rPr>
                                </m:ctrlPr>
                              </m:dPr>
                              <m:e>
                                <m:r>
                                  <a:rPr lang="en-US" altLang="zh-CN" sz="2000" b="1" i="1" smtClean="0">
                                    <a:solidFill>
                                      <a:srgbClr val="FF0000"/>
                                    </a:solidFill>
                                    <a:latin typeface="Cambria Math" panose="02040503050406030204" pitchFamily="18" charset="0"/>
                                  </a:rPr>
                                  <m:t>𝒍</m:t>
                                </m:r>
                              </m:e>
                            </m:d>
                          </m:e>
                          <m:sup>
                            <m:r>
                              <a:rPr lang="en-US" altLang="zh-CN" sz="2000" b="1" i="1" smtClean="0">
                                <a:solidFill>
                                  <a:srgbClr val="FF0000"/>
                                </a:solidFill>
                                <a:latin typeface="Cambria Math" panose="02040503050406030204" pitchFamily="18" charset="0"/>
                              </a:rPr>
                              <m:t>𝒊</m:t>
                            </m:r>
                          </m:sup>
                        </m:sSup>
                        <m:r>
                          <a:rPr lang="en-US" altLang="zh-CN" sz="2000" b="1" i="1" smtClean="0">
                            <a:solidFill>
                              <a:srgbClr val="FF0000"/>
                            </a:solidFill>
                            <a:latin typeface="Cambria Math" panose="02040503050406030204" pitchFamily="18" charset="0"/>
                          </a:rPr>
                          <m:t>+</m:t>
                        </m:r>
                        <m:sSup>
                          <m:sSupPr>
                            <m:ctrlPr>
                              <a:rPr lang="en-US" altLang="zh-CN" sz="2000" b="1" i="1" smtClean="0">
                                <a:solidFill>
                                  <a:srgbClr val="FF0000"/>
                                </a:solidFill>
                                <a:latin typeface="Cambria Math" panose="02040503050406030204" pitchFamily="18" charset="0"/>
                              </a:rPr>
                            </m:ctrlPr>
                          </m:sSupPr>
                          <m:e>
                            <m:r>
                              <a:rPr lang="zh-CN" altLang="en-US" sz="2000" b="1" i="1" smtClean="0">
                                <a:solidFill>
                                  <a:srgbClr val="FF0000"/>
                                </a:solidFill>
                                <a:latin typeface="Cambria Math" panose="02040503050406030204" pitchFamily="18" charset="0"/>
                              </a:rPr>
                              <m:t>𝝃</m:t>
                            </m:r>
                          </m:e>
                          <m:sup>
                            <m:r>
                              <a:rPr lang="en-US" altLang="zh-CN" sz="2000" b="1" i="1" smtClean="0">
                                <a:solidFill>
                                  <a:srgbClr val="FF0000"/>
                                </a:solidFill>
                                <a:latin typeface="Cambria Math" panose="02040503050406030204" pitchFamily="18" charset="0"/>
                              </a:rPr>
                              <m:t>𝒊</m:t>
                            </m:r>
                          </m:sup>
                        </m:sSup>
                      </m:oMath>
                    </m:oMathPara>
                  </a14:m>
                  <a:endParaRPr lang="en-US" altLang="zh-CN" sz="2000" b="1"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文本框 26"/>
                <p:cNvSpPr txBox="1">
                  <a:spLocks noRot="1" noChangeAspect="1" noMove="1" noResize="1" noEditPoints="1" noAdjustHandles="1" noChangeArrowheads="1" noChangeShapeType="1" noTextEdit="1"/>
                </p:cNvSpPr>
                <p:nvPr/>
              </p:nvSpPr>
              <p:spPr>
                <a:xfrm>
                  <a:off x="3728542" y="2957349"/>
                  <a:ext cx="5457456" cy="442109"/>
                </a:xfrm>
                <a:prstGeom prst="rect">
                  <a:avLst/>
                </a:prstGeom>
                <a:blipFill rotWithShape="0">
                  <a:blip r:embed="rId9"/>
                  <a:stretch>
                    <a:fillRect b="-1095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3793688" y="3595663"/>
                  <a:ext cx="5340693" cy="1343445"/>
                </a:xfrm>
                <a:prstGeom prst="rect">
                  <a:avLst/>
                </a:prstGeom>
                <a:noFill/>
              </p:spPr>
              <p:txBody>
                <a:bodyPr wrap="none" rtlCol="0">
                  <a:spAutoFit/>
                </a:bodyPr>
                <a:lstStyle/>
                <a:p>
                  <a14:m>
                    <m:oMath xmlns:m="http://schemas.openxmlformats.org/officeDocument/2006/math">
                      <m:r>
                        <a:rPr lang="en-US" altLang="zh-CN" sz="2000" b="0" i="1" smtClean="0">
                          <a:latin typeface="Cambria Math" panose="02040503050406030204" pitchFamily="18" charset="0"/>
                        </a:rPr>
                        <m:t>𝑙</m:t>
                      </m:r>
                    </m:oMath>
                  </a14:m>
                  <a:r>
                    <a:rPr lang="zh-CN" altLang="en-US" sz="2000" dirty="0" smtClean="0">
                      <a:latin typeface="Tahoma" panose="020B0604030504040204" pitchFamily="34" charset="0"/>
                      <a:cs typeface="Tahoma" panose="020B0604030504040204" pitchFamily="34" charset="0"/>
                    </a:rPr>
                    <a:t> </a:t>
                  </a:r>
                  <a:r>
                    <a:rPr lang="en-US" altLang="zh-CN" sz="2000" dirty="0" smtClean="0">
                      <a:latin typeface="Tahoma" panose="020B0604030504040204" pitchFamily="34" charset="0"/>
                      <a:ea typeface="Tahoma" panose="020B0604030504040204" pitchFamily="34" charset="0"/>
                      <a:cs typeface="Tahoma" panose="020B0604030504040204" pitchFamily="34" charset="0"/>
                    </a:rPr>
                    <a:t>is the user location,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𝑙</m:t>
                          </m:r>
                        </m:e>
                        <m:sub>
                          <m:r>
                            <a:rPr lang="en-US" altLang="zh-CN" sz="2000" b="0" i="1" smtClean="0">
                              <a:latin typeface="Cambria Math" panose="02040503050406030204" pitchFamily="18" charset="0"/>
                            </a:rPr>
                            <m:t>𝑖</m:t>
                          </m:r>
                        </m:sub>
                      </m:sSub>
                    </m:oMath>
                  </a14:m>
                  <a:r>
                    <a:rPr lang="zh-CN" altLang="en-US" sz="2000" dirty="0" smtClean="0">
                      <a:latin typeface="Tahoma" panose="020B0604030504040204" pitchFamily="34" charset="0"/>
                      <a:cs typeface="Tahoma" panose="020B0604030504040204" pitchFamily="34" charset="0"/>
                    </a:rPr>
                    <a:t> </a:t>
                  </a:r>
                  <a:r>
                    <a:rPr lang="en-US" altLang="zh-CN" sz="2000" dirty="0" smtClean="0">
                      <a:latin typeface="Tahoma" panose="020B0604030504040204" pitchFamily="34" charset="0"/>
                      <a:ea typeface="Tahoma" panose="020B0604030504040204" pitchFamily="34" charset="0"/>
                      <a:cs typeface="Tahoma" panose="020B0604030504040204" pitchFamily="34" charset="0"/>
                    </a:rPr>
                    <a:t>is the AP location, </a:t>
                  </a:r>
                  <a14:m>
                    <m:oMath xmlns:m="http://schemas.openxmlformats.org/officeDocument/2006/math">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𝛽</m:t>
                          </m:r>
                        </m:e>
                        <m:sub>
                          <m:r>
                            <a:rPr lang="en-US" altLang="zh-CN" sz="2000" b="0" i="1" smtClean="0">
                              <a:latin typeface="Cambria Math" panose="02040503050406030204" pitchFamily="18" charset="0"/>
                            </a:rPr>
                            <m:t>1</m:t>
                          </m:r>
                        </m:sub>
                      </m:sSub>
                    </m:oMath>
                  </a14:m>
                  <a:r>
                    <a:rPr lang="zh-CN" altLang="en-US" sz="2000" dirty="0" smtClean="0">
                      <a:latin typeface="Tahoma" panose="020B0604030504040204" pitchFamily="34" charset="0"/>
                      <a:cs typeface="Tahoma" panose="020B0604030504040204" pitchFamily="34" charset="0"/>
                    </a:rPr>
                    <a:t> </a:t>
                  </a:r>
                  <a:endParaRPr lang="en-US" altLang="zh-CN" sz="2000" dirty="0" smtClean="0">
                    <a:latin typeface="Tahoma" panose="020B0604030504040204" pitchFamily="34" charset="0"/>
                    <a:ea typeface="Tahoma" panose="020B0604030504040204" pitchFamily="34" charset="0"/>
                    <a:cs typeface="Tahoma" panose="020B0604030504040204" pitchFamily="34" charset="0"/>
                  </a:endParaRPr>
                </a:p>
                <a:p>
                  <a:r>
                    <a:rPr lang="en-US" altLang="zh-CN" sz="2000" dirty="0" smtClean="0">
                      <a:latin typeface="Tahoma" panose="020B0604030504040204" pitchFamily="34" charset="0"/>
                      <a:ea typeface="Tahoma" panose="020B0604030504040204" pitchFamily="34" charset="0"/>
                      <a:cs typeface="Tahoma" panose="020B0604030504040204" pitchFamily="34" charset="0"/>
                    </a:rPr>
                    <a:t>and </a:t>
                  </a:r>
                  <a14:m>
                    <m:oMath xmlns:m="http://schemas.openxmlformats.org/officeDocument/2006/math">
                      <m:sSub>
                        <m:sSubPr>
                          <m:ctrlPr>
                            <a:rPr lang="en-US" altLang="zh-CN" sz="2000" i="1" smtClean="0">
                              <a:latin typeface="Cambria Math" panose="02040503050406030204" pitchFamily="18" charset="0"/>
                            </a:rPr>
                          </m:ctrlPr>
                        </m:sSubPr>
                        <m:e>
                          <m:r>
                            <a:rPr lang="zh-CN" altLang="en-US" sz="2000" i="1" smtClean="0">
                              <a:latin typeface="Cambria Math" panose="02040503050406030204" pitchFamily="18" charset="0"/>
                            </a:rPr>
                            <m:t>𝛽</m:t>
                          </m:r>
                        </m:e>
                        <m:sub>
                          <m:r>
                            <a:rPr lang="en-US" altLang="zh-CN" sz="2000" b="0" i="1" smtClean="0">
                              <a:latin typeface="Cambria Math" panose="02040503050406030204" pitchFamily="18" charset="0"/>
                            </a:rPr>
                            <m:t>2</m:t>
                          </m:r>
                        </m:sub>
                      </m:sSub>
                    </m:oMath>
                  </a14:m>
                  <a:r>
                    <a:rPr lang="zh-CN" altLang="en-US" sz="2000" dirty="0" smtClean="0">
                      <a:latin typeface="Tahoma" panose="020B0604030504040204" pitchFamily="34" charset="0"/>
                      <a:cs typeface="Tahoma" panose="020B0604030504040204" pitchFamily="34" charset="0"/>
                    </a:rPr>
                    <a:t> </a:t>
                  </a:r>
                  <a:r>
                    <a:rPr lang="en-US" altLang="zh-CN" sz="2000" dirty="0" smtClean="0">
                      <a:latin typeface="Tahoma" panose="020B0604030504040204" pitchFamily="34" charset="0"/>
                      <a:ea typeface="Tahoma" panose="020B0604030504040204" pitchFamily="34" charset="0"/>
                      <a:cs typeface="Tahoma" panose="020B0604030504040204" pitchFamily="34" charset="0"/>
                    </a:rPr>
                    <a:t>are parameters we want to obtain, </a:t>
                  </a:r>
                  <a14:m>
                    <m:oMath xmlns:m="http://schemas.openxmlformats.org/officeDocument/2006/math">
                      <m:sSup>
                        <m:sSupPr>
                          <m:ctrlPr>
                            <a:rPr lang="en-US" altLang="zh-CN" sz="2000" i="1" smtClean="0">
                              <a:latin typeface="Cambria Math" panose="02040503050406030204" pitchFamily="18" charset="0"/>
                              <a:ea typeface="Tahoma" panose="020B0604030504040204" pitchFamily="34" charset="0"/>
                              <a:cs typeface="Tahoma" panose="020B0604030504040204" pitchFamily="34" charset="0"/>
                            </a:rPr>
                          </m:ctrlPr>
                        </m:sSupPr>
                        <m:e>
                          <m:r>
                            <a:rPr lang="zh-CN" altLang="en-US" sz="2000" i="1" smtClean="0">
                              <a:latin typeface="Cambria Math" panose="02040503050406030204" pitchFamily="18" charset="0"/>
                              <a:ea typeface="Tahoma" panose="020B0604030504040204" pitchFamily="34" charset="0"/>
                              <a:cs typeface="Tahoma" panose="020B0604030504040204" pitchFamily="34" charset="0"/>
                            </a:rPr>
                            <m:t>𝜉</m:t>
                          </m:r>
                        </m:e>
                        <m:sup>
                          <m:r>
                            <a:rPr lang="en-US" altLang="zh-CN" sz="2000" b="0" i="1" smtClean="0">
                              <a:latin typeface="Cambria Math" panose="02040503050406030204" pitchFamily="18" charset="0"/>
                              <a:ea typeface="Tahoma" panose="020B0604030504040204" pitchFamily="34" charset="0"/>
                              <a:cs typeface="Tahoma" panose="020B0604030504040204" pitchFamily="34" charset="0"/>
                            </a:rPr>
                            <m:t>𝑖</m:t>
                          </m:r>
                        </m:sup>
                      </m:sSup>
                    </m:oMath>
                  </a14:m>
                  <a:r>
                    <a:rPr lang="zh-CN" altLang="en-US" sz="2000" dirty="0" smtClean="0">
                      <a:latin typeface="Tahoma" panose="020B0604030504040204" pitchFamily="34" charset="0"/>
                      <a:cs typeface="Tahoma" panose="020B0604030504040204" pitchFamily="34" charset="0"/>
                    </a:rPr>
                    <a:t> </a:t>
                  </a:r>
                  <a:endParaRPr lang="en-US" altLang="zh-CN" sz="2000" dirty="0" smtClean="0">
                    <a:latin typeface="Tahoma" panose="020B0604030504040204" pitchFamily="34" charset="0"/>
                    <a:cs typeface="Tahoma" panose="020B0604030504040204" pitchFamily="34" charset="0"/>
                  </a:endParaRPr>
                </a:p>
                <a:p>
                  <a:r>
                    <a:rPr lang="en-US" altLang="zh-CN" sz="2000" dirty="0" smtClean="0">
                      <a:latin typeface="Tahoma" panose="020B0604030504040204" pitchFamily="34" charset="0"/>
                      <a:cs typeface="Tahoma" panose="020B0604030504040204" pitchFamily="34" charset="0"/>
                    </a:rPr>
                    <a:t>is a Gaussian variables with zero mean and </a:t>
                  </a:r>
                </a:p>
                <a:p>
                  <a:r>
                    <a:rPr lang="en-US" altLang="zh-CN" sz="2000" dirty="0" smtClean="0">
                      <a:latin typeface="Tahoma" panose="020B0604030504040204" pitchFamily="34" charset="0"/>
                      <a:cs typeface="Tahoma" panose="020B0604030504040204" pitchFamily="34" charset="0"/>
                    </a:rPr>
                    <a:t>variance equal to </a:t>
                  </a:r>
                  <a14:m>
                    <m:oMath xmlns:m="http://schemas.openxmlformats.org/officeDocument/2006/math">
                      <m:sSup>
                        <m:sSupPr>
                          <m:ctrlPr>
                            <a:rPr lang="en-US" altLang="zh-CN" sz="2000" i="1" smtClean="0">
                              <a:latin typeface="Cambria Math" panose="02040503050406030204" pitchFamily="18" charset="0"/>
                              <a:cs typeface="Tahoma" panose="020B0604030504040204" pitchFamily="34" charset="0"/>
                            </a:rPr>
                          </m:ctrlPr>
                        </m:sSupPr>
                        <m:e>
                          <m:r>
                            <a:rPr lang="en-US" altLang="zh-CN" sz="2000" b="0" i="1" smtClean="0">
                              <a:latin typeface="Cambria Math" panose="02040503050406030204" pitchFamily="18" charset="0"/>
                              <a:cs typeface="Tahoma" panose="020B0604030504040204" pitchFamily="34" charset="0"/>
                            </a:rPr>
                            <m:t>(</m:t>
                          </m:r>
                          <m:sSup>
                            <m:sSupPr>
                              <m:ctrlPr>
                                <a:rPr lang="en-US" altLang="zh-CN" sz="2000" b="0" i="1" smtClean="0">
                                  <a:latin typeface="Cambria Math" panose="02040503050406030204" pitchFamily="18" charset="0"/>
                                  <a:cs typeface="Tahoma" panose="020B0604030504040204" pitchFamily="34" charset="0"/>
                                </a:rPr>
                              </m:ctrlPr>
                            </m:sSupPr>
                            <m:e>
                              <m:r>
                                <a:rPr lang="zh-CN" altLang="en-US" sz="2000" b="0" i="1" smtClean="0">
                                  <a:latin typeface="Cambria Math" panose="02040503050406030204" pitchFamily="18" charset="0"/>
                                  <a:cs typeface="Tahoma" panose="020B0604030504040204" pitchFamily="34" charset="0"/>
                                </a:rPr>
                                <m:t>𝜎</m:t>
                              </m:r>
                            </m:e>
                            <m:sup>
                              <m:r>
                                <a:rPr lang="en-US" altLang="zh-CN" sz="2000" b="0" i="1" smtClean="0">
                                  <a:latin typeface="Cambria Math" panose="02040503050406030204" pitchFamily="18" charset="0"/>
                                  <a:cs typeface="Tahoma" panose="020B0604030504040204" pitchFamily="34" charset="0"/>
                                </a:rPr>
                                <m:t>𝑖</m:t>
                              </m:r>
                            </m:sup>
                          </m:sSup>
                          <m:r>
                            <a:rPr lang="en-US" altLang="zh-CN" sz="2000" b="0" i="1" smtClean="0">
                              <a:latin typeface="Cambria Math" panose="02040503050406030204" pitchFamily="18" charset="0"/>
                              <a:cs typeface="Tahoma" panose="020B0604030504040204" pitchFamily="34" charset="0"/>
                            </a:rPr>
                            <m:t>(</m:t>
                          </m:r>
                          <m:r>
                            <a:rPr lang="en-US" altLang="zh-CN" sz="2000" b="0" i="1" smtClean="0">
                              <a:latin typeface="Cambria Math" panose="02040503050406030204" pitchFamily="18" charset="0"/>
                              <a:cs typeface="Tahoma" panose="020B0604030504040204" pitchFamily="34" charset="0"/>
                            </a:rPr>
                            <m:t>𝑙</m:t>
                          </m:r>
                          <m:r>
                            <a:rPr lang="en-US" altLang="zh-CN" sz="2000" b="0" i="1" smtClean="0">
                              <a:latin typeface="Cambria Math" panose="02040503050406030204" pitchFamily="18" charset="0"/>
                              <a:cs typeface="Tahoma" panose="020B0604030504040204" pitchFamily="34" charset="0"/>
                            </a:rPr>
                            <m:t>))</m:t>
                          </m:r>
                        </m:e>
                        <m:sup>
                          <m:r>
                            <a:rPr lang="en-US" altLang="zh-CN" sz="2000" b="0" i="1" smtClean="0">
                              <a:latin typeface="Cambria Math" panose="02040503050406030204" pitchFamily="18" charset="0"/>
                              <a:cs typeface="Tahoma" panose="020B0604030504040204" pitchFamily="34" charset="0"/>
                            </a:rPr>
                            <m:t>2</m:t>
                          </m:r>
                        </m:sup>
                      </m:sSup>
                    </m:oMath>
                  </a14:m>
                  <a:endParaRPr lang="zh-CN" altLang="en-US" sz="2000" dirty="0">
                    <a:latin typeface="Tahoma" panose="020B0604030504040204" pitchFamily="34" charset="0"/>
                    <a:cs typeface="Tahoma" panose="020B0604030504040204" pitchFamily="34" charset="0"/>
                  </a:endParaRPr>
                </a:p>
              </p:txBody>
            </p:sp>
          </mc:Choice>
          <mc:Fallback xmlns="">
            <p:sp>
              <p:nvSpPr>
                <p:cNvPr id="28" name="文本框 27"/>
                <p:cNvSpPr txBox="1">
                  <a:spLocks noRot="1" noChangeAspect="1" noMove="1" noResize="1" noEditPoints="1" noAdjustHandles="1" noChangeArrowheads="1" noChangeShapeType="1" noTextEdit="1"/>
                </p:cNvSpPr>
                <p:nvPr/>
              </p:nvSpPr>
              <p:spPr>
                <a:xfrm>
                  <a:off x="3793688" y="3595663"/>
                  <a:ext cx="5340693" cy="1343445"/>
                </a:xfrm>
                <a:prstGeom prst="rect">
                  <a:avLst/>
                </a:prstGeom>
                <a:blipFill rotWithShape="0">
                  <a:blip r:embed="rId10"/>
                  <a:stretch>
                    <a:fillRect l="-1142" t="-2727" b="-7273"/>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0" name="文本框 29"/>
              <p:cNvSpPr txBox="1"/>
              <p:nvPr/>
            </p:nvSpPr>
            <p:spPr>
              <a:xfrm>
                <a:off x="56037" y="3247693"/>
                <a:ext cx="8996374" cy="1163267"/>
              </a:xfrm>
              <a:prstGeom prst="rect">
                <a:avLst/>
              </a:prstGeom>
              <a:solidFill>
                <a:schemeClr val="bg2"/>
              </a:solidFill>
            </p:spPr>
            <p:txBody>
              <a:bodyPr wrap="none" rtlCol="0">
                <a:spAutoFit/>
              </a:bodyPr>
              <a:lstStyle/>
              <a:p>
                <a:r>
                  <a:rPr lang="en-US" altLang="zh-CN" sz="23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Mathematically, if </a:t>
                </a:r>
                <a14:m>
                  <m:oMath xmlns:m="http://schemas.openxmlformats.org/officeDocument/2006/math">
                    <m:r>
                      <a:rPr lang="zh-CN" altLang="en-US" sz="2300" b="1" i="1" smtClean="0">
                        <a:solidFill>
                          <a:srgbClr val="FF0000"/>
                        </a:solidFill>
                        <a:latin typeface="Cambria Math" panose="02040503050406030204" pitchFamily="18" charset="0"/>
                      </a:rPr>
                      <m:t>𝝃</m:t>
                    </m:r>
                  </m:oMath>
                </a14:m>
                <a:r>
                  <a:rPr lang="en-US" altLang="zh-CN" sz="23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is Gaussian distributed, the probability </a:t>
                </a:r>
              </a:p>
              <a:p>
                <a:r>
                  <a:rPr lang="en-US" altLang="zh-CN" sz="23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distribution of </a:t>
                </a:r>
                <a14:m>
                  <m:oMath xmlns:m="http://schemas.openxmlformats.org/officeDocument/2006/math">
                    <m:sSub>
                      <m:sSubPr>
                        <m:ctrlPr>
                          <a:rPr lang="en-US" altLang="zh-CN" sz="2300" b="1" i="1" smtClean="0">
                            <a:solidFill>
                              <a:srgbClr val="FF0000"/>
                            </a:solidFill>
                            <a:latin typeface="Cambria Math" panose="02040503050406030204" pitchFamily="18" charset="0"/>
                          </a:rPr>
                        </m:ctrlPr>
                      </m:sSubPr>
                      <m:e>
                        <m:r>
                          <a:rPr lang="en-US" altLang="zh-CN" sz="2300" b="1" i="1" smtClean="0">
                            <a:solidFill>
                              <a:srgbClr val="FF0000"/>
                            </a:solidFill>
                            <a:latin typeface="Cambria Math" panose="02040503050406030204" pitchFamily="18" charset="0"/>
                          </a:rPr>
                          <m:t>𝑷</m:t>
                        </m:r>
                      </m:e>
                      <m:sub>
                        <m:r>
                          <a:rPr lang="en-US" altLang="zh-CN" sz="2300" b="1" i="1" smtClean="0">
                            <a:solidFill>
                              <a:srgbClr val="FF0000"/>
                            </a:solidFill>
                            <a:latin typeface="Cambria Math" panose="02040503050406030204" pitchFamily="18" charset="0"/>
                          </a:rPr>
                          <m:t>𝒓</m:t>
                        </m:r>
                      </m:sub>
                    </m:sSub>
                    <m:r>
                      <a:rPr lang="en-US" altLang="zh-CN" sz="2300" b="1" i="1" smtClean="0">
                        <a:solidFill>
                          <a:srgbClr val="FF0000"/>
                        </a:solidFill>
                        <a:latin typeface="Cambria Math" panose="02040503050406030204" pitchFamily="18" charset="0"/>
                      </a:rPr>
                      <m:t>(</m:t>
                    </m:r>
                    <m:r>
                      <a:rPr lang="en-US" altLang="zh-CN" sz="2300" b="1" i="1" smtClean="0">
                        <a:solidFill>
                          <a:srgbClr val="FF0000"/>
                        </a:solidFill>
                        <a:latin typeface="Cambria Math" panose="02040503050406030204" pitchFamily="18" charset="0"/>
                      </a:rPr>
                      <m:t>𝒍</m:t>
                    </m:r>
                    <m:r>
                      <a:rPr lang="en-US" altLang="zh-CN" sz="2300" b="1" i="1" smtClean="0">
                        <a:solidFill>
                          <a:srgbClr val="FF0000"/>
                        </a:solidFill>
                        <a:latin typeface="Cambria Math" panose="02040503050406030204" pitchFamily="18" charset="0"/>
                      </a:rPr>
                      <m:t>)</m:t>
                    </m:r>
                  </m:oMath>
                </a14:m>
                <a:r>
                  <a:rPr lang="en-US" altLang="zh-CN" sz="23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is also considered to be Gaussian with </a:t>
                </a:r>
              </a:p>
              <a:p>
                <a14:m>
                  <m:oMath xmlns:m="http://schemas.openxmlformats.org/officeDocument/2006/math">
                    <m:sSup>
                      <m:sSupPr>
                        <m:ctrlPr>
                          <a:rPr lang="en-US" altLang="zh-CN" sz="2300" b="1" i="1" smtClean="0">
                            <a:solidFill>
                              <a:srgbClr val="FF0000"/>
                            </a:solidFill>
                            <a:latin typeface="Cambria Math" panose="02040503050406030204" pitchFamily="18" charset="0"/>
                            <a:cs typeface="Tahoma" panose="020B0604030504040204" pitchFamily="34" charset="0"/>
                          </a:rPr>
                        </m:ctrlPr>
                      </m:sSupPr>
                      <m:e>
                        <m:r>
                          <a:rPr lang="en-US" altLang="zh-CN" sz="2300" b="1" i="1" smtClean="0">
                            <a:solidFill>
                              <a:srgbClr val="FF0000"/>
                            </a:solidFill>
                            <a:latin typeface="Cambria Math" panose="02040503050406030204" pitchFamily="18" charset="0"/>
                            <a:cs typeface="Tahoma" panose="020B0604030504040204" pitchFamily="34" charset="0"/>
                          </a:rPr>
                          <m:t>(</m:t>
                        </m:r>
                        <m:sSup>
                          <m:sSupPr>
                            <m:ctrlPr>
                              <a:rPr lang="en-US" altLang="zh-CN" sz="2300" b="1" i="1" smtClean="0">
                                <a:solidFill>
                                  <a:srgbClr val="FF0000"/>
                                </a:solidFill>
                                <a:latin typeface="Cambria Math" panose="02040503050406030204" pitchFamily="18" charset="0"/>
                                <a:cs typeface="Tahoma" panose="020B0604030504040204" pitchFamily="34" charset="0"/>
                              </a:rPr>
                            </m:ctrlPr>
                          </m:sSupPr>
                          <m:e>
                            <m:r>
                              <a:rPr lang="zh-CN" altLang="en-US" sz="2300" b="1" i="1" smtClean="0">
                                <a:solidFill>
                                  <a:srgbClr val="FF0000"/>
                                </a:solidFill>
                                <a:latin typeface="Cambria Math" panose="02040503050406030204" pitchFamily="18" charset="0"/>
                                <a:cs typeface="Tahoma" panose="020B0604030504040204" pitchFamily="34" charset="0"/>
                              </a:rPr>
                              <m:t>𝝈</m:t>
                            </m:r>
                          </m:e>
                          <m:sup>
                            <m:r>
                              <a:rPr lang="en-US" altLang="zh-CN" sz="2300" b="1" i="1" smtClean="0">
                                <a:solidFill>
                                  <a:srgbClr val="FF0000"/>
                                </a:solidFill>
                                <a:latin typeface="Cambria Math" panose="02040503050406030204" pitchFamily="18" charset="0"/>
                                <a:cs typeface="Tahoma" panose="020B0604030504040204" pitchFamily="34" charset="0"/>
                              </a:rPr>
                              <m:t>𝒊</m:t>
                            </m:r>
                          </m:sup>
                        </m:sSup>
                        <m:r>
                          <a:rPr lang="en-US" altLang="zh-CN" sz="2300" b="1" i="1" smtClean="0">
                            <a:solidFill>
                              <a:srgbClr val="FF0000"/>
                            </a:solidFill>
                            <a:latin typeface="Cambria Math" panose="02040503050406030204" pitchFamily="18" charset="0"/>
                            <a:cs typeface="Tahoma" panose="020B0604030504040204" pitchFamily="34" charset="0"/>
                          </a:rPr>
                          <m:t>(</m:t>
                        </m:r>
                        <m:r>
                          <a:rPr lang="en-US" altLang="zh-CN" sz="2300" b="1" i="1" smtClean="0">
                            <a:solidFill>
                              <a:srgbClr val="FF0000"/>
                            </a:solidFill>
                            <a:latin typeface="Cambria Math" panose="02040503050406030204" pitchFamily="18" charset="0"/>
                            <a:cs typeface="Tahoma" panose="020B0604030504040204" pitchFamily="34" charset="0"/>
                          </a:rPr>
                          <m:t>𝒍</m:t>
                        </m:r>
                        <m:r>
                          <a:rPr lang="en-US" altLang="zh-CN" sz="2300" b="1" i="1" smtClean="0">
                            <a:solidFill>
                              <a:srgbClr val="FF0000"/>
                            </a:solidFill>
                            <a:latin typeface="Cambria Math" panose="02040503050406030204" pitchFamily="18" charset="0"/>
                            <a:cs typeface="Tahoma" panose="020B0604030504040204" pitchFamily="34" charset="0"/>
                          </a:rPr>
                          <m:t>))</m:t>
                        </m:r>
                      </m:e>
                      <m:sup>
                        <m:r>
                          <a:rPr lang="en-US" altLang="zh-CN" sz="2300" b="1" i="1" smtClean="0">
                            <a:solidFill>
                              <a:srgbClr val="FF0000"/>
                            </a:solidFill>
                            <a:latin typeface="Cambria Math" panose="02040503050406030204" pitchFamily="18" charset="0"/>
                            <a:cs typeface="Tahoma" panose="020B0604030504040204" pitchFamily="34" charset="0"/>
                          </a:rPr>
                          <m:t>𝟐</m:t>
                        </m:r>
                      </m:sup>
                    </m:sSup>
                  </m:oMath>
                </a14:m>
                <a:r>
                  <a:rPr lang="en-US" altLang="zh-CN" sz="23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variance  </a:t>
                </a:r>
                <a:endParaRPr lang="zh-CN" altLang="en-US" sz="2300" b="1" dirty="0">
                  <a:solidFill>
                    <a:srgbClr val="FF0000"/>
                  </a:solidFill>
                  <a:latin typeface="Tahoma" panose="020B0604030504040204" pitchFamily="34" charset="0"/>
                  <a:cs typeface="Tahoma" panose="020B0604030504040204" pitchFamily="34" charset="0"/>
                </a:endParaRPr>
              </a:p>
            </p:txBody>
          </p:sp>
        </mc:Choice>
        <mc:Fallback xmlns="">
          <p:sp>
            <p:nvSpPr>
              <p:cNvPr id="30" name="文本框 29"/>
              <p:cNvSpPr txBox="1">
                <a:spLocks noRot="1" noChangeAspect="1" noMove="1" noResize="1" noEditPoints="1" noAdjustHandles="1" noChangeArrowheads="1" noChangeShapeType="1" noTextEdit="1"/>
              </p:cNvSpPr>
              <p:nvPr/>
            </p:nvSpPr>
            <p:spPr>
              <a:xfrm>
                <a:off x="56037" y="3247693"/>
                <a:ext cx="8996374" cy="1163267"/>
              </a:xfrm>
              <a:prstGeom prst="rect">
                <a:avLst/>
              </a:prstGeom>
              <a:blipFill rotWithShape="0">
                <a:blip r:embed="rId11"/>
                <a:stretch>
                  <a:fillRect l="-949" t="-4712" r="-68" b="-9948"/>
                </a:stretch>
              </a:blipFill>
            </p:spPr>
            <p:txBody>
              <a:bodyPr/>
              <a:lstStyle/>
              <a:p>
                <a:r>
                  <a:rPr lang="zh-CN" altLang="en-US">
                    <a:noFill/>
                  </a:rPr>
                  <a:t> </a:t>
                </a:r>
              </a:p>
            </p:txBody>
          </p:sp>
        </mc:Fallback>
      </mc:AlternateContent>
      <p:sp>
        <p:nvSpPr>
          <p:cNvPr id="31" name="文本框 30"/>
          <p:cNvSpPr txBox="1"/>
          <p:nvPr/>
        </p:nvSpPr>
        <p:spPr>
          <a:xfrm>
            <a:off x="4187687" y="2975113"/>
            <a:ext cx="65" cy="276999"/>
          </a:xfrm>
          <a:prstGeom prst="rect">
            <a:avLst/>
          </a:prstGeom>
          <a:noFill/>
        </p:spPr>
        <p:txBody>
          <a:bodyPr wrap="none" lIns="0" tIns="0" rIns="0" bIns="0" rtlCol="0">
            <a:spAutoFit/>
          </a:bodyPr>
          <a:lstStyle/>
          <a:p>
            <a:endParaRPr lang="zh-CN" altLang="en-US" dirty="0"/>
          </a:p>
        </p:txBody>
      </p:sp>
      <p:grpSp>
        <p:nvGrpSpPr>
          <p:cNvPr id="35" name="组合 34"/>
          <p:cNvGrpSpPr/>
          <p:nvPr/>
        </p:nvGrpSpPr>
        <p:grpSpPr>
          <a:xfrm>
            <a:off x="249413" y="4508859"/>
            <a:ext cx="8714223" cy="2183921"/>
            <a:chOff x="249413" y="4508859"/>
            <a:chExt cx="8714223" cy="2183921"/>
          </a:xfrm>
        </p:grpSpPr>
        <mc:AlternateContent xmlns:mc="http://schemas.openxmlformats.org/markup-compatibility/2006" xmlns:a14="http://schemas.microsoft.com/office/drawing/2010/main">
          <mc:Choice Requires="a14">
            <p:sp>
              <p:nvSpPr>
                <p:cNvPr id="32" name="文本框 31"/>
                <p:cNvSpPr txBox="1"/>
                <p:nvPr/>
              </p:nvSpPr>
              <p:spPr>
                <a:xfrm>
                  <a:off x="1753514" y="4508859"/>
                  <a:ext cx="6135590" cy="1166601"/>
                </a:xfrm>
                <a:prstGeom prst="rect">
                  <a:avLst/>
                </a:prstGeom>
                <a:solidFill>
                  <a:schemeClr val="bg2"/>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𝑟</m:t>
                                </m:r>
                              </m:sub>
                              <m:sup>
                                <m:r>
                                  <a:rPr lang="en-US" altLang="zh-CN" sz="2400" b="0" i="1" smtClean="0">
                                    <a:latin typeface="Cambria Math" panose="02040503050406030204" pitchFamily="18" charset="0"/>
                                  </a:rPr>
                                  <m:t>𝑖</m:t>
                                </m:r>
                              </m:sup>
                            </m:sSubSup>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𝑙</m:t>
                                </m:r>
                              </m:e>
                            </m:d>
                          </m:e>
                          <m:e>
                            <m:sSubSup>
                              <m:sSubSupPr>
                                <m:ctrlPr>
                                  <a:rPr lang="en-US" altLang="zh-CN" sz="2400" b="0" i="1" smtClean="0">
                                    <a:latin typeface="Cambria Math" panose="02040503050406030204" pitchFamily="18" charset="0"/>
                                  </a:rPr>
                                </m:ctrlPr>
                              </m:sSubSupPr>
                              <m:e>
                                <m:r>
                                  <a:rPr lang="zh-CN" altLang="en-US" sz="2400" b="0" i="1" smtClean="0">
                                    <a:latin typeface="Cambria Math" panose="02040503050406030204" pitchFamily="18" charset="0"/>
                                  </a:rPr>
                                  <m:t>𝛽</m:t>
                                </m:r>
                              </m:e>
                              <m:sub>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𝑖</m:t>
                                </m:r>
                              </m:sup>
                            </m:sSubSup>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zh-CN" altLang="en-US" sz="2400" b="0" i="1" smtClean="0">
                                    <a:latin typeface="Cambria Math" panose="02040503050406030204" pitchFamily="18" charset="0"/>
                                  </a:rPr>
                                  <m:t>𝛽</m:t>
                                </m:r>
                              </m:e>
                              <m:sub>
                                <m:r>
                                  <a:rPr lang="en-US" altLang="zh-CN" sz="2400" b="0" i="1" smtClean="0">
                                    <a:latin typeface="Cambria Math" panose="02040503050406030204" pitchFamily="18" charset="0"/>
                                  </a:rPr>
                                  <m:t>2</m:t>
                                </m:r>
                              </m:sub>
                              <m:sup>
                                <m:r>
                                  <a:rPr lang="en-US" altLang="zh-CN" sz="2400" b="0" i="1" smtClean="0">
                                    <a:latin typeface="Cambria Math" panose="02040503050406030204" pitchFamily="18" charset="0"/>
                                  </a:rPr>
                                  <m:t>𝑖</m:t>
                                </m:r>
                              </m:sup>
                            </m:sSubSup>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𝑑</m:t>
                                </m:r>
                              </m:e>
                              <m:sup>
                                <m:r>
                                  <a:rPr lang="en-US" altLang="zh-CN" sz="2400" b="0" i="1" smtClean="0">
                                    <a:latin typeface="Cambria Math" panose="02040503050406030204" pitchFamily="18" charset="0"/>
                                  </a:rPr>
                                  <m:t>𝑖</m:t>
                                </m:r>
                              </m:sup>
                            </m:sSup>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𝑙</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𝑙</m:t>
                                    </m:r>
                                  </m:e>
                                  <m:sub>
                                    <m:r>
                                      <a:rPr lang="en-US" altLang="zh-CN" sz="2400" b="0" i="1" smtClean="0">
                                        <a:latin typeface="Cambria Math" panose="02040503050406030204" pitchFamily="18" charset="0"/>
                                      </a:rPr>
                                      <m:t>𝑖</m:t>
                                    </m:r>
                                  </m:sub>
                                </m:sSub>
                              </m:e>
                            </m:d>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𝑖</m:t>
                                </m:r>
                              </m:sup>
                            </m:sSubSup>
                          </m:e>
                        </m:d>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ad>
                                  <m:radPr>
                                    <m:degHide m:val="on"/>
                                    <m:ctrlPr>
                                      <a:rPr lang="en-US" altLang="zh-CN" sz="2400" b="0" i="1" smtClean="0">
                                        <a:latin typeface="Cambria Math" panose="02040503050406030204" pitchFamily="18" charset="0"/>
                                      </a:rPr>
                                    </m:ctrlPr>
                                  </m:radPr>
                                  <m:deg/>
                                  <m:e>
                                    <m:r>
                                      <a:rPr lang="en-US" altLang="zh-CN" sz="2400" b="0" i="1" smtClean="0">
                                        <a:latin typeface="Cambria Math" panose="02040503050406030204" pitchFamily="18" charset="0"/>
                                      </a:rPr>
                                      <m:t>2</m:t>
                                    </m:r>
                                    <m:r>
                                      <a:rPr lang="zh-CN" altLang="en-US" sz="2400" b="0" i="1" smtClean="0">
                                        <a:latin typeface="Cambria Math" panose="02040503050406030204" pitchFamily="18" charset="0"/>
                                      </a:rPr>
                                      <m:t>𝜋</m:t>
                                    </m:r>
                                  </m:e>
                                </m:rad>
                                <m:sSup>
                                  <m:sSupPr>
                                    <m:ctrlPr>
                                      <a:rPr lang="en-US" altLang="zh-CN" sz="2400" b="0" i="1" smtClean="0">
                                        <a:latin typeface="Cambria Math" panose="02040503050406030204" pitchFamily="18" charset="0"/>
                                      </a:rPr>
                                    </m:ctrlPr>
                                  </m:sSupPr>
                                  <m:e>
                                    <m:r>
                                      <a:rPr lang="zh-CN" altLang="en-US" sz="2400" b="0" i="1" smtClean="0">
                                        <a:latin typeface="Cambria Math" panose="02040503050406030204" pitchFamily="18" charset="0"/>
                                      </a:rPr>
                                      <m:t>𝜎</m:t>
                                    </m:r>
                                  </m:e>
                                  <m:sup>
                                    <m:r>
                                      <a:rPr lang="en-US" altLang="zh-CN" sz="2400" b="0" i="1" smtClean="0">
                                        <a:latin typeface="Cambria Math" panose="02040503050406030204" pitchFamily="18" charset="0"/>
                                      </a:rPr>
                                      <m:t>𝑖</m:t>
                                    </m:r>
                                  </m:sup>
                                </m:s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𝑙</m:t>
                                </m:r>
                                <m:r>
                                  <a:rPr lang="en-US" altLang="zh-CN" sz="2400" b="0" i="1" smtClean="0">
                                    <a:latin typeface="Cambria Math" panose="02040503050406030204" pitchFamily="18" charset="0"/>
                                  </a:rPr>
                                  <m:t>)</m:t>
                                </m:r>
                              </m:den>
                            </m:f>
                          </m:e>
                          <m:sup>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𝑒</m:t>
                                </m:r>
                              </m:e>
                              <m:sup>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2</m:t>
                                    </m:r>
                                  </m:den>
                                </m:f>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𝑌</m:t>
                                    </m:r>
                                    <m: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2</m:t>
                                    </m:r>
                                  </m:sup>
                                </m:sSup>
                              </m:sup>
                            </m:sSup>
                          </m:sup>
                        </m:sSup>
                      </m:oMath>
                    </m:oMathPara>
                  </a14:m>
                  <a:endParaRPr lang="zh-CN" altLang="en-US" sz="2400" dirty="0">
                    <a:latin typeface="Tahoma" panose="020B0604030504040204" pitchFamily="34" charset="0"/>
                    <a:cs typeface="Tahoma" panose="020B0604030504040204" pitchFamily="34" charset="0"/>
                  </a:endParaRPr>
                </a:p>
              </p:txBody>
            </p:sp>
          </mc:Choice>
          <mc:Fallback xmlns="">
            <p:sp>
              <p:nvSpPr>
                <p:cNvPr id="32" name="文本框 31"/>
                <p:cNvSpPr txBox="1">
                  <a:spLocks noRot="1" noChangeAspect="1" noMove="1" noResize="1" noEditPoints="1" noAdjustHandles="1" noChangeArrowheads="1" noChangeShapeType="1" noTextEdit="1"/>
                </p:cNvSpPr>
                <p:nvPr/>
              </p:nvSpPr>
              <p:spPr>
                <a:xfrm>
                  <a:off x="1753514" y="4508859"/>
                  <a:ext cx="6135590" cy="1166601"/>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a:off x="249413" y="5791764"/>
                  <a:ext cx="4459682" cy="783356"/>
                </a:xfrm>
                <a:prstGeom prst="rect">
                  <a:avLst/>
                </a:prstGeom>
                <a:solidFill>
                  <a:schemeClr val="bg2"/>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𝑌</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𝑟</m:t>
                                </m:r>
                              </m:sub>
                              <m:sup>
                                <m:r>
                                  <a:rPr lang="en-US" altLang="zh-CN" sz="2000" b="0" i="1" smtClean="0">
                                    <a:latin typeface="Cambria Math" panose="02040503050406030204" pitchFamily="18" charset="0"/>
                                  </a:rPr>
                                  <m:t>𝑖</m:t>
                                </m:r>
                              </m:sup>
                            </m:sSubSup>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𝑙</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m:t>
                            </m:r>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𝑟</m:t>
                                </m:r>
                              </m:sub>
                              <m:sup>
                                <m:r>
                                  <a:rPr lang="en-US" altLang="zh-CN" sz="2000" b="0" i="1" smtClean="0">
                                    <a:latin typeface="Cambria Math" panose="02040503050406030204" pitchFamily="18" charset="0"/>
                                  </a:rPr>
                                  <m:t>𝑖</m:t>
                                </m:r>
                              </m:sup>
                            </m:sSub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𝑙</m:t>
                            </m:r>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zh-CN" altLang="en-US" sz="2000" b="0" i="1" smtClean="0">
                                    <a:latin typeface="Cambria Math" panose="02040503050406030204" pitchFamily="18" charset="0"/>
                                  </a:rPr>
                                  <m:t>𝛽</m:t>
                                </m:r>
                              </m:e>
                              <m:sub>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𝑖</m:t>
                                </m:r>
                              </m:sup>
                            </m:sSubSup>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zh-CN" altLang="en-US" sz="2000" b="0" i="1" smtClean="0">
                                    <a:latin typeface="Cambria Math" panose="02040503050406030204" pitchFamily="18" charset="0"/>
                                  </a:rPr>
                                  <m:t>𝛽</m:t>
                                </m:r>
                              </m:e>
                              <m:sub>
                                <m:r>
                                  <a:rPr lang="en-US" altLang="zh-CN" sz="2000" b="0" i="1" smtClean="0">
                                    <a:latin typeface="Cambria Math" panose="02040503050406030204" pitchFamily="18" charset="0"/>
                                  </a:rPr>
                                  <m:t>2</m:t>
                                </m:r>
                              </m:sub>
                              <m:sup>
                                <m:r>
                                  <a:rPr lang="en-US" altLang="zh-CN" sz="2000" b="0" i="1" smtClean="0">
                                    <a:latin typeface="Cambria Math" panose="02040503050406030204" pitchFamily="18" charset="0"/>
                                  </a:rPr>
                                  <m:t>𝑖</m:t>
                                </m:r>
                              </m:sup>
                            </m:sSubSup>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𝑑</m:t>
                                </m:r>
                              </m:e>
                              <m:sup>
                                <m:r>
                                  <a:rPr lang="en-US" altLang="zh-CN" sz="2000" b="0" i="1" smtClean="0">
                                    <a:latin typeface="Cambria Math" panose="02040503050406030204" pitchFamily="18" charset="0"/>
                                  </a:rPr>
                                  <m:t>𝑖</m:t>
                                </m:r>
                              </m:sup>
                            </m:sSup>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𝑙</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𝑙</m:t>
                                    </m:r>
                                  </m:e>
                                  <m:sub>
                                    <m:r>
                                      <a:rPr lang="en-US" altLang="zh-CN" sz="2000" b="0" i="1" smtClean="0">
                                        <a:latin typeface="Cambria Math" panose="02040503050406030204" pitchFamily="18" charset="0"/>
                                      </a:rPr>
                                      <m:t>𝑖</m:t>
                                    </m:r>
                                  </m:sub>
                                </m:sSub>
                              </m:e>
                            </m:d>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𝑖</m:t>
                                </m:r>
                              </m:sup>
                            </m:sSubSup>
                            <m:r>
                              <a:rPr lang="en-US" altLang="zh-CN" sz="2000" b="0" i="1" smtClean="0">
                                <a:latin typeface="Cambria Math" panose="02040503050406030204" pitchFamily="18" charset="0"/>
                              </a:rPr>
                              <m:t>)</m:t>
                            </m:r>
                          </m:num>
                          <m:den>
                            <m:sSup>
                              <m:sSupPr>
                                <m:ctrlPr>
                                  <a:rPr lang="en-US" altLang="zh-CN" sz="2000" b="0" i="1" smtClean="0">
                                    <a:latin typeface="Cambria Math" panose="02040503050406030204" pitchFamily="18" charset="0"/>
                                  </a:rPr>
                                </m:ctrlPr>
                              </m:sSupPr>
                              <m:e>
                                <m:r>
                                  <a:rPr lang="zh-CN" altLang="en-US" sz="2000" b="0" i="1" smtClean="0">
                                    <a:latin typeface="Cambria Math" panose="02040503050406030204" pitchFamily="18" charset="0"/>
                                  </a:rPr>
                                  <m:t>𝜎</m:t>
                                </m:r>
                              </m:e>
                              <m:sup>
                                <m:r>
                                  <a:rPr lang="en-US" altLang="zh-CN" sz="2000" b="0" i="1" smtClean="0">
                                    <a:latin typeface="Cambria Math" panose="02040503050406030204" pitchFamily="18" charset="0"/>
                                  </a:rPr>
                                  <m:t>𝑖</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𝑙</m:t>
                            </m:r>
                            <m:r>
                              <a:rPr lang="en-US" altLang="zh-CN" sz="2000" b="0" i="1" smtClean="0">
                                <a:latin typeface="Cambria Math" panose="02040503050406030204" pitchFamily="18" charset="0"/>
                              </a:rPr>
                              <m:t>)</m:t>
                            </m:r>
                          </m:den>
                        </m:f>
                      </m:oMath>
                    </m:oMathPara>
                  </a14:m>
                  <a:endParaRPr lang="zh-CN" altLang="en-US" sz="2000" dirty="0">
                    <a:latin typeface="Tahoma" panose="020B0604030504040204" pitchFamily="34" charset="0"/>
                    <a:cs typeface="Tahoma" panose="020B0604030504040204" pitchFamily="34" charset="0"/>
                  </a:endParaRPr>
                </a:p>
              </p:txBody>
            </p:sp>
          </mc:Choice>
          <mc:Fallback xmlns="">
            <p:sp>
              <p:nvSpPr>
                <p:cNvPr id="33" name="文本框 32"/>
                <p:cNvSpPr txBox="1">
                  <a:spLocks noRot="1" noChangeAspect="1" noMove="1" noResize="1" noEditPoints="1" noAdjustHandles="1" noChangeArrowheads="1" noChangeShapeType="1" noTextEdit="1"/>
                </p:cNvSpPr>
                <p:nvPr/>
              </p:nvSpPr>
              <p:spPr>
                <a:xfrm>
                  <a:off x="249413" y="5791764"/>
                  <a:ext cx="4459682" cy="783356"/>
                </a:xfrm>
                <a:prstGeom prst="rect">
                  <a:avLst/>
                </a:prstGeom>
                <a:blipFill rotWithShape="0">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a:off x="5032560" y="5791764"/>
                  <a:ext cx="3931076" cy="901016"/>
                </a:xfrm>
                <a:prstGeom prst="rect">
                  <a:avLst/>
                </a:prstGeom>
                <a:solidFill>
                  <a:schemeClr val="bg2"/>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𝐸</m:t>
                        </m:r>
                        <m:d>
                          <m:dPr>
                            <m:ctrlPr>
                              <a:rPr lang="en-US" altLang="zh-CN" sz="2000" b="0" i="1" smtClean="0">
                                <a:latin typeface="Cambria Math" panose="02040503050406030204" pitchFamily="18" charset="0"/>
                              </a:rPr>
                            </m:ctrlPr>
                          </m:dPr>
                          <m:e>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𝑟</m:t>
                                </m:r>
                              </m:sub>
                              <m:sup>
                                <m:r>
                                  <a:rPr lang="en-US" altLang="zh-CN" sz="2000" b="0" i="1" smtClean="0">
                                    <a:latin typeface="Cambria Math" panose="02040503050406030204" pitchFamily="18" charset="0"/>
                                  </a:rPr>
                                  <m:t>𝑖</m:t>
                                </m:r>
                              </m:sup>
                            </m:sSubSup>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𝑙</m:t>
                                </m:r>
                              </m:e>
                            </m:d>
                          </m:e>
                          <m:e>
                            <m:sSubSup>
                              <m:sSubSupPr>
                                <m:ctrlPr>
                                  <a:rPr lang="en-US" altLang="zh-CN" sz="2000" b="0" i="1" smtClean="0">
                                    <a:latin typeface="Cambria Math" panose="02040503050406030204" pitchFamily="18" charset="0"/>
                                  </a:rPr>
                                </m:ctrlPr>
                              </m:sSubSupPr>
                              <m:e>
                                <m:r>
                                  <a:rPr lang="zh-CN" altLang="en-US" sz="2000" b="0" i="1" smtClean="0">
                                    <a:latin typeface="Cambria Math" panose="02040503050406030204" pitchFamily="18" charset="0"/>
                                  </a:rPr>
                                  <m:t>𝛽</m:t>
                                </m:r>
                              </m:e>
                              <m:sub>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𝑖</m:t>
                                </m:r>
                              </m:sup>
                            </m:sSubSup>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zh-CN" altLang="en-US" sz="2000" b="0" i="1" smtClean="0">
                                    <a:latin typeface="Cambria Math" panose="02040503050406030204" pitchFamily="18" charset="0"/>
                                  </a:rPr>
                                  <m:t>𝛽</m:t>
                                </m:r>
                              </m:e>
                              <m:sub>
                                <m:r>
                                  <a:rPr lang="en-US" altLang="zh-CN" sz="2000" b="0" i="1" smtClean="0">
                                    <a:latin typeface="Cambria Math" panose="02040503050406030204" pitchFamily="18" charset="0"/>
                                  </a:rPr>
                                  <m:t>2</m:t>
                                </m:r>
                              </m:sub>
                              <m:sup>
                                <m:r>
                                  <a:rPr lang="en-US" altLang="zh-CN" sz="2000" b="0" i="1" smtClean="0">
                                    <a:latin typeface="Cambria Math" panose="02040503050406030204" pitchFamily="18" charset="0"/>
                                  </a:rPr>
                                  <m:t>𝑖</m:t>
                                </m:r>
                              </m:sup>
                            </m:sSubSup>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𝑑</m:t>
                                </m:r>
                              </m:e>
                              <m:sup>
                                <m:r>
                                  <a:rPr lang="en-US" altLang="zh-CN" sz="2000" b="0" i="1" smtClean="0">
                                    <a:latin typeface="Cambria Math" panose="02040503050406030204" pitchFamily="18" charset="0"/>
                                  </a:rPr>
                                  <m:t>𝑖</m:t>
                                </m:r>
                              </m:sup>
                            </m:sSup>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𝑙</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𝑙</m:t>
                                    </m:r>
                                  </m:e>
                                  <m:sub>
                                    <m:r>
                                      <a:rPr lang="en-US" altLang="zh-CN" sz="2000" b="0" i="1" smtClean="0">
                                        <a:latin typeface="Cambria Math" panose="02040503050406030204" pitchFamily="18" charset="0"/>
                                      </a:rPr>
                                      <m:t>𝑖</m:t>
                                    </m:r>
                                  </m:sub>
                                </m:sSub>
                              </m:e>
                            </m:d>
                            <m:r>
                              <a:rPr lang="en-US" altLang="zh-CN" sz="2000" b="0" i="1" smtClean="0">
                                <a:latin typeface="Cambria Math" panose="02040503050406030204" pitchFamily="18" charset="0"/>
                              </a:rPr>
                              <m:t>,</m:t>
                            </m:r>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𝑖</m:t>
                                </m:r>
                              </m:sup>
                            </m:sSubSup>
                          </m:e>
                        </m:d>
                      </m:oMath>
                    </m:oMathPara>
                  </a14:m>
                  <a:endParaRPr lang="en-US" altLang="zh-CN" sz="2000" b="0" dirty="0" smtClean="0"/>
                </a:p>
                <a:p>
                  <a:r>
                    <a:rPr lang="en-US" altLang="zh-CN" sz="2000" b="0" dirty="0" smtClean="0"/>
                    <a:t>=</a:t>
                  </a:r>
                  <a14:m>
                    <m:oMath xmlns:m="http://schemas.openxmlformats.org/officeDocument/2006/math">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0</m:t>
                          </m:r>
                        </m:sub>
                        <m:sup>
                          <m:r>
                            <a:rPr lang="en-US" altLang="zh-CN" sz="2000" b="0" i="1" smtClean="0">
                              <a:latin typeface="Cambria Math" panose="02040503050406030204" pitchFamily="18" charset="0"/>
                            </a:rPr>
                            <m:t>𝑖</m:t>
                          </m:r>
                        </m:sup>
                      </m:sSubSup>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𝛽</m:t>
                          </m:r>
                        </m:e>
                        <m:sub>
                          <m:r>
                            <a:rPr lang="en-US" altLang="zh-CN" sz="2000" b="0" i="1" smtClean="0">
                              <a:latin typeface="Cambria Math" panose="02040503050406030204" pitchFamily="18" charset="0"/>
                            </a:rPr>
                            <m:t>1</m:t>
                          </m:r>
                        </m:sub>
                      </m:sSub>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𝑙</m:t>
                              </m:r>
                            </m:e>
                          </m:d>
                        </m:e>
                        <m:sup>
                          <m:r>
                            <a:rPr lang="en-US" altLang="zh-CN" sz="2000" b="0" i="1" smtClean="0">
                              <a:latin typeface="Cambria Math" panose="02040503050406030204" pitchFamily="18" charset="0"/>
                            </a:rPr>
                            <m:t>𝑖</m:t>
                          </m:r>
                        </m:sup>
                      </m:sSup>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log</m:t>
                          </m:r>
                        </m:fName>
                        <m:e>
                          <m:d>
                            <m:dPr>
                              <m:ctrlPr>
                                <a:rPr lang="en-US" altLang="zh-CN" sz="2000" b="0" i="1" smtClean="0">
                                  <a:latin typeface="Cambria Math" panose="02040503050406030204" pitchFamily="18" charset="0"/>
                                </a:rPr>
                              </m:ctrlPr>
                            </m:dPr>
                            <m:e>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𝑑</m:t>
                                  </m:r>
                                </m:e>
                                <m:sup>
                                  <m:r>
                                    <a:rPr lang="en-US" altLang="zh-CN" sz="2000" b="0" i="1" smtClean="0">
                                      <a:latin typeface="Cambria Math" panose="02040503050406030204" pitchFamily="18" charset="0"/>
                                    </a:rPr>
                                    <m:t>𝑖</m:t>
                                  </m:r>
                                </m:sup>
                              </m:sSup>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𝑙</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𝑙</m:t>
                                      </m:r>
                                    </m:e>
                                    <m:sub>
                                      <m:r>
                                        <a:rPr lang="en-US" altLang="zh-CN" sz="2000" b="0" i="1" smtClean="0">
                                          <a:latin typeface="Cambria Math" panose="02040503050406030204" pitchFamily="18" charset="0"/>
                                        </a:rPr>
                                        <m:t>𝑖</m:t>
                                      </m:r>
                                    </m:sub>
                                  </m:sSub>
                                </m:e>
                              </m:d>
                            </m:e>
                          </m:d>
                        </m:e>
                      </m:func>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𝛽</m:t>
                          </m:r>
                        </m:e>
                        <m:sub>
                          <m:r>
                            <a:rPr lang="en-US" altLang="zh-CN" sz="2000" b="0" i="1" smtClean="0">
                              <a:latin typeface="Cambria Math" panose="02040503050406030204" pitchFamily="18" charset="0"/>
                            </a:rPr>
                            <m:t>2</m:t>
                          </m:r>
                        </m:sub>
                      </m:sSub>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𝑙</m:t>
                              </m:r>
                            </m:e>
                          </m:d>
                        </m:e>
                        <m:sup>
                          <m:r>
                            <a:rPr lang="en-US" altLang="zh-CN" sz="2000" b="0" i="1" smtClean="0">
                              <a:latin typeface="Cambria Math" panose="02040503050406030204" pitchFamily="18" charset="0"/>
                            </a:rPr>
                            <m:t>𝑖</m:t>
                          </m:r>
                        </m:sup>
                      </m:sSup>
                    </m:oMath>
                  </a14:m>
                  <a:endParaRPr lang="en-US" altLang="zh-CN" sz="2000" b="0" dirty="0" smtClean="0"/>
                </a:p>
              </p:txBody>
            </p:sp>
          </mc:Choice>
          <mc:Fallback xmlns="">
            <p:sp>
              <p:nvSpPr>
                <p:cNvPr id="34" name="文本框 33"/>
                <p:cNvSpPr txBox="1">
                  <a:spLocks noRot="1" noChangeAspect="1" noMove="1" noResize="1" noEditPoints="1" noAdjustHandles="1" noChangeArrowheads="1" noChangeShapeType="1" noTextEdit="1"/>
                </p:cNvSpPr>
                <p:nvPr/>
              </p:nvSpPr>
              <p:spPr>
                <a:xfrm>
                  <a:off x="5032560" y="5791764"/>
                  <a:ext cx="3931076" cy="901016"/>
                </a:xfrm>
                <a:prstGeom prst="rect">
                  <a:avLst/>
                </a:prstGeom>
                <a:blipFill rotWithShape="0">
                  <a:blip r:embed="rId14"/>
                  <a:stretch>
                    <a:fillRect l="-1708" b="-3378"/>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53330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358" y="103357"/>
            <a:ext cx="2695278" cy="707886"/>
          </a:xfrm>
          <a:prstGeom prst="rect">
            <a:avLst/>
          </a:prstGeom>
        </p:spPr>
      </p:pic>
      <p:sp>
        <p:nvSpPr>
          <p:cNvPr id="8" name="流程图: 过程 7"/>
          <p:cNvSpPr/>
          <p:nvPr/>
        </p:nvSpPr>
        <p:spPr>
          <a:xfrm>
            <a:off x="391764" y="1480707"/>
            <a:ext cx="8330572" cy="125185"/>
          </a:xfrm>
          <a:prstGeom prst="flowChartProcess">
            <a:avLst/>
          </a:prstGeom>
          <a:gradFill flip="none" rotWithShape="1">
            <a:gsLst>
              <a:gs pos="1000">
                <a:srgbClr val="333399"/>
              </a:gs>
              <a:gs pos="100000">
                <a:srgbClr val="0070C0">
                  <a:tint val="23500"/>
                  <a:satMod val="160000"/>
                  <a:alpha val="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9" name="文本框 8"/>
              <p:cNvSpPr txBox="1"/>
              <p:nvPr/>
            </p:nvSpPr>
            <p:spPr>
              <a:xfrm>
                <a:off x="400957" y="673082"/>
                <a:ext cx="4538935" cy="769441"/>
              </a:xfrm>
              <a:prstGeom prst="rect">
                <a:avLst/>
              </a:prstGeom>
              <a:noFill/>
            </p:spPr>
            <p:txBody>
              <a:bodyPr wrap="none" rtlCol="0">
                <a:spAutoFit/>
              </a:bodyPr>
              <a:lstStyle/>
              <a:p>
                <a:r>
                  <a:rPr lang="en-US" altLang="zh-CN" sz="4400" dirty="0" smtClean="0">
                    <a:solidFill>
                      <a:srgbClr val="333399"/>
                    </a:solidFill>
                    <a:latin typeface="Tahoma" panose="020B0604030504040204" pitchFamily="34" charset="0"/>
                    <a:ea typeface="Tahoma" panose="020B0604030504040204" pitchFamily="34" charset="0"/>
                    <a:cs typeface="Tahoma" panose="020B0604030504040204" pitchFamily="34" charset="0"/>
                  </a:rPr>
                  <a:t>Obtain </a:t>
                </a:r>
                <a14:m>
                  <m:oMath xmlns:m="http://schemas.openxmlformats.org/officeDocument/2006/math">
                    <m:sSub>
                      <m:sSubPr>
                        <m:ctrlPr>
                          <a:rPr lang="en-US" altLang="zh-CN" sz="4400" i="1" smtClean="0">
                            <a:solidFill>
                              <a:srgbClr val="333399"/>
                            </a:solidFill>
                            <a:latin typeface="Cambria Math" panose="02040503050406030204" pitchFamily="18" charset="0"/>
                            <a:ea typeface="Tahoma" panose="020B0604030504040204" pitchFamily="34" charset="0"/>
                            <a:cs typeface="Tahoma" panose="020B0604030504040204" pitchFamily="34" charset="0"/>
                          </a:rPr>
                        </m:ctrlPr>
                      </m:sSubPr>
                      <m:e>
                        <m:r>
                          <a:rPr lang="zh-CN" altLang="en-US" sz="4400" i="1" smtClean="0">
                            <a:solidFill>
                              <a:srgbClr val="333399"/>
                            </a:solidFill>
                            <a:latin typeface="Cambria Math" panose="02040503050406030204" pitchFamily="18" charset="0"/>
                            <a:ea typeface="Tahoma" panose="020B0604030504040204" pitchFamily="34" charset="0"/>
                            <a:cs typeface="Tahoma" panose="020B0604030504040204" pitchFamily="34" charset="0"/>
                          </a:rPr>
                          <m:t>𝛽</m:t>
                        </m:r>
                      </m:e>
                      <m:sub>
                        <m:r>
                          <a:rPr lang="en-US" altLang="zh-CN" sz="4400" b="0" i="1" smtClean="0">
                            <a:solidFill>
                              <a:srgbClr val="333399"/>
                            </a:solidFill>
                            <a:latin typeface="Cambria Math" panose="02040503050406030204" pitchFamily="18" charset="0"/>
                            <a:ea typeface="Tahoma" panose="020B0604030504040204" pitchFamily="34" charset="0"/>
                            <a:cs typeface="Tahoma" panose="020B0604030504040204" pitchFamily="34" charset="0"/>
                          </a:rPr>
                          <m:t>1</m:t>
                        </m:r>
                      </m:sub>
                    </m:sSub>
                  </m:oMath>
                </a14:m>
                <a:r>
                  <a:rPr lang="zh-CN" altLang="en-US" sz="4400" dirty="0" smtClean="0">
                    <a:solidFill>
                      <a:srgbClr val="333399"/>
                    </a:solidFill>
                    <a:latin typeface="Tahoma" panose="020B0604030504040204" pitchFamily="34" charset="0"/>
                    <a:cs typeface="Tahoma" panose="020B0604030504040204" pitchFamily="34" charset="0"/>
                  </a:rPr>
                  <a:t> </a:t>
                </a:r>
                <a:r>
                  <a:rPr lang="en-US" altLang="zh-CN" sz="4400" dirty="0" smtClean="0">
                    <a:solidFill>
                      <a:srgbClr val="333399"/>
                    </a:solidFill>
                    <a:latin typeface="Tahoma" panose="020B0604030504040204" pitchFamily="34" charset="0"/>
                    <a:cs typeface="Tahoma" panose="020B0604030504040204" pitchFamily="34" charset="0"/>
                  </a:rPr>
                  <a:t>and </a:t>
                </a:r>
                <a14:m>
                  <m:oMath xmlns:m="http://schemas.openxmlformats.org/officeDocument/2006/math">
                    <m:sSub>
                      <m:sSubPr>
                        <m:ctrlPr>
                          <a:rPr lang="en-US" altLang="zh-CN" sz="4400" i="1" smtClean="0">
                            <a:solidFill>
                              <a:srgbClr val="333399"/>
                            </a:solidFill>
                            <a:latin typeface="Cambria Math" panose="02040503050406030204" pitchFamily="18" charset="0"/>
                            <a:cs typeface="Tahoma" panose="020B0604030504040204" pitchFamily="34" charset="0"/>
                          </a:rPr>
                        </m:ctrlPr>
                      </m:sSubPr>
                      <m:e>
                        <m:r>
                          <a:rPr lang="zh-CN" altLang="en-US" sz="4400" i="1" smtClean="0">
                            <a:solidFill>
                              <a:srgbClr val="333399"/>
                            </a:solidFill>
                            <a:latin typeface="Cambria Math" panose="02040503050406030204" pitchFamily="18" charset="0"/>
                            <a:cs typeface="Tahoma" panose="020B0604030504040204" pitchFamily="34" charset="0"/>
                          </a:rPr>
                          <m:t>𝛽</m:t>
                        </m:r>
                      </m:e>
                      <m:sub>
                        <m:r>
                          <a:rPr lang="en-US" altLang="zh-CN" sz="4400" b="0" i="1" smtClean="0">
                            <a:solidFill>
                              <a:srgbClr val="333399"/>
                            </a:solidFill>
                            <a:latin typeface="Cambria Math" panose="02040503050406030204" pitchFamily="18" charset="0"/>
                            <a:cs typeface="Tahoma" panose="020B0604030504040204" pitchFamily="34" charset="0"/>
                          </a:rPr>
                          <m:t>2</m:t>
                        </m:r>
                      </m:sub>
                    </m:sSub>
                  </m:oMath>
                </a14:m>
                <a:r>
                  <a:rPr lang="zh-CN" altLang="en-US" sz="4400" dirty="0" smtClean="0">
                    <a:solidFill>
                      <a:srgbClr val="333399"/>
                    </a:solidFill>
                    <a:latin typeface="Tahoma" panose="020B0604030504040204" pitchFamily="34" charset="0"/>
                    <a:cs typeface="Tahoma" panose="020B0604030504040204" pitchFamily="34" charset="0"/>
                  </a:rPr>
                  <a:t> </a:t>
                </a:r>
                <a:endParaRPr lang="zh-CN" altLang="en-US" sz="4400" dirty="0">
                  <a:solidFill>
                    <a:srgbClr val="333399"/>
                  </a:solidFill>
                  <a:latin typeface="Tahoma" panose="020B0604030504040204" pitchFamily="34" charset="0"/>
                  <a:cs typeface="Tahoma" panose="020B0604030504040204" pitchFamily="34" charset="0"/>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400957" y="673082"/>
                <a:ext cx="4538935" cy="769441"/>
              </a:xfrm>
              <a:prstGeom prst="rect">
                <a:avLst/>
              </a:prstGeom>
              <a:blipFill rotWithShape="0">
                <a:blip r:embed="rId4"/>
                <a:stretch>
                  <a:fillRect l="-5511" t="-16535" b="-354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p:cNvSpPr txBox="1"/>
              <p:nvPr/>
            </p:nvSpPr>
            <p:spPr>
              <a:xfrm>
                <a:off x="400957" y="3621242"/>
                <a:ext cx="6470297" cy="523220"/>
              </a:xfrm>
              <a:prstGeom prst="rect">
                <a:avLst/>
              </a:prstGeom>
              <a:noFill/>
            </p:spPr>
            <p:txBody>
              <a:bodyPr wrap="none" rtlCol="0">
                <a:spAutoFit/>
              </a:bodyPr>
              <a:lstStyle/>
              <a:p>
                <a:r>
                  <a:rPr lang="en-US" altLang="zh-CN"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Assuming: </a:t>
                </a:r>
                <a:r>
                  <a:rPr lang="en-US" altLang="zh-CN" sz="2800" dirty="0" smtClean="0">
                    <a:latin typeface="Tahoma" panose="020B0604030504040204" pitchFamily="34" charset="0"/>
                    <a:ea typeface="Tahoma" panose="020B0604030504040204" pitchFamily="34" charset="0"/>
                    <a:cs typeface="Tahoma" panose="020B0604030504040204" pitchFamily="34" charset="0"/>
                  </a:rPr>
                  <a:t>observed samples are </a:t>
                </a:r>
                <a14:m>
                  <m:oMath xmlns:m="http://schemas.openxmlformats.org/officeDocument/2006/math">
                    <m:r>
                      <a:rPr lang="en-US" altLang="zh-CN" sz="2800" b="0" i="1" smtClean="0">
                        <a:latin typeface="Cambria Math" panose="02040503050406030204" pitchFamily="18" charset="0"/>
                      </a:rPr>
                      <m:t>𝑖</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𝑖</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𝑑</m:t>
                    </m:r>
                  </m:oMath>
                </a14:m>
                <a:endParaRPr lang="zh-CN" altLang="en-US" sz="2800" dirty="0">
                  <a:latin typeface="Tahoma" panose="020B0604030504040204" pitchFamily="34" charset="0"/>
                  <a:cs typeface="Tahoma" panose="020B0604030504040204" pitchFamily="34"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400957" y="3621242"/>
                <a:ext cx="6470297" cy="523220"/>
              </a:xfrm>
              <a:prstGeom prst="rect">
                <a:avLst/>
              </a:prstGeom>
              <a:blipFill rotWithShape="0">
                <a:blip r:embed="rId5"/>
                <a:stretch>
                  <a:fillRect l="-1979" t="-12791" b="-30233"/>
                </a:stretch>
              </a:blipFill>
            </p:spPr>
            <p:txBody>
              <a:bodyPr/>
              <a:lstStyle/>
              <a:p>
                <a:r>
                  <a:rPr lang="zh-CN" altLang="en-US">
                    <a:noFill/>
                  </a:rPr>
                  <a:t> </a:t>
                </a:r>
              </a:p>
            </p:txBody>
          </p:sp>
        </mc:Fallback>
      </mc:AlternateContent>
      <p:sp>
        <p:nvSpPr>
          <p:cNvPr id="3" name="文本框 2"/>
          <p:cNvSpPr txBox="1"/>
          <p:nvPr/>
        </p:nvSpPr>
        <p:spPr>
          <a:xfrm>
            <a:off x="235212" y="1757152"/>
            <a:ext cx="3879588" cy="523220"/>
          </a:xfrm>
          <a:prstGeom prst="rect">
            <a:avLst/>
          </a:prstGeom>
          <a:noFill/>
        </p:spPr>
        <p:txBody>
          <a:bodyPr wrap="none" rtlCol="0">
            <a:spAutoFit/>
          </a:bodyPr>
          <a:lstStyle/>
          <a:p>
            <a:r>
              <a:rPr lang="en-US" altLang="zh-CN" sz="2800" b="1" dirty="0" smtClean="0">
                <a:latin typeface="Tahoma" panose="020B0604030504040204" pitchFamily="34" charset="0"/>
                <a:ea typeface="Tahoma" panose="020B0604030504040204" pitchFamily="34" charset="0"/>
                <a:cs typeface="Tahoma" panose="020B0604030504040204" pitchFamily="34" charset="0"/>
              </a:rPr>
              <a:t>Likelihood function: </a:t>
            </a:r>
            <a:endParaRPr lang="zh-CN" altLang="en-US" sz="2800" b="1" dirty="0">
              <a:latin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6" name="文本框 5"/>
              <p:cNvSpPr txBox="1"/>
              <p:nvPr/>
            </p:nvSpPr>
            <p:spPr>
              <a:xfrm>
                <a:off x="199893" y="2148248"/>
                <a:ext cx="8806642" cy="903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l-GR" altLang="zh-CN" sz="2000" b="1" i="1" smtClean="0">
                              <a:latin typeface="Cambria Math" panose="02040503050406030204" pitchFamily="18" charset="0"/>
                              <a:ea typeface="Cambria Math" panose="02040503050406030204" pitchFamily="18" charset="0"/>
                            </a:rPr>
                            <m:t>𝜱</m:t>
                          </m:r>
                        </m:e>
                        <m:sub>
                          <m:r>
                            <a:rPr lang="en-US" altLang="zh-CN" sz="2000" b="1" i="1" smtClean="0">
                              <a:latin typeface="Cambria Math" panose="02040503050406030204" pitchFamily="18" charset="0"/>
                            </a:rPr>
                            <m:t>𝒊</m:t>
                          </m:r>
                        </m:sub>
                      </m:sSub>
                      <m:d>
                        <m:dPr>
                          <m:ctrlPr>
                            <a:rPr lang="en-US" altLang="zh-CN" sz="2000" b="1" i="1" smtClean="0">
                              <a:latin typeface="Cambria Math" panose="02040503050406030204" pitchFamily="18" charset="0"/>
                            </a:rPr>
                          </m:ctrlPr>
                        </m:dPr>
                        <m:e>
                          <m:acc>
                            <m:accPr>
                              <m:chr m:val="̅"/>
                              <m:ctrlPr>
                                <a:rPr lang="en-US" altLang="zh-CN" sz="2000" b="1" i="1" smtClean="0">
                                  <a:latin typeface="Cambria Math" panose="02040503050406030204" pitchFamily="18" charset="0"/>
                                </a:rPr>
                              </m:ctrlPr>
                            </m:accPr>
                            <m:e>
                              <m:r>
                                <a:rPr lang="en-US" altLang="zh-CN" sz="2000" b="1" i="1" smtClean="0">
                                  <a:latin typeface="Cambria Math" panose="02040503050406030204" pitchFamily="18" charset="0"/>
                                </a:rPr>
                                <m:t>𝒙</m:t>
                              </m:r>
                            </m:e>
                          </m:acc>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𝒍</m:t>
                              </m:r>
                            </m:e>
                          </m:d>
                        </m:e>
                      </m:d>
                      <m:r>
                        <a:rPr lang="en-US" altLang="zh-CN" sz="2000" b="1" i="1" smtClean="0">
                          <a:latin typeface="Cambria Math" panose="02040503050406030204" pitchFamily="18" charset="0"/>
                        </a:rPr>
                        <m:t>=</m:t>
                      </m:r>
                      <m:nary>
                        <m:naryPr>
                          <m:chr m:val="∏"/>
                          <m:limLoc m:val="subSup"/>
                          <m:ctrlPr>
                            <a:rPr lang="en-US" altLang="zh-CN" sz="2000" b="1" i="1" smtClean="0">
                              <a:latin typeface="Cambria Math" panose="02040503050406030204" pitchFamily="18" charset="0"/>
                            </a:rPr>
                          </m:ctrlPr>
                        </m:naryPr>
                        <m:sub>
                          <m:r>
                            <m:rPr>
                              <m:brk m:alnAt="25"/>
                            </m:rPr>
                            <a:rPr lang="en-US" altLang="zh-CN" sz="2000" b="1" i="1" smtClean="0">
                              <a:latin typeface="Cambria Math" panose="02040503050406030204" pitchFamily="18" charset="0"/>
                            </a:rPr>
                            <m:t>𝒋</m:t>
                          </m:r>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𝟏</m:t>
                          </m:r>
                        </m:sub>
                        <m:sup>
                          <m:r>
                            <a:rPr lang="en-US" altLang="zh-CN" sz="2000" b="1" i="1" smtClean="0">
                              <a:latin typeface="Cambria Math" panose="02040503050406030204" pitchFamily="18" charset="0"/>
                            </a:rPr>
                            <m:t>𝒏</m:t>
                          </m:r>
                        </m:sup>
                        <m:e>
                          <m:r>
                            <a:rPr lang="en-US" altLang="zh-CN" sz="2000" b="1" i="1" smtClean="0">
                              <a:latin typeface="Cambria Math" panose="02040503050406030204" pitchFamily="18" charset="0"/>
                            </a:rPr>
                            <m:t>𝒇</m:t>
                          </m:r>
                          <m:d>
                            <m:dPr>
                              <m:ctrlPr>
                                <a:rPr lang="en-US" altLang="zh-CN" sz="2000" b="1" i="1" smtClean="0">
                                  <a:latin typeface="Cambria Math" panose="02040503050406030204" pitchFamily="18" charset="0"/>
                                </a:rPr>
                              </m:ctrlPr>
                            </m:dPr>
                            <m:e>
                              <m:sSubSup>
                                <m:sSubSupPr>
                                  <m:ctrlPr>
                                    <a:rPr lang="en-US" altLang="zh-CN" sz="2000" b="1" i="1" smtClean="0">
                                      <a:latin typeface="Cambria Math" panose="02040503050406030204" pitchFamily="18" charset="0"/>
                                    </a:rPr>
                                  </m:ctrlPr>
                                </m:sSubSupPr>
                                <m:e>
                                  <m:r>
                                    <a:rPr lang="en-US" altLang="zh-CN" sz="2000" b="1" i="1" smtClean="0">
                                      <a:latin typeface="Cambria Math" panose="02040503050406030204" pitchFamily="18" charset="0"/>
                                    </a:rPr>
                                    <m:t>𝑷</m:t>
                                  </m:r>
                                </m:e>
                                <m:sub>
                                  <m:r>
                                    <a:rPr lang="en-US" altLang="zh-CN" sz="2000" b="1" i="1" smtClean="0">
                                      <a:latin typeface="Cambria Math" panose="02040503050406030204" pitchFamily="18" charset="0"/>
                                    </a:rPr>
                                    <m:t>𝒓</m:t>
                                  </m:r>
                                </m:sub>
                                <m:sup>
                                  <m:r>
                                    <a:rPr lang="en-US" altLang="zh-CN" sz="2000" b="1" i="1" smtClean="0">
                                      <a:latin typeface="Cambria Math" panose="02040503050406030204" pitchFamily="18" charset="0"/>
                                    </a:rPr>
                                    <m:t>𝒊</m:t>
                                  </m:r>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𝒋</m:t>
                                  </m:r>
                                </m:sup>
                              </m:sSubSup>
                            </m:e>
                            <m:e>
                              <m:r>
                                <a:rPr lang="en-US" altLang="zh-CN" sz="2000" b="1" i="1" smtClean="0">
                                  <a:latin typeface="Cambria Math" panose="02040503050406030204" pitchFamily="18" charset="0"/>
                                </a:rPr>
                                <m:t>𝒍</m:t>
                              </m:r>
                            </m:e>
                          </m:d>
                          <m:r>
                            <a:rPr lang="en-US" altLang="zh-CN" sz="2000" b="1" i="1" smtClean="0">
                              <a:latin typeface="Cambria Math" panose="02040503050406030204" pitchFamily="18" charset="0"/>
                            </a:rPr>
                            <m:t>=</m:t>
                          </m:r>
                          <m:nary>
                            <m:naryPr>
                              <m:chr m:val="∏"/>
                              <m:limLoc m:val="subSup"/>
                              <m:ctrlPr>
                                <a:rPr lang="en-US" altLang="zh-CN" sz="2000" b="1" i="1" smtClean="0">
                                  <a:latin typeface="Cambria Math" panose="02040503050406030204" pitchFamily="18" charset="0"/>
                                </a:rPr>
                              </m:ctrlPr>
                            </m:naryPr>
                            <m:sub>
                              <m:r>
                                <m:rPr>
                                  <m:brk m:alnAt="25"/>
                                </m:rPr>
                                <a:rPr lang="en-US" altLang="zh-CN" sz="2000" b="1" i="1" smtClean="0">
                                  <a:latin typeface="Cambria Math" panose="02040503050406030204" pitchFamily="18" charset="0"/>
                                </a:rPr>
                                <m:t>𝒋</m:t>
                              </m:r>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𝟏</m:t>
                              </m:r>
                            </m:sub>
                            <m:sup>
                              <m:r>
                                <a:rPr lang="en-US" altLang="zh-CN" sz="2000" b="1" i="1" smtClean="0">
                                  <a:latin typeface="Cambria Math" panose="02040503050406030204" pitchFamily="18" charset="0"/>
                                </a:rPr>
                                <m:t>𝒏</m:t>
                              </m:r>
                            </m:sup>
                            <m:e>
                              <m:f>
                                <m:fPr>
                                  <m:ctrlPr>
                                    <a:rPr lang="en-US" altLang="zh-CN" sz="2000" b="1" i="1" smtClean="0">
                                      <a:latin typeface="Cambria Math" panose="02040503050406030204" pitchFamily="18" charset="0"/>
                                    </a:rPr>
                                  </m:ctrlPr>
                                </m:fPr>
                                <m:num>
                                  <m:r>
                                    <a:rPr lang="en-US" altLang="zh-CN" sz="2000" b="1" i="1" smtClean="0">
                                      <a:latin typeface="Cambria Math" panose="02040503050406030204" pitchFamily="18" charset="0"/>
                                    </a:rPr>
                                    <m:t>𝟏</m:t>
                                  </m:r>
                                </m:num>
                                <m:den>
                                  <m:rad>
                                    <m:radPr>
                                      <m:degHide m:val="on"/>
                                      <m:ctrlPr>
                                        <a:rPr lang="en-US" altLang="zh-CN" sz="2000" b="1" i="1" smtClean="0">
                                          <a:latin typeface="Cambria Math" panose="02040503050406030204" pitchFamily="18" charset="0"/>
                                        </a:rPr>
                                      </m:ctrlPr>
                                    </m:radPr>
                                    <m:deg/>
                                    <m:e>
                                      <m:r>
                                        <a:rPr lang="en-US" altLang="zh-CN" sz="2000" b="1" i="1" smtClean="0">
                                          <a:latin typeface="Cambria Math" panose="02040503050406030204" pitchFamily="18" charset="0"/>
                                        </a:rPr>
                                        <m:t>𝟐</m:t>
                                      </m:r>
                                      <m:r>
                                        <a:rPr lang="zh-CN" altLang="en-US" sz="2000" b="1" i="1" smtClean="0">
                                          <a:latin typeface="Cambria Math" panose="02040503050406030204" pitchFamily="18" charset="0"/>
                                        </a:rPr>
                                        <m:t>𝝅</m:t>
                                      </m:r>
                                    </m:e>
                                  </m:rad>
                                  <m:sSup>
                                    <m:sSupPr>
                                      <m:ctrlPr>
                                        <a:rPr lang="en-US" altLang="zh-CN" sz="2000" b="1" i="1" smtClean="0">
                                          <a:latin typeface="Cambria Math" panose="02040503050406030204" pitchFamily="18" charset="0"/>
                                        </a:rPr>
                                      </m:ctrlPr>
                                    </m:sSupPr>
                                    <m:e>
                                      <m:r>
                                        <a:rPr lang="zh-CN" altLang="en-US" sz="2000" b="1" i="1" smtClean="0">
                                          <a:latin typeface="Cambria Math" panose="02040503050406030204" pitchFamily="18" charset="0"/>
                                        </a:rPr>
                                        <m:t>𝝈</m:t>
                                      </m:r>
                                    </m:e>
                                    <m:sup>
                                      <m:r>
                                        <a:rPr lang="en-US" altLang="zh-CN" sz="2000" b="1" i="1" smtClean="0">
                                          <a:latin typeface="Cambria Math" panose="02040503050406030204" pitchFamily="18" charset="0"/>
                                        </a:rPr>
                                        <m:t>𝒊</m:t>
                                      </m:r>
                                    </m:sup>
                                  </m:sSup>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𝒍</m:t>
                                  </m:r>
                                  <m:r>
                                    <a:rPr lang="en-US" altLang="zh-CN" sz="2000" b="1" i="1" smtClean="0">
                                      <a:latin typeface="Cambria Math" panose="02040503050406030204" pitchFamily="18" charset="0"/>
                                    </a:rPr>
                                    <m:t>)</m:t>
                                  </m:r>
                                </m:den>
                              </m:f>
                              <m:sSup>
                                <m:sSupPr>
                                  <m:ctrlPr>
                                    <a:rPr lang="en-US" altLang="zh-CN" sz="2000" b="1" i="1" smtClean="0">
                                      <a:latin typeface="Cambria Math" panose="02040503050406030204" pitchFamily="18" charset="0"/>
                                    </a:rPr>
                                  </m:ctrlPr>
                                </m:sSupPr>
                                <m:e>
                                  <m:r>
                                    <a:rPr lang="en-US" altLang="zh-CN" sz="2000" b="1" i="1" smtClean="0">
                                      <a:latin typeface="Cambria Math" panose="02040503050406030204" pitchFamily="18" charset="0"/>
                                    </a:rPr>
                                    <m:t>𝒆</m:t>
                                  </m:r>
                                </m:e>
                                <m:sup>
                                  <m:r>
                                    <a:rPr lang="en-US" altLang="zh-CN" sz="2000" b="1" i="1" smtClean="0">
                                      <a:latin typeface="Cambria Math" panose="02040503050406030204" pitchFamily="18" charset="0"/>
                                    </a:rPr>
                                    <m:t>−</m:t>
                                  </m:r>
                                  <m:f>
                                    <m:fPr>
                                      <m:ctrlPr>
                                        <a:rPr lang="en-US" altLang="zh-CN" sz="2000" b="1" i="1" smtClean="0">
                                          <a:latin typeface="Cambria Math" panose="02040503050406030204" pitchFamily="18" charset="0"/>
                                        </a:rPr>
                                      </m:ctrlPr>
                                    </m:fPr>
                                    <m:num>
                                      <m:r>
                                        <a:rPr lang="en-US" altLang="zh-CN" sz="2000" b="1" i="1" smtClean="0">
                                          <a:latin typeface="Cambria Math" panose="02040503050406030204" pitchFamily="18" charset="0"/>
                                        </a:rPr>
                                        <m:t>𝟏</m:t>
                                      </m:r>
                                    </m:num>
                                    <m:den>
                                      <m:r>
                                        <a:rPr lang="en-US" altLang="zh-CN" sz="2000" b="1" i="1" smtClean="0">
                                          <a:latin typeface="Cambria Math" panose="02040503050406030204" pitchFamily="18" charset="0"/>
                                        </a:rPr>
                                        <m:t>𝟐</m:t>
                                      </m:r>
                                    </m:den>
                                  </m:f>
                                  <m:sSup>
                                    <m:sSupPr>
                                      <m:ctrlPr>
                                        <a:rPr lang="en-US" altLang="zh-CN" sz="2000" b="1" i="1" smtClean="0">
                                          <a:latin typeface="Cambria Math" panose="02040503050406030204" pitchFamily="18" charset="0"/>
                                        </a:rPr>
                                      </m:ctrlPr>
                                    </m:sSupPr>
                                    <m:e>
                                      <m:r>
                                        <a:rPr lang="en-US" altLang="zh-CN" sz="2000" b="1" i="1" smtClean="0">
                                          <a:latin typeface="Cambria Math" panose="02040503050406030204" pitchFamily="18" charset="0"/>
                                        </a:rPr>
                                        <m:t>(</m:t>
                                      </m:r>
                                      <m:f>
                                        <m:fPr>
                                          <m:ctrlPr>
                                            <a:rPr lang="en-US" altLang="zh-CN" sz="2000" b="1" i="1" smtClean="0">
                                              <a:latin typeface="Cambria Math" panose="02040503050406030204" pitchFamily="18" charset="0"/>
                                            </a:rPr>
                                          </m:ctrlPr>
                                        </m:fPr>
                                        <m:num>
                                          <m:sSubSup>
                                            <m:sSubSupPr>
                                              <m:ctrlPr>
                                                <a:rPr lang="en-US" altLang="zh-CN" sz="2000" b="1" i="1" smtClean="0">
                                                  <a:latin typeface="Cambria Math" panose="02040503050406030204" pitchFamily="18" charset="0"/>
                                                </a:rPr>
                                              </m:ctrlPr>
                                            </m:sSubSupPr>
                                            <m:e>
                                              <m:r>
                                                <a:rPr lang="en-US" altLang="zh-CN" sz="2000" b="1" i="1" smtClean="0">
                                                  <a:latin typeface="Cambria Math" panose="02040503050406030204" pitchFamily="18" charset="0"/>
                                                </a:rPr>
                                                <m:t>𝑷</m:t>
                                              </m:r>
                                            </m:e>
                                            <m:sub>
                                              <m:r>
                                                <a:rPr lang="en-US" altLang="zh-CN" sz="2000" b="1" i="1" smtClean="0">
                                                  <a:latin typeface="Cambria Math" panose="02040503050406030204" pitchFamily="18" charset="0"/>
                                                </a:rPr>
                                                <m:t>𝒓</m:t>
                                              </m:r>
                                            </m:sub>
                                            <m:sup>
                                              <m:r>
                                                <a:rPr lang="en-US" altLang="zh-CN" sz="2000" b="1" i="1" smtClean="0">
                                                  <a:latin typeface="Cambria Math" panose="02040503050406030204" pitchFamily="18" charset="0"/>
                                                </a:rPr>
                                                <m:t>𝒊</m:t>
                                              </m:r>
                                            </m:sup>
                                          </m:sSubSup>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𝒍</m:t>
                                              </m:r>
                                            </m:e>
                                          </m:d>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𝑬</m:t>
                                          </m:r>
                                          <m:r>
                                            <a:rPr lang="en-US" altLang="zh-CN" sz="2000" b="1" i="1" smtClean="0">
                                              <a:latin typeface="Cambria Math" panose="02040503050406030204" pitchFamily="18" charset="0"/>
                                            </a:rPr>
                                            <m:t>(</m:t>
                                          </m:r>
                                          <m:sSubSup>
                                            <m:sSubSupPr>
                                              <m:ctrlPr>
                                                <a:rPr lang="en-US" altLang="zh-CN" sz="2000" b="1" i="1" smtClean="0">
                                                  <a:latin typeface="Cambria Math" panose="02040503050406030204" pitchFamily="18" charset="0"/>
                                                </a:rPr>
                                              </m:ctrlPr>
                                            </m:sSubSupPr>
                                            <m:e>
                                              <m:r>
                                                <a:rPr lang="en-US" altLang="zh-CN" sz="2000" b="1" i="1" smtClean="0">
                                                  <a:latin typeface="Cambria Math" panose="02040503050406030204" pitchFamily="18" charset="0"/>
                                                </a:rPr>
                                                <m:t>𝑷</m:t>
                                              </m:r>
                                            </m:e>
                                            <m:sub>
                                              <m:r>
                                                <a:rPr lang="en-US" altLang="zh-CN" sz="2000" b="1" i="1" smtClean="0">
                                                  <a:latin typeface="Cambria Math" panose="02040503050406030204" pitchFamily="18" charset="0"/>
                                                </a:rPr>
                                                <m:t>𝒓</m:t>
                                              </m:r>
                                            </m:sub>
                                            <m:sup>
                                              <m:r>
                                                <a:rPr lang="en-US" altLang="zh-CN" sz="2000" b="1" i="1" smtClean="0">
                                                  <a:latin typeface="Cambria Math" panose="02040503050406030204" pitchFamily="18" charset="0"/>
                                                </a:rPr>
                                                <m:t>𝒊</m:t>
                                              </m:r>
                                            </m:sup>
                                          </m:sSubSup>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𝒍</m:t>
                                          </m:r>
                                          <m:r>
                                            <a:rPr lang="en-US" altLang="zh-CN" sz="2000" b="1" i="1" smtClean="0">
                                              <a:latin typeface="Cambria Math" panose="02040503050406030204" pitchFamily="18" charset="0"/>
                                            </a:rPr>
                                            <m:t>)|</m:t>
                                          </m:r>
                                          <m:sSubSup>
                                            <m:sSubSupPr>
                                              <m:ctrlPr>
                                                <a:rPr lang="en-US" altLang="zh-CN" sz="2000" b="1" i="1" smtClean="0">
                                                  <a:latin typeface="Cambria Math" panose="02040503050406030204" pitchFamily="18" charset="0"/>
                                                </a:rPr>
                                              </m:ctrlPr>
                                            </m:sSubSupPr>
                                            <m:e>
                                              <m:r>
                                                <a:rPr lang="zh-CN" altLang="en-US" sz="2000" b="1" i="1" smtClean="0">
                                                  <a:latin typeface="Cambria Math" panose="02040503050406030204" pitchFamily="18" charset="0"/>
                                                </a:rPr>
                                                <m:t>𝜷</m:t>
                                              </m:r>
                                            </m:e>
                                            <m:sub>
                                              <m:r>
                                                <a:rPr lang="en-US" altLang="zh-CN" sz="2000" b="1" i="1" smtClean="0">
                                                  <a:latin typeface="Cambria Math" panose="02040503050406030204" pitchFamily="18" charset="0"/>
                                                </a:rPr>
                                                <m:t>𝟏</m:t>
                                              </m:r>
                                            </m:sub>
                                            <m:sup>
                                              <m:r>
                                                <a:rPr lang="en-US" altLang="zh-CN" sz="2000" b="1" i="1" smtClean="0">
                                                  <a:latin typeface="Cambria Math" panose="02040503050406030204" pitchFamily="18" charset="0"/>
                                                </a:rPr>
                                                <m:t>𝒊</m:t>
                                              </m:r>
                                            </m:sup>
                                          </m:sSubSup>
                                          <m:r>
                                            <a:rPr lang="en-US" altLang="zh-CN" sz="2000" b="1" i="1" smtClean="0">
                                              <a:latin typeface="Cambria Math" panose="02040503050406030204" pitchFamily="18" charset="0"/>
                                            </a:rPr>
                                            <m:t>,</m:t>
                                          </m:r>
                                          <m:sSubSup>
                                            <m:sSubSupPr>
                                              <m:ctrlPr>
                                                <a:rPr lang="en-US" altLang="zh-CN" sz="2000" b="1" i="1" smtClean="0">
                                                  <a:latin typeface="Cambria Math" panose="02040503050406030204" pitchFamily="18" charset="0"/>
                                                </a:rPr>
                                              </m:ctrlPr>
                                            </m:sSubSupPr>
                                            <m:e>
                                              <m:r>
                                                <a:rPr lang="zh-CN" altLang="en-US" sz="2000" b="1" i="1" smtClean="0">
                                                  <a:latin typeface="Cambria Math" panose="02040503050406030204" pitchFamily="18" charset="0"/>
                                                </a:rPr>
                                                <m:t>𝜷</m:t>
                                              </m:r>
                                            </m:e>
                                            <m:sub>
                                              <m:r>
                                                <a:rPr lang="en-US" altLang="zh-CN" sz="2000" b="1" i="1" smtClean="0">
                                                  <a:latin typeface="Cambria Math" panose="02040503050406030204" pitchFamily="18" charset="0"/>
                                                </a:rPr>
                                                <m:t>𝟐</m:t>
                                              </m:r>
                                            </m:sub>
                                            <m:sup>
                                              <m:r>
                                                <a:rPr lang="en-US" altLang="zh-CN" sz="2000" b="1" i="1" smtClean="0">
                                                  <a:latin typeface="Cambria Math" panose="02040503050406030204" pitchFamily="18" charset="0"/>
                                                </a:rPr>
                                                <m:t>𝒊</m:t>
                                              </m:r>
                                            </m:sup>
                                          </m:sSubSup>
                                          <m:r>
                                            <a:rPr lang="en-US" altLang="zh-CN" sz="2000" b="1" i="1" smtClean="0">
                                              <a:latin typeface="Cambria Math" panose="02040503050406030204" pitchFamily="18" charset="0"/>
                                            </a:rPr>
                                            <m:t>,</m:t>
                                          </m:r>
                                          <m:sSup>
                                            <m:sSupPr>
                                              <m:ctrlPr>
                                                <a:rPr lang="en-US" altLang="zh-CN" sz="2000" b="1" i="1" smtClean="0">
                                                  <a:latin typeface="Cambria Math" panose="02040503050406030204" pitchFamily="18" charset="0"/>
                                                </a:rPr>
                                              </m:ctrlPr>
                                            </m:sSupPr>
                                            <m:e>
                                              <m:r>
                                                <a:rPr lang="en-US" altLang="zh-CN" sz="2000" b="1" i="1" smtClean="0">
                                                  <a:latin typeface="Cambria Math" panose="02040503050406030204" pitchFamily="18" charset="0"/>
                                                </a:rPr>
                                                <m:t>𝒅</m:t>
                                              </m:r>
                                            </m:e>
                                            <m:sup>
                                              <m:r>
                                                <a:rPr lang="en-US" altLang="zh-CN" sz="2000" b="1" i="1" smtClean="0">
                                                  <a:latin typeface="Cambria Math" panose="02040503050406030204" pitchFamily="18" charset="0"/>
                                                </a:rPr>
                                                <m:t>𝒊</m:t>
                                              </m:r>
                                            </m:sup>
                                          </m:sSup>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𝒍</m:t>
                                              </m:r>
                                              <m:r>
                                                <a:rPr lang="en-US" altLang="zh-CN" sz="2000" b="1" i="1" smtClean="0">
                                                  <a:latin typeface="Cambria Math" panose="02040503050406030204" pitchFamily="18" charset="0"/>
                                                </a:rPr>
                                                <m:t>,</m:t>
                                              </m:r>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𝒍</m:t>
                                                  </m:r>
                                                </m:e>
                                                <m:sub>
                                                  <m:r>
                                                    <a:rPr lang="en-US" altLang="zh-CN" sz="2000" b="1" i="1" smtClean="0">
                                                      <a:latin typeface="Cambria Math" panose="02040503050406030204" pitchFamily="18" charset="0"/>
                                                    </a:rPr>
                                                    <m:t>𝒊</m:t>
                                                  </m:r>
                                                </m:sub>
                                              </m:sSub>
                                            </m:e>
                                          </m:d>
                                          <m:r>
                                            <a:rPr lang="en-US" altLang="zh-CN" sz="2000" b="1" i="1" smtClean="0">
                                              <a:latin typeface="Cambria Math" panose="02040503050406030204" pitchFamily="18" charset="0"/>
                                            </a:rPr>
                                            <m:t>,</m:t>
                                          </m:r>
                                          <m:sSubSup>
                                            <m:sSubSupPr>
                                              <m:ctrlPr>
                                                <a:rPr lang="en-US" altLang="zh-CN" sz="2000" b="1" i="1" smtClean="0">
                                                  <a:latin typeface="Cambria Math" panose="02040503050406030204" pitchFamily="18" charset="0"/>
                                                </a:rPr>
                                              </m:ctrlPr>
                                            </m:sSubSupPr>
                                            <m:e>
                                              <m:r>
                                                <a:rPr lang="en-US" altLang="zh-CN" sz="2000" b="1" i="1" smtClean="0">
                                                  <a:latin typeface="Cambria Math" panose="02040503050406030204" pitchFamily="18" charset="0"/>
                                                </a:rPr>
                                                <m:t>𝑷</m:t>
                                              </m:r>
                                            </m:e>
                                            <m:sub>
                                              <m:r>
                                                <a:rPr lang="en-US" altLang="zh-CN" sz="2000" b="1" i="1" smtClean="0">
                                                  <a:latin typeface="Cambria Math" panose="02040503050406030204" pitchFamily="18" charset="0"/>
                                                </a:rPr>
                                                <m:t>𝟎</m:t>
                                              </m:r>
                                            </m:sub>
                                            <m:sup>
                                              <m:r>
                                                <a:rPr lang="en-US" altLang="zh-CN" sz="2000" b="1" i="1" smtClean="0">
                                                  <a:latin typeface="Cambria Math" panose="02040503050406030204" pitchFamily="18" charset="0"/>
                                                </a:rPr>
                                                <m:t>𝒊</m:t>
                                              </m:r>
                                            </m:sup>
                                          </m:sSubSup>
                                          <m:r>
                                            <a:rPr lang="en-US" altLang="zh-CN" sz="2000" b="1" i="1" smtClean="0">
                                              <a:latin typeface="Cambria Math" panose="02040503050406030204" pitchFamily="18" charset="0"/>
                                            </a:rPr>
                                            <m:t>)</m:t>
                                          </m:r>
                                        </m:num>
                                        <m:den>
                                          <m:sSup>
                                            <m:sSupPr>
                                              <m:ctrlPr>
                                                <a:rPr lang="en-US" altLang="zh-CN" sz="2000" b="1" i="1" smtClean="0">
                                                  <a:latin typeface="Cambria Math" panose="02040503050406030204" pitchFamily="18" charset="0"/>
                                                </a:rPr>
                                              </m:ctrlPr>
                                            </m:sSupPr>
                                            <m:e>
                                              <m:r>
                                                <a:rPr lang="zh-CN" altLang="en-US" sz="2000" b="1" i="1" smtClean="0">
                                                  <a:latin typeface="Cambria Math" panose="02040503050406030204" pitchFamily="18" charset="0"/>
                                                </a:rPr>
                                                <m:t>𝝈</m:t>
                                              </m:r>
                                            </m:e>
                                            <m:sup>
                                              <m:r>
                                                <a:rPr lang="en-US" altLang="zh-CN" sz="2000" b="1" i="1" smtClean="0">
                                                  <a:latin typeface="Cambria Math" panose="02040503050406030204" pitchFamily="18" charset="0"/>
                                                </a:rPr>
                                                <m:t>𝒊</m:t>
                                              </m:r>
                                            </m:sup>
                                          </m:sSup>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𝒍</m:t>
                                          </m:r>
                                          <m:r>
                                            <a:rPr lang="en-US" altLang="zh-CN" sz="2000" b="1" i="1" smtClean="0">
                                              <a:latin typeface="Cambria Math" panose="02040503050406030204" pitchFamily="18" charset="0"/>
                                            </a:rPr>
                                            <m:t>)</m:t>
                                          </m:r>
                                        </m:den>
                                      </m:f>
                                      <m:r>
                                        <a:rPr lang="en-US" altLang="zh-CN" sz="2000" b="1" i="1" smtClean="0">
                                          <a:latin typeface="Cambria Math" panose="02040503050406030204" pitchFamily="18" charset="0"/>
                                        </a:rPr>
                                        <m:t>)</m:t>
                                      </m:r>
                                    </m:e>
                                    <m:sup>
                                      <m:r>
                                        <a:rPr lang="en-US" altLang="zh-CN" sz="2000" b="1" i="1" smtClean="0">
                                          <a:latin typeface="Cambria Math" panose="02040503050406030204" pitchFamily="18" charset="0"/>
                                        </a:rPr>
                                        <m:t>𝟐</m:t>
                                      </m:r>
                                    </m:sup>
                                  </m:sSup>
                                </m:sup>
                              </m:sSup>
                            </m:e>
                          </m:nary>
                        </m:e>
                      </m:nary>
                    </m:oMath>
                  </m:oMathPara>
                </a14:m>
                <a:endParaRPr lang="zh-CN" altLang="en-US" sz="2000" b="1" dirty="0"/>
              </a:p>
            </p:txBody>
          </p:sp>
        </mc:Choice>
        <mc:Fallback xmlns="">
          <p:sp>
            <p:nvSpPr>
              <p:cNvPr id="6" name="文本框 5"/>
              <p:cNvSpPr txBox="1">
                <a:spLocks noRot="1" noChangeAspect="1" noMove="1" noResize="1" noEditPoints="1" noAdjustHandles="1" noChangeArrowheads="1" noChangeShapeType="1" noTextEdit="1"/>
              </p:cNvSpPr>
              <p:nvPr/>
            </p:nvSpPr>
            <p:spPr>
              <a:xfrm>
                <a:off x="199893" y="2148248"/>
                <a:ext cx="8806642" cy="903132"/>
              </a:xfrm>
              <a:prstGeom prst="rect">
                <a:avLst/>
              </a:prstGeom>
              <a:blipFill rotWithShape="0">
                <a:blip r:embed="rId6"/>
                <a:stretch>
                  <a:fillRect/>
                </a:stretch>
              </a:blipFill>
            </p:spPr>
            <p:txBody>
              <a:bodyPr/>
              <a:lstStyle/>
              <a:p>
                <a:r>
                  <a:rPr lang="zh-CN" altLang="en-US">
                    <a:noFill/>
                  </a:rPr>
                  <a:t> </a:t>
                </a:r>
              </a:p>
            </p:txBody>
          </p:sp>
        </mc:Fallback>
      </mc:AlternateContent>
      <p:sp>
        <p:nvSpPr>
          <p:cNvPr id="7" name="文本框 6"/>
          <p:cNvSpPr txBox="1"/>
          <p:nvPr/>
        </p:nvSpPr>
        <p:spPr>
          <a:xfrm>
            <a:off x="4114800" y="2975019"/>
            <a:ext cx="65" cy="276999"/>
          </a:xfrm>
          <a:prstGeom prst="rect">
            <a:avLst/>
          </a:prstGeom>
          <a:noFill/>
        </p:spPr>
        <p:txBody>
          <a:bodyPr wrap="none" lIns="0" tIns="0" rIns="0" bIns="0" rtlCol="0">
            <a:spAutoFit/>
          </a:bodyPr>
          <a:lstStyle/>
          <a:p>
            <a:endParaRPr lang="zh-CN" altLang="en-US" dirty="0"/>
          </a:p>
        </p:txBody>
      </p:sp>
      <mc:AlternateContent xmlns:mc="http://schemas.openxmlformats.org/markup-compatibility/2006" xmlns:a14="http://schemas.microsoft.com/office/drawing/2010/main">
        <mc:Choice Requires="a14">
          <p:sp>
            <p:nvSpPr>
              <p:cNvPr id="10" name="文本框 9"/>
              <p:cNvSpPr txBox="1"/>
              <p:nvPr/>
            </p:nvSpPr>
            <p:spPr>
              <a:xfrm>
                <a:off x="1140271" y="3095546"/>
                <a:ext cx="29122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𝑤h𝑒𝑟𝑒</m:t>
                      </m:r>
                      <m:r>
                        <a:rPr lang="en-US" altLang="zh-CN" b="0" i="1" smtClean="0">
                          <a:latin typeface="Cambria Math" panose="02040503050406030204" pitchFamily="18" charset="0"/>
                        </a:rPr>
                        <m:t> </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𝑙</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𝛽</m:t>
                          </m:r>
                        </m:e>
                        <m:sub>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𝑙</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𝛽</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𝑙</m:t>
                      </m:r>
                      <m:r>
                        <a:rPr lang="en-US" altLang="zh-CN" b="0" i="1" smtClean="0">
                          <a:latin typeface="Cambria Math" panose="02040503050406030204" pitchFamily="18" charset="0"/>
                        </a:rPr>
                        <m:t>))</m:t>
                      </m:r>
                    </m:oMath>
                  </m:oMathPara>
                </a14:m>
                <a:endParaRPr lang="zh-CN" altLang="en-US" dirty="0"/>
              </a:p>
            </p:txBody>
          </p:sp>
        </mc:Choice>
        <mc:Fallback xmlns="">
          <p:sp>
            <p:nvSpPr>
              <p:cNvPr id="10" name="文本框 9"/>
              <p:cNvSpPr txBox="1">
                <a:spLocks noRot="1" noChangeAspect="1" noMove="1" noResize="1" noEditPoints="1" noAdjustHandles="1" noChangeArrowheads="1" noChangeShapeType="1" noTextEdit="1"/>
              </p:cNvSpPr>
              <p:nvPr/>
            </p:nvSpPr>
            <p:spPr>
              <a:xfrm>
                <a:off x="1140271" y="3095546"/>
                <a:ext cx="2912207" cy="369332"/>
              </a:xfrm>
              <a:prstGeom prst="rect">
                <a:avLst/>
              </a:prstGeom>
              <a:blipFill rotWithShape="0">
                <a:blip r:embed="rId7"/>
                <a:stretch>
                  <a:fillRect b="-13333"/>
                </a:stretch>
              </a:blipFill>
            </p:spPr>
            <p:txBody>
              <a:bodyPr/>
              <a:lstStyle/>
              <a:p>
                <a:r>
                  <a:rPr lang="zh-CN" altLang="en-US">
                    <a:noFill/>
                  </a:rPr>
                  <a:t> </a:t>
                </a:r>
              </a:p>
            </p:txBody>
          </p:sp>
        </mc:Fallback>
      </mc:AlternateContent>
      <p:sp>
        <p:nvSpPr>
          <p:cNvPr id="16" name="文本框 15"/>
          <p:cNvSpPr txBox="1"/>
          <p:nvPr/>
        </p:nvSpPr>
        <p:spPr>
          <a:xfrm>
            <a:off x="400957" y="4320552"/>
            <a:ext cx="1093569" cy="523220"/>
          </a:xfrm>
          <a:prstGeom prst="rect">
            <a:avLst/>
          </a:prstGeom>
          <a:noFill/>
        </p:spPr>
        <p:txBody>
          <a:bodyPr wrap="none" rtlCol="0">
            <a:spAutoFit/>
          </a:bodyPr>
          <a:lstStyle/>
          <a:p>
            <a:r>
              <a:rPr lang="en-US" altLang="zh-CN" sz="2800" dirty="0" smtClean="0">
                <a:latin typeface="Tahoma" panose="020B0604030504040204" pitchFamily="34" charset="0"/>
                <a:ea typeface="Tahoma" panose="020B0604030504040204" pitchFamily="34" charset="0"/>
                <a:cs typeface="Tahoma" panose="020B0604030504040204" pitchFamily="34" charset="0"/>
              </a:rPr>
              <a:t>Then,</a:t>
            </a:r>
            <a:endParaRPr lang="zh-CN" altLang="en-US" dirty="0">
              <a:latin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7" name="文本框 16"/>
              <p:cNvSpPr txBox="1"/>
              <p:nvPr/>
            </p:nvSpPr>
            <p:spPr>
              <a:xfrm>
                <a:off x="1633986" y="4142458"/>
                <a:ext cx="4004237" cy="8794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l-GR" altLang="zh-CN" sz="2000" b="1" i="1" smtClean="0">
                              <a:latin typeface="Cambria Math" panose="02040503050406030204" pitchFamily="18" charset="0"/>
                              <a:ea typeface="Cambria Math" panose="02040503050406030204" pitchFamily="18" charset="0"/>
                            </a:rPr>
                            <m:t>𝜱</m:t>
                          </m:r>
                        </m:e>
                        <m:sub>
                          <m:r>
                            <a:rPr lang="en-US" altLang="zh-CN" sz="2000" b="1" i="1" smtClean="0">
                              <a:latin typeface="Cambria Math" panose="02040503050406030204" pitchFamily="18" charset="0"/>
                            </a:rPr>
                            <m:t>𝒊</m:t>
                          </m:r>
                        </m:sub>
                      </m:sSub>
                      <m:d>
                        <m:dPr>
                          <m:ctrlPr>
                            <a:rPr lang="en-US" altLang="zh-CN" sz="2000" b="1" i="1" smtClean="0">
                              <a:latin typeface="Cambria Math" panose="02040503050406030204" pitchFamily="18" charset="0"/>
                            </a:rPr>
                          </m:ctrlPr>
                        </m:dPr>
                        <m:e>
                          <m:acc>
                            <m:accPr>
                              <m:chr m:val="̅"/>
                              <m:ctrlPr>
                                <a:rPr lang="en-US" altLang="zh-CN" sz="2000" b="1" i="1" smtClean="0">
                                  <a:latin typeface="Cambria Math" panose="02040503050406030204" pitchFamily="18" charset="0"/>
                                </a:rPr>
                              </m:ctrlPr>
                            </m:accPr>
                            <m:e>
                              <m:r>
                                <a:rPr lang="en-US" altLang="zh-CN" sz="2000" b="1" i="1" smtClean="0">
                                  <a:latin typeface="Cambria Math" panose="02040503050406030204" pitchFamily="18" charset="0"/>
                                </a:rPr>
                                <m:t>𝒙</m:t>
                              </m:r>
                            </m:e>
                          </m:acc>
                          <m:d>
                            <m:dPr>
                              <m:ctrlPr>
                                <a:rPr lang="en-US" altLang="zh-CN" sz="2000" b="1" i="1" smtClean="0">
                                  <a:latin typeface="Cambria Math" panose="02040503050406030204" pitchFamily="18" charset="0"/>
                                </a:rPr>
                              </m:ctrlPr>
                            </m:dPr>
                            <m:e>
                              <m:r>
                                <a:rPr lang="en-US" altLang="zh-CN" sz="2000" b="1" i="1" smtClean="0">
                                  <a:latin typeface="Cambria Math" panose="02040503050406030204" pitchFamily="18" charset="0"/>
                                </a:rPr>
                                <m:t>𝒍</m:t>
                              </m:r>
                            </m:e>
                          </m:d>
                        </m:e>
                      </m:d>
                      <m:r>
                        <a:rPr lang="en-US" altLang="zh-CN" sz="2000" b="1" i="1" smtClean="0">
                          <a:latin typeface="Cambria Math" panose="02040503050406030204" pitchFamily="18" charset="0"/>
                        </a:rPr>
                        <m:t>=</m:t>
                      </m:r>
                      <m:sSup>
                        <m:sSupPr>
                          <m:ctrlPr>
                            <a:rPr lang="en-US" altLang="zh-CN" sz="2000" b="1" i="1" smtClean="0">
                              <a:latin typeface="Cambria Math" panose="02040503050406030204" pitchFamily="18" charset="0"/>
                            </a:rPr>
                          </m:ctrlPr>
                        </m:sSupPr>
                        <m:e>
                          <m:r>
                            <a:rPr lang="en-US" altLang="zh-CN" sz="2000" b="1" i="1" smtClean="0">
                              <a:latin typeface="Cambria Math" panose="02040503050406030204" pitchFamily="18" charset="0"/>
                            </a:rPr>
                            <m:t>(</m:t>
                          </m:r>
                          <m:f>
                            <m:fPr>
                              <m:ctrlPr>
                                <a:rPr lang="en-US" altLang="zh-CN" sz="2000" b="1" i="1" smtClean="0">
                                  <a:latin typeface="Cambria Math" panose="02040503050406030204" pitchFamily="18" charset="0"/>
                                </a:rPr>
                              </m:ctrlPr>
                            </m:fPr>
                            <m:num>
                              <m:r>
                                <a:rPr lang="en-US" altLang="zh-CN" sz="2000" b="1" i="1" smtClean="0">
                                  <a:latin typeface="Cambria Math" panose="02040503050406030204" pitchFamily="18" charset="0"/>
                                </a:rPr>
                                <m:t>𝟏</m:t>
                              </m:r>
                            </m:num>
                            <m:den>
                              <m:rad>
                                <m:radPr>
                                  <m:degHide m:val="on"/>
                                  <m:ctrlPr>
                                    <a:rPr lang="en-US" altLang="zh-CN" sz="2000" b="1" i="1" smtClean="0">
                                      <a:latin typeface="Cambria Math" panose="02040503050406030204" pitchFamily="18" charset="0"/>
                                    </a:rPr>
                                  </m:ctrlPr>
                                </m:radPr>
                                <m:deg/>
                                <m:e>
                                  <m:r>
                                    <a:rPr lang="en-US" altLang="zh-CN" sz="2000" b="1" i="1" smtClean="0">
                                      <a:latin typeface="Cambria Math" panose="02040503050406030204" pitchFamily="18" charset="0"/>
                                    </a:rPr>
                                    <m:t>𝟐</m:t>
                                  </m:r>
                                  <m:r>
                                    <a:rPr lang="zh-CN" altLang="en-US" sz="2000" b="1" i="1" smtClean="0">
                                      <a:latin typeface="Cambria Math" panose="02040503050406030204" pitchFamily="18" charset="0"/>
                                    </a:rPr>
                                    <m:t>𝝅</m:t>
                                  </m:r>
                                </m:e>
                              </m:rad>
                              <m:sSup>
                                <m:sSupPr>
                                  <m:ctrlPr>
                                    <a:rPr lang="en-US" altLang="zh-CN" sz="2000" b="1" i="1" smtClean="0">
                                      <a:latin typeface="Cambria Math" panose="02040503050406030204" pitchFamily="18" charset="0"/>
                                    </a:rPr>
                                  </m:ctrlPr>
                                </m:sSupPr>
                                <m:e>
                                  <m:r>
                                    <a:rPr lang="zh-CN" altLang="en-US" sz="2000" b="1" i="1" smtClean="0">
                                      <a:latin typeface="Cambria Math" panose="02040503050406030204" pitchFamily="18" charset="0"/>
                                    </a:rPr>
                                    <m:t>𝝈</m:t>
                                  </m:r>
                                </m:e>
                                <m:sup>
                                  <m:r>
                                    <a:rPr lang="en-US" altLang="zh-CN" sz="2000" b="1" i="1" smtClean="0">
                                      <a:latin typeface="Cambria Math" panose="02040503050406030204" pitchFamily="18" charset="0"/>
                                    </a:rPr>
                                    <m:t>𝒊</m:t>
                                  </m:r>
                                </m:sup>
                              </m:sSup>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𝒍</m:t>
                              </m:r>
                              <m:r>
                                <a:rPr lang="en-US" altLang="zh-CN" sz="2000" b="1" i="1" smtClean="0">
                                  <a:latin typeface="Cambria Math" panose="02040503050406030204" pitchFamily="18" charset="0"/>
                                </a:rPr>
                                <m:t>)</m:t>
                              </m:r>
                            </m:den>
                          </m:f>
                          <m:r>
                            <a:rPr lang="en-US" altLang="zh-CN" sz="2000" b="1" i="1" smtClean="0">
                              <a:latin typeface="Cambria Math" panose="02040503050406030204" pitchFamily="18" charset="0"/>
                            </a:rPr>
                            <m:t>)</m:t>
                          </m:r>
                        </m:e>
                        <m:sup>
                          <m:r>
                            <a:rPr lang="en-US" altLang="zh-CN" sz="2000" b="1" i="1" smtClean="0">
                              <a:latin typeface="Cambria Math" panose="02040503050406030204" pitchFamily="18" charset="0"/>
                            </a:rPr>
                            <m:t>𝒏</m:t>
                          </m:r>
                        </m:sup>
                      </m:sSup>
                      <m:sSup>
                        <m:sSupPr>
                          <m:ctrlPr>
                            <a:rPr lang="en-US" altLang="zh-CN" sz="2000" b="1" i="1" smtClean="0">
                              <a:latin typeface="Cambria Math" panose="02040503050406030204" pitchFamily="18" charset="0"/>
                            </a:rPr>
                          </m:ctrlPr>
                        </m:sSupPr>
                        <m:e>
                          <m:r>
                            <a:rPr lang="en-US" altLang="zh-CN" sz="2000" b="1" i="1" smtClean="0">
                              <a:latin typeface="Cambria Math" panose="02040503050406030204" pitchFamily="18" charset="0"/>
                            </a:rPr>
                            <m:t>𝒆</m:t>
                          </m:r>
                        </m:e>
                        <m:sup>
                          <m:r>
                            <a:rPr lang="en-US" altLang="zh-CN" sz="2000" b="1" i="1" smtClean="0">
                              <a:latin typeface="Cambria Math" panose="02040503050406030204" pitchFamily="18" charset="0"/>
                            </a:rPr>
                            <m:t>−</m:t>
                          </m:r>
                          <m:f>
                            <m:fPr>
                              <m:ctrlPr>
                                <a:rPr lang="en-US" altLang="zh-CN" sz="2000" b="1" i="1" smtClean="0">
                                  <a:latin typeface="Cambria Math" panose="02040503050406030204" pitchFamily="18" charset="0"/>
                                </a:rPr>
                              </m:ctrlPr>
                            </m:fPr>
                            <m:num>
                              <m:sSup>
                                <m:sSupPr>
                                  <m:ctrlPr>
                                    <a:rPr lang="en-US" altLang="zh-CN" sz="2000" b="1" i="1" smtClean="0">
                                      <a:latin typeface="Cambria Math" panose="02040503050406030204" pitchFamily="18" charset="0"/>
                                    </a:rPr>
                                  </m:ctrlPr>
                                </m:sSupPr>
                                <m:e>
                                  <m:r>
                                    <a:rPr lang="en-US" altLang="zh-CN" sz="2000" b="1" i="1" smtClean="0">
                                      <a:latin typeface="Cambria Math" panose="02040503050406030204" pitchFamily="18" charset="0"/>
                                    </a:rPr>
                                    <m:t>𝑺𝑺𝑬</m:t>
                                  </m:r>
                                </m:e>
                                <m:sup>
                                  <m:r>
                                    <a:rPr lang="en-US" altLang="zh-CN" sz="2000" b="1" i="1" smtClean="0">
                                      <a:latin typeface="Cambria Math" panose="02040503050406030204" pitchFamily="18" charset="0"/>
                                    </a:rPr>
                                    <m:t>𝒊</m:t>
                                  </m:r>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𝒋</m:t>
                                  </m:r>
                                </m:sup>
                              </m:sSup>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𝒍</m:t>
                              </m:r>
                              <m:r>
                                <a:rPr lang="en-US" altLang="zh-CN" sz="2000" b="1" i="1" smtClean="0">
                                  <a:latin typeface="Cambria Math" panose="02040503050406030204" pitchFamily="18" charset="0"/>
                                </a:rPr>
                                <m:t>)</m:t>
                              </m:r>
                            </m:num>
                            <m:den>
                              <m:r>
                                <a:rPr lang="en-US" altLang="zh-CN" sz="2000" b="1" i="1" smtClean="0">
                                  <a:latin typeface="Cambria Math" panose="02040503050406030204" pitchFamily="18" charset="0"/>
                                </a:rPr>
                                <m:t>𝟐</m:t>
                              </m:r>
                              <m:sSup>
                                <m:sSupPr>
                                  <m:ctrlPr>
                                    <a:rPr lang="en-US" altLang="zh-CN" sz="2000" b="1" i="1" smtClean="0">
                                      <a:latin typeface="Cambria Math" panose="02040503050406030204" pitchFamily="18" charset="0"/>
                                    </a:rPr>
                                  </m:ctrlPr>
                                </m:sSupPr>
                                <m:e>
                                  <m:r>
                                    <a:rPr lang="en-US" altLang="zh-CN" sz="2000" b="1" i="1" smtClean="0">
                                      <a:latin typeface="Cambria Math" panose="02040503050406030204" pitchFamily="18" charset="0"/>
                                    </a:rPr>
                                    <m:t>(</m:t>
                                  </m:r>
                                  <m:sSup>
                                    <m:sSupPr>
                                      <m:ctrlPr>
                                        <a:rPr lang="en-US" altLang="zh-CN" sz="2000" b="1" i="1" smtClean="0">
                                          <a:latin typeface="Cambria Math" panose="02040503050406030204" pitchFamily="18" charset="0"/>
                                        </a:rPr>
                                      </m:ctrlPr>
                                    </m:sSupPr>
                                    <m:e>
                                      <m:r>
                                        <a:rPr lang="zh-CN" altLang="en-US" sz="2000" b="1" i="1" smtClean="0">
                                          <a:latin typeface="Cambria Math" panose="02040503050406030204" pitchFamily="18" charset="0"/>
                                        </a:rPr>
                                        <m:t>𝝈</m:t>
                                      </m:r>
                                    </m:e>
                                    <m:sup>
                                      <m:r>
                                        <a:rPr lang="en-US" altLang="zh-CN" sz="2000" b="1" i="1" smtClean="0">
                                          <a:latin typeface="Cambria Math" panose="02040503050406030204" pitchFamily="18" charset="0"/>
                                        </a:rPr>
                                        <m:t>𝒊</m:t>
                                      </m:r>
                                    </m:sup>
                                  </m:sSup>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𝒍</m:t>
                                  </m:r>
                                  <m:r>
                                    <a:rPr lang="en-US" altLang="zh-CN" sz="2000" b="1" i="1" smtClean="0">
                                      <a:latin typeface="Cambria Math" panose="02040503050406030204" pitchFamily="18" charset="0"/>
                                    </a:rPr>
                                    <m:t>))</m:t>
                                  </m:r>
                                </m:e>
                                <m:sup>
                                  <m:r>
                                    <a:rPr lang="en-US" altLang="zh-CN" sz="2000" b="1" i="1" smtClean="0">
                                      <a:latin typeface="Cambria Math" panose="02040503050406030204" pitchFamily="18" charset="0"/>
                                    </a:rPr>
                                    <m:t>𝟐</m:t>
                                  </m:r>
                                </m:sup>
                              </m:sSup>
                            </m:den>
                          </m:f>
                        </m:sup>
                      </m:sSup>
                    </m:oMath>
                  </m:oMathPara>
                </a14:m>
                <a:endParaRPr lang="zh-CN" altLang="en-US" sz="1600" dirty="0"/>
              </a:p>
            </p:txBody>
          </p:sp>
        </mc:Choice>
        <mc:Fallback xmlns="">
          <p:sp>
            <p:nvSpPr>
              <p:cNvPr id="17" name="文本框 16"/>
              <p:cNvSpPr txBox="1">
                <a:spLocks noRot="1" noChangeAspect="1" noMove="1" noResize="1" noEditPoints="1" noAdjustHandles="1" noChangeArrowheads="1" noChangeShapeType="1" noTextEdit="1"/>
              </p:cNvSpPr>
              <p:nvPr/>
            </p:nvSpPr>
            <p:spPr>
              <a:xfrm>
                <a:off x="1633986" y="4142458"/>
                <a:ext cx="4004237" cy="879408"/>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650610" y="5092026"/>
                <a:ext cx="5134931" cy="8798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𝑆𝑆𝐸</m:t>
                          </m:r>
                        </m:e>
                        <m:sup>
                          <m:r>
                            <a:rPr lang="en-US" altLang="zh-CN" b="0" i="1" smtClean="0">
                              <a:latin typeface="Cambria Math" panose="02040503050406030204" pitchFamily="18" charset="0"/>
                            </a:rPr>
                            <m:t>𝑖</m:t>
                          </m:r>
                        </m:sup>
                      </m:sSup>
                      <m:d>
                        <m:dPr>
                          <m:ctrlPr>
                            <a:rPr lang="en-US" altLang="zh-CN" i="1" smtClean="0">
                              <a:latin typeface="Cambria Math" panose="02040503050406030204" pitchFamily="18" charset="0"/>
                            </a:rPr>
                          </m:ctrlPr>
                        </m:dPr>
                        <m:e>
                          <m:r>
                            <a:rPr lang="en-US" altLang="zh-CN" b="0" i="1" smtClean="0">
                              <a:latin typeface="Cambria Math" panose="02040503050406030204" pitchFamily="18" charset="0"/>
                            </a:rPr>
                            <m:t>𝑙</m:t>
                          </m:r>
                        </m:e>
                      </m:d>
                      <m:r>
                        <a:rPr lang="en-US" altLang="zh-CN" b="0" i="1" smtClean="0">
                          <a:latin typeface="Cambria Math" panose="02040503050406030204" pitchFamily="18" charset="0"/>
                        </a:rPr>
                        <m:t>=</m:t>
                      </m:r>
                      <m:nary>
                        <m:naryPr>
                          <m:chr m:val="∑"/>
                          <m:ctrlPr>
                            <a:rPr lang="en-US" altLang="zh-CN" i="1" smtClean="0">
                              <a:latin typeface="Cambria Math" panose="02040503050406030204" pitchFamily="18" charset="0"/>
                            </a:rPr>
                          </m:ctrlPr>
                        </m:naryPr>
                        <m:sub>
                          <m:r>
                            <m:rPr>
                              <m:brk m:alnAt="23"/>
                            </m:rP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m:t>
                              </m:r>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0</m:t>
                                  </m:r>
                                </m:sub>
                                <m:sup>
                                  <m:r>
                                    <a:rPr lang="en-US" altLang="zh-CN" b="0" i="1" smtClean="0">
                                      <a:latin typeface="Cambria Math" panose="02040503050406030204" pitchFamily="18" charset="0"/>
                                    </a:rPr>
                                    <m:t>𝑖</m:t>
                                  </m:r>
                                </m:sup>
                              </m:sSubSup>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zh-CN" altLang="en-US" b="0" i="1" smtClean="0">
                                      <a:latin typeface="Cambria Math" panose="02040503050406030204" pitchFamily="18" charset="0"/>
                                    </a:rPr>
                                    <m:t>𝛽</m:t>
                                  </m:r>
                                </m:e>
                                <m:sub>
                                  <m:r>
                                    <a:rPr lang="en-US" altLang="zh-CN" b="0" i="1" smtClean="0">
                                      <a:latin typeface="Cambria Math" panose="02040503050406030204" pitchFamily="18" charset="0"/>
                                    </a:rPr>
                                    <m:t>1</m:t>
                                  </m:r>
                                </m:sub>
                              </m:sSub>
                              <m:sSup>
                                <m:sSupPr>
                                  <m:ctrlPr>
                                    <a:rPr lang="en-US" altLang="zh-CN" i="1" smtClean="0">
                                      <a:latin typeface="Cambria Math" panose="02040503050406030204" pitchFamily="18" charset="0"/>
                                    </a:rPr>
                                  </m:ctrlPr>
                                </m:sSupPr>
                                <m:e>
                                  <m:d>
                                    <m:dPr>
                                      <m:ctrlPr>
                                        <a:rPr lang="en-US" altLang="zh-CN" i="1" smtClean="0">
                                          <a:latin typeface="Cambria Math" panose="02040503050406030204" pitchFamily="18" charset="0"/>
                                        </a:rPr>
                                      </m:ctrlPr>
                                    </m:dPr>
                                    <m:e>
                                      <m:r>
                                        <a:rPr lang="en-US" altLang="zh-CN" b="0" i="1" smtClean="0">
                                          <a:latin typeface="Cambria Math" panose="02040503050406030204" pitchFamily="18" charset="0"/>
                                        </a:rPr>
                                        <m:t>𝑙</m:t>
                                      </m:r>
                                    </m:e>
                                  </m:d>
                                </m:e>
                                <m:sup>
                                  <m:r>
                                    <a:rPr lang="en-US" altLang="zh-CN" b="0" i="1" smtClean="0">
                                      <a:latin typeface="Cambria Math" panose="02040503050406030204" pitchFamily="18" charset="0"/>
                                    </a:rPr>
                                    <m:t>𝑖</m:t>
                                  </m:r>
                                </m:sup>
                              </m:sSup>
                              <m:func>
                                <m:funcPr>
                                  <m:ctrlPr>
                                    <a:rPr lang="en-US" altLang="zh-CN"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d>
                                    <m:dPr>
                                      <m:ctrlPr>
                                        <a:rPr lang="en-US" altLang="zh-CN" i="1" smtClean="0">
                                          <a:latin typeface="Cambria Math" panose="02040503050406030204" pitchFamily="18" charset="0"/>
                                        </a:rPr>
                                      </m:ctrlPr>
                                    </m:dPr>
                                    <m:e>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𝑑</m:t>
                                          </m:r>
                                        </m:e>
                                        <m:sup>
                                          <m:r>
                                            <a:rPr lang="en-US" altLang="zh-CN" b="0" i="1" smtClean="0">
                                              <a:latin typeface="Cambria Math" panose="02040503050406030204" pitchFamily="18" charset="0"/>
                                            </a:rPr>
                                            <m:t>𝑖</m:t>
                                          </m:r>
                                        </m:sup>
                                      </m:sSup>
                                      <m:d>
                                        <m:dPr>
                                          <m:ctrlPr>
                                            <a:rPr lang="en-US" altLang="zh-CN" i="1" smtClean="0">
                                              <a:latin typeface="Cambria Math" panose="02040503050406030204" pitchFamily="18" charset="0"/>
                                            </a:rPr>
                                          </m:ctrlPr>
                                        </m:dPr>
                                        <m:e>
                                          <m:r>
                                            <a:rPr lang="en-US" altLang="zh-CN" b="0" i="1" smtClean="0">
                                              <a:latin typeface="Cambria Math" panose="02040503050406030204" pitchFamily="18" charset="0"/>
                                            </a:rPr>
                                            <m:t>𝑙</m:t>
                                          </m:r>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𝑙</m:t>
                                              </m:r>
                                            </m:e>
                                            <m:sub>
                                              <m:r>
                                                <a:rPr lang="en-US" altLang="zh-CN" b="0" i="1" smtClean="0">
                                                  <a:latin typeface="Cambria Math" panose="02040503050406030204" pitchFamily="18" charset="0"/>
                                                </a:rPr>
                                                <m:t>𝑖</m:t>
                                              </m:r>
                                            </m:sub>
                                          </m:sSub>
                                        </m:e>
                                      </m:d>
                                    </m:e>
                                  </m:d>
                                </m:e>
                              </m:func>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zh-CN" altLang="en-US" b="0" i="1" smtClean="0">
                                      <a:latin typeface="Cambria Math" panose="02040503050406030204" pitchFamily="18" charset="0"/>
                                    </a:rPr>
                                    <m:t>𝛽</m:t>
                                  </m:r>
                                </m:e>
                                <m:sub>
                                  <m:r>
                                    <a:rPr lang="en-US" altLang="zh-CN" b="0" i="1" smtClean="0">
                                      <a:latin typeface="Cambria Math" panose="02040503050406030204" pitchFamily="18" charset="0"/>
                                    </a:rPr>
                                    <m:t>2</m:t>
                                  </m:r>
                                </m:sub>
                              </m:sSub>
                              <m:sSup>
                                <m:sSupPr>
                                  <m:ctrlPr>
                                    <a:rPr lang="en-US" altLang="zh-CN" i="1" smtClean="0">
                                      <a:latin typeface="Cambria Math" panose="02040503050406030204" pitchFamily="18" charset="0"/>
                                    </a:rPr>
                                  </m:ctrlPr>
                                </m:sSupPr>
                                <m:e>
                                  <m:d>
                                    <m:dPr>
                                      <m:ctrlPr>
                                        <a:rPr lang="en-US" altLang="zh-CN" i="1" smtClean="0">
                                          <a:latin typeface="Cambria Math" panose="02040503050406030204" pitchFamily="18" charset="0"/>
                                        </a:rPr>
                                      </m:ctrlPr>
                                    </m:dPr>
                                    <m:e>
                                      <m:r>
                                        <a:rPr lang="en-US" altLang="zh-CN" b="0" i="1" smtClean="0">
                                          <a:latin typeface="Cambria Math" panose="02040503050406030204" pitchFamily="18" charset="0"/>
                                        </a:rPr>
                                        <m:t>𝑙</m:t>
                                      </m:r>
                                    </m:e>
                                  </m:d>
                                </m:e>
                                <m:sup>
                                  <m:r>
                                    <a:rPr lang="en-US" altLang="zh-CN" b="0" i="1" smtClean="0">
                                      <a:latin typeface="Cambria Math" panose="02040503050406030204" pitchFamily="18" charset="0"/>
                                    </a:rPr>
                                    <m:t>𝑖</m:t>
                                  </m:r>
                                </m:sup>
                              </m:sSup>
                              <m:r>
                                <a:rPr lang="en-US" altLang="zh-CN" b="0" i="1" smtClean="0">
                                  <a:latin typeface="Cambria Math" panose="02040503050406030204" pitchFamily="18" charset="0"/>
                                </a:rPr>
                                <m:t>)</m:t>
                              </m:r>
                            </m:e>
                            <m:sup>
                              <m:r>
                                <a:rPr lang="en-US" altLang="zh-CN" b="0" i="1" smtClean="0">
                                  <a:latin typeface="Cambria Math" panose="02040503050406030204" pitchFamily="18" charset="0"/>
                                </a:rPr>
                                <m:t>2</m:t>
                              </m:r>
                            </m:sup>
                          </m:sSup>
                        </m:e>
                      </m:nary>
                    </m:oMath>
                  </m:oMathPara>
                </a14:m>
                <a:endParaRPr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650610" y="5092026"/>
                <a:ext cx="5134931" cy="879856"/>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400957" y="5969430"/>
                <a:ext cx="8197309" cy="842923"/>
              </a:xfrm>
              <a:prstGeom prst="rect">
                <a:avLst/>
              </a:prstGeom>
              <a:noFill/>
            </p:spPr>
            <p:txBody>
              <a:bodyPr wrap="none" rtlCol="0">
                <a:spAutoFit/>
              </a:bodyPr>
              <a:lstStyle/>
              <a:p>
                <a:r>
                  <a:rPr lang="en-US" altLang="zh-CN" sz="2400" dirty="0" smtClean="0">
                    <a:latin typeface="Tahoma" panose="020B0604030504040204" pitchFamily="34" charset="0"/>
                    <a:ea typeface="Tahoma" panose="020B0604030504040204" pitchFamily="34" charset="0"/>
                    <a:cs typeface="Tahoma" panose="020B0604030504040204" pitchFamily="34" charset="0"/>
                  </a:rPr>
                  <a:t>According to </a:t>
                </a:r>
                <a:r>
                  <a:rPr lang="en-US" altLang="zh-CN" sz="2400" b="1" dirty="0" smtClean="0">
                    <a:solidFill>
                      <a:srgbClr val="00CC00"/>
                    </a:solidFill>
                    <a:latin typeface="Tahoma" panose="020B0604030504040204" pitchFamily="34" charset="0"/>
                    <a:ea typeface="Tahoma" panose="020B0604030504040204" pitchFamily="34" charset="0"/>
                    <a:cs typeface="Tahoma" panose="020B0604030504040204" pitchFamily="34" charset="0"/>
                  </a:rPr>
                  <a:t>Maximum </a:t>
                </a:r>
                <a:r>
                  <a:rPr lang="en-US" altLang="zh-CN" sz="2400" b="1" dirty="0">
                    <a:solidFill>
                      <a:srgbClr val="00CC00"/>
                    </a:solidFill>
                    <a:latin typeface="Tahoma" panose="020B0604030504040204" pitchFamily="34" charset="0"/>
                    <a:ea typeface="Tahoma" panose="020B0604030504040204" pitchFamily="34" charset="0"/>
                    <a:cs typeface="Tahoma" panose="020B0604030504040204" pitchFamily="34" charset="0"/>
                  </a:rPr>
                  <a:t>L</a:t>
                </a:r>
                <a:r>
                  <a:rPr lang="en-US" altLang="zh-CN" sz="2400" b="1" dirty="0" smtClean="0">
                    <a:solidFill>
                      <a:srgbClr val="00CC00"/>
                    </a:solidFill>
                    <a:latin typeface="Tahoma" panose="020B0604030504040204" pitchFamily="34" charset="0"/>
                    <a:ea typeface="Tahoma" panose="020B0604030504040204" pitchFamily="34" charset="0"/>
                    <a:cs typeface="Tahoma" panose="020B0604030504040204" pitchFamily="34" charset="0"/>
                  </a:rPr>
                  <a:t>ikelihood </a:t>
                </a:r>
                <a:r>
                  <a:rPr lang="en-US" altLang="zh-CN" sz="2400" b="1" dirty="0">
                    <a:solidFill>
                      <a:srgbClr val="00CC00"/>
                    </a:solidFill>
                    <a:latin typeface="Tahoma" panose="020B0604030504040204" pitchFamily="34" charset="0"/>
                    <a:ea typeface="Tahoma" panose="020B0604030504040204" pitchFamily="34" charset="0"/>
                    <a:cs typeface="Tahoma" panose="020B0604030504040204" pitchFamily="34" charset="0"/>
                  </a:rPr>
                  <a:t>E</a:t>
                </a:r>
                <a:r>
                  <a:rPr lang="en-US" altLang="zh-CN" sz="2400" b="1" dirty="0" smtClean="0">
                    <a:solidFill>
                      <a:srgbClr val="00CC00"/>
                    </a:solidFill>
                    <a:latin typeface="Tahoma" panose="020B0604030504040204" pitchFamily="34" charset="0"/>
                    <a:ea typeface="Tahoma" panose="020B0604030504040204" pitchFamily="34" charset="0"/>
                    <a:cs typeface="Tahoma" panose="020B0604030504040204" pitchFamily="34" charset="0"/>
                  </a:rPr>
                  <a:t>stimation</a:t>
                </a:r>
                <a:r>
                  <a:rPr lang="en-US" altLang="zh-CN" sz="2400" dirty="0" smtClean="0">
                    <a:latin typeface="Tahoma" panose="020B0604030504040204" pitchFamily="34" charset="0"/>
                    <a:ea typeface="Tahoma" panose="020B0604030504040204" pitchFamily="34" charset="0"/>
                    <a:cs typeface="Tahoma" panose="020B0604030504040204" pitchFamily="34" charset="0"/>
                  </a:rPr>
                  <a:t>, we just </a:t>
                </a:r>
              </a:p>
              <a:p>
                <a:r>
                  <a:rPr lang="en-US" altLang="zh-CN" sz="2400" dirty="0" smtClean="0">
                    <a:latin typeface="Tahoma" panose="020B0604030504040204" pitchFamily="34" charset="0"/>
                    <a:ea typeface="Tahoma" panose="020B0604030504040204" pitchFamily="34" charset="0"/>
                    <a:cs typeface="Tahoma" panose="020B0604030504040204" pitchFamily="34" charset="0"/>
                  </a:rPr>
                  <a:t>need to minimize </a:t>
                </a:r>
                <a14:m>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𝑆𝑆𝐸</m:t>
                        </m:r>
                      </m:e>
                      <m:sup>
                        <m:r>
                          <a:rPr lang="en-US" altLang="zh-CN" sz="2400" b="0" i="1" smtClean="0">
                            <a:latin typeface="Cambria Math" panose="02040503050406030204" pitchFamily="18" charset="0"/>
                          </a:rPr>
                          <m:t>𝑖</m:t>
                        </m:r>
                      </m:sup>
                    </m:sSup>
                  </m:oMath>
                </a14:m>
                <a:r>
                  <a:rPr lang="en-US" altLang="zh-CN" sz="2400" dirty="0" smtClean="0">
                    <a:latin typeface="Tahoma" panose="020B0604030504040204" pitchFamily="34" charset="0"/>
                    <a:ea typeface="Tahoma" panose="020B0604030504040204" pitchFamily="34" charset="0"/>
                    <a:cs typeface="Tahoma" panose="020B0604030504040204" pitchFamily="34" charset="0"/>
                  </a:rPr>
                  <a:t> </a:t>
                </a:r>
                <a:endParaRPr lang="zh-CN" altLang="en-US" sz="2400" dirty="0">
                  <a:latin typeface="Tahoma" panose="020B0604030504040204" pitchFamily="34" charset="0"/>
                  <a:cs typeface="Tahoma" panose="020B0604030504040204" pitchFamily="34" charset="0"/>
                </a:endParaRPr>
              </a:p>
            </p:txBody>
          </p:sp>
        </mc:Choice>
        <mc:Fallback xmlns="">
          <p:sp>
            <p:nvSpPr>
              <p:cNvPr id="19" name="文本框 18"/>
              <p:cNvSpPr txBox="1">
                <a:spLocks noRot="1" noChangeAspect="1" noMove="1" noResize="1" noEditPoints="1" noAdjustHandles="1" noChangeArrowheads="1" noChangeShapeType="1" noTextEdit="1"/>
              </p:cNvSpPr>
              <p:nvPr/>
            </p:nvSpPr>
            <p:spPr>
              <a:xfrm>
                <a:off x="400957" y="5969430"/>
                <a:ext cx="8197309" cy="842923"/>
              </a:xfrm>
              <a:prstGeom prst="rect">
                <a:avLst/>
              </a:prstGeom>
              <a:blipFill rotWithShape="0">
                <a:blip r:embed="rId10"/>
                <a:stretch>
                  <a:fillRect l="-1190" t="-5755" r="-223" b="-14388"/>
                </a:stretch>
              </a:blipFill>
            </p:spPr>
            <p:txBody>
              <a:bodyPr/>
              <a:lstStyle/>
              <a:p>
                <a:r>
                  <a:rPr lang="zh-CN" altLang="en-US">
                    <a:noFill/>
                  </a:rPr>
                  <a:t> </a:t>
                </a:r>
              </a:p>
            </p:txBody>
          </p:sp>
        </mc:Fallback>
      </mc:AlternateContent>
      <p:cxnSp>
        <p:nvCxnSpPr>
          <p:cNvPr id="21" name="直接箭头连接符 20"/>
          <p:cNvCxnSpPr/>
          <p:nvPr/>
        </p:nvCxnSpPr>
        <p:spPr>
          <a:xfrm>
            <a:off x="5638223" y="5788834"/>
            <a:ext cx="3256928" cy="0"/>
          </a:xfrm>
          <a:prstGeom prst="straightConnector1">
            <a:avLst/>
          </a:prstGeom>
          <a:ln w="57150">
            <a:solidFill>
              <a:srgbClr val="333399"/>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5895255" y="4090025"/>
            <a:ext cx="0" cy="1821954"/>
          </a:xfrm>
          <a:prstGeom prst="straightConnector1">
            <a:avLst/>
          </a:prstGeom>
          <a:ln w="57150">
            <a:solidFill>
              <a:srgbClr val="333399"/>
            </a:solidFill>
            <a:tailEnd type="triangle"/>
          </a:ln>
        </p:spPr>
        <p:style>
          <a:lnRef idx="1">
            <a:schemeClr val="accent1"/>
          </a:lnRef>
          <a:fillRef idx="0">
            <a:schemeClr val="accent1"/>
          </a:fillRef>
          <a:effectRef idx="0">
            <a:schemeClr val="accent1"/>
          </a:effectRef>
          <a:fontRef idx="minor">
            <a:schemeClr val="tx1"/>
          </a:fontRef>
        </p:style>
      </p:cxnSp>
      <p:sp>
        <p:nvSpPr>
          <p:cNvPr id="26" name="任意多边形 25"/>
          <p:cNvSpPr/>
          <p:nvPr/>
        </p:nvSpPr>
        <p:spPr>
          <a:xfrm>
            <a:off x="6070256" y="4077726"/>
            <a:ext cx="2384854" cy="1681950"/>
          </a:xfrm>
          <a:custGeom>
            <a:avLst/>
            <a:gdLst>
              <a:gd name="connsiteX0" fmla="*/ 0 w 4893971"/>
              <a:gd name="connsiteY0" fmla="*/ 3451538 h 3451538"/>
              <a:gd name="connsiteX1" fmla="*/ 1056067 w 4893971"/>
              <a:gd name="connsiteY1" fmla="*/ 1918953 h 3451538"/>
              <a:gd name="connsiteX2" fmla="*/ 3747752 w 4893971"/>
              <a:gd name="connsiteY2" fmla="*/ 1442434 h 3451538"/>
              <a:gd name="connsiteX3" fmla="*/ 4893971 w 4893971"/>
              <a:gd name="connsiteY3" fmla="*/ 0 h 3451538"/>
            </a:gdLst>
            <a:ahLst/>
            <a:cxnLst>
              <a:cxn ang="0">
                <a:pos x="connsiteX0" y="connsiteY0"/>
              </a:cxn>
              <a:cxn ang="0">
                <a:pos x="connsiteX1" y="connsiteY1"/>
              </a:cxn>
              <a:cxn ang="0">
                <a:pos x="connsiteX2" y="connsiteY2"/>
              </a:cxn>
              <a:cxn ang="0">
                <a:pos x="connsiteX3" y="connsiteY3"/>
              </a:cxn>
            </a:cxnLst>
            <a:rect l="l" t="t" r="r" b="b"/>
            <a:pathLst>
              <a:path w="4893971" h="3451538">
                <a:moveTo>
                  <a:pt x="0" y="3451538"/>
                </a:moveTo>
                <a:cubicBezTo>
                  <a:pt x="215721" y="2852671"/>
                  <a:pt x="431442" y="2253804"/>
                  <a:pt x="1056067" y="1918953"/>
                </a:cubicBezTo>
                <a:cubicBezTo>
                  <a:pt x="1680692" y="1584102"/>
                  <a:pt x="3108101" y="1762259"/>
                  <a:pt x="3747752" y="1442434"/>
                </a:cubicBezTo>
                <a:cubicBezTo>
                  <a:pt x="4387403" y="1122608"/>
                  <a:pt x="4640687" y="561304"/>
                  <a:pt x="4893971"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6277282" y="4249746"/>
            <a:ext cx="2081013" cy="1183047"/>
            <a:chOff x="6118217" y="4274833"/>
            <a:chExt cx="2081013" cy="1183047"/>
          </a:xfrm>
        </p:grpSpPr>
        <p:sp>
          <p:nvSpPr>
            <p:cNvPr id="29" name="椭圆 28"/>
            <p:cNvSpPr/>
            <p:nvPr/>
          </p:nvSpPr>
          <p:spPr>
            <a:xfrm>
              <a:off x="6268358" y="5001002"/>
              <a:ext cx="9380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420758" y="5153402"/>
              <a:ext cx="9380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551420" y="4976147"/>
              <a:ext cx="9380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637552" y="4695752"/>
              <a:ext cx="9380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p:nvSpPr>
          <p:spPr>
            <a:xfrm>
              <a:off x="6871252" y="4854738"/>
              <a:ext cx="9380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椭圆 26"/>
            <p:cNvSpPr/>
            <p:nvPr/>
          </p:nvSpPr>
          <p:spPr>
            <a:xfrm>
              <a:off x="6118217" y="5412161"/>
              <a:ext cx="9380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7546054" y="4920929"/>
              <a:ext cx="9380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椭圆 30"/>
            <p:cNvSpPr/>
            <p:nvPr/>
          </p:nvSpPr>
          <p:spPr>
            <a:xfrm>
              <a:off x="7164884" y="4464685"/>
              <a:ext cx="9380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椭圆 31"/>
            <p:cNvSpPr/>
            <p:nvPr/>
          </p:nvSpPr>
          <p:spPr>
            <a:xfrm>
              <a:off x="7647949" y="4559302"/>
              <a:ext cx="9380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椭圆 32"/>
            <p:cNvSpPr/>
            <p:nvPr/>
          </p:nvSpPr>
          <p:spPr>
            <a:xfrm>
              <a:off x="7915742" y="4582161"/>
              <a:ext cx="9380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椭圆 33"/>
            <p:cNvSpPr/>
            <p:nvPr/>
          </p:nvSpPr>
          <p:spPr>
            <a:xfrm>
              <a:off x="8105425" y="4274833"/>
              <a:ext cx="9380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extLst>
      <p:ext uri="{BB962C8B-B14F-4D97-AF65-F5344CB8AC3E}">
        <p14:creationId xmlns:p14="http://schemas.microsoft.com/office/powerpoint/2010/main" val="109847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8" grpId="0"/>
      <p:bldP spid="19" grpId="0"/>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358" y="103357"/>
            <a:ext cx="2695278" cy="707886"/>
          </a:xfrm>
          <a:prstGeom prst="rect">
            <a:avLst/>
          </a:prstGeom>
        </p:spPr>
      </p:pic>
      <p:sp>
        <p:nvSpPr>
          <p:cNvPr id="8" name="流程图: 过程 7"/>
          <p:cNvSpPr/>
          <p:nvPr/>
        </p:nvSpPr>
        <p:spPr>
          <a:xfrm>
            <a:off x="391764" y="1480707"/>
            <a:ext cx="8330572" cy="125185"/>
          </a:xfrm>
          <a:prstGeom prst="flowChartProcess">
            <a:avLst/>
          </a:prstGeom>
          <a:gradFill flip="none" rotWithShape="1">
            <a:gsLst>
              <a:gs pos="1000">
                <a:srgbClr val="333399"/>
              </a:gs>
              <a:gs pos="100000">
                <a:srgbClr val="0070C0">
                  <a:tint val="23500"/>
                  <a:satMod val="160000"/>
                  <a:alpha val="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00957" y="673082"/>
            <a:ext cx="6935232" cy="769441"/>
          </a:xfrm>
          <a:prstGeom prst="rect">
            <a:avLst/>
          </a:prstGeom>
          <a:noFill/>
        </p:spPr>
        <p:txBody>
          <a:bodyPr wrap="none" rtlCol="0">
            <a:spAutoFit/>
          </a:bodyPr>
          <a:lstStyle/>
          <a:p>
            <a:r>
              <a:rPr lang="en-US" altLang="zh-CN" sz="4400" dirty="0" smtClean="0">
                <a:solidFill>
                  <a:srgbClr val="333399"/>
                </a:solidFill>
                <a:latin typeface="Tahoma" panose="020B0604030504040204" pitchFamily="34" charset="0"/>
                <a:ea typeface="Tahoma" panose="020B0604030504040204" pitchFamily="34" charset="0"/>
                <a:cs typeface="Tahoma" panose="020B0604030504040204" pitchFamily="34" charset="0"/>
              </a:rPr>
              <a:t>Observed results at one RP</a:t>
            </a:r>
            <a:endParaRPr lang="zh-CN" altLang="en-US" sz="4400" dirty="0">
              <a:solidFill>
                <a:srgbClr val="333399"/>
              </a:solidFill>
              <a:latin typeface="Tahoma" panose="020B0604030504040204" pitchFamily="34" charset="0"/>
              <a:cs typeface="Tahoma" panose="020B060403050404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770" y="1644076"/>
            <a:ext cx="4662321" cy="3659955"/>
          </a:xfrm>
          <a:prstGeom prst="rect">
            <a:avLst/>
          </a:prstGeom>
        </p:spPr>
      </p:pic>
      <p:sp>
        <p:nvSpPr>
          <p:cNvPr id="141" name="椭圆 140"/>
          <p:cNvSpPr/>
          <p:nvPr/>
        </p:nvSpPr>
        <p:spPr>
          <a:xfrm>
            <a:off x="850900" y="4991803"/>
            <a:ext cx="101600" cy="101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05818" y="4811770"/>
            <a:ext cx="2612575" cy="430887"/>
          </a:xfrm>
          <a:prstGeom prst="rect">
            <a:avLst/>
          </a:prstGeom>
          <a:noFill/>
        </p:spPr>
        <p:txBody>
          <a:bodyPr wrap="none" rtlCol="0">
            <a:spAutoFit/>
          </a:bodyPr>
          <a:lstStyle/>
          <a:p>
            <a:r>
              <a:rPr lang="en-US" altLang="zh-CN" sz="2200" dirty="0" smtClean="0">
                <a:latin typeface="Tahoma" panose="020B0604030504040204" pitchFamily="34" charset="0"/>
                <a:ea typeface="Tahoma" panose="020B0604030504040204" pitchFamily="34" charset="0"/>
                <a:cs typeface="Tahoma" panose="020B0604030504040204" pitchFamily="34" charset="0"/>
              </a:rPr>
              <a:t>RP(reference point)</a:t>
            </a:r>
            <a:endParaRPr lang="zh-CN" altLang="en-US" sz="2200" dirty="0">
              <a:latin typeface="Tahoma" panose="020B0604030504040204" pitchFamily="34" charset="0"/>
              <a:cs typeface="Tahoma" panose="020B0604030504040204" pitchFamily="34" charset="0"/>
            </a:endParaRPr>
          </a:p>
        </p:txBody>
      </p:sp>
      <p:sp>
        <p:nvSpPr>
          <p:cNvPr id="144" name="文本框 143"/>
          <p:cNvSpPr txBox="1"/>
          <p:nvPr/>
        </p:nvSpPr>
        <p:spPr>
          <a:xfrm>
            <a:off x="4519690" y="2111987"/>
            <a:ext cx="4685835" cy="830997"/>
          </a:xfrm>
          <a:prstGeom prst="rect">
            <a:avLst/>
          </a:prstGeom>
          <a:noFill/>
        </p:spPr>
        <p:txBody>
          <a:bodyPr wrap="none" rtlCol="0">
            <a:spAutoFit/>
          </a:bodyPr>
          <a:lstStyle/>
          <a:p>
            <a:r>
              <a:rPr lang="en-US" altLang="zh-CN" sz="2400" dirty="0" smtClean="0">
                <a:latin typeface="Tahoma" panose="020B0604030504040204" pitchFamily="34" charset="0"/>
                <a:ea typeface="Tahoma" panose="020B0604030504040204" pitchFamily="34" charset="0"/>
                <a:cs typeface="Tahoma" panose="020B0604030504040204" pitchFamily="34" charset="0"/>
              </a:rPr>
              <a:t>At one certain RP, we can obtain </a:t>
            </a:r>
          </a:p>
          <a:p>
            <a:r>
              <a:rPr lang="en-US" altLang="zh-CN" sz="2400" dirty="0" smtClean="0">
                <a:latin typeface="Tahoma" panose="020B0604030504040204" pitchFamily="34" charset="0"/>
                <a:ea typeface="Tahoma" panose="020B0604030504040204" pitchFamily="34" charset="0"/>
                <a:cs typeface="Tahoma" panose="020B0604030504040204" pitchFamily="34" charset="0"/>
              </a:rPr>
              <a:t>the RSS variation.</a:t>
            </a:r>
            <a:endParaRPr lang="zh-CN" altLang="en-US" sz="2400" dirty="0">
              <a:latin typeface="Tahoma" panose="020B0604030504040204" pitchFamily="34" charset="0"/>
              <a:cs typeface="Tahoma" panose="020B0604030504040204" pitchFamily="34" charset="0"/>
            </a:endParaRPr>
          </a:p>
        </p:txBody>
      </p:sp>
      <p:sp>
        <p:nvSpPr>
          <p:cNvPr id="145" name="椭圆 144"/>
          <p:cNvSpPr/>
          <p:nvPr/>
        </p:nvSpPr>
        <p:spPr>
          <a:xfrm>
            <a:off x="619125" y="4351278"/>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752475" y="4351278"/>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891778" y="4329178"/>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p:nvPr/>
        </p:nvSpPr>
        <p:spPr>
          <a:xfrm>
            <a:off x="1031081" y="4314890"/>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p:nvPr/>
        </p:nvSpPr>
        <p:spPr>
          <a:xfrm>
            <a:off x="1138237" y="4351278"/>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1296986" y="4372040"/>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1409670" y="4335653"/>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1538287" y="4351278"/>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1674310" y="4324291"/>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1794608" y="4351278"/>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1927958" y="4316603"/>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2061308" y="4351278"/>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p:nvPr/>
        </p:nvSpPr>
        <p:spPr>
          <a:xfrm>
            <a:off x="2193009" y="4330766"/>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p:nvPr/>
        </p:nvSpPr>
        <p:spPr>
          <a:xfrm>
            <a:off x="2313720" y="4351278"/>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2447070" y="4351278"/>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p:nvPr/>
        </p:nvSpPr>
        <p:spPr>
          <a:xfrm>
            <a:off x="2580420" y="4351278"/>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p:nvPr/>
        </p:nvSpPr>
        <p:spPr>
          <a:xfrm>
            <a:off x="781050" y="4215638"/>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p:nvPr/>
        </p:nvSpPr>
        <p:spPr>
          <a:xfrm>
            <a:off x="1244599" y="4239451"/>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p:nvPr/>
        </p:nvSpPr>
        <p:spPr>
          <a:xfrm>
            <a:off x="1255711" y="4121150"/>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p:nvPr/>
        </p:nvSpPr>
        <p:spPr>
          <a:xfrm>
            <a:off x="787400" y="4092575"/>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p:nvPr/>
        </p:nvSpPr>
        <p:spPr>
          <a:xfrm>
            <a:off x="796925" y="4478746"/>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p:nvPr/>
        </p:nvSpPr>
        <p:spPr>
          <a:xfrm>
            <a:off x="2256570" y="4210876"/>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p:nvPr/>
        </p:nvSpPr>
        <p:spPr>
          <a:xfrm>
            <a:off x="2366902" y="4153726"/>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p:nvPr/>
        </p:nvSpPr>
        <p:spPr>
          <a:xfrm>
            <a:off x="2709830" y="4314890"/>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p:nvPr/>
        </p:nvSpPr>
        <p:spPr>
          <a:xfrm>
            <a:off x="2837620" y="4340416"/>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p:nvPr/>
        </p:nvSpPr>
        <p:spPr>
          <a:xfrm>
            <a:off x="2963891" y="4314890"/>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p:nvPr/>
        </p:nvSpPr>
        <p:spPr>
          <a:xfrm>
            <a:off x="3095416" y="4345179"/>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p:nvPr/>
        </p:nvSpPr>
        <p:spPr>
          <a:xfrm>
            <a:off x="3217036" y="4322703"/>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p:nvPr/>
        </p:nvSpPr>
        <p:spPr>
          <a:xfrm>
            <a:off x="3324484" y="4257740"/>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p:nvPr/>
        </p:nvSpPr>
        <p:spPr>
          <a:xfrm>
            <a:off x="3356493" y="4147436"/>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椭圆 174"/>
          <p:cNvSpPr/>
          <p:nvPr/>
        </p:nvSpPr>
        <p:spPr>
          <a:xfrm>
            <a:off x="3426527" y="4335653"/>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p:nvSpPr>
        <p:spPr>
          <a:xfrm>
            <a:off x="3458536" y="4225349"/>
            <a:ext cx="57150"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1" name="图片 180"/>
          <p:cNvPicPr>
            <a:picLocks noChangeAspect="1"/>
          </p:cNvPicPr>
          <p:nvPr/>
        </p:nvPicPr>
        <p:blipFill>
          <a:blip r:embed="rId5"/>
          <a:stretch>
            <a:fillRect/>
          </a:stretch>
        </p:blipFill>
        <p:spPr>
          <a:xfrm>
            <a:off x="3924300" y="3163059"/>
            <a:ext cx="381086" cy="566742"/>
          </a:xfrm>
          <a:prstGeom prst="rect">
            <a:avLst/>
          </a:prstGeom>
        </p:spPr>
      </p:pic>
      <p:sp>
        <p:nvSpPr>
          <p:cNvPr id="183" name="文本框 182"/>
          <p:cNvSpPr txBox="1"/>
          <p:nvPr/>
        </p:nvSpPr>
        <p:spPr>
          <a:xfrm>
            <a:off x="2687263" y="3618165"/>
            <a:ext cx="1592744" cy="369332"/>
          </a:xfrm>
          <a:prstGeom prst="rect">
            <a:avLst/>
          </a:prstGeom>
          <a:noFill/>
        </p:spPr>
        <p:txBody>
          <a:bodyPr wrap="none" rtlCol="0">
            <a:spAutoFit/>
          </a:bodyPr>
          <a:lstStyle/>
          <a:p>
            <a:r>
              <a:rPr lang="en-US" altLang="zh-CN" dirty="0" smtClean="0">
                <a:latin typeface="Tahoma" panose="020B0604030504040204" pitchFamily="34" charset="0"/>
                <a:ea typeface="Tahoma" panose="020B0604030504040204" pitchFamily="34" charset="0"/>
                <a:cs typeface="Tahoma" panose="020B0604030504040204" pitchFamily="34" charset="0"/>
              </a:rPr>
              <a:t>SSID:Lab-328</a:t>
            </a:r>
            <a:endParaRPr lang="zh-CN" altLang="en-US" dirty="0">
              <a:latin typeface="Tahoma" panose="020B0604030504040204" pitchFamily="34" charset="0"/>
              <a:cs typeface="Tahoma" panose="020B0604030504040204" pitchFamily="34" charset="0"/>
            </a:endParaRPr>
          </a:p>
        </p:txBody>
      </p:sp>
      <p:sp>
        <p:nvSpPr>
          <p:cNvPr id="184" name="椭圆 183"/>
          <p:cNvSpPr/>
          <p:nvPr/>
        </p:nvSpPr>
        <p:spPr>
          <a:xfrm>
            <a:off x="3658726" y="4268026"/>
            <a:ext cx="314620" cy="275874"/>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86" name="文本框 185"/>
          <p:cNvSpPr txBox="1"/>
          <p:nvPr/>
        </p:nvSpPr>
        <p:spPr>
          <a:xfrm>
            <a:off x="7563" y="5463532"/>
            <a:ext cx="9211176" cy="523220"/>
          </a:xfrm>
          <a:prstGeom prst="rect">
            <a:avLst/>
          </a:prstGeom>
          <a:noFill/>
        </p:spPr>
        <p:txBody>
          <a:bodyPr wrap="none" rtlCol="0">
            <a:spAutoFit/>
          </a:bodyPr>
          <a:lstStyle/>
          <a:p>
            <a:r>
              <a:rPr lang="en-US" altLang="zh-CN" sz="28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How to mitigate the effects of such deviations ???</a:t>
            </a:r>
            <a:endParaRPr lang="zh-CN" altLang="en-US" sz="2800" b="1" dirty="0">
              <a:solidFill>
                <a:srgbClr val="FF0000"/>
              </a:solidFill>
              <a:latin typeface="Tahoma" panose="020B0604030504040204" pitchFamily="34" charset="0"/>
              <a:cs typeface="Tahoma" panose="020B0604030504040204" pitchFamily="34" charset="0"/>
            </a:endParaRPr>
          </a:p>
        </p:txBody>
      </p:sp>
      <p:sp>
        <p:nvSpPr>
          <p:cNvPr id="187" name="文本框 186"/>
          <p:cNvSpPr txBox="1"/>
          <p:nvPr/>
        </p:nvSpPr>
        <p:spPr>
          <a:xfrm>
            <a:off x="1127202" y="6032788"/>
            <a:ext cx="6886822" cy="707886"/>
          </a:xfrm>
          <a:prstGeom prst="rect">
            <a:avLst/>
          </a:prstGeom>
          <a:solidFill>
            <a:schemeClr val="tx2">
              <a:lumMod val="40000"/>
              <a:lumOff val="60000"/>
            </a:schemeClr>
          </a:solidFill>
        </p:spPr>
        <p:txBody>
          <a:bodyPr wrap="none" rtlCol="0">
            <a:spAutoFit/>
          </a:bodyPr>
          <a:lstStyle/>
          <a:p>
            <a:r>
              <a:rPr lang="en-US" altLang="zh-CN"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Affinity Propagation Model !!!</a:t>
            </a:r>
            <a:r>
              <a:rPr lang="en-US" altLang="zh-CN" sz="3200" b="1" dirty="0">
                <a:solidFill>
                  <a:srgbClr val="002060"/>
                </a:solidFill>
                <a:sym typeface="Wingdings" panose="05000000000000000000" pitchFamily="2" charset="2"/>
              </a:rPr>
              <a:t> </a:t>
            </a:r>
            <a:r>
              <a:rPr lang="en-US" altLang="zh-CN" sz="4000" b="1" dirty="0">
                <a:solidFill>
                  <a:srgbClr val="002060"/>
                </a:solidFill>
                <a:sym typeface="Wingdings" panose="05000000000000000000" pitchFamily="2" charset="2"/>
              </a:rPr>
              <a:t></a:t>
            </a:r>
            <a:r>
              <a:rPr lang="en-US" altLang="zh-CN" sz="3200" b="1"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zh-CN" altLang="en-US" sz="3200" b="1" dirty="0">
              <a:solidFill>
                <a:srgbClr val="002060"/>
              </a:solidFill>
              <a:latin typeface="Tahoma" panose="020B0604030504040204" pitchFamily="34" charset="0"/>
              <a:cs typeface="Tahoma" panose="020B0604030504040204" pitchFamily="34" charset="0"/>
            </a:endParaRPr>
          </a:p>
        </p:txBody>
      </p:sp>
      <p:graphicFrame>
        <p:nvGraphicFramePr>
          <p:cNvPr id="48" name="图表 47"/>
          <p:cNvGraphicFramePr>
            <a:graphicFrameLocks/>
          </p:cNvGraphicFramePr>
          <p:nvPr>
            <p:extLst>
              <p:ext uri="{D42A27DB-BD31-4B8C-83A1-F6EECF244321}">
                <p14:modId xmlns:p14="http://schemas.microsoft.com/office/powerpoint/2010/main" val="1813700354"/>
              </p:ext>
            </p:extLst>
          </p:nvPr>
        </p:nvGraphicFramePr>
        <p:xfrm>
          <a:off x="4150336" y="2867851"/>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88" name="矩形 187"/>
          <p:cNvSpPr/>
          <p:nvPr/>
        </p:nvSpPr>
        <p:spPr>
          <a:xfrm>
            <a:off x="8302878" y="4159149"/>
            <a:ext cx="660758" cy="769441"/>
          </a:xfrm>
          <a:prstGeom prst="rect">
            <a:avLst/>
          </a:prstGeom>
        </p:spPr>
        <p:txBody>
          <a:bodyPr wrap="none">
            <a:spAutoFit/>
          </a:bodyPr>
          <a:lstStyle/>
          <a:p>
            <a:r>
              <a:rPr lang="en-US" altLang="zh-CN" sz="4400" b="1" dirty="0">
                <a:solidFill>
                  <a:srgbClr val="333399"/>
                </a:solidFill>
                <a:sym typeface="Wingdings" panose="05000000000000000000" pitchFamily="2" charset="2"/>
              </a:rPr>
              <a:t></a:t>
            </a:r>
            <a:endParaRPr lang="zh-CN" altLang="en-US" sz="4400" dirty="0">
              <a:solidFill>
                <a:srgbClr val="333399"/>
              </a:solidFill>
            </a:endParaRPr>
          </a:p>
        </p:txBody>
      </p:sp>
      <p:sp>
        <p:nvSpPr>
          <p:cNvPr id="3" name="文本框 2"/>
          <p:cNvSpPr txBox="1"/>
          <p:nvPr/>
        </p:nvSpPr>
        <p:spPr>
          <a:xfrm>
            <a:off x="6424434" y="5230947"/>
            <a:ext cx="615874" cy="369332"/>
          </a:xfrm>
          <a:prstGeom prst="rect">
            <a:avLst/>
          </a:prstGeom>
          <a:noFill/>
        </p:spPr>
        <p:txBody>
          <a:bodyPr wrap="none" rtlCol="0">
            <a:spAutoFit/>
          </a:bodyPr>
          <a:lstStyle/>
          <a:p>
            <a:r>
              <a:rPr lang="en-US" altLang="zh-CN" dirty="0" err="1" smtClean="0">
                <a:solidFill>
                  <a:srgbClr val="FF0000"/>
                </a:solidFill>
              </a:rPr>
              <a:t>dBm</a:t>
            </a:r>
            <a:endParaRPr lang="zh-CN" altLang="en-US" dirty="0">
              <a:solidFill>
                <a:srgbClr val="FF0000"/>
              </a:solidFill>
            </a:endParaRPr>
          </a:p>
        </p:txBody>
      </p:sp>
      <p:sp>
        <p:nvSpPr>
          <p:cNvPr id="4" name="文本框 3"/>
          <p:cNvSpPr txBox="1"/>
          <p:nvPr/>
        </p:nvSpPr>
        <p:spPr>
          <a:xfrm>
            <a:off x="4029031" y="4184907"/>
            <a:ext cx="461665" cy="1073564"/>
          </a:xfrm>
          <a:prstGeom prst="rect">
            <a:avLst/>
          </a:prstGeom>
          <a:noFill/>
        </p:spPr>
        <p:txBody>
          <a:bodyPr vert="eaVert" wrap="none" rtlCol="0">
            <a:spAutoFit/>
          </a:bodyPr>
          <a:lstStyle/>
          <a:p>
            <a:r>
              <a:rPr lang="en-US" altLang="zh-CN" dirty="0" smtClean="0">
                <a:solidFill>
                  <a:srgbClr val="FF0000"/>
                </a:solidFill>
              </a:rPr>
              <a:t>Frequency</a:t>
            </a:r>
            <a:endParaRPr lang="zh-CN" altLang="en-US" dirty="0">
              <a:solidFill>
                <a:srgbClr val="FF0000"/>
              </a:solidFill>
            </a:endParaRPr>
          </a:p>
        </p:txBody>
      </p:sp>
      <p:cxnSp>
        <p:nvCxnSpPr>
          <p:cNvPr id="178" name="直接箭头连接符 177"/>
          <p:cNvCxnSpPr>
            <a:endCxn id="184" idx="7"/>
          </p:cNvCxnSpPr>
          <p:nvPr/>
        </p:nvCxnSpPr>
        <p:spPr>
          <a:xfrm flipH="1">
            <a:off x="3927271" y="2942984"/>
            <a:ext cx="2133570" cy="1365443"/>
          </a:xfrm>
          <a:prstGeom prst="straightConnector1">
            <a:avLst/>
          </a:prstGeom>
          <a:ln w="76200">
            <a:solidFill>
              <a:srgbClr val="33339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17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8"/>
                                        </p:tgtEl>
                                        <p:attrNameLst>
                                          <p:attrName>style.visibility</p:attrName>
                                        </p:attrNameLst>
                                      </p:cBhvr>
                                      <p:to>
                                        <p:strVal val="visible"/>
                                      </p:to>
                                    </p:set>
                                    <p:animEffect transition="in" filter="fade">
                                      <p:cBhvr>
                                        <p:cTn id="15" dur="500"/>
                                        <p:tgtEl>
                                          <p:spTgt spid="18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6"/>
                                        </p:tgtEl>
                                        <p:attrNameLst>
                                          <p:attrName>style.visibility</p:attrName>
                                        </p:attrNameLst>
                                      </p:cBhvr>
                                      <p:to>
                                        <p:strVal val="visible"/>
                                      </p:to>
                                    </p:set>
                                    <p:animEffect transition="in" filter="fade">
                                      <p:cBhvr>
                                        <p:cTn id="29" dur="500"/>
                                        <p:tgtEl>
                                          <p:spTgt spid="18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7"/>
                                        </p:tgtEl>
                                        <p:attrNameLst>
                                          <p:attrName>style.visibility</p:attrName>
                                        </p:attrNameLst>
                                      </p:cBhvr>
                                      <p:to>
                                        <p:strVal val="visible"/>
                                      </p:to>
                                    </p:set>
                                    <p:anim calcmode="lin" valueType="num">
                                      <p:cBhvr additive="base">
                                        <p:cTn id="34" dur="500" fill="hold"/>
                                        <p:tgtEl>
                                          <p:spTgt spid="187"/>
                                        </p:tgtEl>
                                        <p:attrNameLst>
                                          <p:attrName>ppt_x</p:attrName>
                                        </p:attrNameLst>
                                      </p:cBhvr>
                                      <p:tavLst>
                                        <p:tav tm="0">
                                          <p:val>
                                            <p:strVal val="#ppt_x"/>
                                          </p:val>
                                        </p:tav>
                                        <p:tav tm="100000">
                                          <p:val>
                                            <p:strVal val="#ppt_x"/>
                                          </p:val>
                                        </p:tav>
                                      </p:tavLst>
                                    </p:anim>
                                    <p:anim calcmode="lin" valueType="num">
                                      <p:cBhvr additive="base">
                                        <p:cTn id="35" dur="500" fill="hold"/>
                                        <p:tgtEl>
                                          <p:spTgt spid="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84" grpId="0" animBg="1"/>
      <p:bldP spid="186" grpId="0"/>
      <p:bldP spid="187" grpId="0" animBg="1"/>
      <p:bldGraphic spid="48" grpId="0">
        <p:bldAsOne/>
      </p:bldGraphic>
      <p:bldP spid="188"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358" y="103357"/>
            <a:ext cx="2695278" cy="707886"/>
          </a:xfrm>
          <a:prstGeom prst="rect">
            <a:avLst/>
          </a:prstGeom>
        </p:spPr>
      </p:pic>
      <p:sp>
        <p:nvSpPr>
          <p:cNvPr id="8" name="流程图: 过程 7"/>
          <p:cNvSpPr/>
          <p:nvPr/>
        </p:nvSpPr>
        <p:spPr>
          <a:xfrm>
            <a:off x="391764" y="1480707"/>
            <a:ext cx="8330572" cy="125185"/>
          </a:xfrm>
          <a:prstGeom prst="flowChartProcess">
            <a:avLst/>
          </a:prstGeom>
          <a:gradFill flip="none" rotWithShape="1">
            <a:gsLst>
              <a:gs pos="1000">
                <a:srgbClr val="333399"/>
              </a:gs>
              <a:gs pos="100000">
                <a:srgbClr val="0070C0">
                  <a:tint val="23500"/>
                  <a:satMod val="160000"/>
                  <a:alpha val="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00957" y="673082"/>
            <a:ext cx="6760377" cy="769441"/>
          </a:xfrm>
          <a:prstGeom prst="rect">
            <a:avLst/>
          </a:prstGeom>
          <a:noFill/>
        </p:spPr>
        <p:txBody>
          <a:bodyPr wrap="none" rtlCol="0">
            <a:spAutoFit/>
          </a:bodyPr>
          <a:lstStyle/>
          <a:p>
            <a:r>
              <a:rPr lang="en-US" altLang="zh-CN" sz="4400" dirty="0" smtClean="0">
                <a:solidFill>
                  <a:srgbClr val="333399"/>
                </a:solidFill>
                <a:latin typeface="Tahoma" panose="020B0604030504040204" pitchFamily="34" charset="0"/>
                <a:ea typeface="Tahoma" panose="020B0604030504040204" pitchFamily="34" charset="0"/>
                <a:cs typeface="Tahoma" panose="020B0604030504040204" pitchFamily="34" charset="0"/>
              </a:rPr>
              <a:t>Affinity propagation model</a:t>
            </a:r>
            <a:endParaRPr lang="zh-CN" altLang="en-US" sz="4400" dirty="0">
              <a:solidFill>
                <a:srgbClr val="333399"/>
              </a:solidFill>
              <a:latin typeface="Tahoma" panose="020B0604030504040204" pitchFamily="34" charset="0"/>
              <a:cs typeface="Tahoma" panose="020B0604030504040204" pitchFamily="34" charset="0"/>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82" y="1716520"/>
            <a:ext cx="5871786" cy="3148791"/>
          </a:xfrm>
          <a:prstGeom prst="rect">
            <a:avLst/>
          </a:prstGeom>
        </p:spPr>
      </p:pic>
      <p:sp>
        <p:nvSpPr>
          <p:cNvPr id="48" name="椭圆 47"/>
          <p:cNvSpPr/>
          <p:nvPr/>
        </p:nvSpPr>
        <p:spPr>
          <a:xfrm>
            <a:off x="505893" y="2930246"/>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1140868" y="2899498"/>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438327" y="2929691"/>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665740" y="2982597"/>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948652" y="3012553"/>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2229749" y="2947114"/>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2402337" y="2816399"/>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2333550" y="2574778"/>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2443886" y="2401331"/>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316679" y="3805363"/>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484371" y="3897779"/>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711784" y="3888462"/>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995606" y="3763813"/>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928002" y="3989231"/>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1161804" y="3906132"/>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1438326" y="3864582"/>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1351600" y="4063193"/>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1685768" y="3760659"/>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1599042" y="3959271"/>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1875563" y="3888461"/>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2138761" y="3842733"/>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2485435" y="3979994"/>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720253" y="2886325"/>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620348" y="3101634"/>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3531710" y="2281437"/>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3939196" y="2237009"/>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3763580" y="2398453"/>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4171067" y="2354025"/>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4408327" y="2333843"/>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4815814" y="2289415"/>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4640198" y="2450860"/>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5047684" y="2406432"/>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4898913" y="2164421"/>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5130784" y="2281437"/>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5368044" y="2261255"/>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4538932" y="3263667"/>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4597153" y="3101634"/>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4212616" y="3140771"/>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3673809" y="3166266"/>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3054220" y="3877179"/>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3618229" y="3841696"/>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3790817" y="3710980"/>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3722030" y="3469360"/>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4017838" y="3551160"/>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nvSpPr>
        <p:spPr>
          <a:xfrm>
            <a:off x="3989145" y="3356691"/>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4952763" y="3030673"/>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5019209" y="3191655"/>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4824567" y="3188791"/>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5304843" y="3116779"/>
            <a:ext cx="83099" cy="8309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Oval 3"/>
          <p:cNvSpPr>
            <a:spLocks noChangeArrowheads="1"/>
          </p:cNvSpPr>
          <p:nvPr/>
        </p:nvSpPr>
        <p:spPr bwMode="auto">
          <a:xfrm>
            <a:off x="-103907" y="2070007"/>
            <a:ext cx="1662584" cy="1643473"/>
          </a:xfrm>
          <a:prstGeom prst="ellipse">
            <a:avLst/>
          </a:prstGeom>
          <a:gradFill flip="none" rotWithShape="1">
            <a:gsLst>
              <a:gs pos="0">
                <a:schemeClr val="accent1">
                  <a:alpha val="70000"/>
                </a:schemeClr>
              </a:gs>
              <a:gs pos="70000">
                <a:schemeClr val="accent1">
                  <a:gamma/>
                  <a:shade val="46275"/>
                  <a:invGamma/>
                  <a:alpha val="0"/>
                  <a:lumMod val="60000"/>
                  <a:lumOff val="40000"/>
                </a:schemeClr>
              </a:gs>
            </a:gsLst>
            <a:path path="circle">
              <a:fillToRect l="50000" t="50000" r="50000" b="50000"/>
            </a:path>
            <a:tileRect/>
          </a:gradFill>
          <a:ln>
            <a:noFill/>
          </a:ln>
          <a:effectLst/>
        </p:spPr>
        <p:txBody>
          <a:bodyPr wrap="none" anchor="ctr"/>
          <a:lstStyle/>
          <a:p>
            <a:endParaRPr lang="zh-CN" altLang="zh-CN" sz="1800">
              <a:latin typeface="Arial" panose="020B0604020202020204" pitchFamily="34" charset="0"/>
            </a:endParaRPr>
          </a:p>
        </p:txBody>
      </p:sp>
      <p:sp>
        <p:nvSpPr>
          <p:cNvPr id="112" name="Oval 3"/>
          <p:cNvSpPr>
            <a:spLocks noChangeArrowheads="1"/>
          </p:cNvSpPr>
          <p:nvPr/>
        </p:nvSpPr>
        <p:spPr bwMode="auto">
          <a:xfrm>
            <a:off x="-203200" y="3250579"/>
            <a:ext cx="1662584" cy="1643473"/>
          </a:xfrm>
          <a:prstGeom prst="ellipse">
            <a:avLst/>
          </a:prstGeom>
          <a:gradFill flip="none" rotWithShape="1">
            <a:gsLst>
              <a:gs pos="0">
                <a:schemeClr val="accent1">
                  <a:alpha val="70000"/>
                </a:schemeClr>
              </a:gs>
              <a:gs pos="70000">
                <a:schemeClr val="accent1">
                  <a:gamma/>
                  <a:shade val="46275"/>
                  <a:invGamma/>
                  <a:alpha val="0"/>
                  <a:lumMod val="60000"/>
                  <a:lumOff val="40000"/>
                </a:schemeClr>
              </a:gs>
            </a:gsLst>
            <a:path path="circle">
              <a:fillToRect l="50000" t="50000" r="50000" b="50000"/>
            </a:path>
            <a:tileRect/>
          </a:gradFill>
          <a:ln>
            <a:noFill/>
          </a:ln>
          <a:effectLst/>
        </p:spPr>
        <p:txBody>
          <a:bodyPr wrap="none" anchor="ctr"/>
          <a:lstStyle/>
          <a:p>
            <a:endParaRPr lang="zh-CN" altLang="zh-CN" sz="1800">
              <a:latin typeface="Arial" panose="020B0604020202020204" pitchFamily="34" charset="0"/>
            </a:endParaRPr>
          </a:p>
        </p:txBody>
      </p:sp>
      <p:sp>
        <p:nvSpPr>
          <p:cNvPr id="113" name="Oval 3"/>
          <p:cNvSpPr>
            <a:spLocks noChangeArrowheads="1"/>
          </p:cNvSpPr>
          <p:nvPr/>
        </p:nvSpPr>
        <p:spPr bwMode="auto">
          <a:xfrm>
            <a:off x="778761" y="2985230"/>
            <a:ext cx="1662584" cy="1643473"/>
          </a:xfrm>
          <a:prstGeom prst="ellipse">
            <a:avLst/>
          </a:prstGeom>
          <a:gradFill flip="none" rotWithShape="1">
            <a:gsLst>
              <a:gs pos="0">
                <a:schemeClr val="accent1">
                  <a:alpha val="70000"/>
                </a:schemeClr>
              </a:gs>
              <a:gs pos="70000">
                <a:schemeClr val="accent1">
                  <a:gamma/>
                  <a:shade val="46275"/>
                  <a:invGamma/>
                  <a:alpha val="0"/>
                  <a:lumMod val="60000"/>
                  <a:lumOff val="40000"/>
                </a:schemeClr>
              </a:gs>
            </a:gsLst>
            <a:path path="circle">
              <a:fillToRect l="50000" t="50000" r="50000" b="50000"/>
            </a:path>
            <a:tileRect/>
          </a:gradFill>
          <a:ln>
            <a:noFill/>
          </a:ln>
          <a:effectLst/>
        </p:spPr>
        <p:txBody>
          <a:bodyPr wrap="none" anchor="ctr"/>
          <a:lstStyle/>
          <a:p>
            <a:endParaRPr lang="zh-CN" altLang="zh-CN" sz="1800">
              <a:latin typeface="Arial" panose="020B0604020202020204" pitchFamily="34" charset="0"/>
            </a:endParaRPr>
          </a:p>
        </p:txBody>
      </p:sp>
      <p:sp>
        <p:nvSpPr>
          <p:cNvPr id="116" name="Oval 3"/>
          <p:cNvSpPr>
            <a:spLocks noChangeArrowheads="1"/>
          </p:cNvSpPr>
          <p:nvPr/>
        </p:nvSpPr>
        <p:spPr bwMode="auto">
          <a:xfrm>
            <a:off x="1753590" y="3241356"/>
            <a:ext cx="1662584" cy="1643473"/>
          </a:xfrm>
          <a:prstGeom prst="ellipse">
            <a:avLst/>
          </a:prstGeom>
          <a:gradFill flip="none" rotWithShape="1">
            <a:gsLst>
              <a:gs pos="0">
                <a:schemeClr val="accent1">
                  <a:alpha val="70000"/>
                </a:schemeClr>
              </a:gs>
              <a:gs pos="70000">
                <a:schemeClr val="accent1">
                  <a:gamma/>
                  <a:shade val="46275"/>
                  <a:invGamma/>
                  <a:alpha val="0"/>
                  <a:lumMod val="60000"/>
                  <a:lumOff val="40000"/>
                </a:schemeClr>
              </a:gs>
            </a:gsLst>
            <a:path path="circle">
              <a:fillToRect l="50000" t="50000" r="50000" b="50000"/>
            </a:path>
            <a:tileRect/>
          </a:gradFill>
          <a:ln>
            <a:noFill/>
          </a:ln>
          <a:effectLst/>
        </p:spPr>
        <p:txBody>
          <a:bodyPr wrap="none" anchor="ctr"/>
          <a:lstStyle/>
          <a:p>
            <a:endParaRPr lang="zh-CN" altLang="zh-CN" sz="1800">
              <a:latin typeface="Arial" panose="020B0604020202020204" pitchFamily="34" charset="0"/>
            </a:endParaRPr>
          </a:p>
        </p:txBody>
      </p:sp>
      <p:sp>
        <p:nvSpPr>
          <p:cNvPr id="117" name="Oval 3"/>
          <p:cNvSpPr>
            <a:spLocks noChangeArrowheads="1"/>
          </p:cNvSpPr>
          <p:nvPr/>
        </p:nvSpPr>
        <p:spPr bwMode="auto">
          <a:xfrm>
            <a:off x="4016680" y="1605892"/>
            <a:ext cx="1662584" cy="1643473"/>
          </a:xfrm>
          <a:prstGeom prst="ellipse">
            <a:avLst/>
          </a:prstGeom>
          <a:gradFill flip="none" rotWithShape="1">
            <a:gsLst>
              <a:gs pos="0">
                <a:schemeClr val="accent1">
                  <a:alpha val="70000"/>
                </a:schemeClr>
              </a:gs>
              <a:gs pos="70000">
                <a:schemeClr val="accent1">
                  <a:gamma/>
                  <a:shade val="46275"/>
                  <a:invGamma/>
                  <a:alpha val="0"/>
                  <a:lumMod val="60000"/>
                  <a:lumOff val="40000"/>
                </a:schemeClr>
              </a:gs>
            </a:gsLst>
            <a:path path="circle">
              <a:fillToRect l="50000" t="50000" r="50000" b="50000"/>
            </a:path>
            <a:tileRect/>
          </a:gradFill>
          <a:ln>
            <a:noFill/>
          </a:ln>
          <a:effectLst/>
        </p:spPr>
        <p:txBody>
          <a:bodyPr wrap="none" anchor="ctr"/>
          <a:lstStyle/>
          <a:p>
            <a:endParaRPr lang="zh-CN" altLang="zh-CN" sz="1800">
              <a:latin typeface="Arial" panose="020B0604020202020204" pitchFamily="34" charset="0"/>
            </a:endParaRPr>
          </a:p>
        </p:txBody>
      </p:sp>
      <p:sp>
        <p:nvSpPr>
          <p:cNvPr id="118" name="Oval 3"/>
          <p:cNvSpPr>
            <a:spLocks noChangeArrowheads="1"/>
          </p:cNvSpPr>
          <p:nvPr/>
        </p:nvSpPr>
        <p:spPr bwMode="auto">
          <a:xfrm>
            <a:off x="3123241" y="2692695"/>
            <a:ext cx="1662584" cy="1643473"/>
          </a:xfrm>
          <a:prstGeom prst="ellipse">
            <a:avLst/>
          </a:prstGeom>
          <a:gradFill flip="none" rotWithShape="1">
            <a:gsLst>
              <a:gs pos="0">
                <a:schemeClr val="accent1">
                  <a:alpha val="70000"/>
                </a:schemeClr>
              </a:gs>
              <a:gs pos="70000">
                <a:schemeClr val="accent1">
                  <a:gamma/>
                  <a:shade val="46275"/>
                  <a:invGamma/>
                  <a:alpha val="0"/>
                  <a:lumMod val="60000"/>
                  <a:lumOff val="40000"/>
                </a:schemeClr>
              </a:gs>
            </a:gsLst>
            <a:path path="circle">
              <a:fillToRect l="50000" t="50000" r="50000" b="50000"/>
            </a:path>
            <a:tileRect/>
          </a:gradFill>
          <a:ln>
            <a:noFill/>
          </a:ln>
          <a:effectLst/>
        </p:spPr>
        <p:txBody>
          <a:bodyPr wrap="none" anchor="ctr"/>
          <a:lstStyle/>
          <a:p>
            <a:endParaRPr lang="zh-CN" altLang="zh-CN" sz="1800">
              <a:latin typeface="Arial" panose="020B0604020202020204" pitchFamily="34" charset="0"/>
            </a:endParaRPr>
          </a:p>
        </p:txBody>
      </p:sp>
      <p:sp>
        <p:nvSpPr>
          <p:cNvPr id="119" name="Oval 3"/>
          <p:cNvSpPr>
            <a:spLocks noChangeArrowheads="1"/>
          </p:cNvSpPr>
          <p:nvPr/>
        </p:nvSpPr>
        <p:spPr bwMode="auto">
          <a:xfrm>
            <a:off x="4460387" y="2483479"/>
            <a:ext cx="1662584" cy="1643473"/>
          </a:xfrm>
          <a:prstGeom prst="ellipse">
            <a:avLst/>
          </a:prstGeom>
          <a:gradFill flip="none" rotWithShape="1">
            <a:gsLst>
              <a:gs pos="0">
                <a:schemeClr val="accent1">
                  <a:alpha val="70000"/>
                </a:schemeClr>
              </a:gs>
              <a:gs pos="70000">
                <a:schemeClr val="accent1">
                  <a:gamma/>
                  <a:shade val="46275"/>
                  <a:invGamma/>
                  <a:alpha val="0"/>
                  <a:lumMod val="60000"/>
                  <a:lumOff val="40000"/>
                </a:schemeClr>
              </a:gs>
            </a:gsLst>
            <a:path path="circle">
              <a:fillToRect l="50000" t="50000" r="50000" b="50000"/>
            </a:path>
            <a:tileRect/>
          </a:gradFill>
          <a:ln>
            <a:noFill/>
          </a:ln>
          <a:effectLst/>
        </p:spPr>
        <p:txBody>
          <a:bodyPr wrap="none" anchor="ctr"/>
          <a:lstStyle/>
          <a:p>
            <a:endParaRPr lang="zh-CN" altLang="zh-CN" sz="1800">
              <a:latin typeface="Arial" panose="020B0604020202020204" pitchFamily="34" charset="0"/>
            </a:endParaRPr>
          </a:p>
        </p:txBody>
      </p:sp>
      <p:sp>
        <p:nvSpPr>
          <p:cNvPr id="120" name="Oval 3"/>
          <p:cNvSpPr>
            <a:spLocks noChangeArrowheads="1"/>
          </p:cNvSpPr>
          <p:nvPr/>
        </p:nvSpPr>
        <p:spPr bwMode="auto">
          <a:xfrm>
            <a:off x="1273416" y="2030820"/>
            <a:ext cx="1662584" cy="1643473"/>
          </a:xfrm>
          <a:prstGeom prst="ellipse">
            <a:avLst/>
          </a:prstGeom>
          <a:gradFill flip="none" rotWithShape="1">
            <a:gsLst>
              <a:gs pos="0">
                <a:schemeClr val="accent1">
                  <a:alpha val="70000"/>
                </a:schemeClr>
              </a:gs>
              <a:gs pos="70000">
                <a:schemeClr val="accent1">
                  <a:gamma/>
                  <a:shade val="46275"/>
                  <a:invGamma/>
                  <a:alpha val="0"/>
                  <a:lumMod val="60000"/>
                  <a:lumOff val="40000"/>
                </a:schemeClr>
              </a:gs>
            </a:gsLst>
            <a:path path="circle">
              <a:fillToRect l="50000" t="50000" r="50000" b="50000"/>
            </a:path>
            <a:tileRect/>
          </a:gradFill>
          <a:ln>
            <a:noFill/>
          </a:ln>
          <a:effectLst/>
        </p:spPr>
        <p:txBody>
          <a:bodyPr wrap="none" anchor="ctr"/>
          <a:lstStyle/>
          <a:p>
            <a:endParaRPr lang="zh-CN" altLang="zh-CN" sz="1800">
              <a:latin typeface="Arial" panose="020B0604020202020204" pitchFamily="34" charset="0"/>
            </a:endParaRPr>
          </a:p>
        </p:txBody>
      </p:sp>
      <p:grpSp>
        <p:nvGrpSpPr>
          <p:cNvPr id="125" name="组合 124"/>
          <p:cNvGrpSpPr/>
          <p:nvPr/>
        </p:nvGrpSpPr>
        <p:grpSpPr>
          <a:xfrm>
            <a:off x="5825804" y="2164421"/>
            <a:ext cx="3347320" cy="2180645"/>
            <a:chOff x="5044518" y="1868318"/>
            <a:chExt cx="3347320" cy="2180645"/>
          </a:xfrm>
        </p:grpSpPr>
        <p:sp>
          <p:nvSpPr>
            <p:cNvPr id="123" name="AutoShape 6"/>
            <p:cNvSpPr>
              <a:spLocks/>
            </p:cNvSpPr>
            <p:nvPr/>
          </p:nvSpPr>
          <p:spPr bwMode="auto">
            <a:xfrm>
              <a:off x="5044518" y="1868318"/>
              <a:ext cx="609600" cy="2180645"/>
            </a:xfrm>
            <a:prstGeom prst="rightBrace">
              <a:avLst>
                <a:gd name="adj1" fmla="val 21875"/>
                <a:gd name="adj2" fmla="val 50000"/>
              </a:avLst>
            </a:prstGeom>
            <a:noFill/>
            <a:ln w="3810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 name="文本框 123"/>
            <p:cNvSpPr txBox="1"/>
            <p:nvPr/>
          </p:nvSpPr>
          <p:spPr>
            <a:xfrm>
              <a:off x="5376525" y="1984389"/>
              <a:ext cx="3015313" cy="1865126"/>
            </a:xfrm>
            <a:prstGeom prst="rect">
              <a:avLst/>
            </a:prstGeom>
            <a:noFill/>
          </p:spPr>
          <p:txBody>
            <a:bodyPr wrap="none" rtlCol="0">
              <a:spAutoFit/>
            </a:bodyPr>
            <a:lstStyle/>
            <a:p>
              <a:pPr>
                <a:lnSpc>
                  <a:spcPct val="120000"/>
                </a:lnSpc>
              </a:pPr>
              <a:r>
                <a:rPr lang="en-US" altLang="zh-CN" sz="2400" dirty="0" smtClean="0">
                  <a:latin typeface="Tahoma" panose="020B0604030504040204" pitchFamily="34" charset="0"/>
                  <a:ea typeface="Tahoma" panose="020B0604030504040204" pitchFamily="34" charset="0"/>
                  <a:cs typeface="Tahoma" panose="020B0604030504040204" pitchFamily="34" charset="0"/>
                </a:rPr>
                <a:t>The RPs in a small </a:t>
              </a:r>
            </a:p>
            <a:p>
              <a:pPr>
                <a:lnSpc>
                  <a:spcPct val="120000"/>
                </a:lnSpc>
              </a:pPr>
              <a:r>
                <a:rPr lang="en-US" altLang="zh-CN" sz="2400" dirty="0" smtClean="0">
                  <a:latin typeface="Tahoma" panose="020B0604030504040204" pitchFamily="34" charset="0"/>
                  <a:ea typeface="Tahoma" panose="020B0604030504040204" pitchFamily="34" charset="0"/>
                  <a:cs typeface="Tahoma" panose="020B0604030504040204" pitchFamily="34" charset="0"/>
                </a:rPr>
                <a:t>region can be </a:t>
              </a:r>
            </a:p>
            <a:p>
              <a:pPr>
                <a:lnSpc>
                  <a:spcPct val="120000"/>
                </a:lnSpc>
              </a:pPr>
              <a:r>
                <a:rPr lang="en-US" altLang="zh-CN" sz="2400" dirty="0" smtClean="0">
                  <a:latin typeface="Tahoma" panose="020B0604030504040204" pitchFamily="34" charset="0"/>
                  <a:ea typeface="Tahoma" panose="020B0604030504040204" pitchFamily="34" charset="0"/>
                  <a:cs typeface="Tahoma" panose="020B0604030504040204" pitchFamily="34" charset="0"/>
                </a:rPr>
                <a:t>substituted by one </a:t>
              </a:r>
            </a:p>
            <a:p>
              <a:pPr>
                <a:lnSpc>
                  <a:spcPct val="120000"/>
                </a:lnSpc>
              </a:pPr>
              <a:r>
                <a:rPr lang="en-US" altLang="zh-CN" sz="2400" dirty="0" smtClean="0">
                  <a:latin typeface="Tahoma" panose="020B0604030504040204" pitchFamily="34" charset="0"/>
                  <a:ea typeface="Tahoma" panose="020B0604030504040204" pitchFamily="34" charset="0"/>
                  <a:cs typeface="Tahoma" panose="020B0604030504040204" pitchFamily="34" charset="0"/>
                </a:rPr>
                <a:t>RP, called </a:t>
              </a:r>
              <a:r>
                <a:rPr lang="en-US" altLang="zh-CN" sz="2400" b="1" i="1" dirty="0" smtClean="0">
                  <a:latin typeface="Tahoma" panose="020B0604030504040204" pitchFamily="34" charset="0"/>
                  <a:ea typeface="Tahoma" panose="020B0604030504040204" pitchFamily="34" charset="0"/>
                  <a:cs typeface="Tahoma" panose="020B0604030504040204" pitchFamily="34" charset="0"/>
                </a:rPr>
                <a:t>exemplar</a:t>
              </a:r>
              <a:endParaRPr lang="zh-CN" altLang="en-US" sz="2400" b="1" i="1" dirty="0">
                <a:latin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 name="文本框 1"/>
              <p:cNvSpPr txBox="1"/>
              <p:nvPr/>
            </p:nvSpPr>
            <p:spPr>
              <a:xfrm>
                <a:off x="91470" y="4572093"/>
                <a:ext cx="8136907" cy="2382191"/>
              </a:xfrm>
              <a:prstGeom prst="rect">
                <a:avLst/>
              </a:prstGeom>
              <a:noFill/>
            </p:spPr>
            <p:txBody>
              <a:bodyPr wrap="none" rtlCol="0">
                <a:spAutoFit/>
              </a:bodyPr>
              <a:lstStyle/>
              <a:p>
                <a:pPr marL="285750" indent="-285750">
                  <a:lnSpc>
                    <a:spcPct val="120000"/>
                  </a:lnSpc>
                  <a:buClr>
                    <a:srgbClr val="0000FF"/>
                  </a:buClr>
                  <a:buSzPct val="80000"/>
                  <a:buFont typeface="Wingdings" panose="05000000000000000000" pitchFamily="2" charset="2"/>
                  <a:buChar char="n"/>
                </a:pPr>
                <a:r>
                  <a:rPr lang="en-US" altLang="zh-CN" sz="2400" b="1" dirty="0" smtClean="0">
                    <a:solidFill>
                      <a:srgbClr val="009900"/>
                    </a:solidFill>
                    <a:latin typeface="Tahoma" panose="020B0604030504040204" pitchFamily="34" charset="0"/>
                    <a:ea typeface="Tahoma" panose="020B0604030504040204" pitchFamily="34" charset="0"/>
                    <a:cs typeface="Tahoma" panose="020B0604030504040204" pitchFamily="34" charset="0"/>
                  </a:rPr>
                  <a:t>Define:</a:t>
                </a:r>
                <a:r>
                  <a:rPr lang="en-US" altLang="zh-CN" sz="2400" b="1" dirty="0" smtClean="0">
                    <a:latin typeface="Tahoma" panose="020B0604030504040204" pitchFamily="34" charset="0"/>
                    <a:ea typeface="Tahoma" panose="020B0604030504040204" pitchFamily="34" charset="0"/>
                    <a:cs typeface="Tahoma" panose="020B0604030504040204" pitchFamily="34" charset="0"/>
                  </a:rPr>
                  <a:t> </a:t>
                </a:r>
              </a:p>
              <a:p>
                <a:pPr marL="742950" lvl="1" indent="-285750">
                  <a:lnSpc>
                    <a:spcPct val="120000"/>
                  </a:lnSpc>
                  <a:buClr>
                    <a:srgbClr val="0000FF"/>
                  </a:buClr>
                  <a:buSzPct val="60000"/>
                  <a:buFont typeface="Wingdings" panose="05000000000000000000" pitchFamily="2" charset="2"/>
                  <a:buChar char="n"/>
                </a:pPr>
                <a:r>
                  <a:rPr lang="en-US" altLang="zh-CN" sz="2000" dirty="0">
                    <a:latin typeface="Tahoma" panose="020B0604030504040204" pitchFamily="34" charset="0"/>
                    <a:ea typeface="Tahoma" panose="020B0604030504040204" pitchFamily="34" charset="0"/>
                    <a:cs typeface="Tahoma" panose="020B0604030504040204" pitchFamily="34" charset="0"/>
                  </a:rPr>
                  <a:t>S</a:t>
                </a:r>
                <a:r>
                  <a:rPr lang="en-US" altLang="zh-CN" sz="2000" dirty="0" smtClean="0">
                    <a:latin typeface="Tahoma" panose="020B0604030504040204" pitchFamily="34" charset="0"/>
                    <a:ea typeface="Tahoma" panose="020B0604030504040204" pitchFamily="34" charset="0"/>
                    <a:cs typeface="Tahoma" panose="020B0604030504040204" pitchFamily="34" charset="0"/>
                  </a:rPr>
                  <a:t>imilarity </a:t>
                </a:r>
                <a14:m>
                  <m:oMath xmlns:m="http://schemas.openxmlformats.org/officeDocument/2006/math">
                    <m:r>
                      <a:rPr lang="en-US" altLang="zh-CN" sz="2000" b="0" i="1" smtClean="0">
                        <a:latin typeface="Cambria Math" panose="02040503050406030204" pitchFamily="18" charset="0"/>
                      </a:rPr>
                      <m:t>𝑠</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m:t>
                    </m:r>
                  </m:oMath>
                </a14:m>
                <a:r>
                  <a:rPr lang="en-US" altLang="zh-CN" sz="2000" dirty="0" smtClean="0">
                    <a:latin typeface="Tahoma" panose="020B0604030504040204" pitchFamily="34" charset="0"/>
                    <a:ea typeface="Tahoma" panose="020B0604030504040204" pitchFamily="34" charset="0"/>
                    <a:cs typeface="Tahoma" panose="020B0604030504040204" pitchFamily="34" charset="0"/>
                  </a:rPr>
                  <a:t>, indicates how well the RP </a:t>
                </a:r>
                <a14:m>
                  <m:oMath xmlns:m="http://schemas.openxmlformats.org/officeDocument/2006/math">
                    <m:r>
                      <a:rPr lang="en-US" altLang="zh-CN" sz="2000" b="0" i="1" smtClean="0">
                        <a:latin typeface="Cambria Math" panose="02040503050406030204" pitchFamily="18" charset="0"/>
                      </a:rPr>
                      <m:t>𝑘</m:t>
                    </m:r>
                  </m:oMath>
                </a14:m>
                <a:r>
                  <a:rPr lang="en-US" altLang="zh-CN" sz="2000" dirty="0" smtClean="0">
                    <a:latin typeface="Tahoma" panose="020B0604030504040204" pitchFamily="34" charset="0"/>
                    <a:ea typeface="Tahoma" panose="020B0604030504040204" pitchFamily="34" charset="0"/>
                    <a:cs typeface="Tahoma" panose="020B0604030504040204" pitchFamily="34" charset="0"/>
                  </a:rPr>
                  <a:t> is suited to be </a:t>
                </a:r>
              </a:p>
              <a:p>
                <a:pPr lvl="1">
                  <a:lnSpc>
                    <a:spcPct val="120000"/>
                  </a:lnSpc>
                  <a:buClr>
                    <a:srgbClr val="0000FF"/>
                  </a:buClr>
                  <a:buSzPct val="60000"/>
                </a:pPr>
                <a:r>
                  <a:rPr lang="en-US" altLang="zh-CN" sz="2000" dirty="0" smtClean="0">
                    <a:latin typeface="Tahoma" panose="020B0604030504040204" pitchFamily="34" charset="0"/>
                    <a:ea typeface="Tahoma" panose="020B0604030504040204" pitchFamily="34" charset="0"/>
                    <a:cs typeface="Tahoma" panose="020B0604030504040204" pitchFamily="34" charset="0"/>
                  </a:rPr>
                  <a:t>the exemplar for RP </a:t>
                </a:r>
                <a14:m>
                  <m:oMath xmlns:m="http://schemas.openxmlformats.org/officeDocument/2006/math">
                    <m:r>
                      <a:rPr lang="en-US" altLang="zh-CN" sz="2000" b="0" i="1" smtClean="0">
                        <a:latin typeface="Cambria Math" panose="02040503050406030204" pitchFamily="18" charset="0"/>
                      </a:rPr>
                      <m:t>𝑖</m:t>
                    </m:r>
                  </m:oMath>
                </a14:m>
                <a:r>
                  <a:rPr lang="en-US" altLang="zh-CN" sz="2000" b="0" dirty="0" smtClean="0">
                    <a:latin typeface="Tahoma" panose="020B0604030504040204" pitchFamily="34" charset="0"/>
                    <a:ea typeface="Tahoma" panose="020B0604030504040204" pitchFamily="34" charset="0"/>
                    <a:cs typeface="Tahoma" panose="020B0604030504040204" pitchFamily="34" charset="0"/>
                  </a:rPr>
                  <a:t>, that is </a:t>
                </a:r>
                <a:endParaRPr lang="en-US" altLang="zh-CN" sz="2000" dirty="0">
                  <a:latin typeface="Tahoma" panose="020B0604030504040204" pitchFamily="34" charset="0"/>
                  <a:ea typeface="Tahoma" panose="020B0604030504040204" pitchFamily="34" charset="0"/>
                  <a:cs typeface="Tahoma" panose="020B0604030504040204" pitchFamily="34" charset="0"/>
                </a:endParaRPr>
              </a:p>
              <a:p>
                <a:pPr lvl="1">
                  <a:lnSpc>
                    <a:spcPct val="120000"/>
                  </a:lnSpc>
                  <a:buClr>
                    <a:srgbClr val="0000FF"/>
                  </a:buClr>
                  <a:buSzPct val="60000"/>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𝑠</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𝑘</m:t>
                          </m:r>
                        </m:e>
                      </m:d>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ea typeface="Cambria Math" panose="02040503050406030204" pitchFamily="18" charset="0"/>
                                </a:rPr>
                              </m:ctrlPr>
                            </m:sSubPr>
                            <m:e>
                              <m:r>
                                <a:rPr lang="zh-CN" altLang="en-US" sz="2000" i="1">
                                  <a:latin typeface="Cambria Math" panose="02040503050406030204" pitchFamily="18" charset="0"/>
                                  <a:ea typeface="Cambria Math" panose="02040503050406030204" pitchFamily="18" charset="0"/>
                                </a:rPr>
                                <m:t>𝜓</m:t>
                              </m:r>
                            </m:e>
                            <m:sub>
                              <m:r>
                                <a:rPr lang="en-US" altLang="zh-CN" sz="2000" i="1">
                                  <a:latin typeface="Cambria Math" panose="02040503050406030204" pitchFamily="18" charset="0"/>
                                  <a:ea typeface="Cambria Math" panose="02040503050406030204" pitchFamily="18" charset="0"/>
                                </a:rPr>
                                <m:t>𝑖</m:t>
                              </m:r>
                            </m:sub>
                          </m:sSub>
                          <m:r>
                            <a:rPr lang="en-US" altLang="zh-CN" sz="2000" i="1">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ea typeface="Cambria Math" panose="02040503050406030204" pitchFamily="18" charset="0"/>
                                </a:rPr>
                              </m:ctrlPr>
                            </m:sSubPr>
                            <m:e>
                              <m:r>
                                <a:rPr lang="zh-CN" altLang="en-US" sz="2000" i="1">
                                  <a:latin typeface="Cambria Math" panose="02040503050406030204" pitchFamily="18" charset="0"/>
                                  <a:ea typeface="Cambria Math" panose="02040503050406030204" pitchFamily="18" charset="0"/>
                                </a:rPr>
                                <m:t>𝜓</m:t>
                              </m:r>
                            </m:e>
                            <m:sub>
                              <m:r>
                                <a:rPr lang="en-US" altLang="zh-CN" sz="2000" i="1">
                                  <a:latin typeface="Cambria Math" panose="02040503050406030204" pitchFamily="18" charset="0"/>
                                  <a:ea typeface="Cambria Math" panose="02040503050406030204" pitchFamily="18" charset="0"/>
                                </a:rPr>
                                <m:t>𝑘</m:t>
                              </m:r>
                            </m:sub>
                          </m:sSub>
                          <m:r>
                            <a:rPr lang="en-US" altLang="zh-CN" sz="2000" i="1">
                              <a:latin typeface="Cambria Math" panose="02040503050406030204" pitchFamily="18" charset="0"/>
                              <a:ea typeface="Cambria Math" panose="02040503050406030204" pitchFamily="18" charset="0"/>
                            </a:rPr>
                            <m:t>∥</m:t>
                          </m:r>
                        </m:e>
                        <m:sup>
                          <m:r>
                            <a:rPr lang="en-US" altLang="zh-CN" sz="2000" b="0" i="1" smtClean="0">
                              <a:latin typeface="Cambria Math" panose="02040503050406030204" pitchFamily="18" charset="0"/>
                            </a:rPr>
                            <m:t>2</m:t>
                          </m:r>
                        </m:sup>
                      </m:sSup>
                      <m:r>
                        <a:rPr lang="en-US" altLang="zh-CN" sz="2000" b="0" i="1" smtClean="0">
                          <a:latin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𝑖</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𝑗</m:t>
                      </m:r>
                      <m:r>
                        <a:rPr lang="en-US" altLang="zh-CN" sz="2000" b="0" i="1" smtClean="0">
                          <a:latin typeface="Cambria Math" panose="02040503050406030204" pitchFamily="18" charset="0"/>
                          <a:ea typeface="Cambria Math" panose="02040503050406030204" pitchFamily="18" charset="0"/>
                        </a:rPr>
                        <m:t>∈</m:t>
                      </m:r>
                      <m:d>
                        <m:dPr>
                          <m:begChr m:val="{"/>
                          <m:endChr m:val="}"/>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1,2,…,</m:t>
                          </m:r>
                          <m:r>
                            <a:rPr lang="en-US" altLang="zh-CN" sz="2000" b="0" i="1" smtClean="0">
                              <a:latin typeface="Cambria Math" panose="02040503050406030204" pitchFamily="18" charset="0"/>
                              <a:ea typeface="Cambria Math" panose="02040503050406030204" pitchFamily="18" charset="0"/>
                            </a:rPr>
                            <m:t>𝑁</m:t>
                          </m:r>
                        </m:e>
                      </m:d>
                    </m:oMath>
                  </m:oMathPara>
                </a14:m>
                <a:endParaRPr lang="en-US" altLang="zh-CN" sz="2400" b="0" dirty="0" smtClean="0">
                  <a:latin typeface="Tahoma" panose="020B0604030504040204" pitchFamily="34" charset="0"/>
                  <a:ea typeface="Tahoma" panose="020B0604030504040204" pitchFamily="34" charset="0"/>
                  <a:cs typeface="Tahoma" panose="020B0604030504040204" pitchFamily="34" charset="0"/>
                </a:endParaRPr>
              </a:p>
              <a:p>
                <a:pPr lvl="1">
                  <a:lnSpc>
                    <a:spcPct val="120000"/>
                  </a:lnSpc>
                  <a:buClr>
                    <a:srgbClr val="0000FF"/>
                  </a:buClr>
                  <a:buSzPct val="60000"/>
                </a:pPr>
                <a14:m>
                  <m:oMath xmlns:m="http://schemas.openxmlformats.org/officeDocument/2006/math">
                    <m:r>
                      <a:rPr lang="en-US" altLang="zh-CN" sz="2000" b="0" i="1" smtClean="0">
                        <a:latin typeface="Cambria Math" panose="02040503050406030204" pitchFamily="18" charset="0"/>
                        <a:ea typeface="Tahoma" panose="020B0604030504040204" pitchFamily="34" charset="0"/>
                        <a:cs typeface="Tahoma" panose="020B0604030504040204" pitchFamily="34" charset="0"/>
                      </a:rPr>
                      <m:t>𝑠</m:t>
                    </m:r>
                    <m:r>
                      <a:rPr lang="en-US" altLang="zh-CN" sz="2000" b="0" i="1" smtClean="0">
                        <a:latin typeface="Cambria Math" panose="02040503050406030204" pitchFamily="18" charset="0"/>
                        <a:ea typeface="Tahoma" panose="020B0604030504040204" pitchFamily="34" charset="0"/>
                        <a:cs typeface="Tahoma" panose="020B0604030504040204" pitchFamily="34" charset="0"/>
                      </a:rPr>
                      <m:t>(</m:t>
                    </m:r>
                    <m:r>
                      <a:rPr lang="en-US" altLang="zh-CN" sz="2000" b="0" i="1" smtClean="0">
                        <a:latin typeface="Cambria Math" panose="02040503050406030204" pitchFamily="18" charset="0"/>
                        <a:ea typeface="Tahoma" panose="020B0604030504040204" pitchFamily="34" charset="0"/>
                        <a:cs typeface="Tahoma" panose="020B0604030504040204" pitchFamily="34" charset="0"/>
                      </a:rPr>
                      <m:t>𝑘</m:t>
                    </m:r>
                    <m:r>
                      <a:rPr lang="en-US" altLang="zh-CN" sz="2000" b="0" i="1" smtClean="0">
                        <a:latin typeface="Cambria Math" panose="02040503050406030204" pitchFamily="18" charset="0"/>
                        <a:ea typeface="Tahoma" panose="020B0604030504040204" pitchFamily="34" charset="0"/>
                        <a:cs typeface="Tahoma" panose="020B0604030504040204" pitchFamily="34" charset="0"/>
                      </a:rPr>
                      <m:t>,</m:t>
                    </m:r>
                    <m:r>
                      <a:rPr lang="en-US" altLang="zh-CN" sz="2000" b="0" i="1" smtClean="0">
                        <a:latin typeface="Cambria Math" panose="02040503050406030204" pitchFamily="18" charset="0"/>
                        <a:ea typeface="Tahoma" panose="020B0604030504040204" pitchFamily="34" charset="0"/>
                        <a:cs typeface="Tahoma" panose="020B0604030504040204" pitchFamily="34" charset="0"/>
                      </a:rPr>
                      <m:t>𝑘</m:t>
                    </m:r>
                    <m:r>
                      <a:rPr lang="en-US" altLang="zh-CN" sz="2000" b="0" i="1" smtClean="0">
                        <a:latin typeface="Cambria Math" panose="02040503050406030204" pitchFamily="18" charset="0"/>
                        <a:ea typeface="Tahoma" panose="020B0604030504040204" pitchFamily="34" charset="0"/>
                        <a:cs typeface="Tahoma" panose="020B0604030504040204" pitchFamily="34" charset="0"/>
                      </a:rPr>
                      <m:t>)</m:t>
                    </m:r>
                  </m:oMath>
                </a14:m>
                <a:r>
                  <a:rPr lang="en-US" altLang="zh-CN" sz="2000" b="0" dirty="0" smtClean="0">
                    <a:latin typeface="Tahoma" panose="020B0604030504040204" pitchFamily="34" charset="0"/>
                    <a:ea typeface="Tahoma" panose="020B0604030504040204" pitchFamily="34" charset="0"/>
                    <a:cs typeface="Tahoma" panose="020B0604030504040204" pitchFamily="34" charset="0"/>
                  </a:rPr>
                  <a:t> are called </a:t>
                </a:r>
                <a:r>
                  <a:rPr lang="en-US" altLang="zh-CN" sz="2000" b="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input preferences</a:t>
                </a:r>
                <a:r>
                  <a:rPr lang="en-US" altLang="zh-CN" sz="2000" b="0" dirty="0" smtClean="0">
                    <a:latin typeface="Tahoma" panose="020B0604030504040204" pitchFamily="34" charset="0"/>
                    <a:ea typeface="Tahoma" panose="020B0604030504040204" pitchFamily="34" charset="0"/>
                    <a:cs typeface="Tahoma" panose="020B0604030504040204" pitchFamily="34" charset="0"/>
                  </a:rPr>
                  <a:t>, they determine the individual </a:t>
                </a:r>
              </a:p>
              <a:p>
                <a:pPr lvl="1">
                  <a:lnSpc>
                    <a:spcPct val="120000"/>
                  </a:lnSpc>
                  <a:buClr>
                    <a:srgbClr val="0000FF"/>
                  </a:buClr>
                  <a:buSzPct val="60000"/>
                </a:pPr>
                <a:r>
                  <a:rPr lang="en-US" altLang="zh-CN" sz="2000" b="0" dirty="0" smtClean="0">
                    <a:latin typeface="Tahoma" panose="020B0604030504040204" pitchFamily="34" charset="0"/>
                    <a:ea typeface="Tahoma" panose="020B0604030504040204" pitchFamily="34" charset="0"/>
                    <a:cs typeface="Tahoma" panose="020B0604030504040204" pitchFamily="34" charset="0"/>
                  </a:rPr>
                  <a:t>tendencies of samples </a:t>
                </a:r>
                <a:r>
                  <a:rPr lang="en-US" altLang="zh-CN" sz="2000" dirty="0" smtClean="0">
                    <a:latin typeface="Tahoma" panose="020B0604030504040204" pitchFamily="34" charset="0"/>
                    <a:ea typeface="Tahoma" panose="020B0604030504040204" pitchFamily="34" charset="0"/>
                    <a:cs typeface="Tahoma" panose="020B0604030504040204" pitchFamily="34" charset="0"/>
                  </a:rPr>
                  <a:t>to become exemplars.</a:t>
                </a:r>
                <a:endParaRPr lang="en-US" altLang="zh-CN" sz="2000" b="0" dirty="0" smtClean="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91470" y="4572093"/>
                <a:ext cx="8136907" cy="2382191"/>
              </a:xfrm>
              <a:prstGeom prst="rect">
                <a:avLst/>
              </a:prstGeom>
              <a:blipFill rotWithShape="0">
                <a:blip r:embed="rId5"/>
                <a:stretch>
                  <a:fillRect l="-524" t="-1023" b="-204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484371" y="6095365"/>
                <a:ext cx="6002220" cy="461665"/>
              </a:xfrm>
              <a:prstGeom prst="rect">
                <a:avLst/>
              </a:prstGeom>
              <a:solidFill>
                <a:schemeClr val="bg2"/>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rPr>
                        <m:t>𝑠</m:t>
                      </m:r>
                      <m:d>
                        <m:dPr>
                          <m:ctrlPr>
                            <a:rPr lang="en-US" altLang="zh-CN" sz="2400" b="0" i="1" smtClean="0">
                              <a:solidFill>
                                <a:srgbClr val="FF0000"/>
                              </a:solidFill>
                              <a:latin typeface="Cambria Math" panose="02040503050406030204" pitchFamily="18" charset="0"/>
                            </a:rPr>
                          </m:ctrlPr>
                        </m:dPr>
                        <m:e>
                          <m:r>
                            <a:rPr lang="en-US" altLang="zh-CN" sz="2400" b="0" i="1" smtClean="0">
                              <a:solidFill>
                                <a:srgbClr val="FF0000"/>
                              </a:solidFill>
                              <a:latin typeface="Cambria Math" panose="02040503050406030204" pitchFamily="18" charset="0"/>
                            </a:rPr>
                            <m:t>𝑘</m:t>
                          </m:r>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𝑘</m:t>
                          </m:r>
                        </m:e>
                      </m:d>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𝑚𝑒𝑑𝑖𝑎𝑛</m:t>
                      </m:r>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𝑠</m:t>
                      </m:r>
                      <m:d>
                        <m:dPr>
                          <m:ctrlPr>
                            <a:rPr lang="en-US" altLang="zh-CN" sz="2400" b="0" i="1" smtClean="0">
                              <a:solidFill>
                                <a:srgbClr val="FF0000"/>
                              </a:solidFill>
                              <a:latin typeface="Cambria Math" panose="02040503050406030204" pitchFamily="18" charset="0"/>
                            </a:rPr>
                          </m:ctrlPr>
                        </m:dPr>
                        <m:e>
                          <m:r>
                            <a:rPr lang="en-US" altLang="zh-CN" sz="2400" b="0" i="1" smtClean="0">
                              <a:solidFill>
                                <a:srgbClr val="FF0000"/>
                              </a:solidFill>
                              <a:latin typeface="Cambria Math" panose="02040503050406030204" pitchFamily="18" charset="0"/>
                            </a:rPr>
                            <m:t>𝑖</m:t>
                          </m:r>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rPr>
                            <m:t>𝑘</m:t>
                          </m:r>
                        </m:e>
                      </m:d>
                      <m:r>
                        <a:rPr lang="en-US" altLang="zh-CN" sz="2400" b="0" i="1" smtClean="0">
                          <a:solidFill>
                            <a:srgbClr val="FF0000"/>
                          </a:solidFill>
                          <a:latin typeface="Cambria Math" panose="02040503050406030204" pitchFamily="18" charset="0"/>
                        </a:rPr>
                        <m:t>,</m:t>
                      </m:r>
                      <m:r>
                        <a:rPr lang="en-US" altLang="zh-CN" sz="2400" b="0" i="1" smtClean="0">
                          <a:solidFill>
                            <a:srgbClr val="FF0000"/>
                          </a:solidFill>
                          <a:latin typeface="Cambria Math" panose="02040503050406030204" pitchFamily="18" charset="0"/>
                          <a:ea typeface="Cambria Math" panose="02040503050406030204" pitchFamily="18" charset="0"/>
                        </a:rPr>
                        <m:t>∀</m:t>
                      </m:r>
                      <m:r>
                        <a:rPr lang="en-US" altLang="zh-CN" sz="2400" b="0" i="1" smtClean="0">
                          <a:solidFill>
                            <a:srgbClr val="FF0000"/>
                          </a:solidFill>
                          <a:latin typeface="Cambria Math" panose="02040503050406030204" pitchFamily="18" charset="0"/>
                          <a:ea typeface="Cambria Math" panose="02040503050406030204" pitchFamily="18" charset="0"/>
                        </a:rPr>
                        <m:t>𝑖</m:t>
                      </m:r>
                      <m:r>
                        <a:rPr lang="en-US" altLang="zh-CN" sz="2400" b="0" i="1" smtClean="0">
                          <a:solidFill>
                            <a:srgbClr val="FF0000"/>
                          </a:solidFill>
                          <a:latin typeface="Cambria Math" panose="02040503050406030204" pitchFamily="18" charset="0"/>
                          <a:ea typeface="Cambria Math" panose="02040503050406030204" pitchFamily="18" charset="0"/>
                        </a:rPr>
                        <m:t>,</m:t>
                      </m:r>
                      <m:r>
                        <a:rPr lang="en-US" altLang="zh-CN" sz="2400" b="0" i="1" smtClean="0">
                          <a:solidFill>
                            <a:srgbClr val="FF0000"/>
                          </a:solidFill>
                          <a:latin typeface="Cambria Math" panose="02040503050406030204" pitchFamily="18" charset="0"/>
                          <a:ea typeface="Cambria Math" panose="02040503050406030204" pitchFamily="18" charset="0"/>
                        </a:rPr>
                        <m:t>𝑗</m:t>
                      </m:r>
                      <m:r>
                        <a:rPr lang="en-US" altLang="zh-CN" sz="2400" b="0" i="1" smtClean="0">
                          <a:solidFill>
                            <a:srgbClr val="FF0000"/>
                          </a:solidFill>
                          <a:latin typeface="Cambria Math" panose="02040503050406030204" pitchFamily="18" charset="0"/>
                          <a:ea typeface="Cambria Math" panose="02040503050406030204" pitchFamily="18" charset="0"/>
                        </a:rPr>
                        <m:t>∈{1,2,…,</m:t>
                      </m:r>
                      <m:r>
                        <a:rPr lang="en-US" altLang="zh-CN" sz="2400" b="0" i="1" smtClean="0">
                          <a:solidFill>
                            <a:srgbClr val="FF0000"/>
                          </a:solidFill>
                          <a:latin typeface="Cambria Math" panose="02040503050406030204" pitchFamily="18" charset="0"/>
                          <a:ea typeface="Cambria Math" panose="02040503050406030204" pitchFamily="18" charset="0"/>
                        </a:rPr>
                        <m:t>𝑁</m:t>
                      </m:r>
                      <m:r>
                        <a:rPr lang="en-US" altLang="zh-CN" sz="2400" b="0" i="1" smtClean="0">
                          <a:solidFill>
                            <a:srgbClr val="FF0000"/>
                          </a:solidFill>
                          <a:latin typeface="Cambria Math" panose="02040503050406030204" pitchFamily="18" charset="0"/>
                          <a:ea typeface="Cambria Math" panose="02040503050406030204" pitchFamily="18" charset="0"/>
                        </a:rPr>
                        <m:t>}}</m:t>
                      </m:r>
                    </m:oMath>
                  </m:oMathPara>
                </a14:m>
                <a:endParaRPr lang="zh-CN" altLang="en-US" sz="2400" dirty="0">
                  <a:solidFill>
                    <a:srgbClr val="FF0000"/>
                  </a:solidFill>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484371" y="6095365"/>
                <a:ext cx="6002220" cy="461665"/>
              </a:xfrm>
              <a:prstGeom prst="rect">
                <a:avLst/>
              </a:prstGeom>
              <a:blipFill rotWithShape="0">
                <a:blip r:embed="rId6"/>
                <a:stretch>
                  <a:fillRect b="-17105"/>
                </a:stretch>
              </a:blipFill>
            </p:spPr>
            <p:txBody>
              <a:bodyPr/>
              <a:lstStyle/>
              <a:p>
                <a:r>
                  <a:rPr lang="zh-CN" altLang="en-US">
                    <a:noFill/>
                  </a:rPr>
                  <a:t> </a:t>
                </a:r>
              </a:p>
            </p:txBody>
          </p:sp>
        </mc:Fallback>
      </mc:AlternateContent>
      <p:cxnSp>
        <p:nvCxnSpPr>
          <p:cNvPr id="10" name="直接箭头连接符 9"/>
          <p:cNvCxnSpPr/>
          <p:nvPr/>
        </p:nvCxnSpPr>
        <p:spPr>
          <a:xfrm flipH="1" flipV="1">
            <a:off x="821141" y="2960900"/>
            <a:ext cx="7397638" cy="7492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p:nvPr/>
        </p:nvCxnSpPr>
        <p:spPr>
          <a:xfrm flipH="1" flipV="1">
            <a:off x="2211634" y="2829993"/>
            <a:ext cx="5964765" cy="8894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flipH="1">
            <a:off x="821141" y="3724113"/>
            <a:ext cx="7355258" cy="2875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p:nvPr/>
        </p:nvCxnSpPr>
        <p:spPr>
          <a:xfrm flipH="1" flipV="1">
            <a:off x="4801122" y="2298451"/>
            <a:ext cx="3375277" cy="14183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30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fade">
                                      <p:cBhvr>
                                        <p:cTn id="29" dur="500"/>
                                        <p:tgtEl>
                                          <p:spTgt spid="93"/>
                                        </p:tgtEl>
                                      </p:cBhvr>
                                    </p:animEffect>
                                  </p:childTnLst>
                                </p:cTn>
                              </p:par>
                              <p:par>
                                <p:cTn id="30" presetID="10" presetClass="entr" presetSubtype="0" fill="hold" nodeType="with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500"/>
                                        <p:tgtEl>
                                          <p:spTgt spid="91"/>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fade">
                                      <p:cBhvr>
                                        <p:cTn id="38" dur="500"/>
                                        <p:tgtEl>
                                          <p:spTgt spid="9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2" grpId="0" animBg="1"/>
      <p:bldP spid="113" grpId="0" animBg="1"/>
      <p:bldP spid="116" grpId="0" animBg="1"/>
      <p:bldP spid="117" grpId="0" animBg="1"/>
      <p:bldP spid="118" grpId="0" animBg="1"/>
      <p:bldP spid="119" grpId="0" animBg="1"/>
      <p:bldP spid="120" grpId="0" animBg="1"/>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358" y="103357"/>
            <a:ext cx="2695278" cy="707886"/>
          </a:xfrm>
          <a:prstGeom prst="rect">
            <a:avLst/>
          </a:prstGeom>
        </p:spPr>
      </p:pic>
      <p:sp>
        <p:nvSpPr>
          <p:cNvPr id="8" name="流程图: 过程 7"/>
          <p:cNvSpPr/>
          <p:nvPr/>
        </p:nvSpPr>
        <p:spPr>
          <a:xfrm>
            <a:off x="391764" y="1480707"/>
            <a:ext cx="8330572" cy="125185"/>
          </a:xfrm>
          <a:prstGeom prst="flowChartProcess">
            <a:avLst/>
          </a:prstGeom>
          <a:gradFill flip="none" rotWithShape="1">
            <a:gsLst>
              <a:gs pos="1000">
                <a:srgbClr val="333399"/>
              </a:gs>
              <a:gs pos="100000">
                <a:srgbClr val="0070C0">
                  <a:tint val="23500"/>
                  <a:satMod val="160000"/>
                  <a:alpha val="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00957" y="673082"/>
            <a:ext cx="6760377" cy="769441"/>
          </a:xfrm>
          <a:prstGeom prst="rect">
            <a:avLst/>
          </a:prstGeom>
          <a:noFill/>
        </p:spPr>
        <p:txBody>
          <a:bodyPr wrap="none" rtlCol="0">
            <a:spAutoFit/>
          </a:bodyPr>
          <a:lstStyle/>
          <a:p>
            <a:r>
              <a:rPr lang="en-US" altLang="zh-CN" sz="4400" dirty="0" smtClean="0">
                <a:solidFill>
                  <a:srgbClr val="333399"/>
                </a:solidFill>
                <a:latin typeface="Tahoma" panose="020B0604030504040204" pitchFamily="34" charset="0"/>
                <a:ea typeface="Tahoma" panose="020B0604030504040204" pitchFamily="34" charset="0"/>
                <a:cs typeface="Tahoma" panose="020B0604030504040204" pitchFamily="34" charset="0"/>
              </a:rPr>
              <a:t>Affinity propagation model</a:t>
            </a:r>
            <a:endParaRPr lang="zh-CN" altLang="en-US" sz="4400" dirty="0">
              <a:solidFill>
                <a:srgbClr val="333399"/>
              </a:solidFill>
              <a:latin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 name="文本框 2"/>
              <p:cNvSpPr txBox="1"/>
              <p:nvPr/>
            </p:nvSpPr>
            <p:spPr>
              <a:xfrm>
                <a:off x="-232669" y="1543299"/>
                <a:ext cx="6516207" cy="1289712"/>
              </a:xfrm>
              <a:prstGeom prst="rect">
                <a:avLst/>
              </a:prstGeom>
              <a:noFill/>
            </p:spPr>
            <p:txBody>
              <a:bodyPr wrap="none" rtlCol="0">
                <a:spAutoFit/>
              </a:bodyPr>
              <a:lstStyle/>
              <a:p>
                <a:pPr marL="742950" lvl="1" indent="-285750">
                  <a:lnSpc>
                    <a:spcPct val="120000"/>
                  </a:lnSpc>
                  <a:buClr>
                    <a:srgbClr val="0000FF"/>
                  </a:buClr>
                  <a:buSzPct val="60000"/>
                  <a:buFont typeface="Wingdings" panose="05000000000000000000" pitchFamily="2" charset="2"/>
                  <a:buChar char="n"/>
                </a:pPr>
                <a:r>
                  <a:rPr lang="en-US" altLang="zh-CN" sz="2000" dirty="0">
                    <a:latin typeface="Tahoma" panose="020B0604030504040204" pitchFamily="34" charset="0"/>
                    <a:ea typeface="Tahoma" panose="020B0604030504040204" pitchFamily="34" charset="0"/>
                    <a:cs typeface="Tahoma" panose="020B0604030504040204" pitchFamily="34" charset="0"/>
                  </a:rPr>
                  <a:t>Responsibility </a:t>
                </a:r>
                <a14:m>
                  <m:oMath xmlns:m="http://schemas.openxmlformats.org/officeDocument/2006/math">
                    <m:r>
                      <a:rPr lang="en-US" altLang="zh-CN" sz="2000">
                        <a:latin typeface="Cambria Math" panose="02040503050406030204" pitchFamily="18" charset="0"/>
                        <a:ea typeface="Tahoma" panose="020B0604030504040204" pitchFamily="34" charset="0"/>
                        <a:cs typeface="Tahoma" panose="020B0604030504040204" pitchFamily="34" charset="0"/>
                      </a:rPr>
                      <m:t>𝑟</m:t>
                    </m:r>
                    <m:r>
                      <a:rPr lang="en-US" altLang="zh-CN" sz="2000">
                        <a:latin typeface="Cambria Math" panose="02040503050406030204" pitchFamily="18" charset="0"/>
                        <a:ea typeface="Tahoma" panose="020B0604030504040204" pitchFamily="34" charset="0"/>
                        <a:cs typeface="Tahoma" panose="020B0604030504040204" pitchFamily="34" charset="0"/>
                      </a:rPr>
                      <m:t>(</m:t>
                    </m:r>
                    <m:r>
                      <a:rPr lang="en-US" altLang="zh-CN" sz="2000">
                        <a:latin typeface="Cambria Math" panose="02040503050406030204" pitchFamily="18" charset="0"/>
                        <a:ea typeface="Tahoma" panose="020B0604030504040204" pitchFamily="34" charset="0"/>
                        <a:cs typeface="Tahoma" panose="020B0604030504040204" pitchFamily="34" charset="0"/>
                      </a:rPr>
                      <m:t>𝑖</m:t>
                    </m:r>
                    <m:r>
                      <a:rPr lang="en-US" altLang="zh-CN" sz="2000">
                        <a:latin typeface="Cambria Math" panose="02040503050406030204" pitchFamily="18" charset="0"/>
                        <a:ea typeface="Tahoma" panose="020B0604030504040204" pitchFamily="34" charset="0"/>
                        <a:cs typeface="Tahoma" panose="020B0604030504040204" pitchFamily="34" charset="0"/>
                      </a:rPr>
                      <m:t>,</m:t>
                    </m:r>
                    <m:r>
                      <a:rPr lang="en-US" altLang="zh-CN" sz="2000">
                        <a:latin typeface="Cambria Math" panose="02040503050406030204" pitchFamily="18" charset="0"/>
                        <a:ea typeface="Tahoma" panose="020B0604030504040204" pitchFamily="34" charset="0"/>
                        <a:cs typeface="Tahoma" panose="020B0604030504040204" pitchFamily="34" charset="0"/>
                      </a:rPr>
                      <m:t>𝑘</m:t>
                    </m:r>
                    <m:r>
                      <a:rPr lang="en-US" altLang="zh-CN" sz="2000">
                        <a:latin typeface="Cambria Math" panose="02040503050406030204" pitchFamily="18" charset="0"/>
                        <a:ea typeface="Tahoma" panose="020B0604030504040204" pitchFamily="34" charset="0"/>
                        <a:cs typeface="Tahoma" panose="020B0604030504040204" pitchFamily="34" charset="0"/>
                      </a:rPr>
                      <m:t>)</m:t>
                    </m:r>
                  </m:oMath>
                </a14:m>
                <a:r>
                  <a:rPr lang="en-US" altLang="zh-CN" sz="2000" dirty="0">
                    <a:latin typeface="Tahoma" panose="020B0604030504040204" pitchFamily="34" charset="0"/>
                    <a:ea typeface="Tahoma" panose="020B0604030504040204" pitchFamily="34" charset="0"/>
                    <a:cs typeface="Tahoma" panose="020B0604030504040204" pitchFamily="34" charset="0"/>
                  </a:rPr>
                  <a:t>, </a:t>
                </a:r>
                <a:endParaRPr lang="en-US" altLang="zh-CN" sz="2000" i="1" dirty="0">
                  <a:latin typeface="Cambria Math" panose="02040503050406030204" pitchFamily="18" charset="0"/>
                </a:endParaRPr>
              </a:p>
              <a:p>
                <a:pPr lvl="1">
                  <a:lnSpc>
                    <a:spcPct val="120000"/>
                  </a:lnSpc>
                  <a:buClr>
                    <a:srgbClr val="0000FF"/>
                  </a:buClr>
                  <a:buSzPct val="60000"/>
                </a:pPr>
                <a:r>
                  <a:rPr lang="en-US" altLang="zh-CN" sz="2000" i="1" dirty="0" smtClean="0">
                    <a:latin typeface="Cambria Math" panose="02040503050406030204" pitchFamily="18" charset="0"/>
                  </a:rPr>
                  <a:t>		</a:t>
                </a:r>
                <a14:m>
                  <m:oMath xmlns:m="http://schemas.openxmlformats.org/officeDocument/2006/math">
                    <m:r>
                      <a:rPr lang="en-US" altLang="zh-CN" sz="2000" i="1">
                        <a:latin typeface="Cambria Math" panose="02040503050406030204" pitchFamily="18" charset="0"/>
                      </a:rPr>
                      <m:t>𝑟</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𝑘</m:t>
                        </m:r>
                      </m:e>
                    </m:d>
                    <m:r>
                      <a:rPr lang="en-US" altLang="zh-CN" sz="2000" i="1">
                        <a:latin typeface="Cambria Math" panose="02040503050406030204" pitchFamily="18" charset="0"/>
                      </a:rPr>
                      <m:t>=</m:t>
                    </m:r>
                    <m:r>
                      <a:rPr lang="en-US" altLang="zh-CN" sz="2000" i="1">
                        <a:latin typeface="Cambria Math" panose="02040503050406030204" pitchFamily="18" charset="0"/>
                      </a:rPr>
                      <m:t>𝑠</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𝑘</m:t>
                        </m:r>
                      </m:e>
                    </m:d>
                    <m:r>
                      <a:rPr lang="en-US" altLang="zh-CN" sz="2000" i="1">
                        <a:latin typeface="Cambria Math" panose="02040503050406030204" pitchFamily="18" charset="0"/>
                      </a:rPr>
                      <m:t>−</m:t>
                    </m:r>
                    <m:func>
                      <m:funcPr>
                        <m:ctrlPr>
                          <a:rPr lang="en-US" altLang="zh-CN" sz="2000" i="1">
                            <a:latin typeface="Cambria Math" panose="02040503050406030204" pitchFamily="18" charset="0"/>
                          </a:rPr>
                        </m:ctrlPr>
                      </m:funcPr>
                      <m:fName>
                        <m:limLow>
                          <m:limLowPr>
                            <m:ctrlPr>
                              <a:rPr lang="en-US" altLang="zh-CN" sz="2000" i="1">
                                <a:latin typeface="Cambria Math" panose="02040503050406030204" pitchFamily="18" charset="0"/>
                              </a:rPr>
                            </m:ctrlPr>
                          </m:limLowPr>
                          <m:e>
                            <m:r>
                              <m:rPr>
                                <m:sty m:val="p"/>
                              </m:rPr>
                              <a:rPr lang="en-US" altLang="zh-CN" sz="2000">
                                <a:latin typeface="Cambria Math" panose="02040503050406030204" pitchFamily="18" charset="0"/>
                              </a:rPr>
                              <m:t>max</m:t>
                            </m:r>
                          </m:e>
                          <m:lim>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𝑘</m:t>
                                </m:r>
                              </m:e>
                              <m:sup>
                                <m:r>
                                  <a:rPr lang="en-US" altLang="zh-CN" sz="2000" i="1">
                                    <a:latin typeface="Cambria Math" panose="02040503050406030204" pitchFamily="18" charset="0"/>
                                  </a:rPr>
                                  <m:t>′</m:t>
                                </m:r>
                              </m:sup>
                            </m:sSup>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𝑘</m:t>
                            </m:r>
                          </m:lim>
                        </m:limLow>
                      </m:fName>
                      <m:e>
                        <m:r>
                          <a:rPr lang="en-US" altLang="zh-CN" sz="2000" i="1">
                            <a:latin typeface="Cambria Math" panose="02040503050406030204" pitchFamily="18" charset="0"/>
                          </a:rPr>
                          <m:t>{</m:t>
                        </m:r>
                        <m:r>
                          <a:rPr lang="en-US" altLang="zh-CN" sz="2000" i="1">
                            <a:latin typeface="Cambria Math" panose="02040503050406030204" pitchFamily="18" charset="0"/>
                          </a:rPr>
                          <m:t>𝑎</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𝑖</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𝑘</m:t>
                                </m:r>
                              </m:e>
                              <m:sup>
                                <m:r>
                                  <a:rPr lang="en-US" altLang="zh-CN" sz="2000" i="1">
                                    <a:latin typeface="Cambria Math" panose="02040503050406030204" pitchFamily="18" charset="0"/>
                                  </a:rPr>
                                  <m:t>′</m:t>
                                </m:r>
                              </m:sup>
                            </m:sSup>
                          </m:e>
                        </m:d>
                        <m:r>
                          <a:rPr lang="en-US" altLang="zh-CN" sz="2000" i="1">
                            <a:latin typeface="Cambria Math" panose="02040503050406030204" pitchFamily="18" charset="0"/>
                          </a:rPr>
                          <m:t>+</m:t>
                        </m:r>
                        <m:r>
                          <a:rPr lang="en-US" altLang="zh-CN" sz="2000" i="1">
                            <a:latin typeface="Cambria Math" panose="02040503050406030204" pitchFamily="18" charset="0"/>
                          </a:rPr>
                          <m:t>𝑠</m:t>
                        </m:r>
                        <m:r>
                          <a:rPr lang="en-US" altLang="zh-CN" sz="2000" i="1">
                            <a:latin typeface="Cambria Math" panose="02040503050406030204" pitchFamily="18" charset="0"/>
                          </a:rPr>
                          <m:t>(</m:t>
                        </m:r>
                        <m:r>
                          <a:rPr lang="en-US" altLang="zh-CN" sz="2000" i="1">
                            <a:latin typeface="Cambria Math" panose="02040503050406030204" pitchFamily="18" charset="0"/>
                          </a:rPr>
                          <m:t>𝑖</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𝑘</m:t>
                            </m:r>
                          </m:e>
                          <m:sup>
                            <m:r>
                              <a:rPr lang="en-US" altLang="zh-CN" sz="2000" i="1">
                                <a:latin typeface="Cambria Math" panose="02040503050406030204" pitchFamily="18" charset="0"/>
                              </a:rPr>
                              <m:t>′</m:t>
                            </m:r>
                          </m:sup>
                        </m:sSup>
                        <m:r>
                          <a:rPr lang="en-US" altLang="zh-CN" sz="2000" i="1">
                            <a:latin typeface="Cambria Math" panose="02040503050406030204" pitchFamily="18" charset="0"/>
                          </a:rPr>
                          <m:t>)}</m:t>
                        </m:r>
                      </m:e>
                    </m:func>
                  </m:oMath>
                </a14:m>
                <a:endParaRPr lang="en-US" altLang="zh-CN" sz="2000" dirty="0">
                  <a:latin typeface="Tahoma" panose="020B0604030504040204" pitchFamily="34" charset="0"/>
                  <a:ea typeface="Tahoma" panose="020B0604030504040204" pitchFamily="34" charset="0"/>
                  <a:cs typeface="Tahoma" panose="020B0604030504040204" pitchFamily="34" charset="0"/>
                </a:endParaRPr>
              </a:p>
              <a:p>
                <a:pPr>
                  <a:lnSpc>
                    <a:spcPct val="120000"/>
                  </a:lnSpc>
                </a:pPr>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232669" y="1543299"/>
                <a:ext cx="6516207" cy="1289712"/>
              </a:xfrm>
              <a:prstGeom prst="rect">
                <a:avLst/>
              </a:prstGeom>
              <a:blipFill rotWithShape="0">
                <a:blip r:embed="rId4"/>
                <a:stretch>
                  <a:fillRect t="-472"/>
                </a:stretch>
              </a:blipFill>
            </p:spPr>
            <p:txBody>
              <a:bodyPr/>
              <a:lstStyle/>
              <a:p>
                <a:r>
                  <a:rPr lang="zh-CN" altLang="en-US">
                    <a:noFill/>
                  </a:rPr>
                  <a:t> </a:t>
                </a:r>
              </a:p>
            </p:txBody>
          </p:sp>
        </mc:Fallback>
      </mc:AlternateContent>
      <p:grpSp>
        <p:nvGrpSpPr>
          <p:cNvPr id="23" name="组合 22"/>
          <p:cNvGrpSpPr/>
          <p:nvPr/>
        </p:nvGrpSpPr>
        <p:grpSpPr>
          <a:xfrm>
            <a:off x="179759" y="3651332"/>
            <a:ext cx="3881448" cy="2923843"/>
            <a:chOff x="179759" y="2655431"/>
            <a:chExt cx="5244546" cy="3950645"/>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759" y="3720890"/>
              <a:ext cx="4064000" cy="2718874"/>
            </a:xfrm>
            <a:prstGeom prst="rect">
              <a:avLst/>
            </a:prstGeom>
          </p:spPr>
        </p:pic>
        <mc:AlternateContent xmlns:mc="http://schemas.openxmlformats.org/markup-compatibility/2006" xmlns:a14="http://schemas.microsoft.com/office/drawing/2010/main">
          <mc:Choice Requires="a14">
            <p:sp>
              <p:nvSpPr>
                <p:cNvPr id="7" name="文本框 6"/>
                <p:cNvSpPr txBox="1"/>
                <p:nvPr/>
              </p:nvSpPr>
              <p:spPr>
                <a:xfrm>
                  <a:off x="341185" y="2655431"/>
                  <a:ext cx="1459848" cy="1122829"/>
                </a:xfrm>
                <a:prstGeom prst="rect">
                  <a:avLst/>
                </a:prstGeom>
                <a:solidFill>
                  <a:srgbClr val="00FF00"/>
                </a:solidFill>
              </p:spPr>
              <p:txBody>
                <a:bodyPr wrap="square" rtlCol="0">
                  <a:spAutoFit/>
                </a:bodyPr>
                <a:lstStyle/>
                <a:p>
                  <a:r>
                    <a:rPr lang="en-US" altLang="zh-C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Candidate</a:t>
                  </a:r>
                </a:p>
                <a:p>
                  <a:r>
                    <a:rPr lang="en-US" altLang="zh-CN" sz="1600" dirty="0">
                      <a:solidFill>
                        <a:schemeClr val="tx1"/>
                      </a:solidFill>
                      <a:latin typeface="Tahoma" panose="020B0604030504040204" pitchFamily="34" charset="0"/>
                      <a:ea typeface="Tahoma" panose="020B0604030504040204" pitchFamily="34" charset="0"/>
                      <a:cs typeface="Tahoma" panose="020B0604030504040204" pitchFamily="34" charset="0"/>
                    </a:rPr>
                    <a:t>e</a:t>
                  </a:r>
                  <a:r>
                    <a:rPr lang="en-US" altLang="zh-C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xemplar </a:t>
                  </a:r>
                  <a14:m>
                    <m:oMath xmlns:m="http://schemas.openxmlformats.org/officeDocument/2006/math">
                      <m:r>
                        <a:rPr lang="en-US" altLang="zh-CN" sz="1600" b="0" i="1" smtClean="0">
                          <a:solidFill>
                            <a:schemeClr val="tx1"/>
                          </a:solidFill>
                          <a:latin typeface="Cambria Math" panose="02040503050406030204" pitchFamily="18" charset="0"/>
                        </a:rPr>
                        <m:t>𝑘</m:t>
                      </m:r>
                    </m:oMath>
                  </a14:m>
                  <a:endParaRPr lang="zh-CN" altLang="en-US" sz="1600" dirty="0">
                    <a:solidFill>
                      <a:schemeClr val="tx1"/>
                    </a:solidFill>
                    <a:latin typeface="Tahoma" panose="020B0604030504040204" pitchFamily="34" charset="0"/>
                    <a:cs typeface="Tahoma" panose="020B0604030504040204" pitchFamily="34"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341185" y="2655431"/>
                  <a:ext cx="1459848" cy="1122829"/>
                </a:xfrm>
                <a:prstGeom prst="rect">
                  <a:avLst/>
                </a:prstGeom>
                <a:blipFill rotWithShape="0">
                  <a:blip r:embed="rId6"/>
                  <a:stretch>
                    <a:fillRect l="-2825" t="-2206" r="-226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1324743" y="4837238"/>
                  <a:ext cx="8449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𝑟</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𝑖</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𝑘</m:t>
                        </m:r>
                        <m:r>
                          <a:rPr lang="en-US" altLang="zh-CN" b="0" i="1" smtClean="0">
                            <a:solidFill>
                              <a:srgbClr val="FF0000"/>
                            </a:solidFill>
                            <a:latin typeface="Cambria Math" panose="02040503050406030204" pitchFamily="18" charset="0"/>
                          </a:rPr>
                          <m:t>)</m:t>
                        </m:r>
                      </m:oMath>
                    </m:oMathPara>
                  </a14:m>
                  <a:endParaRPr lang="zh-CN" altLang="en-US" dirty="0">
                    <a:solidFill>
                      <a:srgbClr val="FF0000"/>
                    </a:solidFill>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1324743" y="4837238"/>
                  <a:ext cx="844974" cy="369332"/>
                </a:xfrm>
                <a:prstGeom prst="rect">
                  <a:avLst/>
                </a:prstGeom>
                <a:blipFill rotWithShape="0">
                  <a:blip r:embed="rId7"/>
                  <a:stretch>
                    <a:fillRect r="-28155" b="-5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3674250" y="3509862"/>
                  <a:ext cx="1750055" cy="1122829"/>
                </a:xfrm>
                <a:prstGeom prst="rect">
                  <a:avLst/>
                </a:prstGeom>
                <a:solidFill>
                  <a:srgbClr val="00FF00"/>
                </a:solidFill>
              </p:spPr>
              <p:txBody>
                <a:bodyPr wrap="square" rtlCol="0">
                  <a:spAutoFit/>
                </a:bodyPr>
                <a:lstStyle/>
                <a:p>
                  <a:r>
                    <a:rPr lang="en-US" altLang="zh-CN" sz="1600" dirty="0" smtClean="0">
                      <a:latin typeface="Tahoma" panose="020B0604030504040204" pitchFamily="34" charset="0"/>
                      <a:ea typeface="Tahoma" panose="020B0604030504040204" pitchFamily="34" charset="0"/>
                      <a:cs typeface="Tahoma" panose="020B0604030504040204" pitchFamily="34" charset="0"/>
                    </a:rPr>
                    <a:t>Competing </a:t>
                  </a:r>
                </a:p>
                <a:p>
                  <a:r>
                    <a:rPr lang="en-US" altLang="zh-CN" sz="1600" dirty="0" smtClean="0">
                      <a:latin typeface="Tahoma" panose="020B0604030504040204" pitchFamily="34" charset="0"/>
                      <a:ea typeface="Tahoma" panose="020B0604030504040204" pitchFamily="34" charset="0"/>
                      <a:cs typeface="Tahoma" panose="020B0604030504040204" pitchFamily="34" charset="0"/>
                    </a:rPr>
                    <a:t>Candidate</a:t>
                  </a:r>
                </a:p>
                <a:p>
                  <a:r>
                    <a:rPr lang="en-US" altLang="zh-CN" sz="1600" dirty="0" smtClean="0">
                      <a:latin typeface="Tahoma" panose="020B0604030504040204" pitchFamily="34" charset="0"/>
                      <a:ea typeface="Tahoma" panose="020B0604030504040204" pitchFamily="34" charset="0"/>
                      <a:cs typeface="Tahoma" panose="020B0604030504040204" pitchFamily="34" charset="0"/>
                    </a:rPr>
                    <a:t>Exemplar </a:t>
                  </a:r>
                  <a14:m>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𝑘</m:t>
                          </m:r>
                        </m:e>
                        <m:sup>
                          <m:r>
                            <a:rPr lang="en-US" altLang="zh-CN" sz="1600" b="0" i="1" smtClean="0">
                              <a:latin typeface="Cambria Math" panose="02040503050406030204" pitchFamily="18" charset="0"/>
                            </a:rPr>
                            <m:t>′</m:t>
                          </m:r>
                        </m:sup>
                      </m:sSup>
                    </m:oMath>
                  </a14:m>
                  <a:endParaRPr lang="zh-CN" altLang="en-US" sz="1600" dirty="0">
                    <a:latin typeface="Tahoma" panose="020B0604030504040204" pitchFamily="34" charset="0"/>
                    <a:cs typeface="Tahoma" panose="020B0604030504040204" pitchFamily="34" charset="0"/>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3674250" y="3509862"/>
                  <a:ext cx="1750055" cy="1122829"/>
                </a:xfrm>
                <a:prstGeom prst="rect">
                  <a:avLst/>
                </a:prstGeom>
                <a:blipFill rotWithShape="0">
                  <a:blip r:embed="rId8"/>
                  <a:stretch>
                    <a:fillRect l="-2830" t="-2206" b="-88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3314700" y="5151359"/>
                  <a:ext cx="938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𝑘</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oMath>
                    </m:oMathPara>
                  </a14:m>
                  <a:endParaRPr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3314700" y="5151359"/>
                  <a:ext cx="938141" cy="369332"/>
                </a:xfrm>
                <a:prstGeom prst="rect">
                  <a:avLst/>
                </a:prstGeom>
                <a:blipFill rotWithShape="0">
                  <a:blip r:embed="rId9"/>
                  <a:stretch>
                    <a:fillRect r="-29825" b="-5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2223483" y="6148628"/>
                  <a:ext cx="1711676" cy="457448"/>
                </a:xfrm>
                <a:prstGeom prst="rect">
                  <a:avLst/>
                </a:prstGeom>
                <a:solidFill>
                  <a:srgbClr val="00FF00"/>
                </a:solidFill>
              </p:spPr>
              <p:txBody>
                <a:bodyPr wrap="square" rtlCol="0">
                  <a:spAutoFit/>
                </a:bodyPr>
                <a:lstStyle/>
                <a:p>
                  <a:r>
                    <a:rPr lang="en-US" altLang="zh-CN" sz="1600" dirty="0" smtClean="0">
                      <a:latin typeface="Tahoma" panose="020B0604030504040204" pitchFamily="34" charset="0"/>
                      <a:ea typeface="Tahoma" panose="020B0604030504040204" pitchFamily="34" charset="0"/>
                      <a:cs typeface="Tahoma" panose="020B0604030504040204" pitchFamily="34" charset="0"/>
                    </a:rPr>
                    <a:t>Data point </a:t>
                  </a:r>
                  <a14:m>
                    <m:oMath xmlns:m="http://schemas.openxmlformats.org/officeDocument/2006/math">
                      <m:r>
                        <a:rPr lang="en-US" altLang="zh-CN" sz="1600" b="0" i="1" smtClean="0">
                          <a:latin typeface="Cambria Math" panose="02040503050406030204" pitchFamily="18" charset="0"/>
                        </a:rPr>
                        <m:t>𝑖</m:t>
                      </m:r>
                    </m:oMath>
                  </a14:m>
                  <a:endParaRPr lang="zh-CN" altLang="en-US" sz="1600" dirty="0">
                    <a:latin typeface="Tahoma" panose="020B0604030504040204" pitchFamily="34" charset="0"/>
                    <a:cs typeface="Tahoma" panose="020B0604030504040204" pitchFamily="34" charset="0"/>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2223483" y="6148628"/>
                  <a:ext cx="1711676" cy="457448"/>
                </a:xfrm>
                <a:prstGeom prst="rect">
                  <a:avLst/>
                </a:prstGeom>
                <a:blipFill rotWithShape="0">
                  <a:blip r:embed="rId10"/>
                  <a:stretch>
                    <a:fillRect l="-2899" t="-5357" b="-21429"/>
                  </a:stretch>
                </a:blipFill>
              </p:spPr>
              <p:txBody>
                <a:bodyPr/>
                <a:lstStyle/>
                <a:p>
                  <a:r>
                    <a:rPr lang="zh-CN" altLang="en-US">
                      <a:noFill/>
                    </a:rPr>
                    <a:t> </a:t>
                  </a:r>
                </a:p>
              </p:txBody>
            </p:sp>
          </mc:Fallback>
        </mc:AlternateContent>
      </p:grpSp>
      <p:grpSp>
        <p:nvGrpSpPr>
          <p:cNvPr id="24" name="组合 23"/>
          <p:cNvGrpSpPr/>
          <p:nvPr/>
        </p:nvGrpSpPr>
        <p:grpSpPr>
          <a:xfrm>
            <a:off x="4534165" y="3651332"/>
            <a:ext cx="4150013" cy="2997436"/>
            <a:chOff x="4755828" y="3328989"/>
            <a:chExt cx="4372585" cy="3158193"/>
          </a:xfrm>
        </p:grpSpPr>
        <p:pic>
          <p:nvPicPr>
            <p:cNvPr id="16" name="图片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55828" y="3720889"/>
              <a:ext cx="4372585" cy="2695951"/>
            </a:xfrm>
            <a:prstGeom prst="rect">
              <a:avLst/>
            </a:prstGeom>
          </p:spPr>
        </p:pic>
        <mc:AlternateContent xmlns:mc="http://schemas.openxmlformats.org/markup-compatibility/2006" xmlns:a14="http://schemas.microsoft.com/office/drawing/2010/main">
          <mc:Choice Requires="a14">
            <p:sp>
              <p:nvSpPr>
                <p:cNvPr id="15" name="文本框 14"/>
                <p:cNvSpPr txBox="1"/>
                <p:nvPr/>
              </p:nvSpPr>
              <p:spPr>
                <a:xfrm>
                  <a:off x="5625993" y="3328989"/>
                  <a:ext cx="1196481" cy="584775"/>
                </a:xfrm>
                <a:prstGeom prst="rect">
                  <a:avLst/>
                </a:prstGeom>
                <a:solidFill>
                  <a:srgbClr val="00FF00"/>
                </a:solidFill>
              </p:spPr>
              <p:txBody>
                <a:bodyPr wrap="none" rtlCol="0">
                  <a:spAutoFit/>
                </a:bodyPr>
                <a:lstStyle/>
                <a:p>
                  <a:r>
                    <a:rPr lang="en-US" altLang="zh-C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Candidate</a:t>
                  </a:r>
                </a:p>
                <a:p>
                  <a:r>
                    <a:rPr lang="en-US" altLang="zh-CN" sz="1600" dirty="0">
                      <a:solidFill>
                        <a:schemeClr val="tx1"/>
                      </a:solidFill>
                      <a:latin typeface="Tahoma" panose="020B0604030504040204" pitchFamily="34" charset="0"/>
                      <a:ea typeface="Tahoma" panose="020B0604030504040204" pitchFamily="34" charset="0"/>
                      <a:cs typeface="Tahoma" panose="020B0604030504040204" pitchFamily="34" charset="0"/>
                    </a:rPr>
                    <a:t>e</a:t>
                  </a:r>
                  <a:r>
                    <a:rPr lang="en-US" altLang="zh-C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xemplar </a:t>
                  </a:r>
                  <a14:m>
                    <m:oMath xmlns:m="http://schemas.openxmlformats.org/officeDocument/2006/math">
                      <m:r>
                        <a:rPr lang="en-US" altLang="zh-CN" sz="1600" b="0" i="1" smtClean="0">
                          <a:solidFill>
                            <a:schemeClr val="tx1"/>
                          </a:solidFill>
                          <a:latin typeface="Cambria Math" panose="02040503050406030204" pitchFamily="18" charset="0"/>
                        </a:rPr>
                        <m:t>𝑘</m:t>
                      </m:r>
                    </m:oMath>
                  </a14:m>
                  <a:endParaRPr lang="zh-CN" altLang="en-US" sz="1600" dirty="0">
                    <a:solidFill>
                      <a:schemeClr val="tx1"/>
                    </a:solidFill>
                    <a:latin typeface="Tahoma" panose="020B0604030504040204" pitchFamily="34" charset="0"/>
                    <a:cs typeface="Tahoma" panose="020B0604030504040204" pitchFamily="34"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5625993" y="3328989"/>
                  <a:ext cx="1196481" cy="584775"/>
                </a:xfrm>
                <a:prstGeom prst="rect">
                  <a:avLst/>
                </a:prstGeom>
                <a:blipFill rotWithShape="0">
                  <a:blip r:embed="rId12"/>
                  <a:stretch>
                    <a:fillRect l="-2674" t="-3297" r="-1604" b="-186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7720567" y="4013277"/>
                  <a:ext cx="1329082" cy="584775"/>
                </a:xfrm>
                <a:prstGeom prst="rect">
                  <a:avLst/>
                </a:prstGeom>
                <a:solidFill>
                  <a:srgbClr val="00FF00"/>
                </a:solidFill>
              </p:spPr>
              <p:txBody>
                <a:bodyPr wrap="none" rtlCol="0">
                  <a:spAutoFit/>
                </a:bodyPr>
                <a:lstStyle/>
                <a:p>
                  <a:r>
                    <a:rPr lang="en-US" altLang="zh-CN" sz="1600" dirty="0" smtClean="0">
                      <a:latin typeface="Tahoma" panose="020B0604030504040204" pitchFamily="34" charset="0"/>
                      <a:ea typeface="Tahoma" panose="020B0604030504040204" pitchFamily="34" charset="0"/>
                      <a:cs typeface="Tahoma" panose="020B0604030504040204" pitchFamily="34" charset="0"/>
                    </a:rPr>
                    <a:t>Supporting</a:t>
                  </a:r>
                </a:p>
                <a:p>
                  <a:r>
                    <a:rPr lang="en-US" altLang="zh-CN" sz="1600" dirty="0" smtClean="0">
                      <a:latin typeface="Tahoma" panose="020B0604030504040204" pitchFamily="34" charset="0"/>
                      <a:ea typeface="Tahoma" panose="020B0604030504040204" pitchFamily="34" charset="0"/>
                      <a:cs typeface="Tahoma" panose="020B0604030504040204" pitchFamily="34" charset="0"/>
                    </a:rPr>
                    <a:t>Data point </a:t>
                  </a:r>
                  <a14:m>
                    <m:oMath xmlns:m="http://schemas.openxmlformats.org/officeDocument/2006/math">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𝑖</m:t>
                          </m:r>
                        </m:e>
                        <m:sup>
                          <m:r>
                            <a:rPr lang="en-US" altLang="zh-CN" sz="1600" b="0" i="1" smtClean="0">
                              <a:latin typeface="Cambria Math" panose="02040503050406030204" pitchFamily="18" charset="0"/>
                            </a:rPr>
                            <m:t>′</m:t>
                          </m:r>
                        </m:sup>
                      </m:sSup>
                    </m:oMath>
                  </a14:m>
                  <a:endParaRPr lang="zh-CN" altLang="en-US" sz="1600" dirty="0">
                    <a:latin typeface="Tahoma" panose="020B0604030504040204" pitchFamily="34" charset="0"/>
                    <a:cs typeface="Tahoma" panose="020B0604030504040204" pitchFamily="34" charset="0"/>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7720567" y="4013277"/>
                  <a:ext cx="1329082" cy="584775"/>
                </a:xfrm>
                <a:prstGeom prst="rect">
                  <a:avLst/>
                </a:prstGeom>
                <a:blipFill rotWithShape="0">
                  <a:blip r:embed="rId13"/>
                  <a:stretch>
                    <a:fillRect l="-2415" t="-3297" b="-186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6992920" y="6148628"/>
                  <a:ext cx="1263616" cy="338554"/>
                </a:xfrm>
                <a:prstGeom prst="rect">
                  <a:avLst/>
                </a:prstGeom>
                <a:solidFill>
                  <a:srgbClr val="00FF00"/>
                </a:solidFill>
              </p:spPr>
              <p:txBody>
                <a:bodyPr wrap="none" rtlCol="0">
                  <a:spAutoFit/>
                </a:bodyPr>
                <a:lstStyle/>
                <a:p>
                  <a:r>
                    <a:rPr lang="en-US" altLang="zh-CN" sz="1600" dirty="0" smtClean="0">
                      <a:latin typeface="Tahoma" panose="020B0604030504040204" pitchFamily="34" charset="0"/>
                      <a:ea typeface="Tahoma" panose="020B0604030504040204" pitchFamily="34" charset="0"/>
                      <a:cs typeface="Tahoma" panose="020B0604030504040204" pitchFamily="34" charset="0"/>
                    </a:rPr>
                    <a:t>Data point </a:t>
                  </a:r>
                  <a14:m>
                    <m:oMath xmlns:m="http://schemas.openxmlformats.org/officeDocument/2006/math">
                      <m:r>
                        <a:rPr lang="en-US" altLang="zh-CN" sz="1600" b="0" i="1" smtClean="0">
                          <a:latin typeface="Cambria Math" panose="02040503050406030204" pitchFamily="18" charset="0"/>
                        </a:rPr>
                        <m:t>𝑖</m:t>
                      </m:r>
                    </m:oMath>
                  </a14:m>
                  <a:endParaRPr lang="zh-CN" altLang="en-US" sz="1600" dirty="0">
                    <a:latin typeface="Tahoma" panose="020B0604030504040204" pitchFamily="34" charset="0"/>
                    <a:cs typeface="Tahoma" panose="020B0604030504040204" pitchFamily="34" charset="0"/>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6992920" y="6148628"/>
                  <a:ext cx="1263616" cy="338554"/>
                </a:xfrm>
                <a:prstGeom prst="rect">
                  <a:avLst/>
                </a:prstGeom>
                <a:blipFill rotWithShape="0">
                  <a:blip r:embed="rId14"/>
                  <a:stretch>
                    <a:fillRect l="-2538" t="-5660" r="-2030" b="-2830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6093161" y="5051118"/>
                  <a:ext cx="8647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rgbClr val="FF0000"/>
                            </a:solidFill>
                            <a:latin typeface="Cambria Math" panose="02040503050406030204" pitchFamily="18" charset="0"/>
                          </a:rPr>
                          <m:t>𝑎</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𝑖</m:t>
                        </m:r>
                        <m:r>
                          <a:rPr lang="en-US" altLang="zh-CN" b="0" i="1" smtClean="0">
                            <a:solidFill>
                              <a:srgbClr val="FF0000"/>
                            </a:solidFill>
                            <a:latin typeface="Cambria Math" panose="02040503050406030204" pitchFamily="18" charset="0"/>
                          </a:rPr>
                          <m:t>,</m:t>
                        </m:r>
                        <m:r>
                          <a:rPr lang="en-US" altLang="zh-CN" b="0" i="1" smtClean="0">
                            <a:solidFill>
                              <a:srgbClr val="FF0000"/>
                            </a:solidFill>
                            <a:latin typeface="Cambria Math" panose="02040503050406030204" pitchFamily="18" charset="0"/>
                          </a:rPr>
                          <m:t>𝑘</m:t>
                        </m:r>
                        <m:r>
                          <a:rPr lang="en-US" altLang="zh-CN" b="0" i="1" smtClean="0">
                            <a:solidFill>
                              <a:srgbClr val="FF0000"/>
                            </a:solidFill>
                            <a:latin typeface="Cambria Math" panose="02040503050406030204" pitchFamily="18" charset="0"/>
                          </a:rPr>
                          <m:t>)</m:t>
                        </m:r>
                      </m:oMath>
                    </m:oMathPara>
                  </a14:m>
                  <a:endParaRPr lang="zh-CN" altLang="en-US" dirty="0">
                    <a:solidFill>
                      <a:srgbClr val="FF0000"/>
                    </a:solidFill>
                  </a:endParaRPr>
                </a:p>
              </p:txBody>
            </p:sp>
          </mc:Choice>
          <mc:Fallback xmlns="">
            <p:sp>
              <p:nvSpPr>
                <p:cNvPr id="19" name="文本框 18"/>
                <p:cNvSpPr txBox="1">
                  <a:spLocks noRot="1" noChangeAspect="1" noMove="1" noResize="1" noEditPoints="1" noAdjustHandles="1" noChangeArrowheads="1" noChangeShapeType="1" noTextEdit="1"/>
                </p:cNvSpPr>
                <p:nvPr/>
              </p:nvSpPr>
              <p:spPr>
                <a:xfrm>
                  <a:off x="6093161" y="5051118"/>
                  <a:ext cx="864789" cy="369332"/>
                </a:xfrm>
                <a:prstGeom prst="rect">
                  <a:avLst/>
                </a:prstGeom>
                <a:blipFill rotWithShape="0">
                  <a:blip r:embed="rId15"/>
                  <a:stretch>
                    <a:fillRect r="-1481" b="-1896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6916514" y="3914358"/>
                  <a:ext cx="9183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𝑘</m:t>
                            </m:r>
                          </m:e>
                          <m:sup>
                            <m:r>
                              <a:rPr lang="en-US" altLang="zh-CN" i="1">
                                <a:latin typeface="Cambria Math" panose="02040503050406030204" pitchFamily="18" charset="0"/>
                              </a:rPr>
                              <m:t>′</m:t>
                            </m:r>
                          </m:sup>
                        </m:sSup>
                        <m:r>
                          <a:rPr lang="en-US" altLang="zh-CN" b="0" i="1" smtClean="0">
                            <a:latin typeface="Cambria Math" panose="02040503050406030204" pitchFamily="18" charset="0"/>
                          </a:rPr>
                          <m:t>)</m:t>
                        </m:r>
                      </m:oMath>
                    </m:oMathPara>
                  </a14:m>
                  <a:endParaRPr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6916514" y="3914358"/>
                  <a:ext cx="918328" cy="369332"/>
                </a:xfrm>
                <a:prstGeom prst="rect">
                  <a:avLst/>
                </a:prstGeom>
                <a:blipFill rotWithShape="0">
                  <a:blip r:embed="rId16"/>
                  <a:stretch>
                    <a:fillRect r="-2098" b="-18966"/>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2" name="文本框 21"/>
              <p:cNvSpPr txBox="1"/>
              <p:nvPr/>
            </p:nvSpPr>
            <p:spPr>
              <a:xfrm>
                <a:off x="-223597" y="2361620"/>
                <a:ext cx="7421391" cy="1861856"/>
              </a:xfrm>
              <a:prstGeom prst="rect">
                <a:avLst/>
              </a:prstGeom>
              <a:noFill/>
            </p:spPr>
            <p:txBody>
              <a:bodyPr wrap="none" rtlCol="0">
                <a:spAutoFit/>
              </a:bodyPr>
              <a:lstStyle/>
              <a:p>
                <a:pPr marL="742950" lvl="1" indent="-285750">
                  <a:lnSpc>
                    <a:spcPct val="120000"/>
                  </a:lnSpc>
                  <a:buClr>
                    <a:srgbClr val="0000FF"/>
                  </a:buClr>
                  <a:buSzPct val="60000"/>
                  <a:buFont typeface="Wingdings" panose="05000000000000000000" pitchFamily="2" charset="2"/>
                  <a:buChar char="n"/>
                </a:pPr>
                <a:r>
                  <a:rPr lang="en-US" altLang="zh-CN" sz="2000" dirty="0" smtClean="0">
                    <a:latin typeface="Tahoma" panose="020B0604030504040204" pitchFamily="34" charset="0"/>
                    <a:ea typeface="Tahoma" panose="020B0604030504040204" pitchFamily="34" charset="0"/>
                    <a:cs typeface="Tahoma" panose="020B0604030504040204" pitchFamily="34" charset="0"/>
                  </a:rPr>
                  <a:t>Availability </a:t>
                </a:r>
                <a14:m>
                  <m:oMath xmlns:m="http://schemas.openxmlformats.org/officeDocument/2006/math">
                    <m:r>
                      <a:rPr lang="en-US" altLang="zh-CN" sz="2000" i="1">
                        <a:latin typeface="Cambria Math" panose="02040503050406030204" pitchFamily="18" charset="0"/>
                      </a:rPr>
                      <m:t>𝑎</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𝑘</m:t>
                        </m:r>
                      </m:e>
                    </m:d>
                  </m:oMath>
                </a14:m>
                <a:r>
                  <a:rPr lang="en-US" altLang="zh-CN" sz="2000" dirty="0">
                    <a:latin typeface="Tahoma" panose="020B0604030504040204" pitchFamily="34" charset="0"/>
                    <a:ea typeface="Tahoma" panose="020B0604030504040204" pitchFamily="34" charset="0"/>
                    <a:cs typeface="Tahoma" panose="020B0604030504040204" pitchFamily="34" charset="0"/>
                  </a:rPr>
                  <a:t>, </a:t>
                </a:r>
              </a:p>
              <a:p>
                <a:pPr lvl="1">
                  <a:lnSpc>
                    <a:spcPct val="120000"/>
                  </a:lnSpc>
                  <a:buClr>
                    <a:srgbClr val="0000FF"/>
                  </a:buClr>
                  <a:buSzPct val="60000"/>
                </a:pPr>
                <a:r>
                  <a:rPr lang="en-US" altLang="zh-CN" sz="2000" dirty="0"/>
                  <a:t>		</a:t>
                </a:r>
                <a14:m>
                  <m:oMath xmlns:m="http://schemas.openxmlformats.org/officeDocument/2006/math">
                    <m:r>
                      <a:rPr lang="en-US" altLang="zh-CN" sz="2000" i="1">
                        <a:latin typeface="Cambria Math" panose="02040503050406030204" pitchFamily="18" charset="0"/>
                      </a:rPr>
                      <m:t>𝑎</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𝑘</m:t>
                        </m:r>
                      </m:e>
                    </m:d>
                    <m:r>
                      <a:rPr lang="en-US" altLang="zh-CN" sz="2000" i="1">
                        <a:latin typeface="Cambria Math" panose="02040503050406030204" pitchFamily="18" charset="0"/>
                      </a:rPr>
                      <m:t>=</m:t>
                    </m:r>
                    <m:func>
                      <m:funcPr>
                        <m:ctrlPr>
                          <a:rPr lang="en-US" altLang="zh-CN" sz="2000" i="1">
                            <a:latin typeface="Cambria Math" panose="02040503050406030204" pitchFamily="18" charset="0"/>
                          </a:rPr>
                        </m:ctrlPr>
                      </m:funcPr>
                      <m:fName>
                        <m:limLow>
                          <m:limLowPr>
                            <m:ctrlPr>
                              <a:rPr lang="en-US" altLang="zh-CN" sz="2000" i="1">
                                <a:latin typeface="Cambria Math" panose="02040503050406030204" pitchFamily="18" charset="0"/>
                              </a:rPr>
                            </m:ctrlPr>
                          </m:limLowPr>
                          <m:e>
                            <m:r>
                              <m:rPr>
                                <m:sty m:val="p"/>
                              </m:rPr>
                              <a:rPr lang="en-US" altLang="zh-CN" sz="2000">
                                <a:latin typeface="Cambria Math" panose="02040503050406030204" pitchFamily="18" charset="0"/>
                              </a:rPr>
                              <m:t>min</m:t>
                            </m:r>
                          </m:e>
                          <m:lim/>
                        </m:limLow>
                      </m:fName>
                      <m:e>
                        <m:d>
                          <m:dPr>
                            <m:begChr m:val="{"/>
                            <m:endChr m:val="}"/>
                            <m:ctrlPr>
                              <a:rPr lang="en-US" altLang="zh-CN" sz="2000" i="1">
                                <a:latin typeface="Cambria Math" panose="02040503050406030204" pitchFamily="18" charset="0"/>
                              </a:rPr>
                            </m:ctrlPr>
                          </m:dPr>
                          <m:e>
                            <m:r>
                              <a:rPr lang="en-US" altLang="zh-CN" sz="2000" i="1">
                                <a:latin typeface="Cambria Math" panose="02040503050406030204" pitchFamily="18" charset="0"/>
                              </a:rPr>
                              <m:t>0,</m:t>
                            </m:r>
                            <m:r>
                              <a:rPr lang="en-US" altLang="zh-CN" sz="2000" i="1">
                                <a:latin typeface="Cambria Math" panose="02040503050406030204" pitchFamily="18" charset="0"/>
                              </a:rPr>
                              <m:t>𝑟</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𝑘</m:t>
                                </m:r>
                                <m:r>
                                  <a:rPr lang="en-US" altLang="zh-CN" sz="2000" i="1">
                                    <a:latin typeface="Cambria Math" panose="02040503050406030204" pitchFamily="18" charset="0"/>
                                  </a:rPr>
                                  <m:t>,</m:t>
                                </m:r>
                                <m:r>
                                  <a:rPr lang="en-US" altLang="zh-CN" sz="2000" i="1">
                                    <a:latin typeface="Cambria Math" panose="02040503050406030204" pitchFamily="18" charset="0"/>
                                  </a:rPr>
                                  <m:t>𝑘</m:t>
                                </m:r>
                              </m:e>
                            </m:d>
                            <m:r>
                              <a:rPr lang="en-US" altLang="zh-CN" sz="2000" i="1">
                                <a:latin typeface="Cambria Math" panose="02040503050406030204" pitchFamily="18" charset="0"/>
                              </a:rPr>
                              <m:t>+</m:t>
                            </m:r>
                            <m:nary>
                              <m:naryPr>
                                <m:chr m:val="∑"/>
                                <m:supHide m:val="on"/>
                                <m:ctrlPr>
                                  <a:rPr lang="en-US" altLang="zh-CN" sz="2000" i="1">
                                    <a:latin typeface="Cambria Math" panose="02040503050406030204" pitchFamily="18" charset="0"/>
                                  </a:rPr>
                                </m:ctrlPr>
                              </m:naryPr>
                              <m:sub>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𝑖</m:t>
                                    </m:r>
                                  </m:e>
                                  <m:sup>
                                    <m:r>
                                      <a:rPr lang="en-US" altLang="zh-CN" sz="2000" i="1">
                                        <a:latin typeface="Cambria Math" panose="02040503050406030204" pitchFamily="18" charset="0"/>
                                      </a:rPr>
                                      <m:t>′</m:t>
                                    </m:r>
                                  </m:sup>
                                </m:sSup>
                                <m:r>
                                  <m:rPr>
                                    <m:brk m:alnAt="7"/>
                                  </m:rP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𝑖</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𝑘</m:t>
                                </m:r>
                              </m:sub>
                              <m:sup/>
                              <m:e>
                                <m:func>
                                  <m:funcPr>
                                    <m:ctrlPr>
                                      <a:rPr lang="en-US" altLang="zh-CN" sz="2000" i="1">
                                        <a:latin typeface="Cambria Math" panose="02040503050406030204" pitchFamily="18" charset="0"/>
                                      </a:rPr>
                                    </m:ctrlPr>
                                  </m:funcPr>
                                  <m:fName>
                                    <m:limLow>
                                      <m:limLowPr>
                                        <m:ctrlPr>
                                          <a:rPr lang="en-US" altLang="zh-CN" sz="2000" i="1">
                                            <a:latin typeface="Cambria Math" panose="02040503050406030204" pitchFamily="18" charset="0"/>
                                          </a:rPr>
                                        </m:ctrlPr>
                                      </m:limLowPr>
                                      <m:e>
                                        <m:r>
                                          <m:rPr>
                                            <m:sty m:val="p"/>
                                          </m:rPr>
                                          <a:rPr lang="en-US" altLang="zh-CN" sz="2000">
                                            <a:latin typeface="Cambria Math" panose="02040503050406030204" pitchFamily="18" charset="0"/>
                                          </a:rPr>
                                          <m:t>max</m:t>
                                        </m:r>
                                      </m:e>
                                      <m:lim/>
                                    </m:limLow>
                                  </m:fName>
                                  <m:e>
                                    <m:r>
                                      <a:rPr lang="en-US" altLang="zh-CN" sz="2000" i="1">
                                        <a:latin typeface="Cambria Math" panose="02040503050406030204" pitchFamily="18" charset="0"/>
                                      </a:rPr>
                                      <m:t>{0,</m:t>
                                    </m:r>
                                    <m:r>
                                      <a:rPr lang="en-US" altLang="zh-CN" sz="2000" i="1">
                                        <a:latin typeface="Cambria Math" panose="02040503050406030204" pitchFamily="18" charset="0"/>
                                      </a:rPr>
                                      <m:t>𝑟</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𝑖</m:t>
                                        </m:r>
                                      </m:e>
                                      <m:sup>
                                        <m:r>
                                          <a:rPr lang="en-US" altLang="zh-CN" sz="2000" i="1">
                                            <a:latin typeface="Cambria Math" panose="02040503050406030204" pitchFamily="18" charset="0"/>
                                          </a:rPr>
                                          <m:t>′</m:t>
                                        </m:r>
                                      </m:sup>
                                    </m:sSup>
                                    <m:r>
                                      <a:rPr lang="en-US" altLang="zh-CN" sz="2000" i="1">
                                        <a:latin typeface="Cambria Math" panose="02040503050406030204" pitchFamily="18" charset="0"/>
                                      </a:rPr>
                                      <m:t>,</m:t>
                                    </m:r>
                                    <m:r>
                                      <a:rPr lang="en-US" altLang="zh-CN" sz="2000" i="1">
                                        <a:latin typeface="Cambria Math" panose="02040503050406030204" pitchFamily="18" charset="0"/>
                                      </a:rPr>
                                      <m:t>𝑘</m:t>
                                    </m:r>
                                    <m:r>
                                      <a:rPr lang="en-US" altLang="zh-CN" sz="2000" i="1">
                                        <a:latin typeface="Cambria Math" panose="02040503050406030204" pitchFamily="18" charset="0"/>
                                      </a:rPr>
                                      <m:t>)}</m:t>
                                    </m:r>
                                  </m:e>
                                </m:func>
                              </m:e>
                            </m:nary>
                          </m:e>
                        </m:d>
                      </m:e>
                    </m:func>
                  </m:oMath>
                </a14:m>
                <a:endParaRPr lang="en-US" altLang="zh-CN" dirty="0" smtClean="0"/>
              </a:p>
              <a:p>
                <a:pPr lvl="1">
                  <a:lnSpc>
                    <a:spcPct val="120000"/>
                  </a:lnSpc>
                  <a:buClr>
                    <a:srgbClr val="0000FF"/>
                  </a:buClr>
                  <a:buSzPct val="60000"/>
                </a:pPr>
                <a14:m>
                  <m:oMathPara xmlns:m="http://schemas.openxmlformats.org/officeDocument/2006/math">
                    <m:oMathParaPr>
                      <m:jc m:val="centerGroup"/>
                    </m:oMathParaPr>
                    <m:oMath xmlns:m="http://schemas.openxmlformats.org/officeDocument/2006/math">
                      <m:r>
                        <a:rPr lang="en-US" altLang="zh-CN" i="1" smtClean="0">
                          <a:solidFill>
                            <a:schemeClr val="tx1"/>
                          </a:solidFill>
                          <a:latin typeface="Cambria Math" panose="02040503050406030204" pitchFamily="18" charset="0"/>
                        </a:rPr>
                        <m:t>𝑎</m:t>
                      </m:r>
                      <m:d>
                        <m:dPr>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𝑘</m:t>
                          </m:r>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𝑘</m:t>
                          </m:r>
                        </m:e>
                      </m:d>
                      <m:r>
                        <a:rPr lang="en-US" altLang="zh-CN" i="1">
                          <a:solidFill>
                            <a:schemeClr val="tx1"/>
                          </a:solidFill>
                          <a:latin typeface="Cambria Math" panose="02040503050406030204" pitchFamily="18" charset="0"/>
                        </a:rPr>
                        <m:t>=</m:t>
                      </m:r>
                      <m:nary>
                        <m:naryPr>
                          <m:chr m:val="∑"/>
                          <m:supHide m:val="on"/>
                          <m:ctrlPr>
                            <a:rPr lang="en-US" altLang="zh-CN" i="1">
                              <a:solidFill>
                                <a:schemeClr val="tx1"/>
                              </a:solidFill>
                              <a:latin typeface="Cambria Math" panose="02040503050406030204" pitchFamily="18" charset="0"/>
                            </a:rPr>
                          </m:ctrlPr>
                        </m:naryPr>
                        <m:sub>
                          <m:sSup>
                            <m:sSupPr>
                              <m:ctrlPr>
                                <a:rPr lang="en-US" altLang="zh-CN" i="1">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𝑖</m:t>
                              </m:r>
                            </m:e>
                            <m:sup>
                              <m:r>
                                <a:rPr lang="en-US" altLang="zh-CN" i="1">
                                  <a:solidFill>
                                    <a:schemeClr val="tx1"/>
                                  </a:solidFill>
                                  <a:latin typeface="Cambria Math" panose="02040503050406030204" pitchFamily="18" charset="0"/>
                                </a:rPr>
                                <m:t>′</m:t>
                              </m:r>
                            </m:sup>
                          </m:sSup>
                          <m:r>
                            <m:rPr>
                              <m:brk m:alnAt="7"/>
                            </m:rPr>
                            <a:rPr lang="en-US" altLang="zh-CN" i="1">
                              <a:solidFill>
                                <a:schemeClr val="tx1"/>
                              </a:solidFill>
                              <a:latin typeface="Cambria Math" panose="02040503050406030204" pitchFamily="18" charset="0"/>
                              <a:ea typeface="Cambria Math" panose="02040503050406030204" pitchFamily="18" charset="0"/>
                            </a:rPr>
                            <m:t>≠</m:t>
                          </m:r>
                          <m:r>
                            <a:rPr lang="en-US" altLang="zh-CN" i="1">
                              <a:solidFill>
                                <a:schemeClr val="tx1"/>
                              </a:solidFill>
                              <a:latin typeface="Cambria Math" panose="02040503050406030204" pitchFamily="18" charset="0"/>
                              <a:ea typeface="Cambria Math" panose="02040503050406030204" pitchFamily="18" charset="0"/>
                            </a:rPr>
                            <m:t>𝑘</m:t>
                          </m:r>
                        </m:sub>
                        <m:sup/>
                        <m:e>
                          <m:func>
                            <m:funcPr>
                              <m:ctrlPr>
                                <a:rPr lang="en-US" altLang="zh-CN" i="1">
                                  <a:solidFill>
                                    <a:schemeClr val="tx1"/>
                                  </a:solidFill>
                                  <a:latin typeface="Cambria Math" panose="02040503050406030204" pitchFamily="18" charset="0"/>
                                </a:rPr>
                              </m:ctrlPr>
                            </m:funcPr>
                            <m:fName>
                              <m:limLow>
                                <m:limLowPr>
                                  <m:ctrlPr>
                                    <a:rPr lang="en-US" altLang="zh-CN" i="1">
                                      <a:solidFill>
                                        <a:schemeClr val="tx1"/>
                                      </a:solidFill>
                                      <a:latin typeface="Cambria Math" panose="02040503050406030204" pitchFamily="18" charset="0"/>
                                    </a:rPr>
                                  </m:ctrlPr>
                                </m:limLowPr>
                                <m:e>
                                  <m:r>
                                    <m:rPr>
                                      <m:sty m:val="p"/>
                                    </m:rPr>
                                    <a:rPr lang="en-US" altLang="zh-CN">
                                      <a:solidFill>
                                        <a:schemeClr val="tx1"/>
                                      </a:solidFill>
                                      <a:latin typeface="Cambria Math" panose="02040503050406030204" pitchFamily="18" charset="0"/>
                                    </a:rPr>
                                    <m:t>max</m:t>
                                  </m:r>
                                </m:e>
                                <m:lim/>
                              </m:limLow>
                            </m:fName>
                            <m:e>
                              <m:r>
                                <a:rPr lang="en-US" altLang="zh-CN" i="1">
                                  <a:solidFill>
                                    <a:schemeClr val="tx1"/>
                                  </a:solidFill>
                                  <a:latin typeface="Cambria Math" panose="02040503050406030204" pitchFamily="18" charset="0"/>
                                </a:rPr>
                                <m:t>{0,</m:t>
                              </m:r>
                              <m:r>
                                <a:rPr lang="en-US" altLang="zh-CN" i="1">
                                  <a:solidFill>
                                    <a:schemeClr val="tx1"/>
                                  </a:solidFill>
                                  <a:latin typeface="Cambria Math" panose="02040503050406030204" pitchFamily="18" charset="0"/>
                                </a:rPr>
                                <m:t>𝑟</m:t>
                              </m:r>
                              <m:r>
                                <a:rPr lang="en-US" altLang="zh-CN" i="1">
                                  <a:solidFill>
                                    <a:schemeClr val="tx1"/>
                                  </a:solidFill>
                                  <a:latin typeface="Cambria Math" panose="02040503050406030204" pitchFamily="18" charset="0"/>
                                </a:rPr>
                                <m:t>(</m:t>
                              </m:r>
                              <m:sSup>
                                <m:sSupPr>
                                  <m:ctrlPr>
                                    <a:rPr lang="en-US" altLang="zh-CN" i="1">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𝑖</m:t>
                                  </m:r>
                                </m:e>
                                <m:sup>
                                  <m:r>
                                    <a:rPr lang="en-US" altLang="zh-CN" i="1">
                                      <a:solidFill>
                                        <a:schemeClr val="tx1"/>
                                      </a:solidFill>
                                      <a:latin typeface="Cambria Math" panose="02040503050406030204" pitchFamily="18" charset="0"/>
                                    </a:rPr>
                                    <m:t>′</m:t>
                                  </m:r>
                                </m:sup>
                              </m:sSup>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𝑘</m:t>
                              </m:r>
                              <m:r>
                                <a:rPr lang="en-US" altLang="zh-CN" i="1">
                                  <a:solidFill>
                                    <a:schemeClr val="tx1"/>
                                  </a:solidFill>
                                  <a:latin typeface="Cambria Math" panose="02040503050406030204" pitchFamily="18" charset="0"/>
                                </a:rPr>
                                <m:t>)}</m:t>
                              </m:r>
                            </m:e>
                          </m:func>
                        </m:e>
                      </m:nary>
                    </m:oMath>
                  </m:oMathPara>
                </a14:m>
                <a:endParaRPr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223597" y="2361620"/>
                <a:ext cx="7421391" cy="1861856"/>
              </a:xfrm>
              <a:prstGeom prst="rect">
                <a:avLst/>
              </a:prstGeom>
              <a:blipFill rotWithShape="0">
                <a:blip r:embed="rId17"/>
                <a:stretch>
                  <a:fillRect t="-3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7292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358" y="103357"/>
            <a:ext cx="2695278" cy="707886"/>
          </a:xfrm>
          <a:prstGeom prst="rect">
            <a:avLst/>
          </a:prstGeom>
        </p:spPr>
      </p:pic>
      <p:sp>
        <p:nvSpPr>
          <p:cNvPr id="8" name="流程图: 过程 7"/>
          <p:cNvSpPr/>
          <p:nvPr/>
        </p:nvSpPr>
        <p:spPr>
          <a:xfrm>
            <a:off x="391764" y="1480707"/>
            <a:ext cx="8330572" cy="125185"/>
          </a:xfrm>
          <a:prstGeom prst="flowChartProcess">
            <a:avLst/>
          </a:prstGeom>
          <a:gradFill flip="none" rotWithShape="1">
            <a:gsLst>
              <a:gs pos="1000">
                <a:srgbClr val="333399"/>
              </a:gs>
              <a:gs pos="100000">
                <a:srgbClr val="0070C0">
                  <a:tint val="23500"/>
                  <a:satMod val="160000"/>
                  <a:alpha val="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00957" y="673082"/>
            <a:ext cx="6155788" cy="769441"/>
          </a:xfrm>
          <a:prstGeom prst="rect">
            <a:avLst/>
          </a:prstGeom>
          <a:noFill/>
        </p:spPr>
        <p:txBody>
          <a:bodyPr wrap="none" rtlCol="0">
            <a:spAutoFit/>
          </a:bodyPr>
          <a:lstStyle/>
          <a:p>
            <a:r>
              <a:rPr lang="en-US" altLang="zh-CN" sz="4400" dirty="0" smtClean="0">
                <a:solidFill>
                  <a:srgbClr val="333399"/>
                </a:solidFill>
                <a:latin typeface="Tahoma" panose="020B0604030504040204" pitchFamily="34" charset="0"/>
                <a:ea typeface="Tahoma" panose="020B0604030504040204" pitchFamily="34" charset="0"/>
                <a:cs typeface="Tahoma" panose="020B0604030504040204" pitchFamily="34" charset="0"/>
              </a:rPr>
              <a:t>Experiments and results</a:t>
            </a:r>
            <a:endParaRPr lang="zh-CN" altLang="en-US" sz="4400" dirty="0">
              <a:solidFill>
                <a:srgbClr val="333399"/>
              </a:solidFill>
              <a:latin typeface="Tahoma" panose="020B0604030504040204" pitchFamily="34" charset="0"/>
              <a:cs typeface="Tahoma" panose="020B0604030504040204" pitchFamily="34" charset="0"/>
            </a:endParaRPr>
          </a:p>
        </p:txBody>
      </p:sp>
      <p:grpSp>
        <p:nvGrpSpPr>
          <p:cNvPr id="6" name="组合 5"/>
          <p:cNvGrpSpPr/>
          <p:nvPr/>
        </p:nvGrpSpPr>
        <p:grpSpPr>
          <a:xfrm>
            <a:off x="-12700" y="1776053"/>
            <a:ext cx="5263090" cy="2449044"/>
            <a:chOff x="309992" y="1922487"/>
            <a:chExt cx="7509470" cy="3494339"/>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992" y="1922487"/>
              <a:ext cx="7509470" cy="3494339"/>
            </a:xfrm>
            <a:prstGeom prst="rect">
              <a:avLst/>
            </a:prstGeom>
          </p:spPr>
        </p:pic>
        <p:pic>
          <p:nvPicPr>
            <p:cNvPr id="10" name="图片 9"/>
            <p:cNvPicPr>
              <a:picLocks noChangeAspect="1"/>
            </p:cNvPicPr>
            <p:nvPr/>
          </p:nvPicPr>
          <p:blipFill>
            <a:blip r:embed="rId5"/>
            <a:stretch>
              <a:fillRect/>
            </a:stretch>
          </p:blipFill>
          <p:spPr>
            <a:xfrm>
              <a:off x="3684140" y="4752975"/>
              <a:ext cx="307163" cy="456806"/>
            </a:xfrm>
            <a:prstGeom prst="rect">
              <a:avLst/>
            </a:prstGeom>
          </p:spPr>
        </p:pic>
        <p:sp>
          <p:nvSpPr>
            <p:cNvPr id="11" name="椭圆 10"/>
            <p:cNvSpPr/>
            <p:nvPr/>
          </p:nvSpPr>
          <p:spPr>
            <a:xfrm>
              <a:off x="3790096" y="381000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973216" y="381000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156336" y="382905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346067" y="381000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516240" y="383222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699360" y="383222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885785" y="381000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072211" y="383222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255330" y="381317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445062" y="381635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613549" y="382270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782036" y="381635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950523" y="381000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129412" y="381000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339593" y="382270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536884" y="3663306"/>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6536884" y="346309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556745" y="3262874"/>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509120" y="306966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6509120" y="288160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6556745" y="2700827"/>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6530904" y="2477288"/>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6721404" y="2477288"/>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6892783" y="2429663"/>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7064162" y="246220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7272302" y="2457427"/>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7230038" y="220705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7064162" y="219013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845158" y="222312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6559778" y="223403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6645716" y="382905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6865307" y="381635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037273" y="3758556"/>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199394" y="382905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7371360" y="381000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535666" y="382905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7677883" y="381000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743246" y="403860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943678" y="408622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4114800" y="403860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315232" y="408622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4503947" y="408622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4686786" y="403860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4869625" y="408622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5064579" y="403860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5260572" y="408305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445062" y="403542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5641055" y="400685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5853267" y="408305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6030202" y="403542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6220733" y="408305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6371724" y="408305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6732128" y="405447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6547699" y="407515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6908636" y="410210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7087622" y="406880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7260908" y="404812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7438793" y="4021176"/>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7610358" y="403542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3556046" y="380618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3359846" y="383158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3169432" y="381317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3010686" y="3739506"/>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2832625" y="371093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2621404" y="372998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2428054" y="372363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2221003" y="3754737"/>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椭圆 77"/>
            <p:cNvSpPr/>
            <p:nvPr/>
          </p:nvSpPr>
          <p:spPr>
            <a:xfrm>
              <a:off x="2023483" y="3754093"/>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椭圆 78"/>
            <p:cNvSpPr/>
            <p:nvPr/>
          </p:nvSpPr>
          <p:spPr>
            <a:xfrm>
              <a:off x="1782551" y="3739506"/>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椭圆 79"/>
            <p:cNvSpPr/>
            <p:nvPr/>
          </p:nvSpPr>
          <p:spPr>
            <a:xfrm>
              <a:off x="1734926" y="351071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椭圆 80"/>
            <p:cNvSpPr/>
            <p:nvPr/>
          </p:nvSpPr>
          <p:spPr>
            <a:xfrm>
              <a:off x="1782551" y="3284264"/>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椭圆 81"/>
            <p:cNvSpPr/>
            <p:nvPr/>
          </p:nvSpPr>
          <p:spPr>
            <a:xfrm>
              <a:off x="1771227" y="3079656"/>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椭圆 82"/>
            <p:cNvSpPr/>
            <p:nvPr/>
          </p:nvSpPr>
          <p:spPr>
            <a:xfrm>
              <a:off x="1782551" y="283877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椭圆 83"/>
            <p:cNvSpPr/>
            <p:nvPr/>
          </p:nvSpPr>
          <p:spPr>
            <a:xfrm>
              <a:off x="1782199" y="2450348"/>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椭圆 84"/>
            <p:cNvSpPr/>
            <p:nvPr/>
          </p:nvSpPr>
          <p:spPr>
            <a:xfrm>
              <a:off x="2048828" y="243949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椭圆 85"/>
            <p:cNvSpPr/>
            <p:nvPr/>
          </p:nvSpPr>
          <p:spPr>
            <a:xfrm>
              <a:off x="2439211" y="2447879"/>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椭圆 86"/>
            <p:cNvSpPr/>
            <p:nvPr/>
          </p:nvSpPr>
          <p:spPr>
            <a:xfrm>
              <a:off x="2647351" y="2457427"/>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8" name="椭圆 87"/>
            <p:cNvSpPr/>
            <p:nvPr/>
          </p:nvSpPr>
          <p:spPr>
            <a:xfrm>
              <a:off x="2625390" y="217976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 name="椭圆 88"/>
            <p:cNvSpPr/>
            <p:nvPr/>
          </p:nvSpPr>
          <p:spPr>
            <a:xfrm>
              <a:off x="2423240" y="215943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椭圆 89"/>
            <p:cNvSpPr/>
            <p:nvPr/>
          </p:nvSpPr>
          <p:spPr>
            <a:xfrm>
              <a:off x="2039459" y="214575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 name="椭圆 90"/>
            <p:cNvSpPr/>
            <p:nvPr/>
          </p:nvSpPr>
          <p:spPr>
            <a:xfrm>
              <a:off x="1809555" y="215943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椭圆 91"/>
            <p:cNvSpPr/>
            <p:nvPr/>
          </p:nvSpPr>
          <p:spPr>
            <a:xfrm>
              <a:off x="1783223" y="266616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椭圆 92"/>
            <p:cNvSpPr/>
            <p:nvPr/>
          </p:nvSpPr>
          <p:spPr>
            <a:xfrm>
              <a:off x="2221003" y="215943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 name="椭圆 93"/>
            <p:cNvSpPr/>
            <p:nvPr/>
          </p:nvSpPr>
          <p:spPr>
            <a:xfrm>
              <a:off x="2243127" y="242599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5" name="椭圆 94"/>
            <p:cNvSpPr/>
            <p:nvPr/>
          </p:nvSpPr>
          <p:spPr>
            <a:xfrm>
              <a:off x="1566439" y="3754093"/>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6" name="椭圆 95"/>
            <p:cNvSpPr/>
            <p:nvPr/>
          </p:nvSpPr>
          <p:spPr>
            <a:xfrm>
              <a:off x="1371374" y="3734743"/>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7" name="椭圆 96"/>
            <p:cNvSpPr/>
            <p:nvPr/>
          </p:nvSpPr>
          <p:spPr>
            <a:xfrm>
              <a:off x="1172599" y="374581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椭圆 97"/>
            <p:cNvSpPr/>
            <p:nvPr/>
          </p:nvSpPr>
          <p:spPr>
            <a:xfrm>
              <a:off x="973129" y="372998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9" name="椭圆 98"/>
            <p:cNvSpPr/>
            <p:nvPr/>
          </p:nvSpPr>
          <p:spPr>
            <a:xfrm>
              <a:off x="767793" y="372998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0" name="椭圆 99"/>
            <p:cNvSpPr/>
            <p:nvPr/>
          </p:nvSpPr>
          <p:spPr>
            <a:xfrm>
              <a:off x="553803" y="3706468"/>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1" name="椭圆 100"/>
            <p:cNvSpPr/>
            <p:nvPr/>
          </p:nvSpPr>
          <p:spPr>
            <a:xfrm>
              <a:off x="924964" y="4082406"/>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2" name="椭圆 101"/>
            <p:cNvSpPr/>
            <p:nvPr/>
          </p:nvSpPr>
          <p:spPr>
            <a:xfrm>
              <a:off x="710974" y="4058893"/>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3" name="椭圆 102"/>
            <p:cNvSpPr/>
            <p:nvPr/>
          </p:nvSpPr>
          <p:spPr>
            <a:xfrm>
              <a:off x="1137634" y="4062406"/>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 name="椭圆 103"/>
            <p:cNvSpPr/>
            <p:nvPr/>
          </p:nvSpPr>
          <p:spPr>
            <a:xfrm>
              <a:off x="1356526" y="403478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 name="椭圆 104"/>
            <p:cNvSpPr/>
            <p:nvPr/>
          </p:nvSpPr>
          <p:spPr>
            <a:xfrm>
              <a:off x="1591190" y="403478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6" name="椭圆 105"/>
            <p:cNvSpPr/>
            <p:nvPr/>
          </p:nvSpPr>
          <p:spPr>
            <a:xfrm>
              <a:off x="1809555" y="3995944"/>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7" name="椭圆 106"/>
            <p:cNvSpPr/>
            <p:nvPr/>
          </p:nvSpPr>
          <p:spPr>
            <a:xfrm>
              <a:off x="2023225" y="4010486"/>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8" name="椭圆 107"/>
            <p:cNvSpPr/>
            <p:nvPr/>
          </p:nvSpPr>
          <p:spPr>
            <a:xfrm>
              <a:off x="2246483" y="405785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9" name="椭圆 108"/>
            <p:cNvSpPr/>
            <p:nvPr/>
          </p:nvSpPr>
          <p:spPr>
            <a:xfrm>
              <a:off x="2460310" y="409575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0" name="椭圆 109"/>
            <p:cNvSpPr/>
            <p:nvPr/>
          </p:nvSpPr>
          <p:spPr>
            <a:xfrm>
              <a:off x="2655456" y="4083349"/>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1" name="椭圆 110"/>
            <p:cNvSpPr/>
            <p:nvPr/>
          </p:nvSpPr>
          <p:spPr>
            <a:xfrm>
              <a:off x="2874469" y="4084032"/>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2" name="椭圆 111"/>
            <p:cNvSpPr/>
            <p:nvPr/>
          </p:nvSpPr>
          <p:spPr>
            <a:xfrm>
              <a:off x="3112428" y="4076777"/>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3" name="椭圆 112"/>
            <p:cNvSpPr/>
            <p:nvPr/>
          </p:nvSpPr>
          <p:spPr>
            <a:xfrm>
              <a:off x="3326822" y="4052887"/>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4" name="椭圆 113"/>
            <p:cNvSpPr/>
            <p:nvPr/>
          </p:nvSpPr>
          <p:spPr>
            <a:xfrm>
              <a:off x="3536338" y="4034781"/>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5" name="椭圆 114"/>
            <p:cNvSpPr/>
            <p:nvPr/>
          </p:nvSpPr>
          <p:spPr>
            <a:xfrm>
              <a:off x="2826844" y="4363509"/>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3058311" y="4363509"/>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3242153" y="4399894"/>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3473620" y="4367615"/>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p:nvPr/>
          </p:nvSpPr>
          <p:spPr>
            <a:xfrm>
              <a:off x="3966472" y="4390369"/>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a:off x="4224054" y="4390369"/>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2826844" y="4727729"/>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3064803" y="473582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a:off x="3309974" y="4716489"/>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3547933" y="473582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4028863" y="4722950"/>
              <a:ext cx="95250" cy="95250"/>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1051880" y="1524062"/>
            <a:ext cx="577402" cy="461665"/>
          </a:xfrm>
          <a:prstGeom prst="rect">
            <a:avLst/>
          </a:prstGeom>
          <a:noFill/>
        </p:spPr>
        <p:txBody>
          <a:bodyPr wrap="none" rtlCol="0">
            <a:spAutoFit/>
          </a:bodyPr>
          <a:lstStyle/>
          <a:p>
            <a:r>
              <a:rPr lang="en-US" altLang="zh-CN" sz="2400" dirty="0" smtClean="0">
                <a:latin typeface="Tahoma" panose="020B0604030504040204" pitchFamily="34" charset="0"/>
                <a:ea typeface="Tahoma" panose="020B0604030504040204" pitchFamily="34" charset="0"/>
                <a:cs typeface="Tahoma" panose="020B0604030504040204" pitchFamily="34" charset="0"/>
              </a:rPr>
              <a:t>#3</a:t>
            </a:r>
            <a:endParaRPr lang="zh-CN" altLang="en-US" sz="2400" dirty="0">
              <a:latin typeface="Tahoma" panose="020B0604030504040204" pitchFamily="34" charset="0"/>
              <a:cs typeface="Tahoma" panose="020B0604030504040204" pitchFamily="34" charset="0"/>
            </a:endParaRPr>
          </a:p>
        </p:txBody>
      </p:sp>
      <p:sp>
        <p:nvSpPr>
          <p:cNvPr id="4" name="文本框 3"/>
          <p:cNvSpPr txBox="1"/>
          <p:nvPr/>
        </p:nvSpPr>
        <p:spPr>
          <a:xfrm>
            <a:off x="4487229" y="1542927"/>
            <a:ext cx="577402" cy="461665"/>
          </a:xfrm>
          <a:prstGeom prst="rect">
            <a:avLst/>
          </a:prstGeom>
          <a:noFill/>
        </p:spPr>
        <p:txBody>
          <a:bodyPr wrap="none" rtlCol="0">
            <a:spAutoFit/>
          </a:bodyPr>
          <a:lstStyle/>
          <a:p>
            <a:r>
              <a:rPr lang="en-US" altLang="zh-CN" sz="2400" dirty="0" smtClean="0">
                <a:latin typeface="Tahoma" panose="020B0604030504040204" pitchFamily="34" charset="0"/>
                <a:ea typeface="Tahoma" panose="020B0604030504040204" pitchFamily="34" charset="0"/>
                <a:cs typeface="Tahoma" panose="020B0604030504040204" pitchFamily="34" charset="0"/>
              </a:rPr>
              <a:t>#2</a:t>
            </a:r>
            <a:endParaRPr lang="zh-CN" altLang="en-US" sz="2400" dirty="0">
              <a:latin typeface="Tahoma" panose="020B0604030504040204" pitchFamily="34" charset="0"/>
              <a:cs typeface="Tahoma" panose="020B0604030504040204" pitchFamily="34" charset="0"/>
            </a:endParaRPr>
          </a:p>
        </p:txBody>
      </p:sp>
      <p:sp>
        <p:nvSpPr>
          <p:cNvPr id="126" name="文本框 125"/>
          <p:cNvSpPr txBox="1"/>
          <p:nvPr/>
        </p:nvSpPr>
        <p:spPr>
          <a:xfrm>
            <a:off x="5328798" y="1517274"/>
            <a:ext cx="4004622" cy="2123658"/>
          </a:xfrm>
          <a:prstGeom prst="rect">
            <a:avLst/>
          </a:prstGeom>
          <a:noFill/>
        </p:spPr>
        <p:txBody>
          <a:bodyPr wrap="none" rtlCol="0">
            <a:spAutoFit/>
          </a:bodyPr>
          <a:lstStyle/>
          <a:p>
            <a:pPr>
              <a:lnSpc>
                <a:spcPct val="150000"/>
              </a:lnSpc>
            </a:pPr>
            <a:r>
              <a:rPr lang="en-US" altLang="zh-CN" sz="2200" b="1" dirty="0" smtClean="0">
                <a:solidFill>
                  <a:srgbClr val="009900"/>
                </a:solidFill>
                <a:latin typeface="Tahoma" panose="020B0604030504040204" pitchFamily="34" charset="0"/>
                <a:ea typeface="Tahoma" panose="020B0604030504040204" pitchFamily="34" charset="0"/>
                <a:cs typeface="Tahoma" panose="020B0604030504040204" pitchFamily="34" charset="0"/>
              </a:rPr>
              <a:t>Environment:</a:t>
            </a:r>
            <a:r>
              <a:rPr lang="en-US" altLang="zh-CN" sz="2200" dirty="0" smtClean="0">
                <a:latin typeface="Tahoma" panose="020B0604030504040204" pitchFamily="34" charset="0"/>
                <a:ea typeface="Tahoma" panose="020B0604030504040204" pitchFamily="34" charset="0"/>
                <a:cs typeface="Tahoma" panose="020B0604030504040204" pitchFamily="34" charset="0"/>
              </a:rPr>
              <a:t> SEIEE Building</a:t>
            </a:r>
          </a:p>
          <a:p>
            <a:pPr>
              <a:lnSpc>
                <a:spcPct val="150000"/>
              </a:lnSpc>
            </a:pPr>
            <a:r>
              <a:rPr lang="en-US" altLang="zh-CN" sz="2200" b="1" dirty="0" smtClean="0">
                <a:solidFill>
                  <a:srgbClr val="009900"/>
                </a:solidFill>
                <a:latin typeface="Tahoma" panose="020B0604030504040204" pitchFamily="34" charset="0"/>
                <a:ea typeface="Tahoma" panose="020B0604030504040204" pitchFamily="34" charset="0"/>
                <a:cs typeface="Tahoma" panose="020B0604030504040204" pitchFamily="34" charset="0"/>
              </a:rPr>
              <a:t>AP SSID:</a:t>
            </a:r>
            <a:r>
              <a:rPr lang="en-US" altLang="zh-CN" sz="2200" b="1" dirty="0" smtClean="0">
                <a:latin typeface="Tahoma" panose="020B0604030504040204" pitchFamily="34" charset="0"/>
                <a:ea typeface="Tahoma" panose="020B0604030504040204" pitchFamily="34" charset="0"/>
                <a:cs typeface="Tahoma" panose="020B0604030504040204" pitchFamily="34" charset="0"/>
              </a:rPr>
              <a:t> </a:t>
            </a:r>
            <a:r>
              <a:rPr lang="en-US" altLang="zh-CN" sz="2200" dirty="0" smtClean="0">
                <a:latin typeface="Tahoma" panose="020B0604030504040204" pitchFamily="34" charset="0"/>
                <a:ea typeface="Tahoma" panose="020B0604030504040204" pitchFamily="34" charset="0"/>
                <a:cs typeface="Tahoma" panose="020B0604030504040204" pitchFamily="34" charset="0"/>
              </a:rPr>
              <a:t>Lab-328</a:t>
            </a:r>
          </a:p>
          <a:p>
            <a:pPr>
              <a:lnSpc>
                <a:spcPct val="150000"/>
              </a:lnSpc>
            </a:pPr>
            <a:r>
              <a:rPr lang="en-US" altLang="zh-CN" sz="2200" b="1" dirty="0" smtClean="0">
                <a:solidFill>
                  <a:srgbClr val="009900"/>
                </a:solidFill>
                <a:latin typeface="Tahoma" panose="020B0604030504040204" pitchFamily="34" charset="0"/>
                <a:ea typeface="Tahoma" panose="020B0604030504040204" pitchFamily="34" charset="0"/>
                <a:cs typeface="Tahoma" panose="020B0604030504040204" pitchFamily="34" charset="0"/>
              </a:rPr>
              <a:t>Total RPs: </a:t>
            </a:r>
            <a:r>
              <a:rPr lang="en-US" altLang="zh-CN" sz="2200" dirty="0" smtClean="0">
                <a:latin typeface="Tahoma" panose="020B0604030504040204" pitchFamily="34" charset="0"/>
                <a:ea typeface="Tahoma" panose="020B0604030504040204" pitchFamily="34" charset="0"/>
                <a:cs typeface="Tahoma" panose="020B0604030504040204" pitchFamily="34" charset="0"/>
              </a:rPr>
              <a:t>101</a:t>
            </a:r>
          </a:p>
          <a:p>
            <a:pPr>
              <a:lnSpc>
                <a:spcPct val="150000"/>
              </a:lnSpc>
            </a:pPr>
            <a:r>
              <a:rPr lang="en-US" altLang="zh-CN" sz="2200" b="1" dirty="0" smtClean="0">
                <a:solidFill>
                  <a:srgbClr val="009900"/>
                </a:solidFill>
                <a:latin typeface="Tahoma" panose="020B0604030504040204" pitchFamily="34" charset="0"/>
                <a:ea typeface="Tahoma" panose="020B0604030504040204" pitchFamily="34" charset="0"/>
                <a:cs typeface="Tahoma" panose="020B0604030504040204" pitchFamily="34" charset="0"/>
              </a:rPr>
              <a:t>Period:</a:t>
            </a:r>
            <a:r>
              <a:rPr lang="en-US" altLang="zh-CN" sz="2200" dirty="0" smtClean="0">
                <a:solidFill>
                  <a:srgbClr val="009900"/>
                </a:solidFill>
                <a:latin typeface="Tahoma" panose="020B0604030504040204" pitchFamily="34" charset="0"/>
                <a:ea typeface="Tahoma" panose="020B0604030504040204" pitchFamily="34" charset="0"/>
                <a:cs typeface="Tahoma" panose="020B0604030504040204" pitchFamily="34" charset="0"/>
              </a:rPr>
              <a:t> </a:t>
            </a:r>
            <a:r>
              <a:rPr lang="en-US" altLang="zh-CN" sz="2200" dirty="0" smtClean="0">
                <a:latin typeface="Tahoma" panose="020B0604030504040204" pitchFamily="34" charset="0"/>
                <a:ea typeface="Tahoma" panose="020B0604030504040204" pitchFamily="34" charset="0"/>
                <a:cs typeface="Tahoma" panose="020B0604030504040204" pitchFamily="34" charset="0"/>
              </a:rPr>
              <a:t>10s</a:t>
            </a:r>
          </a:p>
        </p:txBody>
      </p:sp>
      <p:sp>
        <p:nvSpPr>
          <p:cNvPr id="128" name="文本框 127"/>
          <p:cNvSpPr txBox="1"/>
          <p:nvPr/>
        </p:nvSpPr>
        <p:spPr>
          <a:xfrm>
            <a:off x="-12700" y="4141129"/>
            <a:ext cx="9073702" cy="461665"/>
          </a:xfrm>
          <a:prstGeom prst="rect">
            <a:avLst/>
          </a:prstGeom>
          <a:noFill/>
        </p:spPr>
        <p:txBody>
          <a:bodyPr wrap="none" rtlCol="0">
            <a:spAutoFit/>
          </a:bodyPr>
          <a:lstStyle/>
          <a:p>
            <a:r>
              <a:rPr lang="en-US" altLang="zh-CN" sz="2400" b="1" dirty="0" smtClean="0">
                <a:solidFill>
                  <a:srgbClr val="009900"/>
                </a:solidFill>
                <a:latin typeface="Tahoma" panose="020B0604030504040204" pitchFamily="34" charset="0"/>
                <a:ea typeface="Tahoma" panose="020B0604030504040204" pitchFamily="34" charset="0"/>
                <a:cs typeface="Tahoma" panose="020B0604030504040204" pitchFamily="34" charset="0"/>
              </a:rPr>
              <a:t>Setup: </a:t>
            </a:r>
            <a:r>
              <a:rPr lang="en-US" altLang="zh-CN" sz="2400" dirty="0" smtClean="0">
                <a:latin typeface="Tahoma" panose="020B0604030504040204" pitchFamily="34" charset="0"/>
                <a:ea typeface="Tahoma" panose="020B0604030504040204" pitchFamily="34" charset="0"/>
                <a:cs typeface="Tahoma" panose="020B0604030504040204" pitchFamily="34" charset="0"/>
              </a:rPr>
              <a:t>Dell14R1528 </a:t>
            </a:r>
            <a:r>
              <a:rPr lang="en-US" altLang="zh-CN" sz="2400" dirty="0" err="1" smtClean="0">
                <a:latin typeface="Tahoma" panose="020B0604030504040204" pitchFamily="34" charset="0"/>
                <a:ea typeface="Tahoma" panose="020B0604030504040204" pitchFamily="34" charset="0"/>
                <a:cs typeface="Tahoma" panose="020B0604030504040204" pitchFamily="34" charset="0"/>
              </a:rPr>
              <a:t>laptop+wisebrave</a:t>
            </a:r>
            <a:r>
              <a:rPr lang="en-US" altLang="zh-CN" sz="2400" dirty="0" smtClean="0">
                <a:latin typeface="Tahoma" panose="020B0604030504040204" pitchFamily="34" charset="0"/>
                <a:ea typeface="Tahoma" panose="020B0604030504040204" pitchFamily="34" charset="0"/>
                <a:cs typeface="Tahoma" panose="020B0604030504040204" pitchFamily="34" charset="0"/>
              </a:rPr>
              <a:t> USB wireless </a:t>
            </a:r>
            <a:r>
              <a:rPr lang="en-US" altLang="zh-CN" sz="2400" dirty="0" err="1" smtClean="0">
                <a:latin typeface="Tahoma" panose="020B0604030504040204" pitchFamily="34" charset="0"/>
                <a:ea typeface="Tahoma" panose="020B0604030504040204" pitchFamily="34" charset="0"/>
                <a:cs typeface="Tahoma" panose="020B0604030504040204" pitchFamily="34" charset="0"/>
              </a:rPr>
              <a:t>card+trolley</a:t>
            </a:r>
            <a:endParaRPr lang="en-US" altLang="zh-CN" sz="24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29" name="图片 1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818" y="4721218"/>
            <a:ext cx="2646054" cy="1984541"/>
          </a:xfrm>
          <a:prstGeom prst="rect">
            <a:avLst/>
          </a:prstGeom>
        </p:spPr>
      </p:pic>
      <p:cxnSp>
        <p:nvCxnSpPr>
          <p:cNvPr id="131" name="直接箭头连接符 130"/>
          <p:cNvCxnSpPr>
            <a:stCxn id="128" idx="2"/>
          </p:cNvCxnSpPr>
          <p:nvPr/>
        </p:nvCxnSpPr>
        <p:spPr>
          <a:xfrm flipH="1">
            <a:off x="2950673" y="4602794"/>
            <a:ext cx="1573478" cy="4120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接箭头连接符 131"/>
          <p:cNvCxnSpPr/>
          <p:nvPr/>
        </p:nvCxnSpPr>
        <p:spPr>
          <a:xfrm flipH="1">
            <a:off x="1818018" y="4636417"/>
            <a:ext cx="345563" cy="6280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7" name="文本框 136"/>
          <p:cNvSpPr txBox="1"/>
          <p:nvPr/>
        </p:nvSpPr>
        <p:spPr>
          <a:xfrm>
            <a:off x="4947078" y="3625161"/>
            <a:ext cx="4347665" cy="430887"/>
          </a:xfrm>
          <a:prstGeom prst="rect">
            <a:avLst/>
          </a:prstGeom>
          <a:noFill/>
        </p:spPr>
        <p:txBody>
          <a:bodyPr wrap="none" rtlCol="0">
            <a:spAutoFit/>
          </a:bodyPr>
          <a:lstStyle/>
          <a:p>
            <a:r>
              <a:rPr lang="en-US" altLang="zh-CN" sz="2200" b="1" dirty="0" smtClean="0">
                <a:solidFill>
                  <a:srgbClr val="009900"/>
                </a:solidFill>
                <a:latin typeface="Tahoma" panose="020B0604030504040204" pitchFamily="34" charset="0"/>
                <a:ea typeface="Tahoma" panose="020B0604030504040204" pitchFamily="34" charset="0"/>
                <a:cs typeface="Tahoma" panose="020B0604030504040204" pitchFamily="34" charset="0"/>
              </a:rPr>
              <a:t>OS: </a:t>
            </a:r>
            <a:r>
              <a:rPr lang="en-US" altLang="zh-CN" sz="2200" dirty="0" smtClean="0">
                <a:latin typeface="Tahoma" panose="020B0604030504040204" pitchFamily="34" charset="0"/>
                <a:ea typeface="Tahoma" panose="020B0604030504040204" pitchFamily="34" charset="0"/>
                <a:cs typeface="Tahoma" panose="020B0604030504040204" pitchFamily="34" charset="0"/>
              </a:rPr>
              <a:t>Windows 8.1 / Ubuntu 12.04</a:t>
            </a:r>
            <a:endParaRPr lang="zh-CN" altLang="en-US" sz="2200" dirty="0">
              <a:latin typeface="Tahoma" panose="020B0604030504040204" pitchFamily="34" charset="0"/>
              <a:cs typeface="Tahoma" panose="020B0604030504040204" pitchFamily="34" charset="0"/>
            </a:endParaRPr>
          </a:p>
        </p:txBody>
      </p:sp>
      <p:pic>
        <p:nvPicPr>
          <p:cNvPr id="138" name="图片 137"/>
          <p:cNvPicPr>
            <a:picLocks noChangeAspect="1"/>
          </p:cNvPicPr>
          <p:nvPr/>
        </p:nvPicPr>
        <p:blipFill rotWithShape="1">
          <a:blip r:embed="rId7" cstate="print">
            <a:extLst>
              <a:ext uri="{28A0092B-C50C-407E-A947-70E740481C1C}">
                <a14:useLocalDpi xmlns:a14="http://schemas.microsoft.com/office/drawing/2010/main" val="0"/>
              </a:ext>
            </a:extLst>
          </a:blip>
          <a:srcRect l="5026" t="1" b="-2015"/>
          <a:stretch/>
        </p:blipFill>
        <p:spPr>
          <a:xfrm>
            <a:off x="4494515" y="4652744"/>
            <a:ext cx="4227821" cy="2192467"/>
          </a:xfrm>
          <a:prstGeom prst="rect">
            <a:avLst/>
          </a:prstGeom>
        </p:spPr>
      </p:pic>
    </p:spTree>
    <p:extLst>
      <p:ext uri="{BB962C8B-B14F-4D97-AF65-F5344CB8AC3E}">
        <p14:creationId xmlns:p14="http://schemas.microsoft.com/office/powerpoint/2010/main" val="318653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fade">
                                      <p:cBhvr>
                                        <p:cTn id="11" dur="500"/>
                                        <p:tgtEl>
                                          <p:spTgt spid="131"/>
                                        </p:tgtEl>
                                      </p:cBhvr>
                                    </p:animEffect>
                                  </p:childTnLst>
                                </p:cTn>
                              </p:par>
                              <p:par>
                                <p:cTn id="12" presetID="10" presetClass="entr" presetSubtype="0" fill="hold" nodeType="withEffect">
                                  <p:stCondLst>
                                    <p:cond delay="0"/>
                                  </p:stCondLst>
                                  <p:childTnLst>
                                    <p:set>
                                      <p:cBhvr>
                                        <p:cTn id="13" dur="1" fill="hold">
                                          <p:stCondLst>
                                            <p:cond delay="0"/>
                                          </p:stCondLst>
                                        </p:cTn>
                                        <p:tgtEl>
                                          <p:spTgt spid="132"/>
                                        </p:tgtEl>
                                        <p:attrNameLst>
                                          <p:attrName>style.visibility</p:attrName>
                                        </p:attrNameLst>
                                      </p:cBhvr>
                                      <p:to>
                                        <p:strVal val="visible"/>
                                      </p:to>
                                    </p:set>
                                    <p:animEffect transition="in" filter="fade">
                                      <p:cBhvr>
                                        <p:cTn id="14" dur="500"/>
                                        <p:tgtEl>
                                          <p:spTgt spid="13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fade">
                                      <p:cBhvr>
                                        <p:cTn id="19"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3627</TotalTime>
  <Words>1275</Words>
  <Application>Microsoft Office PowerPoint</Application>
  <PresentationFormat>全屏显示(4:3)</PresentationFormat>
  <Paragraphs>178</Paragraphs>
  <Slides>13</Slides>
  <Notes>13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宋体</vt:lpstr>
      <vt:lpstr>Arial</vt:lpstr>
      <vt:lpstr>Calibri</vt:lpstr>
      <vt:lpstr>Calibri Light</vt:lpstr>
      <vt:lpstr>Cambria Math</vt:lpstr>
      <vt:lpstr>Tahoma</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Zhihao Wu</dc:creator>
  <cp:lastModifiedBy>Zhihao Wu</cp:lastModifiedBy>
  <cp:revision>141</cp:revision>
  <dcterms:created xsi:type="dcterms:W3CDTF">2015-05-23T09:46:29Z</dcterms:created>
  <dcterms:modified xsi:type="dcterms:W3CDTF">2015-05-26T00:16:01Z</dcterms:modified>
</cp:coreProperties>
</file>