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sldIdLst>
    <p:sldId id="336" r:id="rId2"/>
    <p:sldId id="609" r:id="rId3"/>
    <p:sldId id="689" r:id="rId4"/>
    <p:sldId id="554" r:id="rId5"/>
    <p:sldId id="641" r:id="rId6"/>
    <p:sldId id="670" r:id="rId7"/>
    <p:sldId id="690" r:id="rId8"/>
    <p:sldId id="614" r:id="rId9"/>
    <p:sldId id="669" r:id="rId10"/>
    <p:sldId id="671" r:id="rId11"/>
    <p:sldId id="672" r:id="rId12"/>
    <p:sldId id="673" r:id="rId13"/>
    <p:sldId id="674" r:id="rId14"/>
    <p:sldId id="691" r:id="rId15"/>
    <p:sldId id="675" r:id="rId16"/>
    <p:sldId id="679" r:id="rId17"/>
    <p:sldId id="676" r:id="rId18"/>
    <p:sldId id="677" r:id="rId19"/>
    <p:sldId id="678" r:id="rId20"/>
    <p:sldId id="680" r:id="rId21"/>
    <p:sldId id="681" r:id="rId22"/>
    <p:sldId id="682" r:id="rId23"/>
    <p:sldId id="683" r:id="rId24"/>
    <p:sldId id="684" r:id="rId25"/>
    <p:sldId id="685" r:id="rId26"/>
    <p:sldId id="692" r:id="rId27"/>
    <p:sldId id="688" r:id="rId28"/>
    <p:sldId id="693" r:id="rId29"/>
    <p:sldId id="687" r:id="rId30"/>
    <p:sldId id="686" r:id="rId31"/>
    <p:sldId id="422" r:id="rId32"/>
    <p:sldId id="694" r:id="rId33"/>
    <p:sldId id="695" r:id="rId34"/>
    <p:sldId id="696" r:id="rId35"/>
    <p:sldId id="697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yu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635"/>
    <a:srgbClr val="F243BE"/>
    <a:srgbClr val="2881F0"/>
    <a:srgbClr val="A3F346"/>
    <a:srgbClr val="CC3300"/>
    <a:srgbClr val="0000FF"/>
    <a:srgbClr val="00FF00"/>
    <a:srgbClr val="FF0000"/>
    <a:srgbClr val="0E245F"/>
    <a:srgbClr val="0E2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8" autoAdjust="0"/>
    <p:restoredTop sz="95465" autoAdjust="0"/>
  </p:normalViewPr>
  <p:slideViewPr>
    <p:cSldViewPr snapToGrid="0">
      <p:cViewPr varScale="1">
        <p:scale>
          <a:sx n="72" d="100"/>
          <a:sy n="72" d="100"/>
        </p:scale>
        <p:origin x="-1242" y="-102"/>
      </p:cViewPr>
      <p:guideLst>
        <p:guide orient="horz" pos="2160"/>
        <p:guide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73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147CEF0-F15E-435E-B326-883516FFF0AB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420576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415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79493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7CEF0-F15E-435E-B326-883516FFF0AB}" type="slidenum">
              <a:rPr lang="en-US" altLang="zh-CN" smtClean="0"/>
              <a:pPr>
                <a:defRPr/>
              </a:pPr>
              <a:t>4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7CEF0-F15E-435E-B326-883516FFF0AB}" type="slidenum">
              <a:rPr lang="en-US" altLang="zh-CN" smtClean="0"/>
              <a:pPr>
                <a:defRPr/>
              </a:pPr>
              <a:t>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909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 smtClean="0"/>
              <a:t>The outline is listed as follows.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132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6" name="Picture 9" descr="azzj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jtu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October 17, 2005</a:t>
            </a:r>
            <a:endParaRPr 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CN"/>
              <a:t>Modeling and Analysis of Connectivity in MANETs with Misbehaving Nodes, ICC '06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92FA236-0415-4A78-982A-0509EA46A66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632866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F487-FDFC-4B96-83D3-9A3A569E44C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0028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09F1-D0F7-43CE-BD41-B3BE79D593B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592241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3700" y="38100"/>
            <a:ext cx="8242300" cy="914400"/>
          </a:xfrm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0CEC-7D29-4923-A0DE-EB42CCE49DF7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3002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07DB-4224-4D46-B0DD-AD83ACF3B8D2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262073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8386-BF20-495F-AC85-8A5E4CF06A1A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664374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AEBC-AD8E-4354-8A9C-17F36AE8D464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2025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EFC58-7A4B-4BA5-BA83-47C9BA14CDCE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7726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E4A6-E2AC-459B-818F-15CE0739B05F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4161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0587-0362-4FD5-93C0-2D4415CC6AE5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1677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E23E-33C1-4AD6-8BBF-A235510F3C1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131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E06F2-BE46-4F12-B48F-6C1784ED7CCD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5413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Modeling and Analysis of Connectivity in MANETs with Misbehaving Nodes, ICC '06</a:t>
            </a:r>
            <a:endParaRPr 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>
              <a:defRPr/>
            </a:pPr>
            <a:fld id="{15955835-65E1-490D-822B-D329C5303AB3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5772" y="2090057"/>
            <a:ext cx="9144000" cy="171994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atrix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arcode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CN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604661"/>
            <a:ext cx="8305800" cy="1828800"/>
          </a:xfrm>
        </p:spPr>
        <p:txBody>
          <a:bodyPr/>
          <a:lstStyle/>
          <a:p>
            <a:pPr algn="r" eaLnBrk="1" hangingPunct="1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Presented by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:</a:t>
            </a:r>
            <a:r>
              <a:rPr lang="en-US" altLang="zh-C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Yuting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</a:t>
            </a:r>
            <a:r>
              <a:rPr lang="en-US" altLang="zh-C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Bao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eaLnBrk="1" hangingPunct="1"/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894"/>
    </mc:Choice>
    <mc:Fallback>
      <p:transition advTm="128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Next, we convert the gray scale </a:t>
            </a:r>
            <a:r>
              <a:rPr lang="en-US" altLang="zh-CN" dirty="0" smtClean="0"/>
              <a:t>image into </a:t>
            </a:r>
            <a:r>
              <a:rPr lang="en-US" altLang="zh-CN" dirty="0"/>
              <a:t>dot </a:t>
            </a:r>
            <a:r>
              <a:rPr lang="en-US" altLang="zh-CN" dirty="0" smtClean="0"/>
              <a:t>matrix by using </a:t>
            </a:r>
            <a:r>
              <a:rPr lang="en-US" altLang="zh-CN" dirty="0"/>
              <a:t>Error </a:t>
            </a:r>
            <a:r>
              <a:rPr lang="en-US" altLang="zh-CN" dirty="0" smtClean="0"/>
              <a:t>Diffusion </a:t>
            </a:r>
            <a:r>
              <a:rPr lang="en-US" altLang="zh-CN" dirty="0"/>
              <a:t>D</a:t>
            </a:r>
            <a:r>
              <a:rPr lang="en-US" altLang="zh-CN" dirty="0" smtClean="0"/>
              <a:t>ithering.</a:t>
            </a:r>
          </a:p>
          <a:p>
            <a:endParaRPr lang="en-US" altLang="zh-CN" dirty="0"/>
          </a:p>
          <a:p>
            <a:r>
              <a:rPr lang="en-US" altLang="zh-CN" dirty="0"/>
              <a:t>Error </a:t>
            </a:r>
            <a:r>
              <a:rPr lang="en-US" altLang="zh-CN" dirty="0" smtClean="0"/>
              <a:t>Diffusion can reduce </a:t>
            </a:r>
            <a:r>
              <a:rPr lang="en-US" altLang="zh-CN" dirty="0"/>
              <a:t>the number of quantization </a:t>
            </a:r>
            <a:r>
              <a:rPr lang="en-US" altLang="zh-CN" dirty="0" smtClean="0"/>
              <a:t>levels in a gray scale image. In the project, we reduce </a:t>
            </a:r>
            <a:r>
              <a:rPr lang="en-US" altLang="zh-CN" dirty="0"/>
              <a:t>the number of quantization states to </a:t>
            </a:r>
            <a:r>
              <a:rPr lang="en-US" altLang="zh-CN" dirty="0" smtClean="0"/>
              <a:t>two </a:t>
            </a:r>
            <a:r>
              <a:rPr lang="en-US" altLang="zh-CN" dirty="0"/>
              <a:t>per channel. This makes the image suitable for </a:t>
            </a:r>
            <a:r>
              <a:rPr lang="en-US" altLang="zh-CN" dirty="0" smtClean="0"/>
              <a:t>information hiding.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10</a:t>
            </a:fld>
            <a:endParaRPr lang="zh-CN"/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332015" y="251871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Generating dot matrix </a:t>
            </a:r>
            <a:r>
              <a:rPr lang="en-US" altLang="zh-CN" sz="3200" b="1" i="0" dirty="0" smtClean="0">
                <a:effectLst/>
              </a:rPr>
              <a:t>– </a:t>
            </a:r>
            <a:br>
              <a:rPr lang="en-US" altLang="zh-CN" sz="3200" b="1" i="0" dirty="0" smtClean="0">
                <a:effectLst/>
              </a:rPr>
            </a:br>
            <a:r>
              <a:rPr lang="en-US" altLang="zh-CN" sz="3200" b="1" i="0" dirty="0" smtClean="0">
                <a:effectLst/>
              </a:rPr>
              <a:t>                           </a:t>
            </a:r>
            <a:r>
              <a:rPr lang="en-US" altLang="zh-CN" sz="2400" b="1" i="0" dirty="0" smtClean="0">
                <a:effectLst/>
              </a:rPr>
              <a:t>Dithering </a:t>
            </a:r>
            <a:r>
              <a:rPr lang="en-US" altLang="zh-CN" sz="2400" b="1" i="0" dirty="0">
                <a:effectLst/>
              </a:rPr>
              <a:t>algorithm</a:t>
            </a:r>
            <a:br>
              <a:rPr lang="en-US" altLang="zh-CN" sz="24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6371"/>
      </p:ext>
    </p:extLst>
  </p:cSld>
  <p:clrMapOvr>
    <a:masterClrMapping/>
  </p:clrMapOvr>
  <p:transition advTm="23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2998304"/>
          </a:xfrm>
        </p:spPr>
        <p:txBody>
          <a:bodyPr/>
          <a:lstStyle/>
          <a:p>
            <a:r>
              <a:rPr lang="en-US" altLang="zh-CN" sz="3200" b="1" dirty="0" smtClean="0"/>
              <a:t>Steps of Error diffusion dithering-</a:t>
            </a:r>
            <a:r>
              <a:rPr lang="en-US" altLang="zh-CN" b="1" dirty="0" smtClean="0"/>
              <a:t>Step 1</a:t>
            </a:r>
            <a:endParaRPr lang="en-US" altLang="zh-CN" b="1" dirty="0"/>
          </a:p>
          <a:p>
            <a:r>
              <a:rPr lang="en-US" altLang="zh-CN" dirty="0" smtClean="0"/>
              <a:t> Add up the gray value of 16 pixels in a 4*4 block.</a:t>
            </a:r>
          </a:p>
          <a:p>
            <a:r>
              <a:rPr lang="en-US" altLang="zh-CN" dirty="0" smtClean="0"/>
              <a:t>If the sum is less than a threshold T, we draw four black dots at the center of the block, otherwise, we draw four white dots instead.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11</a:t>
            </a:fld>
            <a:endParaRPr lang="zh-CN"/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332015" y="251871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Generating dot matrix </a:t>
            </a:r>
            <a:r>
              <a:rPr lang="en-US" altLang="zh-CN" sz="3200" b="1" i="0" dirty="0" smtClean="0">
                <a:effectLst/>
              </a:rPr>
              <a:t>– </a:t>
            </a:r>
            <a:br>
              <a:rPr lang="en-US" altLang="zh-CN" sz="3200" b="1" i="0" dirty="0" smtClean="0">
                <a:effectLst/>
              </a:rPr>
            </a:br>
            <a:r>
              <a:rPr lang="en-US" altLang="zh-CN" sz="3200" b="1" i="0" dirty="0" smtClean="0">
                <a:effectLst/>
              </a:rPr>
              <a:t>                           </a:t>
            </a:r>
            <a:r>
              <a:rPr lang="en-US" altLang="zh-CN" sz="2400" b="1" i="0" dirty="0" smtClean="0">
                <a:effectLst/>
              </a:rPr>
              <a:t>Dithering </a:t>
            </a:r>
            <a:r>
              <a:rPr lang="en-US" altLang="zh-CN" sz="2400" b="1" i="0" dirty="0">
                <a:effectLst/>
              </a:rPr>
              <a:t>algorithm</a:t>
            </a:r>
            <a:br>
              <a:rPr lang="en-US" altLang="zh-CN" sz="24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40279" r="30613"/>
          <a:stretch/>
        </p:blipFill>
        <p:spPr bwMode="auto">
          <a:xfrm>
            <a:off x="993915" y="4358605"/>
            <a:ext cx="1842050" cy="18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6" y="3945982"/>
            <a:ext cx="1185862" cy="12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41" y="5576207"/>
            <a:ext cx="1176337" cy="11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箭头 7"/>
          <p:cNvSpPr/>
          <p:nvPr/>
        </p:nvSpPr>
        <p:spPr bwMode="auto">
          <a:xfrm>
            <a:off x="3048000" y="5146131"/>
            <a:ext cx="1431235" cy="24750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130468"/>
            <a:ext cx="1510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/>
              </a:rPr>
              <a:t>Calculate the sum of 16 pixels</a:t>
            </a:r>
            <a:endParaRPr lang="zh-CN" altLang="en-US" dirty="0">
              <a:effectLst/>
            </a:endParaRPr>
          </a:p>
        </p:txBody>
      </p:sp>
      <p:sp>
        <p:nvSpPr>
          <p:cNvPr id="14" name="右箭头 13"/>
          <p:cNvSpPr/>
          <p:nvPr/>
        </p:nvSpPr>
        <p:spPr bwMode="auto">
          <a:xfrm rot="20197488">
            <a:off x="4682010" y="4748613"/>
            <a:ext cx="1431235" cy="24750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 rot="1328717">
            <a:off x="4678517" y="5634604"/>
            <a:ext cx="1431235" cy="247504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 rot="20103889">
            <a:off x="4477416" y="4374977"/>
            <a:ext cx="184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/>
              </a:rPr>
              <a:t>Less than T</a:t>
            </a:r>
            <a:endParaRPr lang="zh-CN" altLang="en-US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 rot="1305238">
            <a:off x="4439476" y="5910470"/>
            <a:ext cx="2199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/>
              </a:rPr>
              <a:t>Larger than T</a:t>
            </a:r>
            <a:endParaRPr lang="zh-CN" alt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61451"/>
      </p:ext>
    </p:extLst>
  </p:cSld>
  <p:clrMapOvr>
    <a:masterClrMapping/>
  </p:clrMapOvr>
  <p:transition advTm="30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4" grpId="0" animBg="1"/>
      <p:bldP spid="15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880113"/>
          </a:xfrm>
        </p:spPr>
        <p:txBody>
          <a:bodyPr/>
          <a:lstStyle/>
          <a:p>
            <a:r>
              <a:rPr lang="en-US" altLang="zh-CN" sz="3200" b="1" dirty="0"/>
              <a:t>Steps of Error diffusion </a:t>
            </a:r>
            <a:r>
              <a:rPr lang="en-US" altLang="zh-CN" sz="3200" b="1" dirty="0" smtClean="0"/>
              <a:t>dithering-Step 2</a:t>
            </a:r>
            <a:endParaRPr lang="en-US" altLang="zh-CN" dirty="0" smtClean="0"/>
          </a:p>
          <a:p>
            <a:r>
              <a:rPr lang="en-US" altLang="zh-CN" dirty="0" smtClean="0"/>
              <a:t>Use the following matrix to diffuse the error of a block to its neighborhoods.</a:t>
            </a:r>
            <a:endParaRPr lang="en-US" altLang="zh-CN" dirty="0"/>
          </a:p>
          <a:p>
            <a:r>
              <a:rPr lang="en-US" altLang="zh-CN" dirty="0" smtClean="0"/>
              <a:t>"-" </a:t>
            </a:r>
            <a:r>
              <a:rPr lang="en-US" altLang="zh-CN" dirty="0"/>
              <a:t>denotes </a:t>
            </a:r>
            <a:r>
              <a:rPr lang="en-US" altLang="zh-CN" dirty="0" smtClean="0"/>
              <a:t>the pixel which </a:t>
            </a:r>
            <a:r>
              <a:rPr lang="en-US" altLang="zh-CN" dirty="0"/>
              <a:t>has already been </a:t>
            </a:r>
            <a:r>
              <a:rPr lang="en-US" altLang="zh-CN" dirty="0" smtClean="0"/>
              <a:t>processed, </a:t>
            </a:r>
            <a:r>
              <a:rPr lang="en-US" altLang="zh-CN" dirty="0"/>
              <a:t>and "#" denotes the pixel currently being processed</a:t>
            </a:r>
            <a:r>
              <a:rPr lang="en-US" altLang="zh-CN" dirty="0" smtClean="0"/>
              <a:t>. The sum of pixels multiplies by the number inside the matrix and divided by 16, and then add to the respective </a:t>
            </a:r>
            <a:r>
              <a:rPr lang="en-US" altLang="zh-CN" dirty="0"/>
              <a:t>neighborhoods.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12</a:t>
            </a:fld>
            <a:endParaRPr lang="zh-CN"/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332015" y="251871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Generating dot matrix </a:t>
            </a:r>
            <a:r>
              <a:rPr lang="en-US" altLang="zh-CN" sz="3200" b="1" i="0" dirty="0" smtClean="0">
                <a:effectLst/>
              </a:rPr>
              <a:t>– </a:t>
            </a:r>
            <a:br>
              <a:rPr lang="en-US" altLang="zh-CN" sz="3200" b="1" i="0" dirty="0" smtClean="0">
                <a:effectLst/>
              </a:rPr>
            </a:br>
            <a:r>
              <a:rPr lang="en-US" altLang="zh-CN" sz="3200" b="1" i="0" dirty="0" smtClean="0">
                <a:effectLst/>
              </a:rPr>
              <a:t>                           </a:t>
            </a:r>
            <a:r>
              <a:rPr lang="en-US" altLang="zh-CN" sz="2400" b="1" i="0" dirty="0" smtClean="0">
                <a:effectLst/>
              </a:rPr>
              <a:t>Dithering </a:t>
            </a:r>
            <a:r>
              <a:rPr lang="en-US" altLang="zh-CN" sz="2400" b="1" i="0" dirty="0">
                <a:effectLst/>
              </a:rPr>
              <a:t>algorithm</a:t>
            </a:r>
            <a:br>
              <a:rPr lang="en-US" altLang="zh-CN" sz="24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40" y="5023210"/>
            <a:ext cx="2009624" cy="8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419097"/>
      </p:ext>
    </p:extLst>
  </p:cSld>
  <p:clrMapOvr>
    <a:masterClrMapping/>
  </p:clrMapOvr>
  <p:transition advTm="567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9721" y="4967435"/>
            <a:ext cx="4040188" cy="639762"/>
          </a:xfrm>
        </p:spPr>
        <p:txBody>
          <a:bodyPr/>
          <a:lstStyle/>
          <a:p>
            <a:r>
              <a:rPr lang="en-US" altLang="zh-CN" sz="2000" dirty="0" smtClean="0"/>
              <a:t>Dot matrix without dithering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51043" y="4993940"/>
            <a:ext cx="4041775" cy="639762"/>
          </a:xfrm>
        </p:spPr>
        <p:txBody>
          <a:bodyPr/>
          <a:lstStyle/>
          <a:p>
            <a:r>
              <a:rPr lang="en-US" altLang="zh-CN" sz="2000" dirty="0" smtClean="0"/>
              <a:t>Using error diffusion dithering</a:t>
            </a:r>
            <a:endParaRPr lang="zh-CN" altLang="en-US" sz="2000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48" y="1950731"/>
            <a:ext cx="2862402" cy="2862402"/>
          </a:xfrm>
        </p:spPr>
      </p:pic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AEFC58-7A4B-4BA5-BA83-47C9BA14CDCE}" type="slidenum">
              <a:rPr lang="en-US" altLang="zh-CN" smtClean="0"/>
              <a:pPr>
                <a:defRPr/>
              </a:pPr>
              <a:t>13</a:t>
            </a:fld>
            <a:endParaRPr lang="zh-CN"/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32015" y="251871"/>
            <a:ext cx="8242300" cy="914400"/>
          </a:xfrm>
        </p:spPr>
        <p:txBody>
          <a:bodyPr/>
          <a:lstStyle/>
          <a:p>
            <a:r>
              <a:rPr lang="en-US" altLang="zh-CN" sz="3200" b="1" i="0" dirty="0">
                <a:effectLst/>
              </a:rPr>
              <a:t>Generating dot matrix </a:t>
            </a:r>
            <a:r>
              <a:rPr lang="en-US" altLang="zh-CN" sz="3200" b="1" i="0" dirty="0" smtClean="0">
                <a:effectLst/>
              </a:rPr>
              <a:t>– </a:t>
            </a:r>
            <a:br>
              <a:rPr lang="en-US" altLang="zh-CN" sz="3200" b="1" i="0" dirty="0" smtClean="0">
                <a:effectLst/>
              </a:rPr>
            </a:br>
            <a:r>
              <a:rPr lang="en-US" altLang="zh-CN" sz="3200" b="1" i="0" dirty="0" smtClean="0">
                <a:effectLst/>
              </a:rPr>
              <a:t>                           </a:t>
            </a:r>
            <a:r>
              <a:rPr lang="en-US" altLang="zh-CN" sz="2400" b="1" i="0" dirty="0" smtClean="0">
                <a:effectLst/>
              </a:rPr>
              <a:t>Dithering </a:t>
            </a:r>
            <a:r>
              <a:rPr lang="en-US" altLang="zh-CN" sz="2400" b="1" i="0" dirty="0">
                <a:effectLst/>
              </a:rPr>
              <a:t>algorithm</a:t>
            </a:r>
            <a:br>
              <a:rPr lang="en-US" altLang="zh-CN" sz="24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46" y="1946146"/>
            <a:ext cx="2890906" cy="28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8870" y="1165351"/>
            <a:ext cx="3843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Comparison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920314" y="1165351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Good!</a:t>
            </a:r>
            <a:endParaRPr lang="zh-CN" alt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561226"/>
      </p:ext>
    </p:extLst>
  </p:cSld>
  <p:clrMapOvr>
    <a:masterClrMapping/>
  </p:clrMapOvr>
  <p:transition advTm="18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D40FFEF-A9C2-4642-9849-0936525968D0}" type="slidenum">
              <a:rPr lang="en-US" altLang="zh-CN" sz="180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14</a:t>
            </a:fld>
            <a:endParaRPr lang="zh-CN" altLang="zh-CN" sz="180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943239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Motivation</a:t>
            </a: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Generating dot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atrix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Preparation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Dithering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algorithm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err="1" smtClean="0"/>
              <a:t>Flippable</a:t>
            </a:r>
            <a:r>
              <a:rPr lang="en-US" altLang="zh-CN" dirty="0" smtClean="0"/>
              <a:t> pixels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Definition 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Criterion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Score 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 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51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895"/>
    </mc:Choice>
    <mc:Fallback>
      <p:transition advTm="589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 err="1">
                <a:effectLst/>
              </a:rPr>
              <a:t>Flippable</a:t>
            </a:r>
            <a:r>
              <a:rPr lang="en-US" altLang="zh-CN" b="1" i="0" dirty="0">
                <a:effectLst/>
              </a:rPr>
              <a:t> pixels - Definition</a:t>
            </a:r>
            <a:endParaRPr lang="zh-CN" altLang="en-US" b="1" i="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30440"/>
            <a:ext cx="8305800" cy="2382187"/>
          </a:xfrm>
        </p:spPr>
        <p:txBody>
          <a:bodyPr/>
          <a:lstStyle/>
          <a:p>
            <a:r>
              <a:rPr lang="en-US" altLang="zh-CN" dirty="0" smtClean="0"/>
              <a:t>We need to find the pixels that whether they are white or black has little effect on the </a:t>
            </a:r>
            <a:r>
              <a:rPr lang="en-US" altLang="zh-CN" dirty="0"/>
              <a:t>visual </a:t>
            </a:r>
            <a:r>
              <a:rPr lang="en-US" altLang="zh-CN" dirty="0" smtClean="0"/>
              <a:t>quality. Hiding information in these pixels will not cause obvious distortion.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15</a:t>
            </a:fld>
            <a:endParaRPr lang="zh-CN"/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64142" y="3484976"/>
            <a:ext cx="4756186" cy="1956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415436"/>
      </p:ext>
    </p:extLst>
  </p:cSld>
  <p:clrMapOvr>
    <a:masterClrMapping/>
  </p:clrMapOvr>
  <p:transition advTm="27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2143"/>
            <a:ext cx="8305800" cy="4031105"/>
          </a:xfrm>
        </p:spPr>
        <p:txBody>
          <a:bodyPr/>
          <a:lstStyle/>
          <a:p>
            <a:r>
              <a:rPr lang="en-US" altLang="zh-CN" dirty="0" smtClean="0"/>
              <a:t>The pixels in the block divided into two kinds of clusters:</a:t>
            </a:r>
            <a:r>
              <a:rPr lang="en-US" altLang="zh-CN" dirty="0"/>
              <a:t> </a:t>
            </a:r>
            <a:r>
              <a:rPr lang="en-US" altLang="zh-CN" dirty="0" smtClean="0"/>
              <a:t>white clusters and black clusters. Flipping the center pixel may increase or reduce the number of clusters.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16</a:t>
            </a:fld>
            <a:endParaRPr 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err="1">
                <a:effectLst/>
              </a:rPr>
              <a:t>Flippable</a:t>
            </a:r>
            <a:r>
              <a:rPr lang="en-US" altLang="zh-CN" b="1" i="0" dirty="0">
                <a:effectLst/>
              </a:rPr>
              <a:t> pixels - Criterion</a:t>
            </a:r>
            <a:endParaRPr lang="zh-CN" altLang="en-US" b="1" i="0" dirty="0">
              <a:effectLst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/>
          <a:srcRect t="16887" b="8860"/>
          <a:stretch/>
        </p:blipFill>
        <p:spPr>
          <a:xfrm>
            <a:off x="714287" y="3723885"/>
            <a:ext cx="8071349" cy="1166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357235"/>
      </p:ext>
    </p:extLst>
  </p:cSld>
  <p:clrMapOvr>
    <a:masterClrMapping/>
  </p:clrMapOvr>
  <p:transition advTm="360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1"/>
            <a:ext cx="8686800" cy="1422816"/>
          </a:xfrm>
        </p:spPr>
        <p:txBody>
          <a:bodyPr/>
          <a:lstStyle/>
          <a:p>
            <a:r>
              <a:rPr lang="en-US" altLang="zh-CN" dirty="0" smtClean="0"/>
              <a:t>Let’s use “1” and “0” to denote black and white pixels, respectively. </a:t>
            </a:r>
            <a:r>
              <a:rPr lang="en-US" altLang="zh-CN" dirty="0"/>
              <a:t>The </a:t>
            </a:r>
            <a:r>
              <a:rPr lang="en-US" altLang="zh-CN" dirty="0" smtClean="0"/>
              <a:t>nine variables are shown below.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17</a:t>
            </a:fld>
            <a:endParaRPr 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"/>
          <a:stretch/>
        </p:blipFill>
        <p:spPr bwMode="auto">
          <a:xfrm>
            <a:off x="1182098" y="5874201"/>
            <a:ext cx="6717717" cy="8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898219" y="1962247"/>
            <a:ext cx="1826720" cy="1841125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479972" y="3726303"/>
            <a:ext cx="8686800" cy="142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i="1" kern="0" dirty="0">
                <a:effectLst/>
              </a:rPr>
              <a:t>Definition 1</a:t>
            </a:r>
            <a:r>
              <a:rPr lang="en-US" altLang="zh-CN" kern="0" dirty="0">
                <a:effectLst/>
              </a:rPr>
              <a:t>: The number of uniform white transition </a:t>
            </a:r>
            <a:r>
              <a:rPr lang="en-US" altLang="zh-CN" kern="0" dirty="0" err="1">
                <a:effectLst/>
              </a:rPr>
              <a:t>N</a:t>
            </a:r>
            <a:r>
              <a:rPr lang="en-US" altLang="zh-CN" kern="0" baseline="-25000" dirty="0" err="1">
                <a:effectLst/>
              </a:rPr>
              <a:t>vw</a:t>
            </a:r>
            <a:r>
              <a:rPr lang="en-US" altLang="zh-CN" kern="0" dirty="0">
                <a:effectLst/>
              </a:rPr>
              <a:t> and the number of uniform black transition </a:t>
            </a:r>
            <a:r>
              <a:rPr lang="en-US" altLang="zh-CN" kern="0" dirty="0" err="1">
                <a:effectLst/>
              </a:rPr>
              <a:t>N</a:t>
            </a:r>
            <a:r>
              <a:rPr lang="en-US" altLang="zh-CN" kern="0" baseline="-25000" dirty="0" err="1">
                <a:effectLst/>
              </a:rPr>
              <a:t>vb</a:t>
            </a:r>
            <a:r>
              <a:rPr lang="en-US" altLang="zh-CN" kern="0" dirty="0">
                <a:effectLst/>
              </a:rPr>
              <a:t> in a 3*3 block along vertical and horizontal directions are collectively defined as “VH Transition” and given by</a:t>
            </a: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err="1">
                <a:effectLst/>
              </a:rPr>
              <a:t>Flippable</a:t>
            </a:r>
            <a:r>
              <a:rPr lang="en-US" altLang="zh-CN" b="1" i="0" dirty="0">
                <a:effectLst/>
              </a:rPr>
              <a:t> pixels - Criterion</a:t>
            </a:r>
            <a:endParaRPr lang="zh-CN" altLang="en-US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414802"/>
      </p:ext>
    </p:extLst>
  </p:cSld>
  <p:clrMapOvr>
    <a:masterClrMapping/>
  </p:clrMapOvr>
  <p:transition advTm="4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1572718"/>
          </a:xfrm>
        </p:spPr>
        <p:txBody>
          <a:bodyPr/>
          <a:lstStyle/>
          <a:p>
            <a:r>
              <a:rPr lang="en-US" altLang="zh-CN" i="1" dirty="0"/>
              <a:t>Definition 2</a:t>
            </a:r>
            <a:r>
              <a:rPr lang="en-US" altLang="zh-CN" dirty="0"/>
              <a:t>: The number of the interior right angle </a:t>
            </a:r>
            <a:r>
              <a:rPr lang="en-US" altLang="zh-CN" dirty="0" smtClean="0"/>
              <a:t>transitions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ir</a:t>
            </a:r>
            <a:r>
              <a:rPr lang="en-US" altLang="zh-CN" dirty="0" smtClean="0"/>
              <a:t> in </a:t>
            </a:r>
            <a:r>
              <a:rPr lang="en-US" altLang="zh-CN" dirty="0"/>
              <a:t>a </a:t>
            </a:r>
            <a:r>
              <a:rPr lang="en-US" altLang="zh-CN" dirty="0" smtClean="0"/>
              <a:t>3*3 </a:t>
            </a:r>
            <a:r>
              <a:rPr lang="en-US" altLang="zh-CN" dirty="0"/>
              <a:t>block is defined as “IR Transition” </a:t>
            </a:r>
            <a:r>
              <a:rPr lang="en-US" altLang="zh-CN" dirty="0" smtClean="0"/>
              <a:t>and given </a:t>
            </a:r>
            <a:r>
              <a:rPr lang="en-US" altLang="zh-CN" dirty="0"/>
              <a:t>by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18</a:t>
            </a:fld>
            <a:endParaRPr 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23" y="2330385"/>
            <a:ext cx="4413066" cy="11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74690" y="3465445"/>
            <a:ext cx="8305800" cy="15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i="1" kern="0" dirty="0">
                <a:effectLst/>
              </a:rPr>
              <a:t>Definition 3</a:t>
            </a:r>
            <a:r>
              <a:rPr lang="en-US" altLang="zh-CN" kern="0" dirty="0">
                <a:effectLst/>
              </a:rPr>
              <a:t>: The number of transitions from the center </a:t>
            </a:r>
            <a:r>
              <a:rPr lang="en-US" altLang="zh-CN" kern="0" dirty="0" smtClean="0">
                <a:effectLst/>
              </a:rPr>
              <a:t>pixel to </a:t>
            </a:r>
            <a:r>
              <a:rPr lang="en-US" altLang="zh-CN" kern="0" dirty="0">
                <a:effectLst/>
              </a:rPr>
              <a:t>the sharp corners </a:t>
            </a:r>
            <a:r>
              <a:rPr lang="en-US" altLang="zh-CN" kern="0" dirty="0" err="1" smtClean="0">
                <a:effectLst/>
              </a:rPr>
              <a:t>N</a:t>
            </a:r>
            <a:r>
              <a:rPr lang="en-US" altLang="zh-CN" kern="0" baseline="-25000" dirty="0" err="1" smtClean="0">
                <a:effectLst/>
              </a:rPr>
              <a:t>c</a:t>
            </a:r>
            <a:r>
              <a:rPr lang="en-US" altLang="zh-CN" kern="0" dirty="0" smtClean="0">
                <a:effectLst/>
              </a:rPr>
              <a:t> in </a:t>
            </a:r>
            <a:r>
              <a:rPr lang="en-US" altLang="zh-CN" kern="0" dirty="0">
                <a:effectLst/>
              </a:rPr>
              <a:t>a </a:t>
            </a:r>
            <a:r>
              <a:rPr lang="en-US" altLang="zh-CN" kern="0" dirty="0" smtClean="0">
                <a:effectLst/>
              </a:rPr>
              <a:t>3*3 </a:t>
            </a:r>
            <a:r>
              <a:rPr lang="en-US" altLang="zh-CN" kern="0" dirty="0">
                <a:effectLst/>
              </a:rPr>
              <a:t>block is defined as </a:t>
            </a:r>
            <a:r>
              <a:rPr lang="en-US" altLang="zh-CN" kern="0" dirty="0" smtClean="0">
                <a:effectLst/>
              </a:rPr>
              <a:t>“C Transition” and </a:t>
            </a:r>
            <a:r>
              <a:rPr lang="en-US" altLang="zh-CN" kern="0" dirty="0">
                <a:effectLst/>
              </a:rPr>
              <a:t>given by</a:t>
            </a:r>
            <a:endParaRPr lang="zh-CN" altLang="en-US" kern="0" dirty="0"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21" y="5038163"/>
            <a:ext cx="5572927" cy="10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err="1">
                <a:effectLst/>
              </a:rPr>
              <a:t>Flippable</a:t>
            </a:r>
            <a:r>
              <a:rPr lang="en-US" altLang="zh-CN" b="1" i="0" dirty="0">
                <a:effectLst/>
              </a:rPr>
              <a:t> pixels - Criterion</a:t>
            </a:r>
            <a:endParaRPr lang="zh-CN" altLang="en-US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123832"/>
      </p:ext>
    </p:extLst>
  </p:cSld>
  <p:clrMapOvr>
    <a:masterClrMapping/>
  </p:clrMapOvr>
  <p:transition advTm="7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Flippable</a:t>
            </a:r>
            <a:r>
              <a:rPr lang="en-US" altLang="zh-CN" dirty="0" smtClean="0"/>
              <a:t> pixel: the </a:t>
            </a:r>
            <a:r>
              <a:rPr lang="en-US" altLang="zh-CN" dirty="0"/>
              <a:t>number of VH </a:t>
            </a:r>
            <a:r>
              <a:rPr lang="en-US" altLang="zh-CN" dirty="0" smtClean="0"/>
              <a:t>transition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vw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vb</a:t>
            </a:r>
            <a:r>
              <a:rPr lang="en-US" altLang="zh-CN" dirty="0" smtClean="0"/>
              <a:t>, </a:t>
            </a:r>
            <a:r>
              <a:rPr lang="en-US" altLang="zh-CN" dirty="0"/>
              <a:t>the number of IR transition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ir</a:t>
            </a:r>
            <a:r>
              <a:rPr lang="en-US" altLang="zh-CN" dirty="0" smtClean="0"/>
              <a:t> and the number </a:t>
            </a:r>
            <a:r>
              <a:rPr lang="en-US" altLang="zh-CN" dirty="0"/>
              <a:t>of </a:t>
            </a:r>
            <a:r>
              <a:rPr lang="en-US" altLang="zh-CN" dirty="0" smtClean="0"/>
              <a:t>C transition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c</a:t>
            </a:r>
            <a:r>
              <a:rPr lang="en-US" altLang="zh-CN" dirty="0" smtClean="0"/>
              <a:t> </a:t>
            </a:r>
            <a:r>
              <a:rPr lang="en-US" altLang="zh-CN" dirty="0"/>
              <a:t>remain the same before and </a:t>
            </a:r>
            <a:r>
              <a:rPr lang="en-US" altLang="zh-CN" dirty="0" smtClean="0"/>
              <a:t>after flipping </a:t>
            </a:r>
            <a:r>
              <a:rPr lang="en-US" altLang="zh-CN" dirty="0"/>
              <a:t>the center pixel. </a:t>
            </a:r>
            <a:endParaRPr lang="en-US" altLang="zh-CN" dirty="0" smtClean="0"/>
          </a:p>
          <a:p>
            <a:r>
              <a:rPr lang="en-US" altLang="zh-CN" dirty="0"/>
              <a:t>I</a:t>
            </a:r>
            <a:r>
              <a:rPr lang="en-US" altLang="zh-CN" dirty="0" smtClean="0"/>
              <a:t>t </a:t>
            </a:r>
            <a:r>
              <a:rPr lang="en-US" altLang="zh-CN" dirty="0"/>
              <a:t>implies that flipping the pixel will not </a:t>
            </a:r>
            <a:r>
              <a:rPr lang="en-US" altLang="zh-CN" dirty="0" smtClean="0"/>
              <a:t>destroy the </a:t>
            </a:r>
            <a:r>
              <a:rPr lang="en-US" altLang="zh-CN" dirty="0"/>
              <a:t>connectivity between pixels in the neighborhood and </a:t>
            </a:r>
            <a:r>
              <a:rPr lang="en-US" altLang="zh-CN" dirty="0" smtClean="0"/>
              <a:t>does not change the number of clusters </a:t>
            </a:r>
            <a:r>
              <a:rPr lang="en-US" altLang="zh-CN" dirty="0"/>
              <a:t>as </a:t>
            </a:r>
            <a:r>
              <a:rPr lang="en-US" altLang="zh-CN" dirty="0" smtClean="0"/>
              <a:t>well.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19</a:t>
            </a:fld>
            <a:endParaRPr lang="zh-CN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err="1">
                <a:effectLst/>
              </a:rPr>
              <a:t>Flippable</a:t>
            </a:r>
            <a:r>
              <a:rPr lang="en-US" altLang="zh-CN" b="1" i="0" dirty="0">
                <a:effectLst/>
              </a:rPr>
              <a:t> pixels - Criterion</a:t>
            </a:r>
            <a:endParaRPr lang="zh-CN" altLang="en-US" b="1" i="0" dirty="0">
              <a:effectLst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56858" y="4650547"/>
            <a:ext cx="1645837" cy="1580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0370" y="6259431"/>
            <a:ext cx="3910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All the possible cases are here.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517862"/>
      </p:ext>
    </p:extLst>
  </p:cSld>
  <p:clrMapOvr>
    <a:masterClrMapping/>
  </p:clrMapOvr>
  <p:transition advTm="520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D40FFEF-A9C2-4642-9849-0936525968D0}" type="slidenum">
              <a:rPr lang="en-US" altLang="zh-CN" sz="180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2</a:t>
            </a:fld>
            <a:endParaRPr lang="zh-CN" altLang="zh-CN" sz="180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47" y="943239"/>
            <a:ext cx="6912429" cy="4865914"/>
          </a:xfrm>
        </p:spPr>
        <p:txBody>
          <a:bodyPr/>
          <a:lstStyle/>
          <a:p>
            <a:r>
              <a:rPr lang="en-US" altLang="zh-CN" dirty="0" smtClean="0"/>
              <a:t>Dot matrix </a:t>
            </a:r>
            <a:endParaRPr lang="en-US" altLang="zh-CN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Motivation</a:t>
            </a:r>
          </a:p>
          <a:p>
            <a:r>
              <a:rPr lang="en-US" altLang="zh-CN" dirty="0" smtClean="0"/>
              <a:t>Generating dot </a:t>
            </a:r>
            <a:r>
              <a:rPr lang="en-US" altLang="zh-CN" dirty="0"/>
              <a:t>m</a:t>
            </a:r>
            <a:r>
              <a:rPr lang="en-US" altLang="zh-CN" dirty="0" smtClean="0"/>
              <a:t>atrix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Preparation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Dithering 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algorithm</a:t>
            </a:r>
            <a:endParaRPr lang="en-US" altLang="zh-CN" dirty="0" smtClean="0">
              <a:solidFill>
                <a:schemeClr val="tx1"/>
              </a:solidFill>
              <a:effectLst/>
            </a:endParaRPr>
          </a:p>
          <a:p>
            <a:r>
              <a:rPr lang="en-US" altLang="zh-CN" dirty="0" err="1" smtClean="0"/>
              <a:t>Flippable</a:t>
            </a:r>
            <a:r>
              <a:rPr lang="en-US" altLang="zh-CN" dirty="0" smtClean="0"/>
              <a:t> pixels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Definition 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tx1"/>
                </a:solidFill>
                <a:effectLst/>
              </a:rPr>
              <a:t>Criterion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Score </a:t>
            </a:r>
            <a:endParaRPr lang="en-US" altLang="zh-CN" dirty="0">
              <a:solidFill>
                <a:schemeClr val="tx1"/>
              </a:solidFill>
              <a:effectLst/>
            </a:endParaRPr>
          </a:p>
          <a:p>
            <a:r>
              <a:rPr lang="en-US" altLang="zh-CN" dirty="0" smtClean="0"/>
              <a:t>Conclusion </a:t>
            </a:r>
          </a:p>
          <a:p>
            <a:r>
              <a:rPr lang="en-US" altLang="zh-CN" dirty="0"/>
              <a:t>Future work</a:t>
            </a:r>
          </a:p>
          <a:p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5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65"/>
    </mc:Choice>
    <mc:Fallback>
      <p:transition advTm="426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0340"/>
            <a:ext cx="8305800" cy="3386528"/>
          </a:xfrm>
        </p:spPr>
        <p:txBody>
          <a:bodyPr/>
          <a:lstStyle/>
          <a:p>
            <a:r>
              <a:rPr lang="en-US" altLang="zh-CN" dirty="0" smtClean="0"/>
              <a:t>We use the previous method in the dot matrix of </a:t>
            </a:r>
            <a:r>
              <a:rPr lang="en-US" altLang="zh-CN" dirty="0"/>
              <a:t>L</a:t>
            </a:r>
            <a:r>
              <a:rPr lang="en-US" altLang="zh-CN" dirty="0" smtClean="0"/>
              <a:t>ena, but only find 370 </a:t>
            </a:r>
            <a:r>
              <a:rPr lang="en-US" altLang="zh-CN" dirty="0" err="1" smtClean="0"/>
              <a:t>flippable</a:t>
            </a:r>
            <a:r>
              <a:rPr lang="en-US" altLang="zh-CN" dirty="0"/>
              <a:t> </a:t>
            </a:r>
            <a:r>
              <a:rPr lang="en-US" altLang="zh-CN" dirty="0" smtClean="0"/>
              <a:t>pixels, about 46 bytes. </a:t>
            </a:r>
            <a:r>
              <a:rPr lang="en-US" altLang="zh-CN" dirty="0"/>
              <a:t>(⊙︿⊙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To increase the capacity, we consider the </a:t>
            </a:r>
            <a:r>
              <a:rPr lang="en-US" altLang="zh-CN" dirty="0" err="1" smtClean="0"/>
              <a:t>flippability</a:t>
            </a:r>
            <a:r>
              <a:rPr lang="en-US" altLang="zh-CN" dirty="0" smtClean="0"/>
              <a:t> score to </a:t>
            </a:r>
            <a:r>
              <a:rPr lang="en-US" altLang="zh-CN" dirty="0" err="1" smtClean="0"/>
              <a:t>lossen</a:t>
            </a:r>
            <a:r>
              <a:rPr lang="en-US" altLang="zh-CN" dirty="0" smtClean="0"/>
              <a:t> the </a:t>
            </a:r>
            <a:r>
              <a:rPr lang="en-US" altLang="zh-CN" dirty="0" err="1" smtClean="0"/>
              <a:t>flippable</a:t>
            </a:r>
            <a:r>
              <a:rPr lang="en-US" altLang="zh-CN" dirty="0" smtClean="0"/>
              <a:t> criterion.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20</a:t>
            </a:fld>
            <a:endParaRPr lang="zh-CN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err="1">
                <a:effectLst/>
              </a:rPr>
              <a:t>Flippable</a:t>
            </a:r>
            <a:r>
              <a:rPr lang="en-US" altLang="zh-CN" b="1" i="0" dirty="0">
                <a:effectLst/>
              </a:rPr>
              <a:t> pixels - Criterion</a:t>
            </a:r>
            <a:endParaRPr lang="zh-CN" altLang="en-US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034364"/>
      </p:ext>
    </p:extLst>
  </p:cSld>
  <p:clrMapOvr>
    <a:masterClrMapping/>
  </p:clrMapOvr>
  <p:transition advTm="26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43"/>
            <a:ext cx="8305800" cy="1424065"/>
          </a:xfrm>
        </p:spPr>
        <p:txBody>
          <a:bodyPr/>
          <a:lstStyle/>
          <a:p>
            <a:r>
              <a:rPr lang="en-US" altLang="zh-CN" dirty="0"/>
              <a:t>One possible </a:t>
            </a:r>
            <a:r>
              <a:rPr lang="en-US" altLang="zh-CN" dirty="0" err="1"/>
              <a:t>flippability</a:t>
            </a:r>
            <a:r>
              <a:rPr lang="en-US" altLang="zh-CN" dirty="0"/>
              <a:t> lookup table for </a:t>
            </a:r>
            <a:r>
              <a:rPr lang="en-US" altLang="zh-CN" dirty="0" smtClean="0"/>
              <a:t>3*3 block, </a:t>
            </a:r>
            <a:r>
              <a:rPr lang="en-US" altLang="zh-CN" dirty="0"/>
              <a:t>excluding the </a:t>
            </a:r>
            <a:r>
              <a:rPr lang="en-US" altLang="zh-CN" dirty="0" smtClean="0"/>
              <a:t>blocks that </a:t>
            </a:r>
            <a:r>
              <a:rPr lang="en-US" altLang="zh-CN" dirty="0"/>
              <a:t>differ only by rotation, mirroring, or </a:t>
            </a:r>
            <a:r>
              <a:rPr lang="en-US" altLang="zh-CN" dirty="0" smtClean="0"/>
              <a:t>complement.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21</a:t>
            </a:fld>
            <a:endParaRPr 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3700" y="329644"/>
            <a:ext cx="8242300" cy="914400"/>
          </a:xfrm>
        </p:spPr>
        <p:txBody>
          <a:bodyPr/>
          <a:lstStyle/>
          <a:p>
            <a:r>
              <a:rPr lang="en-US" altLang="zh-CN" sz="3200" b="1" i="0" dirty="0" err="1" smtClean="0">
                <a:effectLst/>
              </a:rPr>
              <a:t>Flippable</a:t>
            </a:r>
            <a:r>
              <a:rPr lang="en-US" altLang="zh-CN" sz="3200" b="1" i="0" dirty="0" smtClean="0">
                <a:effectLst/>
              </a:rPr>
              <a:t> </a:t>
            </a:r>
            <a:r>
              <a:rPr lang="en-US" altLang="zh-CN" sz="3200" b="1" i="0" dirty="0">
                <a:effectLst/>
              </a:rPr>
              <a:t>pixels – </a:t>
            </a:r>
            <a:r>
              <a:rPr lang="en-US" altLang="zh-CN" sz="3200" b="1" i="0" dirty="0" smtClean="0">
                <a:effectLst/>
              </a:rPr>
              <a:t>Score</a:t>
            </a:r>
            <a:r>
              <a:rPr lang="en-US" altLang="zh-CN" sz="3200" b="1" i="0" dirty="0">
                <a:effectLst/>
              </a:rPr>
              <a:t/>
            </a:r>
            <a:br>
              <a:rPr lang="en-US" altLang="zh-CN" sz="32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083632" y="2256562"/>
            <a:ext cx="5246557" cy="4512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215403"/>
      </p:ext>
    </p:extLst>
  </p:cSld>
  <p:clrMapOvr>
    <a:masterClrMapping/>
  </p:clrMapOvr>
  <p:transition advTm="35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1093033"/>
          </a:xfrm>
        </p:spPr>
        <p:txBody>
          <a:bodyPr/>
          <a:lstStyle/>
          <a:p>
            <a:r>
              <a:rPr lang="en-US" altLang="zh-CN" dirty="0" smtClean="0"/>
              <a:t>The scores of  all the cases that satisfy the </a:t>
            </a:r>
            <a:r>
              <a:rPr lang="en-US" altLang="zh-CN" dirty="0" err="1" smtClean="0"/>
              <a:t>flippable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cirterion</a:t>
            </a:r>
            <a:r>
              <a:rPr lang="en-US" altLang="zh-CN" dirty="0" smtClean="0"/>
              <a:t> are shown below.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22</a:t>
            </a:fld>
            <a:endParaRPr lang="zh-CN"/>
          </a:p>
        </p:txBody>
      </p:sp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1368716" y="2153813"/>
            <a:ext cx="747395" cy="723900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2854017" y="2147921"/>
            <a:ext cx="767715" cy="763905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5"/>
          <a:stretch>
            <a:fillRect/>
          </a:stretch>
        </p:blipFill>
        <p:spPr>
          <a:xfrm>
            <a:off x="4397917" y="2139208"/>
            <a:ext cx="765175" cy="75311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5951159" y="2149508"/>
            <a:ext cx="752475" cy="760730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7"/>
          <a:stretch>
            <a:fillRect/>
          </a:stretch>
        </p:blipFill>
        <p:spPr>
          <a:xfrm>
            <a:off x="7421505" y="2139208"/>
            <a:ext cx="746760" cy="73152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8"/>
          <a:stretch>
            <a:fillRect/>
          </a:stretch>
        </p:blipFill>
        <p:spPr>
          <a:xfrm>
            <a:off x="1368716" y="3736748"/>
            <a:ext cx="768985" cy="753110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9"/>
          <a:stretch>
            <a:fillRect/>
          </a:stretch>
        </p:blipFill>
        <p:spPr>
          <a:xfrm>
            <a:off x="2868622" y="3736748"/>
            <a:ext cx="753110" cy="753110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4386487" y="3736748"/>
            <a:ext cx="776605" cy="760730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11"/>
          <a:stretch>
            <a:fillRect/>
          </a:stretch>
        </p:blipFill>
        <p:spPr>
          <a:xfrm>
            <a:off x="5939411" y="3736878"/>
            <a:ext cx="775970" cy="767715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12"/>
          <a:stretch>
            <a:fillRect/>
          </a:stretch>
        </p:blipFill>
        <p:spPr>
          <a:xfrm>
            <a:off x="7421505" y="3736748"/>
            <a:ext cx="773430" cy="7531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7168" y="3213086"/>
            <a:ext cx="737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0.125             0.25              0.375              0.25             0.625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1998" y="4796860"/>
            <a:ext cx="717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0.25               0.25                 0                 0.125            0.625</a:t>
            </a:r>
            <a:endParaRPr lang="zh-CN" altLang="en-US" dirty="0"/>
          </a:p>
        </p:txBody>
      </p:sp>
      <p:sp>
        <p:nvSpPr>
          <p:cNvPr id="36" name="内容占位符 2"/>
          <p:cNvSpPr txBox="1">
            <a:spLocks/>
          </p:cNvSpPr>
          <p:nvPr/>
        </p:nvSpPr>
        <p:spPr bwMode="auto">
          <a:xfrm>
            <a:off x="459699" y="5340246"/>
            <a:ext cx="8305800" cy="10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ffectLst/>
              </a:rPr>
              <a:t>In general, these blocks have relatively high scores in the lookup table.</a:t>
            </a:r>
          </a:p>
        </p:txBody>
      </p:sp>
      <p:sp>
        <p:nvSpPr>
          <p:cNvPr id="41" name="标题 1"/>
          <p:cNvSpPr>
            <a:spLocks noGrp="1"/>
          </p:cNvSpPr>
          <p:nvPr>
            <p:ph type="title"/>
          </p:nvPr>
        </p:nvSpPr>
        <p:spPr>
          <a:xfrm>
            <a:off x="393700" y="329644"/>
            <a:ext cx="8242300" cy="914400"/>
          </a:xfrm>
        </p:spPr>
        <p:txBody>
          <a:bodyPr/>
          <a:lstStyle/>
          <a:p>
            <a:r>
              <a:rPr lang="en-US" altLang="zh-CN" sz="3200" b="1" i="0" dirty="0" err="1" smtClean="0">
                <a:effectLst/>
              </a:rPr>
              <a:t>Flippable</a:t>
            </a:r>
            <a:r>
              <a:rPr lang="en-US" altLang="zh-CN" sz="3200" b="1" i="0" dirty="0" smtClean="0">
                <a:effectLst/>
              </a:rPr>
              <a:t> </a:t>
            </a:r>
            <a:r>
              <a:rPr lang="en-US" altLang="zh-CN" sz="3200" b="1" i="0" dirty="0">
                <a:effectLst/>
              </a:rPr>
              <a:t>pixels – </a:t>
            </a:r>
            <a:r>
              <a:rPr lang="en-US" altLang="zh-CN" sz="3200" b="1" i="0" dirty="0" smtClean="0">
                <a:effectLst/>
              </a:rPr>
              <a:t>Score</a:t>
            </a:r>
            <a:r>
              <a:rPr lang="en-US" altLang="zh-CN" sz="3200" b="1" i="0" dirty="0">
                <a:effectLst/>
              </a:rPr>
              <a:t/>
            </a:r>
            <a:br>
              <a:rPr lang="en-US" altLang="zh-CN" sz="32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843357"/>
      </p:ext>
    </p:extLst>
  </p:cSld>
  <p:clrMapOvr>
    <a:masterClrMapping/>
  </p:clrMapOvr>
  <p:transition advTm="17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1542738"/>
          </a:xfrm>
        </p:spPr>
        <p:txBody>
          <a:bodyPr/>
          <a:lstStyle/>
          <a:p>
            <a:r>
              <a:rPr lang="en-US" altLang="zh-CN" dirty="0" smtClean="0"/>
              <a:t>To increase the number of </a:t>
            </a:r>
            <a:r>
              <a:rPr lang="en-US" altLang="zh-CN" dirty="0" err="1" smtClean="0"/>
              <a:t>flippable</a:t>
            </a:r>
            <a:r>
              <a:rPr lang="en-US" altLang="zh-CN" dirty="0" smtClean="0"/>
              <a:t> pixels, we add the following blocks. Most of them have high scores in the lookup table.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23</a:t>
            </a:fld>
            <a:endParaRPr lang="zh-C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2" y="2524125"/>
            <a:ext cx="1197660" cy="12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10" y="2524126"/>
            <a:ext cx="1204399" cy="12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21" y="2495551"/>
            <a:ext cx="1239018" cy="125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25" y="2524126"/>
            <a:ext cx="1204401" cy="122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11" y="2495551"/>
            <a:ext cx="1226045" cy="1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2" y="2495551"/>
            <a:ext cx="1226045" cy="1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99" y="4328400"/>
            <a:ext cx="1199958" cy="12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57" y="4337606"/>
            <a:ext cx="1204399" cy="12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22" y="4314826"/>
            <a:ext cx="1239018" cy="125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25" y="4331846"/>
            <a:ext cx="1204401" cy="122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31" y="4308080"/>
            <a:ext cx="1226045" cy="12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172" y="3909391"/>
            <a:ext cx="8500828" cy="40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0/0.375      0.125/0.25   0.125/0.25   0.375/0.375   0.25/0.125    0.25/0.25      </a:t>
            </a:r>
            <a:endParaRPr lang="zh-CN" altLang="en-US" dirty="0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2" y="4314826"/>
            <a:ext cx="1242441" cy="126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172" y="5830957"/>
            <a:ext cx="888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0.25/0.125    0/0.375     0.375/0.125    0.25/0.375    0.01/0.25     0.25/0.01</a:t>
            </a:r>
            <a:endParaRPr lang="zh-CN" altLang="en-US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393700" y="329644"/>
            <a:ext cx="8242300" cy="914400"/>
          </a:xfrm>
        </p:spPr>
        <p:txBody>
          <a:bodyPr/>
          <a:lstStyle/>
          <a:p>
            <a:r>
              <a:rPr lang="en-US" altLang="zh-CN" sz="3200" b="1" i="0" dirty="0" err="1" smtClean="0">
                <a:effectLst/>
              </a:rPr>
              <a:t>Flippable</a:t>
            </a:r>
            <a:r>
              <a:rPr lang="en-US" altLang="zh-CN" sz="3200" b="1" i="0" dirty="0" smtClean="0">
                <a:effectLst/>
              </a:rPr>
              <a:t> </a:t>
            </a:r>
            <a:r>
              <a:rPr lang="en-US" altLang="zh-CN" sz="3200" b="1" i="0" dirty="0">
                <a:effectLst/>
              </a:rPr>
              <a:t>pixels – </a:t>
            </a:r>
            <a:r>
              <a:rPr lang="en-US" altLang="zh-CN" sz="3200" b="1" i="0" dirty="0" smtClean="0">
                <a:effectLst/>
              </a:rPr>
              <a:t>Score</a:t>
            </a:r>
            <a:r>
              <a:rPr lang="en-US" altLang="zh-CN" sz="3200" b="1" i="0" dirty="0">
                <a:effectLst/>
              </a:rPr>
              <a:t/>
            </a:r>
            <a:br>
              <a:rPr lang="en-US" altLang="zh-CN" sz="32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32323"/>
      </p:ext>
    </p:extLst>
  </p:cSld>
  <p:clrMapOvr>
    <a:masterClrMapping/>
  </p:clrMapOvr>
  <p:transition advTm="52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2388704"/>
          </a:xfrm>
        </p:spPr>
        <p:txBody>
          <a:bodyPr/>
          <a:lstStyle/>
          <a:p>
            <a:r>
              <a:rPr lang="en-US" altLang="zh-CN" dirty="0" smtClean="0"/>
              <a:t>Now we have 650 </a:t>
            </a:r>
            <a:r>
              <a:rPr lang="en-US" altLang="zh-CN" dirty="0" err="1" smtClean="0"/>
              <a:t>flippable</a:t>
            </a:r>
            <a:r>
              <a:rPr lang="en-US" altLang="zh-CN" dirty="0" smtClean="0"/>
              <a:t> pixels, about 81 bytes. If we use Lena with the background, we have 905</a:t>
            </a:r>
            <a:r>
              <a:rPr lang="en-US" altLang="zh-CN" dirty="0"/>
              <a:t> </a:t>
            </a:r>
            <a:r>
              <a:rPr lang="en-US" altLang="zh-CN" dirty="0" err="1"/>
              <a:t>flippable</a:t>
            </a:r>
            <a:r>
              <a:rPr lang="en-US" altLang="zh-CN" dirty="0"/>
              <a:t> pixels, about </a:t>
            </a:r>
            <a:r>
              <a:rPr lang="en-US" altLang="zh-CN" dirty="0" smtClean="0"/>
              <a:t>114 </a:t>
            </a:r>
            <a:r>
              <a:rPr lang="en-US" altLang="zh-CN" dirty="0"/>
              <a:t>bytes.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24</a:t>
            </a:fld>
            <a:endParaRPr 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7" y="2501349"/>
            <a:ext cx="3615177" cy="360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3" y="2377730"/>
            <a:ext cx="3701609" cy="373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3700" y="329644"/>
            <a:ext cx="8242300" cy="914400"/>
          </a:xfrm>
        </p:spPr>
        <p:txBody>
          <a:bodyPr/>
          <a:lstStyle/>
          <a:p>
            <a:r>
              <a:rPr lang="en-US" altLang="zh-CN" sz="3200" b="1" i="0" dirty="0" err="1" smtClean="0">
                <a:effectLst/>
              </a:rPr>
              <a:t>Flippable</a:t>
            </a:r>
            <a:r>
              <a:rPr lang="en-US" altLang="zh-CN" sz="3200" b="1" i="0" dirty="0" smtClean="0">
                <a:effectLst/>
              </a:rPr>
              <a:t> </a:t>
            </a:r>
            <a:r>
              <a:rPr lang="en-US" altLang="zh-CN" sz="3200" b="1" i="0" dirty="0">
                <a:effectLst/>
              </a:rPr>
              <a:t>pixels – </a:t>
            </a:r>
            <a:r>
              <a:rPr lang="en-US" altLang="zh-CN" sz="3200" b="1" i="0" dirty="0" smtClean="0">
                <a:effectLst/>
              </a:rPr>
              <a:t>Score</a:t>
            </a:r>
            <a:r>
              <a:rPr lang="en-US" altLang="zh-CN" sz="3200" b="1" i="0" dirty="0">
                <a:effectLst/>
              </a:rPr>
              <a:t/>
            </a:r>
            <a:br>
              <a:rPr lang="en-US" altLang="zh-CN" sz="32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228702"/>
      </p:ext>
    </p:extLst>
  </p:cSld>
  <p:clrMapOvr>
    <a:masterClrMapping/>
  </p:clrMapOvr>
  <p:transition advTm="28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25</a:t>
            </a:fld>
            <a:endParaRPr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9" y="2982838"/>
            <a:ext cx="3251200" cy="3251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39" y="2982838"/>
            <a:ext cx="3251200" cy="325120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2388704"/>
          </a:xfrm>
        </p:spPr>
        <p:txBody>
          <a:bodyPr/>
          <a:lstStyle/>
          <a:p>
            <a:r>
              <a:rPr lang="en-US" altLang="zh-CN" dirty="0"/>
              <a:t>All the 905 pixels have been </a:t>
            </a:r>
            <a:r>
              <a:rPr lang="en-US" altLang="zh-CN" dirty="0" smtClean="0"/>
              <a:t>flipped in the right picture!</a:t>
            </a:r>
          </a:p>
          <a:p>
            <a:r>
              <a:rPr lang="en-US" altLang="zh-CN" dirty="0" smtClean="0"/>
              <a:t>Can you find any differences between the two images?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93700" y="329644"/>
            <a:ext cx="8242300" cy="914400"/>
          </a:xfrm>
        </p:spPr>
        <p:txBody>
          <a:bodyPr/>
          <a:lstStyle/>
          <a:p>
            <a:r>
              <a:rPr lang="en-US" altLang="zh-CN" sz="3200" b="1" i="0" dirty="0" err="1" smtClean="0">
                <a:effectLst/>
              </a:rPr>
              <a:t>Flippable</a:t>
            </a:r>
            <a:r>
              <a:rPr lang="en-US" altLang="zh-CN" sz="3200" b="1" i="0" dirty="0" smtClean="0">
                <a:effectLst/>
              </a:rPr>
              <a:t> </a:t>
            </a:r>
            <a:r>
              <a:rPr lang="en-US" altLang="zh-CN" sz="3200" b="1" i="0" dirty="0">
                <a:effectLst/>
              </a:rPr>
              <a:t>pixels – </a:t>
            </a:r>
            <a:r>
              <a:rPr lang="en-US" altLang="zh-CN" sz="3200" b="1" i="0" dirty="0" smtClean="0">
                <a:effectLst/>
              </a:rPr>
              <a:t>Score</a:t>
            </a:r>
            <a:r>
              <a:rPr lang="en-US" altLang="zh-CN" sz="3200" b="1" i="0" dirty="0">
                <a:effectLst/>
              </a:rPr>
              <a:t/>
            </a:r>
            <a:br>
              <a:rPr lang="en-US" altLang="zh-CN" sz="3200" b="1" i="0" dirty="0">
                <a:effectLst/>
              </a:rPr>
            </a:br>
            <a:endParaRPr lang="zh-CN" altLang="en-US" sz="3200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703736"/>
      </p:ext>
    </p:extLst>
  </p:cSld>
  <p:clrMapOvr>
    <a:masterClrMapping/>
  </p:clrMapOvr>
  <p:transition advTm="11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D40FFEF-A9C2-4642-9849-0936525968D0}" type="slidenum">
              <a:rPr lang="en-US" altLang="zh-CN" sz="180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26</a:t>
            </a:fld>
            <a:endParaRPr lang="zh-CN" altLang="zh-CN" sz="180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943239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Motivation</a:t>
            </a: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Generating dot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atrix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Preparation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Dithering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algorithm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Flippable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pixels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Definition 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Criterion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Score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smtClean="0"/>
              <a:t>Conclusion 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1852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66"/>
    </mc:Choice>
    <mc:Fallback>
      <p:transition advTm="106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effectLst/>
              </a:rPr>
              <a:t>Conclusion </a:t>
            </a:r>
            <a:endParaRPr lang="zh-CN" altLang="en-US" b="1" i="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Dithering </a:t>
            </a:r>
            <a:r>
              <a:rPr lang="en-US" altLang="zh-CN" dirty="0" smtClean="0"/>
              <a:t>algorithm can remain most edge information in the gray scale image.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Using </a:t>
            </a:r>
            <a:r>
              <a:rPr lang="en-US" altLang="zh-CN" dirty="0" err="1" smtClean="0"/>
              <a:t>flippable</a:t>
            </a:r>
            <a:r>
              <a:rPr lang="en-US" altLang="zh-CN" dirty="0" smtClean="0"/>
              <a:t> criterion and </a:t>
            </a:r>
            <a:r>
              <a:rPr lang="en-US" altLang="zh-CN" dirty="0" err="1" smtClean="0"/>
              <a:t>flippability</a:t>
            </a:r>
            <a:r>
              <a:rPr lang="en-US" altLang="zh-CN" dirty="0" smtClean="0"/>
              <a:t> score can increase the capacity of the dot matrix.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Embedding information in </a:t>
            </a:r>
            <a:r>
              <a:rPr lang="en-US" altLang="zh-CN" dirty="0" err="1" smtClean="0"/>
              <a:t>flippable</a:t>
            </a:r>
            <a:r>
              <a:rPr lang="en-US" altLang="zh-CN" dirty="0" smtClean="0"/>
              <a:t> pixels will cause little visual distortion of the dot matrix.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27</a:t>
            </a:fld>
            <a:endParaRPr 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466039"/>
      </p:ext>
    </p:extLst>
  </p:cSld>
  <p:clrMapOvr>
    <a:masterClrMapping/>
  </p:clrMapOvr>
  <p:transition advTm="230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D40FFEF-A9C2-4642-9849-0936525968D0}" type="slidenum">
              <a:rPr lang="en-US" altLang="zh-CN" sz="180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28</a:t>
            </a:fld>
            <a:endParaRPr lang="zh-CN" altLang="zh-CN" sz="180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943239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Motivation</a:t>
            </a: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Generating dot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atrix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Preparation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Dithering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algorithm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Flippable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pixels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Definition 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Criterion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Score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 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0430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75"/>
    </mc:Choice>
    <mc:Fallback>
      <p:transition advTm="157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dirty="0">
                <a:effectLst/>
              </a:rPr>
              <a:t>Future </a:t>
            </a:r>
            <a:r>
              <a:rPr lang="en-US" altLang="zh-CN" b="1" i="0" dirty="0" smtClean="0">
                <a:effectLst/>
              </a:rPr>
              <a:t>work</a:t>
            </a:r>
            <a:endParaRPr lang="zh-CN" altLang="en-US" b="1" i="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Find self-adaptive scheme to generate dot matrix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Increase the capacity of barcode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29</a:t>
            </a:fld>
            <a:endParaRPr lang="zh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578219"/>
      </p:ext>
    </p:extLst>
  </p:cSld>
  <p:clrMapOvr>
    <a:masterClrMapping/>
  </p:clrMapOvr>
  <p:transition advTm="14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D40FFEF-A9C2-4642-9849-0936525968D0}" type="slidenum">
              <a:rPr lang="en-US" altLang="zh-CN" sz="180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3</a:t>
            </a:fld>
            <a:endParaRPr lang="zh-CN" altLang="zh-CN" sz="180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943239"/>
            <a:ext cx="6912429" cy="4865914"/>
          </a:xfrm>
        </p:spPr>
        <p:txBody>
          <a:bodyPr/>
          <a:lstStyle/>
          <a:p>
            <a:r>
              <a:rPr lang="en-US" altLang="zh-CN" dirty="0" smtClean="0"/>
              <a:t>Dot matrix </a:t>
            </a:r>
            <a:endParaRPr lang="en-US" altLang="zh-CN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Motivation</a:t>
            </a: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Generating dot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atrix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Preparation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Dithering </a:t>
            </a:r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algorithm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Flippable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pixels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Definition 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Criterion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Score 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 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32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961"/>
    </mc:Choice>
    <mc:Fallback>
      <p:transition advTm="296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350587-0362-4FD5-93C0-2D4415CC6AE5}" type="slidenum">
              <a:rPr lang="en-US" altLang="zh-CN" smtClean="0"/>
              <a:pPr>
                <a:defRPr/>
              </a:pPr>
              <a:t>30</a:t>
            </a:fld>
            <a:endParaRPr lang="zh-C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525988"/>
            <a:ext cx="9144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4800" b="1" kern="0" dirty="0" smtClean="0">
                <a:solidFill>
                  <a:srgbClr val="800000"/>
                </a:solidFill>
                <a:ea typeface="宋体" pitchFamily="2" charset="-122"/>
              </a:rPr>
              <a:t>Q &amp; A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93700" y="157368"/>
            <a:ext cx="82423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b="1" i="0" kern="0" dirty="0" smtClean="0">
                <a:effectLst/>
              </a:rPr>
              <a:t>Dot matrix barcode</a:t>
            </a:r>
            <a:endParaRPr lang="zh-CN" altLang="en-US" b="1" i="0" kern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424664"/>
      </p:ext>
    </p:extLst>
  </p:cSld>
  <p:clrMapOvr>
    <a:masterClrMapping/>
  </p:clrMapOvr>
  <p:transition advTm="1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0325"/>
            <a:ext cx="9144000" cy="1071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rgbClr val="800000"/>
                </a:solidFill>
                <a:ea typeface="宋体" pitchFamily="2" charset="-122"/>
              </a:rPr>
              <a:t>Thank you 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02"/>
    </mc:Choice>
    <mc:Fallback>
      <p:transition advTm="1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Scan the dot matrix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32</a:t>
            </a:fld>
            <a:endParaRPr lang="zh-CN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0" y="1895475"/>
            <a:ext cx="35433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Flippability</a:t>
            </a:r>
            <a:r>
              <a:rPr lang="en-US" altLang="zh-CN" dirty="0" smtClean="0"/>
              <a:t> score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33</a:t>
            </a:fld>
            <a:endParaRPr lang="zh-C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171575"/>
            <a:ext cx="60579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2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34</a:t>
            </a:fld>
            <a:endParaRPr 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dirty="0" err="1" smtClean="0"/>
              <a:t>Flippability</a:t>
            </a:r>
            <a:r>
              <a:rPr lang="en-US" altLang="zh-CN" dirty="0" smtClean="0"/>
              <a:t> score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1" y="1076949"/>
            <a:ext cx="7401713" cy="264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0" y="3583121"/>
            <a:ext cx="7401714" cy="27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84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35</a:t>
            </a:fld>
            <a:endParaRPr 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dirty="0" err="1" smtClean="0"/>
              <a:t>Flippability</a:t>
            </a:r>
            <a:r>
              <a:rPr lang="en-US" altLang="zh-CN" dirty="0" smtClean="0"/>
              <a:t> score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9" y="1242896"/>
            <a:ext cx="8031071" cy="26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8" y="4368540"/>
            <a:ext cx="7649043" cy="113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9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228600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800" dirty="0">
                <a:solidFill>
                  <a:schemeClr val="folHlink"/>
                </a:solidFill>
                <a:latin typeface="Monotype Corsiva" pitchFamily="66" charset="0"/>
              </a:rPr>
              <a:t>4</a:t>
            </a:r>
            <a:endParaRPr lang="en-US" altLang="zh-CN" sz="180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smtClean="0">
                <a:effectLst/>
              </a:rPr>
              <a:t>Dot matrix - Motivation</a:t>
            </a:r>
            <a:endParaRPr lang="zh-CN" altLang="en-US" b="1" i="0" dirty="0">
              <a:effectLst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1545" y="1086759"/>
            <a:ext cx="8548914" cy="9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effectLst/>
              </a:rPr>
              <a:t>Traditional barcode has been widely used in many fields.</a:t>
            </a: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endParaRPr lang="en-US" altLang="zh-CN" dirty="0" smtClean="0">
              <a:effectLst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540267" y="5636623"/>
            <a:ext cx="1756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err="1">
                <a:solidFill>
                  <a:srgbClr val="FFC000"/>
                </a:solidFill>
                <a:effectLst/>
                <a:ea typeface="宋体" pitchFamily="2" charset="-122"/>
              </a:rPr>
              <a:t>W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  <a:ea typeface="宋体" pitchFamily="2" charset="-122"/>
              </a:rPr>
              <a:t>echat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829157" y="5658397"/>
            <a:ext cx="1756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solidFill>
                  <a:srgbClr val="FFC000"/>
                </a:solidFill>
                <a:effectLst/>
                <a:ea typeface="宋体" pitchFamily="2" charset="-122"/>
              </a:rPr>
              <a:t>Products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37" y="2878107"/>
            <a:ext cx="5235928" cy="245434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8" y="2001905"/>
            <a:ext cx="2611780" cy="365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54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868"/>
    </mc:Choice>
    <mc:Fallback>
      <p:transition advTm="13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sz="3200" b="1" dirty="0" smtClean="0"/>
              <a:t>Disadvantages of traditional barcode:</a:t>
            </a:r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Not friendly to eyes (ugly</a:t>
            </a:r>
            <a:r>
              <a:rPr lang="en-US" altLang="zh-CN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Information is not presented vividly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5</a:t>
            </a:fld>
            <a:endParaRPr lang="zh-CN"/>
          </a:p>
        </p:txBody>
      </p:sp>
      <p:sp>
        <p:nvSpPr>
          <p:cNvPr id="7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smtClean="0">
                <a:effectLst/>
              </a:rPr>
              <a:t>Dot matrix - Motivation</a:t>
            </a:r>
            <a:endParaRPr lang="zh-CN" altLang="en-US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130521"/>
      </p:ext>
    </p:extLst>
  </p:cSld>
  <p:clrMapOvr>
    <a:masterClrMapping/>
  </p:clrMapOvr>
  <p:transition advTm="17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1328530"/>
          </a:xfrm>
        </p:spPr>
        <p:txBody>
          <a:bodyPr/>
          <a:lstStyle/>
          <a:p>
            <a:r>
              <a:rPr lang="en-US" altLang="zh-CN" dirty="0"/>
              <a:t>Recently, more and more people start to study QR Code </a:t>
            </a:r>
            <a:r>
              <a:rPr lang="en-US" altLang="zh-CN" dirty="0" smtClean="0"/>
              <a:t>Art.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6</a:t>
            </a:fld>
            <a:endParaRPr lang="zh-CN"/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en-US" altLang="zh-CN" b="1" i="0" dirty="0" smtClean="0">
                <a:effectLst/>
              </a:rPr>
              <a:t>Dot matrix - Motivation</a:t>
            </a:r>
            <a:endParaRPr lang="zh-CN" altLang="en-US" b="1" i="0" dirty="0">
              <a:effectLst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10811" r="12029" b="6528"/>
          <a:stretch/>
        </p:blipFill>
        <p:spPr bwMode="auto">
          <a:xfrm>
            <a:off x="704536" y="3454025"/>
            <a:ext cx="1633929" cy="178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5" y="3454025"/>
            <a:ext cx="1613072" cy="16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1978" y="4031035"/>
            <a:ext cx="65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VS</a:t>
            </a:r>
            <a:endParaRPr lang="zh-CN" altLang="en-US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21" y="3079870"/>
            <a:ext cx="2438400" cy="2438400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629480" y="5814383"/>
            <a:ext cx="83058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>
                <a:effectLst/>
              </a:rPr>
              <a:t>We use a </a:t>
            </a:r>
            <a:r>
              <a:rPr lang="en-US" altLang="zh-CN" kern="0" dirty="0" smtClean="0">
                <a:effectLst/>
              </a:rPr>
              <a:t>photo of a lady. </a:t>
            </a:r>
            <a:r>
              <a:rPr lang="en-US" altLang="zh-CN" kern="0" dirty="0">
                <a:effectLst/>
              </a:rPr>
              <a:t>No patterns any more</a:t>
            </a:r>
            <a:r>
              <a:rPr lang="en-US" altLang="zh-CN" kern="0" dirty="0" smtClean="0">
                <a:effectLst/>
              </a:rPr>
              <a:t>.</a:t>
            </a:r>
          </a:p>
          <a:p>
            <a:endParaRPr lang="zh-CN" altLang="en-US" kern="0" dirty="0">
              <a:effectLst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450576" y="2070653"/>
            <a:ext cx="83058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q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Ø"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 New Roman" pitchFamily="18" charset="0"/>
              <a:buChar char="–"/>
              <a:defRPr sz="2000" i="1">
                <a:solidFill>
                  <a:srgbClr val="5F5F5F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o"/>
              <a:defRPr>
                <a:solidFill>
                  <a:srgbClr val="FF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Wingdings" pitchFamily="2" charset="2"/>
              <a:buChar char="ü"/>
              <a:defRPr sz="1600" b="1" i="1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altLang="zh-CN" kern="0" dirty="0" smtClean="0">
                <a:effectLst/>
              </a:rPr>
              <a:t>However, most schemes do not change the form of barcode.</a:t>
            </a:r>
          </a:p>
          <a:p>
            <a:endParaRPr lang="zh-CN" altLang="en-US" kern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611624"/>
      </p:ext>
    </p:extLst>
  </p:cSld>
  <p:clrMapOvr>
    <a:masterClrMapping/>
  </p:clrMapOvr>
  <p:transition advTm="23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D40FFEF-A9C2-4642-9849-0936525968D0}" type="slidenum">
              <a:rPr lang="en-US" altLang="zh-CN" sz="180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7</a:t>
            </a:fld>
            <a:endParaRPr lang="zh-CN" altLang="zh-CN" sz="180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i="0" dirty="0" smtClean="0">
                <a:effectLst/>
                <a:ea typeface="宋体" pitchFamily="2" charset="-122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8635" y="943239"/>
            <a:ext cx="6912429" cy="486591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Dot matrix </a:t>
            </a:r>
            <a:endParaRPr lang="en-US" altLang="zh-CN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Motivation</a:t>
            </a:r>
          </a:p>
          <a:p>
            <a:r>
              <a:rPr lang="en-US" altLang="zh-CN" dirty="0" smtClean="0"/>
              <a:t>Generating dot </a:t>
            </a:r>
            <a:r>
              <a:rPr lang="en-US" altLang="zh-CN" dirty="0"/>
              <a:t>m</a:t>
            </a:r>
            <a:r>
              <a:rPr lang="en-US" altLang="zh-CN" dirty="0" smtClean="0"/>
              <a:t>atrix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Preparation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effectLst/>
              </a:rPr>
              <a:t>Dithering </a:t>
            </a:r>
            <a:r>
              <a:rPr lang="en-US" altLang="zh-CN" dirty="0">
                <a:solidFill>
                  <a:schemeClr val="tx1"/>
                </a:solidFill>
                <a:effectLst/>
              </a:rPr>
              <a:t>algorithm</a:t>
            </a:r>
            <a:endParaRPr lang="en-US" altLang="zh-CN" dirty="0" smtClean="0">
              <a:solidFill>
                <a:schemeClr val="tx1"/>
              </a:solidFill>
              <a:effectLst/>
            </a:endParaRPr>
          </a:p>
          <a:p>
            <a:r>
              <a:rPr lang="en-US" altLang="zh-CN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Flippable</a:t>
            </a:r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pixels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Definition 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/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Criterion</a:t>
            </a:r>
          </a:p>
          <a:p>
            <a:pPr lvl="1"/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Score</a:t>
            </a:r>
            <a:endParaRPr lang="en-US" altLang="zh-CN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altLang="zh-C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 </a:t>
            </a:r>
          </a:p>
          <a:p>
            <a:r>
              <a:rPr lang="en-US" altLang="zh-CN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Future work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1166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27"/>
    </mc:Choice>
    <mc:Fallback>
      <p:transition advTm="40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228600"/>
          </a:xfrm>
          <a:noFill/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800" dirty="0">
                <a:solidFill>
                  <a:schemeClr val="folHlink"/>
                </a:solidFill>
                <a:latin typeface="Monotype Corsiva" pitchFamily="66" charset="0"/>
              </a:rPr>
              <a:t>8</a:t>
            </a:r>
            <a:endParaRPr lang="en-US" altLang="zh-CN" sz="180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8" name="标题 5"/>
          <p:cNvSpPr>
            <a:spLocks noGrp="1"/>
          </p:cNvSpPr>
          <p:nvPr>
            <p:ph type="title"/>
          </p:nvPr>
        </p:nvSpPr>
        <p:spPr>
          <a:xfrm>
            <a:off x="17490" y="107429"/>
            <a:ext cx="7611048" cy="771369"/>
          </a:xfrm>
        </p:spPr>
        <p:txBody>
          <a:bodyPr/>
          <a:lstStyle/>
          <a:p>
            <a:r>
              <a:rPr lang="en-US" altLang="zh-CN" sz="3000" b="1" i="0" dirty="0">
                <a:effectLst/>
              </a:rPr>
              <a:t>Generating </a:t>
            </a:r>
            <a:r>
              <a:rPr lang="en-US" altLang="zh-CN" sz="3000" b="1" i="0" dirty="0" smtClean="0">
                <a:effectLst/>
              </a:rPr>
              <a:t>dot matrix - Preparation</a:t>
            </a:r>
            <a:endParaRPr lang="en-US" altLang="zh-CN" sz="3000" b="1" i="0" dirty="0">
              <a:effectLst/>
            </a:endParaRPr>
          </a:p>
        </p:txBody>
      </p:sp>
      <p:sp>
        <p:nvSpPr>
          <p:cNvPr id="2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4"/>
          <a:stretch/>
        </p:blipFill>
        <p:spPr>
          <a:xfrm>
            <a:off x="5478529" y="2754454"/>
            <a:ext cx="3169460" cy="36159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8"/>
          <a:stretch/>
        </p:blipFill>
        <p:spPr>
          <a:xfrm>
            <a:off x="808385" y="2726822"/>
            <a:ext cx="3174153" cy="3615921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 bwMode="auto">
          <a:xfrm>
            <a:off x="3853899" y="4446842"/>
            <a:ext cx="1534078" cy="3974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7393" y="3916083"/>
            <a:ext cx="177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effectLst/>
              </a:rPr>
              <a:t>After edge enhancement</a:t>
            </a:r>
            <a:endParaRPr lang="zh-CN" altLang="en-US" sz="1800" b="1" dirty="0">
              <a:effectLst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68038" y="1136371"/>
            <a:ext cx="8675962" cy="1328530"/>
          </a:xfrm>
        </p:spPr>
        <p:txBody>
          <a:bodyPr/>
          <a:lstStyle/>
          <a:p>
            <a:r>
              <a:rPr lang="en-US" altLang="zh-CN" dirty="0"/>
              <a:t>We decide to use gray scale </a:t>
            </a:r>
            <a:r>
              <a:rPr lang="en-US" altLang="zh-CN" dirty="0" smtClean="0"/>
              <a:t>image, preprocess </a:t>
            </a:r>
            <a:r>
              <a:rPr lang="en-US" altLang="zh-CN" dirty="0"/>
              <a:t>is </a:t>
            </a:r>
            <a:r>
              <a:rPr lang="en-US" altLang="zh-CN" dirty="0" smtClean="0"/>
              <a:t>needed</a:t>
            </a:r>
            <a:r>
              <a:rPr lang="en-US" altLang="zh-CN" dirty="0"/>
              <a:t>, </a:t>
            </a:r>
            <a:r>
              <a:rPr lang="en-US" altLang="zh-CN" dirty="0" smtClean="0"/>
              <a:t>e.g. edge enhancement.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5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737"/>
    </mc:Choice>
    <mc:Fallback>
      <p:transition advTm="13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b="1" dirty="0" smtClean="0"/>
              <a:t>Steps of edge enhancement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Use </a:t>
            </a:r>
            <a:r>
              <a:rPr lang="en-US" altLang="zh-CN" dirty="0" err="1"/>
              <a:t>Guassian</a:t>
            </a:r>
            <a:r>
              <a:rPr lang="en-US" altLang="zh-CN" dirty="0"/>
              <a:t> smooth to filter noise</a:t>
            </a:r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Use Laplace edge detection to figure out the edges in the picture</a:t>
            </a:r>
          </a:p>
          <a:p>
            <a:pPr>
              <a:buFont typeface="Wingdings" pitchFamily="2" charset="2"/>
              <a:buChar char="Ø"/>
            </a:pP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en-US" altLang="zh-CN" dirty="0"/>
              <a:t>Minus the multiples of edges from the gray scale </a:t>
            </a:r>
            <a:r>
              <a:rPr lang="en-US" altLang="zh-CN" dirty="0" smtClean="0"/>
              <a:t>image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007DB-4224-4D46-B0DD-AD83ACF3B8D2}" type="slidenum">
              <a:rPr lang="en-US" altLang="zh-CN" smtClean="0"/>
              <a:pPr>
                <a:defRPr/>
              </a:pPr>
              <a:t>9</a:t>
            </a:fld>
            <a:endParaRPr lang="zh-CN"/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17490" y="107429"/>
            <a:ext cx="7611048" cy="771369"/>
          </a:xfrm>
        </p:spPr>
        <p:txBody>
          <a:bodyPr/>
          <a:lstStyle/>
          <a:p>
            <a:r>
              <a:rPr lang="en-US" altLang="zh-CN" sz="3000" b="1" i="0" dirty="0">
                <a:effectLst/>
              </a:rPr>
              <a:t>Generating </a:t>
            </a:r>
            <a:r>
              <a:rPr lang="en-US" altLang="zh-CN" sz="3000" b="1" i="0" dirty="0" smtClean="0">
                <a:effectLst/>
              </a:rPr>
              <a:t>dot matrix - Preparation</a:t>
            </a:r>
            <a:endParaRPr lang="en-US" altLang="zh-CN" sz="3000" b="1" i="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108107"/>
      </p:ext>
    </p:extLst>
  </p:cSld>
  <p:clrMapOvr>
    <a:masterClrMapping/>
  </p:clrMapOvr>
  <p:transition advTm="218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3|0.4|0.9|7.2|4.6|4.8|5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0.9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5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|4.8|2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2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5|1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3.3|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0.5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1|7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2|0.1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5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8.5|2.2|1.1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|0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6.6|6.2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2"/>
</p:tagLst>
</file>

<file path=ppt/theme/theme1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宋体" pitchFamily="2" charset="-122"/>
          </a:defRPr>
        </a:defPPr>
      </a:lstStyle>
    </a:spDef>
    <a:lnDef>
      <a:spPr bwMode="auto"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NCSU-CS</Template>
  <TotalTime>10085</TotalTime>
  <Pages>0</Pages>
  <Words>1116</Words>
  <Characters>0</Characters>
  <Application>Microsoft Office PowerPoint</Application>
  <DocSecurity>0</DocSecurity>
  <PresentationFormat>全屏显示(4:3)</PresentationFormat>
  <Lines>0</Lines>
  <Paragraphs>216</Paragraphs>
  <Slides>35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NCSU-CS</vt:lpstr>
      <vt:lpstr>Dot Matrix Barcode  </vt:lpstr>
      <vt:lpstr>Outline</vt:lpstr>
      <vt:lpstr>Outline</vt:lpstr>
      <vt:lpstr>Dot matrix - Motivation</vt:lpstr>
      <vt:lpstr>Dot matrix - Motivation</vt:lpstr>
      <vt:lpstr>Dot matrix - Motivation</vt:lpstr>
      <vt:lpstr>Outline</vt:lpstr>
      <vt:lpstr>Generating dot matrix - Preparation</vt:lpstr>
      <vt:lpstr>Generating dot matrix - Preparation</vt:lpstr>
      <vt:lpstr>Generating dot matrix –                             Dithering algorithm </vt:lpstr>
      <vt:lpstr>Generating dot matrix –                             Dithering algorithm </vt:lpstr>
      <vt:lpstr>Generating dot matrix –                             Dithering algorithm </vt:lpstr>
      <vt:lpstr>Generating dot matrix –                             Dithering algorithm </vt:lpstr>
      <vt:lpstr>Outline</vt:lpstr>
      <vt:lpstr>Flippable pixels - Definition</vt:lpstr>
      <vt:lpstr>Flippable pixels - Criterion</vt:lpstr>
      <vt:lpstr>Flippable pixels - Criterion</vt:lpstr>
      <vt:lpstr>Flippable pixels - Criterion</vt:lpstr>
      <vt:lpstr>Flippable pixels - Criterion</vt:lpstr>
      <vt:lpstr>Flippable pixels - Criterion</vt:lpstr>
      <vt:lpstr>Flippable pixels – Score </vt:lpstr>
      <vt:lpstr>Flippable pixels – Score </vt:lpstr>
      <vt:lpstr>Flippable pixels – Score </vt:lpstr>
      <vt:lpstr>Flippable pixels – Score </vt:lpstr>
      <vt:lpstr>Flippable pixels – Score </vt:lpstr>
      <vt:lpstr>Outline</vt:lpstr>
      <vt:lpstr>Conclusion </vt:lpstr>
      <vt:lpstr>Outline</vt:lpstr>
      <vt:lpstr>Future work</vt:lpstr>
      <vt:lpstr>PowerPoint 演示文稿</vt:lpstr>
      <vt:lpstr>Thank you !</vt:lpstr>
      <vt:lpstr>Scan the dot matrix</vt:lpstr>
      <vt:lpstr>Flippability score</vt:lpstr>
      <vt:lpstr>Flippability score</vt:lpstr>
      <vt:lpstr>Flippability score</vt:lpstr>
    </vt:vector>
  </TitlesOfParts>
  <Company>NCSU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MobiHoc09</dc:title>
  <dc:creator>Xinbing Wang</dc:creator>
  <cp:lastModifiedBy>包雨婷</cp:lastModifiedBy>
  <cp:revision>1327</cp:revision>
  <cp:lastPrinted>2009-04-22T19:24:48Z</cp:lastPrinted>
  <dcterms:created xsi:type="dcterms:W3CDTF">2005-04-16T16:23:33Z</dcterms:created>
  <dcterms:modified xsi:type="dcterms:W3CDTF">2015-06-01T16:42:23Z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2052-6.3.0.1705</vt:lpwstr>
  </property>
</Properties>
</file>