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0" r:id="rId6"/>
    <p:sldId id="261" r:id="rId7"/>
    <p:sldId id="271" r:id="rId8"/>
    <p:sldId id="263" r:id="rId9"/>
    <p:sldId id="264" r:id="rId10"/>
    <p:sldId id="266" r:id="rId11"/>
    <p:sldId id="272" r:id="rId12"/>
    <p:sldId id="267" r:id="rId13"/>
    <p:sldId id="268" r:id="rId14"/>
    <p:sldId id="273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popularity</c:v>
                </c:pt>
              </c:strCache>
            </c:strRef>
          </c:tx>
          <c:explosion val="49"/>
          <c:cat>
            <c:strRef>
              <c:f>Sheet1!$A$2:$A$3</c:f>
              <c:strCache>
                <c:ptCount val="2"/>
                <c:pt idx="0">
                  <c:v>popular</c:v>
                </c:pt>
                <c:pt idx="1">
                  <c:v>unpopular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ACC09-A9DE-4E45-AB5C-3B0082815452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63298-751A-472C-A3D6-679B974B40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63298-751A-472C-A3D6-679B974B40DA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Wireless </a:t>
            </a:r>
            <a:r>
              <a:rPr lang="en-US" altLang="zh-CN" sz="4000" dirty="0" smtClean="0"/>
              <a:t>VOD—based on popularity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刘思怡 </a:t>
            </a:r>
            <a:r>
              <a:rPr lang="en-US" altLang="zh-CN" dirty="0" smtClean="0"/>
              <a:t>Liu </a:t>
            </a:r>
            <a:r>
              <a:rPr lang="en-US" altLang="zh-CN" dirty="0" err="1" smtClean="0"/>
              <a:t>Siyi</a:t>
            </a:r>
            <a:endParaRPr lang="en-US" altLang="zh-CN" dirty="0" smtClean="0"/>
          </a:p>
          <a:p>
            <a:r>
              <a:rPr lang="en-US" altLang="zh-CN" dirty="0" smtClean="0"/>
              <a:t>5120309667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Classification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Video popularity</a:t>
            </a:r>
          </a:p>
          <a:p>
            <a:pPr>
              <a:buNone/>
            </a:pPr>
            <a:r>
              <a:rPr lang="en-US" altLang="zh-CN" dirty="0" smtClean="0"/>
              <a:t>		</a:t>
            </a:r>
          </a:p>
          <a:p>
            <a:r>
              <a:rPr lang="en-US" altLang="zh-CN" dirty="0" smtClean="0"/>
              <a:t>Segment popularity</a:t>
            </a:r>
          </a:p>
          <a:p>
            <a:pPr>
              <a:buNone/>
            </a:pPr>
            <a:r>
              <a:rPr lang="en-US" altLang="zh-CN" dirty="0" smtClean="0"/>
              <a:t>	</a:t>
            </a:r>
          </a:p>
          <a:p>
            <a:pPr>
              <a:buNone/>
            </a:pPr>
            <a:r>
              <a:rPr lang="en-US" altLang="zh-CN" dirty="0" smtClean="0"/>
              <a:t>		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Popularity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Definition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Popularity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484784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	M </a:t>
            </a:r>
            <a:r>
              <a:rPr lang="en-US" altLang="zh-CN" sz="2800" dirty="0" smtClean="0"/>
              <a:t>servers</a:t>
            </a:r>
            <a:r>
              <a:rPr lang="en-US" altLang="zh-CN" sz="2800" dirty="0" smtClean="0"/>
              <a:t>, N videos, For </a:t>
            </a:r>
            <a:r>
              <a:rPr lang="en-US" altLang="zh-CN" sz="2800" dirty="0" smtClean="0"/>
              <a:t>server </a:t>
            </a:r>
            <a:r>
              <a:rPr lang="en-US" altLang="zh-CN" sz="2800" dirty="0" err="1" smtClean="0"/>
              <a:t>i</a:t>
            </a:r>
            <a:r>
              <a:rPr lang="en-US" altLang="zh-CN" sz="2800" dirty="0" smtClean="0"/>
              <a:t> and video j, </a:t>
            </a:r>
            <a:r>
              <a:rPr lang="en-US" altLang="zh-CN" sz="2800" dirty="0" err="1" smtClean="0"/>
              <a:t>W</a:t>
            </a:r>
            <a:r>
              <a:rPr lang="en-US" altLang="zh-CN" dirty="0" err="1" smtClean="0"/>
              <a:t>i,j</a:t>
            </a:r>
            <a:r>
              <a:rPr lang="en-US" altLang="zh-CN" dirty="0" smtClean="0"/>
              <a:t> </a:t>
            </a:r>
            <a:r>
              <a:rPr lang="en-US" altLang="zh-CN" sz="2800" dirty="0" smtClean="0"/>
              <a:t>, is the weight of j to </a:t>
            </a:r>
            <a:r>
              <a:rPr lang="en-US" altLang="zh-CN" sz="2800" dirty="0" err="1" smtClean="0"/>
              <a:t>i</a:t>
            </a:r>
            <a:r>
              <a:rPr lang="en-US" altLang="zh-CN" sz="2800" dirty="0" smtClean="0"/>
              <a:t>. Thus, the popularity of video k is: </a:t>
            </a:r>
            <a:r>
              <a:rPr lang="en-US" altLang="zh-CN" dirty="0" smtClean="0"/>
              <a:t>	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2699792" y="3573016"/>
          <a:ext cx="3139851" cy="1554565"/>
        </p:xfrm>
        <a:graphic>
          <a:graphicData uri="http://schemas.openxmlformats.org/presentationml/2006/ole">
            <p:oleObj spid="_x0000_s1028" name="公式" r:id="rId4" imgW="123156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Video popularity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Set threshold for different kinds of videos</a:t>
            </a:r>
          </a:p>
          <a:p>
            <a:r>
              <a:rPr lang="en-US" altLang="zh-CN" dirty="0" smtClean="0"/>
              <a:t>Reserve different amount of bandwidth</a:t>
            </a:r>
          </a:p>
          <a:p>
            <a:r>
              <a:rPr lang="en-US" altLang="zh-CN" dirty="0" smtClean="0"/>
              <a:t>Use the idle bandwidth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96136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Popularity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Segment popularity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5576" y="2564904"/>
            <a:ext cx="432048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7624" y="2564904"/>
            <a:ext cx="432048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5576" y="436510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87624" y="436510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88024" y="3573016"/>
            <a:ext cx="432048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1880" y="3573016"/>
            <a:ext cx="432048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55976" y="3573016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923928" y="3573016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796136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Popularity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右箭头 19"/>
          <p:cNvSpPr/>
          <p:nvPr/>
        </p:nvSpPr>
        <p:spPr>
          <a:xfrm>
            <a:off x="2339752" y="3573016"/>
            <a:ext cx="57606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Flow-process diagram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843808" y="1196752"/>
            <a:ext cx="28083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New request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483768" y="1916832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Calculate video popularity</a:t>
            </a:r>
            <a:endParaRPr lang="zh-CN" altLang="en-US" dirty="0"/>
          </a:p>
        </p:txBody>
      </p:sp>
      <p:sp>
        <p:nvSpPr>
          <p:cNvPr id="7" name="菱形 6"/>
          <p:cNvSpPr/>
          <p:nvPr/>
        </p:nvSpPr>
        <p:spPr>
          <a:xfrm>
            <a:off x="2483768" y="2636912"/>
            <a:ext cx="3528392" cy="64807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Meet the threshold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444208" y="2852936"/>
            <a:ext cx="122413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reject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915816" y="3573016"/>
            <a:ext cx="26642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Distribute bandwidth</a:t>
            </a:r>
            <a:endParaRPr lang="zh-CN" altLang="en-US" dirty="0"/>
          </a:p>
        </p:txBody>
      </p:sp>
      <p:cxnSp>
        <p:nvCxnSpPr>
          <p:cNvPr id="12" name="直接箭头连接符 11"/>
          <p:cNvCxnSpPr>
            <a:stCxn id="4" idx="2"/>
            <a:endCxn id="5" idx="0"/>
          </p:cNvCxnSpPr>
          <p:nvPr/>
        </p:nvCxnSpPr>
        <p:spPr>
          <a:xfrm>
            <a:off x="4247964" y="16288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5" idx="2"/>
            <a:endCxn id="7" idx="0"/>
          </p:cNvCxnSpPr>
          <p:nvPr/>
        </p:nvCxnSpPr>
        <p:spPr>
          <a:xfrm>
            <a:off x="4247964" y="23488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7" idx="3"/>
            <a:endCxn id="8" idx="1"/>
          </p:cNvCxnSpPr>
          <p:nvPr/>
        </p:nvCxnSpPr>
        <p:spPr>
          <a:xfrm>
            <a:off x="6012160" y="29609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10" idx="0"/>
          </p:cNvCxnSpPr>
          <p:nvPr/>
        </p:nvCxnSpPr>
        <p:spPr>
          <a:xfrm>
            <a:off x="4247964" y="32849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68144" y="2996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Yes 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283968" y="32129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2627784" y="5229200"/>
            <a:ext cx="32403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Calculate  segment popularity</a:t>
            </a:r>
            <a:endParaRPr lang="zh-CN" altLang="en-US" dirty="0"/>
          </a:p>
        </p:txBody>
      </p:sp>
      <p:cxnSp>
        <p:nvCxnSpPr>
          <p:cNvPr id="46" name="直接箭头连接符 45"/>
          <p:cNvCxnSpPr>
            <a:stCxn id="10" idx="2"/>
            <a:endCxn id="29" idx="0"/>
          </p:cNvCxnSpPr>
          <p:nvPr/>
        </p:nvCxnSpPr>
        <p:spPr>
          <a:xfrm>
            <a:off x="4247964" y="40050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2843808" y="5949280"/>
            <a:ext cx="28083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Distribute time slot</a:t>
            </a:r>
            <a:endParaRPr lang="zh-CN" altLang="en-US" dirty="0"/>
          </a:p>
        </p:txBody>
      </p:sp>
      <p:cxnSp>
        <p:nvCxnSpPr>
          <p:cNvPr id="52" name="直接箭头连接符 51"/>
          <p:cNvCxnSpPr>
            <a:stCxn id="44" idx="2"/>
            <a:endCxn id="48" idx="0"/>
          </p:cNvCxnSpPr>
          <p:nvPr/>
        </p:nvCxnSpPr>
        <p:spPr>
          <a:xfrm>
            <a:off x="4247964" y="56612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菱形 28"/>
          <p:cNvSpPr/>
          <p:nvPr/>
        </p:nvSpPr>
        <p:spPr>
          <a:xfrm>
            <a:off x="2483768" y="4293096"/>
            <a:ext cx="3528392" cy="64807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Enough bandwidth</a:t>
            </a:r>
            <a:endParaRPr lang="zh-CN" altLang="en-US" dirty="0"/>
          </a:p>
        </p:txBody>
      </p:sp>
      <p:cxnSp>
        <p:nvCxnSpPr>
          <p:cNvPr id="37" name="直接箭头连接符 36"/>
          <p:cNvCxnSpPr>
            <a:stCxn id="29" idx="2"/>
            <a:endCxn id="44" idx="0"/>
          </p:cNvCxnSpPr>
          <p:nvPr/>
        </p:nvCxnSpPr>
        <p:spPr>
          <a:xfrm>
            <a:off x="4247964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55976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Yes 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868144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6444208" y="4509120"/>
            <a:ext cx="122413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reject</a:t>
            </a:r>
            <a:endParaRPr lang="zh-CN" altLang="en-US" dirty="0"/>
          </a:p>
        </p:txBody>
      </p:sp>
      <p:cxnSp>
        <p:nvCxnSpPr>
          <p:cNvPr id="51" name="直接箭头连接符 50"/>
          <p:cNvCxnSpPr>
            <a:stCxn id="29" idx="3"/>
            <a:endCxn id="49" idx="1"/>
          </p:cNvCxnSpPr>
          <p:nvPr/>
        </p:nvCxnSpPr>
        <p:spPr>
          <a:xfrm>
            <a:off x="6012160" y="46171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75114" y="2967335"/>
            <a:ext cx="4193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you!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43051" y="2967335"/>
            <a:ext cx="4257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you!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Catalogue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5112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Current architecture </a:t>
            </a:r>
          </a:p>
          <a:p>
            <a:r>
              <a:rPr lang="en-US" altLang="zh-CN" dirty="0" smtClean="0"/>
              <a:t>Popularity 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What is VOD?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84784"/>
            <a:ext cx="8229600" cy="4325112"/>
          </a:xfrm>
        </p:spPr>
        <p:txBody>
          <a:bodyPr/>
          <a:lstStyle/>
          <a:p>
            <a:r>
              <a:rPr lang="en-US" altLang="zh-CN" dirty="0" smtClean="0"/>
              <a:t>Video On Demand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Introduction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5" name="图片 4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24944"/>
            <a:ext cx="2195736" cy="2172863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2339752" y="3933056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429000"/>
            <a:ext cx="1921955" cy="1513752"/>
          </a:xfrm>
          <a:prstGeom prst="rect">
            <a:avLst/>
          </a:prstGeom>
        </p:spPr>
      </p:pic>
      <p:sp>
        <p:nvSpPr>
          <p:cNvPr id="9" name="右箭头 8"/>
          <p:cNvSpPr/>
          <p:nvPr/>
        </p:nvSpPr>
        <p:spPr>
          <a:xfrm>
            <a:off x="5508104" y="4005064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 descr="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3068960"/>
            <a:ext cx="2332199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Why study VOD?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Introduction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10" name="图片 9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124744"/>
            <a:ext cx="5040560" cy="3511198"/>
          </a:xfrm>
          <a:prstGeom prst="rect">
            <a:avLst/>
          </a:prstGeom>
        </p:spPr>
      </p:pic>
      <p:pic>
        <p:nvPicPr>
          <p:cNvPr id="11" name="图片 10" descr="捕获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1772816"/>
            <a:ext cx="4968552" cy="3664588"/>
          </a:xfrm>
          <a:prstGeom prst="rect">
            <a:avLst/>
          </a:prstGeom>
        </p:spPr>
      </p:pic>
      <p:pic>
        <p:nvPicPr>
          <p:cNvPr id="9" name="图片 8" descr="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521169"/>
            <a:ext cx="4464496" cy="3336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Cable VOD— period broadcasting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Introduction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11" name="图片 10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8105716" cy="29534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35696" y="54452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Cable network, stable bandwidth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Wireless VOD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Introduction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696" y="5445224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Wireless network, unstable bandwidth</a:t>
            </a:r>
            <a:endParaRPr lang="zh-CN" altLang="en-US" sz="2800" dirty="0"/>
          </a:p>
        </p:txBody>
      </p:sp>
      <p:pic>
        <p:nvPicPr>
          <p:cNvPr id="8" name="图片 7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988840"/>
            <a:ext cx="7792060" cy="2766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Network </a:t>
            </a:r>
            <a:r>
              <a:rPr lang="en-US" altLang="zh-CN" dirty="0" err="1" smtClean="0"/>
              <a:t>Crowdsourcing</a:t>
            </a:r>
            <a:r>
              <a:rPr lang="en-US" altLang="zh-CN" dirty="0" smtClean="0"/>
              <a:t> Architecture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Current architecture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5" name="图片 4" descr="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484784"/>
            <a:ext cx="5555205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System model</a:t>
            </a:r>
            <a:endParaRPr lang="zh-CN" altLang="en-US" dirty="0"/>
          </a:p>
        </p:txBody>
      </p:sp>
      <p:pic>
        <p:nvPicPr>
          <p:cNvPr id="4" name="图片 3" descr="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3467584" cy="792088"/>
          </a:xfrm>
          <a:prstGeom prst="rect">
            <a:avLst/>
          </a:prstGeom>
        </p:spPr>
      </p:pic>
      <p:pic>
        <p:nvPicPr>
          <p:cNvPr id="5" name="图片 4" descr="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204864"/>
            <a:ext cx="2276157" cy="3888432"/>
          </a:xfrm>
          <a:prstGeom prst="rect">
            <a:avLst/>
          </a:prstGeom>
        </p:spPr>
      </p:pic>
      <p:pic>
        <p:nvPicPr>
          <p:cNvPr id="6" name="图片 5" descr="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3140968"/>
            <a:ext cx="4568963" cy="2808312"/>
          </a:xfrm>
          <a:prstGeom prst="rect">
            <a:avLst/>
          </a:prstGeom>
        </p:spPr>
      </p:pic>
      <p:pic>
        <p:nvPicPr>
          <p:cNvPr id="7" name="图片 6" descr="1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5856" y="2348880"/>
            <a:ext cx="2034847" cy="792088"/>
          </a:xfrm>
          <a:prstGeom prst="rect">
            <a:avLst/>
          </a:prstGeom>
        </p:spPr>
      </p:pic>
      <p:pic>
        <p:nvPicPr>
          <p:cNvPr id="8" name="图片 7" descr="1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19872" y="1700808"/>
            <a:ext cx="5472608" cy="5995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2120" y="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Current architecture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Why introduce popularity?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80% of the </a:t>
            </a:r>
            <a:r>
              <a:rPr lang="en-US" altLang="zh-CN" dirty="0" smtClean="0"/>
              <a:t>requests </a:t>
            </a:r>
            <a:r>
              <a:rPr lang="en-US" altLang="zh-CN" dirty="0" smtClean="0"/>
              <a:t>concentrate on 20% </a:t>
            </a:r>
            <a:r>
              <a:rPr lang="en-US" altLang="zh-CN" dirty="0" smtClean="0"/>
              <a:t>videos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The other 20% of the </a:t>
            </a:r>
            <a:r>
              <a:rPr lang="en-US" altLang="zh-CN" dirty="0" smtClean="0"/>
              <a:t>requests </a:t>
            </a:r>
            <a:r>
              <a:rPr lang="en-US" altLang="zh-CN" dirty="0" smtClean="0"/>
              <a:t>scatter among the other 80% videos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Popularity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4283968" y="4105920"/>
          <a:ext cx="4344144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1444</TotalTime>
  <Words>145</Words>
  <Application>Microsoft Office PowerPoint</Application>
  <PresentationFormat>全屏显示(4:3)</PresentationFormat>
  <Paragraphs>62</Paragraphs>
  <Slides>15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都市</vt:lpstr>
      <vt:lpstr>公式</vt:lpstr>
      <vt:lpstr>Wireless VOD—based on popularity</vt:lpstr>
      <vt:lpstr>Catalogue</vt:lpstr>
      <vt:lpstr>What is VOD?</vt:lpstr>
      <vt:lpstr>Why study VOD?</vt:lpstr>
      <vt:lpstr>Cable VOD— period broadcasting</vt:lpstr>
      <vt:lpstr>Wireless VOD</vt:lpstr>
      <vt:lpstr>Network Crowdsourcing Architecture</vt:lpstr>
      <vt:lpstr>System model</vt:lpstr>
      <vt:lpstr>Why introduce popularity?</vt:lpstr>
      <vt:lpstr>Classification</vt:lpstr>
      <vt:lpstr>Definition </vt:lpstr>
      <vt:lpstr>Video popularity</vt:lpstr>
      <vt:lpstr>Segment popularity</vt:lpstr>
      <vt:lpstr>Flow-process diagram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VOD</dc:title>
  <dc:creator>Administrator</dc:creator>
  <cp:lastModifiedBy>china</cp:lastModifiedBy>
  <cp:revision>110</cp:revision>
  <dcterms:created xsi:type="dcterms:W3CDTF">2015-05-10T05:29:17Z</dcterms:created>
  <dcterms:modified xsi:type="dcterms:W3CDTF">2015-05-18T00:27:06Z</dcterms:modified>
</cp:coreProperties>
</file>