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6"/>
  </p:notesMasterIdLst>
  <p:sldIdLst>
    <p:sldId id="448" r:id="rId2"/>
    <p:sldId id="500" r:id="rId3"/>
    <p:sldId id="508" r:id="rId4"/>
    <p:sldId id="501" r:id="rId5"/>
    <p:sldId id="502" r:id="rId6"/>
    <p:sldId id="504" r:id="rId7"/>
    <p:sldId id="514" r:id="rId8"/>
    <p:sldId id="513" r:id="rId9"/>
    <p:sldId id="505" r:id="rId10"/>
    <p:sldId id="506" r:id="rId11"/>
    <p:sldId id="507" r:id="rId12"/>
    <p:sldId id="509" r:id="rId13"/>
    <p:sldId id="510" r:id="rId14"/>
    <p:sldId id="512" r:id="rId15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20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133984"/>
    <a:srgbClr val="9999FF"/>
    <a:srgbClr val="347B80"/>
    <a:srgbClr val="0000FF"/>
    <a:srgbClr val="719671"/>
    <a:srgbClr val="C0C0C0"/>
    <a:srgbClr val="FFFFCC"/>
    <a:srgbClr val="FF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主题样式 2 - 强调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主题样式 2 - 强调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深色样式 2 - 强调 1/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38B1855-1B75-4FBE-930C-398BA8C253C6}" styleName="主题样式 2 - 强调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991" autoAdjust="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220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buFont typeface="Arial" pitchFamily="34" charset="0"/>
              <a:buNone/>
              <a:defRPr sz="12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 typeface="Arial" pitchFamily="34" charset="0"/>
              <a:buNone/>
              <a:defRPr sz="12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buFont typeface="Arial" pitchFamily="34" charset="0"/>
              <a:buNone/>
              <a:defRPr sz="12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 typeface="Arial" pitchFamily="34" charset="0"/>
              <a:buNone/>
              <a:defRPr sz="12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A7447175-1FFD-412F-B2CB-57829AF325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84939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6387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dirty="0" smtClean="0">
              <a:latin typeface="Arial" charset="0"/>
              <a:ea typeface="宋体" charset="-122"/>
            </a:endParaRPr>
          </a:p>
        </p:txBody>
      </p:sp>
      <p:sp>
        <p:nvSpPr>
          <p:cNvPr id="16388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Arial" charset="0"/>
              <a:buNone/>
            </a:pPr>
            <a:fld id="{5DB11B77-1140-46A6-9D2A-6FEC758BDAD9}" type="slidenum">
              <a:rPr lang="en-US" altLang="zh-CN" smtClean="0">
                <a:latin typeface="Arial" charset="0"/>
                <a:ea typeface="宋体" charset="-122"/>
              </a:rPr>
              <a:pPr>
                <a:buFont typeface="Arial" charset="0"/>
                <a:buNone/>
              </a:pPr>
              <a:t>1</a:t>
            </a:fld>
            <a:endParaRPr lang="en-US" altLang="zh-CN" smtClean="0">
              <a:latin typeface="Arial" charset="0"/>
              <a:ea typeface="宋体" charset="-12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57993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267BC-4F50-4F3B-B26A-34C758F11D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3CFB-AA30-4832-A24A-6F99049A9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179388"/>
            <a:ext cx="2286000" cy="62738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0" y="179388"/>
            <a:ext cx="6705600" cy="62738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BCACA-6C89-4E51-8569-7C8B60013B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05D250-DE28-401B-BAE3-899FB57CF8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EC888F-F0DF-4998-BBD6-4C3241B7BD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59010-F878-471F-9EB7-43F8FE8A64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DE1DD-E475-41BD-868D-289DF2EE6F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61C00-D47D-4B17-BC8E-FD54F5FCA7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5E19E9-54C0-4DED-A759-F54B632D18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15279-AAE7-48CC-B08F-66BAC84C8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E36FD-734D-42B9-878B-79A51B97D3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pt底板白-新校徽红(10mm)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0" y="179388"/>
            <a:ext cx="9144000" cy="68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00000" tIns="36000" rIns="36000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单击此处编辑母版标题样式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单击此处编辑母版文本样式</a:t>
            </a:r>
          </a:p>
          <a:p>
            <a:pPr lvl="1"/>
            <a:r>
              <a:rPr lang="zh-CN" smtClean="0"/>
              <a:t>第二级</a:t>
            </a:r>
          </a:p>
          <a:p>
            <a:pPr lvl="2"/>
            <a:r>
              <a:rPr lang="zh-CN" smtClean="0"/>
              <a:t>第三级</a:t>
            </a:r>
          </a:p>
          <a:p>
            <a:pPr lvl="3"/>
            <a:r>
              <a:rPr lang="zh-CN" smtClean="0"/>
              <a:t>第四级</a:t>
            </a:r>
          </a:p>
          <a:p>
            <a:pPr lvl="4"/>
            <a:r>
              <a:rPr lang="zh-CN" smtClean="0"/>
              <a:t>第五级</a:t>
            </a:r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buFont typeface="Arial" pitchFamily="34" charset="0"/>
              <a:buNone/>
              <a:defRPr sz="14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Font typeface="Arial" pitchFamily="34" charset="0"/>
              <a:buNone/>
              <a:defRPr sz="14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 typeface="Arial" pitchFamily="34" charset="0"/>
              <a:buNone/>
              <a:defRPr sz="1400"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F0A886E3-DC9B-4130-B79C-F42E7E324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Rectangle 2"/>
          <p:cNvSpPr>
            <a:spLocks noChangeArrowheads="1"/>
          </p:cNvSpPr>
          <p:nvPr/>
        </p:nvSpPr>
        <p:spPr bwMode="auto">
          <a:xfrm rot="10800000">
            <a:off x="2608263" y="682625"/>
            <a:ext cx="2879725" cy="9048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A41E31">
                  <a:alpha val="59998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rot="10800000" wrap="none" anchor="ctr"/>
          <a:lstStyle/>
          <a:p>
            <a:pPr algn="ctr">
              <a:buFont typeface="Arial" charset="0"/>
              <a:buNone/>
            </a:pPr>
            <a:endParaRPr lang="zh-CN" altLang="en-US" sz="2400">
              <a:ea typeface="黑体" pitchFamily="49" charset="-122"/>
            </a:endParaRPr>
          </a:p>
        </p:txBody>
      </p:sp>
      <p:sp>
        <p:nvSpPr>
          <p:cNvPr id="1033" name="Rectangle 3"/>
          <p:cNvSpPr>
            <a:spLocks noChangeArrowheads="1"/>
          </p:cNvSpPr>
          <p:nvPr/>
        </p:nvSpPr>
        <p:spPr bwMode="auto">
          <a:xfrm>
            <a:off x="6265863" y="6542088"/>
            <a:ext cx="2879725" cy="9048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A41E3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Font typeface="Arial" charset="0"/>
              <a:buNone/>
            </a:pPr>
            <a:endParaRPr lang="zh-CN" altLang="en-US" sz="2400">
              <a:ea typeface="黑体" pitchFamily="49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133984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133984"/>
          </a:solidFill>
          <a:latin typeface="微软雅黑" pitchFamily="34" charset="-122"/>
          <a:ea typeface="微软雅黑" pitchFamily="34" charset="-122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133984"/>
          </a:solidFill>
          <a:latin typeface="微软雅黑" pitchFamily="34" charset="-122"/>
          <a:ea typeface="微软雅黑" pitchFamily="34" charset="-122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133984"/>
          </a:solidFill>
          <a:latin typeface="微软雅黑" pitchFamily="34" charset="-122"/>
          <a:ea typeface="微软雅黑" pitchFamily="34" charset="-122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133984"/>
          </a:solidFill>
          <a:latin typeface="微软雅黑" pitchFamily="34" charset="-122"/>
          <a:ea typeface="微软雅黑" pitchFamily="34" charset="-122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133984"/>
          </a:solidFill>
          <a:latin typeface="微软雅黑" pitchFamily="34" charset="-122"/>
          <a:ea typeface="微软雅黑" pitchFamily="34" charset="-122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133984"/>
          </a:solidFill>
          <a:latin typeface="微软雅黑" pitchFamily="34" charset="-122"/>
          <a:ea typeface="微软雅黑" pitchFamily="34" charset="-122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133984"/>
          </a:solidFill>
          <a:latin typeface="微软雅黑" pitchFamily="34" charset="-122"/>
          <a:ea typeface="微软雅黑" pitchFamily="34" charset="-122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133984"/>
          </a:solidFill>
          <a:latin typeface="微软雅黑" pitchFamily="34" charset="-122"/>
          <a:ea typeface="微软雅黑" pitchFamily="34" charset="-122"/>
        </a:defRPr>
      </a:lvl9pPr>
    </p:titleStyle>
    <p:bodyStyle>
      <a:lvl1pPr marL="449263" indent="-44926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SzPct val="80000"/>
        <a:buFont typeface="Wingdings" pitchFamily="2" charset="2"/>
        <a:buChar char="p"/>
        <a:defRPr sz="2400">
          <a:solidFill>
            <a:srgbClr val="133984"/>
          </a:solidFill>
          <a:latin typeface="+mn-lt"/>
          <a:ea typeface="+mn-ea"/>
          <a:cs typeface="+mn-cs"/>
        </a:defRPr>
      </a:lvl1pPr>
      <a:lvl2pPr marL="1023938" indent="-395288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CC0000"/>
        </a:buClr>
        <a:buSzPct val="80000"/>
        <a:buFont typeface="Wingdings" pitchFamily="2" charset="2"/>
        <a:buChar char="n"/>
        <a:defRPr sz="2000">
          <a:solidFill>
            <a:srgbClr val="133984"/>
          </a:solidFill>
          <a:latin typeface="+mn-lt"/>
          <a:ea typeface="+mn-ea"/>
        </a:defRPr>
      </a:lvl2pPr>
      <a:lvl3pPr marL="1489075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•"/>
        <a:defRPr sz="2400">
          <a:solidFill>
            <a:srgbClr val="133984"/>
          </a:solidFill>
          <a:latin typeface="+mn-lt"/>
          <a:ea typeface="+mn-ea"/>
        </a:defRPr>
      </a:lvl3pPr>
      <a:lvl4pPr marL="1831975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•"/>
        <a:defRPr sz="1600">
          <a:solidFill>
            <a:srgbClr val="133984"/>
          </a:solidFill>
          <a:latin typeface="+mn-lt"/>
          <a:ea typeface="+mn-ea"/>
        </a:defRPr>
      </a:lvl4pPr>
      <a:lvl5pPr marL="2174875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•"/>
        <a:defRPr sz="1400">
          <a:solidFill>
            <a:srgbClr val="133984"/>
          </a:solidFill>
          <a:latin typeface="+mn-lt"/>
          <a:ea typeface="+mn-ea"/>
        </a:defRPr>
      </a:lvl5pPr>
      <a:lvl6pPr marL="2632075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•"/>
        <a:defRPr sz="1400">
          <a:solidFill>
            <a:srgbClr val="133984"/>
          </a:solidFill>
          <a:latin typeface="+mn-lt"/>
          <a:ea typeface="+mn-ea"/>
        </a:defRPr>
      </a:lvl6pPr>
      <a:lvl7pPr marL="3089275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•"/>
        <a:defRPr sz="1400">
          <a:solidFill>
            <a:srgbClr val="133984"/>
          </a:solidFill>
          <a:latin typeface="+mn-lt"/>
          <a:ea typeface="+mn-ea"/>
        </a:defRPr>
      </a:lvl7pPr>
      <a:lvl8pPr marL="3546475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•"/>
        <a:defRPr sz="1400">
          <a:solidFill>
            <a:srgbClr val="133984"/>
          </a:solidFill>
          <a:latin typeface="+mn-lt"/>
          <a:ea typeface="+mn-ea"/>
        </a:defRPr>
      </a:lvl8pPr>
      <a:lvl9pPr marL="4003675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•"/>
        <a:defRPr sz="1400">
          <a:solidFill>
            <a:srgbClr val="133984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png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 txBox="1">
            <a:spLocks noChangeArrowheads="1"/>
          </p:cNvSpPr>
          <p:nvPr/>
        </p:nvSpPr>
        <p:spPr bwMode="auto">
          <a:xfrm>
            <a:off x="-1381125" y="2141538"/>
            <a:ext cx="10656888" cy="161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0" tIns="36000" rIns="360000"/>
          <a:lstStyle/>
          <a:p>
            <a:pPr algn="ctr" eaLnBrk="0" hangingPunct="0">
              <a:buFont typeface="Arial" charset="0"/>
              <a:buNone/>
            </a:pPr>
            <a:r>
              <a:rPr lang="en-US" altLang="zh-CN" sz="2800" b="1" dirty="0" smtClean="0">
                <a:latin typeface="微软雅黑" pitchFamily="34" charset="-122"/>
                <a:ea typeface="微软雅黑" pitchFamily="34" charset="-122"/>
              </a:rPr>
              <a:t>Fundamental Limits of </a:t>
            </a:r>
            <a:r>
              <a:rPr lang="en-US" altLang="zh-CN" sz="2800" b="1" dirty="0" err="1" smtClean="0">
                <a:latin typeface="微软雅黑" pitchFamily="34" charset="-122"/>
                <a:ea typeface="微软雅黑" pitchFamily="34" charset="-122"/>
              </a:rPr>
              <a:t>Heterogenous</a:t>
            </a:r>
            <a:r>
              <a:rPr lang="en-US" altLang="zh-CN" sz="2800" b="1" dirty="0" smtClean="0">
                <a:latin typeface="微软雅黑" pitchFamily="34" charset="-122"/>
                <a:ea typeface="微软雅黑" pitchFamily="34" charset="-122"/>
              </a:rPr>
              <a:t> Cache: a Centralized Approach</a:t>
            </a:r>
            <a:endParaRPr lang="zh-CN" altLang="en-US" sz="28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051" name="灯片编号占位符 1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Arial" charset="0"/>
              <a:buNone/>
            </a:pPr>
            <a:fld id="{5DAB0CA0-ADB5-4C6C-A8AD-0D2027D0F68B}" type="slidenum">
              <a:rPr lang="en-US" altLang="zh-CN" smtClean="0">
                <a:latin typeface="Arial" charset="0"/>
                <a:ea typeface="宋体" charset="-122"/>
              </a:rPr>
              <a:pPr>
                <a:buFont typeface="Arial" charset="0"/>
                <a:buNone/>
              </a:pPr>
              <a:t>1</a:t>
            </a:fld>
            <a:endParaRPr lang="en-US" altLang="zh-CN" smtClean="0">
              <a:latin typeface="Arial" charset="0"/>
              <a:ea typeface="宋体" charset="-122"/>
            </a:endParaRPr>
          </a:p>
        </p:txBody>
      </p:sp>
      <p:sp>
        <p:nvSpPr>
          <p:cNvPr id="2052" name="内容占位符 4"/>
          <p:cNvSpPr>
            <a:spLocks noGrp="1" noChangeArrowheads="1"/>
          </p:cNvSpPr>
          <p:nvPr/>
        </p:nvSpPr>
        <p:spPr bwMode="auto">
          <a:xfrm>
            <a:off x="3168650" y="3500438"/>
            <a:ext cx="29876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lnSpc>
                <a:spcPct val="120000"/>
              </a:lnSpc>
              <a:spcBef>
                <a:spcPct val="20000"/>
              </a:spcBef>
              <a:buSzPct val="100000"/>
              <a:buFont typeface="Arial" charset="0"/>
              <a:buNone/>
            </a:pPr>
            <a:endParaRPr lang="en-US" altLang="zh-CN" sz="1200" b="1">
              <a:solidFill>
                <a:srgbClr val="133984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00166" y="4071942"/>
            <a:ext cx="6000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 err="1" smtClean="0"/>
              <a:t>Guanchen</a:t>
            </a:r>
            <a:r>
              <a:rPr lang="en-US" altLang="zh-CN" sz="2000" dirty="0" smtClean="0"/>
              <a:t> He</a:t>
            </a:r>
            <a:endParaRPr lang="en-US" altLang="zh-C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E19E9-54C0-4DED-A759-F54B632D185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500166" y="785794"/>
          <a:ext cx="5072063" cy="2357454"/>
        </p:xfrm>
        <a:graphic>
          <a:graphicData uri="http://schemas.openxmlformats.org/presentationml/2006/ole">
            <p:oleObj spid="_x0000_s2067" name="Equation" r:id="rId3" imgW="2082800" imgH="939800" progId="Equation.DSMT4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928662" y="4786322"/>
          <a:ext cx="3381398" cy="498478"/>
        </p:xfrm>
        <a:graphic>
          <a:graphicData uri="http://schemas.openxmlformats.org/presentationml/2006/ole">
            <p:oleObj spid="_x0000_s2068" name="Equation" r:id="rId4" imgW="190417" imgH="139639" progId="Equation.DSMT4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2357422" y="3357562"/>
          <a:ext cx="4214842" cy="3143272"/>
        </p:xfrm>
        <a:graphic>
          <a:graphicData uri="http://schemas.openxmlformats.org/presentationml/2006/ole">
            <p:oleObj spid="_x0000_s2069" name="Equation" r:id="rId5" imgW="1841500" imgH="1625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E19E9-54C0-4DED-A759-F54B632D185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1142976" y="1214422"/>
          <a:ext cx="3571900" cy="542928"/>
        </p:xfrm>
        <a:graphic>
          <a:graphicData uri="http://schemas.openxmlformats.org/presentationml/2006/ole">
            <p:oleObj spid="_x0000_s3097" name="Equation" r:id="rId3" imgW="1727200" imgH="228600" progId="Equation.DSMT4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00034" y="2143116"/>
            <a:ext cx="8286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Note: We paddle zeros at the end of the shorter parts of the files.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1472" y="2571744"/>
            <a:ext cx="750099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Problem:</a:t>
            </a:r>
          </a:p>
          <a:p>
            <a:r>
              <a:rPr lang="en-US" altLang="zh-CN" dirty="0" smtClean="0"/>
              <a:t>1. Is this ideal solution meaningful ?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pPr marL="342900" indent="-342900">
              <a:buAutoNum type="arabicPeriod" startAt="2"/>
            </a:pPr>
            <a:r>
              <a:rPr lang="en-US" altLang="zh-CN" dirty="0" smtClean="0"/>
              <a:t>All situations are boundary?</a:t>
            </a:r>
          </a:p>
          <a:p>
            <a:pPr marL="342900" indent="-342900"/>
            <a:r>
              <a:rPr lang="en-US" altLang="zh-CN" dirty="0" smtClean="0"/>
              <a:t>      We have         variables, K equations.</a:t>
            </a:r>
            <a:endParaRPr lang="zh-CN" altLang="en-US" dirty="0"/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4643438" y="1000108"/>
          <a:ext cx="1857388" cy="857256"/>
        </p:xfrm>
        <a:graphic>
          <a:graphicData uri="http://schemas.openxmlformats.org/presentationml/2006/ole">
            <p:oleObj spid="_x0000_s3098" name="Equation" r:id="rId4" imgW="647419" imgH="393529" progId="Equation.DSMT4">
              <p:embed/>
            </p:oleObj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1857356" y="3286124"/>
          <a:ext cx="4857784" cy="1643074"/>
        </p:xfrm>
        <a:graphic>
          <a:graphicData uri="http://schemas.openxmlformats.org/presentationml/2006/ole">
            <p:oleObj spid="_x0000_s3099" name="Equation" r:id="rId5" imgW="2057400" imgH="812800" progId="Equation.DSMT4">
              <p:embed/>
            </p:oleObj>
          </a:graphicData>
        </a:graphic>
      </p:graphicFrame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2071670" y="5000636"/>
          <a:ext cx="428628" cy="428628"/>
        </p:xfrm>
        <a:graphic>
          <a:graphicData uri="http://schemas.openxmlformats.org/presentationml/2006/ole">
            <p:oleObj spid="_x0000_s3100" name="Equation" r:id="rId6" imgW="215713" imgH="241091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E19E9-54C0-4DED-A759-F54B632D185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5786414" y="3143248"/>
          <a:ext cx="3357586" cy="928694"/>
        </p:xfrm>
        <a:graphic>
          <a:graphicData uri="http://schemas.openxmlformats.org/presentationml/2006/ole">
            <p:oleObj spid="_x0000_s25620" name="Equation" r:id="rId3" imgW="1524000" imgH="431800" progId="Equation.DSMT4">
              <p:embed/>
            </p:oleObj>
          </a:graphicData>
        </a:graphic>
      </p:graphicFrame>
      <p:graphicFrame>
        <p:nvGraphicFramePr>
          <p:cNvPr id="25606" name="Object 6"/>
          <p:cNvGraphicFramePr>
            <a:graphicFrameLocks noChangeAspect="1"/>
          </p:cNvGraphicFramePr>
          <p:nvPr/>
        </p:nvGraphicFramePr>
        <p:xfrm>
          <a:off x="6000760" y="1857364"/>
          <a:ext cx="1928826" cy="928694"/>
        </p:xfrm>
        <a:graphic>
          <a:graphicData uri="http://schemas.openxmlformats.org/presentationml/2006/ole">
            <p:oleObj spid="_x0000_s25621" name="Equation" r:id="rId4" imgW="977900" imgH="431800" progId="Equation.DSMT4">
              <p:embed/>
            </p:oleObj>
          </a:graphicData>
        </a:graphic>
      </p:graphicFrame>
      <p:graphicFrame>
        <p:nvGraphicFramePr>
          <p:cNvPr id="25607" name="Object 7"/>
          <p:cNvGraphicFramePr>
            <a:graphicFrameLocks noChangeAspect="1"/>
          </p:cNvGraphicFramePr>
          <p:nvPr/>
        </p:nvGraphicFramePr>
        <p:xfrm>
          <a:off x="3214678" y="4286256"/>
          <a:ext cx="2714644" cy="642942"/>
        </p:xfrm>
        <a:graphic>
          <a:graphicData uri="http://schemas.openxmlformats.org/presentationml/2006/ole">
            <p:oleObj spid="_x0000_s25622" name="Equation" r:id="rId5" imgW="990170" imgH="241195" progId="Equation.DSMT4">
              <p:embed/>
            </p:oleObj>
          </a:graphicData>
        </a:graphic>
      </p:graphicFrame>
      <p:sp>
        <p:nvSpPr>
          <p:cNvPr id="7" name="矩形 6"/>
          <p:cNvSpPr/>
          <p:nvPr/>
        </p:nvSpPr>
        <p:spPr bwMode="auto">
          <a:xfrm>
            <a:off x="785786" y="2571744"/>
            <a:ext cx="785818" cy="128588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2000232" y="2571744"/>
            <a:ext cx="785818" cy="128588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3214678" y="2571744"/>
            <a:ext cx="785818" cy="128588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2000232" y="2000240"/>
            <a:ext cx="785818" cy="571504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3214678" y="2000240"/>
            <a:ext cx="785818" cy="571504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3214678" y="1571612"/>
            <a:ext cx="785818" cy="42862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43372" y="3143248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</a:t>
            </a:r>
            <a:r>
              <a:rPr lang="en-US" altLang="zh-CN" baseline="-25000" dirty="0" smtClean="0"/>
              <a:t>1</a:t>
            </a:r>
            <a:endParaRPr lang="zh-CN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143372" y="2143116"/>
            <a:ext cx="995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</a:t>
            </a:r>
            <a:r>
              <a:rPr lang="en-US" altLang="zh-CN" baseline="-25000" dirty="0" smtClean="0"/>
              <a:t>2</a:t>
            </a:r>
            <a:r>
              <a:rPr lang="en-US" altLang="zh-CN" dirty="0" smtClean="0"/>
              <a:t> – M</a:t>
            </a:r>
            <a:r>
              <a:rPr lang="en-US" altLang="zh-CN" baseline="-25000" dirty="0" smtClean="0"/>
              <a:t>1</a:t>
            </a:r>
            <a:endParaRPr lang="zh-CN" altLang="en-US" dirty="0"/>
          </a:p>
        </p:txBody>
      </p:sp>
      <p:sp>
        <p:nvSpPr>
          <p:cNvPr id="18" name="矩形 17"/>
          <p:cNvSpPr/>
          <p:nvPr/>
        </p:nvSpPr>
        <p:spPr>
          <a:xfrm>
            <a:off x="4143372" y="1643050"/>
            <a:ext cx="9957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M</a:t>
            </a:r>
            <a:r>
              <a:rPr lang="en-US" altLang="zh-CN" baseline="-25000" dirty="0" smtClean="0"/>
              <a:t>3</a:t>
            </a:r>
            <a:r>
              <a:rPr lang="en-US" altLang="zh-CN" dirty="0" smtClean="0"/>
              <a:t> – M</a:t>
            </a:r>
            <a:r>
              <a:rPr lang="en-US" altLang="zh-CN" baseline="-25000" dirty="0" smtClean="0"/>
              <a:t>2</a:t>
            </a:r>
            <a:endParaRPr lang="zh-CN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57158" y="1142984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Example : K=3 users,  N files, t=2  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E19E9-54C0-4DED-A759-F54B632D185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714612" y="214290"/>
            <a:ext cx="2648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>
                <a:latin typeface="微软雅黑" pitchFamily="34" charset="-122"/>
                <a:ea typeface="微软雅黑" pitchFamily="34" charset="-122"/>
              </a:rPr>
              <a:t>Numeral results</a:t>
            </a:r>
            <a:endParaRPr lang="zh-CN" altLang="en-US" sz="2400" b="1" dirty="0">
              <a:latin typeface="微软雅黑" pitchFamily="34" charset="-122"/>
              <a:ea typeface="微软雅黑" pitchFamily="34" charset="-122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391110547"/>
              </p:ext>
            </p:extLst>
          </p:nvPr>
        </p:nvGraphicFramePr>
        <p:xfrm>
          <a:off x="857224" y="1412776"/>
          <a:ext cx="4643470" cy="857256"/>
        </p:xfrm>
        <a:graphic>
          <a:graphicData uri="http://schemas.openxmlformats.org/presentationml/2006/ole">
            <p:oleObj spid="_x0000_s4119" name="Equation" r:id="rId3" imgW="2603500" imgH="444500" progId="Equation.DSMT4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529755597"/>
              </p:ext>
            </p:extLst>
          </p:nvPr>
        </p:nvGraphicFramePr>
        <p:xfrm>
          <a:off x="857224" y="2341470"/>
          <a:ext cx="3857652" cy="1285884"/>
        </p:xfrm>
        <a:graphic>
          <a:graphicData uri="http://schemas.openxmlformats.org/presentationml/2006/ole">
            <p:oleObj spid="_x0000_s4120" name="Equation" r:id="rId4" imgW="2400300" imgH="863600" progId="Equation.DSMT4">
              <p:embed/>
            </p:oleObj>
          </a:graphicData>
        </a:graphic>
      </p:graphicFrame>
      <p:sp>
        <p:nvSpPr>
          <p:cNvPr id="6" name="矩形 5"/>
          <p:cNvSpPr/>
          <p:nvPr/>
        </p:nvSpPr>
        <p:spPr>
          <a:xfrm>
            <a:off x="928662" y="3770230"/>
            <a:ext cx="73581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When we choose                  , in my simulation, we reach a order optimum  result.</a:t>
            </a:r>
            <a:endParaRPr lang="zh-CN" altLang="en-US" dirty="0"/>
          </a:p>
        </p:txBody>
      </p:sp>
      <p:graphicFrame>
        <p:nvGraphicFramePr>
          <p:cNvPr id="410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17561079"/>
              </p:ext>
            </p:extLst>
          </p:nvPr>
        </p:nvGraphicFramePr>
        <p:xfrm>
          <a:off x="2857488" y="3627354"/>
          <a:ext cx="1046162" cy="714374"/>
        </p:xfrm>
        <a:graphic>
          <a:graphicData uri="http://schemas.openxmlformats.org/presentationml/2006/ole">
            <p:oleObj spid="_x0000_s4121" name="Equation" r:id="rId5" imgW="520474" imgH="431613" progId="Equation.DSMT4">
              <p:embed/>
            </p:oleObj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200689633"/>
              </p:ext>
            </p:extLst>
          </p:nvPr>
        </p:nvGraphicFramePr>
        <p:xfrm>
          <a:off x="3571868" y="4698924"/>
          <a:ext cx="1214437" cy="768350"/>
        </p:xfrm>
        <a:graphic>
          <a:graphicData uri="http://schemas.openxmlformats.org/presentationml/2006/ole">
            <p:oleObj spid="_x0000_s4122" name="Equation" r:id="rId6" imgW="520474" imgH="393529" progId="Equation.DSMT4">
              <p:embed/>
            </p:oleObj>
          </a:graphicData>
        </a:graphic>
      </p:graphicFrame>
      <p:sp>
        <p:nvSpPr>
          <p:cNvPr id="9" name="云形标注 8"/>
          <p:cNvSpPr/>
          <p:nvPr/>
        </p:nvSpPr>
        <p:spPr bwMode="auto">
          <a:xfrm>
            <a:off x="5143504" y="428604"/>
            <a:ext cx="4000496" cy="2428892"/>
          </a:xfrm>
          <a:prstGeom prst="cloudCallout">
            <a:avLst>
              <a:gd name="adj1" fmla="val -46369"/>
              <a:gd name="adj2" fmla="val 9116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 altLang="zh-CN" dirty="0" smtClean="0">
                <a:latin typeface="Arial" pitchFamily="34" charset="0"/>
                <a:ea typeface="宋体" pitchFamily="2" charset="-122"/>
              </a:rPr>
              <a:t>1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rPr>
              <a:t>.Set the range of N and K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 altLang="zh-CN" dirty="0" smtClean="0">
                <a:latin typeface="Arial" pitchFamily="34" charset="0"/>
                <a:ea typeface="宋体" pitchFamily="2" charset="-122"/>
              </a:rPr>
              <a:t>2.Randomly choose N,K and the cache set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 altLang="zh-CN" dirty="0" smtClean="0">
                <a:latin typeface="Arial" pitchFamily="34" charset="0"/>
                <a:ea typeface="宋体" pitchFamily="2" charset="-122"/>
              </a:rPr>
              <a:t> 3.Compute  R using the equation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E19E9-54C0-4DED-A759-F54B632D185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" name="矩形 2"/>
          <p:cNvSpPr/>
          <p:nvPr/>
        </p:nvSpPr>
        <p:spPr>
          <a:xfrm>
            <a:off x="2928926" y="2500307"/>
            <a:ext cx="3429024" cy="165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600" dirty="0" smtClean="0">
                <a:latin typeface="微软雅黑" pitchFamily="34" charset="-122"/>
                <a:ea typeface="微软雅黑" pitchFamily="34" charset="-122"/>
              </a:rPr>
              <a:t>   THANKS!</a:t>
            </a:r>
          </a:p>
          <a:p>
            <a:pPr>
              <a:lnSpc>
                <a:spcPct val="150000"/>
              </a:lnSpc>
            </a:pPr>
            <a:r>
              <a:rPr lang="en-US" altLang="zh-CN" sz="3600" dirty="0" smtClean="0">
                <a:latin typeface="微软雅黑" pitchFamily="34" charset="-122"/>
                <a:ea typeface="微软雅黑" pitchFamily="34" charset="-122"/>
              </a:rPr>
              <a:t>      </a:t>
            </a:r>
            <a:r>
              <a:rPr lang="en-US" altLang="zh-CN" sz="3600" dirty="0" smtClean="0">
                <a:latin typeface="微软雅黑" pitchFamily="34" charset="-122"/>
                <a:ea typeface="微软雅黑" pitchFamily="34" charset="-122"/>
              </a:rPr>
              <a:t>Q&amp;A</a:t>
            </a:r>
            <a:endParaRPr lang="en-US" altLang="zh-CN" sz="3600" dirty="0" smtClean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E19E9-54C0-4DED-A759-F54B632D185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Rectangle 5"/>
          <p:cNvSpPr txBox="1">
            <a:spLocks noChangeArrowheads="1"/>
          </p:cNvSpPr>
          <p:nvPr/>
        </p:nvSpPr>
        <p:spPr bwMode="auto">
          <a:xfrm>
            <a:off x="1120060" y="296652"/>
            <a:ext cx="7772420" cy="828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00" tIns="36000" rIns="36000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l"/>
            <a:r>
              <a:rPr lang="en-US" altLang="zh-CN" sz="2400" b="1" dirty="0" smtClean="0">
                <a:latin typeface="微软雅黑" pitchFamily="34" charset="-122"/>
                <a:ea typeface="微软雅黑" pitchFamily="34" charset="-122"/>
              </a:rPr>
              <a:t>Roadmap</a:t>
            </a:r>
            <a:endParaRPr lang="en-US" sz="2400" b="1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124744"/>
            <a:ext cx="856895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l"/>
            </a:pPr>
            <a:r>
              <a:rPr lang="en-US" altLang="zh-CN" sz="2400" dirty="0" smtClean="0"/>
              <a:t>Introduction of coded caching</a:t>
            </a:r>
          </a:p>
          <a:p>
            <a:pPr>
              <a:lnSpc>
                <a:spcPct val="200000"/>
              </a:lnSpc>
              <a:buFont typeface="Wingdings" pitchFamily="2" charset="2"/>
              <a:buChar char="l"/>
            </a:pPr>
            <a:r>
              <a:rPr lang="en-US" altLang="zh-CN" sz="2400" dirty="0" smtClean="0"/>
              <a:t>System model and </a:t>
            </a:r>
            <a:r>
              <a:rPr lang="en-US" altLang="zh-CN" sz="2400" dirty="0"/>
              <a:t>p</a:t>
            </a:r>
            <a:r>
              <a:rPr lang="en-US" altLang="zh-CN" sz="2400" dirty="0" smtClean="0"/>
              <a:t>roblem formulation</a:t>
            </a:r>
          </a:p>
          <a:p>
            <a:pPr>
              <a:lnSpc>
                <a:spcPct val="200000"/>
              </a:lnSpc>
              <a:buFont typeface="Wingdings" pitchFamily="2" charset="2"/>
              <a:buChar char="l"/>
            </a:pPr>
            <a:r>
              <a:rPr lang="en-US" altLang="zh-CN" sz="2400" dirty="0" smtClean="0"/>
              <a:t>Related work</a:t>
            </a:r>
          </a:p>
          <a:p>
            <a:pPr eaLnBrk="0" fontAlgn="auto" hangingPunct="0">
              <a:lnSpc>
                <a:spcPct val="200000"/>
              </a:lnSpc>
              <a:buFont typeface="Wingdings" pitchFamily="2" charset="2"/>
              <a:buChar char="l"/>
            </a:pPr>
            <a:r>
              <a:rPr lang="en-US" altLang="zh-CN" sz="2400" dirty="0" smtClean="0"/>
              <a:t>Centralized coded caching under heterogeneous cache set</a:t>
            </a:r>
          </a:p>
          <a:p>
            <a:pPr>
              <a:lnSpc>
                <a:spcPct val="200000"/>
              </a:lnSpc>
              <a:buFont typeface="Wingdings" pitchFamily="2" charset="2"/>
              <a:buChar char="l"/>
            </a:pPr>
            <a:r>
              <a:rPr lang="en-US" altLang="zh-CN" sz="2400" dirty="0" smtClean="0"/>
              <a:t>Numerical 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E19E9-54C0-4DED-A759-F54B632D185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857488" y="214290"/>
            <a:ext cx="5643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latin typeface="微软雅黑" pitchFamily="34" charset="-122"/>
                <a:ea typeface="微软雅黑" pitchFamily="34" charset="-122"/>
              </a:rPr>
              <a:t>Introduction of coded caching</a:t>
            </a:r>
          </a:p>
        </p:txBody>
      </p:sp>
      <p:sp>
        <p:nvSpPr>
          <p:cNvPr id="4" name="矩形 3"/>
          <p:cNvSpPr/>
          <p:nvPr/>
        </p:nvSpPr>
        <p:spPr>
          <a:xfrm>
            <a:off x="714348" y="1000108"/>
            <a:ext cx="77153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 1. A network with one server and K users</a:t>
            </a:r>
          </a:p>
          <a:p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 2. N files of size F bits </a:t>
            </a:r>
          </a:p>
          <a:p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 3. K</a:t>
            </a:r>
            <a:r>
              <a:rPr lang="en-US" altLang="zh-CN" dirty="0" smtClean="0"/>
              <a:t> users, each with cache size </a:t>
            </a:r>
            <a:r>
              <a:rPr lang="en-US" altLang="zh-CN" i="1" dirty="0" smtClean="0"/>
              <a:t>M={M</a:t>
            </a:r>
            <a:r>
              <a:rPr lang="en-US" altLang="zh-CN" sz="1400" i="1" dirty="0" smtClean="0"/>
              <a:t>1</a:t>
            </a:r>
            <a:r>
              <a:rPr lang="en-US" altLang="zh-CN" i="1" dirty="0" smtClean="0"/>
              <a:t>, M</a:t>
            </a:r>
            <a:r>
              <a:rPr lang="en-US" altLang="zh-CN" sz="1400" i="1" dirty="0" smtClean="0"/>
              <a:t>2</a:t>
            </a:r>
            <a:r>
              <a:rPr lang="en-US" altLang="zh-CN" i="1" dirty="0" smtClean="0"/>
              <a:t>, …, M</a:t>
            </a:r>
            <a:r>
              <a:rPr lang="en-US" altLang="zh-CN" sz="1400" i="1" dirty="0" smtClean="0"/>
              <a:t>K</a:t>
            </a:r>
            <a:r>
              <a:rPr lang="en-US" altLang="zh-CN" i="1" dirty="0" smtClean="0"/>
              <a:t>}</a:t>
            </a:r>
            <a:r>
              <a:rPr lang="en-US" altLang="zh-CN" dirty="0" smtClean="0"/>
              <a:t> contents, 0&lt;</a:t>
            </a:r>
            <a:r>
              <a:rPr lang="en-US" altLang="zh-CN" i="1" dirty="0" smtClean="0"/>
              <a:t>M</a:t>
            </a:r>
            <a:r>
              <a:rPr lang="en-US" altLang="zh-CN" sz="1400" i="1" dirty="0" smtClean="0"/>
              <a:t>k</a:t>
            </a:r>
            <a:r>
              <a:rPr lang="en-US" altLang="zh-CN" i="1" dirty="0" smtClean="0"/>
              <a:t>&lt;N</a:t>
            </a:r>
          </a:p>
          <a:p>
            <a:r>
              <a:rPr lang="en-US" altLang="zh-CN" i="1" dirty="0" smtClean="0"/>
              <a:t> 4. </a:t>
            </a:r>
            <a:r>
              <a:rPr lang="en-US" altLang="zh-CN" dirty="0" smtClean="0"/>
              <a:t>Two phases</a:t>
            </a:r>
            <a:r>
              <a:rPr lang="en-US" altLang="zh-CN" i="1" dirty="0" smtClean="0"/>
              <a:t>: placement </a:t>
            </a:r>
            <a:r>
              <a:rPr lang="en-US" altLang="zh-CN" dirty="0" smtClean="0"/>
              <a:t>phase and </a:t>
            </a:r>
            <a:r>
              <a:rPr lang="en-US" altLang="zh-CN" i="1" dirty="0" smtClean="0"/>
              <a:t>delivery</a:t>
            </a:r>
            <a:r>
              <a:rPr lang="en-US" altLang="zh-CN" dirty="0" smtClean="0"/>
              <a:t> phase. </a:t>
            </a:r>
          </a:p>
        </p:txBody>
      </p:sp>
      <p:sp>
        <p:nvSpPr>
          <p:cNvPr id="6" name="矩形 5"/>
          <p:cNvSpPr/>
          <p:nvPr/>
        </p:nvSpPr>
        <p:spPr bwMode="auto">
          <a:xfrm>
            <a:off x="1413338" y="4661116"/>
            <a:ext cx="857256" cy="428628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6527046" y="4661116"/>
            <a:ext cx="857256" cy="428628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cxnSp>
        <p:nvCxnSpPr>
          <p:cNvPr id="8" name="直接连接符 7"/>
          <p:cNvCxnSpPr>
            <a:endCxn id="6" idx="0"/>
          </p:cNvCxnSpPr>
          <p:nvPr/>
        </p:nvCxnSpPr>
        <p:spPr bwMode="auto">
          <a:xfrm rot="5400000">
            <a:off x="2858154" y="2946700"/>
            <a:ext cx="698228" cy="2730604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接连接符 8"/>
          <p:cNvCxnSpPr>
            <a:endCxn id="7" idx="0"/>
          </p:cNvCxnSpPr>
          <p:nvPr/>
        </p:nvCxnSpPr>
        <p:spPr bwMode="auto">
          <a:xfrm rot="16200000" flipH="1">
            <a:off x="5415008" y="3120450"/>
            <a:ext cx="698228" cy="2383104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 bwMode="auto">
          <a:xfrm flipH="1">
            <a:off x="1839686" y="5101714"/>
            <a:ext cx="1588" cy="216026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 bwMode="auto">
          <a:xfrm rot="5400000">
            <a:off x="6862883" y="5204195"/>
            <a:ext cx="206549" cy="1588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413338" y="4636629"/>
            <a:ext cx="936104" cy="456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dirty="0" smtClean="0"/>
              <a:t>User 1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 bwMode="auto">
          <a:xfrm>
            <a:off x="1407638" y="5317738"/>
            <a:ext cx="857256" cy="428628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2716322" y="4661116"/>
            <a:ext cx="857256" cy="428628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cxnSp>
        <p:nvCxnSpPr>
          <p:cNvPr id="16" name="直接连接符 15"/>
          <p:cNvCxnSpPr/>
          <p:nvPr/>
        </p:nvCxnSpPr>
        <p:spPr bwMode="auto">
          <a:xfrm flipH="1">
            <a:off x="3142670" y="5101714"/>
            <a:ext cx="1588" cy="216026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矩形 16"/>
          <p:cNvSpPr/>
          <p:nvPr/>
        </p:nvSpPr>
        <p:spPr bwMode="auto">
          <a:xfrm>
            <a:off x="2710622" y="5317738"/>
            <a:ext cx="857256" cy="825906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cxnSp>
        <p:nvCxnSpPr>
          <p:cNvPr id="18" name="直接连接符 17"/>
          <p:cNvCxnSpPr>
            <a:endCxn id="15" idx="0"/>
          </p:cNvCxnSpPr>
          <p:nvPr/>
        </p:nvCxnSpPr>
        <p:spPr bwMode="auto">
          <a:xfrm rot="5400000">
            <a:off x="3509646" y="3598192"/>
            <a:ext cx="698228" cy="1427620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矩形 18"/>
          <p:cNvSpPr/>
          <p:nvPr/>
        </p:nvSpPr>
        <p:spPr bwMode="auto">
          <a:xfrm>
            <a:off x="4077634" y="4661116"/>
            <a:ext cx="857256" cy="428628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cxnSp>
        <p:nvCxnSpPr>
          <p:cNvPr id="20" name="直接连接符 19"/>
          <p:cNvCxnSpPr/>
          <p:nvPr/>
        </p:nvCxnSpPr>
        <p:spPr bwMode="auto">
          <a:xfrm flipH="1">
            <a:off x="4503982" y="5101714"/>
            <a:ext cx="1588" cy="216026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 bwMode="auto">
          <a:xfrm>
            <a:off x="4071934" y="5317738"/>
            <a:ext cx="857256" cy="468716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22" name="矩形 21"/>
          <p:cNvSpPr/>
          <p:nvPr/>
        </p:nvSpPr>
        <p:spPr bwMode="auto">
          <a:xfrm>
            <a:off x="6527046" y="5309188"/>
            <a:ext cx="857256" cy="620142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cxnSp>
        <p:nvCxnSpPr>
          <p:cNvPr id="23" name="直接连接符 22"/>
          <p:cNvCxnSpPr/>
          <p:nvPr/>
        </p:nvCxnSpPr>
        <p:spPr bwMode="auto">
          <a:xfrm flipH="1">
            <a:off x="5368078" y="4949148"/>
            <a:ext cx="720080" cy="0"/>
          </a:xfrm>
          <a:prstGeom prst="line">
            <a:avLst/>
          </a:prstGeom>
          <a:ln w="7620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077634" y="4636629"/>
            <a:ext cx="936104" cy="456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dirty="0" smtClean="0"/>
              <a:t>User 3</a:t>
            </a:r>
            <a:endParaRPr lang="zh-CN" alt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709482" y="4636629"/>
            <a:ext cx="936104" cy="456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dirty="0" smtClean="0"/>
              <a:t>User 2</a:t>
            </a:r>
            <a:endParaRPr lang="zh-CN" alt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520206" y="4589108"/>
            <a:ext cx="936104" cy="456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dirty="0" smtClean="0"/>
              <a:t>User K</a:t>
            </a:r>
            <a:endParaRPr lang="zh-CN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1413338" y="5309189"/>
            <a:ext cx="93610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dirty="0" smtClean="0"/>
              <a:t>M</a:t>
            </a:r>
            <a:r>
              <a:rPr lang="en-US" altLang="zh-CN" sz="1400" dirty="0" smtClean="0"/>
              <a:t>1</a:t>
            </a:r>
            <a:endParaRPr lang="zh-CN" alt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709482" y="5309188"/>
            <a:ext cx="93610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dirty="0" smtClean="0"/>
              <a:t>M</a:t>
            </a:r>
            <a:r>
              <a:rPr lang="en-US" altLang="zh-CN" sz="1400" dirty="0" smtClean="0"/>
              <a:t>2</a:t>
            </a:r>
            <a:endParaRPr lang="zh-CN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005626" y="5309188"/>
            <a:ext cx="936104" cy="456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dirty="0" smtClean="0"/>
              <a:t>M</a:t>
            </a:r>
            <a:r>
              <a:rPr lang="en-US" altLang="zh-CN" sz="1400" dirty="0" smtClean="0"/>
              <a:t>3</a:t>
            </a:r>
            <a:endParaRPr lang="zh-CN" alt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520206" y="5165172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zh-CN" dirty="0" smtClean="0"/>
          </a:p>
          <a:p>
            <a:pPr algn="ctr"/>
            <a:r>
              <a:rPr lang="en-US" altLang="zh-CN" dirty="0" smtClean="0"/>
              <a:t>M</a:t>
            </a:r>
            <a:r>
              <a:rPr lang="en-US" altLang="zh-CN" sz="1400" dirty="0" smtClean="0"/>
              <a:t>K</a:t>
            </a:r>
            <a:endParaRPr lang="zh-CN" alt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7672334" y="5165172"/>
            <a:ext cx="936104" cy="456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dirty="0" smtClean="0"/>
              <a:t>Cache</a:t>
            </a:r>
            <a:endParaRPr lang="zh-CN" alt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672334" y="4589108"/>
            <a:ext cx="936104" cy="456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dirty="0" smtClean="0"/>
              <a:t>User</a:t>
            </a:r>
            <a:endParaRPr lang="zh-CN" alt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4929190" y="3643314"/>
            <a:ext cx="158417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dirty="0" smtClean="0"/>
              <a:t>Shared link</a:t>
            </a:r>
            <a:endParaRPr lang="zh-CN" altLang="en-US" dirty="0"/>
          </a:p>
        </p:txBody>
      </p:sp>
      <p:cxnSp>
        <p:nvCxnSpPr>
          <p:cNvPr id="38" name="直接连接符 37"/>
          <p:cNvCxnSpPr>
            <a:stCxn id="24" idx="0"/>
          </p:cNvCxnSpPr>
          <p:nvPr/>
        </p:nvCxnSpPr>
        <p:spPr bwMode="auto">
          <a:xfrm rot="5400000" flipH="1" flipV="1">
            <a:off x="4205063" y="4269690"/>
            <a:ext cx="707563" cy="26316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</p:cxnSp>
      <p:cxnSp>
        <p:nvCxnSpPr>
          <p:cNvPr id="39" name="直接连接符 38"/>
          <p:cNvCxnSpPr/>
          <p:nvPr/>
        </p:nvCxnSpPr>
        <p:spPr bwMode="auto">
          <a:xfrm rot="5400000">
            <a:off x="4391695" y="3820199"/>
            <a:ext cx="36061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</p:cxnSp>
      <p:sp>
        <p:nvSpPr>
          <p:cNvPr id="40" name="矩形 39"/>
          <p:cNvSpPr/>
          <p:nvPr/>
        </p:nvSpPr>
        <p:spPr bwMode="auto">
          <a:xfrm>
            <a:off x="4071934" y="2215124"/>
            <a:ext cx="1000132" cy="1430470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lang="en-US" altLang="zh-CN" dirty="0" smtClean="0">
              <a:solidFill>
                <a:schemeClr val="tx1"/>
              </a:solidFill>
              <a:latin typeface="Arial" pitchFamily="34" charset="0"/>
              <a:ea typeface="宋体" pitchFamily="2" charset="-122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lang="en-US" altLang="zh-CN" dirty="0" smtClean="0">
              <a:solidFill>
                <a:schemeClr val="tx1"/>
              </a:solidFill>
              <a:latin typeface="Arial" pitchFamily="34" charset="0"/>
              <a:ea typeface="宋体" pitchFamily="2" charset="-122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rPr>
              <a:t>N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286380" y="2714620"/>
            <a:ext cx="857256" cy="456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 smtClean="0"/>
              <a:t>Server</a:t>
            </a:r>
            <a:endParaRPr lang="zh-CN" altLang="en-US" dirty="0"/>
          </a:p>
        </p:txBody>
      </p:sp>
      <p:sp>
        <p:nvSpPr>
          <p:cNvPr id="42" name="矩形 41"/>
          <p:cNvSpPr/>
          <p:nvPr/>
        </p:nvSpPr>
        <p:spPr bwMode="auto">
          <a:xfrm>
            <a:off x="4071934" y="2143116"/>
            <a:ext cx="1000132" cy="504056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rPr>
              <a:t>1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43" name="矩形 42"/>
          <p:cNvSpPr/>
          <p:nvPr/>
        </p:nvSpPr>
        <p:spPr bwMode="auto">
          <a:xfrm>
            <a:off x="4071934" y="2503156"/>
            <a:ext cx="1000132" cy="360040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44" name="矩形 43"/>
          <p:cNvSpPr/>
          <p:nvPr/>
        </p:nvSpPr>
        <p:spPr bwMode="auto">
          <a:xfrm>
            <a:off x="4071934" y="2863196"/>
            <a:ext cx="1000132" cy="360040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143942" y="2431148"/>
            <a:ext cx="85725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dirty="0" smtClean="0"/>
              <a:t>2</a:t>
            </a:r>
            <a:endParaRPr lang="zh-CN" altLang="en-US" dirty="0"/>
          </a:p>
        </p:txBody>
      </p:sp>
      <p:cxnSp>
        <p:nvCxnSpPr>
          <p:cNvPr id="46" name="直接连接符 45"/>
          <p:cNvCxnSpPr/>
          <p:nvPr/>
        </p:nvCxnSpPr>
        <p:spPr bwMode="auto">
          <a:xfrm flipH="1">
            <a:off x="4575990" y="2935204"/>
            <a:ext cx="3990" cy="216024"/>
          </a:xfrm>
          <a:prstGeom prst="line">
            <a:avLst/>
          </a:prstGeom>
          <a:ln w="3810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E19E9-54C0-4DED-A759-F54B632D185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矩形 2"/>
          <p:cNvSpPr/>
          <p:nvPr/>
        </p:nvSpPr>
        <p:spPr>
          <a:xfrm>
            <a:off x="2500298" y="214290"/>
            <a:ext cx="4000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altLang="zh-CN" sz="2400" b="1" dirty="0" smtClean="0">
                <a:latin typeface="微软雅黑" pitchFamily="34" charset="-122"/>
                <a:ea typeface="微软雅黑" pitchFamily="34" charset="-122"/>
              </a:rPr>
              <a:t>Why coded caching?</a:t>
            </a:r>
            <a:endParaRPr lang="zh-CN" altLang="en-US" sz="2400" b="1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7224" y="1142984"/>
            <a:ext cx="69294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To reduce peak traffic rates on the shared link.</a:t>
            </a:r>
            <a:endParaRPr lang="zh-CN" altLang="en-US" sz="2400" dirty="0" smtClean="0"/>
          </a:p>
          <a:p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215074" y="2143116"/>
            <a:ext cx="27146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K=2 users    user1 user2  cache size   F bits   </a:t>
            </a:r>
          </a:p>
          <a:p>
            <a:r>
              <a:rPr lang="en-US" altLang="zh-CN" dirty="0" smtClean="0"/>
              <a:t>N=2 files      file A   file B</a:t>
            </a:r>
          </a:p>
          <a:p>
            <a:r>
              <a:rPr lang="en-US" altLang="zh-CN" dirty="0" smtClean="0"/>
              <a:t>file size        F bits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 bwMode="auto">
          <a:xfrm>
            <a:off x="4714876" y="4214818"/>
            <a:ext cx="1000132" cy="357190"/>
          </a:xfrm>
          <a:prstGeom prst="rect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1571604" y="4214818"/>
            <a:ext cx="1000132" cy="357190"/>
          </a:xfrm>
          <a:prstGeom prst="rect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noFill/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14876" y="2643182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Server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714480" y="4214818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user1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857752" y="4214818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user2</a:t>
            </a:r>
            <a:endParaRPr lang="zh-CN" altLang="en-US" dirty="0"/>
          </a:p>
        </p:txBody>
      </p:sp>
      <p:cxnSp>
        <p:nvCxnSpPr>
          <p:cNvPr id="13" name="直接连接符 12"/>
          <p:cNvCxnSpPr>
            <a:stCxn id="11" idx="0"/>
          </p:cNvCxnSpPr>
          <p:nvPr/>
        </p:nvCxnSpPr>
        <p:spPr bwMode="auto">
          <a:xfrm rot="5400000" flipH="1" flipV="1">
            <a:off x="2593102" y="3155090"/>
            <a:ext cx="561980" cy="15574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</p:cxnSp>
      <p:cxnSp>
        <p:nvCxnSpPr>
          <p:cNvPr id="14" name="直接连接符 13"/>
          <p:cNvCxnSpPr>
            <a:stCxn id="12" idx="0"/>
          </p:cNvCxnSpPr>
          <p:nvPr/>
        </p:nvCxnSpPr>
        <p:spPr bwMode="auto">
          <a:xfrm rot="16200000" flipV="1">
            <a:off x="4164738" y="3140930"/>
            <a:ext cx="561980" cy="15857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</p:cxnSp>
      <p:sp>
        <p:nvSpPr>
          <p:cNvPr id="15" name="矩形 14"/>
          <p:cNvSpPr/>
          <p:nvPr/>
        </p:nvSpPr>
        <p:spPr bwMode="auto">
          <a:xfrm>
            <a:off x="1571604" y="4572008"/>
            <a:ext cx="1000132" cy="78581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4714876" y="4572008"/>
            <a:ext cx="1000132" cy="8572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cxnSp>
        <p:nvCxnSpPr>
          <p:cNvPr id="17" name="直接连接符 16"/>
          <p:cNvCxnSpPr>
            <a:stCxn id="15" idx="1"/>
            <a:endCxn id="15" idx="3"/>
          </p:cNvCxnSpPr>
          <p:nvPr/>
        </p:nvCxnSpPr>
        <p:spPr bwMode="auto">
          <a:xfrm rot="10800000" flipH="1">
            <a:off x="1571604" y="4964917"/>
            <a:ext cx="1000132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</p:cxnSp>
      <p:cxnSp>
        <p:nvCxnSpPr>
          <p:cNvPr id="18" name="直接连接符 17"/>
          <p:cNvCxnSpPr>
            <a:stCxn id="16" idx="1"/>
            <a:endCxn id="16" idx="3"/>
          </p:cNvCxnSpPr>
          <p:nvPr/>
        </p:nvCxnSpPr>
        <p:spPr bwMode="auto">
          <a:xfrm rot="10800000" flipH="1">
            <a:off x="4714876" y="5000636"/>
            <a:ext cx="1000132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</p:cxnSp>
      <p:sp>
        <p:nvSpPr>
          <p:cNvPr id="19" name="TextBox 18"/>
          <p:cNvSpPr txBox="1"/>
          <p:nvPr/>
        </p:nvSpPr>
        <p:spPr>
          <a:xfrm>
            <a:off x="1857356" y="4572008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A</a:t>
            </a:r>
            <a:r>
              <a:rPr lang="en-US" altLang="zh-CN" baseline="-25000" dirty="0" smtClean="0"/>
              <a:t>1</a:t>
            </a:r>
            <a:endParaRPr lang="zh-CN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857356" y="500063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</a:t>
            </a:r>
            <a:r>
              <a:rPr lang="en-US" altLang="zh-CN" baseline="-25000" dirty="0" smtClean="0"/>
              <a:t>1</a:t>
            </a:r>
            <a:endParaRPr lang="zh-CN" alt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000628" y="4572008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A</a:t>
            </a:r>
            <a:r>
              <a:rPr lang="en-US" altLang="zh-CN" baseline="-25000" dirty="0" smtClean="0"/>
              <a:t>2</a:t>
            </a:r>
            <a:endParaRPr lang="zh-CN" alt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000628" y="500063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</a:t>
            </a:r>
            <a:r>
              <a:rPr lang="en-US" altLang="zh-CN" baseline="-25000" dirty="0" smtClean="0"/>
              <a:t>2</a:t>
            </a:r>
            <a:endParaRPr lang="zh-CN" altLang="en-US" dirty="0"/>
          </a:p>
        </p:txBody>
      </p:sp>
      <p:sp>
        <p:nvSpPr>
          <p:cNvPr id="23" name="矩形 22"/>
          <p:cNvSpPr/>
          <p:nvPr/>
        </p:nvSpPr>
        <p:spPr bwMode="auto">
          <a:xfrm>
            <a:off x="2928926" y="2143116"/>
            <a:ext cx="1500198" cy="107157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cxnSp>
        <p:nvCxnSpPr>
          <p:cNvPr id="41" name="直接连接符 40"/>
          <p:cNvCxnSpPr/>
          <p:nvPr/>
        </p:nvCxnSpPr>
        <p:spPr bwMode="auto">
          <a:xfrm rot="5400000">
            <a:off x="3429786" y="3429000"/>
            <a:ext cx="427834" cy="79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</p:cxnSp>
      <p:cxnSp>
        <p:nvCxnSpPr>
          <p:cNvPr id="47" name="直接连接符 46"/>
          <p:cNvCxnSpPr>
            <a:stCxn id="23" idx="1"/>
            <a:endCxn id="23" idx="3"/>
          </p:cNvCxnSpPr>
          <p:nvPr/>
        </p:nvCxnSpPr>
        <p:spPr bwMode="auto">
          <a:xfrm rot="10800000" flipH="1">
            <a:off x="2928926" y="2678901"/>
            <a:ext cx="1500198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</p:cxnSp>
      <p:sp>
        <p:nvSpPr>
          <p:cNvPr id="49" name="TextBox 48"/>
          <p:cNvSpPr txBox="1"/>
          <p:nvPr/>
        </p:nvSpPr>
        <p:spPr>
          <a:xfrm>
            <a:off x="3286116" y="2214554"/>
            <a:ext cx="829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A </a:t>
            </a:r>
            <a:r>
              <a:rPr lang="en-US" altLang="zh-CN" baseline="-25000" dirty="0" smtClean="0"/>
              <a:t>1</a:t>
            </a:r>
            <a:r>
              <a:rPr lang="en-US" altLang="zh-CN" dirty="0" smtClean="0"/>
              <a:t>, A</a:t>
            </a:r>
            <a:r>
              <a:rPr lang="en-US" altLang="zh-CN" baseline="-25000" dirty="0" smtClean="0"/>
              <a:t>2</a:t>
            </a:r>
            <a:endParaRPr lang="zh-CN" alt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3286116" y="2786058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</a:t>
            </a:r>
            <a:r>
              <a:rPr lang="en-US" altLang="zh-CN" baseline="-25000" dirty="0" smtClean="0"/>
              <a:t>1 </a:t>
            </a:r>
            <a:r>
              <a:rPr lang="en-US" altLang="zh-CN" dirty="0" smtClean="0"/>
              <a:t>, B</a:t>
            </a:r>
            <a:r>
              <a:rPr lang="en-US" altLang="zh-CN" baseline="-25000" dirty="0" smtClean="0"/>
              <a:t>2</a:t>
            </a:r>
            <a:endParaRPr lang="zh-CN" alt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4000496" y="3286124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Shared link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E19E9-54C0-4DED-A759-F54B632D185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714612" y="214290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latin typeface="微软雅黑" pitchFamily="34" charset="-122"/>
                <a:ea typeface="微软雅黑" pitchFamily="34" charset="-122"/>
              </a:rPr>
              <a:t>Types of coded caching</a:t>
            </a:r>
            <a:endParaRPr lang="zh-CN" altLang="en-US" sz="24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4348" y="1357298"/>
            <a:ext cx="72152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Centralized coded caching</a:t>
            </a:r>
          </a:p>
          <a:p>
            <a:endParaRPr lang="en-US" altLang="zh-CN" sz="20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Decentralized coded caching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矩形 5"/>
          <p:cNvSpPr/>
          <p:nvPr/>
        </p:nvSpPr>
        <p:spPr bwMode="auto">
          <a:xfrm>
            <a:off x="5357818" y="4500570"/>
            <a:ext cx="1000132" cy="357190"/>
          </a:xfrm>
          <a:prstGeom prst="rect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2214546" y="4500570"/>
            <a:ext cx="1000132" cy="357190"/>
          </a:xfrm>
          <a:prstGeom prst="rect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noFill/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57818" y="2928934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Server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357422" y="450057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user1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500694" y="450057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user2</a:t>
            </a:r>
            <a:endParaRPr lang="zh-CN" altLang="en-US" dirty="0"/>
          </a:p>
        </p:txBody>
      </p:sp>
      <p:cxnSp>
        <p:nvCxnSpPr>
          <p:cNvPr id="11" name="直接连接符 10"/>
          <p:cNvCxnSpPr>
            <a:stCxn id="9" idx="0"/>
          </p:cNvCxnSpPr>
          <p:nvPr/>
        </p:nvCxnSpPr>
        <p:spPr bwMode="auto">
          <a:xfrm rot="5400000" flipH="1" flipV="1">
            <a:off x="3236044" y="3440842"/>
            <a:ext cx="561980" cy="15574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</p:cxnSp>
      <p:cxnSp>
        <p:nvCxnSpPr>
          <p:cNvPr id="12" name="直接连接符 11"/>
          <p:cNvCxnSpPr>
            <a:stCxn id="10" idx="0"/>
          </p:cNvCxnSpPr>
          <p:nvPr/>
        </p:nvCxnSpPr>
        <p:spPr bwMode="auto">
          <a:xfrm rot="16200000" flipV="1">
            <a:off x="4807680" y="3426682"/>
            <a:ext cx="561980" cy="15857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</p:cxnSp>
      <p:sp>
        <p:nvSpPr>
          <p:cNvPr id="13" name="矩形 12"/>
          <p:cNvSpPr/>
          <p:nvPr/>
        </p:nvSpPr>
        <p:spPr bwMode="auto">
          <a:xfrm>
            <a:off x="2214546" y="4857760"/>
            <a:ext cx="1000132" cy="78581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5357818" y="4857760"/>
            <a:ext cx="1000132" cy="8572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cxnSp>
        <p:nvCxnSpPr>
          <p:cNvPr id="15" name="直接连接符 14"/>
          <p:cNvCxnSpPr>
            <a:stCxn id="13" idx="1"/>
            <a:endCxn id="13" idx="3"/>
          </p:cNvCxnSpPr>
          <p:nvPr/>
        </p:nvCxnSpPr>
        <p:spPr bwMode="auto">
          <a:xfrm rot="10800000" flipH="1">
            <a:off x="2214546" y="5250669"/>
            <a:ext cx="1000132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</p:cxnSp>
      <p:cxnSp>
        <p:nvCxnSpPr>
          <p:cNvPr id="16" name="直接连接符 15"/>
          <p:cNvCxnSpPr>
            <a:stCxn id="14" idx="1"/>
            <a:endCxn id="14" idx="3"/>
          </p:cNvCxnSpPr>
          <p:nvPr/>
        </p:nvCxnSpPr>
        <p:spPr bwMode="auto">
          <a:xfrm rot="10800000" flipH="1">
            <a:off x="5357818" y="5286388"/>
            <a:ext cx="1000132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</p:cxnSp>
      <p:sp>
        <p:nvSpPr>
          <p:cNvPr id="17" name="TextBox 16"/>
          <p:cNvSpPr txBox="1"/>
          <p:nvPr/>
        </p:nvSpPr>
        <p:spPr>
          <a:xfrm>
            <a:off x="2500298" y="4857760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A</a:t>
            </a:r>
            <a:r>
              <a:rPr lang="en-US" altLang="zh-CN" baseline="-25000" dirty="0" smtClean="0"/>
              <a:t>1</a:t>
            </a:r>
            <a:endParaRPr lang="zh-CN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500298" y="5286388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</a:t>
            </a:r>
            <a:r>
              <a:rPr lang="en-US" altLang="zh-CN" baseline="-25000" dirty="0" smtClean="0"/>
              <a:t>1</a:t>
            </a:r>
            <a:endParaRPr lang="zh-CN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643570" y="4857760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A</a:t>
            </a:r>
            <a:r>
              <a:rPr lang="en-US" altLang="zh-CN" baseline="-25000" dirty="0" smtClean="0"/>
              <a:t>2</a:t>
            </a:r>
            <a:endParaRPr lang="zh-CN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643570" y="5286388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</a:t>
            </a:r>
            <a:r>
              <a:rPr lang="en-US" altLang="zh-CN" baseline="-25000" dirty="0" smtClean="0"/>
              <a:t>2</a:t>
            </a:r>
            <a:endParaRPr lang="zh-CN" altLang="en-US" dirty="0"/>
          </a:p>
        </p:txBody>
      </p:sp>
      <p:sp>
        <p:nvSpPr>
          <p:cNvPr id="21" name="矩形 20"/>
          <p:cNvSpPr/>
          <p:nvPr/>
        </p:nvSpPr>
        <p:spPr bwMode="auto">
          <a:xfrm>
            <a:off x="3571868" y="2428868"/>
            <a:ext cx="1500198" cy="107157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cxnSp>
        <p:nvCxnSpPr>
          <p:cNvPr id="22" name="直接连接符 21"/>
          <p:cNvCxnSpPr/>
          <p:nvPr/>
        </p:nvCxnSpPr>
        <p:spPr bwMode="auto">
          <a:xfrm rot="5400000">
            <a:off x="4072728" y="3714752"/>
            <a:ext cx="427834" cy="79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</p:cxnSp>
      <p:cxnSp>
        <p:nvCxnSpPr>
          <p:cNvPr id="23" name="直接连接符 22"/>
          <p:cNvCxnSpPr>
            <a:stCxn id="21" idx="1"/>
            <a:endCxn id="21" idx="3"/>
          </p:cNvCxnSpPr>
          <p:nvPr/>
        </p:nvCxnSpPr>
        <p:spPr bwMode="auto">
          <a:xfrm rot="10800000" flipH="1">
            <a:off x="3571868" y="2964653"/>
            <a:ext cx="1500198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</p:cxnSp>
      <p:sp>
        <p:nvSpPr>
          <p:cNvPr id="24" name="TextBox 23"/>
          <p:cNvSpPr txBox="1"/>
          <p:nvPr/>
        </p:nvSpPr>
        <p:spPr>
          <a:xfrm>
            <a:off x="3929058" y="2500306"/>
            <a:ext cx="829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A </a:t>
            </a:r>
            <a:r>
              <a:rPr lang="en-US" altLang="zh-CN" baseline="-25000" dirty="0" smtClean="0"/>
              <a:t>1</a:t>
            </a:r>
            <a:r>
              <a:rPr lang="en-US" altLang="zh-CN" dirty="0" smtClean="0"/>
              <a:t>, A</a:t>
            </a:r>
            <a:r>
              <a:rPr lang="en-US" altLang="zh-CN" baseline="-25000" dirty="0" smtClean="0"/>
              <a:t>2</a:t>
            </a:r>
            <a:endParaRPr lang="zh-CN" alt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929058" y="3071810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</a:t>
            </a:r>
            <a:r>
              <a:rPr lang="en-US" altLang="zh-CN" baseline="-25000" dirty="0" smtClean="0"/>
              <a:t>1 </a:t>
            </a:r>
            <a:r>
              <a:rPr lang="en-US" altLang="zh-CN" dirty="0" smtClean="0"/>
              <a:t>, B</a:t>
            </a:r>
            <a:r>
              <a:rPr lang="en-US" altLang="zh-CN" baseline="-25000" dirty="0" smtClean="0"/>
              <a:t>2</a:t>
            </a:r>
            <a:endParaRPr lang="zh-CN" alt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643438" y="3571876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Shared link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>
          <a:xfrm>
            <a:off x="6481762" y="5890909"/>
            <a:ext cx="2133600" cy="476250"/>
          </a:xfrm>
        </p:spPr>
        <p:txBody>
          <a:bodyPr/>
          <a:lstStyle/>
          <a:p>
            <a:pPr>
              <a:defRPr/>
            </a:pPr>
            <a:fld id="{A25E19E9-54C0-4DED-A759-F54B632D185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708452" y="221901"/>
            <a:ext cx="6357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latin typeface="微软雅黑" pitchFamily="34" charset="-122"/>
                <a:ea typeface="微软雅黑" pitchFamily="34" charset="-122"/>
              </a:rPr>
              <a:t>System model and problem formulation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2910" y="1214422"/>
            <a:ext cx="746069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1. N files of size F bits </a:t>
            </a:r>
          </a:p>
          <a:p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2. K</a:t>
            </a:r>
            <a:r>
              <a:rPr lang="en-US" altLang="zh-CN" dirty="0" smtClean="0"/>
              <a:t> users,</a:t>
            </a:r>
            <a:r>
              <a:rPr lang="en-US" altLang="zh-CN" b="1" u="sng" dirty="0" smtClean="0"/>
              <a:t> ordered cache size </a:t>
            </a:r>
            <a:r>
              <a:rPr lang="en-US" altLang="zh-CN" i="1" dirty="0" smtClean="0"/>
              <a:t>M={M</a:t>
            </a:r>
            <a:r>
              <a:rPr lang="en-US" altLang="zh-CN" sz="1400" i="1" dirty="0" smtClean="0"/>
              <a:t>1</a:t>
            </a:r>
            <a:r>
              <a:rPr lang="en-US" altLang="zh-CN" i="1" dirty="0" smtClean="0"/>
              <a:t>, M</a:t>
            </a:r>
            <a:r>
              <a:rPr lang="en-US" altLang="zh-CN" sz="1400" i="1" dirty="0" smtClean="0"/>
              <a:t>2</a:t>
            </a:r>
            <a:r>
              <a:rPr lang="en-US" altLang="zh-CN" i="1" dirty="0" smtClean="0"/>
              <a:t>, …, M</a:t>
            </a:r>
            <a:r>
              <a:rPr lang="en-US" altLang="zh-CN" sz="1400" i="1" dirty="0" smtClean="0"/>
              <a:t>K</a:t>
            </a:r>
            <a:r>
              <a:rPr lang="en-US" altLang="zh-CN" i="1" dirty="0" smtClean="0"/>
              <a:t>}</a:t>
            </a:r>
            <a:r>
              <a:rPr lang="en-US" altLang="zh-CN" dirty="0" smtClean="0"/>
              <a:t> contents, 0&lt;</a:t>
            </a:r>
            <a:r>
              <a:rPr lang="en-US" altLang="zh-CN" i="1" dirty="0" smtClean="0"/>
              <a:t>M</a:t>
            </a:r>
            <a:r>
              <a:rPr lang="en-US" altLang="zh-CN" sz="1400" i="1" dirty="0" smtClean="0"/>
              <a:t>k</a:t>
            </a:r>
            <a:r>
              <a:rPr lang="en-US" altLang="zh-CN" i="1" dirty="0" smtClean="0"/>
              <a:t>&lt;N.</a:t>
            </a:r>
          </a:p>
          <a:p>
            <a:r>
              <a:rPr lang="en-US" altLang="zh-CN" i="1" dirty="0" smtClean="0"/>
              <a:t>3. </a:t>
            </a:r>
            <a:r>
              <a:rPr lang="en-US" altLang="zh-CN" dirty="0" smtClean="0"/>
              <a:t>Two phases</a:t>
            </a:r>
            <a:r>
              <a:rPr lang="en-US" altLang="zh-CN" i="1" dirty="0" smtClean="0"/>
              <a:t>: placement </a:t>
            </a:r>
            <a:r>
              <a:rPr lang="en-US" altLang="zh-CN" dirty="0" smtClean="0"/>
              <a:t>phase and </a:t>
            </a:r>
            <a:r>
              <a:rPr lang="en-US" altLang="zh-CN" i="1" dirty="0" smtClean="0"/>
              <a:t>delivery</a:t>
            </a:r>
            <a:r>
              <a:rPr lang="en-US" altLang="zh-CN" dirty="0" smtClean="0"/>
              <a:t> phase. </a:t>
            </a:r>
          </a:p>
          <a:p>
            <a:r>
              <a:rPr lang="en-US" altLang="zh-CN" dirty="0" smtClean="0"/>
              <a:t>4. Worst case requirements.</a:t>
            </a:r>
          </a:p>
          <a:p>
            <a:endParaRPr lang="en-US" altLang="zh-CN" i="1" dirty="0" smtClean="0"/>
          </a:p>
          <a:p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5786" y="857232"/>
            <a:ext cx="5546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latin typeface="微软雅黑" pitchFamily="34" charset="-122"/>
                <a:ea typeface="微软雅黑" pitchFamily="34" charset="-122"/>
              </a:rPr>
              <a:t>Network Model with heterogeneous cache set</a:t>
            </a:r>
          </a:p>
        </p:txBody>
      </p:sp>
      <p:sp>
        <p:nvSpPr>
          <p:cNvPr id="7" name="矩形 6"/>
          <p:cNvSpPr/>
          <p:nvPr/>
        </p:nvSpPr>
        <p:spPr bwMode="auto">
          <a:xfrm>
            <a:off x="3929058" y="2426588"/>
            <a:ext cx="1000132" cy="1430470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lang="en-US" altLang="zh-CN" dirty="0" smtClean="0">
              <a:solidFill>
                <a:schemeClr val="tx1"/>
              </a:solidFill>
              <a:latin typeface="Arial" pitchFamily="34" charset="0"/>
              <a:ea typeface="宋体" pitchFamily="2" charset="-122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lang="en-US" altLang="zh-CN" dirty="0" smtClean="0">
              <a:solidFill>
                <a:schemeClr val="tx1"/>
              </a:solidFill>
              <a:latin typeface="Arial" pitchFamily="34" charset="0"/>
              <a:ea typeface="宋体" pitchFamily="2" charset="-122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rPr>
              <a:t>N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1270462" y="4878280"/>
            <a:ext cx="857256" cy="428628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6384170" y="4878280"/>
            <a:ext cx="857256" cy="428628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cxnSp>
        <p:nvCxnSpPr>
          <p:cNvPr id="10" name="直接连接符 9"/>
          <p:cNvCxnSpPr>
            <a:endCxn id="8" idx="0"/>
          </p:cNvCxnSpPr>
          <p:nvPr/>
        </p:nvCxnSpPr>
        <p:spPr bwMode="auto">
          <a:xfrm rot="5400000">
            <a:off x="2715278" y="3163864"/>
            <a:ext cx="698228" cy="2730604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接连接符 10"/>
          <p:cNvCxnSpPr>
            <a:endCxn id="9" idx="0"/>
          </p:cNvCxnSpPr>
          <p:nvPr/>
        </p:nvCxnSpPr>
        <p:spPr bwMode="auto">
          <a:xfrm rot="16200000" flipH="1">
            <a:off x="5272132" y="3337614"/>
            <a:ext cx="698228" cy="2383104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 bwMode="auto">
          <a:xfrm flipH="1">
            <a:off x="1696810" y="5318878"/>
            <a:ext cx="1588" cy="216026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 bwMode="auto">
          <a:xfrm rot="5400000">
            <a:off x="6720007" y="5421359"/>
            <a:ext cx="206549" cy="1588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081186" y="2786628"/>
            <a:ext cx="857256" cy="456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 smtClean="0"/>
              <a:t>Server</a:t>
            </a:r>
            <a:endParaRPr lang="zh-CN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270462" y="4853793"/>
            <a:ext cx="936104" cy="456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dirty="0" smtClean="0"/>
              <a:t>User 1</a:t>
            </a:r>
            <a:endParaRPr lang="zh-CN" altLang="en-US" dirty="0"/>
          </a:p>
        </p:txBody>
      </p:sp>
      <p:sp>
        <p:nvSpPr>
          <p:cNvPr id="16" name="矩形 15"/>
          <p:cNvSpPr/>
          <p:nvPr/>
        </p:nvSpPr>
        <p:spPr bwMode="auto">
          <a:xfrm>
            <a:off x="1264762" y="5534902"/>
            <a:ext cx="857256" cy="428628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2573446" y="4878280"/>
            <a:ext cx="857256" cy="428628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cxnSp>
        <p:nvCxnSpPr>
          <p:cNvPr id="18" name="直接连接符 17"/>
          <p:cNvCxnSpPr/>
          <p:nvPr/>
        </p:nvCxnSpPr>
        <p:spPr bwMode="auto">
          <a:xfrm flipH="1">
            <a:off x="2999794" y="5318878"/>
            <a:ext cx="1588" cy="216026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矩形 18"/>
          <p:cNvSpPr/>
          <p:nvPr/>
        </p:nvSpPr>
        <p:spPr bwMode="auto">
          <a:xfrm>
            <a:off x="2567746" y="5534902"/>
            <a:ext cx="857256" cy="540154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cxnSp>
        <p:nvCxnSpPr>
          <p:cNvPr id="20" name="直接连接符 19"/>
          <p:cNvCxnSpPr>
            <a:endCxn id="17" idx="0"/>
          </p:cNvCxnSpPr>
          <p:nvPr/>
        </p:nvCxnSpPr>
        <p:spPr bwMode="auto">
          <a:xfrm rot="5400000">
            <a:off x="3366770" y="3815356"/>
            <a:ext cx="698228" cy="1427620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 bwMode="auto">
          <a:xfrm>
            <a:off x="3934758" y="4878280"/>
            <a:ext cx="857256" cy="428628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cxnSp>
        <p:nvCxnSpPr>
          <p:cNvPr id="22" name="直接连接符 21"/>
          <p:cNvCxnSpPr/>
          <p:nvPr/>
        </p:nvCxnSpPr>
        <p:spPr bwMode="auto">
          <a:xfrm flipH="1">
            <a:off x="4361106" y="5318878"/>
            <a:ext cx="1588" cy="216026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矩形 22"/>
          <p:cNvSpPr/>
          <p:nvPr/>
        </p:nvSpPr>
        <p:spPr bwMode="auto">
          <a:xfrm>
            <a:off x="3929058" y="5534902"/>
            <a:ext cx="857256" cy="639522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24" name="矩形 23"/>
          <p:cNvSpPr/>
          <p:nvPr/>
        </p:nvSpPr>
        <p:spPr bwMode="auto">
          <a:xfrm>
            <a:off x="6384170" y="5526352"/>
            <a:ext cx="857256" cy="834480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cxnSp>
        <p:nvCxnSpPr>
          <p:cNvPr id="26" name="直接连接符 25"/>
          <p:cNvCxnSpPr/>
          <p:nvPr/>
        </p:nvCxnSpPr>
        <p:spPr bwMode="auto">
          <a:xfrm flipH="1">
            <a:off x="5225202" y="5166312"/>
            <a:ext cx="720080" cy="0"/>
          </a:xfrm>
          <a:prstGeom prst="line">
            <a:avLst/>
          </a:prstGeom>
          <a:ln w="7620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934758" y="4853793"/>
            <a:ext cx="936104" cy="456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dirty="0" smtClean="0"/>
              <a:t>User 3</a:t>
            </a:r>
            <a:endParaRPr lang="zh-CN" alt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566606" y="4853793"/>
            <a:ext cx="936104" cy="456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dirty="0" smtClean="0"/>
              <a:t>User 2</a:t>
            </a:r>
            <a:endParaRPr lang="zh-CN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377330" y="4806272"/>
            <a:ext cx="936104" cy="456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dirty="0" smtClean="0"/>
              <a:t>User K</a:t>
            </a:r>
            <a:endParaRPr lang="zh-CN" alt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270462" y="5526353"/>
            <a:ext cx="93610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dirty="0" smtClean="0"/>
              <a:t>M</a:t>
            </a:r>
            <a:r>
              <a:rPr lang="en-US" altLang="zh-CN" sz="1400" dirty="0" smtClean="0"/>
              <a:t>1</a:t>
            </a:r>
            <a:endParaRPr lang="zh-CN" alt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566606" y="5526352"/>
            <a:ext cx="936104" cy="456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dirty="0" smtClean="0"/>
              <a:t>M</a:t>
            </a:r>
            <a:r>
              <a:rPr lang="en-US" altLang="zh-CN" sz="1400" dirty="0" smtClean="0"/>
              <a:t>2</a:t>
            </a:r>
            <a:endParaRPr lang="zh-CN" alt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862750" y="5526352"/>
            <a:ext cx="936104" cy="456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dirty="0" smtClean="0"/>
              <a:t>M</a:t>
            </a:r>
            <a:r>
              <a:rPr lang="en-US" altLang="zh-CN" sz="1400" dirty="0" smtClean="0"/>
              <a:t>3</a:t>
            </a:r>
            <a:endParaRPr lang="zh-CN" alt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377330" y="5382336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zh-CN" dirty="0" smtClean="0"/>
          </a:p>
          <a:p>
            <a:pPr algn="ctr"/>
            <a:r>
              <a:rPr lang="en-US" altLang="zh-CN" dirty="0" smtClean="0"/>
              <a:t>M</a:t>
            </a:r>
            <a:r>
              <a:rPr lang="en-US" altLang="zh-CN" sz="1400" dirty="0" smtClean="0"/>
              <a:t>K</a:t>
            </a:r>
            <a:endParaRPr lang="zh-CN" alt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529458" y="5382336"/>
            <a:ext cx="936104" cy="456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dirty="0" smtClean="0"/>
              <a:t>Cache</a:t>
            </a:r>
            <a:endParaRPr lang="zh-CN" alt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7529458" y="4806272"/>
            <a:ext cx="936104" cy="456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dirty="0" smtClean="0"/>
              <a:t>User</a:t>
            </a:r>
            <a:endParaRPr lang="zh-CN" alt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786314" y="3860478"/>
            <a:ext cx="158417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dirty="0" smtClean="0"/>
              <a:t>Shared link</a:t>
            </a:r>
            <a:endParaRPr lang="zh-CN" altLang="en-US" dirty="0"/>
          </a:p>
        </p:txBody>
      </p:sp>
      <p:sp>
        <p:nvSpPr>
          <p:cNvPr id="37" name="矩形 36"/>
          <p:cNvSpPr/>
          <p:nvPr/>
        </p:nvSpPr>
        <p:spPr bwMode="auto">
          <a:xfrm>
            <a:off x="3929058" y="2360304"/>
            <a:ext cx="1000132" cy="361180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38" name="矩形 37"/>
          <p:cNvSpPr/>
          <p:nvPr/>
        </p:nvSpPr>
        <p:spPr bwMode="auto">
          <a:xfrm>
            <a:off x="3929058" y="2714620"/>
            <a:ext cx="1000132" cy="360040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39" name="矩形 38"/>
          <p:cNvSpPr/>
          <p:nvPr/>
        </p:nvSpPr>
        <p:spPr bwMode="auto">
          <a:xfrm>
            <a:off x="3929058" y="3074660"/>
            <a:ext cx="1000132" cy="360040"/>
          </a:xfrm>
          <a:prstGeom prst="rect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000496" y="2288866"/>
            <a:ext cx="857256" cy="456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4001066" y="2642612"/>
            <a:ext cx="85725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dirty="0" smtClean="0"/>
              <a:t>2</a:t>
            </a:r>
            <a:endParaRPr lang="zh-CN" altLang="en-US" dirty="0"/>
          </a:p>
        </p:txBody>
      </p:sp>
      <p:cxnSp>
        <p:nvCxnSpPr>
          <p:cNvPr id="43" name="直接连接符 42"/>
          <p:cNvCxnSpPr/>
          <p:nvPr/>
        </p:nvCxnSpPr>
        <p:spPr bwMode="auto">
          <a:xfrm flipH="1">
            <a:off x="4433114" y="3146668"/>
            <a:ext cx="3990" cy="216024"/>
          </a:xfrm>
          <a:prstGeom prst="line">
            <a:avLst/>
          </a:prstGeom>
          <a:ln w="3810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直接连接符 66"/>
          <p:cNvCxnSpPr>
            <a:stCxn id="27" idx="0"/>
          </p:cNvCxnSpPr>
          <p:nvPr/>
        </p:nvCxnSpPr>
        <p:spPr bwMode="auto">
          <a:xfrm rot="5400000" flipH="1" flipV="1">
            <a:off x="4062187" y="4486854"/>
            <a:ext cx="707563" cy="26316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</p:cxnSp>
      <p:cxnSp>
        <p:nvCxnSpPr>
          <p:cNvPr id="80" name="直接连接符 79"/>
          <p:cNvCxnSpPr>
            <a:stCxn id="7" idx="2"/>
          </p:cNvCxnSpPr>
          <p:nvPr/>
        </p:nvCxnSpPr>
        <p:spPr bwMode="auto">
          <a:xfrm rot="5400000">
            <a:off x="4248819" y="4037363"/>
            <a:ext cx="36061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E19E9-54C0-4DED-A759-F54B632D185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14348" y="1071546"/>
            <a:ext cx="4786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Miss of coding opportunities</a:t>
            </a:r>
            <a:endParaRPr lang="zh-CN" altLang="en-US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矩形 4"/>
          <p:cNvSpPr/>
          <p:nvPr/>
        </p:nvSpPr>
        <p:spPr bwMode="auto">
          <a:xfrm>
            <a:off x="5643570" y="3071810"/>
            <a:ext cx="1000132" cy="357190"/>
          </a:xfrm>
          <a:prstGeom prst="rect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2500298" y="3071810"/>
            <a:ext cx="1000132" cy="357190"/>
          </a:xfrm>
          <a:prstGeom prst="rect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noFill/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4081458" y="1795450"/>
            <a:ext cx="1000132" cy="714380"/>
          </a:xfrm>
          <a:prstGeom prst="rect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43372" y="2000240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Server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643174" y="307181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user1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786446" y="307181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user2</a:t>
            </a:r>
            <a:endParaRPr lang="zh-CN" altLang="en-US" dirty="0"/>
          </a:p>
        </p:txBody>
      </p:sp>
      <p:cxnSp>
        <p:nvCxnSpPr>
          <p:cNvPr id="25" name="直接连接符 24"/>
          <p:cNvCxnSpPr>
            <a:stCxn id="10" idx="0"/>
            <a:endCxn id="8" idx="2"/>
          </p:cNvCxnSpPr>
          <p:nvPr/>
        </p:nvCxnSpPr>
        <p:spPr bwMode="auto">
          <a:xfrm rot="5400000" flipH="1" flipV="1">
            <a:off x="3521796" y="2012082"/>
            <a:ext cx="561980" cy="15574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</p:cxnSp>
      <p:cxnSp>
        <p:nvCxnSpPr>
          <p:cNvPr id="27" name="直接连接符 26"/>
          <p:cNvCxnSpPr>
            <a:stCxn id="12" idx="0"/>
            <a:endCxn id="8" idx="2"/>
          </p:cNvCxnSpPr>
          <p:nvPr/>
        </p:nvCxnSpPr>
        <p:spPr bwMode="auto">
          <a:xfrm rot="16200000" flipV="1">
            <a:off x="5093432" y="1997922"/>
            <a:ext cx="561980" cy="15857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</p:cxnSp>
      <p:sp>
        <p:nvSpPr>
          <p:cNvPr id="29" name="矩形 28"/>
          <p:cNvSpPr/>
          <p:nvPr/>
        </p:nvSpPr>
        <p:spPr bwMode="auto">
          <a:xfrm>
            <a:off x="2500298" y="3429000"/>
            <a:ext cx="1000132" cy="78581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30" name="矩形 29"/>
          <p:cNvSpPr/>
          <p:nvPr/>
        </p:nvSpPr>
        <p:spPr bwMode="auto">
          <a:xfrm>
            <a:off x="5643570" y="3429000"/>
            <a:ext cx="1000132" cy="128588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cxnSp>
        <p:nvCxnSpPr>
          <p:cNvPr id="37" name="直接连接符 36"/>
          <p:cNvCxnSpPr>
            <a:stCxn id="29" idx="1"/>
            <a:endCxn id="29" idx="3"/>
          </p:cNvCxnSpPr>
          <p:nvPr/>
        </p:nvCxnSpPr>
        <p:spPr bwMode="auto">
          <a:xfrm rot="10800000" flipH="1">
            <a:off x="2500298" y="3821909"/>
            <a:ext cx="1000132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</p:cxnSp>
      <p:cxnSp>
        <p:nvCxnSpPr>
          <p:cNvPr id="39" name="直接连接符 38"/>
          <p:cNvCxnSpPr>
            <a:stCxn id="30" idx="1"/>
            <a:endCxn id="30" idx="3"/>
          </p:cNvCxnSpPr>
          <p:nvPr/>
        </p:nvCxnSpPr>
        <p:spPr bwMode="auto">
          <a:xfrm rot="10800000" flipH="1">
            <a:off x="5643570" y="4071942"/>
            <a:ext cx="1000132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</p:cxnSp>
      <p:sp>
        <p:nvSpPr>
          <p:cNvPr id="40" name="TextBox 39"/>
          <p:cNvSpPr txBox="1"/>
          <p:nvPr/>
        </p:nvSpPr>
        <p:spPr>
          <a:xfrm>
            <a:off x="2786050" y="3429000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A</a:t>
            </a:r>
            <a:r>
              <a:rPr lang="en-US" altLang="zh-CN" baseline="-25000" dirty="0" smtClean="0"/>
              <a:t>1</a:t>
            </a:r>
            <a:endParaRPr lang="zh-CN" alt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2786050" y="3857628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</a:t>
            </a:r>
            <a:r>
              <a:rPr lang="en-US" altLang="zh-CN" baseline="-25000" dirty="0" smtClean="0"/>
              <a:t>1</a:t>
            </a:r>
            <a:endParaRPr lang="zh-CN" alt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5929322" y="357187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A</a:t>
            </a:r>
            <a:r>
              <a:rPr lang="en-US" altLang="zh-CN" baseline="-25000" dirty="0" smtClean="0"/>
              <a:t>2</a:t>
            </a:r>
            <a:endParaRPr lang="zh-CN" alt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5929322" y="4214818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</a:t>
            </a:r>
            <a:r>
              <a:rPr lang="en-US" altLang="zh-CN" baseline="-25000" dirty="0" smtClean="0"/>
              <a:t>2</a:t>
            </a:r>
            <a:endParaRPr lang="zh-CN" altLang="en-US" dirty="0"/>
          </a:p>
        </p:txBody>
      </p:sp>
      <p:graphicFrame>
        <p:nvGraphicFramePr>
          <p:cNvPr id="51202" name="Object 2"/>
          <p:cNvGraphicFramePr>
            <a:graphicFrameLocks noChangeAspect="1"/>
          </p:cNvGraphicFramePr>
          <p:nvPr/>
        </p:nvGraphicFramePr>
        <p:xfrm>
          <a:off x="2500298" y="4857760"/>
          <a:ext cx="4071966" cy="714380"/>
        </p:xfrm>
        <a:graphic>
          <a:graphicData uri="http://schemas.openxmlformats.org/presentationml/2006/ole">
            <p:oleObj spid="_x0000_s51207" name="Equation" r:id="rId3" imgW="1778000" imgH="279400" progId="Equation.DSMT4">
              <p:embed/>
            </p:oleObj>
          </a:graphicData>
        </a:graphic>
      </p:graphicFrame>
      <p:sp>
        <p:nvSpPr>
          <p:cNvPr id="47" name="矩形 46"/>
          <p:cNvSpPr/>
          <p:nvPr/>
        </p:nvSpPr>
        <p:spPr bwMode="auto">
          <a:xfrm>
            <a:off x="6000760" y="1428736"/>
            <a:ext cx="928694" cy="35719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286512" y="142873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A</a:t>
            </a:r>
            <a:r>
              <a:rPr lang="en-US" altLang="zh-CN" baseline="-25000" dirty="0" smtClean="0"/>
              <a:t>1</a:t>
            </a:r>
            <a:endParaRPr lang="zh-CN" altLang="en-US" dirty="0"/>
          </a:p>
        </p:txBody>
      </p:sp>
      <p:sp>
        <p:nvSpPr>
          <p:cNvPr id="49" name="矩形 48"/>
          <p:cNvSpPr/>
          <p:nvPr/>
        </p:nvSpPr>
        <p:spPr bwMode="auto">
          <a:xfrm>
            <a:off x="7286644" y="1428736"/>
            <a:ext cx="928694" cy="64294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572396" y="1571612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</a:t>
            </a:r>
            <a:r>
              <a:rPr lang="en-US" altLang="zh-CN" baseline="-25000" dirty="0" smtClean="0"/>
              <a:t>2</a:t>
            </a:r>
            <a:endParaRPr lang="zh-CN" altLang="en-US" dirty="0"/>
          </a:p>
        </p:txBody>
      </p:sp>
      <p:sp>
        <p:nvSpPr>
          <p:cNvPr id="51" name="矩形 50"/>
          <p:cNvSpPr/>
          <p:nvPr/>
        </p:nvSpPr>
        <p:spPr bwMode="auto">
          <a:xfrm>
            <a:off x="6000760" y="1785926"/>
            <a:ext cx="928694" cy="28575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53" name="云形标注 52"/>
          <p:cNvSpPr/>
          <p:nvPr/>
        </p:nvSpPr>
        <p:spPr bwMode="auto">
          <a:xfrm>
            <a:off x="6858016" y="2428868"/>
            <a:ext cx="2285984" cy="1428760"/>
          </a:xfrm>
          <a:prstGeom prst="cloudCallout">
            <a:avLst>
              <a:gd name="adj1" fmla="val -68829"/>
              <a:gd name="adj2" fmla="val -64499"/>
            </a:avLst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7961" dir="2700000" algn="ctr" rotWithShape="0">
              <a:schemeClr val="tx1">
                <a:gamma/>
                <a:shade val="60000"/>
                <a:invGamma/>
              </a:scheme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 altLang="zh-CN" dirty="0" smtClean="0">
                <a:latin typeface="Arial" pitchFamily="34" charset="0"/>
                <a:ea typeface="宋体" pitchFamily="2" charset="-122"/>
              </a:rPr>
              <a:t>Miss of coding opportunities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E19E9-54C0-4DED-A759-F54B632D185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714612" y="214290"/>
            <a:ext cx="24288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latin typeface="微软雅黑" pitchFamily="34" charset="-122"/>
                <a:ea typeface="微软雅黑" pitchFamily="34" charset="-122"/>
              </a:rPr>
              <a:t>Related work</a:t>
            </a:r>
          </a:p>
          <a:p>
            <a:endParaRPr lang="zh-CN" altLang="en-US" sz="2400" b="1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4163900"/>
            <a:ext cx="58483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286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046168455"/>
              </p:ext>
            </p:extLst>
          </p:nvPr>
        </p:nvGraphicFramePr>
        <p:xfrm>
          <a:off x="2000232" y="5235470"/>
          <a:ext cx="1214446" cy="785818"/>
        </p:xfrm>
        <a:graphic>
          <a:graphicData uri="http://schemas.openxmlformats.org/presentationml/2006/ole">
            <p:oleObj spid="_x0000_s28680" name="Equation" r:id="rId4" imgW="571252" imgH="418918" progId="Equation.DSMT4">
              <p:embed/>
            </p:oleObj>
          </a:graphicData>
        </a:graphic>
      </p:graphicFrame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57224" y="1163504"/>
            <a:ext cx="6943725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1214414" y="3806710"/>
            <a:ext cx="5429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Result  of  decentralized  coded cache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E19E9-54C0-4DED-A759-F54B632D185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71472" y="1428736"/>
            <a:ext cx="800105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Example</a:t>
            </a:r>
            <a:r>
              <a:rPr lang="en-US" altLang="zh-CN" dirty="0" smtClean="0"/>
              <a:t> :  K=4 users, N=4 files of  F bits each, average cache size  is 3F bits.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We use </a:t>
            </a:r>
            <a:r>
              <a:rPr lang="en-US" altLang="zh-CN" b="1" dirty="0" smtClean="0"/>
              <a:t>t</a:t>
            </a:r>
            <a:r>
              <a:rPr lang="en-US" altLang="zh-CN" dirty="0" smtClean="0"/>
              <a:t> to represent  how many times we can save all  the files if we use up all the cache.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So in this example, we need to divide each file into              parts. We use</a:t>
            </a:r>
          </a:p>
          <a:p>
            <a:r>
              <a:rPr lang="en-US" altLang="zh-CN" dirty="0" smtClean="0"/>
              <a:t>                                       to represent them.</a:t>
            </a:r>
          </a:p>
          <a:p>
            <a:r>
              <a:rPr lang="en-US" altLang="zh-CN" dirty="0" smtClean="0"/>
              <a:t>                                            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2786050" y="2857496"/>
          <a:ext cx="3044842" cy="1111256"/>
        </p:xfrm>
        <a:graphic>
          <a:graphicData uri="http://schemas.openxmlformats.org/presentationml/2006/ole">
            <p:oleObj spid="_x0000_s1046" name="Equation" r:id="rId3" imgW="1231366" imgH="507780" progId="Equation.DSMT4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5786446" y="4143380"/>
          <a:ext cx="857256" cy="455614"/>
        </p:xfrm>
        <a:graphic>
          <a:graphicData uri="http://schemas.openxmlformats.org/presentationml/2006/ole">
            <p:oleObj spid="_x0000_s1047" name="Equation" r:id="rId4" imgW="457200" imgH="241300" progId="Equation.DSMT4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642910" y="4357694"/>
          <a:ext cx="2428892" cy="500066"/>
        </p:xfrm>
        <a:graphic>
          <a:graphicData uri="http://schemas.openxmlformats.org/presentationml/2006/ole">
            <p:oleObj spid="_x0000_s1048" name="Equation" r:id="rId5" imgW="1143000" imgH="228600" progId="Equation.DSMT4">
              <p:embed/>
            </p:oleObj>
          </a:graphicData>
        </a:graphic>
      </p:graphicFrame>
      <p:sp>
        <p:nvSpPr>
          <p:cNvPr id="14" name="矩形 13"/>
          <p:cNvSpPr/>
          <p:nvPr/>
        </p:nvSpPr>
        <p:spPr>
          <a:xfrm>
            <a:off x="2928926" y="0"/>
            <a:ext cx="52864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auto" hangingPunct="0"/>
            <a:r>
              <a:rPr lang="en-US" altLang="zh-CN" sz="2400" b="1" dirty="0" smtClean="0">
                <a:latin typeface="微软雅黑" pitchFamily="34" charset="-122"/>
                <a:ea typeface="微软雅黑" pitchFamily="34" charset="-122"/>
              </a:rPr>
              <a:t>Centralized coded caching under heterogeneous cache set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中意绿色能源实验室建设事宜通报">
  <a:themeElements>
    <a:clrScheme name="中意绿色能源实验室建设事宜通报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中意绿色能源实验室建设事宜通报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tx1">
              <a:gamma/>
              <a:shade val="60000"/>
              <a:invGamma/>
            </a:schemeClr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>
    <a:extraClrScheme>
      <a:clrScheme name="中意绿色能源实验室建设事宜通报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中意绿色能源实验室建设事宜通报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中意绿色能源实验室建设事宜通报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中意绿色能源实验室建设事宜通报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中意绿色能源实验室建设事宜通报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中意绿色能源实验室建设事宜通报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中意绿色能源实验室建设事宜通报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中意绿色能源实验室建设事宜通报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中意绿色能源实验室建设事宜通报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中意绿色能源实验室建设事宜通报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中意绿色能源实验室建设事宜通报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中意绿色能源实验室建设事宜通报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中意绿色能源实验室建设事宜通报</Template>
  <TotalTime>9114</TotalTime>
  <Pages>0</Pages>
  <Words>467</Words>
  <Characters>0</Characters>
  <Application>Microsoft Office PowerPoint</Application>
  <DocSecurity>0</DocSecurity>
  <PresentationFormat>全屏显示(4:3)</PresentationFormat>
  <Lines>0</Lines>
  <Paragraphs>150</Paragraphs>
  <Slides>14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6" baseType="lpstr">
      <vt:lpstr>中意绿色能源实验室建设事宜通报</vt:lpstr>
      <vt:lpstr>Equation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</vt:vector>
  </TitlesOfParts>
  <Company>Microsoft</Company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中意绿色能源实验室建设事宜 通 报</dc:title>
  <dc:creator>lidy</dc:creator>
  <cp:lastModifiedBy>test</cp:lastModifiedBy>
  <cp:revision>1289</cp:revision>
  <dcterms:created xsi:type="dcterms:W3CDTF">2008-09-18T08:50:54Z</dcterms:created>
  <dcterms:modified xsi:type="dcterms:W3CDTF">2015-05-18T15:12:10Z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2052-9.1.0.4468</vt:lpwstr>
  </property>
</Properties>
</file>