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68" r:id="rId2"/>
    <p:sldId id="269" r:id="rId3"/>
    <p:sldId id="273" r:id="rId4"/>
    <p:sldId id="279" r:id="rId5"/>
    <p:sldId id="259" r:id="rId6"/>
    <p:sldId id="266" r:id="rId7"/>
    <p:sldId id="270" r:id="rId8"/>
    <p:sldId id="271" r:id="rId9"/>
    <p:sldId id="272" r:id="rId10"/>
    <p:sldId id="267" r:id="rId11"/>
    <p:sldId id="256" r:id="rId12"/>
    <p:sldId id="257" r:id="rId13"/>
    <p:sldId id="258" r:id="rId14"/>
    <p:sldId id="276" r:id="rId15"/>
    <p:sldId id="280" r:id="rId16"/>
    <p:sldId id="277" r:id="rId17"/>
    <p:sldId id="261" r:id="rId18"/>
    <p:sldId id="262" r:id="rId19"/>
    <p:sldId id="263" r:id="rId20"/>
    <p:sldId id="281" r:id="rId21"/>
    <p:sldId id="282" r:id="rId22"/>
    <p:sldId id="283" r:id="rId23"/>
    <p:sldId id="275" r:id="rId24"/>
    <p:sldId id="278" r:id="rId25"/>
    <p:sldId id="284" r:id="rId26"/>
    <p:sldId id="26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75365" autoAdjust="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4044A8-7787-4D36-BB52-B86546F73DFA}"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zh-CN" altLang="en-US"/>
        </a:p>
      </dgm:t>
    </dgm:pt>
    <dgm:pt modelId="{E69CF57F-7AC9-4304-8CAE-926A4ED4E397}">
      <dgm:prSet phldrT="[文本]"/>
      <dgm:spPr/>
      <dgm:t>
        <a:bodyPr/>
        <a:lstStyle/>
        <a:p>
          <a:r>
            <a:rPr lang="en-US" altLang="en-US" dirty="0"/>
            <a:t>START WITH A PICONET</a:t>
          </a:r>
          <a:endParaRPr lang="zh-CN" altLang="en-US" dirty="0"/>
        </a:p>
      </dgm:t>
    </dgm:pt>
    <dgm:pt modelId="{3BC010C4-B529-4E5A-B898-8D2AA22700AC}" type="parTrans" cxnId="{7A43FF62-95DD-4A37-B738-ED31775A0047}">
      <dgm:prSet/>
      <dgm:spPr/>
      <dgm:t>
        <a:bodyPr/>
        <a:lstStyle/>
        <a:p>
          <a:endParaRPr lang="zh-CN" altLang="en-US"/>
        </a:p>
      </dgm:t>
    </dgm:pt>
    <dgm:pt modelId="{18D4EFD5-BF24-4735-970D-B4C9C0A35BE1}" type="sibTrans" cxnId="{7A43FF62-95DD-4A37-B738-ED31775A0047}">
      <dgm:prSet/>
      <dgm:spPr/>
      <dgm:t>
        <a:bodyPr/>
        <a:lstStyle/>
        <a:p>
          <a:endParaRPr lang="zh-CN" altLang="en-US"/>
        </a:p>
      </dgm:t>
    </dgm:pt>
    <dgm:pt modelId="{4624C8E2-4B2B-4E7F-A1ED-CC2F7B11898D}">
      <dgm:prSet phldrT="[文本]"/>
      <dgm:spPr/>
      <dgm:t>
        <a:bodyPr/>
        <a:lstStyle/>
        <a:p>
          <a:r>
            <a:rPr lang="en-US" altLang="en-US" dirty="0"/>
            <a:t>EACH SLAVE DETERMINES RSSI DATA</a:t>
          </a:r>
          <a:endParaRPr lang="zh-CN" altLang="en-US" dirty="0"/>
        </a:p>
      </dgm:t>
    </dgm:pt>
    <dgm:pt modelId="{18E07A4A-92D4-4D00-9376-F137E03EBF1F}" type="parTrans" cxnId="{9529102A-BD9C-4146-872D-7CBFD19D5368}">
      <dgm:prSet/>
      <dgm:spPr/>
      <dgm:t>
        <a:bodyPr/>
        <a:lstStyle/>
        <a:p>
          <a:endParaRPr lang="zh-CN" altLang="en-US"/>
        </a:p>
      </dgm:t>
    </dgm:pt>
    <dgm:pt modelId="{3579E0DA-A808-4F3C-BD57-7217C6C148B1}" type="sibTrans" cxnId="{9529102A-BD9C-4146-872D-7CBFD19D5368}">
      <dgm:prSet/>
      <dgm:spPr/>
      <dgm:t>
        <a:bodyPr/>
        <a:lstStyle/>
        <a:p>
          <a:endParaRPr lang="zh-CN" altLang="en-US"/>
        </a:p>
      </dgm:t>
    </dgm:pt>
    <dgm:pt modelId="{2988923D-3E91-4E4C-9367-0BE11A9073DF}">
      <dgm:prSet phldrT="[文本]"/>
      <dgm:spPr/>
      <dgm:t>
        <a:bodyPr/>
        <a:lstStyle/>
        <a:p>
          <a:r>
            <a:rPr lang="en-US" altLang="en-US" dirty="0"/>
            <a:t>MASTER COLLECTS ALL OF RSSI DATA</a:t>
          </a:r>
          <a:endParaRPr lang="zh-CN" altLang="en-US" dirty="0"/>
        </a:p>
      </dgm:t>
    </dgm:pt>
    <dgm:pt modelId="{ED1138C2-8247-4EDF-BC52-DED9E7D8D766}" type="parTrans" cxnId="{51AA1B38-D52C-4B48-B618-A3BA726DF59D}">
      <dgm:prSet/>
      <dgm:spPr/>
      <dgm:t>
        <a:bodyPr/>
        <a:lstStyle/>
        <a:p>
          <a:endParaRPr lang="zh-CN" altLang="en-US"/>
        </a:p>
      </dgm:t>
    </dgm:pt>
    <dgm:pt modelId="{CED6FEFF-D8C5-4ED8-9065-8A57A961B979}" type="sibTrans" cxnId="{51AA1B38-D52C-4B48-B618-A3BA726DF59D}">
      <dgm:prSet/>
      <dgm:spPr/>
      <dgm:t>
        <a:bodyPr/>
        <a:lstStyle/>
        <a:p>
          <a:endParaRPr lang="zh-CN" altLang="en-US"/>
        </a:p>
      </dgm:t>
    </dgm:pt>
    <dgm:pt modelId="{74F208E3-578A-4A35-AFA2-4F4B6D06D882}">
      <dgm:prSet phldrT="[文本]"/>
      <dgm:spPr/>
      <dgm:t>
        <a:bodyPr/>
        <a:lstStyle/>
        <a:p>
          <a:r>
            <a:rPr lang="en-US" altLang="en-US" dirty="0"/>
            <a:t>COLLECT INTERSECTION  INFORMATION TO ESTIMATE LOCATION</a:t>
          </a:r>
          <a:endParaRPr lang="zh-CN" altLang="en-US" dirty="0"/>
        </a:p>
      </dgm:t>
    </dgm:pt>
    <dgm:pt modelId="{A4190D5B-5105-42A6-A1A4-8549EF7C987C}" type="parTrans" cxnId="{00F4AECE-67DC-4D41-804C-8E22503C3591}">
      <dgm:prSet/>
      <dgm:spPr/>
      <dgm:t>
        <a:bodyPr/>
        <a:lstStyle/>
        <a:p>
          <a:endParaRPr lang="zh-CN" altLang="en-US"/>
        </a:p>
      </dgm:t>
    </dgm:pt>
    <dgm:pt modelId="{DAB99DBE-B455-46AB-A2E6-4200337B1C9F}" type="sibTrans" cxnId="{00F4AECE-67DC-4D41-804C-8E22503C3591}">
      <dgm:prSet/>
      <dgm:spPr/>
      <dgm:t>
        <a:bodyPr/>
        <a:lstStyle/>
        <a:p>
          <a:endParaRPr lang="zh-CN" altLang="en-US"/>
        </a:p>
      </dgm:t>
    </dgm:pt>
    <dgm:pt modelId="{8A33F27A-DB94-40DC-9B84-72E0BA2F0FB1}">
      <dgm:prSet phldrT="[文本]" phldr="1"/>
      <dgm:spPr/>
      <dgm:t>
        <a:bodyPr/>
        <a:lstStyle/>
        <a:p>
          <a:endParaRPr lang="zh-CN" altLang="en-US" dirty="0"/>
        </a:p>
      </dgm:t>
    </dgm:pt>
    <dgm:pt modelId="{40FA0562-A28A-4618-863A-81561FEA57AC}" type="parTrans" cxnId="{2DD68E50-3D25-43F3-90E2-AACBD186AB10}">
      <dgm:prSet/>
      <dgm:spPr/>
      <dgm:t>
        <a:bodyPr/>
        <a:lstStyle/>
        <a:p>
          <a:endParaRPr lang="zh-CN" altLang="en-US"/>
        </a:p>
      </dgm:t>
    </dgm:pt>
    <dgm:pt modelId="{1E8B9764-C4B9-4321-927F-49BE7F625192}" type="sibTrans" cxnId="{2DD68E50-3D25-43F3-90E2-AACBD186AB10}">
      <dgm:prSet/>
      <dgm:spPr/>
      <dgm:t>
        <a:bodyPr/>
        <a:lstStyle/>
        <a:p>
          <a:endParaRPr lang="zh-CN" altLang="en-US"/>
        </a:p>
      </dgm:t>
    </dgm:pt>
    <dgm:pt modelId="{22290E52-E02C-4A12-93EB-52E85727C7B9}">
      <dgm:prSet phldrT="[文本]" phldr="1"/>
      <dgm:spPr/>
      <dgm:t>
        <a:bodyPr/>
        <a:lstStyle/>
        <a:p>
          <a:endParaRPr lang="zh-CN" altLang="en-US"/>
        </a:p>
      </dgm:t>
    </dgm:pt>
    <dgm:pt modelId="{104EFEF8-A329-4253-90F0-132C2D0B831D}" type="parTrans" cxnId="{1DC8FC82-B943-4112-BCEB-EC92B26354E9}">
      <dgm:prSet/>
      <dgm:spPr/>
      <dgm:t>
        <a:bodyPr/>
        <a:lstStyle/>
        <a:p>
          <a:endParaRPr lang="zh-CN" altLang="en-US"/>
        </a:p>
      </dgm:t>
    </dgm:pt>
    <dgm:pt modelId="{4549A50A-B778-40F9-BD94-B76F7F9078D7}" type="sibTrans" cxnId="{1DC8FC82-B943-4112-BCEB-EC92B26354E9}">
      <dgm:prSet/>
      <dgm:spPr/>
      <dgm:t>
        <a:bodyPr/>
        <a:lstStyle/>
        <a:p>
          <a:endParaRPr lang="zh-CN" altLang="en-US"/>
        </a:p>
      </dgm:t>
    </dgm:pt>
    <dgm:pt modelId="{35B44A71-7006-4E9A-974A-A77DB511036B}">
      <dgm:prSet phldrT="[文本]" phldr="1"/>
      <dgm:spPr/>
      <dgm:t>
        <a:bodyPr/>
        <a:lstStyle/>
        <a:p>
          <a:endParaRPr lang="zh-CN" altLang="en-US"/>
        </a:p>
      </dgm:t>
    </dgm:pt>
    <dgm:pt modelId="{2263C87F-9BBD-4D59-9A34-53CA795C3F58}" type="parTrans" cxnId="{1B4DE4A6-254C-4844-9AB7-D84923EB3A29}">
      <dgm:prSet/>
      <dgm:spPr/>
      <dgm:t>
        <a:bodyPr/>
        <a:lstStyle/>
        <a:p>
          <a:endParaRPr lang="zh-CN" altLang="en-US"/>
        </a:p>
      </dgm:t>
    </dgm:pt>
    <dgm:pt modelId="{2D318052-56F5-4AE6-967A-6374876E2F8F}" type="sibTrans" cxnId="{1B4DE4A6-254C-4844-9AB7-D84923EB3A29}">
      <dgm:prSet/>
      <dgm:spPr/>
      <dgm:t>
        <a:bodyPr/>
        <a:lstStyle/>
        <a:p>
          <a:endParaRPr lang="zh-CN" altLang="en-US"/>
        </a:p>
      </dgm:t>
    </dgm:pt>
    <dgm:pt modelId="{42DDE0EC-9CE7-46BA-A434-D5DCEB43EE8C}">
      <dgm:prSet phldrT="[文本]" phldr="1"/>
      <dgm:spPr/>
      <dgm:t>
        <a:bodyPr/>
        <a:lstStyle/>
        <a:p>
          <a:endParaRPr lang="zh-CN" altLang="en-US"/>
        </a:p>
      </dgm:t>
    </dgm:pt>
    <dgm:pt modelId="{1A2FA150-5EB3-4A17-8187-2DF9029A5FB2}" type="parTrans" cxnId="{5666D0C4-57F4-46B6-9386-BBBF957741C5}">
      <dgm:prSet/>
      <dgm:spPr/>
      <dgm:t>
        <a:bodyPr/>
        <a:lstStyle/>
        <a:p>
          <a:endParaRPr lang="zh-CN" altLang="en-US"/>
        </a:p>
      </dgm:t>
    </dgm:pt>
    <dgm:pt modelId="{28BCE970-8E4D-4541-82C4-9BC02E43C22D}" type="sibTrans" cxnId="{5666D0C4-57F4-46B6-9386-BBBF957741C5}">
      <dgm:prSet/>
      <dgm:spPr/>
      <dgm:t>
        <a:bodyPr/>
        <a:lstStyle/>
        <a:p>
          <a:endParaRPr lang="zh-CN" altLang="en-US"/>
        </a:p>
      </dgm:t>
    </dgm:pt>
    <dgm:pt modelId="{C7709110-FD99-4943-8C3B-B23C87FB0DC9}">
      <dgm:prSet phldrT="[文本]"/>
      <dgm:spPr/>
      <dgm:t>
        <a:bodyPr/>
        <a:lstStyle/>
        <a:p>
          <a:r>
            <a:rPr lang="en-US" altLang="zh-CN"/>
            <a:t>STOP</a:t>
          </a:r>
          <a:endParaRPr lang="zh-CN" altLang="en-US" dirty="0"/>
        </a:p>
      </dgm:t>
    </dgm:pt>
    <dgm:pt modelId="{25165350-8C8C-4626-9E43-951B7AE3A090}" type="sibTrans" cxnId="{3940F686-193E-4D30-A269-CE1CD273B3D7}">
      <dgm:prSet/>
      <dgm:spPr/>
      <dgm:t>
        <a:bodyPr/>
        <a:lstStyle/>
        <a:p>
          <a:endParaRPr lang="zh-CN" altLang="en-US"/>
        </a:p>
      </dgm:t>
    </dgm:pt>
    <dgm:pt modelId="{669BCFCE-548B-44D2-89BD-35591A6E7A26}" type="parTrans" cxnId="{3940F686-193E-4D30-A269-CE1CD273B3D7}">
      <dgm:prSet/>
      <dgm:spPr/>
      <dgm:t>
        <a:bodyPr/>
        <a:lstStyle/>
        <a:p>
          <a:endParaRPr lang="zh-CN" altLang="en-US"/>
        </a:p>
      </dgm:t>
    </dgm:pt>
    <dgm:pt modelId="{5C116E05-83C6-4D66-90BF-F25A3832E45E}" type="pres">
      <dgm:prSet presAssocID="{FE4044A8-7787-4D36-BB52-B86546F73DFA}" presName="arrowDiagram" presStyleCnt="0">
        <dgm:presLayoutVars>
          <dgm:chMax val="5"/>
          <dgm:dir/>
          <dgm:resizeHandles val="exact"/>
        </dgm:presLayoutVars>
      </dgm:prSet>
      <dgm:spPr/>
    </dgm:pt>
    <dgm:pt modelId="{250C92F6-8A75-40DB-BA2E-A7C0E2CE9079}" type="pres">
      <dgm:prSet presAssocID="{FE4044A8-7787-4D36-BB52-B86546F73DFA}" presName="arrow" presStyleLbl="bgShp" presStyleIdx="0" presStyleCnt="1"/>
      <dgm:spPr/>
    </dgm:pt>
    <dgm:pt modelId="{DED39C5A-3185-40DB-912E-BFF311BD299A}" type="pres">
      <dgm:prSet presAssocID="{FE4044A8-7787-4D36-BB52-B86546F73DFA}" presName="arrowDiagram5" presStyleCnt="0"/>
      <dgm:spPr/>
    </dgm:pt>
    <dgm:pt modelId="{161EBAFA-ED69-42F5-9FCD-8FB597752099}" type="pres">
      <dgm:prSet presAssocID="{E69CF57F-7AC9-4304-8CAE-926A4ED4E397}" presName="bullet5a" presStyleLbl="node1" presStyleIdx="0" presStyleCnt="5"/>
      <dgm:spPr/>
    </dgm:pt>
    <dgm:pt modelId="{9ADF1B37-3999-49A2-A62B-B7FC1292BF44}" type="pres">
      <dgm:prSet presAssocID="{E69CF57F-7AC9-4304-8CAE-926A4ED4E397}" presName="textBox5a" presStyleLbl="revTx" presStyleIdx="0" presStyleCnt="5">
        <dgm:presLayoutVars>
          <dgm:bulletEnabled val="1"/>
        </dgm:presLayoutVars>
      </dgm:prSet>
      <dgm:spPr/>
    </dgm:pt>
    <dgm:pt modelId="{4A344039-2BA7-4452-B7E6-6AA0B1557444}" type="pres">
      <dgm:prSet presAssocID="{4624C8E2-4B2B-4E7F-A1ED-CC2F7B11898D}" presName="bullet5b" presStyleLbl="node1" presStyleIdx="1" presStyleCnt="5"/>
      <dgm:spPr/>
    </dgm:pt>
    <dgm:pt modelId="{12A78F06-FFED-4F33-9C0E-8D79B950B28B}" type="pres">
      <dgm:prSet presAssocID="{4624C8E2-4B2B-4E7F-A1ED-CC2F7B11898D}" presName="textBox5b" presStyleLbl="revTx" presStyleIdx="1" presStyleCnt="5">
        <dgm:presLayoutVars>
          <dgm:bulletEnabled val="1"/>
        </dgm:presLayoutVars>
      </dgm:prSet>
      <dgm:spPr/>
    </dgm:pt>
    <dgm:pt modelId="{0D096FC2-CEEE-47C3-879A-2AD84A96BD6C}" type="pres">
      <dgm:prSet presAssocID="{2988923D-3E91-4E4C-9367-0BE11A9073DF}" presName="bullet5c" presStyleLbl="node1" presStyleIdx="2" presStyleCnt="5"/>
      <dgm:spPr/>
    </dgm:pt>
    <dgm:pt modelId="{8B60E7A4-390E-47D7-9652-6F2F34339C5A}" type="pres">
      <dgm:prSet presAssocID="{2988923D-3E91-4E4C-9367-0BE11A9073DF}" presName="textBox5c" presStyleLbl="revTx" presStyleIdx="2" presStyleCnt="5">
        <dgm:presLayoutVars>
          <dgm:bulletEnabled val="1"/>
        </dgm:presLayoutVars>
      </dgm:prSet>
      <dgm:spPr/>
    </dgm:pt>
    <dgm:pt modelId="{D7BC49F8-BB0A-4F16-9E56-9A297D288EB4}" type="pres">
      <dgm:prSet presAssocID="{74F208E3-578A-4A35-AFA2-4F4B6D06D882}" presName="bullet5d" presStyleLbl="node1" presStyleIdx="3" presStyleCnt="5"/>
      <dgm:spPr/>
    </dgm:pt>
    <dgm:pt modelId="{74826330-4E2C-4FDF-9C20-16D3471F63BA}" type="pres">
      <dgm:prSet presAssocID="{74F208E3-578A-4A35-AFA2-4F4B6D06D882}" presName="textBox5d" presStyleLbl="revTx" presStyleIdx="3" presStyleCnt="5">
        <dgm:presLayoutVars>
          <dgm:bulletEnabled val="1"/>
        </dgm:presLayoutVars>
      </dgm:prSet>
      <dgm:spPr/>
    </dgm:pt>
    <dgm:pt modelId="{BABC4BEF-6BC4-4B09-A8FA-95577C6C20A7}" type="pres">
      <dgm:prSet presAssocID="{C7709110-FD99-4943-8C3B-B23C87FB0DC9}" presName="bullet5e" presStyleLbl="node1" presStyleIdx="4" presStyleCnt="5"/>
      <dgm:spPr/>
    </dgm:pt>
    <dgm:pt modelId="{F68ECEB0-EAEF-4B68-BD1F-3B875BE62055}" type="pres">
      <dgm:prSet presAssocID="{C7709110-FD99-4943-8C3B-B23C87FB0DC9}" presName="textBox5e" presStyleLbl="revTx" presStyleIdx="4" presStyleCnt="5">
        <dgm:presLayoutVars>
          <dgm:bulletEnabled val="1"/>
        </dgm:presLayoutVars>
      </dgm:prSet>
      <dgm:spPr/>
    </dgm:pt>
  </dgm:ptLst>
  <dgm:cxnLst>
    <dgm:cxn modelId="{3940F686-193E-4D30-A269-CE1CD273B3D7}" srcId="{FE4044A8-7787-4D36-BB52-B86546F73DFA}" destId="{C7709110-FD99-4943-8C3B-B23C87FB0DC9}" srcOrd="4" destOrd="0" parTransId="{669BCFCE-548B-44D2-89BD-35591A6E7A26}" sibTransId="{25165350-8C8C-4626-9E43-951B7AE3A090}"/>
    <dgm:cxn modelId="{9529102A-BD9C-4146-872D-7CBFD19D5368}" srcId="{FE4044A8-7787-4D36-BB52-B86546F73DFA}" destId="{4624C8E2-4B2B-4E7F-A1ED-CC2F7B11898D}" srcOrd="1" destOrd="0" parTransId="{18E07A4A-92D4-4D00-9376-F137E03EBF1F}" sibTransId="{3579E0DA-A808-4F3C-BD57-7217C6C148B1}"/>
    <dgm:cxn modelId="{918DD98E-70BB-4994-AE21-D0DA158622B5}" type="presOf" srcId="{4624C8E2-4B2B-4E7F-A1ED-CC2F7B11898D}" destId="{12A78F06-FFED-4F33-9C0E-8D79B950B28B}" srcOrd="0" destOrd="0" presId="urn:microsoft.com/office/officeart/2005/8/layout/arrow2"/>
    <dgm:cxn modelId="{5666D0C4-57F4-46B6-9386-BBBF957741C5}" srcId="{FE4044A8-7787-4D36-BB52-B86546F73DFA}" destId="{42DDE0EC-9CE7-46BA-A434-D5DCEB43EE8C}" srcOrd="8" destOrd="0" parTransId="{1A2FA150-5EB3-4A17-8187-2DF9029A5FB2}" sibTransId="{28BCE970-8E4D-4541-82C4-9BC02E43C22D}"/>
    <dgm:cxn modelId="{1B4DE4A6-254C-4844-9AB7-D84923EB3A29}" srcId="{FE4044A8-7787-4D36-BB52-B86546F73DFA}" destId="{35B44A71-7006-4E9A-974A-A77DB511036B}" srcOrd="7" destOrd="0" parTransId="{2263C87F-9BBD-4D59-9A34-53CA795C3F58}" sibTransId="{2D318052-56F5-4AE6-967A-6374876E2F8F}"/>
    <dgm:cxn modelId="{00F4AECE-67DC-4D41-804C-8E22503C3591}" srcId="{FE4044A8-7787-4D36-BB52-B86546F73DFA}" destId="{74F208E3-578A-4A35-AFA2-4F4B6D06D882}" srcOrd="3" destOrd="0" parTransId="{A4190D5B-5105-42A6-A1A4-8549EF7C987C}" sibTransId="{DAB99DBE-B455-46AB-A2E6-4200337B1C9F}"/>
    <dgm:cxn modelId="{1DC8FC82-B943-4112-BCEB-EC92B26354E9}" srcId="{FE4044A8-7787-4D36-BB52-B86546F73DFA}" destId="{22290E52-E02C-4A12-93EB-52E85727C7B9}" srcOrd="6" destOrd="0" parTransId="{104EFEF8-A329-4253-90F0-132C2D0B831D}" sibTransId="{4549A50A-B778-40F9-BD94-B76F7F9078D7}"/>
    <dgm:cxn modelId="{B9E36BFA-2DA9-4A1D-A0D7-27F81F86B9DA}" type="presOf" srcId="{E69CF57F-7AC9-4304-8CAE-926A4ED4E397}" destId="{9ADF1B37-3999-49A2-A62B-B7FC1292BF44}" srcOrd="0" destOrd="0" presId="urn:microsoft.com/office/officeart/2005/8/layout/arrow2"/>
    <dgm:cxn modelId="{7444C604-ACED-4184-AAF5-96005B03DA05}" type="presOf" srcId="{C7709110-FD99-4943-8C3B-B23C87FB0DC9}" destId="{F68ECEB0-EAEF-4B68-BD1F-3B875BE62055}" srcOrd="0" destOrd="0" presId="urn:microsoft.com/office/officeart/2005/8/layout/arrow2"/>
    <dgm:cxn modelId="{08AE5C8C-0174-4D3A-82D9-7CC1288C6863}" type="presOf" srcId="{74F208E3-578A-4A35-AFA2-4F4B6D06D882}" destId="{74826330-4E2C-4FDF-9C20-16D3471F63BA}" srcOrd="0" destOrd="0" presId="urn:microsoft.com/office/officeart/2005/8/layout/arrow2"/>
    <dgm:cxn modelId="{5027A444-0016-4E94-9181-6FB5FF526B4A}" type="presOf" srcId="{FE4044A8-7787-4D36-BB52-B86546F73DFA}" destId="{5C116E05-83C6-4D66-90BF-F25A3832E45E}" srcOrd="0" destOrd="0" presId="urn:microsoft.com/office/officeart/2005/8/layout/arrow2"/>
    <dgm:cxn modelId="{306441E8-CD86-4548-9821-39E437B29E56}" type="presOf" srcId="{2988923D-3E91-4E4C-9367-0BE11A9073DF}" destId="{8B60E7A4-390E-47D7-9652-6F2F34339C5A}" srcOrd="0" destOrd="0" presId="urn:microsoft.com/office/officeart/2005/8/layout/arrow2"/>
    <dgm:cxn modelId="{51AA1B38-D52C-4B48-B618-A3BA726DF59D}" srcId="{FE4044A8-7787-4D36-BB52-B86546F73DFA}" destId="{2988923D-3E91-4E4C-9367-0BE11A9073DF}" srcOrd="2" destOrd="0" parTransId="{ED1138C2-8247-4EDF-BC52-DED9E7D8D766}" sibTransId="{CED6FEFF-D8C5-4ED8-9065-8A57A961B979}"/>
    <dgm:cxn modelId="{2DD68E50-3D25-43F3-90E2-AACBD186AB10}" srcId="{FE4044A8-7787-4D36-BB52-B86546F73DFA}" destId="{8A33F27A-DB94-40DC-9B84-72E0BA2F0FB1}" srcOrd="5" destOrd="0" parTransId="{40FA0562-A28A-4618-863A-81561FEA57AC}" sibTransId="{1E8B9764-C4B9-4321-927F-49BE7F625192}"/>
    <dgm:cxn modelId="{7A43FF62-95DD-4A37-B738-ED31775A0047}" srcId="{FE4044A8-7787-4D36-BB52-B86546F73DFA}" destId="{E69CF57F-7AC9-4304-8CAE-926A4ED4E397}" srcOrd="0" destOrd="0" parTransId="{3BC010C4-B529-4E5A-B898-8D2AA22700AC}" sibTransId="{18D4EFD5-BF24-4735-970D-B4C9C0A35BE1}"/>
    <dgm:cxn modelId="{001166DB-AAAB-4649-9F64-CD1172591D49}" type="presParOf" srcId="{5C116E05-83C6-4D66-90BF-F25A3832E45E}" destId="{250C92F6-8A75-40DB-BA2E-A7C0E2CE9079}" srcOrd="0" destOrd="0" presId="urn:microsoft.com/office/officeart/2005/8/layout/arrow2"/>
    <dgm:cxn modelId="{B69A5E32-2EBA-4FEC-8905-6DA4D5D062AF}" type="presParOf" srcId="{5C116E05-83C6-4D66-90BF-F25A3832E45E}" destId="{DED39C5A-3185-40DB-912E-BFF311BD299A}" srcOrd="1" destOrd="0" presId="urn:microsoft.com/office/officeart/2005/8/layout/arrow2"/>
    <dgm:cxn modelId="{29695C14-A1EB-4AC0-9A9F-FE68250C8704}" type="presParOf" srcId="{DED39C5A-3185-40DB-912E-BFF311BD299A}" destId="{161EBAFA-ED69-42F5-9FCD-8FB597752099}" srcOrd="0" destOrd="0" presId="urn:microsoft.com/office/officeart/2005/8/layout/arrow2"/>
    <dgm:cxn modelId="{FFD50EDC-24F4-4254-B3C9-10110B99E52C}" type="presParOf" srcId="{DED39C5A-3185-40DB-912E-BFF311BD299A}" destId="{9ADF1B37-3999-49A2-A62B-B7FC1292BF44}" srcOrd="1" destOrd="0" presId="urn:microsoft.com/office/officeart/2005/8/layout/arrow2"/>
    <dgm:cxn modelId="{4DB8F8CF-1FA1-41FD-AF9D-C03E5B774AA8}" type="presParOf" srcId="{DED39C5A-3185-40DB-912E-BFF311BD299A}" destId="{4A344039-2BA7-4452-B7E6-6AA0B1557444}" srcOrd="2" destOrd="0" presId="urn:microsoft.com/office/officeart/2005/8/layout/arrow2"/>
    <dgm:cxn modelId="{6936026F-A9AB-4414-B28A-02F2F29C369C}" type="presParOf" srcId="{DED39C5A-3185-40DB-912E-BFF311BD299A}" destId="{12A78F06-FFED-4F33-9C0E-8D79B950B28B}" srcOrd="3" destOrd="0" presId="urn:microsoft.com/office/officeart/2005/8/layout/arrow2"/>
    <dgm:cxn modelId="{DCA78653-DFAB-4446-8A4B-A4A9071100AE}" type="presParOf" srcId="{DED39C5A-3185-40DB-912E-BFF311BD299A}" destId="{0D096FC2-CEEE-47C3-879A-2AD84A96BD6C}" srcOrd="4" destOrd="0" presId="urn:microsoft.com/office/officeart/2005/8/layout/arrow2"/>
    <dgm:cxn modelId="{5584D4D0-76A8-4F31-8E21-98EE81ACD648}" type="presParOf" srcId="{DED39C5A-3185-40DB-912E-BFF311BD299A}" destId="{8B60E7A4-390E-47D7-9652-6F2F34339C5A}" srcOrd="5" destOrd="0" presId="urn:microsoft.com/office/officeart/2005/8/layout/arrow2"/>
    <dgm:cxn modelId="{5266AF88-22B3-479D-83FA-8C797D6DA3D5}" type="presParOf" srcId="{DED39C5A-3185-40DB-912E-BFF311BD299A}" destId="{D7BC49F8-BB0A-4F16-9E56-9A297D288EB4}" srcOrd="6" destOrd="0" presId="urn:microsoft.com/office/officeart/2005/8/layout/arrow2"/>
    <dgm:cxn modelId="{78A3EF49-D107-40AE-B8F2-4621DCEB38EC}" type="presParOf" srcId="{DED39C5A-3185-40DB-912E-BFF311BD299A}" destId="{74826330-4E2C-4FDF-9C20-16D3471F63BA}" srcOrd="7" destOrd="0" presId="urn:microsoft.com/office/officeart/2005/8/layout/arrow2"/>
    <dgm:cxn modelId="{09F26DCB-39C7-46F5-B3B1-7778FA4AC66B}" type="presParOf" srcId="{DED39C5A-3185-40DB-912E-BFF311BD299A}" destId="{BABC4BEF-6BC4-4B09-A8FA-95577C6C20A7}" srcOrd="8" destOrd="0" presId="urn:microsoft.com/office/officeart/2005/8/layout/arrow2"/>
    <dgm:cxn modelId="{3F8F082B-70C3-4A7E-A9D8-3FE3C30B2F7B}" type="presParOf" srcId="{DED39C5A-3185-40DB-912E-BFF311BD299A}" destId="{F68ECEB0-EAEF-4B68-BD1F-3B875BE62055}"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C92F6-8A75-40DB-BA2E-A7C0E2CE9079}">
      <dsp:nvSpPr>
        <dsp:cNvPr id="0" name=""/>
        <dsp:cNvSpPr/>
      </dsp:nvSpPr>
      <dsp:spPr>
        <a:xfrm>
          <a:off x="0" y="169333"/>
          <a:ext cx="8128000" cy="50799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1EBAFA-ED69-42F5-9FCD-8FB597752099}">
      <dsp:nvSpPr>
        <dsp:cNvPr id="0" name=""/>
        <dsp:cNvSpPr/>
      </dsp:nvSpPr>
      <dsp:spPr>
        <a:xfrm>
          <a:off x="800607" y="3946821"/>
          <a:ext cx="186944" cy="18694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DF1B37-3999-49A2-A62B-B7FC1292BF44}">
      <dsp:nvSpPr>
        <dsp:cNvPr id="0" name=""/>
        <dsp:cNvSpPr/>
      </dsp:nvSpPr>
      <dsp:spPr>
        <a:xfrm>
          <a:off x="894079" y="4040293"/>
          <a:ext cx="1064768" cy="120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58" tIns="0" rIns="0" bIns="0" numCol="1" spcCol="1270" anchor="t" anchorCtr="0">
          <a:noAutofit/>
        </a:bodyPr>
        <a:lstStyle/>
        <a:p>
          <a:pPr marL="0" lvl="0" indent="0" algn="l" defTabSz="666750">
            <a:lnSpc>
              <a:spcPct val="90000"/>
            </a:lnSpc>
            <a:spcBef>
              <a:spcPct val="0"/>
            </a:spcBef>
            <a:spcAft>
              <a:spcPct val="35000"/>
            </a:spcAft>
            <a:buNone/>
          </a:pPr>
          <a:r>
            <a:rPr lang="en-US" altLang="en-US" sz="1500" kern="1200" dirty="0"/>
            <a:t>START WITH A PICONET</a:t>
          </a:r>
          <a:endParaRPr lang="zh-CN" altLang="en-US" sz="1500" kern="1200" dirty="0"/>
        </a:p>
      </dsp:txBody>
      <dsp:txXfrm>
        <a:off x="894079" y="4040293"/>
        <a:ext cx="1064768" cy="1209040"/>
      </dsp:txXfrm>
    </dsp:sp>
    <dsp:sp modelId="{4A344039-2BA7-4452-B7E6-6AA0B1557444}">
      <dsp:nvSpPr>
        <dsp:cNvPr id="0" name=""/>
        <dsp:cNvSpPr/>
      </dsp:nvSpPr>
      <dsp:spPr>
        <a:xfrm>
          <a:off x="1812543" y="2974509"/>
          <a:ext cx="292608" cy="29260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A78F06-FFED-4F33-9C0E-8D79B950B28B}">
      <dsp:nvSpPr>
        <dsp:cNvPr id="0" name=""/>
        <dsp:cNvSpPr/>
      </dsp:nvSpPr>
      <dsp:spPr>
        <a:xfrm>
          <a:off x="1958847" y="3120813"/>
          <a:ext cx="1349248" cy="2128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047" tIns="0" rIns="0" bIns="0" numCol="1" spcCol="1270" anchor="t" anchorCtr="0">
          <a:noAutofit/>
        </a:bodyPr>
        <a:lstStyle/>
        <a:p>
          <a:pPr marL="0" lvl="0" indent="0" algn="l" defTabSz="666750">
            <a:lnSpc>
              <a:spcPct val="90000"/>
            </a:lnSpc>
            <a:spcBef>
              <a:spcPct val="0"/>
            </a:spcBef>
            <a:spcAft>
              <a:spcPct val="35000"/>
            </a:spcAft>
            <a:buNone/>
          </a:pPr>
          <a:r>
            <a:rPr lang="en-US" altLang="en-US" sz="1500" kern="1200" dirty="0"/>
            <a:t>EACH SLAVE DETERMINES RSSI DATA</a:t>
          </a:r>
          <a:endParaRPr lang="zh-CN" altLang="en-US" sz="1500" kern="1200" dirty="0"/>
        </a:p>
      </dsp:txBody>
      <dsp:txXfrm>
        <a:off x="1958847" y="3120813"/>
        <a:ext cx="1349248" cy="2128519"/>
      </dsp:txXfrm>
    </dsp:sp>
    <dsp:sp modelId="{0D096FC2-CEEE-47C3-879A-2AD84A96BD6C}">
      <dsp:nvSpPr>
        <dsp:cNvPr id="0" name=""/>
        <dsp:cNvSpPr/>
      </dsp:nvSpPr>
      <dsp:spPr>
        <a:xfrm>
          <a:off x="3113023" y="2199301"/>
          <a:ext cx="390144" cy="39014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60E7A4-390E-47D7-9652-6F2F34339C5A}">
      <dsp:nvSpPr>
        <dsp:cNvPr id="0" name=""/>
        <dsp:cNvSpPr/>
      </dsp:nvSpPr>
      <dsp:spPr>
        <a:xfrm>
          <a:off x="3308095" y="2394373"/>
          <a:ext cx="1568704" cy="285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729" tIns="0" rIns="0" bIns="0" numCol="1" spcCol="1270" anchor="t" anchorCtr="0">
          <a:noAutofit/>
        </a:bodyPr>
        <a:lstStyle/>
        <a:p>
          <a:pPr marL="0" lvl="0" indent="0" algn="l" defTabSz="666750">
            <a:lnSpc>
              <a:spcPct val="90000"/>
            </a:lnSpc>
            <a:spcBef>
              <a:spcPct val="0"/>
            </a:spcBef>
            <a:spcAft>
              <a:spcPct val="35000"/>
            </a:spcAft>
            <a:buNone/>
          </a:pPr>
          <a:r>
            <a:rPr lang="en-US" altLang="en-US" sz="1500" kern="1200" dirty="0"/>
            <a:t>MASTER COLLECTS ALL OF RSSI DATA</a:t>
          </a:r>
          <a:endParaRPr lang="zh-CN" altLang="en-US" sz="1500" kern="1200" dirty="0"/>
        </a:p>
      </dsp:txBody>
      <dsp:txXfrm>
        <a:off x="3308095" y="2394373"/>
        <a:ext cx="1568704" cy="2854960"/>
      </dsp:txXfrm>
    </dsp:sp>
    <dsp:sp modelId="{D7BC49F8-BB0A-4F16-9E56-9A297D288EB4}">
      <dsp:nvSpPr>
        <dsp:cNvPr id="0" name=""/>
        <dsp:cNvSpPr/>
      </dsp:nvSpPr>
      <dsp:spPr>
        <a:xfrm>
          <a:off x="4624832" y="1593765"/>
          <a:ext cx="503936" cy="50393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826330-4E2C-4FDF-9C20-16D3471F63BA}">
      <dsp:nvSpPr>
        <dsp:cNvPr id="0" name=""/>
        <dsp:cNvSpPr/>
      </dsp:nvSpPr>
      <dsp:spPr>
        <a:xfrm>
          <a:off x="4876800" y="1845733"/>
          <a:ext cx="1625600" cy="340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025" tIns="0" rIns="0" bIns="0" numCol="1" spcCol="1270" anchor="t" anchorCtr="0">
          <a:noAutofit/>
        </a:bodyPr>
        <a:lstStyle/>
        <a:p>
          <a:pPr marL="0" lvl="0" indent="0" algn="l" defTabSz="666750">
            <a:lnSpc>
              <a:spcPct val="90000"/>
            </a:lnSpc>
            <a:spcBef>
              <a:spcPct val="0"/>
            </a:spcBef>
            <a:spcAft>
              <a:spcPct val="35000"/>
            </a:spcAft>
            <a:buNone/>
          </a:pPr>
          <a:r>
            <a:rPr lang="en-US" altLang="en-US" sz="1500" kern="1200" dirty="0"/>
            <a:t>COLLECT INTERSECTION  INFORMATION TO ESTIMATE LOCATION</a:t>
          </a:r>
          <a:endParaRPr lang="zh-CN" altLang="en-US" sz="1500" kern="1200" dirty="0"/>
        </a:p>
      </dsp:txBody>
      <dsp:txXfrm>
        <a:off x="4876800" y="1845733"/>
        <a:ext cx="1625600" cy="3403600"/>
      </dsp:txXfrm>
    </dsp:sp>
    <dsp:sp modelId="{BABC4BEF-6BC4-4B09-A8FA-95577C6C20A7}">
      <dsp:nvSpPr>
        <dsp:cNvPr id="0" name=""/>
        <dsp:cNvSpPr/>
      </dsp:nvSpPr>
      <dsp:spPr>
        <a:xfrm>
          <a:off x="6181343" y="1189397"/>
          <a:ext cx="642112" cy="64211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8ECEB0-EAEF-4B68-BD1F-3B875BE62055}">
      <dsp:nvSpPr>
        <dsp:cNvPr id="0" name=""/>
        <dsp:cNvSpPr/>
      </dsp:nvSpPr>
      <dsp:spPr>
        <a:xfrm>
          <a:off x="6502399" y="1510453"/>
          <a:ext cx="1625600" cy="3738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242" tIns="0" rIns="0" bIns="0" numCol="1" spcCol="1270" anchor="t" anchorCtr="0">
          <a:noAutofit/>
        </a:bodyPr>
        <a:lstStyle/>
        <a:p>
          <a:pPr marL="0" lvl="0" indent="0" algn="l" defTabSz="666750">
            <a:lnSpc>
              <a:spcPct val="90000"/>
            </a:lnSpc>
            <a:spcBef>
              <a:spcPct val="0"/>
            </a:spcBef>
            <a:spcAft>
              <a:spcPct val="35000"/>
            </a:spcAft>
            <a:buNone/>
          </a:pPr>
          <a:r>
            <a:rPr lang="en-US" altLang="zh-CN" sz="1500" kern="1200"/>
            <a:t>STOP</a:t>
          </a:r>
          <a:endParaRPr lang="zh-CN" altLang="en-US" sz="1500" kern="1200" dirty="0"/>
        </a:p>
      </dsp:txBody>
      <dsp:txXfrm>
        <a:off x="6502399" y="1510453"/>
        <a:ext cx="1625600" cy="373888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892C5F-E98B-404A-A46F-E72E62A0D79D}" type="datetimeFigureOut">
              <a:rPr lang="zh-CN" altLang="en-US" smtClean="0"/>
              <a:t>2016/6/16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18EA08-0C73-4605-838F-AAE23B35494F}" type="slidenum">
              <a:rPr lang="zh-CN" altLang="en-US" smtClean="0"/>
              <a:t>‹#›</a:t>
            </a:fld>
            <a:endParaRPr lang="zh-CN" altLang="en-US"/>
          </a:p>
        </p:txBody>
      </p:sp>
    </p:spTree>
    <p:extLst>
      <p:ext uri="{BB962C8B-B14F-4D97-AF65-F5344CB8AC3E}">
        <p14:creationId xmlns:p14="http://schemas.microsoft.com/office/powerpoint/2010/main" val="2888324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while the likes of the 802.11 (Wi-Fi) standard were designed to provide a replacement for wired infrastructure networks. While other networks can be configured to operate in an ad-hoc fashion, without any central "controlling" device, Bluetooth offers automatic network configuration, authentication and service discovery; thereby making setting up an ad-hoc network much simpler for the average user, who is unlikely to be familiar with networking protocols and router configuration.</a:t>
            </a:r>
            <a:endParaRPr lang="zh-CN" altLang="en-US" dirty="0"/>
          </a:p>
        </p:txBody>
      </p:sp>
      <p:sp>
        <p:nvSpPr>
          <p:cNvPr id="4" name="灯片编号占位符 3"/>
          <p:cNvSpPr>
            <a:spLocks noGrp="1"/>
          </p:cNvSpPr>
          <p:nvPr>
            <p:ph type="sldNum" sz="quarter" idx="10"/>
          </p:nvPr>
        </p:nvSpPr>
        <p:spPr/>
        <p:txBody>
          <a:bodyPr/>
          <a:lstStyle/>
          <a:p>
            <a:fld id="{0F18EA08-0C73-4605-838F-AAE23B35494F}" type="slidenum">
              <a:rPr lang="zh-CN" altLang="en-US" smtClean="0"/>
              <a:t>7</a:t>
            </a:fld>
            <a:endParaRPr lang="zh-CN" altLang="en-US"/>
          </a:p>
        </p:txBody>
      </p:sp>
    </p:spTree>
    <p:extLst>
      <p:ext uri="{BB962C8B-B14F-4D97-AF65-F5344CB8AC3E}">
        <p14:creationId xmlns:p14="http://schemas.microsoft.com/office/powerpoint/2010/main" val="3134067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As wireless technologies imply no fixed wired connections at all, it can be taken for granted that any devices using any wireless technology, be it Wi-Fi, Bluetooth, GSM, etc., will be supplied by an on-board battery. Wi-Fi and other technologies are extremely power-hungry, relative to Bluetooth – Bluetooth operates using just 2.5mW of power, compared to 100mW for Wi-Fi ! Small, low-power, cheap devices meant that they could be integrated into just about every device under the sun allowing them to communicate with one another using a common standard.</a:t>
            </a:r>
            <a:endParaRPr lang="zh-CN" altLang="en-US" dirty="0"/>
          </a:p>
        </p:txBody>
      </p:sp>
      <p:sp>
        <p:nvSpPr>
          <p:cNvPr id="4" name="灯片编号占位符 3"/>
          <p:cNvSpPr>
            <a:spLocks noGrp="1"/>
          </p:cNvSpPr>
          <p:nvPr>
            <p:ph type="sldNum" sz="quarter" idx="10"/>
          </p:nvPr>
        </p:nvSpPr>
        <p:spPr/>
        <p:txBody>
          <a:bodyPr/>
          <a:lstStyle/>
          <a:p>
            <a:fld id="{0F18EA08-0C73-4605-838F-AAE23B35494F}" type="slidenum">
              <a:rPr lang="zh-CN" altLang="en-US" smtClean="0"/>
              <a:t>8</a:t>
            </a:fld>
            <a:endParaRPr lang="zh-CN" altLang="en-US"/>
          </a:p>
        </p:txBody>
      </p:sp>
    </p:spTree>
    <p:extLst>
      <p:ext uri="{BB962C8B-B14F-4D97-AF65-F5344CB8AC3E}">
        <p14:creationId xmlns:p14="http://schemas.microsoft.com/office/powerpoint/2010/main" val="2502763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CN" altLang="en-US"/>
              <a:t>单击此处编辑母版标题样式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6/16/2016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a:t>单击此处编辑母版标题样式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6/16/2016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6/16/2016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6/16/2016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CN" altLang="en-US"/>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6/16/2016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6/16/2016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CN" altLang="en-US"/>
              <a:t>单击此处编辑母版标题样式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6/16/2016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6/16/2016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6/16/2016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732905" y="1430383"/>
            <a:ext cx="8915399" cy="2262781"/>
          </a:xfrm>
        </p:spPr>
        <p:txBody>
          <a:bodyPr>
            <a:normAutofit/>
          </a:bodyPr>
          <a:lstStyle/>
          <a:p>
            <a:r>
              <a:rPr lang="en-US" altLang="zh-CN" b="1" dirty="0"/>
              <a:t>Bluetooth for Ad-Hoc Networking</a:t>
            </a:r>
            <a:endParaRPr lang="zh-CN" altLang="en-US" dirty="0"/>
          </a:p>
        </p:txBody>
      </p:sp>
      <p:sp>
        <p:nvSpPr>
          <p:cNvPr id="3" name="副标题 2"/>
          <p:cNvSpPr>
            <a:spLocks noGrp="1"/>
          </p:cNvSpPr>
          <p:nvPr>
            <p:ph type="subTitle" idx="1"/>
          </p:nvPr>
        </p:nvSpPr>
        <p:spPr>
          <a:xfrm>
            <a:off x="2732905" y="3693162"/>
            <a:ext cx="8915399" cy="1126283"/>
          </a:xfrm>
        </p:spPr>
        <p:txBody>
          <a:bodyPr/>
          <a:lstStyle/>
          <a:p>
            <a:r>
              <a:rPr lang="en-US" altLang="zh-CN" dirty="0"/>
              <a:t>Foundation of Bluetooth distributed localization system</a:t>
            </a:r>
            <a:endParaRPr lang="zh-CN" altLang="en-US" dirty="0"/>
          </a:p>
        </p:txBody>
      </p:sp>
    </p:spTree>
    <p:extLst>
      <p:ext uri="{BB962C8B-B14F-4D97-AF65-F5344CB8AC3E}">
        <p14:creationId xmlns:p14="http://schemas.microsoft.com/office/powerpoint/2010/main" val="1580041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800" b="1" dirty="0"/>
              <a:t>How Bluetooth Works?</a:t>
            </a:r>
            <a:endParaRPr lang="zh-CN" altLang="en-US" sz="4800" dirty="0"/>
          </a:p>
        </p:txBody>
      </p:sp>
      <p:sp>
        <p:nvSpPr>
          <p:cNvPr id="3" name="内容占位符 2"/>
          <p:cNvSpPr>
            <a:spLocks noGrp="1"/>
          </p:cNvSpPr>
          <p:nvPr>
            <p:ph idx="1"/>
          </p:nvPr>
        </p:nvSpPr>
        <p:spPr/>
        <p:txBody>
          <a:bodyPr/>
          <a:lstStyle/>
          <a:p>
            <a:r>
              <a:rPr lang="en-US" altLang="zh-CN" sz="4800" dirty="0" err="1"/>
              <a:t>Piconet</a:t>
            </a:r>
            <a:endParaRPr lang="en-US" altLang="zh-CN" sz="4800" dirty="0"/>
          </a:p>
          <a:p>
            <a:r>
              <a:rPr lang="en-US" altLang="zh-CN" sz="4800" dirty="0" err="1"/>
              <a:t>Scatternet</a:t>
            </a:r>
            <a:endParaRPr lang="en-US" altLang="zh-CN" sz="4800" dirty="0"/>
          </a:p>
          <a:p>
            <a:endParaRPr lang="zh-CN" altLang="en-US" dirty="0"/>
          </a:p>
        </p:txBody>
      </p:sp>
    </p:spTree>
    <p:extLst>
      <p:ext uri="{BB962C8B-B14F-4D97-AF65-F5344CB8AC3E}">
        <p14:creationId xmlns:p14="http://schemas.microsoft.com/office/powerpoint/2010/main" val="2420455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400" dirty="0" err="1"/>
              <a:t>Piconet</a:t>
            </a:r>
            <a:br>
              <a:rPr lang="en-US" altLang="zh-CN" dirty="0"/>
            </a:br>
            <a:endParaRPr lang="zh-CN" altLang="en-US" dirty="0"/>
          </a:p>
        </p:txBody>
      </p:sp>
      <p:sp>
        <p:nvSpPr>
          <p:cNvPr id="3" name="副标题 2"/>
          <p:cNvSpPr>
            <a:spLocks noGrp="1"/>
          </p:cNvSpPr>
          <p:nvPr>
            <p:ph type="body" idx="1"/>
          </p:nvPr>
        </p:nvSpPr>
        <p:spPr>
          <a:xfrm>
            <a:off x="2589213" y="3530129"/>
            <a:ext cx="6280468" cy="860400"/>
          </a:xfrm>
        </p:spPr>
        <p:txBody>
          <a:bodyPr>
            <a:noAutofit/>
          </a:bodyPr>
          <a:lstStyle/>
          <a:p>
            <a:r>
              <a:rPr lang="en-US" altLang="zh-CN" sz="3200" dirty="0"/>
              <a:t>the basic unit of networking in Bluetooth</a:t>
            </a:r>
            <a:endParaRPr lang="zh-CN" altLang="en-US" sz="3200" dirty="0"/>
          </a:p>
        </p:txBody>
      </p:sp>
    </p:spTree>
    <p:extLst>
      <p:ext uri="{BB962C8B-B14F-4D97-AF65-F5344CB8AC3E}">
        <p14:creationId xmlns:p14="http://schemas.microsoft.com/office/powerpoint/2010/main" val="3044769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half" idx="2"/>
          </p:nvPr>
        </p:nvSpPr>
        <p:spPr/>
        <p:txBody>
          <a:bodyPr>
            <a:noAutofit/>
          </a:bodyPr>
          <a:lstStyle/>
          <a:p>
            <a:r>
              <a:rPr lang="en-US" altLang="zh-CN" sz="2800" dirty="0"/>
              <a:t>A </a:t>
            </a:r>
            <a:r>
              <a:rPr lang="en-US" altLang="zh-CN" sz="2800" b="1" dirty="0" err="1"/>
              <a:t>piconet</a:t>
            </a:r>
            <a:r>
              <a:rPr lang="en-US" altLang="zh-CN" sz="2800" dirty="0"/>
              <a:t> is an </a:t>
            </a:r>
            <a:r>
              <a:rPr lang="en-US" altLang="zh-CN" sz="2800" dirty="0" err="1"/>
              <a:t>adhoc</a:t>
            </a:r>
            <a:r>
              <a:rPr lang="en-US" altLang="zh-CN" sz="2800" dirty="0"/>
              <a:t> network which links a wireless user group of devices using Bluetooth technology protocols.</a:t>
            </a:r>
            <a:endParaRPr lang="zh-CN" altLang="en-US" sz="2800" dirty="0"/>
          </a:p>
        </p:txBody>
      </p:sp>
      <p:pic>
        <p:nvPicPr>
          <p:cNvPr id="1026" name="Picture 2" descr="http://flylib.com/books/4/152/1/html/2/images/22fig0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84815" y="1598613"/>
            <a:ext cx="47625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645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fontScale="90000"/>
          </a:bodyPr>
          <a:lstStyle/>
          <a:p>
            <a:r>
              <a:rPr lang="en-US" altLang="zh-CN" dirty="0"/>
              <a:t>A </a:t>
            </a:r>
            <a:r>
              <a:rPr lang="en-US" altLang="zh-CN" dirty="0" err="1"/>
              <a:t>piconet</a:t>
            </a:r>
            <a:r>
              <a:rPr lang="en-US" altLang="zh-CN" dirty="0"/>
              <a:t> can have only one master and up to seven slave devices.</a:t>
            </a:r>
            <a:endParaRPr lang="zh-CN" altLang="en-US" dirty="0"/>
          </a:p>
        </p:txBody>
      </p:sp>
      <p:sp>
        <p:nvSpPr>
          <p:cNvPr id="7" name="文本占位符 6"/>
          <p:cNvSpPr>
            <a:spLocks noGrp="1"/>
          </p:cNvSpPr>
          <p:nvPr>
            <p:ph type="body" sz="half" idx="2"/>
          </p:nvPr>
        </p:nvSpPr>
        <p:spPr/>
        <p:txBody>
          <a:bodyPr/>
          <a:lstStyle/>
          <a:p>
            <a:r>
              <a:rPr lang="en-US" altLang="zh-CN" dirty="0"/>
              <a:t>Why</a:t>
            </a:r>
            <a:endParaRPr lang="zh-CN" altLang="en-US" dirty="0"/>
          </a:p>
        </p:txBody>
      </p:sp>
      <p:pic>
        <p:nvPicPr>
          <p:cNvPr id="2050" name="Picture 2" descr="https://ows.edb.utexas.edu/sites/default/files/users/nqamar/piconet.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879" b="87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026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a:t>How to form a </a:t>
            </a:r>
            <a:r>
              <a:rPr lang="en-US" altLang="zh-CN" dirty="0" err="1"/>
              <a:t>piconet</a:t>
            </a:r>
            <a:r>
              <a:rPr lang="en-US" altLang="zh-CN" dirty="0"/>
              <a:t>?</a:t>
            </a:r>
            <a:endParaRPr lang="zh-CN" altLang="en-US" dirty="0"/>
          </a:p>
        </p:txBody>
      </p:sp>
      <p:sp>
        <p:nvSpPr>
          <p:cNvPr id="6" name="内容占位符 5"/>
          <p:cNvSpPr>
            <a:spLocks noGrp="1"/>
          </p:cNvSpPr>
          <p:nvPr>
            <p:ph idx="1"/>
          </p:nvPr>
        </p:nvSpPr>
        <p:spPr>
          <a:xfrm>
            <a:off x="2592925" y="1584960"/>
            <a:ext cx="7792046" cy="4450080"/>
          </a:xfrm>
        </p:spPr>
        <p:txBody>
          <a:bodyPr/>
          <a:lstStyle/>
          <a:p>
            <a:r>
              <a:rPr lang="en-US" altLang="zh-CN" dirty="0"/>
              <a:t>The master transmits an ID packet. </a:t>
            </a:r>
          </a:p>
          <a:p>
            <a:r>
              <a:rPr lang="en-US" altLang="zh-CN" dirty="0"/>
              <a:t>Devices in the STANDBY state periodically scan for this packet. If it hears it, the device sends its address and timing info to the master. The device then waits for the master to page it. </a:t>
            </a:r>
          </a:p>
          <a:p>
            <a:r>
              <a:rPr lang="en-US" altLang="zh-CN" dirty="0"/>
              <a:t>When the master is satisfied that it has identified all the devices in its range it starts to form the </a:t>
            </a:r>
            <a:r>
              <a:rPr lang="en-US" altLang="zh-CN" dirty="0" err="1"/>
              <a:t>piconet</a:t>
            </a:r>
            <a:r>
              <a:rPr lang="en-US" altLang="zh-CN" dirty="0"/>
              <a:t>. It pages each device with its own device access code (DAC) using a frequency hopping sequence based on the slaves address. </a:t>
            </a:r>
          </a:p>
          <a:p>
            <a:r>
              <a:rPr lang="en-US" altLang="zh-CN" dirty="0"/>
              <a:t>When the slave hears this it sends a confirmation packet. </a:t>
            </a:r>
          </a:p>
          <a:p>
            <a:r>
              <a:rPr lang="en-US" altLang="zh-CN" dirty="0"/>
              <a:t>On the next slot the master sends the slave the master DAC. The slave then enters the CONNECTION state. The master does this for all the slaves in the </a:t>
            </a:r>
            <a:r>
              <a:rPr lang="en-US" altLang="zh-CN" dirty="0" err="1"/>
              <a:t>piconet</a:t>
            </a:r>
            <a:r>
              <a:rPr lang="en-US" altLang="zh-CN" dirty="0"/>
              <a:t> then it enters the CONNECTION state itself.</a:t>
            </a:r>
            <a:endParaRPr lang="zh-CN" altLang="en-US" dirty="0"/>
          </a:p>
        </p:txBody>
      </p:sp>
    </p:spTree>
    <p:extLst>
      <p:ext uri="{BB962C8B-B14F-4D97-AF65-F5344CB8AC3E}">
        <p14:creationId xmlns:p14="http://schemas.microsoft.com/office/powerpoint/2010/main" val="725876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51761" y="161777"/>
            <a:ext cx="7350035" cy="5734594"/>
            <a:chOff x="2651761" y="161777"/>
            <a:chExt cx="7350035" cy="5734594"/>
          </a:xfrm>
        </p:grpSpPr>
        <p:sp>
          <p:nvSpPr>
            <p:cNvPr id="4" name="椭圆 3"/>
            <p:cNvSpPr/>
            <p:nvPr/>
          </p:nvSpPr>
          <p:spPr>
            <a:xfrm>
              <a:off x="2651761" y="161777"/>
              <a:ext cx="979715" cy="9797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a:t>
              </a:r>
              <a:endParaRPr lang="zh-CN" altLang="en-US" dirty="0"/>
            </a:p>
          </p:txBody>
        </p:sp>
        <p:cxnSp>
          <p:nvCxnSpPr>
            <p:cNvPr id="7" name="直接连接符 6"/>
            <p:cNvCxnSpPr>
              <a:stCxn id="4" idx="4"/>
            </p:cNvCxnSpPr>
            <p:nvPr/>
          </p:nvCxnSpPr>
          <p:spPr>
            <a:xfrm flipH="1">
              <a:off x="3141618" y="1141492"/>
              <a:ext cx="1" cy="4754879"/>
            </a:xfrm>
            <a:prstGeom prst="line">
              <a:avLst/>
            </a:prstGeom>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9022081" y="161777"/>
              <a:ext cx="979715" cy="9797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a:t>
              </a:r>
              <a:endParaRPr lang="zh-CN" altLang="en-US" dirty="0"/>
            </a:p>
          </p:txBody>
        </p:sp>
        <p:cxnSp>
          <p:nvCxnSpPr>
            <p:cNvPr id="11" name="直接连接符 10"/>
            <p:cNvCxnSpPr>
              <a:stCxn id="10" idx="4"/>
            </p:cNvCxnSpPr>
            <p:nvPr/>
          </p:nvCxnSpPr>
          <p:spPr>
            <a:xfrm flipH="1">
              <a:off x="9511938" y="1141492"/>
              <a:ext cx="1" cy="4754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3291841" y="1324371"/>
              <a:ext cx="5930537" cy="60089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5" name="文本框 14"/>
            <p:cNvSpPr txBox="1"/>
            <p:nvPr/>
          </p:nvSpPr>
          <p:spPr>
            <a:xfrm rot="353301">
              <a:off x="5382959" y="1139705"/>
              <a:ext cx="1619794" cy="369332"/>
            </a:xfrm>
            <a:prstGeom prst="rect">
              <a:avLst/>
            </a:prstGeom>
            <a:noFill/>
          </p:spPr>
          <p:txBody>
            <a:bodyPr wrap="square" rtlCol="0">
              <a:spAutoFit/>
            </a:bodyPr>
            <a:lstStyle/>
            <a:p>
              <a:r>
                <a:rPr lang="en-US" altLang="zh-CN" dirty="0"/>
                <a:t>ID packet</a:t>
              </a:r>
              <a:endParaRPr lang="zh-CN" altLang="en-US" dirty="0"/>
            </a:p>
          </p:txBody>
        </p:sp>
        <p:sp>
          <p:nvSpPr>
            <p:cNvPr id="16" name="文本框 15"/>
            <p:cNvSpPr txBox="1"/>
            <p:nvPr/>
          </p:nvSpPr>
          <p:spPr>
            <a:xfrm rot="21239664">
              <a:off x="4889863" y="2141063"/>
              <a:ext cx="2873829" cy="369332"/>
            </a:xfrm>
            <a:prstGeom prst="rect">
              <a:avLst/>
            </a:prstGeom>
            <a:noFill/>
          </p:spPr>
          <p:txBody>
            <a:bodyPr wrap="square" rtlCol="0">
              <a:spAutoFit/>
            </a:bodyPr>
            <a:lstStyle/>
            <a:p>
              <a:r>
                <a:rPr lang="en-US" altLang="zh-CN" dirty="0"/>
                <a:t>address and timing info</a:t>
              </a:r>
              <a:endParaRPr lang="zh-CN" altLang="en-US" dirty="0"/>
            </a:p>
          </p:txBody>
        </p:sp>
        <p:cxnSp>
          <p:nvCxnSpPr>
            <p:cNvPr id="17" name="直接箭头连接符 16"/>
            <p:cNvCxnSpPr/>
            <p:nvPr/>
          </p:nvCxnSpPr>
          <p:spPr>
            <a:xfrm flipH="1">
              <a:off x="3291841" y="2325729"/>
              <a:ext cx="5930538" cy="73448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0" name="直接箭头连接符 19"/>
            <p:cNvCxnSpPr/>
            <p:nvPr/>
          </p:nvCxnSpPr>
          <p:spPr>
            <a:xfrm>
              <a:off x="3291841" y="3514795"/>
              <a:ext cx="5930537" cy="60089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1" name="文本框 20"/>
            <p:cNvSpPr txBox="1"/>
            <p:nvPr/>
          </p:nvSpPr>
          <p:spPr>
            <a:xfrm rot="353301">
              <a:off x="5793319" y="3351234"/>
              <a:ext cx="1208348" cy="369332"/>
            </a:xfrm>
            <a:prstGeom prst="rect">
              <a:avLst/>
            </a:prstGeom>
            <a:noFill/>
          </p:spPr>
          <p:txBody>
            <a:bodyPr wrap="square" rtlCol="0">
              <a:spAutoFit/>
            </a:bodyPr>
            <a:lstStyle/>
            <a:p>
              <a:r>
                <a:rPr lang="en-US" altLang="zh-CN" dirty="0"/>
                <a:t>DAC</a:t>
              </a:r>
              <a:endParaRPr lang="zh-CN" altLang="en-US" dirty="0"/>
            </a:p>
          </p:txBody>
        </p:sp>
        <p:sp>
          <p:nvSpPr>
            <p:cNvPr id="23" name="文本框 22"/>
            <p:cNvSpPr txBox="1"/>
            <p:nvPr/>
          </p:nvSpPr>
          <p:spPr>
            <a:xfrm rot="21239664">
              <a:off x="4889863" y="4265012"/>
              <a:ext cx="2873829" cy="369332"/>
            </a:xfrm>
            <a:prstGeom prst="rect">
              <a:avLst/>
            </a:prstGeom>
            <a:noFill/>
          </p:spPr>
          <p:txBody>
            <a:bodyPr wrap="square" rtlCol="0">
              <a:spAutoFit/>
            </a:bodyPr>
            <a:lstStyle/>
            <a:p>
              <a:pPr algn="ctr"/>
              <a:r>
                <a:rPr lang="en-US" altLang="zh-CN" dirty="0"/>
                <a:t>confirm</a:t>
              </a:r>
              <a:endParaRPr lang="zh-CN" altLang="en-US" dirty="0"/>
            </a:p>
          </p:txBody>
        </p:sp>
        <p:cxnSp>
          <p:nvCxnSpPr>
            <p:cNvPr id="24" name="直接箭头连接符 23"/>
            <p:cNvCxnSpPr/>
            <p:nvPr/>
          </p:nvCxnSpPr>
          <p:spPr>
            <a:xfrm flipH="1">
              <a:off x="3291841" y="4449678"/>
              <a:ext cx="5930538" cy="73448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6" name="直接连接符 25"/>
            <p:cNvCxnSpPr/>
            <p:nvPr/>
          </p:nvCxnSpPr>
          <p:spPr>
            <a:xfrm>
              <a:off x="3141618" y="5896371"/>
              <a:ext cx="6370320" cy="0"/>
            </a:xfrm>
            <a:prstGeom prst="line">
              <a:avLst/>
            </a:prstGeom>
            <a:ln>
              <a:prstDash val="sysDot"/>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28" name="文本框 27"/>
            <p:cNvSpPr txBox="1"/>
            <p:nvPr/>
          </p:nvSpPr>
          <p:spPr>
            <a:xfrm>
              <a:off x="5514535" y="5458265"/>
              <a:ext cx="1800665" cy="369332"/>
            </a:xfrm>
            <a:prstGeom prst="rect">
              <a:avLst/>
            </a:prstGeom>
            <a:noFill/>
          </p:spPr>
          <p:txBody>
            <a:bodyPr wrap="square" rtlCol="0">
              <a:spAutoFit/>
            </a:bodyPr>
            <a:lstStyle/>
            <a:p>
              <a:r>
                <a:rPr lang="en-US" altLang="zh-CN" dirty="0"/>
                <a:t>CONNECTION</a:t>
              </a:r>
              <a:endParaRPr lang="zh-CN" altLang="en-US" dirty="0"/>
            </a:p>
          </p:txBody>
        </p:sp>
      </p:grpSp>
    </p:spTree>
    <p:extLst>
      <p:ext uri="{BB962C8B-B14F-4D97-AF65-F5344CB8AC3E}">
        <p14:creationId xmlns:p14="http://schemas.microsoft.com/office/powerpoint/2010/main" val="2708034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484709" y="4697448"/>
            <a:ext cx="8915399" cy="1468800"/>
          </a:xfrm>
        </p:spPr>
        <p:txBody>
          <a:bodyPr/>
          <a:lstStyle/>
          <a:p>
            <a:r>
              <a:rPr lang="en-US" altLang="zh-CN" dirty="0"/>
              <a:t>8 devices are not enough?</a:t>
            </a:r>
            <a:endParaRPr lang="zh-CN" altLang="en-US" dirty="0"/>
          </a:p>
        </p:txBody>
      </p:sp>
      <p:pic>
        <p:nvPicPr>
          <p:cNvPr id="2" name="图片 1"/>
          <p:cNvPicPr>
            <a:picLocks noChangeAspect="1"/>
          </p:cNvPicPr>
          <p:nvPr/>
        </p:nvPicPr>
        <p:blipFill rotWithShape="1">
          <a:blip r:embed="rId2"/>
          <a:srcRect l="59810" t="-1" r="1" b="-943"/>
          <a:stretch/>
        </p:blipFill>
        <p:spPr>
          <a:xfrm>
            <a:off x="4258491" y="624236"/>
            <a:ext cx="3590059" cy="3895511"/>
          </a:xfrm>
          <a:prstGeom prst="rect">
            <a:avLst/>
          </a:prstGeom>
        </p:spPr>
      </p:pic>
    </p:spTree>
    <p:extLst>
      <p:ext uri="{BB962C8B-B14F-4D97-AF65-F5344CB8AC3E}">
        <p14:creationId xmlns:p14="http://schemas.microsoft.com/office/powerpoint/2010/main" val="3833755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err="1"/>
              <a:t>Scatternet</a:t>
            </a:r>
            <a:endParaRPr lang="zh-CN" altLang="en-US" dirty="0"/>
          </a:p>
        </p:txBody>
      </p:sp>
      <p:sp>
        <p:nvSpPr>
          <p:cNvPr id="5" name="文本占位符 4"/>
          <p:cNvSpPr>
            <a:spLocks noGrp="1"/>
          </p:cNvSpPr>
          <p:nvPr>
            <p:ph type="body" idx="1"/>
          </p:nvPr>
        </p:nvSpPr>
        <p:spPr>
          <a:xfrm>
            <a:off x="2589213" y="3530129"/>
            <a:ext cx="7038114" cy="860400"/>
          </a:xfrm>
        </p:spPr>
        <p:txBody>
          <a:bodyPr/>
          <a:lstStyle/>
          <a:p>
            <a:r>
              <a:rPr lang="en-US" altLang="zh-CN" dirty="0"/>
              <a:t>A type of ad hoc computer network consisting of two or more </a:t>
            </a:r>
            <a:r>
              <a:rPr lang="en-US" altLang="zh-CN" b="1" dirty="0" err="1"/>
              <a:t>piconets</a:t>
            </a:r>
            <a:r>
              <a:rPr lang="en-US" altLang="zh-CN" dirty="0"/>
              <a:t>.</a:t>
            </a:r>
            <a:endParaRPr lang="zh-CN" altLang="en-US" dirty="0"/>
          </a:p>
        </p:txBody>
      </p:sp>
    </p:spTree>
    <p:extLst>
      <p:ext uri="{BB962C8B-B14F-4D97-AF65-F5344CB8AC3E}">
        <p14:creationId xmlns:p14="http://schemas.microsoft.com/office/powerpoint/2010/main" val="4279282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flylib.com/books/4/152/1/html/2/images/22fig04.jpg"/>
          <p:cNvPicPr preferRelativeResize="0">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718208" y="478948"/>
            <a:ext cx="6538443" cy="4079989"/>
          </a:xfrm>
        </p:spPr>
      </p:pic>
      <p:sp>
        <p:nvSpPr>
          <p:cNvPr id="11" name="文本占位符 10"/>
          <p:cNvSpPr>
            <a:spLocks noGrp="1"/>
          </p:cNvSpPr>
          <p:nvPr>
            <p:ph type="body" sz="half" idx="2"/>
          </p:nvPr>
        </p:nvSpPr>
        <p:spPr>
          <a:xfrm>
            <a:off x="2863532" y="4833257"/>
            <a:ext cx="6393119" cy="2024743"/>
          </a:xfrm>
        </p:spPr>
        <p:txBody>
          <a:bodyPr/>
          <a:lstStyle/>
          <a:p>
            <a:r>
              <a:rPr lang="en-US" altLang="zh-CN" sz="2800" dirty="0"/>
              <a:t>A </a:t>
            </a:r>
            <a:r>
              <a:rPr lang="en-US" altLang="zh-CN" sz="2800" dirty="0" err="1"/>
              <a:t>scatternet</a:t>
            </a:r>
            <a:r>
              <a:rPr lang="en-US" altLang="zh-CN" sz="2800" dirty="0"/>
              <a:t> is formed when a device is a member of more than one </a:t>
            </a:r>
            <a:r>
              <a:rPr lang="en-US" altLang="zh-CN" sz="2800" dirty="0" err="1"/>
              <a:t>piconet</a:t>
            </a:r>
            <a:r>
              <a:rPr lang="en-US" altLang="zh-CN" sz="2800" dirty="0"/>
              <a:t>.</a:t>
            </a:r>
          </a:p>
          <a:p>
            <a:endParaRPr lang="zh-CN" altLang="en-US" dirty="0"/>
          </a:p>
        </p:txBody>
      </p:sp>
    </p:spTree>
    <p:extLst>
      <p:ext uri="{BB962C8B-B14F-4D97-AF65-F5344CB8AC3E}">
        <p14:creationId xmlns:p14="http://schemas.microsoft.com/office/powerpoint/2010/main" val="4026027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标题 3"/>
          <p:cNvSpPr>
            <a:spLocks noGrp="1"/>
          </p:cNvSpPr>
          <p:nvPr>
            <p:ph type="title"/>
          </p:nvPr>
        </p:nvSpPr>
        <p:spPr>
          <a:xfrm>
            <a:off x="2592925" y="624110"/>
            <a:ext cx="7008275" cy="1280890"/>
          </a:xfrm>
        </p:spPr>
        <p:txBody>
          <a:bodyPr/>
          <a:lstStyle/>
          <a:p>
            <a:r>
              <a:rPr lang="en-US" altLang="zh-CN" dirty="0"/>
              <a:t>What is meant by </a:t>
            </a:r>
            <a:r>
              <a:rPr lang="en-US" altLang="zh-CN" dirty="0" err="1"/>
              <a:t>scatternet</a:t>
            </a:r>
            <a:r>
              <a:rPr lang="en-US" altLang="zh-CN" dirty="0"/>
              <a:t>?</a:t>
            </a:r>
            <a:endParaRPr lang="zh-CN" altLang="en-US" dirty="0"/>
          </a:p>
        </p:txBody>
      </p:sp>
      <p:sp>
        <p:nvSpPr>
          <p:cNvPr id="5" name="内容占位符 4"/>
          <p:cNvSpPr>
            <a:spLocks noGrp="1"/>
          </p:cNvSpPr>
          <p:nvPr>
            <p:ph idx="1"/>
          </p:nvPr>
        </p:nvSpPr>
        <p:spPr>
          <a:xfrm>
            <a:off x="2589212" y="2133600"/>
            <a:ext cx="7011988" cy="3777622"/>
          </a:xfrm>
        </p:spPr>
        <p:txBody>
          <a:bodyPr/>
          <a:lstStyle/>
          <a:p>
            <a:r>
              <a:rPr lang="en-US" altLang="zh-CN" dirty="0"/>
              <a:t>A device can be a master of only one </a:t>
            </a:r>
            <a:r>
              <a:rPr lang="en-US" altLang="zh-CN" dirty="0" err="1"/>
              <a:t>piconet</a:t>
            </a:r>
            <a:r>
              <a:rPr lang="en-US" altLang="zh-CN" dirty="0"/>
              <a:t>. The device can, at the same time, also be a slave in another </a:t>
            </a:r>
            <a:r>
              <a:rPr lang="en-US" altLang="zh-CN" dirty="0" err="1"/>
              <a:t>piconet</a:t>
            </a:r>
            <a:r>
              <a:rPr lang="en-US" altLang="zh-CN" dirty="0"/>
              <a:t> that is within range. </a:t>
            </a:r>
          </a:p>
          <a:p>
            <a:r>
              <a:rPr lang="en-US" altLang="zh-CN" dirty="0"/>
              <a:t>A slave can also participate in two different </a:t>
            </a:r>
            <a:r>
              <a:rPr lang="en-US" altLang="zh-CN" dirty="0" err="1"/>
              <a:t>piconets</a:t>
            </a:r>
            <a:r>
              <a:rPr lang="en-US" altLang="zh-CN" dirty="0"/>
              <a:t> that are within its range. </a:t>
            </a:r>
          </a:p>
          <a:p>
            <a:r>
              <a:rPr lang="en-US" altLang="zh-CN" dirty="0"/>
              <a:t>However, because the master device determines the hopping pattern used for a </a:t>
            </a:r>
            <a:r>
              <a:rPr lang="en-US" altLang="zh-CN" dirty="0" err="1"/>
              <a:t>piconet</a:t>
            </a:r>
            <a:r>
              <a:rPr lang="en-US" altLang="zh-CN" dirty="0"/>
              <a:t>, a device cannot be a master of more than one </a:t>
            </a:r>
            <a:r>
              <a:rPr lang="en-US" altLang="zh-CN" dirty="0" err="1"/>
              <a:t>piconet</a:t>
            </a:r>
            <a:r>
              <a:rPr lang="en-US" altLang="zh-CN" dirty="0"/>
              <a:t>.</a:t>
            </a:r>
            <a:endParaRPr lang="zh-CN" altLang="en-US" dirty="0"/>
          </a:p>
        </p:txBody>
      </p:sp>
    </p:spTree>
    <p:extLst>
      <p:ext uri="{BB962C8B-B14F-4D97-AF65-F5344CB8AC3E}">
        <p14:creationId xmlns:p14="http://schemas.microsoft.com/office/powerpoint/2010/main" val="165878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Ad-Hoc Networking</a:t>
            </a:r>
            <a:endParaRPr lang="zh-CN" altLang="en-US" dirty="0"/>
          </a:p>
        </p:txBody>
      </p:sp>
      <p:sp>
        <p:nvSpPr>
          <p:cNvPr id="3" name="内容占位符 2"/>
          <p:cNvSpPr>
            <a:spLocks noGrp="1"/>
          </p:cNvSpPr>
          <p:nvPr>
            <p:ph idx="1"/>
          </p:nvPr>
        </p:nvSpPr>
        <p:spPr>
          <a:xfrm>
            <a:off x="2589212" y="2133600"/>
            <a:ext cx="7064239" cy="3777622"/>
          </a:xfrm>
        </p:spPr>
        <p:txBody>
          <a:bodyPr/>
          <a:lstStyle/>
          <a:p>
            <a:r>
              <a:rPr lang="en-US" altLang="zh-CN" sz="2400" dirty="0"/>
              <a:t>A decentralized type of wireless network. </a:t>
            </a:r>
          </a:p>
          <a:p>
            <a:r>
              <a:rPr lang="en-US" altLang="zh-CN" sz="2400" dirty="0"/>
              <a:t>It does not rely on a pre existing infrastructure, such as routers in wired networks or access points in managed (infrastructure) wireless networks.</a:t>
            </a:r>
          </a:p>
          <a:p>
            <a:endParaRPr lang="zh-CN" altLang="en-US" dirty="0"/>
          </a:p>
        </p:txBody>
      </p:sp>
    </p:spTree>
    <p:extLst>
      <p:ext uri="{BB962C8B-B14F-4D97-AF65-F5344CB8AC3E}">
        <p14:creationId xmlns:p14="http://schemas.microsoft.com/office/powerpoint/2010/main" val="310405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589213" y="4800600"/>
            <a:ext cx="8915400" cy="1060450"/>
          </a:xfrm>
        </p:spPr>
        <p:txBody>
          <a:bodyPr>
            <a:normAutofit fontScale="90000"/>
          </a:bodyPr>
          <a:lstStyle/>
          <a:p>
            <a:r>
              <a:rPr lang="en-US" altLang="zh-CN" dirty="0"/>
              <a:t>A device can be a master of only one </a:t>
            </a:r>
            <a:r>
              <a:rPr lang="en-US" altLang="zh-CN" dirty="0" err="1"/>
              <a:t>piconet</a:t>
            </a:r>
            <a:r>
              <a:rPr lang="en-US" altLang="zh-CN" dirty="0"/>
              <a:t>. The device can, at the same time, also be a slave in another </a:t>
            </a:r>
            <a:r>
              <a:rPr lang="en-US" altLang="zh-CN" dirty="0" err="1"/>
              <a:t>piconet</a:t>
            </a:r>
            <a:r>
              <a:rPr lang="en-US" altLang="zh-CN" dirty="0"/>
              <a:t> that is within range. </a:t>
            </a:r>
            <a:endParaRPr lang="zh-CN" altLang="en-US" dirty="0"/>
          </a:p>
        </p:txBody>
      </p:sp>
      <p:pic>
        <p:nvPicPr>
          <p:cNvPr id="7" name="图片占位符 6"/>
          <p:cNvPicPr>
            <a:picLocks noGrp="1" noChangeAspect="1"/>
          </p:cNvPicPr>
          <p:nvPr>
            <p:ph type="pic" idx="1"/>
          </p:nvPr>
        </p:nvPicPr>
        <p:blipFill>
          <a:blip r:embed="rId2"/>
          <a:srcRect t="4433" b="4433"/>
          <a:stretch>
            <a:fillRect/>
          </a:stretch>
        </p:blipFill>
        <p:spPr>
          <a:prstGeom prst="rect">
            <a:avLst/>
          </a:prstGeom>
        </p:spPr>
      </p:pic>
      <p:sp>
        <p:nvSpPr>
          <p:cNvPr id="8" name="椭圆 7"/>
          <p:cNvSpPr/>
          <p:nvPr/>
        </p:nvSpPr>
        <p:spPr>
          <a:xfrm>
            <a:off x="10084526" y="1436914"/>
            <a:ext cx="875211" cy="87521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noFill/>
            </a:endParaRPr>
          </a:p>
        </p:txBody>
      </p:sp>
      <p:sp>
        <p:nvSpPr>
          <p:cNvPr id="9" name="椭圆 8"/>
          <p:cNvSpPr/>
          <p:nvPr/>
        </p:nvSpPr>
        <p:spPr>
          <a:xfrm>
            <a:off x="4815840" y="1436914"/>
            <a:ext cx="875211" cy="87521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noFill/>
            </a:endParaRPr>
          </a:p>
        </p:txBody>
      </p:sp>
    </p:spTree>
    <p:extLst>
      <p:ext uri="{BB962C8B-B14F-4D97-AF65-F5344CB8AC3E}">
        <p14:creationId xmlns:p14="http://schemas.microsoft.com/office/powerpoint/2010/main" val="788115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89213" y="4800599"/>
            <a:ext cx="8915400" cy="1273629"/>
          </a:xfrm>
        </p:spPr>
        <p:txBody>
          <a:bodyPr/>
          <a:lstStyle/>
          <a:p>
            <a:r>
              <a:rPr lang="en-US" altLang="zh-CN" dirty="0"/>
              <a:t>A slave can also participate in two different </a:t>
            </a:r>
            <a:r>
              <a:rPr lang="en-US" altLang="zh-CN" dirty="0" err="1"/>
              <a:t>piconets</a:t>
            </a:r>
            <a:r>
              <a:rPr lang="en-US" altLang="zh-CN" dirty="0"/>
              <a:t> that are within its range. </a:t>
            </a:r>
            <a:endParaRPr lang="zh-CN" altLang="en-US" dirty="0"/>
          </a:p>
        </p:txBody>
      </p:sp>
      <p:pic>
        <p:nvPicPr>
          <p:cNvPr id="6" name="图片占位符 5"/>
          <p:cNvPicPr>
            <a:picLocks noGrp="1" noChangeAspect="1"/>
          </p:cNvPicPr>
          <p:nvPr>
            <p:ph type="pic" idx="1"/>
          </p:nvPr>
        </p:nvPicPr>
        <p:blipFill>
          <a:blip r:embed="rId2"/>
          <a:srcRect t="73" b="73"/>
          <a:stretch>
            <a:fillRect/>
          </a:stretch>
        </p:blipFill>
        <p:spPr>
          <a:prstGeom prst="rect">
            <a:avLst/>
          </a:prstGeom>
        </p:spPr>
      </p:pic>
      <p:sp>
        <p:nvSpPr>
          <p:cNvPr id="7" name="椭圆 6"/>
          <p:cNvSpPr/>
          <p:nvPr/>
        </p:nvSpPr>
        <p:spPr>
          <a:xfrm>
            <a:off x="7046912" y="2024743"/>
            <a:ext cx="875211" cy="87521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noFill/>
            </a:endParaRPr>
          </a:p>
        </p:txBody>
      </p:sp>
      <p:sp>
        <p:nvSpPr>
          <p:cNvPr id="8" name="椭圆 7"/>
          <p:cNvSpPr/>
          <p:nvPr/>
        </p:nvSpPr>
        <p:spPr>
          <a:xfrm>
            <a:off x="5455920" y="783771"/>
            <a:ext cx="875211" cy="87521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noFill/>
            </a:endParaRPr>
          </a:p>
        </p:txBody>
      </p:sp>
      <p:sp>
        <p:nvSpPr>
          <p:cNvPr id="9" name="椭圆 8"/>
          <p:cNvSpPr/>
          <p:nvPr/>
        </p:nvSpPr>
        <p:spPr>
          <a:xfrm>
            <a:off x="9100457" y="2024742"/>
            <a:ext cx="875211" cy="87521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noFill/>
            </a:endParaRPr>
          </a:p>
        </p:txBody>
      </p:sp>
    </p:spTree>
    <p:extLst>
      <p:ext uri="{BB962C8B-B14F-4D97-AF65-F5344CB8AC3E}">
        <p14:creationId xmlns:p14="http://schemas.microsoft.com/office/powerpoint/2010/main" val="2088565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89213" y="4800600"/>
            <a:ext cx="8915400" cy="1352006"/>
          </a:xfrm>
        </p:spPr>
        <p:txBody>
          <a:bodyPr>
            <a:normAutofit/>
          </a:bodyPr>
          <a:lstStyle/>
          <a:p>
            <a:r>
              <a:rPr lang="en-US" altLang="zh-CN" dirty="0"/>
              <a:t>However, because the master device determines the hopping pattern used for a </a:t>
            </a:r>
            <a:r>
              <a:rPr lang="en-US" altLang="zh-CN" dirty="0" err="1"/>
              <a:t>piconet</a:t>
            </a:r>
            <a:r>
              <a:rPr lang="en-US" altLang="zh-CN" dirty="0"/>
              <a:t>, a device cannot be a master of more than one </a:t>
            </a:r>
            <a:r>
              <a:rPr lang="en-US" altLang="zh-CN" dirty="0" err="1"/>
              <a:t>piconet</a:t>
            </a:r>
            <a:r>
              <a:rPr lang="en-US" altLang="zh-CN" dirty="0"/>
              <a:t>.</a:t>
            </a:r>
            <a:endParaRPr lang="zh-CN" altLang="en-US" dirty="0"/>
          </a:p>
        </p:txBody>
      </p:sp>
      <p:pic>
        <p:nvPicPr>
          <p:cNvPr id="5" name="图片占位符 4"/>
          <p:cNvPicPr>
            <a:picLocks noGrp="1" noChangeAspect="1"/>
          </p:cNvPicPr>
          <p:nvPr>
            <p:ph type="pic" idx="1"/>
          </p:nvPr>
        </p:nvPicPr>
        <p:blipFill>
          <a:blip r:embed="rId2"/>
          <a:srcRect t="73" b="73"/>
          <a:stretch>
            <a:fillRect/>
          </a:stretch>
        </p:blipFill>
        <p:spPr>
          <a:prstGeom prst="rect">
            <a:avLst/>
          </a:prstGeom>
        </p:spPr>
      </p:pic>
    </p:spTree>
    <p:extLst>
      <p:ext uri="{BB962C8B-B14F-4D97-AF65-F5344CB8AC3E}">
        <p14:creationId xmlns:p14="http://schemas.microsoft.com/office/powerpoint/2010/main" val="68410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0"/>
          <p:cNvSpPr>
            <a:spLocks noGrp="1"/>
          </p:cNvSpPr>
          <p:nvPr>
            <p:ph type="body" sz="half" idx="2"/>
          </p:nvPr>
        </p:nvSpPr>
        <p:spPr>
          <a:xfrm>
            <a:off x="2863532" y="4833258"/>
            <a:ext cx="7260182" cy="1463040"/>
          </a:xfrm>
        </p:spPr>
        <p:txBody>
          <a:bodyPr/>
          <a:lstStyle/>
          <a:p>
            <a:r>
              <a:rPr lang="en-US" altLang="zh-CN" sz="2800" dirty="0"/>
              <a:t>Allow many devices to share same area.</a:t>
            </a:r>
          </a:p>
          <a:p>
            <a:r>
              <a:rPr lang="en-US" altLang="zh-CN" sz="2800" dirty="0"/>
              <a:t>Make efficient use of bandwidth.</a:t>
            </a:r>
          </a:p>
          <a:p>
            <a:endParaRPr lang="zh-CN" altLang="en-US" dirty="0"/>
          </a:p>
        </p:txBody>
      </p:sp>
      <p:pic>
        <p:nvPicPr>
          <p:cNvPr id="2" name="图片 1"/>
          <p:cNvPicPr>
            <a:picLocks noChangeAspect="1"/>
          </p:cNvPicPr>
          <p:nvPr/>
        </p:nvPicPr>
        <p:blipFill>
          <a:blip r:embed="rId2"/>
          <a:stretch>
            <a:fillRect/>
          </a:stretch>
        </p:blipFill>
        <p:spPr>
          <a:xfrm>
            <a:off x="2863532" y="808378"/>
            <a:ext cx="7260182" cy="3447008"/>
          </a:xfrm>
          <a:prstGeom prst="rect">
            <a:avLst/>
          </a:prstGeom>
        </p:spPr>
      </p:pic>
    </p:spTree>
    <p:extLst>
      <p:ext uri="{BB962C8B-B14F-4D97-AF65-F5344CB8AC3E}">
        <p14:creationId xmlns:p14="http://schemas.microsoft.com/office/powerpoint/2010/main" val="1433241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800" dirty="0"/>
              <a:t>Future work</a:t>
            </a:r>
            <a:endParaRPr lang="zh-CN" altLang="en-US" sz="4800" dirty="0"/>
          </a:p>
        </p:txBody>
      </p:sp>
      <p:sp>
        <p:nvSpPr>
          <p:cNvPr id="3" name="内容占位符 2"/>
          <p:cNvSpPr>
            <a:spLocks noGrp="1"/>
          </p:cNvSpPr>
          <p:nvPr>
            <p:ph idx="1"/>
          </p:nvPr>
        </p:nvSpPr>
        <p:spPr>
          <a:xfrm>
            <a:off x="2589212" y="2133600"/>
            <a:ext cx="6881359" cy="3777622"/>
          </a:xfrm>
        </p:spPr>
        <p:txBody>
          <a:bodyPr>
            <a:normAutofit lnSpcReduction="10000"/>
          </a:bodyPr>
          <a:lstStyle/>
          <a:p>
            <a:r>
              <a:rPr lang="en-US" altLang="zh-CN" sz="2400" dirty="0"/>
              <a:t>Build a distributed localization system.</a:t>
            </a:r>
          </a:p>
          <a:p>
            <a:r>
              <a:rPr lang="en-US" altLang="zh-CN" sz="2400" dirty="0"/>
              <a:t>The seven wireless devices of the </a:t>
            </a:r>
            <a:r>
              <a:rPr lang="en-US" altLang="zh-CN" sz="2400" dirty="0" err="1"/>
              <a:t>piconet</a:t>
            </a:r>
            <a:r>
              <a:rPr lang="en-US" altLang="zh-CN" sz="2400" dirty="0"/>
              <a:t>  each determine the RSSI  data and path  loss. One of the seven devices, serving as a super master device, collects all the RSSI info.</a:t>
            </a:r>
          </a:p>
          <a:p>
            <a:r>
              <a:rPr lang="en-US" altLang="zh-CN" sz="2400" dirty="0"/>
              <a:t>Grouping this information on each path  gives an  improved estimate of the locations of any absorbers within the </a:t>
            </a:r>
            <a:r>
              <a:rPr lang="en-US" altLang="zh-CN" sz="2400" dirty="0" err="1"/>
              <a:t>piconet</a:t>
            </a:r>
            <a:r>
              <a:rPr lang="en-US" altLang="zh-CN" sz="2400" dirty="0"/>
              <a:t>.</a:t>
            </a:r>
          </a:p>
        </p:txBody>
      </p:sp>
    </p:spTree>
    <p:extLst>
      <p:ext uri="{BB962C8B-B14F-4D97-AF65-F5344CB8AC3E}">
        <p14:creationId xmlns:p14="http://schemas.microsoft.com/office/powerpoint/2010/main" val="2135825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val="680884170"/>
              </p:ext>
            </p:extLst>
          </p:nvPr>
        </p:nvGraphicFramePr>
        <p:xfrm>
          <a:off x="2097314" y="35269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本框 4"/>
          <p:cNvSpPr txBox="1"/>
          <p:nvPr/>
        </p:nvSpPr>
        <p:spPr>
          <a:xfrm>
            <a:off x="6161314" y="4506685"/>
            <a:ext cx="3061063" cy="369332"/>
          </a:xfrm>
          <a:prstGeom prst="rect">
            <a:avLst/>
          </a:prstGeom>
          <a:noFill/>
        </p:spPr>
        <p:txBody>
          <a:bodyPr wrap="square" rtlCol="0">
            <a:spAutoFit/>
          </a:bodyPr>
          <a:lstStyle/>
          <a:p>
            <a:r>
              <a:rPr lang="en-US" altLang="zh-CN" dirty="0"/>
              <a:t>Flowchart of localization</a:t>
            </a:r>
            <a:endParaRPr lang="zh-CN" altLang="en-US" dirty="0"/>
          </a:p>
        </p:txBody>
      </p:sp>
    </p:spTree>
    <p:extLst>
      <p:ext uri="{BB962C8B-B14F-4D97-AF65-F5344CB8AC3E}">
        <p14:creationId xmlns:p14="http://schemas.microsoft.com/office/powerpoint/2010/main" val="3829122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203168" y="1998617"/>
            <a:ext cx="4660672" cy="1871404"/>
          </a:xfrm>
        </p:spPr>
        <p:txBody>
          <a:bodyPr>
            <a:normAutofit/>
          </a:bodyPr>
          <a:lstStyle/>
          <a:p>
            <a:r>
              <a:rPr lang="en-US" altLang="zh-CN" sz="9600" dirty="0"/>
              <a:t>Thanks!</a:t>
            </a:r>
            <a:endParaRPr lang="zh-CN" altLang="en-US" sz="9600" dirty="0"/>
          </a:p>
        </p:txBody>
      </p:sp>
    </p:spTree>
    <p:extLst>
      <p:ext uri="{BB962C8B-B14F-4D97-AF65-F5344CB8AC3E}">
        <p14:creationId xmlns:p14="http://schemas.microsoft.com/office/powerpoint/2010/main" val="1949971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BACKGROUND</a:t>
            </a:r>
            <a:endParaRPr lang="zh-CN" altLang="en-US" dirty="0"/>
          </a:p>
        </p:txBody>
      </p:sp>
      <p:sp>
        <p:nvSpPr>
          <p:cNvPr id="3" name="内容占位符 2"/>
          <p:cNvSpPr>
            <a:spLocks noGrp="1"/>
          </p:cNvSpPr>
          <p:nvPr>
            <p:ph idx="1"/>
          </p:nvPr>
        </p:nvSpPr>
        <p:spPr>
          <a:xfrm>
            <a:off x="2592926" y="1905000"/>
            <a:ext cx="7086652" cy="4404359"/>
          </a:xfrm>
        </p:spPr>
        <p:txBody>
          <a:bodyPr>
            <a:normAutofit/>
          </a:bodyPr>
          <a:lstStyle/>
          <a:p>
            <a:r>
              <a:rPr lang="en-US" altLang="zh-CN" sz="2400" dirty="0"/>
              <a:t>Peer-to-peer network location resolution is an emerging market within  the wireless communication arena.  </a:t>
            </a:r>
          </a:p>
          <a:p>
            <a:r>
              <a:rPr lang="en-US" altLang="zh-CN" sz="2400" dirty="0"/>
              <a:t>For  outdoor environments,  there  are  many  solutions  that  can  provide very  high-resolution  location  estimates.</a:t>
            </a:r>
          </a:p>
        </p:txBody>
      </p:sp>
    </p:spTree>
    <p:extLst>
      <p:ext uri="{BB962C8B-B14F-4D97-AF65-F5344CB8AC3E}">
        <p14:creationId xmlns:p14="http://schemas.microsoft.com/office/powerpoint/2010/main" val="195914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BACKGROUND</a:t>
            </a:r>
            <a:endParaRPr lang="zh-CN" altLang="en-US" dirty="0"/>
          </a:p>
        </p:txBody>
      </p:sp>
      <p:sp>
        <p:nvSpPr>
          <p:cNvPr id="3" name="内容占位符 2"/>
          <p:cNvSpPr>
            <a:spLocks noGrp="1"/>
          </p:cNvSpPr>
          <p:nvPr>
            <p:ph idx="1"/>
          </p:nvPr>
        </p:nvSpPr>
        <p:spPr>
          <a:xfrm>
            <a:off x="2589212" y="2133600"/>
            <a:ext cx="6959737" cy="3777622"/>
          </a:xfrm>
        </p:spPr>
        <p:txBody>
          <a:bodyPr/>
          <a:lstStyle/>
          <a:p>
            <a:r>
              <a:rPr lang="en-US" altLang="zh-CN" sz="2400" dirty="0"/>
              <a:t>In  building  location solutions,  however,  techniques  are  still  being  researched  and developed. </a:t>
            </a:r>
          </a:p>
          <a:p>
            <a:r>
              <a:rPr lang="en-US" altLang="zh-CN" sz="2400" dirty="0"/>
              <a:t>Recently, Bluetooth has been considered a viable solution in the quest to define an indoor solution.</a:t>
            </a:r>
            <a:endParaRPr lang="zh-CN" altLang="en-US" sz="2400" dirty="0"/>
          </a:p>
          <a:p>
            <a:endParaRPr lang="zh-CN" altLang="en-US" dirty="0"/>
          </a:p>
        </p:txBody>
      </p:sp>
    </p:spTree>
    <p:extLst>
      <p:ext uri="{BB962C8B-B14F-4D97-AF65-F5344CB8AC3E}">
        <p14:creationId xmlns:p14="http://schemas.microsoft.com/office/powerpoint/2010/main" val="407938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2592926" y="624110"/>
            <a:ext cx="6877646" cy="1280890"/>
          </a:xfrm>
        </p:spPr>
        <p:txBody>
          <a:bodyPr/>
          <a:lstStyle/>
          <a:p>
            <a:r>
              <a:rPr lang="en-US" altLang="zh-CN" dirty="0"/>
              <a:t>Why Bluetooth?</a:t>
            </a:r>
            <a:endParaRPr lang="zh-CN" altLang="en-US" dirty="0"/>
          </a:p>
        </p:txBody>
      </p:sp>
      <p:sp>
        <p:nvSpPr>
          <p:cNvPr id="6" name="内容占位符 5"/>
          <p:cNvSpPr>
            <a:spLocks noGrp="1"/>
          </p:cNvSpPr>
          <p:nvPr>
            <p:ph idx="1"/>
          </p:nvPr>
        </p:nvSpPr>
        <p:spPr>
          <a:xfrm>
            <a:off x="2589212" y="2133600"/>
            <a:ext cx="6881359" cy="3039291"/>
          </a:xfrm>
        </p:spPr>
        <p:txBody>
          <a:bodyPr>
            <a:normAutofit/>
          </a:bodyPr>
          <a:lstStyle/>
          <a:p>
            <a:r>
              <a:rPr lang="en-US" altLang="zh-CN" sz="2400" dirty="0"/>
              <a:t>Ad-hoc networks can be formed using many different wireless technologies, but Bluetooth has become almost a household name in the ad-hoc networking world for the numerous advantages it offers over competing technologies.</a:t>
            </a:r>
            <a:endParaRPr lang="zh-CN" altLang="en-US" sz="2400" dirty="0"/>
          </a:p>
        </p:txBody>
      </p:sp>
    </p:spTree>
    <p:extLst>
      <p:ext uri="{BB962C8B-B14F-4D97-AF65-F5344CB8AC3E}">
        <p14:creationId xmlns:p14="http://schemas.microsoft.com/office/powerpoint/2010/main" val="3183057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92925" y="624110"/>
            <a:ext cx="7622229" cy="1280890"/>
          </a:xfrm>
        </p:spPr>
        <p:txBody>
          <a:bodyPr>
            <a:normAutofit/>
          </a:bodyPr>
          <a:lstStyle/>
          <a:p>
            <a:r>
              <a:rPr lang="en-US" altLang="zh-CN" b="1" dirty="0"/>
              <a:t>Disadvantages of Bluetooth for Ad-Hoc Networks</a:t>
            </a:r>
            <a:endParaRPr lang="zh-CN" altLang="en-US" dirty="0"/>
          </a:p>
        </p:txBody>
      </p:sp>
      <p:sp>
        <p:nvSpPr>
          <p:cNvPr id="3" name="内容占位符 2"/>
          <p:cNvSpPr>
            <a:spLocks noGrp="1"/>
          </p:cNvSpPr>
          <p:nvPr>
            <p:ph idx="1"/>
          </p:nvPr>
        </p:nvSpPr>
        <p:spPr>
          <a:xfrm>
            <a:off x="2589212" y="2133600"/>
            <a:ext cx="7625942" cy="3777622"/>
          </a:xfrm>
        </p:spPr>
        <p:txBody>
          <a:bodyPr>
            <a:normAutofit/>
          </a:bodyPr>
          <a:lstStyle/>
          <a:p>
            <a:r>
              <a:rPr lang="en-US" altLang="zh-CN" sz="4000" dirty="0"/>
              <a:t>Range. </a:t>
            </a:r>
          </a:p>
          <a:p>
            <a:r>
              <a:rPr lang="en-US" altLang="zh-CN" sz="4000" dirty="0"/>
              <a:t>Lack of bandwidth. </a:t>
            </a:r>
            <a:endParaRPr lang="zh-CN" altLang="en-US" sz="4000" dirty="0"/>
          </a:p>
        </p:txBody>
      </p:sp>
      <p:pic>
        <p:nvPicPr>
          <p:cNvPr id="4" name="图片 3" descr="屏幕剪辑"/>
          <p:cNvPicPr>
            <a:picLocks noChangeAspect="1"/>
          </p:cNvPicPr>
          <p:nvPr/>
        </p:nvPicPr>
        <p:blipFill>
          <a:blip r:embed="rId2"/>
          <a:stretch>
            <a:fillRect/>
          </a:stretch>
        </p:blipFill>
        <p:spPr>
          <a:xfrm>
            <a:off x="2589212" y="1905000"/>
            <a:ext cx="7039957" cy="4791744"/>
          </a:xfrm>
          <a:prstGeom prst="rect">
            <a:avLst/>
          </a:prstGeom>
        </p:spPr>
      </p:pic>
      <p:sp>
        <p:nvSpPr>
          <p:cNvPr id="5" name="椭圆 4"/>
          <p:cNvSpPr/>
          <p:nvPr/>
        </p:nvSpPr>
        <p:spPr>
          <a:xfrm>
            <a:off x="4637314" y="4924697"/>
            <a:ext cx="849086" cy="60089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63022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Simple in an Ad-Hoc network</a:t>
            </a:r>
            <a:endParaRPr lang="zh-CN" altLang="en-US" dirty="0"/>
          </a:p>
        </p:txBody>
      </p:sp>
      <p:sp>
        <p:nvSpPr>
          <p:cNvPr id="3" name="内容占位符 2"/>
          <p:cNvSpPr>
            <a:spLocks noGrp="1"/>
          </p:cNvSpPr>
          <p:nvPr>
            <p:ph idx="1"/>
          </p:nvPr>
        </p:nvSpPr>
        <p:spPr>
          <a:xfrm>
            <a:off x="2589213" y="2133600"/>
            <a:ext cx="6855234" cy="3777622"/>
          </a:xfrm>
        </p:spPr>
        <p:txBody>
          <a:bodyPr>
            <a:normAutofit/>
          </a:bodyPr>
          <a:lstStyle/>
          <a:p>
            <a:r>
              <a:rPr lang="en-US" altLang="zh-CN" sz="2400" dirty="0"/>
              <a:t>The main reason Bluetooth is so popular for ad-hoc networks is that it was specifically designed for use in this fashion.</a:t>
            </a:r>
          </a:p>
          <a:p>
            <a:r>
              <a:rPr lang="en-US" altLang="zh-CN" sz="2400" dirty="0"/>
              <a:t>While Wi-Fi were designed to provide a replacement for wired infrastructure networks.</a:t>
            </a:r>
          </a:p>
          <a:p>
            <a:r>
              <a:rPr lang="en-US" altLang="zh-CN" sz="2400" dirty="0"/>
              <a:t>Bluetooth offers automatic network configuration and service discovery. </a:t>
            </a:r>
            <a:endParaRPr lang="zh-CN" altLang="en-US" sz="2400" dirty="0"/>
          </a:p>
        </p:txBody>
      </p:sp>
    </p:spTree>
    <p:extLst>
      <p:ext uri="{BB962C8B-B14F-4D97-AF65-F5344CB8AC3E}">
        <p14:creationId xmlns:p14="http://schemas.microsoft.com/office/powerpoint/2010/main" val="97939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Small, Low-Power and Cheap</a:t>
            </a:r>
            <a:endParaRPr lang="zh-CN" altLang="en-US" dirty="0"/>
          </a:p>
        </p:txBody>
      </p:sp>
      <p:sp>
        <p:nvSpPr>
          <p:cNvPr id="3" name="内容占位符 2"/>
          <p:cNvSpPr>
            <a:spLocks noGrp="1"/>
          </p:cNvSpPr>
          <p:nvPr>
            <p:ph idx="1"/>
          </p:nvPr>
        </p:nvSpPr>
        <p:spPr>
          <a:xfrm>
            <a:off x="2589212" y="2133600"/>
            <a:ext cx="7260182" cy="3777622"/>
          </a:xfrm>
        </p:spPr>
        <p:txBody>
          <a:bodyPr>
            <a:normAutofit/>
          </a:bodyPr>
          <a:lstStyle/>
          <a:p>
            <a:r>
              <a:rPr lang="en-US" altLang="zh-CN" sz="2800" dirty="0"/>
              <a:t>Bluetooth was designed to require as little power as possible, </a:t>
            </a:r>
          </a:p>
          <a:p>
            <a:r>
              <a:rPr lang="en-US" altLang="zh-CN" sz="2800" dirty="0"/>
              <a:t>to be implemented in the smallest possible design, </a:t>
            </a:r>
          </a:p>
          <a:p>
            <a:r>
              <a:rPr lang="en-US" altLang="zh-CN" sz="2800" dirty="0"/>
              <a:t>and to be cheap to produce. </a:t>
            </a:r>
            <a:endParaRPr lang="zh-CN" altLang="en-US" sz="2800" dirty="0"/>
          </a:p>
        </p:txBody>
      </p:sp>
    </p:spTree>
    <p:extLst>
      <p:ext uri="{BB962C8B-B14F-4D97-AF65-F5344CB8AC3E}">
        <p14:creationId xmlns:p14="http://schemas.microsoft.com/office/powerpoint/2010/main" val="74809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Legal</a:t>
            </a:r>
            <a:endParaRPr lang="zh-CN" altLang="en-US" dirty="0"/>
          </a:p>
        </p:txBody>
      </p:sp>
      <p:sp>
        <p:nvSpPr>
          <p:cNvPr id="3" name="内容占位符 2"/>
          <p:cNvSpPr>
            <a:spLocks noGrp="1"/>
          </p:cNvSpPr>
          <p:nvPr>
            <p:ph idx="1"/>
          </p:nvPr>
        </p:nvSpPr>
        <p:spPr>
          <a:xfrm>
            <a:off x="2589212" y="2133600"/>
            <a:ext cx="6698479" cy="3777622"/>
          </a:xfrm>
        </p:spPr>
        <p:txBody>
          <a:bodyPr>
            <a:normAutofit/>
          </a:bodyPr>
          <a:lstStyle/>
          <a:p>
            <a:r>
              <a:rPr lang="en-US" altLang="zh-CN" sz="2800" dirty="0"/>
              <a:t>Bluetooth uses the unlicensed 2.4GHz ISM (Industrial, Scientific, and Medical) band. </a:t>
            </a:r>
            <a:endParaRPr lang="zh-CN" altLang="en-US" sz="2800" dirty="0"/>
          </a:p>
        </p:txBody>
      </p:sp>
    </p:spTree>
    <p:extLst>
      <p:ext uri="{BB962C8B-B14F-4D97-AF65-F5344CB8AC3E}">
        <p14:creationId xmlns:p14="http://schemas.microsoft.com/office/powerpoint/2010/main" val="1165886140"/>
      </p:ext>
    </p:extLst>
  </p:cSld>
  <p:clrMapOvr>
    <a:masterClrMapping/>
  </p:clrMapOvr>
</p:sld>
</file>

<file path=ppt/theme/theme1.xml><?xml version="1.0" encoding="utf-8"?>
<a:theme xmlns:a="http://schemas.openxmlformats.org/drawingml/2006/main" name="丝状">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1318</TotalTime>
  <Words>924</Words>
  <Application>Microsoft Office PowerPoint</Application>
  <PresentationFormat>宽屏</PresentationFormat>
  <Paragraphs>75</Paragraphs>
  <Slides>26</Slides>
  <Notes>2</Notes>
  <HiddenSlides>1</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26</vt:i4>
      </vt:variant>
    </vt:vector>
  </HeadingPairs>
  <TitlesOfParts>
    <vt:vector size="32" baseType="lpstr">
      <vt:lpstr>等线</vt:lpstr>
      <vt:lpstr>幼圆</vt:lpstr>
      <vt:lpstr>Arial</vt:lpstr>
      <vt:lpstr>Century Gothic</vt:lpstr>
      <vt:lpstr>Wingdings 3</vt:lpstr>
      <vt:lpstr>丝状</vt:lpstr>
      <vt:lpstr>Bluetooth for Ad-Hoc Networking</vt:lpstr>
      <vt:lpstr>Ad-Hoc Networking</vt:lpstr>
      <vt:lpstr>BACKGROUND</vt:lpstr>
      <vt:lpstr>BACKGROUND</vt:lpstr>
      <vt:lpstr>Why Bluetooth?</vt:lpstr>
      <vt:lpstr>Disadvantages of Bluetooth for Ad-Hoc Networks</vt:lpstr>
      <vt:lpstr>Simple in an Ad-Hoc network</vt:lpstr>
      <vt:lpstr>Small, Low-Power and Cheap</vt:lpstr>
      <vt:lpstr>Legal</vt:lpstr>
      <vt:lpstr>How Bluetooth Works?</vt:lpstr>
      <vt:lpstr>Piconet </vt:lpstr>
      <vt:lpstr>PowerPoint 演示文稿</vt:lpstr>
      <vt:lpstr>A piconet can have only one master and up to seven slave devices.</vt:lpstr>
      <vt:lpstr>How to form a piconet?</vt:lpstr>
      <vt:lpstr>PowerPoint 演示文稿</vt:lpstr>
      <vt:lpstr>8 devices are not enough?</vt:lpstr>
      <vt:lpstr>Scatternet</vt:lpstr>
      <vt:lpstr>PowerPoint 演示文稿</vt:lpstr>
      <vt:lpstr>What is meant by scatternet?</vt:lpstr>
      <vt:lpstr>A device can be a master of only one piconet. The device can, at the same time, also be a slave in another piconet that is within range. </vt:lpstr>
      <vt:lpstr>A slave can also participate in two different piconets that are within its range. </vt:lpstr>
      <vt:lpstr>However, because the master device determines the hopping pattern used for a piconet, a device cannot be a master of more than one piconet.</vt:lpstr>
      <vt:lpstr>PowerPoint 演示文稿</vt:lpstr>
      <vt:lpstr>Future work</vt:lpstr>
      <vt:lpstr>PowerPoint 演示文稿</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chen gong</dc:creator>
  <cp:lastModifiedBy>chen gong</cp:lastModifiedBy>
  <cp:revision>51</cp:revision>
  <dcterms:created xsi:type="dcterms:W3CDTF">2016-05-22T03:28:05Z</dcterms:created>
  <dcterms:modified xsi:type="dcterms:W3CDTF">2016-06-16T08:04:39Z</dcterms:modified>
</cp:coreProperties>
</file>