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63" r:id="rId4"/>
    <p:sldId id="257" r:id="rId5"/>
    <p:sldId id="272" r:id="rId6"/>
    <p:sldId id="273" r:id="rId7"/>
    <p:sldId id="265" r:id="rId8"/>
    <p:sldId id="258" r:id="rId9"/>
    <p:sldId id="259" r:id="rId10"/>
    <p:sldId id="260" r:id="rId11"/>
    <p:sldId id="261" r:id="rId12"/>
    <p:sldId id="262" r:id="rId13"/>
    <p:sldId id="267" r:id="rId14"/>
    <p:sldId id="268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75368" autoAdjust="0"/>
  </p:normalViewPr>
  <p:slideViewPr>
    <p:cSldViewPr snapToGrid="0">
      <p:cViewPr varScale="1">
        <p:scale>
          <a:sx n="55" d="100"/>
          <a:sy n="55" d="100"/>
        </p:scale>
        <p:origin x="1224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7F6B1-1C51-40C4-9CBD-4B98C6E2E1C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B8BCA-6B43-4BBD-A21E-A5CC0B0B5C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80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Good morning,</a:t>
            </a:r>
            <a:r>
              <a:rPr lang="en-US" altLang="zh-CN" baseline="0" dirty="0" smtClean="0"/>
              <a:t> everyone.</a:t>
            </a:r>
          </a:p>
          <a:p>
            <a:r>
              <a:rPr lang="en-US" altLang="zh-CN" baseline="0" dirty="0" smtClean="0"/>
              <a:t>I am Zhao Zijian, a member of the Bluetooth cochlea group .</a:t>
            </a:r>
          </a:p>
          <a:p>
            <a:r>
              <a:rPr lang="en-US" altLang="zh-CN" baseline="0" dirty="0" smtClean="0"/>
              <a:t>Today I would like to introduce my work </a:t>
            </a:r>
            <a:r>
              <a:rPr lang="en-US" altLang="zh-CN" baseline="0" dirty="0" smtClean="0"/>
              <a:t>to </a:t>
            </a:r>
            <a:r>
              <a:rPr lang="en-US" altLang="zh-CN" baseline="0" dirty="0" smtClean="0"/>
              <a:t>you.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421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After we have extracted</a:t>
            </a:r>
            <a:r>
              <a:rPr lang="en-US" altLang="zh-CN" baseline="0" dirty="0" smtClean="0"/>
              <a:t> the features, the second step is classification.</a:t>
            </a:r>
          </a:p>
          <a:p>
            <a:r>
              <a:rPr lang="en-US" altLang="zh-CN" baseline="0" dirty="0" smtClean="0"/>
              <a:t>There are many classification algorithms. Some of them are listed here.</a:t>
            </a:r>
          </a:p>
          <a:p>
            <a:r>
              <a:rPr lang="en-US" altLang="zh-CN" baseline="0" dirty="0" smtClean="0"/>
              <a:t>I</a:t>
            </a:r>
            <a:r>
              <a:rPr lang="zh-CN" altLang="en-US" baseline="0" dirty="0" smtClean="0"/>
              <a:t> </a:t>
            </a:r>
            <a:r>
              <a:rPr lang="en-US" altLang="zh-CN" baseline="0" dirty="0" smtClean="0"/>
              <a:t>will introduce two out of them. One is Dynamic time warping, and the other one is Deep neural networks.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655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time warping is a pattern matching method using dynamic programming.</a:t>
            </a:r>
            <a:endParaRPr lang="en-US" altLang="zh-CN" sz="120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you can see from the figure,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Two signals may be similar, a little different just because some shifting in the time.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we directly match the two signals or use a linear approach to match them, we won’t get the similarity truth.</a:t>
            </a:r>
            <a:endParaRPr lang="en-US" altLang="zh-CN" sz="120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DTW uses a dynamic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 approach 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align the length of the signal with the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length of the reference signal. </a:t>
            </a: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we can recognize the similarity between the two signals.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use DTW, feature extraction was first applied to each signal and then the test signal was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warped against each of the reference signals and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error between these two signals was recorded.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smallest error was taken to represent the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closest class of sound.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747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Next we introduce</a:t>
            </a:r>
            <a:r>
              <a:rPr lang="en-US" altLang="zh-CN" baseline="0" dirty="0" smtClean="0"/>
              <a:t> how the popular </a:t>
            </a:r>
            <a:r>
              <a:rPr lang="en-US" altLang="zh-CN" dirty="0" smtClean="0"/>
              <a:t>Deep</a:t>
            </a:r>
            <a:r>
              <a:rPr lang="en-US" altLang="zh-CN" baseline="0" dirty="0" smtClean="0"/>
              <a:t> neural network can be used to solve this audio scene recognition problem. </a:t>
            </a:r>
          </a:p>
          <a:p>
            <a:r>
              <a:rPr lang="en-US" altLang="zh-CN" baseline="0" dirty="0" smtClean="0"/>
              <a:t>Just like what we have talked about, first extract the features and use them as inputs. The output is audio context class.</a:t>
            </a:r>
          </a:p>
          <a:p>
            <a:r>
              <a:rPr lang="en-US" altLang="zh-CN" baseline="0" dirty="0" smtClean="0"/>
              <a:t>Then just define a deep neural network to train the model.</a:t>
            </a:r>
          </a:p>
          <a:p>
            <a:r>
              <a:rPr lang="en-US" altLang="zh-CN" baseline="0" dirty="0" smtClean="0"/>
              <a:t>And here are some results from the reference paper Deep neural networks for audio scene recognition.</a:t>
            </a:r>
          </a:p>
          <a:p>
            <a:r>
              <a:rPr lang="en-US" altLang="zh-CN" baseline="0" dirty="0" smtClean="0"/>
              <a:t>Notice that just 5 hidden layers with 500 neurons already achieve some good result.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274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And</a:t>
            </a:r>
            <a:r>
              <a:rPr lang="en-US" altLang="zh-CN" baseline="0" dirty="0" smtClean="0"/>
              <a:t> finally how we can do this.</a:t>
            </a:r>
          </a:p>
          <a:p>
            <a:r>
              <a:rPr lang="en-US" altLang="zh-CN" baseline="0" dirty="0" smtClean="0"/>
              <a:t>The dynamic time warping algorithm is easy to implement. But it needs good patterns.</a:t>
            </a:r>
          </a:p>
          <a:p>
            <a:r>
              <a:rPr lang="en-US" altLang="zh-CN" baseline="0" dirty="0" smtClean="0"/>
              <a:t>The Deep neural network is a state-of-the-art technique. But it needs training dataset.</a:t>
            </a:r>
          </a:p>
          <a:p>
            <a:r>
              <a:rPr lang="en-US" altLang="zh-CN" baseline="0" dirty="0" smtClean="0"/>
              <a:t>And fortunately, I found a website which lists many accessible environmental sounds datasets.</a:t>
            </a:r>
          </a:p>
          <a:p>
            <a:r>
              <a:rPr lang="en-US" altLang="zh-CN" baseline="0" dirty="0" smtClean="0"/>
              <a:t>So ,  I propose two methods:</a:t>
            </a:r>
          </a:p>
          <a:p>
            <a:r>
              <a:rPr lang="en-US" altLang="zh-CN" baseline="0" dirty="0" smtClean="0"/>
              <a:t>The first one is to use DNN to train a classifier</a:t>
            </a:r>
          </a:p>
          <a:p>
            <a:r>
              <a:rPr lang="en-US" altLang="zh-CN" baseline="0" dirty="0" smtClean="0"/>
              <a:t>And the second one to use clustering or some other algorithms to generate good patterns, then use DTW to do pattern matching.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5794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all, just a brief introduction.</a:t>
            </a:r>
          </a:p>
          <a:p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Bluetooth 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cochlear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 electronic device implanted in ears to 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 deaf people to hear voice.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255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And this</a:t>
            </a:r>
            <a:r>
              <a:rPr lang="en-US" altLang="zh-CN" baseline="0" dirty="0" smtClean="0"/>
              <a:t> is the content of my presentation.</a:t>
            </a:r>
          </a:p>
          <a:p>
            <a:r>
              <a:rPr lang="en-US" altLang="zh-CN" baseline="0" dirty="0" smtClean="0"/>
              <a:t>First, I will introduce my programming work. It is mainly android programming.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076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</a:t>
            </a:r>
            <a:r>
              <a:rPr lang="en-US" altLang="zh-CN" baseline="0" dirty="0" smtClean="0"/>
              <a:t> implemented the interface of the scene selection.</a:t>
            </a:r>
            <a:endParaRPr lang="en-US" altLang="zh-CN" dirty="0" smtClean="0"/>
          </a:p>
          <a:p>
            <a:r>
              <a:rPr lang="en-US" altLang="zh-CN" dirty="0" smtClean="0"/>
              <a:t>The users have</a:t>
            </a:r>
            <a:r>
              <a:rPr lang="en-US" altLang="zh-CN" baseline="0" dirty="0" smtClean="0"/>
              <a:t> several different scenes to select. They can edit the detailed settings in the scene.</a:t>
            </a:r>
          </a:p>
          <a:p>
            <a:r>
              <a:rPr lang="en-US" altLang="zh-CN" baseline="0" dirty="0" smtClean="0"/>
              <a:t>And they can also add their own customized scenes.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3235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I also implemented the login and register function of the application.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But I are not </a:t>
            </a:r>
            <a:r>
              <a:rPr lang="en-US" altLang="zh-CN" baseline="0" dirty="0" smtClean="0"/>
              <a:t>going </a:t>
            </a:r>
            <a:r>
              <a:rPr lang="en-US" altLang="zh-CN" baseline="0" dirty="0" smtClean="0"/>
              <a:t>to introduce the technical details of the programming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Because I don’t think  you will enjoy it.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974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 smtClean="0"/>
              <a:t>so next I would like introduce some interesting survey about audio scene recognition which will be applied in our application in future.</a:t>
            </a:r>
          </a:p>
          <a:p>
            <a:r>
              <a:rPr lang="en-US" altLang="zh-CN" baseline="0" dirty="0" smtClean="0"/>
              <a:t>I will introduce it from three aspects. </a:t>
            </a:r>
          </a:p>
          <a:p>
            <a:r>
              <a:rPr lang="en-US" altLang="zh-CN" baseline="0" dirty="0" smtClean="0"/>
              <a:t>Why </a:t>
            </a:r>
            <a:r>
              <a:rPr lang="en-US" altLang="zh-CN" baseline="0" dirty="0" smtClean="0"/>
              <a:t>we </a:t>
            </a:r>
            <a:r>
              <a:rPr lang="en-US" altLang="zh-CN" baseline="0" dirty="0" smtClean="0"/>
              <a:t>need this</a:t>
            </a:r>
          </a:p>
          <a:p>
            <a:r>
              <a:rPr lang="en-US" altLang="zh-CN" baseline="0" dirty="0" smtClean="0"/>
              <a:t>What </a:t>
            </a:r>
            <a:r>
              <a:rPr lang="en-US" altLang="zh-CN" baseline="0" dirty="0" smtClean="0"/>
              <a:t>others </a:t>
            </a:r>
            <a:r>
              <a:rPr lang="en-US" altLang="zh-CN" baseline="0" dirty="0" smtClean="0"/>
              <a:t>have done</a:t>
            </a:r>
          </a:p>
          <a:p>
            <a:r>
              <a:rPr lang="en-US" altLang="zh-CN" baseline="0" dirty="0" smtClean="0"/>
              <a:t>And how we can do this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599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Why </a:t>
            </a:r>
            <a:r>
              <a:rPr lang="en-US" altLang="zh-CN" dirty="0" smtClean="0"/>
              <a:t>we </a:t>
            </a:r>
            <a:r>
              <a:rPr lang="en-US" altLang="zh-CN" dirty="0" smtClean="0"/>
              <a:t>need</a:t>
            </a:r>
            <a:r>
              <a:rPr lang="en-US" altLang="zh-CN" baseline="0" dirty="0" smtClean="0"/>
              <a:t> this. Do not forget that our goal is to develop a Bluetooth cochlea to help deaf people hear voice. </a:t>
            </a:r>
            <a:endParaRPr lang="en-US" altLang="zh-CN" dirty="0" smtClean="0"/>
          </a:p>
          <a:p>
            <a:r>
              <a:rPr lang="en-US" altLang="zh-CN" dirty="0" smtClean="0"/>
              <a:t>To </a:t>
            </a:r>
            <a:r>
              <a:rPr lang="en-US" altLang="zh-CN" baseline="0" dirty="0" smtClean="0"/>
              <a:t>make sure </a:t>
            </a:r>
            <a:r>
              <a:rPr lang="en-US" altLang="zh-CN" baseline="0" dirty="0" smtClean="0"/>
              <a:t>that they can hear clearly in any </a:t>
            </a:r>
            <a:r>
              <a:rPr lang="en-US" altLang="zh-CN" baseline="0" dirty="0" smtClean="0"/>
              <a:t>place, the volume settings must be adapted to the scenes</a:t>
            </a:r>
            <a:endParaRPr lang="en-US" altLang="zh-CN" baseline="0" dirty="0" smtClean="0"/>
          </a:p>
          <a:p>
            <a:r>
              <a:rPr lang="en-US" altLang="zh-CN" baseline="0" dirty="0" smtClean="0"/>
              <a:t>Although the users can </a:t>
            </a:r>
            <a:r>
              <a:rPr lang="en-US" altLang="zh-CN" baseline="0" dirty="0" smtClean="0"/>
              <a:t>change to </a:t>
            </a:r>
            <a:r>
              <a:rPr lang="en-US" altLang="zh-CN" baseline="0" dirty="0" smtClean="0"/>
              <a:t>different settings according to different scenes, it is annoying for them to manually change frequently.  </a:t>
            </a:r>
          </a:p>
          <a:p>
            <a:r>
              <a:rPr lang="en-US" altLang="zh-CN" baseline="0" dirty="0" smtClean="0"/>
              <a:t>So to automatically manage the volume settings, we will need audio scene recognition.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495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And what others have </a:t>
            </a:r>
            <a:r>
              <a:rPr lang="en-US" altLang="zh-CN" dirty="0" smtClean="0"/>
              <a:t>done</a:t>
            </a:r>
            <a:endParaRPr lang="en-US" altLang="zh-CN" dirty="0" smtClean="0"/>
          </a:p>
          <a:p>
            <a:r>
              <a:rPr lang="en-US" altLang="zh-CN" dirty="0" smtClean="0"/>
              <a:t>There are three most popular artificial cochlea</a:t>
            </a:r>
            <a:r>
              <a:rPr lang="en-US" altLang="zh-CN" baseline="0" dirty="0" smtClean="0"/>
              <a:t> companies in the world. And I’ve researched how they implemented the function of letting people</a:t>
            </a:r>
          </a:p>
          <a:p>
            <a:r>
              <a:rPr lang="en-US" altLang="zh-CN" baseline="0" dirty="0" smtClean="0"/>
              <a:t>Hear </a:t>
            </a:r>
            <a:r>
              <a:rPr lang="en-US" altLang="zh-CN" baseline="0" dirty="0" smtClean="0"/>
              <a:t>clearly anywhere. </a:t>
            </a:r>
          </a:p>
          <a:p>
            <a:r>
              <a:rPr lang="en-US" altLang="zh-CN" baseline="0" dirty="0" smtClean="0"/>
              <a:t>For the Australia Cochlear Incorporation, they just implemented a scene classifier which provides six scenes. It can automatically recognize scenes  and change volume settings. And the users  can also manually change the scene setting.</a:t>
            </a:r>
          </a:p>
          <a:p>
            <a:r>
              <a:rPr lang="en-US" altLang="zh-CN" baseline="0" dirty="0" smtClean="0"/>
              <a:t>For the American Advanced Bionics Incorporation, they implement an auto sound program which can adapt to any scenes. </a:t>
            </a:r>
          </a:p>
          <a:p>
            <a:r>
              <a:rPr lang="en-US" altLang="zh-CN" baseline="0" dirty="0" smtClean="0"/>
              <a:t>And its advantage is the broadest input dynamic range. The input dynamic range is the volume range the processor can collect. The bigger, the better.</a:t>
            </a:r>
          </a:p>
          <a:p>
            <a:r>
              <a:rPr lang="en-US" altLang="zh-CN" baseline="0" dirty="0" smtClean="0"/>
              <a:t>For the Austria Medical Electronic Incorporation, it is similar to the American Advanced Bionics incorporation. It also implement</a:t>
            </a:r>
          </a:p>
          <a:p>
            <a:r>
              <a:rPr lang="en-US" altLang="zh-CN" baseline="0" dirty="0" smtClean="0"/>
              <a:t>a automatic sound management program. And its advantage is broad input dynamic range and automatic volume control.  </a:t>
            </a:r>
          </a:p>
          <a:p>
            <a:r>
              <a:rPr lang="en-US" altLang="zh-CN" baseline="0" dirty="0" smtClean="0"/>
              <a:t>Notice that the second and third one benefit from their processors. I have no idea of that. So I will introduce some algorithms for audio scene recognition.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638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Here is </a:t>
            </a:r>
            <a:r>
              <a:rPr lang="en-US" altLang="zh-CN" baseline="0" dirty="0" smtClean="0"/>
              <a:t>a overview.</a:t>
            </a:r>
          </a:p>
          <a:p>
            <a:r>
              <a:rPr lang="en-US" altLang="zh-CN" baseline="0" dirty="0" smtClean="0"/>
              <a:t>The first step is always feature extraction. </a:t>
            </a: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Feature extraction can be split into two broad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types: stationary feature extraction which is frequency-based and non-stationary</a:t>
            </a: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Feature extraction which is time-frequency based .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Stationary feature extraction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produces an overall result detailing the frequencies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contained in the entire signal. With stationary</a:t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feature extraction, no distinction is made on where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frequencies occurred in the signal. </a:t>
            </a: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contrast, non-stationary feature extraction splits the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 up into discrete time units. This allows frequency to be identified </a:t>
            </a: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occurring in a particular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area of the signal, helping understand the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signal.</a:t>
            </a:r>
          </a:p>
          <a:p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in the right I list some of the methods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can be used in feature extraction.</a:t>
            </a:r>
            <a: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CN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B8BCA-6B43-4BBD-A21E-A5CC0B0B5CD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76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46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72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31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58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389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62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3948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33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01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11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835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A5360-3BC2-4776-8B98-D88EBCECB73A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A2BDA-F68F-4F13-9E80-7F076CFCD2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57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350043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+mj-lt"/>
              </a:rPr>
              <a:t>Bluetooth Cochlea</a:t>
            </a:r>
            <a:endParaRPr lang="zh-CN" alt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38606" y="4075611"/>
            <a:ext cx="3631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Zhao Zijian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5130309770</a:t>
            </a:r>
          </a:p>
        </p:txBody>
      </p:sp>
    </p:spTree>
    <p:extLst>
      <p:ext uri="{BB962C8B-B14F-4D97-AF65-F5344CB8AC3E}">
        <p14:creationId xmlns:p14="http://schemas.microsoft.com/office/powerpoint/2010/main" val="2185005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883"/>
    </mc:Choice>
    <mc:Fallback>
      <p:transition spd="slow" advTm="98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 - Classification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3557" y="1308295"/>
            <a:ext cx="797638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</a:rPr>
              <a:t>Classification</a:t>
            </a:r>
          </a:p>
          <a:p>
            <a:endParaRPr lang="en-US" altLang="zh-CN" sz="1200" dirty="0" smtClean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Dynamic t</a:t>
            </a:r>
            <a:r>
              <a:rPr lang="en-US" altLang="zh-CN" sz="2400" dirty="0" smtClean="0">
                <a:solidFill>
                  <a:srgbClr val="FF0000"/>
                </a:solidFill>
              </a:rPr>
              <a:t>ime warping </a:t>
            </a:r>
            <a:r>
              <a:rPr lang="en-US" altLang="zh-CN" sz="2400" dirty="0">
                <a:solidFill>
                  <a:srgbClr val="FF0000"/>
                </a:solidFill>
              </a:rPr>
              <a:t>(DTW)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Hidden Markov models (HMM)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Learning vector quantization (LVQ)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Self-organizing </a:t>
            </a:r>
            <a:r>
              <a:rPr lang="en-US" altLang="zh-CN" sz="2400" dirty="0"/>
              <a:t>maps (SOM)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Ergodic-HMMs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Artificial neural networks (ANN)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Long-term </a:t>
            </a:r>
            <a:r>
              <a:rPr lang="en-US" altLang="zh-CN" sz="2400" dirty="0" smtClean="0"/>
              <a:t>statistics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Maximum likelihood estimation (MLE)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Gaussian mixture models (GMM)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Support vector machines (SVM</a:t>
            </a:r>
            <a:r>
              <a:rPr lang="en-US" altLang="zh-CN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Deep neural networks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9933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725"/>
    </mc:Choice>
    <mc:Fallback>
      <p:transition spd="slow" advTm="2272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Dynamic </a:t>
            </a:r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warping(DTW) 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12" y="2647204"/>
            <a:ext cx="5630061" cy="28960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6511" y="1293223"/>
            <a:ext cx="11440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Pattern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Matching                                         Dynamic Programming</a:t>
            </a:r>
            <a:endParaRPr lang="zh-CN" altLang="en-US" sz="2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54888"/>
            <a:ext cx="4974787" cy="499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999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1208"/>
    </mc:Choice>
    <mc:Fallback>
      <p:transition spd="slow" advTm="9120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Deep neural </a:t>
            </a:r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etwork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54" y="2127366"/>
            <a:ext cx="4944165" cy="35437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61257" y="6283235"/>
            <a:ext cx="8987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Reference: DEEP NEURAL NETWORKS FOR AUDIO SCENE </a:t>
            </a:r>
            <a:r>
              <a:rPr lang="en-US" altLang="zh-CN" dirty="0" smtClean="0"/>
              <a:t>RECOGNITION(2015) 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61257" y="1175657"/>
            <a:ext cx="6283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Pre-training of DNN via DBN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Fine-training of DNN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096000" y="2302099"/>
            <a:ext cx="58042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Input: audio features</a:t>
            </a:r>
          </a:p>
          <a:p>
            <a:r>
              <a:rPr lang="en-US" altLang="zh-CN" sz="2400" dirty="0" smtClean="0"/>
              <a:t>Output: audio context class</a:t>
            </a:r>
          </a:p>
          <a:p>
            <a:r>
              <a:rPr lang="en-US" altLang="zh-CN" sz="2400" dirty="0" smtClean="0"/>
              <a:t>Dataset</a:t>
            </a:r>
            <a:r>
              <a:rPr lang="en-US" altLang="zh-CN" sz="2400" dirty="0"/>
              <a:t>: LITIS Rouen audio </a:t>
            </a:r>
            <a:r>
              <a:rPr lang="en-US" altLang="zh-CN" sz="2400" dirty="0" smtClean="0"/>
              <a:t>dataset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2 hidden layer with 50 neurons : 80%</a:t>
            </a:r>
          </a:p>
          <a:p>
            <a:r>
              <a:rPr lang="en-US" altLang="zh-CN" sz="2400" dirty="0" smtClean="0"/>
              <a:t>5 hidden layer with 500 neurons: 91.6%</a:t>
            </a:r>
          </a:p>
          <a:p>
            <a:r>
              <a:rPr lang="en-US" altLang="zh-CN" sz="2400" dirty="0" smtClean="0"/>
              <a:t>7 hidden layer with 1000 neurons: 92.2%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8826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738"/>
    </mc:Choice>
    <mc:Fallback>
      <p:transition spd="slow" advTm="5273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How we can do this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92482" y="1164134"/>
            <a:ext cx="116070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Dynamic </a:t>
            </a:r>
            <a:r>
              <a:rPr lang="en-US" altLang="zh-CN" sz="3200" dirty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time </a:t>
            </a:r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warping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 good patterns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Deep </a:t>
            </a:r>
            <a:r>
              <a:rPr lang="en-US" altLang="zh-CN" sz="3200" dirty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neural network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Need</a:t>
            </a:r>
            <a:r>
              <a:rPr lang="zh-CN" alt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training</a:t>
            </a:r>
            <a:r>
              <a:rPr lang="zh-CN" alt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dataset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zh-CN" sz="2400" dirty="0" smtClean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0"/>
            <a:r>
              <a:rPr lang="en-US" altLang="zh-CN" sz="3200" dirty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Environmental sounds Dataset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altLang="zh-C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://www.cs.tut.fi/~heittolt/datasets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Method</a:t>
            </a:r>
            <a:endParaRPr lang="en-US" altLang="zh-CN" sz="3200" dirty="0">
              <a:solidFill>
                <a:srgbClr val="00B0F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Use</a:t>
            </a:r>
            <a:r>
              <a:rPr lang="zh-CN" alt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DNN</a:t>
            </a:r>
            <a:r>
              <a:rPr lang="zh-CN" altLang="en-US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train a classifier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2400" dirty="0" smtClean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Use clustering to generate patterns, then use DTW to do pattern matching  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77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118"/>
    </mc:Choice>
    <mc:Fallback>
      <p:transition spd="slow" advTm="4811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350043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b="1" i="1" dirty="0" smtClean="0">
                <a:solidFill>
                  <a:schemeClr val="bg1"/>
                </a:solidFill>
                <a:latin typeface="+mj-lt"/>
              </a:rPr>
              <a:t>Thanks!</a:t>
            </a:r>
            <a:endParaRPr lang="zh-CN" altLang="en-US" sz="60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3500438"/>
            <a:ext cx="12192000" cy="33575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b="1" i="1" dirty="0" smtClean="0">
                <a:solidFill>
                  <a:schemeClr val="accent5">
                    <a:lumMod val="50000"/>
                  </a:schemeClr>
                </a:solidFill>
              </a:rPr>
              <a:t>Any Questions?</a:t>
            </a:r>
            <a:endParaRPr lang="zh-CN" altLang="en-US" sz="60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36"/>
    </mc:Choice>
    <mc:Fallback>
      <p:transition spd="slow" advTm="253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113646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solidFill>
                  <a:schemeClr val="bg1"/>
                </a:solidFill>
                <a:latin typeface="+mj-lt"/>
              </a:rPr>
              <a:t>Bluetooth Cochlea</a:t>
            </a:r>
            <a:endParaRPr lang="zh-CN" altLang="en-US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18" y="2235535"/>
            <a:ext cx="3471181" cy="29163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527" y="2474217"/>
            <a:ext cx="2438945" cy="24389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840" y="2474217"/>
            <a:ext cx="2862870" cy="239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02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719"/>
    </mc:Choice>
    <mc:Fallback>
      <p:transition spd="slow" advTm="1671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28274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7764" y="1593325"/>
            <a:ext cx="64863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Android Programming</a:t>
            </a:r>
          </a:p>
          <a:p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of Scene Selection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Login and Register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 Scene </a:t>
            </a:r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Recognition(survey)</a:t>
            </a:r>
          </a:p>
          <a:p>
            <a:endParaRPr lang="en-US" altLang="zh-C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we need this - Background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others have done - Product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we can do this - Algorithm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62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453"/>
    </mc:Choice>
    <mc:Fallback>
      <p:transition spd="slow" advTm="1045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Android Programming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4521" y="1254034"/>
            <a:ext cx="487224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Interface of Scene Selection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1959429"/>
            <a:ext cx="12192000" cy="48985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75" y="2259326"/>
            <a:ext cx="2418061" cy="42987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987" y="2195107"/>
            <a:ext cx="2454184" cy="436299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325" y="2195107"/>
            <a:ext cx="2454184" cy="436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8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590"/>
    </mc:Choice>
    <mc:Fallback>
      <p:transition spd="slow" advTm="1659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Android Programming</a:t>
            </a:r>
            <a:endParaRPr lang="zh-C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4521" y="1254034"/>
            <a:ext cx="4872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Login and </a:t>
            </a:r>
            <a:r>
              <a:rPr lang="en-US" altLang="zh-C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959429"/>
            <a:ext cx="12192000" cy="48985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51" y="2191111"/>
            <a:ext cx="2494803" cy="44352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617" y="2158195"/>
            <a:ext cx="2513318" cy="446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85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404"/>
    </mc:Choice>
    <mc:Fallback>
      <p:transition spd="slow" advTm="1740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28274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7764" y="1593325"/>
            <a:ext cx="64863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Android Programming</a:t>
            </a:r>
          </a:p>
          <a:p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of Scene Selection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Login and Register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 Scene </a:t>
            </a:r>
            <a:r>
              <a:rPr lang="en-US" altLang="zh-CN" sz="32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Recognition(survey)</a:t>
            </a:r>
          </a:p>
          <a:p>
            <a:endParaRPr lang="en-US" altLang="zh-C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we need this - Background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others have done - Product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we can do this - Algorithm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2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594"/>
    </mc:Choice>
    <mc:Fallback>
      <p:transition spd="slow" advTm="1459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Why we need 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this - Background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735" y="3429000"/>
            <a:ext cx="3638989" cy="21297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510" y="1294228"/>
            <a:ext cx="2860980" cy="213477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29" y="3463290"/>
            <a:ext cx="3574586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4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676"/>
    </mc:Choice>
    <mc:Fallback>
      <p:transition spd="slow" advTm="4667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What others have </a:t>
            </a:r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done - Product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7624" y="1575581"/>
            <a:ext cx="1185437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</a:rPr>
              <a:t>Australia Cochlear Inc               </a:t>
            </a:r>
            <a:r>
              <a:rPr lang="en-US" altLang="zh-CN" sz="3200" dirty="0" smtClean="0"/>
              <a:t>Scene Classifier</a:t>
            </a:r>
            <a:r>
              <a:rPr lang="zh-CN" altLang="en-US" sz="3200" dirty="0" smtClean="0"/>
              <a:t> </a:t>
            </a:r>
            <a:endParaRPr lang="en-US" altLang="zh-CN" sz="24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sz="3200" dirty="0" smtClean="0">
              <a:solidFill>
                <a:srgbClr val="00B0F0"/>
              </a:solidFill>
            </a:endParaRPr>
          </a:p>
          <a:p>
            <a:r>
              <a:rPr lang="en-US" altLang="zh-CN" sz="3200" dirty="0" smtClean="0">
                <a:solidFill>
                  <a:srgbClr val="00B0F0"/>
                </a:solidFill>
              </a:rPr>
              <a:t>America</a:t>
            </a:r>
            <a:r>
              <a:rPr lang="zh-CN" altLang="en-US" sz="3200" dirty="0" smtClean="0">
                <a:solidFill>
                  <a:srgbClr val="00B0F0"/>
                </a:solidFill>
              </a:rPr>
              <a:t> </a:t>
            </a:r>
            <a:r>
              <a:rPr lang="en-US" altLang="zh-CN" sz="3200" dirty="0" smtClean="0">
                <a:solidFill>
                  <a:srgbClr val="00B0F0"/>
                </a:solidFill>
              </a:rPr>
              <a:t>Advanced Bionics Inc  </a:t>
            </a:r>
            <a:r>
              <a:rPr lang="en-US" altLang="zh-CN" sz="3200" dirty="0" smtClean="0"/>
              <a:t>Auto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Sound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Broadest Input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Dynamic Range</a:t>
            </a:r>
          </a:p>
          <a:p>
            <a:endParaRPr lang="en-US" altLang="zh-CN" sz="2400" dirty="0" smtClean="0"/>
          </a:p>
          <a:p>
            <a:endParaRPr lang="en-US" altLang="zh-CN" dirty="0"/>
          </a:p>
          <a:p>
            <a:r>
              <a:rPr lang="en-US" altLang="zh-CN" sz="3200" dirty="0" smtClean="0">
                <a:solidFill>
                  <a:srgbClr val="00B0F0"/>
                </a:solidFill>
              </a:rPr>
              <a:t>Austria</a:t>
            </a:r>
            <a:r>
              <a:rPr lang="zh-CN" altLang="en-US" sz="3200" dirty="0" smtClean="0">
                <a:solidFill>
                  <a:srgbClr val="00B0F0"/>
                </a:solidFill>
              </a:rPr>
              <a:t> </a:t>
            </a:r>
            <a:r>
              <a:rPr lang="en-US" altLang="zh-CN" sz="3200" dirty="0" smtClean="0">
                <a:solidFill>
                  <a:srgbClr val="00B0F0"/>
                </a:solidFill>
              </a:rPr>
              <a:t>Medical</a:t>
            </a:r>
            <a:r>
              <a:rPr lang="zh-CN" altLang="en-US" sz="3200" dirty="0" smtClean="0">
                <a:solidFill>
                  <a:srgbClr val="00B0F0"/>
                </a:solidFill>
              </a:rPr>
              <a:t> </a:t>
            </a:r>
            <a:r>
              <a:rPr lang="en-US" altLang="zh-CN" sz="3200" dirty="0" smtClean="0">
                <a:solidFill>
                  <a:srgbClr val="00B0F0"/>
                </a:solidFill>
              </a:rPr>
              <a:t>Electronic Inc   </a:t>
            </a:r>
            <a:r>
              <a:rPr lang="en-US" altLang="zh-CN" sz="3200" dirty="0" smtClean="0"/>
              <a:t>Automatic Sound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Broad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Input Dynamic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Range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A</a:t>
            </a:r>
            <a:r>
              <a:rPr lang="en-US" altLang="zh-CN" sz="2400" dirty="0" smtClean="0"/>
              <a:t>utomatic </a:t>
            </a:r>
            <a:r>
              <a:rPr lang="en-US" altLang="zh-CN" sz="2400" dirty="0"/>
              <a:t>V</a:t>
            </a:r>
            <a:r>
              <a:rPr lang="en-US" altLang="zh-CN" sz="2400" dirty="0" smtClean="0"/>
              <a:t>olume </a:t>
            </a:r>
            <a:r>
              <a:rPr lang="en-US" altLang="zh-CN" sz="2400" dirty="0"/>
              <a:t>C</a:t>
            </a:r>
            <a:r>
              <a:rPr lang="en-US" altLang="zh-CN" sz="2400" dirty="0" smtClean="0"/>
              <a:t>ontrol</a:t>
            </a:r>
            <a:endParaRPr lang="zh-CN" altLang="en-US" sz="24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4" y="2222500"/>
            <a:ext cx="5758376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96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7052"/>
    </mc:Choice>
    <mc:Fallback>
      <p:transition spd="slow" advTm="11705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12192000" cy="9986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 – Feature Extraction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6945" y="3368783"/>
            <a:ext cx="1772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/>
              <a:t>Feature Extraction</a:t>
            </a:r>
            <a:endParaRPr lang="zh-CN" altLang="en-US" sz="2800" dirty="0"/>
          </a:p>
        </p:txBody>
      </p:sp>
      <p:cxnSp>
        <p:nvCxnSpPr>
          <p:cNvPr id="9" name="直接箭头连接符 8"/>
          <p:cNvCxnSpPr>
            <a:stCxn id="7" idx="3"/>
          </p:cNvCxnSpPr>
          <p:nvPr/>
        </p:nvCxnSpPr>
        <p:spPr>
          <a:xfrm flipV="1">
            <a:off x="1969474" y="2793357"/>
            <a:ext cx="1181686" cy="1052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151162" y="2223979"/>
            <a:ext cx="2475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Stationary</a:t>
            </a:r>
          </a:p>
          <a:p>
            <a:pPr algn="ctr"/>
            <a:r>
              <a:rPr lang="en-US" altLang="zh-CN" sz="2000" dirty="0" smtClean="0"/>
              <a:t>frequency-based</a:t>
            </a:r>
            <a:endParaRPr lang="zh-CN" altLang="en-US" sz="2000" dirty="0"/>
          </a:p>
        </p:txBody>
      </p:sp>
      <p:cxnSp>
        <p:nvCxnSpPr>
          <p:cNvPr id="12" name="直接箭头连接符 11"/>
          <p:cNvCxnSpPr>
            <a:stCxn id="7" idx="3"/>
          </p:cNvCxnSpPr>
          <p:nvPr/>
        </p:nvCxnSpPr>
        <p:spPr>
          <a:xfrm>
            <a:off x="1969474" y="3845837"/>
            <a:ext cx="1181686" cy="919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151160" y="4426970"/>
            <a:ext cx="24759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Non-stationary</a:t>
            </a:r>
          </a:p>
          <a:p>
            <a:pPr algn="ctr"/>
            <a:r>
              <a:rPr lang="en-US" altLang="zh-CN" sz="2000" dirty="0"/>
              <a:t>t</a:t>
            </a:r>
            <a:r>
              <a:rPr lang="en-US" altLang="zh-CN" sz="2000" dirty="0" smtClean="0"/>
              <a:t>ime-frequency-based</a:t>
            </a:r>
            <a:endParaRPr lang="zh-CN" altLang="en-US" sz="2000" dirty="0"/>
          </a:p>
        </p:txBody>
      </p:sp>
      <p:sp>
        <p:nvSpPr>
          <p:cNvPr id="14" name="左大括号 13"/>
          <p:cNvSpPr/>
          <p:nvPr/>
        </p:nvSpPr>
        <p:spPr>
          <a:xfrm>
            <a:off x="5627075" y="1611278"/>
            <a:ext cx="468923" cy="15903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左大括号 14"/>
          <p:cNvSpPr/>
          <p:nvPr/>
        </p:nvSpPr>
        <p:spPr>
          <a:xfrm>
            <a:off x="5627075" y="4099920"/>
            <a:ext cx="468923" cy="1572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096000" y="1474774"/>
            <a:ext cx="609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Frequency</a:t>
            </a:r>
            <a:r>
              <a:rPr lang="zh-CN" altLang="en-US" sz="2800" dirty="0" smtClean="0"/>
              <a:t> </a:t>
            </a:r>
            <a:r>
              <a:rPr lang="en-US" altLang="zh-CN" sz="2800" dirty="0"/>
              <a:t>e</a:t>
            </a:r>
            <a:r>
              <a:rPr lang="en-US" altLang="zh-CN" sz="2800" dirty="0" smtClean="0"/>
              <a:t>xtraction</a:t>
            </a:r>
          </a:p>
          <a:p>
            <a:r>
              <a:rPr lang="en-US" altLang="zh-CN" sz="2800" dirty="0" smtClean="0"/>
              <a:t>Mel frequency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LPC coefficients</a:t>
            </a:r>
          </a:p>
          <a:p>
            <a:r>
              <a:rPr lang="en-US" altLang="zh-CN" sz="2800" dirty="0" smtClean="0"/>
              <a:t>Perceptual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linear prediction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features</a:t>
            </a:r>
          </a:p>
          <a:p>
            <a:r>
              <a:rPr lang="en-US" altLang="zh-CN" sz="2800" dirty="0"/>
              <a:t>Linear</a:t>
            </a:r>
            <a:r>
              <a:rPr lang="zh-CN" altLang="en-US" sz="2800" dirty="0"/>
              <a:t> </a:t>
            </a:r>
            <a:r>
              <a:rPr lang="en-US" altLang="zh-CN" sz="2800" dirty="0"/>
              <a:t>prediction</a:t>
            </a:r>
            <a:r>
              <a:rPr lang="zh-CN" altLang="en-US" sz="2800" dirty="0"/>
              <a:t> </a:t>
            </a:r>
            <a:r>
              <a:rPr lang="en-US" altLang="zh-CN" sz="2800" dirty="0"/>
              <a:t>cepstral </a:t>
            </a:r>
            <a:r>
              <a:rPr lang="en-US" altLang="zh-CN" sz="2800" dirty="0" smtClean="0"/>
              <a:t>coefficients</a:t>
            </a:r>
            <a:endParaRPr lang="en-US" altLang="zh-CN" sz="2800" dirty="0"/>
          </a:p>
        </p:txBody>
      </p:sp>
      <p:sp>
        <p:nvSpPr>
          <p:cNvPr id="19" name="文本框 18"/>
          <p:cNvSpPr txBox="1"/>
          <p:nvPr/>
        </p:nvSpPr>
        <p:spPr>
          <a:xfrm>
            <a:off x="6096000" y="3978039"/>
            <a:ext cx="5303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800" dirty="0"/>
              <a:t>Wigner-Ville </a:t>
            </a:r>
            <a:r>
              <a:rPr lang="fr-FR" altLang="zh-CN" sz="2800" dirty="0" smtClean="0"/>
              <a:t>distribution</a:t>
            </a:r>
            <a:endParaRPr lang="en-US" altLang="zh-CN" sz="2800" dirty="0" smtClean="0"/>
          </a:p>
          <a:p>
            <a:r>
              <a:rPr lang="en-US" altLang="zh-CN" sz="2800" dirty="0" smtClean="0"/>
              <a:t>Short-time Fourier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transform</a:t>
            </a:r>
          </a:p>
          <a:p>
            <a:r>
              <a:rPr lang="fr-FR" altLang="zh-CN" sz="2800" dirty="0"/>
              <a:t>Continuous wavelet </a:t>
            </a:r>
            <a:r>
              <a:rPr lang="fr-FR" altLang="zh-CN" sz="2800" dirty="0" smtClean="0"/>
              <a:t>transform</a:t>
            </a:r>
            <a:endParaRPr lang="en-US" altLang="zh-CN" sz="2800" dirty="0" smtClean="0"/>
          </a:p>
          <a:p>
            <a:r>
              <a:rPr lang="en-US" altLang="zh-CN" sz="2800" dirty="0" smtClean="0"/>
              <a:t>Fast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discrete wavelet transform</a:t>
            </a:r>
          </a:p>
        </p:txBody>
      </p:sp>
    </p:spTree>
    <p:extLst>
      <p:ext uri="{BB962C8B-B14F-4D97-AF65-F5344CB8AC3E}">
        <p14:creationId xmlns:p14="http://schemas.microsoft.com/office/powerpoint/2010/main" val="1718937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26"/>
    </mc:Choice>
    <mc:Fallback>
      <p:transition spd="slow" advTm="552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1170</Words>
  <Application>Microsoft Office PowerPoint</Application>
  <PresentationFormat>宽屏</PresentationFormat>
  <Paragraphs>172</Paragraphs>
  <Slides>14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等线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Zijian Zhao</dc:creator>
  <cp:lastModifiedBy>Zijian Zhao</cp:lastModifiedBy>
  <cp:revision>50</cp:revision>
  <dcterms:created xsi:type="dcterms:W3CDTF">2016-06-06T10:01:20Z</dcterms:created>
  <dcterms:modified xsi:type="dcterms:W3CDTF">2016-06-07T12:59:22Z</dcterms:modified>
</cp:coreProperties>
</file>