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79" r:id="rId3"/>
    <p:sldId id="268" r:id="rId4"/>
    <p:sldId id="257" r:id="rId5"/>
    <p:sldId id="258" r:id="rId6"/>
    <p:sldId id="276" r:id="rId7"/>
    <p:sldId id="273" r:id="rId8"/>
    <p:sldId id="280" r:id="rId9"/>
    <p:sldId id="281" r:id="rId10"/>
    <p:sldId id="278" r:id="rId11"/>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036" autoAdjust="0"/>
  </p:normalViewPr>
  <p:slideViewPr>
    <p:cSldViewPr snapToGrid="0">
      <p:cViewPr varScale="1">
        <p:scale>
          <a:sx n="54" d="100"/>
          <a:sy n="54" d="100"/>
        </p:scale>
        <p:origin x="1308" y="78"/>
      </p:cViewPr>
      <p:guideLst>
        <p:guide orient="horz" pos="2160"/>
        <p:guide pos="3868"/>
      </p:guideLst>
    </p:cSldViewPr>
  </p:slideViewPr>
  <p:notesTextViewPr>
    <p:cViewPr>
      <p:scale>
        <a:sx n="1" d="1"/>
        <a:sy n="1" d="1"/>
      </p:scale>
      <p:origin x="0" y="0"/>
    </p:cViewPr>
  </p:notesText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sz="1200"/>
            </a:lvl1pPr>
          </a:lstStyle>
          <a:p>
            <a:pPr>
              <a:defRPr/>
            </a:pPr>
            <a:endParaRPr lang="zh-CN" altLang="zh-CN"/>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buFont typeface="Arial" panose="020B0604020202020204" pitchFamily="34" charset="0"/>
              <a:buNone/>
              <a:defRPr/>
            </a:lvl1pPr>
          </a:lstStyle>
          <a:p>
            <a:pPr>
              <a:defRPr/>
            </a:pPr>
            <a:fld id="{9231E790-E859-47E7-A4CF-756DDA9A78FB}" type="datetime1">
              <a:rPr lang="zh-CN" altLang="en-US"/>
              <a:pPr>
                <a:defRPr/>
              </a:pPr>
              <a:t>2016/6/1</a:t>
            </a:fld>
            <a:endParaRPr lang="zh-CN" altLang="en-US" sz="1200"/>
          </a:p>
        </p:txBody>
      </p:sp>
      <p:sp>
        <p:nvSpPr>
          <p:cNvPr id="2052" name="幻灯片图像占位符 3"/>
          <p:cNvSpPr>
            <a:spLocks noGrp="1" noRot="1" noChangeAspect="1" noChangeArrowheads="1"/>
          </p:cNvSpPr>
          <p:nvPr>
            <p:ph type="sldImg" idx="2"/>
          </p:nvPr>
        </p:nvSpPr>
        <p:spPr bwMode="auto">
          <a:xfrm>
            <a:off x="685800" y="1143000"/>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defRPr/>
            </a:pPr>
            <a:r>
              <a:rPr lang="zh-CN" altLang="zh-CN" smtClean="0"/>
              <a:t>单击此处编辑母版文本样式</a:t>
            </a:r>
          </a:p>
          <a:p>
            <a:pPr>
              <a:defRPr/>
            </a:pPr>
            <a:r>
              <a:rPr lang="zh-CN" altLang="zh-CN" smtClean="0"/>
              <a:t>第二级</a:t>
            </a:r>
          </a:p>
          <a:p>
            <a:pPr>
              <a:defRPr/>
            </a:pPr>
            <a:r>
              <a:rPr lang="zh-CN" altLang="zh-CN" smtClean="0"/>
              <a:t>第三级</a:t>
            </a:r>
          </a:p>
          <a:p>
            <a:pPr>
              <a:defRPr/>
            </a:pPr>
            <a:r>
              <a:rPr lang="zh-CN" altLang="zh-CN" smtClean="0"/>
              <a:t>第四级</a:t>
            </a:r>
          </a:p>
          <a:p>
            <a:pPr>
              <a:defRPr/>
            </a:pPr>
            <a:r>
              <a:rPr lang="zh-CN" altLang="zh-CN" smtClean="0"/>
              <a:t>第五级</a:t>
            </a:r>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buFont typeface="Arial" panose="020B0604020202020204" pitchFamily="34" charset="0"/>
              <a:buNone/>
              <a:defRPr sz="1200"/>
            </a:lvl1pPr>
          </a:lstStyle>
          <a:p>
            <a:pPr>
              <a:defRPr/>
            </a:pPr>
            <a:endParaRPr lang="zh-CN" altLang="zh-CN"/>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buFont typeface="Arial" panose="020B0604020202020204" pitchFamily="34" charset="0"/>
              <a:buNone/>
              <a:defRPr/>
            </a:lvl1pPr>
          </a:lstStyle>
          <a:p>
            <a:pPr>
              <a:defRPr/>
            </a:pPr>
            <a:fld id="{2AF7028F-8C39-4E0F-998F-00B74CC2752B}" type="slidenum">
              <a:rPr lang="zh-CN" altLang="en-US"/>
              <a:pPr>
                <a:defRPr/>
              </a:pPr>
              <a:t>‹#›</a:t>
            </a:fld>
            <a:endParaRPr lang="zh-CN" altLang="en-US" sz="1200"/>
          </a:p>
        </p:txBody>
      </p:sp>
    </p:spTree>
    <p:extLst>
      <p:ext uri="{BB962C8B-B14F-4D97-AF65-F5344CB8AC3E}">
        <p14:creationId xmlns:p14="http://schemas.microsoft.com/office/powerpoint/2010/main" val="2673866631"/>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p:sp>
      <p:sp>
        <p:nvSpPr>
          <p:cNvPr id="4099"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1200" kern="1200" dirty="0" smtClean="0">
                <a:solidFill>
                  <a:schemeClr val="tx1"/>
                </a:solidFill>
                <a:effectLst/>
                <a:latin typeface="Arial" panose="020B0604020202020204" pitchFamily="34" charset="0"/>
                <a:ea typeface="+mn-ea"/>
                <a:cs typeface="+mn-cs"/>
              </a:rPr>
              <a:t>Good morning, everyone! I’m Cheng </a:t>
            </a:r>
            <a:r>
              <a:rPr lang="en-US" altLang="zh-CN" sz="1200" kern="1200" dirty="0" err="1" smtClean="0">
                <a:solidFill>
                  <a:schemeClr val="tx1"/>
                </a:solidFill>
                <a:effectLst/>
                <a:latin typeface="Arial" panose="020B0604020202020204" pitchFamily="34" charset="0"/>
                <a:ea typeface="+mn-ea"/>
                <a:cs typeface="+mn-cs"/>
              </a:rPr>
              <a:t>Ziming</a:t>
            </a:r>
            <a:r>
              <a:rPr lang="en-US" altLang="zh-CN" sz="1200" kern="1200" dirty="0" smtClean="0">
                <a:solidFill>
                  <a:schemeClr val="tx1"/>
                </a:solidFill>
                <a:effectLst/>
                <a:latin typeface="Arial" panose="020B0604020202020204" pitchFamily="34" charset="0"/>
                <a:ea typeface="+mn-ea"/>
                <a:cs typeface="+mn-cs"/>
              </a:rPr>
              <a:t>. Today, I’m going to introduce the final</a:t>
            </a:r>
            <a:r>
              <a:rPr lang="en-US" altLang="zh-CN" sz="1200" kern="1200" baseline="0" dirty="0" smtClean="0">
                <a:solidFill>
                  <a:schemeClr val="tx1"/>
                </a:solidFill>
                <a:effectLst/>
                <a:latin typeface="Arial" panose="020B0604020202020204" pitchFamily="34" charset="0"/>
                <a:ea typeface="+mn-ea"/>
                <a:cs typeface="+mn-cs"/>
              </a:rPr>
              <a:t> project, that is, topic analysis in </a:t>
            </a:r>
            <a:r>
              <a:rPr lang="en-US" altLang="zh-CN" sz="1200" kern="1200" baseline="0" dirty="0" err="1" smtClean="0">
                <a:solidFill>
                  <a:schemeClr val="tx1"/>
                </a:solidFill>
                <a:effectLst/>
                <a:latin typeface="Arial" panose="020B0604020202020204" pitchFamily="34" charset="0"/>
                <a:ea typeface="+mn-ea"/>
                <a:cs typeface="+mn-cs"/>
              </a:rPr>
              <a:t>acemap</a:t>
            </a:r>
            <a:r>
              <a:rPr lang="en-US" altLang="zh-CN" sz="1200" kern="1200" baseline="0" dirty="0" smtClean="0">
                <a:solidFill>
                  <a:schemeClr val="tx1"/>
                </a:solidFill>
                <a:effectLst/>
                <a:latin typeface="Arial" panose="020B0604020202020204" pitchFamily="34" charset="0"/>
                <a:ea typeface="+mn-ea"/>
                <a:cs typeface="+mn-cs"/>
              </a:rPr>
              <a:t>. </a:t>
            </a:r>
            <a:endParaRPr lang="en-US" altLang="zh-CN" sz="1200" kern="1200" baseline="0" dirty="0" smtClean="0">
              <a:solidFill>
                <a:schemeClr val="tx1"/>
              </a:solidFill>
              <a:effectLst/>
              <a:latin typeface="Arial" panose="020B0604020202020204" pitchFamily="34" charset="0"/>
              <a:ea typeface="+mn-ea"/>
              <a:cs typeface="+mn-cs"/>
            </a:endParaRPr>
          </a:p>
          <a:p>
            <a:r>
              <a:rPr lang="en-US" altLang="zh-CN" sz="1200" kern="1200" baseline="0" dirty="0" smtClean="0">
                <a:solidFill>
                  <a:schemeClr val="tx1"/>
                </a:solidFill>
                <a:effectLst/>
                <a:latin typeface="Arial" panose="020B0604020202020204" pitchFamily="34" charset="0"/>
                <a:ea typeface="+mn-ea"/>
                <a:cs typeface="+mn-cs"/>
              </a:rPr>
              <a:t>It </a:t>
            </a:r>
            <a:r>
              <a:rPr lang="en-US" altLang="zh-CN" sz="1200" kern="1200" baseline="0" dirty="0" smtClean="0">
                <a:solidFill>
                  <a:schemeClr val="tx1"/>
                </a:solidFill>
                <a:effectLst/>
                <a:latin typeface="Arial" panose="020B0604020202020204" pitchFamily="34" charset="0"/>
                <a:ea typeface="+mn-ea"/>
                <a:cs typeface="+mn-cs"/>
              </a:rPr>
              <a:t>should be pointed out that this work is done by a group, four people, I, my classmate Shen </a:t>
            </a:r>
            <a:r>
              <a:rPr lang="en-US" altLang="zh-CN" sz="1200" kern="1200" baseline="0" dirty="0" err="1" smtClean="0">
                <a:solidFill>
                  <a:schemeClr val="tx1"/>
                </a:solidFill>
                <a:effectLst/>
                <a:latin typeface="Arial" panose="020B0604020202020204" pitchFamily="34" charset="0"/>
                <a:ea typeface="+mn-ea"/>
                <a:cs typeface="+mn-cs"/>
              </a:rPr>
              <a:t>Yiyi</a:t>
            </a:r>
            <a:r>
              <a:rPr lang="en-US" altLang="zh-CN" sz="1200" kern="1200" baseline="0" dirty="0" smtClean="0">
                <a:solidFill>
                  <a:schemeClr val="tx1"/>
                </a:solidFill>
                <a:effectLst/>
                <a:latin typeface="Arial" panose="020B0604020202020204" pitchFamily="34" charset="0"/>
                <a:ea typeface="+mn-ea"/>
                <a:cs typeface="+mn-cs"/>
              </a:rPr>
              <a:t> and two other students. </a:t>
            </a:r>
            <a:endParaRPr lang="en-US" altLang="zh-CN" sz="1200" kern="1200" baseline="0" dirty="0" smtClean="0">
              <a:solidFill>
                <a:schemeClr val="tx1"/>
              </a:solidFill>
              <a:effectLst/>
              <a:latin typeface="Arial" panose="020B0604020202020204" pitchFamily="34" charset="0"/>
              <a:ea typeface="+mn-ea"/>
              <a:cs typeface="+mn-cs"/>
            </a:endParaRPr>
          </a:p>
          <a:p>
            <a:r>
              <a:rPr lang="en-US" altLang="zh-CN" sz="1200" kern="1200" baseline="0" dirty="0" smtClean="0">
                <a:solidFill>
                  <a:schemeClr val="tx1"/>
                </a:solidFill>
                <a:effectLst/>
                <a:latin typeface="Arial" panose="020B0604020202020204" pitchFamily="34" charset="0"/>
                <a:ea typeface="+mn-ea"/>
                <a:cs typeface="+mn-cs"/>
              </a:rPr>
              <a:t>So</a:t>
            </a:r>
            <a:r>
              <a:rPr lang="en-US" altLang="zh-CN" sz="1200" kern="1200" baseline="0" dirty="0" smtClean="0">
                <a:solidFill>
                  <a:schemeClr val="tx1"/>
                </a:solidFill>
                <a:effectLst/>
                <a:latin typeface="Arial" panose="020B0604020202020204" pitchFamily="34" charset="0"/>
                <a:ea typeface="+mn-ea"/>
                <a:cs typeface="+mn-cs"/>
              </a:rPr>
              <a:t>,  I will just talk about the part that is related to me.</a:t>
            </a:r>
            <a:endParaRPr lang="zh-CN" altLang="zh-CN" sz="1200" kern="1200" dirty="0" smtClean="0">
              <a:solidFill>
                <a:schemeClr val="tx1"/>
              </a:solidFill>
              <a:effectLst/>
              <a:latin typeface="Arial" panose="020B0604020202020204" pitchFamily="34" charset="0"/>
              <a:ea typeface="+mn-ea"/>
              <a:cs typeface="+mn-cs"/>
            </a:endParaRPr>
          </a:p>
        </p:txBody>
      </p:sp>
      <p:sp>
        <p:nvSpPr>
          <p:cNvPr id="4100" name="日期占位符 3"/>
          <p:cNvSpPr>
            <a:spLocks noGrp="1"/>
          </p:cNvSpPr>
          <p:nvPr>
            <p:ph type="dt" sz="quarter" idx="1"/>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709BA8EC-F7FA-4597-AF3B-FD4DE5886207}" type="datetime1">
              <a:rPr lang="zh-CN" altLang="en-US" smtClean="0"/>
              <a:pPr/>
              <a:t>2016/6/1</a:t>
            </a:fld>
            <a:endParaRPr lang="zh-CN" altLang="en-US" sz="1200" smtClean="0"/>
          </a:p>
        </p:txBody>
      </p:sp>
      <p:sp>
        <p:nvSpPr>
          <p:cNvPr id="4101" name="灯片编号占位符 4"/>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83D77FA-EBB6-4E5C-BE85-B74421AB91DD}" type="slidenum">
              <a:rPr lang="zh-CN" altLang="en-US" smtClean="0"/>
              <a:pPr/>
              <a:t>1</a:t>
            </a:fld>
            <a:endParaRPr lang="zh-CN" altLang="en-US" sz="1200" smtClean="0"/>
          </a:p>
        </p:txBody>
      </p:sp>
    </p:spTree>
    <p:extLst>
      <p:ext uri="{BB962C8B-B14F-4D97-AF65-F5344CB8AC3E}">
        <p14:creationId xmlns:p14="http://schemas.microsoft.com/office/powerpoint/2010/main" val="32380999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p:sp>
      <p:sp>
        <p:nvSpPr>
          <p:cNvPr id="24579"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smtClean="0"/>
          </a:p>
        </p:txBody>
      </p:sp>
      <p:sp>
        <p:nvSpPr>
          <p:cNvPr id="24580" name="日期占位符 3"/>
          <p:cNvSpPr>
            <a:spLocks noGrp="1"/>
          </p:cNvSpPr>
          <p:nvPr>
            <p:ph type="dt" sz="quarter" idx="1"/>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E372D068-15E1-4D17-B2F0-A6E56B6885C0}" type="datetime1">
              <a:rPr lang="zh-CN" altLang="en-US" smtClean="0"/>
              <a:pPr/>
              <a:t>2016/6/1</a:t>
            </a:fld>
            <a:endParaRPr lang="zh-CN" altLang="en-US" sz="1200" smtClean="0"/>
          </a:p>
        </p:txBody>
      </p:sp>
      <p:sp>
        <p:nvSpPr>
          <p:cNvPr id="24581" name="灯片编号占位符 4"/>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6AE9F5E3-1C15-48FC-9A9E-F038AEA01562}" type="slidenum">
              <a:rPr lang="zh-CN" altLang="en-US" smtClean="0"/>
              <a:pPr/>
              <a:t>10</a:t>
            </a:fld>
            <a:endParaRPr lang="zh-CN" altLang="en-US" sz="1200" smtClean="0"/>
          </a:p>
        </p:txBody>
      </p:sp>
    </p:spTree>
    <p:extLst>
      <p:ext uri="{BB962C8B-B14F-4D97-AF65-F5344CB8AC3E}">
        <p14:creationId xmlns:p14="http://schemas.microsoft.com/office/powerpoint/2010/main" val="407946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1"/>
          <p:cNvSpPr>
            <a:spLocks noGrp="1" noRot="1" noChangeAspect="1" noTextEdit="1"/>
          </p:cNvSpPr>
          <p:nvPr>
            <p:ph type="sldImg"/>
          </p:nvPr>
        </p:nvSpPr>
        <p:spPr/>
      </p:sp>
      <p:sp>
        <p:nvSpPr>
          <p:cNvPr id="16387"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1200" dirty="0" smtClean="0">
                <a:solidFill>
                  <a:schemeClr val="bg1"/>
                </a:solidFill>
                <a:latin typeface="Times New Roman" panose="02020603050405020304" pitchFamily="18" charset="0"/>
                <a:cs typeface="Times New Roman" panose="02020603050405020304" pitchFamily="18" charset="0"/>
              </a:rPr>
              <a:t>Have you ever gotten lost in the large amount of papers during your research?</a:t>
            </a:r>
          </a:p>
          <a:p>
            <a:r>
              <a:rPr lang="en-US" altLang="zh-CN" sz="1200" dirty="0" smtClean="0">
                <a:solidFill>
                  <a:schemeClr val="bg1"/>
                </a:solidFill>
                <a:latin typeface="Times New Roman" panose="02020603050405020304" pitchFamily="18" charset="0"/>
                <a:cs typeface="Times New Roman" panose="02020603050405020304" pitchFamily="18" charset="0"/>
              </a:rPr>
              <a:t> </a:t>
            </a:r>
            <a:endParaRPr lang="en-US" altLang="zh-CN" sz="1200" dirty="0" smtClean="0">
              <a:solidFill>
                <a:schemeClr val="bg1"/>
              </a:solidFill>
              <a:latin typeface="Times New Roman" panose="02020603050405020304" pitchFamily="18" charset="0"/>
              <a:cs typeface="Times New Roman" panose="02020603050405020304" pitchFamily="18" charset="0"/>
            </a:endParaRPr>
          </a:p>
          <a:p>
            <a:r>
              <a:rPr lang="en-US" altLang="zh-CN" sz="1200" dirty="0" smtClean="0">
                <a:solidFill>
                  <a:schemeClr val="bg1"/>
                </a:solidFill>
                <a:latin typeface="Times New Roman" panose="02020603050405020304" pitchFamily="18" charset="0"/>
                <a:cs typeface="Times New Roman" panose="02020603050405020304" pitchFamily="18" charset="0"/>
              </a:rPr>
              <a:t>As </a:t>
            </a:r>
            <a:r>
              <a:rPr lang="en-US" altLang="zh-CN" sz="1200" dirty="0" smtClean="0">
                <a:solidFill>
                  <a:schemeClr val="bg1"/>
                </a:solidFill>
                <a:latin typeface="Times New Roman" panose="02020603050405020304" pitchFamily="18" charset="0"/>
                <a:cs typeface="Times New Roman" panose="02020603050405020304" pitchFamily="18" charset="0"/>
              </a:rPr>
              <a:t>new papers are written year by year, it is increasingly difficult for us to see the complete picture.</a:t>
            </a:r>
          </a:p>
          <a:p>
            <a:r>
              <a:rPr lang="en-US" altLang="zh-CN" sz="1200" dirty="0" smtClean="0">
                <a:solidFill>
                  <a:schemeClr val="bg1"/>
                </a:solidFill>
                <a:latin typeface="Times New Roman" panose="02020603050405020304" pitchFamily="18" charset="0"/>
                <a:cs typeface="Times New Roman" panose="02020603050405020304" pitchFamily="18" charset="0"/>
              </a:rPr>
              <a:t> </a:t>
            </a:r>
            <a:endParaRPr lang="en-US" altLang="zh-CN" sz="1200" dirty="0" smtClean="0">
              <a:solidFill>
                <a:schemeClr val="bg1"/>
              </a:solidFill>
              <a:latin typeface="Times New Roman" panose="02020603050405020304" pitchFamily="18" charset="0"/>
              <a:cs typeface="Times New Roman" panose="02020603050405020304" pitchFamily="18" charset="0"/>
            </a:endParaRPr>
          </a:p>
          <a:p>
            <a:r>
              <a:rPr lang="en-US" altLang="zh-CN" sz="1200" dirty="0" smtClean="0">
                <a:solidFill>
                  <a:schemeClr val="bg1"/>
                </a:solidFill>
                <a:latin typeface="Times New Roman" panose="02020603050405020304" pitchFamily="18" charset="0"/>
                <a:cs typeface="Times New Roman" panose="02020603050405020304" pitchFamily="18" charset="0"/>
              </a:rPr>
              <a:t>That </a:t>
            </a:r>
            <a:r>
              <a:rPr lang="en-US" altLang="zh-CN" sz="1200" dirty="0" smtClean="0">
                <a:solidFill>
                  <a:schemeClr val="bg1"/>
                </a:solidFill>
                <a:latin typeface="Times New Roman" panose="02020603050405020304" pitchFamily="18" charset="0"/>
                <a:cs typeface="Times New Roman" panose="02020603050405020304" pitchFamily="18" charset="0"/>
              </a:rPr>
              <a:t>problem is what our group try to solve. We are working on generating and analyzing topics</a:t>
            </a:r>
          </a:p>
          <a:p>
            <a:r>
              <a:rPr lang="en-US" altLang="zh-CN" sz="1200" dirty="0" smtClean="0">
                <a:solidFill>
                  <a:schemeClr val="bg1"/>
                </a:solidFill>
                <a:latin typeface="Times New Roman" panose="02020603050405020304" pitchFamily="18" charset="0"/>
                <a:cs typeface="Times New Roman" panose="02020603050405020304" pitchFamily="18" charset="0"/>
              </a:rPr>
              <a:t> from all papers in </a:t>
            </a:r>
            <a:r>
              <a:rPr lang="en-US" altLang="zh-CN" sz="1200" dirty="0" err="1" smtClean="0">
                <a:solidFill>
                  <a:schemeClr val="bg1"/>
                </a:solidFill>
                <a:latin typeface="Times New Roman" panose="02020603050405020304" pitchFamily="18" charset="0"/>
                <a:cs typeface="Times New Roman" panose="02020603050405020304" pitchFamily="18" charset="0"/>
              </a:rPr>
              <a:t>acemap</a:t>
            </a:r>
            <a:r>
              <a:rPr lang="en-US" altLang="zh-CN" sz="1200" dirty="0" smtClean="0">
                <a:solidFill>
                  <a:schemeClr val="bg1"/>
                </a:solidFill>
                <a:latin typeface="Times New Roman" panose="02020603050405020304" pitchFamily="18" charset="0"/>
                <a:cs typeface="Times New Roman" panose="02020603050405020304" pitchFamily="18" charset="0"/>
              </a:rPr>
              <a:t>.</a:t>
            </a:r>
            <a:endParaRPr lang="zh-CN" altLang="en-US" sz="1200" dirty="0">
              <a:solidFill>
                <a:schemeClr val="bg1"/>
              </a:solidFill>
              <a:latin typeface="Times New Roman" panose="02020603050405020304" pitchFamily="18" charset="0"/>
              <a:cs typeface="Times New Roman" panose="02020603050405020304" pitchFamily="18" charset="0"/>
            </a:endParaRPr>
          </a:p>
        </p:txBody>
      </p:sp>
      <p:sp>
        <p:nvSpPr>
          <p:cNvPr id="16388" name="日期占位符 3"/>
          <p:cNvSpPr>
            <a:spLocks noGrp="1"/>
          </p:cNvSpPr>
          <p:nvPr>
            <p:ph type="dt" sz="quarter" idx="1"/>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0A3CD5B-671E-47D9-9733-189C68268662}" type="datetime1">
              <a:rPr lang="zh-CN" altLang="en-US" smtClean="0"/>
              <a:pPr/>
              <a:t>2016/6/1</a:t>
            </a:fld>
            <a:endParaRPr lang="zh-CN" altLang="en-US" sz="1200" smtClean="0"/>
          </a:p>
        </p:txBody>
      </p:sp>
      <p:sp>
        <p:nvSpPr>
          <p:cNvPr id="16389" name="灯片编号占位符 4"/>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35F5254-BBFD-4023-97CC-5BCB01FC1F37}" type="slidenum">
              <a:rPr lang="zh-CN" altLang="en-US" smtClean="0"/>
              <a:pPr/>
              <a:t>2</a:t>
            </a:fld>
            <a:endParaRPr lang="zh-CN" altLang="en-US" sz="1200" smtClean="0"/>
          </a:p>
        </p:txBody>
      </p:sp>
    </p:spTree>
    <p:extLst>
      <p:ext uri="{BB962C8B-B14F-4D97-AF65-F5344CB8AC3E}">
        <p14:creationId xmlns:p14="http://schemas.microsoft.com/office/powerpoint/2010/main" val="1626728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p:sp>
      <p:sp>
        <p:nvSpPr>
          <p:cNvPr id="6147"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dirty="0" smtClean="0"/>
              <a:t>Let’s have a preview</a:t>
            </a:r>
            <a:r>
              <a:rPr lang="en-US" altLang="zh-CN" baseline="0" dirty="0" smtClean="0"/>
              <a:t> first. Firstly I will introduce the general model. Then, I will show how we construct our model and do topic analysis. Finally, I will show a demo of my work.</a:t>
            </a:r>
            <a:endParaRPr lang="zh-CN" altLang="en-US" dirty="0" smtClean="0"/>
          </a:p>
        </p:txBody>
      </p:sp>
      <p:sp>
        <p:nvSpPr>
          <p:cNvPr id="6148" name="日期占位符 3"/>
          <p:cNvSpPr>
            <a:spLocks noGrp="1"/>
          </p:cNvSpPr>
          <p:nvPr>
            <p:ph type="dt" sz="quarter" idx="1"/>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B06BF77-C99C-41BD-B2EC-46F7993F7318}" type="datetime1">
              <a:rPr lang="zh-CN" altLang="en-US" smtClean="0"/>
              <a:pPr/>
              <a:t>2016/6/1</a:t>
            </a:fld>
            <a:endParaRPr lang="zh-CN" altLang="en-US" sz="1200" smtClean="0"/>
          </a:p>
        </p:txBody>
      </p:sp>
      <p:sp>
        <p:nvSpPr>
          <p:cNvPr id="6149" name="灯片编号占位符 4"/>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9081101-4874-4A15-97F1-DA163060A184}" type="slidenum">
              <a:rPr lang="zh-CN" altLang="en-US" smtClean="0"/>
              <a:pPr/>
              <a:t>3</a:t>
            </a:fld>
            <a:endParaRPr lang="zh-CN" altLang="en-US" sz="1200" smtClean="0"/>
          </a:p>
        </p:txBody>
      </p:sp>
    </p:spTree>
    <p:extLst>
      <p:ext uri="{BB962C8B-B14F-4D97-AF65-F5344CB8AC3E}">
        <p14:creationId xmlns:p14="http://schemas.microsoft.com/office/powerpoint/2010/main" val="259755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p:sp>
      <p:sp>
        <p:nvSpPr>
          <p:cNvPr id="8195"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1200" kern="1200" dirty="0" smtClean="0">
                <a:solidFill>
                  <a:schemeClr val="tx1"/>
                </a:solidFill>
                <a:effectLst/>
                <a:latin typeface="Arial" panose="020B0604020202020204" pitchFamily="34" charset="0"/>
                <a:ea typeface="+mn-ea"/>
                <a:cs typeface="+mn-cs"/>
              </a:rPr>
              <a:t>First, I will introduce the general model of topics.</a:t>
            </a:r>
            <a:r>
              <a:rPr lang="en-US" altLang="zh-CN" sz="1200" kern="1200" baseline="0" dirty="0" smtClean="0">
                <a:solidFill>
                  <a:schemeClr val="tx1"/>
                </a:solidFill>
                <a:effectLst/>
                <a:latin typeface="Arial" panose="020B0604020202020204" pitchFamily="34" charset="0"/>
                <a:ea typeface="+mn-ea"/>
                <a:cs typeface="+mn-cs"/>
              </a:rPr>
              <a:t> It is from the paper “understanding research themes: a probabilistic generative model for citations”.</a:t>
            </a:r>
            <a:endParaRPr lang="en-US" altLang="zh-CN" sz="1200" kern="1200" dirty="0" smtClean="0">
              <a:solidFill>
                <a:schemeClr val="tx1"/>
              </a:solidFill>
              <a:effectLst/>
              <a:latin typeface="Arial" panose="020B0604020202020204" pitchFamily="34" charset="0"/>
              <a:ea typeface="+mn-ea"/>
              <a:cs typeface="+mn-cs"/>
            </a:endParaRPr>
          </a:p>
          <a:p>
            <a:r>
              <a:rPr lang="en-US" altLang="zh-CN" sz="1200" kern="1200" dirty="0" smtClean="0">
                <a:solidFill>
                  <a:schemeClr val="tx1"/>
                </a:solidFill>
                <a:effectLst/>
                <a:latin typeface="Arial" panose="020B0604020202020204" pitchFamily="34" charset="0"/>
                <a:ea typeface="+mn-ea"/>
                <a:cs typeface="+mn-cs"/>
              </a:rPr>
              <a:t>Suppose each document d cites a subset of other documents ct. There are two distributions between documents and topics. </a:t>
            </a:r>
          </a:p>
          <a:p>
            <a:r>
              <a:rPr lang="en-US" altLang="zh-CN" sz="1200" kern="1200" dirty="0" smtClean="0">
                <a:solidFill>
                  <a:schemeClr val="tx1"/>
                </a:solidFill>
                <a:effectLst/>
                <a:latin typeface="Arial" panose="020B0604020202020204" pitchFamily="34" charset="0"/>
                <a:ea typeface="+mn-ea"/>
                <a:cs typeface="+mn-cs"/>
              </a:rPr>
              <a:t>One is a probability distribution over topics conditioned on document d. 	</a:t>
            </a:r>
          </a:p>
          <a:p>
            <a:r>
              <a:rPr lang="en-US" altLang="zh-CN" sz="1200" kern="1200" dirty="0" smtClean="0">
                <a:solidFill>
                  <a:schemeClr val="tx1"/>
                </a:solidFill>
                <a:effectLst/>
                <a:latin typeface="Arial" panose="020B0604020202020204" pitchFamily="34" charset="0"/>
                <a:ea typeface="+mn-ea"/>
                <a:cs typeface="+mn-cs"/>
              </a:rPr>
              <a:t>The second</a:t>
            </a:r>
            <a:r>
              <a:rPr lang="en-US" altLang="zh-CN" sz="1200" kern="1200" baseline="0" dirty="0" smtClean="0">
                <a:solidFill>
                  <a:schemeClr val="tx1"/>
                </a:solidFill>
                <a:effectLst/>
                <a:latin typeface="Arial" panose="020B0604020202020204" pitchFamily="34" charset="0"/>
                <a:ea typeface="+mn-ea"/>
                <a:cs typeface="+mn-cs"/>
              </a:rPr>
              <a:t> distribution is a reverse conditional distribution of documents given a topic.</a:t>
            </a:r>
          </a:p>
          <a:p>
            <a:r>
              <a:rPr lang="en-US" altLang="zh-CN" sz="1200" kern="1200" dirty="0" smtClean="0">
                <a:solidFill>
                  <a:schemeClr val="tx1"/>
                </a:solidFill>
                <a:effectLst/>
                <a:latin typeface="Arial" panose="020B0604020202020204" pitchFamily="34" charset="0"/>
                <a:ea typeface="+mn-ea"/>
                <a:cs typeface="+mn-cs"/>
              </a:rPr>
              <a:t>In the following</a:t>
            </a:r>
            <a:r>
              <a:rPr lang="en-US" altLang="zh-CN" sz="1200" kern="1200" baseline="0" dirty="0" smtClean="0">
                <a:solidFill>
                  <a:schemeClr val="tx1"/>
                </a:solidFill>
                <a:effectLst/>
                <a:latin typeface="Arial" panose="020B0604020202020204" pitchFamily="34" charset="0"/>
                <a:ea typeface="+mn-ea"/>
                <a:cs typeface="+mn-cs"/>
              </a:rPr>
              <a:t> presentation, I will mainly talk about the first distribution. And the second one will be introduced by Shen </a:t>
            </a:r>
            <a:r>
              <a:rPr lang="en-US" altLang="zh-CN" sz="1200" kern="1200" baseline="0" dirty="0" err="1" smtClean="0">
                <a:solidFill>
                  <a:schemeClr val="tx1"/>
                </a:solidFill>
                <a:effectLst/>
                <a:latin typeface="Arial" panose="020B0604020202020204" pitchFamily="34" charset="0"/>
                <a:ea typeface="+mn-ea"/>
                <a:cs typeface="+mn-cs"/>
              </a:rPr>
              <a:t>Yiyi</a:t>
            </a:r>
            <a:r>
              <a:rPr lang="en-US" altLang="zh-CN" sz="1200" kern="1200" baseline="0" dirty="0" smtClean="0">
                <a:solidFill>
                  <a:schemeClr val="tx1"/>
                </a:solidFill>
                <a:effectLst/>
                <a:latin typeface="Arial" panose="020B0604020202020204" pitchFamily="34" charset="0"/>
                <a:ea typeface="+mn-ea"/>
                <a:cs typeface="+mn-cs"/>
              </a:rPr>
              <a:t> in details.</a:t>
            </a:r>
            <a:endParaRPr lang="en-US" altLang="zh-CN" sz="1200" kern="1200" dirty="0" smtClean="0">
              <a:solidFill>
                <a:schemeClr val="tx1"/>
              </a:solidFill>
              <a:effectLst/>
              <a:latin typeface="Arial" panose="020B0604020202020204" pitchFamily="34" charset="0"/>
              <a:ea typeface="+mn-ea"/>
              <a:cs typeface="+mn-cs"/>
            </a:endParaRPr>
          </a:p>
          <a:p>
            <a:r>
              <a:rPr lang="en-US" altLang="zh-CN" sz="1200" kern="1200" dirty="0" smtClean="0">
                <a:solidFill>
                  <a:schemeClr val="tx1"/>
                </a:solidFill>
                <a:effectLst/>
                <a:latin typeface="Arial" panose="020B0604020202020204" pitchFamily="34" charset="0"/>
                <a:ea typeface="+mn-ea"/>
                <a:cs typeface="+mn-cs"/>
              </a:rPr>
              <a:t>The two distributions can be got by LDA or other models. But it is too complex.</a:t>
            </a:r>
            <a:r>
              <a:rPr lang="en-US" altLang="zh-CN" sz="1200" kern="1200" baseline="0" dirty="0" smtClean="0">
                <a:solidFill>
                  <a:schemeClr val="tx1"/>
                </a:solidFill>
                <a:effectLst/>
                <a:latin typeface="Arial" panose="020B0604020202020204" pitchFamily="34" charset="0"/>
                <a:ea typeface="+mn-ea"/>
                <a:cs typeface="+mn-cs"/>
              </a:rPr>
              <a:t> Luckily, In our database, we already have much information.</a:t>
            </a:r>
            <a:endParaRPr lang="zh-CN" altLang="en-US" dirty="0" smtClean="0"/>
          </a:p>
        </p:txBody>
      </p:sp>
      <p:sp>
        <p:nvSpPr>
          <p:cNvPr id="8196" name="日期占位符 3"/>
          <p:cNvSpPr>
            <a:spLocks noGrp="1"/>
          </p:cNvSpPr>
          <p:nvPr>
            <p:ph type="dt" sz="quarter" idx="1"/>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090394B-C4C5-4F9C-94E4-91B42D89B2F9}" type="datetime1">
              <a:rPr lang="zh-CN" altLang="en-US" smtClean="0"/>
              <a:pPr/>
              <a:t>2016/6/1</a:t>
            </a:fld>
            <a:endParaRPr lang="zh-CN" altLang="en-US" sz="1200" smtClean="0"/>
          </a:p>
        </p:txBody>
      </p:sp>
      <p:sp>
        <p:nvSpPr>
          <p:cNvPr id="8197" name="灯片编号占位符 4"/>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A4DA03E-FF41-4DC6-9E31-57029FFCEAA5}" type="slidenum">
              <a:rPr lang="zh-CN" altLang="en-US" smtClean="0"/>
              <a:pPr/>
              <a:t>4</a:t>
            </a:fld>
            <a:endParaRPr lang="zh-CN" altLang="en-US" sz="1200" smtClean="0"/>
          </a:p>
        </p:txBody>
      </p:sp>
    </p:spTree>
    <p:extLst>
      <p:ext uri="{BB962C8B-B14F-4D97-AF65-F5344CB8AC3E}">
        <p14:creationId xmlns:p14="http://schemas.microsoft.com/office/powerpoint/2010/main" val="2847299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p:sp>
      <p:sp>
        <p:nvSpPr>
          <p:cNvPr id="10243"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z="1200" kern="1200" dirty="0" smtClean="0">
                <a:solidFill>
                  <a:schemeClr val="tx1"/>
                </a:solidFill>
                <a:effectLst/>
                <a:latin typeface="Arial" panose="020B0604020202020204" pitchFamily="34" charset="0"/>
                <a:ea typeface="+mn-ea"/>
                <a:cs typeface="+mn-cs"/>
              </a:rPr>
              <a:t>In our database, papers have been classified into many topics. And topics are classified into four levels, L0, L1, L2 and L3. </a:t>
            </a:r>
          </a:p>
          <a:p>
            <a:endParaRPr lang="en-US" altLang="zh-CN" baseline="0" dirty="0" smtClean="0"/>
          </a:p>
          <a:p>
            <a:r>
              <a:rPr lang="en-US" altLang="zh-CN" baseline="0" dirty="0" smtClean="0"/>
              <a:t>Since </a:t>
            </a:r>
            <a:r>
              <a:rPr lang="en-US" altLang="zh-CN" baseline="0" dirty="0" smtClean="0"/>
              <a:t>topics are already generated in database, it is really a relief to our work. We will use these topics to do the analysis. </a:t>
            </a:r>
          </a:p>
        </p:txBody>
      </p:sp>
      <p:sp>
        <p:nvSpPr>
          <p:cNvPr id="10244" name="日期占位符 3"/>
          <p:cNvSpPr>
            <a:spLocks noGrp="1"/>
          </p:cNvSpPr>
          <p:nvPr>
            <p:ph type="dt" sz="quarter" idx="1"/>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6890EF51-9D22-46A6-BA49-EA4A158D9782}" type="datetime1">
              <a:rPr lang="zh-CN" altLang="en-US" smtClean="0"/>
              <a:pPr/>
              <a:t>2016/6/1</a:t>
            </a:fld>
            <a:endParaRPr lang="zh-CN" altLang="en-US" sz="1200" smtClean="0"/>
          </a:p>
        </p:txBody>
      </p:sp>
      <p:sp>
        <p:nvSpPr>
          <p:cNvPr id="10245" name="灯片编号占位符 4"/>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C122990-ED4B-4832-9DD6-2C1BA1D4BFBA}" type="slidenum">
              <a:rPr lang="zh-CN" altLang="en-US" smtClean="0"/>
              <a:pPr/>
              <a:t>5</a:t>
            </a:fld>
            <a:endParaRPr lang="zh-CN" altLang="en-US" sz="1200" smtClean="0"/>
          </a:p>
        </p:txBody>
      </p:sp>
    </p:spTree>
    <p:extLst>
      <p:ext uri="{BB962C8B-B14F-4D97-AF65-F5344CB8AC3E}">
        <p14:creationId xmlns:p14="http://schemas.microsoft.com/office/powerpoint/2010/main" val="2547901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p:sp>
      <p:sp>
        <p:nvSpPr>
          <p:cNvPr id="14339"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dirty="0" smtClean="0"/>
              <a:t>So,</a:t>
            </a:r>
            <a:r>
              <a:rPr lang="en-US" altLang="zh-CN" baseline="0" dirty="0" smtClean="0"/>
              <a:t> we can construct our model from the general one. </a:t>
            </a:r>
          </a:p>
          <a:p>
            <a:endParaRPr lang="en-US" altLang="zh-CN" baseline="0" dirty="0" smtClean="0"/>
          </a:p>
          <a:p>
            <a:r>
              <a:rPr lang="en-US" altLang="zh-CN" baseline="0" dirty="0" smtClean="0"/>
              <a:t>We define the first distribution as, given a document, according to topics which its citations belong to, we can get a probability distribution over topics. </a:t>
            </a:r>
          </a:p>
          <a:p>
            <a:endParaRPr lang="en-US" altLang="zh-CN" baseline="0" dirty="0" smtClean="0"/>
          </a:p>
          <a:p>
            <a:r>
              <a:rPr lang="en-US" altLang="zh-CN" baseline="0" dirty="0" smtClean="0"/>
              <a:t>The second one will be given in next presentation by my partner.</a:t>
            </a:r>
            <a:endParaRPr lang="zh-CN" altLang="en-US" dirty="0" smtClean="0"/>
          </a:p>
        </p:txBody>
      </p:sp>
      <p:sp>
        <p:nvSpPr>
          <p:cNvPr id="14340" name="日期占位符 3"/>
          <p:cNvSpPr>
            <a:spLocks noGrp="1"/>
          </p:cNvSpPr>
          <p:nvPr>
            <p:ph type="dt" sz="quarter" idx="1"/>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26AA00A3-6FF8-4BC7-A72A-B0B783B9A040}" type="datetime1">
              <a:rPr lang="zh-CN" altLang="en-US" smtClean="0"/>
              <a:pPr/>
              <a:t>2016/6/1</a:t>
            </a:fld>
            <a:endParaRPr lang="zh-CN" altLang="en-US" sz="1200" smtClean="0"/>
          </a:p>
        </p:txBody>
      </p:sp>
      <p:sp>
        <p:nvSpPr>
          <p:cNvPr id="14341" name="灯片编号占位符 4"/>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0415598-8AD3-4A0A-B4FA-6D9BDDDCECF8}" type="slidenum">
              <a:rPr lang="zh-CN" altLang="en-US" smtClean="0"/>
              <a:pPr/>
              <a:t>6</a:t>
            </a:fld>
            <a:endParaRPr lang="zh-CN" altLang="en-US" sz="1200" smtClean="0"/>
          </a:p>
        </p:txBody>
      </p:sp>
    </p:spTree>
    <p:extLst>
      <p:ext uri="{BB962C8B-B14F-4D97-AF65-F5344CB8AC3E}">
        <p14:creationId xmlns:p14="http://schemas.microsoft.com/office/powerpoint/2010/main" val="2101138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1"/>
          <p:cNvSpPr>
            <a:spLocks noGrp="1" noRot="1" noChangeAspect="1" noTextEdit="1"/>
          </p:cNvSpPr>
          <p:nvPr>
            <p:ph type="sldImg"/>
          </p:nvPr>
        </p:nvSpPr>
        <p:spPr/>
      </p:sp>
      <p:sp>
        <p:nvSpPr>
          <p:cNvPr id="16387"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0" rtl="0" eaLnBrk="0" fontAlgn="base" latinLnBrk="0" hangingPunct="0">
              <a:lnSpc>
                <a:spcPct val="100000"/>
              </a:lnSpc>
              <a:spcBef>
                <a:spcPct val="30000"/>
              </a:spcBef>
              <a:spcAft>
                <a:spcPct val="0"/>
              </a:spcAft>
              <a:buClrTx/>
              <a:buSzTx/>
              <a:buFontTx/>
              <a:buNone/>
              <a:tabLst/>
              <a:defRPr/>
            </a:pPr>
            <a:r>
              <a:rPr lang="en-US" altLang="zh-CN" dirty="0" smtClean="0"/>
              <a:t>Next, using the first distributions, we can</a:t>
            </a:r>
            <a:r>
              <a:rPr lang="en-US" altLang="zh-CN" baseline="0" dirty="0" smtClean="0"/>
              <a:t> do topic analysis. In my work, I mainly analyze the relation between topics. </a:t>
            </a:r>
          </a:p>
          <a:p>
            <a:pPr marL="0" marR="0" indent="0" algn="l" defTabSz="0" rtl="0" eaLnBrk="0" fontAlgn="base" latinLnBrk="0" hangingPunct="0">
              <a:lnSpc>
                <a:spcPct val="100000"/>
              </a:lnSpc>
              <a:spcBef>
                <a:spcPct val="30000"/>
              </a:spcBef>
              <a:spcAft>
                <a:spcPct val="0"/>
              </a:spcAft>
              <a:buClrTx/>
              <a:buSzTx/>
              <a:buFontTx/>
              <a:buNone/>
              <a:tabLst/>
              <a:defRPr/>
            </a:pPr>
            <a:endParaRPr lang="en-US" altLang="zh-CN" baseline="0" dirty="0" smtClean="0"/>
          </a:p>
          <a:p>
            <a:pPr marL="0" marR="0" indent="0" algn="l" defTabSz="0" rtl="0" eaLnBrk="0" fontAlgn="base" latinLnBrk="0" hangingPunct="0">
              <a:lnSpc>
                <a:spcPct val="100000"/>
              </a:lnSpc>
              <a:spcBef>
                <a:spcPct val="30000"/>
              </a:spcBef>
              <a:spcAft>
                <a:spcPct val="0"/>
              </a:spcAft>
              <a:buClrTx/>
              <a:buSzTx/>
              <a:buFontTx/>
              <a:buNone/>
              <a:tabLst/>
              <a:defRPr/>
            </a:pPr>
            <a:r>
              <a:rPr lang="en-US" altLang="zh-CN" baseline="0" dirty="0" smtClean="0"/>
              <a:t>Discovering </a:t>
            </a:r>
            <a:r>
              <a:rPr lang="en-US" altLang="zh-CN" baseline="0" dirty="0" smtClean="0"/>
              <a:t>the relation between topics provides a good guidance for users when searching for relevant topics. </a:t>
            </a:r>
          </a:p>
          <a:p>
            <a:pPr marL="0" marR="0" indent="0" algn="l" defTabSz="0" rtl="0" eaLnBrk="0" fontAlgn="base" latinLnBrk="0" hangingPunct="0">
              <a:lnSpc>
                <a:spcPct val="100000"/>
              </a:lnSpc>
              <a:spcBef>
                <a:spcPct val="30000"/>
              </a:spcBef>
              <a:spcAft>
                <a:spcPct val="0"/>
              </a:spcAft>
              <a:buClrTx/>
              <a:buSzTx/>
              <a:buFontTx/>
              <a:buNone/>
              <a:tabLst/>
              <a:defRPr/>
            </a:pPr>
            <a:endParaRPr lang="en-US" altLang="zh-CN" baseline="0" dirty="0" smtClean="0"/>
          </a:p>
          <a:p>
            <a:pPr marL="0" marR="0" indent="0" algn="l" defTabSz="0" rtl="0" eaLnBrk="0" fontAlgn="base" latinLnBrk="0" hangingPunct="0">
              <a:lnSpc>
                <a:spcPct val="100000"/>
              </a:lnSpc>
              <a:spcBef>
                <a:spcPct val="30000"/>
              </a:spcBef>
              <a:spcAft>
                <a:spcPct val="0"/>
              </a:spcAft>
              <a:buClrTx/>
              <a:buSzTx/>
              <a:buFontTx/>
              <a:buNone/>
              <a:tabLst/>
              <a:defRPr/>
            </a:pPr>
            <a:r>
              <a:rPr lang="en-US" altLang="zh-CN" baseline="0" dirty="0" smtClean="0"/>
              <a:t>Also</a:t>
            </a:r>
            <a:r>
              <a:rPr lang="en-US" altLang="zh-CN" baseline="0" dirty="0" smtClean="0"/>
              <a:t>, understanding the relation through time can give us a whole picture about topic evolution.</a:t>
            </a:r>
          </a:p>
          <a:p>
            <a:pPr marL="0" marR="0" indent="0" algn="l" defTabSz="0" rtl="0" eaLnBrk="0" fontAlgn="base" latinLnBrk="0" hangingPunct="0">
              <a:lnSpc>
                <a:spcPct val="100000"/>
              </a:lnSpc>
              <a:spcBef>
                <a:spcPct val="30000"/>
              </a:spcBef>
              <a:spcAft>
                <a:spcPct val="0"/>
              </a:spcAft>
              <a:buClrTx/>
              <a:buSzTx/>
              <a:buFontTx/>
              <a:buNone/>
              <a:tabLst/>
              <a:defRPr/>
            </a:pPr>
            <a:endParaRPr lang="en-US" altLang="zh-CN" baseline="0" dirty="0" smtClean="0"/>
          </a:p>
          <a:p>
            <a:pPr marL="0" marR="0" indent="0" algn="l" defTabSz="0" rtl="0" eaLnBrk="0" fontAlgn="base" latinLnBrk="0" hangingPunct="0">
              <a:lnSpc>
                <a:spcPct val="100000"/>
              </a:lnSpc>
              <a:spcBef>
                <a:spcPct val="30000"/>
              </a:spcBef>
              <a:spcAft>
                <a:spcPct val="0"/>
              </a:spcAft>
              <a:buClrTx/>
              <a:buSzTx/>
              <a:buFontTx/>
              <a:buNone/>
              <a:tabLst/>
              <a:defRPr/>
            </a:pPr>
            <a:r>
              <a:rPr lang="en-US" altLang="zh-CN" baseline="0" dirty="0" smtClean="0"/>
              <a:t>So, how do we calculate the relation between two topics? The answer is by citations.</a:t>
            </a:r>
          </a:p>
          <a:p>
            <a:endParaRPr lang="en-US" altLang="zh-CN" baseline="0" dirty="0" smtClean="0"/>
          </a:p>
        </p:txBody>
      </p:sp>
      <p:sp>
        <p:nvSpPr>
          <p:cNvPr id="16388" name="日期占位符 3"/>
          <p:cNvSpPr>
            <a:spLocks noGrp="1"/>
          </p:cNvSpPr>
          <p:nvPr>
            <p:ph type="dt" sz="quarter" idx="1"/>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0A3CD5B-671E-47D9-9733-189C68268662}" type="datetime1">
              <a:rPr lang="zh-CN" altLang="en-US" smtClean="0"/>
              <a:pPr/>
              <a:t>2016/6/1</a:t>
            </a:fld>
            <a:endParaRPr lang="zh-CN" altLang="en-US" sz="1200" smtClean="0"/>
          </a:p>
        </p:txBody>
      </p:sp>
      <p:sp>
        <p:nvSpPr>
          <p:cNvPr id="16389" name="灯片编号占位符 4"/>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35F5254-BBFD-4023-97CC-5BCB01FC1F37}" type="slidenum">
              <a:rPr lang="zh-CN" altLang="en-US" smtClean="0"/>
              <a:pPr/>
              <a:t>7</a:t>
            </a:fld>
            <a:endParaRPr lang="zh-CN" altLang="en-US" sz="1200" smtClean="0"/>
          </a:p>
        </p:txBody>
      </p:sp>
    </p:spTree>
    <p:extLst>
      <p:ext uri="{BB962C8B-B14F-4D97-AF65-F5344CB8AC3E}">
        <p14:creationId xmlns:p14="http://schemas.microsoft.com/office/powerpoint/2010/main" val="3680472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1"/>
          <p:cNvSpPr>
            <a:spLocks noGrp="1" noRot="1" noChangeAspect="1" noTextEdit="1"/>
          </p:cNvSpPr>
          <p:nvPr>
            <p:ph type="sldImg"/>
          </p:nvPr>
        </p:nvSpPr>
        <p:spPr/>
      </p:sp>
      <p:sp>
        <p:nvSpPr>
          <p:cNvPr id="16387"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aseline="0" dirty="0" smtClean="0"/>
              <a:t>The algorithm is simple. For example, we have a topic1. In this topic, we have many papers, such as paper1, paper2. And these papers will cite other papers. Paper1 cites paper 11, paper 12. And paper2 cites paper 21, paper 22. Then, in our database, we can find which topics these papers belong to. </a:t>
            </a:r>
          </a:p>
          <a:p>
            <a:r>
              <a:rPr lang="en-US" altLang="zh-CN" baseline="0" dirty="0" smtClean="0"/>
              <a:t>So, we get the relation between topic1 and topic 2, 3, and so on.</a:t>
            </a:r>
          </a:p>
        </p:txBody>
      </p:sp>
      <p:sp>
        <p:nvSpPr>
          <p:cNvPr id="16388" name="日期占位符 3"/>
          <p:cNvSpPr>
            <a:spLocks noGrp="1"/>
          </p:cNvSpPr>
          <p:nvPr>
            <p:ph type="dt" sz="quarter" idx="1"/>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0A3CD5B-671E-47D9-9733-189C68268662}" type="datetime1">
              <a:rPr lang="zh-CN" altLang="en-US" smtClean="0"/>
              <a:pPr/>
              <a:t>2016/6/1</a:t>
            </a:fld>
            <a:endParaRPr lang="zh-CN" altLang="en-US" sz="1200" smtClean="0"/>
          </a:p>
        </p:txBody>
      </p:sp>
      <p:sp>
        <p:nvSpPr>
          <p:cNvPr id="16389" name="灯片编号占位符 4"/>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35F5254-BBFD-4023-97CC-5BCB01FC1F37}" type="slidenum">
              <a:rPr lang="zh-CN" altLang="en-US" smtClean="0"/>
              <a:pPr/>
              <a:t>8</a:t>
            </a:fld>
            <a:endParaRPr lang="zh-CN" altLang="en-US" sz="1200" smtClean="0"/>
          </a:p>
        </p:txBody>
      </p:sp>
    </p:spTree>
    <p:extLst>
      <p:ext uri="{BB962C8B-B14F-4D97-AF65-F5344CB8AC3E}">
        <p14:creationId xmlns:p14="http://schemas.microsoft.com/office/powerpoint/2010/main" val="3260161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1"/>
          <p:cNvSpPr>
            <a:spLocks noGrp="1" noRot="1" noChangeAspect="1" noTextEdit="1"/>
          </p:cNvSpPr>
          <p:nvPr>
            <p:ph type="sldImg"/>
          </p:nvPr>
        </p:nvSpPr>
        <p:spPr/>
      </p:sp>
      <p:sp>
        <p:nvSpPr>
          <p:cNvPr id="16387" name="备注占位符 2"/>
          <p:cNvSpPr>
            <a:spLocks noGrp="1"/>
          </p:cNvSpPr>
          <p:nvPr>
            <p:ph type="body" idx="1"/>
          </p:nvPr>
        </p:nvSpPr>
        <p:spPr bwMode="auto">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aseline="0" dirty="0" smtClean="0"/>
              <a:t>Next, I will show a demo of our work. We choose a level 1 topic, data mining. </a:t>
            </a:r>
            <a:endParaRPr lang="en-US" altLang="zh-CN" baseline="0" dirty="0" smtClean="0"/>
          </a:p>
          <a:p>
            <a:r>
              <a:rPr lang="en-US" altLang="zh-CN" baseline="0" dirty="0" smtClean="0"/>
              <a:t>There </a:t>
            </a:r>
            <a:r>
              <a:rPr lang="en-US" altLang="zh-CN" baseline="0" dirty="0" smtClean="0"/>
              <a:t>are many level 2 topics that belong to it, such as data visualization, concept mining, big data and so on. This demo is about the relation between these level 2 topics.</a:t>
            </a:r>
          </a:p>
        </p:txBody>
      </p:sp>
      <p:sp>
        <p:nvSpPr>
          <p:cNvPr id="16388" name="日期占位符 3"/>
          <p:cNvSpPr>
            <a:spLocks noGrp="1"/>
          </p:cNvSpPr>
          <p:nvPr>
            <p:ph type="dt" sz="quarter" idx="1"/>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0A3CD5B-671E-47D9-9733-189C68268662}" type="datetime1">
              <a:rPr lang="zh-CN" altLang="en-US" smtClean="0"/>
              <a:pPr/>
              <a:t>2016/6/1</a:t>
            </a:fld>
            <a:endParaRPr lang="zh-CN" altLang="en-US" sz="1200" smtClean="0"/>
          </a:p>
        </p:txBody>
      </p:sp>
      <p:sp>
        <p:nvSpPr>
          <p:cNvPr id="16389" name="灯片编号占位符 4"/>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35F5254-BBFD-4023-97CC-5BCB01FC1F37}" type="slidenum">
              <a:rPr lang="zh-CN" altLang="en-US" smtClean="0"/>
              <a:pPr/>
              <a:t>9</a:t>
            </a:fld>
            <a:endParaRPr lang="zh-CN" altLang="en-US" sz="1200" smtClean="0"/>
          </a:p>
        </p:txBody>
      </p:sp>
    </p:spTree>
    <p:extLst>
      <p:ext uri="{BB962C8B-B14F-4D97-AF65-F5344CB8AC3E}">
        <p14:creationId xmlns:p14="http://schemas.microsoft.com/office/powerpoint/2010/main" val="1496504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lvl1pPr>
              <a:defRPr/>
            </a:lvl1pPr>
          </a:lstStyle>
          <a:p>
            <a:pPr>
              <a:defRPr/>
            </a:pPr>
            <a:fld id="{33EFF455-E6E9-450D-954C-6D472DE37C7F}" type="datetime1">
              <a:rPr lang="zh-CN" altLang="en-US"/>
              <a:pPr>
                <a:defRPr/>
              </a:pPr>
              <a:t>2016/6/1</a:t>
            </a:fld>
            <a:endParaRPr lang="zh-CN" altLang="en-US" sz="1350">
              <a:solidFill>
                <a:schemeClr val="tx1"/>
              </a:solidFill>
            </a:endParaRPr>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962C5DFA-6DE6-49FB-AA08-70B0826ACAA8}" type="slidenum">
              <a:rPr lang="zh-CN" altLang="en-US"/>
              <a:pPr>
                <a:defRPr/>
              </a:pPr>
              <a:t>‹#›</a:t>
            </a:fld>
            <a:endParaRPr lang="zh-CN" altLang="en-US" sz="1350">
              <a:solidFill>
                <a:schemeClr val="tx1"/>
              </a:solidFill>
            </a:endParaRPr>
          </a:p>
        </p:txBody>
      </p:sp>
    </p:spTree>
    <p:extLst>
      <p:ext uri="{BB962C8B-B14F-4D97-AF65-F5344CB8AC3E}">
        <p14:creationId xmlns:p14="http://schemas.microsoft.com/office/powerpoint/2010/main" val="32563575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3841A85-F652-4376-A3A7-8E0A251B0639}" type="datetime1">
              <a:rPr lang="zh-CN" altLang="en-US"/>
              <a:pPr>
                <a:defRPr/>
              </a:pPr>
              <a:t>2016/6/1</a:t>
            </a:fld>
            <a:endParaRPr lang="zh-CN" altLang="en-US" sz="1350">
              <a:solidFill>
                <a:schemeClr val="tx1"/>
              </a:solidFill>
            </a:endParaRPr>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1CC7B7FB-FCEC-4107-A96A-3680A33BEB24}" type="slidenum">
              <a:rPr lang="zh-CN" altLang="en-US"/>
              <a:pPr>
                <a:defRPr/>
              </a:pPr>
              <a:t>‹#›</a:t>
            </a:fld>
            <a:endParaRPr lang="zh-CN" altLang="en-US" sz="1350">
              <a:solidFill>
                <a:schemeClr val="tx1"/>
              </a:solidFill>
            </a:endParaRPr>
          </a:p>
        </p:txBody>
      </p:sp>
    </p:spTree>
    <p:extLst>
      <p:ext uri="{BB962C8B-B14F-4D97-AF65-F5344CB8AC3E}">
        <p14:creationId xmlns:p14="http://schemas.microsoft.com/office/powerpoint/2010/main" val="3347290951"/>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7BBA0F2-C738-4CB5-93C1-4BA0244996B8}" type="datetime1">
              <a:rPr lang="zh-CN" altLang="en-US"/>
              <a:pPr>
                <a:defRPr/>
              </a:pPr>
              <a:t>2016/6/1</a:t>
            </a:fld>
            <a:endParaRPr lang="zh-CN" altLang="en-US" sz="1350">
              <a:solidFill>
                <a:schemeClr val="tx1"/>
              </a:solidFill>
            </a:endParaRPr>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51500D9C-4A28-42C1-820A-85320125D558}" type="slidenum">
              <a:rPr lang="zh-CN" altLang="en-US"/>
              <a:pPr>
                <a:defRPr/>
              </a:pPr>
              <a:t>‹#›</a:t>
            </a:fld>
            <a:endParaRPr lang="zh-CN" altLang="en-US" sz="1350">
              <a:solidFill>
                <a:schemeClr val="tx1"/>
              </a:solidFill>
            </a:endParaRPr>
          </a:p>
        </p:txBody>
      </p:sp>
    </p:spTree>
    <p:extLst>
      <p:ext uri="{BB962C8B-B14F-4D97-AF65-F5344CB8AC3E}">
        <p14:creationId xmlns:p14="http://schemas.microsoft.com/office/powerpoint/2010/main" val="100333003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2FD39039-66CF-43F1-80F4-60A796EADDBF}" type="datetime1">
              <a:rPr lang="zh-CN" altLang="en-US"/>
              <a:pPr>
                <a:defRPr/>
              </a:pPr>
              <a:t>2016/6/1</a:t>
            </a:fld>
            <a:endParaRPr lang="zh-CN" altLang="en-US" sz="1350">
              <a:solidFill>
                <a:schemeClr val="tx1"/>
              </a:solidFill>
            </a:endParaRPr>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39E08388-728F-4108-BE00-FCAA69A0626A}" type="slidenum">
              <a:rPr lang="zh-CN" altLang="en-US"/>
              <a:pPr>
                <a:defRPr/>
              </a:pPr>
              <a:t>‹#›</a:t>
            </a:fld>
            <a:endParaRPr lang="zh-CN" altLang="en-US" sz="1350">
              <a:solidFill>
                <a:schemeClr val="tx1"/>
              </a:solidFill>
            </a:endParaRPr>
          </a:p>
        </p:txBody>
      </p:sp>
    </p:spTree>
    <p:extLst>
      <p:ext uri="{BB962C8B-B14F-4D97-AF65-F5344CB8AC3E}">
        <p14:creationId xmlns:p14="http://schemas.microsoft.com/office/powerpoint/2010/main" val="101571636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lvl1pPr>
              <a:defRPr/>
            </a:lvl1pPr>
          </a:lstStyle>
          <a:p>
            <a:pPr>
              <a:defRPr/>
            </a:pPr>
            <a:fld id="{5EBB7D1A-80FC-4E1D-AD39-9FE19BBBAC09}" type="datetime1">
              <a:rPr lang="zh-CN" altLang="en-US"/>
              <a:pPr>
                <a:defRPr/>
              </a:pPr>
              <a:t>2016/6/1</a:t>
            </a:fld>
            <a:endParaRPr lang="zh-CN" altLang="en-US" sz="1350">
              <a:solidFill>
                <a:schemeClr val="tx1"/>
              </a:solidFill>
            </a:endParaRPr>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39FAF45-5D5A-45E7-ADCD-EBB5992D0040}" type="slidenum">
              <a:rPr lang="zh-CN" altLang="en-US"/>
              <a:pPr>
                <a:defRPr/>
              </a:pPr>
              <a:t>‹#›</a:t>
            </a:fld>
            <a:endParaRPr lang="zh-CN" altLang="en-US" sz="1350">
              <a:solidFill>
                <a:schemeClr val="tx1"/>
              </a:solidFill>
            </a:endParaRPr>
          </a:p>
        </p:txBody>
      </p:sp>
    </p:spTree>
    <p:extLst>
      <p:ext uri="{BB962C8B-B14F-4D97-AF65-F5344CB8AC3E}">
        <p14:creationId xmlns:p14="http://schemas.microsoft.com/office/powerpoint/2010/main" val="60317266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1CD23B1-111E-4595-8AD6-F61B3403F4CC}" type="datetime1">
              <a:rPr lang="zh-CN" altLang="en-US"/>
              <a:pPr>
                <a:defRPr/>
              </a:pPr>
              <a:t>2016/6/1</a:t>
            </a:fld>
            <a:endParaRPr lang="zh-CN" altLang="en-US" sz="1350">
              <a:solidFill>
                <a:schemeClr val="tx1"/>
              </a:solidFill>
            </a:endParaRPr>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49C63692-1CFC-42B1-8CCB-067BF17B5881}" type="slidenum">
              <a:rPr lang="zh-CN" altLang="en-US"/>
              <a:pPr>
                <a:defRPr/>
              </a:pPr>
              <a:t>‹#›</a:t>
            </a:fld>
            <a:endParaRPr lang="zh-CN" altLang="en-US" sz="1350">
              <a:solidFill>
                <a:schemeClr val="tx1"/>
              </a:solidFill>
            </a:endParaRPr>
          </a:p>
        </p:txBody>
      </p:sp>
    </p:spTree>
    <p:extLst>
      <p:ext uri="{BB962C8B-B14F-4D97-AF65-F5344CB8AC3E}">
        <p14:creationId xmlns:p14="http://schemas.microsoft.com/office/powerpoint/2010/main" val="117613283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6F12B9AE-AB6D-43FB-937E-9649F9FAC227}" type="datetime1">
              <a:rPr lang="zh-CN" altLang="en-US"/>
              <a:pPr>
                <a:defRPr/>
              </a:pPr>
              <a:t>2016/6/1</a:t>
            </a:fld>
            <a:endParaRPr lang="zh-CN" altLang="en-US" sz="1350">
              <a:solidFill>
                <a:schemeClr val="tx1"/>
              </a:solidFill>
            </a:endParaRPr>
          </a:p>
        </p:txBody>
      </p:sp>
      <p:sp>
        <p:nvSpPr>
          <p:cNvPr id="8" name="Footer Placeholder 4"/>
          <p:cNvSpPr>
            <a:spLocks noGrp="1"/>
          </p:cNvSpPr>
          <p:nvPr>
            <p:ph type="ftr" sz="quarter" idx="11"/>
          </p:nvPr>
        </p:nvSpPr>
        <p:spPr/>
        <p:txBody>
          <a:bodyPr/>
          <a:lstStyle>
            <a:lvl1pPr>
              <a:defRPr/>
            </a:lvl1pPr>
          </a:lstStyle>
          <a:p>
            <a:pPr>
              <a:defRPr/>
            </a:pPr>
            <a:endParaRPr lang="zh-CN" altLang="zh-CN"/>
          </a:p>
        </p:txBody>
      </p:sp>
      <p:sp>
        <p:nvSpPr>
          <p:cNvPr id="9" name="Slide Number Placeholder 5"/>
          <p:cNvSpPr>
            <a:spLocks noGrp="1"/>
          </p:cNvSpPr>
          <p:nvPr>
            <p:ph type="sldNum" sz="quarter" idx="12"/>
          </p:nvPr>
        </p:nvSpPr>
        <p:spPr/>
        <p:txBody>
          <a:bodyPr/>
          <a:lstStyle>
            <a:lvl1pPr>
              <a:defRPr/>
            </a:lvl1pPr>
          </a:lstStyle>
          <a:p>
            <a:pPr>
              <a:defRPr/>
            </a:pPr>
            <a:fld id="{FBB0083E-3E86-4E7D-BE71-ABEEF23002E8}" type="slidenum">
              <a:rPr lang="zh-CN" altLang="en-US"/>
              <a:pPr>
                <a:defRPr/>
              </a:pPr>
              <a:t>‹#›</a:t>
            </a:fld>
            <a:endParaRPr lang="zh-CN" altLang="en-US" sz="1350">
              <a:solidFill>
                <a:schemeClr val="tx1"/>
              </a:solidFill>
            </a:endParaRPr>
          </a:p>
        </p:txBody>
      </p:sp>
    </p:spTree>
    <p:extLst>
      <p:ext uri="{BB962C8B-B14F-4D97-AF65-F5344CB8AC3E}">
        <p14:creationId xmlns:p14="http://schemas.microsoft.com/office/powerpoint/2010/main" val="113383861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843450A4-093F-47D1-9C7C-BEDAF49926F7}" type="datetime1">
              <a:rPr lang="zh-CN" altLang="en-US"/>
              <a:pPr>
                <a:defRPr/>
              </a:pPr>
              <a:t>2016/6/1</a:t>
            </a:fld>
            <a:endParaRPr lang="zh-CN" altLang="en-US" sz="1350">
              <a:solidFill>
                <a:schemeClr val="tx1"/>
              </a:solidFill>
            </a:endParaRPr>
          </a:p>
        </p:txBody>
      </p:sp>
      <p:sp>
        <p:nvSpPr>
          <p:cNvPr id="4" name="Footer Placeholder 4"/>
          <p:cNvSpPr>
            <a:spLocks noGrp="1"/>
          </p:cNvSpPr>
          <p:nvPr>
            <p:ph type="ftr" sz="quarter" idx="11"/>
          </p:nvPr>
        </p:nvSpPr>
        <p:spPr/>
        <p:txBody>
          <a:bodyPr/>
          <a:lstStyle>
            <a:lvl1pPr>
              <a:defRPr/>
            </a:lvl1pPr>
          </a:lstStyle>
          <a:p>
            <a:pPr>
              <a:defRPr/>
            </a:pPr>
            <a:endParaRPr lang="zh-CN" altLang="zh-CN"/>
          </a:p>
        </p:txBody>
      </p:sp>
      <p:sp>
        <p:nvSpPr>
          <p:cNvPr id="5" name="Slide Number Placeholder 5"/>
          <p:cNvSpPr>
            <a:spLocks noGrp="1"/>
          </p:cNvSpPr>
          <p:nvPr>
            <p:ph type="sldNum" sz="quarter" idx="12"/>
          </p:nvPr>
        </p:nvSpPr>
        <p:spPr/>
        <p:txBody>
          <a:bodyPr/>
          <a:lstStyle>
            <a:lvl1pPr>
              <a:defRPr/>
            </a:lvl1pPr>
          </a:lstStyle>
          <a:p>
            <a:pPr>
              <a:defRPr/>
            </a:pPr>
            <a:fld id="{83F52259-8426-4A21-B3D0-A3B0DCD625DE}" type="slidenum">
              <a:rPr lang="zh-CN" altLang="en-US"/>
              <a:pPr>
                <a:defRPr/>
              </a:pPr>
              <a:t>‹#›</a:t>
            </a:fld>
            <a:endParaRPr lang="zh-CN" altLang="en-US" sz="1350">
              <a:solidFill>
                <a:schemeClr val="tx1"/>
              </a:solidFill>
            </a:endParaRPr>
          </a:p>
        </p:txBody>
      </p:sp>
    </p:spTree>
    <p:extLst>
      <p:ext uri="{BB962C8B-B14F-4D97-AF65-F5344CB8AC3E}">
        <p14:creationId xmlns:p14="http://schemas.microsoft.com/office/powerpoint/2010/main" val="3770639550"/>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B793574-3E55-4DC5-B347-0F3ACDDE8108}" type="datetime1">
              <a:rPr lang="zh-CN" altLang="en-US"/>
              <a:pPr>
                <a:defRPr/>
              </a:pPr>
              <a:t>2016/6/1</a:t>
            </a:fld>
            <a:endParaRPr lang="zh-CN" altLang="en-US" sz="1350">
              <a:solidFill>
                <a:schemeClr val="tx1"/>
              </a:solidFill>
            </a:endParaRPr>
          </a:p>
        </p:txBody>
      </p:sp>
      <p:sp>
        <p:nvSpPr>
          <p:cNvPr id="3" name="Footer Placeholder 4"/>
          <p:cNvSpPr>
            <a:spLocks noGrp="1"/>
          </p:cNvSpPr>
          <p:nvPr>
            <p:ph type="ftr" sz="quarter" idx="11"/>
          </p:nvPr>
        </p:nvSpPr>
        <p:spPr/>
        <p:txBody>
          <a:bodyPr/>
          <a:lstStyle>
            <a:lvl1pPr>
              <a:defRPr/>
            </a:lvl1pPr>
          </a:lstStyle>
          <a:p>
            <a:pPr>
              <a:defRPr/>
            </a:pPr>
            <a:endParaRPr lang="zh-CN" altLang="zh-CN"/>
          </a:p>
        </p:txBody>
      </p:sp>
      <p:sp>
        <p:nvSpPr>
          <p:cNvPr id="4" name="Slide Number Placeholder 5"/>
          <p:cNvSpPr>
            <a:spLocks noGrp="1"/>
          </p:cNvSpPr>
          <p:nvPr>
            <p:ph type="sldNum" sz="quarter" idx="12"/>
          </p:nvPr>
        </p:nvSpPr>
        <p:spPr/>
        <p:txBody>
          <a:bodyPr/>
          <a:lstStyle>
            <a:lvl1pPr>
              <a:defRPr/>
            </a:lvl1pPr>
          </a:lstStyle>
          <a:p>
            <a:pPr>
              <a:defRPr/>
            </a:pPr>
            <a:fld id="{E8B09ADA-B2B8-49CA-88C8-519ACB4A6D24}" type="slidenum">
              <a:rPr lang="zh-CN" altLang="en-US"/>
              <a:pPr>
                <a:defRPr/>
              </a:pPr>
              <a:t>‹#›</a:t>
            </a:fld>
            <a:endParaRPr lang="zh-CN" altLang="en-US" sz="1350">
              <a:solidFill>
                <a:schemeClr val="tx1"/>
              </a:solidFill>
            </a:endParaRPr>
          </a:p>
        </p:txBody>
      </p:sp>
    </p:spTree>
    <p:extLst>
      <p:ext uri="{BB962C8B-B14F-4D97-AF65-F5344CB8AC3E}">
        <p14:creationId xmlns:p14="http://schemas.microsoft.com/office/powerpoint/2010/main" val="3310654034"/>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A1C297CF-2078-422B-B924-212760F6AE31}" type="datetime1">
              <a:rPr lang="zh-CN" altLang="en-US"/>
              <a:pPr>
                <a:defRPr/>
              </a:pPr>
              <a:t>2016/6/1</a:t>
            </a:fld>
            <a:endParaRPr lang="zh-CN" altLang="en-US" sz="1350">
              <a:solidFill>
                <a:schemeClr val="tx1"/>
              </a:solidFill>
            </a:endParaRPr>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05C57093-1D6F-485E-BC7D-930389E7EF89}" type="slidenum">
              <a:rPr lang="zh-CN" altLang="en-US"/>
              <a:pPr>
                <a:defRPr/>
              </a:pPr>
              <a:t>‹#›</a:t>
            </a:fld>
            <a:endParaRPr lang="zh-CN" altLang="en-US" sz="1350">
              <a:solidFill>
                <a:schemeClr val="tx1"/>
              </a:solidFill>
            </a:endParaRPr>
          </a:p>
        </p:txBody>
      </p:sp>
    </p:spTree>
    <p:extLst>
      <p:ext uri="{BB962C8B-B14F-4D97-AF65-F5344CB8AC3E}">
        <p14:creationId xmlns:p14="http://schemas.microsoft.com/office/powerpoint/2010/main" val="3516346122"/>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E001C986-CFF6-45C8-8F16-DE0DC1183430}" type="datetime1">
              <a:rPr lang="zh-CN" altLang="en-US"/>
              <a:pPr>
                <a:defRPr/>
              </a:pPr>
              <a:t>2016/6/1</a:t>
            </a:fld>
            <a:endParaRPr lang="zh-CN" altLang="en-US" sz="1350">
              <a:solidFill>
                <a:schemeClr val="tx1"/>
              </a:solidFill>
            </a:endParaRPr>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891FB7D2-035D-4F2A-9395-FB93A12AE9FF}" type="slidenum">
              <a:rPr lang="zh-CN" altLang="en-US"/>
              <a:pPr>
                <a:defRPr/>
              </a:pPr>
              <a:t>‹#›</a:t>
            </a:fld>
            <a:endParaRPr lang="zh-CN" altLang="en-US" sz="1350">
              <a:solidFill>
                <a:schemeClr val="tx1"/>
              </a:solidFill>
            </a:endParaRPr>
          </a:p>
        </p:txBody>
      </p:sp>
    </p:spTree>
    <p:extLst>
      <p:ext uri="{BB962C8B-B14F-4D97-AF65-F5344CB8AC3E}">
        <p14:creationId xmlns:p14="http://schemas.microsoft.com/office/powerpoint/2010/main" val="1038699053"/>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D0C9653D-C31B-47FF-B2D3-E148D6DE9CD7}" type="datetime1">
              <a:rPr lang="zh-CN" altLang="en-US"/>
              <a:pPr>
                <a:defRPr/>
              </a:pPr>
              <a:t>2016/6/1</a:t>
            </a:fld>
            <a:endParaRPr lang="zh-CN" altLang="en-US" sz="1350">
              <a:solidFill>
                <a:schemeClr val="tx1"/>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zh-C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0F06BE68-0289-4B3B-AF47-D9B8CE93B425}" type="slidenum">
              <a:rPr lang="zh-CN" altLang="en-US"/>
              <a:pPr>
                <a:defRPr/>
              </a:pPr>
              <a:t>‹#›</a:t>
            </a:fld>
            <a:endParaRPr lang="zh-CN" altLang="en-US" sz="1350">
              <a:solidFill>
                <a:schemeClr val="tx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p:transition>
  <p:timing>
    <p:tnLst>
      <p:par>
        <p:cTn id="1" dur="indefinite" restart="never" nodeType="tmRoot"/>
      </p:par>
    </p:tnLst>
  </p:timing>
  <p:hf sldNum="0" hdr="0" ftr="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文本框 3"/>
          <p:cNvSpPr>
            <a:spLocks noChangeArrowheads="1"/>
          </p:cNvSpPr>
          <p:nvPr/>
        </p:nvSpPr>
        <p:spPr bwMode="auto">
          <a:xfrm>
            <a:off x="3475301" y="3609975"/>
            <a:ext cx="49926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5400">
                <a:solidFill>
                  <a:schemeClr val="bg1"/>
                </a:solidFill>
                <a:latin typeface="微软雅黑" panose="020B0503020204020204" pitchFamily="34" charset="-122"/>
                <a:ea typeface="微软雅黑" panose="020B0503020204020204" pitchFamily="34" charset="-122"/>
                <a:cs typeface="Times New Roman" panose="02020603050405020304" pitchFamily="18" charset="0"/>
                <a:sym typeface="Roboto Th" pitchFamily="2" charset="0"/>
              </a:rPr>
              <a:t>In Acemap</a:t>
            </a:r>
          </a:p>
        </p:txBody>
      </p:sp>
      <p:sp>
        <p:nvSpPr>
          <p:cNvPr id="6" name="文本框 4"/>
          <p:cNvSpPr>
            <a:spLocks noChangeArrowheads="1"/>
          </p:cNvSpPr>
          <p:nvPr/>
        </p:nvSpPr>
        <p:spPr bwMode="auto">
          <a:xfrm>
            <a:off x="1944951" y="2147888"/>
            <a:ext cx="80549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7200" dirty="0">
                <a:solidFill>
                  <a:schemeClr val="bg1"/>
                </a:solidFill>
                <a:latin typeface="微软雅黑" panose="020B0503020204020204" pitchFamily="34" charset="-122"/>
                <a:ea typeface="微软雅黑" panose="020B0503020204020204" pitchFamily="34" charset="-122"/>
                <a:sym typeface="Roboto Th" pitchFamily="2" charset="0"/>
              </a:rPr>
              <a:t>Topic Analysis</a:t>
            </a:r>
          </a:p>
        </p:txBody>
      </p:sp>
      <p:sp>
        <p:nvSpPr>
          <p:cNvPr id="2" name="文本框 1"/>
          <p:cNvSpPr txBox="1"/>
          <p:nvPr/>
        </p:nvSpPr>
        <p:spPr>
          <a:xfrm>
            <a:off x="11587655" y="6272213"/>
            <a:ext cx="312906" cy="369332"/>
          </a:xfrm>
          <a:prstGeom prst="rect">
            <a:avLst/>
          </a:prstGeom>
          <a:noFill/>
        </p:spPr>
        <p:txBody>
          <a:bodyPr wrap="none" rtlCol="0">
            <a:spAutoFit/>
          </a:bodyPr>
          <a:lstStyle/>
          <a:p>
            <a:r>
              <a:rPr lang="en-US" altLang="zh-CN" dirty="0" smtClean="0">
                <a:solidFill>
                  <a:schemeClr val="bg1"/>
                </a:solidFill>
              </a:rPr>
              <a:t>1</a:t>
            </a:r>
            <a:endParaRPr lang="zh-CN" altLang="en-US" dirty="0">
              <a:solidFill>
                <a:schemeClr val="bg1"/>
              </a:solidFill>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7" name="组合 5"/>
          <p:cNvGrpSpPr>
            <a:grpSpLocks/>
          </p:cNvGrpSpPr>
          <p:nvPr/>
        </p:nvGrpSpPr>
        <p:grpSpPr bwMode="auto">
          <a:xfrm>
            <a:off x="3171825" y="1736725"/>
            <a:ext cx="6140450" cy="2617788"/>
            <a:chOff x="0" y="0"/>
            <a:chExt cx="6140925" cy="2618071"/>
          </a:xfrm>
        </p:grpSpPr>
        <p:sp>
          <p:nvSpPr>
            <p:cNvPr id="8" name="文本框 6"/>
            <p:cNvSpPr>
              <a:spLocks noChangeArrowheads="1"/>
            </p:cNvSpPr>
            <p:nvPr/>
          </p:nvSpPr>
          <p:spPr bwMode="auto">
            <a:xfrm>
              <a:off x="0" y="1510075"/>
              <a:ext cx="496824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6600">
                  <a:solidFill>
                    <a:schemeClr val="bg1"/>
                  </a:solidFill>
                  <a:latin typeface="微软雅黑" panose="020B0503020204020204" pitchFamily="34" charset="-122"/>
                  <a:ea typeface="微软雅黑" panose="020B0503020204020204" pitchFamily="34" charset="-122"/>
                  <a:sym typeface="Roboto Th" pitchFamily="2" charset="0"/>
                </a:rPr>
                <a:t>THANKS</a:t>
              </a:r>
            </a:p>
          </p:txBody>
        </p:sp>
        <p:sp>
          <p:nvSpPr>
            <p:cNvPr id="9" name="Freeform 5"/>
            <p:cNvSpPr>
              <a:spLocks noChangeArrowheads="1"/>
            </p:cNvSpPr>
            <p:nvPr/>
          </p:nvSpPr>
          <p:spPr bwMode="auto">
            <a:xfrm>
              <a:off x="4074000" y="0"/>
              <a:ext cx="2066925" cy="1820863"/>
            </a:xfrm>
            <a:custGeom>
              <a:avLst/>
              <a:gdLst>
                <a:gd name="T0" fmla="*/ 2147483646 w 56"/>
                <a:gd name="T1" fmla="*/ 2147483646 h 49"/>
                <a:gd name="T2" fmla="*/ 2147483646 w 56"/>
                <a:gd name="T3" fmla="*/ 2147483646 h 49"/>
                <a:gd name="T4" fmla="*/ 2147483646 w 56"/>
                <a:gd name="T5" fmla="*/ 2147483646 h 49"/>
                <a:gd name="T6" fmla="*/ 2147483646 w 56"/>
                <a:gd name="T7" fmla="*/ 2147483646 h 49"/>
                <a:gd name="T8" fmla="*/ 0 w 56"/>
                <a:gd name="T9" fmla="*/ 2147483646 h 49"/>
                <a:gd name="T10" fmla="*/ 2147483646 w 56"/>
                <a:gd name="T11" fmla="*/ 0 h 49"/>
                <a:gd name="T12" fmla="*/ 2147483646 w 56"/>
                <a:gd name="T13" fmla="*/ 2147483646 h 49"/>
                <a:gd name="T14" fmla="*/ 2147483646 w 56"/>
                <a:gd name="T15" fmla="*/ 2147483646 h 49"/>
                <a:gd name="T16" fmla="*/ 0 60000 65536"/>
                <a:gd name="T17" fmla="*/ 0 60000 65536"/>
                <a:gd name="T18" fmla="*/ 0 60000 65536"/>
                <a:gd name="T19" fmla="*/ 0 60000 65536"/>
                <a:gd name="T20" fmla="*/ 0 60000 65536"/>
                <a:gd name="T21" fmla="*/ 0 60000 65536"/>
                <a:gd name="T22" fmla="*/ 0 60000 65536"/>
                <a:gd name="T23" fmla="*/ 0 60000 65536"/>
                <a:gd name="T24" fmla="*/ 0 w 56"/>
                <a:gd name="T25" fmla="*/ 0 h 49"/>
                <a:gd name="T26" fmla="*/ 56 w 56"/>
                <a:gd name="T27" fmla="*/ 49 h 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 h="49">
                  <a:moveTo>
                    <a:pt x="28" y="44"/>
                  </a:moveTo>
                  <a:cubicBezTo>
                    <a:pt x="24" y="44"/>
                    <a:pt x="21" y="43"/>
                    <a:pt x="18" y="42"/>
                  </a:cubicBezTo>
                  <a:cubicBezTo>
                    <a:pt x="14" y="45"/>
                    <a:pt x="9" y="49"/>
                    <a:pt x="4" y="49"/>
                  </a:cubicBezTo>
                  <a:cubicBezTo>
                    <a:pt x="6" y="46"/>
                    <a:pt x="7" y="41"/>
                    <a:pt x="7" y="37"/>
                  </a:cubicBezTo>
                  <a:cubicBezTo>
                    <a:pt x="3" y="33"/>
                    <a:pt x="0" y="28"/>
                    <a:pt x="0" y="22"/>
                  </a:cubicBezTo>
                  <a:cubicBezTo>
                    <a:pt x="0" y="10"/>
                    <a:pt x="13" y="0"/>
                    <a:pt x="28" y="0"/>
                  </a:cubicBezTo>
                  <a:cubicBezTo>
                    <a:pt x="43" y="0"/>
                    <a:pt x="56" y="10"/>
                    <a:pt x="56" y="22"/>
                  </a:cubicBezTo>
                  <a:cubicBezTo>
                    <a:pt x="56" y="34"/>
                    <a:pt x="43" y="44"/>
                    <a:pt x="28" y="44"/>
                  </a:cubicBezTo>
                  <a:close/>
                </a:path>
              </a:pathLst>
            </a:custGeom>
            <a:noFill/>
            <a:ln w="9525" cmpd="sng">
              <a:solidFill>
                <a:srgbClr val="FFFFFF">
                  <a:alpha val="34901"/>
                </a:srgbClr>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0" name="文本框 8"/>
            <p:cNvSpPr>
              <a:spLocks noChangeArrowheads="1"/>
            </p:cNvSpPr>
            <p:nvPr/>
          </p:nvSpPr>
          <p:spPr bwMode="auto">
            <a:xfrm>
              <a:off x="4194490" y="556488"/>
              <a:ext cx="1825943" cy="40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000">
                  <a:solidFill>
                    <a:schemeClr val="bg1"/>
                  </a:solidFill>
                  <a:latin typeface="微软雅黑" panose="020B0503020204020204" pitchFamily="34" charset="-122"/>
                  <a:ea typeface="微软雅黑" panose="020B0503020204020204" pitchFamily="34" charset="-122"/>
                  <a:sym typeface="Roboto Th" pitchFamily="2" charset="0"/>
                </a:rPr>
                <a:t>。。。</a:t>
              </a:r>
            </a:p>
          </p:txBody>
        </p:sp>
      </p:grpSp>
      <p:sp>
        <p:nvSpPr>
          <p:cNvPr id="11" name="矩形 9"/>
          <p:cNvSpPr>
            <a:spLocks noChangeArrowheads="1"/>
          </p:cNvSpPr>
          <p:nvPr/>
        </p:nvSpPr>
        <p:spPr bwMode="auto">
          <a:xfrm>
            <a:off x="3557588" y="4354513"/>
            <a:ext cx="4195762" cy="46037"/>
          </a:xfrm>
          <a:prstGeom prst="rect">
            <a:avLst/>
          </a:prstGeom>
          <a:solidFill>
            <a:srgbClr val="FFFFFF">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2" name="文本框 11"/>
          <p:cNvSpPr txBox="1"/>
          <p:nvPr/>
        </p:nvSpPr>
        <p:spPr>
          <a:xfrm>
            <a:off x="11587655" y="6272213"/>
            <a:ext cx="441146" cy="369332"/>
          </a:xfrm>
          <a:prstGeom prst="rect">
            <a:avLst/>
          </a:prstGeom>
          <a:noFill/>
        </p:spPr>
        <p:txBody>
          <a:bodyPr wrap="none" rtlCol="0">
            <a:spAutoFit/>
          </a:bodyPr>
          <a:lstStyle/>
          <a:p>
            <a:r>
              <a:rPr lang="en-US" altLang="zh-CN" dirty="0" smtClean="0">
                <a:solidFill>
                  <a:schemeClr val="bg1"/>
                </a:solidFill>
              </a:rPr>
              <a:t>10</a:t>
            </a:r>
            <a:endParaRPr lang="zh-CN" altLang="en-US" dirty="0">
              <a:solidFill>
                <a:schemeClr val="bg1"/>
              </a:solidFill>
            </a:endParaRPr>
          </a:p>
        </p:txBody>
      </p:sp>
    </p:spTree>
    <p:extLst>
      <p:ext uri="{BB962C8B-B14F-4D97-AF65-F5344CB8AC3E}">
        <p14:creationId xmlns:p14="http://schemas.microsoft.com/office/powerpoint/2010/main" val="2150568614"/>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圆角矩形 3"/>
          <p:cNvSpPr>
            <a:spLocks noChangeArrowheads="1"/>
          </p:cNvSpPr>
          <p:nvPr/>
        </p:nvSpPr>
        <p:spPr bwMode="auto">
          <a:xfrm>
            <a:off x="1479550" y="869950"/>
            <a:ext cx="9174163" cy="914400"/>
          </a:xfrm>
          <a:prstGeom prst="roundRect">
            <a:avLst>
              <a:gd name="adj" fmla="val 16667"/>
            </a:avLst>
          </a:prstGeom>
          <a:noFill/>
          <a:ln w="12700">
            <a:solidFill>
              <a:srgbClr val="FFFFFF">
                <a:alpha val="38823"/>
              </a:srgb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5" name="文本框 4"/>
          <p:cNvSpPr>
            <a:spLocks noChangeArrowheads="1"/>
          </p:cNvSpPr>
          <p:nvPr/>
        </p:nvSpPr>
        <p:spPr bwMode="auto">
          <a:xfrm>
            <a:off x="3571875" y="1004888"/>
            <a:ext cx="49911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4000" dirty="0" smtClean="0">
                <a:solidFill>
                  <a:schemeClr val="bg1"/>
                </a:solidFill>
                <a:latin typeface="微软雅黑" panose="020B0503020204020204" pitchFamily="34" charset="-122"/>
                <a:ea typeface="微软雅黑" panose="020B0503020204020204" pitchFamily="34" charset="-122"/>
                <a:sym typeface="Roboto Th" pitchFamily="2" charset="0"/>
              </a:rPr>
              <a:t>Motivation </a:t>
            </a:r>
            <a:endParaRPr lang="en-US" altLang="zh-CN" sz="4000" dirty="0">
              <a:solidFill>
                <a:schemeClr val="bg1"/>
              </a:solidFill>
              <a:latin typeface="微软雅黑" panose="020B0503020204020204" pitchFamily="34" charset="-122"/>
              <a:ea typeface="微软雅黑" panose="020B0503020204020204" pitchFamily="34" charset="-122"/>
              <a:sym typeface="Roboto Th" pitchFamily="2" charset="0"/>
            </a:endParaRPr>
          </a:p>
        </p:txBody>
      </p:sp>
      <p:sp>
        <p:nvSpPr>
          <p:cNvPr id="15" name="文本框 14"/>
          <p:cNvSpPr txBox="1"/>
          <p:nvPr/>
        </p:nvSpPr>
        <p:spPr>
          <a:xfrm>
            <a:off x="11587655" y="6272213"/>
            <a:ext cx="312906" cy="369332"/>
          </a:xfrm>
          <a:prstGeom prst="rect">
            <a:avLst/>
          </a:prstGeom>
          <a:noFill/>
        </p:spPr>
        <p:txBody>
          <a:bodyPr wrap="none" rtlCol="0">
            <a:spAutoFit/>
          </a:bodyPr>
          <a:lstStyle/>
          <a:p>
            <a:r>
              <a:rPr lang="en-US" altLang="zh-CN" dirty="0" smtClean="0">
                <a:solidFill>
                  <a:schemeClr val="bg1"/>
                </a:solidFill>
              </a:rPr>
              <a:t>2</a:t>
            </a:r>
            <a:endParaRPr lang="zh-CN" altLang="en-US" dirty="0">
              <a:solidFill>
                <a:schemeClr val="bg1"/>
              </a:solidFill>
            </a:endParaRPr>
          </a:p>
        </p:txBody>
      </p:sp>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8071" y="2242232"/>
            <a:ext cx="6319748" cy="1886220"/>
          </a:xfrm>
          <a:prstGeom prst="rect">
            <a:avLst/>
          </a:prstGeom>
        </p:spPr>
      </p:pic>
      <p:pic>
        <p:nvPicPr>
          <p:cNvPr id="6" name="图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25051" y="2993572"/>
            <a:ext cx="4444184" cy="3193750"/>
          </a:xfrm>
          <a:prstGeom prst="rect">
            <a:avLst/>
          </a:prstGeom>
        </p:spPr>
      </p:pic>
      <p:sp>
        <p:nvSpPr>
          <p:cNvPr id="13" name="文本框 12"/>
          <p:cNvSpPr txBox="1"/>
          <p:nvPr/>
        </p:nvSpPr>
        <p:spPr>
          <a:xfrm>
            <a:off x="9150410" y="2646512"/>
            <a:ext cx="1224631"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Papers</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14" name="椭圆 13"/>
          <p:cNvSpPr/>
          <p:nvPr/>
        </p:nvSpPr>
        <p:spPr bwMode="auto">
          <a:xfrm>
            <a:off x="8486522" y="2569349"/>
            <a:ext cx="2429302" cy="615993"/>
          </a:xfrm>
          <a:prstGeom prst="ellipse">
            <a:avLst/>
          </a:prstGeom>
          <a:no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6" name="文本框 15"/>
          <p:cNvSpPr txBox="1"/>
          <p:nvPr/>
        </p:nvSpPr>
        <p:spPr>
          <a:xfrm>
            <a:off x="9163348" y="4450116"/>
            <a:ext cx="1156214"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Topics</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17" name="椭圆 16"/>
          <p:cNvSpPr/>
          <p:nvPr/>
        </p:nvSpPr>
        <p:spPr bwMode="auto">
          <a:xfrm>
            <a:off x="8486522" y="4364883"/>
            <a:ext cx="2429302" cy="615993"/>
          </a:xfrm>
          <a:prstGeom prst="ellipse">
            <a:avLst/>
          </a:prstGeom>
          <a:no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2" name="下箭头 11"/>
          <p:cNvSpPr/>
          <p:nvPr/>
        </p:nvSpPr>
        <p:spPr>
          <a:xfrm>
            <a:off x="9471804" y="3416060"/>
            <a:ext cx="588966" cy="712392"/>
          </a:xfrm>
          <a:prstGeom prst="down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4938461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fltVal val="0"/>
                                          </p:val>
                                        </p:tav>
                                        <p:tav tm="100000">
                                          <p:val>
                                            <p:strVal val="#ppt_w"/>
                                          </p:val>
                                        </p:tav>
                                      </p:tavLst>
                                    </p:anim>
                                    <p:anim calcmode="lin" valueType="num">
                                      <p:cBhvr>
                                        <p:cTn id="30" dur="500" fill="hold"/>
                                        <p:tgtEl>
                                          <p:spTgt spid="16"/>
                                        </p:tgtEl>
                                        <p:attrNameLst>
                                          <p:attrName>ppt_h</p:attrName>
                                        </p:attrNameLst>
                                      </p:cBhvr>
                                      <p:tavLst>
                                        <p:tav tm="0">
                                          <p:val>
                                            <p:fltVal val="0"/>
                                          </p:val>
                                        </p:tav>
                                        <p:tav tm="100000">
                                          <p:val>
                                            <p:strVal val="#ppt_h"/>
                                          </p:val>
                                        </p:tav>
                                      </p:tavLst>
                                    </p:anim>
                                    <p:animEffect transition="in" filter="fade">
                                      <p:cBhvr>
                                        <p:cTn id="31" dur="500"/>
                                        <p:tgtEl>
                                          <p:spTgt spid="16"/>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fltVal val="0"/>
                                          </p:val>
                                        </p:tav>
                                        <p:tav tm="100000">
                                          <p:val>
                                            <p:strVal val="#ppt_w"/>
                                          </p:val>
                                        </p:tav>
                                      </p:tavLst>
                                    </p:anim>
                                    <p:anim calcmode="lin" valueType="num">
                                      <p:cBhvr>
                                        <p:cTn id="40" dur="500" fill="hold"/>
                                        <p:tgtEl>
                                          <p:spTgt spid="12"/>
                                        </p:tgtEl>
                                        <p:attrNameLst>
                                          <p:attrName>ppt_h</p:attrName>
                                        </p:attrNameLst>
                                      </p:cBhvr>
                                      <p:tavLst>
                                        <p:tav tm="0">
                                          <p:val>
                                            <p:fltVal val="0"/>
                                          </p:val>
                                        </p:tav>
                                        <p:tav tm="100000">
                                          <p:val>
                                            <p:strVal val="#ppt_h"/>
                                          </p:val>
                                        </p:tav>
                                      </p:tavLst>
                                    </p:anim>
                                    <p:animEffect transition="in" filter="fade">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16" grpId="0"/>
      <p:bldP spid="17"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 name="矩形 3"/>
          <p:cNvSpPr>
            <a:spLocks noChangeArrowheads="1"/>
          </p:cNvSpPr>
          <p:nvPr/>
        </p:nvSpPr>
        <p:spPr bwMode="auto">
          <a:xfrm>
            <a:off x="1692275" y="3052763"/>
            <a:ext cx="2422525" cy="769937"/>
          </a:xfrm>
          <a:prstGeom prst="rect">
            <a:avLst/>
          </a:prstGeom>
          <a:noFill/>
          <a:ln w="9525">
            <a:solidFill>
              <a:srgbClr val="FFFFFF">
                <a:alpha val="34901"/>
              </a:srgbClr>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4400" b="1">
                <a:solidFill>
                  <a:schemeClr val="bg1"/>
                </a:solidFill>
                <a:latin typeface="微软雅黑" panose="020B0503020204020204" pitchFamily="34" charset="-122"/>
                <a:ea typeface="微软雅黑" panose="020B0503020204020204" pitchFamily="34" charset="-122"/>
                <a:sym typeface="Roboto Th" pitchFamily="2" charset="0"/>
              </a:rPr>
              <a:t>Preview</a:t>
            </a:r>
          </a:p>
        </p:txBody>
      </p:sp>
      <p:grpSp>
        <p:nvGrpSpPr>
          <p:cNvPr id="19" name="组合 16"/>
          <p:cNvGrpSpPr>
            <a:grpSpLocks/>
          </p:cNvGrpSpPr>
          <p:nvPr/>
        </p:nvGrpSpPr>
        <p:grpSpPr bwMode="auto">
          <a:xfrm>
            <a:off x="5423254" y="1384300"/>
            <a:ext cx="4648792" cy="522288"/>
            <a:chOff x="0" y="0"/>
            <a:chExt cx="4426856" cy="522566"/>
          </a:xfrm>
        </p:grpSpPr>
        <p:sp>
          <p:nvSpPr>
            <p:cNvPr id="20" name="六边形 4"/>
            <p:cNvSpPr>
              <a:spLocks noChangeArrowheads="1"/>
            </p:cNvSpPr>
            <p:nvPr/>
          </p:nvSpPr>
          <p:spPr bwMode="auto">
            <a:xfrm>
              <a:off x="0" y="80686"/>
              <a:ext cx="348342" cy="300294"/>
            </a:xfrm>
            <a:prstGeom prst="hexagon">
              <a:avLst>
                <a:gd name="adj" fmla="val 24999"/>
                <a:gd name="vf" fmla="val 115470"/>
              </a:avLst>
            </a:prstGeom>
            <a:solidFill>
              <a:srgbClr val="FFFFFF">
                <a:alpha val="3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1" name="文本框 5"/>
            <p:cNvSpPr>
              <a:spLocks noChangeArrowheads="1"/>
            </p:cNvSpPr>
            <p:nvPr/>
          </p:nvSpPr>
          <p:spPr bwMode="auto">
            <a:xfrm>
              <a:off x="348342" y="0"/>
              <a:ext cx="4078514" cy="522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dirty="0" smtClean="0">
                  <a:solidFill>
                    <a:schemeClr val="bg1"/>
                  </a:solidFill>
                  <a:latin typeface="微软雅黑" panose="020B0503020204020204" pitchFamily="34" charset="-122"/>
                  <a:ea typeface="微软雅黑" panose="020B0503020204020204" pitchFamily="34" charset="-122"/>
                  <a:sym typeface="Roboto Th" pitchFamily="2" charset="0"/>
                </a:rPr>
                <a:t>The General </a:t>
              </a:r>
              <a:r>
                <a:rPr lang="en-US" altLang="zh-CN" dirty="0">
                  <a:solidFill>
                    <a:schemeClr val="bg1"/>
                  </a:solidFill>
                  <a:latin typeface="微软雅黑" panose="020B0503020204020204" pitchFamily="34" charset="-122"/>
                  <a:ea typeface="微软雅黑" panose="020B0503020204020204" pitchFamily="34" charset="-122"/>
                  <a:sym typeface="Roboto Th" pitchFamily="2" charset="0"/>
                </a:rPr>
                <a:t>Model</a:t>
              </a:r>
            </a:p>
          </p:txBody>
        </p:sp>
      </p:grpSp>
      <p:grpSp>
        <p:nvGrpSpPr>
          <p:cNvPr id="22" name="组合 17"/>
          <p:cNvGrpSpPr>
            <a:grpSpLocks/>
          </p:cNvGrpSpPr>
          <p:nvPr/>
        </p:nvGrpSpPr>
        <p:grpSpPr bwMode="auto">
          <a:xfrm>
            <a:off x="5423254" y="2392363"/>
            <a:ext cx="5959475" cy="523875"/>
            <a:chOff x="0" y="0"/>
            <a:chExt cx="5960505" cy="524154"/>
          </a:xfrm>
        </p:grpSpPr>
        <p:sp>
          <p:nvSpPr>
            <p:cNvPr id="23" name="六边形 18"/>
            <p:cNvSpPr>
              <a:spLocks noChangeArrowheads="1"/>
            </p:cNvSpPr>
            <p:nvPr/>
          </p:nvSpPr>
          <p:spPr bwMode="auto">
            <a:xfrm>
              <a:off x="0" y="80686"/>
              <a:ext cx="348342" cy="300294"/>
            </a:xfrm>
            <a:prstGeom prst="hexagon">
              <a:avLst>
                <a:gd name="adj" fmla="val 24999"/>
                <a:gd name="vf" fmla="val 115470"/>
              </a:avLst>
            </a:prstGeom>
            <a:solidFill>
              <a:srgbClr val="FFFFFF">
                <a:alpha val="3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4" name="文本框 19"/>
            <p:cNvSpPr>
              <a:spLocks noChangeArrowheads="1"/>
            </p:cNvSpPr>
            <p:nvPr/>
          </p:nvSpPr>
          <p:spPr bwMode="auto">
            <a:xfrm>
              <a:off x="513935" y="0"/>
              <a:ext cx="5446570" cy="524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a:solidFill>
                    <a:schemeClr val="bg1"/>
                  </a:solidFill>
                  <a:latin typeface="微软雅黑" panose="020B0503020204020204" pitchFamily="34" charset="-122"/>
                  <a:ea typeface="微软雅黑" panose="020B0503020204020204" pitchFamily="34" charset="-122"/>
                  <a:sym typeface="Roboto Th" pitchFamily="2" charset="0"/>
                </a:rPr>
                <a:t>Topic Hierarchy in Database</a:t>
              </a:r>
            </a:p>
          </p:txBody>
        </p:sp>
      </p:grpSp>
      <p:grpSp>
        <p:nvGrpSpPr>
          <p:cNvPr id="25" name="组合 20"/>
          <p:cNvGrpSpPr>
            <a:grpSpLocks/>
          </p:cNvGrpSpPr>
          <p:nvPr/>
        </p:nvGrpSpPr>
        <p:grpSpPr bwMode="auto">
          <a:xfrm>
            <a:off x="5423254" y="3414713"/>
            <a:ext cx="3175000" cy="523875"/>
            <a:chOff x="0" y="0"/>
            <a:chExt cx="3175792" cy="523220"/>
          </a:xfrm>
        </p:grpSpPr>
        <p:sp>
          <p:nvSpPr>
            <p:cNvPr id="26" name="六边形 21"/>
            <p:cNvSpPr>
              <a:spLocks noChangeArrowheads="1"/>
            </p:cNvSpPr>
            <p:nvPr/>
          </p:nvSpPr>
          <p:spPr bwMode="auto">
            <a:xfrm>
              <a:off x="0" y="80686"/>
              <a:ext cx="348342" cy="300294"/>
            </a:xfrm>
            <a:prstGeom prst="hexagon">
              <a:avLst>
                <a:gd name="adj" fmla="val 24999"/>
                <a:gd name="vf" fmla="val 115470"/>
              </a:avLst>
            </a:prstGeom>
            <a:solidFill>
              <a:srgbClr val="FFFFFF">
                <a:alpha val="3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7" name="文本框 22"/>
            <p:cNvSpPr>
              <a:spLocks noChangeArrowheads="1"/>
            </p:cNvSpPr>
            <p:nvPr/>
          </p:nvSpPr>
          <p:spPr bwMode="auto">
            <a:xfrm>
              <a:off x="513935" y="0"/>
              <a:ext cx="26618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a:solidFill>
                    <a:schemeClr val="bg1"/>
                  </a:solidFill>
                  <a:latin typeface="微软雅黑" panose="020B0503020204020204" pitchFamily="34" charset="-122"/>
                  <a:ea typeface="微软雅黑" panose="020B0503020204020204" pitchFamily="34" charset="-122"/>
                  <a:sym typeface="Roboto Th" pitchFamily="2" charset="0"/>
                </a:rPr>
                <a:t>Our Model</a:t>
              </a:r>
            </a:p>
          </p:txBody>
        </p:sp>
      </p:grpSp>
      <p:grpSp>
        <p:nvGrpSpPr>
          <p:cNvPr id="28" name="组合 23"/>
          <p:cNvGrpSpPr>
            <a:grpSpLocks/>
          </p:cNvGrpSpPr>
          <p:nvPr/>
        </p:nvGrpSpPr>
        <p:grpSpPr bwMode="auto">
          <a:xfrm>
            <a:off x="5423254" y="4424363"/>
            <a:ext cx="3573789" cy="522287"/>
            <a:chOff x="0" y="0"/>
            <a:chExt cx="3574521" cy="523220"/>
          </a:xfrm>
        </p:grpSpPr>
        <p:sp>
          <p:nvSpPr>
            <p:cNvPr id="29" name="六边形 24"/>
            <p:cNvSpPr>
              <a:spLocks noChangeArrowheads="1"/>
            </p:cNvSpPr>
            <p:nvPr/>
          </p:nvSpPr>
          <p:spPr bwMode="auto">
            <a:xfrm>
              <a:off x="0" y="80686"/>
              <a:ext cx="348342" cy="300294"/>
            </a:xfrm>
            <a:prstGeom prst="hexagon">
              <a:avLst>
                <a:gd name="adj" fmla="val 24999"/>
                <a:gd name="vf" fmla="val 115470"/>
              </a:avLst>
            </a:prstGeom>
            <a:solidFill>
              <a:srgbClr val="FFFFFF">
                <a:alpha val="3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0" name="文本框 25"/>
            <p:cNvSpPr>
              <a:spLocks noChangeArrowheads="1"/>
            </p:cNvSpPr>
            <p:nvPr/>
          </p:nvSpPr>
          <p:spPr bwMode="auto">
            <a:xfrm>
              <a:off x="691392" y="0"/>
              <a:ext cx="2883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dirty="0" smtClean="0">
                  <a:solidFill>
                    <a:schemeClr val="bg1"/>
                  </a:solidFill>
                  <a:latin typeface="微软雅黑" panose="020B0503020204020204" pitchFamily="34" charset="-122"/>
                  <a:ea typeface="微软雅黑" panose="020B0503020204020204" pitchFamily="34" charset="-122"/>
                  <a:sym typeface="Roboto Th" pitchFamily="2" charset="0"/>
                </a:rPr>
                <a:t>Topic Analysis</a:t>
              </a:r>
              <a:endParaRPr lang="en-US" altLang="zh-CN" dirty="0">
                <a:solidFill>
                  <a:schemeClr val="bg1"/>
                </a:solidFill>
                <a:latin typeface="微软雅黑" panose="020B0503020204020204" pitchFamily="34" charset="-122"/>
                <a:ea typeface="微软雅黑" panose="020B0503020204020204" pitchFamily="34" charset="-122"/>
                <a:sym typeface="Roboto Th" pitchFamily="2" charset="0"/>
              </a:endParaRPr>
            </a:p>
          </p:txBody>
        </p:sp>
      </p:grpSp>
      <p:grpSp>
        <p:nvGrpSpPr>
          <p:cNvPr id="31" name="组合 23"/>
          <p:cNvGrpSpPr>
            <a:grpSpLocks/>
          </p:cNvGrpSpPr>
          <p:nvPr/>
        </p:nvGrpSpPr>
        <p:grpSpPr bwMode="auto">
          <a:xfrm>
            <a:off x="5423254" y="5430838"/>
            <a:ext cx="2547554" cy="523875"/>
            <a:chOff x="0" y="0"/>
            <a:chExt cx="2547995" cy="524154"/>
          </a:xfrm>
        </p:grpSpPr>
        <p:sp>
          <p:nvSpPr>
            <p:cNvPr id="32" name="六边形 24"/>
            <p:cNvSpPr>
              <a:spLocks noChangeArrowheads="1"/>
            </p:cNvSpPr>
            <p:nvPr/>
          </p:nvSpPr>
          <p:spPr bwMode="auto">
            <a:xfrm>
              <a:off x="0" y="80686"/>
              <a:ext cx="348342" cy="300294"/>
            </a:xfrm>
            <a:prstGeom prst="hexagon">
              <a:avLst>
                <a:gd name="adj" fmla="val 24999"/>
                <a:gd name="vf" fmla="val 115470"/>
              </a:avLst>
            </a:prstGeom>
            <a:solidFill>
              <a:srgbClr val="FFFFFF">
                <a:alpha val="3607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3" name="文本框 25"/>
            <p:cNvSpPr>
              <a:spLocks noChangeArrowheads="1"/>
            </p:cNvSpPr>
            <p:nvPr/>
          </p:nvSpPr>
          <p:spPr bwMode="auto">
            <a:xfrm>
              <a:off x="513934" y="0"/>
              <a:ext cx="2034061" cy="524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dirty="0" smtClean="0">
                  <a:solidFill>
                    <a:schemeClr val="bg1"/>
                  </a:solidFill>
                  <a:latin typeface="微软雅黑" panose="020B0503020204020204" pitchFamily="34" charset="-122"/>
                  <a:ea typeface="微软雅黑" panose="020B0503020204020204" pitchFamily="34" charset="-122"/>
                  <a:sym typeface="Roboto Th" pitchFamily="2" charset="0"/>
                </a:rPr>
                <a:t>Demo</a:t>
              </a:r>
              <a:endParaRPr lang="en-US" altLang="zh-CN" dirty="0">
                <a:solidFill>
                  <a:schemeClr val="bg1"/>
                </a:solidFill>
                <a:latin typeface="微软雅黑" panose="020B0503020204020204" pitchFamily="34" charset="-122"/>
                <a:ea typeface="微软雅黑" panose="020B0503020204020204" pitchFamily="34" charset="-122"/>
                <a:sym typeface="Roboto Th" pitchFamily="2" charset="0"/>
              </a:endParaRPr>
            </a:p>
          </p:txBody>
        </p:sp>
      </p:grpSp>
      <p:sp>
        <p:nvSpPr>
          <p:cNvPr id="34" name="文本框 33"/>
          <p:cNvSpPr txBox="1"/>
          <p:nvPr/>
        </p:nvSpPr>
        <p:spPr>
          <a:xfrm>
            <a:off x="11587655" y="6272213"/>
            <a:ext cx="312906" cy="369332"/>
          </a:xfrm>
          <a:prstGeom prst="rect">
            <a:avLst/>
          </a:prstGeom>
          <a:noFill/>
        </p:spPr>
        <p:txBody>
          <a:bodyPr wrap="none" rtlCol="0">
            <a:spAutoFit/>
          </a:bodyPr>
          <a:lstStyle/>
          <a:p>
            <a:r>
              <a:rPr lang="en-US" altLang="zh-CN" dirty="0" smtClean="0">
                <a:solidFill>
                  <a:schemeClr val="bg1"/>
                </a:solidFill>
              </a:rPr>
              <a:t>3</a:t>
            </a:r>
            <a:endParaRPr lang="zh-CN" altLang="en-US" dirty="0">
              <a:solidFill>
                <a:schemeClr val="bg1"/>
              </a:solidFill>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 name="圆角矩形 3"/>
          <p:cNvSpPr>
            <a:spLocks noChangeArrowheads="1"/>
          </p:cNvSpPr>
          <p:nvPr/>
        </p:nvSpPr>
        <p:spPr bwMode="auto">
          <a:xfrm>
            <a:off x="1479550" y="869950"/>
            <a:ext cx="9174163" cy="914400"/>
          </a:xfrm>
          <a:prstGeom prst="roundRect">
            <a:avLst>
              <a:gd name="adj" fmla="val 16667"/>
            </a:avLst>
          </a:prstGeom>
          <a:noFill/>
          <a:ln w="12700">
            <a:solidFill>
              <a:srgbClr val="FFFFFF">
                <a:alpha val="38823"/>
              </a:srgb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2" name="文本框 4"/>
          <p:cNvSpPr>
            <a:spLocks noChangeArrowheads="1"/>
          </p:cNvSpPr>
          <p:nvPr/>
        </p:nvSpPr>
        <p:spPr bwMode="auto">
          <a:xfrm>
            <a:off x="3571875" y="1004888"/>
            <a:ext cx="49911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4000" dirty="0" smtClean="0">
                <a:solidFill>
                  <a:schemeClr val="bg1"/>
                </a:solidFill>
                <a:latin typeface="微软雅黑" panose="020B0503020204020204" pitchFamily="34" charset="-122"/>
                <a:ea typeface="微软雅黑" panose="020B0503020204020204" pitchFamily="34" charset="-122"/>
                <a:sym typeface="Roboto Th" pitchFamily="2" charset="0"/>
              </a:rPr>
              <a:t>The General Model </a:t>
            </a:r>
            <a:endParaRPr lang="en-US" altLang="zh-CN" sz="4000" dirty="0">
              <a:solidFill>
                <a:schemeClr val="bg1"/>
              </a:solidFill>
              <a:latin typeface="微软雅黑" panose="020B0503020204020204" pitchFamily="34" charset="-122"/>
              <a:ea typeface="微软雅黑" panose="020B0503020204020204" pitchFamily="34" charset="-122"/>
              <a:sym typeface="Roboto Th" pitchFamily="2" charset="0"/>
            </a:endParaRPr>
          </a:p>
        </p:txBody>
      </p:sp>
      <p:sp>
        <p:nvSpPr>
          <p:cNvPr id="13" name="圆角矩形 6"/>
          <p:cNvSpPr>
            <a:spLocks noChangeArrowheads="1"/>
          </p:cNvSpPr>
          <p:nvPr/>
        </p:nvSpPr>
        <p:spPr bwMode="auto">
          <a:xfrm>
            <a:off x="6369976" y="3476678"/>
            <a:ext cx="4844412" cy="2664809"/>
          </a:xfrm>
          <a:prstGeom prst="roundRect">
            <a:avLst>
              <a:gd name="adj" fmla="val 6667"/>
            </a:avLst>
          </a:prstGeom>
          <a:noFill/>
          <a:ln w="12700">
            <a:solidFill>
              <a:srgbClr val="FFFFFF">
                <a:alpha val="34901"/>
              </a:srgb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7" name="圆角矩形 7"/>
          <p:cNvSpPr>
            <a:spLocks noChangeArrowheads="1"/>
          </p:cNvSpPr>
          <p:nvPr/>
        </p:nvSpPr>
        <p:spPr bwMode="auto">
          <a:xfrm>
            <a:off x="6369976" y="3476679"/>
            <a:ext cx="4844411" cy="685910"/>
          </a:xfrm>
          <a:prstGeom prst="roundRect">
            <a:avLst>
              <a:gd name="adj" fmla="val 6667"/>
            </a:avLst>
          </a:prstGeom>
          <a:solidFill>
            <a:srgbClr val="FFFFFF">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mc:AlternateContent xmlns:mc="http://schemas.openxmlformats.org/markup-compatibility/2006" xmlns:a14="http://schemas.microsoft.com/office/drawing/2010/main">
        <mc:Choice Requires="a14">
          <p:sp>
            <p:nvSpPr>
              <p:cNvPr id="18" name="文本框 17"/>
              <p:cNvSpPr txBox="1"/>
              <p:nvPr/>
            </p:nvSpPr>
            <p:spPr>
              <a:xfrm>
                <a:off x="1175366" y="3628468"/>
                <a:ext cx="4597092" cy="490199"/>
              </a:xfrm>
              <a:prstGeom prst="rect">
                <a:avLst/>
              </a:prstGeom>
              <a:noFill/>
            </p:spPr>
            <p:txBody>
              <a:bodyPr wrap="none" rtlCol="0">
                <a:spAutoFit/>
              </a:bodyPr>
              <a:lstStyle/>
              <a:p>
                <a:r>
                  <a:rPr lang="en-US" altLang="zh-CN" sz="2400" dirty="0" smtClean="0">
                    <a:solidFill>
                      <a:schemeClr val="bg1"/>
                    </a:solidFill>
                    <a:latin typeface="Times New Roman" panose="02020603050405020304" pitchFamily="18" charset="0"/>
                    <a:cs typeface="Times New Roman" panose="02020603050405020304" pitchFamily="18" charset="0"/>
                  </a:rPr>
                  <a:t>Topic sample: </a:t>
                </a:r>
                <a14:m>
                  <m:oMath xmlns:m="http://schemas.openxmlformats.org/officeDocument/2006/math">
                    <m:sSub>
                      <m:sSubPr>
                        <m:ctrlPr>
                          <a:rPr lang="en-US" altLang="zh-CN" sz="2400" b="0" i="1" smtClean="0">
                            <a:solidFill>
                              <a:schemeClr val="bg1"/>
                            </a:solidFill>
                            <a:latin typeface="Cambria Math" panose="02040503050406030204" pitchFamily="18" charset="0"/>
                            <a:cs typeface="Times New Roman" panose="02020603050405020304" pitchFamily="18" charset="0"/>
                          </a:rPr>
                        </m:ctrlPr>
                      </m:sSubPr>
                      <m:e>
                        <m:r>
                          <a:rPr lang="en-US" altLang="zh-CN" sz="2400" b="0" i="1" smtClean="0">
                            <a:solidFill>
                              <a:schemeClr val="bg1"/>
                            </a:solidFill>
                            <a:latin typeface="Cambria Math" panose="02040503050406030204" pitchFamily="18" charset="0"/>
                            <a:cs typeface="Times New Roman" panose="02020603050405020304" pitchFamily="18" charset="0"/>
                          </a:rPr>
                          <m:t>𝑧</m:t>
                        </m:r>
                      </m:e>
                      <m:sub>
                        <m:r>
                          <a:rPr lang="en-US" altLang="zh-CN" sz="2400" b="0" i="1" smtClean="0">
                            <a:solidFill>
                              <a:schemeClr val="bg1"/>
                            </a:solidFill>
                            <a:latin typeface="Cambria Math" panose="02040503050406030204" pitchFamily="18" charset="0"/>
                            <a:cs typeface="Times New Roman" panose="02020603050405020304" pitchFamily="18" charset="0"/>
                          </a:rPr>
                          <m:t>𝑡</m:t>
                        </m:r>
                      </m:sub>
                    </m:sSub>
                    <m:r>
                      <a:rPr lang="en-US" altLang="zh-CN" sz="2400" b="0" i="1" smtClean="0">
                        <a:solidFill>
                          <a:schemeClr val="bg1"/>
                        </a:solidFill>
                        <a:latin typeface="Cambria Math" panose="02040503050406030204" pitchFamily="18" charset="0"/>
                        <a:cs typeface="Times New Roman" panose="02020603050405020304" pitchFamily="18" charset="0"/>
                      </a:rPr>
                      <m:t> </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 </m:t>
                    </m:r>
                    <m:sSub>
                      <m:sSubPr>
                        <m:ctrlP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𝐷</m:t>
                        </m:r>
                      </m:e>
                      <m:sub>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𝑑𝑜𝑐</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_</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𝑡𝑜𝑝𝑖𝑐</m:t>
                        </m:r>
                      </m:sub>
                    </m:sSub>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𝑧</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𝑑</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a14:m>
                <a:endParaRPr lang="zh-CN" altLang="en-US" sz="2400"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18" name="文本框 17"/>
              <p:cNvSpPr txBox="1">
                <a:spLocks noRot="1" noChangeAspect="1" noMove="1" noResize="1" noEditPoints="1" noAdjustHandles="1" noChangeArrowheads="1" noChangeShapeType="1" noTextEdit="1"/>
              </p:cNvSpPr>
              <p:nvPr/>
            </p:nvSpPr>
            <p:spPr>
              <a:xfrm>
                <a:off x="1175366" y="3628468"/>
                <a:ext cx="4597092" cy="490199"/>
              </a:xfrm>
              <a:prstGeom prst="rect">
                <a:avLst/>
              </a:prstGeom>
              <a:blipFill rotWithShape="0">
                <a:blip r:embed="rId4"/>
                <a:stretch>
                  <a:fillRect l="-2122" t="-9877" r="-133" b="-2098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文本框 18"/>
              <p:cNvSpPr txBox="1"/>
              <p:nvPr/>
            </p:nvSpPr>
            <p:spPr>
              <a:xfrm>
                <a:off x="6369976" y="3589215"/>
                <a:ext cx="4951612" cy="490199"/>
              </a:xfrm>
              <a:prstGeom prst="rect">
                <a:avLst/>
              </a:prstGeom>
              <a:noFill/>
            </p:spPr>
            <p:txBody>
              <a:bodyPr wrap="none" rtlCol="0">
                <a:spAutoFit/>
              </a:bodyPr>
              <a:lstStyle/>
              <a:p>
                <a:r>
                  <a:rPr lang="en-US" altLang="zh-CN" sz="2400" dirty="0" smtClean="0">
                    <a:solidFill>
                      <a:schemeClr val="bg1"/>
                    </a:solidFill>
                    <a:latin typeface="Times New Roman" panose="02020603050405020304" pitchFamily="18" charset="0"/>
                    <a:cs typeface="Times New Roman" panose="02020603050405020304" pitchFamily="18" charset="0"/>
                  </a:rPr>
                  <a:t>Citation sample: </a:t>
                </a:r>
                <a14:m>
                  <m:oMath xmlns:m="http://schemas.openxmlformats.org/officeDocument/2006/math">
                    <m:sSub>
                      <m:sSubPr>
                        <m:ctrlPr>
                          <a:rPr lang="en-US" altLang="zh-CN" sz="2400" b="0" i="1" smtClean="0">
                            <a:solidFill>
                              <a:schemeClr val="bg1"/>
                            </a:solidFill>
                            <a:latin typeface="Cambria Math" panose="02040503050406030204" pitchFamily="18" charset="0"/>
                            <a:cs typeface="Times New Roman" panose="02020603050405020304" pitchFamily="18" charset="0"/>
                          </a:rPr>
                        </m:ctrlPr>
                      </m:sSubPr>
                      <m:e>
                        <m:r>
                          <m:rPr>
                            <m:sty m:val="p"/>
                          </m:rPr>
                          <a:rPr lang="en-US" altLang="zh-CN" sz="2400" b="0" i="0" smtClean="0">
                            <a:solidFill>
                              <a:schemeClr val="bg1"/>
                            </a:solidFill>
                            <a:latin typeface="Cambria Math" panose="02040503050406030204" pitchFamily="18" charset="0"/>
                            <a:cs typeface="Times New Roman" panose="02020603050405020304" pitchFamily="18" charset="0"/>
                          </a:rPr>
                          <m:t>c</m:t>
                        </m:r>
                      </m:e>
                      <m:sub>
                        <m:r>
                          <m:rPr>
                            <m:sty m:val="p"/>
                          </m:rPr>
                          <a:rPr lang="en-US" altLang="zh-CN" sz="2400" b="0" i="0" smtClean="0">
                            <a:solidFill>
                              <a:schemeClr val="bg1"/>
                            </a:solidFill>
                            <a:latin typeface="Cambria Math" panose="02040503050406030204" pitchFamily="18" charset="0"/>
                            <a:cs typeface="Times New Roman" panose="02020603050405020304" pitchFamily="18" charset="0"/>
                          </a:rPr>
                          <m:t>t</m:t>
                        </m:r>
                      </m:sub>
                    </m:sSub>
                    <m:r>
                      <a:rPr lang="en-US" altLang="zh-CN" sz="2400" b="0" i="0" smtClean="0">
                        <a:solidFill>
                          <a:schemeClr val="bg1"/>
                        </a:solidFill>
                        <a:latin typeface="Cambria Math" panose="02040503050406030204" pitchFamily="18" charset="0"/>
                        <a:cs typeface="Times New Roman" panose="02020603050405020304" pitchFamily="18" charset="0"/>
                      </a:rPr>
                      <m:t> </m:t>
                    </m:r>
                    <m: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 </m:t>
                    </m:r>
                    <m:sSub>
                      <m:sSubPr>
                        <m:ctrlP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ctrlPr>
                      </m:sSubPr>
                      <m:e>
                        <m:r>
                          <m:rPr>
                            <m:sty m:val="p"/>
                          </m:rP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D</m:t>
                        </m:r>
                      </m:e>
                      <m:sub>
                        <m:r>
                          <m:rPr>
                            <m:sty m:val="p"/>
                          </m:rP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topic</m:t>
                        </m:r>
                        <m: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_</m:t>
                        </m:r>
                        <m:r>
                          <m:rPr>
                            <m:sty m:val="p"/>
                          </m:rP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doc</m:t>
                        </m:r>
                      </m:sub>
                    </m:sSub>
                    <m: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c</m:t>
                    </m:r>
                    <m: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ctrlPr>
                      </m:sSubPr>
                      <m:e>
                        <m:r>
                          <m:rPr>
                            <m:sty m:val="p"/>
                          </m:rP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z</m:t>
                        </m:r>
                      </m:e>
                      <m:sub>
                        <m:r>
                          <m:rPr>
                            <m:sty m:val="p"/>
                          </m:rP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t</m:t>
                        </m:r>
                      </m:sub>
                    </m:sSub>
                    <m: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a14:m>
                <a:endParaRPr lang="zh-CN" altLang="en-US" sz="2400"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19" name="文本框 18"/>
              <p:cNvSpPr txBox="1">
                <a:spLocks noRot="1" noChangeAspect="1" noMove="1" noResize="1" noEditPoints="1" noAdjustHandles="1" noChangeArrowheads="1" noChangeShapeType="1" noTextEdit="1"/>
              </p:cNvSpPr>
              <p:nvPr/>
            </p:nvSpPr>
            <p:spPr>
              <a:xfrm>
                <a:off x="6369976" y="3589215"/>
                <a:ext cx="4951612" cy="490199"/>
              </a:xfrm>
              <a:prstGeom prst="rect">
                <a:avLst/>
              </a:prstGeom>
              <a:blipFill rotWithShape="0">
                <a:blip r:embed="rId5"/>
                <a:stretch>
                  <a:fillRect l="-1970" t="-10000" b="-2250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1" name="文本框 20"/>
              <p:cNvSpPr txBox="1"/>
              <p:nvPr/>
            </p:nvSpPr>
            <p:spPr>
              <a:xfrm>
                <a:off x="1254939" y="4314153"/>
                <a:ext cx="4437946" cy="769441"/>
              </a:xfrm>
              <a:prstGeom prst="rect">
                <a:avLst/>
              </a:prstGeom>
              <a:noFill/>
            </p:spPr>
            <p:txBody>
              <a:bodyPr wrap="none" rtlCol="0">
                <a:spAutoFit/>
              </a:bodyPr>
              <a:lstStyle/>
              <a:p>
                <a:r>
                  <a:rPr lang="en-US" altLang="zh-CN" sz="2200" i="1" dirty="0" smtClean="0">
                    <a:solidFill>
                      <a:schemeClr val="bg1"/>
                    </a:solidFill>
                    <a:latin typeface="Times New Roman" panose="02020603050405020304" pitchFamily="18" charset="0"/>
                    <a:cs typeface="Times New Roman" panose="02020603050405020304" pitchFamily="18" charset="0"/>
                  </a:rPr>
                  <a:t>A probability distribution over topics </a:t>
                </a:r>
              </a:p>
              <a:p>
                <a:r>
                  <a:rPr lang="en-US" altLang="zh-CN" sz="2200" i="1" dirty="0" smtClean="0">
                    <a:solidFill>
                      <a:schemeClr val="bg1"/>
                    </a:solidFill>
                    <a:latin typeface="Times New Roman" panose="02020603050405020304" pitchFamily="18" charset="0"/>
                    <a:cs typeface="Times New Roman" panose="02020603050405020304" pitchFamily="18" charset="0"/>
                  </a:rPr>
                  <a:t>conditioned on document </a:t>
                </a:r>
                <a14:m>
                  <m:oMath xmlns:m="http://schemas.openxmlformats.org/officeDocument/2006/math">
                    <m:r>
                      <a:rPr lang="en-US" altLang="zh-CN" sz="22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𝑑</m:t>
                    </m:r>
                  </m:oMath>
                </a14:m>
                <a:r>
                  <a:rPr lang="en-US" altLang="zh-CN" sz="2200" i="1" dirty="0" smtClean="0">
                    <a:solidFill>
                      <a:schemeClr val="bg1"/>
                    </a:solidFill>
                    <a:latin typeface="Times New Roman" panose="02020603050405020304" pitchFamily="18" charset="0"/>
                    <a:cs typeface="Times New Roman" panose="02020603050405020304" pitchFamily="18" charset="0"/>
                  </a:rPr>
                  <a:t>.</a:t>
                </a:r>
              </a:p>
            </p:txBody>
          </p:sp>
        </mc:Choice>
        <mc:Fallback xmlns="">
          <p:sp>
            <p:nvSpPr>
              <p:cNvPr id="21" name="文本框 20"/>
              <p:cNvSpPr txBox="1">
                <a:spLocks noRot="1" noChangeAspect="1" noMove="1" noResize="1" noEditPoints="1" noAdjustHandles="1" noChangeArrowheads="1" noChangeShapeType="1" noTextEdit="1"/>
              </p:cNvSpPr>
              <p:nvPr/>
            </p:nvSpPr>
            <p:spPr>
              <a:xfrm>
                <a:off x="1254939" y="4314153"/>
                <a:ext cx="4437946" cy="769441"/>
              </a:xfrm>
              <a:prstGeom prst="rect">
                <a:avLst/>
              </a:prstGeom>
              <a:blipFill rotWithShape="0">
                <a:blip r:embed="rId6"/>
                <a:stretch>
                  <a:fillRect l="-1786" t="-5556" r="-824" b="-15079"/>
                </a:stretch>
              </a:blipFill>
            </p:spPr>
            <p:txBody>
              <a:bodyPr/>
              <a:lstStyle/>
              <a:p>
                <a:r>
                  <a:rPr lang="zh-CN" altLang="en-US">
                    <a:noFill/>
                  </a:rPr>
                  <a:t> </a:t>
                </a:r>
              </a:p>
            </p:txBody>
          </p:sp>
        </mc:Fallback>
      </mc:AlternateContent>
      <p:sp>
        <p:nvSpPr>
          <p:cNvPr id="22" name="文本框 21"/>
          <p:cNvSpPr txBox="1"/>
          <p:nvPr/>
        </p:nvSpPr>
        <p:spPr>
          <a:xfrm>
            <a:off x="6532203" y="4259486"/>
            <a:ext cx="4343368" cy="769441"/>
          </a:xfrm>
          <a:prstGeom prst="rect">
            <a:avLst/>
          </a:prstGeom>
          <a:noFill/>
        </p:spPr>
        <p:txBody>
          <a:bodyPr wrap="none" rtlCol="0">
            <a:spAutoFit/>
          </a:bodyPr>
          <a:lstStyle/>
          <a:p>
            <a:r>
              <a:rPr lang="en-US" altLang="zh-CN" sz="2200" i="1" dirty="0" smtClean="0">
                <a:solidFill>
                  <a:schemeClr val="bg1"/>
                </a:solidFill>
                <a:latin typeface="Times New Roman" panose="02020603050405020304" pitchFamily="18" charset="0"/>
                <a:cs typeface="Times New Roman" panose="02020603050405020304" pitchFamily="18" charset="0"/>
              </a:rPr>
              <a:t>A reverse conditional distribution of </a:t>
            </a:r>
          </a:p>
          <a:p>
            <a:r>
              <a:rPr lang="en-US" altLang="zh-CN" sz="2200" i="1" dirty="0" smtClean="0">
                <a:solidFill>
                  <a:schemeClr val="bg1"/>
                </a:solidFill>
                <a:latin typeface="Times New Roman" panose="02020603050405020304" pitchFamily="18" charset="0"/>
                <a:cs typeface="Times New Roman" panose="02020603050405020304" pitchFamily="18" charset="0"/>
              </a:rPr>
              <a:t>documents given a topic.</a:t>
            </a:r>
          </a:p>
        </p:txBody>
      </p:sp>
      <p:sp>
        <p:nvSpPr>
          <p:cNvPr id="23" name="圆角矩形 6"/>
          <p:cNvSpPr>
            <a:spLocks noChangeArrowheads="1"/>
          </p:cNvSpPr>
          <p:nvPr/>
        </p:nvSpPr>
        <p:spPr bwMode="auto">
          <a:xfrm>
            <a:off x="928046" y="3487231"/>
            <a:ext cx="4844412" cy="2664809"/>
          </a:xfrm>
          <a:prstGeom prst="roundRect">
            <a:avLst>
              <a:gd name="adj" fmla="val 6667"/>
            </a:avLst>
          </a:prstGeom>
          <a:noFill/>
          <a:ln w="12700">
            <a:solidFill>
              <a:srgbClr val="FFFFFF">
                <a:alpha val="34901"/>
              </a:srgb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4" name="圆角矩形 7"/>
          <p:cNvSpPr>
            <a:spLocks noChangeArrowheads="1"/>
          </p:cNvSpPr>
          <p:nvPr/>
        </p:nvSpPr>
        <p:spPr bwMode="auto">
          <a:xfrm>
            <a:off x="928046" y="3487232"/>
            <a:ext cx="4844411" cy="685910"/>
          </a:xfrm>
          <a:prstGeom prst="roundRect">
            <a:avLst>
              <a:gd name="adj" fmla="val 6667"/>
            </a:avLst>
          </a:prstGeom>
          <a:solidFill>
            <a:srgbClr val="FFFFFF">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mc:AlternateContent xmlns:mc="http://schemas.openxmlformats.org/markup-compatibility/2006" xmlns:a14="http://schemas.microsoft.com/office/drawing/2010/main">
        <mc:Choice Requires="a14">
          <p:sp>
            <p:nvSpPr>
              <p:cNvPr id="25" name="文本框 24"/>
              <p:cNvSpPr txBox="1"/>
              <p:nvPr/>
            </p:nvSpPr>
            <p:spPr>
              <a:xfrm>
                <a:off x="2046556" y="2262505"/>
                <a:ext cx="8292398" cy="830997"/>
              </a:xfrm>
              <a:prstGeom prst="rect">
                <a:avLst/>
              </a:prstGeom>
              <a:noFill/>
            </p:spPr>
            <p:txBody>
              <a:bodyPr wrap="none" rtlCol="0">
                <a:spAutoFit/>
              </a:bodyPr>
              <a:lstStyle/>
              <a:p>
                <a:r>
                  <a:rPr lang="en-US" altLang="zh-CN" sz="2400" dirty="0" smtClean="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Suppose each document </a:t>
                </a:r>
                <a14:m>
                  <m:oMath xmlns:m="http://schemas.openxmlformats.org/officeDocument/2006/math">
                    <m:r>
                      <a:rPr lang="en-US" altLang="zh-CN" sz="2400" b="0" i="1" smtClean="0">
                        <a:solidFill>
                          <a:schemeClr val="bg1"/>
                        </a:solidFill>
                        <a:latin typeface="Cambria Math" panose="02040503050406030204" pitchFamily="18" charset="0"/>
                        <a:cs typeface="Times New Roman" panose="02020603050405020304" pitchFamily="18" charset="0"/>
                      </a:rPr>
                      <m:t>𝑑</m:t>
                    </m:r>
                  </m:oMath>
                </a14:m>
                <a:r>
                  <a:rPr lang="en-US" altLang="zh-CN" sz="2400" dirty="0" smtClean="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cites a subset of other documents </a:t>
                </a:r>
                <a14:m>
                  <m:oMath xmlns:m="http://schemas.openxmlformats.org/officeDocument/2006/math">
                    <m:d>
                      <m:dPr>
                        <m:begChr m:val="{"/>
                        <m:endChr m:val="}"/>
                        <m:ctrlPr>
                          <a:rPr lang="en-US" altLang="zh-CN" sz="2400" i="1" smtClean="0">
                            <a:solidFill>
                              <a:schemeClr val="bg1"/>
                            </a:solidFill>
                            <a:latin typeface="Cambria Math" panose="02040503050406030204" pitchFamily="18" charset="0"/>
                            <a:cs typeface="Times New Roman" panose="02020603050405020304" pitchFamily="18" charset="0"/>
                          </a:rPr>
                        </m:ctrlPr>
                      </m:dPr>
                      <m:e>
                        <m:sSub>
                          <m:sSubPr>
                            <m:ctrlPr>
                              <a:rPr lang="en-US" altLang="zh-CN" sz="2400" i="1" smtClean="0">
                                <a:solidFill>
                                  <a:schemeClr val="bg1"/>
                                </a:solidFill>
                                <a:latin typeface="Cambria Math" panose="02040503050406030204" pitchFamily="18" charset="0"/>
                                <a:cs typeface="Times New Roman" panose="02020603050405020304" pitchFamily="18" charset="0"/>
                              </a:rPr>
                            </m:ctrlPr>
                          </m:sSubPr>
                          <m:e>
                            <m:r>
                              <a:rPr lang="en-US" altLang="zh-CN" sz="2400" b="0" i="1" smtClean="0">
                                <a:solidFill>
                                  <a:schemeClr val="bg1"/>
                                </a:solidFill>
                                <a:latin typeface="Cambria Math" panose="02040503050406030204" pitchFamily="18" charset="0"/>
                                <a:cs typeface="Times New Roman" panose="02020603050405020304" pitchFamily="18" charset="0"/>
                              </a:rPr>
                              <m:t>𝑐</m:t>
                            </m:r>
                          </m:e>
                          <m:sub>
                            <m:r>
                              <a:rPr lang="en-US" altLang="zh-CN" sz="2400" b="0" i="1" smtClean="0">
                                <a:solidFill>
                                  <a:schemeClr val="bg1"/>
                                </a:solidFill>
                                <a:latin typeface="Cambria Math" panose="02040503050406030204" pitchFamily="18" charset="0"/>
                                <a:cs typeface="Times New Roman" panose="02020603050405020304" pitchFamily="18" charset="0"/>
                              </a:rPr>
                              <m:t>𝑡</m:t>
                            </m:r>
                          </m:sub>
                        </m:sSub>
                      </m:e>
                    </m:d>
                  </m:oMath>
                </a14:m>
                <a:r>
                  <a:rPr lang="en-US" altLang="zh-CN" sz="2400" dirty="0" smtClean="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a:t>
                </a:r>
              </a:p>
              <a:p>
                <a:r>
                  <a:rPr lang="en-US" altLang="zh-CN" sz="2400" dirty="0" smtClean="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where </a:t>
                </a:r>
                <a14:m>
                  <m:oMath xmlns:m="http://schemas.openxmlformats.org/officeDocument/2006/math">
                    <m:sSub>
                      <m:sSubPr>
                        <m:ctrlPr>
                          <a:rPr lang="en-US" altLang="zh-CN" sz="2400" i="1" smtClean="0">
                            <a:solidFill>
                              <a:schemeClr val="bg1"/>
                            </a:solidFill>
                            <a:latin typeface="Cambria Math" panose="02040503050406030204" pitchFamily="18" charset="0"/>
                            <a:cs typeface="Times New Roman" panose="02020603050405020304" pitchFamily="18" charset="0"/>
                          </a:rPr>
                        </m:ctrlPr>
                      </m:sSubPr>
                      <m:e>
                        <m:r>
                          <a:rPr lang="en-US" altLang="zh-CN" sz="2400" b="0" i="1" smtClean="0">
                            <a:solidFill>
                              <a:schemeClr val="bg1"/>
                            </a:solidFill>
                            <a:latin typeface="Cambria Math" panose="02040503050406030204" pitchFamily="18" charset="0"/>
                            <a:cs typeface="Times New Roman" panose="02020603050405020304" pitchFamily="18" charset="0"/>
                          </a:rPr>
                          <m:t>𝑐</m:t>
                        </m:r>
                      </m:e>
                      <m:sub>
                        <m:r>
                          <a:rPr lang="en-US" altLang="zh-CN" sz="2400" b="0" i="1" smtClean="0">
                            <a:solidFill>
                              <a:schemeClr val="bg1"/>
                            </a:solidFill>
                            <a:latin typeface="Cambria Math" panose="02040503050406030204" pitchFamily="18" charset="0"/>
                            <a:cs typeface="Times New Roman" panose="02020603050405020304" pitchFamily="18" charset="0"/>
                          </a:rPr>
                          <m:t>𝑡</m:t>
                        </m:r>
                      </m:sub>
                    </m:sSub>
                  </m:oMath>
                </a14:m>
                <a:r>
                  <a:rPr lang="en-US" altLang="zh-CN" sz="2400" dirty="0" smtClean="0">
                    <a:solidFill>
                      <a:schemeClr val="bg1"/>
                    </a:solidFill>
                    <a:latin typeface="Times New Roman" panose="02020603050405020304" pitchFamily="18" charset="0"/>
                    <a:ea typeface="微软雅黑" panose="020B0503020204020204" pitchFamily="34" charset="-122"/>
                    <a:cs typeface="Times New Roman" panose="02020603050405020304" pitchFamily="18" charset="0"/>
                  </a:rPr>
                  <a:t> is a cited reference. </a:t>
                </a:r>
                <a:endParaRPr lang="zh-CN" altLang="en-US" sz="2400" dirty="0">
                  <a:solidFill>
                    <a:schemeClr val="bg1"/>
                  </a:solidFill>
                  <a:latin typeface="Times New Roman" panose="02020603050405020304" pitchFamily="18" charset="0"/>
                  <a:ea typeface="微软雅黑" panose="020B0503020204020204" pitchFamily="34" charset="-122"/>
                  <a:cs typeface="Times New Roman" panose="02020603050405020304" pitchFamily="18" charset="0"/>
                </a:endParaRPr>
              </a:p>
            </p:txBody>
          </p:sp>
        </mc:Choice>
        <mc:Fallback xmlns="">
          <p:sp>
            <p:nvSpPr>
              <p:cNvPr id="25" name="文本框 24"/>
              <p:cNvSpPr txBox="1">
                <a:spLocks noRot="1" noChangeAspect="1" noMove="1" noResize="1" noEditPoints="1" noAdjustHandles="1" noChangeArrowheads="1" noChangeShapeType="1" noTextEdit="1"/>
              </p:cNvSpPr>
              <p:nvPr/>
            </p:nvSpPr>
            <p:spPr>
              <a:xfrm>
                <a:off x="2046556" y="2262505"/>
                <a:ext cx="8292398" cy="830997"/>
              </a:xfrm>
              <a:prstGeom prst="rect">
                <a:avLst/>
              </a:prstGeom>
              <a:blipFill rotWithShape="0">
                <a:blip r:embed="rId7"/>
                <a:stretch>
                  <a:fillRect l="-1176" t="-5882" r="-147" b="-16176"/>
                </a:stretch>
              </a:blipFill>
            </p:spPr>
            <p:txBody>
              <a:bodyPr/>
              <a:lstStyle/>
              <a:p>
                <a:r>
                  <a:rPr lang="zh-CN" altLang="en-US">
                    <a:noFill/>
                  </a:rPr>
                  <a:t> </a:t>
                </a:r>
              </a:p>
            </p:txBody>
          </p:sp>
        </mc:Fallback>
      </mc:AlternateContent>
      <p:sp>
        <p:nvSpPr>
          <p:cNvPr id="14" name="文本框 13"/>
          <p:cNvSpPr txBox="1"/>
          <p:nvPr/>
        </p:nvSpPr>
        <p:spPr>
          <a:xfrm>
            <a:off x="11587655" y="6272213"/>
            <a:ext cx="312906" cy="369332"/>
          </a:xfrm>
          <a:prstGeom prst="rect">
            <a:avLst/>
          </a:prstGeom>
          <a:noFill/>
        </p:spPr>
        <p:txBody>
          <a:bodyPr wrap="none" rtlCol="0">
            <a:spAutoFit/>
          </a:bodyPr>
          <a:lstStyle/>
          <a:p>
            <a:r>
              <a:rPr lang="en-US" altLang="zh-CN" dirty="0" smtClean="0">
                <a:solidFill>
                  <a:schemeClr val="bg1"/>
                </a:solidFill>
              </a:rPr>
              <a:t>4</a:t>
            </a:r>
            <a:endParaRPr lang="zh-CN" altLang="en-US" dirty="0">
              <a:solidFill>
                <a:schemeClr val="bg1"/>
              </a:solidFill>
            </a:endParaRPr>
          </a:p>
        </p:txBody>
      </p:sp>
      <p:sp>
        <p:nvSpPr>
          <p:cNvPr id="4" name="文本框 3"/>
          <p:cNvSpPr txBox="1"/>
          <p:nvPr/>
        </p:nvSpPr>
        <p:spPr>
          <a:xfrm>
            <a:off x="334709" y="2585615"/>
            <a:ext cx="11716092" cy="830997"/>
          </a:xfrm>
          <a:prstGeom prst="rect">
            <a:avLst/>
          </a:prstGeom>
          <a:noFill/>
        </p:spPr>
        <p:txBody>
          <a:bodyPr wrap="none" rtlCol="0">
            <a:spAutoFit/>
          </a:bodyPr>
          <a:lstStyle/>
          <a:p>
            <a:r>
              <a:rPr lang="en-US" altLang="zh-CN" sz="2400" i="1" dirty="0">
                <a:solidFill>
                  <a:schemeClr val="bg1"/>
                </a:solidFill>
                <a:latin typeface="Times New Roman" panose="02020603050405020304" pitchFamily="18" charset="0"/>
                <a:cs typeface="Times New Roman" panose="02020603050405020304" pitchFamily="18" charset="0"/>
              </a:rPr>
              <a:t>“Understanding evolution of research themes: a probabilistic generative model for citations”</a:t>
            </a:r>
          </a:p>
          <a:p>
            <a:r>
              <a:rPr lang="en-US" altLang="zh-CN" sz="2400" i="1" dirty="0">
                <a:solidFill>
                  <a:schemeClr val="bg1"/>
                </a:solidFill>
                <a:latin typeface="Times New Roman" panose="02020603050405020304" pitchFamily="18" charset="0"/>
                <a:cs typeface="Times New Roman" panose="02020603050405020304" pitchFamily="18" charset="0"/>
              </a:rPr>
              <a:t>                             </a:t>
            </a:r>
            <a:r>
              <a:rPr lang="en-US" altLang="zh-CN" sz="2400" i="1" dirty="0" smtClean="0">
                <a:solidFill>
                  <a:schemeClr val="bg1"/>
                </a:solidFill>
                <a:latin typeface="Times New Roman" panose="02020603050405020304" pitchFamily="18" charset="0"/>
                <a:cs typeface="Times New Roman" panose="02020603050405020304" pitchFamily="18" charset="0"/>
              </a:rPr>
              <a:t>  </a:t>
            </a:r>
            <a:r>
              <a:rPr lang="en-US" altLang="zh-CN" sz="2400" i="1" dirty="0" err="1" smtClean="0">
                <a:solidFill>
                  <a:schemeClr val="bg1"/>
                </a:solidFill>
                <a:latin typeface="Times New Roman" panose="02020603050405020304" pitchFamily="18" charset="0"/>
                <a:cs typeface="Times New Roman" panose="02020603050405020304" pitchFamily="18" charset="0"/>
              </a:rPr>
              <a:t>Xiaolong</a:t>
            </a:r>
            <a:r>
              <a:rPr lang="en-US" altLang="zh-CN" sz="2400" i="1" dirty="0" smtClean="0">
                <a:solidFill>
                  <a:schemeClr val="bg1"/>
                </a:solidFill>
                <a:latin typeface="Times New Roman" panose="02020603050405020304" pitchFamily="18" charset="0"/>
                <a:cs typeface="Times New Roman" panose="02020603050405020304" pitchFamily="18" charset="0"/>
              </a:rPr>
              <a:t> </a:t>
            </a:r>
            <a:r>
              <a:rPr lang="en-US" altLang="zh-CN" sz="2400" i="1" dirty="0">
                <a:solidFill>
                  <a:schemeClr val="bg1"/>
                </a:solidFill>
                <a:latin typeface="Times New Roman" panose="02020603050405020304" pitchFamily="18" charset="0"/>
                <a:cs typeface="Times New Roman" panose="02020603050405020304" pitchFamily="18" charset="0"/>
              </a:rPr>
              <a:t>Wang, </a:t>
            </a:r>
            <a:r>
              <a:rPr lang="en-US" altLang="zh-CN" sz="2400" i="1" dirty="0" err="1">
                <a:solidFill>
                  <a:schemeClr val="bg1"/>
                </a:solidFill>
                <a:latin typeface="Times New Roman" panose="02020603050405020304" pitchFamily="18" charset="0"/>
                <a:cs typeface="Times New Roman" panose="02020603050405020304" pitchFamily="18" charset="0"/>
              </a:rPr>
              <a:t>Chengxiang</a:t>
            </a:r>
            <a:r>
              <a:rPr lang="en-US" altLang="zh-CN" sz="2400" i="1" dirty="0">
                <a:solidFill>
                  <a:schemeClr val="bg1"/>
                </a:solidFill>
                <a:latin typeface="Times New Roman" panose="02020603050405020304" pitchFamily="18" charset="0"/>
                <a:cs typeface="Times New Roman" panose="02020603050405020304" pitchFamily="18" charset="0"/>
              </a:rPr>
              <a:t> </a:t>
            </a:r>
            <a:r>
              <a:rPr lang="en-US" altLang="zh-CN" sz="2400" i="1" dirty="0" err="1">
                <a:solidFill>
                  <a:schemeClr val="bg1"/>
                </a:solidFill>
                <a:latin typeface="Times New Roman" panose="02020603050405020304" pitchFamily="18" charset="0"/>
                <a:cs typeface="Times New Roman" panose="02020603050405020304" pitchFamily="18" charset="0"/>
              </a:rPr>
              <a:t>Zhai</a:t>
            </a:r>
            <a:r>
              <a:rPr lang="en-US" altLang="zh-CN" sz="2400" i="1" dirty="0">
                <a:solidFill>
                  <a:schemeClr val="bg1"/>
                </a:solidFill>
                <a:latin typeface="Times New Roman" panose="02020603050405020304" pitchFamily="18" charset="0"/>
                <a:cs typeface="Times New Roman" panose="02020603050405020304" pitchFamily="18" charset="0"/>
              </a:rPr>
              <a:t> and Dan </a:t>
            </a:r>
            <a:r>
              <a:rPr lang="en-US" altLang="zh-CN" sz="2400" i="1" dirty="0" smtClean="0">
                <a:solidFill>
                  <a:schemeClr val="bg1"/>
                </a:solidFill>
                <a:latin typeface="Times New Roman" panose="02020603050405020304" pitchFamily="18" charset="0"/>
                <a:cs typeface="Times New Roman" panose="02020603050405020304" pitchFamily="18" charset="0"/>
              </a:rPr>
              <a:t>Roth</a:t>
            </a:r>
            <a:endParaRPr lang="zh-CN" altLang="en-US" sz="2400" i="1"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randombar(horizontal)">
                                      <p:cBhvr>
                                        <p:cTn id="12" dur="500"/>
                                        <p:tgtEl>
                                          <p:spTgt spid="1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randombar(horizontal)">
                                      <p:cBhvr>
                                        <p:cTn id="15" dur="500"/>
                                        <p:tgtEl>
                                          <p:spTgt spid="17"/>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randombar(horizontal)">
                                      <p:cBhvr>
                                        <p:cTn id="18" dur="500"/>
                                        <p:tgtEl>
                                          <p:spTgt spid="18"/>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randombar(horizontal)">
                                      <p:cBhvr>
                                        <p:cTn id="21" dur="500"/>
                                        <p:tgtEl>
                                          <p:spTgt spid="19"/>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randombar(horizontal)">
                                      <p:cBhvr>
                                        <p:cTn id="24" dur="500"/>
                                        <p:tgtEl>
                                          <p:spTgt spid="21"/>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randombar(horizontal)">
                                      <p:cBhvr>
                                        <p:cTn id="27" dur="500"/>
                                        <p:tgtEl>
                                          <p:spTgt spid="22"/>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randombar(horizontal)">
                                      <p:cBhvr>
                                        <p:cTn id="30" dur="500"/>
                                        <p:tgtEl>
                                          <p:spTgt spid="23"/>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randombar(horizontal)">
                                      <p:cBhvr>
                                        <p:cTn id="33" dur="500"/>
                                        <p:tgtEl>
                                          <p:spTgt spid="24"/>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randombar(horizontal)">
                                      <p:cBhvr>
                                        <p:cTn id="3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8" grpId="0"/>
      <p:bldP spid="19" grpId="0"/>
      <p:bldP spid="21" grpId="0"/>
      <p:bldP spid="22" grpId="0"/>
      <p:bldP spid="23" grpId="0" animBg="1"/>
      <p:bldP spid="24" grpId="0" animBg="1"/>
      <p:bldP spid="25"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6" name="圆角矩形 3"/>
          <p:cNvSpPr>
            <a:spLocks noChangeArrowheads="1"/>
          </p:cNvSpPr>
          <p:nvPr/>
        </p:nvSpPr>
        <p:spPr bwMode="auto">
          <a:xfrm>
            <a:off x="1479550" y="869950"/>
            <a:ext cx="9174163" cy="914400"/>
          </a:xfrm>
          <a:prstGeom prst="roundRect">
            <a:avLst>
              <a:gd name="adj" fmla="val 16667"/>
            </a:avLst>
          </a:prstGeom>
          <a:noFill/>
          <a:ln w="12700">
            <a:solidFill>
              <a:srgbClr val="FFFFFF">
                <a:alpha val="38823"/>
              </a:srgb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7" name="文本框 4"/>
          <p:cNvSpPr>
            <a:spLocks noChangeArrowheads="1"/>
          </p:cNvSpPr>
          <p:nvPr/>
        </p:nvSpPr>
        <p:spPr bwMode="auto">
          <a:xfrm>
            <a:off x="2062163" y="1004888"/>
            <a:ext cx="83101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4000" dirty="0" smtClean="0">
                <a:solidFill>
                  <a:schemeClr val="bg1"/>
                </a:solidFill>
                <a:latin typeface="微软雅黑" panose="020B0503020204020204" pitchFamily="34" charset="-122"/>
                <a:ea typeface="微软雅黑" panose="020B0503020204020204" pitchFamily="34" charset="-122"/>
                <a:sym typeface="Roboto Th" pitchFamily="2" charset="0"/>
              </a:rPr>
              <a:t>Topic Hierarchy in Database </a:t>
            </a:r>
            <a:endParaRPr lang="en-US" altLang="zh-CN" sz="4000" dirty="0">
              <a:solidFill>
                <a:schemeClr val="bg1"/>
              </a:solidFill>
              <a:latin typeface="微软雅黑" panose="020B0503020204020204" pitchFamily="34" charset="-122"/>
              <a:ea typeface="微软雅黑" panose="020B0503020204020204" pitchFamily="34" charset="-122"/>
              <a:sym typeface="Roboto Th" pitchFamily="2" charset="0"/>
            </a:endParaRPr>
          </a:p>
        </p:txBody>
      </p:sp>
      <p:grpSp>
        <p:nvGrpSpPr>
          <p:cNvPr id="28" name="组合 2"/>
          <p:cNvGrpSpPr>
            <a:grpSpLocks/>
          </p:cNvGrpSpPr>
          <p:nvPr/>
        </p:nvGrpSpPr>
        <p:grpSpPr bwMode="auto">
          <a:xfrm>
            <a:off x="891512" y="2393424"/>
            <a:ext cx="7734146" cy="2779072"/>
            <a:chOff x="0" y="0"/>
            <a:chExt cx="8686800" cy="2757714"/>
          </a:xfrm>
        </p:grpSpPr>
        <p:sp>
          <p:nvSpPr>
            <p:cNvPr id="29" name="正五边形 1"/>
            <p:cNvSpPr>
              <a:spLocks noChangeArrowheads="1"/>
            </p:cNvSpPr>
            <p:nvPr/>
          </p:nvSpPr>
          <p:spPr bwMode="auto">
            <a:xfrm>
              <a:off x="2895600" y="0"/>
              <a:ext cx="2895600" cy="2757714"/>
            </a:xfrm>
            <a:prstGeom prst="pentagon">
              <a:avLst/>
            </a:prstGeom>
            <a:noFill/>
            <a:ln w="12700">
              <a:solidFill>
                <a:srgbClr val="FFFFFF">
                  <a:alpha val="34901"/>
                </a:srgb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0" name="正五边形 6"/>
            <p:cNvSpPr>
              <a:spLocks noChangeArrowheads="1"/>
            </p:cNvSpPr>
            <p:nvPr/>
          </p:nvSpPr>
          <p:spPr bwMode="auto">
            <a:xfrm>
              <a:off x="0" y="0"/>
              <a:ext cx="2895600" cy="2757714"/>
            </a:xfrm>
            <a:prstGeom prst="pentagon">
              <a:avLst/>
            </a:prstGeom>
            <a:solidFill>
              <a:srgbClr val="FFFFFF">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dirty="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1" name="正五边形 7"/>
            <p:cNvSpPr>
              <a:spLocks noChangeArrowheads="1"/>
            </p:cNvSpPr>
            <p:nvPr/>
          </p:nvSpPr>
          <p:spPr bwMode="auto">
            <a:xfrm>
              <a:off x="5791200" y="0"/>
              <a:ext cx="2895600" cy="2757714"/>
            </a:xfrm>
            <a:prstGeom prst="pentagon">
              <a:avLst/>
            </a:prstGeom>
            <a:solidFill>
              <a:srgbClr val="FFFFFF">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grpSp>
      <p:sp>
        <p:nvSpPr>
          <p:cNvPr id="34" name="正五边形 6"/>
          <p:cNvSpPr>
            <a:spLocks noChangeArrowheads="1"/>
          </p:cNvSpPr>
          <p:nvPr/>
        </p:nvSpPr>
        <p:spPr bwMode="auto">
          <a:xfrm>
            <a:off x="3469561" y="2401724"/>
            <a:ext cx="2598052" cy="2768484"/>
          </a:xfrm>
          <a:prstGeom prst="pentagon">
            <a:avLst/>
          </a:prstGeom>
          <a:solidFill>
            <a:srgbClr val="FFFFFF">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5" name="正五边形 6"/>
          <p:cNvSpPr>
            <a:spLocks noChangeArrowheads="1"/>
          </p:cNvSpPr>
          <p:nvPr/>
        </p:nvSpPr>
        <p:spPr bwMode="auto">
          <a:xfrm>
            <a:off x="8625658" y="2401724"/>
            <a:ext cx="2598052" cy="2768484"/>
          </a:xfrm>
          <a:prstGeom prst="pentagon">
            <a:avLst/>
          </a:prstGeom>
          <a:solidFill>
            <a:srgbClr val="FFFFFF">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36" name="文本框 35"/>
          <p:cNvSpPr txBox="1"/>
          <p:nvPr/>
        </p:nvSpPr>
        <p:spPr>
          <a:xfrm>
            <a:off x="1909468" y="2784138"/>
            <a:ext cx="542136"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L0</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4467513" y="2784138"/>
            <a:ext cx="542136"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L1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7085569" y="2784137"/>
            <a:ext cx="542136"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L2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9659561" y="2784137"/>
            <a:ext cx="542136"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L3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1145637" y="3239654"/>
            <a:ext cx="2069797" cy="1938992"/>
          </a:xfrm>
          <a:prstGeom prst="rect">
            <a:avLst/>
          </a:prstGeom>
          <a:noFill/>
        </p:spPr>
        <p:txBody>
          <a:bodyPr wrap="none" rtlCol="0">
            <a:spAutoFit/>
          </a:bodyPr>
          <a:lstStyle/>
          <a:p>
            <a:pPr algn="ctr"/>
            <a:r>
              <a:rPr lang="en-US" altLang="zh-CN" sz="2000" dirty="0" smtClean="0">
                <a:solidFill>
                  <a:schemeClr val="bg1"/>
                </a:solidFill>
                <a:latin typeface="Times New Roman" panose="02020603050405020304" pitchFamily="18" charset="0"/>
                <a:cs typeface="Times New Roman" panose="02020603050405020304" pitchFamily="18" charset="0"/>
              </a:rPr>
              <a:t>Psychology</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Economics</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Mathematics</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Computer Science</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Biology</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a:t>
            </a:r>
          </a:p>
        </p:txBody>
      </p:sp>
      <p:sp>
        <p:nvSpPr>
          <p:cNvPr id="42" name="文本框 41"/>
          <p:cNvSpPr txBox="1"/>
          <p:nvPr/>
        </p:nvSpPr>
        <p:spPr>
          <a:xfrm>
            <a:off x="3645141" y="3239654"/>
            <a:ext cx="2226892" cy="1938992"/>
          </a:xfrm>
          <a:prstGeom prst="rect">
            <a:avLst/>
          </a:prstGeom>
          <a:noFill/>
        </p:spPr>
        <p:txBody>
          <a:bodyPr wrap="none" rtlCol="0">
            <a:spAutoFit/>
          </a:bodyPr>
          <a:lstStyle/>
          <a:p>
            <a:pPr algn="ctr"/>
            <a:r>
              <a:rPr lang="en-US" altLang="zh-CN" sz="2000" dirty="0" smtClean="0">
                <a:solidFill>
                  <a:schemeClr val="bg1"/>
                </a:solidFill>
                <a:latin typeface="Times New Roman" panose="02020603050405020304" pitchFamily="18" charset="0"/>
                <a:cs typeface="Times New Roman" panose="02020603050405020304" pitchFamily="18" charset="0"/>
              </a:rPr>
              <a:t>Geometry</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Computer hardware</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Finance</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Social science</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Market economy</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a:t>
            </a:r>
          </a:p>
        </p:txBody>
      </p:sp>
      <p:sp>
        <p:nvSpPr>
          <p:cNvPr id="43" name="文本框 42"/>
          <p:cNvSpPr txBox="1"/>
          <p:nvPr/>
        </p:nvSpPr>
        <p:spPr>
          <a:xfrm>
            <a:off x="6159868" y="3239654"/>
            <a:ext cx="2353528" cy="1938992"/>
          </a:xfrm>
          <a:prstGeom prst="rect">
            <a:avLst/>
          </a:prstGeom>
          <a:noFill/>
        </p:spPr>
        <p:txBody>
          <a:bodyPr wrap="none" rtlCol="0">
            <a:spAutoFit/>
          </a:bodyPr>
          <a:lstStyle/>
          <a:p>
            <a:pPr algn="ctr"/>
            <a:r>
              <a:rPr lang="en-US" altLang="zh-CN" sz="2000" dirty="0" smtClean="0">
                <a:solidFill>
                  <a:schemeClr val="bg1"/>
                </a:solidFill>
                <a:latin typeface="Times New Roman" panose="02020603050405020304" pitchFamily="18" charset="0"/>
                <a:cs typeface="Times New Roman" panose="02020603050405020304" pitchFamily="18" charset="0"/>
              </a:rPr>
              <a:t>Digital topology</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Product management</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Web mining</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Virtual reality</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Public law</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a:t>
            </a:r>
          </a:p>
        </p:txBody>
      </p:sp>
      <p:sp>
        <p:nvSpPr>
          <p:cNvPr id="44" name="文本框 43"/>
          <p:cNvSpPr txBox="1"/>
          <p:nvPr/>
        </p:nvSpPr>
        <p:spPr>
          <a:xfrm>
            <a:off x="8912231" y="3239654"/>
            <a:ext cx="2024913" cy="1938992"/>
          </a:xfrm>
          <a:prstGeom prst="rect">
            <a:avLst/>
          </a:prstGeom>
          <a:noFill/>
        </p:spPr>
        <p:txBody>
          <a:bodyPr wrap="none" rtlCol="0">
            <a:spAutoFit/>
          </a:bodyPr>
          <a:lstStyle/>
          <a:p>
            <a:pPr algn="ctr"/>
            <a:r>
              <a:rPr lang="en-US" altLang="zh-CN" sz="2000" dirty="0" smtClean="0">
                <a:solidFill>
                  <a:schemeClr val="bg1"/>
                </a:solidFill>
                <a:latin typeface="Times New Roman" panose="02020603050405020304" pitchFamily="18" charset="0"/>
                <a:cs typeface="Times New Roman" panose="02020603050405020304" pitchFamily="18" charset="0"/>
              </a:rPr>
              <a:t>Data transmission</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Voice</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Air pollution</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Java</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Solar System</a:t>
            </a:r>
          </a:p>
          <a:p>
            <a:pPr algn="ctr"/>
            <a:r>
              <a:rPr lang="en-US" altLang="zh-CN" sz="2000" dirty="0" smtClean="0">
                <a:solidFill>
                  <a:schemeClr val="bg1"/>
                </a:solidFill>
                <a:latin typeface="Times New Roman" panose="02020603050405020304" pitchFamily="18" charset="0"/>
                <a:cs typeface="Times New Roman" panose="02020603050405020304" pitchFamily="18" charset="0"/>
              </a:rPr>
              <a:t>……</a:t>
            </a:r>
          </a:p>
        </p:txBody>
      </p:sp>
      <p:sp>
        <p:nvSpPr>
          <p:cNvPr id="24" name="文本框 23"/>
          <p:cNvSpPr txBox="1"/>
          <p:nvPr/>
        </p:nvSpPr>
        <p:spPr>
          <a:xfrm>
            <a:off x="11587655" y="6272213"/>
            <a:ext cx="312906" cy="369332"/>
          </a:xfrm>
          <a:prstGeom prst="rect">
            <a:avLst/>
          </a:prstGeom>
          <a:noFill/>
        </p:spPr>
        <p:txBody>
          <a:bodyPr wrap="none" rtlCol="0">
            <a:spAutoFit/>
          </a:bodyPr>
          <a:lstStyle/>
          <a:p>
            <a:r>
              <a:rPr lang="en-US" altLang="zh-CN" dirty="0" smtClean="0">
                <a:solidFill>
                  <a:schemeClr val="bg1"/>
                </a:solidFill>
              </a:rPr>
              <a:t>5</a:t>
            </a:r>
            <a:endParaRPr lang="zh-CN" altLang="en-US" dirty="0">
              <a:solidFill>
                <a:schemeClr val="bg1"/>
              </a:solidFill>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 name="圆角矩形 3"/>
          <p:cNvSpPr>
            <a:spLocks noChangeArrowheads="1"/>
          </p:cNvSpPr>
          <p:nvPr/>
        </p:nvSpPr>
        <p:spPr bwMode="auto">
          <a:xfrm>
            <a:off x="1479550" y="869950"/>
            <a:ext cx="9174163" cy="914400"/>
          </a:xfrm>
          <a:prstGeom prst="roundRect">
            <a:avLst>
              <a:gd name="adj" fmla="val 16667"/>
            </a:avLst>
          </a:prstGeom>
          <a:noFill/>
          <a:ln w="12700">
            <a:solidFill>
              <a:srgbClr val="FFFFFF">
                <a:alpha val="38823"/>
              </a:srgb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1" name="文本框 4"/>
          <p:cNvSpPr>
            <a:spLocks noChangeArrowheads="1"/>
          </p:cNvSpPr>
          <p:nvPr/>
        </p:nvSpPr>
        <p:spPr bwMode="auto">
          <a:xfrm>
            <a:off x="3571875" y="1004888"/>
            <a:ext cx="49911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4000" dirty="0" smtClean="0">
                <a:solidFill>
                  <a:schemeClr val="bg1"/>
                </a:solidFill>
                <a:latin typeface="微软雅黑" panose="020B0503020204020204" pitchFamily="34" charset="-122"/>
                <a:ea typeface="微软雅黑" panose="020B0503020204020204" pitchFamily="34" charset="-122"/>
                <a:sym typeface="Roboto Th" pitchFamily="2" charset="0"/>
              </a:rPr>
              <a:t>Our Model </a:t>
            </a:r>
            <a:endParaRPr lang="en-US" altLang="zh-CN" sz="4000" dirty="0">
              <a:solidFill>
                <a:schemeClr val="bg1"/>
              </a:solidFill>
              <a:latin typeface="微软雅黑" panose="020B0503020204020204" pitchFamily="34" charset="-122"/>
              <a:ea typeface="微软雅黑" panose="020B0503020204020204" pitchFamily="34" charset="-122"/>
              <a:sym typeface="Roboto Th" pitchFamily="2" charset="0"/>
            </a:endParaRPr>
          </a:p>
        </p:txBody>
      </p:sp>
      <p:sp>
        <p:nvSpPr>
          <p:cNvPr id="14" name="圆角矩形 6"/>
          <p:cNvSpPr>
            <a:spLocks noChangeArrowheads="1"/>
          </p:cNvSpPr>
          <p:nvPr/>
        </p:nvSpPr>
        <p:spPr bwMode="auto">
          <a:xfrm>
            <a:off x="6369976" y="2320119"/>
            <a:ext cx="4844412" cy="4053384"/>
          </a:xfrm>
          <a:prstGeom prst="roundRect">
            <a:avLst>
              <a:gd name="adj" fmla="val 6667"/>
            </a:avLst>
          </a:prstGeom>
          <a:noFill/>
          <a:ln w="12700">
            <a:solidFill>
              <a:srgbClr val="FFFFFF">
                <a:alpha val="34901"/>
              </a:srgb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5" name="圆角矩形 7"/>
          <p:cNvSpPr>
            <a:spLocks noChangeArrowheads="1"/>
          </p:cNvSpPr>
          <p:nvPr/>
        </p:nvSpPr>
        <p:spPr bwMode="auto">
          <a:xfrm>
            <a:off x="6369976" y="2330673"/>
            <a:ext cx="4844411" cy="685910"/>
          </a:xfrm>
          <a:prstGeom prst="roundRect">
            <a:avLst>
              <a:gd name="adj" fmla="val 6667"/>
            </a:avLst>
          </a:prstGeom>
          <a:solidFill>
            <a:srgbClr val="FFFFFF">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mc:AlternateContent xmlns:mc="http://schemas.openxmlformats.org/markup-compatibility/2006" xmlns:a14="http://schemas.microsoft.com/office/drawing/2010/main">
        <mc:Choice Requires="a14">
          <p:sp>
            <p:nvSpPr>
              <p:cNvPr id="20" name="文本框 19"/>
              <p:cNvSpPr txBox="1"/>
              <p:nvPr/>
            </p:nvSpPr>
            <p:spPr>
              <a:xfrm>
                <a:off x="1051705" y="2458154"/>
                <a:ext cx="4597092" cy="490199"/>
              </a:xfrm>
              <a:prstGeom prst="rect">
                <a:avLst/>
              </a:prstGeom>
              <a:noFill/>
            </p:spPr>
            <p:txBody>
              <a:bodyPr wrap="none" rtlCol="0">
                <a:spAutoFit/>
              </a:bodyPr>
              <a:lstStyle/>
              <a:p>
                <a:r>
                  <a:rPr lang="en-US" altLang="zh-CN" sz="2400" dirty="0" smtClean="0">
                    <a:solidFill>
                      <a:schemeClr val="bg1"/>
                    </a:solidFill>
                    <a:latin typeface="Times New Roman" panose="02020603050405020304" pitchFamily="18" charset="0"/>
                    <a:cs typeface="Times New Roman" panose="02020603050405020304" pitchFamily="18" charset="0"/>
                  </a:rPr>
                  <a:t>Topic sample: </a:t>
                </a:r>
                <a14:m>
                  <m:oMath xmlns:m="http://schemas.openxmlformats.org/officeDocument/2006/math">
                    <m:sSub>
                      <m:sSubPr>
                        <m:ctrlPr>
                          <a:rPr lang="en-US" altLang="zh-CN" sz="2400" b="0" i="1" smtClean="0">
                            <a:solidFill>
                              <a:schemeClr val="bg1"/>
                            </a:solidFill>
                            <a:latin typeface="Cambria Math" panose="02040503050406030204" pitchFamily="18" charset="0"/>
                            <a:cs typeface="Times New Roman" panose="02020603050405020304" pitchFamily="18" charset="0"/>
                          </a:rPr>
                        </m:ctrlPr>
                      </m:sSubPr>
                      <m:e>
                        <m:r>
                          <a:rPr lang="en-US" altLang="zh-CN" sz="2400" b="0" i="1" smtClean="0">
                            <a:solidFill>
                              <a:schemeClr val="bg1"/>
                            </a:solidFill>
                            <a:latin typeface="Cambria Math" panose="02040503050406030204" pitchFamily="18" charset="0"/>
                            <a:cs typeface="Times New Roman" panose="02020603050405020304" pitchFamily="18" charset="0"/>
                          </a:rPr>
                          <m:t>𝑧</m:t>
                        </m:r>
                      </m:e>
                      <m:sub>
                        <m:r>
                          <a:rPr lang="en-US" altLang="zh-CN" sz="2400" b="0" i="1" smtClean="0">
                            <a:solidFill>
                              <a:schemeClr val="bg1"/>
                            </a:solidFill>
                            <a:latin typeface="Cambria Math" panose="02040503050406030204" pitchFamily="18" charset="0"/>
                            <a:cs typeface="Times New Roman" panose="02020603050405020304" pitchFamily="18" charset="0"/>
                          </a:rPr>
                          <m:t>𝑡</m:t>
                        </m:r>
                      </m:sub>
                    </m:sSub>
                    <m:r>
                      <a:rPr lang="en-US" altLang="zh-CN" sz="2400" b="0" i="1" smtClean="0">
                        <a:solidFill>
                          <a:schemeClr val="bg1"/>
                        </a:solidFill>
                        <a:latin typeface="Cambria Math" panose="02040503050406030204" pitchFamily="18" charset="0"/>
                        <a:cs typeface="Times New Roman" panose="02020603050405020304" pitchFamily="18" charset="0"/>
                      </a:rPr>
                      <m:t> </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 </m:t>
                    </m:r>
                    <m:sSub>
                      <m:sSubPr>
                        <m:ctrlP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𝐷</m:t>
                        </m:r>
                      </m:e>
                      <m:sub>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𝑑𝑜𝑐</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_</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𝑡𝑜𝑝𝑖𝑐</m:t>
                        </m:r>
                      </m:sub>
                    </m:sSub>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𝑧</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𝑑</m:t>
                    </m:r>
                    <m: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a14:m>
                <a:endParaRPr lang="zh-CN" altLang="en-US" sz="2400"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20" name="文本框 19"/>
              <p:cNvSpPr txBox="1">
                <a:spLocks noRot="1" noChangeAspect="1" noMove="1" noResize="1" noEditPoints="1" noAdjustHandles="1" noChangeArrowheads="1" noChangeShapeType="1" noTextEdit="1"/>
              </p:cNvSpPr>
              <p:nvPr/>
            </p:nvSpPr>
            <p:spPr>
              <a:xfrm>
                <a:off x="1051705" y="2458154"/>
                <a:ext cx="4597092" cy="490199"/>
              </a:xfrm>
              <a:prstGeom prst="rect">
                <a:avLst/>
              </a:prstGeom>
              <a:blipFill rotWithShape="0">
                <a:blip r:embed="rId4"/>
                <a:stretch>
                  <a:fillRect l="-2122" t="-9877" r="-133" b="-2098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1" name="文本框 20"/>
              <p:cNvSpPr txBox="1"/>
              <p:nvPr/>
            </p:nvSpPr>
            <p:spPr>
              <a:xfrm>
                <a:off x="6369976" y="2443209"/>
                <a:ext cx="4951612" cy="490199"/>
              </a:xfrm>
              <a:prstGeom prst="rect">
                <a:avLst/>
              </a:prstGeom>
              <a:noFill/>
            </p:spPr>
            <p:txBody>
              <a:bodyPr wrap="none" rtlCol="0">
                <a:spAutoFit/>
              </a:bodyPr>
              <a:lstStyle/>
              <a:p>
                <a:r>
                  <a:rPr lang="en-US" altLang="zh-CN" sz="2400" dirty="0" smtClean="0">
                    <a:solidFill>
                      <a:schemeClr val="bg1"/>
                    </a:solidFill>
                    <a:latin typeface="Times New Roman" panose="02020603050405020304" pitchFamily="18" charset="0"/>
                    <a:cs typeface="Times New Roman" panose="02020603050405020304" pitchFamily="18" charset="0"/>
                  </a:rPr>
                  <a:t>Citation sample: </a:t>
                </a:r>
                <a14:m>
                  <m:oMath xmlns:m="http://schemas.openxmlformats.org/officeDocument/2006/math">
                    <m:sSub>
                      <m:sSubPr>
                        <m:ctrlPr>
                          <a:rPr lang="en-US" altLang="zh-CN" sz="2400" b="0" i="1" smtClean="0">
                            <a:solidFill>
                              <a:schemeClr val="bg1"/>
                            </a:solidFill>
                            <a:latin typeface="Cambria Math" panose="02040503050406030204" pitchFamily="18" charset="0"/>
                            <a:cs typeface="Times New Roman" panose="02020603050405020304" pitchFamily="18" charset="0"/>
                          </a:rPr>
                        </m:ctrlPr>
                      </m:sSubPr>
                      <m:e>
                        <m:r>
                          <m:rPr>
                            <m:sty m:val="p"/>
                          </m:rPr>
                          <a:rPr lang="en-US" altLang="zh-CN" sz="2400" b="0" i="0" smtClean="0">
                            <a:solidFill>
                              <a:schemeClr val="bg1"/>
                            </a:solidFill>
                            <a:latin typeface="Cambria Math" panose="02040503050406030204" pitchFamily="18" charset="0"/>
                            <a:cs typeface="Times New Roman" panose="02020603050405020304" pitchFamily="18" charset="0"/>
                          </a:rPr>
                          <m:t>c</m:t>
                        </m:r>
                      </m:e>
                      <m:sub>
                        <m:r>
                          <m:rPr>
                            <m:sty m:val="p"/>
                          </m:rPr>
                          <a:rPr lang="en-US" altLang="zh-CN" sz="2400" b="0" i="0" smtClean="0">
                            <a:solidFill>
                              <a:schemeClr val="bg1"/>
                            </a:solidFill>
                            <a:latin typeface="Cambria Math" panose="02040503050406030204" pitchFamily="18" charset="0"/>
                            <a:cs typeface="Times New Roman" panose="02020603050405020304" pitchFamily="18" charset="0"/>
                          </a:rPr>
                          <m:t>t</m:t>
                        </m:r>
                      </m:sub>
                    </m:sSub>
                    <m:r>
                      <a:rPr lang="en-US" altLang="zh-CN" sz="2400" b="0" i="0" smtClean="0">
                        <a:solidFill>
                          <a:schemeClr val="bg1"/>
                        </a:solidFill>
                        <a:latin typeface="Cambria Math" panose="02040503050406030204" pitchFamily="18" charset="0"/>
                        <a:cs typeface="Times New Roman" panose="02020603050405020304" pitchFamily="18" charset="0"/>
                      </a:rPr>
                      <m:t> </m:t>
                    </m:r>
                    <m: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 </m:t>
                    </m:r>
                    <m:sSub>
                      <m:sSubPr>
                        <m:ctrlP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ctrlPr>
                      </m:sSubPr>
                      <m:e>
                        <m:r>
                          <m:rPr>
                            <m:sty m:val="p"/>
                          </m:rP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D</m:t>
                        </m:r>
                      </m:e>
                      <m:sub>
                        <m:r>
                          <m:rPr>
                            <m:sty m:val="p"/>
                          </m:rP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topic</m:t>
                        </m:r>
                        <m: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_</m:t>
                        </m:r>
                        <m:r>
                          <m:rPr>
                            <m:sty m:val="p"/>
                          </m:rP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doc</m:t>
                        </m:r>
                      </m:sub>
                    </m:sSub>
                    <m: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c</m:t>
                    </m:r>
                    <m: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altLang="zh-CN" sz="2400" b="0" i="1"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ctrlPr>
                      </m:sSubPr>
                      <m:e>
                        <m:r>
                          <m:rPr>
                            <m:sty m:val="p"/>
                          </m:rP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z</m:t>
                        </m:r>
                      </m:e>
                      <m:sub>
                        <m:r>
                          <m:rPr>
                            <m:sty m:val="p"/>
                          </m:rP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t</m:t>
                        </m:r>
                      </m:sub>
                    </m:sSub>
                    <m:r>
                      <a:rPr lang="en-US" altLang="zh-CN" sz="2400" b="0" i="0" smtClean="0">
                        <a:solidFill>
                          <a:schemeClr val="bg1"/>
                        </a:solidFill>
                        <a:latin typeface="Cambria Math" panose="02040503050406030204" pitchFamily="18" charset="0"/>
                        <a:ea typeface="Cambria Math" panose="02040503050406030204" pitchFamily="18" charset="0"/>
                        <a:cs typeface="Times New Roman" panose="02020603050405020304" pitchFamily="18" charset="0"/>
                      </a:rPr>
                      <m:t>)</m:t>
                    </m:r>
                  </m:oMath>
                </a14:m>
                <a:endParaRPr lang="zh-CN" altLang="en-US" sz="2400"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21" name="文本框 20"/>
              <p:cNvSpPr txBox="1">
                <a:spLocks noRot="1" noChangeAspect="1" noMove="1" noResize="1" noEditPoints="1" noAdjustHandles="1" noChangeArrowheads="1" noChangeShapeType="1" noTextEdit="1"/>
              </p:cNvSpPr>
              <p:nvPr/>
            </p:nvSpPr>
            <p:spPr>
              <a:xfrm>
                <a:off x="6369976" y="2443209"/>
                <a:ext cx="4951612" cy="490199"/>
              </a:xfrm>
              <a:prstGeom prst="rect">
                <a:avLst/>
              </a:prstGeom>
              <a:blipFill rotWithShape="0">
                <a:blip r:embed="rId5"/>
                <a:stretch>
                  <a:fillRect l="-1970" t="-10000" b="-22500"/>
                </a:stretch>
              </a:blipFill>
            </p:spPr>
            <p:txBody>
              <a:bodyPr/>
              <a:lstStyle/>
              <a:p>
                <a:r>
                  <a:rPr lang="zh-CN" altLang="en-US">
                    <a:noFill/>
                  </a:rPr>
                  <a:t> </a:t>
                </a:r>
              </a:p>
            </p:txBody>
          </p:sp>
        </mc:Fallback>
      </mc:AlternateContent>
      <p:sp>
        <p:nvSpPr>
          <p:cNvPr id="22" name="圆角矩形 6"/>
          <p:cNvSpPr>
            <a:spLocks noChangeArrowheads="1"/>
          </p:cNvSpPr>
          <p:nvPr/>
        </p:nvSpPr>
        <p:spPr bwMode="auto">
          <a:xfrm>
            <a:off x="928045" y="2320119"/>
            <a:ext cx="4844413" cy="4063937"/>
          </a:xfrm>
          <a:prstGeom prst="roundRect">
            <a:avLst>
              <a:gd name="adj" fmla="val 6667"/>
            </a:avLst>
          </a:prstGeom>
          <a:noFill/>
          <a:ln w="12700">
            <a:solidFill>
              <a:srgbClr val="FFFFFF">
                <a:alpha val="34901"/>
              </a:srgb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3" name="圆角矩形 7"/>
          <p:cNvSpPr>
            <a:spLocks noChangeArrowheads="1"/>
          </p:cNvSpPr>
          <p:nvPr/>
        </p:nvSpPr>
        <p:spPr bwMode="auto">
          <a:xfrm>
            <a:off x="928046" y="2320119"/>
            <a:ext cx="4844412" cy="696464"/>
          </a:xfrm>
          <a:prstGeom prst="roundRect">
            <a:avLst>
              <a:gd name="adj" fmla="val 6667"/>
            </a:avLst>
          </a:prstGeom>
          <a:solidFill>
            <a:srgbClr val="FFFFFF">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24" name="文本框 23"/>
          <p:cNvSpPr txBox="1"/>
          <p:nvPr/>
        </p:nvSpPr>
        <p:spPr>
          <a:xfrm>
            <a:off x="1057821" y="3253769"/>
            <a:ext cx="4711546" cy="1785104"/>
          </a:xfrm>
          <a:prstGeom prst="rect">
            <a:avLst/>
          </a:prstGeom>
          <a:noFill/>
        </p:spPr>
        <p:txBody>
          <a:bodyPr wrap="none" rtlCol="0">
            <a:spAutoFit/>
          </a:bodyPr>
          <a:lstStyle/>
          <a:p>
            <a:r>
              <a:rPr lang="en-US" altLang="zh-CN" sz="2200" i="1" dirty="0" smtClean="0">
                <a:solidFill>
                  <a:schemeClr val="bg1"/>
                </a:solidFill>
                <a:latin typeface="Times New Roman" panose="02020603050405020304" pitchFamily="18" charset="0"/>
                <a:cs typeface="Times New Roman" panose="02020603050405020304" pitchFamily="18" charset="0"/>
              </a:rPr>
              <a:t>Given a document, according to topics</a:t>
            </a:r>
          </a:p>
          <a:p>
            <a:r>
              <a:rPr lang="en-US" altLang="zh-CN" sz="2200" i="1" dirty="0" smtClean="0">
                <a:solidFill>
                  <a:schemeClr val="bg1"/>
                </a:solidFill>
                <a:latin typeface="Times New Roman" panose="02020603050405020304" pitchFamily="18" charset="0"/>
                <a:cs typeface="Times New Roman" panose="02020603050405020304" pitchFamily="18" charset="0"/>
              </a:rPr>
              <a:t>which its citations belong to, we can get</a:t>
            </a:r>
          </a:p>
          <a:p>
            <a:r>
              <a:rPr lang="en-US" altLang="zh-CN" sz="2200" i="1" dirty="0" smtClean="0">
                <a:solidFill>
                  <a:schemeClr val="bg1"/>
                </a:solidFill>
                <a:latin typeface="Times New Roman" panose="02020603050405020304" pitchFamily="18" charset="0"/>
                <a:cs typeface="Times New Roman" panose="02020603050405020304" pitchFamily="18" charset="0"/>
              </a:rPr>
              <a:t>a probability distribution over topics. </a:t>
            </a:r>
          </a:p>
          <a:p>
            <a:endParaRPr lang="en-US" altLang="zh-CN" sz="2200" i="1" dirty="0" smtClean="0">
              <a:solidFill>
                <a:schemeClr val="bg1"/>
              </a:solidFill>
              <a:latin typeface="Times New Roman" panose="02020603050405020304" pitchFamily="18" charset="0"/>
              <a:cs typeface="Times New Roman" panose="02020603050405020304" pitchFamily="18" charset="0"/>
            </a:endParaRPr>
          </a:p>
          <a:p>
            <a:endParaRPr lang="en-US" altLang="zh-CN" sz="2200" i="1" dirty="0" smtClean="0">
              <a:solidFill>
                <a:schemeClr val="bg1"/>
              </a:solidFill>
              <a:latin typeface="Times New Roman" panose="02020603050405020304" pitchFamily="18" charset="0"/>
              <a:cs typeface="Times New Roman" panose="02020603050405020304" pitchFamily="18" charset="0"/>
            </a:endParaRPr>
          </a:p>
        </p:txBody>
      </p:sp>
      <p:sp>
        <p:nvSpPr>
          <p:cNvPr id="25" name="文本框 24"/>
          <p:cNvSpPr txBox="1"/>
          <p:nvPr/>
        </p:nvSpPr>
        <p:spPr>
          <a:xfrm>
            <a:off x="6479429" y="3253769"/>
            <a:ext cx="684803" cy="769441"/>
          </a:xfrm>
          <a:prstGeom prst="rect">
            <a:avLst/>
          </a:prstGeom>
          <a:noFill/>
        </p:spPr>
        <p:txBody>
          <a:bodyPr wrap="none" rtlCol="0">
            <a:spAutoFit/>
          </a:bodyPr>
          <a:lstStyle/>
          <a:p>
            <a:r>
              <a:rPr lang="en-US" altLang="zh-CN" sz="2200" i="1" dirty="0" smtClean="0">
                <a:solidFill>
                  <a:schemeClr val="bg1"/>
                </a:solidFill>
                <a:latin typeface="Times New Roman" panose="02020603050405020304" pitchFamily="18" charset="0"/>
                <a:cs typeface="Times New Roman" panose="02020603050405020304" pitchFamily="18" charset="0"/>
              </a:rPr>
              <a:t>……</a:t>
            </a:r>
          </a:p>
          <a:p>
            <a:endParaRPr lang="en-US" altLang="zh-CN" sz="2200" i="1" dirty="0" smtClean="0">
              <a:solidFill>
                <a:schemeClr val="bg1"/>
              </a:solidFill>
              <a:latin typeface="Times New Roman" panose="02020603050405020304" pitchFamily="18" charset="0"/>
              <a:cs typeface="Times New Roman" panose="02020603050405020304" pitchFamily="18" charset="0"/>
            </a:endParaRPr>
          </a:p>
        </p:txBody>
      </p:sp>
      <p:sp>
        <p:nvSpPr>
          <p:cNvPr id="12" name="文本框 11"/>
          <p:cNvSpPr txBox="1"/>
          <p:nvPr/>
        </p:nvSpPr>
        <p:spPr>
          <a:xfrm>
            <a:off x="11587655" y="6272213"/>
            <a:ext cx="312906" cy="369332"/>
          </a:xfrm>
          <a:prstGeom prst="rect">
            <a:avLst/>
          </a:prstGeom>
          <a:noFill/>
        </p:spPr>
        <p:txBody>
          <a:bodyPr wrap="none" rtlCol="0">
            <a:spAutoFit/>
          </a:bodyPr>
          <a:lstStyle/>
          <a:p>
            <a:r>
              <a:rPr lang="en-US" altLang="zh-CN" dirty="0" smtClean="0">
                <a:solidFill>
                  <a:schemeClr val="bg1"/>
                </a:solidFill>
              </a:rPr>
              <a:t>6</a:t>
            </a:r>
            <a:endParaRPr lang="zh-CN" altLang="en-US" dirty="0">
              <a:solidFill>
                <a:schemeClr val="bg1"/>
              </a:solidFill>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圆角矩形 3"/>
          <p:cNvSpPr>
            <a:spLocks noChangeArrowheads="1"/>
          </p:cNvSpPr>
          <p:nvPr/>
        </p:nvSpPr>
        <p:spPr bwMode="auto">
          <a:xfrm>
            <a:off x="1479550" y="869950"/>
            <a:ext cx="9174163" cy="914400"/>
          </a:xfrm>
          <a:prstGeom prst="roundRect">
            <a:avLst>
              <a:gd name="adj" fmla="val 16667"/>
            </a:avLst>
          </a:prstGeom>
          <a:noFill/>
          <a:ln w="12700">
            <a:solidFill>
              <a:srgbClr val="FFFFFF">
                <a:alpha val="38823"/>
              </a:srgb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5" name="文本框 4"/>
          <p:cNvSpPr>
            <a:spLocks noChangeArrowheads="1"/>
          </p:cNvSpPr>
          <p:nvPr/>
        </p:nvSpPr>
        <p:spPr bwMode="auto">
          <a:xfrm>
            <a:off x="2018581" y="1004888"/>
            <a:ext cx="812608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4000" dirty="0" smtClean="0">
                <a:solidFill>
                  <a:schemeClr val="bg1"/>
                </a:solidFill>
                <a:latin typeface="微软雅黑" panose="020B0503020204020204" pitchFamily="34" charset="-122"/>
                <a:ea typeface="微软雅黑" panose="020B0503020204020204" pitchFamily="34" charset="-122"/>
                <a:sym typeface="Roboto Th" pitchFamily="2" charset="0"/>
              </a:rPr>
              <a:t>Topic Analysis-Topic Relation </a:t>
            </a:r>
            <a:endParaRPr lang="en-US" altLang="zh-CN" sz="4000" dirty="0">
              <a:solidFill>
                <a:schemeClr val="bg1"/>
              </a:solidFill>
              <a:latin typeface="微软雅黑" panose="020B0503020204020204" pitchFamily="34" charset="-122"/>
              <a:ea typeface="微软雅黑" panose="020B0503020204020204" pitchFamily="34" charset="-122"/>
              <a:sym typeface="Roboto Th" pitchFamily="2" charset="0"/>
            </a:endParaRPr>
          </a:p>
        </p:txBody>
      </p:sp>
      <p:sp>
        <p:nvSpPr>
          <p:cNvPr id="15" name="文本框 14"/>
          <p:cNvSpPr txBox="1"/>
          <p:nvPr/>
        </p:nvSpPr>
        <p:spPr>
          <a:xfrm>
            <a:off x="11587655" y="6272213"/>
            <a:ext cx="312906" cy="369332"/>
          </a:xfrm>
          <a:prstGeom prst="rect">
            <a:avLst/>
          </a:prstGeom>
          <a:noFill/>
        </p:spPr>
        <p:txBody>
          <a:bodyPr wrap="none" rtlCol="0">
            <a:spAutoFit/>
          </a:bodyPr>
          <a:lstStyle/>
          <a:p>
            <a:r>
              <a:rPr lang="en-US" altLang="zh-CN" dirty="0" smtClean="0">
                <a:solidFill>
                  <a:schemeClr val="bg1"/>
                </a:solidFill>
              </a:rPr>
              <a:t>7</a:t>
            </a:r>
            <a:endParaRPr lang="zh-CN" altLang="en-US" dirty="0">
              <a:solidFill>
                <a:schemeClr val="bg1"/>
              </a:solidFill>
            </a:endParaRPr>
          </a:p>
        </p:txBody>
      </p:sp>
      <p:sp>
        <p:nvSpPr>
          <p:cNvPr id="16" name="文本框 15"/>
          <p:cNvSpPr txBox="1"/>
          <p:nvPr/>
        </p:nvSpPr>
        <p:spPr>
          <a:xfrm>
            <a:off x="2862526" y="3244282"/>
            <a:ext cx="1193084"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Topic1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17" name="椭圆 16"/>
          <p:cNvSpPr/>
          <p:nvPr/>
        </p:nvSpPr>
        <p:spPr bwMode="auto">
          <a:xfrm>
            <a:off x="2211048" y="3146055"/>
            <a:ext cx="2429302" cy="615993"/>
          </a:xfrm>
          <a:prstGeom prst="ellipse">
            <a:avLst/>
          </a:prstGeom>
          <a:no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8" name="文本框 17"/>
          <p:cNvSpPr txBox="1"/>
          <p:nvPr/>
        </p:nvSpPr>
        <p:spPr>
          <a:xfrm>
            <a:off x="8018436" y="3223219"/>
            <a:ext cx="1193084"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Topic2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19" name="椭圆 18"/>
          <p:cNvSpPr/>
          <p:nvPr/>
        </p:nvSpPr>
        <p:spPr bwMode="auto">
          <a:xfrm>
            <a:off x="7366958" y="3124992"/>
            <a:ext cx="2429302" cy="615993"/>
          </a:xfrm>
          <a:prstGeom prst="ellipse">
            <a:avLst/>
          </a:prstGeom>
          <a:no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3" name="左右箭头 2"/>
          <p:cNvSpPr/>
          <p:nvPr/>
        </p:nvSpPr>
        <p:spPr>
          <a:xfrm>
            <a:off x="5456686" y="3205602"/>
            <a:ext cx="1293962" cy="517585"/>
          </a:xfrm>
          <a:prstGeom prst="left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5822981" y="3919879"/>
            <a:ext cx="561372" cy="830997"/>
          </a:xfrm>
          <a:prstGeom prst="rect">
            <a:avLst/>
          </a:prstGeom>
          <a:noFill/>
        </p:spPr>
        <p:txBody>
          <a:bodyPr wrap="none" rtlCol="0">
            <a:spAutoFit/>
          </a:bodyPr>
          <a:lstStyle/>
          <a:p>
            <a:r>
              <a:rPr lang="en-US" altLang="zh-CN" sz="4800" b="1" dirty="0" smtClean="0">
                <a:solidFill>
                  <a:schemeClr val="bg1"/>
                </a:solidFill>
              </a:rPr>
              <a:t>?</a:t>
            </a:r>
            <a:endParaRPr lang="zh-CN" altLang="en-US" sz="4800" b="1" dirty="0">
              <a:solidFill>
                <a:schemeClr val="bg1"/>
              </a:solidFill>
            </a:endParaRPr>
          </a:p>
        </p:txBody>
      </p:sp>
      <p:sp>
        <p:nvSpPr>
          <p:cNvPr id="21" name="文本框 20"/>
          <p:cNvSpPr txBox="1"/>
          <p:nvPr/>
        </p:nvSpPr>
        <p:spPr>
          <a:xfrm>
            <a:off x="5209031" y="4947568"/>
            <a:ext cx="1789272" cy="523220"/>
          </a:xfrm>
          <a:prstGeom prst="rect">
            <a:avLst/>
          </a:prstGeom>
          <a:noFill/>
        </p:spPr>
        <p:txBody>
          <a:bodyPr wrap="none" rtlCol="0">
            <a:spAutoFit/>
          </a:bodyPr>
          <a:lstStyle/>
          <a:p>
            <a:r>
              <a:rPr lang="en-US" altLang="zh-CN" sz="2800" b="1" dirty="0" smtClean="0">
                <a:solidFill>
                  <a:schemeClr val="bg1"/>
                </a:solidFill>
                <a:latin typeface="微软雅黑" panose="020B0503020204020204" pitchFamily="34" charset="-122"/>
                <a:ea typeface="微软雅黑" panose="020B0503020204020204" pitchFamily="34" charset="-122"/>
              </a:rPr>
              <a:t>Citations</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randombar(horizontal)">
                                      <p:cBhvr>
                                        <p:cTn id="10" dur="500"/>
                                        <p:tgtEl>
                                          <p:spTgt spid="17"/>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randombar(horizontal)">
                                      <p:cBhvr>
                                        <p:cTn id="13" dur="500"/>
                                        <p:tgtEl>
                                          <p:spTgt spid="18"/>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randombar(horizontal)">
                                      <p:cBhvr>
                                        <p:cTn id="16" dur="500"/>
                                        <p:tgtEl>
                                          <p:spTgt spid="19"/>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randombar(horizont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8" grpId="0"/>
      <p:bldP spid="19" grpId="0" animBg="1"/>
      <p:bldP spid="3" grpId="0" animBg="1"/>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圆角矩形 3"/>
          <p:cNvSpPr>
            <a:spLocks noChangeArrowheads="1"/>
          </p:cNvSpPr>
          <p:nvPr/>
        </p:nvSpPr>
        <p:spPr bwMode="auto">
          <a:xfrm>
            <a:off x="1479550" y="869950"/>
            <a:ext cx="9174163" cy="914400"/>
          </a:xfrm>
          <a:prstGeom prst="roundRect">
            <a:avLst>
              <a:gd name="adj" fmla="val 16667"/>
            </a:avLst>
          </a:prstGeom>
          <a:noFill/>
          <a:ln w="12700">
            <a:solidFill>
              <a:srgbClr val="FFFFFF">
                <a:alpha val="38823"/>
              </a:srgb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5" name="文本框 4"/>
          <p:cNvSpPr>
            <a:spLocks noChangeArrowheads="1"/>
          </p:cNvSpPr>
          <p:nvPr/>
        </p:nvSpPr>
        <p:spPr bwMode="auto">
          <a:xfrm>
            <a:off x="2018581" y="1004888"/>
            <a:ext cx="812608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4000" dirty="0" smtClean="0">
                <a:solidFill>
                  <a:schemeClr val="bg1"/>
                </a:solidFill>
                <a:latin typeface="微软雅黑" panose="020B0503020204020204" pitchFamily="34" charset="-122"/>
                <a:ea typeface="微软雅黑" panose="020B0503020204020204" pitchFamily="34" charset="-122"/>
                <a:sym typeface="Roboto Th" pitchFamily="2" charset="0"/>
              </a:rPr>
              <a:t>Topic Analysis-Topic Relation </a:t>
            </a:r>
            <a:endParaRPr lang="en-US" altLang="zh-CN" sz="4000" dirty="0">
              <a:solidFill>
                <a:schemeClr val="bg1"/>
              </a:solidFill>
              <a:latin typeface="微软雅黑" panose="020B0503020204020204" pitchFamily="34" charset="-122"/>
              <a:ea typeface="微软雅黑" panose="020B0503020204020204" pitchFamily="34" charset="-122"/>
              <a:sym typeface="Roboto Th" pitchFamily="2" charset="0"/>
            </a:endParaRPr>
          </a:p>
        </p:txBody>
      </p:sp>
      <p:sp>
        <p:nvSpPr>
          <p:cNvPr id="15" name="文本框 14"/>
          <p:cNvSpPr txBox="1"/>
          <p:nvPr/>
        </p:nvSpPr>
        <p:spPr>
          <a:xfrm>
            <a:off x="11587655" y="6272213"/>
            <a:ext cx="312906" cy="369332"/>
          </a:xfrm>
          <a:prstGeom prst="rect">
            <a:avLst/>
          </a:prstGeom>
          <a:noFill/>
        </p:spPr>
        <p:txBody>
          <a:bodyPr wrap="none" rtlCol="0">
            <a:spAutoFit/>
          </a:bodyPr>
          <a:lstStyle/>
          <a:p>
            <a:r>
              <a:rPr lang="en-US" altLang="zh-CN" dirty="0" smtClean="0">
                <a:solidFill>
                  <a:schemeClr val="bg1"/>
                </a:solidFill>
              </a:rPr>
              <a:t>8</a:t>
            </a:r>
            <a:endParaRPr lang="zh-CN" altLang="en-US" dirty="0">
              <a:solidFill>
                <a:schemeClr val="bg1"/>
              </a:solidFill>
            </a:endParaRPr>
          </a:p>
        </p:txBody>
      </p:sp>
      <p:sp>
        <p:nvSpPr>
          <p:cNvPr id="28" name="文本框 27"/>
          <p:cNvSpPr txBox="1"/>
          <p:nvPr/>
        </p:nvSpPr>
        <p:spPr>
          <a:xfrm>
            <a:off x="1170540" y="4207782"/>
            <a:ext cx="1193084"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Topic1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13" name="左大括号 12"/>
          <p:cNvSpPr/>
          <p:nvPr/>
        </p:nvSpPr>
        <p:spPr>
          <a:xfrm>
            <a:off x="2517438" y="2909958"/>
            <a:ext cx="529805" cy="3085256"/>
          </a:xfrm>
          <a:prstGeom prst="leftBrace">
            <a:avLst/>
          </a:prstGeom>
          <a:no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4" name="文本框 13"/>
          <p:cNvSpPr txBox="1"/>
          <p:nvPr/>
        </p:nvSpPr>
        <p:spPr>
          <a:xfrm>
            <a:off x="3196814" y="2615432"/>
            <a:ext cx="1259704"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Paper1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3158482" y="4303112"/>
            <a:ext cx="1259704"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Paper2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3399445" y="5634425"/>
            <a:ext cx="777777"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7" name="直接箭头连接符 6"/>
          <p:cNvCxnSpPr/>
          <p:nvPr/>
        </p:nvCxnSpPr>
        <p:spPr>
          <a:xfrm flipV="1">
            <a:off x="4572000" y="2455798"/>
            <a:ext cx="1017917" cy="32854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a:off x="4590459" y="2833513"/>
            <a:ext cx="999458" cy="15289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5723858" y="2224966"/>
            <a:ext cx="1448858"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Paper11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5723858" y="2783344"/>
            <a:ext cx="1448858"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Paper12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29" name="直接箭头连接符 28"/>
          <p:cNvCxnSpPr/>
          <p:nvPr/>
        </p:nvCxnSpPr>
        <p:spPr>
          <a:xfrm>
            <a:off x="4550712" y="2843396"/>
            <a:ext cx="1039205" cy="63244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2" name="文本框 31"/>
          <p:cNvSpPr txBox="1"/>
          <p:nvPr/>
        </p:nvSpPr>
        <p:spPr>
          <a:xfrm>
            <a:off x="5723858" y="3245009"/>
            <a:ext cx="777777"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38" name="直接箭头连接符 37"/>
          <p:cNvCxnSpPr/>
          <p:nvPr/>
        </p:nvCxnSpPr>
        <p:spPr>
          <a:xfrm>
            <a:off x="7358416" y="2444686"/>
            <a:ext cx="1151858"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8644215" y="2224965"/>
            <a:ext cx="1193084"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Topic2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41" name="直接箭头连接符 40"/>
          <p:cNvCxnSpPr/>
          <p:nvPr/>
        </p:nvCxnSpPr>
        <p:spPr>
          <a:xfrm flipV="1">
            <a:off x="4572000" y="4138842"/>
            <a:ext cx="1017917" cy="32854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p:nvPr/>
        </p:nvCxnSpPr>
        <p:spPr>
          <a:xfrm>
            <a:off x="4590459" y="4516557"/>
            <a:ext cx="999458" cy="15289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3" name="文本框 42"/>
          <p:cNvSpPr txBox="1"/>
          <p:nvPr/>
        </p:nvSpPr>
        <p:spPr>
          <a:xfrm>
            <a:off x="5723858" y="3908010"/>
            <a:ext cx="1448858"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Paper21</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5723858" y="4466388"/>
            <a:ext cx="1448858"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Paper22</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45" name="直接箭头连接符 44"/>
          <p:cNvCxnSpPr/>
          <p:nvPr/>
        </p:nvCxnSpPr>
        <p:spPr>
          <a:xfrm>
            <a:off x="4550712" y="4526440"/>
            <a:ext cx="1039205" cy="63244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6" name="文本框 45"/>
          <p:cNvSpPr txBox="1"/>
          <p:nvPr/>
        </p:nvSpPr>
        <p:spPr>
          <a:xfrm>
            <a:off x="5723858" y="4928053"/>
            <a:ext cx="777777"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47" name="直接箭头连接符 46"/>
          <p:cNvCxnSpPr/>
          <p:nvPr/>
        </p:nvCxnSpPr>
        <p:spPr>
          <a:xfrm>
            <a:off x="7358416" y="2988847"/>
            <a:ext cx="1151858"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8" name="文本框 47"/>
          <p:cNvSpPr txBox="1"/>
          <p:nvPr/>
        </p:nvSpPr>
        <p:spPr>
          <a:xfrm>
            <a:off x="8644215" y="2769126"/>
            <a:ext cx="1193084"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Topic3</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49" name="直接箭头连接符 48"/>
          <p:cNvCxnSpPr/>
          <p:nvPr/>
        </p:nvCxnSpPr>
        <p:spPr>
          <a:xfrm>
            <a:off x="7370448" y="4107157"/>
            <a:ext cx="1151858"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a:off x="8656247" y="3887436"/>
            <a:ext cx="1193084"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Topic4</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cxnSp>
        <p:nvCxnSpPr>
          <p:cNvPr id="51" name="直接箭头连接符 50"/>
          <p:cNvCxnSpPr/>
          <p:nvPr/>
        </p:nvCxnSpPr>
        <p:spPr>
          <a:xfrm>
            <a:off x="7370448" y="4656212"/>
            <a:ext cx="1151858"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2" name="文本框 51"/>
          <p:cNvSpPr txBox="1"/>
          <p:nvPr/>
        </p:nvSpPr>
        <p:spPr>
          <a:xfrm>
            <a:off x="8656247" y="4436491"/>
            <a:ext cx="1193084"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Topic5</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53" name="文本框 52"/>
          <p:cNvSpPr txBox="1"/>
          <p:nvPr/>
        </p:nvSpPr>
        <p:spPr>
          <a:xfrm>
            <a:off x="8789361" y="4928052"/>
            <a:ext cx="777777" cy="461665"/>
          </a:xfrm>
          <a:prstGeom prst="rect">
            <a:avLst/>
          </a:prstGeom>
          <a:noFill/>
        </p:spPr>
        <p:txBody>
          <a:bodyPr wrap="squar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54" name="文本框 53"/>
          <p:cNvSpPr txBox="1"/>
          <p:nvPr/>
        </p:nvSpPr>
        <p:spPr>
          <a:xfrm>
            <a:off x="8789361" y="3222974"/>
            <a:ext cx="777777"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749919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randombar(horizontal)">
                                      <p:cBhvr>
                                        <p:cTn id="10" dur="500"/>
                                        <p:tgtEl>
                                          <p:spTgt spid="25"/>
                                        </p:tgtEl>
                                      </p:cBhvr>
                                    </p:animEffect>
                                  </p:childTnLst>
                                </p:cTn>
                              </p:par>
                              <p:par>
                                <p:cTn id="11" presetID="14" presetClass="entr" presetSubtype="1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randombar(horizontal)">
                                      <p:cBhvr>
                                        <p:cTn id="13" dur="500"/>
                                        <p:tgtEl>
                                          <p:spTgt spid="29"/>
                                        </p:tgtEl>
                                      </p:cBhvr>
                                    </p:animEffect>
                                  </p:childTnLst>
                                </p:cTn>
                              </p:par>
                              <p:par>
                                <p:cTn id="14" presetID="14" presetClass="entr" presetSubtype="10" fill="hold"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randombar(horizontal)">
                                      <p:cBhvr>
                                        <p:cTn id="16" dur="500"/>
                                        <p:tgtEl>
                                          <p:spTgt spid="41"/>
                                        </p:tgtEl>
                                      </p:cBhvr>
                                    </p:animEffect>
                                  </p:childTnLst>
                                </p:cTn>
                              </p:par>
                              <p:par>
                                <p:cTn id="17" presetID="14" presetClass="entr" presetSubtype="1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randombar(horizontal)">
                                      <p:cBhvr>
                                        <p:cTn id="19" dur="500"/>
                                        <p:tgtEl>
                                          <p:spTgt spid="42"/>
                                        </p:tgtEl>
                                      </p:cBhvr>
                                    </p:animEffect>
                                  </p:childTnLst>
                                </p:cTn>
                              </p:par>
                              <p:par>
                                <p:cTn id="20" presetID="14" presetClass="entr" presetSubtype="10" fill="hold"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randombar(horizontal)">
                                      <p:cBhvr>
                                        <p:cTn id="22" dur="500"/>
                                        <p:tgtEl>
                                          <p:spTgt spid="45"/>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randombar(horizontal)">
                                      <p:cBhvr>
                                        <p:cTn id="25" dur="500"/>
                                        <p:tgtEl>
                                          <p:spTgt spid="46"/>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randombar(horizontal)">
                                      <p:cBhvr>
                                        <p:cTn id="28" dur="500"/>
                                        <p:tgtEl>
                                          <p:spTgt spid="44"/>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randombar(horizontal)">
                                      <p:cBhvr>
                                        <p:cTn id="31" dur="500"/>
                                        <p:tgtEl>
                                          <p:spTgt spid="43"/>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randombar(horizontal)">
                                      <p:cBhvr>
                                        <p:cTn id="34" dur="500"/>
                                        <p:tgtEl>
                                          <p:spTgt spid="32"/>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randombar(horizontal)">
                                      <p:cBhvr>
                                        <p:cTn id="37" dur="500"/>
                                        <p:tgtEl>
                                          <p:spTgt spid="27"/>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randombar(horizontal)">
                                      <p:cBhvr>
                                        <p:cTn id="40" dur="5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randombar(horizontal)">
                                      <p:cBhvr>
                                        <p:cTn id="45" dur="500"/>
                                        <p:tgtEl>
                                          <p:spTgt spid="38"/>
                                        </p:tgtEl>
                                      </p:cBhvr>
                                    </p:animEffect>
                                  </p:childTnLst>
                                </p:cTn>
                              </p:par>
                              <p:par>
                                <p:cTn id="46" presetID="14" presetClass="entr" presetSubtype="10" fill="hold" nodeType="with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randombar(horizontal)">
                                      <p:cBhvr>
                                        <p:cTn id="48" dur="500"/>
                                        <p:tgtEl>
                                          <p:spTgt spid="47"/>
                                        </p:tgtEl>
                                      </p:cBhvr>
                                    </p:animEffect>
                                  </p:childTnLst>
                                </p:cTn>
                              </p:par>
                              <p:par>
                                <p:cTn id="49" presetID="14" presetClass="entr" presetSubtype="10" fill="hold" nodeType="with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randombar(horizontal)">
                                      <p:cBhvr>
                                        <p:cTn id="51" dur="500"/>
                                        <p:tgtEl>
                                          <p:spTgt spid="49"/>
                                        </p:tgtEl>
                                      </p:cBhvr>
                                    </p:animEffect>
                                  </p:childTnLst>
                                </p:cTn>
                              </p:par>
                              <p:par>
                                <p:cTn id="52" presetID="14" presetClass="entr" presetSubtype="10" fill="hold" nodeType="with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randombar(horizontal)">
                                      <p:cBhvr>
                                        <p:cTn id="54" dur="500"/>
                                        <p:tgtEl>
                                          <p:spTgt spid="51"/>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randombar(horizontal)">
                                      <p:cBhvr>
                                        <p:cTn id="57" dur="500"/>
                                        <p:tgtEl>
                                          <p:spTgt spid="50"/>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52"/>
                                        </p:tgtEl>
                                        <p:attrNameLst>
                                          <p:attrName>style.visibility</p:attrName>
                                        </p:attrNameLst>
                                      </p:cBhvr>
                                      <p:to>
                                        <p:strVal val="visible"/>
                                      </p:to>
                                    </p:set>
                                    <p:animEffect transition="in" filter="randombar(horizontal)">
                                      <p:cBhvr>
                                        <p:cTn id="60" dur="500"/>
                                        <p:tgtEl>
                                          <p:spTgt spid="52"/>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randombar(horizontal)">
                                      <p:cBhvr>
                                        <p:cTn id="63" dur="500"/>
                                        <p:tgtEl>
                                          <p:spTgt spid="53"/>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randombar(horizontal)">
                                      <p:cBhvr>
                                        <p:cTn id="66" dur="500"/>
                                        <p:tgtEl>
                                          <p:spTgt spid="54"/>
                                        </p:tgtEl>
                                      </p:cBhvr>
                                    </p:animEffect>
                                  </p:childTnLst>
                                </p:cTn>
                              </p:par>
                              <p:par>
                                <p:cTn id="67" presetID="14" presetClass="entr" presetSubtype="10" fill="hold" grpId="0" nodeType="withEffect">
                                  <p:stCondLst>
                                    <p:cond delay="0"/>
                                  </p:stCondLst>
                                  <p:childTnLst>
                                    <p:set>
                                      <p:cBhvr>
                                        <p:cTn id="68" dur="1" fill="hold">
                                          <p:stCondLst>
                                            <p:cond delay="0"/>
                                          </p:stCondLst>
                                        </p:cTn>
                                        <p:tgtEl>
                                          <p:spTgt spid="48"/>
                                        </p:tgtEl>
                                        <p:attrNameLst>
                                          <p:attrName>style.visibility</p:attrName>
                                        </p:attrNameLst>
                                      </p:cBhvr>
                                      <p:to>
                                        <p:strVal val="visible"/>
                                      </p:to>
                                    </p:set>
                                    <p:animEffect transition="in" filter="randombar(horizontal)">
                                      <p:cBhvr>
                                        <p:cTn id="69" dur="500"/>
                                        <p:tgtEl>
                                          <p:spTgt spid="48"/>
                                        </p:tgtEl>
                                      </p:cBhvr>
                                    </p:animEffect>
                                  </p:childTnLst>
                                </p:cTn>
                              </p:par>
                              <p:par>
                                <p:cTn id="70" presetID="14" presetClass="entr" presetSubtype="10" fill="hold" grpId="0" nodeType="with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randombar(horizontal)">
                                      <p:cBhvr>
                                        <p:cTn id="7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2" grpId="0"/>
      <p:bldP spid="40" grpId="0"/>
      <p:bldP spid="43" grpId="0"/>
      <p:bldP spid="44" grpId="0"/>
      <p:bldP spid="46" grpId="0"/>
      <p:bldP spid="48" grpId="0"/>
      <p:bldP spid="50" grpId="0"/>
      <p:bldP spid="52" grpId="0"/>
      <p:bldP spid="53" grpId="0"/>
      <p:bldP spid="5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圆角矩形 3"/>
          <p:cNvSpPr>
            <a:spLocks noChangeArrowheads="1"/>
          </p:cNvSpPr>
          <p:nvPr/>
        </p:nvSpPr>
        <p:spPr bwMode="auto">
          <a:xfrm>
            <a:off x="1479550" y="869950"/>
            <a:ext cx="9174163" cy="914400"/>
          </a:xfrm>
          <a:prstGeom prst="roundRect">
            <a:avLst>
              <a:gd name="adj" fmla="val 16667"/>
            </a:avLst>
          </a:prstGeom>
          <a:noFill/>
          <a:ln w="12700">
            <a:solidFill>
              <a:srgbClr val="FFFFFF">
                <a:alpha val="38823"/>
              </a:srgb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endParaRPr lang="zh-CN" altLang="zh-CN" sz="1800">
              <a:solidFill>
                <a:srgbClr val="FFFFFF"/>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5" name="文本框 4"/>
          <p:cNvSpPr>
            <a:spLocks noChangeArrowheads="1"/>
          </p:cNvSpPr>
          <p:nvPr/>
        </p:nvSpPr>
        <p:spPr bwMode="auto">
          <a:xfrm>
            <a:off x="2018581" y="1004888"/>
            <a:ext cx="812608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US" altLang="zh-CN" sz="4000" dirty="0" smtClean="0">
                <a:solidFill>
                  <a:schemeClr val="bg1"/>
                </a:solidFill>
                <a:latin typeface="微软雅黑" panose="020B0503020204020204" pitchFamily="34" charset="-122"/>
                <a:ea typeface="微软雅黑" panose="020B0503020204020204" pitchFamily="34" charset="-122"/>
                <a:sym typeface="Roboto Th" pitchFamily="2" charset="0"/>
              </a:rPr>
              <a:t>Topic Relation-Demo </a:t>
            </a:r>
            <a:endParaRPr lang="en-US" altLang="zh-CN" sz="4000" dirty="0">
              <a:solidFill>
                <a:schemeClr val="bg1"/>
              </a:solidFill>
              <a:latin typeface="微软雅黑" panose="020B0503020204020204" pitchFamily="34" charset="-122"/>
              <a:ea typeface="微软雅黑" panose="020B0503020204020204" pitchFamily="34" charset="-122"/>
              <a:sym typeface="Roboto Th" pitchFamily="2" charset="0"/>
            </a:endParaRPr>
          </a:p>
        </p:txBody>
      </p:sp>
      <p:sp>
        <p:nvSpPr>
          <p:cNvPr id="15" name="文本框 14"/>
          <p:cNvSpPr txBox="1"/>
          <p:nvPr/>
        </p:nvSpPr>
        <p:spPr>
          <a:xfrm>
            <a:off x="11587655" y="6272213"/>
            <a:ext cx="312906" cy="369332"/>
          </a:xfrm>
          <a:prstGeom prst="rect">
            <a:avLst/>
          </a:prstGeom>
          <a:noFill/>
        </p:spPr>
        <p:txBody>
          <a:bodyPr wrap="none" rtlCol="0">
            <a:spAutoFit/>
          </a:bodyPr>
          <a:lstStyle/>
          <a:p>
            <a:r>
              <a:rPr lang="en-US" altLang="zh-CN" dirty="0" smtClean="0">
                <a:solidFill>
                  <a:schemeClr val="bg1"/>
                </a:solidFill>
              </a:rPr>
              <a:t>9</a:t>
            </a:r>
            <a:endParaRPr lang="zh-CN" altLang="en-US" dirty="0">
              <a:solidFill>
                <a:schemeClr val="bg1"/>
              </a:solidFill>
            </a:endParaRPr>
          </a:p>
        </p:txBody>
      </p:sp>
      <p:sp>
        <p:nvSpPr>
          <p:cNvPr id="33" name="文本框 32"/>
          <p:cNvSpPr txBox="1"/>
          <p:nvPr/>
        </p:nvSpPr>
        <p:spPr>
          <a:xfrm>
            <a:off x="1479550" y="3789551"/>
            <a:ext cx="3515578"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Level 1 – Data mining</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34" name="左大括号 33"/>
          <p:cNvSpPr/>
          <p:nvPr/>
        </p:nvSpPr>
        <p:spPr>
          <a:xfrm>
            <a:off x="5195617" y="2477755"/>
            <a:ext cx="529805" cy="3085256"/>
          </a:xfrm>
          <a:prstGeom prst="leftBrace">
            <a:avLst/>
          </a:prstGeom>
          <a:no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5" name="文本框 34"/>
          <p:cNvSpPr txBox="1"/>
          <p:nvPr/>
        </p:nvSpPr>
        <p:spPr>
          <a:xfrm>
            <a:off x="6081622" y="2246922"/>
            <a:ext cx="4365169"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Level 2 </a:t>
            </a:r>
            <a:r>
              <a:rPr lang="en-US" altLang="zh-CN" sz="2400" b="1" dirty="0">
                <a:solidFill>
                  <a:schemeClr val="bg1"/>
                </a:solidFill>
                <a:latin typeface="微软雅黑" panose="020B0503020204020204" pitchFamily="34" charset="-122"/>
                <a:ea typeface="微软雅黑" panose="020B0503020204020204" pitchFamily="34" charset="-122"/>
              </a:rPr>
              <a:t>– Data visualization</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6066631" y="3270510"/>
            <a:ext cx="4067011"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Level 2 </a:t>
            </a:r>
            <a:r>
              <a:rPr lang="en-US" altLang="zh-CN" sz="2400" b="1" dirty="0">
                <a:solidFill>
                  <a:schemeClr val="bg1"/>
                </a:solidFill>
                <a:latin typeface="微软雅黑" panose="020B0503020204020204" pitchFamily="34" charset="-122"/>
                <a:ea typeface="微软雅黑" panose="020B0503020204020204" pitchFamily="34" charset="-122"/>
              </a:rPr>
              <a:t>– Concept mining</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6081622" y="4265509"/>
            <a:ext cx="2895216"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Level 2 </a:t>
            </a:r>
            <a:r>
              <a:rPr lang="en-US" altLang="zh-CN" sz="2400" b="1" dirty="0">
                <a:solidFill>
                  <a:schemeClr val="bg1"/>
                </a:solidFill>
                <a:latin typeface="微软雅黑" panose="020B0503020204020204" pitchFamily="34" charset="-122"/>
                <a:ea typeface="微软雅黑" panose="020B0503020204020204" pitchFamily="34" charset="-122"/>
              </a:rPr>
              <a:t>– Big data</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6751453" y="5332178"/>
            <a:ext cx="777777" cy="461665"/>
          </a:xfrm>
          <a:prstGeom prst="rect">
            <a:avLst/>
          </a:prstGeom>
          <a:noFill/>
        </p:spPr>
        <p:txBody>
          <a:bodyPr wrap="none" rtlCol="0">
            <a:spAutoFit/>
          </a:bodyPr>
          <a:lstStyle/>
          <a:p>
            <a:r>
              <a:rPr lang="en-US" altLang="zh-CN" sz="2400" b="1" dirty="0" smtClean="0">
                <a:solidFill>
                  <a:schemeClr val="bg1"/>
                </a:solidFill>
                <a:latin typeface="微软雅黑" panose="020B0503020204020204" pitchFamily="34" charset="-122"/>
                <a:ea typeface="微软雅黑" panose="020B0503020204020204" pitchFamily="34" charset="-122"/>
              </a:rPr>
              <a:t>……</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19166804"/>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1664</TotalTime>
  <Pages>0</Pages>
  <Words>805</Words>
  <Characters>0</Characters>
  <Application>Microsoft Office PowerPoint</Application>
  <DocSecurity>0</DocSecurity>
  <PresentationFormat>宽屏</PresentationFormat>
  <Lines>0</Lines>
  <Paragraphs>153</Paragraphs>
  <Slides>10</Slides>
  <Notes>10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宋体</vt:lpstr>
      <vt:lpstr>微软雅黑</vt:lpstr>
      <vt:lpstr>Arial</vt:lpstr>
      <vt:lpstr>Calibri</vt:lpstr>
      <vt:lpstr>Calibri Light</vt:lpstr>
      <vt:lpstr>Cambria Math</vt:lpstr>
      <vt:lpstr>Roboto Th</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黎石林</dc:creator>
  <cp:keywords/>
  <dc:description/>
  <cp:lastModifiedBy>Charlotte Cheng</cp:lastModifiedBy>
  <cp:revision>124</cp:revision>
  <dcterms:created xsi:type="dcterms:W3CDTF">2014-07-22T14:15:00Z</dcterms:created>
  <dcterms:modified xsi:type="dcterms:W3CDTF">2016-06-01T00:28:21Z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2052-9.1.0.4856</vt:lpwstr>
  </property>
</Properties>
</file>