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79" r:id="rId3"/>
    <p:sldId id="268" r:id="rId4"/>
    <p:sldId id="257" r:id="rId5"/>
    <p:sldId id="258" r:id="rId6"/>
    <p:sldId id="276" r:id="rId7"/>
    <p:sldId id="273" r:id="rId8"/>
    <p:sldId id="280" r:id="rId9"/>
    <p:sldId id="281" r:id="rId10"/>
    <p:sldId id="278" r:id="rId11"/>
  </p:sldIdLst>
  <p:sldSz cx="12192000" cy="6858000"/>
  <p:notesSz cx="6858000" cy="9144000"/>
  <p:defaultTex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38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6036" autoAdjust="0"/>
  </p:normalViewPr>
  <p:slideViewPr>
    <p:cSldViewPr snapToGrid="0">
      <p:cViewPr varScale="1">
        <p:scale>
          <a:sx n="54" d="100"/>
          <a:sy n="54" d="100"/>
        </p:scale>
        <p:origin x="1308" y="78"/>
      </p:cViewPr>
      <p:guideLst>
        <p:guide orient="horz" pos="2160"/>
        <p:guide pos="3868"/>
      </p:guideLst>
    </p:cSldViewPr>
  </p:slideViewPr>
  <p:notesTextViewPr>
    <p:cViewPr>
      <p:scale>
        <a:sx n="1" d="1"/>
        <a:sy n="1" d="1"/>
      </p:scale>
      <p:origin x="0" y="0"/>
    </p:cViewPr>
  </p:notesTextViewPr>
  <p:gridSpacing cx="72005" cy="72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页眉占位符 1"/>
          <p:cNvSpPr>
            <a:spLocks noGrp="1" noChangeArrowheads="1"/>
          </p:cNvSpPr>
          <p:nvPr>
            <p:ph type="hdr" sz="quarter" idx="4294967295"/>
          </p:nvPr>
        </p:nvSpPr>
        <p:spPr bwMode="auto">
          <a:xfrm>
            <a:off x="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hangingPunct="1">
              <a:buFont typeface="Arial" panose="020B0604020202020204" pitchFamily="34" charset="0"/>
              <a:buNone/>
              <a:defRPr sz="1200"/>
            </a:lvl1pPr>
          </a:lstStyle>
          <a:p>
            <a:pPr>
              <a:defRPr/>
            </a:pPr>
            <a:endParaRPr lang="zh-CN" altLang="zh-CN"/>
          </a:p>
        </p:txBody>
      </p:sp>
      <p:sp>
        <p:nvSpPr>
          <p:cNvPr id="2051" name="日期占位符 2"/>
          <p:cNvSpPr>
            <a:spLocks noGrp="1" noChangeArrowheads="1"/>
          </p:cNvSpPr>
          <p:nvPr>
            <p:ph type="dt" idx="1"/>
          </p:nvPr>
        </p:nvSpPr>
        <p:spPr bwMode="auto">
          <a:xfrm>
            <a:off x="3884613"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1" hangingPunct="1">
              <a:buFont typeface="Arial" panose="020B0604020202020204" pitchFamily="34" charset="0"/>
              <a:buNone/>
              <a:defRPr/>
            </a:lvl1pPr>
          </a:lstStyle>
          <a:p>
            <a:pPr>
              <a:defRPr/>
            </a:pPr>
            <a:fld id="{9231E790-E859-47E7-A4CF-756DDA9A78FB}" type="datetime1">
              <a:rPr lang="zh-CN" altLang="en-US"/>
              <a:pPr>
                <a:defRPr/>
              </a:pPr>
              <a:t>2016/6/1</a:t>
            </a:fld>
            <a:endParaRPr lang="zh-CN" altLang="en-US" sz="1200"/>
          </a:p>
        </p:txBody>
      </p:sp>
      <p:sp>
        <p:nvSpPr>
          <p:cNvPr id="2052" name="幻灯片图像占位符 3"/>
          <p:cNvSpPr>
            <a:spLocks noGrp="1" noRot="1" noChangeAspect="1" noChangeArrowheads="1"/>
          </p:cNvSpPr>
          <p:nvPr>
            <p:ph type="sldImg" idx="2"/>
          </p:nvPr>
        </p:nvSpPr>
        <p:spPr bwMode="auto">
          <a:xfrm>
            <a:off x="685800" y="1143000"/>
            <a:ext cx="54864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53" name="备注占位符 4"/>
          <p:cNvSpPr>
            <a:spLocks noGrp="1" noRot="1" noChangeAspect="1" noChangeArrowheads="1"/>
          </p:cNvSpPr>
          <p:nvPr/>
        </p:nvSpPr>
        <p:spPr bwMode="auto">
          <a:xfrm>
            <a:off x="685800" y="4400550"/>
            <a:ext cx="5486400"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0" eaLnBrk="0" hangingPunct="0">
              <a:spcBef>
                <a:spcPct val="30000"/>
              </a:spcBef>
              <a:defRPr sz="1200">
                <a:solidFill>
                  <a:schemeClr val="tx1"/>
                </a:solidFill>
                <a:latin typeface="Arial" panose="020B0604020202020204" pitchFamily="34" charset="0"/>
              </a:defRPr>
            </a:lvl1pPr>
            <a:lvl2pPr defTabSz="0" eaLnBrk="0" hangingPunct="0">
              <a:spcBef>
                <a:spcPct val="30000"/>
              </a:spcBef>
              <a:defRPr sz="1200">
                <a:solidFill>
                  <a:schemeClr val="tx1"/>
                </a:solidFill>
                <a:latin typeface="Arial" panose="020B0604020202020204" pitchFamily="34" charset="0"/>
              </a:defRPr>
            </a:lvl2pPr>
            <a:lvl3pPr defTabSz="0" eaLnBrk="0" hangingPunct="0">
              <a:spcBef>
                <a:spcPct val="30000"/>
              </a:spcBef>
              <a:defRPr sz="1200">
                <a:solidFill>
                  <a:schemeClr val="tx1"/>
                </a:solidFill>
                <a:latin typeface="Arial" panose="020B0604020202020204" pitchFamily="34" charset="0"/>
              </a:defRPr>
            </a:lvl3pPr>
            <a:lvl4pPr defTabSz="0" eaLnBrk="0" hangingPunct="0">
              <a:spcBef>
                <a:spcPct val="30000"/>
              </a:spcBef>
              <a:defRPr sz="1200">
                <a:solidFill>
                  <a:schemeClr val="tx1"/>
                </a:solidFill>
                <a:latin typeface="Arial" panose="020B0604020202020204" pitchFamily="34" charset="0"/>
              </a:defRPr>
            </a:lvl4pPr>
            <a:lvl5pPr defTabSz="0" eaLnBrk="0" hangingPunct="0">
              <a:spcBef>
                <a:spcPct val="30000"/>
              </a:spcBef>
              <a:defRPr sz="1200">
                <a:solidFill>
                  <a:schemeClr val="tx1"/>
                </a:solidFill>
                <a:latin typeface="Arial" panose="020B0604020202020204" pitchFamily="34" charset="0"/>
              </a:defRPr>
            </a:lvl5pPr>
            <a:lvl6pPr marL="457200" defTabSz="0" eaLnBrk="0" fontAlgn="base" hangingPunct="0">
              <a:spcBef>
                <a:spcPct val="30000"/>
              </a:spcBef>
              <a:spcAft>
                <a:spcPct val="0"/>
              </a:spcAft>
              <a:defRPr sz="1200">
                <a:solidFill>
                  <a:schemeClr val="tx1"/>
                </a:solidFill>
                <a:latin typeface="Arial" panose="020B0604020202020204" pitchFamily="34" charset="0"/>
              </a:defRPr>
            </a:lvl6pPr>
            <a:lvl7pPr marL="914400" defTabSz="0" eaLnBrk="0" fontAlgn="base" hangingPunct="0">
              <a:spcBef>
                <a:spcPct val="30000"/>
              </a:spcBef>
              <a:spcAft>
                <a:spcPct val="0"/>
              </a:spcAft>
              <a:defRPr sz="1200">
                <a:solidFill>
                  <a:schemeClr val="tx1"/>
                </a:solidFill>
                <a:latin typeface="Arial" panose="020B0604020202020204" pitchFamily="34" charset="0"/>
              </a:defRPr>
            </a:lvl7pPr>
            <a:lvl8pPr marL="1371600" defTabSz="0" eaLnBrk="0" fontAlgn="base" hangingPunct="0">
              <a:spcBef>
                <a:spcPct val="30000"/>
              </a:spcBef>
              <a:spcAft>
                <a:spcPct val="0"/>
              </a:spcAft>
              <a:defRPr sz="1200">
                <a:solidFill>
                  <a:schemeClr val="tx1"/>
                </a:solidFill>
                <a:latin typeface="Arial" panose="020B0604020202020204" pitchFamily="34" charset="0"/>
              </a:defRPr>
            </a:lvl8pPr>
            <a:lvl9pPr marL="1828800" defTabSz="0" eaLnBrk="0" fontAlgn="base" hangingPunct="0">
              <a:spcBef>
                <a:spcPct val="30000"/>
              </a:spcBef>
              <a:spcAft>
                <a:spcPct val="0"/>
              </a:spcAft>
              <a:defRPr sz="1200">
                <a:solidFill>
                  <a:schemeClr val="tx1"/>
                </a:solidFill>
                <a:latin typeface="Arial" panose="020B0604020202020204" pitchFamily="34" charset="0"/>
              </a:defRPr>
            </a:lvl9pPr>
          </a:lstStyle>
          <a:p>
            <a:pPr>
              <a:defRPr/>
            </a:pPr>
            <a:r>
              <a:rPr lang="zh-CN" altLang="zh-CN" smtClean="0"/>
              <a:t>单击此处编辑母版文本样式</a:t>
            </a:r>
          </a:p>
          <a:p>
            <a:pPr>
              <a:defRPr/>
            </a:pPr>
            <a:r>
              <a:rPr lang="zh-CN" altLang="zh-CN" smtClean="0"/>
              <a:t>第二级</a:t>
            </a:r>
          </a:p>
          <a:p>
            <a:pPr>
              <a:defRPr/>
            </a:pPr>
            <a:r>
              <a:rPr lang="zh-CN" altLang="zh-CN" smtClean="0"/>
              <a:t>第三级</a:t>
            </a:r>
          </a:p>
          <a:p>
            <a:pPr>
              <a:defRPr/>
            </a:pPr>
            <a:r>
              <a:rPr lang="zh-CN" altLang="zh-CN" smtClean="0"/>
              <a:t>第四级</a:t>
            </a:r>
          </a:p>
          <a:p>
            <a:pPr>
              <a:defRPr/>
            </a:pPr>
            <a:r>
              <a:rPr lang="zh-CN" altLang="zh-CN" smtClean="0"/>
              <a:t>第五级</a:t>
            </a:r>
          </a:p>
        </p:txBody>
      </p:sp>
      <p:sp>
        <p:nvSpPr>
          <p:cNvPr id="2054" name="页脚占位符 5"/>
          <p:cNvSpPr>
            <a:spLocks noGrp="1" noChangeArrowheads="1"/>
          </p:cNvSpPr>
          <p:nvPr>
            <p:ph type="ftr" sz="quarter" idx="4"/>
          </p:nvPr>
        </p:nvSpPr>
        <p:spPr bwMode="auto">
          <a:xfrm>
            <a:off x="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eaLnBrk="1" hangingPunct="1">
              <a:buFont typeface="Arial" panose="020B0604020202020204" pitchFamily="34" charset="0"/>
              <a:buNone/>
              <a:defRPr sz="1200"/>
            </a:lvl1pPr>
          </a:lstStyle>
          <a:p>
            <a:pPr>
              <a:defRPr/>
            </a:pPr>
            <a:endParaRPr lang="zh-CN" altLang="zh-CN"/>
          </a:p>
        </p:txBody>
      </p:sp>
      <p:sp>
        <p:nvSpPr>
          <p:cNvPr id="2055" name="灯片编号占位符 6"/>
          <p:cNvSpPr>
            <a:spLocks noGrp="1" noChangeArrowheads="1"/>
          </p:cNvSpPr>
          <p:nvPr>
            <p:ph type="sldNum" sz="quarter" idx="5"/>
          </p:nvPr>
        </p:nvSpPr>
        <p:spPr bwMode="auto">
          <a:xfrm>
            <a:off x="3884613"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r" eaLnBrk="1" hangingPunct="1">
              <a:buFont typeface="Arial" panose="020B0604020202020204" pitchFamily="34" charset="0"/>
              <a:buNone/>
              <a:defRPr/>
            </a:lvl1pPr>
          </a:lstStyle>
          <a:p>
            <a:pPr>
              <a:defRPr/>
            </a:pPr>
            <a:fld id="{2AF7028F-8C39-4E0F-998F-00B74CC2752B}" type="slidenum">
              <a:rPr lang="zh-CN" altLang="en-US"/>
              <a:pPr>
                <a:defRPr/>
              </a:pPr>
              <a:t>‹#›</a:t>
            </a:fld>
            <a:endParaRPr lang="zh-CN" altLang="en-US" sz="1200"/>
          </a:p>
        </p:txBody>
      </p:sp>
    </p:spTree>
    <p:extLst>
      <p:ext uri="{BB962C8B-B14F-4D97-AF65-F5344CB8AC3E}">
        <p14:creationId xmlns:p14="http://schemas.microsoft.com/office/powerpoint/2010/main" val="2673866631"/>
      </p:ext>
    </p:extLst>
  </p:cSld>
  <p:clrMap bg1="lt1" tx1="dk1" bg2="lt2" tx2="dk2" accent1="accent1" accent2="accent2" accent3="accent3" accent4="accent4" accent5="accent5" accent6="accent6" hlink="hlink" folHlink="folHlink"/>
  <p:hf hdr="0" ftr="0"/>
  <p:notesStyle>
    <a:lvl1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幻灯片图像占位符 1"/>
          <p:cNvSpPr>
            <a:spLocks noGrp="1" noRot="1" noChangeAspect="1" noTextEdit="1"/>
          </p:cNvSpPr>
          <p:nvPr>
            <p:ph type="sldImg"/>
          </p:nvPr>
        </p:nvSpPr>
        <p:spPr/>
      </p:sp>
      <p:sp>
        <p:nvSpPr>
          <p:cNvPr id="4099" name="备注占位符 2"/>
          <p:cNvSpPr>
            <a:spLocks noGrp="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1200" kern="1200" dirty="0" smtClean="0">
                <a:solidFill>
                  <a:schemeClr val="tx1"/>
                </a:solidFill>
                <a:effectLst/>
                <a:latin typeface="Arial" panose="020B0604020202020204" pitchFamily="34" charset="0"/>
                <a:ea typeface="+mn-ea"/>
                <a:cs typeface="+mn-cs"/>
              </a:rPr>
              <a:t>Good morning, everyone! I’m Cheng </a:t>
            </a:r>
            <a:r>
              <a:rPr lang="en-US" altLang="zh-CN" sz="1200" kern="1200" dirty="0" err="1" smtClean="0">
                <a:solidFill>
                  <a:schemeClr val="tx1"/>
                </a:solidFill>
                <a:effectLst/>
                <a:latin typeface="Arial" panose="020B0604020202020204" pitchFamily="34" charset="0"/>
                <a:ea typeface="+mn-ea"/>
                <a:cs typeface="+mn-cs"/>
              </a:rPr>
              <a:t>Ziming</a:t>
            </a:r>
            <a:r>
              <a:rPr lang="en-US" altLang="zh-CN" sz="1200" kern="1200" dirty="0" smtClean="0">
                <a:solidFill>
                  <a:schemeClr val="tx1"/>
                </a:solidFill>
                <a:effectLst/>
                <a:latin typeface="Arial" panose="020B0604020202020204" pitchFamily="34" charset="0"/>
                <a:ea typeface="+mn-ea"/>
                <a:cs typeface="+mn-cs"/>
              </a:rPr>
              <a:t>. Today, I’m going to introduce the final</a:t>
            </a:r>
            <a:r>
              <a:rPr lang="en-US" altLang="zh-CN" sz="1200" kern="1200" baseline="0" dirty="0" smtClean="0">
                <a:solidFill>
                  <a:schemeClr val="tx1"/>
                </a:solidFill>
                <a:effectLst/>
                <a:latin typeface="Arial" panose="020B0604020202020204" pitchFamily="34" charset="0"/>
                <a:ea typeface="+mn-ea"/>
                <a:cs typeface="+mn-cs"/>
              </a:rPr>
              <a:t> project, that is, topic analysis in </a:t>
            </a:r>
            <a:r>
              <a:rPr lang="en-US" altLang="zh-CN" sz="1200" kern="1200" baseline="0" dirty="0" err="1" smtClean="0">
                <a:solidFill>
                  <a:schemeClr val="tx1"/>
                </a:solidFill>
                <a:effectLst/>
                <a:latin typeface="Arial" panose="020B0604020202020204" pitchFamily="34" charset="0"/>
                <a:ea typeface="+mn-ea"/>
                <a:cs typeface="+mn-cs"/>
              </a:rPr>
              <a:t>acemap</a:t>
            </a:r>
            <a:r>
              <a:rPr lang="en-US" altLang="zh-CN" sz="1200" kern="1200" baseline="0" dirty="0" smtClean="0">
                <a:solidFill>
                  <a:schemeClr val="tx1"/>
                </a:solidFill>
                <a:effectLst/>
                <a:latin typeface="Arial" panose="020B0604020202020204" pitchFamily="34" charset="0"/>
                <a:ea typeface="+mn-ea"/>
                <a:cs typeface="+mn-cs"/>
              </a:rPr>
              <a:t>. </a:t>
            </a:r>
            <a:endParaRPr lang="en-US" altLang="zh-CN" sz="1200" kern="1200" baseline="0" dirty="0" smtClean="0">
              <a:solidFill>
                <a:schemeClr val="tx1"/>
              </a:solidFill>
              <a:effectLst/>
              <a:latin typeface="Arial" panose="020B0604020202020204" pitchFamily="34" charset="0"/>
              <a:ea typeface="+mn-ea"/>
              <a:cs typeface="+mn-cs"/>
            </a:endParaRPr>
          </a:p>
          <a:p>
            <a:r>
              <a:rPr lang="en-US" altLang="zh-CN" sz="1200" kern="1200" baseline="0" dirty="0" smtClean="0">
                <a:solidFill>
                  <a:schemeClr val="tx1"/>
                </a:solidFill>
                <a:effectLst/>
                <a:latin typeface="Arial" panose="020B0604020202020204" pitchFamily="34" charset="0"/>
                <a:ea typeface="+mn-ea"/>
                <a:cs typeface="+mn-cs"/>
              </a:rPr>
              <a:t>It </a:t>
            </a:r>
            <a:r>
              <a:rPr lang="en-US" altLang="zh-CN" sz="1200" kern="1200" baseline="0" dirty="0" smtClean="0">
                <a:solidFill>
                  <a:schemeClr val="tx1"/>
                </a:solidFill>
                <a:effectLst/>
                <a:latin typeface="Arial" panose="020B0604020202020204" pitchFamily="34" charset="0"/>
                <a:ea typeface="+mn-ea"/>
                <a:cs typeface="+mn-cs"/>
              </a:rPr>
              <a:t>should be pointed out that this work is done by a group, four people, I, my classmate Shen </a:t>
            </a:r>
            <a:r>
              <a:rPr lang="en-US" altLang="zh-CN" sz="1200" kern="1200" baseline="0" dirty="0" err="1" smtClean="0">
                <a:solidFill>
                  <a:schemeClr val="tx1"/>
                </a:solidFill>
                <a:effectLst/>
                <a:latin typeface="Arial" panose="020B0604020202020204" pitchFamily="34" charset="0"/>
                <a:ea typeface="+mn-ea"/>
                <a:cs typeface="+mn-cs"/>
              </a:rPr>
              <a:t>Yiyi</a:t>
            </a:r>
            <a:r>
              <a:rPr lang="en-US" altLang="zh-CN" sz="1200" kern="1200" baseline="0" dirty="0" smtClean="0">
                <a:solidFill>
                  <a:schemeClr val="tx1"/>
                </a:solidFill>
                <a:effectLst/>
                <a:latin typeface="Arial" panose="020B0604020202020204" pitchFamily="34" charset="0"/>
                <a:ea typeface="+mn-ea"/>
                <a:cs typeface="+mn-cs"/>
              </a:rPr>
              <a:t> and two other students. </a:t>
            </a:r>
            <a:endParaRPr lang="en-US" altLang="zh-CN" sz="1200" kern="1200" baseline="0" dirty="0" smtClean="0">
              <a:solidFill>
                <a:schemeClr val="tx1"/>
              </a:solidFill>
              <a:effectLst/>
              <a:latin typeface="Arial" panose="020B0604020202020204" pitchFamily="34" charset="0"/>
              <a:ea typeface="+mn-ea"/>
              <a:cs typeface="+mn-cs"/>
            </a:endParaRPr>
          </a:p>
          <a:p>
            <a:r>
              <a:rPr lang="en-US" altLang="zh-CN" sz="1200" kern="1200" baseline="0" dirty="0" smtClean="0">
                <a:solidFill>
                  <a:schemeClr val="tx1"/>
                </a:solidFill>
                <a:effectLst/>
                <a:latin typeface="Arial" panose="020B0604020202020204" pitchFamily="34" charset="0"/>
                <a:ea typeface="+mn-ea"/>
                <a:cs typeface="+mn-cs"/>
              </a:rPr>
              <a:t>So</a:t>
            </a:r>
            <a:r>
              <a:rPr lang="en-US" altLang="zh-CN" sz="1200" kern="1200" baseline="0" dirty="0" smtClean="0">
                <a:solidFill>
                  <a:schemeClr val="tx1"/>
                </a:solidFill>
                <a:effectLst/>
                <a:latin typeface="Arial" panose="020B0604020202020204" pitchFamily="34" charset="0"/>
                <a:ea typeface="+mn-ea"/>
                <a:cs typeface="+mn-cs"/>
              </a:rPr>
              <a:t>,  I will just talk about the part that is related to me.</a:t>
            </a:r>
            <a:endParaRPr lang="zh-CN" altLang="zh-CN" sz="1200" kern="1200" dirty="0" smtClean="0">
              <a:solidFill>
                <a:schemeClr val="tx1"/>
              </a:solidFill>
              <a:effectLst/>
              <a:latin typeface="Arial" panose="020B0604020202020204" pitchFamily="34" charset="0"/>
              <a:ea typeface="+mn-ea"/>
              <a:cs typeface="+mn-cs"/>
            </a:endParaRPr>
          </a:p>
        </p:txBody>
      </p:sp>
      <p:sp>
        <p:nvSpPr>
          <p:cNvPr id="4100" name="日期占位符 3"/>
          <p:cNvSpPr>
            <a:spLocks noGrp="1"/>
          </p:cNvSpPr>
          <p:nvPr>
            <p:ph type="dt" sz="quarter" idx="1"/>
          </p:nvPr>
        </p:nvSpPr>
        <p:spPr>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709BA8EC-F7FA-4597-AF3B-FD4DE5886207}" type="datetime1">
              <a:rPr lang="zh-CN" altLang="en-US" smtClean="0"/>
              <a:pPr/>
              <a:t>2016/6/1</a:t>
            </a:fld>
            <a:endParaRPr lang="zh-CN" altLang="en-US" sz="1200" smtClean="0"/>
          </a:p>
        </p:txBody>
      </p:sp>
      <p:sp>
        <p:nvSpPr>
          <p:cNvPr id="4101" name="灯片编号占位符 4"/>
          <p:cNvSpPr>
            <a:spLocks noGrp="1"/>
          </p:cNvSpPr>
          <p:nvPr>
            <p:ph type="sldNum" sz="quarter" idx="5"/>
          </p:nvPr>
        </p:nvSpPr>
        <p:spPr>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A83D77FA-EBB6-4E5C-BE85-B74421AB91DD}" type="slidenum">
              <a:rPr lang="zh-CN" altLang="en-US" smtClean="0"/>
              <a:pPr/>
              <a:t>1</a:t>
            </a:fld>
            <a:endParaRPr lang="zh-CN" altLang="en-US" sz="1200" smtClean="0"/>
          </a:p>
        </p:txBody>
      </p:sp>
    </p:spTree>
    <p:extLst>
      <p:ext uri="{BB962C8B-B14F-4D97-AF65-F5344CB8AC3E}">
        <p14:creationId xmlns:p14="http://schemas.microsoft.com/office/powerpoint/2010/main" val="32380999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幻灯片图像占位符 1"/>
          <p:cNvSpPr>
            <a:spLocks noGrp="1" noRot="1" noChangeAspect="1" noTextEdit="1"/>
          </p:cNvSpPr>
          <p:nvPr>
            <p:ph type="sldImg"/>
          </p:nvPr>
        </p:nvSpPr>
        <p:spPr/>
      </p:sp>
      <p:sp>
        <p:nvSpPr>
          <p:cNvPr id="24579" name="备注占位符 2"/>
          <p:cNvSpPr>
            <a:spLocks noGrp="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dirty="0" smtClean="0"/>
          </a:p>
        </p:txBody>
      </p:sp>
      <p:sp>
        <p:nvSpPr>
          <p:cNvPr id="24580" name="日期占位符 3"/>
          <p:cNvSpPr>
            <a:spLocks noGrp="1"/>
          </p:cNvSpPr>
          <p:nvPr>
            <p:ph type="dt" sz="quarter" idx="1"/>
          </p:nvPr>
        </p:nvSpPr>
        <p:spPr>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E372D068-15E1-4D17-B2F0-A6E56B6885C0}" type="datetime1">
              <a:rPr lang="zh-CN" altLang="en-US" smtClean="0"/>
              <a:pPr/>
              <a:t>2016/6/1</a:t>
            </a:fld>
            <a:endParaRPr lang="zh-CN" altLang="en-US" sz="1200" smtClean="0"/>
          </a:p>
        </p:txBody>
      </p:sp>
      <p:sp>
        <p:nvSpPr>
          <p:cNvPr id="24581" name="灯片编号占位符 4"/>
          <p:cNvSpPr>
            <a:spLocks noGrp="1"/>
          </p:cNvSpPr>
          <p:nvPr>
            <p:ph type="sldNum" sz="quarter" idx="5"/>
          </p:nvPr>
        </p:nvSpPr>
        <p:spPr>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6AE9F5E3-1C15-48FC-9A9E-F038AEA01562}" type="slidenum">
              <a:rPr lang="zh-CN" altLang="en-US" smtClean="0"/>
              <a:pPr/>
              <a:t>10</a:t>
            </a:fld>
            <a:endParaRPr lang="zh-CN" altLang="en-US" sz="1200" smtClean="0"/>
          </a:p>
        </p:txBody>
      </p:sp>
    </p:spTree>
    <p:extLst>
      <p:ext uri="{BB962C8B-B14F-4D97-AF65-F5344CB8AC3E}">
        <p14:creationId xmlns:p14="http://schemas.microsoft.com/office/powerpoint/2010/main" val="4079460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幻灯片图像占位符 1"/>
          <p:cNvSpPr>
            <a:spLocks noGrp="1" noRot="1" noChangeAspect="1" noTextEdit="1"/>
          </p:cNvSpPr>
          <p:nvPr>
            <p:ph type="sldImg"/>
          </p:nvPr>
        </p:nvSpPr>
        <p:spPr/>
      </p:sp>
      <p:sp>
        <p:nvSpPr>
          <p:cNvPr id="16387" name="备注占位符 2"/>
          <p:cNvSpPr>
            <a:spLocks noGrp="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1200" dirty="0" smtClean="0">
                <a:solidFill>
                  <a:schemeClr val="bg1"/>
                </a:solidFill>
                <a:latin typeface="Times New Roman" panose="02020603050405020304" pitchFamily="18" charset="0"/>
                <a:cs typeface="Times New Roman" panose="02020603050405020304" pitchFamily="18" charset="0"/>
              </a:rPr>
              <a:t>Have you ever gotten lost in the large amount of papers during your research?</a:t>
            </a:r>
          </a:p>
          <a:p>
            <a:r>
              <a:rPr lang="en-US" altLang="zh-CN" sz="1200" dirty="0" smtClean="0">
                <a:solidFill>
                  <a:schemeClr val="bg1"/>
                </a:solidFill>
                <a:latin typeface="Times New Roman" panose="02020603050405020304" pitchFamily="18" charset="0"/>
                <a:cs typeface="Times New Roman" panose="02020603050405020304" pitchFamily="18" charset="0"/>
              </a:rPr>
              <a:t> </a:t>
            </a:r>
            <a:endParaRPr lang="en-US" altLang="zh-CN" sz="1200" dirty="0" smtClean="0">
              <a:solidFill>
                <a:schemeClr val="bg1"/>
              </a:solidFill>
              <a:latin typeface="Times New Roman" panose="02020603050405020304" pitchFamily="18" charset="0"/>
              <a:cs typeface="Times New Roman" panose="02020603050405020304" pitchFamily="18" charset="0"/>
            </a:endParaRPr>
          </a:p>
          <a:p>
            <a:r>
              <a:rPr lang="en-US" altLang="zh-CN" sz="1200" dirty="0" smtClean="0">
                <a:solidFill>
                  <a:schemeClr val="bg1"/>
                </a:solidFill>
                <a:latin typeface="Times New Roman" panose="02020603050405020304" pitchFamily="18" charset="0"/>
                <a:cs typeface="Times New Roman" panose="02020603050405020304" pitchFamily="18" charset="0"/>
              </a:rPr>
              <a:t>As </a:t>
            </a:r>
            <a:r>
              <a:rPr lang="en-US" altLang="zh-CN" sz="1200" dirty="0" smtClean="0">
                <a:solidFill>
                  <a:schemeClr val="bg1"/>
                </a:solidFill>
                <a:latin typeface="Times New Roman" panose="02020603050405020304" pitchFamily="18" charset="0"/>
                <a:cs typeface="Times New Roman" panose="02020603050405020304" pitchFamily="18" charset="0"/>
              </a:rPr>
              <a:t>new papers are written year by year, it is increasingly difficult for us to see the complete picture.</a:t>
            </a:r>
          </a:p>
          <a:p>
            <a:r>
              <a:rPr lang="en-US" altLang="zh-CN" sz="1200" dirty="0" smtClean="0">
                <a:solidFill>
                  <a:schemeClr val="bg1"/>
                </a:solidFill>
                <a:latin typeface="Times New Roman" panose="02020603050405020304" pitchFamily="18" charset="0"/>
                <a:cs typeface="Times New Roman" panose="02020603050405020304" pitchFamily="18" charset="0"/>
              </a:rPr>
              <a:t> </a:t>
            </a:r>
            <a:endParaRPr lang="en-US" altLang="zh-CN" sz="1200" dirty="0" smtClean="0">
              <a:solidFill>
                <a:schemeClr val="bg1"/>
              </a:solidFill>
              <a:latin typeface="Times New Roman" panose="02020603050405020304" pitchFamily="18" charset="0"/>
              <a:cs typeface="Times New Roman" panose="02020603050405020304" pitchFamily="18" charset="0"/>
            </a:endParaRPr>
          </a:p>
          <a:p>
            <a:r>
              <a:rPr lang="en-US" altLang="zh-CN" sz="1200" dirty="0" smtClean="0">
                <a:solidFill>
                  <a:schemeClr val="bg1"/>
                </a:solidFill>
                <a:latin typeface="Times New Roman" panose="02020603050405020304" pitchFamily="18" charset="0"/>
                <a:cs typeface="Times New Roman" panose="02020603050405020304" pitchFamily="18" charset="0"/>
              </a:rPr>
              <a:t>That </a:t>
            </a:r>
            <a:r>
              <a:rPr lang="en-US" altLang="zh-CN" sz="1200" dirty="0" smtClean="0">
                <a:solidFill>
                  <a:schemeClr val="bg1"/>
                </a:solidFill>
                <a:latin typeface="Times New Roman" panose="02020603050405020304" pitchFamily="18" charset="0"/>
                <a:cs typeface="Times New Roman" panose="02020603050405020304" pitchFamily="18" charset="0"/>
              </a:rPr>
              <a:t>problem is what our group try to solve. We are working on generating and analyzing topics</a:t>
            </a:r>
          </a:p>
          <a:p>
            <a:r>
              <a:rPr lang="en-US" altLang="zh-CN" sz="1200" dirty="0" smtClean="0">
                <a:solidFill>
                  <a:schemeClr val="bg1"/>
                </a:solidFill>
                <a:latin typeface="Times New Roman" panose="02020603050405020304" pitchFamily="18" charset="0"/>
                <a:cs typeface="Times New Roman" panose="02020603050405020304" pitchFamily="18" charset="0"/>
              </a:rPr>
              <a:t> from all papers in </a:t>
            </a:r>
            <a:r>
              <a:rPr lang="en-US" altLang="zh-CN" sz="1200" dirty="0" err="1" smtClean="0">
                <a:solidFill>
                  <a:schemeClr val="bg1"/>
                </a:solidFill>
                <a:latin typeface="Times New Roman" panose="02020603050405020304" pitchFamily="18" charset="0"/>
                <a:cs typeface="Times New Roman" panose="02020603050405020304" pitchFamily="18" charset="0"/>
              </a:rPr>
              <a:t>acemap</a:t>
            </a:r>
            <a:r>
              <a:rPr lang="en-US" altLang="zh-CN" sz="1200" dirty="0" smtClean="0">
                <a:solidFill>
                  <a:schemeClr val="bg1"/>
                </a:solidFill>
                <a:latin typeface="Times New Roman" panose="02020603050405020304" pitchFamily="18" charset="0"/>
                <a:cs typeface="Times New Roman" panose="02020603050405020304" pitchFamily="18" charset="0"/>
              </a:rPr>
              <a:t>.</a:t>
            </a:r>
            <a:endParaRPr lang="zh-CN" altLang="en-US" sz="1200" dirty="0">
              <a:solidFill>
                <a:schemeClr val="bg1"/>
              </a:solidFill>
              <a:latin typeface="Times New Roman" panose="02020603050405020304" pitchFamily="18" charset="0"/>
              <a:cs typeface="Times New Roman" panose="02020603050405020304" pitchFamily="18" charset="0"/>
            </a:endParaRPr>
          </a:p>
        </p:txBody>
      </p:sp>
      <p:sp>
        <p:nvSpPr>
          <p:cNvPr id="16388" name="日期占位符 3"/>
          <p:cNvSpPr>
            <a:spLocks noGrp="1"/>
          </p:cNvSpPr>
          <p:nvPr>
            <p:ph type="dt" sz="quarter" idx="1"/>
          </p:nvPr>
        </p:nvSpPr>
        <p:spPr>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90A3CD5B-671E-47D9-9733-189C68268662}" type="datetime1">
              <a:rPr lang="zh-CN" altLang="en-US" smtClean="0"/>
              <a:pPr/>
              <a:t>2016/6/1</a:t>
            </a:fld>
            <a:endParaRPr lang="zh-CN" altLang="en-US" sz="1200" smtClean="0"/>
          </a:p>
        </p:txBody>
      </p:sp>
      <p:sp>
        <p:nvSpPr>
          <p:cNvPr id="16389" name="灯片编号占位符 4"/>
          <p:cNvSpPr>
            <a:spLocks noGrp="1"/>
          </p:cNvSpPr>
          <p:nvPr>
            <p:ph type="sldNum" sz="quarter" idx="5"/>
          </p:nvPr>
        </p:nvSpPr>
        <p:spPr>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D35F5254-BBFD-4023-97CC-5BCB01FC1F37}" type="slidenum">
              <a:rPr lang="zh-CN" altLang="en-US" smtClean="0"/>
              <a:pPr/>
              <a:t>2</a:t>
            </a:fld>
            <a:endParaRPr lang="zh-CN" altLang="en-US" sz="1200" smtClean="0"/>
          </a:p>
        </p:txBody>
      </p:sp>
    </p:spTree>
    <p:extLst>
      <p:ext uri="{BB962C8B-B14F-4D97-AF65-F5344CB8AC3E}">
        <p14:creationId xmlns:p14="http://schemas.microsoft.com/office/powerpoint/2010/main" val="16267287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p:sp>
      <p:sp>
        <p:nvSpPr>
          <p:cNvPr id="6147" name="备注占位符 2"/>
          <p:cNvSpPr>
            <a:spLocks noGrp="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dirty="0" smtClean="0"/>
              <a:t>Let’s have a preview</a:t>
            </a:r>
            <a:r>
              <a:rPr lang="en-US" altLang="zh-CN" baseline="0" dirty="0" smtClean="0"/>
              <a:t> first. Firstly I will introduce the general model. Then, I will show how we construct our model and do topic analysis. Finally, I will show a demo of my work.</a:t>
            </a:r>
            <a:endParaRPr lang="zh-CN" altLang="en-US" dirty="0" smtClean="0"/>
          </a:p>
        </p:txBody>
      </p:sp>
      <p:sp>
        <p:nvSpPr>
          <p:cNvPr id="6148" name="日期占位符 3"/>
          <p:cNvSpPr>
            <a:spLocks noGrp="1"/>
          </p:cNvSpPr>
          <p:nvPr>
            <p:ph type="dt" sz="quarter" idx="1"/>
          </p:nvPr>
        </p:nvSpPr>
        <p:spPr>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CB06BF77-C99C-41BD-B2EC-46F7993F7318}" type="datetime1">
              <a:rPr lang="zh-CN" altLang="en-US" smtClean="0"/>
              <a:pPr/>
              <a:t>2016/6/1</a:t>
            </a:fld>
            <a:endParaRPr lang="zh-CN" altLang="en-US" sz="1200" smtClean="0"/>
          </a:p>
        </p:txBody>
      </p:sp>
      <p:sp>
        <p:nvSpPr>
          <p:cNvPr id="6149" name="灯片编号占位符 4"/>
          <p:cNvSpPr>
            <a:spLocks noGrp="1"/>
          </p:cNvSpPr>
          <p:nvPr>
            <p:ph type="sldNum" sz="quarter" idx="5"/>
          </p:nvPr>
        </p:nvSpPr>
        <p:spPr>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59081101-4874-4A15-97F1-DA163060A184}" type="slidenum">
              <a:rPr lang="zh-CN" altLang="en-US" smtClean="0"/>
              <a:pPr/>
              <a:t>3</a:t>
            </a:fld>
            <a:endParaRPr lang="zh-CN" altLang="en-US" sz="1200" smtClean="0"/>
          </a:p>
        </p:txBody>
      </p:sp>
    </p:spTree>
    <p:extLst>
      <p:ext uri="{BB962C8B-B14F-4D97-AF65-F5344CB8AC3E}">
        <p14:creationId xmlns:p14="http://schemas.microsoft.com/office/powerpoint/2010/main" val="2597550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幻灯片图像占位符 1"/>
          <p:cNvSpPr>
            <a:spLocks noGrp="1" noRot="1" noChangeAspect="1" noTextEdit="1"/>
          </p:cNvSpPr>
          <p:nvPr>
            <p:ph type="sldImg"/>
          </p:nvPr>
        </p:nvSpPr>
        <p:spPr/>
      </p:sp>
      <p:sp>
        <p:nvSpPr>
          <p:cNvPr id="8195" name="备注占位符 2"/>
          <p:cNvSpPr>
            <a:spLocks noGrp="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1200" kern="1200" dirty="0" smtClean="0">
                <a:solidFill>
                  <a:schemeClr val="tx1"/>
                </a:solidFill>
                <a:effectLst/>
                <a:latin typeface="Arial" panose="020B0604020202020204" pitchFamily="34" charset="0"/>
                <a:ea typeface="+mn-ea"/>
                <a:cs typeface="+mn-cs"/>
              </a:rPr>
              <a:t>First, I will introduce the general model of topics.</a:t>
            </a:r>
            <a:r>
              <a:rPr lang="en-US" altLang="zh-CN" sz="1200" kern="1200" baseline="0" dirty="0" smtClean="0">
                <a:solidFill>
                  <a:schemeClr val="tx1"/>
                </a:solidFill>
                <a:effectLst/>
                <a:latin typeface="Arial" panose="020B0604020202020204" pitchFamily="34" charset="0"/>
                <a:ea typeface="+mn-ea"/>
                <a:cs typeface="+mn-cs"/>
              </a:rPr>
              <a:t> It is from the paper “understanding research themes: a probabilistic generative model for citations”.</a:t>
            </a:r>
            <a:endParaRPr lang="en-US" altLang="zh-CN" sz="1200" kern="1200" dirty="0" smtClean="0">
              <a:solidFill>
                <a:schemeClr val="tx1"/>
              </a:solidFill>
              <a:effectLst/>
              <a:latin typeface="Arial" panose="020B0604020202020204" pitchFamily="34" charset="0"/>
              <a:ea typeface="+mn-ea"/>
              <a:cs typeface="+mn-cs"/>
            </a:endParaRPr>
          </a:p>
          <a:p>
            <a:r>
              <a:rPr lang="en-US" altLang="zh-CN" sz="1200" kern="1200" dirty="0" smtClean="0">
                <a:solidFill>
                  <a:schemeClr val="tx1"/>
                </a:solidFill>
                <a:effectLst/>
                <a:latin typeface="Arial" panose="020B0604020202020204" pitchFamily="34" charset="0"/>
                <a:ea typeface="+mn-ea"/>
                <a:cs typeface="+mn-cs"/>
              </a:rPr>
              <a:t>Suppose each document d cites a subset of other documents ct. There are two distributions between documents and topics. </a:t>
            </a:r>
          </a:p>
          <a:p>
            <a:r>
              <a:rPr lang="en-US" altLang="zh-CN" sz="1200" kern="1200" dirty="0" smtClean="0">
                <a:solidFill>
                  <a:schemeClr val="tx1"/>
                </a:solidFill>
                <a:effectLst/>
                <a:latin typeface="Arial" panose="020B0604020202020204" pitchFamily="34" charset="0"/>
                <a:ea typeface="+mn-ea"/>
                <a:cs typeface="+mn-cs"/>
              </a:rPr>
              <a:t>One is a probability distribution over topics conditioned on document d. 	</a:t>
            </a:r>
          </a:p>
          <a:p>
            <a:r>
              <a:rPr lang="en-US" altLang="zh-CN" sz="1200" kern="1200" dirty="0" smtClean="0">
                <a:solidFill>
                  <a:schemeClr val="tx1"/>
                </a:solidFill>
                <a:effectLst/>
                <a:latin typeface="Arial" panose="020B0604020202020204" pitchFamily="34" charset="0"/>
                <a:ea typeface="+mn-ea"/>
                <a:cs typeface="+mn-cs"/>
              </a:rPr>
              <a:t>The second</a:t>
            </a:r>
            <a:r>
              <a:rPr lang="en-US" altLang="zh-CN" sz="1200" kern="1200" baseline="0" dirty="0" smtClean="0">
                <a:solidFill>
                  <a:schemeClr val="tx1"/>
                </a:solidFill>
                <a:effectLst/>
                <a:latin typeface="Arial" panose="020B0604020202020204" pitchFamily="34" charset="0"/>
                <a:ea typeface="+mn-ea"/>
                <a:cs typeface="+mn-cs"/>
              </a:rPr>
              <a:t> distribution is a reverse conditional distribution of documents given a topic.</a:t>
            </a:r>
          </a:p>
          <a:p>
            <a:r>
              <a:rPr lang="en-US" altLang="zh-CN" sz="1200" kern="1200" dirty="0" smtClean="0">
                <a:solidFill>
                  <a:schemeClr val="tx1"/>
                </a:solidFill>
                <a:effectLst/>
                <a:latin typeface="Arial" panose="020B0604020202020204" pitchFamily="34" charset="0"/>
                <a:ea typeface="+mn-ea"/>
                <a:cs typeface="+mn-cs"/>
              </a:rPr>
              <a:t>In the following</a:t>
            </a:r>
            <a:r>
              <a:rPr lang="en-US" altLang="zh-CN" sz="1200" kern="1200" baseline="0" dirty="0" smtClean="0">
                <a:solidFill>
                  <a:schemeClr val="tx1"/>
                </a:solidFill>
                <a:effectLst/>
                <a:latin typeface="Arial" panose="020B0604020202020204" pitchFamily="34" charset="0"/>
                <a:ea typeface="+mn-ea"/>
                <a:cs typeface="+mn-cs"/>
              </a:rPr>
              <a:t> presentation, I will mainly talk about the first distribution. And the second one will be introduced by Shen </a:t>
            </a:r>
            <a:r>
              <a:rPr lang="en-US" altLang="zh-CN" sz="1200" kern="1200" baseline="0" dirty="0" err="1" smtClean="0">
                <a:solidFill>
                  <a:schemeClr val="tx1"/>
                </a:solidFill>
                <a:effectLst/>
                <a:latin typeface="Arial" panose="020B0604020202020204" pitchFamily="34" charset="0"/>
                <a:ea typeface="+mn-ea"/>
                <a:cs typeface="+mn-cs"/>
              </a:rPr>
              <a:t>Yiyi</a:t>
            </a:r>
            <a:r>
              <a:rPr lang="en-US" altLang="zh-CN" sz="1200" kern="1200" baseline="0" dirty="0" smtClean="0">
                <a:solidFill>
                  <a:schemeClr val="tx1"/>
                </a:solidFill>
                <a:effectLst/>
                <a:latin typeface="Arial" panose="020B0604020202020204" pitchFamily="34" charset="0"/>
                <a:ea typeface="+mn-ea"/>
                <a:cs typeface="+mn-cs"/>
              </a:rPr>
              <a:t> in details.</a:t>
            </a:r>
            <a:endParaRPr lang="en-US" altLang="zh-CN" sz="1200" kern="1200" dirty="0" smtClean="0">
              <a:solidFill>
                <a:schemeClr val="tx1"/>
              </a:solidFill>
              <a:effectLst/>
              <a:latin typeface="Arial" panose="020B0604020202020204" pitchFamily="34" charset="0"/>
              <a:ea typeface="+mn-ea"/>
              <a:cs typeface="+mn-cs"/>
            </a:endParaRPr>
          </a:p>
          <a:p>
            <a:r>
              <a:rPr lang="en-US" altLang="zh-CN" sz="1200" kern="1200" dirty="0" smtClean="0">
                <a:solidFill>
                  <a:schemeClr val="tx1"/>
                </a:solidFill>
                <a:effectLst/>
                <a:latin typeface="Arial" panose="020B0604020202020204" pitchFamily="34" charset="0"/>
                <a:ea typeface="+mn-ea"/>
                <a:cs typeface="+mn-cs"/>
              </a:rPr>
              <a:t>The two distributions can be got by LDA or other models. But it is too complex.</a:t>
            </a:r>
            <a:r>
              <a:rPr lang="en-US" altLang="zh-CN" sz="1200" kern="1200" baseline="0" dirty="0" smtClean="0">
                <a:solidFill>
                  <a:schemeClr val="tx1"/>
                </a:solidFill>
                <a:effectLst/>
                <a:latin typeface="Arial" panose="020B0604020202020204" pitchFamily="34" charset="0"/>
                <a:ea typeface="+mn-ea"/>
                <a:cs typeface="+mn-cs"/>
              </a:rPr>
              <a:t> Luckily, In our database, we already have much information.</a:t>
            </a:r>
            <a:endParaRPr lang="zh-CN" altLang="en-US" dirty="0" smtClean="0"/>
          </a:p>
        </p:txBody>
      </p:sp>
      <p:sp>
        <p:nvSpPr>
          <p:cNvPr id="8196" name="日期占位符 3"/>
          <p:cNvSpPr>
            <a:spLocks noGrp="1"/>
          </p:cNvSpPr>
          <p:nvPr>
            <p:ph type="dt" sz="quarter" idx="1"/>
          </p:nvPr>
        </p:nvSpPr>
        <p:spPr>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A090394B-C4C5-4F9C-94E4-91B42D89B2F9}" type="datetime1">
              <a:rPr lang="zh-CN" altLang="en-US" smtClean="0"/>
              <a:pPr/>
              <a:t>2016/6/1</a:t>
            </a:fld>
            <a:endParaRPr lang="zh-CN" altLang="en-US" sz="1200" smtClean="0"/>
          </a:p>
        </p:txBody>
      </p:sp>
      <p:sp>
        <p:nvSpPr>
          <p:cNvPr id="8197" name="灯片编号占位符 4"/>
          <p:cNvSpPr>
            <a:spLocks noGrp="1"/>
          </p:cNvSpPr>
          <p:nvPr>
            <p:ph type="sldNum" sz="quarter" idx="5"/>
          </p:nvPr>
        </p:nvSpPr>
        <p:spPr>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3A4DA03E-FF41-4DC6-9E31-57029FFCEAA5}" type="slidenum">
              <a:rPr lang="zh-CN" altLang="en-US" smtClean="0"/>
              <a:pPr/>
              <a:t>4</a:t>
            </a:fld>
            <a:endParaRPr lang="zh-CN" altLang="en-US" sz="1200" smtClean="0"/>
          </a:p>
        </p:txBody>
      </p:sp>
    </p:spTree>
    <p:extLst>
      <p:ext uri="{BB962C8B-B14F-4D97-AF65-F5344CB8AC3E}">
        <p14:creationId xmlns:p14="http://schemas.microsoft.com/office/powerpoint/2010/main" val="28472990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幻灯片图像占位符 1"/>
          <p:cNvSpPr>
            <a:spLocks noGrp="1" noRot="1" noChangeAspect="1" noTextEdit="1"/>
          </p:cNvSpPr>
          <p:nvPr>
            <p:ph type="sldImg"/>
          </p:nvPr>
        </p:nvSpPr>
        <p:spPr/>
      </p:sp>
      <p:sp>
        <p:nvSpPr>
          <p:cNvPr id="10243" name="备注占位符 2"/>
          <p:cNvSpPr>
            <a:spLocks noGrp="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sz="1200" kern="1200" dirty="0" smtClean="0">
                <a:solidFill>
                  <a:schemeClr val="tx1"/>
                </a:solidFill>
                <a:effectLst/>
                <a:latin typeface="Arial" panose="020B0604020202020204" pitchFamily="34" charset="0"/>
                <a:ea typeface="+mn-ea"/>
                <a:cs typeface="+mn-cs"/>
              </a:rPr>
              <a:t>In our database, papers have been classified into many topics. And topics are classified into four levels, L0, L1, L2 and L3. </a:t>
            </a:r>
          </a:p>
          <a:p>
            <a:endParaRPr lang="en-US" altLang="zh-CN" baseline="0" dirty="0" smtClean="0"/>
          </a:p>
          <a:p>
            <a:r>
              <a:rPr lang="en-US" altLang="zh-CN" baseline="0" dirty="0" smtClean="0"/>
              <a:t>Since </a:t>
            </a:r>
            <a:r>
              <a:rPr lang="en-US" altLang="zh-CN" baseline="0" dirty="0" smtClean="0"/>
              <a:t>topics are already generated in database, it is really a relief to our work. We will use these topics to do the analysis. </a:t>
            </a:r>
          </a:p>
        </p:txBody>
      </p:sp>
      <p:sp>
        <p:nvSpPr>
          <p:cNvPr id="10244" name="日期占位符 3"/>
          <p:cNvSpPr>
            <a:spLocks noGrp="1"/>
          </p:cNvSpPr>
          <p:nvPr>
            <p:ph type="dt" sz="quarter" idx="1"/>
          </p:nvPr>
        </p:nvSpPr>
        <p:spPr>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6890EF51-9D22-46A6-BA49-EA4A158D9782}" type="datetime1">
              <a:rPr lang="zh-CN" altLang="en-US" smtClean="0"/>
              <a:pPr/>
              <a:t>2016/6/1</a:t>
            </a:fld>
            <a:endParaRPr lang="zh-CN" altLang="en-US" sz="1200" smtClean="0"/>
          </a:p>
        </p:txBody>
      </p:sp>
      <p:sp>
        <p:nvSpPr>
          <p:cNvPr id="10245" name="灯片编号占位符 4"/>
          <p:cNvSpPr>
            <a:spLocks noGrp="1"/>
          </p:cNvSpPr>
          <p:nvPr>
            <p:ph type="sldNum" sz="quarter" idx="5"/>
          </p:nvPr>
        </p:nvSpPr>
        <p:spPr>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5C122990-ED4B-4832-9DD6-2C1BA1D4BFBA}" type="slidenum">
              <a:rPr lang="zh-CN" altLang="en-US" smtClean="0"/>
              <a:pPr/>
              <a:t>5</a:t>
            </a:fld>
            <a:endParaRPr lang="zh-CN" altLang="en-US" sz="1200" smtClean="0"/>
          </a:p>
        </p:txBody>
      </p:sp>
    </p:spTree>
    <p:extLst>
      <p:ext uri="{BB962C8B-B14F-4D97-AF65-F5344CB8AC3E}">
        <p14:creationId xmlns:p14="http://schemas.microsoft.com/office/powerpoint/2010/main" val="25479012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幻灯片图像占位符 1"/>
          <p:cNvSpPr>
            <a:spLocks noGrp="1" noRot="1" noChangeAspect="1" noTextEdit="1"/>
          </p:cNvSpPr>
          <p:nvPr>
            <p:ph type="sldImg"/>
          </p:nvPr>
        </p:nvSpPr>
        <p:spPr/>
      </p:sp>
      <p:sp>
        <p:nvSpPr>
          <p:cNvPr id="14339" name="备注占位符 2"/>
          <p:cNvSpPr>
            <a:spLocks noGrp="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dirty="0" smtClean="0"/>
              <a:t>So,</a:t>
            </a:r>
            <a:r>
              <a:rPr lang="en-US" altLang="zh-CN" baseline="0" dirty="0" smtClean="0"/>
              <a:t> we can construct our model from the general one. </a:t>
            </a:r>
          </a:p>
          <a:p>
            <a:endParaRPr lang="en-US" altLang="zh-CN" baseline="0" dirty="0" smtClean="0"/>
          </a:p>
          <a:p>
            <a:r>
              <a:rPr lang="en-US" altLang="zh-CN" baseline="0" dirty="0" smtClean="0"/>
              <a:t>We define the first distribution as, given a document, according to topics which its citations belong to, we can get a probability distribution over topics. </a:t>
            </a:r>
          </a:p>
          <a:p>
            <a:endParaRPr lang="en-US" altLang="zh-CN" baseline="0" dirty="0" smtClean="0"/>
          </a:p>
          <a:p>
            <a:r>
              <a:rPr lang="en-US" altLang="zh-CN" baseline="0" dirty="0" smtClean="0"/>
              <a:t>The second one will be given in next presentation by my partner.</a:t>
            </a:r>
            <a:endParaRPr lang="zh-CN" altLang="en-US" dirty="0" smtClean="0"/>
          </a:p>
        </p:txBody>
      </p:sp>
      <p:sp>
        <p:nvSpPr>
          <p:cNvPr id="14340" name="日期占位符 3"/>
          <p:cNvSpPr>
            <a:spLocks noGrp="1"/>
          </p:cNvSpPr>
          <p:nvPr>
            <p:ph type="dt" sz="quarter" idx="1"/>
          </p:nvPr>
        </p:nvSpPr>
        <p:spPr>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26AA00A3-6FF8-4BC7-A72A-B0B783B9A040}" type="datetime1">
              <a:rPr lang="zh-CN" altLang="en-US" smtClean="0"/>
              <a:pPr/>
              <a:t>2016/6/1</a:t>
            </a:fld>
            <a:endParaRPr lang="zh-CN" altLang="en-US" sz="1200" smtClean="0"/>
          </a:p>
        </p:txBody>
      </p:sp>
      <p:sp>
        <p:nvSpPr>
          <p:cNvPr id="14341" name="灯片编号占位符 4"/>
          <p:cNvSpPr>
            <a:spLocks noGrp="1"/>
          </p:cNvSpPr>
          <p:nvPr>
            <p:ph type="sldNum" sz="quarter" idx="5"/>
          </p:nvPr>
        </p:nvSpPr>
        <p:spPr>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A0415598-8AD3-4A0A-B4FA-6D9BDDDCECF8}" type="slidenum">
              <a:rPr lang="zh-CN" altLang="en-US" smtClean="0"/>
              <a:pPr/>
              <a:t>6</a:t>
            </a:fld>
            <a:endParaRPr lang="zh-CN" altLang="en-US" sz="1200" smtClean="0"/>
          </a:p>
        </p:txBody>
      </p:sp>
    </p:spTree>
    <p:extLst>
      <p:ext uri="{BB962C8B-B14F-4D97-AF65-F5344CB8AC3E}">
        <p14:creationId xmlns:p14="http://schemas.microsoft.com/office/powerpoint/2010/main" val="21011387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幻灯片图像占位符 1"/>
          <p:cNvSpPr>
            <a:spLocks noGrp="1" noRot="1" noChangeAspect="1" noTextEdit="1"/>
          </p:cNvSpPr>
          <p:nvPr>
            <p:ph type="sldImg"/>
          </p:nvPr>
        </p:nvSpPr>
        <p:spPr/>
      </p:sp>
      <p:sp>
        <p:nvSpPr>
          <p:cNvPr id="16387" name="备注占位符 2"/>
          <p:cNvSpPr>
            <a:spLocks noGrp="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0" rtl="0" eaLnBrk="0" fontAlgn="base" latinLnBrk="0" hangingPunct="0">
              <a:lnSpc>
                <a:spcPct val="100000"/>
              </a:lnSpc>
              <a:spcBef>
                <a:spcPct val="30000"/>
              </a:spcBef>
              <a:spcAft>
                <a:spcPct val="0"/>
              </a:spcAft>
              <a:buClrTx/>
              <a:buSzTx/>
              <a:buFontTx/>
              <a:buNone/>
              <a:tabLst/>
              <a:defRPr/>
            </a:pPr>
            <a:r>
              <a:rPr lang="en-US" altLang="zh-CN" dirty="0" smtClean="0"/>
              <a:t>Next, using the first distributions, we can</a:t>
            </a:r>
            <a:r>
              <a:rPr lang="en-US" altLang="zh-CN" baseline="0" dirty="0" smtClean="0"/>
              <a:t> do topic analysis. In my work, I mainly analyze the relation between topics. </a:t>
            </a:r>
          </a:p>
          <a:p>
            <a:pPr marL="0" marR="0" indent="0" algn="l" defTabSz="0" rtl="0" eaLnBrk="0" fontAlgn="base" latinLnBrk="0" hangingPunct="0">
              <a:lnSpc>
                <a:spcPct val="100000"/>
              </a:lnSpc>
              <a:spcBef>
                <a:spcPct val="30000"/>
              </a:spcBef>
              <a:spcAft>
                <a:spcPct val="0"/>
              </a:spcAft>
              <a:buClrTx/>
              <a:buSzTx/>
              <a:buFontTx/>
              <a:buNone/>
              <a:tabLst/>
              <a:defRPr/>
            </a:pPr>
            <a:endParaRPr lang="en-US" altLang="zh-CN" baseline="0" dirty="0" smtClean="0"/>
          </a:p>
          <a:p>
            <a:pPr marL="0" marR="0" indent="0" algn="l" defTabSz="0" rtl="0" eaLnBrk="0" fontAlgn="base" latinLnBrk="0" hangingPunct="0">
              <a:lnSpc>
                <a:spcPct val="100000"/>
              </a:lnSpc>
              <a:spcBef>
                <a:spcPct val="30000"/>
              </a:spcBef>
              <a:spcAft>
                <a:spcPct val="0"/>
              </a:spcAft>
              <a:buClrTx/>
              <a:buSzTx/>
              <a:buFontTx/>
              <a:buNone/>
              <a:tabLst/>
              <a:defRPr/>
            </a:pPr>
            <a:r>
              <a:rPr lang="en-US" altLang="zh-CN" baseline="0" dirty="0" smtClean="0"/>
              <a:t>Discovering </a:t>
            </a:r>
            <a:r>
              <a:rPr lang="en-US" altLang="zh-CN" baseline="0" dirty="0" smtClean="0"/>
              <a:t>the relation between topics provides a good guidance for users when searching for relevant topics. </a:t>
            </a:r>
          </a:p>
          <a:p>
            <a:pPr marL="0" marR="0" indent="0" algn="l" defTabSz="0" rtl="0" eaLnBrk="0" fontAlgn="base" latinLnBrk="0" hangingPunct="0">
              <a:lnSpc>
                <a:spcPct val="100000"/>
              </a:lnSpc>
              <a:spcBef>
                <a:spcPct val="30000"/>
              </a:spcBef>
              <a:spcAft>
                <a:spcPct val="0"/>
              </a:spcAft>
              <a:buClrTx/>
              <a:buSzTx/>
              <a:buFontTx/>
              <a:buNone/>
              <a:tabLst/>
              <a:defRPr/>
            </a:pPr>
            <a:endParaRPr lang="en-US" altLang="zh-CN" baseline="0" dirty="0" smtClean="0"/>
          </a:p>
          <a:p>
            <a:pPr marL="0" marR="0" indent="0" algn="l" defTabSz="0" rtl="0" eaLnBrk="0" fontAlgn="base" latinLnBrk="0" hangingPunct="0">
              <a:lnSpc>
                <a:spcPct val="100000"/>
              </a:lnSpc>
              <a:spcBef>
                <a:spcPct val="30000"/>
              </a:spcBef>
              <a:spcAft>
                <a:spcPct val="0"/>
              </a:spcAft>
              <a:buClrTx/>
              <a:buSzTx/>
              <a:buFontTx/>
              <a:buNone/>
              <a:tabLst/>
              <a:defRPr/>
            </a:pPr>
            <a:r>
              <a:rPr lang="en-US" altLang="zh-CN" baseline="0" dirty="0" smtClean="0"/>
              <a:t>Also</a:t>
            </a:r>
            <a:r>
              <a:rPr lang="en-US" altLang="zh-CN" baseline="0" dirty="0" smtClean="0"/>
              <a:t>, understanding the relation through time can give us a whole picture about topic evolution.</a:t>
            </a:r>
          </a:p>
          <a:p>
            <a:pPr marL="0" marR="0" indent="0" algn="l" defTabSz="0" rtl="0" eaLnBrk="0" fontAlgn="base" latinLnBrk="0" hangingPunct="0">
              <a:lnSpc>
                <a:spcPct val="100000"/>
              </a:lnSpc>
              <a:spcBef>
                <a:spcPct val="30000"/>
              </a:spcBef>
              <a:spcAft>
                <a:spcPct val="0"/>
              </a:spcAft>
              <a:buClrTx/>
              <a:buSzTx/>
              <a:buFontTx/>
              <a:buNone/>
              <a:tabLst/>
              <a:defRPr/>
            </a:pPr>
            <a:endParaRPr lang="en-US" altLang="zh-CN" baseline="0" dirty="0" smtClean="0"/>
          </a:p>
          <a:p>
            <a:pPr marL="0" marR="0" indent="0" algn="l" defTabSz="0" rtl="0" eaLnBrk="0" fontAlgn="base" latinLnBrk="0" hangingPunct="0">
              <a:lnSpc>
                <a:spcPct val="100000"/>
              </a:lnSpc>
              <a:spcBef>
                <a:spcPct val="30000"/>
              </a:spcBef>
              <a:spcAft>
                <a:spcPct val="0"/>
              </a:spcAft>
              <a:buClrTx/>
              <a:buSzTx/>
              <a:buFontTx/>
              <a:buNone/>
              <a:tabLst/>
              <a:defRPr/>
            </a:pPr>
            <a:r>
              <a:rPr lang="en-US" altLang="zh-CN" baseline="0" dirty="0" smtClean="0"/>
              <a:t>So, how do we calculate the relation between two topics? The answer is by citations.</a:t>
            </a:r>
          </a:p>
          <a:p>
            <a:endParaRPr lang="en-US" altLang="zh-CN" baseline="0" dirty="0" smtClean="0"/>
          </a:p>
        </p:txBody>
      </p:sp>
      <p:sp>
        <p:nvSpPr>
          <p:cNvPr id="16388" name="日期占位符 3"/>
          <p:cNvSpPr>
            <a:spLocks noGrp="1"/>
          </p:cNvSpPr>
          <p:nvPr>
            <p:ph type="dt" sz="quarter" idx="1"/>
          </p:nvPr>
        </p:nvSpPr>
        <p:spPr>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90A3CD5B-671E-47D9-9733-189C68268662}" type="datetime1">
              <a:rPr lang="zh-CN" altLang="en-US" smtClean="0"/>
              <a:pPr/>
              <a:t>2016/6/1</a:t>
            </a:fld>
            <a:endParaRPr lang="zh-CN" altLang="en-US" sz="1200" smtClean="0"/>
          </a:p>
        </p:txBody>
      </p:sp>
      <p:sp>
        <p:nvSpPr>
          <p:cNvPr id="16389" name="灯片编号占位符 4"/>
          <p:cNvSpPr>
            <a:spLocks noGrp="1"/>
          </p:cNvSpPr>
          <p:nvPr>
            <p:ph type="sldNum" sz="quarter" idx="5"/>
          </p:nvPr>
        </p:nvSpPr>
        <p:spPr>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D35F5254-BBFD-4023-97CC-5BCB01FC1F37}" type="slidenum">
              <a:rPr lang="zh-CN" altLang="en-US" smtClean="0"/>
              <a:pPr/>
              <a:t>7</a:t>
            </a:fld>
            <a:endParaRPr lang="zh-CN" altLang="en-US" sz="1200" smtClean="0"/>
          </a:p>
        </p:txBody>
      </p:sp>
    </p:spTree>
    <p:extLst>
      <p:ext uri="{BB962C8B-B14F-4D97-AF65-F5344CB8AC3E}">
        <p14:creationId xmlns:p14="http://schemas.microsoft.com/office/powerpoint/2010/main" val="36804722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幻灯片图像占位符 1"/>
          <p:cNvSpPr>
            <a:spLocks noGrp="1" noRot="1" noChangeAspect="1" noTextEdit="1"/>
          </p:cNvSpPr>
          <p:nvPr>
            <p:ph type="sldImg"/>
          </p:nvPr>
        </p:nvSpPr>
        <p:spPr/>
      </p:sp>
      <p:sp>
        <p:nvSpPr>
          <p:cNvPr id="16387" name="备注占位符 2"/>
          <p:cNvSpPr>
            <a:spLocks noGrp="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baseline="0" dirty="0" smtClean="0"/>
              <a:t>The algorithm is simple. For example, we have a topic1. In this topic, we have many papers, such as paper1, paper2. And these papers will cite other papers. Paper1 cites paper 11, paper 12. And paper2 cites paper 21, paper 22. Then, in our database, we can find which topics these papers belong to. </a:t>
            </a:r>
          </a:p>
          <a:p>
            <a:r>
              <a:rPr lang="en-US" altLang="zh-CN" baseline="0" dirty="0" smtClean="0"/>
              <a:t>So, we get the relation between topic1 and topic 2, 3, and so on.</a:t>
            </a:r>
          </a:p>
        </p:txBody>
      </p:sp>
      <p:sp>
        <p:nvSpPr>
          <p:cNvPr id="16388" name="日期占位符 3"/>
          <p:cNvSpPr>
            <a:spLocks noGrp="1"/>
          </p:cNvSpPr>
          <p:nvPr>
            <p:ph type="dt" sz="quarter" idx="1"/>
          </p:nvPr>
        </p:nvSpPr>
        <p:spPr>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90A3CD5B-671E-47D9-9733-189C68268662}" type="datetime1">
              <a:rPr lang="zh-CN" altLang="en-US" smtClean="0"/>
              <a:pPr/>
              <a:t>2016/6/1</a:t>
            </a:fld>
            <a:endParaRPr lang="zh-CN" altLang="en-US" sz="1200" smtClean="0"/>
          </a:p>
        </p:txBody>
      </p:sp>
      <p:sp>
        <p:nvSpPr>
          <p:cNvPr id="16389" name="灯片编号占位符 4"/>
          <p:cNvSpPr>
            <a:spLocks noGrp="1"/>
          </p:cNvSpPr>
          <p:nvPr>
            <p:ph type="sldNum" sz="quarter" idx="5"/>
          </p:nvPr>
        </p:nvSpPr>
        <p:spPr>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D35F5254-BBFD-4023-97CC-5BCB01FC1F37}" type="slidenum">
              <a:rPr lang="zh-CN" altLang="en-US" smtClean="0"/>
              <a:pPr/>
              <a:t>8</a:t>
            </a:fld>
            <a:endParaRPr lang="zh-CN" altLang="en-US" sz="1200" smtClean="0"/>
          </a:p>
        </p:txBody>
      </p:sp>
    </p:spTree>
    <p:extLst>
      <p:ext uri="{BB962C8B-B14F-4D97-AF65-F5344CB8AC3E}">
        <p14:creationId xmlns:p14="http://schemas.microsoft.com/office/powerpoint/2010/main" val="32601610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幻灯片图像占位符 1"/>
          <p:cNvSpPr>
            <a:spLocks noGrp="1" noRot="1" noChangeAspect="1" noTextEdit="1"/>
          </p:cNvSpPr>
          <p:nvPr>
            <p:ph type="sldImg"/>
          </p:nvPr>
        </p:nvSpPr>
        <p:spPr/>
      </p:sp>
      <p:sp>
        <p:nvSpPr>
          <p:cNvPr id="16387" name="备注占位符 2"/>
          <p:cNvSpPr>
            <a:spLocks noGrp="1"/>
          </p:cNvSpPr>
          <p:nvPr>
            <p:ph type="body" idx="1"/>
          </p:nvPr>
        </p:nvSpPr>
        <p:spPr bwMode="auto">
          <a:xfrm>
            <a:off x="685800" y="4400550"/>
            <a:ext cx="5486400" cy="3600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baseline="0" dirty="0" smtClean="0"/>
              <a:t>Next, I will show a demo of our work. We choose a level 1 topic, data mining. </a:t>
            </a:r>
            <a:endParaRPr lang="en-US" altLang="zh-CN" baseline="0" dirty="0" smtClean="0"/>
          </a:p>
          <a:p>
            <a:r>
              <a:rPr lang="en-US" altLang="zh-CN" baseline="0" dirty="0" smtClean="0"/>
              <a:t>There </a:t>
            </a:r>
            <a:r>
              <a:rPr lang="en-US" altLang="zh-CN" baseline="0" dirty="0" smtClean="0"/>
              <a:t>are many level 2 topics that belong to it, such as data visualization, concept mining, big data and so on. This demo is about the relation between these level 2 topics.</a:t>
            </a:r>
          </a:p>
        </p:txBody>
      </p:sp>
      <p:sp>
        <p:nvSpPr>
          <p:cNvPr id="16388" name="日期占位符 3"/>
          <p:cNvSpPr>
            <a:spLocks noGrp="1"/>
          </p:cNvSpPr>
          <p:nvPr>
            <p:ph type="dt" sz="quarter" idx="1"/>
          </p:nvPr>
        </p:nvSpPr>
        <p:spPr>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90A3CD5B-671E-47D9-9733-189C68268662}" type="datetime1">
              <a:rPr lang="zh-CN" altLang="en-US" smtClean="0"/>
              <a:pPr/>
              <a:t>2016/6/1</a:t>
            </a:fld>
            <a:endParaRPr lang="zh-CN" altLang="en-US" sz="1200" smtClean="0"/>
          </a:p>
        </p:txBody>
      </p:sp>
      <p:sp>
        <p:nvSpPr>
          <p:cNvPr id="16389" name="灯片编号占位符 4"/>
          <p:cNvSpPr>
            <a:spLocks noGrp="1"/>
          </p:cNvSpPr>
          <p:nvPr>
            <p:ph type="sldNum" sz="quarter" idx="5"/>
          </p:nvPr>
        </p:nvSpPr>
        <p:spPr>
          <a:noFill/>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D35F5254-BBFD-4023-97CC-5BCB01FC1F37}" type="slidenum">
              <a:rPr lang="zh-CN" altLang="en-US" smtClean="0"/>
              <a:pPr/>
              <a:t>9</a:t>
            </a:fld>
            <a:endParaRPr lang="zh-CN" altLang="en-US" sz="1200" smtClean="0"/>
          </a:p>
        </p:txBody>
      </p:sp>
    </p:spTree>
    <p:extLst>
      <p:ext uri="{BB962C8B-B14F-4D97-AF65-F5344CB8AC3E}">
        <p14:creationId xmlns:p14="http://schemas.microsoft.com/office/powerpoint/2010/main" val="1496504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lvl1pPr>
              <a:defRPr/>
            </a:lvl1pPr>
          </a:lstStyle>
          <a:p>
            <a:pPr>
              <a:defRPr/>
            </a:pPr>
            <a:fld id="{33EFF455-E6E9-450D-954C-6D472DE37C7F}" type="datetime1">
              <a:rPr lang="zh-CN" altLang="en-US"/>
              <a:pPr>
                <a:defRPr/>
              </a:pPr>
              <a:t>2016/6/1</a:t>
            </a:fld>
            <a:endParaRPr lang="zh-CN" altLang="en-US" sz="1350">
              <a:solidFill>
                <a:schemeClr val="tx1"/>
              </a:solidFill>
            </a:endParaRPr>
          </a:p>
        </p:txBody>
      </p:sp>
      <p:sp>
        <p:nvSpPr>
          <p:cNvPr id="5" name="Footer Placeholder 4"/>
          <p:cNvSpPr>
            <a:spLocks noGrp="1"/>
          </p:cNvSpPr>
          <p:nvPr>
            <p:ph type="ftr" sz="quarter" idx="11"/>
          </p:nvPr>
        </p:nvSpPr>
        <p:spPr/>
        <p:txBody>
          <a:bodyPr/>
          <a:lstStyle>
            <a:lvl1pPr>
              <a:defRPr/>
            </a:lvl1pPr>
          </a:lstStyle>
          <a:p>
            <a:pPr>
              <a:defRPr/>
            </a:pPr>
            <a:endParaRPr lang="zh-CN" altLang="zh-CN"/>
          </a:p>
        </p:txBody>
      </p:sp>
      <p:sp>
        <p:nvSpPr>
          <p:cNvPr id="6" name="Slide Number Placeholder 5"/>
          <p:cNvSpPr>
            <a:spLocks noGrp="1"/>
          </p:cNvSpPr>
          <p:nvPr>
            <p:ph type="sldNum" sz="quarter" idx="12"/>
          </p:nvPr>
        </p:nvSpPr>
        <p:spPr/>
        <p:txBody>
          <a:bodyPr/>
          <a:lstStyle>
            <a:lvl1pPr>
              <a:defRPr/>
            </a:lvl1pPr>
          </a:lstStyle>
          <a:p>
            <a:pPr>
              <a:defRPr/>
            </a:pPr>
            <a:fld id="{962C5DFA-6DE6-49FB-AA08-70B0826ACAA8}" type="slidenum">
              <a:rPr lang="zh-CN" altLang="en-US"/>
              <a:pPr>
                <a:defRPr/>
              </a:pPr>
              <a:t>‹#›</a:t>
            </a:fld>
            <a:endParaRPr lang="zh-CN" altLang="en-US" sz="1350">
              <a:solidFill>
                <a:schemeClr val="tx1"/>
              </a:solidFill>
            </a:endParaRPr>
          </a:p>
        </p:txBody>
      </p:sp>
    </p:spTree>
    <p:extLst>
      <p:ext uri="{BB962C8B-B14F-4D97-AF65-F5344CB8AC3E}">
        <p14:creationId xmlns:p14="http://schemas.microsoft.com/office/powerpoint/2010/main" val="3256357532"/>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lvl1pPr>
              <a:defRPr/>
            </a:lvl1pPr>
          </a:lstStyle>
          <a:p>
            <a:pPr>
              <a:defRPr/>
            </a:pPr>
            <a:fld id="{E3841A85-F652-4376-A3A7-8E0A251B0639}" type="datetime1">
              <a:rPr lang="zh-CN" altLang="en-US"/>
              <a:pPr>
                <a:defRPr/>
              </a:pPr>
              <a:t>2016/6/1</a:t>
            </a:fld>
            <a:endParaRPr lang="zh-CN" altLang="en-US" sz="1350">
              <a:solidFill>
                <a:schemeClr val="tx1"/>
              </a:solidFill>
            </a:endParaRPr>
          </a:p>
        </p:txBody>
      </p:sp>
      <p:sp>
        <p:nvSpPr>
          <p:cNvPr id="5" name="Footer Placeholder 4"/>
          <p:cNvSpPr>
            <a:spLocks noGrp="1"/>
          </p:cNvSpPr>
          <p:nvPr>
            <p:ph type="ftr" sz="quarter" idx="11"/>
          </p:nvPr>
        </p:nvSpPr>
        <p:spPr/>
        <p:txBody>
          <a:bodyPr/>
          <a:lstStyle>
            <a:lvl1pPr>
              <a:defRPr/>
            </a:lvl1pPr>
          </a:lstStyle>
          <a:p>
            <a:pPr>
              <a:defRPr/>
            </a:pPr>
            <a:endParaRPr lang="zh-CN" altLang="zh-CN"/>
          </a:p>
        </p:txBody>
      </p:sp>
      <p:sp>
        <p:nvSpPr>
          <p:cNvPr id="6" name="Slide Number Placeholder 5"/>
          <p:cNvSpPr>
            <a:spLocks noGrp="1"/>
          </p:cNvSpPr>
          <p:nvPr>
            <p:ph type="sldNum" sz="quarter" idx="12"/>
          </p:nvPr>
        </p:nvSpPr>
        <p:spPr/>
        <p:txBody>
          <a:bodyPr/>
          <a:lstStyle>
            <a:lvl1pPr>
              <a:defRPr/>
            </a:lvl1pPr>
          </a:lstStyle>
          <a:p>
            <a:pPr>
              <a:defRPr/>
            </a:pPr>
            <a:fld id="{1CC7B7FB-FCEC-4107-A96A-3680A33BEB24}" type="slidenum">
              <a:rPr lang="zh-CN" altLang="en-US"/>
              <a:pPr>
                <a:defRPr/>
              </a:pPr>
              <a:t>‹#›</a:t>
            </a:fld>
            <a:endParaRPr lang="zh-CN" altLang="en-US" sz="1350">
              <a:solidFill>
                <a:schemeClr val="tx1"/>
              </a:solidFill>
            </a:endParaRPr>
          </a:p>
        </p:txBody>
      </p:sp>
    </p:spTree>
    <p:extLst>
      <p:ext uri="{BB962C8B-B14F-4D97-AF65-F5344CB8AC3E}">
        <p14:creationId xmlns:p14="http://schemas.microsoft.com/office/powerpoint/2010/main" val="3347290951"/>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lvl1pPr>
              <a:defRPr/>
            </a:lvl1pPr>
          </a:lstStyle>
          <a:p>
            <a:pPr>
              <a:defRPr/>
            </a:pPr>
            <a:fld id="{E7BBA0F2-C738-4CB5-93C1-4BA0244996B8}" type="datetime1">
              <a:rPr lang="zh-CN" altLang="en-US"/>
              <a:pPr>
                <a:defRPr/>
              </a:pPr>
              <a:t>2016/6/1</a:t>
            </a:fld>
            <a:endParaRPr lang="zh-CN" altLang="en-US" sz="1350">
              <a:solidFill>
                <a:schemeClr val="tx1"/>
              </a:solidFill>
            </a:endParaRPr>
          </a:p>
        </p:txBody>
      </p:sp>
      <p:sp>
        <p:nvSpPr>
          <p:cNvPr id="5" name="Footer Placeholder 4"/>
          <p:cNvSpPr>
            <a:spLocks noGrp="1"/>
          </p:cNvSpPr>
          <p:nvPr>
            <p:ph type="ftr" sz="quarter" idx="11"/>
          </p:nvPr>
        </p:nvSpPr>
        <p:spPr/>
        <p:txBody>
          <a:bodyPr/>
          <a:lstStyle>
            <a:lvl1pPr>
              <a:defRPr/>
            </a:lvl1pPr>
          </a:lstStyle>
          <a:p>
            <a:pPr>
              <a:defRPr/>
            </a:pPr>
            <a:endParaRPr lang="zh-CN" altLang="zh-CN"/>
          </a:p>
        </p:txBody>
      </p:sp>
      <p:sp>
        <p:nvSpPr>
          <p:cNvPr id="6" name="Slide Number Placeholder 5"/>
          <p:cNvSpPr>
            <a:spLocks noGrp="1"/>
          </p:cNvSpPr>
          <p:nvPr>
            <p:ph type="sldNum" sz="quarter" idx="12"/>
          </p:nvPr>
        </p:nvSpPr>
        <p:spPr/>
        <p:txBody>
          <a:bodyPr/>
          <a:lstStyle>
            <a:lvl1pPr>
              <a:defRPr/>
            </a:lvl1pPr>
          </a:lstStyle>
          <a:p>
            <a:pPr>
              <a:defRPr/>
            </a:pPr>
            <a:fld id="{51500D9C-4A28-42C1-820A-85320125D558}" type="slidenum">
              <a:rPr lang="zh-CN" altLang="en-US"/>
              <a:pPr>
                <a:defRPr/>
              </a:pPr>
              <a:t>‹#›</a:t>
            </a:fld>
            <a:endParaRPr lang="zh-CN" altLang="en-US" sz="1350">
              <a:solidFill>
                <a:schemeClr val="tx1"/>
              </a:solidFill>
            </a:endParaRPr>
          </a:p>
        </p:txBody>
      </p:sp>
    </p:spTree>
    <p:extLst>
      <p:ext uri="{BB962C8B-B14F-4D97-AF65-F5344CB8AC3E}">
        <p14:creationId xmlns:p14="http://schemas.microsoft.com/office/powerpoint/2010/main" val="1003330035"/>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lvl1pPr>
              <a:defRPr/>
            </a:lvl1pPr>
          </a:lstStyle>
          <a:p>
            <a:pPr>
              <a:defRPr/>
            </a:pPr>
            <a:fld id="{2FD39039-66CF-43F1-80F4-60A796EADDBF}" type="datetime1">
              <a:rPr lang="zh-CN" altLang="en-US"/>
              <a:pPr>
                <a:defRPr/>
              </a:pPr>
              <a:t>2016/6/1</a:t>
            </a:fld>
            <a:endParaRPr lang="zh-CN" altLang="en-US" sz="1350">
              <a:solidFill>
                <a:schemeClr val="tx1"/>
              </a:solidFill>
            </a:endParaRPr>
          </a:p>
        </p:txBody>
      </p:sp>
      <p:sp>
        <p:nvSpPr>
          <p:cNvPr id="5" name="Footer Placeholder 4"/>
          <p:cNvSpPr>
            <a:spLocks noGrp="1"/>
          </p:cNvSpPr>
          <p:nvPr>
            <p:ph type="ftr" sz="quarter" idx="11"/>
          </p:nvPr>
        </p:nvSpPr>
        <p:spPr/>
        <p:txBody>
          <a:bodyPr/>
          <a:lstStyle>
            <a:lvl1pPr>
              <a:defRPr/>
            </a:lvl1pPr>
          </a:lstStyle>
          <a:p>
            <a:pPr>
              <a:defRPr/>
            </a:pPr>
            <a:endParaRPr lang="zh-CN" altLang="zh-CN"/>
          </a:p>
        </p:txBody>
      </p:sp>
      <p:sp>
        <p:nvSpPr>
          <p:cNvPr id="6" name="Slide Number Placeholder 5"/>
          <p:cNvSpPr>
            <a:spLocks noGrp="1"/>
          </p:cNvSpPr>
          <p:nvPr>
            <p:ph type="sldNum" sz="quarter" idx="12"/>
          </p:nvPr>
        </p:nvSpPr>
        <p:spPr/>
        <p:txBody>
          <a:bodyPr/>
          <a:lstStyle>
            <a:lvl1pPr>
              <a:defRPr/>
            </a:lvl1pPr>
          </a:lstStyle>
          <a:p>
            <a:pPr>
              <a:defRPr/>
            </a:pPr>
            <a:fld id="{39E08388-728F-4108-BE00-FCAA69A0626A}" type="slidenum">
              <a:rPr lang="zh-CN" altLang="en-US"/>
              <a:pPr>
                <a:defRPr/>
              </a:pPr>
              <a:t>‹#›</a:t>
            </a:fld>
            <a:endParaRPr lang="zh-CN" altLang="en-US" sz="1350">
              <a:solidFill>
                <a:schemeClr val="tx1"/>
              </a:solidFill>
            </a:endParaRPr>
          </a:p>
        </p:txBody>
      </p:sp>
    </p:spTree>
    <p:extLst>
      <p:ext uri="{BB962C8B-B14F-4D97-AF65-F5344CB8AC3E}">
        <p14:creationId xmlns:p14="http://schemas.microsoft.com/office/powerpoint/2010/main" val="1015716366"/>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lvl1pPr>
              <a:defRPr/>
            </a:lvl1pPr>
          </a:lstStyle>
          <a:p>
            <a:pPr>
              <a:defRPr/>
            </a:pPr>
            <a:fld id="{5EBB7D1A-80FC-4E1D-AD39-9FE19BBBAC09}" type="datetime1">
              <a:rPr lang="zh-CN" altLang="en-US"/>
              <a:pPr>
                <a:defRPr/>
              </a:pPr>
              <a:t>2016/6/1</a:t>
            </a:fld>
            <a:endParaRPr lang="zh-CN" altLang="en-US" sz="1350">
              <a:solidFill>
                <a:schemeClr val="tx1"/>
              </a:solidFill>
            </a:endParaRPr>
          </a:p>
        </p:txBody>
      </p:sp>
      <p:sp>
        <p:nvSpPr>
          <p:cNvPr id="5" name="Footer Placeholder 4"/>
          <p:cNvSpPr>
            <a:spLocks noGrp="1"/>
          </p:cNvSpPr>
          <p:nvPr>
            <p:ph type="ftr" sz="quarter" idx="11"/>
          </p:nvPr>
        </p:nvSpPr>
        <p:spPr/>
        <p:txBody>
          <a:bodyPr/>
          <a:lstStyle>
            <a:lvl1pPr>
              <a:defRPr/>
            </a:lvl1pPr>
          </a:lstStyle>
          <a:p>
            <a:pPr>
              <a:defRPr/>
            </a:pPr>
            <a:endParaRPr lang="zh-CN" altLang="zh-CN"/>
          </a:p>
        </p:txBody>
      </p:sp>
      <p:sp>
        <p:nvSpPr>
          <p:cNvPr id="6" name="Slide Number Placeholder 5"/>
          <p:cNvSpPr>
            <a:spLocks noGrp="1"/>
          </p:cNvSpPr>
          <p:nvPr>
            <p:ph type="sldNum" sz="quarter" idx="12"/>
          </p:nvPr>
        </p:nvSpPr>
        <p:spPr/>
        <p:txBody>
          <a:bodyPr/>
          <a:lstStyle>
            <a:lvl1pPr>
              <a:defRPr/>
            </a:lvl1pPr>
          </a:lstStyle>
          <a:p>
            <a:pPr>
              <a:defRPr/>
            </a:pPr>
            <a:fld id="{C39FAF45-5D5A-45E7-ADCD-EBB5992D0040}" type="slidenum">
              <a:rPr lang="zh-CN" altLang="en-US"/>
              <a:pPr>
                <a:defRPr/>
              </a:pPr>
              <a:t>‹#›</a:t>
            </a:fld>
            <a:endParaRPr lang="zh-CN" altLang="en-US" sz="1350">
              <a:solidFill>
                <a:schemeClr val="tx1"/>
              </a:solidFill>
            </a:endParaRPr>
          </a:p>
        </p:txBody>
      </p:sp>
    </p:spTree>
    <p:extLst>
      <p:ext uri="{BB962C8B-B14F-4D97-AF65-F5344CB8AC3E}">
        <p14:creationId xmlns:p14="http://schemas.microsoft.com/office/powerpoint/2010/main" val="603172661"/>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3"/>
          <p:cNvSpPr>
            <a:spLocks noGrp="1"/>
          </p:cNvSpPr>
          <p:nvPr>
            <p:ph type="dt" sz="half" idx="10"/>
          </p:nvPr>
        </p:nvSpPr>
        <p:spPr/>
        <p:txBody>
          <a:bodyPr/>
          <a:lstStyle>
            <a:lvl1pPr>
              <a:defRPr/>
            </a:lvl1pPr>
          </a:lstStyle>
          <a:p>
            <a:pPr>
              <a:defRPr/>
            </a:pPr>
            <a:fld id="{41CD23B1-111E-4595-8AD6-F61B3403F4CC}" type="datetime1">
              <a:rPr lang="zh-CN" altLang="en-US"/>
              <a:pPr>
                <a:defRPr/>
              </a:pPr>
              <a:t>2016/6/1</a:t>
            </a:fld>
            <a:endParaRPr lang="zh-CN" altLang="en-US" sz="1350">
              <a:solidFill>
                <a:schemeClr val="tx1"/>
              </a:solidFill>
            </a:endParaRPr>
          </a:p>
        </p:txBody>
      </p:sp>
      <p:sp>
        <p:nvSpPr>
          <p:cNvPr id="6" name="Footer Placeholder 4"/>
          <p:cNvSpPr>
            <a:spLocks noGrp="1"/>
          </p:cNvSpPr>
          <p:nvPr>
            <p:ph type="ftr" sz="quarter" idx="11"/>
          </p:nvPr>
        </p:nvSpPr>
        <p:spPr/>
        <p:txBody>
          <a:bodyPr/>
          <a:lstStyle>
            <a:lvl1pPr>
              <a:defRPr/>
            </a:lvl1pPr>
          </a:lstStyle>
          <a:p>
            <a:pPr>
              <a:defRPr/>
            </a:pPr>
            <a:endParaRPr lang="zh-CN" altLang="zh-CN"/>
          </a:p>
        </p:txBody>
      </p:sp>
      <p:sp>
        <p:nvSpPr>
          <p:cNvPr id="7" name="Slide Number Placeholder 5"/>
          <p:cNvSpPr>
            <a:spLocks noGrp="1"/>
          </p:cNvSpPr>
          <p:nvPr>
            <p:ph type="sldNum" sz="quarter" idx="12"/>
          </p:nvPr>
        </p:nvSpPr>
        <p:spPr/>
        <p:txBody>
          <a:bodyPr/>
          <a:lstStyle>
            <a:lvl1pPr>
              <a:defRPr/>
            </a:lvl1pPr>
          </a:lstStyle>
          <a:p>
            <a:pPr>
              <a:defRPr/>
            </a:pPr>
            <a:fld id="{49C63692-1CFC-42B1-8CCB-067BF17B5881}" type="slidenum">
              <a:rPr lang="zh-CN" altLang="en-US"/>
              <a:pPr>
                <a:defRPr/>
              </a:pPr>
              <a:t>‹#›</a:t>
            </a:fld>
            <a:endParaRPr lang="zh-CN" altLang="en-US" sz="1350">
              <a:solidFill>
                <a:schemeClr val="tx1"/>
              </a:solidFill>
            </a:endParaRPr>
          </a:p>
        </p:txBody>
      </p:sp>
    </p:spTree>
    <p:extLst>
      <p:ext uri="{BB962C8B-B14F-4D97-AF65-F5344CB8AC3E}">
        <p14:creationId xmlns:p14="http://schemas.microsoft.com/office/powerpoint/2010/main" val="1176132837"/>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3"/>
          <p:cNvSpPr>
            <a:spLocks noGrp="1"/>
          </p:cNvSpPr>
          <p:nvPr>
            <p:ph type="dt" sz="half" idx="10"/>
          </p:nvPr>
        </p:nvSpPr>
        <p:spPr/>
        <p:txBody>
          <a:bodyPr/>
          <a:lstStyle>
            <a:lvl1pPr>
              <a:defRPr/>
            </a:lvl1pPr>
          </a:lstStyle>
          <a:p>
            <a:pPr>
              <a:defRPr/>
            </a:pPr>
            <a:fld id="{6F12B9AE-AB6D-43FB-937E-9649F9FAC227}" type="datetime1">
              <a:rPr lang="zh-CN" altLang="en-US"/>
              <a:pPr>
                <a:defRPr/>
              </a:pPr>
              <a:t>2016/6/1</a:t>
            </a:fld>
            <a:endParaRPr lang="zh-CN" altLang="en-US" sz="1350">
              <a:solidFill>
                <a:schemeClr val="tx1"/>
              </a:solidFill>
            </a:endParaRPr>
          </a:p>
        </p:txBody>
      </p:sp>
      <p:sp>
        <p:nvSpPr>
          <p:cNvPr id="8" name="Footer Placeholder 4"/>
          <p:cNvSpPr>
            <a:spLocks noGrp="1"/>
          </p:cNvSpPr>
          <p:nvPr>
            <p:ph type="ftr" sz="quarter" idx="11"/>
          </p:nvPr>
        </p:nvSpPr>
        <p:spPr/>
        <p:txBody>
          <a:bodyPr/>
          <a:lstStyle>
            <a:lvl1pPr>
              <a:defRPr/>
            </a:lvl1pPr>
          </a:lstStyle>
          <a:p>
            <a:pPr>
              <a:defRPr/>
            </a:pPr>
            <a:endParaRPr lang="zh-CN" altLang="zh-CN"/>
          </a:p>
        </p:txBody>
      </p:sp>
      <p:sp>
        <p:nvSpPr>
          <p:cNvPr id="9" name="Slide Number Placeholder 5"/>
          <p:cNvSpPr>
            <a:spLocks noGrp="1"/>
          </p:cNvSpPr>
          <p:nvPr>
            <p:ph type="sldNum" sz="quarter" idx="12"/>
          </p:nvPr>
        </p:nvSpPr>
        <p:spPr/>
        <p:txBody>
          <a:bodyPr/>
          <a:lstStyle>
            <a:lvl1pPr>
              <a:defRPr/>
            </a:lvl1pPr>
          </a:lstStyle>
          <a:p>
            <a:pPr>
              <a:defRPr/>
            </a:pPr>
            <a:fld id="{FBB0083E-3E86-4E7D-BE71-ABEEF23002E8}" type="slidenum">
              <a:rPr lang="zh-CN" altLang="en-US"/>
              <a:pPr>
                <a:defRPr/>
              </a:pPr>
              <a:t>‹#›</a:t>
            </a:fld>
            <a:endParaRPr lang="zh-CN" altLang="en-US" sz="1350">
              <a:solidFill>
                <a:schemeClr val="tx1"/>
              </a:solidFill>
            </a:endParaRPr>
          </a:p>
        </p:txBody>
      </p:sp>
    </p:spTree>
    <p:extLst>
      <p:ext uri="{BB962C8B-B14F-4D97-AF65-F5344CB8AC3E}">
        <p14:creationId xmlns:p14="http://schemas.microsoft.com/office/powerpoint/2010/main" val="1133838619"/>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pPr>
              <a:defRPr/>
            </a:pPr>
            <a:fld id="{843450A4-093F-47D1-9C7C-BEDAF49926F7}" type="datetime1">
              <a:rPr lang="zh-CN" altLang="en-US"/>
              <a:pPr>
                <a:defRPr/>
              </a:pPr>
              <a:t>2016/6/1</a:t>
            </a:fld>
            <a:endParaRPr lang="zh-CN" altLang="en-US" sz="1350">
              <a:solidFill>
                <a:schemeClr val="tx1"/>
              </a:solidFill>
            </a:endParaRPr>
          </a:p>
        </p:txBody>
      </p:sp>
      <p:sp>
        <p:nvSpPr>
          <p:cNvPr id="4" name="Footer Placeholder 4"/>
          <p:cNvSpPr>
            <a:spLocks noGrp="1"/>
          </p:cNvSpPr>
          <p:nvPr>
            <p:ph type="ftr" sz="quarter" idx="11"/>
          </p:nvPr>
        </p:nvSpPr>
        <p:spPr/>
        <p:txBody>
          <a:bodyPr/>
          <a:lstStyle>
            <a:lvl1pPr>
              <a:defRPr/>
            </a:lvl1pPr>
          </a:lstStyle>
          <a:p>
            <a:pPr>
              <a:defRPr/>
            </a:pPr>
            <a:endParaRPr lang="zh-CN" altLang="zh-CN"/>
          </a:p>
        </p:txBody>
      </p:sp>
      <p:sp>
        <p:nvSpPr>
          <p:cNvPr id="5" name="Slide Number Placeholder 5"/>
          <p:cNvSpPr>
            <a:spLocks noGrp="1"/>
          </p:cNvSpPr>
          <p:nvPr>
            <p:ph type="sldNum" sz="quarter" idx="12"/>
          </p:nvPr>
        </p:nvSpPr>
        <p:spPr/>
        <p:txBody>
          <a:bodyPr/>
          <a:lstStyle>
            <a:lvl1pPr>
              <a:defRPr/>
            </a:lvl1pPr>
          </a:lstStyle>
          <a:p>
            <a:pPr>
              <a:defRPr/>
            </a:pPr>
            <a:fld id="{83F52259-8426-4A21-B3D0-A3B0DCD625DE}" type="slidenum">
              <a:rPr lang="zh-CN" altLang="en-US"/>
              <a:pPr>
                <a:defRPr/>
              </a:pPr>
              <a:t>‹#›</a:t>
            </a:fld>
            <a:endParaRPr lang="zh-CN" altLang="en-US" sz="1350">
              <a:solidFill>
                <a:schemeClr val="tx1"/>
              </a:solidFill>
            </a:endParaRPr>
          </a:p>
        </p:txBody>
      </p:sp>
    </p:spTree>
    <p:extLst>
      <p:ext uri="{BB962C8B-B14F-4D97-AF65-F5344CB8AC3E}">
        <p14:creationId xmlns:p14="http://schemas.microsoft.com/office/powerpoint/2010/main" val="3770639550"/>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B793574-3E55-4DC5-B347-0F3ACDDE8108}" type="datetime1">
              <a:rPr lang="zh-CN" altLang="en-US"/>
              <a:pPr>
                <a:defRPr/>
              </a:pPr>
              <a:t>2016/6/1</a:t>
            </a:fld>
            <a:endParaRPr lang="zh-CN" altLang="en-US" sz="1350">
              <a:solidFill>
                <a:schemeClr val="tx1"/>
              </a:solidFill>
            </a:endParaRPr>
          </a:p>
        </p:txBody>
      </p:sp>
      <p:sp>
        <p:nvSpPr>
          <p:cNvPr id="3" name="Footer Placeholder 4"/>
          <p:cNvSpPr>
            <a:spLocks noGrp="1"/>
          </p:cNvSpPr>
          <p:nvPr>
            <p:ph type="ftr" sz="quarter" idx="11"/>
          </p:nvPr>
        </p:nvSpPr>
        <p:spPr/>
        <p:txBody>
          <a:bodyPr/>
          <a:lstStyle>
            <a:lvl1pPr>
              <a:defRPr/>
            </a:lvl1pPr>
          </a:lstStyle>
          <a:p>
            <a:pPr>
              <a:defRPr/>
            </a:pPr>
            <a:endParaRPr lang="zh-CN" altLang="zh-CN"/>
          </a:p>
        </p:txBody>
      </p:sp>
      <p:sp>
        <p:nvSpPr>
          <p:cNvPr id="4" name="Slide Number Placeholder 5"/>
          <p:cNvSpPr>
            <a:spLocks noGrp="1"/>
          </p:cNvSpPr>
          <p:nvPr>
            <p:ph type="sldNum" sz="quarter" idx="12"/>
          </p:nvPr>
        </p:nvSpPr>
        <p:spPr/>
        <p:txBody>
          <a:bodyPr/>
          <a:lstStyle>
            <a:lvl1pPr>
              <a:defRPr/>
            </a:lvl1pPr>
          </a:lstStyle>
          <a:p>
            <a:pPr>
              <a:defRPr/>
            </a:pPr>
            <a:fld id="{E8B09ADA-B2B8-49CA-88C8-519ACB4A6D24}" type="slidenum">
              <a:rPr lang="zh-CN" altLang="en-US"/>
              <a:pPr>
                <a:defRPr/>
              </a:pPr>
              <a:t>‹#›</a:t>
            </a:fld>
            <a:endParaRPr lang="zh-CN" altLang="en-US" sz="1350">
              <a:solidFill>
                <a:schemeClr val="tx1"/>
              </a:solidFill>
            </a:endParaRPr>
          </a:p>
        </p:txBody>
      </p:sp>
    </p:spTree>
    <p:extLst>
      <p:ext uri="{BB962C8B-B14F-4D97-AF65-F5344CB8AC3E}">
        <p14:creationId xmlns:p14="http://schemas.microsoft.com/office/powerpoint/2010/main" val="3310654034"/>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3"/>
          <p:cNvSpPr>
            <a:spLocks noGrp="1"/>
          </p:cNvSpPr>
          <p:nvPr>
            <p:ph type="dt" sz="half" idx="10"/>
          </p:nvPr>
        </p:nvSpPr>
        <p:spPr/>
        <p:txBody>
          <a:bodyPr/>
          <a:lstStyle>
            <a:lvl1pPr>
              <a:defRPr/>
            </a:lvl1pPr>
          </a:lstStyle>
          <a:p>
            <a:pPr>
              <a:defRPr/>
            </a:pPr>
            <a:fld id="{A1C297CF-2078-422B-B924-212760F6AE31}" type="datetime1">
              <a:rPr lang="zh-CN" altLang="en-US"/>
              <a:pPr>
                <a:defRPr/>
              </a:pPr>
              <a:t>2016/6/1</a:t>
            </a:fld>
            <a:endParaRPr lang="zh-CN" altLang="en-US" sz="1350">
              <a:solidFill>
                <a:schemeClr val="tx1"/>
              </a:solidFill>
            </a:endParaRPr>
          </a:p>
        </p:txBody>
      </p:sp>
      <p:sp>
        <p:nvSpPr>
          <p:cNvPr id="6" name="Footer Placeholder 4"/>
          <p:cNvSpPr>
            <a:spLocks noGrp="1"/>
          </p:cNvSpPr>
          <p:nvPr>
            <p:ph type="ftr" sz="quarter" idx="11"/>
          </p:nvPr>
        </p:nvSpPr>
        <p:spPr/>
        <p:txBody>
          <a:bodyPr/>
          <a:lstStyle>
            <a:lvl1pPr>
              <a:defRPr/>
            </a:lvl1pPr>
          </a:lstStyle>
          <a:p>
            <a:pPr>
              <a:defRPr/>
            </a:pPr>
            <a:endParaRPr lang="zh-CN" altLang="zh-CN"/>
          </a:p>
        </p:txBody>
      </p:sp>
      <p:sp>
        <p:nvSpPr>
          <p:cNvPr id="7" name="Slide Number Placeholder 5"/>
          <p:cNvSpPr>
            <a:spLocks noGrp="1"/>
          </p:cNvSpPr>
          <p:nvPr>
            <p:ph type="sldNum" sz="quarter" idx="12"/>
          </p:nvPr>
        </p:nvSpPr>
        <p:spPr/>
        <p:txBody>
          <a:bodyPr/>
          <a:lstStyle>
            <a:lvl1pPr>
              <a:defRPr/>
            </a:lvl1pPr>
          </a:lstStyle>
          <a:p>
            <a:pPr>
              <a:defRPr/>
            </a:pPr>
            <a:fld id="{05C57093-1D6F-485E-BC7D-930389E7EF89}" type="slidenum">
              <a:rPr lang="zh-CN" altLang="en-US"/>
              <a:pPr>
                <a:defRPr/>
              </a:pPr>
              <a:t>‹#›</a:t>
            </a:fld>
            <a:endParaRPr lang="zh-CN" altLang="en-US" sz="1350">
              <a:solidFill>
                <a:schemeClr val="tx1"/>
              </a:solidFill>
            </a:endParaRPr>
          </a:p>
        </p:txBody>
      </p:sp>
    </p:spTree>
    <p:extLst>
      <p:ext uri="{BB962C8B-B14F-4D97-AF65-F5344CB8AC3E}">
        <p14:creationId xmlns:p14="http://schemas.microsoft.com/office/powerpoint/2010/main" val="3516346122"/>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en-US" noProof="0"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3"/>
          <p:cNvSpPr>
            <a:spLocks noGrp="1"/>
          </p:cNvSpPr>
          <p:nvPr>
            <p:ph type="dt" sz="half" idx="10"/>
          </p:nvPr>
        </p:nvSpPr>
        <p:spPr/>
        <p:txBody>
          <a:bodyPr/>
          <a:lstStyle>
            <a:lvl1pPr>
              <a:defRPr/>
            </a:lvl1pPr>
          </a:lstStyle>
          <a:p>
            <a:pPr>
              <a:defRPr/>
            </a:pPr>
            <a:fld id="{E001C986-CFF6-45C8-8F16-DE0DC1183430}" type="datetime1">
              <a:rPr lang="zh-CN" altLang="en-US"/>
              <a:pPr>
                <a:defRPr/>
              </a:pPr>
              <a:t>2016/6/1</a:t>
            </a:fld>
            <a:endParaRPr lang="zh-CN" altLang="en-US" sz="1350">
              <a:solidFill>
                <a:schemeClr val="tx1"/>
              </a:solidFill>
            </a:endParaRPr>
          </a:p>
        </p:txBody>
      </p:sp>
      <p:sp>
        <p:nvSpPr>
          <p:cNvPr id="6" name="Footer Placeholder 4"/>
          <p:cNvSpPr>
            <a:spLocks noGrp="1"/>
          </p:cNvSpPr>
          <p:nvPr>
            <p:ph type="ftr" sz="quarter" idx="11"/>
          </p:nvPr>
        </p:nvSpPr>
        <p:spPr/>
        <p:txBody>
          <a:bodyPr/>
          <a:lstStyle>
            <a:lvl1pPr>
              <a:defRPr/>
            </a:lvl1pPr>
          </a:lstStyle>
          <a:p>
            <a:pPr>
              <a:defRPr/>
            </a:pPr>
            <a:endParaRPr lang="zh-CN" altLang="zh-CN"/>
          </a:p>
        </p:txBody>
      </p:sp>
      <p:sp>
        <p:nvSpPr>
          <p:cNvPr id="7" name="Slide Number Placeholder 5"/>
          <p:cNvSpPr>
            <a:spLocks noGrp="1"/>
          </p:cNvSpPr>
          <p:nvPr>
            <p:ph type="sldNum" sz="quarter" idx="12"/>
          </p:nvPr>
        </p:nvSpPr>
        <p:spPr/>
        <p:txBody>
          <a:bodyPr/>
          <a:lstStyle>
            <a:lvl1pPr>
              <a:defRPr/>
            </a:lvl1pPr>
          </a:lstStyle>
          <a:p>
            <a:pPr>
              <a:defRPr/>
            </a:pPr>
            <a:fld id="{891FB7D2-035D-4F2A-9395-FB93A12AE9FF}" type="slidenum">
              <a:rPr lang="zh-CN" altLang="en-US"/>
              <a:pPr>
                <a:defRPr/>
              </a:pPr>
              <a:t>‹#›</a:t>
            </a:fld>
            <a:endParaRPr lang="zh-CN" altLang="en-US" sz="1350">
              <a:solidFill>
                <a:schemeClr val="tx1"/>
              </a:solidFill>
            </a:endParaRPr>
          </a:p>
        </p:txBody>
      </p:sp>
    </p:spTree>
    <p:extLst>
      <p:ext uri="{BB962C8B-B14F-4D97-AF65-F5344CB8AC3E}">
        <p14:creationId xmlns:p14="http://schemas.microsoft.com/office/powerpoint/2010/main" val="1038699053"/>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endParaRPr lang="en-US" altLang="zh-CN" smtClean="0"/>
          </a:p>
        </p:txBody>
      </p:sp>
      <p:sp>
        <p:nvSpPr>
          <p:cNvPr id="1027"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ltLang="zh-CN" smtClean="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fld id="{D0C9653D-C31B-47FF-B2D3-E148D6DE9CD7}" type="datetime1">
              <a:rPr lang="zh-CN" altLang="en-US"/>
              <a:pPr>
                <a:defRPr/>
              </a:pPr>
              <a:t>2016/6/1</a:t>
            </a:fld>
            <a:endParaRPr lang="zh-CN" altLang="en-US" sz="1350">
              <a:solidFill>
                <a:schemeClr val="tx1"/>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zh-C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pPr>
              <a:defRPr/>
            </a:pPr>
            <a:fld id="{0F06BE68-0289-4B3B-AF47-D9B8CE93B425}" type="slidenum">
              <a:rPr lang="zh-CN" altLang="en-US"/>
              <a:pPr>
                <a:defRPr/>
              </a:pPr>
              <a:t>‹#›</a:t>
            </a:fld>
            <a:endParaRPr lang="zh-CN" altLang="en-US" sz="1350">
              <a:solidFill>
                <a:schemeClr val="tx1"/>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p:fade/>
  </p:transition>
  <p:timing>
    <p:tnLst>
      <p:par>
        <p:cTn id="1" dur="indefinite" restart="never" nodeType="tmRoot"/>
      </p:par>
    </p:tnLst>
  </p:timing>
  <p:hf sldNum="0" hdr="0" ftr="0"/>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2pPr>
      <a:lvl3pPr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3pPr>
      <a:lvl4pPr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4pPr>
      <a:lvl5pPr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文本框 3"/>
          <p:cNvSpPr>
            <a:spLocks noChangeArrowheads="1"/>
          </p:cNvSpPr>
          <p:nvPr/>
        </p:nvSpPr>
        <p:spPr bwMode="auto">
          <a:xfrm>
            <a:off x="3475301" y="3609975"/>
            <a:ext cx="4992688"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en-US" altLang="zh-CN" sz="5400">
                <a:solidFill>
                  <a:schemeClr val="bg1"/>
                </a:solidFill>
                <a:latin typeface="微软雅黑" panose="020B0503020204020204" pitchFamily="34" charset="-122"/>
                <a:ea typeface="微软雅黑" panose="020B0503020204020204" pitchFamily="34" charset="-122"/>
                <a:cs typeface="Times New Roman" panose="02020603050405020304" pitchFamily="18" charset="0"/>
                <a:sym typeface="Roboto Th" pitchFamily="2" charset="0"/>
              </a:rPr>
              <a:t>In Acemap</a:t>
            </a:r>
          </a:p>
        </p:txBody>
      </p:sp>
      <p:sp>
        <p:nvSpPr>
          <p:cNvPr id="6" name="文本框 4"/>
          <p:cNvSpPr>
            <a:spLocks noChangeArrowheads="1"/>
          </p:cNvSpPr>
          <p:nvPr/>
        </p:nvSpPr>
        <p:spPr bwMode="auto">
          <a:xfrm>
            <a:off x="1944951" y="2147888"/>
            <a:ext cx="8054975"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en-US" altLang="zh-CN" sz="7200" dirty="0">
                <a:solidFill>
                  <a:schemeClr val="bg1"/>
                </a:solidFill>
                <a:latin typeface="微软雅黑" panose="020B0503020204020204" pitchFamily="34" charset="-122"/>
                <a:ea typeface="微软雅黑" panose="020B0503020204020204" pitchFamily="34" charset="-122"/>
                <a:sym typeface="Roboto Th" pitchFamily="2" charset="0"/>
              </a:rPr>
              <a:t>Topic Analysis</a:t>
            </a:r>
          </a:p>
        </p:txBody>
      </p:sp>
      <p:sp>
        <p:nvSpPr>
          <p:cNvPr id="2" name="文本框 1"/>
          <p:cNvSpPr txBox="1"/>
          <p:nvPr/>
        </p:nvSpPr>
        <p:spPr>
          <a:xfrm>
            <a:off x="11587655" y="6272213"/>
            <a:ext cx="312906" cy="369332"/>
          </a:xfrm>
          <a:prstGeom prst="rect">
            <a:avLst/>
          </a:prstGeom>
          <a:noFill/>
        </p:spPr>
        <p:txBody>
          <a:bodyPr wrap="none" rtlCol="0">
            <a:spAutoFit/>
          </a:bodyPr>
          <a:lstStyle/>
          <a:p>
            <a:r>
              <a:rPr lang="en-US" altLang="zh-CN" dirty="0" smtClean="0">
                <a:solidFill>
                  <a:schemeClr val="bg1"/>
                </a:solidFill>
              </a:rPr>
              <a:t>1</a:t>
            </a:r>
            <a:endParaRPr lang="zh-CN" altLang="en-US" dirty="0">
              <a:solidFill>
                <a:schemeClr val="bg1"/>
              </a:solidFill>
            </a:endParaRPr>
          </a:p>
        </p:txBody>
      </p:sp>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grpSp>
        <p:nvGrpSpPr>
          <p:cNvPr id="7" name="组合 5"/>
          <p:cNvGrpSpPr>
            <a:grpSpLocks/>
          </p:cNvGrpSpPr>
          <p:nvPr/>
        </p:nvGrpSpPr>
        <p:grpSpPr bwMode="auto">
          <a:xfrm>
            <a:off x="3171825" y="1736725"/>
            <a:ext cx="6140450" cy="2617788"/>
            <a:chOff x="0" y="0"/>
            <a:chExt cx="6140925" cy="2618071"/>
          </a:xfrm>
        </p:grpSpPr>
        <p:sp>
          <p:nvSpPr>
            <p:cNvPr id="8" name="文本框 6"/>
            <p:cNvSpPr>
              <a:spLocks noChangeArrowheads="1"/>
            </p:cNvSpPr>
            <p:nvPr/>
          </p:nvSpPr>
          <p:spPr bwMode="auto">
            <a:xfrm>
              <a:off x="0" y="1510075"/>
              <a:ext cx="4968240"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en-US" altLang="zh-CN" sz="6600">
                  <a:solidFill>
                    <a:schemeClr val="bg1"/>
                  </a:solidFill>
                  <a:latin typeface="微软雅黑" panose="020B0503020204020204" pitchFamily="34" charset="-122"/>
                  <a:ea typeface="微软雅黑" panose="020B0503020204020204" pitchFamily="34" charset="-122"/>
                  <a:sym typeface="Roboto Th" pitchFamily="2" charset="0"/>
                </a:rPr>
                <a:t>THANKS</a:t>
              </a:r>
            </a:p>
          </p:txBody>
        </p:sp>
        <p:sp>
          <p:nvSpPr>
            <p:cNvPr id="9" name="Freeform 5"/>
            <p:cNvSpPr>
              <a:spLocks noChangeArrowheads="1"/>
            </p:cNvSpPr>
            <p:nvPr/>
          </p:nvSpPr>
          <p:spPr bwMode="auto">
            <a:xfrm>
              <a:off x="4074000" y="0"/>
              <a:ext cx="2066925" cy="1820863"/>
            </a:xfrm>
            <a:custGeom>
              <a:avLst/>
              <a:gdLst>
                <a:gd name="T0" fmla="*/ 2147483646 w 56"/>
                <a:gd name="T1" fmla="*/ 2147483646 h 49"/>
                <a:gd name="T2" fmla="*/ 2147483646 w 56"/>
                <a:gd name="T3" fmla="*/ 2147483646 h 49"/>
                <a:gd name="T4" fmla="*/ 2147483646 w 56"/>
                <a:gd name="T5" fmla="*/ 2147483646 h 49"/>
                <a:gd name="T6" fmla="*/ 2147483646 w 56"/>
                <a:gd name="T7" fmla="*/ 2147483646 h 49"/>
                <a:gd name="T8" fmla="*/ 0 w 56"/>
                <a:gd name="T9" fmla="*/ 2147483646 h 49"/>
                <a:gd name="T10" fmla="*/ 2147483646 w 56"/>
                <a:gd name="T11" fmla="*/ 0 h 49"/>
                <a:gd name="T12" fmla="*/ 2147483646 w 56"/>
                <a:gd name="T13" fmla="*/ 2147483646 h 49"/>
                <a:gd name="T14" fmla="*/ 2147483646 w 56"/>
                <a:gd name="T15" fmla="*/ 2147483646 h 49"/>
                <a:gd name="T16" fmla="*/ 0 60000 65536"/>
                <a:gd name="T17" fmla="*/ 0 60000 65536"/>
                <a:gd name="T18" fmla="*/ 0 60000 65536"/>
                <a:gd name="T19" fmla="*/ 0 60000 65536"/>
                <a:gd name="T20" fmla="*/ 0 60000 65536"/>
                <a:gd name="T21" fmla="*/ 0 60000 65536"/>
                <a:gd name="T22" fmla="*/ 0 60000 65536"/>
                <a:gd name="T23" fmla="*/ 0 60000 65536"/>
                <a:gd name="T24" fmla="*/ 0 w 56"/>
                <a:gd name="T25" fmla="*/ 0 h 49"/>
                <a:gd name="T26" fmla="*/ 56 w 56"/>
                <a:gd name="T27" fmla="*/ 49 h 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6" h="49">
                  <a:moveTo>
                    <a:pt x="28" y="44"/>
                  </a:moveTo>
                  <a:cubicBezTo>
                    <a:pt x="24" y="44"/>
                    <a:pt x="21" y="43"/>
                    <a:pt x="18" y="42"/>
                  </a:cubicBezTo>
                  <a:cubicBezTo>
                    <a:pt x="14" y="45"/>
                    <a:pt x="9" y="49"/>
                    <a:pt x="4" y="49"/>
                  </a:cubicBezTo>
                  <a:cubicBezTo>
                    <a:pt x="6" y="46"/>
                    <a:pt x="7" y="41"/>
                    <a:pt x="7" y="37"/>
                  </a:cubicBezTo>
                  <a:cubicBezTo>
                    <a:pt x="3" y="33"/>
                    <a:pt x="0" y="28"/>
                    <a:pt x="0" y="22"/>
                  </a:cubicBezTo>
                  <a:cubicBezTo>
                    <a:pt x="0" y="10"/>
                    <a:pt x="13" y="0"/>
                    <a:pt x="28" y="0"/>
                  </a:cubicBezTo>
                  <a:cubicBezTo>
                    <a:pt x="43" y="0"/>
                    <a:pt x="56" y="10"/>
                    <a:pt x="56" y="22"/>
                  </a:cubicBezTo>
                  <a:cubicBezTo>
                    <a:pt x="56" y="34"/>
                    <a:pt x="43" y="44"/>
                    <a:pt x="28" y="44"/>
                  </a:cubicBezTo>
                  <a:close/>
                </a:path>
              </a:pathLst>
            </a:custGeom>
            <a:noFill/>
            <a:ln w="9525" cmpd="sng">
              <a:solidFill>
                <a:srgbClr val="FFFFFF">
                  <a:alpha val="34901"/>
                </a:srgbClr>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0" name="文本框 8"/>
            <p:cNvSpPr>
              <a:spLocks noChangeArrowheads="1"/>
            </p:cNvSpPr>
            <p:nvPr/>
          </p:nvSpPr>
          <p:spPr bwMode="auto">
            <a:xfrm>
              <a:off x="4194490" y="556488"/>
              <a:ext cx="1825943" cy="400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zh-CN" altLang="en-US" sz="2000">
                  <a:solidFill>
                    <a:schemeClr val="bg1"/>
                  </a:solidFill>
                  <a:latin typeface="微软雅黑" panose="020B0503020204020204" pitchFamily="34" charset="-122"/>
                  <a:ea typeface="微软雅黑" panose="020B0503020204020204" pitchFamily="34" charset="-122"/>
                  <a:sym typeface="Roboto Th" pitchFamily="2" charset="0"/>
                </a:rPr>
                <a:t>。。。</a:t>
              </a:r>
            </a:p>
          </p:txBody>
        </p:sp>
      </p:grpSp>
      <p:sp>
        <p:nvSpPr>
          <p:cNvPr id="11" name="矩形 9"/>
          <p:cNvSpPr>
            <a:spLocks noChangeArrowheads="1"/>
          </p:cNvSpPr>
          <p:nvPr/>
        </p:nvSpPr>
        <p:spPr bwMode="auto">
          <a:xfrm>
            <a:off x="3557588" y="4354513"/>
            <a:ext cx="4195762" cy="46037"/>
          </a:xfrm>
          <a:prstGeom prst="rect">
            <a:avLst/>
          </a:prstGeom>
          <a:solidFill>
            <a:srgbClr val="FFFFFF">
              <a:alpha val="20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12" name="文本框 11"/>
          <p:cNvSpPr txBox="1"/>
          <p:nvPr/>
        </p:nvSpPr>
        <p:spPr>
          <a:xfrm>
            <a:off x="11587655" y="6272213"/>
            <a:ext cx="441146" cy="369332"/>
          </a:xfrm>
          <a:prstGeom prst="rect">
            <a:avLst/>
          </a:prstGeom>
          <a:noFill/>
        </p:spPr>
        <p:txBody>
          <a:bodyPr wrap="none" rtlCol="0">
            <a:spAutoFit/>
          </a:bodyPr>
          <a:lstStyle/>
          <a:p>
            <a:r>
              <a:rPr lang="en-US" altLang="zh-CN" dirty="0" smtClean="0">
                <a:solidFill>
                  <a:schemeClr val="bg1"/>
                </a:solidFill>
              </a:rPr>
              <a:t>10</a:t>
            </a:r>
            <a:endParaRPr lang="zh-CN" altLang="en-US" dirty="0">
              <a:solidFill>
                <a:schemeClr val="bg1"/>
              </a:solidFill>
            </a:endParaRPr>
          </a:p>
        </p:txBody>
      </p:sp>
    </p:spTree>
    <p:extLst>
      <p:ext uri="{BB962C8B-B14F-4D97-AF65-F5344CB8AC3E}">
        <p14:creationId xmlns:p14="http://schemas.microsoft.com/office/powerpoint/2010/main" val="2150568614"/>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圆角矩形 3"/>
          <p:cNvSpPr>
            <a:spLocks noChangeArrowheads="1"/>
          </p:cNvSpPr>
          <p:nvPr/>
        </p:nvSpPr>
        <p:spPr bwMode="auto">
          <a:xfrm>
            <a:off x="1479550" y="869950"/>
            <a:ext cx="9174163" cy="914400"/>
          </a:xfrm>
          <a:prstGeom prst="roundRect">
            <a:avLst>
              <a:gd name="adj" fmla="val 16667"/>
            </a:avLst>
          </a:prstGeom>
          <a:noFill/>
          <a:ln w="12700">
            <a:solidFill>
              <a:srgbClr val="FFFFFF">
                <a:alpha val="38823"/>
              </a:srgbClr>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5" name="文本框 4"/>
          <p:cNvSpPr>
            <a:spLocks noChangeArrowheads="1"/>
          </p:cNvSpPr>
          <p:nvPr/>
        </p:nvSpPr>
        <p:spPr bwMode="auto">
          <a:xfrm>
            <a:off x="3571875" y="1004888"/>
            <a:ext cx="49911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en-US" altLang="zh-CN" sz="4000" dirty="0" smtClean="0">
                <a:solidFill>
                  <a:schemeClr val="bg1"/>
                </a:solidFill>
                <a:latin typeface="微软雅黑" panose="020B0503020204020204" pitchFamily="34" charset="-122"/>
                <a:ea typeface="微软雅黑" panose="020B0503020204020204" pitchFamily="34" charset="-122"/>
                <a:sym typeface="Roboto Th" pitchFamily="2" charset="0"/>
              </a:rPr>
              <a:t>Motivation </a:t>
            </a:r>
            <a:endParaRPr lang="en-US" altLang="zh-CN" sz="4000" dirty="0">
              <a:solidFill>
                <a:schemeClr val="bg1"/>
              </a:solidFill>
              <a:latin typeface="微软雅黑" panose="020B0503020204020204" pitchFamily="34" charset="-122"/>
              <a:ea typeface="微软雅黑" panose="020B0503020204020204" pitchFamily="34" charset="-122"/>
              <a:sym typeface="Roboto Th" pitchFamily="2" charset="0"/>
            </a:endParaRPr>
          </a:p>
        </p:txBody>
      </p:sp>
      <p:sp>
        <p:nvSpPr>
          <p:cNvPr id="15" name="文本框 14"/>
          <p:cNvSpPr txBox="1"/>
          <p:nvPr/>
        </p:nvSpPr>
        <p:spPr>
          <a:xfrm>
            <a:off x="11587655" y="6272213"/>
            <a:ext cx="312906" cy="369332"/>
          </a:xfrm>
          <a:prstGeom prst="rect">
            <a:avLst/>
          </a:prstGeom>
          <a:noFill/>
        </p:spPr>
        <p:txBody>
          <a:bodyPr wrap="none" rtlCol="0">
            <a:spAutoFit/>
          </a:bodyPr>
          <a:lstStyle/>
          <a:p>
            <a:r>
              <a:rPr lang="en-US" altLang="zh-CN" dirty="0" smtClean="0">
                <a:solidFill>
                  <a:schemeClr val="bg1"/>
                </a:solidFill>
              </a:rPr>
              <a:t>2</a:t>
            </a:r>
            <a:endParaRPr lang="zh-CN" altLang="en-US" dirty="0">
              <a:solidFill>
                <a:schemeClr val="bg1"/>
              </a:solidFill>
            </a:endParaRPr>
          </a:p>
        </p:txBody>
      </p:sp>
      <p:pic>
        <p:nvPicPr>
          <p:cNvPr id="10" name="图片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38071" y="2242232"/>
            <a:ext cx="6319748" cy="1886220"/>
          </a:xfrm>
          <a:prstGeom prst="rect">
            <a:avLst/>
          </a:prstGeom>
        </p:spPr>
      </p:pic>
      <p:pic>
        <p:nvPicPr>
          <p:cNvPr id="6" name="图片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25051" y="2993572"/>
            <a:ext cx="4444184" cy="3193750"/>
          </a:xfrm>
          <a:prstGeom prst="rect">
            <a:avLst/>
          </a:prstGeom>
        </p:spPr>
      </p:pic>
      <p:sp>
        <p:nvSpPr>
          <p:cNvPr id="13" name="文本框 12"/>
          <p:cNvSpPr txBox="1"/>
          <p:nvPr/>
        </p:nvSpPr>
        <p:spPr>
          <a:xfrm>
            <a:off x="9150410" y="2646512"/>
            <a:ext cx="1224631" cy="461665"/>
          </a:xfrm>
          <a:prstGeom prst="rect">
            <a:avLst/>
          </a:prstGeom>
          <a:noFill/>
        </p:spPr>
        <p:txBody>
          <a:bodyPr wrap="none" rtlCol="0">
            <a:spAutoFit/>
          </a:bodyPr>
          <a:lstStyle/>
          <a:p>
            <a:r>
              <a:rPr lang="en-US" altLang="zh-CN" sz="2400" b="1" dirty="0" smtClean="0">
                <a:solidFill>
                  <a:schemeClr val="bg1"/>
                </a:solidFill>
                <a:latin typeface="微软雅黑" panose="020B0503020204020204" pitchFamily="34" charset="-122"/>
                <a:ea typeface="微软雅黑" panose="020B0503020204020204" pitchFamily="34" charset="-122"/>
              </a:rPr>
              <a:t>Papers</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14" name="椭圆 13"/>
          <p:cNvSpPr/>
          <p:nvPr/>
        </p:nvSpPr>
        <p:spPr bwMode="auto">
          <a:xfrm>
            <a:off x="8486522" y="2569349"/>
            <a:ext cx="2429302" cy="615993"/>
          </a:xfrm>
          <a:prstGeom prst="ellipse">
            <a:avLst/>
          </a:prstGeom>
          <a:noFill/>
          <a:ln w="9525" cap="flat" cmpd="sng" algn="ctr">
            <a:solidFill>
              <a:schemeClr val="bg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6" name="文本框 15"/>
          <p:cNvSpPr txBox="1"/>
          <p:nvPr/>
        </p:nvSpPr>
        <p:spPr>
          <a:xfrm>
            <a:off x="9163348" y="4450116"/>
            <a:ext cx="1156214" cy="461665"/>
          </a:xfrm>
          <a:prstGeom prst="rect">
            <a:avLst/>
          </a:prstGeom>
          <a:noFill/>
        </p:spPr>
        <p:txBody>
          <a:bodyPr wrap="none" rtlCol="0">
            <a:spAutoFit/>
          </a:bodyPr>
          <a:lstStyle/>
          <a:p>
            <a:r>
              <a:rPr lang="en-US" altLang="zh-CN" sz="2400" b="1" dirty="0" smtClean="0">
                <a:solidFill>
                  <a:schemeClr val="bg1"/>
                </a:solidFill>
                <a:latin typeface="微软雅黑" panose="020B0503020204020204" pitchFamily="34" charset="-122"/>
                <a:ea typeface="微软雅黑" panose="020B0503020204020204" pitchFamily="34" charset="-122"/>
              </a:rPr>
              <a:t>Topics</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17" name="椭圆 16"/>
          <p:cNvSpPr/>
          <p:nvPr/>
        </p:nvSpPr>
        <p:spPr bwMode="auto">
          <a:xfrm>
            <a:off x="8486522" y="4364883"/>
            <a:ext cx="2429302" cy="615993"/>
          </a:xfrm>
          <a:prstGeom prst="ellipse">
            <a:avLst/>
          </a:prstGeom>
          <a:noFill/>
          <a:ln w="9525" cap="flat" cmpd="sng" algn="ctr">
            <a:solidFill>
              <a:schemeClr val="bg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2" name="下箭头 11"/>
          <p:cNvSpPr/>
          <p:nvPr/>
        </p:nvSpPr>
        <p:spPr>
          <a:xfrm>
            <a:off x="9471804" y="3416060"/>
            <a:ext cx="588966" cy="712392"/>
          </a:xfrm>
          <a:prstGeom prst="downArrow">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49384615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p:cTn id="19" dur="500" fill="hold"/>
                                        <p:tgtEl>
                                          <p:spTgt spid="13"/>
                                        </p:tgtEl>
                                        <p:attrNameLst>
                                          <p:attrName>ppt_w</p:attrName>
                                        </p:attrNameLst>
                                      </p:cBhvr>
                                      <p:tavLst>
                                        <p:tav tm="0">
                                          <p:val>
                                            <p:fltVal val="0"/>
                                          </p:val>
                                        </p:tav>
                                        <p:tav tm="100000">
                                          <p:val>
                                            <p:strVal val="#ppt_w"/>
                                          </p:val>
                                        </p:tav>
                                      </p:tavLst>
                                    </p:anim>
                                    <p:anim calcmode="lin" valueType="num">
                                      <p:cBhvr>
                                        <p:cTn id="20" dur="500" fill="hold"/>
                                        <p:tgtEl>
                                          <p:spTgt spid="13"/>
                                        </p:tgtEl>
                                        <p:attrNameLst>
                                          <p:attrName>ppt_h</p:attrName>
                                        </p:attrNameLst>
                                      </p:cBhvr>
                                      <p:tavLst>
                                        <p:tav tm="0">
                                          <p:val>
                                            <p:fltVal val="0"/>
                                          </p:val>
                                        </p:tav>
                                        <p:tav tm="100000">
                                          <p:val>
                                            <p:strVal val="#ppt_h"/>
                                          </p:val>
                                        </p:tav>
                                      </p:tavLst>
                                    </p:anim>
                                    <p:animEffect transition="in" filter="fade">
                                      <p:cBhvr>
                                        <p:cTn id="21" dur="500"/>
                                        <p:tgtEl>
                                          <p:spTgt spid="13"/>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14"/>
                                        </p:tgtEl>
                                        <p:attrNameLst>
                                          <p:attrName>style.visibility</p:attrName>
                                        </p:attrNameLst>
                                      </p:cBhvr>
                                      <p:to>
                                        <p:strVal val="visible"/>
                                      </p:to>
                                    </p:set>
                                    <p:anim calcmode="lin" valueType="num">
                                      <p:cBhvr>
                                        <p:cTn id="24" dur="500" fill="hold"/>
                                        <p:tgtEl>
                                          <p:spTgt spid="14"/>
                                        </p:tgtEl>
                                        <p:attrNameLst>
                                          <p:attrName>ppt_w</p:attrName>
                                        </p:attrNameLst>
                                      </p:cBhvr>
                                      <p:tavLst>
                                        <p:tav tm="0">
                                          <p:val>
                                            <p:fltVal val="0"/>
                                          </p:val>
                                        </p:tav>
                                        <p:tav tm="100000">
                                          <p:val>
                                            <p:strVal val="#ppt_w"/>
                                          </p:val>
                                        </p:tav>
                                      </p:tavLst>
                                    </p:anim>
                                    <p:anim calcmode="lin" valueType="num">
                                      <p:cBhvr>
                                        <p:cTn id="25" dur="500" fill="hold"/>
                                        <p:tgtEl>
                                          <p:spTgt spid="14"/>
                                        </p:tgtEl>
                                        <p:attrNameLst>
                                          <p:attrName>ppt_h</p:attrName>
                                        </p:attrNameLst>
                                      </p:cBhvr>
                                      <p:tavLst>
                                        <p:tav tm="0">
                                          <p:val>
                                            <p:fltVal val="0"/>
                                          </p:val>
                                        </p:tav>
                                        <p:tav tm="100000">
                                          <p:val>
                                            <p:strVal val="#ppt_h"/>
                                          </p:val>
                                        </p:tav>
                                      </p:tavLst>
                                    </p:anim>
                                    <p:animEffect transition="in" filter="fade">
                                      <p:cBhvr>
                                        <p:cTn id="26" dur="500"/>
                                        <p:tgtEl>
                                          <p:spTgt spid="14"/>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anim calcmode="lin" valueType="num">
                                      <p:cBhvr>
                                        <p:cTn id="29" dur="500" fill="hold"/>
                                        <p:tgtEl>
                                          <p:spTgt spid="16"/>
                                        </p:tgtEl>
                                        <p:attrNameLst>
                                          <p:attrName>ppt_w</p:attrName>
                                        </p:attrNameLst>
                                      </p:cBhvr>
                                      <p:tavLst>
                                        <p:tav tm="0">
                                          <p:val>
                                            <p:fltVal val="0"/>
                                          </p:val>
                                        </p:tav>
                                        <p:tav tm="100000">
                                          <p:val>
                                            <p:strVal val="#ppt_w"/>
                                          </p:val>
                                        </p:tav>
                                      </p:tavLst>
                                    </p:anim>
                                    <p:anim calcmode="lin" valueType="num">
                                      <p:cBhvr>
                                        <p:cTn id="30" dur="500" fill="hold"/>
                                        <p:tgtEl>
                                          <p:spTgt spid="16"/>
                                        </p:tgtEl>
                                        <p:attrNameLst>
                                          <p:attrName>ppt_h</p:attrName>
                                        </p:attrNameLst>
                                      </p:cBhvr>
                                      <p:tavLst>
                                        <p:tav tm="0">
                                          <p:val>
                                            <p:fltVal val="0"/>
                                          </p:val>
                                        </p:tav>
                                        <p:tav tm="100000">
                                          <p:val>
                                            <p:strVal val="#ppt_h"/>
                                          </p:val>
                                        </p:tav>
                                      </p:tavLst>
                                    </p:anim>
                                    <p:animEffect transition="in" filter="fade">
                                      <p:cBhvr>
                                        <p:cTn id="31" dur="500"/>
                                        <p:tgtEl>
                                          <p:spTgt spid="16"/>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17"/>
                                        </p:tgtEl>
                                        <p:attrNameLst>
                                          <p:attrName>style.visibility</p:attrName>
                                        </p:attrNameLst>
                                      </p:cBhvr>
                                      <p:to>
                                        <p:strVal val="visible"/>
                                      </p:to>
                                    </p:set>
                                    <p:anim calcmode="lin" valueType="num">
                                      <p:cBhvr>
                                        <p:cTn id="34" dur="500" fill="hold"/>
                                        <p:tgtEl>
                                          <p:spTgt spid="17"/>
                                        </p:tgtEl>
                                        <p:attrNameLst>
                                          <p:attrName>ppt_w</p:attrName>
                                        </p:attrNameLst>
                                      </p:cBhvr>
                                      <p:tavLst>
                                        <p:tav tm="0">
                                          <p:val>
                                            <p:fltVal val="0"/>
                                          </p:val>
                                        </p:tav>
                                        <p:tav tm="100000">
                                          <p:val>
                                            <p:strVal val="#ppt_w"/>
                                          </p:val>
                                        </p:tav>
                                      </p:tavLst>
                                    </p:anim>
                                    <p:anim calcmode="lin" valueType="num">
                                      <p:cBhvr>
                                        <p:cTn id="35" dur="500" fill="hold"/>
                                        <p:tgtEl>
                                          <p:spTgt spid="17"/>
                                        </p:tgtEl>
                                        <p:attrNameLst>
                                          <p:attrName>ppt_h</p:attrName>
                                        </p:attrNameLst>
                                      </p:cBhvr>
                                      <p:tavLst>
                                        <p:tav tm="0">
                                          <p:val>
                                            <p:fltVal val="0"/>
                                          </p:val>
                                        </p:tav>
                                        <p:tav tm="100000">
                                          <p:val>
                                            <p:strVal val="#ppt_h"/>
                                          </p:val>
                                        </p:tav>
                                      </p:tavLst>
                                    </p:anim>
                                    <p:animEffect transition="in" filter="fade">
                                      <p:cBhvr>
                                        <p:cTn id="36" dur="500"/>
                                        <p:tgtEl>
                                          <p:spTgt spid="17"/>
                                        </p:tgtEl>
                                      </p:cBhvr>
                                    </p:animEffect>
                                  </p:childTnLst>
                                </p:cTn>
                              </p:par>
                              <p:par>
                                <p:cTn id="37" presetID="53" presetClass="entr" presetSubtype="16" fill="hold" grpId="0" nodeType="withEffect">
                                  <p:stCondLst>
                                    <p:cond delay="0"/>
                                  </p:stCondLst>
                                  <p:childTnLst>
                                    <p:set>
                                      <p:cBhvr>
                                        <p:cTn id="38" dur="1" fill="hold">
                                          <p:stCondLst>
                                            <p:cond delay="0"/>
                                          </p:stCondLst>
                                        </p:cTn>
                                        <p:tgtEl>
                                          <p:spTgt spid="12"/>
                                        </p:tgtEl>
                                        <p:attrNameLst>
                                          <p:attrName>style.visibility</p:attrName>
                                        </p:attrNameLst>
                                      </p:cBhvr>
                                      <p:to>
                                        <p:strVal val="visible"/>
                                      </p:to>
                                    </p:set>
                                    <p:anim calcmode="lin" valueType="num">
                                      <p:cBhvr>
                                        <p:cTn id="39" dur="500" fill="hold"/>
                                        <p:tgtEl>
                                          <p:spTgt spid="12"/>
                                        </p:tgtEl>
                                        <p:attrNameLst>
                                          <p:attrName>ppt_w</p:attrName>
                                        </p:attrNameLst>
                                      </p:cBhvr>
                                      <p:tavLst>
                                        <p:tav tm="0">
                                          <p:val>
                                            <p:fltVal val="0"/>
                                          </p:val>
                                        </p:tav>
                                        <p:tav tm="100000">
                                          <p:val>
                                            <p:strVal val="#ppt_w"/>
                                          </p:val>
                                        </p:tav>
                                      </p:tavLst>
                                    </p:anim>
                                    <p:anim calcmode="lin" valueType="num">
                                      <p:cBhvr>
                                        <p:cTn id="40" dur="500" fill="hold"/>
                                        <p:tgtEl>
                                          <p:spTgt spid="12"/>
                                        </p:tgtEl>
                                        <p:attrNameLst>
                                          <p:attrName>ppt_h</p:attrName>
                                        </p:attrNameLst>
                                      </p:cBhvr>
                                      <p:tavLst>
                                        <p:tav tm="0">
                                          <p:val>
                                            <p:fltVal val="0"/>
                                          </p:val>
                                        </p:tav>
                                        <p:tav tm="100000">
                                          <p:val>
                                            <p:strVal val="#ppt_h"/>
                                          </p:val>
                                        </p:tav>
                                      </p:tavLst>
                                    </p:anim>
                                    <p:animEffect transition="in" filter="fade">
                                      <p:cBhvr>
                                        <p:cTn id="4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animBg="1"/>
      <p:bldP spid="16" grpId="0"/>
      <p:bldP spid="17" grpId="0"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8" name="矩形 3"/>
          <p:cNvSpPr>
            <a:spLocks noChangeArrowheads="1"/>
          </p:cNvSpPr>
          <p:nvPr/>
        </p:nvSpPr>
        <p:spPr bwMode="auto">
          <a:xfrm>
            <a:off x="1692275" y="3052763"/>
            <a:ext cx="2422525" cy="769937"/>
          </a:xfrm>
          <a:prstGeom prst="rect">
            <a:avLst/>
          </a:prstGeom>
          <a:noFill/>
          <a:ln w="9525">
            <a:solidFill>
              <a:srgbClr val="FFFFFF">
                <a:alpha val="34901"/>
              </a:srgbClr>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en-US" altLang="zh-CN" sz="4400" b="1">
                <a:solidFill>
                  <a:schemeClr val="bg1"/>
                </a:solidFill>
                <a:latin typeface="微软雅黑" panose="020B0503020204020204" pitchFamily="34" charset="-122"/>
                <a:ea typeface="微软雅黑" panose="020B0503020204020204" pitchFamily="34" charset="-122"/>
                <a:sym typeface="Roboto Th" pitchFamily="2" charset="0"/>
              </a:rPr>
              <a:t>Preview</a:t>
            </a:r>
          </a:p>
        </p:txBody>
      </p:sp>
      <p:grpSp>
        <p:nvGrpSpPr>
          <p:cNvPr id="19" name="组合 16"/>
          <p:cNvGrpSpPr>
            <a:grpSpLocks/>
          </p:cNvGrpSpPr>
          <p:nvPr/>
        </p:nvGrpSpPr>
        <p:grpSpPr bwMode="auto">
          <a:xfrm>
            <a:off x="5423254" y="1384300"/>
            <a:ext cx="4648792" cy="522288"/>
            <a:chOff x="0" y="0"/>
            <a:chExt cx="4426856" cy="522566"/>
          </a:xfrm>
        </p:grpSpPr>
        <p:sp>
          <p:nvSpPr>
            <p:cNvPr id="20" name="六边形 4"/>
            <p:cNvSpPr>
              <a:spLocks noChangeArrowheads="1"/>
            </p:cNvSpPr>
            <p:nvPr/>
          </p:nvSpPr>
          <p:spPr bwMode="auto">
            <a:xfrm>
              <a:off x="0" y="80686"/>
              <a:ext cx="348342" cy="300294"/>
            </a:xfrm>
            <a:prstGeom prst="hexagon">
              <a:avLst>
                <a:gd name="adj" fmla="val 24999"/>
                <a:gd name="vf" fmla="val 115470"/>
              </a:avLst>
            </a:prstGeom>
            <a:solidFill>
              <a:srgbClr val="FFFFFF">
                <a:alpha val="36078"/>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21" name="文本框 5"/>
            <p:cNvSpPr>
              <a:spLocks noChangeArrowheads="1"/>
            </p:cNvSpPr>
            <p:nvPr/>
          </p:nvSpPr>
          <p:spPr bwMode="auto">
            <a:xfrm>
              <a:off x="348342" y="0"/>
              <a:ext cx="4078514" cy="522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en-US" altLang="zh-CN" dirty="0" smtClean="0">
                  <a:solidFill>
                    <a:schemeClr val="bg1"/>
                  </a:solidFill>
                  <a:latin typeface="微软雅黑" panose="020B0503020204020204" pitchFamily="34" charset="-122"/>
                  <a:ea typeface="微软雅黑" panose="020B0503020204020204" pitchFamily="34" charset="-122"/>
                  <a:sym typeface="Roboto Th" pitchFamily="2" charset="0"/>
                </a:rPr>
                <a:t>The General </a:t>
              </a:r>
              <a:r>
                <a:rPr lang="en-US" altLang="zh-CN" dirty="0">
                  <a:solidFill>
                    <a:schemeClr val="bg1"/>
                  </a:solidFill>
                  <a:latin typeface="微软雅黑" panose="020B0503020204020204" pitchFamily="34" charset="-122"/>
                  <a:ea typeface="微软雅黑" panose="020B0503020204020204" pitchFamily="34" charset="-122"/>
                  <a:sym typeface="Roboto Th" pitchFamily="2" charset="0"/>
                </a:rPr>
                <a:t>Model</a:t>
              </a:r>
            </a:p>
          </p:txBody>
        </p:sp>
      </p:grpSp>
      <p:grpSp>
        <p:nvGrpSpPr>
          <p:cNvPr id="22" name="组合 17"/>
          <p:cNvGrpSpPr>
            <a:grpSpLocks/>
          </p:cNvGrpSpPr>
          <p:nvPr/>
        </p:nvGrpSpPr>
        <p:grpSpPr bwMode="auto">
          <a:xfrm>
            <a:off x="5423254" y="2392363"/>
            <a:ext cx="5959475" cy="523875"/>
            <a:chOff x="0" y="0"/>
            <a:chExt cx="5960505" cy="524154"/>
          </a:xfrm>
        </p:grpSpPr>
        <p:sp>
          <p:nvSpPr>
            <p:cNvPr id="23" name="六边形 18"/>
            <p:cNvSpPr>
              <a:spLocks noChangeArrowheads="1"/>
            </p:cNvSpPr>
            <p:nvPr/>
          </p:nvSpPr>
          <p:spPr bwMode="auto">
            <a:xfrm>
              <a:off x="0" y="80686"/>
              <a:ext cx="348342" cy="300294"/>
            </a:xfrm>
            <a:prstGeom prst="hexagon">
              <a:avLst>
                <a:gd name="adj" fmla="val 24999"/>
                <a:gd name="vf" fmla="val 115470"/>
              </a:avLst>
            </a:prstGeom>
            <a:solidFill>
              <a:srgbClr val="FFFFFF">
                <a:alpha val="36078"/>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24" name="文本框 19"/>
            <p:cNvSpPr>
              <a:spLocks noChangeArrowheads="1"/>
            </p:cNvSpPr>
            <p:nvPr/>
          </p:nvSpPr>
          <p:spPr bwMode="auto">
            <a:xfrm>
              <a:off x="513935" y="0"/>
              <a:ext cx="5446570" cy="524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en-US" altLang="zh-CN">
                  <a:solidFill>
                    <a:schemeClr val="bg1"/>
                  </a:solidFill>
                  <a:latin typeface="微软雅黑" panose="020B0503020204020204" pitchFamily="34" charset="-122"/>
                  <a:ea typeface="微软雅黑" panose="020B0503020204020204" pitchFamily="34" charset="-122"/>
                  <a:sym typeface="Roboto Th" pitchFamily="2" charset="0"/>
                </a:rPr>
                <a:t>Topic Hierarchy in Database</a:t>
              </a:r>
            </a:p>
          </p:txBody>
        </p:sp>
      </p:grpSp>
      <p:grpSp>
        <p:nvGrpSpPr>
          <p:cNvPr id="25" name="组合 20"/>
          <p:cNvGrpSpPr>
            <a:grpSpLocks/>
          </p:cNvGrpSpPr>
          <p:nvPr/>
        </p:nvGrpSpPr>
        <p:grpSpPr bwMode="auto">
          <a:xfrm>
            <a:off x="5423254" y="3414713"/>
            <a:ext cx="3175000" cy="523875"/>
            <a:chOff x="0" y="0"/>
            <a:chExt cx="3175792" cy="523220"/>
          </a:xfrm>
        </p:grpSpPr>
        <p:sp>
          <p:nvSpPr>
            <p:cNvPr id="26" name="六边形 21"/>
            <p:cNvSpPr>
              <a:spLocks noChangeArrowheads="1"/>
            </p:cNvSpPr>
            <p:nvPr/>
          </p:nvSpPr>
          <p:spPr bwMode="auto">
            <a:xfrm>
              <a:off x="0" y="80686"/>
              <a:ext cx="348342" cy="300294"/>
            </a:xfrm>
            <a:prstGeom prst="hexagon">
              <a:avLst>
                <a:gd name="adj" fmla="val 24999"/>
                <a:gd name="vf" fmla="val 115470"/>
              </a:avLst>
            </a:prstGeom>
            <a:solidFill>
              <a:srgbClr val="FFFFFF">
                <a:alpha val="36078"/>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27" name="文本框 22"/>
            <p:cNvSpPr>
              <a:spLocks noChangeArrowheads="1"/>
            </p:cNvSpPr>
            <p:nvPr/>
          </p:nvSpPr>
          <p:spPr bwMode="auto">
            <a:xfrm>
              <a:off x="513935" y="0"/>
              <a:ext cx="266185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en-US" altLang="zh-CN">
                  <a:solidFill>
                    <a:schemeClr val="bg1"/>
                  </a:solidFill>
                  <a:latin typeface="微软雅黑" panose="020B0503020204020204" pitchFamily="34" charset="-122"/>
                  <a:ea typeface="微软雅黑" panose="020B0503020204020204" pitchFamily="34" charset="-122"/>
                  <a:sym typeface="Roboto Th" pitchFamily="2" charset="0"/>
                </a:rPr>
                <a:t>Our Model</a:t>
              </a:r>
            </a:p>
          </p:txBody>
        </p:sp>
      </p:grpSp>
      <p:grpSp>
        <p:nvGrpSpPr>
          <p:cNvPr id="28" name="组合 23"/>
          <p:cNvGrpSpPr>
            <a:grpSpLocks/>
          </p:cNvGrpSpPr>
          <p:nvPr/>
        </p:nvGrpSpPr>
        <p:grpSpPr bwMode="auto">
          <a:xfrm>
            <a:off x="5423254" y="4424363"/>
            <a:ext cx="3573789" cy="522287"/>
            <a:chOff x="0" y="0"/>
            <a:chExt cx="3574521" cy="523220"/>
          </a:xfrm>
        </p:grpSpPr>
        <p:sp>
          <p:nvSpPr>
            <p:cNvPr id="29" name="六边形 24"/>
            <p:cNvSpPr>
              <a:spLocks noChangeArrowheads="1"/>
            </p:cNvSpPr>
            <p:nvPr/>
          </p:nvSpPr>
          <p:spPr bwMode="auto">
            <a:xfrm>
              <a:off x="0" y="80686"/>
              <a:ext cx="348342" cy="300294"/>
            </a:xfrm>
            <a:prstGeom prst="hexagon">
              <a:avLst>
                <a:gd name="adj" fmla="val 24999"/>
                <a:gd name="vf" fmla="val 115470"/>
              </a:avLst>
            </a:prstGeom>
            <a:solidFill>
              <a:srgbClr val="FFFFFF">
                <a:alpha val="36078"/>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30" name="文本框 25"/>
            <p:cNvSpPr>
              <a:spLocks noChangeArrowheads="1"/>
            </p:cNvSpPr>
            <p:nvPr/>
          </p:nvSpPr>
          <p:spPr bwMode="auto">
            <a:xfrm>
              <a:off x="691392" y="0"/>
              <a:ext cx="288312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en-US" altLang="zh-CN" dirty="0" smtClean="0">
                  <a:solidFill>
                    <a:schemeClr val="bg1"/>
                  </a:solidFill>
                  <a:latin typeface="微软雅黑" panose="020B0503020204020204" pitchFamily="34" charset="-122"/>
                  <a:ea typeface="微软雅黑" panose="020B0503020204020204" pitchFamily="34" charset="-122"/>
                  <a:sym typeface="Roboto Th" pitchFamily="2" charset="0"/>
                </a:rPr>
                <a:t>Topic Analysis</a:t>
              </a:r>
              <a:endParaRPr lang="en-US" altLang="zh-CN" dirty="0">
                <a:solidFill>
                  <a:schemeClr val="bg1"/>
                </a:solidFill>
                <a:latin typeface="微软雅黑" panose="020B0503020204020204" pitchFamily="34" charset="-122"/>
                <a:ea typeface="微软雅黑" panose="020B0503020204020204" pitchFamily="34" charset="-122"/>
                <a:sym typeface="Roboto Th" pitchFamily="2" charset="0"/>
              </a:endParaRPr>
            </a:p>
          </p:txBody>
        </p:sp>
      </p:grpSp>
      <p:grpSp>
        <p:nvGrpSpPr>
          <p:cNvPr id="31" name="组合 23"/>
          <p:cNvGrpSpPr>
            <a:grpSpLocks/>
          </p:cNvGrpSpPr>
          <p:nvPr/>
        </p:nvGrpSpPr>
        <p:grpSpPr bwMode="auto">
          <a:xfrm>
            <a:off x="5423254" y="5430838"/>
            <a:ext cx="2547554" cy="523875"/>
            <a:chOff x="0" y="0"/>
            <a:chExt cx="2547995" cy="524154"/>
          </a:xfrm>
        </p:grpSpPr>
        <p:sp>
          <p:nvSpPr>
            <p:cNvPr id="32" name="六边形 24"/>
            <p:cNvSpPr>
              <a:spLocks noChangeArrowheads="1"/>
            </p:cNvSpPr>
            <p:nvPr/>
          </p:nvSpPr>
          <p:spPr bwMode="auto">
            <a:xfrm>
              <a:off x="0" y="80686"/>
              <a:ext cx="348342" cy="300294"/>
            </a:xfrm>
            <a:prstGeom prst="hexagon">
              <a:avLst>
                <a:gd name="adj" fmla="val 24999"/>
                <a:gd name="vf" fmla="val 115470"/>
              </a:avLst>
            </a:prstGeom>
            <a:solidFill>
              <a:srgbClr val="FFFFFF">
                <a:alpha val="36078"/>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33" name="文本框 25"/>
            <p:cNvSpPr>
              <a:spLocks noChangeArrowheads="1"/>
            </p:cNvSpPr>
            <p:nvPr/>
          </p:nvSpPr>
          <p:spPr bwMode="auto">
            <a:xfrm>
              <a:off x="513934" y="0"/>
              <a:ext cx="2034061" cy="524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en-US" altLang="zh-CN" dirty="0" smtClean="0">
                  <a:solidFill>
                    <a:schemeClr val="bg1"/>
                  </a:solidFill>
                  <a:latin typeface="微软雅黑" panose="020B0503020204020204" pitchFamily="34" charset="-122"/>
                  <a:ea typeface="微软雅黑" panose="020B0503020204020204" pitchFamily="34" charset="-122"/>
                  <a:sym typeface="Roboto Th" pitchFamily="2" charset="0"/>
                </a:rPr>
                <a:t>Demo</a:t>
              </a:r>
              <a:endParaRPr lang="en-US" altLang="zh-CN" dirty="0">
                <a:solidFill>
                  <a:schemeClr val="bg1"/>
                </a:solidFill>
                <a:latin typeface="微软雅黑" panose="020B0503020204020204" pitchFamily="34" charset="-122"/>
                <a:ea typeface="微软雅黑" panose="020B0503020204020204" pitchFamily="34" charset="-122"/>
                <a:sym typeface="Roboto Th" pitchFamily="2" charset="0"/>
              </a:endParaRPr>
            </a:p>
          </p:txBody>
        </p:sp>
      </p:grpSp>
      <p:sp>
        <p:nvSpPr>
          <p:cNvPr id="34" name="文本框 33"/>
          <p:cNvSpPr txBox="1"/>
          <p:nvPr/>
        </p:nvSpPr>
        <p:spPr>
          <a:xfrm>
            <a:off x="11587655" y="6272213"/>
            <a:ext cx="312906" cy="369332"/>
          </a:xfrm>
          <a:prstGeom prst="rect">
            <a:avLst/>
          </a:prstGeom>
          <a:noFill/>
        </p:spPr>
        <p:txBody>
          <a:bodyPr wrap="none" rtlCol="0">
            <a:spAutoFit/>
          </a:bodyPr>
          <a:lstStyle/>
          <a:p>
            <a:r>
              <a:rPr lang="en-US" altLang="zh-CN" dirty="0" smtClean="0">
                <a:solidFill>
                  <a:schemeClr val="bg1"/>
                </a:solidFill>
              </a:rPr>
              <a:t>3</a:t>
            </a:r>
            <a:endParaRPr lang="zh-CN" altLang="en-US" dirty="0">
              <a:solidFill>
                <a:schemeClr val="bg1"/>
              </a:solidFill>
            </a:endParaRPr>
          </a:p>
        </p:txBody>
      </p:sp>
    </p:spTree>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1" name="圆角矩形 3"/>
          <p:cNvSpPr>
            <a:spLocks noChangeArrowheads="1"/>
          </p:cNvSpPr>
          <p:nvPr/>
        </p:nvSpPr>
        <p:spPr bwMode="auto">
          <a:xfrm>
            <a:off x="1479550" y="869950"/>
            <a:ext cx="9174163" cy="914400"/>
          </a:xfrm>
          <a:prstGeom prst="roundRect">
            <a:avLst>
              <a:gd name="adj" fmla="val 16667"/>
            </a:avLst>
          </a:prstGeom>
          <a:noFill/>
          <a:ln w="12700">
            <a:solidFill>
              <a:srgbClr val="FFFFFF">
                <a:alpha val="38823"/>
              </a:srgbClr>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12" name="文本框 4"/>
          <p:cNvSpPr>
            <a:spLocks noChangeArrowheads="1"/>
          </p:cNvSpPr>
          <p:nvPr/>
        </p:nvSpPr>
        <p:spPr bwMode="auto">
          <a:xfrm>
            <a:off x="3571875" y="1004888"/>
            <a:ext cx="49911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en-US" altLang="zh-CN" sz="4000" dirty="0" smtClean="0">
                <a:solidFill>
                  <a:schemeClr val="bg1"/>
                </a:solidFill>
                <a:latin typeface="微软雅黑" panose="020B0503020204020204" pitchFamily="34" charset="-122"/>
                <a:ea typeface="微软雅黑" panose="020B0503020204020204" pitchFamily="34" charset="-122"/>
                <a:sym typeface="Roboto Th" pitchFamily="2" charset="0"/>
              </a:rPr>
              <a:t>The General Model </a:t>
            </a:r>
            <a:endParaRPr lang="en-US" altLang="zh-CN" sz="4000" dirty="0">
              <a:solidFill>
                <a:schemeClr val="bg1"/>
              </a:solidFill>
              <a:latin typeface="微软雅黑" panose="020B0503020204020204" pitchFamily="34" charset="-122"/>
              <a:ea typeface="微软雅黑" panose="020B0503020204020204" pitchFamily="34" charset="-122"/>
              <a:sym typeface="Roboto Th" pitchFamily="2" charset="0"/>
            </a:endParaRPr>
          </a:p>
        </p:txBody>
      </p:sp>
      <p:sp>
        <p:nvSpPr>
          <p:cNvPr id="13" name="圆角矩形 6"/>
          <p:cNvSpPr>
            <a:spLocks noChangeArrowheads="1"/>
          </p:cNvSpPr>
          <p:nvPr/>
        </p:nvSpPr>
        <p:spPr bwMode="auto">
          <a:xfrm>
            <a:off x="6369976" y="3476678"/>
            <a:ext cx="4844412" cy="2664809"/>
          </a:xfrm>
          <a:prstGeom prst="roundRect">
            <a:avLst>
              <a:gd name="adj" fmla="val 6667"/>
            </a:avLst>
          </a:prstGeom>
          <a:noFill/>
          <a:ln w="12700">
            <a:solidFill>
              <a:srgbClr val="FFFFFF">
                <a:alpha val="34901"/>
              </a:srgbClr>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17" name="圆角矩形 7"/>
          <p:cNvSpPr>
            <a:spLocks noChangeArrowheads="1"/>
          </p:cNvSpPr>
          <p:nvPr/>
        </p:nvSpPr>
        <p:spPr bwMode="auto">
          <a:xfrm>
            <a:off x="6369976" y="3476679"/>
            <a:ext cx="4844411" cy="685910"/>
          </a:xfrm>
          <a:prstGeom prst="roundRect">
            <a:avLst>
              <a:gd name="adj" fmla="val 6667"/>
            </a:avLst>
          </a:prstGeom>
          <a:solidFill>
            <a:srgbClr val="FFFFFF">
              <a:alpha val="20000"/>
            </a:srgbClr>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微软雅黑" panose="020B0503020204020204" pitchFamily="34" charset="-122"/>
              <a:ea typeface="微软雅黑" panose="020B0503020204020204" pitchFamily="34" charset="-122"/>
              <a:sym typeface="宋体" panose="02010600030101010101" pitchFamily="2" charset="-122"/>
            </a:endParaRPr>
          </a:p>
        </p:txBody>
      </p:sp>
      <mc:AlternateContent xmlns:mc="http://schemas.openxmlformats.org/markup-compatibility/2006" xmlns:a14="http://schemas.microsoft.com/office/drawing/2010/main">
        <mc:Choice Requires="a14">
          <p:sp>
            <p:nvSpPr>
              <p:cNvPr id="18" name="文本框 17"/>
              <p:cNvSpPr txBox="1"/>
              <p:nvPr/>
            </p:nvSpPr>
            <p:spPr>
              <a:xfrm>
                <a:off x="1175366" y="3628468"/>
                <a:ext cx="4597092" cy="490199"/>
              </a:xfrm>
              <a:prstGeom prst="rect">
                <a:avLst/>
              </a:prstGeom>
              <a:noFill/>
            </p:spPr>
            <p:txBody>
              <a:bodyPr wrap="none" rtlCol="0">
                <a:spAutoFit/>
              </a:bodyPr>
              <a:lstStyle/>
              <a:p>
                <a:r>
                  <a:rPr lang="en-US" altLang="zh-CN" sz="2400" dirty="0" smtClean="0">
                    <a:solidFill>
                      <a:schemeClr val="bg1"/>
                    </a:solidFill>
                    <a:latin typeface="Times New Roman" panose="02020603050405020304" pitchFamily="18" charset="0"/>
                    <a:cs typeface="Times New Roman" panose="02020603050405020304" pitchFamily="18" charset="0"/>
                  </a:rPr>
                  <a:t>Topic sample: </a:t>
                </a:r>
                <a14:m>
                  <m:oMath xmlns:m="http://schemas.openxmlformats.org/officeDocument/2006/math">
                    <m:sSub>
                      <m:sSubPr>
                        <m:ctrlPr>
                          <a:rPr lang="en-US" altLang="zh-CN" sz="2400" b="0" i="1" smtClean="0">
                            <a:solidFill>
                              <a:schemeClr val="bg1"/>
                            </a:solidFill>
                            <a:latin typeface="Cambria Math" panose="02040503050406030204" pitchFamily="18" charset="0"/>
                            <a:cs typeface="Times New Roman" panose="02020603050405020304" pitchFamily="18" charset="0"/>
                          </a:rPr>
                        </m:ctrlPr>
                      </m:sSubPr>
                      <m:e>
                        <m:r>
                          <a:rPr lang="en-US" altLang="zh-CN" sz="2400" b="0" i="1" smtClean="0">
                            <a:solidFill>
                              <a:schemeClr val="bg1"/>
                            </a:solidFill>
                            <a:latin typeface="Cambria Math" panose="02040503050406030204" pitchFamily="18" charset="0"/>
                            <a:cs typeface="Times New Roman" panose="02020603050405020304" pitchFamily="18" charset="0"/>
                          </a:rPr>
                          <m:t>𝑧</m:t>
                        </m:r>
                      </m:e>
                      <m:sub>
                        <m:r>
                          <a:rPr lang="en-US" altLang="zh-CN" sz="2400" b="0" i="1" smtClean="0">
                            <a:solidFill>
                              <a:schemeClr val="bg1"/>
                            </a:solidFill>
                            <a:latin typeface="Cambria Math" panose="02040503050406030204" pitchFamily="18" charset="0"/>
                            <a:cs typeface="Times New Roman" panose="02020603050405020304" pitchFamily="18" charset="0"/>
                          </a:rPr>
                          <m:t>𝑡</m:t>
                        </m:r>
                      </m:sub>
                    </m:sSub>
                    <m:r>
                      <a:rPr lang="en-US" altLang="zh-CN" sz="2400" b="0" i="1" smtClean="0">
                        <a:solidFill>
                          <a:schemeClr val="bg1"/>
                        </a:solidFill>
                        <a:latin typeface="Cambria Math" panose="02040503050406030204" pitchFamily="18" charset="0"/>
                        <a:cs typeface="Times New Roman" panose="02020603050405020304" pitchFamily="18" charset="0"/>
                      </a:rPr>
                      <m:t> </m:t>
                    </m:r>
                    <m:r>
                      <a:rPr lang="en-US" altLang="zh-CN" sz="2400" b="0" i="1"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 </m:t>
                    </m:r>
                    <m:sSub>
                      <m:sSubPr>
                        <m:ctrlPr>
                          <a:rPr lang="en-US" altLang="zh-CN" sz="2400" b="0" i="1"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2400" b="0" i="1"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𝐷</m:t>
                        </m:r>
                      </m:e>
                      <m:sub>
                        <m:r>
                          <a:rPr lang="en-US" altLang="zh-CN" sz="2400" b="0" i="1"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𝑑𝑜𝑐</m:t>
                        </m:r>
                        <m:r>
                          <a:rPr lang="en-US" altLang="zh-CN" sz="2400" b="0" i="1"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_</m:t>
                        </m:r>
                        <m:r>
                          <a:rPr lang="en-US" altLang="zh-CN" sz="2400" b="0" i="1"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𝑡𝑜𝑝𝑖𝑐</m:t>
                        </m:r>
                      </m:sub>
                    </m:sSub>
                    <m:r>
                      <a:rPr lang="en-US" altLang="zh-CN" sz="2400" b="0" i="1"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r>
                      <a:rPr lang="en-US" altLang="zh-CN" sz="2400" b="0" i="1"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𝑧</m:t>
                    </m:r>
                    <m:r>
                      <a:rPr lang="en-US" altLang="zh-CN" sz="2400" b="0" i="1"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r>
                      <a:rPr lang="en-US" altLang="zh-CN" sz="2400" b="0" i="1"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𝑑</m:t>
                    </m:r>
                    <m:r>
                      <a:rPr lang="en-US" altLang="zh-CN" sz="2400" b="0" i="1"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oMath>
                </a14:m>
                <a:endParaRPr lang="zh-CN" altLang="en-US" sz="2400" dirty="0">
                  <a:solidFill>
                    <a:schemeClr val="bg1"/>
                  </a:solidFill>
                  <a:latin typeface="Times New Roman" panose="02020603050405020304" pitchFamily="18" charset="0"/>
                  <a:cs typeface="Times New Roman" panose="02020603050405020304" pitchFamily="18" charset="0"/>
                </a:endParaRPr>
              </a:p>
            </p:txBody>
          </p:sp>
        </mc:Choice>
        <mc:Fallback xmlns="">
          <p:sp>
            <p:nvSpPr>
              <p:cNvPr id="18" name="文本框 17"/>
              <p:cNvSpPr txBox="1">
                <a:spLocks noRot="1" noChangeAspect="1" noMove="1" noResize="1" noEditPoints="1" noAdjustHandles="1" noChangeArrowheads="1" noChangeShapeType="1" noTextEdit="1"/>
              </p:cNvSpPr>
              <p:nvPr/>
            </p:nvSpPr>
            <p:spPr>
              <a:xfrm>
                <a:off x="1175366" y="3628468"/>
                <a:ext cx="4597092" cy="490199"/>
              </a:xfrm>
              <a:prstGeom prst="rect">
                <a:avLst/>
              </a:prstGeom>
              <a:blipFill rotWithShape="0">
                <a:blip r:embed="rId4"/>
                <a:stretch>
                  <a:fillRect l="-2122" t="-9877" r="-133" b="-20988"/>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9" name="文本框 18"/>
              <p:cNvSpPr txBox="1"/>
              <p:nvPr/>
            </p:nvSpPr>
            <p:spPr>
              <a:xfrm>
                <a:off x="6369976" y="3589215"/>
                <a:ext cx="4951612" cy="490199"/>
              </a:xfrm>
              <a:prstGeom prst="rect">
                <a:avLst/>
              </a:prstGeom>
              <a:noFill/>
            </p:spPr>
            <p:txBody>
              <a:bodyPr wrap="none" rtlCol="0">
                <a:spAutoFit/>
              </a:bodyPr>
              <a:lstStyle/>
              <a:p>
                <a:r>
                  <a:rPr lang="en-US" altLang="zh-CN" sz="2400" dirty="0" smtClean="0">
                    <a:solidFill>
                      <a:schemeClr val="bg1"/>
                    </a:solidFill>
                    <a:latin typeface="Times New Roman" panose="02020603050405020304" pitchFamily="18" charset="0"/>
                    <a:cs typeface="Times New Roman" panose="02020603050405020304" pitchFamily="18" charset="0"/>
                  </a:rPr>
                  <a:t>Citation sample: </a:t>
                </a:r>
                <a14:m>
                  <m:oMath xmlns:m="http://schemas.openxmlformats.org/officeDocument/2006/math">
                    <m:sSub>
                      <m:sSubPr>
                        <m:ctrlPr>
                          <a:rPr lang="en-US" altLang="zh-CN" sz="2400" b="0" i="1" smtClean="0">
                            <a:solidFill>
                              <a:schemeClr val="bg1"/>
                            </a:solidFill>
                            <a:latin typeface="Cambria Math" panose="02040503050406030204" pitchFamily="18" charset="0"/>
                            <a:cs typeface="Times New Roman" panose="02020603050405020304" pitchFamily="18" charset="0"/>
                          </a:rPr>
                        </m:ctrlPr>
                      </m:sSubPr>
                      <m:e>
                        <m:r>
                          <m:rPr>
                            <m:sty m:val="p"/>
                          </m:rPr>
                          <a:rPr lang="en-US" altLang="zh-CN" sz="2400" b="0" i="0" smtClean="0">
                            <a:solidFill>
                              <a:schemeClr val="bg1"/>
                            </a:solidFill>
                            <a:latin typeface="Cambria Math" panose="02040503050406030204" pitchFamily="18" charset="0"/>
                            <a:cs typeface="Times New Roman" panose="02020603050405020304" pitchFamily="18" charset="0"/>
                          </a:rPr>
                          <m:t>c</m:t>
                        </m:r>
                      </m:e>
                      <m:sub>
                        <m:r>
                          <m:rPr>
                            <m:sty m:val="p"/>
                          </m:rPr>
                          <a:rPr lang="en-US" altLang="zh-CN" sz="2400" b="0" i="0" smtClean="0">
                            <a:solidFill>
                              <a:schemeClr val="bg1"/>
                            </a:solidFill>
                            <a:latin typeface="Cambria Math" panose="02040503050406030204" pitchFamily="18" charset="0"/>
                            <a:cs typeface="Times New Roman" panose="02020603050405020304" pitchFamily="18" charset="0"/>
                          </a:rPr>
                          <m:t>t</m:t>
                        </m:r>
                      </m:sub>
                    </m:sSub>
                    <m:r>
                      <a:rPr lang="en-US" altLang="zh-CN" sz="2400" b="0" i="0" smtClean="0">
                        <a:solidFill>
                          <a:schemeClr val="bg1"/>
                        </a:solidFill>
                        <a:latin typeface="Cambria Math" panose="02040503050406030204" pitchFamily="18" charset="0"/>
                        <a:cs typeface="Times New Roman" panose="02020603050405020304" pitchFamily="18" charset="0"/>
                      </a:rPr>
                      <m:t> </m:t>
                    </m:r>
                    <m:r>
                      <a:rPr lang="en-US" altLang="zh-CN" sz="2400" b="0" i="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 </m:t>
                    </m:r>
                    <m:sSub>
                      <m:sSubPr>
                        <m:ctrlPr>
                          <a:rPr lang="en-US" altLang="zh-CN" sz="2400" b="0" i="1"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ctrlPr>
                      </m:sSubPr>
                      <m:e>
                        <m:r>
                          <m:rPr>
                            <m:sty m:val="p"/>
                          </m:rPr>
                          <a:rPr lang="en-US" altLang="zh-CN" sz="2400" b="0" i="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D</m:t>
                        </m:r>
                      </m:e>
                      <m:sub>
                        <m:r>
                          <m:rPr>
                            <m:sty m:val="p"/>
                          </m:rPr>
                          <a:rPr lang="en-US" altLang="zh-CN" sz="2400" b="0" i="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topic</m:t>
                        </m:r>
                        <m:r>
                          <a:rPr lang="en-US" altLang="zh-CN" sz="2400" b="0" i="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_</m:t>
                        </m:r>
                        <m:r>
                          <m:rPr>
                            <m:sty m:val="p"/>
                          </m:rPr>
                          <a:rPr lang="en-US" altLang="zh-CN" sz="2400" b="0" i="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doc</m:t>
                        </m:r>
                      </m:sub>
                    </m:sSub>
                    <m:r>
                      <a:rPr lang="en-US" altLang="zh-CN" sz="2400" b="0" i="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r>
                      <m:rPr>
                        <m:sty m:val="p"/>
                      </m:rPr>
                      <a:rPr lang="en-US" altLang="zh-CN" sz="2400" b="0" i="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c</m:t>
                    </m:r>
                    <m:r>
                      <a:rPr lang="en-US" altLang="zh-CN" sz="2400" b="0" i="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sSub>
                      <m:sSubPr>
                        <m:ctrlPr>
                          <a:rPr lang="en-US" altLang="zh-CN" sz="2400" b="0" i="1"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ctrlPr>
                      </m:sSubPr>
                      <m:e>
                        <m:r>
                          <m:rPr>
                            <m:sty m:val="p"/>
                          </m:rPr>
                          <a:rPr lang="en-US" altLang="zh-CN" sz="2400" b="0" i="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z</m:t>
                        </m:r>
                      </m:e>
                      <m:sub>
                        <m:r>
                          <m:rPr>
                            <m:sty m:val="p"/>
                          </m:rPr>
                          <a:rPr lang="en-US" altLang="zh-CN" sz="2400" b="0" i="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t</m:t>
                        </m:r>
                      </m:sub>
                    </m:sSub>
                    <m:r>
                      <a:rPr lang="en-US" altLang="zh-CN" sz="2400" b="0" i="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oMath>
                </a14:m>
                <a:endParaRPr lang="zh-CN" altLang="en-US" sz="2400" dirty="0">
                  <a:solidFill>
                    <a:schemeClr val="bg1"/>
                  </a:solidFill>
                  <a:latin typeface="Times New Roman" panose="02020603050405020304" pitchFamily="18" charset="0"/>
                  <a:cs typeface="Times New Roman" panose="02020603050405020304" pitchFamily="18" charset="0"/>
                </a:endParaRPr>
              </a:p>
            </p:txBody>
          </p:sp>
        </mc:Choice>
        <mc:Fallback xmlns="">
          <p:sp>
            <p:nvSpPr>
              <p:cNvPr id="19" name="文本框 18"/>
              <p:cNvSpPr txBox="1">
                <a:spLocks noRot="1" noChangeAspect="1" noMove="1" noResize="1" noEditPoints="1" noAdjustHandles="1" noChangeArrowheads="1" noChangeShapeType="1" noTextEdit="1"/>
              </p:cNvSpPr>
              <p:nvPr/>
            </p:nvSpPr>
            <p:spPr>
              <a:xfrm>
                <a:off x="6369976" y="3589215"/>
                <a:ext cx="4951612" cy="490199"/>
              </a:xfrm>
              <a:prstGeom prst="rect">
                <a:avLst/>
              </a:prstGeom>
              <a:blipFill rotWithShape="0">
                <a:blip r:embed="rId5"/>
                <a:stretch>
                  <a:fillRect l="-1970" t="-10000" b="-22500"/>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1" name="文本框 20"/>
              <p:cNvSpPr txBox="1"/>
              <p:nvPr/>
            </p:nvSpPr>
            <p:spPr>
              <a:xfrm>
                <a:off x="1254939" y="4314153"/>
                <a:ext cx="4437946" cy="769441"/>
              </a:xfrm>
              <a:prstGeom prst="rect">
                <a:avLst/>
              </a:prstGeom>
              <a:noFill/>
            </p:spPr>
            <p:txBody>
              <a:bodyPr wrap="none" rtlCol="0">
                <a:spAutoFit/>
              </a:bodyPr>
              <a:lstStyle/>
              <a:p>
                <a:r>
                  <a:rPr lang="en-US" altLang="zh-CN" sz="2200" i="1" dirty="0" smtClean="0">
                    <a:solidFill>
                      <a:schemeClr val="bg1"/>
                    </a:solidFill>
                    <a:latin typeface="Times New Roman" panose="02020603050405020304" pitchFamily="18" charset="0"/>
                    <a:cs typeface="Times New Roman" panose="02020603050405020304" pitchFamily="18" charset="0"/>
                  </a:rPr>
                  <a:t>A probability distribution over topics </a:t>
                </a:r>
              </a:p>
              <a:p>
                <a:r>
                  <a:rPr lang="en-US" altLang="zh-CN" sz="2200" i="1" dirty="0" smtClean="0">
                    <a:solidFill>
                      <a:schemeClr val="bg1"/>
                    </a:solidFill>
                    <a:latin typeface="Times New Roman" panose="02020603050405020304" pitchFamily="18" charset="0"/>
                    <a:cs typeface="Times New Roman" panose="02020603050405020304" pitchFamily="18" charset="0"/>
                  </a:rPr>
                  <a:t>conditioned on document </a:t>
                </a:r>
                <a14:m>
                  <m:oMath xmlns:m="http://schemas.openxmlformats.org/officeDocument/2006/math">
                    <m:r>
                      <a:rPr lang="en-US" altLang="zh-CN" sz="2200" b="0" i="1"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𝑑</m:t>
                    </m:r>
                  </m:oMath>
                </a14:m>
                <a:r>
                  <a:rPr lang="en-US" altLang="zh-CN" sz="2200" i="1" dirty="0" smtClean="0">
                    <a:solidFill>
                      <a:schemeClr val="bg1"/>
                    </a:solidFill>
                    <a:latin typeface="Times New Roman" panose="02020603050405020304" pitchFamily="18" charset="0"/>
                    <a:cs typeface="Times New Roman" panose="02020603050405020304" pitchFamily="18" charset="0"/>
                  </a:rPr>
                  <a:t>.</a:t>
                </a:r>
              </a:p>
            </p:txBody>
          </p:sp>
        </mc:Choice>
        <mc:Fallback xmlns="">
          <p:sp>
            <p:nvSpPr>
              <p:cNvPr id="21" name="文本框 20"/>
              <p:cNvSpPr txBox="1">
                <a:spLocks noRot="1" noChangeAspect="1" noMove="1" noResize="1" noEditPoints="1" noAdjustHandles="1" noChangeArrowheads="1" noChangeShapeType="1" noTextEdit="1"/>
              </p:cNvSpPr>
              <p:nvPr/>
            </p:nvSpPr>
            <p:spPr>
              <a:xfrm>
                <a:off x="1254939" y="4314153"/>
                <a:ext cx="4437946" cy="769441"/>
              </a:xfrm>
              <a:prstGeom prst="rect">
                <a:avLst/>
              </a:prstGeom>
              <a:blipFill rotWithShape="0">
                <a:blip r:embed="rId6"/>
                <a:stretch>
                  <a:fillRect l="-1786" t="-5556" r="-824" b="-15079"/>
                </a:stretch>
              </a:blipFill>
            </p:spPr>
            <p:txBody>
              <a:bodyPr/>
              <a:lstStyle/>
              <a:p>
                <a:r>
                  <a:rPr lang="zh-CN" altLang="en-US">
                    <a:noFill/>
                  </a:rPr>
                  <a:t> </a:t>
                </a:r>
              </a:p>
            </p:txBody>
          </p:sp>
        </mc:Fallback>
      </mc:AlternateContent>
      <p:sp>
        <p:nvSpPr>
          <p:cNvPr id="22" name="文本框 21"/>
          <p:cNvSpPr txBox="1"/>
          <p:nvPr/>
        </p:nvSpPr>
        <p:spPr>
          <a:xfrm>
            <a:off x="6532203" y="4259486"/>
            <a:ext cx="4343368" cy="769441"/>
          </a:xfrm>
          <a:prstGeom prst="rect">
            <a:avLst/>
          </a:prstGeom>
          <a:noFill/>
        </p:spPr>
        <p:txBody>
          <a:bodyPr wrap="none" rtlCol="0">
            <a:spAutoFit/>
          </a:bodyPr>
          <a:lstStyle/>
          <a:p>
            <a:r>
              <a:rPr lang="en-US" altLang="zh-CN" sz="2200" i="1" dirty="0" smtClean="0">
                <a:solidFill>
                  <a:schemeClr val="bg1"/>
                </a:solidFill>
                <a:latin typeface="Times New Roman" panose="02020603050405020304" pitchFamily="18" charset="0"/>
                <a:cs typeface="Times New Roman" panose="02020603050405020304" pitchFamily="18" charset="0"/>
              </a:rPr>
              <a:t>A reverse conditional distribution of </a:t>
            </a:r>
          </a:p>
          <a:p>
            <a:r>
              <a:rPr lang="en-US" altLang="zh-CN" sz="2200" i="1" dirty="0" smtClean="0">
                <a:solidFill>
                  <a:schemeClr val="bg1"/>
                </a:solidFill>
                <a:latin typeface="Times New Roman" panose="02020603050405020304" pitchFamily="18" charset="0"/>
                <a:cs typeface="Times New Roman" panose="02020603050405020304" pitchFamily="18" charset="0"/>
              </a:rPr>
              <a:t>documents given a topic.</a:t>
            </a:r>
          </a:p>
        </p:txBody>
      </p:sp>
      <p:sp>
        <p:nvSpPr>
          <p:cNvPr id="23" name="圆角矩形 6"/>
          <p:cNvSpPr>
            <a:spLocks noChangeArrowheads="1"/>
          </p:cNvSpPr>
          <p:nvPr/>
        </p:nvSpPr>
        <p:spPr bwMode="auto">
          <a:xfrm>
            <a:off x="928046" y="3487231"/>
            <a:ext cx="4844412" cy="2664809"/>
          </a:xfrm>
          <a:prstGeom prst="roundRect">
            <a:avLst>
              <a:gd name="adj" fmla="val 6667"/>
            </a:avLst>
          </a:prstGeom>
          <a:noFill/>
          <a:ln w="12700">
            <a:solidFill>
              <a:srgbClr val="FFFFFF">
                <a:alpha val="34901"/>
              </a:srgbClr>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24" name="圆角矩形 7"/>
          <p:cNvSpPr>
            <a:spLocks noChangeArrowheads="1"/>
          </p:cNvSpPr>
          <p:nvPr/>
        </p:nvSpPr>
        <p:spPr bwMode="auto">
          <a:xfrm>
            <a:off x="928046" y="3487232"/>
            <a:ext cx="4844411" cy="685910"/>
          </a:xfrm>
          <a:prstGeom prst="roundRect">
            <a:avLst>
              <a:gd name="adj" fmla="val 6667"/>
            </a:avLst>
          </a:prstGeom>
          <a:solidFill>
            <a:srgbClr val="FFFFFF">
              <a:alpha val="20000"/>
            </a:srgbClr>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微软雅黑" panose="020B0503020204020204" pitchFamily="34" charset="-122"/>
              <a:ea typeface="微软雅黑" panose="020B0503020204020204" pitchFamily="34" charset="-122"/>
              <a:sym typeface="宋体" panose="02010600030101010101" pitchFamily="2" charset="-122"/>
            </a:endParaRPr>
          </a:p>
        </p:txBody>
      </p:sp>
      <mc:AlternateContent xmlns:mc="http://schemas.openxmlformats.org/markup-compatibility/2006" xmlns:a14="http://schemas.microsoft.com/office/drawing/2010/main">
        <mc:Choice Requires="a14">
          <p:sp>
            <p:nvSpPr>
              <p:cNvPr id="25" name="文本框 24"/>
              <p:cNvSpPr txBox="1"/>
              <p:nvPr/>
            </p:nvSpPr>
            <p:spPr>
              <a:xfrm>
                <a:off x="2046556" y="2262505"/>
                <a:ext cx="8292398" cy="830997"/>
              </a:xfrm>
              <a:prstGeom prst="rect">
                <a:avLst/>
              </a:prstGeom>
              <a:noFill/>
            </p:spPr>
            <p:txBody>
              <a:bodyPr wrap="none" rtlCol="0">
                <a:spAutoFit/>
              </a:bodyPr>
              <a:lstStyle/>
              <a:p>
                <a:r>
                  <a:rPr lang="en-US" altLang="zh-CN" sz="2400" dirty="0" smtClean="0">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Suppose each document </a:t>
                </a:r>
                <a14:m>
                  <m:oMath xmlns:m="http://schemas.openxmlformats.org/officeDocument/2006/math">
                    <m:r>
                      <a:rPr lang="en-US" altLang="zh-CN" sz="2400" b="0" i="1" smtClean="0">
                        <a:solidFill>
                          <a:schemeClr val="bg1"/>
                        </a:solidFill>
                        <a:latin typeface="Cambria Math" panose="02040503050406030204" pitchFamily="18" charset="0"/>
                        <a:cs typeface="Times New Roman" panose="02020603050405020304" pitchFamily="18" charset="0"/>
                      </a:rPr>
                      <m:t>𝑑</m:t>
                    </m:r>
                  </m:oMath>
                </a14:m>
                <a:r>
                  <a:rPr lang="en-US" altLang="zh-CN" sz="2400" dirty="0" smtClean="0">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 cites a subset of other documents </a:t>
                </a:r>
                <a14:m>
                  <m:oMath xmlns:m="http://schemas.openxmlformats.org/officeDocument/2006/math">
                    <m:d>
                      <m:dPr>
                        <m:begChr m:val="{"/>
                        <m:endChr m:val="}"/>
                        <m:ctrlPr>
                          <a:rPr lang="en-US" altLang="zh-CN" sz="2400" i="1" smtClean="0">
                            <a:solidFill>
                              <a:schemeClr val="bg1"/>
                            </a:solidFill>
                            <a:latin typeface="Cambria Math" panose="02040503050406030204" pitchFamily="18" charset="0"/>
                            <a:cs typeface="Times New Roman" panose="02020603050405020304" pitchFamily="18" charset="0"/>
                          </a:rPr>
                        </m:ctrlPr>
                      </m:dPr>
                      <m:e>
                        <m:sSub>
                          <m:sSubPr>
                            <m:ctrlPr>
                              <a:rPr lang="en-US" altLang="zh-CN" sz="2400" i="1" smtClean="0">
                                <a:solidFill>
                                  <a:schemeClr val="bg1"/>
                                </a:solidFill>
                                <a:latin typeface="Cambria Math" panose="02040503050406030204" pitchFamily="18" charset="0"/>
                                <a:cs typeface="Times New Roman" panose="02020603050405020304" pitchFamily="18" charset="0"/>
                              </a:rPr>
                            </m:ctrlPr>
                          </m:sSubPr>
                          <m:e>
                            <m:r>
                              <a:rPr lang="en-US" altLang="zh-CN" sz="2400" b="0" i="1" smtClean="0">
                                <a:solidFill>
                                  <a:schemeClr val="bg1"/>
                                </a:solidFill>
                                <a:latin typeface="Cambria Math" panose="02040503050406030204" pitchFamily="18" charset="0"/>
                                <a:cs typeface="Times New Roman" panose="02020603050405020304" pitchFamily="18" charset="0"/>
                              </a:rPr>
                              <m:t>𝑐</m:t>
                            </m:r>
                          </m:e>
                          <m:sub>
                            <m:r>
                              <a:rPr lang="en-US" altLang="zh-CN" sz="2400" b="0" i="1" smtClean="0">
                                <a:solidFill>
                                  <a:schemeClr val="bg1"/>
                                </a:solidFill>
                                <a:latin typeface="Cambria Math" panose="02040503050406030204" pitchFamily="18" charset="0"/>
                                <a:cs typeface="Times New Roman" panose="02020603050405020304" pitchFamily="18" charset="0"/>
                              </a:rPr>
                              <m:t>𝑡</m:t>
                            </m:r>
                          </m:sub>
                        </m:sSub>
                      </m:e>
                    </m:d>
                  </m:oMath>
                </a14:m>
                <a:r>
                  <a:rPr lang="en-US" altLang="zh-CN" sz="2400" dirty="0" smtClean="0">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 </a:t>
                </a:r>
              </a:p>
              <a:p>
                <a:r>
                  <a:rPr lang="en-US" altLang="zh-CN" sz="2400" dirty="0" smtClean="0">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where </a:t>
                </a:r>
                <a14:m>
                  <m:oMath xmlns:m="http://schemas.openxmlformats.org/officeDocument/2006/math">
                    <m:sSub>
                      <m:sSubPr>
                        <m:ctrlPr>
                          <a:rPr lang="en-US" altLang="zh-CN" sz="2400" i="1" smtClean="0">
                            <a:solidFill>
                              <a:schemeClr val="bg1"/>
                            </a:solidFill>
                            <a:latin typeface="Cambria Math" panose="02040503050406030204" pitchFamily="18" charset="0"/>
                            <a:cs typeface="Times New Roman" panose="02020603050405020304" pitchFamily="18" charset="0"/>
                          </a:rPr>
                        </m:ctrlPr>
                      </m:sSubPr>
                      <m:e>
                        <m:r>
                          <a:rPr lang="en-US" altLang="zh-CN" sz="2400" b="0" i="1" smtClean="0">
                            <a:solidFill>
                              <a:schemeClr val="bg1"/>
                            </a:solidFill>
                            <a:latin typeface="Cambria Math" panose="02040503050406030204" pitchFamily="18" charset="0"/>
                            <a:cs typeface="Times New Roman" panose="02020603050405020304" pitchFamily="18" charset="0"/>
                          </a:rPr>
                          <m:t>𝑐</m:t>
                        </m:r>
                      </m:e>
                      <m:sub>
                        <m:r>
                          <a:rPr lang="en-US" altLang="zh-CN" sz="2400" b="0" i="1" smtClean="0">
                            <a:solidFill>
                              <a:schemeClr val="bg1"/>
                            </a:solidFill>
                            <a:latin typeface="Cambria Math" panose="02040503050406030204" pitchFamily="18" charset="0"/>
                            <a:cs typeface="Times New Roman" panose="02020603050405020304" pitchFamily="18" charset="0"/>
                          </a:rPr>
                          <m:t>𝑡</m:t>
                        </m:r>
                      </m:sub>
                    </m:sSub>
                  </m:oMath>
                </a14:m>
                <a:r>
                  <a:rPr lang="en-US" altLang="zh-CN" sz="2400" dirty="0" smtClean="0">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 is a cited reference. </a:t>
                </a:r>
                <a:endParaRPr lang="zh-CN" altLang="en-US" sz="2400" dirty="0">
                  <a:solidFill>
                    <a:schemeClr val="bg1"/>
                  </a:solidFill>
                  <a:latin typeface="Times New Roman" panose="02020603050405020304" pitchFamily="18" charset="0"/>
                  <a:ea typeface="微软雅黑" panose="020B0503020204020204" pitchFamily="34" charset="-122"/>
                  <a:cs typeface="Times New Roman" panose="02020603050405020304" pitchFamily="18" charset="0"/>
                </a:endParaRPr>
              </a:p>
            </p:txBody>
          </p:sp>
        </mc:Choice>
        <mc:Fallback xmlns="">
          <p:sp>
            <p:nvSpPr>
              <p:cNvPr id="25" name="文本框 24"/>
              <p:cNvSpPr txBox="1">
                <a:spLocks noRot="1" noChangeAspect="1" noMove="1" noResize="1" noEditPoints="1" noAdjustHandles="1" noChangeArrowheads="1" noChangeShapeType="1" noTextEdit="1"/>
              </p:cNvSpPr>
              <p:nvPr/>
            </p:nvSpPr>
            <p:spPr>
              <a:xfrm>
                <a:off x="2046556" y="2262505"/>
                <a:ext cx="8292398" cy="830997"/>
              </a:xfrm>
              <a:prstGeom prst="rect">
                <a:avLst/>
              </a:prstGeom>
              <a:blipFill rotWithShape="0">
                <a:blip r:embed="rId7"/>
                <a:stretch>
                  <a:fillRect l="-1176" t="-5882" r="-147" b="-16176"/>
                </a:stretch>
              </a:blipFill>
            </p:spPr>
            <p:txBody>
              <a:bodyPr/>
              <a:lstStyle/>
              <a:p>
                <a:r>
                  <a:rPr lang="zh-CN" altLang="en-US">
                    <a:noFill/>
                  </a:rPr>
                  <a:t> </a:t>
                </a:r>
              </a:p>
            </p:txBody>
          </p:sp>
        </mc:Fallback>
      </mc:AlternateContent>
      <p:sp>
        <p:nvSpPr>
          <p:cNvPr id="14" name="文本框 13"/>
          <p:cNvSpPr txBox="1"/>
          <p:nvPr/>
        </p:nvSpPr>
        <p:spPr>
          <a:xfrm>
            <a:off x="11587655" y="6272213"/>
            <a:ext cx="312906" cy="369332"/>
          </a:xfrm>
          <a:prstGeom prst="rect">
            <a:avLst/>
          </a:prstGeom>
          <a:noFill/>
        </p:spPr>
        <p:txBody>
          <a:bodyPr wrap="none" rtlCol="0">
            <a:spAutoFit/>
          </a:bodyPr>
          <a:lstStyle/>
          <a:p>
            <a:r>
              <a:rPr lang="en-US" altLang="zh-CN" dirty="0" smtClean="0">
                <a:solidFill>
                  <a:schemeClr val="bg1"/>
                </a:solidFill>
              </a:rPr>
              <a:t>4</a:t>
            </a:r>
            <a:endParaRPr lang="zh-CN" altLang="en-US" dirty="0">
              <a:solidFill>
                <a:schemeClr val="bg1"/>
              </a:solidFill>
            </a:endParaRPr>
          </a:p>
        </p:txBody>
      </p:sp>
      <p:sp>
        <p:nvSpPr>
          <p:cNvPr id="4" name="文本框 3"/>
          <p:cNvSpPr txBox="1"/>
          <p:nvPr/>
        </p:nvSpPr>
        <p:spPr>
          <a:xfrm>
            <a:off x="334709" y="2585615"/>
            <a:ext cx="11716092" cy="830997"/>
          </a:xfrm>
          <a:prstGeom prst="rect">
            <a:avLst/>
          </a:prstGeom>
          <a:noFill/>
        </p:spPr>
        <p:txBody>
          <a:bodyPr wrap="none" rtlCol="0">
            <a:spAutoFit/>
          </a:bodyPr>
          <a:lstStyle/>
          <a:p>
            <a:r>
              <a:rPr lang="en-US" altLang="zh-CN" sz="2400" i="1" dirty="0">
                <a:solidFill>
                  <a:schemeClr val="bg1"/>
                </a:solidFill>
                <a:latin typeface="Times New Roman" panose="02020603050405020304" pitchFamily="18" charset="0"/>
                <a:cs typeface="Times New Roman" panose="02020603050405020304" pitchFamily="18" charset="0"/>
              </a:rPr>
              <a:t>“Understanding evolution of research themes: a probabilistic generative model for citations”</a:t>
            </a:r>
          </a:p>
          <a:p>
            <a:r>
              <a:rPr lang="en-US" altLang="zh-CN" sz="2400" i="1" dirty="0">
                <a:solidFill>
                  <a:schemeClr val="bg1"/>
                </a:solidFill>
                <a:latin typeface="Times New Roman" panose="02020603050405020304" pitchFamily="18" charset="0"/>
                <a:cs typeface="Times New Roman" panose="02020603050405020304" pitchFamily="18" charset="0"/>
              </a:rPr>
              <a:t>                             </a:t>
            </a:r>
            <a:r>
              <a:rPr lang="en-US" altLang="zh-CN" sz="2400" i="1" dirty="0" smtClean="0">
                <a:solidFill>
                  <a:schemeClr val="bg1"/>
                </a:solidFill>
                <a:latin typeface="Times New Roman" panose="02020603050405020304" pitchFamily="18" charset="0"/>
                <a:cs typeface="Times New Roman" panose="02020603050405020304" pitchFamily="18" charset="0"/>
              </a:rPr>
              <a:t>  </a:t>
            </a:r>
            <a:r>
              <a:rPr lang="en-US" altLang="zh-CN" sz="2400" i="1" dirty="0" err="1" smtClean="0">
                <a:solidFill>
                  <a:schemeClr val="bg1"/>
                </a:solidFill>
                <a:latin typeface="Times New Roman" panose="02020603050405020304" pitchFamily="18" charset="0"/>
                <a:cs typeface="Times New Roman" panose="02020603050405020304" pitchFamily="18" charset="0"/>
              </a:rPr>
              <a:t>Xiaolong</a:t>
            </a:r>
            <a:r>
              <a:rPr lang="en-US" altLang="zh-CN" sz="2400" i="1" dirty="0" smtClean="0">
                <a:solidFill>
                  <a:schemeClr val="bg1"/>
                </a:solidFill>
                <a:latin typeface="Times New Roman" panose="02020603050405020304" pitchFamily="18" charset="0"/>
                <a:cs typeface="Times New Roman" panose="02020603050405020304" pitchFamily="18" charset="0"/>
              </a:rPr>
              <a:t> </a:t>
            </a:r>
            <a:r>
              <a:rPr lang="en-US" altLang="zh-CN" sz="2400" i="1" dirty="0">
                <a:solidFill>
                  <a:schemeClr val="bg1"/>
                </a:solidFill>
                <a:latin typeface="Times New Roman" panose="02020603050405020304" pitchFamily="18" charset="0"/>
                <a:cs typeface="Times New Roman" panose="02020603050405020304" pitchFamily="18" charset="0"/>
              </a:rPr>
              <a:t>Wang, </a:t>
            </a:r>
            <a:r>
              <a:rPr lang="en-US" altLang="zh-CN" sz="2400" i="1" dirty="0" err="1">
                <a:solidFill>
                  <a:schemeClr val="bg1"/>
                </a:solidFill>
                <a:latin typeface="Times New Roman" panose="02020603050405020304" pitchFamily="18" charset="0"/>
                <a:cs typeface="Times New Roman" panose="02020603050405020304" pitchFamily="18" charset="0"/>
              </a:rPr>
              <a:t>Chengxiang</a:t>
            </a:r>
            <a:r>
              <a:rPr lang="en-US" altLang="zh-CN" sz="2400" i="1" dirty="0">
                <a:solidFill>
                  <a:schemeClr val="bg1"/>
                </a:solidFill>
                <a:latin typeface="Times New Roman" panose="02020603050405020304" pitchFamily="18" charset="0"/>
                <a:cs typeface="Times New Roman" panose="02020603050405020304" pitchFamily="18" charset="0"/>
              </a:rPr>
              <a:t> </a:t>
            </a:r>
            <a:r>
              <a:rPr lang="en-US" altLang="zh-CN" sz="2400" i="1" dirty="0" err="1">
                <a:solidFill>
                  <a:schemeClr val="bg1"/>
                </a:solidFill>
                <a:latin typeface="Times New Roman" panose="02020603050405020304" pitchFamily="18" charset="0"/>
                <a:cs typeface="Times New Roman" panose="02020603050405020304" pitchFamily="18" charset="0"/>
              </a:rPr>
              <a:t>Zhai</a:t>
            </a:r>
            <a:r>
              <a:rPr lang="en-US" altLang="zh-CN" sz="2400" i="1" dirty="0">
                <a:solidFill>
                  <a:schemeClr val="bg1"/>
                </a:solidFill>
                <a:latin typeface="Times New Roman" panose="02020603050405020304" pitchFamily="18" charset="0"/>
                <a:cs typeface="Times New Roman" panose="02020603050405020304" pitchFamily="18" charset="0"/>
              </a:rPr>
              <a:t> and Dan </a:t>
            </a:r>
            <a:r>
              <a:rPr lang="en-US" altLang="zh-CN" sz="2400" i="1" dirty="0" smtClean="0">
                <a:solidFill>
                  <a:schemeClr val="bg1"/>
                </a:solidFill>
                <a:latin typeface="Times New Roman" panose="02020603050405020304" pitchFamily="18" charset="0"/>
                <a:cs typeface="Times New Roman" panose="02020603050405020304" pitchFamily="18" charset="0"/>
              </a:rPr>
              <a:t>Roth</a:t>
            </a:r>
            <a:endParaRPr lang="zh-CN" altLang="en-US" sz="2400" i="1" dirty="0">
              <a:solidFill>
                <a:schemeClr val="bg1"/>
              </a:solidFill>
              <a:latin typeface="Times New Roman" panose="02020603050405020304" pitchFamily="18" charset="0"/>
              <a:cs typeface="Times New Roman" panose="02020603050405020304" pitchFamily="18"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randombar(horizontal)">
                                      <p:cBhvr>
                                        <p:cTn id="12" dur="500"/>
                                        <p:tgtEl>
                                          <p:spTgt spid="13"/>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randombar(horizontal)">
                                      <p:cBhvr>
                                        <p:cTn id="15" dur="500"/>
                                        <p:tgtEl>
                                          <p:spTgt spid="17"/>
                                        </p:tgtEl>
                                      </p:cBhvr>
                                    </p:animEffect>
                                  </p:childTnLst>
                                </p:cTn>
                              </p:par>
                              <p:par>
                                <p:cTn id="16" presetID="14" presetClass="entr" presetSubtype="10" fill="hold" grpId="0" nodeType="with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randombar(horizontal)">
                                      <p:cBhvr>
                                        <p:cTn id="18" dur="500"/>
                                        <p:tgtEl>
                                          <p:spTgt spid="18"/>
                                        </p:tgtEl>
                                      </p:cBhvr>
                                    </p:animEffect>
                                  </p:childTnLst>
                                </p:cTn>
                              </p:par>
                              <p:par>
                                <p:cTn id="19" presetID="14" presetClass="entr" presetSubtype="10"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randombar(horizontal)">
                                      <p:cBhvr>
                                        <p:cTn id="21" dur="500"/>
                                        <p:tgtEl>
                                          <p:spTgt spid="19"/>
                                        </p:tgtEl>
                                      </p:cBhvr>
                                    </p:animEffect>
                                  </p:childTnLst>
                                </p:cTn>
                              </p:par>
                              <p:par>
                                <p:cTn id="22" presetID="14" presetClass="entr" presetSubtype="10" fill="hold" grpId="0" nodeType="with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randombar(horizontal)">
                                      <p:cBhvr>
                                        <p:cTn id="24" dur="500"/>
                                        <p:tgtEl>
                                          <p:spTgt spid="21"/>
                                        </p:tgtEl>
                                      </p:cBhvr>
                                    </p:animEffect>
                                  </p:childTnLst>
                                </p:cTn>
                              </p:par>
                              <p:par>
                                <p:cTn id="25" presetID="14" presetClass="entr" presetSubtype="1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randombar(horizontal)">
                                      <p:cBhvr>
                                        <p:cTn id="27" dur="500"/>
                                        <p:tgtEl>
                                          <p:spTgt spid="22"/>
                                        </p:tgtEl>
                                      </p:cBhvr>
                                    </p:animEffect>
                                  </p:childTnLst>
                                </p:cTn>
                              </p:par>
                              <p:par>
                                <p:cTn id="28" presetID="14" presetClass="entr" presetSubtype="10" fill="hold" grpId="0" nodeType="withEffect">
                                  <p:stCondLst>
                                    <p:cond delay="0"/>
                                  </p:stCondLst>
                                  <p:childTnLst>
                                    <p:set>
                                      <p:cBhvr>
                                        <p:cTn id="29" dur="1" fill="hold">
                                          <p:stCondLst>
                                            <p:cond delay="0"/>
                                          </p:stCondLst>
                                        </p:cTn>
                                        <p:tgtEl>
                                          <p:spTgt spid="23"/>
                                        </p:tgtEl>
                                        <p:attrNameLst>
                                          <p:attrName>style.visibility</p:attrName>
                                        </p:attrNameLst>
                                      </p:cBhvr>
                                      <p:to>
                                        <p:strVal val="visible"/>
                                      </p:to>
                                    </p:set>
                                    <p:animEffect transition="in" filter="randombar(horizontal)">
                                      <p:cBhvr>
                                        <p:cTn id="30" dur="500"/>
                                        <p:tgtEl>
                                          <p:spTgt spid="23"/>
                                        </p:tgtEl>
                                      </p:cBhvr>
                                    </p:animEffect>
                                  </p:childTnLst>
                                </p:cTn>
                              </p:par>
                              <p:par>
                                <p:cTn id="31" presetID="14" presetClass="entr" presetSubtype="10" fill="hold" grpId="0" nodeType="withEffect">
                                  <p:stCondLst>
                                    <p:cond delay="0"/>
                                  </p:stCondLst>
                                  <p:childTnLst>
                                    <p:set>
                                      <p:cBhvr>
                                        <p:cTn id="32" dur="1" fill="hold">
                                          <p:stCondLst>
                                            <p:cond delay="0"/>
                                          </p:stCondLst>
                                        </p:cTn>
                                        <p:tgtEl>
                                          <p:spTgt spid="24"/>
                                        </p:tgtEl>
                                        <p:attrNameLst>
                                          <p:attrName>style.visibility</p:attrName>
                                        </p:attrNameLst>
                                      </p:cBhvr>
                                      <p:to>
                                        <p:strVal val="visible"/>
                                      </p:to>
                                    </p:set>
                                    <p:animEffect transition="in" filter="randombar(horizontal)">
                                      <p:cBhvr>
                                        <p:cTn id="33" dur="500"/>
                                        <p:tgtEl>
                                          <p:spTgt spid="24"/>
                                        </p:tgtEl>
                                      </p:cBhvr>
                                    </p:animEffect>
                                  </p:childTnLst>
                                </p:cTn>
                              </p:par>
                              <p:par>
                                <p:cTn id="34" presetID="14" presetClass="entr" presetSubtype="10" fill="hold" grpId="0" nodeType="withEffect">
                                  <p:stCondLst>
                                    <p:cond delay="0"/>
                                  </p:stCondLst>
                                  <p:childTnLst>
                                    <p:set>
                                      <p:cBhvr>
                                        <p:cTn id="35" dur="1" fill="hold">
                                          <p:stCondLst>
                                            <p:cond delay="0"/>
                                          </p:stCondLst>
                                        </p:cTn>
                                        <p:tgtEl>
                                          <p:spTgt spid="25"/>
                                        </p:tgtEl>
                                        <p:attrNameLst>
                                          <p:attrName>style.visibility</p:attrName>
                                        </p:attrNameLst>
                                      </p:cBhvr>
                                      <p:to>
                                        <p:strVal val="visible"/>
                                      </p:to>
                                    </p:set>
                                    <p:animEffect transition="in" filter="randombar(horizontal)">
                                      <p:cBhvr>
                                        <p:cTn id="36"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7" grpId="0" animBg="1"/>
      <p:bldP spid="18" grpId="0"/>
      <p:bldP spid="19" grpId="0"/>
      <p:bldP spid="21" grpId="0"/>
      <p:bldP spid="22" grpId="0"/>
      <p:bldP spid="23" grpId="0" animBg="1"/>
      <p:bldP spid="24" grpId="0" animBg="1"/>
      <p:bldP spid="25"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6" name="圆角矩形 3"/>
          <p:cNvSpPr>
            <a:spLocks noChangeArrowheads="1"/>
          </p:cNvSpPr>
          <p:nvPr/>
        </p:nvSpPr>
        <p:spPr bwMode="auto">
          <a:xfrm>
            <a:off x="1479550" y="869950"/>
            <a:ext cx="9174163" cy="914400"/>
          </a:xfrm>
          <a:prstGeom prst="roundRect">
            <a:avLst>
              <a:gd name="adj" fmla="val 16667"/>
            </a:avLst>
          </a:prstGeom>
          <a:noFill/>
          <a:ln w="12700">
            <a:solidFill>
              <a:srgbClr val="FFFFFF">
                <a:alpha val="38823"/>
              </a:srgbClr>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27" name="文本框 4"/>
          <p:cNvSpPr>
            <a:spLocks noChangeArrowheads="1"/>
          </p:cNvSpPr>
          <p:nvPr/>
        </p:nvSpPr>
        <p:spPr bwMode="auto">
          <a:xfrm>
            <a:off x="2062163" y="1004888"/>
            <a:ext cx="8310136"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en-US" altLang="zh-CN" sz="4000" dirty="0" smtClean="0">
                <a:solidFill>
                  <a:schemeClr val="bg1"/>
                </a:solidFill>
                <a:latin typeface="微软雅黑" panose="020B0503020204020204" pitchFamily="34" charset="-122"/>
                <a:ea typeface="微软雅黑" panose="020B0503020204020204" pitchFamily="34" charset="-122"/>
                <a:sym typeface="Roboto Th" pitchFamily="2" charset="0"/>
              </a:rPr>
              <a:t>Topic Hierarchy in Database </a:t>
            </a:r>
            <a:endParaRPr lang="en-US" altLang="zh-CN" sz="4000" dirty="0">
              <a:solidFill>
                <a:schemeClr val="bg1"/>
              </a:solidFill>
              <a:latin typeface="微软雅黑" panose="020B0503020204020204" pitchFamily="34" charset="-122"/>
              <a:ea typeface="微软雅黑" panose="020B0503020204020204" pitchFamily="34" charset="-122"/>
              <a:sym typeface="Roboto Th" pitchFamily="2" charset="0"/>
            </a:endParaRPr>
          </a:p>
        </p:txBody>
      </p:sp>
      <p:grpSp>
        <p:nvGrpSpPr>
          <p:cNvPr id="28" name="组合 2"/>
          <p:cNvGrpSpPr>
            <a:grpSpLocks/>
          </p:cNvGrpSpPr>
          <p:nvPr/>
        </p:nvGrpSpPr>
        <p:grpSpPr bwMode="auto">
          <a:xfrm>
            <a:off x="891512" y="2393424"/>
            <a:ext cx="7734146" cy="2779072"/>
            <a:chOff x="0" y="0"/>
            <a:chExt cx="8686800" cy="2757714"/>
          </a:xfrm>
        </p:grpSpPr>
        <p:sp>
          <p:nvSpPr>
            <p:cNvPr id="29" name="正五边形 1"/>
            <p:cNvSpPr>
              <a:spLocks noChangeArrowheads="1"/>
            </p:cNvSpPr>
            <p:nvPr/>
          </p:nvSpPr>
          <p:spPr bwMode="auto">
            <a:xfrm>
              <a:off x="2895600" y="0"/>
              <a:ext cx="2895600" cy="2757714"/>
            </a:xfrm>
            <a:prstGeom prst="pentagon">
              <a:avLst/>
            </a:prstGeom>
            <a:noFill/>
            <a:ln w="12700">
              <a:solidFill>
                <a:srgbClr val="FFFFFF">
                  <a:alpha val="34901"/>
                </a:srgbClr>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30" name="正五边形 6"/>
            <p:cNvSpPr>
              <a:spLocks noChangeArrowheads="1"/>
            </p:cNvSpPr>
            <p:nvPr/>
          </p:nvSpPr>
          <p:spPr bwMode="auto">
            <a:xfrm>
              <a:off x="0" y="0"/>
              <a:ext cx="2895600" cy="2757714"/>
            </a:xfrm>
            <a:prstGeom prst="pentagon">
              <a:avLst/>
            </a:prstGeom>
            <a:solidFill>
              <a:srgbClr val="FFFFFF">
                <a:alpha val="20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dirty="0">
                <a:solidFill>
                  <a:srgbClr val="FFFFFF"/>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31" name="正五边形 7"/>
            <p:cNvSpPr>
              <a:spLocks noChangeArrowheads="1"/>
            </p:cNvSpPr>
            <p:nvPr/>
          </p:nvSpPr>
          <p:spPr bwMode="auto">
            <a:xfrm>
              <a:off x="5791200" y="0"/>
              <a:ext cx="2895600" cy="2757714"/>
            </a:xfrm>
            <a:prstGeom prst="pentagon">
              <a:avLst/>
            </a:prstGeom>
            <a:solidFill>
              <a:srgbClr val="FFFFFF">
                <a:alpha val="20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微软雅黑" panose="020B0503020204020204" pitchFamily="34" charset="-122"/>
                <a:ea typeface="微软雅黑" panose="020B0503020204020204" pitchFamily="34" charset="-122"/>
                <a:sym typeface="宋体" panose="02010600030101010101" pitchFamily="2" charset="-122"/>
              </a:endParaRPr>
            </a:p>
          </p:txBody>
        </p:sp>
      </p:grpSp>
      <p:sp>
        <p:nvSpPr>
          <p:cNvPr id="34" name="正五边形 6"/>
          <p:cNvSpPr>
            <a:spLocks noChangeArrowheads="1"/>
          </p:cNvSpPr>
          <p:nvPr/>
        </p:nvSpPr>
        <p:spPr bwMode="auto">
          <a:xfrm>
            <a:off x="3469561" y="2401724"/>
            <a:ext cx="2598052" cy="2768484"/>
          </a:xfrm>
          <a:prstGeom prst="pentagon">
            <a:avLst/>
          </a:prstGeom>
          <a:solidFill>
            <a:srgbClr val="FFFFFF">
              <a:alpha val="20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35" name="正五边形 6"/>
          <p:cNvSpPr>
            <a:spLocks noChangeArrowheads="1"/>
          </p:cNvSpPr>
          <p:nvPr/>
        </p:nvSpPr>
        <p:spPr bwMode="auto">
          <a:xfrm>
            <a:off x="8625658" y="2401724"/>
            <a:ext cx="2598052" cy="2768484"/>
          </a:xfrm>
          <a:prstGeom prst="pentagon">
            <a:avLst/>
          </a:prstGeom>
          <a:solidFill>
            <a:srgbClr val="FFFFFF">
              <a:alpha val="20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36" name="文本框 35"/>
          <p:cNvSpPr txBox="1"/>
          <p:nvPr/>
        </p:nvSpPr>
        <p:spPr>
          <a:xfrm>
            <a:off x="1909468" y="2784138"/>
            <a:ext cx="542136" cy="461665"/>
          </a:xfrm>
          <a:prstGeom prst="rect">
            <a:avLst/>
          </a:prstGeom>
          <a:noFill/>
        </p:spPr>
        <p:txBody>
          <a:bodyPr wrap="none" rtlCol="0">
            <a:spAutoFit/>
          </a:bodyPr>
          <a:lstStyle/>
          <a:p>
            <a:r>
              <a:rPr lang="en-US" altLang="zh-CN" sz="2400" b="1" dirty="0" smtClean="0">
                <a:solidFill>
                  <a:schemeClr val="bg1"/>
                </a:solidFill>
                <a:latin typeface="微软雅黑" panose="020B0503020204020204" pitchFamily="34" charset="-122"/>
                <a:ea typeface="微软雅黑" panose="020B0503020204020204" pitchFamily="34" charset="-122"/>
              </a:rPr>
              <a:t>L0</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37" name="文本框 36"/>
          <p:cNvSpPr txBox="1"/>
          <p:nvPr/>
        </p:nvSpPr>
        <p:spPr>
          <a:xfrm>
            <a:off x="4467513" y="2784138"/>
            <a:ext cx="542136" cy="461665"/>
          </a:xfrm>
          <a:prstGeom prst="rect">
            <a:avLst/>
          </a:prstGeom>
          <a:noFill/>
        </p:spPr>
        <p:txBody>
          <a:bodyPr wrap="none" rtlCol="0">
            <a:spAutoFit/>
          </a:bodyPr>
          <a:lstStyle/>
          <a:p>
            <a:r>
              <a:rPr lang="en-US" altLang="zh-CN" sz="2400" b="1" dirty="0" smtClean="0">
                <a:solidFill>
                  <a:schemeClr val="bg1"/>
                </a:solidFill>
                <a:latin typeface="微软雅黑" panose="020B0503020204020204" pitchFamily="34" charset="-122"/>
                <a:ea typeface="微软雅黑" panose="020B0503020204020204" pitchFamily="34" charset="-122"/>
              </a:rPr>
              <a:t>L1</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38" name="文本框 37"/>
          <p:cNvSpPr txBox="1"/>
          <p:nvPr/>
        </p:nvSpPr>
        <p:spPr>
          <a:xfrm>
            <a:off x="7085569" y="2784137"/>
            <a:ext cx="542136" cy="461665"/>
          </a:xfrm>
          <a:prstGeom prst="rect">
            <a:avLst/>
          </a:prstGeom>
          <a:noFill/>
        </p:spPr>
        <p:txBody>
          <a:bodyPr wrap="none" rtlCol="0">
            <a:spAutoFit/>
          </a:bodyPr>
          <a:lstStyle/>
          <a:p>
            <a:r>
              <a:rPr lang="en-US" altLang="zh-CN" sz="2400" b="1" dirty="0" smtClean="0">
                <a:solidFill>
                  <a:schemeClr val="bg1"/>
                </a:solidFill>
                <a:latin typeface="微软雅黑" panose="020B0503020204020204" pitchFamily="34" charset="-122"/>
                <a:ea typeface="微软雅黑" panose="020B0503020204020204" pitchFamily="34" charset="-122"/>
              </a:rPr>
              <a:t>L2</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39" name="文本框 38"/>
          <p:cNvSpPr txBox="1"/>
          <p:nvPr/>
        </p:nvSpPr>
        <p:spPr>
          <a:xfrm>
            <a:off x="9659561" y="2784137"/>
            <a:ext cx="542136" cy="461665"/>
          </a:xfrm>
          <a:prstGeom prst="rect">
            <a:avLst/>
          </a:prstGeom>
          <a:noFill/>
        </p:spPr>
        <p:txBody>
          <a:bodyPr wrap="none" rtlCol="0">
            <a:spAutoFit/>
          </a:bodyPr>
          <a:lstStyle/>
          <a:p>
            <a:r>
              <a:rPr lang="en-US" altLang="zh-CN" sz="2400" b="1" dirty="0" smtClean="0">
                <a:solidFill>
                  <a:schemeClr val="bg1"/>
                </a:solidFill>
                <a:latin typeface="微软雅黑" panose="020B0503020204020204" pitchFamily="34" charset="-122"/>
                <a:ea typeface="微软雅黑" panose="020B0503020204020204" pitchFamily="34" charset="-122"/>
              </a:rPr>
              <a:t>L3</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40" name="文本框 39"/>
          <p:cNvSpPr txBox="1"/>
          <p:nvPr/>
        </p:nvSpPr>
        <p:spPr>
          <a:xfrm>
            <a:off x="1145637" y="3239654"/>
            <a:ext cx="2069797" cy="1938992"/>
          </a:xfrm>
          <a:prstGeom prst="rect">
            <a:avLst/>
          </a:prstGeom>
          <a:noFill/>
        </p:spPr>
        <p:txBody>
          <a:bodyPr wrap="none" rtlCol="0">
            <a:spAutoFit/>
          </a:bodyPr>
          <a:lstStyle/>
          <a:p>
            <a:pPr algn="ctr"/>
            <a:r>
              <a:rPr lang="en-US" altLang="zh-CN" sz="2000" dirty="0" smtClean="0">
                <a:solidFill>
                  <a:schemeClr val="bg1"/>
                </a:solidFill>
                <a:latin typeface="Times New Roman" panose="02020603050405020304" pitchFamily="18" charset="0"/>
                <a:cs typeface="Times New Roman" panose="02020603050405020304" pitchFamily="18" charset="0"/>
              </a:rPr>
              <a:t>Psychology</a:t>
            </a:r>
          </a:p>
          <a:p>
            <a:pPr algn="ctr"/>
            <a:r>
              <a:rPr lang="en-US" altLang="zh-CN" sz="2000" dirty="0" smtClean="0">
                <a:solidFill>
                  <a:schemeClr val="bg1"/>
                </a:solidFill>
                <a:latin typeface="Times New Roman" panose="02020603050405020304" pitchFamily="18" charset="0"/>
                <a:cs typeface="Times New Roman" panose="02020603050405020304" pitchFamily="18" charset="0"/>
              </a:rPr>
              <a:t>Economics</a:t>
            </a:r>
          </a:p>
          <a:p>
            <a:pPr algn="ctr"/>
            <a:r>
              <a:rPr lang="en-US" altLang="zh-CN" sz="2000" dirty="0" smtClean="0">
                <a:solidFill>
                  <a:schemeClr val="bg1"/>
                </a:solidFill>
                <a:latin typeface="Times New Roman" panose="02020603050405020304" pitchFamily="18" charset="0"/>
                <a:cs typeface="Times New Roman" panose="02020603050405020304" pitchFamily="18" charset="0"/>
              </a:rPr>
              <a:t>Mathematics</a:t>
            </a:r>
          </a:p>
          <a:p>
            <a:pPr algn="ctr"/>
            <a:r>
              <a:rPr lang="en-US" altLang="zh-CN" sz="2000" dirty="0" smtClean="0">
                <a:solidFill>
                  <a:schemeClr val="bg1"/>
                </a:solidFill>
                <a:latin typeface="Times New Roman" panose="02020603050405020304" pitchFamily="18" charset="0"/>
                <a:cs typeface="Times New Roman" panose="02020603050405020304" pitchFamily="18" charset="0"/>
              </a:rPr>
              <a:t>Computer Science</a:t>
            </a:r>
          </a:p>
          <a:p>
            <a:pPr algn="ctr"/>
            <a:r>
              <a:rPr lang="en-US" altLang="zh-CN" sz="2000" dirty="0" smtClean="0">
                <a:solidFill>
                  <a:schemeClr val="bg1"/>
                </a:solidFill>
                <a:latin typeface="Times New Roman" panose="02020603050405020304" pitchFamily="18" charset="0"/>
                <a:cs typeface="Times New Roman" panose="02020603050405020304" pitchFamily="18" charset="0"/>
              </a:rPr>
              <a:t>Biology</a:t>
            </a:r>
          </a:p>
          <a:p>
            <a:pPr algn="ctr"/>
            <a:r>
              <a:rPr lang="en-US" altLang="zh-CN" sz="2000" dirty="0" smtClean="0">
                <a:solidFill>
                  <a:schemeClr val="bg1"/>
                </a:solidFill>
                <a:latin typeface="Times New Roman" panose="02020603050405020304" pitchFamily="18" charset="0"/>
                <a:cs typeface="Times New Roman" panose="02020603050405020304" pitchFamily="18" charset="0"/>
              </a:rPr>
              <a:t>……</a:t>
            </a:r>
          </a:p>
        </p:txBody>
      </p:sp>
      <p:sp>
        <p:nvSpPr>
          <p:cNvPr id="42" name="文本框 41"/>
          <p:cNvSpPr txBox="1"/>
          <p:nvPr/>
        </p:nvSpPr>
        <p:spPr>
          <a:xfrm>
            <a:off x="3645141" y="3239654"/>
            <a:ext cx="2226892" cy="1938992"/>
          </a:xfrm>
          <a:prstGeom prst="rect">
            <a:avLst/>
          </a:prstGeom>
          <a:noFill/>
        </p:spPr>
        <p:txBody>
          <a:bodyPr wrap="none" rtlCol="0">
            <a:spAutoFit/>
          </a:bodyPr>
          <a:lstStyle/>
          <a:p>
            <a:pPr algn="ctr"/>
            <a:r>
              <a:rPr lang="en-US" altLang="zh-CN" sz="2000" dirty="0" smtClean="0">
                <a:solidFill>
                  <a:schemeClr val="bg1"/>
                </a:solidFill>
                <a:latin typeface="Times New Roman" panose="02020603050405020304" pitchFamily="18" charset="0"/>
                <a:cs typeface="Times New Roman" panose="02020603050405020304" pitchFamily="18" charset="0"/>
              </a:rPr>
              <a:t>Geometry</a:t>
            </a:r>
          </a:p>
          <a:p>
            <a:pPr algn="ctr"/>
            <a:r>
              <a:rPr lang="en-US" altLang="zh-CN" sz="2000" dirty="0" smtClean="0">
                <a:solidFill>
                  <a:schemeClr val="bg1"/>
                </a:solidFill>
                <a:latin typeface="Times New Roman" panose="02020603050405020304" pitchFamily="18" charset="0"/>
                <a:cs typeface="Times New Roman" panose="02020603050405020304" pitchFamily="18" charset="0"/>
              </a:rPr>
              <a:t>Computer hardware</a:t>
            </a:r>
          </a:p>
          <a:p>
            <a:pPr algn="ctr"/>
            <a:r>
              <a:rPr lang="en-US" altLang="zh-CN" sz="2000" dirty="0" smtClean="0">
                <a:solidFill>
                  <a:schemeClr val="bg1"/>
                </a:solidFill>
                <a:latin typeface="Times New Roman" panose="02020603050405020304" pitchFamily="18" charset="0"/>
                <a:cs typeface="Times New Roman" panose="02020603050405020304" pitchFamily="18" charset="0"/>
              </a:rPr>
              <a:t>Finance</a:t>
            </a:r>
          </a:p>
          <a:p>
            <a:pPr algn="ctr"/>
            <a:r>
              <a:rPr lang="en-US" altLang="zh-CN" sz="2000" dirty="0" smtClean="0">
                <a:solidFill>
                  <a:schemeClr val="bg1"/>
                </a:solidFill>
                <a:latin typeface="Times New Roman" panose="02020603050405020304" pitchFamily="18" charset="0"/>
                <a:cs typeface="Times New Roman" panose="02020603050405020304" pitchFamily="18" charset="0"/>
              </a:rPr>
              <a:t>Social science</a:t>
            </a:r>
          </a:p>
          <a:p>
            <a:pPr algn="ctr"/>
            <a:r>
              <a:rPr lang="en-US" altLang="zh-CN" sz="2000" dirty="0" smtClean="0">
                <a:solidFill>
                  <a:schemeClr val="bg1"/>
                </a:solidFill>
                <a:latin typeface="Times New Roman" panose="02020603050405020304" pitchFamily="18" charset="0"/>
                <a:cs typeface="Times New Roman" panose="02020603050405020304" pitchFamily="18" charset="0"/>
              </a:rPr>
              <a:t>Market economy</a:t>
            </a:r>
          </a:p>
          <a:p>
            <a:pPr algn="ctr"/>
            <a:r>
              <a:rPr lang="en-US" altLang="zh-CN" sz="2000" dirty="0" smtClean="0">
                <a:solidFill>
                  <a:schemeClr val="bg1"/>
                </a:solidFill>
                <a:latin typeface="Times New Roman" panose="02020603050405020304" pitchFamily="18" charset="0"/>
                <a:cs typeface="Times New Roman" panose="02020603050405020304" pitchFamily="18" charset="0"/>
              </a:rPr>
              <a:t>……</a:t>
            </a:r>
          </a:p>
        </p:txBody>
      </p:sp>
      <p:sp>
        <p:nvSpPr>
          <p:cNvPr id="43" name="文本框 42"/>
          <p:cNvSpPr txBox="1"/>
          <p:nvPr/>
        </p:nvSpPr>
        <p:spPr>
          <a:xfrm>
            <a:off x="6159868" y="3239654"/>
            <a:ext cx="2353528" cy="1938992"/>
          </a:xfrm>
          <a:prstGeom prst="rect">
            <a:avLst/>
          </a:prstGeom>
          <a:noFill/>
        </p:spPr>
        <p:txBody>
          <a:bodyPr wrap="none" rtlCol="0">
            <a:spAutoFit/>
          </a:bodyPr>
          <a:lstStyle/>
          <a:p>
            <a:pPr algn="ctr"/>
            <a:r>
              <a:rPr lang="en-US" altLang="zh-CN" sz="2000" dirty="0" smtClean="0">
                <a:solidFill>
                  <a:schemeClr val="bg1"/>
                </a:solidFill>
                <a:latin typeface="Times New Roman" panose="02020603050405020304" pitchFamily="18" charset="0"/>
                <a:cs typeface="Times New Roman" panose="02020603050405020304" pitchFamily="18" charset="0"/>
              </a:rPr>
              <a:t>Digital topology</a:t>
            </a:r>
          </a:p>
          <a:p>
            <a:pPr algn="ctr"/>
            <a:r>
              <a:rPr lang="en-US" altLang="zh-CN" sz="2000" dirty="0" smtClean="0">
                <a:solidFill>
                  <a:schemeClr val="bg1"/>
                </a:solidFill>
                <a:latin typeface="Times New Roman" panose="02020603050405020304" pitchFamily="18" charset="0"/>
                <a:cs typeface="Times New Roman" panose="02020603050405020304" pitchFamily="18" charset="0"/>
              </a:rPr>
              <a:t>Product management</a:t>
            </a:r>
          </a:p>
          <a:p>
            <a:pPr algn="ctr"/>
            <a:r>
              <a:rPr lang="en-US" altLang="zh-CN" sz="2000" dirty="0" smtClean="0">
                <a:solidFill>
                  <a:schemeClr val="bg1"/>
                </a:solidFill>
                <a:latin typeface="Times New Roman" panose="02020603050405020304" pitchFamily="18" charset="0"/>
                <a:cs typeface="Times New Roman" panose="02020603050405020304" pitchFamily="18" charset="0"/>
              </a:rPr>
              <a:t>Web mining</a:t>
            </a:r>
          </a:p>
          <a:p>
            <a:pPr algn="ctr"/>
            <a:r>
              <a:rPr lang="en-US" altLang="zh-CN" sz="2000" dirty="0" smtClean="0">
                <a:solidFill>
                  <a:schemeClr val="bg1"/>
                </a:solidFill>
                <a:latin typeface="Times New Roman" panose="02020603050405020304" pitchFamily="18" charset="0"/>
                <a:cs typeface="Times New Roman" panose="02020603050405020304" pitchFamily="18" charset="0"/>
              </a:rPr>
              <a:t>Virtual reality</a:t>
            </a:r>
          </a:p>
          <a:p>
            <a:pPr algn="ctr"/>
            <a:r>
              <a:rPr lang="en-US" altLang="zh-CN" sz="2000" dirty="0" smtClean="0">
                <a:solidFill>
                  <a:schemeClr val="bg1"/>
                </a:solidFill>
                <a:latin typeface="Times New Roman" panose="02020603050405020304" pitchFamily="18" charset="0"/>
                <a:cs typeface="Times New Roman" panose="02020603050405020304" pitchFamily="18" charset="0"/>
              </a:rPr>
              <a:t>Public law</a:t>
            </a:r>
          </a:p>
          <a:p>
            <a:pPr algn="ctr"/>
            <a:r>
              <a:rPr lang="en-US" altLang="zh-CN" sz="2000" dirty="0" smtClean="0">
                <a:solidFill>
                  <a:schemeClr val="bg1"/>
                </a:solidFill>
                <a:latin typeface="Times New Roman" panose="02020603050405020304" pitchFamily="18" charset="0"/>
                <a:cs typeface="Times New Roman" panose="02020603050405020304" pitchFamily="18" charset="0"/>
              </a:rPr>
              <a:t>……</a:t>
            </a:r>
          </a:p>
        </p:txBody>
      </p:sp>
      <p:sp>
        <p:nvSpPr>
          <p:cNvPr id="44" name="文本框 43"/>
          <p:cNvSpPr txBox="1"/>
          <p:nvPr/>
        </p:nvSpPr>
        <p:spPr>
          <a:xfrm>
            <a:off x="8912231" y="3239654"/>
            <a:ext cx="2024913" cy="1938992"/>
          </a:xfrm>
          <a:prstGeom prst="rect">
            <a:avLst/>
          </a:prstGeom>
          <a:noFill/>
        </p:spPr>
        <p:txBody>
          <a:bodyPr wrap="none" rtlCol="0">
            <a:spAutoFit/>
          </a:bodyPr>
          <a:lstStyle/>
          <a:p>
            <a:pPr algn="ctr"/>
            <a:r>
              <a:rPr lang="en-US" altLang="zh-CN" sz="2000" dirty="0" smtClean="0">
                <a:solidFill>
                  <a:schemeClr val="bg1"/>
                </a:solidFill>
                <a:latin typeface="Times New Roman" panose="02020603050405020304" pitchFamily="18" charset="0"/>
                <a:cs typeface="Times New Roman" panose="02020603050405020304" pitchFamily="18" charset="0"/>
              </a:rPr>
              <a:t>Data transmission</a:t>
            </a:r>
          </a:p>
          <a:p>
            <a:pPr algn="ctr"/>
            <a:r>
              <a:rPr lang="en-US" altLang="zh-CN" sz="2000" dirty="0" smtClean="0">
                <a:solidFill>
                  <a:schemeClr val="bg1"/>
                </a:solidFill>
                <a:latin typeface="Times New Roman" panose="02020603050405020304" pitchFamily="18" charset="0"/>
                <a:cs typeface="Times New Roman" panose="02020603050405020304" pitchFamily="18" charset="0"/>
              </a:rPr>
              <a:t>Voice</a:t>
            </a:r>
          </a:p>
          <a:p>
            <a:pPr algn="ctr"/>
            <a:r>
              <a:rPr lang="en-US" altLang="zh-CN" sz="2000" dirty="0" smtClean="0">
                <a:solidFill>
                  <a:schemeClr val="bg1"/>
                </a:solidFill>
                <a:latin typeface="Times New Roman" panose="02020603050405020304" pitchFamily="18" charset="0"/>
                <a:cs typeface="Times New Roman" panose="02020603050405020304" pitchFamily="18" charset="0"/>
              </a:rPr>
              <a:t>Air pollution</a:t>
            </a:r>
          </a:p>
          <a:p>
            <a:pPr algn="ctr"/>
            <a:r>
              <a:rPr lang="en-US" altLang="zh-CN" sz="2000" dirty="0" smtClean="0">
                <a:solidFill>
                  <a:schemeClr val="bg1"/>
                </a:solidFill>
                <a:latin typeface="Times New Roman" panose="02020603050405020304" pitchFamily="18" charset="0"/>
                <a:cs typeface="Times New Roman" panose="02020603050405020304" pitchFamily="18" charset="0"/>
              </a:rPr>
              <a:t>Java</a:t>
            </a:r>
          </a:p>
          <a:p>
            <a:pPr algn="ctr"/>
            <a:r>
              <a:rPr lang="en-US" altLang="zh-CN" sz="2000" dirty="0" smtClean="0">
                <a:solidFill>
                  <a:schemeClr val="bg1"/>
                </a:solidFill>
                <a:latin typeface="Times New Roman" panose="02020603050405020304" pitchFamily="18" charset="0"/>
                <a:cs typeface="Times New Roman" panose="02020603050405020304" pitchFamily="18" charset="0"/>
              </a:rPr>
              <a:t>Solar System</a:t>
            </a:r>
          </a:p>
          <a:p>
            <a:pPr algn="ctr"/>
            <a:r>
              <a:rPr lang="en-US" altLang="zh-CN" sz="2000" dirty="0" smtClean="0">
                <a:solidFill>
                  <a:schemeClr val="bg1"/>
                </a:solidFill>
                <a:latin typeface="Times New Roman" panose="02020603050405020304" pitchFamily="18" charset="0"/>
                <a:cs typeface="Times New Roman" panose="02020603050405020304" pitchFamily="18" charset="0"/>
              </a:rPr>
              <a:t>……</a:t>
            </a:r>
          </a:p>
        </p:txBody>
      </p:sp>
      <p:sp>
        <p:nvSpPr>
          <p:cNvPr id="24" name="文本框 23"/>
          <p:cNvSpPr txBox="1"/>
          <p:nvPr/>
        </p:nvSpPr>
        <p:spPr>
          <a:xfrm>
            <a:off x="11587655" y="6272213"/>
            <a:ext cx="312906" cy="369332"/>
          </a:xfrm>
          <a:prstGeom prst="rect">
            <a:avLst/>
          </a:prstGeom>
          <a:noFill/>
        </p:spPr>
        <p:txBody>
          <a:bodyPr wrap="none" rtlCol="0">
            <a:spAutoFit/>
          </a:bodyPr>
          <a:lstStyle/>
          <a:p>
            <a:r>
              <a:rPr lang="en-US" altLang="zh-CN" dirty="0" smtClean="0">
                <a:solidFill>
                  <a:schemeClr val="bg1"/>
                </a:solidFill>
              </a:rPr>
              <a:t>5</a:t>
            </a:r>
            <a:endParaRPr lang="zh-CN" altLang="en-US" dirty="0">
              <a:solidFill>
                <a:schemeClr val="bg1"/>
              </a:solidFill>
            </a:endParaRPr>
          </a:p>
        </p:txBody>
      </p:sp>
    </p:spTree>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 name="圆角矩形 3"/>
          <p:cNvSpPr>
            <a:spLocks noChangeArrowheads="1"/>
          </p:cNvSpPr>
          <p:nvPr/>
        </p:nvSpPr>
        <p:spPr bwMode="auto">
          <a:xfrm>
            <a:off x="1479550" y="869950"/>
            <a:ext cx="9174163" cy="914400"/>
          </a:xfrm>
          <a:prstGeom prst="roundRect">
            <a:avLst>
              <a:gd name="adj" fmla="val 16667"/>
            </a:avLst>
          </a:prstGeom>
          <a:noFill/>
          <a:ln w="12700">
            <a:solidFill>
              <a:srgbClr val="FFFFFF">
                <a:alpha val="38823"/>
              </a:srgbClr>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11" name="文本框 4"/>
          <p:cNvSpPr>
            <a:spLocks noChangeArrowheads="1"/>
          </p:cNvSpPr>
          <p:nvPr/>
        </p:nvSpPr>
        <p:spPr bwMode="auto">
          <a:xfrm>
            <a:off x="3571875" y="1004888"/>
            <a:ext cx="49911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en-US" altLang="zh-CN" sz="4000" dirty="0" smtClean="0">
                <a:solidFill>
                  <a:schemeClr val="bg1"/>
                </a:solidFill>
                <a:latin typeface="微软雅黑" panose="020B0503020204020204" pitchFamily="34" charset="-122"/>
                <a:ea typeface="微软雅黑" panose="020B0503020204020204" pitchFamily="34" charset="-122"/>
                <a:sym typeface="Roboto Th" pitchFamily="2" charset="0"/>
              </a:rPr>
              <a:t>Our Model </a:t>
            </a:r>
            <a:endParaRPr lang="en-US" altLang="zh-CN" sz="4000" dirty="0">
              <a:solidFill>
                <a:schemeClr val="bg1"/>
              </a:solidFill>
              <a:latin typeface="微软雅黑" panose="020B0503020204020204" pitchFamily="34" charset="-122"/>
              <a:ea typeface="微软雅黑" panose="020B0503020204020204" pitchFamily="34" charset="-122"/>
              <a:sym typeface="Roboto Th" pitchFamily="2" charset="0"/>
            </a:endParaRPr>
          </a:p>
        </p:txBody>
      </p:sp>
      <p:sp>
        <p:nvSpPr>
          <p:cNvPr id="14" name="圆角矩形 6"/>
          <p:cNvSpPr>
            <a:spLocks noChangeArrowheads="1"/>
          </p:cNvSpPr>
          <p:nvPr/>
        </p:nvSpPr>
        <p:spPr bwMode="auto">
          <a:xfrm>
            <a:off x="6369976" y="2320119"/>
            <a:ext cx="4844412" cy="4053384"/>
          </a:xfrm>
          <a:prstGeom prst="roundRect">
            <a:avLst>
              <a:gd name="adj" fmla="val 6667"/>
            </a:avLst>
          </a:prstGeom>
          <a:noFill/>
          <a:ln w="12700">
            <a:solidFill>
              <a:srgbClr val="FFFFFF">
                <a:alpha val="34901"/>
              </a:srgbClr>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15" name="圆角矩形 7"/>
          <p:cNvSpPr>
            <a:spLocks noChangeArrowheads="1"/>
          </p:cNvSpPr>
          <p:nvPr/>
        </p:nvSpPr>
        <p:spPr bwMode="auto">
          <a:xfrm>
            <a:off x="6369976" y="2330673"/>
            <a:ext cx="4844411" cy="685910"/>
          </a:xfrm>
          <a:prstGeom prst="roundRect">
            <a:avLst>
              <a:gd name="adj" fmla="val 6667"/>
            </a:avLst>
          </a:prstGeom>
          <a:solidFill>
            <a:srgbClr val="FFFFFF">
              <a:alpha val="20000"/>
            </a:srgbClr>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微软雅黑" panose="020B0503020204020204" pitchFamily="34" charset="-122"/>
              <a:ea typeface="微软雅黑" panose="020B0503020204020204" pitchFamily="34" charset="-122"/>
              <a:sym typeface="宋体" panose="02010600030101010101" pitchFamily="2" charset="-122"/>
            </a:endParaRPr>
          </a:p>
        </p:txBody>
      </p:sp>
      <mc:AlternateContent xmlns:mc="http://schemas.openxmlformats.org/markup-compatibility/2006" xmlns:a14="http://schemas.microsoft.com/office/drawing/2010/main">
        <mc:Choice Requires="a14">
          <p:sp>
            <p:nvSpPr>
              <p:cNvPr id="20" name="文本框 19"/>
              <p:cNvSpPr txBox="1"/>
              <p:nvPr/>
            </p:nvSpPr>
            <p:spPr>
              <a:xfrm>
                <a:off x="1051705" y="2458154"/>
                <a:ext cx="4597092" cy="490199"/>
              </a:xfrm>
              <a:prstGeom prst="rect">
                <a:avLst/>
              </a:prstGeom>
              <a:noFill/>
            </p:spPr>
            <p:txBody>
              <a:bodyPr wrap="none" rtlCol="0">
                <a:spAutoFit/>
              </a:bodyPr>
              <a:lstStyle/>
              <a:p>
                <a:r>
                  <a:rPr lang="en-US" altLang="zh-CN" sz="2400" dirty="0" smtClean="0">
                    <a:solidFill>
                      <a:schemeClr val="bg1"/>
                    </a:solidFill>
                    <a:latin typeface="Times New Roman" panose="02020603050405020304" pitchFamily="18" charset="0"/>
                    <a:cs typeface="Times New Roman" panose="02020603050405020304" pitchFamily="18" charset="0"/>
                  </a:rPr>
                  <a:t>Topic sample: </a:t>
                </a:r>
                <a14:m>
                  <m:oMath xmlns:m="http://schemas.openxmlformats.org/officeDocument/2006/math">
                    <m:sSub>
                      <m:sSubPr>
                        <m:ctrlPr>
                          <a:rPr lang="en-US" altLang="zh-CN" sz="2400" b="0" i="1" smtClean="0">
                            <a:solidFill>
                              <a:schemeClr val="bg1"/>
                            </a:solidFill>
                            <a:latin typeface="Cambria Math" panose="02040503050406030204" pitchFamily="18" charset="0"/>
                            <a:cs typeface="Times New Roman" panose="02020603050405020304" pitchFamily="18" charset="0"/>
                          </a:rPr>
                        </m:ctrlPr>
                      </m:sSubPr>
                      <m:e>
                        <m:r>
                          <a:rPr lang="en-US" altLang="zh-CN" sz="2400" b="0" i="1" smtClean="0">
                            <a:solidFill>
                              <a:schemeClr val="bg1"/>
                            </a:solidFill>
                            <a:latin typeface="Cambria Math" panose="02040503050406030204" pitchFamily="18" charset="0"/>
                            <a:cs typeface="Times New Roman" panose="02020603050405020304" pitchFamily="18" charset="0"/>
                          </a:rPr>
                          <m:t>𝑧</m:t>
                        </m:r>
                      </m:e>
                      <m:sub>
                        <m:r>
                          <a:rPr lang="en-US" altLang="zh-CN" sz="2400" b="0" i="1" smtClean="0">
                            <a:solidFill>
                              <a:schemeClr val="bg1"/>
                            </a:solidFill>
                            <a:latin typeface="Cambria Math" panose="02040503050406030204" pitchFamily="18" charset="0"/>
                            <a:cs typeface="Times New Roman" panose="02020603050405020304" pitchFamily="18" charset="0"/>
                          </a:rPr>
                          <m:t>𝑡</m:t>
                        </m:r>
                      </m:sub>
                    </m:sSub>
                    <m:r>
                      <a:rPr lang="en-US" altLang="zh-CN" sz="2400" b="0" i="1" smtClean="0">
                        <a:solidFill>
                          <a:schemeClr val="bg1"/>
                        </a:solidFill>
                        <a:latin typeface="Cambria Math" panose="02040503050406030204" pitchFamily="18" charset="0"/>
                        <a:cs typeface="Times New Roman" panose="02020603050405020304" pitchFamily="18" charset="0"/>
                      </a:rPr>
                      <m:t> </m:t>
                    </m:r>
                    <m:r>
                      <a:rPr lang="en-US" altLang="zh-CN" sz="2400" b="0" i="1"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 </m:t>
                    </m:r>
                    <m:sSub>
                      <m:sSubPr>
                        <m:ctrlPr>
                          <a:rPr lang="en-US" altLang="zh-CN" sz="2400" b="0" i="1"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2400" b="0" i="1"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𝐷</m:t>
                        </m:r>
                      </m:e>
                      <m:sub>
                        <m:r>
                          <a:rPr lang="en-US" altLang="zh-CN" sz="2400" b="0" i="1"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𝑑𝑜𝑐</m:t>
                        </m:r>
                        <m:r>
                          <a:rPr lang="en-US" altLang="zh-CN" sz="2400" b="0" i="1"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_</m:t>
                        </m:r>
                        <m:r>
                          <a:rPr lang="en-US" altLang="zh-CN" sz="2400" b="0" i="1"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𝑡𝑜𝑝𝑖𝑐</m:t>
                        </m:r>
                      </m:sub>
                    </m:sSub>
                    <m:r>
                      <a:rPr lang="en-US" altLang="zh-CN" sz="2400" b="0" i="1"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r>
                      <a:rPr lang="en-US" altLang="zh-CN" sz="2400" b="0" i="1"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𝑧</m:t>
                    </m:r>
                    <m:r>
                      <a:rPr lang="en-US" altLang="zh-CN" sz="2400" b="0" i="1"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r>
                      <a:rPr lang="en-US" altLang="zh-CN" sz="2400" b="0" i="1"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𝑑</m:t>
                    </m:r>
                    <m:r>
                      <a:rPr lang="en-US" altLang="zh-CN" sz="2400" b="0" i="1"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oMath>
                </a14:m>
                <a:endParaRPr lang="zh-CN" altLang="en-US" sz="2400" dirty="0">
                  <a:solidFill>
                    <a:schemeClr val="bg1"/>
                  </a:solidFill>
                  <a:latin typeface="Times New Roman" panose="02020603050405020304" pitchFamily="18" charset="0"/>
                  <a:cs typeface="Times New Roman" panose="02020603050405020304" pitchFamily="18" charset="0"/>
                </a:endParaRPr>
              </a:p>
            </p:txBody>
          </p:sp>
        </mc:Choice>
        <mc:Fallback xmlns="">
          <p:sp>
            <p:nvSpPr>
              <p:cNvPr id="20" name="文本框 19"/>
              <p:cNvSpPr txBox="1">
                <a:spLocks noRot="1" noChangeAspect="1" noMove="1" noResize="1" noEditPoints="1" noAdjustHandles="1" noChangeArrowheads="1" noChangeShapeType="1" noTextEdit="1"/>
              </p:cNvSpPr>
              <p:nvPr/>
            </p:nvSpPr>
            <p:spPr>
              <a:xfrm>
                <a:off x="1051705" y="2458154"/>
                <a:ext cx="4597092" cy="490199"/>
              </a:xfrm>
              <a:prstGeom prst="rect">
                <a:avLst/>
              </a:prstGeom>
              <a:blipFill rotWithShape="0">
                <a:blip r:embed="rId4"/>
                <a:stretch>
                  <a:fillRect l="-2122" t="-9877" r="-133" b="-20988"/>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1" name="文本框 20"/>
              <p:cNvSpPr txBox="1"/>
              <p:nvPr/>
            </p:nvSpPr>
            <p:spPr>
              <a:xfrm>
                <a:off x="6369976" y="2443209"/>
                <a:ext cx="4951612" cy="490199"/>
              </a:xfrm>
              <a:prstGeom prst="rect">
                <a:avLst/>
              </a:prstGeom>
              <a:noFill/>
            </p:spPr>
            <p:txBody>
              <a:bodyPr wrap="none" rtlCol="0">
                <a:spAutoFit/>
              </a:bodyPr>
              <a:lstStyle/>
              <a:p>
                <a:r>
                  <a:rPr lang="en-US" altLang="zh-CN" sz="2400" dirty="0" smtClean="0">
                    <a:solidFill>
                      <a:schemeClr val="bg1"/>
                    </a:solidFill>
                    <a:latin typeface="Times New Roman" panose="02020603050405020304" pitchFamily="18" charset="0"/>
                    <a:cs typeface="Times New Roman" panose="02020603050405020304" pitchFamily="18" charset="0"/>
                  </a:rPr>
                  <a:t>Citation sample: </a:t>
                </a:r>
                <a14:m>
                  <m:oMath xmlns:m="http://schemas.openxmlformats.org/officeDocument/2006/math">
                    <m:sSub>
                      <m:sSubPr>
                        <m:ctrlPr>
                          <a:rPr lang="en-US" altLang="zh-CN" sz="2400" b="0" i="1" smtClean="0">
                            <a:solidFill>
                              <a:schemeClr val="bg1"/>
                            </a:solidFill>
                            <a:latin typeface="Cambria Math" panose="02040503050406030204" pitchFamily="18" charset="0"/>
                            <a:cs typeface="Times New Roman" panose="02020603050405020304" pitchFamily="18" charset="0"/>
                          </a:rPr>
                        </m:ctrlPr>
                      </m:sSubPr>
                      <m:e>
                        <m:r>
                          <m:rPr>
                            <m:sty m:val="p"/>
                          </m:rPr>
                          <a:rPr lang="en-US" altLang="zh-CN" sz="2400" b="0" i="0" smtClean="0">
                            <a:solidFill>
                              <a:schemeClr val="bg1"/>
                            </a:solidFill>
                            <a:latin typeface="Cambria Math" panose="02040503050406030204" pitchFamily="18" charset="0"/>
                            <a:cs typeface="Times New Roman" panose="02020603050405020304" pitchFamily="18" charset="0"/>
                          </a:rPr>
                          <m:t>c</m:t>
                        </m:r>
                      </m:e>
                      <m:sub>
                        <m:r>
                          <m:rPr>
                            <m:sty m:val="p"/>
                          </m:rPr>
                          <a:rPr lang="en-US" altLang="zh-CN" sz="2400" b="0" i="0" smtClean="0">
                            <a:solidFill>
                              <a:schemeClr val="bg1"/>
                            </a:solidFill>
                            <a:latin typeface="Cambria Math" panose="02040503050406030204" pitchFamily="18" charset="0"/>
                            <a:cs typeface="Times New Roman" panose="02020603050405020304" pitchFamily="18" charset="0"/>
                          </a:rPr>
                          <m:t>t</m:t>
                        </m:r>
                      </m:sub>
                    </m:sSub>
                    <m:r>
                      <a:rPr lang="en-US" altLang="zh-CN" sz="2400" b="0" i="0" smtClean="0">
                        <a:solidFill>
                          <a:schemeClr val="bg1"/>
                        </a:solidFill>
                        <a:latin typeface="Cambria Math" panose="02040503050406030204" pitchFamily="18" charset="0"/>
                        <a:cs typeface="Times New Roman" panose="02020603050405020304" pitchFamily="18" charset="0"/>
                      </a:rPr>
                      <m:t> </m:t>
                    </m:r>
                    <m:r>
                      <a:rPr lang="en-US" altLang="zh-CN" sz="2400" b="0" i="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 </m:t>
                    </m:r>
                    <m:sSub>
                      <m:sSubPr>
                        <m:ctrlPr>
                          <a:rPr lang="en-US" altLang="zh-CN" sz="2400" b="0" i="1"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ctrlPr>
                      </m:sSubPr>
                      <m:e>
                        <m:r>
                          <m:rPr>
                            <m:sty m:val="p"/>
                          </m:rPr>
                          <a:rPr lang="en-US" altLang="zh-CN" sz="2400" b="0" i="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D</m:t>
                        </m:r>
                      </m:e>
                      <m:sub>
                        <m:r>
                          <m:rPr>
                            <m:sty m:val="p"/>
                          </m:rPr>
                          <a:rPr lang="en-US" altLang="zh-CN" sz="2400" b="0" i="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topic</m:t>
                        </m:r>
                        <m:r>
                          <a:rPr lang="en-US" altLang="zh-CN" sz="2400" b="0" i="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_</m:t>
                        </m:r>
                        <m:r>
                          <m:rPr>
                            <m:sty m:val="p"/>
                          </m:rPr>
                          <a:rPr lang="en-US" altLang="zh-CN" sz="2400" b="0" i="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doc</m:t>
                        </m:r>
                      </m:sub>
                    </m:sSub>
                    <m:r>
                      <a:rPr lang="en-US" altLang="zh-CN" sz="2400" b="0" i="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r>
                      <m:rPr>
                        <m:sty m:val="p"/>
                      </m:rPr>
                      <a:rPr lang="en-US" altLang="zh-CN" sz="2400" b="0" i="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c</m:t>
                    </m:r>
                    <m:r>
                      <a:rPr lang="en-US" altLang="zh-CN" sz="2400" b="0" i="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sSub>
                      <m:sSubPr>
                        <m:ctrlPr>
                          <a:rPr lang="en-US" altLang="zh-CN" sz="2400" b="0" i="1"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ctrlPr>
                      </m:sSubPr>
                      <m:e>
                        <m:r>
                          <m:rPr>
                            <m:sty m:val="p"/>
                          </m:rPr>
                          <a:rPr lang="en-US" altLang="zh-CN" sz="2400" b="0" i="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z</m:t>
                        </m:r>
                      </m:e>
                      <m:sub>
                        <m:r>
                          <m:rPr>
                            <m:sty m:val="p"/>
                          </m:rPr>
                          <a:rPr lang="en-US" altLang="zh-CN" sz="2400" b="0" i="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t</m:t>
                        </m:r>
                      </m:sub>
                    </m:sSub>
                    <m:r>
                      <a:rPr lang="en-US" altLang="zh-CN" sz="2400" b="0" i="0" smtClean="0">
                        <a:solidFill>
                          <a:schemeClr val="bg1"/>
                        </a:solidFill>
                        <a:latin typeface="Cambria Math" panose="02040503050406030204" pitchFamily="18" charset="0"/>
                        <a:ea typeface="Cambria Math" panose="02040503050406030204" pitchFamily="18" charset="0"/>
                        <a:cs typeface="Times New Roman" panose="02020603050405020304" pitchFamily="18" charset="0"/>
                      </a:rPr>
                      <m:t>)</m:t>
                    </m:r>
                  </m:oMath>
                </a14:m>
                <a:endParaRPr lang="zh-CN" altLang="en-US" sz="2400" dirty="0">
                  <a:solidFill>
                    <a:schemeClr val="bg1"/>
                  </a:solidFill>
                  <a:latin typeface="Times New Roman" panose="02020603050405020304" pitchFamily="18" charset="0"/>
                  <a:cs typeface="Times New Roman" panose="02020603050405020304" pitchFamily="18" charset="0"/>
                </a:endParaRPr>
              </a:p>
            </p:txBody>
          </p:sp>
        </mc:Choice>
        <mc:Fallback xmlns="">
          <p:sp>
            <p:nvSpPr>
              <p:cNvPr id="21" name="文本框 20"/>
              <p:cNvSpPr txBox="1">
                <a:spLocks noRot="1" noChangeAspect="1" noMove="1" noResize="1" noEditPoints="1" noAdjustHandles="1" noChangeArrowheads="1" noChangeShapeType="1" noTextEdit="1"/>
              </p:cNvSpPr>
              <p:nvPr/>
            </p:nvSpPr>
            <p:spPr>
              <a:xfrm>
                <a:off x="6369976" y="2443209"/>
                <a:ext cx="4951612" cy="490199"/>
              </a:xfrm>
              <a:prstGeom prst="rect">
                <a:avLst/>
              </a:prstGeom>
              <a:blipFill rotWithShape="0">
                <a:blip r:embed="rId5"/>
                <a:stretch>
                  <a:fillRect l="-1970" t="-10000" b="-22500"/>
                </a:stretch>
              </a:blipFill>
            </p:spPr>
            <p:txBody>
              <a:bodyPr/>
              <a:lstStyle/>
              <a:p>
                <a:r>
                  <a:rPr lang="zh-CN" altLang="en-US">
                    <a:noFill/>
                  </a:rPr>
                  <a:t> </a:t>
                </a:r>
              </a:p>
            </p:txBody>
          </p:sp>
        </mc:Fallback>
      </mc:AlternateContent>
      <p:sp>
        <p:nvSpPr>
          <p:cNvPr id="22" name="圆角矩形 6"/>
          <p:cNvSpPr>
            <a:spLocks noChangeArrowheads="1"/>
          </p:cNvSpPr>
          <p:nvPr/>
        </p:nvSpPr>
        <p:spPr bwMode="auto">
          <a:xfrm>
            <a:off x="928045" y="2320119"/>
            <a:ext cx="4844413" cy="4063937"/>
          </a:xfrm>
          <a:prstGeom prst="roundRect">
            <a:avLst>
              <a:gd name="adj" fmla="val 6667"/>
            </a:avLst>
          </a:prstGeom>
          <a:noFill/>
          <a:ln w="12700">
            <a:solidFill>
              <a:srgbClr val="FFFFFF">
                <a:alpha val="34901"/>
              </a:srgbClr>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23" name="圆角矩形 7"/>
          <p:cNvSpPr>
            <a:spLocks noChangeArrowheads="1"/>
          </p:cNvSpPr>
          <p:nvPr/>
        </p:nvSpPr>
        <p:spPr bwMode="auto">
          <a:xfrm>
            <a:off x="928046" y="2320119"/>
            <a:ext cx="4844412" cy="696464"/>
          </a:xfrm>
          <a:prstGeom prst="roundRect">
            <a:avLst>
              <a:gd name="adj" fmla="val 6667"/>
            </a:avLst>
          </a:prstGeom>
          <a:solidFill>
            <a:srgbClr val="FFFFFF">
              <a:alpha val="20000"/>
            </a:srgbClr>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24" name="文本框 23"/>
          <p:cNvSpPr txBox="1"/>
          <p:nvPr/>
        </p:nvSpPr>
        <p:spPr>
          <a:xfrm>
            <a:off x="1057821" y="3253769"/>
            <a:ext cx="4711546" cy="1785104"/>
          </a:xfrm>
          <a:prstGeom prst="rect">
            <a:avLst/>
          </a:prstGeom>
          <a:noFill/>
        </p:spPr>
        <p:txBody>
          <a:bodyPr wrap="none" rtlCol="0">
            <a:spAutoFit/>
          </a:bodyPr>
          <a:lstStyle/>
          <a:p>
            <a:r>
              <a:rPr lang="en-US" altLang="zh-CN" sz="2200" i="1" dirty="0" smtClean="0">
                <a:solidFill>
                  <a:schemeClr val="bg1"/>
                </a:solidFill>
                <a:latin typeface="Times New Roman" panose="02020603050405020304" pitchFamily="18" charset="0"/>
                <a:cs typeface="Times New Roman" panose="02020603050405020304" pitchFamily="18" charset="0"/>
              </a:rPr>
              <a:t>Given a document, according to topics</a:t>
            </a:r>
          </a:p>
          <a:p>
            <a:r>
              <a:rPr lang="en-US" altLang="zh-CN" sz="2200" i="1" dirty="0" smtClean="0">
                <a:solidFill>
                  <a:schemeClr val="bg1"/>
                </a:solidFill>
                <a:latin typeface="Times New Roman" panose="02020603050405020304" pitchFamily="18" charset="0"/>
                <a:cs typeface="Times New Roman" panose="02020603050405020304" pitchFamily="18" charset="0"/>
              </a:rPr>
              <a:t>which its citations belong to, we can get</a:t>
            </a:r>
          </a:p>
          <a:p>
            <a:r>
              <a:rPr lang="en-US" altLang="zh-CN" sz="2200" i="1" dirty="0" smtClean="0">
                <a:solidFill>
                  <a:schemeClr val="bg1"/>
                </a:solidFill>
                <a:latin typeface="Times New Roman" panose="02020603050405020304" pitchFamily="18" charset="0"/>
                <a:cs typeface="Times New Roman" panose="02020603050405020304" pitchFamily="18" charset="0"/>
              </a:rPr>
              <a:t>a probability distribution over topics. </a:t>
            </a:r>
          </a:p>
          <a:p>
            <a:endParaRPr lang="en-US" altLang="zh-CN" sz="2200" i="1" dirty="0" smtClean="0">
              <a:solidFill>
                <a:schemeClr val="bg1"/>
              </a:solidFill>
              <a:latin typeface="Times New Roman" panose="02020603050405020304" pitchFamily="18" charset="0"/>
              <a:cs typeface="Times New Roman" panose="02020603050405020304" pitchFamily="18" charset="0"/>
            </a:endParaRPr>
          </a:p>
          <a:p>
            <a:endParaRPr lang="en-US" altLang="zh-CN" sz="2200" i="1" dirty="0" smtClean="0">
              <a:solidFill>
                <a:schemeClr val="bg1"/>
              </a:solidFill>
              <a:latin typeface="Times New Roman" panose="02020603050405020304" pitchFamily="18" charset="0"/>
              <a:cs typeface="Times New Roman" panose="02020603050405020304" pitchFamily="18" charset="0"/>
            </a:endParaRPr>
          </a:p>
        </p:txBody>
      </p:sp>
      <p:sp>
        <p:nvSpPr>
          <p:cNvPr id="25" name="文本框 24"/>
          <p:cNvSpPr txBox="1"/>
          <p:nvPr/>
        </p:nvSpPr>
        <p:spPr>
          <a:xfrm>
            <a:off x="6479429" y="3253769"/>
            <a:ext cx="684803" cy="769441"/>
          </a:xfrm>
          <a:prstGeom prst="rect">
            <a:avLst/>
          </a:prstGeom>
          <a:noFill/>
        </p:spPr>
        <p:txBody>
          <a:bodyPr wrap="none" rtlCol="0">
            <a:spAutoFit/>
          </a:bodyPr>
          <a:lstStyle/>
          <a:p>
            <a:r>
              <a:rPr lang="en-US" altLang="zh-CN" sz="2200" i="1" dirty="0" smtClean="0">
                <a:solidFill>
                  <a:schemeClr val="bg1"/>
                </a:solidFill>
                <a:latin typeface="Times New Roman" panose="02020603050405020304" pitchFamily="18" charset="0"/>
                <a:cs typeface="Times New Roman" panose="02020603050405020304" pitchFamily="18" charset="0"/>
              </a:rPr>
              <a:t>……</a:t>
            </a:r>
          </a:p>
          <a:p>
            <a:endParaRPr lang="en-US" altLang="zh-CN" sz="2200" i="1" dirty="0" smtClean="0">
              <a:solidFill>
                <a:schemeClr val="bg1"/>
              </a:solidFill>
              <a:latin typeface="Times New Roman" panose="02020603050405020304" pitchFamily="18" charset="0"/>
              <a:cs typeface="Times New Roman" panose="02020603050405020304" pitchFamily="18" charset="0"/>
            </a:endParaRPr>
          </a:p>
        </p:txBody>
      </p:sp>
      <p:sp>
        <p:nvSpPr>
          <p:cNvPr id="12" name="文本框 11"/>
          <p:cNvSpPr txBox="1"/>
          <p:nvPr/>
        </p:nvSpPr>
        <p:spPr>
          <a:xfrm>
            <a:off x="11587655" y="6272213"/>
            <a:ext cx="312906" cy="369332"/>
          </a:xfrm>
          <a:prstGeom prst="rect">
            <a:avLst/>
          </a:prstGeom>
          <a:noFill/>
        </p:spPr>
        <p:txBody>
          <a:bodyPr wrap="none" rtlCol="0">
            <a:spAutoFit/>
          </a:bodyPr>
          <a:lstStyle/>
          <a:p>
            <a:r>
              <a:rPr lang="en-US" altLang="zh-CN" dirty="0" smtClean="0">
                <a:solidFill>
                  <a:schemeClr val="bg1"/>
                </a:solidFill>
              </a:rPr>
              <a:t>6</a:t>
            </a:r>
            <a:endParaRPr lang="zh-CN" altLang="en-US" dirty="0">
              <a:solidFill>
                <a:schemeClr val="bg1"/>
              </a:solidFill>
            </a:endParaRPr>
          </a:p>
        </p:txBody>
      </p:sp>
    </p:spTree>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圆角矩形 3"/>
          <p:cNvSpPr>
            <a:spLocks noChangeArrowheads="1"/>
          </p:cNvSpPr>
          <p:nvPr/>
        </p:nvSpPr>
        <p:spPr bwMode="auto">
          <a:xfrm>
            <a:off x="1479550" y="869950"/>
            <a:ext cx="9174163" cy="914400"/>
          </a:xfrm>
          <a:prstGeom prst="roundRect">
            <a:avLst>
              <a:gd name="adj" fmla="val 16667"/>
            </a:avLst>
          </a:prstGeom>
          <a:noFill/>
          <a:ln w="12700">
            <a:solidFill>
              <a:srgbClr val="FFFFFF">
                <a:alpha val="38823"/>
              </a:srgbClr>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5" name="文本框 4"/>
          <p:cNvSpPr>
            <a:spLocks noChangeArrowheads="1"/>
          </p:cNvSpPr>
          <p:nvPr/>
        </p:nvSpPr>
        <p:spPr bwMode="auto">
          <a:xfrm>
            <a:off x="2018581" y="1004888"/>
            <a:ext cx="8126083"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en-US" altLang="zh-CN" sz="4000" dirty="0" smtClean="0">
                <a:solidFill>
                  <a:schemeClr val="bg1"/>
                </a:solidFill>
                <a:latin typeface="微软雅黑" panose="020B0503020204020204" pitchFamily="34" charset="-122"/>
                <a:ea typeface="微软雅黑" panose="020B0503020204020204" pitchFamily="34" charset="-122"/>
                <a:sym typeface="Roboto Th" pitchFamily="2" charset="0"/>
              </a:rPr>
              <a:t>Topic Analysis-Topic Relation </a:t>
            </a:r>
            <a:endParaRPr lang="en-US" altLang="zh-CN" sz="4000" dirty="0">
              <a:solidFill>
                <a:schemeClr val="bg1"/>
              </a:solidFill>
              <a:latin typeface="微软雅黑" panose="020B0503020204020204" pitchFamily="34" charset="-122"/>
              <a:ea typeface="微软雅黑" panose="020B0503020204020204" pitchFamily="34" charset="-122"/>
              <a:sym typeface="Roboto Th" pitchFamily="2" charset="0"/>
            </a:endParaRPr>
          </a:p>
        </p:txBody>
      </p:sp>
      <p:sp>
        <p:nvSpPr>
          <p:cNvPr id="15" name="文本框 14"/>
          <p:cNvSpPr txBox="1"/>
          <p:nvPr/>
        </p:nvSpPr>
        <p:spPr>
          <a:xfrm>
            <a:off x="11587655" y="6272213"/>
            <a:ext cx="312906" cy="369332"/>
          </a:xfrm>
          <a:prstGeom prst="rect">
            <a:avLst/>
          </a:prstGeom>
          <a:noFill/>
        </p:spPr>
        <p:txBody>
          <a:bodyPr wrap="none" rtlCol="0">
            <a:spAutoFit/>
          </a:bodyPr>
          <a:lstStyle/>
          <a:p>
            <a:r>
              <a:rPr lang="en-US" altLang="zh-CN" dirty="0" smtClean="0">
                <a:solidFill>
                  <a:schemeClr val="bg1"/>
                </a:solidFill>
              </a:rPr>
              <a:t>7</a:t>
            </a:r>
            <a:endParaRPr lang="zh-CN" altLang="en-US" dirty="0">
              <a:solidFill>
                <a:schemeClr val="bg1"/>
              </a:solidFill>
            </a:endParaRPr>
          </a:p>
        </p:txBody>
      </p:sp>
      <p:sp>
        <p:nvSpPr>
          <p:cNvPr id="16" name="文本框 15"/>
          <p:cNvSpPr txBox="1"/>
          <p:nvPr/>
        </p:nvSpPr>
        <p:spPr>
          <a:xfrm>
            <a:off x="2862526" y="3244282"/>
            <a:ext cx="1193084" cy="461665"/>
          </a:xfrm>
          <a:prstGeom prst="rect">
            <a:avLst/>
          </a:prstGeom>
          <a:noFill/>
        </p:spPr>
        <p:txBody>
          <a:bodyPr wrap="none" rtlCol="0">
            <a:spAutoFit/>
          </a:bodyPr>
          <a:lstStyle/>
          <a:p>
            <a:r>
              <a:rPr lang="en-US" altLang="zh-CN" sz="2400" b="1" dirty="0" smtClean="0">
                <a:solidFill>
                  <a:schemeClr val="bg1"/>
                </a:solidFill>
                <a:latin typeface="微软雅黑" panose="020B0503020204020204" pitchFamily="34" charset="-122"/>
                <a:ea typeface="微软雅黑" panose="020B0503020204020204" pitchFamily="34" charset="-122"/>
              </a:rPr>
              <a:t>Topic1</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17" name="椭圆 16"/>
          <p:cNvSpPr/>
          <p:nvPr/>
        </p:nvSpPr>
        <p:spPr bwMode="auto">
          <a:xfrm>
            <a:off x="2211048" y="3146055"/>
            <a:ext cx="2429302" cy="615993"/>
          </a:xfrm>
          <a:prstGeom prst="ellipse">
            <a:avLst/>
          </a:prstGeom>
          <a:noFill/>
          <a:ln w="9525" cap="flat" cmpd="sng" algn="ctr">
            <a:solidFill>
              <a:schemeClr val="bg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8" name="文本框 17"/>
          <p:cNvSpPr txBox="1"/>
          <p:nvPr/>
        </p:nvSpPr>
        <p:spPr>
          <a:xfrm>
            <a:off x="8018436" y="3223219"/>
            <a:ext cx="1193084" cy="461665"/>
          </a:xfrm>
          <a:prstGeom prst="rect">
            <a:avLst/>
          </a:prstGeom>
          <a:noFill/>
        </p:spPr>
        <p:txBody>
          <a:bodyPr wrap="none" rtlCol="0">
            <a:spAutoFit/>
          </a:bodyPr>
          <a:lstStyle/>
          <a:p>
            <a:r>
              <a:rPr lang="en-US" altLang="zh-CN" sz="2400" b="1" dirty="0" smtClean="0">
                <a:solidFill>
                  <a:schemeClr val="bg1"/>
                </a:solidFill>
                <a:latin typeface="微软雅黑" panose="020B0503020204020204" pitchFamily="34" charset="-122"/>
                <a:ea typeface="微软雅黑" panose="020B0503020204020204" pitchFamily="34" charset="-122"/>
              </a:rPr>
              <a:t>Topic2</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19" name="椭圆 18"/>
          <p:cNvSpPr/>
          <p:nvPr/>
        </p:nvSpPr>
        <p:spPr bwMode="auto">
          <a:xfrm>
            <a:off x="7366958" y="3124992"/>
            <a:ext cx="2429302" cy="615993"/>
          </a:xfrm>
          <a:prstGeom prst="ellipse">
            <a:avLst/>
          </a:prstGeom>
          <a:noFill/>
          <a:ln w="9525" cap="flat" cmpd="sng" algn="ctr">
            <a:solidFill>
              <a:schemeClr val="bg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3" name="左右箭头 2"/>
          <p:cNvSpPr/>
          <p:nvPr/>
        </p:nvSpPr>
        <p:spPr>
          <a:xfrm>
            <a:off x="5456686" y="3205602"/>
            <a:ext cx="1293962" cy="517585"/>
          </a:xfrm>
          <a:prstGeom prst="leftRightArrow">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文本框 19"/>
          <p:cNvSpPr txBox="1"/>
          <p:nvPr/>
        </p:nvSpPr>
        <p:spPr>
          <a:xfrm>
            <a:off x="5822981" y="3919879"/>
            <a:ext cx="561372" cy="830997"/>
          </a:xfrm>
          <a:prstGeom prst="rect">
            <a:avLst/>
          </a:prstGeom>
          <a:noFill/>
        </p:spPr>
        <p:txBody>
          <a:bodyPr wrap="none" rtlCol="0">
            <a:spAutoFit/>
          </a:bodyPr>
          <a:lstStyle/>
          <a:p>
            <a:r>
              <a:rPr lang="en-US" altLang="zh-CN" sz="4800" b="1" dirty="0" smtClean="0">
                <a:solidFill>
                  <a:schemeClr val="bg1"/>
                </a:solidFill>
              </a:rPr>
              <a:t>?</a:t>
            </a:r>
            <a:endParaRPr lang="zh-CN" altLang="en-US" sz="4800" b="1" dirty="0">
              <a:solidFill>
                <a:schemeClr val="bg1"/>
              </a:solidFill>
            </a:endParaRPr>
          </a:p>
        </p:txBody>
      </p:sp>
      <p:sp>
        <p:nvSpPr>
          <p:cNvPr id="21" name="文本框 20"/>
          <p:cNvSpPr txBox="1"/>
          <p:nvPr/>
        </p:nvSpPr>
        <p:spPr>
          <a:xfrm>
            <a:off x="5209031" y="4947568"/>
            <a:ext cx="1789272" cy="523220"/>
          </a:xfrm>
          <a:prstGeom prst="rect">
            <a:avLst/>
          </a:prstGeom>
          <a:noFill/>
        </p:spPr>
        <p:txBody>
          <a:bodyPr wrap="none" rtlCol="0">
            <a:spAutoFit/>
          </a:bodyPr>
          <a:lstStyle/>
          <a:p>
            <a:r>
              <a:rPr lang="en-US" altLang="zh-CN" sz="2800" b="1" dirty="0" smtClean="0">
                <a:solidFill>
                  <a:schemeClr val="bg1"/>
                </a:solidFill>
                <a:latin typeface="微软雅黑" panose="020B0503020204020204" pitchFamily="34" charset="-122"/>
                <a:ea typeface="微软雅黑" panose="020B0503020204020204" pitchFamily="34" charset="-122"/>
              </a:rPr>
              <a:t>Citations</a:t>
            </a:r>
            <a:endParaRPr lang="zh-CN" altLang="en-US" sz="28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randombar(horizontal)">
                                      <p:cBhvr>
                                        <p:cTn id="7" dur="500"/>
                                        <p:tgtEl>
                                          <p:spTgt spid="16"/>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randombar(horizontal)">
                                      <p:cBhvr>
                                        <p:cTn id="10" dur="500"/>
                                        <p:tgtEl>
                                          <p:spTgt spid="17"/>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randombar(horizontal)">
                                      <p:cBhvr>
                                        <p:cTn id="13" dur="500"/>
                                        <p:tgtEl>
                                          <p:spTgt spid="18"/>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randombar(horizontal)">
                                      <p:cBhvr>
                                        <p:cTn id="16" dur="500"/>
                                        <p:tgtEl>
                                          <p:spTgt spid="19"/>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randombar(horizontal)">
                                      <p:cBhvr>
                                        <p:cTn id="19" dur="500"/>
                                        <p:tgtEl>
                                          <p:spTgt spid="3"/>
                                        </p:tgtEl>
                                      </p:cBhvr>
                                    </p:animEffect>
                                  </p:childTnLst>
                                </p:cTn>
                              </p:par>
                              <p:par>
                                <p:cTn id="20" presetID="14" presetClass="entr" presetSubtype="10" fill="hold" grpId="0" nodeType="with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randombar(horizontal)">
                                      <p:cBhvr>
                                        <p:cTn id="22" dur="5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1000"/>
                                        <p:tgtEl>
                                          <p:spTgt spid="21"/>
                                        </p:tgtEl>
                                      </p:cBhvr>
                                    </p:animEffect>
                                    <p:anim calcmode="lin" valueType="num">
                                      <p:cBhvr>
                                        <p:cTn id="28" dur="1000" fill="hold"/>
                                        <p:tgtEl>
                                          <p:spTgt spid="21"/>
                                        </p:tgtEl>
                                        <p:attrNameLst>
                                          <p:attrName>ppt_x</p:attrName>
                                        </p:attrNameLst>
                                      </p:cBhvr>
                                      <p:tavLst>
                                        <p:tav tm="0">
                                          <p:val>
                                            <p:strVal val="#ppt_x"/>
                                          </p:val>
                                        </p:tav>
                                        <p:tav tm="100000">
                                          <p:val>
                                            <p:strVal val="#ppt_x"/>
                                          </p:val>
                                        </p:tav>
                                      </p:tavLst>
                                    </p:anim>
                                    <p:anim calcmode="lin" valueType="num">
                                      <p:cBhvr>
                                        <p:cTn id="29"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animBg="1"/>
      <p:bldP spid="18" grpId="0"/>
      <p:bldP spid="19" grpId="0" animBg="1"/>
      <p:bldP spid="3" grpId="0" animBg="1"/>
      <p:bldP spid="20" grpId="0"/>
      <p:bldP spid="21"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圆角矩形 3"/>
          <p:cNvSpPr>
            <a:spLocks noChangeArrowheads="1"/>
          </p:cNvSpPr>
          <p:nvPr/>
        </p:nvSpPr>
        <p:spPr bwMode="auto">
          <a:xfrm>
            <a:off x="1479550" y="869950"/>
            <a:ext cx="9174163" cy="914400"/>
          </a:xfrm>
          <a:prstGeom prst="roundRect">
            <a:avLst>
              <a:gd name="adj" fmla="val 16667"/>
            </a:avLst>
          </a:prstGeom>
          <a:noFill/>
          <a:ln w="12700">
            <a:solidFill>
              <a:srgbClr val="FFFFFF">
                <a:alpha val="38823"/>
              </a:srgbClr>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5" name="文本框 4"/>
          <p:cNvSpPr>
            <a:spLocks noChangeArrowheads="1"/>
          </p:cNvSpPr>
          <p:nvPr/>
        </p:nvSpPr>
        <p:spPr bwMode="auto">
          <a:xfrm>
            <a:off x="2018581" y="1004888"/>
            <a:ext cx="8126083"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en-US" altLang="zh-CN" sz="4000" dirty="0" smtClean="0">
                <a:solidFill>
                  <a:schemeClr val="bg1"/>
                </a:solidFill>
                <a:latin typeface="微软雅黑" panose="020B0503020204020204" pitchFamily="34" charset="-122"/>
                <a:ea typeface="微软雅黑" panose="020B0503020204020204" pitchFamily="34" charset="-122"/>
                <a:sym typeface="Roboto Th" pitchFamily="2" charset="0"/>
              </a:rPr>
              <a:t>Topic Analysis-Topic Relation </a:t>
            </a:r>
            <a:endParaRPr lang="en-US" altLang="zh-CN" sz="4000" dirty="0">
              <a:solidFill>
                <a:schemeClr val="bg1"/>
              </a:solidFill>
              <a:latin typeface="微软雅黑" panose="020B0503020204020204" pitchFamily="34" charset="-122"/>
              <a:ea typeface="微软雅黑" panose="020B0503020204020204" pitchFamily="34" charset="-122"/>
              <a:sym typeface="Roboto Th" pitchFamily="2" charset="0"/>
            </a:endParaRPr>
          </a:p>
        </p:txBody>
      </p:sp>
      <p:sp>
        <p:nvSpPr>
          <p:cNvPr id="15" name="文本框 14"/>
          <p:cNvSpPr txBox="1"/>
          <p:nvPr/>
        </p:nvSpPr>
        <p:spPr>
          <a:xfrm>
            <a:off x="11587655" y="6272213"/>
            <a:ext cx="312906" cy="369332"/>
          </a:xfrm>
          <a:prstGeom prst="rect">
            <a:avLst/>
          </a:prstGeom>
          <a:noFill/>
        </p:spPr>
        <p:txBody>
          <a:bodyPr wrap="none" rtlCol="0">
            <a:spAutoFit/>
          </a:bodyPr>
          <a:lstStyle/>
          <a:p>
            <a:r>
              <a:rPr lang="en-US" altLang="zh-CN" dirty="0" smtClean="0">
                <a:solidFill>
                  <a:schemeClr val="bg1"/>
                </a:solidFill>
              </a:rPr>
              <a:t>8</a:t>
            </a:r>
            <a:endParaRPr lang="zh-CN" altLang="en-US" dirty="0">
              <a:solidFill>
                <a:schemeClr val="bg1"/>
              </a:solidFill>
            </a:endParaRPr>
          </a:p>
        </p:txBody>
      </p:sp>
      <p:sp>
        <p:nvSpPr>
          <p:cNvPr id="28" name="文本框 27"/>
          <p:cNvSpPr txBox="1"/>
          <p:nvPr/>
        </p:nvSpPr>
        <p:spPr>
          <a:xfrm>
            <a:off x="1170540" y="4207782"/>
            <a:ext cx="1193084" cy="461665"/>
          </a:xfrm>
          <a:prstGeom prst="rect">
            <a:avLst/>
          </a:prstGeom>
          <a:noFill/>
        </p:spPr>
        <p:txBody>
          <a:bodyPr wrap="none" rtlCol="0">
            <a:spAutoFit/>
          </a:bodyPr>
          <a:lstStyle/>
          <a:p>
            <a:r>
              <a:rPr lang="en-US" altLang="zh-CN" sz="2400" b="1" dirty="0" smtClean="0">
                <a:solidFill>
                  <a:schemeClr val="bg1"/>
                </a:solidFill>
                <a:latin typeface="微软雅黑" panose="020B0503020204020204" pitchFamily="34" charset="-122"/>
                <a:ea typeface="微软雅黑" panose="020B0503020204020204" pitchFamily="34" charset="-122"/>
              </a:rPr>
              <a:t>Topic1</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13" name="左大括号 12"/>
          <p:cNvSpPr/>
          <p:nvPr/>
        </p:nvSpPr>
        <p:spPr>
          <a:xfrm>
            <a:off x="2517438" y="2909958"/>
            <a:ext cx="529805" cy="3085256"/>
          </a:xfrm>
          <a:prstGeom prst="leftBrace">
            <a:avLst/>
          </a:prstGeom>
          <a:noFill/>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4" name="文本框 13"/>
          <p:cNvSpPr txBox="1"/>
          <p:nvPr/>
        </p:nvSpPr>
        <p:spPr>
          <a:xfrm>
            <a:off x="3196814" y="2615432"/>
            <a:ext cx="1259704" cy="461665"/>
          </a:xfrm>
          <a:prstGeom prst="rect">
            <a:avLst/>
          </a:prstGeom>
          <a:noFill/>
        </p:spPr>
        <p:txBody>
          <a:bodyPr wrap="none" rtlCol="0">
            <a:spAutoFit/>
          </a:bodyPr>
          <a:lstStyle/>
          <a:p>
            <a:r>
              <a:rPr lang="en-US" altLang="zh-CN" sz="2400" b="1" dirty="0" smtClean="0">
                <a:solidFill>
                  <a:schemeClr val="bg1"/>
                </a:solidFill>
                <a:latin typeface="微软雅黑" panose="020B0503020204020204" pitchFamily="34" charset="-122"/>
                <a:ea typeface="微软雅黑" panose="020B0503020204020204" pitchFamily="34" charset="-122"/>
              </a:rPr>
              <a:t>Paper1</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22" name="文本框 21"/>
          <p:cNvSpPr txBox="1"/>
          <p:nvPr/>
        </p:nvSpPr>
        <p:spPr>
          <a:xfrm>
            <a:off x="3158482" y="4303112"/>
            <a:ext cx="1259704" cy="461665"/>
          </a:xfrm>
          <a:prstGeom prst="rect">
            <a:avLst/>
          </a:prstGeom>
          <a:noFill/>
        </p:spPr>
        <p:txBody>
          <a:bodyPr wrap="none" rtlCol="0">
            <a:spAutoFit/>
          </a:bodyPr>
          <a:lstStyle/>
          <a:p>
            <a:r>
              <a:rPr lang="en-US" altLang="zh-CN" sz="2400" b="1" dirty="0" smtClean="0">
                <a:solidFill>
                  <a:schemeClr val="bg1"/>
                </a:solidFill>
                <a:latin typeface="微软雅黑" panose="020B0503020204020204" pitchFamily="34" charset="-122"/>
                <a:ea typeface="微软雅黑" panose="020B0503020204020204" pitchFamily="34" charset="-122"/>
              </a:rPr>
              <a:t>Paper2</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24" name="文本框 23"/>
          <p:cNvSpPr txBox="1"/>
          <p:nvPr/>
        </p:nvSpPr>
        <p:spPr>
          <a:xfrm>
            <a:off x="3399445" y="5634425"/>
            <a:ext cx="777777" cy="461665"/>
          </a:xfrm>
          <a:prstGeom prst="rect">
            <a:avLst/>
          </a:prstGeom>
          <a:noFill/>
        </p:spPr>
        <p:txBody>
          <a:bodyPr wrap="none" rtlCol="0">
            <a:spAutoFit/>
          </a:bodyPr>
          <a:lstStyle/>
          <a:p>
            <a:r>
              <a:rPr lang="en-US" altLang="zh-CN" sz="2400" b="1" dirty="0" smtClean="0">
                <a:solidFill>
                  <a:schemeClr val="bg1"/>
                </a:solidFill>
                <a:latin typeface="微软雅黑" panose="020B0503020204020204" pitchFamily="34" charset="-122"/>
                <a:ea typeface="微软雅黑" panose="020B0503020204020204" pitchFamily="34" charset="-122"/>
              </a:rPr>
              <a:t>……</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cxnSp>
        <p:nvCxnSpPr>
          <p:cNvPr id="7" name="直接箭头连接符 6"/>
          <p:cNvCxnSpPr/>
          <p:nvPr/>
        </p:nvCxnSpPr>
        <p:spPr>
          <a:xfrm flipV="1">
            <a:off x="4572000" y="2455798"/>
            <a:ext cx="1017917" cy="328541"/>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直接箭头连接符 24"/>
          <p:cNvCxnSpPr/>
          <p:nvPr/>
        </p:nvCxnSpPr>
        <p:spPr>
          <a:xfrm>
            <a:off x="4590459" y="2833513"/>
            <a:ext cx="999458" cy="15289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26" name="文本框 25"/>
          <p:cNvSpPr txBox="1"/>
          <p:nvPr/>
        </p:nvSpPr>
        <p:spPr>
          <a:xfrm>
            <a:off x="5723858" y="2224966"/>
            <a:ext cx="1448858" cy="461665"/>
          </a:xfrm>
          <a:prstGeom prst="rect">
            <a:avLst/>
          </a:prstGeom>
          <a:noFill/>
        </p:spPr>
        <p:txBody>
          <a:bodyPr wrap="none" rtlCol="0">
            <a:spAutoFit/>
          </a:bodyPr>
          <a:lstStyle/>
          <a:p>
            <a:r>
              <a:rPr lang="en-US" altLang="zh-CN" sz="2400" b="1" dirty="0" smtClean="0">
                <a:solidFill>
                  <a:schemeClr val="bg1"/>
                </a:solidFill>
                <a:latin typeface="微软雅黑" panose="020B0503020204020204" pitchFamily="34" charset="-122"/>
                <a:ea typeface="微软雅黑" panose="020B0503020204020204" pitchFamily="34" charset="-122"/>
              </a:rPr>
              <a:t>Paper11</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27" name="文本框 26"/>
          <p:cNvSpPr txBox="1"/>
          <p:nvPr/>
        </p:nvSpPr>
        <p:spPr>
          <a:xfrm>
            <a:off x="5723858" y="2783344"/>
            <a:ext cx="1448858" cy="461665"/>
          </a:xfrm>
          <a:prstGeom prst="rect">
            <a:avLst/>
          </a:prstGeom>
          <a:noFill/>
        </p:spPr>
        <p:txBody>
          <a:bodyPr wrap="none" rtlCol="0">
            <a:spAutoFit/>
          </a:bodyPr>
          <a:lstStyle/>
          <a:p>
            <a:r>
              <a:rPr lang="en-US" altLang="zh-CN" sz="2400" b="1" dirty="0" smtClean="0">
                <a:solidFill>
                  <a:schemeClr val="bg1"/>
                </a:solidFill>
                <a:latin typeface="微软雅黑" panose="020B0503020204020204" pitchFamily="34" charset="-122"/>
                <a:ea typeface="微软雅黑" panose="020B0503020204020204" pitchFamily="34" charset="-122"/>
              </a:rPr>
              <a:t>Paper12</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cxnSp>
        <p:nvCxnSpPr>
          <p:cNvPr id="29" name="直接箭头连接符 28"/>
          <p:cNvCxnSpPr/>
          <p:nvPr/>
        </p:nvCxnSpPr>
        <p:spPr>
          <a:xfrm>
            <a:off x="4550712" y="2843396"/>
            <a:ext cx="1039205" cy="632445"/>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32" name="文本框 31"/>
          <p:cNvSpPr txBox="1"/>
          <p:nvPr/>
        </p:nvSpPr>
        <p:spPr>
          <a:xfrm>
            <a:off x="5723858" y="3245009"/>
            <a:ext cx="777777" cy="461665"/>
          </a:xfrm>
          <a:prstGeom prst="rect">
            <a:avLst/>
          </a:prstGeom>
          <a:noFill/>
        </p:spPr>
        <p:txBody>
          <a:bodyPr wrap="none" rtlCol="0">
            <a:spAutoFit/>
          </a:bodyPr>
          <a:lstStyle/>
          <a:p>
            <a:r>
              <a:rPr lang="en-US" altLang="zh-CN" sz="2400" b="1" dirty="0" smtClean="0">
                <a:solidFill>
                  <a:schemeClr val="bg1"/>
                </a:solidFill>
                <a:latin typeface="微软雅黑" panose="020B0503020204020204" pitchFamily="34" charset="-122"/>
                <a:ea typeface="微软雅黑" panose="020B0503020204020204" pitchFamily="34" charset="-122"/>
              </a:rPr>
              <a:t>……</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cxnSp>
        <p:nvCxnSpPr>
          <p:cNvPr id="38" name="直接箭头连接符 37"/>
          <p:cNvCxnSpPr/>
          <p:nvPr/>
        </p:nvCxnSpPr>
        <p:spPr>
          <a:xfrm>
            <a:off x="7358416" y="2444686"/>
            <a:ext cx="1151858"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40" name="文本框 39"/>
          <p:cNvSpPr txBox="1"/>
          <p:nvPr/>
        </p:nvSpPr>
        <p:spPr>
          <a:xfrm>
            <a:off x="8644215" y="2224965"/>
            <a:ext cx="1193084" cy="461665"/>
          </a:xfrm>
          <a:prstGeom prst="rect">
            <a:avLst/>
          </a:prstGeom>
          <a:noFill/>
        </p:spPr>
        <p:txBody>
          <a:bodyPr wrap="none" rtlCol="0">
            <a:spAutoFit/>
          </a:bodyPr>
          <a:lstStyle/>
          <a:p>
            <a:r>
              <a:rPr lang="en-US" altLang="zh-CN" sz="2400" b="1" dirty="0" smtClean="0">
                <a:solidFill>
                  <a:schemeClr val="bg1"/>
                </a:solidFill>
                <a:latin typeface="微软雅黑" panose="020B0503020204020204" pitchFamily="34" charset="-122"/>
                <a:ea typeface="微软雅黑" panose="020B0503020204020204" pitchFamily="34" charset="-122"/>
              </a:rPr>
              <a:t>Topic2</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cxnSp>
        <p:nvCxnSpPr>
          <p:cNvPr id="41" name="直接箭头连接符 40"/>
          <p:cNvCxnSpPr/>
          <p:nvPr/>
        </p:nvCxnSpPr>
        <p:spPr>
          <a:xfrm flipV="1">
            <a:off x="4572000" y="4138842"/>
            <a:ext cx="1017917" cy="328541"/>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直接箭头连接符 41"/>
          <p:cNvCxnSpPr/>
          <p:nvPr/>
        </p:nvCxnSpPr>
        <p:spPr>
          <a:xfrm>
            <a:off x="4590459" y="4516557"/>
            <a:ext cx="999458" cy="15289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43" name="文本框 42"/>
          <p:cNvSpPr txBox="1"/>
          <p:nvPr/>
        </p:nvSpPr>
        <p:spPr>
          <a:xfrm>
            <a:off x="5723858" y="3908010"/>
            <a:ext cx="1448858" cy="461665"/>
          </a:xfrm>
          <a:prstGeom prst="rect">
            <a:avLst/>
          </a:prstGeom>
          <a:noFill/>
        </p:spPr>
        <p:txBody>
          <a:bodyPr wrap="none" rtlCol="0">
            <a:spAutoFit/>
          </a:bodyPr>
          <a:lstStyle/>
          <a:p>
            <a:r>
              <a:rPr lang="en-US" altLang="zh-CN" sz="2400" b="1" dirty="0" smtClean="0">
                <a:solidFill>
                  <a:schemeClr val="bg1"/>
                </a:solidFill>
                <a:latin typeface="微软雅黑" panose="020B0503020204020204" pitchFamily="34" charset="-122"/>
                <a:ea typeface="微软雅黑" panose="020B0503020204020204" pitchFamily="34" charset="-122"/>
              </a:rPr>
              <a:t>Paper21</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44" name="文本框 43"/>
          <p:cNvSpPr txBox="1"/>
          <p:nvPr/>
        </p:nvSpPr>
        <p:spPr>
          <a:xfrm>
            <a:off x="5723858" y="4466388"/>
            <a:ext cx="1448858" cy="461665"/>
          </a:xfrm>
          <a:prstGeom prst="rect">
            <a:avLst/>
          </a:prstGeom>
          <a:noFill/>
        </p:spPr>
        <p:txBody>
          <a:bodyPr wrap="none" rtlCol="0">
            <a:spAutoFit/>
          </a:bodyPr>
          <a:lstStyle/>
          <a:p>
            <a:r>
              <a:rPr lang="en-US" altLang="zh-CN" sz="2400" b="1" dirty="0" smtClean="0">
                <a:solidFill>
                  <a:schemeClr val="bg1"/>
                </a:solidFill>
                <a:latin typeface="微软雅黑" panose="020B0503020204020204" pitchFamily="34" charset="-122"/>
                <a:ea typeface="微软雅黑" panose="020B0503020204020204" pitchFamily="34" charset="-122"/>
              </a:rPr>
              <a:t>Paper22</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cxnSp>
        <p:nvCxnSpPr>
          <p:cNvPr id="45" name="直接箭头连接符 44"/>
          <p:cNvCxnSpPr/>
          <p:nvPr/>
        </p:nvCxnSpPr>
        <p:spPr>
          <a:xfrm>
            <a:off x="4550712" y="4526440"/>
            <a:ext cx="1039205" cy="632445"/>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46" name="文本框 45"/>
          <p:cNvSpPr txBox="1"/>
          <p:nvPr/>
        </p:nvSpPr>
        <p:spPr>
          <a:xfrm>
            <a:off x="5723858" y="4928053"/>
            <a:ext cx="777777" cy="461665"/>
          </a:xfrm>
          <a:prstGeom prst="rect">
            <a:avLst/>
          </a:prstGeom>
          <a:noFill/>
        </p:spPr>
        <p:txBody>
          <a:bodyPr wrap="none" rtlCol="0">
            <a:spAutoFit/>
          </a:bodyPr>
          <a:lstStyle/>
          <a:p>
            <a:r>
              <a:rPr lang="en-US" altLang="zh-CN" sz="2400" b="1" dirty="0" smtClean="0">
                <a:solidFill>
                  <a:schemeClr val="bg1"/>
                </a:solidFill>
                <a:latin typeface="微软雅黑" panose="020B0503020204020204" pitchFamily="34" charset="-122"/>
                <a:ea typeface="微软雅黑" panose="020B0503020204020204" pitchFamily="34" charset="-122"/>
              </a:rPr>
              <a:t>……</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cxnSp>
        <p:nvCxnSpPr>
          <p:cNvPr id="47" name="直接箭头连接符 46"/>
          <p:cNvCxnSpPr/>
          <p:nvPr/>
        </p:nvCxnSpPr>
        <p:spPr>
          <a:xfrm>
            <a:off x="7358416" y="2988847"/>
            <a:ext cx="1151858"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48" name="文本框 47"/>
          <p:cNvSpPr txBox="1"/>
          <p:nvPr/>
        </p:nvSpPr>
        <p:spPr>
          <a:xfrm>
            <a:off x="8644215" y="2769126"/>
            <a:ext cx="1193084" cy="461665"/>
          </a:xfrm>
          <a:prstGeom prst="rect">
            <a:avLst/>
          </a:prstGeom>
          <a:noFill/>
        </p:spPr>
        <p:txBody>
          <a:bodyPr wrap="none" rtlCol="0">
            <a:spAutoFit/>
          </a:bodyPr>
          <a:lstStyle/>
          <a:p>
            <a:r>
              <a:rPr lang="en-US" altLang="zh-CN" sz="2400" b="1" dirty="0" smtClean="0">
                <a:solidFill>
                  <a:schemeClr val="bg1"/>
                </a:solidFill>
                <a:latin typeface="微软雅黑" panose="020B0503020204020204" pitchFamily="34" charset="-122"/>
                <a:ea typeface="微软雅黑" panose="020B0503020204020204" pitchFamily="34" charset="-122"/>
              </a:rPr>
              <a:t>Topic3</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cxnSp>
        <p:nvCxnSpPr>
          <p:cNvPr id="49" name="直接箭头连接符 48"/>
          <p:cNvCxnSpPr/>
          <p:nvPr/>
        </p:nvCxnSpPr>
        <p:spPr>
          <a:xfrm>
            <a:off x="7370448" y="4107157"/>
            <a:ext cx="1151858"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50" name="文本框 49"/>
          <p:cNvSpPr txBox="1"/>
          <p:nvPr/>
        </p:nvSpPr>
        <p:spPr>
          <a:xfrm>
            <a:off x="8656247" y="3887436"/>
            <a:ext cx="1193084" cy="461665"/>
          </a:xfrm>
          <a:prstGeom prst="rect">
            <a:avLst/>
          </a:prstGeom>
          <a:noFill/>
        </p:spPr>
        <p:txBody>
          <a:bodyPr wrap="none" rtlCol="0">
            <a:spAutoFit/>
          </a:bodyPr>
          <a:lstStyle/>
          <a:p>
            <a:r>
              <a:rPr lang="en-US" altLang="zh-CN" sz="2400" b="1" dirty="0" smtClean="0">
                <a:solidFill>
                  <a:schemeClr val="bg1"/>
                </a:solidFill>
                <a:latin typeface="微软雅黑" panose="020B0503020204020204" pitchFamily="34" charset="-122"/>
                <a:ea typeface="微软雅黑" panose="020B0503020204020204" pitchFamily="34" charset="-122"/>
              </a:rPr>
              <a:t>Topic4</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cxnSp>
        <p:nvCxnSpPr>
          <p:cNvPr id="51" name="直接箭头连接符 50"/>
          <p:cNvCxnSpPr/>
          <p:nvPr/>
        </p:nvCxnSpPr>
        <p:spPr>
          <a:xfrm>
            <a:off x="7370448" y="4656212"/>
            <a:ext cx="1151858"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52" name="文本框 51"/>
          <p:cNvSpPr txBox="1"/>
          <p:nvPr/>
        </p:nvSpPr>
        <p:spPr>
          <a:xfrm>
            <a:off x="8656247" y="4436491"/>
            <a:ext cx="1193084" cy="461665"/>
          </a:xfrm>
          <a:prstGeom prst="rect">
            <a:avLst/>
          </a:prstGeom>
          <a:noFill/>
        </p:spPr>
        <p:txBody>
          <a:bodyPr wrap="none" rtlCol="0">
            <a:spAutoFit/>
          </a:bodyPr>
          <a:lstStyle/>
          <a:p>
            <a:r>
              <a:rPr lang="en-US" altLang="zh-CN" sz="2400" b="1" dirty="0" smtClean="0">
                <a:solidFill>
                  <a:schemeClr val="bg1"/>
                </a:solidFill>
                <a:latin typeface="微软雅黑" panose="020B0503020204020204" pitchFamily="34" charset="-122"/>
                <a:ea typeface="微软雅黑" panose="020B0503020204020204" pitchFamily="34" charset="-122"/>
              </a:rPr>
              <a:t>Topic5</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53" name="文本框 52"/>
          <p:cNvSpPr txBox="1"/>
          <p:nvPr/>
        </p:nvSpPr>
        <p:spPr>
          <a:xfrm>
            <a:off x="8789361" y="4928052"/>
            <a:ext cx="777777" cy="461665"/>
          </a:xfrm>
          <a:prstGeom prst="rect">
            <a:avLst/>
          </a:prstGeom>
          <a:noFill/>
        </p:spPr>
        <p:txBody>
          <a:bodyPr wrap="square" rtlCol="0">
            <a:spAutoFit/>
          </a:bodyPr>
          <a:lstStyle/>
          <a:p>
            <a:r>
              <a:rPr lang="en-US" altLang="zh-CN" sz="2400" b="1" dirty="0" smtClean="0">
                <a:solidFill>
                  <a:schemeClr val="bg1"/>
                </a:solidFill>
                <a:latin typeface="微软雅黑" panose="020B0503020204020204" pitchFamily="34" charset="-122"/>
                <a:ea typeface="微软雅黑" panose="020B0503020204020204" pitchFamily="34" charset="-122"/>
              </a:rPr>
              <a:t>……</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54" name="文本框 53"/>
          <p:cNvSpPr txBox="1"/>
          <p:nvPr/>
        </p:nvSpPr>
        <p:spPr>
          <a:xfrm>
            <a:off x="8789361" y="3222974"/>
            <a:ext cx="777777" cy="461665"/>
          </a:xfrm>
          <a:prstGeom prst="rect">
            <a:avLst/>
          </a:prstGeom>
          <a:noFill/>
        </p:spPr>
        <p:txBody>
          <a:bodyPr wrap="none" rtlCol="0">
            <a:spAutoFit/>
          </a:bodyPr>
          <a:lstStyle/>
          <a:p>
            <a:r>
              <a:rPr lang="en-US" altLang="zh-CN" sz="2400" b="1" dirty="0" smtClean="0">
                <a:solidFill>
                  <a:schemeClr val="bg1"/>
                </a:solidFill>
                <a:latin typeface="微软雅黑" panose="020B0503020204020204" pitchFamily="34" charset="-122"/>
                <a:ea typeface="微软雅黑" panose="020B0503020204020204" pitchFamily="34" charset="-122"/>
              </a:rPr>
              <a:t>……</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57499190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par>
                                <p:cTn id="8" presetID="14" presetClass="entr" presetSubtype="10" fill="hold"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randombar(horizontal)">
                                      <p:cBhvr>
                                        <p:cTn id="10" dur="500"/>
                                        <p:tgtEl>
                                          <p:spTgt spid="25"/>
                                        </p:tgtEl>
                                      </p:cBhvr>
                                    </p:animEffect>
                                  </p:childTnLst>
                                </p:cTn>
                              </p:par>
                              <p:par>
                                <p:cTn id="11" presetID="14" presetClass="entr" presetSubtype="10" fill="hold" nodeType="with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randombar(horizontal)">
                                      <p:cBhvr>
                                        <p:cTn id="13" dur="500"/>
                                        <p:tgtEl>
                                          <p:spTgt spid="29"/>
                                        </p:tgtEl>
                                      </p:cBhvr>
                                    </p:animEffect>
                                  </p:childTnLst>
                                </p:cTn>
                              </p:par>
                              <p:par>
                                <p:cTn id="14" presetID="14" presetClass="entr" presetSubtype="10" fill="hold" nodeType="withEffect">
                                  <p:stCondLst>
                                    <p:cond delay="0"/>
                                  </p:stCondLst>
                                  <p:childTnLst>
                                    <p:set>
                                      <p:cBhvr>
                                        <p:cTn id="15" dur="1" fill="hold">
                                          <p:stCondLst>
                                            <p:cond delay="0"/>
                                          </p:stCondLst>
                                        </p:cTn>
                                        <p:tgtEl>
                                          <p:spTgt spid="41"/>
                                        </p:tgtEl>
                                        <p:attrNameLst>
                                          <p:attrName>style.visibility</p:attrName>
                                        </p:attrNameLst>
                                      </p:cBhvr>
                                      <p:to>
                                        <p:strVal val="visible"/>
                                      </p:to>
                                    </p:set>
                                    <p:animEffect transition="in" filter="randombar(horizontal)">
                                      <p:cBhvr>
                                        <p:cTn id="16" dur="500"/>
                                        <p:tgtEl>
                                          <p:spTgt spid="41"/>
                                        </p:tgtEl>
                                      </p:cBhvr>
                                    </p:animEffect>
                                  </p:childTnLst>
                                </p:cTn>
                              </p:par>
                              <p:par>
                                <p:cTn id="17" presetID="14" presetClass="entr" presetSubtype="10" fill="hold" nodeType="withEffect">
                                  <p:stCondLst>
                                    <p:cond delay="0"/>
                                  </p:stCondLst>
                                  <p:childTnLst>
                                    <p:set>
                                      <p:cBhvr>
                                        <p:cTn id="18" dur="1" fill="hold">
                                          <p:stCondLst>
                                            <p:cond delay="0"/>
                                          </p:stCondLst>
                                        </p:cTn>
                                        <p:tgtEl>
                                          <p:spTgt spid="42"/>
                                        </p:tgtEl>
                                        <p:attrNameLst>
                                          <p:attrName>style.visibility</p:attrName>
                                        </p:attrNameLst>
                                      </p:cBhvr>
                                      <p:to>
                                        <p:strVal val="visible"/>
                                      </p:to>
                                    </p:set>
                                    <p:animEffect transition="in" filter="randombar(horizontal)">
                                      <p:cBhvr>
                                        <p:cTn id="19" dur="500"/>
                                        <p:tgtEl>
                                          <p:spTgt spid="42"/>
                                        </p:tgtEl>
                                      </p:cBhvr>
                                    </p:animEffect>
                                  </p:childTnLst>
                                </p:cTn>
                              </p:par>
                              <p:par>
                                <p:cTn id="20" presetID="14" presetClass="entr" presetSubtype="10" fill="hold" nodeType="withEffect">
                                  <p:stCondLst>
                                    <p:cond delay="0"/>
                                  </p:stCondLst>
                                  <p:childTnLst>
                                    <p:set>
                                      <p:cBhvr>
                                        <p:cTn id="21" dur="1" fill="hold">
                                          <p:stCondLst>
                                            <p:cond delay="0"/>
                                          </p:stCondLst>
                                        </p:cTn>
                                        <p:tgtEl>
                                          <p:spTgt spid="45"/>
                                        </p:tgtEl>
                                        <p:attrNameLst>
                                          <p:attrName>style.visibility</p:attrName>
                                        </p:attrNameLst>
                                      </p:cBhvr>
                                      <p:to>
                                        <p:strVal val="visible"/>
                                      </p:to>
                                    </p:set>
                                    <p:animEffect transition="in" filter="randombar(horizontal)">
                                      <p:cBhvr>
                                        <p:cTn id="22" dur="500"/>
                                        <p:tgtEl>
                                          <p:spTgt spid="45"/>
                                        </p:tgtEl>
                                      </p:cBhvr>
                                    </p:animEffect>
                                  </p:childTnLst>
                                </p:cTn>
                              </p:par>
                              <p:par>
                                <p:cTn id="23" presetID="14" presetClass="entr" presetSubtype="10" fill="hold" grpId="0" nodeType="withEffect">
                                  <p:stCondLst>
                                    <p:cond delay="0"/>
                                  </p:stCondLst>
                                  <p:childTnLst>
                                    <p:set>
                                      <p:cBhvr>
                                        <p:cTn id="24" dur="1" fill="hold">
                                          <p:stCondLst>
                                            <p:cond delay="0"/>
                                          </p:stCondLst>
                                        </p:cTn>
                                        <p:tgtEl>
                                          <p:spTgt spid="46"/>
                                        </p:tgtEl>
                                        <p:attrNameLst>
                                          <p:attrName>style.visibility</p:attrName>
                                        </p:attrNameLst>
                                      </p:cBhvr>
                                      <p:to>
                                        <p:strVal val="visible"/>
                                      </p:to>
                                    </p:set>
                                    <p:animEffect transition="in" filter="randombar(horizontal)">
                                      <p:cBhvr>
                                        <p:cTn id="25" dur="500"/>
                                        <p:tgtEl>
                                          <p:spTgt spid="46"/>
                                        </p:tgtEl>
                                      </p:cBhvr>
                                    </p:animEffect>
                                  </p:childTnLst>
                                </p:cTn>
                              </p:par>
                              <p:par>
                                <p:cTn id="26" presetID="14" presetClass="entr" presetSubtype="10" fill="hold" grpId="0" nodeType="withEffect">
                                  <p:stCondLst>
                                    <p:cond delay="0"/>
                                  </p:stCondLst>
                                  <p:childTnLst>
                                    <p:set>
                                      <p:cBhvr>
                                        <p:cTn id="27" dur="1" fill="hold">
                                          <p:stCondLst>
                                            <p:cond delay="0"/>
                                          </p:stCondLst>
                                        </p:cTn>
                                        <p:tgtEl>
                                          <p:spTgt spid="44"/>
                                        </p:tgtEl>
                                        <p:attrNameLst>
                                          <p:attrName>style.visibility</p:attrName>
                                        </p:attrNameLst>
                                      </p:cBhvr>
                                      <p:to>
                                        <p:strVal val="visible"/>
                                      </p:to>
                                    </p:set>
                                    <p:animEffect transition="in" filter="randombar(horizontal)">
                                      <p:cBhvr>
                                        <p:cTn id="28" dur="500"/>
                                        <p:tgtEl>
                                          <p:spTgt spid="44"/>
                                        </p:tgtEl>
                                      </p:cBhvr>
                                    </p:animEffect>
                                  </p:childTnLst>
                                </p:cTn>
                              </p:par>
                              <p:par>
                                <p:cTn id="29" presetID="14" presetClass="entr" presetSubtype="10" fill="hold" grpId="0" nodeType="withEffect">
                                  <p:stCondLst>
                                    <p:cond delay="0"/>
                                  </p:stCondLst>
                                  <p:childTnLst>
                                    <p:set>
                                      <p:cBhvr>
                                        <p:cTn id="30" dur="1" fill="hold">
                                          <p:stCondLst>
                                            <p:cond delay="0"/>
                                          </p:stCondLst>
                                        </p:cTn>
                                        <p:tgtEl>
                                          <p:spTgt spid="43"/>
                                        </p:tgtEl>
                                        <p:attrNameLst>
                                          <p:attrName>style.visibility</p:attrName>
                                        </p:attrNameLst>
                                      </p:cBhvr>
                                      <p:to>
                                        <p:strVal val="visible"/>
                                      </p:to>
                                    </p:set>
                                    <p:animEffect transition="in" filter="randombar(horizontal)">
                                      <p:cBhvr>
                                        <p:cTn id="31" dur="500"/>
                                        <p:tgtEl>
                                          <p:spTgt spid="43"/>
                                        </p:tgtEl>
                                      </p:cBhvr>
                                    </p:animEffect>
                                  </p:childTnLst>
                                </p:cTn>
                              </p:par>
                              <p:par>
                                <p:cTn id="32" presetID="14" presetClass="entr" presetSubtype="10" fill="hold" grpId="0" nodeType="withEffect">
                                  <p:stCondLst>
                                    <p:cond delay="0"/>
                                  </p:stCondLst>
                                  <p:childTnLst>
                                    <p:set>
                                      <p:cBhvr>
                                        <p:cTn id="33" dur="1" fill="hold">
                                          <p:stCondLst>
                                            <p:cond delay="0"/>
                                          </p:stCondLst>
                                        </p:cTn>
                                        <p:tgtEl>
                                          <p:spTgt spid="32"/>
                                        </p:tgtEl>
                                        <p:attrNameLst>
                                          <p:attrName>style.visibility</p:attrName>
                                        </p:attrNameLst>
                                      </p:cBhvr>
                                      <p:to>
                                        <p:strVal val="visible"/>
                                      </p:to>
                                    </p:set>
                                    <p:animEffect transition="in" filter="randombar(horizontal)">
                                      <p:cBhvr>
                                        <p:cTn id="34" dur="500"/>
                                        <p:tgtEl>
                                          <p:spTgt spid="32"/>
                                        </p:tgtEl>
                                      </p:cBhvr>
                                    </p:animEffect>
                                  </p:childTnLst>
                                </p:cTn>
                              </p:par>
                              <p:par>
                                <p:cTn id="35" presetID="14" presetClass="entr" presetSubtype="10" fill="hold" grpId="0" nodeType="withEffect">
                                  <p:stCondLst>
                                    <p:cond delay="0"/>
                                  </p:stCondLst>
                                  <p:childTnLst>
                                    <p:set>
                                      <p:cBhvr>
                                        <p:cTn id="36" dur="1" fill="hold">
                                          <p:stCondLst>
                                            <p:cond delay="0"/>
                                          </p:stCondLst>
                                        </p:cTn>
                                        <p:tgtEl>
                                          <p:spTgt spid="27"/>
                                        </p:tgtEl>
                                        <p:attrNameLst>
                                          <p:attrName>style.visibility</p:attrName>
                                        </p:attrNameLst>
                                      </p:cBhvr>
                                      <p:to>
                                        <p:strVal val="visible"/>
                                      </p:to>
                                    </p:set>
                                    <p:animEffect transition="in" filter="randombar(horizontal)">
                                      <p:cBhvr>
                                        <p:cTn id="37" dur="500"/>
                                        <p:tgtEl>
                                          <p:spTgt spid="27"/>
                                        </p:tgtEl>
                                      </p:cBhvr>
                                    </p:animEffect>
                                  </p:childTnLst>
                                </p:cTn>
                              </p:par>
                              <p:par>
                                <p:cTn id="38" presetID="14" presetClass="entr" presetSubtype="10" fill="hold" grpId="0" nodeType="withEffect">
                                  <p:stCondLst>
                                    <p:cond delay="0"/>
                                  </p:stCondLst>
                                  <p:childTnLst>
                                    <p:set>
                                      <p:cBhvr>
                                        <p:cTn id="39" dur="1" fill="hold">
                                          <p:stCondLst>
                                            <p:cond delay="0"/>
                                          </p:stCondLst>
                                        </p:cTn>
                                        <p:tgtEl>
                                          <p:spTgt spid="26"/>
                                        </p:tgtEl>
                                        <p:attrNameLst>
                                          <p:attrName>style.visibility</p:attrName>
                                        </p:attrNameLst>
                                      </p:cBhvr>
                                      <p:to>
                                        <p:strVal val="visible"/>
                                      </p:to>
                                    </p:set>
                                    <p:animEffect transition="in" filter="randombar(horizontal)">
                                      <p:cBhvr>
                                        <p:cTn id="40" dur="500"/>
                                        <p:tgtEl>
                                          <p:spTgt spid="26"/>
                                        </p:tgtEl>
                                      </p:cBhvr>
                                    </p:animEffect>
                                  </p:childTnLst>
                                </p:cTn>
                              </p:par>
                            </p:childTnLst>
                          </p:cTn>
                        </p:par>
                      </p:childTnLst>
                    </p:cTn>
                  </p:par>
                  <p:par>
                    <p:cTn id="41" fill="hold">
                      <p:stCondLst>
                        <p:cond delay="indefinite"/>
                      </p:stCondLst>
                      <p:childTnLst>
                        <p:par>
                          <p:cTn id="42" fill="hold">
                            <p:stCondLst>
                              <p:cond delay="0"/>
                            </p:stCondLst>
                            <p:childTnLst>
                              <p:par>
                                <p:cTn id="43" presetID="14" presetClass="entr" presetSubtype="10" fill="hold" nodeType="clickEffect">
                                  <p:stCondLst>
                                    <p:cond delay="0"/>
                                  </p:stCondLst>
                                  <p:childTnLst>
                                    <p:set>
                                      <p:cBhvr>
                                        <p:cTn id="44" dur="1" fill="hold">
                                          <p:stCondLst>
                                            <p:cond delay="0"/>
                                          </p:stCondLst>
                                        </p:cTn>
                                        <p:tgtEl>
                                          <p:spTgt spid="38"/>
                                        </p:tgtEl>
                                        <p:attrNameLst>
                                          <p:attrName>style.visibility</p:attrName>
                                        </p:attrNameLst>
                                      </p:cBhvr>
                                      <p:to>
                                        <p:strVal val="visible"/>
                                      </p:to>
                                    </p:set>
                                    <p:animEffect transition="in" filter="randombar(horizontal)">
                                      <p:cBhvr>
                                        <p:cTn id="45" dur="500"/>
                                        <p:tgtEl>
                                          <p:spTgt spid="38"/>
                                        </p:tgtEl>
                                      </p:cBhvr>
                                    </p:animEffect>
                                  </p:childTnLst>
                                </p:cTn>
                              </p:par>
                              <p:par>
                                <p:cTn id="46" presetID="14" presetClass="entr" presetSubtype="10" fill="hold" nodeType="withEffect">
                                  <p:stCondLst>
                                    <p:cond delay="0"/>
                                  </p:stCondLst>
                                  <p:childTnLst>
                                    <p:set>
                                      <p:cBhvr>
                                        <p:cTn id="47" dur="1" fill="hold">
                                          <p:stCondLst>
                                            <p:cond delay="0"/>
                                          </p:stCondLst>
                                        </p:cTn>
                                        <p:tgtEl>
                                          <p:spTgt spid="47"/>
                                        </p:tgtEl>
                                        <p:attrNameLst>
                                          <p:attrName>style.visibility</p:attrName>
                                        </p:attrNameLst>
                                      </p:cBhvr>
                                      <p:to>
                                        <p:strVal val="visible"/>
                                      </p:to>
                                    </p:set>
                                    <p:animEffect transition="in" filter="randombar(horizontal)">
                                      <p:cBhvr>
                                        <p:cTn id="48" dur="500"/>
                                        <p:tgtEl>
                                          <p:spTgt spid="47"/>
                                        </p:tgtEl>
                                      </p:cBhvr>
                                    </p:animEffect>
                                  </p:childTnLst>
                                </p:cTn>
                              </p:par>
                              <p:par>
                                <p:cTn id="49" presetID="14" presetClass="entr" presetSubtype="10" fill="hold" nodeType="withEffect">
                                  <p:stCondLst>
                                    <p:cond delay="0"/>
                                  </p:stCondLst>
                                  <p:childTnLst>
                                    <p:set>
                                      <p:cBhvr>
                                        <p:cTn id="50" dur="1" fill="hold">
                                          <p:stCondLst>
                                            <p:cond delay="0"/>
                                          </p:stCondLst>
                                        </p:cTn>
                                        <p:tgtEl>
                                          <p:spTgt spid="49"/>
                                        </p:tgtEl>
                                        <p:attrNameLst>
                                          <p:attrName>style.visibility</p:attrName>
                                        </p:attrNameLst>
                                      </p:cBhvr>
                                      <p:to>
                                        <p:strVal val="visible"/>
                                      </p:to>
                                    </p:set>
                                    <p:animEffect transition="in" filter="randombar(horizontal)">
                                      <p:cBhvr>
                                        <p:cTn id="51" dur="500"/>
                                        <p:tgtEl>
                                          <p:spTgt spid="49"/>
                                        </p:tgtEl>
                                      </p:cBhvr>
                                    </p:animEffect>
                                  </p:childTnLst>
                                </p:cTn>
                              </p:par>
                              <p:par>
                                <p:cTn id="52" presetID="14" presetClass="entr" presetSubtype="10" fill="hold" nodeType="withEffect">
                                  <p:stCondLst>
                                    <p:cond delay="0"/>
                                  </p:stCondLst>
                                  <p:childTnLst>
                                    <p:set>
                                      <p:cBhvr>
                                        <p:cTn id="53" dur="1" fill="hold">
                                          <p:stCondLst>
                                            <p:cond delay="0"/>
                                          </p:stCondLst>
                                        </p:cTn>
                                        <p:tgtEl>
                                          <p:spTgt spid="51"/>
                                        </p:tgtEl>
                                        <p:attrNameLst>
                                          <p:attrName>style.visibility</p:attrName>
                                        </p:attrNameLst>
                                      </p:cBhvr>
                                      <p:to>
                                        <p:strVal val="visible"/>
                                      </p:to>
                                    </p:set>
                                    <p:animEffect transition="in" filter="randombar(horizontal)">
                                      <p:cBhvr>
                                        <p:cTn id="54" dur="500"/>
                                        <p:tgtEl>
                                          <p:spTgt spid="51"/>
                                        </p:tgtEl>
                                      </p:cBhvr>
                                    </p:animEffect>
                                  </p:childTnLst>
                                </p:cTn>
                              </p:par>
                              <p:par>
                                <p:cTn id="55" presetID="14" presetClass="entr" presetSubtype="10" fill="hold" grpId="0" nodeType="withEffect">
                                  <p:stCondLst>
                                    <p:cond delay="0"/>
                                  </p:stCondLst>
                                  <p:childTnLst>
                                    <p:set>
                                      <p:cBhvr>
                                        <p:cTn id="56" dur="1" fill="hold">
                                          <p:stCondLst>
                                            <p:cond delay="0"/>
                                          </p:stCondLst>
                                        </p:cTn>
                                        <p:tgtEl>
                                          <p:spTgt spid="50"/>
                                        </p:tgtEl>
                                        <p:attrNameLst>
                                          <p:attrName>style.visibility</p:attrName>
                                        </p:attrNameLst>
                                      </p:cBhvr>
                                      <p:to>
                                        <p:strVal val="visible"/>
                                      </p:to>
                                    </p:set>
                                    <p:animEffect transition="in" filter="randombar(horizontal)">
                                      <p:cBhvr>
                                        <p:cTn id="57" dur="500"/>
                                        <p:tgtEl>
                                          <p:spTgt spid="50"/>
                                        </p:tgtEl>
                                      </p:cBhvr>
                                    </p:animEffect>
                                  </p:childTnLst>
                                </p:cTn>
                              </p:par>
                              <p:par>
                                <p:cTn id="58" presetID="14" presetClass="entr" presetSubtype="10" fill="hold" grpId="0" nodeType="withEffect">
                                  <p:stCondLst>
                                    <p:cond delay="0"/>
                                  </p:stCondLst>
                                  <p:childTnLst>
                                    <p:set>
                                      <p:cBhvr>
                                        <p:cTn id="59" dur="1" fill="hold">
                                          <p:stCondLst>
                                            <p:cond delay="0"/>
                                          </p:stCondLst>
                                        </p:cTn>
                                        <p:tgtEl>
                                          <p:spTgt spid="52"/>
                                        </p:tgtEl>
                                        <p:attrNameLst>
                                          <p:attrName>style.visibility</p:attrName>
                                        </p:attrNameLst>
                                      </p:cBhvr>
                                      <p:to>
                                        <p:strVal val="visible"/>
                                      </p:to>
                                    </p:set>
                                    <p:animEffect transition="in" filter="randombar(horizontal)">
                                      <p:cBhvr>
                                        <p:cTn id="60" dur="500"/>
                                        <p:tgtEl>
                                          <p:spTgt spid="52"/>
                                        </p:tgtEl>
                                      </p:cBhvr>
                                    </p:animEffect>
                                  </p:childTnLst>
                                </p:cTn>
                              </p:par>
                              <p:par>
                                <p:cTn id="61" presetID="14" presetClass="entr" presetSubtype="10" fill="hold" grpId="0" nodeType="withEffect">
                                  <p:stCondLst>
                                    <p:cond delay="0"/>
                                  </p:stCondLst>
                                  <p:childTnLst>
                                    <p:set>
                                      <p:cBhvr>
                                        <p:cTn id="62" dur="1" fill="hold">
                                          <p:stCondLst>
                                            <p:cond delay="0"/>
                                          </p:stCondLst>
                                        </p:cTn>
                                        <p:tgtEl>
                                          <p:spTgt spid="53"/>
                                        </p:tgtEl>
                                        <p:attrNameLst>
                                          <p:attrName>style.visibility</p:attrName>
                                        </p:attrNameLst>
                                      </p:cBhvr>
                                      <p:to>
                                        <p:strVal val="visible"/>
                                      </p:to>
                                    </p:set>
                                    <p:animEffect transition="in" filter="randombar(horizontal)">
                                      <p:cBhvr>
                                        <p:cTn id="63" dur="500"/>
                                        <p:tgtEl>
                                          <p:spTgt spid="53"/>
                                        </p:tgtEl>
                                      </p:cBhvr>
                                    </p:animEffect>
                                  </p:childTnLst>
                                </p:cTn>
                              </p:par>
                              <p:par>
                                <p:cTn id="64" presetID="14" presetClass="entr" presetSubtype="10" fill="hold" grpId="0" nodeType="withEffect">
                                  <p:stCondLst>
                                    <p:cond delay="0"/>
                                  </p:stCondLst>
                                  <p:childTnLst>
                                    <p:set>
                                      <p:cBhvr>
                                        <p:cTn id="65" dur="1" fill="hold">
                                          <p:stCondLst>
                                            <p:cond delay="0"/>
                                          </p:stCondLst>
                                        </p:cTn>
                                        <p:tgtEl>
                                          <p:spTgt spid="54"/>
                                        </p:tgtEl>
                                        <p:attrNameLst>
                                          <p:attrName>style.visibility</p:attrName>
                                        </p:attrNameLst>
                                      </p:cBhvr>
                                      <p:to>
                                        <p:strVal val="visible"/>
                                      </p:to>
                                    </p:set>
                                    <p:animEffect transition="in" filter="randombar(horizontal)">
                                      <p:cBhvr>
                                        <p:cTn id="66" dur="500"/>
                                        <p:tgtEl>
                                          <p:spTgt spid="54"/>
                                        </p:tgtEl>
                                      </p:cBhvr>
                                    </p:animEffect>
                                  </p:childTnLst>
                                </p:cTn>
                              </p:par>
                              <p:par>
                                <p:cTn id="67" presetID="14" presetClass="entr" presetSubtype="10" fill="hold" grpId="0" nodeType="withEffect">
                                  <p:stCondLst>
                                    <p:cond delay="0"/>
                                  </p:stCondLst>
                                  <p:childTnLst>
                                    <p:set>
                                      <p:cBhvr>
                                        <p:cTn id="68" dur="1" fill="hold">
                                          <p:stCondLst>
                                            <p:cond delay="0"/>
                                          </p:stCondLst>
                                        </p:cTn>
                                        <p:tgtEl>
                                          <p:spTgt spid="48"/>
                                        </p:tgtEl>
                                        <p:attrNameLst>
                                          <p:attrName>style.visibility</p:attrName>
                                        </p:attrNameLst>
                                      </p:cBhvr>
                                      <p:to>
                                        <p:strVal val="visible"/>
                                      </p:to>
                                    </p:set>
                                    <p:animEffect transition="in" filter="randombar(horizontal)">
                                      <p:cBhvr>
                                        <p:cTn id="69" dur="500"/>
                                        <p:tgtEl>
                                          <p:spTgt spid="48"/>
                                        </p:tgtEl>
                                      </p:cBhvr>
                                    </p:animEffect>
                                  </p:childTnLst>
                                </p:cTn>
                              </p:par>
                              <p:par>
                                <p:cTn id="70" presetID="14" presetClass="entr" presetSubtype="10" fill="hold" grpId="0" nodeType="withEffect">
                                  <p:stCondLst>
                                    <p:cond delay="0"/>
                                  </p:stCondLst>
                                  <p:childTnLst>
                                    <p:set>
                                      <p:cBhvr>
                                        <p:cTn id="71" dur="1" fill="hold">
                                          <p:stCondLst>
                                            <p:cond delay="0"/>
                                          </p:stCondLst>
                                        </p:cTn>
                                        <p:tgtEl>
                                          <p:spTgt spid="40"/>
                                        </p:tgtEl>
                                        <p:attrNameLst>
                                          <p:attrName>style.visibility</p:attrName>
                                        </p:attrNameLst>
                                      </p:cBhvr>
                                      <p:to>
                                        <p:strVal val="visible"/>
                                      </p:to>
                                    </p:set>
                                    <p:animEffect transition="in" filter="randombar(horizontal)">
                                      <p:cBhvr>
                                        <p:cTn id="72"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P spid="32" grpId="0"/>
      <p:bldP spid="40" grpId="0"/>
      <p:bldP spid="43" grpId="0"/>
      <p:bldP spid="44" grpId="0"/>
      <p:bldP spid="46" grpId="0"/>
      <p:bldP spid="48" grpId="0"/>
      <p:bldP spid="50" grpId="0"/>
      <p:bldP spid="52" grpId="0"/>
      <p:bldP spid="53" grpId="0"/>
      <p:bldP spid="54"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圆角矩形 3"/>
          <p:cNvSpPr>
            <a:spLocks noChangeArrowheads="1"/>
          </p:cNvSpPr>
          <p:nvPr/>
        </p:nvSpPr>
        <p:spPr bwMode="auto">
          <a:xfrm>
            <a:off x="1479550" y="869950"/>
            <a:ext cx="9174163" cy="914400"/>
          </a:xfrm>
          <a:prstGeom prst="roundRect">
            <a:avLst>
              <a:gd name="adj" fmla="val 16667"/>
            </a:avLst>
          </a:prstGeom>
          <a:noFill/>
          <a:ln w="12700">
            <a:solidFill>
              <a:srgbClr val="FFFFFF">
                <a:alpha val="38823"/>
              </a:srgbClr>
            </a:solidFill>
            <a:miter lim="800000"/>
            <a:headEnd/>
            <a:tailEnd/>
          </a:ln>
          <a:extLst>
            <a:ext uri="{909E8E84-426E-40DD-AFC4-6F175D3DCCD1}">
              <a14:hiddenFill xmlns:a14="http://schemas.microsoft.com/office/drawing/2010/main">
                <a:solidFill>
                  <a:srgbClr val="FFFFFF"/>
                </a:solidFill>
              </a14:hiddenFill>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endParaRPr lang="zh-CN" altLang="zh-CN" sz="1800">
              <a:solidFill>
                <a:srgbClr val="FFFFFF"/>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5" name="文本框 4"/>
          <p:cNvSpPr>
            <a:spLocks noChangeArrowheads="1"/>
          </p:cNvSpPr>
          <p:nvPr/>
        </p:nvSpPr>
        <p:spPr bwMode="auto">
          <a:xfrm>
            <a:off x="2018581" y="1004888"/>
            <a:ext cx="8126083"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algn="ctr" eaLnBrk="1" hangingPunct="1">
              <a:lnSpc>
                <a:spcPct val="100000"/>
              </a:lnSpc>
              <a:spcBef>
                <a:spcPct val="0"/>
              </a:spcBef>
              <a:buFont typeface="Arial" panose="020B0604020202020204" pitchFamily="34" charset="0"/>
              <a:buNone/>
            </a:pPr>
            <a:r>
              <a:rPr lang="en-US" altLang="zh-CN" sz="4000" dirty="0" smtClean="0">
                <a:solidFill>
                  <a:schemeClr val="bg1"/>
                </a:solidFill>
                <a:latin typeface="微软雅黑" panose="020B0503020204020204" pitchFamily="34" charset="-122"/>
                <a:ea typeface="微软雅黑" panose="020B0503020204020204" pitchFamily="34" charset="-122"/>
                <a:sym typeface="Roboto Th" pitchFamily="2" charset="0"/>
              </a:rPr>
              <a:t>Topic Relation-Demo </a:t>
            </a:r>
            <a:endParaRPr lang="en-US" altLang="zh-CN" sz="4000" dirty="0">
              <a:solidFill>
                <a:schemeClr val="bg1"/>
              </a:solidFill>
              <a:latin typeface="微软雅黑" panose="020B0503020204020204" pitchFamily="34" charset="-122"/>
              <a:ea typeface="微软雅黑" panose="020B0503020204020204" pitchFamily="34" charset="-122"/>
              <a:sym typeface="Roboto Th" pitchFamily="2" charset="0"/>
            </a:endParaRPr>
          </a:p>
        </p:txBody>
      </p:sp>
      <p:sp>
        <p:nvSpPr>
          <p:cNvPr id="15" name="文本框 14"/>
          <p:cNvSpPr txBox="1"/>
          <p:nvPr/>
        </p:nvSpPr>
        <p:spPr>
          <a:xfrm>
            <a:off x="11587655" y="6272213"/>
            <a:ext cx="312906" cy="369332"/>
          </a:xfrm>
          <a:prstGeom prst="rect">
            <a:avLst/>
          </a:prstGeom>
          <a:noFill/>
        </p:spPr>
        <p:txBody>
          <a:bodyPr wrap="none" rtlCol="0">
            <a:spAutoFit/>
          </a:bodyPr>
          <a:lstStyle/>
          <a:p>
            <a:r>
              <a:rPr lang="en-US" altLang="zh-CN" dirty="0" smtClean="0">
                <a:solidFill>
                  <a:schemeClr val="bg1"/>
                </a:solidFill>
              </a:rPr>
              <a:t>9</a:t>
            </a:r>
            <a:endParaRPr lang="zh-CN" altLang="en-US" dirty="0">
              <a:solidFill>
                <a:schemeClr val="bg1"/>
              </a:solidFill>
            </a:endParaRPr>
          </a:p>
        </p:txBody>
      </p:sp>
      <p:sp>
        <p:nvSpPr>
          <p:cNvPr id="33" name="文本框 32"/>
          <p:cNvSpPr txBox="1"/>
          <p:nvPr/>
        </p:nvSpPr>
        <p:spPr>
          <a:xfrm>
            <a:off x="1479550" y="3789551"/>
            <a:ext cx="3515578" cy="461665"/>
          </a:xfrm>
          <a:prstGeom prst="rect">
            <a:avLst/>
          </a:prstGeom>
          <a:noFill/>
        </p:spPr>
        <p:txBody>
          <a:bodyPr wrap="none" rtlCol="0">
            <a:spAutoFit/>
          </a:bodyPr>
          <a:lstStyle/>
          <a:p>
            <a:r>
              <a:rPr lang="en-US" altLang="zh-CN" sz="2400" b="1" dirty="0" smtClean="0">
                <a:solidFill>
                  <a:schemeClr val="bg1"/>
                </a:solidFill>
                <a:latin typeface="微软雅黑" panose="020B0503020204020204" pitchFamily="34" charset="-122"/>
                <a:ea typeface="微软雅黑" panose="020B0503020204020204" pitchFamily="34" charset="-122"/>
              </a:rPr>
              <a:t>Level 1 – Data mining</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34" name="左大括号 33"/>
          <p:cNvSpPr/>
          <p:nvPr/>
        </p:nvSpPr>
        <p:spPr>
          <a:xfrm>
            <a:off x="5195617" y="2477755"/>
            <a:ext cx="529805" cy="3085256"/>
          </a:xfrm>
          <a:prstGeom prst="leftBrace">
            <a:avLst/>
          </a:prstGeom>
          <a:noFill/>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35" name="文本框 34"/>
          <p:cNvSpPr txBox="1"/>
          <p:nvPr/>
        </p:nvSpPr>
        <p:spPr>
          <a:xfrm>
            <a:off x="6081622" y="2246922"/>
            <a:ext cx="4365169" cy="461665"/>
          </a:xfrm>
          <a:prstGeom prst="rect">
            <a:avLst/>
          </a:prstGeom>
          <a:noFill/>
        </p:spPr>
        <p:txBody>
          <a:bodyPr wrap="none" rtlCol="0">
            <a:spAutoFit/>
          </a:bodyPr>
          <a:lstStyle/>
          <a:p>
            <a:r>
              <a:rPr lang="en-US" altLang="zh-CN" sz="2400" b="1" dirty="0" smtClean="0">
                <a:solidFill>
                  <a:schemeClr val="bg1"/>
                </a:solidFill>
                <a:latin typeface="微软雅黑" panose="020B0503020204020204" pitchFamily="34" charset="-122"/>
                <a:ea typeface="微软雅黑" panose="020B0503020204020204" pitchFamily="34" charset="-122"/>
              </a:rPr>
              <a:t>Level 2 </a:t>
            </a:r>
            <a:r>
              <a:rPr lang="en-US" altLang="zh-CN" sz="2400" b="1" dirty="0">
                <a:solidFill>
                  <a:schemeClr val="bg1"/>
                </a:solidFill>
                <a:latin typeface="微软雅黑" panose="020B0503020204020204" pitchFamily="34" charset="-122"/>
                <a:ea typeface="微软雅黑" panose="020B0503020204020204" pitchFamily="34" charset="-122"/>
              </a:rPr>
              <a:t>– Data visualization</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36" name="文本框 35"/>
          <p:cNvSpPr txBox="1"/>
          <p:nvPr/>
        </p:nvSpPr>
        <p:spPr>
          <a:xfrm>
            <a:off x="6066631" y="3270510"/>
            <a:ext cx="4067011" cy="461665"/>
          </a:xfrm>
          <a:prstGeom prst="rect">
            <a:avLst/>
          </a:prstGeom>
          <a:noFill/>
        </p:spPr>
        <p:txBody>
          <a:bodyPr wrap="none" rtlCol="0">
            <a:spAutoFit/>
          </a:bodyPr>
          <a:lstStyle/>
          <a:p>
            <a:r>
              <a:rPr lang="en-US" altLang="zh-CN" sz="2400" b="1" dirty="0" smtClean="0">
                <a:solidFill>
                  <a:schemeClr val="bg1"/>
                </a:solidFill>
                <a:latin typeface="微软雅黑" panose="020B0503020204020204" pitchFamily="34" charset="-122"/>
                <a:ea typeface="微软雅黑" panose="020B0503020204020204" pitchFamily="34" charset="-122"/>
              </a:rPr>
              <a:t>Level 2 </a:t>
            </a:r>
            <a:r>
              <a:rPr lang="en-US" altLang="zh-CN" sz="2400" b="1" dirty="0">
                <a:solidFill>
                  <a:schemeClr val="bg1"/>
                </a:solidFill>
                <a:latin typeface="微软雅黑" panose="020B0503020204020204" pitchFamily="34" charset="-122"/>
                <a:ea typeface="微软雅黑" panose="020B0503020204020204" pitchFamily="34" charset="-122"/>
              </a:rPr>
              <a:t>– Concept mining</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37" name="文本框 36"/>
          <p:cNvSpPr txBox="1"/>
          <p:nvPr/>
        </p:nvSpPr>
        <p:spPr>
          <a:xfrm>
            <a:off x="6081622" y="4265509"/>
            <a:ext cx="2895216" cy="461665"/>
          </a:xfrm>
          <a:prstGeom prst="rect">
            <a:avLst/>
          </a:prstGeom>
          <a:noFill/>
        </p:spPr>
        <p:txBody>
          <a:bodyPr wrap="none" rtlCol="0">
            <a:spAutoFit/>
          </a:bodyPr>
          <a:lstStyle/>
          <a:p>
            <a:r>
              <a:rPr lang="en-US" altLang="zh-CN" sz="2400" b="1" dirty="0" smtClean="0">
                <a:solidFill>
                  <a:schemeClr val="bg1"/>
                </a:solidFill>
                <a:latin typeface="微软雅黑" panose="020B0503020204020204" pitchFamily="34" charset="-122"/>
                <a:ea typeface="微软雅黑" panose="020B0503020204020204" pitchFamily="34" charset="-122"/>
              </a:rPr>
              <a:t>Level 2 </a:t>
            </a:r>
            <a:r>
              <a:rPr lang="en-US" altLang="zh-CN" sz="2400" b="1" dirty="0">
                <a:solidFill>
                  <a:schemeClr val="bg1"/>
                </a:solidFill>
                <a:latin typeface="微软雅黑" panose="020B0503020204020204" pitchFamily="34" charset="-122"/>
                <a:ea typeface="微软雅黑" panose="020B0503020204020204" pitchFamily="34" charset="-122"/>
              </a:rPr>
              <a:t>– Big data</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39" name="文本框 38"/>
          <p:cNvSpPr txBox="1"/>
          <p:nvPr/>
        </p:nvSpPr>
        <p:spPr>
          <a:xfrm>
            <a:off x="6751453" y="5332178"/>
            <a:ext cx="777777" cy="461665"/>
          </a:xfrm>
          <a:prstGeom prst="rect">
            <a:avLst/>
          </a:prstGeom>
          <a:noFill/>
        </p:spPr>
        <p:txBody>
          <a:bodyPr wrap="none" rtlCol="0">
            <a:spAutoFit/>
          </a:bodyPr>
          <a:lstStyle/>
          <a:p>
            <a:r>
              <a:rPr lang="en-US" altLang="zh-CN" sz="2400" b="1" dirty="0" smtClean="0">
                <a:solidFill>
                  <a:schemeClr val="bg1"/>
                </a:solidFill>
                <a:latin typeface="微软雅黑" panose="020B0503020204020204" pitchFamily="34" charset="-122"/>
                <a:ea typeface="微软雅黑" panose="020B0503020204020204" pitchFamily="34" charset="-122"/>
              </a:rPr>
              <a:t>……</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119166804"/>
      </p:ext>
    </p:extLst>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1664</TotalTime>
  <Pages>0</Pages>
  <Words>805</Words>
  <Characters>0</Characters>
  <Application>Microsoft Office PowerPoint</Application>
  <DocSecurity>0</DocSecurity>
  <PresentationFormat>宽屏</PresentationFormat>
  <Lines>0</Lines>
  <Paragraphs>153</Paragraphs>
  <Slides>10</Slides>
  <Notes>10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10</vt:i4>
      </vt:variant>
    </vt:vector>
  </HeadingPairs>
  <TitlesOfParts>
    <vt:vector size="19" baseType="lpstr">
      <vt:lpstr>宋体</vt:lpstr>
      <vt:lpstr>微软雅黑</vt:lpstr>
      <vt:lpstr>Arial</vt:lpstr>
      <vt:lpstr>Calibri</vt:lpstr>
      <vt:lpstr>Calibri Light</vt:lpstr>
      <vt:lpstr>Cambria Math</vt:lpstr>
      <vt:lpstr>Roboto Th</vt:lpstr>
      <vt:lpstr>Times New Roman</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CharactersWithSpaces>0</CharactersWithSpaces>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subject/>
  <dc:creator>黎石林</dc:creator>
  <cp:keywords/>
  <dc:description/>
  <cp:lastModifiedBy>Charlotte Cheng</cp:lastModifiedBy>
  <cp:revision>124</cp:revision>
  <dcterms:created xsi:type="dcterms:W3CDTF">2014-07-22T14:15:00Z</dcterms:created>
  <dcterms:modified xsi:type="dcterms:W3CDTF">2016-06-01T00:28:21Z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2052-9.1.0.4856</vt:lpwstr>
  </property>
</Properties>
</file>