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3" r:id="rId1"/>
  </p:sldMasterIdLst>
  <p:notesMasterIdLst>
    <p:notesMasterId r:id="rId20"/>
  </p:notesMasterIdLst>
  <p:sldIdLst>
    <p:sldId id="256" r:id="rId2"/>
    <p:sldId id="257" r:id="rId3"/>
    <p:sldId id="266" r:id="rId4"/>
    <p:sldId id="280" r:id="rId5"/>
    <p:sldId id="283" r:id="rId6"/>
    <p:sldId id="281" r:id="rId7"/>
    <p:sldId id="282" r:id="rId8"/>
    <p:sldId id="284" r:id="rId9"/>
    <p:sldId id="285" r:id="rId10"/>
    <p:sldId id="286" r:id="rId11"/>
    <p:sldId id="292" r:id="rId12"/>
    <p:sldId id="287" r:id="rId13"/>
    <p:sldId id="288" r:id="rId14"/>
    <p:sldId id="289" r:id="rId15"/>
    <p:sldId id="290" r:id="rId16"/>
    <p:sldId id="291" r:id="rId17"/>
    <p:sldId id="279" r:id="rId18"/>
    <p:sldId id="262" r:id="rId19"/>
  </p:sldIdLst>
  <p:sldSz cx="9144000" cy="5715000" type="screen16x1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EF905"/>
    <a:srgbClr val="2C0CF2"/>
    <a:srgbClr val="00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60" y="-62"/>
      </p:cViewPr>
      <p:guideLst>
        <p:guide orient="horz" pos="3600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noProof="0" smtClean="0"/>
              <a:t>单击此处编辑母版文本样式
第二级
第三级
第四级
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B4AAFAC6-2CEB-4A50-A866-D56D1675BE26}" type="datetimeFigureOut">
              <a:rPr lang="zh-CN" altLang="en-US"/>
              <a:pPr>
                <a:defRPr/>
              </a:pPr>
              <a:t>2016/6/8</a:t>
            </a:fld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6800"/>
            <a:ext cx="2973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" cmpd="sng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200">
                <a:ea typeface="宋体" pitchFamily="2" charset="-122"/>
              </a:defRPr>
            </a:lvl1pPr>
          </a:lstStyle>
          <a:p>
            <a:pPr>
              <a:defRPr/>
            </a:pPr>
            <a:fld id="{1B34457B-4DB0-4542-90DF-CFAFECBCD8C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2663899"/>
      </p:ext>
    </p:extLst>
  </p:cSld>
  <p:clrMap bg1="dk2" tx1="lt1" bg2="dk1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hemeOverride" Target="../theme/themeOverr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1675" y="754063"/>
            <a:ext cx="5270500" cy="3294062"/>
          </a:xfrm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1675" y="754063"/>
            <a:ext cx="5270500" cy="3294062"/>
          </a:xfrm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">
                <a:solidFill>
                  <a:schemeClr val="tx1">
                    <a:alpha val="0"/>
                  </a:schemeClr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>
              <a:ea typeface="宋体" charset="-122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" Type="http://schemas.openxmlformats.org/officeDocument/2006/relationships/image" Target="../media/image3.jpeg"/><Relationship Id="rId16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5.jpeg"/><Relationship Id="rId9" Type="http://schemas.openxmlformats.org/officeDocument/2006/relationships/image" Target="../media/image1.jpeg"/><Relationship Id="rId14" Type="http://schemas.openxmlformats.org/officeDocument/2006/relationships/image" Target="../media/image1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:\图片夹\国外网美图\玻璃水珠\20091026_3d1b4748c4ad09431dc9jc37SRLqpQ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0"/>
            <a:ext cx="16573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3" descr="E:\图片夹\国外网美图\玻璃水珠\20091026_3d1b4748c4ad09431dc9jc37SRLqpQ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275" y="0"/>
            <a:ext cx="938213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3" descr="E:\图片夹\国外网美图\玻璃水珠\20091026_3d1b4748c4ad09431dc9jc37SRLqpQ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0"/>
            <a:ext cx="18748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3" descr="E:\图片夹\国外网美图\玻璃水珠\20091026_3d1b4748c4ad09431dc9jc37SRLqpQ0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38" y="0"/>
            <a:ext cx="15113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 descr="E:\图片夹\国外网美图\玻璃水珠\20091026_3d1b4748c4ad09431dc9jc37SRLqpQ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0"/>
            <a:ext cx="7937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3" descr="E:\图片夹\国外网美图\玻璃水珠\20091026_3d1b4748c4ad09431dc9jc37SRLqpQ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0"/>
            <a:ext cx="10826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3" descr="E:\图片夹\国外网美图\玻璃水珠\20091026_3d1b4748c4ad09431dc9jc37SRLqpQ0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1375" y="0"/>
            <a:ext cx="719138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" name="Picture 3" descr="E:\图片夹\国外网美图\玻璃水珠\20091026_3d1b4748c4ad09431dc9jc37SRLqpQ03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244"/>
          <a:stretch>
            <a:fillRect/>
          </a:stretch>
        </p:blipFill>
        <p:spPr bwMode="auto">
          <a:xfrm>
            <a:off x="-9525" y="0"/>
            <a:ext cx="10541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3049588" y="1128713"/>
            <a:ext cx="6084887" cy="1266825"/>
          </a:xfrm>
          <a:prstGeom prst="rect">
            <a:avLst/>
          </a:prstGeom>
          <a:solidFill>
            <a:srgbClr val="7F7F7F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buFont typeface="Arial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3" name="Picture 7" descr="F:\work\第二\大桥\未标题-6副本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7776" r="2518" b="56677"/>
          <a:stretch>
            <a:fillRect/>
          </a:stretch>
        </p:blipFill>
        <p:spPr bwMode="auto">
          <a:xfrm>
            <a:off x="3049588" y="1128713"/>
            <a:ext cx="6202362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6461125" y="2127250"/>
            <a:ext cx="830263" cy="835025"/>
            <a:chOff x="0" y="0"/>
            <a:chExt cx="523" cy="526"/>
          </a:xfrm>
        </p:grpSpPr>
        <p:pic>
          <p:nvPicPr>
            <p:cNvPr id="15" name="椭圆 10"/>
            <p:cNvPicPr>
              <a:picLocks noChangeArrowheads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3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Text Box 14"/>
            <p:cNvSpPr txBox="1">
              <a:spLocks noChangeArrowheads="1"/>
            </p:cNvSpPr>
            <p:nvPr userDrawn="1"/>
          </p:nvSpPr>
          <p:spPr bwMode="auto">
            <a:xfrm>
              <a:off x="133" y="135"/>
              <a:ext cx="257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4949825" y="1931988"/>
            <a:ext cx="1225550" cy="1225550"/>
            <a:chOff x="0" y="0"/>
            <a:chExt cx="772" cy="772"/>
          </a:xfrm>
        </p:grpSpPr>
        <p:pic>
          <p:nvPicPr>
            <p:cNvPr id="18" name="椭圆 20"/>
            <p:cNvPicPr>
              <a:picLocks noChangeArrowheads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72" cy="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" name="Text Box 17"/>
            <p:cNvSpPr txBox="1">
              <a:spLocks noChangeArrowheads="1"/>
            </p:cNvSpPr>
            <p:nvPr userDrawn="1"/>
          </p:nvSpPr>
          <p:spPr bwMode="auto">
            <a:xfrm>
              <a:off x="169" y="170"/>
              <a:ext cx="433" cy="4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2517775" y="2871788"/>
            <a:ext cx="828675" cy="835025"/>
            <a:chOff x="0" y="0"/>
            <a:chExt cx="522" cy="526"/>
          </a:xfrm>
        </p:grpSpPr>
        <p:pic>
          <p:nvPicPr>
            <p:cNvPr id="21" name="椭圆 23"/>
            <p:cNvPicPr>
              <a:picLocks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2" cy="5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2" name="Text Box 20"/>
            <p:cNvSpPr txBox="1">
              <a:spLocks noChangeArrowheads="1"/>
            </p:cNvSpPr>
            <p:nvPr userDrawn="1"/>
          </p:nvSpPr>
          <p:spPr bwMode="auto">
            <a:xfrm>
              <a:off x="132" y="134"/>
              <a:ext cx="257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3" name="Group 21"/>
          <p:cNvGrpSpPr>
            <a:grpSpLocks/>
          </p:cNvGrpSpPr>
          <p:nvPr/>
        </p:nvGrpSpPr>
        <p:grpSpPr bwMode="auto">
          <a:xfrm>
            <a:off x="4529138" y="1878013"/>
            <a:ext cx="828675" cy="828675"/>
            <a:chOff x="0" y="0"/>
            <a:chExt cx="522" cy="522"/>
          </a:xfrm>
        </p:grpSpPr>
        <p:pic>
          <p:nvPicPr>
            <p:cNvPr id="24" name="椭圆 24"/>
            <p:cNvPicPr>
              <a:picLocks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22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" name="Text Box 23"/>
            <p:cNvSpPr txBox="1">
              <a:spLocks noChangeArrowheads="1"/>
            </p:cNvSpPr>
            <p:nvPr userDrawn="1"/>
          </p:nvSpPr>
          <p:spPr bwMode="auto">
            <a:xfrm>
              <a:off x="133" y="132"/>
              <a:ext cx="257" cy="2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7858125" y="682625"/>
            <a:ext cx="974725" cy="987425"/>
            <a:chOff x="0" y="0"/>
            <a:chExt cx="614" cy="622"/>
          </a:xfrm>
        </p:grpSpPr>
        <p:pic>
          <p:nvPicPr>
            <p:cNvPr id="27" name="椭圆 25"/>
            <p:cNvPicPr>
              <a:picLocks noChangeArrowheads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614" cy="6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8" name="Text Box 26"/>
            <p:cNvSpPr txBox="1">
              <a:spLocks noChangeArrowheads="1"/>
            </p:cNvSpPr>
            <p:nvPr userDrawn="1"/>
          </p:nvSpPr>
          <p:spPr bwMode="auto">
            <a:xfrm>
              <a:off x="147" y="147"/>
              <a:ext cx="32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29" name="Group 27"/>
          <p:cNvGrpSpPr>
            <a:grpSpLocks/>
          </p:cNvGrpSpPr>
          <p:nvPr/>
        </p:nvGrpSpPr>
        <p:grpSpPr bwMode="auto">
          <a:xfrm>
            <a:off x="3181350" y="4022725"/>
            <a:ext cx="914400" cy="914400"/>
            <a:chOff x="0" y="0"/>
            <a:chExt cx="576" cy="576"/>
          </a:xfrm>
        </p:grpSpPr>
        <p:pic>
          <p:nvPicPr>
            <p:cNvPr id="30" name="椭圆 26"/>
            <p:cNvPicPr>
              <a:picLocks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" name="Text Box 29"/>
            <p:cNvSpPr txBox="1">
              <a:spLocks noChangeArrowheads="1"/>
            </p:cNvSpPr>
            <p:nvPr userDrawn="1"/>
          </p:nvSpPr>
          <p:spPr bwMode="auto">
            <a:xfrm>
              <a:off x="141" y="143"/>
              <a:ext cx="294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2" name="Group 30"/>
          <p:cNvGrpSpPr>
            <a:grpSpLocks/>
          </p:cNvGrpSpPr>
          <p:nvPr/>
        </p:nvGrpSpPr>
        <p:grpSpPr bwMode="auto">
          <a:xfrm>
            <a:off x="3267075" y="2511425"/>
            <a:ext cx="744538" cy="744538"/>
            <a:chOff x="0" y="0"/>
            <a:chExt cx="469" cy="469"/>
          </a:xfrm>
        </p:grpSpPr>
        <p:pic>
          <p:nvPicPr>
            <p:cNvPr id="33" name="椭圆 31"/>
            <p:cNvPicPr>
              <a:picLocks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9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4" name="Text Box 32"/>
            <p:cNvSpPr txBox="1">
              <a:spLocks noChangeArrowheads="1"/>
            </p:cNvSpPr>
            <p:nvPr userDrawn="1"/>
          </p:nvSpPr>
          <p:spPr bwMode="auto">
            <a:xfrm>
              <a:off x="126" y="127"/>
              <a:ext cx="216" cy="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5" name="Group 33"/>
          <p:cNvGrpSpPr>
            <a:grpSpLocks/>
          </p:cNvGrpSpPr>
          <p:nvPr/>
        </p:nvGrpSpPr>
        <p:grpSpPr bwMode="auto">
          <a:xfrm>
            <a:off x="2762250" y="2901950"/>
            <a:ext cx="914400" cy="914400"/>
            <a:chOff x="0" y="0"/>
            <a:chExt cx="576" cy="576"/>
          </a:xfrm>
        </p:grpSpPr>
        <p:pic>
          <p:nvPicPr>
            <p:cNvPr id="36" name="椭圆 21"/>
            <p:cNvPicPr>
              <a:picLocks noChangeArrowheads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" cy="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" name="Text Box 35"/>
            <p:cNvSpPr txBox="1">
              <a:spLocks noChangeArrowheads="1"/>
            </p:cNvSpPr>
            <p:nvPr userDrawn="1"/>
          </p:nvSpPr>
          <p:spPr bwMode="auto">
            <a:xfrm>
              <a:off x="141" y="142"/>
              <a:ext cx="294" cy="2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4816475" y="2511425"/>
            <a:ext cx="785813" cy="785813"/>
            <a:chOff x="0" y="0"/>
            <a:chExt cx="495" cy="495"/>
          </a:xfrm>
        </p:grpSpPr>
        <p:pic>
          <p:nvPicPr>
            <p:cNvPr id="39" name="椭圆 22"/>
            <p:cNvPicPr>
              <a:picLocks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5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0" name="Text Box 38"/>
            <p:cNvSpPr txBox="1">
              <a:spLocks noChangeArrowheads="1"/>
            </p:cNvSpPr>
            <p:nvPr userDrawn="1"/>
          </p:nvSpPr>
          <p:spPr bwMode="auto">
            <a:xfrm>
              <a:off x="130" y="131"/>
              <a:ext cx="236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1" name="Group 39"/>
          <p:cNvGrpSpPr>
            <a:grpSpLocks/>
          </p:cNvGrpSpPr>
          <p:nvPr/>
        </p:nvGrpSpPr>
        <p:grpSpPr bwMode="auto">
          <a:xfrm>
            <a:off x="6778625" y="781050"/>
            <a:ext cx="785813" cy="785813"/>
            <a:chOff x="0" y="0"/>
            <a:chExt cx="495" cy="495"/>
          </a:xfrm>
        </p:grpSpPr>
        <p:pic>
          <p:nvPicPr>
            <p:cNvPr id="42" name="椭圆 27"/>
            <p:cNvPicPr>
              <a:picLocks noChangeArrowheads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95" cy="49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3" name="Text Box 41"/>
            <p:cNvSpPr txBox="1">
              <a:spLocks noChangeArrowheads="1"/>
            </p:cNvSpPr>
            <p:nvPr userDrawn="1"/>
          </p:nvSpPr>
          <p:spPr bwMode="auto">
            <a:xfrm>
              <a:off x="128" y="130"/>
              <a:ext cx="237" cy="2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grpSp>
        <p:nvGrpSpPr>
          <p:cNvPr id="44" name="Group 42"/>
          <p:cNvGrpSpPr>
            <a:grpSpLocks/>
          </p:cNvGrpSpPr>
          <p:nvPr/>
        </p:nvGrpSpPr>
        <p:grpSpPr bwMode="auto">
          <a:xfrm>
            <a:off x="1347788" y="3005138"/>
            <a:ext cx="742950" cy="744537"/>
            <a:chOff x="0" y="0"/>
            <a:chExt cx="468" cy="469"/>
          </a:xfrm>
        </p:grpSpPr>
        <p:pic>
          <p:nvPicPr>
            <p:cNvPr id="45" name="椭圆 29"/>
            <p:cNvPicPr>
              <a:picLocks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68" cy="4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6" name="Text Box 44"/>
            <p:cNvSpPr txBox="1">
              <a:spLocks noChangeArrowheads="1"/>
            </p:cNvSpPr>
            <p:nvPr userDrawn="1"/>
          </p:nvSpPr>
          <p:spPr bwMode="auto">
            <a:xfrm>
              <a:off x="125" y="127"/>
              <a:ext cx="217" cy="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2093" name="Rectangle 45"/>
          <p:cNvSpPr>
            <a:spLocks noGrp="1" noChangeArrowheads="1"/>
          </p:cNvSpPr>
          <p:nvPr>
            <p:ph type="subTitle" idx="1"/>
          </p:nvPr>
        </p:nvSpPr>
        <p:spPr>
          <a:xfrm>
            <a:off x="3995738" y="1922463"/>
            <a:ext cx="5113337" cy="503237"/>
          </a:xfrm>
        </p:spPr>
        <p:txBody>
          <a:bodyPr/>
          <a:lstStyle>
            <a:lvl1pPr marL="0" indent="0" algn="r">
              <a:buFont typeface="Arial" pitchFamily="34" charset="0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zh-CN" noProof="0" smtClean="0"/>
              <a:t>单击此处编辑母版副标题样式</a:t>
            </a:r>
          </a:p>
        </p:txBody>
      </p:sp>
      <p:sp>
        <p:nvSpPr>
          <p:cNvPr id="2094" name="Rectangle 46"/>
          <p:cNvSpPr>
            <a:spLocks noGrp="1" noChangeArrowheads="1"/>
          </p:cNvSpPr>
          <p:nvPr>
            <p:ph type="ctrTitle"/>
          </p:nvPr>
        </p:nvSpPr>
        <p:spPr>
          <a:xfrm>
            <a:off x="3133725" y="1203325"/>
            <a:ext cx="5972175" cy="719138"/>
          </a:xfrm>
        </p:spPr>
        <p:txBody>
          <a:bodyPr/>
          <a:lstStyle>
            <a:lvl1pPr algn="r">
              <a:defRPr sz="3200"/>
            </a:lvl1pPr>
          </a:lstStyle>
          <a:p>
            <a:pPr lvl="0"/>
            <a:r>
              <a:rPr lang="zh-CN" altLang="zh-CN" noProof="0" smtClean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5582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10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10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2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10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100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517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40513" y="554038"/>
            <a:ext cx="2057400" cy="49482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554038"/>
            <a:ext cx="6019800" cy="49482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394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46895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671888"/>
            <a:ext cx="7772400" cy="1135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422525"/>
            <a:ext cx="7772400" cy="124936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2014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273175"/>
            <a:ext cx="40386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9313" y="1273175"/>
            <a:ext cx="4038600" cy="4229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89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79525"/>
            <a:ext cx="4040188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812925"/>
            <a:ext cx="4040188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279525"/>
            <a:ext cx="4041775" cy="5334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812925"/>
            <a:ext cx="4041775" cy="32924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4128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0283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12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2701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27013"/>
            <a:ext cx="5111750" cy="48783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195388"/>
            <a:ext cx="3008313" cy="39100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3555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30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511175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473575"/>
            <a:ext cx="5486400" cy="6699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36074591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E:\图片夹\国外网美图\玻璃水珠\20091026_3d1b4748c4ad09431dc9jc37SRLqpQ03.jpg"/>
          <p:cNvPicPr>
            <a:picLocks noChangeAspect="1" noChangeArrowheads="1"/>
          </p:cNvPicPr>
          <p:nvPr/>
        </p:nvPicPr>
        <p:blipFill>
          <a:blip r:embed="rId13">
            <a:lum bright="2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282575" y="433388"/>
            <a:ext cx="8610600" cy="5281612"/>
            <a:chOff x="0" y="0"/>
            <a:chExt cx="8610600" cy="5281770"/>
          </a:xfrm>
        </p:grpSpPr>
        <p:sp>
          <p:nvSpPr>
            <p:cNvPr id="2" name="矩形 5"/>
            <p:cNvSpPr>
              <a:spLocks noChangeArrowheads="1"/>
            </p:cNvSpPr>
            <p:nvPr userDrawn="1"/>
          </p:nvSpPr>
          <p:spPr bwMode="auto">
            <a:xfrm>
              <a:off x="112713" y="263533"/>
              <a:ext cx="8353425" cy="4824556"/>
            </a:xfrm>
            <a:prstGeom prst="rect">
              <a:avLst/>
            </a:prstGeom>
            <a:solidFill>
              <a:schemeClr val="tx1">
                <a:alpha val="56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defRPr>
                  <a:solidFill>
                    <a:schemeClr val="tx1"/>
                  </a:solidFill>
                  <a:latin typeface="Calibri" pitchFamily="34" charset="0"/>
                  <a:ea typeface="宋体" pitchFamily="2" charset="-122"/>
                </a:defRPr>
              </a:lvl9pPr>
            </a:lstStyle>
            <a:p>
              <a:pPr algn="ctr" eaLnBrk="1" hangingPunct="1">
                <a:buFont typeface="Arial" pitchFamily="34" charset="0"/>
                <a:buNone/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pic>
          <p:nvPicPr>
            <p:cNvPr id="3" name="Picture 6" descr="F:\work\第二\大桥\未标题-5副本.png"/>
            <p:cNvPicPr>
              <a:picLocks noChangeAspect="1" noChangeArrowheads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610600" cy="5281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8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73175"/>
            <a:ext cx="8229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单击此处编辑母版文本样式</a:t>
            </a:r>
          </a:p>
          <a:p>
            <a:pPr lvl="1"/>
            <a:r>
              <a:rPr lang="zh-CN" altLang="zh-CN" smtClean="0"/>
              <a:t>第二级</a:t>
            </a:r>
          </a:p>
          <a:p>
            <a:pPr lvl="2"/>
            <a:r>
              <a:rPr lang="zh-CN" altLang="zh-CN" smtClean="0"/>
              <a:t>第三级</a:t>
            </a:r>
          </a:p>
          <a:p>
            <a:pPr lvl="3"/>
            <a:r>
              <a:rPr lang="zh-CN" altLang="zh-CN" smtClean="0"/>
              <a:t>第四级</a:t>
            </a:r>
          </a:p>
          <a:p>
            <a:pPr lvl="4"/>
            <a:r>
              <a:rPr lang="zh-CN" altLang="zh-CN" smtClean="0"/>
              <a:t>第五级</a:t>
            </a:r>
          </a:p>
        </p:txBody>
      </p:sp>
      <p:sp>
        <p:nvSpPr>
          <p:cNvPr id="1031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554038"/>
            <a:ext cx="820896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zh-CN" smtClean="0"/>
              <a:t>单击此处编辑母版标题样式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46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微软雅黑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微软雅黑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微软雅黑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微软雅黑" pitchFamily="34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微软雅黑" pitchFamily="34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微软雅黑" pitchFamily="34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微软雅黑" pitchFamily="34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ea typeface="微软雅黑" pitchFamily="34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5163" y="1201738"/>
            <a:ext cx="5940425" cy="1150937"/>
          </a:xfrm>
        </p:spPr>
        <p:txBody>
          <a:bodyPr/>
          <a:lstStyle/>
          <a:p>
            <a:pPr algn="l">
              <a:defRPr/>
            </a:pPr>
            <a:r>
              <a:rPr lang="en-US" altLang="zh-CN" sz="4000" dirty="0" smtClean="0">
                <a:solidFill>
                  <a:srgbClr val="2C0CF2"/>
                </a:solidFill>
              </a:rPr>
              <a:t>Algorithm about AP selection</a:t>
            </a:r>
            <a:endParaRPr lang="zh-CN" altLang="en-US" sz="4000" dirty="0">
              <a:solidFill>
                <a:srgbClr val="2C0CF2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13450" y="3146425"/>
            <a:ext cx="2663825" cy="17272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3200" smtClean="0">
                <a:solidFill>
                  <a:srgbClr val="3EF905"/>
                </a:solidFill>
              </a:rPr>
              <a:t>Present by</a:t>
            </a:r>
          </a:p>
          <a:p>
            <a:pPr>
              <a:buFont typeface="Arial" charset="0"/>
              <a:buNone/>
            </a:pPr>
            <a:r>
              <a:rPr lang="zh-CN" altLang="en-US" sz="3200" smtClean="0">
                <a:solidFill>
                  <a:srgbClr val="3EF905"/>
                </a:solidFill>
              </a:rPr>
              <a:t>Wang Hao</a:t>
            </a:r>
          </a:p>
          <a:p>
            <a:pPr>
              <a:buFont typeface="Arial" charset="0"/>
              <a:buNone/>
            </a:pPr>
            <a:r>
              <a:rPr lang="zh-CN" altLang="en-US" sz="3200" smtClean="0">
                <a:solidFill>
                  <a:srgbClr val="3EF905"/>
                </a:solidFill>
              </a:rPr>
              <a:t>5130309794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908175" y="357188"/>
            <a:ext cx="5616575" cy="674687"/>
            <a:chOff x="0" y="0"/>
            <a:chExt cx="6120680" cy="1584176"/>
          </a:xfrm>
        </p:grpSpPr>
        <p:grpSp>
          <p:nvGrpSpPr>
            <p:cNvPr id="12293" name="Group 3"/>
            <p:cNvGrpSpPr>
              <a:grpSpLocks/>
            </p:cNvGrpSpPr>
            <p:nvPr/>
          </p:nvGrpSpPr>
          <p:grpSpPr bwMode="auto">
            <a:xfrm>
              <a:off x="-284423" y="-260336"/>
              <a:ext cx="6693517" cy="2299927"/>
              <a:chOff x="0" y="0"/>
              <a:chExt cx="3511296" cy="981456"/>
            </a:xfrm>
          </p:grpSpPr>
          <p:pic>
            <p:nvPicPr>
              <p:cNvPr id="12297" name="圆角矩形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11296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98" name="Text Box 5"/>
              <p:cNvSpPr txBox="1">
                <a:spLocks noChangeArrowheads="1"/>
              </p:cNvSpPr>
              <p:nvPr/>
            </p:nvSpPr>
            <p:spPr bwMode="auto">
              <a:xfrm>
                <a:off x="182204" y="144095"/>
                <a:ext cx="3144794" cy="61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13318" name="圆角矩形 4"/>
            <p:cNvSpPr>
              <a:spLocks/>
            </p:cNvSpPr>
            <p:nvPr/>
          </p:nvSpPr>
          <p:spPr bwMode="auto">
            <a:xfrm>
              <a:off x="-684" y="1561"/>
              <a:ext cx="6122047" cy="792387"/>
            </a:xfrm>
            <a:custGeom>
              <a:avLst/>
              <a:gdLst>
                <a:gd name="T0" fmla="*/ 264035 w 6120680"/>
                <a:gd name="T1" fmla="*/ 0 h 1008112"/>
                <a:gd name="T2" fmla="*/ 5856645 w 6120680"/>
                <a:gd name="T3" fmla="*/ 0 h 1008112"/>
                <a:gd name="T4" fmla="*/ 6120680 w 6120680"/>
                <a:gd name="T5" fmla="*/ 264035 h 1008112"/>
                <a:gd name="T6" fmla="*/ 6120680 w 6120680"/>
                <a:gd name="T7" fmla="*/ 1008112 h 1008112"/>
                <a:gd name="T8" fmla="*/ 0 w 6120680"/>
                <a:gd name="T9" fmla="*/ 1008112 h 1008112"/>
                <a:gd name="T10" fmla="*/ 0 w 6120680"/>
                <a:gd name="T11" fmla="*/ 264035 h 1008112"/>
                <a:gd name="T12" fmla="*/ 264035 w 6120680"/>
                <a:gd name="T13" fmla="*/ 0 h 1008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0680" h="1008112">
                  <a:moveTo>
                    <a:pt x="264035" y="0"/>
                  </a:moveTo>
                  <a:lnTo>
                    <a:pt x="5856645" y="0"/>
                  </a:lnTo>
                  <a:cubicBezTo>
                    <a:pt x="6002468" y="0"/>
                    <a:pt x="6120680" y="118212"/>
                    <a:pt x="6120680" y="264035"/>
                  </a:cubicBezTo>
                  <a:lnTo>
                    <a:pt x="6120680" y="1008112"/>
                  </a:lnTo>
                  <a:lnTo>
                    <a:pt x="0" y="1008112"/>
                  </a:ln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9D9D9">
                    <a:alpha val="20000"/>
                  </a:srgbClr>
                </a:gs>
                <a:gs pos="50000">
                  <a:srgbClr val="D9D9D9">
                    <a:alpha val="60000"/>
                  </a:srgbClr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38138"/>
            <a:ext cx="8066088" cy="7191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Test</a:t>
            </a:r>
            <a:endParaRPr lang="zh-CN" altLang="en-US" dirty="0"/>
          </a:p>
        </p:txBody>
      </p:sp>
      <p:pic>
        <p:nvPicPr>
          <p:cNvPr id="12292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1225550"/>
            <a:ext cx="5268912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Test</a:t>
            </a:r>
            <a:endParaRPr lang="zh-CN" altLang="en-US" dirty="0"/>
          </a:p>
        </p:txBody>
      </p:sp>
      <p:pic>
        <p:nvPicPr>
          <p:cNvPr id="13315" name="图片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01738"/>
            <a:ext cx="5903913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659563" y="1489075"/>
            <a:ext cx="20891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Terriable result when m = 6</a:t>
            </a:r>
          </a:p>
          <a:p>
            <a:pPr eaLnBrk="1" hangingPunct="1"/>
            <a:endParaRPr lang="en-US" altLang="zh-CN">
              <a:solidFill>
                <a:schemeClr val="bg1"/>
              </a:solidFill>
            </a:endParaRP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Improve:</a:t>
            </a:r>
          </a:p>
          <a:p>
            <a:pPr eaLnBrk="1" hangingPunct="1"/>
            <a:r>
              <a:rPr lang="en-US" altLang="zh-CN">
                <a:solidFill>
                  <a:schemeClr val="bg1"/>
                </a:solidFill>
              </a:rPr>
              <a:t>The initial value of Z* may have influence.</a:t>
            </a:r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201738"/>
            <a:ext cx="7450138" cy="385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339" name="Group 2"/>
          <p:cNvGrpSpPr>
            <a:grpSpLocks/>
          </p:cNvGrpSpPr>
          <p:nvPr/>
        </p:nvGrpSpPr>
        <p:grpSpPr bwMode="auto">
          <a:xfrm>
            <a:off x="1908175" y="357188"/>
            <a:ext cx="5616575" cy="674687"/>
            <a:chOff x="0" y="0"/>
            <a:chExt cx="6120680" cy="1584176"/>
          </a:xfrm>
        </p:grpSpPr>
        <p:grpSp>
          <p:nvGrpSpPr>
            <p:cNvPr id="14342" name="Group 3"/>
            <p:cNvGrpSpPr>
              <a:grpSpLocks/>
            </p:cNvGrpSpPr>
            <p:nvPr/>
          </p:nvGrpSpPr>
          <p:grpSpPr bwMode="auto">
            <a:xfrm>
              <a:off x="-284423" y="-260336"/>
              <a:ext cx="6693517" cy="2299927"/>
              <a:chOff x="0" y="0"/>
              <a:chExt cx="3511296" cy="981456"/>
            </a:xfrm>
          </p:grpSpPr>
          <p:pic>
            <p:nvPicPr>
              <p:cNvPr id="14346" name="圆角矩形 4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11296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47" name="Text Box 5"/>
              <p:cNvSpPr txBox="1">
                <a:spLocks noChangeArrowheads="1"/>
              </p:cNvSpPr>
              <p:nvPr/>
            </p:nvSpPr>
            <p:spPr bwMode="auto">
              <a:xfrm>
                <a:off x="182204" y="144095"/>
                <a:ext cx="3144794" cy="61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2" name="圆角矩形 4"/>
            <p:cNvSpPr>
              <a:spLocks/>
            </p:cNvSpPr>
            <p:nvPr/>
          </p:nvSpPr>
          <p:spPr bwMode="auto">
            <a:xfrm>
              <a:off x="-684" y="1561"/>
              <a:ext cx="6122047" cy="792387"/>
            </a:xfrm>
            <a:custGeom>
              <a:avLst/>
              <a:gdLst>
                <a:gd name="T0" fmla="*/ 264035 w 6120680"/>
                <a:gd name="T1" fmla="*/ 0 h 1008112"/>
                <a:gd name="T2" fmla="*/ 5856645 w 6120680"/>
                <a:gd name="T3" fmla="*/ 0 h 1008112"/>
                <a:gd name="T4" fmla="*/ 6120680 w 6120680"/>
                <a:gd name="T5" fmla="*/ 264035 h 1008112"/>
                <a:gd name="T6" fmla="*/ 6120680 w 6120680"/>
                <a:gd name="T7" fmla="*/ 1008112 h 1008112"/>
                <a:gd name="T8" fmla="*/ 0 w 6120680"/>
                <a:gd name="T9" fmla="*/ 1008112 h 1008112"/>
                <a:gd name="T10" fmla="*/ 0 w 6120680"/>
                <a:gd name="T11" fmla="*/ 264035 h 1008112"/>
                <a:gd name="T12" fmla="*/ 264035 w 6120680"/>
                <a:gd name="T13" fmla="*/ 0 h 1008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0680" h="1008112">
                  <a:moveTo>
                    <a:pt x="264035" y="0"/>
                  </a:moveTo>
                  <a:lnTo>
                    <a:pt x="5856645" y="0"/>
                  </a:lnTo>
                  <a:cubicBezTo>
                    <a:pt x="6002468" y="0"/>
                    <a:pt x="6120680" y="118212"/>
                    <a:pt x="6120680" y="264035"/>
                  </a:cubicBezTo>
                  <a:lnTo>
                    <a:pt x="6120680" y="1008112"/>
                  </a:lnTo>
                  <a:lnTo>
                    <a:pt x="0" y="1008112"/>
                  </a:ln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9D9D9">
                    <a:alpha val="20000"/>
                  </a:srgbClr>
                </a:gs>
                <a:gs pos="50000">
                  <a:srgbClr val="D9D9D9">
                    <a:alpha val="60000"/>
                  </a:srgbClr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38138"/>
            <a:ext cx="8066088" cy="7191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Improve</a:t>
            </a:r>
            <a:endParaRPr lang="zh-CN" altLang="en-US" dirty="0"/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51920" y="1978558"/>
            <a:ext cx="4464496" cy="831190"/>
          </a:xfrm>
          <a:prstGeom prst="rect">
            <a:avLst/>
          </a:prstGeom>
          <a:blipFill rotWithShape="1">
            <a:blip r:embed="rId4"/>
            <a:stretch>
              <a:fillRect l="-410" b="-6618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1908175" y="357188"/>
            <a:ext cx="5616575" cy="674687"/>
            <a:chOff x="0" y="0"/>
            <a:chExt cx="6120680" cy="1584176"/>
          </a:xfrm>
        </p:grpSpPr>
        <p:grpSp>
          <p:nvGrpSpPr>
            <p:cNvPr id="15365" name="Group 3"/>
            <p:cNvGrpSpPr>
              <a:grpSpLocks/>
            </p:cNvGrpSpPr>
            <p:nvPr/>
          </p:nvGrpSpPr>
          <p:grpSpPr bwMode="auto">
            <a:xfrm>
              <a:off x="-284423" y="-260336"/>
              <a:ext cx="6693517" cy="2299927"/>
              <a:chOff x="0" y="0"/>
              <a:chExt cx="3511296" cy="981456"/>
            </a:xfrm>
          </p:grpSpPr>
          <p:pic>
            <p:nvPicPr>
              <p:cNvPr id="15369" name="圆角矩形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11296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370" name="Text Box 5"/>
              <p:cNvSpPr txBox="1">
                <a:spLocks noChangeArrowheads="1"/>
              </p:cNvSpPr>
              <p:nvPr/>
            </p:nvSpPr>
            <p:spPr bwMode="auto">
              <a:xfrm>
                <a:off x="182204" y="144095"/>
                <a:ext cx="3144794" cy="61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13318" name="圆角矩形 4"/>
            <p:cNvSpPr>
              <a:spLocks/>
            </p:cNvSpPr>
            <p:nvPr/>
          </p:nvSpPr>
          <p:spPr bwMode="auto">
            <a:xfrm>
              <a:off x="-684" y="1561"/>
              <a:ext cx="6122047" cy="792387"/>
            </a:xfrm>
            <a:custGeom>
              <a:avLst/>
              <a:gdLst>
                <a:gd name="T0" fmla="*/ 264035 w 6120680"/>
                <a:gd name="T1" fmla="*/ 0 h 1008112"/>
                <a:gd name="T2" fmla="*/ 5856645 w 6120680"/>
                <a:gd name="T3" fmla="*/ 0 h 1008112"/>
                <a:gd name="T4" fmla="*/ 6120680 w 6120680"/>
                <a:gd name="T5" fmla="*/ 264035 h 1008112"/>
                <a:gd name="T6" fmla="*/ 6120680 w 6120680"/>
                <a:gd name="T7" fmla="*/ 1008112 h 1008112"/>
                <a:gd name="T8" fmla="*/ 0 w 6120680"/>
                <a:gd name="T9" fmla="*/ 1008112 h 1008112"/>
                <a:gd name="T10" fmla="*/ 0 w 6120680"/>
                <a:gd name="T11" fmla="*/ 264035 h 1008112"/>
                <a:gd name="T12" fmla="*/ 264035 w 6120680"/>
                <a:gd name="T13" fmla="*/ 0 h 1008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0680" h="1008112">
                  <a:moveTo>
                    <a:pt x="264035" y="0"/>
                  </a:moveTo>
                  <a:lnTo>
                    <a:pt x="5856645" y="0"/>
                  </a:lnTo>
                  <a:cubicBezTo>
                    <a:pt x="6002468" y="0"/>
                    <a:pt x="6120680" y="118212"/>
                    <a:pt x="6120680" y="264035"/>
                  </a:cubicBezTo>
                  <a:lnTo>
                    <a:pt x="6120680" y="1008112"/>
                  </a:lnTo>
                  <a:lnTo>
                    <a:pt x="0" y="1008112"/>
                  </a:ln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9D9D9">
                    <a:alpha val="20000"/>
                  </a:srgbClr>
                </a:gs>
                <a:gs pos="50000">
                  <a:srgbClr val="D9D9D9">
                    <a:alpha val="60000"/>
                  </a:srgbClr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38138"/>
            <a:ext cx="8066088" cy="7191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Test</a:t>
            </a:r>
            <a:endParaRPr lang="zh-CN" altLang="en-US" dirty="0"/>
          </a:p>
        </p:txBody>
      </p:sp>
      <p:pic>
        <p:nvPicPr>
          <p:cNvPr id="15364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238" y="1128713"/>
            <a:ext cx="534352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2"/>
          <p:cNvGrpSpPr>
            <a:grpSpLocks/>
          </p:cNvGrpSpPr>
          <p:nvPr/>
        </p:nvGrpSpPr>
        <p:grpSpPr bwMode="auto">
          <a:xfrm>
            <a:off x="1908175" y="357188"/>
            <a:ext cx="5616575" cy="674687"/>
            <a:chOff x="0" y="0"/>
            <a:chExt cx="6120680" cy="1584176"/>
          </a:xfrm>
        </p:grpSpPr>
        <p:grpSp>
          <p:nvGrpSpPr>
            <p:cNvPr id="16389" name="Group 3"/>
            <p:cNvGrpSpPr>
              <a:grpSpLocks/>
            </p:cNvGrpSpPr>
            <p:nvPr/>
          </p:nvGrpSpPr>
          <p:grpSpPr bwMode="auto">
            <a:xfrm>
              <a:off x="-284423" y="-260336"/>
              <a:ext cx="6693517" cy="2299927"/>
              <a:chOff x="0" y="0"/>
              <a:chExt cx="3511296" cy="981456"/>
            </a:xfrm>
          </p:grpSpPr>
          <p:pic>
            <p:nvPicPr>
              <p:cNvPr id="16393" name="圆角矩形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11296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394" name="Text Box 5"/>
              <p:cNvSpPr txBox="1">
                <a:spLocks noChangeArrowheads="1"/>
              </p:cNvSpPr>
              <p:nvPr/>
            </p:nvSpPr>
            <p:spPr bwMode="auto">
              <a:xfrm>
                <a:off x="182204" y="144095"/>
                <a:ext cx="3144794" cy="61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13318" name="圆角矩形 4"/>
            <p:cNvSpPr>
              <a:spLocks/>
            </p:cNvSpPr>
            <p:nvPr/>
          </p:nvSpPr>
          <p:spPr bwMode="auto">
            <a:xfrm>
              <a:off x="-684" y="1561"/>
              <a:ext cx="6122047" cy="792387"/>
            </a:xfrm>
            <a:custGeom>
              <a:avLst/>
              <a:gdLst>
                <a:gd name="T0" fmla="*/ 264035 w 6120680"/>
                <a:gd name="T1" fmla="*/ 0 h 1008112"/>
                <a:gd name="T2" fmla="*/ 5856645 w 6120680"/>
                <a:gd name="T3" fmla="*/ 0 h 1008112"/>
                <a:gd name="T4" fmla="*/ 6120680 w 6120680"/>
                <a:gd name="T5" fmla="*/ 264035 h 1008112"/>
                <a:gd name="T6" fmla="*/ 6120680 w 6120680"/>
                <a:gd name="T7" fmla="*/ 1008112 h 1008112"/>
                <a:gd name="T8" fmla="*/ 0 w 6120680"/>
                <a:gd name="T9" fmla="*/ 1008112 h 1008112"/>
                <a:gd name="T10" fmla="*/ 0 w 6120680"/>
                <a:gd name="T11" fmla="*/ 264035 h 1008112"/>
                <a:gd name="T12" fmla="*/ 264035 w 6120680"/>
                <a:gd name="T13" fmla="*/ 0 h 1008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0680" h="1008112">
                  <a:moveTo>
                    <a:pt x="264035" y="0"/>
                  </a:moveTo>
                  <a:lnTo>
                    <a:pt x="5856645" y="0"/>
                  </a:lnTo>
                  <a:cubicBezTo>
                    <a:pt x="6002468" y="0"/>
                    <a:pt x="6120680" y="118212"/>
                    <a:pt x="6120680" y="264035"/>
                  </a:cubicBezTo>
                  <a:lnTo>
                    <a:pt x="6120680" y="1008112"/>
                  </a:lnTo>
                  <a:lnTo>
                    <a:pt x="0" y="1008112"/>
                  </a:ln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9D9D9">
                    <a:alpha val="20000"/>
                  </a:srgbClr>
                </a:gs>
                <a:gs pos="50000">
                  <a:srgbClr val="D9D9D9">
                    <a:alpha val="60000"/>
                  </a:srgbClr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38138"/>
            <a:ext cx="8066088" cy="7191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Test</a:t>
            </a:r>
            <a:endParaRPr lang="zh-CN" altLang="en-US" dirty="0"/>
          </a:p>
        </p:txBody>
      </p:sp>
      <p:pic>
        <p:nvPicPr>
          <p:cNvPr id="16388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417638"/>
            <a:ext cx="5341938" cy="399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1908175" y="357188"/>
            <a:ext cx="5616575" cy="674687"/>
            <a:chOff x="0" y="0"/>
            <a:chExt cx="6120680" cy="1584176"/>
          </a:xfrm>
        </p:grpSpPr>
        <p:grpSp>
          <p:nvGrpSpPr>
            <p:cNvPr id="17413" name="Group 3"/>
            <p:cNvGrpSpPr>
              <a:grpSpLocks/>
            </p:cNvGrpSpPr>
            <p:nvPr/>
          </p:nvGrpSpPr>
          <p:grpSpPr bwMode="auto">
            <a:xfrm>
              <a:off x="-284423" y="-260336"/>
              <a:ext cx="6693517" cy="2299927"/>
              <a:chOff x="0" y="0"/>
              <a:chExt cx="3511296" cy="981456"/>
            </a:xfrm>
          </p:grpSpPr>
          <p:pic>
            <p:nvPicPr>
              <p:cNvPr id="17417" name="圆角矩形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11296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418" name="Text Box 5"/>
              <p:cNvSpPr txBox="1">
                <a:spLocks noChangeArrowheads="1"/>
              </p:cNvSpPr>
              <p:nvPr/>
            </p:nvSpPr>
            <p:spPr bwMode="auto">
              <a:xfrm>
                <a:off x="182204" y="144095"/>
                <a:ext cx="3144794" cy="61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13318" name="圆角矩形 4"/>
            <p:cNvSpPr>
              <a:spLocks/>
            </p:cNvSpPr>
            <p:nvPr/>
          </p:nvSpPr>
          <p:spPr bwMode="auto">
            <a:xfrm>
              <a:off x="-684" y="1561"/>
              <a:ext cx="6122047" cy="792387"/>
            </a:xfrm>
            <a:custGeom>
              <a:avLst/>
              <a:gdLst>
                <a:gd name="T0" fmla="*/ 264035 w 6120680"/>
                <a:gd name="T1" fmla="*/ 0 h 1008112"/>
                <a:gd name="T2" fmla="*/ 5856645 w 6120680"/>
                <a:gd name="T3" fmla="*/ 0 h 1008112"/>
                <a:gd name="T4" fmla="*/ 6120680 w 6120680"/>
                <a:gd name="T5" fmla="*/ 264035 h 1008112"/>
                <a:gd name="T6" fmla="*/ 6120680 w 6120680"/>
                <a:gd name="T7" fmla="*/ 1008112 h 1008112"/>
                <a:gd name="T8" fmla="*/ 0 w 6120680"/>
                <a:gd name="T9" fmla="*/ 1008112 h 1008112"/>
                <a:gd name="T10" fmla="*/ 0 w 6120680"/>
                <a:gd name="T11" fmla="*/ 264035 h 1008112"/>
                <a:gd name="T12" fmla="*/ 264035 w 6120680"/>
                <a:gd name="T13" fmla="*/ 0 h 1008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0680" h="1008112">
                  <a:moveTo>
                    <a:pt x="264035" y="0"/>
                  </a:moveTo>
                  <a:lnTo>
                    <a:pt x="5856645" y="0"/>
                  </a:lnTo>
                  <a:cubicBezTo>
                    <a:pt x="6002468" y="0"/>
                    <a:pt x="6120680" y="118212"/>
                    <a:pt x="6120680" y="264035"/>
                  </a:cubicBezTo>
                  <a:lnTo>
                    <a:pt x="6120680" y="1008112"/>
                  </a:lnTo>
                  <a:lnTo>
                    <a:pt x="0" y="1008112"/>
                  </a:ln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9D9D9">
                    <a:alpha val="20000"/>
                  </a:srgbClr>
                </a:gs>
                <a:gs pos="50000">
                  <a:srgbClr val="D9D9D9">
                    <a:alpha val="60000"/>
                  </a:srgbClr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38138"/>
            <a:ext cx="8066088" cy="7191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Test</a:t>
            </a:r>
            <a:endParaRPr lang="zh-CN" altLang="en-US" dirty="0"/>
          </a:p>
        </p:txBody>
      </p:sp>
      <p:pic>
        <p:nvPicPr>
          <p:cNvPr id="17412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254125"/>
            <a:ext cx="5343525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1908175" y="357188"/>
            <a:ext cx="5616575" cy="674687"/>
            <a:chOff x="0" y="0"/>
            <a:chExt cx="6120680" cy="1584176"/>
          </a:xfrm>
        </p:grpSpPr>
        <p:grpSp>
          <p:nvGrpSpPr>
            <p:cNvPr id="18437" name="Group 3"/>
            <p:cNvGrpSpPr>
              <a:grpSpLocks/>
            </p:cNvGrpSpPr>
            <p:nvPr/>
          </p:nvGrpSpPr>
          <p:grpSpPr bwMode="auto">
            <a:xfrm>
              <a:off x="-284423" y="-260336"/>
              <a:ext cx="6693517" cy="2299927"/>
              <a:chOff x="0" y="0"/>
              <a:chExt cx="3511296" cy="981456"/>
            </a:xfrm>
          </p:grpSpPr>
          <p:pic>
            <p:nvPicPr>
              <p:cNvPr id="18441" name="圆角矩形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11296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442" name="Text Box 5"/>
              <p:cNvSpPr txBox="1">
                <a:spLocks noChangeArrowheads="1"/>
              </p:cNvSpPr>
              <p:nvPr/>
            </p:nvSpPr>
            <p:spPr bwMode="auto">
              <a:xfrm>
                <a:off x="182204" y="144095"/>
                <a:ext cx="3144794" cy="61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13318" name="圆角矩形 4"/>
            <p:cNvSpPr>
              <a:spLocks/>
            </p:cNvSpPr>
            <p:nvPr/>
          </p:nvSpPr>
          <p:spPr bwMode="auto">
            <a:xfrm>
              <a:off x="-684" y="1561"/>
              <a:ext cx="6122047" cy="792387"/>
            </a:xfrm>
            <a:custGeom>
              <a:avLst/>
              <a:gdLst>
                <a:gd name="T0" fmla="*/ 264035 w 6120680"/>
                <a:gd name="T1" fmla="*/ 0 h 1008112"/>
                <a:gd name="T2" fmla="*/ 5856645 w 6120680"/>
                <a:gd name="T3" fmla="*/ 0 h 1008112"/>
                <a:gd name="T4" fmla="*/ 6120680 w 6120680"/>
                <a:gd name="T5" fmla="*/ 264035 h 1008112"/>
                <a:gd name="T6" fmla="*/ 6120680 w 6120680"/>
                <a:gd name="T7" fmla="*/ 1008112 h 1008112"/>
                <a:gd name="T8" fmla="*/ 0 w 6120680"/>
                <a:gd name="T9" fmla="*/ 1008112 h 1008112"/>
                <a:gd name="T10" fmla="*/ 0 w 6120680"/>
                <a:gd name="T11" fmla="*/ 264035 h 1008112"/>
                <a:gd name="T12" fmla="*/ 264035 w 6120680"/>
                <a:gd name="T13" fmla="*/ 0 h 1008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0680" h="1008112">
                  <a:moveTo>
                    <a:pt x="264035" y="0"/>
                  </a:moveTo>
                  <a:lnTo>
                    <a:pt x="5856645" y="0"/>
                  </a:lnTo>
                  <a:cubicBezTo>
                    <a:pt x="6002468" y="0"/>
                    <a:pt x="6120680" y="118212"/>
                    <a:pt x="6120680" y="264035"/>
                  </a:cubicBezTo>
                  <a:lnTo>
                    <a:pt x="6120680" y="1008112"/>
                  </a:lnTo>
                  <a:lnTo>
                    <a:pt x="0" y="1008112"/>
                  </a:ln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9D9D9">
                    <a:alpha val="20000"/>
                  </a:srgbClr>
                </a:gs>
                <a:gs pos="50000">
                  <a:srgbClr val="D9D9D9">
                    <a:alpha val="60000"/>
                  </a:srgbClr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38138"/>
            <a:ext cx="8066088" cy="7191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Performance</a:t>
            </a:r>
            <a:endParaRPr lang="zh-CN" altLang="en-US" dirty="0"/>
          </a:p>
        </p:txBody>
      </p:sp>
      <p:sp>
        <p:nvSpPr>
          <p:cNvPr id="18436" name="Text Box 9"/>
          <p:cNvSpPr txBox="1">
            <a:spLocks noChangeArrowheads="1"/>
          </p:cNvSpPr>
          <p:nvPr/>
        </p:nvSpPr>
        <p:spPr bwMode="auto">
          <a:xfrm>
            <a:off x="755650" y="1344613"/>
            <a:ext cx="7348538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>
                <a:ea typeface="宋体" charset="-122"/>
              </a:rPr>
              <a:t>Obviously, F(Vn) get greater value by our algorithm.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zh-CN">
              <a:ea typeface="宋体" charset="-122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>
                <a:ea typeface="宋体" charset="-122"/>
              </a:rPr>
              <a:t>But the revised algorithm cannot get better performance than the original.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zh-CN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2"/>
          <p:cNvSpPr>
            <a:spLocks noChangeArrowheads="1" noChangeShapeType="1"/>
          </p:cNvSpPr>
          <p:nvPr/>
        </p:nvSpPr>
        <p:spPr bwMode="auto">
          <a:xfrm>
            <a:off x="2335213" y="995363"/>
            <a:ext cx="4108450" cy="11017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27528"/>
              </a:avLst>
            </a:prstTxWarp>
          </a:bodyPr>
          <a:lstStyle/>
          <a:p>
            <a:pPr algn="ctr"/>
            <a:r>
              <a:rPr lang="en-US" altLang="zh-CN" sz="3600" kern="10">
                <a:ln w="9525">
                  <a:solidFill>
                    <a:srgbClr val="99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8998"/>
                    </a:srgbClr>
                  </a:outerShdw>
                </a:effectLst>
                <a:latin typeface="宋体"/>
                <a:ea typeface="宋体"/>
              </a:rPr>
              <a:t>Any Questions?</a:t>
            </a:r>
            <a:endParaRPr lang="zh-CN" altLang="en-US" sz="3600" kern="10">
              <a:ln w="9525">
                <a:solidFill>
                  <a:srgbClr val="99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8998"/>
                  </a:srgbClr>
                </a:outerShdw>
              </a:effectLst>
              <a:latin typeface="宋体"/>
              <a:ea typeface="宋体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2498725"/>
            <a:ext cx="5408612" cy="273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05163" y="1201738"/>
            <a:ext cx="5940425" cy="1152525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pPr algn="l">
              <a:defRPr/>
            </a:pPr>
            <a:r>
              <a:rPr lang="zh-CN" altLang="en-US" sz="6000">
                <a:solidFill>
                  <a:srgbClr val="2C0CF2"/>
                </a:solidFill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9" name="Group 7"/>
          <p:cNvGrpSpPr>
            <a:grpSpLocks/>
          </p:cNvGrpSpPr>
          <p:nvPr/>
        </p:nvGrpSpPr>
        <p:grpSpPr bwMode="auto">
          <a:xfrm>
            <a:off x="1836738" y="4225925"/>
            <a:ext cx="4929187" cy="692150"/>
            <a:chOff x="0" y="0"/>
            <a:chExt cx="5040560" cy="707287"/>
          </a:xfrm>
        </p:grpSpPr>
        <p:grpSp>
          <p:nvGrpSpPr>
            <p:cNvPr id="4117" name="Group 8"/>
            <p:cNvGrpSpPr>
              <a:grpSpLocks/>
            </p:cNvGrpSpPr>
            <p:nvPr/>
          </p:nvGrpSpPr>
          <p:grpSpPr bwMode="auto">
            <a:xfrm>
              <a:off x="-149415" y="-96814"/>
              <a:ext cx="5348546" cy="990461"/>
              <a:chOff x="0" y="0"/>
              <a:chExt cx="5230368" cy="969264"/>
            </a:xfrm>
          </p:grpSpPr>
          <p:pic>
            <p:nvPicPr>
              <p:cNvPr id="4119" name="圆角矩形 1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230368" cy="969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20" name="Text Box 10"/>
              <p:cNvSpPr txBox="1">
                <a:spLocks noChangeArrowheads="1"/>
              </p:cNvSpPr>
              <p:nvPr/>
            </p:nvSpPr>
            <p:spPr bwMode="auto">
              <a:xfrm>
                <a:off x="178413" y="142293"/>
                <a:ext cx="4864589" cy="597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4118" name="标题 1"/>
            <p:cNvSpPr txBox="1">
              <a:spLocks noChangeArrowheads="1"/>
            </p:cNvSpPr>
            <p:nvPr/>
          </p:nvSpPr>
          <p:spPr bwMode="auto">
            <a:xfrm>
              <a:off x="878742" y="0"/>
              <a:ext cx="3240360" cy="70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2000">
                <a:solidFill>
                  <a:schemeClr val="tx1"/>
                </a:solidFill>
                <a:latin typeface="微软雅黑" pitchFamily="34" charset="-122"/>
              </a:endParaRPr>
            </a:p>
          </p:txBody>
        </p:sp>
      </p:grpSp>
      <p:grpSp>
        <p:nvGrpSpPr>
          <p:cNvPr id="4099" name="Group 12"/>
          <p:cNvGrpSpPr>
            <a:grpSpLocks/>
          </p:cNvGrpSpPr>
          <p:nvPr/>
        </p:nvGrpSpPr>
        <p:grpSpPr bwMode="auto">
          <a:xfrm>
            <a:off x="2916238" y="338138"/>
            <a:ext cx="3097212" cy="787400"/>
            <a:chOff x="0" y="0"/>
            <a:chExt cx="5040560" cy="804974"/>
          </a:xfrm>
        </p:grpSpPr>
        <p:grpSp>
          <p:nvGrpSpPr>
            <p:cNvPr id="4113" name="Group 13"/>
            <p:cNvGrpSpPr>
              <a:grpSpLocks/>
            </p:cNvGrpSpPr>
            <p:nvPr/>
          </p:nvGrpSpPr>
          <p:grpSpPr bwMode="auto">
            <a:xfrm>
              <a:off x="-149415" y="-50246"/>
              <a:ext cx="5348546" cy="990897"/>
              <a:chOff x="0" y="0"/>
              <a:chExt cx="5230368" cy="969264"/>
            </a:xfrm>
          </p:grpSpPr>
          <p:pic>
            <p:nvPicPr>
              <p:cNvPr id="4115" name="圆角矩形 8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230368" cy="96926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4116" name="Text Box 15"/>
              <p:cNvSpPr txBox="1">
                <a:spLocks noChangeArrowheads="1"/>
              </p:cNvSpPr>
              <p:nvPr/>
            </p:nvSpPr>
            <p:spPr bwMode="auto">
              <a:xfrm>
                <a:off x="178399" y="144457"/>
                <a:ext cx="4864617" cy="59678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4114" name="标题 1"/>
            <p:cNvSpPr txBox="1">
              <a:spLocks noChangeArrowheads="1"/>
            </p:cNvSpPr>
            <p:nvPr/>
          </p:nvSpPr>
          <p:spPr bwMode="auto">
            <a:xfrm>
              <a:off x="900100" y="0"/>
              <a:ext cx="3240360" cy="804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</a:pPr>
              <a:r>
                <a:rPr lang="zh-CN" altLang="en-US" sz="3200">
                  <a:ea typeface="宋体" charset="-122"/>
                </a:rPr>
                <a:t>catalogue</a:t>
              </a:r>
              <a:endParaRPr lang="zh-CN" altLang="en-US" sz="2000">
                <a:latin typeface="微软雅黑" pitchFamily="34" charset="-122"/>
              </a:endParaRPr>
            </a:p>
          </p:txBody>
        </p:sp>
      </p:grp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2195513" y="4330700"/>
            <a:ext cx="43211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2800">
                <a:ea typeface="宋体" charset="-122"/>
              </a:rPr>
              <a:t>Result of test - performance</a:t>
            </a:r>
            <a:endParaRPr lang="zh-CN" altLang="en-US" sz="2800">
              <a:ea typeface="宋体" charset="-122"/>
            </a:endParaRPr>
          </a:p>
        </p:txBody>
      </p:sp>
      <p:grpSp>
        <p:nvGrpSpPr>
          <p:cNvPr id="32" name="Group 7"/>
          <p:cNvGrpSpPr>
            <a:grpSpLocks/>
          </p:cNvGrpSpPr>
          <p:nvPr/>
        </p:nvGrpSpPr>
        <p:grpSpPr bwMode="auto">
          <a:xfrm>
            <a:off x="1874838" y="1344613"/>
            <a:ext cx="4929187" cy="692150"/>
            <a:chOff x="0" y="0"/>
            <a:chExt cx="5040560" cy="707287"/>
          </a:xfrm>
        </p:grpSpPr>
        <p:grpSp>
          <p:nvGrpSpPr>
            <p:cNvPr id="4109" name="Group 8"/>
            <p:cNvGrpSpPr>
              <a:grpSpLocks/>
            </p:cNvGrpSpPr>
            <p:nvPr/>
          </p:nvGrpSpPr>
          <p:grpSpPr bwMode="auto">
            <a:xfrm>
              <a:off x="-149415" y="-96814"/>
              <a:ext cx="5348546" cy="990461"/>
              <a:chOff x="0" y="0"/>
              <a:chExt cx="5230368" cy="969264"/>
            </a:xfrm>
          </p:grpSpPr>
          <p:pic>
            <p:nvPicPr>
              <p:cNvPr id="4111" name="圆角矩形 1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230368" cy="969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12" name="Text Box 10"/>
              <p:cNvSpPr txBox="1">
                <a:spLocks noChangeArrowheads="1"/>
              </p:cNvSpPr>
              <p:nvPr/>
            </p:nvSpPr>
            <p:spPr bwMode="auto">
              <a:xfrm>
                <a:off x="178413" y="142293"/>
                <a:ext cx="4864589" cy="597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4110" name="标题 1"/>
            <p:cNvSpPr txBox="1">
              <a:spLocks noChangeArrowheads="1"/>
            </p:cNvSpPr>
            <p:nvPr/>
          </p:nvSpPr>
          <p:spPr bwMode="auto">
            <a:xfrm>
              <a:off x="878742" y="0"/>
              <a:ext cx="3240360" cy="70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2000">
                <a:solidFill>
                  <a:schemeClr val="tx1"/>
                </a:solidFill>
                <a:latin typeface="微软雅黑" pitchFamily="34" charset="-122"/>
              </a:endParaRPr>
            </a:p>
          </p:txBody>
        </p:sp>
      </p:grpSp>
      <p:sp>
        <p:nvSpPr>
          <p:cNvPr id="37" name="Text Box 31"/>
          <p:cNvSpPr txBox="1">
            <a:spLocks noChangeArrowheads="1"/>
          </p:cNvSpPr>
          <p:nvPr/>
        </p:nvSpPr>
        <p:spPr bwMode="auto">
          <a:xfrm>
            <a:off x="2124075" y="1449388"/>
            <a:ext cx="43926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2800">
                <a:ea typeface="宋体" charset="-122"/>
              </a:rPr>
              <a:t>AP selection</a:t>
            </a:r>
            <a:endParaRPr lang="zh-CN" altLang="en-US" sz="2800">
              <a:ea typeface="宋体" charset="-122"/>
            </a:endParaRPr>
          </a:p>
        </p:txBody>
      </p: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1835150" y="2786063"/>
            <a:ext cx="4929188" cy="692150"/>
            <a:chOff x="0" y="0"/>
            <a:chExt cx="5040560" cy="707287"/>
          </a:xfrm>
        </p:grpSpPr>
        <p:grpSp>
          <p:nvGrpSpPr>
            <p:cNvPr id="4105" name="Group 8"/>
            <p:cNvGrpSpPr>
              <a:grpSpLocks/>
            </p:cNvGrpSpPr>
            <p:nvPr/>
          </p:nvGrpSpPr>
          <p:grpSpPr bwMode="auto">
            <a:xfrm>
              <a:off x="-149415" y="-96814"/>
              <a:ext cx="5348546" cy="990461"/>
              <a:chOff x="0" y="0"/>
              <a:chExt cx="5230368" cy="969264"/>
            </a:xfrm>
          </p:grpSpPr>
          <p:pic>
            <p:nvPicPr>
              <p:cNvPr id="4107" name="圆角矩形 17"/>
              <p:cNvPicPr>
                <a:picLocks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230368" cy="969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08" name="Text Box 10"/>
              <p:cNvSpPr txBox="1">
                <a:spLocks noChangeArrowheads="1"/>
              </p:cNvSpPr>
              <p:nvPr/>
            </p:nvSpPr>
            <p:spPr bwMode="auto">
              <a:xfrm>
                <a:off x="178413" y="142293"/>
                <a:ext cx="4864589" cy="5970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4106" name="标题 1"/>
            <p:cNvSpPr txBox="1">
              <a:spLocks noChangeArrowheads="1"/>
            </p:cNvSpPr>
            <p:nvPr/>
          </p:nvSpPr>
          <p:spPr bwMode="auto">
            <a:xfrm>
              <a:off x="878742" y="0"/>
              <a:ext cx="3240360" cy="707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1600">
                  <a:solidFill>
                    <a:schemeClr val="bg1"/>
                  </a:solidFill>
                  <a:latin typeface="Calibri" pitchFamily="34" charset="0"/>
                  <a:ea typeface="微软雅黑" pitchFamily="34" charset="-122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charset="0"/>
                <a:buNone/>
              </a:pPr>
              <a:endParaRPr lang="zh-CN" altLang="en-US" sz="2000">
                <a:solidFill>
                  <a:schemeClr val="tx1"/>
                </a:solidFill>
                <a:latin typeface="微软雅黑" pitchFamily="34" charset="-122"/>
              </a:endParaRPr>
            </a:p>
          </p:txBody>
        </p:sp>
      </p:grpSp>
      <p:sp>
        <p:nvSpPr>
          <p:cNvPr id="43" name="Text Box 31"/>
          <p:cNvSpPr txBox="1">
            <a:spLocks noChangeArrowheads="1"/>
          </p:cNvSpPr>
          <p:nvPr/>
        </p:nvSpPr>
        <p:spPr bwMode="auto">
          <a:xfrm>
            <a:off x="2124075" y="2890838"/>
            <a:ext cx="4392613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2800">
                <a:ea typeface="宋体" charset="-122"/>
              </a:rPr>
              <a:t>The algorithm </a:t>
            </a:r>
            <a:endParaRPr lang="zh-CN" altLang="en-US" sz="2800">
              <a:ea typeface="宋体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3" grpId="0" bldLvl="0" autoUpdateAnimBg="0"/>
      <p:bldP spid="37" grpId="0" bldLvl="0" autoUpdateAnimBg="0"/>
      <p:bldP spid="43" grpId="0" bldLvl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908175" y="357188"/>
            <a:ext cx="5616575" cy="674687"/>
            <a:chOff x="0" y="0"/>
            <a:chExt cx="6120680" cy="1584176"/>
          </a:xfrm>
        </p:grpSpPr>
        <p:grpSp>
          <p:nvGrpSpPr>
            <p:cNvPr id="5127" name="Group 3"/>
            <p:cNvGrpSpPr>
              <a:grpSpLocks/>
            </p:cNvGrpSpPr>
            <p:nvPr/>
          </p:nvGrpSpPr>
          <p:grpSpPr bwMode="auto">
            <a:xfrm>
              <a:off x="-284423" y="-260336"/>
              <a:ext cx="6693517" cy="2299927"/>
              <a:chOff x="0" y="0"/>
              <a:chExt cx="3511296" cy="981456"/>
            </a:xfrm>
          </p:grpSpPr>
          <p:pic>
            <p:nvPicPr>
              <p:cNvPr id="5131" name="圆角矩形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11296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32" name="Text Box 5"/>
              <p:cNvSpPr txBox="1">
                <a:spLocks noChangeArrowheads="1"/>
              </p:cNvSpPr>
              <p:nvPr/>
            </p:nvSpPr>
            <p:spPr bwMode="auto">
              <a:xfrm>
                <a:off x="182204" y="144095"/>
                <a:ext cx="3144794" cy="61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13318" name="圆角矩形 4"/>
            <p:cNvSpPr>
              <a:spLocks/>
            </p:cNvSpPr>
            <p:nvPr/>
          </p:nvSpPr>
          <p:spPr bwMode="auto">
            <a:xfrm>
              <a:off x="-684" y="1561"/>
              <a:ext cx="6122047" cy="792387"/>
            </a:xfrm>
            <a:custGeom>
              <a:avLst/>
              <a:gdLst>
                <a:gd name="T0" fmla="*/ 264035 w 6120680"/>
                <a:gd name="T1" fmla="*/ 0 h 1008112"/>
                <a:gd name="T2" fmla="*/ 5856645 w 6120680"/>
                <a:gd name="T3" fmla="*/ 0 h 1008112"/>
                <a:gd name="T4" fmla="*/ 6120680 w 6120680"/>
                <a:gd name="T5" fmla="*/ 264035 h 1008112"/>
                <a:gd name="T6" fmla="*/ 6120680 w 6120680"/>
                <a:gd name="T7" fmla="*/ 1008112 h 1008112"/>
                <a:gd name="T8" fmla="*/ 0 w 6120680"/>
                <a:gd name="T9" fmla="*/ 1008112 h 1008112"/>
                <a:gd name="T10" fmla="*/ 0 w 6120680"/>
                <a:gd name="T11" fmla="*/ 264035 h 1008112"/>
                <a:gd name="T12" fmla="*/ 264035 w 6120680"/>
                <a:gd name="T13" fmla="*/ 0 h 1008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0680" h="1008112">
                  <a:moveTo>
                    <a:pt x="264035" y="0"/>
                  </a:moveTo>
                  <a:lnTo>
                    <a:pt x="5856645" y="0"/>
                  </a:lnTo>
                  <a:cubicBezTo>
                    <a:pt x="6002468" y="0"/>
                    <a:pt x="6120680" y="118212"/>
                    <a:pt x="6120680" y="264035"/>
                  </a:cubicBezTo>
                  <a:lnTo>
                    <a:pt x="6120680" y="1008112"/>
                  </a:lnTo>
                  <a:lnTo>
                    <a:pt x="0" y="1008112"/>
                  </a:ln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9D9D9">
                    <a:alpha val="20000"/>
                  </a:srgbClr>
                </a:gs>
                <a:gs pos="50000">
                  <a:srgbClr val="D9D9D9">
                    <a:alpha val="60000"/>
                  </a:srgbClr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38138"/>
            <a:ext cx="8066088" cy="7191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AP selection</a:t>
            </a:r>
            <a:endParaRPr lang="zh-CN" altLang="en-US" dirty="0"/>
          </a:p>
        </p:txBody>
      </p:sp>
      <p:sp>
        <p:nvSpPr>
          <p:cNvPr id="13321" name="Text 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5650" y="1345332"/>
            <a:ext cx="7348538" cy="1955022"/>
          </a:xfrm>
          <a:prstGeom prst="rect">
            <a:avLst/>
          </a:prstGeom>
          <a:blipFill rotWithShape="1">
            <a:blip r:embed="rId3"/>
            <a:stretch>
              <a:fillRect l="-1328" t="-2500" r="-1162" b="-6250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pic>
        <p:nvPicPr>
          <p:cNvPr id="512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3300413"/>
            <a:ext cx="47910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752475" y="4411663"/>
            <a:ext cx="7348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>
                <a:ea typeface="宋体" charset="-122"/>
              </a:rPr>
              <a:t>V</a:t>
            </a:r>
            <a:r>
              <a:rPr lang="en-US" altLang="zh-CN" baseline="-25000">
                <a:ea typeface="宋体" charset="-122"/>
              </a:rPr>
              <a:t>n</a:t>
            </a:r>
            <a:r>
              <a:rPr lang="en-US" altLang="zh-CN">
                <a:ea typeface="宋体" charset="-122"/>
              </a:rPr>
              <a:t> is a set of index, a sequence of measurements on APs.  </a:t>
            </a:r>
            <a:endParaRPr lang="zh-CN" altLang="en-US" baseline="-25000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2"/>
          <p:cNvGrpSpPr>
            <a:grpSpLocks/>
          </p:cNvGrpSpPr>
          <p:nvPr/>
        </p:nvGrpSpPr>
        <p:grpSpPr bwMode="auto">
          <a:xfrm>
            <a:off x="1908175" y="357188"/>
            <a:ext cx="5616575" cy="674687"/>
            <a:chOff x="0" y="0"/>
            <a:chExt cx="6120680" cy="1584176"/>
          </a:xfrm>
        </p:grpSpPr>
        <p:grpSp>
          <p:nvGrpSpPr>
            <p:cNvPr id="6149" name="Group 3"/>
            <p:cNvGrpSpPr>
              <a:grpSpLocks/>
            </p:cNvGrpSpPr>
            <p:nvPr/>
          </p:nvGrpSpPr>
          <p:grpSpPr bwMode="auto">
            <a:xfrm>
              <a:off x="-284423" y="-260336"/>
              <a:ext cx="6693517" cy="2299927"/>
              <a:chOff x="0" y="0"/>
              <a:chExt cx="3511296" cy="981456"/>
            </a:xfrm>
          </p:grpSpPr>
          <p:pic>
            <p:nvPicPr>
              <p:cNvPr id="6153" name="圆角矩形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11296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154" name="Text Box 5"/>
              <p:cNvSpPr txBox="1">
                <a:spLocks noChangeArrowheads="1"/>
              </p:cNvSpPr>
              <p:nvPr/>
            </p:nvSpPr>
            <p:spPr bwMode="auto">
              <a:xfrm>
                <a:off x="182204" y="144095"/>
                <a:ext cx="3144794" cy="61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13318" name="圆角矩形 4"/>
            <p:cNvSpPr>
              <a:spLocks/>
            </p:cNvSpPr>
            <p:nvPr/>
          </p:nvSpPr>
          <p:spPr bwMode="auto">
            <a:xfrm>
              <a:off x="-684" y="1561"/>
              <a:ext cx="6122047" cy="792387"/>
            </a:xfrm>
            <a:custGeom>
              <a:avLst/>
              <a:gdLst>
                <a:gd name="T0" fmla="*/ 264035 w 6120680"/>
                <a:gd name="T1" fmla="*/ 0 h 1008112"/>
                <a:gd name="T2" fmla="*/ 5856645 w 6120680"/>
                <a:gd name="T3" fmla="*/ 0 h 1008112"/>
                <a:gd name="T4" fmla="*/ 6120680 w 6120680"/>
                <a:gd name="T5" fmla="*/ 264035 h 1008112"/>
                <a:gd name="T6" fmla="*/ 6120680 w 6120680"/>
                <a:gd name="T7" fmla="*/ 1008112 h 1008112"/>
                <a:gd name="T8" fmla="*/ 0 w 6120680"/>
                <a:gd name="T9" fmla="*/ 1008112 h 1008112"/>
                <a:gd name="T10" fmla="*/ 0 w 6120680"/>
                <a:gd name="T11" fmla="*/ 264035 h 1008112"/>
                <a:gd name="T12" fmla="*/ 264035 w 6120680"/>
                <a:gd name="T13" fmla="*/ 0 h 1008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0680" h="1008112">
                  <a:moveTo>
                    <a:pt x="264035" y="0"/>
                  </a:moveTo>
                  <a:lnTo>
                    <a:pt x="5856645" y="0"/>
                  </a:lnTo>
                  <a:cubicBezTo>
                    <a:pt x="6002468" y="0"/>
                    <a:pt x="6120680" y="118212"/>
                    <a:pt x="6120680" y="264035"/>
                  </a:cubicBezTo>
                  <a:lnTo>
                    <a:pt x="6120680" y="1008112"/>
                  </a:lnTo>
                  <a:lnTo>
                    <a:pt x="0" y="1008112"/>
                  </a:ln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9D9D9">
                    <a:alpha val="20000"/>
                  </a:srgbClr>
                </a:gs>
                <a:gs pos="50000">
                  <a:srgbClr val="D9D9D9">
                    <a:alpha val="60000"/>
                  </a:srgbClr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38138"/>
            <a:ext cx="8066088" cy="7191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The algorithm </a:t>
            </a:r>
            <a:endParaRPr lang="zh-CN" altLang="en-US" dirty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223963"/>
            <a:ext cx="7451725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1908175" y="357188"/>
            <a:ext cx="5616575" cy="674687"/>
            <a:chOff x="0" y="0"/>
            <a:chExt cx="6120680" cy="1584176"/>
          </a:xfrm>
        </p:grpSpPr>
        <p:grpSp>
          <p:nvGrpSpPr>
            <p:cNvPr id="7173" name="Group 3"/>
            <p:cNvGrpSpPr>
              <a:grpSpLocks/>
            </p:cNvGrpSpPr>
            <p:nvPr/>
          </p:nvGrpSpPr>
          <p:grpSpPr bwMode="auto">
            <a:xfrm>
              <a:off x="-284423" y="-260336"/>
              <a:ext cx="6693517" cy="2299927"/>
              <a:chOff x="0" y="0"/>
              <a:chExt cx="3511296" cy="981456"/>
            </a:xfrm>
          </p:grpSpPr>
          <p:pic>
            <p:nvPicPr>
              <p:cNvPr id="7177" name="圆角矩形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11296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178" name="Text Box 5"/>
              <p:cNvSpPr txBox="1">
                <a:spLocks noChangeArrowheads="1"/>
              </p:cNvSpPr>
              <p:nvPr/>
            </p:nvSpPr>
            <p:spPr bwMode="auto">
              <a:xfrm>
                <a:off x="182204" y="144095"/>
                <a:ext cx="3144794" cy="61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13318" name="圆角矩形 4"/>
            <p:cNvSpPr>
              <a:spLocks/>
            </p:cNvSpPr>
            <p:nvPr/>
          </p:nvSpPr>
          <p:spPr bwMode="auto">
            <a:xfrm>
              <a:off x="-684" y="1561"/>
              <a:ext cx="6122047" cy="792387"/>
            </a:xfrm>
            <a:custGeom>
              <a:avLst/>
              <a:gdLst>
                <a:gd name="T0" fmla="*/ 264035 w 6120680"/>
                <a:gd name="T1" fmla="*/ 0 h 1008112"/>
                <a:gd name="T2" fmla="*/ 5856645 w 6120680"/>
                <a:gd name="T3" fmla="*/ 0 h 1008112"/>
                <a:gd name="T4" fmla="*/ 6120680 w 6120680"/>
                <a:gd name="T5" fmla="*/ 264035 h 1008112"/>
                <a:gd name="T6" fmla="*/ 6120680 w 6120680"/>
                <a:gd name="T7" fmla="*/ 1008112 h 1008112"/>
                <a:gd name="T8" fmla="*/ 0 w 6120680"/>
                <a:gd name="T9" fmla="*/ 1008112 h 1008112"/>
                <a:gd name="T10" fmla="*/ 0 w 6120680"/>
                <a:gd name="T11" fmla="*/ 264035 h 1008112"/>
                <a:gd name="T12" fmla="*/ 264035 w 6120680"/>
                <a:gd name="T13" fmla="*/ 0 h 1008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0680" h="1008112">
                  <a:moveTo>
                    <a:pt x="264035" y="0"/>
                  </a:moveTo>
                  <a:lnTo>
                    <a:pt x="5856645" y="0"/>
                  </a:lnTo>
                  <a:cubicBezTo>
                    <a:pt x="6002468" y="0"/>
                    <a:pt x="6120680" y="118212"/>
                    <a:pt x="6120680" y="264035"/>
                  </a:cubicBezTo>
                  <a:lnTo>
                    <a:pt x="6120680" y="1008112"/>
                  </a:lnTo>
                  <a:lnTo>
                    <a:pt x="0" y="1008112"/>
                  </a:ln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9D9D9">
                    <a:alpha val="20000"/>
                  </a:srgbClr>
                </a:gs>
                <a:gs pos="50000">
                  <a:srgbClr val="D9D9D9">
                    <a:alpha val="60000"/>
                  </a:srgbClr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38138"/>
            <a:ext cx="8066088" cy="7191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The algorithm </a:t>
            </a:r>
            <a:endParaRPr lang="zh-CN" altLang="en-US" dirty="0"/>
          </a:p>
        </p:txBody>
      </p:sp>
      <p:pic>
        <p:nvPicPr>
          <p:cNvPr id="7172" name="Picture 3" descr="C:\Users\王浩\AppData\Roaming\Tencent\Users\820324364\QQ\WinTemp\RichOle\0H~K$3ESL43W(2_SJVP40(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193800"/>
            <a:ext cx="5168900" cy="405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908175" y="357188"/>
            <a:ext cx="5616575" cy="674687"/>
            <a:chOff x="0" y="0"/>
            <a:chExt cx="6120680" cy="1584176"/>
          </a:xfrm>
        </p:grpSpPr>
        <p:grpSp>
          <p:nvGrpSpPr>
            <p:cNvPr id="8200" name="Group 3"/>
            <p:cNvGrpSpPr>
              <a:grpSpLocks/>
            </p:cNvGrpSpPr>
            <p:nvPr/>
          </p:nvGrpSpPr>
          <p:grpSpPr bwMode="auto">
            <a:xfrm>
              <a:off x="-284423" y="-260336"/>
              <a:ext cx="6693517" cy="2299927"/>
              <a:chOff x="0" y="0"/>
              <a:chExt cx="3511296" cy="981456"/>
            </a:xfrm>
          </p:grpSpPr>
          <p:pic>
            <p:nvPicPr>
              <p:cNvPr id="8204" name="圆角矩形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11296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205" name="Text Box 5"/>
              <p:cNvSpPr txBox="1">
                <a:spLocks noChangeArrowheads="1"/>
              </p:cNvSpPr>
              <p:nvPr/>
            </p:nvSpPr>
            <p:spPr bwMode="auto">
              <a:xfrm>
                <a:off x="182204" y="144095"/>
                <a:ext cx="3144794" cy="61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13318" name="圆角矩形 4"/>
            <p:cNvSpPr>
              <a:spLocks/>
            </p:cNvSpPr>
            <p:nvPr/>
          </p:nvSpPr>
          <p:spPr bwMode="auto">
            <a:xfrm>
              <a:off x="-684" y="1561"/>
              <a:ext cx="6122047" cy="792387"/>
            </a:xfrm>
            <a:custGeom>
              <a:avLst/>
              <a:gdLst>
                <a:gd name="T0" fmla="*/ 264035 w 6120680"/>
                <a:gd name="T1" fmla="*/ 0 h 1008112"/>
                <a:gd name="T2" fmla="*/ 5856645 w 6120680"/>
                <a:gd name="T3" fmla="*/ 0 h 1008112"/>
                <a:gd name="T4" fmla="*/ 6120680 w 6120680"/>
                <a:gd name="T5" fmla="*/ 264035 h 1008112"/>
                <a:gd name="T6" fmla="*/ 6120680 w 6120680"/>
                <a:gd name="T7" fmla="*/ 1008112 h 1008112"/>
                <a:gd name="T8" fmla="*/ 0 w 6120680"/>
                <a:gd name="T9" fmla="*/ 1008112 h 1008112"/>
                <a:gd name="T10" fmla="*/ 0 w 6120680"/>
                <a:gd name="T11" fmla="*/ 264035 h 1008112"/>
                <a:gd name="T12" fmla="*/ 264035 w 6120680"/>
                <a:gd name="T13" fmla="*/ 0 h 1008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0680" h="1008112">
                  <a:moveTo>
                    <a:pt x="264035" y="0"/>
                  </a:moveTo>
                  <a:lnTo>
                    <a:pt x="5856645" y="0"/>
                  </a:lnTo>
                  <a:cubicBezTo>
                    <a:pt x="6002468" y="0"/>
                    <a:pt x="6120680" y="118212"/>
                    <a:pt x="6120680" y="264035"/>
                  </a:cubicBezTo>
                  <a:lnTo>
                    <a:pt x="6120680" y="1008112"/>
                  </a:lnTo>
                  <a:lnTo>
                    <a:pt x="0" y="1008112"/>
                  </a:ln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9D9D9">
                    <a:alpha val="20000"/>
                  </a:srgbClr>
                </a:gs>
                <a:gs pos="50000">
                  <a:srgbClr val="D9D9D9">
                    <a:alpha val="60000"/>
                  </a:srgbClr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38138"/>
            <a:ext cx="8066088" cy="7191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Test</a:t>
            </a:r>
            <a:endParaRPr lang="zh-CN" altLang="en-US" dirty="0"/>
          </a:p>
        </p:txBody>
      </p:sp>
      <p:sp>
        <p:nvSpPr>
          <p:cNvPr id="13321" name="Text Box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755650" y="1345332"/>
            <a:ext cx="7348538" cy="1336841"/>
          </a:xfrm>
          <a:prstGeom prst="rect">
            <a:avLst/>
          </a:prstGeom>
          <a:blipFill rotWithShape="1">
            <a:blip r:embed="rId3"/>
            <a:stretch>
              <a:fillRect l="-913" t="-2283" b="-730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zh-CN" altLang="en-US">
                <a:noFill/>
              </a:rPr>
              <a:t> </a:t>
            </a:r>
          </a:p>
        </p:txBody>
      </p:sp>
      <p:pic>
        <p:nvPicPr>
          <p:cNvPr id="30721" name="Picture 1" descr="C:\Users\王浩\AppData\Roaming\Tencent\Users\820324364\QQ\WinTemp\RichOle\@5J9PLS6}F%QB94}%NVR9Z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689225"/>
            <a:ext cx="28670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52475" y="3505200"/>
            <a:ext cx="73485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 sz="2000">
                <a:ea typeface="宋体" charset="-122"/>
              </a:rPr>
              <a:t>When selecting randomly, we calculate 300 times in order to get more accuracy.</a:t>
            </a:r>
            <a:endParaRPr lang="zh-CN" altLang="en-US" sz="2000">
              <a:ea typeface="宋体" charset="-122"/>
            </a:endParaRPr>
          </a:p>
        </p:txBody>
      </p:sp>
      <p:pic>
        <p:nvPicPr>
          <p:cNvPr id="30722" name="Picture 2" descr="C:\Users\王浩\AppData\Roaming\Tencent\Users\820324364\QQ\WinTemp\RichOle\DYF1_${%QZ1`YWDP)%0Y%B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217988"/>
            <a:ext cx="2940050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908175" y="357188"/>
            <a:ext cx="5616575" cy="674687"/>
            <a:chOff x="0" y="0"/>
            <a:chExt cx="6120680" cy="1584176"/>
          </a:xfrm>
        </p:grpSpPr>
        <p:grpSp>
          <p:nvGrpSpPr>
            <p:cNvPr id="9221" name="Group 3"/>
            <p:cNvGrpSpPr>
              <a:grpSpLocks/>
            </p:cNvGrpSpPr>
            <p:nvPr/>
          </p:nvGrpSpPr>
          <p:grpSpPr bwMode="auto">
            <a:xfrm>
              <a:off x="-284423" y="-260336"/>
              <a:ext cx="6693517" cy="2299927"/>
              <a:chOff x="0" y="0"/>
              <a:chExt cx="3511296" cy="981456"/>
            </a:xfrm>
          </p:grpSpPr>
          <p:pic>
            <p:nvPicPr>
              <p:cNvPr id="9225" name="圆角矩形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11296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226" name="Text Box 5"/>
              <p:cNvSpPr txBox="1">
                <a:spLocks noChangeArrowheads="1"/>
              </p:cNvSpPr>
              <p:nvPr/>
            </p:nvSpPr>
            <p:spPr bwMode="auto">
              <a:xfrm>
                <a:off x="182204" y="144095"/>
                <a:ext cx="3144794" cy="61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13318" name="圆角矩形 4"/>
            <p:cNvSpPr>
              <a:spLocks/>
            </p:cNvSpPr>
            <p:nvPr/>
          </p:nvSpPr>
          <p:spPr bwMode="auto">
            <a:xfrm>
              <a:off x="-684" y="1561"/>
              <a:ext cx="6122047" cy="792387"/>
            </a:xfrm>
            <a:custGeom>
              <a:avLst/>
              <a:gdLst>
                <a:gd name="T0" fmla="*/ 264035 w 6120680"/>
                <a:gd name="T1" fmla="*/ 0 h 1008112"/>
                <a:gd name="T2" fmla="*/ 5856645 w 6120680"/>
                <a:gd name="T3" fmla="*/ 0 h 1008112"/>
                <a:gd name="T4" fmla="*/ 6120680 w 6120680"/>
                <a:gd name="T5" fmla="*/ 264035 h 1008112"/>
                <a:gd name="T6" fmla="*/ 6120680 w 6120680"/>
                <a:gd name="T7" fmla="*/ 1008112 h 1008112"/>
                <a:gd name="T8" fmla="*/ 0 w 6120680"/>
                <a:gd name="T9" fmla="*/ 1008112 h 1008112"/>
                <a:gd name="T10" fmla="*/ 0 w 6120680"/>
                <a:gd name="T11" fmla="*/ 264035 h 1008112"/>
                <a:gd name="T12" fmla="*/ 264035 w 6120680"/>
                <a:gd name="T13" fmla="*/ 0 h 1008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0680" h="1008112">
                  <a:moveTo>
                    <a:pt x="264035" y="0"/>
                  </a:moveTo>
                  <a:lnTo>
                    <a:pt x="5856645" y="0"/>
                  </a:lnTo>
                  <a:cubicBezTo>
                    <a:pt x="6002468" y="0"/>
                    <a:pt x="6120680" y="118212"/>
                    <a:pt x="6120680" y="264035"/>
                  </a:cubicBezTo>
                  <a:lnTo>
                    <a:pt x="6120680" y="1008112"/>
                  </a:lnTo>
                  <a:lnTo>
                    <a:pt x="0" y="1008112"/>
                  </a:ln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9D9D9">
                    <a:alpha val="20000"/>
                  </a:srgbClr>
                </a:gs>
                <a:gs pos="50000">
                  <a:srgbClr val="D9D9D9">
                    <a:alpha val="60000"/>
                  </a:srgbClr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38138"/>
            <a:ext cx="8066088" cy="7191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Test</a:t>
            </a:r>
            <a:endParaRPr lang="zh-CN" altLang="en-US" dirty="0"/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755650" y="1344613"/>
            <a:ext cx="73485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defRPr>
            </a:lvl9pPr>
          </a:lstStyle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>
                <a:ea typeface="宋体" charset="-122"/>
              </a:rPr>
              <a:t> The number of AP: m = 6, 12, 18.</a:t>
            </a:r>
            <a:endParaRPr lang="zh-CN" altLang="en-US">
              <a:ea typeface="宋体" charset="-122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zh-CN">
              <a:ea typeface="宋体" charset="-122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US" altLang="zh-CN">
                <a:ea typeface="宋体" charset="-122"/>
              </a:rPr>
              <a:t>Sequence number l is integer from m/2 to 3m/2.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US" altLang="zh-CN"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908175" y="357188"/>
            <a:ext cx="5616575" cy="674687"/>
            <a:chOff x="0" y="0"/>
            <a:chExt cx="6120680" cy="1584176"/>
          </a:xfrm>
        </p:grpSpPr>
        <p:grpSp>
          <p:nvGrpSpPr>
            <p:cNvPr id="10245" name="Group 3"/>
            <p:cNvGrpSpPr>
              <a:grpSpLocks/>
            </p:cNvGrpSpPr>
            <p:nvPr/>
          </p:nvGrpSpPr>
          <p:grpSpPr bwMode="auto">
            <a:xfrm>
              <a:off x="-284423" y="-260336"/>
              <a:ext cx="6693517" cy="2299927"/>
              <a:chOff x="0" y="0"/>
              <a:chExt cx="3511296" cy="981456"/>
            </a:xfrm>
          </p:grpSpPr>
          <p:pic>
            <p:nvPicPr>
              <p:cNvPr id="10249" name="圆角矩形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11296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250" name="Text Box 5"/>
              <p:cNvSpPr txBox="1">
                <a:spLocks noChangeArrowheads="1"/>
              </p:cNvSpPr>
              <p:nvPr/>
            </p:nvSpPr>
            <p:spPr bwMode="auto">
              <a:xfrm>
                <a:off x="182204" y="144095"/>
                <a:ext cx="3144794" cy="61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13318" name="圆角矩形 4"/>
            <p:cNvSpPr>
              <a:spLocks/>
            </p:cNvSpPr>
            <p:nvPr/>
          </p:nvSpPr>
          <p:spPr bwMode="auto">
            <a:xfrm>
              <a:off x="-684" y="1561"/>
              <a:ext cx="6122047" cy="792387"/>
            </a:xfrm>
            <a:custGeom>
              <a:avLst/>
              <a:gdLst>
                <a:gd name="T0" fmla="*/ 264035 w 6120680"/>
                <a:gd name="T1" fmla="*/ 0 h 1008112"/>
                <a:gd name="T2" fmla="*/ 5856645 w 6120680"/>
                <a:gd name="T3" fmla="*/ 0 h 1008112"/>
                <a:gd name="T4" fmla="*/ 6120680 w 6120680"/>
                <a:gd name="T5" fmla="*/ 264035 h 1008112"/>
                <a:gd name="T6" fmla="*/ 6120680 w 6120680"/>
                <a:gd name="T7" fmla="*/ 1008112 h 1008112"/>
                <a:gd name="T8" fmla="*/ 0 w 6120680"/>
                <a:gd name="T9" fmla="*/ 1008112 h 1008112"/>
                <a:gd name="T10" fmla="*/ 0 w 6120680"/>
                <a:gd name="T11" fmla="*/ 264035 h 1008112"/>
                <a:gd name="T12" fmla="*/ 264035 w 6120680"/>
                <a:gd name="T13" fmla="*/ 0 h 1008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0680" h="1008112">
                  <a:moveTo>
                    <a:pt x="264035" y="0"/>
                  </a:moveTo>
                  <a:lnTo>
                    <a:pt x="5856645" y="0"/>
                  </a:lnTo>
                  <a:cubicBezTo>
                    <a:pt x="6002468" y="0"/>
                    <a:pt x="6120680" y="118212"/>
                    <a:pt x="6120680" y="264035"/>
                  </a:cubicBezTo>
                  <a:lnTo>
                    <a:pt x="6120680" y="1008112"/>
                  </a:lnTo>
                  <a:lnTo>
                    <a:pt x="0" y="1008112"/>
                  </a:ln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9D9D9">
                    <a:alpha val="20000"/>
                  </a:srgbClr>
                </a:gs>
                <a:gs pos="50000">
                  <a:srgbClr val="D9D9D9">
                    <a:alpha val="60000"/>
                  </a:srgbClr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38138"/>
            <a:ext cx="8066088" cy="7191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Test</a:t>
            </a:r>
            <a:endParaRPr lang="zh-CN" altLang="en-US" dirty="0"/>
          </a:p>
        </p:txBody>
      </p:sp>
      <p:pic>
        <p:nvPicPr>
          <p:cNvPr id="10244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154113"/>
            <a:ext cx="5387975" cy="404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>
            <a:off x="1908175" y="357188"/>
            <a:ext cx="5616575" cy="674687"/>
            <a:chOff x="0" y="0"/>
            <a:chExt cx="6120680" cy="1584176"/>
          </a:xfrm>
        </p:grpSpPr>
        <p:grpSp>
          <p:nvGrpSpPr>
            <p:cNvPr id="11269" name="Group 3"/>
            <p:cNvGrpSpPr>
              <a:grpSpLocks/>
            </p:cNvGrpSpPr>
            <p:nvPr/>
          </p:nvGrpSpPr>
          <p:grpSpPr bwMode="auto">
            <a:xfrm>
              <a:off x="-284423" y="-260336"/>
              <a:ext cx="6693517" cy="2299927"/>
              <a:chOff x="0" y="0"/>
              <a:chExt cx="3511296" cy="981456"/>
            </a:xfrm>
          </p:grpSpPr>
          <p:pic>
            <p:nvPicPr>
              <p:cNvPr id="11273" name="圆角矩形 4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3511296" cy="9814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74" name="Text Box 5"/>
              <p:cNvSpPr txBox="1">
                <a:spLocks noChangeArrowheads="1"/>
              </p:cNvSpPr>
              <p:nvPr/>
            </p:nvSpPr>
            <p:spPr bwMode="auto">
              <a:xfrm>
                <a:off x="182204" y="144095"/>
                <a:ext cx="3144794" cy="6100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1600">
                    <a:solidFill>
                      <a:schemeClr val="bg1"/>
                    </a:solidFill>
                    <a:latin typeface="Calibri" pitchFamily="34" charset="0"/>
                    <a:ea typeface="微软雅黑" pitchFamily="34" charset="-122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 typeface="Arial" charset="0"/>
                  <a:buNone/>
                </a:pPr>
                <a:endParaRPr lang="zh-CN" altLang="en-US" sz="1800">
                  <a:solidFill>
                    <a:srgbClr val="FFFFFF"/>
                  </a:solidFill>
                  <a:ea typeface="宋体" charset="-122"/>
                </a:endParaRPr>
              </a:p>
            </p:txBody>
          </p:sp>
        </p:grpSp>
        <p:sp>
          <p:nvSpPr>
            <p:cNvPr id="13318" name="圆角矩形 4"/>
            <p:cNvSpPr>
              <a:spLocks/>
            </p:cNvSpPr>
            <p:nvPr/>
          </p:nvSpPr>
          <p:spPr bwMode="auto">
            <a:xfrm>
              <a:off x="-684" y="1561"/>
              <a:ext cx="6122047" cy="792387"/>
            </a:xfrm>
            <a:custGeom>
              <a:avLst/>
              <a:gdLst>
                <a:gd name="T0" fmla="*/ 264035 w 6120680"/>
                <a:gd name="T1" fmla="*/ 0 h 1008112"/>
                <a:gd name="T2" fmla="*/ 5856645 w 6120680"/>
                <a:gd name="T3" fmla="*/ 0 h 1008112"/>
                <a:gd name="T4" fmla="*/ 6120680 w 6120680"/>
                <a:gd name="T5" fmla="*/ 264035 h 1008112"/>
                <a:gd name="T6" fmla="*/ 6120680 w 6120680"/>
                <a:gd name="T7" fmla="*/ 1008112 h 1008112"/>
                <a:gd name="T8" fmla="*/ 0 w 6120680"/>
                <a:gd name="T9" fmla="*/ 1008112 h 1008112"/>
                <a:gd name="T10" fmla="*/ 0 w 6120680"/>
                <a:gd name="T11" fmla="*/ 264035 h 1008112"/>
                <a:gd name="T12" fmla="*/ 264035 w 6120680"/>
                <a:gd name="T13" fmla="*/ 0 h 1008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0680" h="1008112">
                  <a:moveTo>
                    <a:pt x="264035" y="0"/>
                  </a:moveTo>
                  <a:lnTo>
                    <a:pt x="5856645" y="0"/>
                  </a:lnTo>
                  <a:cubicBezTo>
                    <a:pt x="6002468" y="0"/>
                    <a:pt x="6120680" y="118212"/>
                    <a:pt x="6120680" y="264035"/>
                  </a:cubicBezTo>
                  <a:lnTo>
                    <a:pt x="6120680" y="1008112"/>
                  </a:lnTo>
                  <a:lnTo>
                    <a:pt x="0" y="1008112"/>
                  </a:lnTo>
                  <a:lnTo>
                    <a:pt x="0" y="264035"/>
                  </a:lnTo>
                  <a:cubicBezTo>
                    <a:pt x="0" y="118212"/>
                    <a:pt x="118212" y="0"/>
                    <a:pt x="264035" y="0"/>
                  </a:cubicBezTo>
                  <a:close/>
                </a:path>
              </a:pathLst>
            </a:custGeom>
            <a:gradFill rotWithShape="0">
              <a:gsLst>
                <a:gs pos="0">
                  <a:srgbClr val="D9D9D9">
                    <a:alpha val="20000"/>
                  </a:srgbClr>
                </a:gs>
                <a:gs pos="50000">
                  <a:srgbClr val="D9D9D9">
                    <a:alpha val="60000"/>
                  </a:srgbClr>
                </a:gs>
                <a:gs pos="100000">
                  <a:srgbClr val="FFFFFF"/>
                </a:gs>
              </a:gsLst>
              <a:lin ang="5400000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>
                <a:buFont typeface="Arial" pitchFamily="34" charset="0"/>
                <a:buNone/>
                <a:defRPr/>
              </a:pPr>
              <a:endParaRPr lang="zh-CN" altLang="en-US">
                <a:ea typeface="宋体" pitchFamily="2" charset="-122"/>
              </a:endParaRPr>
            </a:p>
          </p:txBody>
        </p:sp>
      </p:grpSp>
      <p:sp>
        <p:nvSpPr>
          <p:cNvPr id="13319" name="Rectangle 7"/>
          <p:cNvSpPr>
            <a:spLocks noGrp="1" noChangeArrowheads="1"/>
          </p:cNvSpPr>
          <p:nvPr>
            <p:ph type="title"/>
          </p:nvPr>
        </p:nvSpPr>
        <p:spPr>
          <a:xfrm>
            <a:off x="539750" y="338138"/>
            <a:ext cx="8066088" cy="719137"/>
          </a:xfrm>
        </p:spPr>
        <p:txBody>
          <a:bodyPr/>
          <a:lstStyle/>
          <a:p>
            <a:pPr>
              <a:defRPr/>
            </a:pPr>
            <a:r>
              <a:rPr lang="en-US" altLang="zh-CN" dirty="0" smtClean="0"/>
              <a:t>Test</a:t>
            </a:r>
            <a:endParaRPr lang="zh-CN" altLang="en-US" dirty="0"/>
          </a:p>
        </p:txBody>
      </p:sp>
      <p:pic>
        <p:nvPicPr>
          <p:cNvPr id="11268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1217613"/>
            <a:ext cx="5184775" cy="388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主题​​">
  <a:themeElements>
    <a:clrScheme name="2_Office 主题​​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Office 主题​​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alt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宋体" pitchFamily="2" charset="-122"/>
          </a:defRPr>
        </a:defPPr>
      </a:lstStyle>
    </a:lnDef>
  </a:objectDefaults>
  <a:extraClrSchemeLst>
    <a:extraClrScheme>
      <a:clrScheme name="2_Office 主题​​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1F497D"/>
    </a:dk1>
    <a:lt1>
      <a:srgbClr val="FFFFFF"/>
    </a:lt1>
    <a:dk2>
      <a:srgbClr val="000000"/>
    </a:dk2>
    <a:lt2>
      <a:srgbClr val="EEECE1"/>
    </a:lt2>
    <a:accent1>
      <a:srgbClr val="4F81BD"/>
    </a:accent1>
    <a:accent2>
      <a:srgbClr val="C0504D"/>
    </a:accent2>
    <a:accent3>
      <a:srgbClr val="AAAAAA"/>
    </a:accent3>
    <a:accent4>
      <a:srgbClr val="DADADA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1F497D"/>
    </a:dk1>
    <a:lt1>
      <a:srgbClr val="FFFFFF"/>
    </a:lt1>
    <a:dk2>
      <a:srgbClr val="000000"/>
    </a:dk2>
    <a:lt2>
      <a:srgbClr val="EEECE1"/>
    </a:lt2>
    <a:accent1>
      <a:srgbClr val="4F81BD"/>
    </a:accent1>
    <a:accent2>
      <a:srgbClr val="C0504D"/>
    </a:accent2>
    <a:accent3>
      <a:srgbClr val="AAAAAA"/>
    </a:accent3>
    <a:accent4>
      <a:srgbClr val="DADADA"/>
    </a:accent4>
    <a:accent5>
      <a:srgbClr val="B2C1DB"/>
    </a:accent5>
    <a:accent6>
      <a:srgbClr val="AE4845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</TotalTime>
  <Pages>0</Pages>
  <Words>136</Words>
  <Characters>0</Characters>
  <Application>Microsoft Office PowerPoint</Application>
  <DocSecurity>0</DocSecurity>
  <PresentationFormat>全屏显示(16:10)</PresentationFormat>
  <Lines>0</Lines>
  <Paragraphs>39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3" baseType="lpstr">
      <vt:lpstr>Calibri</vt:lpstr>
      <vt:lpstr>宋体</vt:lpstr>
      <vt:lpstr>Arial</vt:lpstr>
      <vt:lpstr>微软雅黑</vt:lpstr>
      <vt:lpstr>2_Office 主题​​</vt:lpstr>
      <vt:lpstr>Algorithm about AP selection</vt:lpstr>
      <vt:lpstr>PowerPoint 演示文稿</vt:lpstr>
      <vt:lpstr>AP selection</vt:lpstr>
      <vt:lpstr>The algorithm </vt:lpstr>
      <vt:lpstr>The algorithm </vt:lpstr>
      <vt:lpstr>Test</vt:lpstr>
      <vt:lpstr>Test</vt:lpstr>
      <vt:lpstr>Test</vt:lpstr>
      <vt:lpstr>Test</vt:lpstr>
      <vt:lpstr>Test</vt:lpstr>
      <vt:lpstr>Test</vt:lpstr>
      <vt:lpstr>Improve</vt:lpstr>
      <vt:lpstr>Test</vt:lpstr>
      <vt:lpstr>Test</vt:lpstr>
      <vt:lpstr>Test</vt:lpstr>
      <vt:lpstr>Performance</vt:lpstr>
      <vt:lpstr>PowerPoint 演示文稿</vt:lpstr>
      <vt:lpstr>Thank you!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Algorithm about AP selection</dc:title>
  <dc:creator>王浩</dc:creator>
  <cp:lastModifiedBy>王浩</cp:lastModifiedBy>
  <cp:revision>53</cp:revision>
  <dcterms:created xsi:type="dcterms:W3CDTF">2011-01-06T02:13:24Z</dcterms:created>
  <dcterms:modified xsi:type="dcterms:W3CDTF">2016-06-07T17:25:44Z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2052-9.1.0.5060</vt:lpwstr>
  </property>
</Properties>
</file>