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27"/>
  </p:notesMasterIdLst>
  <p:handoutMasterIdLst>
    <p:handoutMasterId r:id="rId28"/>
  </p:handoutMasterIdLst>
  <p:sldIdLst>
    <p:sldId id="289" r:id="rId2"/>
    <p:sldId id="260" r:id="rId3"/>
    <p:sldId id="279" r:id="rId4"/>
    <p:sldId id="263" r:id="rId5"/>
    <p:sldId id="278" r:id="rId6"/>
    <p:sldId id="264" r:id="rId7"/>
    <p:sldId id="290" r:id="rId8"/>
    <p:sldId id="291" r:id="rId9"/>
    <p:sldId id="294" r:id="rId10"/>
    <p:sldId id="295" r:id="rId11"/>
    <p:sldId id="296" r:id="rId12"/>
    <p:sldId id="297" r:id="rId13"/>
    <p:sldId id="298" r:id="rId14"/>
    <p:sldId id="299" r:id="rId15"/>
    <p:sldId id="301" r:id="rId16"/>
    <p:sldId id="300" r:id="rId17"/>
    <p:sldId id="314" r:id="rId18"/>
    <p:sldId id="302" r:id="rId19"/>
    <p:sldId id="304" r:id="rId20"/>
    <p:sldId id="306" r:id="rId21"/>
    <p:sldId id="315" r:id="rId22"/>
    <p:sldId id="307" r:id="rId23"/>
    <p:sldId id="309" r:id="rId24"/>
    <p:sldId id="312" r:id="rId25"/>
    <p:sldId id="259"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FE2F3"/>
    <a:srgbClr val="C31823"/>
    <a:srgbClr val="C9151E"/>
    <a:srgbClr val="E9CBBC"/>
    <a:srgbClr val="E0A487"/>
    <a:srgbClr val="D97C5B"/>
    <a:srgbClr val="CC141E"/>
    <a:srgbClr val="D05035"/>
    <a:srgbClr val="C81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27" autoAdjust="0"/>
    <p:restoredTop sz="62710" autoAdjust="0"/>
  </p:normalViewPr>
  <p:slideViewPr>
    <p:cSldViewPr snapToGrid="0">
      <p:cViewPr varScale="1">
        <p:scale>
          <a:sx n="50" d="100"/>
          <a:sy n="50" d="100"/>
        </p:scale>
        <p:origin x="1914"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0" d="100"/>
          <a:sy n="60" d="100"/>
        </p:scale>
        <p:origin x="25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BFF134-95C2-46CE-A823-F1E0D931043B}" type="datetimeFigureOut">
              <a:rPr lang="zh-CN" altLang="en-US" smtClean="0"/>
              <a:t>2016/6/8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78CC13-F415-4BA8-94B9-7279D4A56752}" type="slidenum">
              <a:rPr lang="zh-CN" altLang="en-US" smtClean="0"/>
              <a:t>‹#›</a:t>
            </a:fld>
            <a:endParaRPr lang="zh-CN" altLang="en-US"/>
          </a:p>
        </p:txBody>
      </p:sp>
    </p:spTree>
    <p:extLst>
      <p:ext uri="{BB962C8B-B14F-4D97-AF65-F5344CB8AC3E}">
        <p14:creationId xmlns:p14="http://schemas.microsoft.com/office/powerpoint/2010/main" val="1121123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FE78F-58BC-423A-A341-D0065C580108}" type="datetimeFigureOut">
              <a:rPr lang="zh-CN" altLang="en-US" smtClean="0"/>
              <a:t>2016/6/8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B1CD8-9F96-4F1D-A5B8-2D9E0ECCEB33}" type="slidenum">
              <a:rPr lang="zh-CN" altLang="en-US" smtClean="0"/>
              <a:t>‹#›</a:t>
            </a:fld>
            <a:endParaRPr lang="zh-CN" altLang="en-US"/>
          </a:p>
        </p:txBody>
      </p:sp>
    </p:spTree>
    <p:extLst>
      <p:ext uri="{BB962C8B-B14F-4D97-AF65-F5344CB8AC3E}">
        <p14:creationId xmlns:p14="http://schemas.microsoft.com/office/powerpoint/2010/main" val="215391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Hello</a:t>
            </a:r>
            <a:r>
              <a:rPr lang="en-US" altLang="zh-CN" baseline="0" dirty="0" smtClean="0"/>
              <a:t>, everyone. Today, I’m going to present you the project I’ve done in this semester. In this project, I focus on the recommendation in scholarly big data especially for </a:t>
            </a:r>
            <a:r>
              <a:rPr lang="en-US" altLang="zh-CN" baseline="0" dirty="0" err="1" smtClean="0"/>
              <a:t>acemap</a:t>
            </a:r>
            <a:r>
              <a:rPr lang="en-US" altLang="zh-CN" baseline="0" dirty="0" smtClean="0"/>
              <a:t>. Since you all attend professor Wang’s lector, I think you are all familiar with </a:t>
            </a:r>
            <a:r>
              <a:rPr lang="en-US" altLang="zh-CN" baseline="0" dirty="0" err="1" smtClean="0"/>
              <a:t>acemap</a:t>
            </a:r>
            <a:r>
              <a:rPr lang="en-US" altLang="zh-CN" baseline="0" dirty="0" smtClean="0"/>
              <a:t>, I will not introduce it.</a:t>
            </a:r>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t>1</a:t>
            </a:fld>
            <a:endParaRPr lang="zh-CN" altLang="en-US"/>
          </a:p>
        </p:txBody>
      </p:sp>
    </p:spTree>
    <p:extLst>
      <p:ext uri="{BB962C8B-B14F-4D97-AF65-F5344CB8AC3E}">
        <p14:creationId xmlns:p14="http://schemas.microsoft.com/office/powerpoint/2010/main" val="1106142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is the comparison using NDCG in data mining </a:t>
            </a:r>
            <a:r>
              <a:rPr lang="en-US" altLang="zh-CN" baseline="0" dirty="0" err="1" smtClean="0"/>
              <a:t>dateset</a:t>
            </a:r>
            <a:r>
              <a:rPr lang="en-US" altLang="zh-CN" baseline="0" dirty="0" smtClean="0"/>
              <a:t>. We can see that </a:t>
            </a:r>
            <a:r>
              <a:rPr lang="en-US" altLang="zh-CN" baseline="0" dirty="0" err="1" smtClean="0"/>
              <a:t>ZeroRank</a:t>
            </a:r>
            <a:r>
              <a:rPr lang="en-US" altLang="zh-CN" baseline="0" dirty="0" smtClean="0"/>
              <a:t>, represented by the blue line, is the best of the four </a:t>
            </a:r>
            <a:r>
              <a:rPr lang="en-US" altLang="zh-CN" baseline="0" dirty="0" err="1" smtClean="0"/>
              <a:t>metohds</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E3CFC841-E2E1-4802-8701-94EA307E94B0}" type="slidenum">
              <a:rPr lang="zh-CN" altLang="en-US" smtClean="0"/>
              <a:t>10</a:t>
            </a:fld>
            <a:endParaRPr lang="zh-CN" altLang="en-US"/>
          </a:p>
        </p:txBody>
      </p:sp>
    </p:spTree>
    <p:extLst>
      <p:ext uri="{BB962C8B-B14F-4D97-AF65-F5344CB8AC3E}">
        <p14:creationId xmlns:p14="http://schemas.microsoft.com/office/powerpoint/2010/main" val="220614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is the comparison in Database dataset. </a:t>
            </a:r>
            <a:endParaRPr lang="zh-CN" altLang="en-US" dirty="0"/>
          </a:p>
        </p:txBody>
      </p:sp>
      <p:sp>
        <p:nvSpPr>
          <p:cNvPr id="4" name="灯片编号占位符 3"/>
          <p:cNvSpPr>
            <a:spLocks noGrp="1"/>
          </p:cNvSpPr>
          <p:nvPr>
            <p:ph type="sldNum" sz="quarter" idx="10"/>
          </p:nvPr>
        </p:nvSpPr>
        <p:spPr/>
        <p:txBody>
          <a:bodyPr/>
          <a:lstStyle/>
          <a:p>
            <a:fld id="{E3CFC841-E2E1-4802-8701-94EA307E94B0}" type="slidenum">
              <a:rPr lang="zh-CN" altLang="en-US" smtClean="0"/>
              <a:t>11</a:t>
            </a:fld>
            <a:endParaRPr lang="zh-CN" altLang="en-US"/>
          </a:p>
        </p:txBody>
      </p:sp>
    </p:spTree>
    <p:extLst>
      <p:ext uri="{BB962C8B-B14F-4D97-AF65-F5344CB8AC3E}">
        <p14:creationId xmlns:p14="http://schemas.microsoft.com/office/powerpoint/2010/main" val="220614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se are the comparisons of the other three performance metrics in data mining </a:t>
            </a:r>
          </a:p>
          <a:p>
            <a:endParaRPr lang="zh-CN" altLang="en-US" dirty="0"/>
          </a:p>
        </p:txBody>
      </p:sp>
      <p:sp>
        <p:nvSpPr>
          <p:cNvPr id="4" name="灯片编号占位符 3"/>
          <p:cNvSpPr>
            <a:spLocks noGrp="1"/>
          </p:cNvSpPr>
          <p:nvPr>
            <p:ph type="sldNum" sz="quarter" idx="10"/>
          </p:nvPr>
        </p:nvSpPr>
        <p:spPr/>
        <p:txBody>
          <a:bodyPr/>
          <a:lstStyle/>
          <a:p>
            <a:fld id="{E3CFC841-E2E1-4802-8701-94EA307E94B0}" type="slidenum">
              <a:rPr lang="zh-CN" altLang="en-US" smtClean="0"/>
              <a:t>12</a:t>
            </a:fld>
            <a:endParaRPr lang="zh-CN" altLang="en-US"/>
          </a:p>
        </p:txBody>
      </p:sp>
    </p:spTree>
    <p:extLst>
      <p:ext uri="{BB962C8B-B14F-4D97-AF65-F5344CB8AC3E}">
        <p14:creationId xmlns:p14="http://schemas.microsoft.com/office/powerpoint/2010/main" val="220614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 database.</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fld id="{E3CFC841-E2E1-4802-8701-94EA307E94B0}" type="slidenum">
              <a:rPr lang="zh-CN" altLang="en-US" smtClean="0"/>
              <a:t>13</a:t>
            </a:fld>
            <a:endParaRPr lang="zh-CN" altLang="en-US"/>
          </a:p>
        </p:txBody>
      </p:sp>
    </p:spTree>
    <p:extLst>
      <p:ext uri="{BB962C8B-B14F-4D97-AF65-F5344CB8AC3E}">
        <p14:creationId xmlns:p14="http://schemas.microsoft.com/office/powerpoint/2010/main" val="220614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this experiment,</a:t>
            </a:r>
            <a:r>
              <a:rPr lang="en-US" altLang="zh-CN" baseline="0" dirty="0" smtClean="0"/>
              <a:t> we use learning to rank algorithm to quantitatively measure the importance of different features in determining whether a paper will receive more citations. We select 31 subfields of computer science as our datasets.</a:t>
            </a:r>
          </a:p>
          <a:p>
            <a:endParaRPr lang="en-US" altLang="zh-CN" baseline="0" dirty="0" smtClean="0"/>
          </a:p>
          <a:p>
            <a:r>
              <a:rPr lang="en-US" altLang="zh-CN" baseline="0" dirty="0" smtClean="0"/>
              <a:t>We ran </a:t>
            </a:r>
            <a:r>
              <a:rPr lang="en-US" altLang="zh-CN" baseline="0" dirty="0" err="1" smtClean="0"/>
              <a:t>zerorank</a:t>
            </a:r>
            <a:r>
              <a:rPr lang="en-US" altLang="zh-CN" baseline="0" dirty="0" smtClean="0"/>
              <a:t> on 31 subfields and the result is shown in the figure. We can see that author feature is the dominant feature which is different from the conclusion by other researchers that conference is the most important. </a:t>
            </a:r>
            <a:endParaRPr lang="zh-CN" altLang="en-US" dirty="0" smtClean="0"/>
          </a:p>
        </p:txBody>
      </p:sp>
      <p:sp>
        <p:nvSpPr>
          <p:cNvPr id="4" name="灯片编号占位符 3"/>
          <p:cNvSpPr>
            <a:spLocks noGrp="1"/>
          </p:cNvSpPr>
          <p:nvPr>
            <p:ph type="sldNum" sz="quarter" idx="10"/>
          </p:nvPr>
        </p:nvSpPr>
        <p:spPr/>
        <p:txBody>
          <a:bodyPr/>
          <a:lstStyle/>
          <a:p>
            <a:fld id="{E3CFC841-E2E1-4802-8701-94EA307E94B0}" type="slidenum">
              <a:rPr lang="zh-CN" altLang="en-US" smtClean="0"/>
              <a:t>14</a:t>
            </a:fld>
            <a:endParaRPr lang="zh-CN" altLang="en-US"/>
          </a:p>
        </p:txBody>
      </p:sp>
    </p:spTree>
    <p:extLst>
      <p:ext uri="{BB962C8B-B14F-4D97-AF65-F5344CB8AC3E}">
        <p14:creationId xmlns:p14="http://schemas.microsoft.com/office/powerpoint/2010/main" val="220614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a:t>
            </a:r>
            <a:r>
              <a:rPr lang="en-US" altLang="zh-CN" baseline="0" dirty="0" smtClean="0"/>
              <a:t> have organized our work </a:t>
            </a:r>
            <a:r>
              <a:rPr lang="en-US" altLang="zh-CN" baseline="0" dirty="0" smtClean="0">
                <a:solidFill>
                  <a:srgbClr val="FF0000"/>
                </a:solidFill>
              </a:rPr>
              <a:t>into a paper and submitted it to CIKM. In this part of the work, I participated in discussing and implementing our model. Besides, I implemented some comparing models and did most of the experiments. I also </a:t>
            </a:r>
            <a:r>
              <a:rPr lang="en-US" altLang="zh-CN" baseline="0" dirty="0" smtClean="0"/>
              <a:t>write the papers for my part of work and help modify the whole paper.</a:t>
            </a:r>
            <a:endParaRPr lang="zh-CN" altLang="en-US" dirty="0"/>
          </a:p>
        </p:txBody>
      </p:sp>
      <p:sp>
        <p:nvSpPr>
          <p:cNvPr id="4" name="灯片编号占位符 3"/>
          <p:cNvSpPr>
            <a:spLocks noGrp="1"/>
          </p:cNvSpPr>
          <p:nvPr>
            <p:ph type="sldNum" sz="quarter" idx="10"/>
          </p:nvPr>
        </p:nvSpPr>
        <p:spPr/>
        <p:txBody>
          <a:bodyPr/>
          <a:lstStyle/>
          <a:p>
            <a:fld id="{E3CFC841-E2E1-4802-8701-94EA307E94B0}" type="slidenum">
              <a:rPr lang="zh-CN" altLang="en-US" smtClean="0"/>
              <a:t>15</a:t>
            </a:fld>
            <a:endParaRPr lang="zh-CN" altLang="en-US"/>
          </a:p>
        </p:txBody>
      </p:sp>
    </p:spTree>
    <p:extLst>
      <p:ext uri="{BB962C8B-B14F-4D97-AF65-F5344CB8AC3E}">
        <p14:creationId xmlns:p14="http://schemas.microsoft.com/office/powerpoint/2010/main" val="220614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a:t>
            </a:r>
            <a:r>
              <a:rPr lang="en-US" altLang="zh-CN" baseline="0" dirty="0" smtClean="0"/>
              <a:t>, I will show you the second part of my work – the recommender system.</a:t>
            </a:r>
            <a:r>
              <a:rPr lang="zh-CN" altLang="en-US" baseline="0" dirty="0" smtClean="0"/>
              <a:t> </a:t>
            </a:r>
            <a:r>
              <a:rPr lang="en-US" altLang="zh-CN" baseline="0" dirty="0" smtClean="0"/>
              <a:t>In the </a:t>
            </a:r>
            <a:r>
              <a:rPr lang="en-US" altLang="zh-CN" baseline="0" dirty="0" err="1" smtClean="0"/>
              <a:t>acemap</a:t>
            </a:r>
            <a:r>
              <a:rPr lang="en-US" altLang="zh-CN" baseline="0" dirty="0" smtClean="0"/>
              <a:t> system, we have the information of users if they have liked some papers. We </a:t>
            </a:r>
            <a:r>
              <a:rPr lang="en-US" altLang="zh-CN" baseline="0" dirty="0" err="1" smtClean="0"/>
              <a:t>wanna</a:t>
            </a:r>
            <a:r>
              <a:rPr lang="en-US" altLang="zh-CN" baseline="0" dirty="0" smtClean="0"/>
              <a:t> use these information to do personalized recommendation to researchers. </a:t>
            </a:r>
          </a:p>
        </p:txBody>
      </p:sp>
      <p:sp>
        <p:nvSpPr>
          <p:cNvPr id="4" name="灯片编号占位符 3"/>
          <p:cNvSpPr>
            <a:spLocks noGrp="1"/>
          </p:cNvSpPr>
          <p:nvPr>
            <p:ph type="sldNum" sz="quarter" idx="10"/>
          </p:nvPr>
        </p:nvSpPr>
        <p:spPr/>
        <p:txBody>
          <a:bodyPr/>
          <a:lstStyle/>
          <a:p>
            <a:fld id="{E3CFC841-E2E1-4802-8701-94EA307E94B0}" type="slidenum">
              <a:rPr lang="zh-CN" altLang="en-US" smtClean="0"/>
              <a:t>16</a:t>
            </a:fld>
            <a:endParaRPr lang="zh-CN" altLang="en-US"/>
          </a:p>
        </p:txBody>
      </p:sp>
    </p:spTree>
    <p:extLst>
      <p:ext uri="{BB962C8B-B14F-4D97-AF65-F5344CB8AC3E}">
        <p14:creationId xmlns:p14="http://schemas.microsoft.com/office/powerpoint/2010/main" val="220614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We have surveyed a lot of methods and found that </a:t>
            </a:r>
            <a:r>
              <a:rPr lang="en-US" altLang="zh-CN" baseline="0" dirty="0" smtClean="0"/>
              <a:t>collaborative topic regression CTR matches our system well. </a:t>
            </a:r>
            <a:endParaRPr lang="zh-CN" altLang="en-US" dirty="0" smtClean="0"/>
          </a:p>
          <a:p>
            <a:endParaRPr lang="en-US" altLang="zh-CN" dirty="0" smtClean="0"/>
          </a:p>
          <a:p>
            <a:r>
              <a:rPr lang="en-US" altLang="zh-CN" dirty="0" smtClean="0"/>
              <a:t>The first reason</a:t>
            </a:r>
            <a:r>
              <a:rPr lang="en-US" altLang="zh-CN" baseline="0" dirty="0" smtClean="0"/>
              <a:t> we use CTR is that is can find topic level similarity between users and papers. Professor Wang has said a lot of times that he wanted our </a:t>
            </a:r>
            <a:r>
              <a:rPr lang="en-US" altLang="zh-CN" baseline="0" dirty="0" err="1" smtClean="0"/>
              <a:t>acemap</a:t>
            </a:r>
            <a:r>
              <a:rPr lang="en-US" altLang="zh-CN" baseline="0" dirty="0" smtClean="0"/>
              <a:t> system to have the ability to recommend papers that are not in the same field, but have similar or same ideas or methods. I think this recommender is a first try. </a:t>
            </a:r>
          </a:p>
          <a:p>
            <a:r>
              <a:rPr lang="en-US" altLang="zh-CN" baseline="0" dirty="0" smtClean="0"/>
              <a:t>The second reason is that it is born to solve the cold start problem. Because our </a:t>
            </a:r>
            <a:r>
              <a:rPr lang="en-US" altLang="zh-CN" baseline="0" dirty="0" err="1" smtClean="0"/>
              <a:t>acemap</a:t>
            </a:r>
            <a:r>
              <a:rPr lang="en-US" altLang="zh-CN" baseline="0" dirty="0" smtClean="0"/>
              <a:t> is new, the user number is small. The traditional methods for recommendation can not deal with the papers that no one likes. In CTR, we can use the text information in these papers to do recommendation.</a:t>
            </a:r>
            <a:endParaRPr lang="en-US" altLang="zh-CN" dirty="0" smtClean="0"/>
          </a:p>
        </p:txBody>
      </p:sp>
      <p:sp>
        <p:nvSpPr>
          <p:cNvPr id="4" name="灯片编号占位符 3"/>
          <p:cNvSpPr>
            <a:spLocks noGrp="1"/>
          </p:cNvSpPr>
          <p:nvPr>
            <p:ph type="sldNum" sz="quarter" idx="10"/>
          </p:nvPr>
        </p:nvSpPr>
        <p:spPr/>
        <p:txBody>
          <a:bodyPr/>
          <a:lstStyle/>
          <a:p>
            <a:fld id="{684B1CD8-9F96-4F1D-A5B8-2D9E0ECCEB33}" type="slidenum">
              <a:rPr lang="zh-CN" altLang="en-US" smtClean="0"/>
              <a:t>17</a:t>
            </a:fld>
            <a:endParaRPr lang="zh-CN" altLang="en-US"/>
          </a:p>
        </p:txBody>
      </p:sp>
    </p:spTree>
    <p:extLst>
      <p:ext uri="{BB962C8B-B14F-4D97-AF65-F5344CB8AC3E}">
        <p14:creationId xmlns:p14="http://schemas.microsoft.com/office/powerpoint/2010/main" val="3288024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a:t>
            </a:r>
            <a:r>
              <a:rPr lang="en-US" altLang="zh-CN" baseline="0" dirty="0" smtClean="0"/>
              <a:t> will not show you the detail of CTR but the basic idea.</a:t>
            </a:r>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t>18</a:t>
            </a:fld>
            <a:endParaRPr lang="zh-CN" altLang="en-US"/>
          </a:p>
        </p:txBody>
      </p:sp>
    </p:spTree>
    <p:extLst>
      <p:ext uri="{BB962C8B-B14F-4D97-AF65-F5344CB8AC3E}">
        <p14:creationId xmlns:p14="http://schemas.microsoft.com/office/powerpoint/2010/main" val="2447311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smtClean="0"/>
              <a:t>CTR</a:t>
            </a:r>
            <a:r>
              <a:rPr lang="en-US" altLang="zh-CN" baseline="0" dirty="0" smtClean="0"/>
              <a:t> is a combination of Collaborative filtering and Latent </a:t>
            </a:r>
            <a:r>
              <a:rPr lang="en-US" altLang="zh-CN" baseline="0" dirty="0" err="1" smtClean="0"/>
              <a:t>Dirichlet</a:t>
            </a:r>
            <a:r>
              <a:rPr lang="en-US" altLang="zh-CN" baseline="0" dirty="0" smtClean="0"/>
              <a:t>  allocation. Read it </a:t>
            </a:r>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t>19</a:t>
            </a:fld>
            <a:endParaRPr lang="zh-CN" altLang="en-US"/>
          </a:p>
        </p:txBody>
      </p:sp>
    </p:spTree>
    <p:extLst>
      <p:ext uri="{BB962C8B-B14F-4D97-AF65-F5344CB8AC3E}">
        <p14:creationId xmlns:p14="http://schemas.microsoft.com/office/powerpoint/2010/main" val="162454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this presentation,</a:t>
            </a:r>
            <a:r>
              <a:rPr lang="en-US" altLang="zh-CN" baseline="0" dirty="0" smtClean="0"/>
              <a:t> I will </a:t>
            </a:r>
            <a:r>
              <a:rPr lang="en-US" altLang="zh-CN" baseline="0" dirty="0" err="1" smtClean="0"/>
              <a:t>fisrt</a:t>
            </a:r>
            <a:r>
              <a:rPr lang="en-US" altLang="zh-CN" baseline="0" dirty="0" smtClean="0"/>
              <a:t> talk about the motivation and then show you the two parts of my work which are </a:t>
            </a:r>
            <a:r>
              <a:rPr lang="en-US" altLang="zh-CN" baseline="0" dirty="0" err="1" smtClean="0"/>
              <a:t>ZeroRank</a:t>
            </a:r>
            <a:r>
              <a:rPr lang="en-US" altLang="zh-CN" baseline="0" dirty="0" smtClean="0"/>
              <a:t> and Recommender System.  </a:t>
            </a:r>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t>2</a:t>
            </a:fld>
            <a:endParaRPr lang="zh-CN" altLang="en-US"/>
          </a:p>
        </p:txBody>
      </p:sp>
    </p:spTree>
    <p:extLst>
      <p:ext uri="{BB962C8B-B14F-4D97-AF65-F5344CB8AC3E}">
        <p14:creationId xmlns:p14="http://schemas.microsoft.com/office/powerpoint/2010/main" val="847399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en-US" altLang="zh-CN" dirty="0" smtClean="0"/>
              <a:t>Since</a:t>
            </a:r>
            <a:r>
              <a:rPr lang="en-US" altLang="zh-CN" baseline="0" dirty="0" smtClean="0"/>
              <a:t> we have the field of study information form </a:t>
            </a:r>
            <a:r>
              <a:rPr lang="en-US" altLang="zh-CN" baseline="0" dirty="0" err="1" smtClean="0"/>
              <a:t>microsoft</a:t>
            </a:r>
            <a:r>
              <a:rPr lang="en-US" altLang="zh-CN" baseline="0" dirty="0" smtClean="0"/>
              <a:t>, we </a:t>
            </a:r>
            <a:r>
              <a:rPr lang="en-US" altLang="zh-CN" baseline="0" dirty="0" err="1" smtClean="0"/>
              <a:t>wanna</a:t>
            </a:r>
            <a:r>
              <a:rPr lang="en-US" altLang="zh-CN" baseline="0" dirty="0" smtClean="0"/>
              <a:t> use it to improve the performance of our the model. We’ve tried 2 methods. One is to simulate users and each user likes a particular field of study and randomly assign some papers in this field of study to him. </a:t>
            </a:r>
          </a:p>
          <a:p>
            <a:pPr>
              <a:lnSpc>
                <a:spcPct val="150000"/>
              </a:lnSpc>
            </a:pPr>
            <a:endParaRPr lang="en-US" altLang="zh-CN" sz="1200" baseline="0" dirty="0" smtClean="0"/>
          </a:p>
          <a:p>
            <a:pPr>
              <a:lnSpc>
                <a:spcPct val="150000"/>
              </a:lnSpc>
            </a:pPr>
            <a:r>
              <a:rPr lang="en-US" altLang="zh-CN" sz="1200" baseline="0" dirty="0" smtClean="0"/>
              <a:t>The second is to recommend to users the papers that have the same field of study as the papers the users like.</a:t>
            </a:r>
          </a:p>
          <a:p>
            <a:pPr>
              <a:lnSpc>
                <a:spcPct val="150000"/>
              </a:lnSpc>
            </a:pPr>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t>20</a:t>
            </a:fld>
            <a:endParaRPr lang="zh-CN" altLang="en-US"/>
          </a:p>
        </p:txBody>
      </p:sp>
    </p:spTree>
    <p:extLst>
      <p:ext uri="{BB962C8B-B14F-4D97-AF65-F5344CB8AC3E}">
        <p14:creationId xmlns:p14="http://schemas.microsoft.com/office/powerpoint/2010/main" val="758869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en-US" altLang="zh-CN" dirty="0" smtClean="0"/>
              <a:t>The</a:t>
            </a:r>
            <a:r>
              <a:rPr lang="en-US" altLang="zh-CN" baseline="0" dirty="0" smtClean="0"/>
              <a:t> results show that both the two methods fail to improve the performance of the model. These are the three reasons I list here that may account for the failure.</a:t>
            </a:r>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t>21</a:t>
            </a:fld>
            <a:endParaRPr lang="zh-CN" altLang="en-US"/>
          </a:p>
        </p:txBody>
      </p:sp>
    </p:spTree>
    <p:extLst>
      <p:ext uri="{BB962C8B-B14F-4D97-AF65-F5344CB8AC3E}">
        <p14:creationId xmlns:p14="http://schemas.microsoft.com/office/powerpoint/2010/main" val="758869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second experiments which </a:t>
            </a:r>
            <a:r>
              <a:rPr lang="en-US" altLang="zh-CN" baseline="0" dirty="0" err="1" smtClean="0"/>
              <a:t>yuning</a:t>
            </a:r>
            <a:r>
              <a:rPr lang="en-US" altLang="zh-CN" baseline="0" dirty="0" smtClean="0"/>
              <a:t> has show is that as the user number grow, the performance of the system will go up dramatically. So as </a:t>
            </a:r>
            <a:r>
              <a:rPr lang="en-US" altLang="zh-CN" baseline="0" dirty="0" err="1" smtClean="0"/>
              <a:t>acemap</a:t>
            </a:r>
            <a:r>
              <a:rPr lang="en-US" altLang="zh-CN" baseline="0" dirty="0" smtClean="0"/>
              <a:t> accumulates more users, the recommendation will be better and better.</a:t>
            </a:r>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t>22</a:t>
            </a:fld>
            <a:endParaRPr lang="zh-CN" altLang="en-US"/>
          </a:p>
        </p:txBody>
      </p:sp>
    </p:spTree>
    <p:extLst>
      <p:ext uri="{BB962C8B-B14F-4D97-AF65-F5344CB8AC3E}">
        <p14:creationId xmlns:p14="http://schemas.microsoft.com/office/powerpoint/2010/main" val="750522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a demonstration also show</a:t>
            </a:r>
            <a:r>
              <a:rPr lang="en-US" altLang="zh-CN" baseline="0" dirty="0" smtClean="0"/>
              <a:t> by </a:t>
            </a:r>
            <a:r>
              <a:rPr lang="en-US" altLang="zh-CN" baseline="0" dirty="0" err="1" smtClean="0"/>
              <a:t>Yuning</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t>23</a:t>
            </a:fld>
            <a:endParaRPr lang="zh-CN" altLang="en-US"/>
          </a:p>
        </p:txBody>
      </p:sp>
    </p:spTree>
    <p:extLst>
      <p:ext uri="{BB962C8B-B14F-4D97-AF65-F5344CB8AC3E}">
        <p14:creationId xmlns:p14="http://schemas.microsoft.com/office/powerpoint/2010/main" val="1877496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this recommender system,</a:t>
            </a:r>
            <a:r>
              <a:rPr lang="en-US" altLang="zh-CN" baseline="0" dirty="0" smtClean="0"/>
              <a:t> I’ve surveyed with the group members on how to do recommendation and finally we decide to use CTR in our system. We discussed mostly with </a:t>
            </a:r>
            <a:r>
              <a:rPr lang="en-US" altLang="zh-CN" baseline="0" dirty="0" err="1" smtClean="0"/>
              <a:t>Yuning</a:t>
            </a:r>
            <a:r>
              <a:rPr lang="en-US" altLang="zh-CN" baseline="0" dirty="0" smtClean="0"/>
              <a:t> how to process the data, how to tune the parameters of the model. In the experiments and implementation, </a:t>
            </a:r>
            <a:r>
              <a:rPr lang="en-US" altLang="zh-CN" baseline="0" dirty="0" err="1" smtClean="0"/>
              <a:t>yuning</a:t>
            </a:r>
            <a:r>
              <a:rPr lang="en-US" altLang="zh-CN" baseline="0" dirty="0" smtClean="0"/>
              <a:t> is in charge of processing the data, he deals with the database. I focus on the model part, to train the model, tune the parameters, get the results and evaluate the results.</a:t>
            </a:r>
            <a:endParaRPr lang="zh-CN" altLang="en-US" dirty="0"/>
          </a:p>
        </p:txBody>
      </p:sp>
      <p:sp>
        <p:nvSpPr>
          <p:cNvPr id="4" name="灯片编号占位符 3"/>
          <p:cNvSpPr>
            <a:spLocks noGrp="1"/>
          </p:cNvSpPr>
          <p:nvPr>
            <p:ph type="sldNum" sz="quarter" idx="10"/>
          </p:nvPr>
        </p:nvSpPr>
        <p:spPr/>
        <p:txBody>
          <a:bodyPr/>
          <a:lstStyle/>
          <a:p>
            <a:fld id="{E3CFC841-E2E1-4802-8701-94EA307E94B0}" type="slidenum">
              <a:rPr lang="zh-CN" altLang="en-US" smtClean="0"/>
              <a:t>24</a:t>
            </a:fld>
            <a:endParaRPr lang="zh-CN" altLang="en-US"/>
          </a:p>
        </p:txBody>
      </p:sp>
    </p:spTree>
    <p:extLst>
      <p:ext uri="{BB962C8B-B14F-4D97-AF65-F5344CB8AC3E}">
        <p14:creationId xmlns:p14="http://schemas.microsoft.com/office/powerpoint/2010/main" val="220614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That’s all for today’s presentation,</a:t>
            </a:r>
            <a:r>
              <a:rPr lang="en-US" altLang="zh-CN" baseline="0" dirty="0" smtClean="0"/>
              <a:t> any questions?</a:t>
            </a:r>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t>25</a:t>
            </a:fld>
            <a:endParaRPr lang="zh-CN" altLang="en-US"/>
          </a:p>
        </p:txBody>
      </p:sp>
    </p:spTree>
    <p:extLst>
      <p:ext uri="{BB962C8B-B14F-4D97-AF65-F5344CB8AC3E}">
        <p14:creationId xmlns:p14="http://schemas.microsoft.com/office/powerpoint/2010/main" val="357716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a:t>
            </a:r>
            <a:r>
              <a:rPr lang="en-US" altLang="zh-CN" baseline="0" dirty="0" smtClean="0"/>
              <a:t> professor Wang says, a researcher can only read thousands of papers, a hard-working professor may read 20 thousand papers. However, there are millions of papers out there.</a:t>
            </a:r>
          </a:p>
          <a:p>
            <a:endParaRPr lang="en-US" altLang="zh-CN" baseline="0" dirty="0" smtClean="0"/>
          </a:p>
          <a:p>
            <a:r>
              <a:rPr lang="en-US" altLang="zh-CN" baseline="0" dirty="0" smtClean="0"/>
              <a:t>They have to make a decision on which paper to read. A recommendation provides the efficiency for researchers, especially new researchers to find good, related papers and that is one of the goals of our </a:t>
            </a:r>
            <a:r>
              <a:rPr lang="en-US" altLang="zh-CN" baseline="0" dirty="0" err="1" smtClean="0"/>
              <a:t>acemap</a:t>
            </a:r>
            <a:r>
              <a:rPr lang="en-US" altLang="zh-CN" baseline="0" dirty="0" smtClean="0"/>
              <a:t> system. </a:t>
            </a:r>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t>3</a:t>
            </a:fld>
            <a:endParaRPr lang="zh-CN" altLang="en-US"/>
          </a:p>
        </p:txBody>
      </p:sp>
    </p:spTree>
    <p:extLst>
      <p:ext uri="{BB962C8B-B14F-4D97-AF65-F5344CB8AC3E}">
        <p14:creationId xmlns:p14="http://schemas.microsoft.com/office/powerpoint/2010/main" val="930605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a:t>
            </a:r>
            <a:r>
              <a:rPr lang="en-US" altLang="zh-CN" baseline="0" dirty="0" smtClean="0"/>
              <a:t> will first introduce </a:t>
            </a:r>
            <a:r>
              <a:rPr lang="en-US" altLang="zh-CN" baseline="0" dirty="0" err="1" smtClean="0"/>
              <a:t>ZeroRank</a:t>
            </a:r>
            <a:r>
              <a:rPr lang="en-US" altLang="zh-CN" baseline="0" dirty="0" smtClean="0"/>
              <a:t>. Here, zero means zero citation. So, our goal is to rank the newly published papers with no citations so as to recommend new papers. We have done a lot of surveys on ranking scientific publications, however none is exactly the same as ranking newly published papers. So, this is a new problem we introduced, and I think it is interesting and useful.</a:t>
            </a:r>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t>4</a:t>
            </a:fld>
            <a:endParaRPr lang="zh-CN" altLang="en-US"/>
          </a:p>
        </p:txBody>
      </p:sp>
    </p:spTree>
    <p:extLst>
      <p:ext uri="{BB962C8B-B14F-4D97-AF65-F5344CB8AC3E}">
        <p14:creationId xmlns:p14="http://schemas.microsoft.com/office/powerpoint/2010/main" val="2915053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example,</a:t>
            </a:r>
            <a:r>
              <a:rPr lang="en-US" altLang="zh-CN" baseline="0" dirty="0" smtClean="0"/>
              <a:t> when the results of </a:t>
            </a:r>
            <a:r>
              <a:rPr lang="en-US" altLang="zh-CN" baseline="0" dirty="0" err="1" smtClean="0"/>
              <a:t>Infocom</a:t>
            </a:r>
            <a:r>
              <a:rPr lang="en-US" altLang="zh-CN" baseline="0" dirty="0" smtClean="0"/>
              <a:t> come out, researchers in the computer network filed will definitely want to know what new papers published, what others are doing recently and what are the hot topics in the field. However, there are so many papers published in a conference. Our goal is to recommend some new papers that have high potential of getting large number of citations in the future.</a:t>
            </a:r>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t>5</a:t>
            </a:fld>
            <a:endParaRPr lang="zh-CN" altLang="en-US"/>
          </a:p>
        </p:txBody>
      </p:sp>
    </p:spTree>
    <p:extLst>
      <p:ext uri="{BB962C8B-B14F-4D97-AF65-F5344CB8AC3E}">
        <p14:creationId xmlns:p14="http://schemas.microsoft.com/office/powerpoint/2010/main" val="2474194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Since</a:t>
            </a:r>
            <a:r>
              <a:rPr lang="en-US" altLang="zh-CN" baseline="0" dirty="0" smtClean="0"/>
              <a:t> these papers do not have citation information. In our model, we use author, venue, affiliation information. We have considered test information, however, it is difficult to incorporate the text information into our model and some researchers even claim that text information is useless in predicting paper’s popularity.</a:t>
            </a:r>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t>6</a:t>
            </a:fld>
            <a:endParaRPr lang="zh-CN" altLang="en-US"/>
          </a:p>
        </p:txBody>
      </p:sp>
    </p:spTree>
    <p:extLst>
      <p:ext uri="{BB962C8B-B14F-4D97-AF65-F5344CB8AC3E}">
        <p14:creationId xmlns:p14="http://schemas.microsoft.com/office/powerpoint/2010/main" val="269652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 model can be divided into</a:t>
            </a:r>
            <a:r>
              <a:rPr lang="en-US" altLang="zh-CN" baseline="0" dirty="0" smtClean="0"/>
              <a:t> 2 parts. The first part is feature extraction. We perform random walk in this heterogeneous network. The random walk is like </a:t>
            </a:r>
            <a:r>
              <a:rPr lang="en-US" altLang="zh-CN" baseline="0" dirty="0" err="1" smtClean="0"/>
              <a:t>pagerank</a:t>
            </a:r>
            <a:r>
              <a:rPr lang="en-US" altLang="zh-CN" baseline="0" dirty="0" smtClean="0"/>
              <a:t> or hits algorithm. After the random walk, for each paper, we can get the scores of the three features.</a:t>
            </a:r>
            <a:endParaRPr lang="zh-CN" altLang="en-US" dirty="0"/>
          </a:p>
        </p:txBody>
      </p:sp>
      <p:sp>
        <p:nvSpPr>
          <p:cNvPr id="4" name="灯片编号占位符 3"/>
          <p:cNvSpPr>
            <a:spLocks noGrp="1"/>
          </p:cNvSpPr>
          <p:nvPr>
            <p:ph type="sldNum" sz="quarter" idx="10"/>
          </p:nvPr>
        </p:nvSpPr>
        <p:spPr/>
        <p:txBody>
          <a:bodyPr/>
          <a:lstStyle/>
          <a:p>
            <a:fld id="{684B1CD8-9F96-4F1D-A5B8-2D9E0ECCEB33}" type="slidenum">
              <a:rPr lang="zh-CN" altLang="en-US" smtClean="0"/>
              <a:t>7</a:t>
            </a:fld>
            <a:endParaRPr lang="zh-CN" altLang="en-US"/>
          </a:p>
        </p:txBody>
      </p:sp>
    </p:spTree>
    <p:extLst>
      <p:ext uri="{BB962C8B-B14F-4D97-AF65-F5344CB8AC3E}">
        <p14:creationId xmlns:p14="http://schemas.microsoft.com/office/powerpoint/2010/main" val="342361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In the second phrase , we train a learning to rank model to rank the papers. </a:t>
            </a:r>
            <a:endParaRPr lang="zh-CN" altLang="en-US" dirty="0"/>
          </a:p>
        </p:txBody>
      </p:sp>
      <p:sp>
        <p:nvSpPr>
          <p:cNvPr id="4" name="灯片编号占位符 3"/>
          <p:cNvSpPr>
            <a:spLocks noGrp="1"/>
          </p:cNvSpPr>
          <p:nvPr>
            <p:ph type="sldNum" sz="quarter" idx="10"/>
          </p:nvPr>
        </p:nvSpPr>
        <p:spPr/>
        <p:txBody>
          <a:bodyPr/>
          <a:lstStyle/>
          <a:p>
            <a:fld id="{E3CFC841-E2E1-4802-8701-94EA307E94B0}" type="slidenum">
              <a:rPr lang="zh-CN" altLang="en-US" smtClean="0"/>
              <a:t>8</a:t>
            </a:fld>
            <a:endParaRPr lang="zh-CN" altLang="en-US"/>
          </a:p>
        </p:txBody>
      </p:sp>
    </p:spTree>
    <p:extLst>
      <p:ext uri="{BB962C8B-B14F-4D97-AF65-F5344CB8AC3E}">
        <p14:creationId xmlns:p14="http://schemas.microsoft.com/office/powerpoint/2010/main" val="220614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select two subsets</a:t>
            </a:r>
            <a:r>
              <a:rPr lang="en-US" altLang="zh-CN" baseline="0" dirty="0" smtClean="0"/>
              <a:t> from MAG: data mining and database. </a:t>
            </a:r>
          </a:p>
          <a:p>
            <a:endParaRPr lang="en-US" altLang="zh-CN" baseline="0" dirty="0" smtClean="0"/>
          </a:p>
        </p:txBody>
      </p:sp>
      <p:sp>
        <p:nvSpPr>
          <p:cNvPr id="4" name="灯片编号占位符 3"/>
          <p:cNvSpPr>
            <a:spLocks noGrp="1"/>
          </p:cNvSpPr>
          <p:nvPr>
            <p:ph type="sldNum" sz="quarter" idx="10"/>
          </p:nvPr>
        </p:nvSpPr>
        <p:spPr/>
        <p:txBody>
          <a:bodyPr/>
          <a:lstStyle/>
          <a:p>
            <a:fld id="{E3CFC841-E2E1-4802-8701-94EA307E94B0}" type="slidenum">
              <a:rPr lang="zh-CN" altLang="en-US" smtClean="0"/>
              <a:t>9</a:t>
            </a:fld>
            <a:endParaRPr lang="zh-CN" altLang="en-US"/>
          </a:p>
        </p:txBody>
      </p:sp>
    </p:spTree>
    <p:extLst>
      <p:ext uri="{BB962C8B-B14F-4D97-AF65-F5344CB8AC3E}">
        <p14:creationId xmlns:p14="http://schemas.microsoft.com/office/powerpoint/2010/main" val="220614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7761" y="5815086"/>
            <a:ext cx="2458720" cy="650876"/>
          </a:xfrm>
          <a:prstGeom prst="rect">
            <a:avLst/>
          </a:prstGeom>
        </p:spPr>
      </p:pic>
      <p:sp>
        <p:nvSpPr>
          <p:cNvPr id="2" name="标题 1"/>
          <p:cNvSpPr>
            <a:spLocks noGrp="1"/>
          </p:cNvSpPr>
          <p:nvPr>
            <p:ph type="title"/>
          </p:nvPr>
        </p:nvSpPr>
        <p:spPr>
          <a:xfrm>
            <a:off x="628650" y="4070056"/>
            <a:ext cx="7886700" cy="899510"/>
          </a:xfrm>
          <a:prstGeom prst="rect">
            <a:avLst/>
          </a:prstGeom>
        </p:spPr>
        <p:txBody>
          <a:bodyPr anchor="ctr">
            <a:noAutofit/>
          </a:bodyPr>
          <a:lstStyle>
            <a:lvl1pPr algn="ctr">
              <a:defRPr sz="4800" b="1">
                <a:solidFill>
                  <a:schemeClr val="bg1"/>
                </a:solidFill>
                <a:latin typeface="+mj-ea"/>
                <a:ea typeface="+mj-ea"/>
              </a:defRPr>
            </a:lvl1pPr>
          </a:lstStyle>
          <a:p>
            <a:r>
              <a:rPr lang="zh-CN" altLang="en-US" dirty="0" smtClean="0"/>
              <a:t>单击此处编辑母版标题样式</a:t>
            </a:r>
            <a:endParaRPr lang="zh-CN" altLang="en-US" dirty="0"/>
          </a:p>
        </p:txBody>
      </p:sp>
      <p:sp>
        <p:nvSpPr>
          <p:cNvPr id="6" name="副标题 2"/>
          <p:cNvSpPr>
            <a:spLocks noGrp="1"/>
          </p:cNvSpPr>
          <p:nvPr>
            <p:ph type="subTitle" idx="1"/>
          </p:nvPr>
        </p:nvSpPr>
        <p:spPr>
          <a:xfrm>
            <a:off x="628650" y="5034521"/>
            <a:ext cx="7886700" cy="604299"/>
          </a:xfrm>
        </p:spPr>
        <p:txBody>
          <a:bodyPr anchor="ctr">
            <a:noAutofit/>
          </a:bodyPr>
          <a:lstStyle>
            <a:lvl1pPr algn="ctr">
              <a:defRPr lang="zh-CN" altLang="en-US" sz="2800" b="0">
                <a:solidFill>
                  <a:schemeClr val="bg1"/>
                </a:solidFill>
                <a:latin typeface="+mn-ea"/>
                <a:cs typeface="+mj-cs"/>
              </a:defRPr>
            </a:lvl1pPr>
          </a:lstStyle>
          <a:p>
            <a:pPr lvl="0" algn="ctr">
              <a:lnSpc>
                <a:spcPct val="90000"/>
              </a:lnSpc>
              <a:spcBef>
                <a:spcPct val="0"/>
              </a:spcBef>
              <a:buNone/>
            </a:pPr>
            <a:r>
              <a:rPr lang="zh-CN" altLang="en-US" smtClean="0"/>
              <a:t>单击以编辑母版副标题样式</a:t>
            </a:r>
            <a:endParaRPr lang="zh-CN" altLang="en-US"/>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32"/>
            <a:ext cx="9144000" cy="3931920"/>
          </a:xfrm>
          <a:prstGeom prst="rect">
            <a:avLst/>
          </a:prstGeom>
        </p:spPr>
      </p:pic>
      <p:cxnSp>
        <p:nvCxnSpPr>
          <p:cNvPr id="9" name="直接连接符 8"/>
          <p:cNvCxnSpPr/>
          <p:nvPr/>
        </p:nvCxnSpPr>
        <p:spPr>
          <a:xfrm>
            <a:off x="0" y="3893788"/>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灯片编号占位符 3"/>
          <p:cNvSpPr>
            <a:spLocks noGrp="1"/>
          </p:cNvSpPr>
          <p:nvPr>
            <p:ph type="sldNum" sz="quarter" idx="10"/>
          </p:nvPr>
        </p:nvSpPr>
        <p:spPr/>
        <p:txBody>
          <a:bodyPr/>
          <a:lstStyle/>
          <a:p>
            <a:fld id="{E1242A2B-8027-4838-A73C-4D76F5661EBD}" type="slidenum">
              <a:rPr lang="zh-CN" altLang="en-US" smtClean="0"/>
              <a:t>‹#›</a:t>
            </a:fld>
            <a:endParaRPr lang="zh-CN" altLang="en-US"/>
          </a:p>
        </p:txBody>
      </p:sp>
    </p:spTree>
    <p:extLst>
      <p:ext uri="{BB962C8B-B14F-4D97-AF65-F5344CB8AC3E}">
        <p14:creationId xmlns:p14="http://schemas.microsoft.com/office/powerpoint/2010/main" val="119218912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两栏-有页码">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文本框 5"/>
          <p:cNvSpPr txBox="1"/>
          <p:nvPr/>
        </p:nvSpPr>
        <p:spPr>
          <a:xfrm>
            <a:off x="8250027" y="313202"/>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6" name="内容占位符 15"/>
          <p:cNvSpPr>
            <a:spLocks noGrp="1"/>
          </p:cNvSpPr>
          <p:nvPr>
            <p:ph sz="quarter" idx="11"/>
          </p:nvPr>
        </p:nvSpPr>
        <p:spPr>
          <a:xfrm>
            <a:off x="4786314"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21" name="灯片编号占位符 8"/>
          <p:cNvSpPr>
            <a:spLocks noGrp="1"/>
          </p:cNvSpPr>
          <p:nvPr>
            <p:ph type="sldNum" sz="quarter" idx="12"/>
          </p:nvPr>
        </p:nvSpPr>
        <p:spPr>
          <a:xfrm>
            <a:off x="8696566" y="313202"/>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pPr/>
              <a:t>‹#›</a:t>
            </a:fld>
            <a:endParaRPr lang="en-US" altLang="zh-CN" dirty="0"/>
          </a:p>
        </p:txBody>
      </p:sp>
      <p:sp>
        <p:nvSpPr>
          <p:cNvPr id="2" name="标题 1"/>
          <p:cNvSpPr>
            <a:spLocks noGrp="1"/>
          </p:cNvSpPr>
          <p:nvPr>
            <p:ph type="title"/>
          </p:nvPr>
        </p:nvSpPr>
        <p:spPr>
          <a:xfrm>
            <a:off x="262394" y="975600"/>
            <a:ext cx="8566445" cy="576000"/>
          </a:xfrm>
          <a:prstGeom prst="rect">
            <a:avLst/>
          </a:prstGeom>
        </p:spPr>
        <p:txBody>
          <a:bodyPr/>
          <a:lstStyle>
            <a:lvl1pPr>
              <a:defRPr lang="zh-CN" altLang="en-US" sz="3200" b="1">
                <a:solidFill>
                  <a:schemeClr val="accent1"/>
                </a:solidFill>
              </a:defRPr>
            </a:lvl1pPr>
          </a:lstStyle>
          <a:p>
            <a:pPr lvl="0"/>
            <a:r>
              <a:rPr lang="zh-CN" altLang="en-US" smtClean="0"/>
              <a:t>单击此处编辑母版标题样式</a:t>
            </a:r>
            <a:endParaRPr lang="zh-CN" altLang="en-US" dirty="0"/>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3520"/>
            <a:ext cx="9144000" cy="336803"/>
          </a:xfrm>
          <a:prstGeom prst="rect">
            <a:avLst/>
          </a:prstGeom>
        </p:spPr>
      </p:pic>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5" y="175414"/>
            <a:ext cx="1517655" cy="401413"/>
          </a:xfrm>
          <a:prstGeom prst="rect">
            <a:avLst/>
          </a:prstGeom>
        </p:spPr>
      </p:pic>
      <p:sp>
        <p:nvSpPr>
          <p:cNvPr id="17" name="矩形 16"/>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userDrawn="1"/>
        </p:nvSpPr>
        <p:spPr>
          <a:xfrm>
            <a:off x="8250026" y="313200"/>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23518"/>
            <a:ext cx="9144000" cy="336803"/>
          </a:xfrm>
          <a:prstGeom prst="rect">
            <a:avLst/>
          </a:prstGeom>
        </p:spPr>
      </p:pic>
    </p:spTree>
    <p:extLst>
      <p:ext uri="{BB962C8B-B14F-4D97-AF65-F5344CB8AC3E}">
        <p14:creationId xmlns:p14="http://schemas.microsoft.com/office/powerpoint/2010/main" val="17569443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160">
          <p15:clr>
            <a:srgbClr val="FBAE40"/>
          </p15:clr>
        </p15:guide>
        <p15:guide id="2" pos="389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对比">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标题 4"/>
          <p:cNvSpPr>
            <a:spLocks noGrp="1"/>
          </p:cNvSpPr>
          <p:nvPr>
            <p:ph type="title" hasCustomPrompt="1"/>
          </p:nvPr>
        </p:nvSpPr>
        <p:spPr>
          <a:xfrm>
            <a:off x="262394" y="960116"/>
            <a:ext cx="4032000" cy="574183"/>
          </a:xfrm>
          <a:prstGeom prst="rect">
            <a:avLst/>
          </a:prstGeom>
        </p:spPr>
        <p:txBody>
          <a:bodyPr anchor="b">
            <a:normAutofit/>
          </a:bodyPr>
          <a:lstStyle>
            <a:lvl1pPr algn="ctr">
              <a:defRPr sz="2800" b="1">
                <a:solidFill>
                  <a:schemeClr val="accent1"/>
                </a:solidFill>
              </a:defRPr>
            </a:lvl1pPr>
          </a:lstStyle>
          <a:p>
            <a:r>
              <a:rPr lang="zh-CN" altLang="en-US" dirty="0" smtClean="0"/>
              <a:t>单击此处编辑标题</a:t>
            </a:r>
            <a:endParaRPr lang="zh-CN" altLang="en-US" dirty="0"/>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6" name="内容占位符 15"/>
          <p:cNvSpPr>
            <a:spLocks noGrp="1"/>
          </p:cNvSpPr>
          <p:nvPr>
            <p:ph sz="quarter" idx="11"/>
          </p:nvPr>
        </p:nvSpPr>
        <p:spPr>
          <a:xfrm>
            <a:off x="4786314"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smtClean="0"/>
              <a:t>单击此处编辑标题</a:t>
            </a:r>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5" y="175414"/>
            <a:ext cx="1517655" cy="401413"/>
          </a:xfrm>
          <a:prstGeom prst="rect">
            <a:avLst/>
          </a:prstGeom>
        </p:spPr>
      </p:pic>
      <p:sp>
        <p:nvSpPr>
          <p:cNvPr id="13" name="矩形 12"/>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userDrawn="1"/>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E1242A2B-8027-4838-A73C-4D76F5661EBD}" type="slidenum">
              <a:rPr lang="zh-CN" altLang="en-US" smtClean="0"/>
              <a:t>‹#›</a:t>
            </a:fld>
            <a:endParaRPr lang="zh-CN" altLang="en-US"/>
          </a:p>
        </p:txBody>
      </p:sp>
    </p:spTree>
    <p:extLst>
      <p:ext uri="{BB962C8B-B14F-4D97-AF65-F5344CB8AC3E}">
        <p14:creationId xmlns:p14="http://schemas.microsoft.com/office/powerpoint/2010/main" val="11462239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160">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对比-有页码">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文本框 5"/>
          <p:cNvSpPr txBox="1"/>
          <p:nvPr/>
        </p:nvSpPr>
        <p:spPr>
          <a:xfrm>
            <a:off x="8250027" y="313202"/>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5" name="标题 4"/>
          <p:cNvSpPr>
            <a:spLocks noGrp="1"/>
          </p:cNvSpPr>
          <p:nvPr>
            <p:ph type="title" hasCustomPrompt="1"/>
          </p:nvPr>
        </p:nvSpPr>
        <p:spPr>
          <a:xfrm>
            <a:off x="262394" y="960116"/>
            <a:ext cx="4032000" cy="574183"/>
          </a:xfrm>
          <a:prstGeom prst="rect">
            <a:avLst/>
          </a:prstGeom>
        </p:spPr>
        <p:txBody>
          <a:bodyPr anchor="b">
            <a:normAutofit/>
          </a:bodyPr>
          <a:lstStyle>
            <a:lvl1pPr algn="ctr">
              <a:defRPr sz="2800" b="1">
                <a:solidFill>
                  <a:schemeClr val="accent1"/>
                </a:solidFill>
              </a:defRPr>
            </a:lvl1pPr>
          </a:lstStyle>
          <a:p>
            <a:r>
              <a:rPr lang="zh-CN" altLang="en-US" dirty="0" smtClean="0"/>
              <a:t>单击此处编辑标题</a:t>
            </a:r>
            <a:endParaRPr lang="zh-CN" altLang="en-US" dirty="0"/>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6" name="内容占位符 15"/>
          <p:cNvSpPr>
            <a:spLocks noGrp="1"/>
          </p:cNvSpPr>
          <p:nvPr>
            <p:ph sz="quarter" idx="11"/>
          </p:nvPr>
        </p:nvSpPr>
        <p:spPr>
          <a:xfrm>
            <a:off x="4786314"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smtClean="0"/>
              <a:t>单击此处编辑标题</a:t>
            </a:r>
          </a:p>
        </p:txBody>
      </p:sp>
      <p:sp>
        <p:nvSpPr>
          <p:cNvPr id="21" name="灯片编号占位符 8"/>
          <p:cNvSpPr>
            <a:spLocks noGrp="1"/>
          </p:cNvSpPr>
          <p:nvPr>
            <p:ph type="sldNum" sz="quarter" idx="12"/>
          </p:nvPr>
        </p:nvSpPr>
        <p:spPr>
          <a:xfrm>
            <a:off x="8696566" y="313202"/>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pPr/>
              <a:t>‹#›</a:t>
            </a:fld>
            <a:endParaRPr lang="en-US" altLang="zh-CN" dirty="0"/>
          </a:p>
        </p:txBody>
      </p:sp>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5" y="175414"/>
            <a:ext cx="1517655" cy="401413"/>
          </a:xfrm>
          <a:prstGeom prst="rect">
            <a:avLst/>
          </a:prstGeom>
        </p:spPr>
      </p:pic>
      <p:sp>
        <p:nvSpPr>
          <p:cNvPr id="17" name="矩形 16"/>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userDrawn="1"/>
        </p:nvSpPr>
        <p:spPr>
          <a:xfrm>
            <a:off x="8250026" y="313200"/>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p:nvPr userDrawn="1"/>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48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160">
          <p15:clr>
            <a:srgbClr val="FBAE40"/>
          </p15:clr>
        </p15:guide>
        <p15:guide id="2" pos="3895">
          <p15:clr>
            <a:srgbClr val="FBAE40"/>
          </p15:clr>
        </p15:guide>
        <p15:guide id="3" pos="519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封面">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7761" y="5815086"/>
            <a:ext cx="2458720" cy="650876"/>
          </a:xfrm>
          <a:prstGeom prst="rect">
            <a:avLst/>
          </a:prstGeom>
        </p:spPr>
      </p:pic>
      <p:sp>
        <p:nvSpPr>
          <p:cNvPr id="2" name="标题 1"/>
          <p:cNvSpPr>
            <a:spLocks noGrp="1"/>
          </p:cNvSpPr>
          <p:nvPr>
            <p:ph type="title"/>
          </p:nvPr>
        </p:nvSpPr>
        <p:spPr>
          <a:xfrm>
            <a:off x="469124" y="4006448"/>
            <a:ext cx="8325019" cy="1114192"/>
          </a:xfrm>
          <a:prstGeom prst="rect">
            <a:avLst/>
          </a:prstGeom>
        </p:spPr>
        <p:txBody>
          <a:bodyPr anchor="ctr">
            <a:noAutofit/>
          </a:bodyPr>
          <a:lstStyle>
            <a:lvl1pPr algn="l">
              <a:lnSpc>
                <a:spcPct val="100000"/>
              </a:lnSpc>
              <a:defRPr sz="4000" b="1">
                <a:solidFill>
                  <a:schemeClr val="bg1"/>
                </a:solidFill>
                <a:latin typeface="+mn-ea"/>
                <a:ea typeface="+mn-ea"/>
              </a:defRPr>
            </a:lvl1pPr>
          </a:lstStyle>
          <a:p>
            <a:r>
              <a:rPr lang="zh-CN" altLang="en-US" dirty="0" smtClean="0"/>
              <a:t>单击此处编辑母版标题样式</a:t>
            </a:r>
            <a:endParaRPr lang="zh-CN" altLang="en-US" dirty="0"/>
          </a:p>
        </p:txBody>
      </p:sp>
      <p:sp>
        <p:nvSpPr>
          <p:cNvPr id="6" name="副标题 2"/>
          <p:cNvSpPr>
            <a:spLocks noGrp="1"/>
          </p:cNvSpPr>
          <p:nvPr>
            <p:ph type="subTitle" idx="1"/>
          </p:nvPr>
        </p:nvSpPr>
        <p:spPr>
          <a:xfrm>
            <a:off x="469125" y="5245248"/>
            <a:ext cx="5820358" cy="468179"/>
          </a:xfrm>
        </p:spPr>
        <p:txBody>
          <a:bodyPr anchor="ctr">
            <a:noAutofit/>
          </a:bodyPr>
          <a:lstStyle>
            <a:lvl1pPr marL="0" indent="0" algn="l">
              <a:lnSpc>
                <a:spcPct val="100000"/>
              </a:lnSpc>
              <a:buNone/>
              <a:defRPr lang="zh-CN" altLang="en-US" sz="2400" b="0">
                <a:solidFill>
                  <a:schemeClr val="bg1"/>
                </a:solidFill>
                <a:latin typeface="+mn-ea"/>
                <a:cs typeface="+mj-cs"/>
              </a:defRPr>
            </a:lvl1pPr>
          </a:lstStyle>
          <a:p>
            <a:pPr marL="228600" lvl="0" indent="-228600" algn="ctr">
              <a:lnSpc>
                <a:spcPct val="90000"/>
              </a:lnSpc>
              <a:spcBef>
                <a:spcPct val="0"/>
              </a:spcBef>
            </a:pPr>
            <a:r>
              <a:rPr lang="zh-CN" altLang="en-US" dirty="0" smtClean="0"/>
              <a:t>单击以编辑母版副标题样式</a:t>
            </a:r>
            <a:endParaRPr lang="zh-CN" altLang="en-US" dirty="0"/>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32"/>
            <a:ext cx="9144000" cy="3931920"/>
          </a:xfrm>
          <a:prstGeom prst="rect">
            <a:avLst/>
          </a:prstGeom>
        </p:spPr>
      </p:pic>
      <p:cxnSp>
        <p:nvCxnSpPr>
          <p:cNvPr id="9" name="直接连接符 8"/>
          <p:cNvCxnSpPr/>
          <p:nvPr/>
        </p:nvCxnSpPr>
        <p:spPr>
          <a:xfrm>
            <a:off x="0" y="3893788"/>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占位符 6"/>
          <p:cNvSpPr>
            <a:spLocks noGrp="1"/>
          </p:cNvSpPr>
          <p:nvPr>
            <p:ph type="body" sz="quarter" idx="10" hasCustomPrompt="1"/>
          </p:nvPr>
        </p:nvSpPr>
        <p:spPr>
          <a:xfrm>
            <a:off x="469125" y="5815087"/>
            <a:ext cx="4159250" cy="499004"/>
          </a:xfrm>
        </p:spPr>
        <p:txBody>
          <a:bodyPr>
            <a:noAutofit/>
          </a:bodyPr>
          <a:lstStyle>
            <a:lvl1pPr marL="0" indent="0">
              <a:lnSpc>
                <a:spcPct val="100000"/>
              </a:lnSpc>
              <a:buNone/>
              <a:defRPr sz="2400">
                <a:solidFill>
                  <a:schemeClr val="bg1"/>
                </a:solidFill>
              </a:defRPr>
            </a:lvl1pPr>
          </a:lstStyle>
          <a:p>
            <a:pPr lvl="0"/>
            <a:r>
              <a:rPr lang="zh-CN" altLang="en-US" dirty="0" smtClean="0"/>
              <a:t>单击此处添加日期</a:t>
            </a:r>
            <a:endParaRPr lang="zh-CN" altLang="en-US" dirty="0"/>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132"/>
            <a:ext cx="9144000" cy="3931920"/>
          </a:xfrm>
          <a:prstGeom prst="rect">
            <a:avLst/>
          </a:prstGeom>
        </p:spPr>
      </p:pic>
      <p:cxnSp>
        <p:nvCxnSpPr>
          <p:cNvPr id="11" name="直接连接符 10"/>
          <p:cNvCxnSpPr/>
          <p:nvPr userDrawn="1"/>
        </p:nvCxnSpPr>
        <p:spPr>
          <a:xfrm>
            <a:off x="0" y="3893788"/>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灯片编号占位符 3"/>
          <p:cNvSpPr>
            <a:spLocks noGrp="1"/>
          </p:cNvSpPr>
          <p:nvPr>
            <p:ph type="sldNum" sz="quarter" idx="11"/>
          </p:nvPr>
        </p:nvSpPr>
        <p:spPr/>
        <p:txBody>
          <a:bodyPr/>
          <a:lstStyle/>
          <a:p>
            <a:fld id="{E1242A2B-8027-4838-A73C-4D76F5661EBD}" type="slidenum">
              <a:rPr lang="zh-CN" altLang="en-US" smtClean="0"/>
              <a:t>‹#›</a:t>
            </a:fld>
            <a:endParaRPr lang="zh-CN" altLang="en-US"/>
          </a:p>
        </p:txBody>
      </p:sp>
    </p:spTree>
    <p:extLst>
      <p:ext uri="{BB962C8B-B14F-4D97-AF65-F5344CB8AC3E}">
        <p14:creationId xmlns:p14="http://schemas.microsoft.com/office/powerpoint/2010/main" val="36980998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21">
          <p15:clr>
            <a:srgbClr val="FBAE40"/>
          </p15:clr>
        </p15:guide>
        <p15:guide id="3" pos="29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封底">
    <p:bg>
      <p:bgPr>
        <a:solidFill>
          <a:schemeClr val="accent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12546"/>
            <a:ext cx="9144000" cy="2796540"/>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9991" y="4211593"/>
            <a:ext cx="3021843" cy="799946"/>
          </a:xfrm>
          <a:prstGeom prst="rect">
            <a:avLst/>
          </a:prstGeom>
        </p:spPr>
      </p:pic>
      <p:sp>
        <p:nvSpPr>
          <p:cNvPr id="3" name="标题 2"/>
          <p:cNvSpPr>
            <a:spLocks noGrp="1"/>
          </p:cNvSpPr>
          <p:nvPr>
            <p:ph type="title"/>
          </p:nvPr>
        </p:nvSpPr>
        <p:spPr>
          <a:xfrm>
            <a:off x="628650" y="1552217"/>
            <a:ext cx="7886700" cy="1325563"/>
          </a:xfrm>
          <a:prstGeom prst="rect">
            <a:avLst/>
          </a:prstGeom>
        </p:spPr>
        <p:txBody>
          <a:bodyPr anchor="ctr"/>
          <a:lstStyle>
            <a:lvl1pPr algn="ctr">
              <a:defRPr b="1">
                <a:solidFill>
                  <a:schemeClr val="bg1"/>
                </a:solidFill>
              </a:defRPr>
            </a:lvl1pPr>
          </a:lstStyle>
          <a:p>
            <a:r>
              <a:rPr lang="zh-CN" altLang="en-US" dirty="0" smtClean="0"/>
              <a:t>单击此处编辑母版标题样式</a:t>
            </a:r>
            <a:endParaRPr lang="zh-CN" altLang="en-US" dirty="0"/>
          </a:p>
        </p:txBody>
      </p:sp>
      <p:sp>
        <p:nvSpPr>
          <p:cNvPr id="5" name="灯片编号占位符 4"/>
          <p:cNvSpPr>
            <a:spLocks noGrp="1"/>
          </p:cNvSpPr>
          <p:nvPr>
            <p:ph type="sldNum" sz="quarter" idx="10"/>
          </p:nvPr>
        </p:nvSpPr>
        <p:spPr/>
        <p:txBody>
          <a:bodyPr/>
          <a:lstStyle/>
          <a:p>
            <a:fld id="{E1242A2B-8027-4838-A73C-4D76F5661EBD}" type="slidenum">
              <a:rPr lang="zh-CN" altLang="en-US" smtClean="0"/>
              <a:t>‹#›</a:t>
            </a:fld>
            <a:endParaRPr lang="zh-CN" altLang="en-US"/>
          </a:p>
        </p:txBody>
      </p:sp>
    </p:spTree>
    <p:extLst>
      <p:ext uri="{BB962C8B-B14F-4D97-AF65-F5344CB8AC3E}">
        <p14:creationId xmlns:p14="http://schemas.microsoft.com/office/powerpoint/2010/main" val="13551077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内页">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3520"/>
            <a:ext cx="9144000" cy="336803"/>
          </a:xfrm>
          <a:prstGeom prst="rect">
            <a:avLst/>
          </a:prstGeom>
        </p:spPr>
      </p:pic>
      <p:sp>
        <p:nvSpPr>
          <p:cNvPr id="3" name="内容占位符 2"/>
          <p:cNvSpPr>
            <a:spLocks noGrp="1"/>
          </p:cNvSpPr>
          <p:nvPr>
            <p:ph sz="quarter" idx="10"/>
          </p:nvPr>
        </p:nvSpPr>
        <p:spPr>
          <a:xfrm>
            <a:off x="494026"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标题 4"/>
          <p:cNvSpPr>
            <a:spLocks noGrp="1"/>
          </p:cNvSpPr>
          <p:nvPr>
            <p:ph type="title"/>
          </p:nvPr>
        </p:nvSpPr>
        <p:spPr>
          <a:xfrm>
            <a:off x="494024" y="974279"/>
            <a:ext cx="8372163" cy="574183"/>
          </a:xfrm>
          <a:prstGeom prst="rect">
            <a:avLst/>
          </a:prstGeom>
        </p:spPr>
        <p:txBody>
          <a:bodyPr/>
          <a:lstStyle>
            <a:lvl1pPr>
              <a:defRPr sz="3200" b="1">
                <a:solidFill>
                  <a:schemeClr val="accent1"/>
                </a:solidFill>
              </a:defRPr>
            </a:lvl1pPr>
          </a:lstStyle>
          <a:p>
            <a:r>
              <a:rPr lang="zh-CN" altLang="en-US" smtClean="0"/>
              <a:t>单击此处编辑母版标题样式</a:t>
            </a:r>
            <a:endParaRPr lang="zh-CN" altLang="en-US" dirty="0"/>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5" y="175414"/>
            <a:ext cx="1517655" cy="401413"/>
          </a:xfrm>
          <a:prstGeom prst="rect">
            <a:avLst/>
          </a:prstGeom>
        </p:spPr>
      </p:pic>
      <p:sp>
        <p:nvSpPr>
          <p:cNvPr id="11" name="矩形 10"/>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23518"/>
            <a:ext cx="9144000" cy="336803"/>
          </a:xfrm>
          <a:prstGeom prst="rect">
            <a:avLst/>
          </a:prstGeom>
        </p:spPr>
      </p:pic>
      <p:sp>
        <p:nvSpPr>
          <p:cNvPr id="2" name="灯片编号占位符 1"/>
          <p:cNvSpPr>
            <a:spLocks noGrp="1"/>
          </p:cNvSpPr>
          <p:nvPr>
            <p:ph type="sldNum" sz="quarter" idx="11"/>
          </p:nvPr>
        </p:nvSpPr>
        <p:spPr/>
        <p:txBody>
          <a:bodyPr/>
          <a:lstStyle/>
          <a:p>
            <a:fld id="{E1242A2B-8027-4838-A73C-4D76F5661EBD}" type="slidenum">
              <a:rPr lang="zh-CN" altLang="en-US" smtClean="0"/>
              <a:t>‹#›</a:t>
            </a:fld>
            <a:endParaRPr lang="zh-CN" altLang="en-US"/>
          </a:p>
        </p:txBody>
      </p:sp>
    </p:spTree>
    <p:extLst>
      <p:ext uri="{BB962C8B-B14F-4D97-AF65-F5344CB8AC3E}">
        <p14:creationId xmlns:p14="http://schemas.microsoft.com/office/powerpoint/2010/main" val="413226974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内页-有页码">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3520"/>
            <a:ext cx="9144000" cy="336803"/>
          </a:xfrm>
          <a:prstGeom prst="rect">
            <a:avLst/>
          </a:prstGeom>
        </p:spPr>
      </p:pic>
      <p:sp>
        <p:nvSpPr>
          <p:cNvPr id="3" name="内容占位符 2"/>
          <p:cNvSpPr>
            <a:spLocks noGrp="1"/>
          </p:cNvSpPr>
          <p:nvPr>
            <p:ph sz="quarter" idx="10"/>
          </p:nvPr>
        </p:nvSpPr>
        <p:spPr>
          <a:xfrm>
            <a:off x="494026"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标题 4"/>
          <p:cNvSpPr>
            <a:spLocks noGrp="1"/>
          </p:cNvSpPr>
          <p:nvPr>
            <p:ph type="title"/>
          </p:nvPr>
        </p:nvSpPr>
        <p:spPr>
          <a:xfrm>
            <a:off x="494026" y="975602"/>
            <a:ext cx="8372163" cy="574183"/>
          </a:xfrm>
          <a:prstGeom prst="rect">
            <a:avLst/>
          </a:prstGeom>
        </p:spPr>
        <p:txBody>
          <a:bodyPr/>
          <a:lstStyle>
            <a:lvl1pPr>
              <a:defRPr sz="3200" b="1">
                <a:solidFill>
                  <a:schemeClr val="accent1"/>
                </a:solidFill>
              </a:defRPr>
            </a:lvl1pPr>
          </a:lstStyle>
          <a:p>
            <a:r>
              <a:rPr lang="zh-CN" altLang="en-US" smtClean="0"/>
              <a:t>单击此处编辑母版标题样式</a:t>
            </a:r>
            <a:endParaRPr lang="zh-CN" altLang="en-US"/>
          </a:p>
        </p:txBody>
      </p:sp>
      <p:sp>
        <p:nvSpPr>
          <p:cNvPr id="9" name="文本框 8"/>
          <p:cNvSpPr txBox="1"/>
          <p:nvPr/>
        </p:nvSpPr>
        <p:spPr>
          <a:xfrm>
            <a:off x="8250027"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0" name="灯片编号占位符 5"/>
          <p:cNvSpPr txBox="1">
            <a:spLocks/>
          </p:cNvSpPr>
          <p:nvPr/>
        </p:nvSpPr>
        <p:spPr>
          <a:xfrm>
            <a:off x="8697601" y="311755"/>
            <a:ext cx="365165" cy="276999"/>
          </a:xfrm>
          <a:prstGeom prst="rect">
            <a:avLst/>
          </a:prstGeom>
          <a:noFill/>
        </p:spPr>
        <p:txBody>
          <a:bodyPr wrap="non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E1703B59-C883-4B8B-974E-AFB30A6C43A7}" type="slidenum">
              <a:rPr lang="zh-CN" altLang="en-US" sz="1200" smtClean="0"/>
              <a:pPr lvl="0"/>
              <a:t>‹#›</a:t>
            </a:fld>
            <a:endParaRPr lang="zh-CN" altLang="en-US" sz="1200" dirty="0"/>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5" y="175414"/>
            <a:ext cx="1517655" cy="401413"/>
          </a:xfrm>
          <a:prstGeom prst="rect">
            <a:avLst/>
          </a:prstGeom>
        </p:spPr>
      </p:pic>
      <p:sp>
        <p:nvSpPr>
          <p:cNvPr id="13" name="矩形 12"/>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23518"/>
            <a:ext cx="9144000" cy="336803"/>
          </a:xfrm>
          <a:prstGeom prst="rect">
            <a:avLst/>
          </a:prstGeom>
        </p:spPr>
      </p:pic>
      <p:sp>
        <p:nvSpPr>
          <p:cNvPr id="16" name="文本框 15"/>
          <p:cNvSpPr txBox="1"/>
          <p:nvPr userDrawn="1"/>
        </p:nvSpPr>
        <p:spPr>
          <a:xfrm>
            <a:off x="8250026"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7" name="灯片编号占位符 5"/>
          <p:cNvSpPr txBox="1">
            <a:spLocks/>
          </p:cNvSpPr>
          <p:nvPr userDrawn="1"/>
        </p:nvSpPr>
        <p:spPr>
          <a:xfrm>
            <a:off x="8697600" y="311755"/>
            <a:ext cx="365165" cy="276999"/>
          </a:xfrm>
          <a:prstGeom prst="rect">
            <a:avLst/>
          </a:prstGeom>
          <a:noFill/>
        </p:spPr>
        <p:txBody>
          <a:bodyPr wrap="non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E1703B59-C883-4B8B-974E-AFB30A6C43A7}" type="slidenum">
              <a:rPr lang="zh-CN" altLang="en-US" smtClean="0"/>
              <a:pPr lvl="0"/>
              <a:t>‹#›</a:t>
            </a:fld>
            <a:endParaRPr lang="zh-CN" altLang="en-US" dirty="0"/>
          </a:p>
        </p:txBody>
      </p:sp>
      <p:sp>
        <p:nvSpPr>
          <p:cNvPr id="2" name="灯片编号占位符 1"/>
          <p:cNvSpPr>
            <a:spLocks noGrp="1"/>
          </p:cNvSpPr>
          <p:nvPr>
            <p:ph type="sldNum" sz="quarter" idx="11"/>
          </p:nvPr>
        </p:nvSpPr>
        <p:spPr/>
        <p:txBody>
          <a:bodyPr/>
          <a:lstStyle/>
          <a:p>
            <a:fld id="{E1242A2B-8027-4838-A73C-4D76F5661EBD}" type="slidenum">
              <a:rPr lang="zh-CN" altLang="en-US" smtClean="0"/>
              <a:t>‹#›</a:t>
            </a:fld>
            <a:endParaRPr lang="zh-CN" altLang="en-US"/>
          </a:p>
        </p:txBody>
      </p:sp>
    </p:spTree>
    <p:extLst>
      <p:ext uri="{BB962C8B-B14F-4D97-AF65-F5344CB8AC3E}">
        <p14:creationId xmlns:p14="http://schemas.microsoft.com/office/powerpoint/2010/main" val="134762871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目录">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sp>
        <p:nvSpPr>
          <p:cNvPr id="7" name="矩形 6"/>
          <p:cNvSpPr/>
          <p:nvPr/>
        </p:nvSpPr>
        <p:spPr>
          <a:xfrm>
            <a:off x="0" y="5821680"/>
            <a:ext cx="9144000" cy="1036320"/>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294" y="6100773"/>
            <a:ext cx="1958547" cy="518469"/>
          </a:xfrm>
          <a:prstGeom prst="rect">
            <a:avLst/>
          </a:prstGeom>
        </p:spPr>
      </p:pic>
      <p:sp>
        <p:nvSpPr>
          <p:cNvPr id="2" name="标题 1"/>
          <p:cNvSpPr>
            <a:spLocks noGrp="1"/>
          </p:cNvSpPr>
          <p:nvPr>
            <p:ph type="title"/>
          </p:nvPr>
        </p:nvSpPr>
        <p:spPr>
          <a:xfrm>
            <a:off x="323851" y="235137"/>
            <a:ext cx="6474515" cy="337358"/>
          </a:xfrm>
          <a:prstGeom prst="rect">
            <a:avLst/>
          </a:prstGeom>
        </p:spPr>
        <p:txBody>
          <a:bodyPr anchor="ctr"/>
          <a:lstStyle>
            <a:lvl1pPr>
              <a:defRPr sz="2000">
                <a:solidFill>
                  <a:schemeClr val="accent1"/>
                </a:solidFill>
                <a:effectLst>
                  <a:glow rad="25400">
                    <a:srgbClr val="BFE2F3"/>
                  </a:glow>
                </a:effectLst>
              </a:defRPr>
            </a:lvl1pPr>
          </a:lstStyle>
          <a:p>
            <a:r>
              <a:rPr lang="zh-CN" altLang="en-US" smtClean="0"/>
              <a:t>单击此处编辑母版标题样式</a:t>
            </a:r>
            <a:endParaRPr lang="zh-CN" altLang="en-US" dirty="0"/>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80411"/>
            <a:ext cx="9144000" cy="5181600"/>
          </a:xfrm>
          <a:prstGeom prst="rect">
            <a:avLst/>
          </a:prstGeom>
        </p:spPr>
      </p:pic>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sp>
        <p:nvSpPr>
          <p:cNvPr id="10" name="矩形 9"/>
          <p:cNvSpPr/>
          <p:nvPr userDrawn="1"/>
        </p:nvSpPr>
        <p:spPr>
          <a:xfrm>
            <a:off x="0" y="5821680"/>
            <a:ext cx="9144000" cy="1036320"/>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7293" y="6100771"/>
            <a:ext cx="1958547" cy="518469"/>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80411"/>
            <a:ext cx="9144000" cy="5181600"/>
          </a:xfrm>
          <a:prstGeom prst="rect">
            <a:avLst/>
          </a:prstGeom>
        </p:spPr>
      </p:pic>
      <p:sp>
        <p:nvSpPr>
          <p:cNvPr id="5" name="灯片编号占位符 4"/>
          <p:cNvSpPr>
            <a:spLocks noGrp="1"/>
          </p:cNvSpPr>
          <p:nvPr>
            <p:ph type="sldNum" sz="quarter" idx="10"/>
          </p:nvPr>
        </p:nvSpPr>
        <p:spPr/>
        <p:txBody>
          <a:bodyPr/>
          <a:lstStyle/>
          <a:p>
            <a:fld id="{E1242A2B-8027-4838-A73C-4D76F5661EBD}" type="slidenum">
              <a:rPr lang="zh-CN" altLang="en-US" smtClean="0"/>
              <a:t>‹#›</a:t>
            </a:fld>
            <a:endParaRPr lang="zh-CN" altLang="en-US"/>
          </a:p>
        </p:txBody>
      </p:sp>
    </p:spTree>
    <p:extLst>
      <p:ext uri="{BB962C8B-B14F-4D97-AF65-F5344CB8AC3E}">
        <p14:creationId xmlns:p14="http://schemas.microsoft.com/office/powerpoint/2010/main" val="179539240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167">
          <p15:clr>
            <a:srgbClr val="FBAE40"/>
          </p15:clr>
        </p15:guide>
        <p15:guide id="2" pos="153">
          <p15:clr>
            <a:srgbClr val="FBAE40"/>
          </p15:clr>
        </p15:guide>
        <p15:guide id="3" pos="5556" userDrawn="1">
          <p15:clr>
            <a:srgbClr val="FBAE40"/>
          </p15:clr>
        </p15:guide>
        <p15:guide id="4" pos="2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纯标题">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标题 4"/>
          <p:cNvSpPr>
            <a:spLocks noGrp="1"/>
          </p:cNvSpPr>
          <p:nvPr>
            <p:ph type="title"/>
          </p:nvPr>
        </p:nvSpPr>
        <p:spPr>
          <a:xfrm>
            <a:off x="494026" y="975602"/>
            <a:ext cx="8372163" cy="574183"/>
          </a:xfrm>
          <a:prstGeom prst="rect">
            <a:avLst/>
          </a:prstGeom>
        </p:spPr>
        <p:txBody>
          <a:bodyPr/>
          <a:lstStyle>
            <a:lvl1pPr>
              <a:defRPr sz="3200" b="1">
                <a:solidFill>
                  <a:schemeClr val="accent1"/>
                </a:solidFill>
              </a:defRPr>
            </a:lvl1pPr>
          </a:lstStyle>
          <a:p>
            <a:r>
              <a:rPr lang="zh-CN" altLang="en-US" smtClean="0"/>
              <a:t>单击此处编辑母版标题样式</a:t>
            </a:r>
            <a:endParaRPr lang="zh-CN" altLang="en-US"/>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3520"/>
            <a:ext cx="9144000" cy="336803"/>
          </a:xfrm>
          <a:prstGeom prst="rect">
            <a:avLst/>
          </a:prstGeom>
        </p:spPr>
      </p:pic>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5" y="175414"/>
            <a:ext cx="1517655" cy="401413"/>
          </a:xfrm>
          <a:prstGeom prst="rect">
            <a:avLst/>
          </a:prstGeom>
        </p:spPr>
      </p:pic>
      <p:sp>
        <p:nvSpPr>
          <p:cNvPr id="10" name="矩形 9"/>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23518"/>
            <a:ext cx="9144000" cy="336803"/>
          </a:xfrm>
          <a:prstGeom prst="rect">
            <a:avLst/>
          </a:prstGeom>
        </p:spPr>
      </p:pic>
      <p:sp>
        <p:nvSpPr>
          <p:cNvPr id="2" name="灯片编号占位符 1"/>
          <p:cNvSpPr>
            <a:spLocks noGrp="1"/>
          </p:cNvSpPr>
          <p:nvPr>
            <p:ph type="sldNum" sz="quarter" idx="10"/>
          </p:nvPr>
        </p:nvSpPr>
        <p:spPr/>
        <p:txBody>
          <a:bodyPr/>
          <a:lstStyle/>
          <a:p>
            <a:fld id="{E1242A2B-8027-4838-A73C-4D76F5661EBD}" type="slidenum">
              <a:rPr lang="zh-CN" altLang="en-US" smtClean="0"/>
              <a:t>‹#›</a:t>
            </a:fld>
            <a:endParaRPr lang="zh-CN" altLang="en-US"/>
          </a:p>
        </p:txBody>
      </p:sp>
    </p:spTree>
    <p:extLst>
      <p:ext uri="{BB962C8B-B14F-4D97-AF65-F5344CB8AC3E}">
        <p14:creationId xmlns:p14="http://schemas.microsoft.com/office/powerpoint/2010/main" val="38260526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纯标题-有页码">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标题 4"/>
          <p:cNvSpPr>
            <a:spLocks noGrp="1"/>
          </p:cNvSpPr>
          <p:nvPr>
            <p:ph type="title"/>
          </p:nvPr>
        </p:nvSpPr>
        <p:spPr>
          <a:xfrm>
            <a:off x="494026" y="975602"/>
            <a:ext cx="8372163" cy="574183"/>
          </a:xfrm>
          <a:prstGeom prst="rect">
            <a:avLst/>
          </a:prstGeom>
        </p:spPr>
        <p:txBody>
          <a:bodyPr/>
          <a:lstStyle>
            <a:lvl1pPr>
              <a:defRPr sz="3200" b="1">
                <a:solidFill>
                  <a:schemeClr val="accent1"/>
                </a:solidFill>
              </a:defRPr>
            </a:lvl1pPr>
          </a:lstStyle>
          <a:p>
            <a:r>
              <a:rPr lang="zh-CN" altLang="en-US" smtClean="0"/>
              <a:t>单击此处编辑母版标题样式</a:t>
            </a:r>
            <a:endParaRPr lang="zh-CN" altLang="en-US" dirty="0"/>
          </a:p>
        </p:txBody>
      </p:sp>
      <p:sp>
        <p:nvSpPr>
          <p:cNvPr id="10" name="文本框 9"/>
          <p:cNvSpPr txBox="1"/>
          <p:nvPr/>
        </p:nvSpPr>
        <p:spPr>
          <a:xfrm>
            <a:off x="8250027"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灯片编号占位符 5"/>
          <p:cNvSpPr txBox="1">
            <a:spLocks/>
          </p:cNvSpPr>
          <p:nvPr/>
        </p:nvSpPr>
        <p:spPr>
          <a:xfrm>
            <a:off x="8696566" y="311755"/>
            <a:ext cx="447435" cy="276999"/>
          </a:xfrm>
          <a:prstGeom prst="rect">
            <a:avLst/>
          </a:prstGeom>
          <a:noFill/>
        </p:spPr>
        <p:txBody>
          <a:bodyPr wrap="squar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7E0B4DC1-AB35-4259-8072-EA8F5B8A0BBF}" type="slidenum">
              <a:rPr lang="zh-CN" altLang="en-US" sz="1200" smtClean="0"/>
              <a:pPr lvl="0"/>
              <a:t>‹#›</a:t>
            </a:fld>
            <a:endParaRPr lang="zh-CN" altLang="en-US" sz="1200" dirty="0"/>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3520"/>
            <a:ext cx="9144000" cy="336803"/>
          </a:xfrm>
          <a:prstGeom prst="rect">
            <a:avLst/>
          </a:prstGeom>
        </p:spPr>
      </p:pic>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5" y="175414"/>
            <a:ext cx="1517655" cy="401413"/>
          </a:xfrm>
          <a:prstGeom prst="rect">
            <a:avLst/>
          </a:prstGeom>
        </p:spPr>
      </p:pic>
      <p:sp>
        <p:nvSpPr>
          <p:cNvPr id="14" name="矩形 13"/>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250026"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7" name="灯片编号占位符 5"/>
          <p:cNvSpPr txBox="1">
            <a:spLocks/>
          </p:cNvSpPr>
          <p:nvPr userDrawn="1"/>
        </p:nvSpPr>
        <p:spPr>
          <a:xfrm>
            <a:off x="8696565" y="311755"/>
            <a:ext cx="447435" cy="276999"/>
          </a:xfrm>
          <a:prstGeom prst="rect">
            <a:avLst/>
          </a:prstGeom>
          <a:noFill/>
        </p:spPr>
        <p:txBody>
          <a:bodyPr wrap="squar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7E0B4DC1-AB35-4259-8072-EA8F5B8A0BBF}" type="slidenum">
              <a:rPr lang="zh-CN" altLang="en-US" smtClean="0"/>
              <a:pPr lvl="0"/>
              <a:t>‹#›</a:t>
            </a:fld>
            <a:endParaRPr lang="zh-CN" altLang="en-US" dirty="0"/>
          </a:p>
        </p:txBody>
      </p:sp>
      <p:pic>
        <p:nvPicPr>
          <p:cNvPr id="18" name="图片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23518"/>
            <a:ext cx="9144000" cy="336803"/>
          </a:xfrm>
          <a:prstGeom prst="rect">
            <a:avLst/>
          </a:prstGeom>
        </p:spPr>
      </p:pic>
      <p:sp>
        <p:nvSpPr>
          <p:cNvPr id="2" name="灯片编号占位符 1"/>
          <p:cNvSpPr>
            <a:spLocks noGrp="1"/>
          </p:cNvSpPr>
          <p:nvPr>
            <p:ph type="sldNum" sz="quarter" idx="10"/>
          </p:nvPr>
        </p:nvSpPr>
        <p:spPr/>
        <p:txBody>
          <a:bodyPr/>
          <a:lstStyle/>
          <a:p>
            <a:fld id="{E1242A2B-8027-4838-A73C-4D76F5661EBD}" type="slidenum">
              <a:rPr lang="zh-CN" altLang="en-US" smtClean="0"/>
              <a:t>‹#›</a:t>
            </a:fld>
            <a:endParaRPr lang="zh-CN" altLang="en-US"/>
          </a:p>
        </p:txBody>
      </p:sp>
    </p:spTree>
    <p:extLst>
      <p:ext uri="{BB962C8B-B14F-4D97-AF65-F5344CB8AC3E}">
        <p14:creationId xmlns:p14="http://schemas.microsoft.com/office/powerpoint/2010/main" val="309890728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空白">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5" y="175414"/>
            <a:ext cx="1517655" cy="401413"/>
          </a:xfrm>
          <a:prstGeom prst="rect">
            <a:avLst/>
          </a:prstGeom>
        </p:spPr>
      </p:pic>
      <p:sp>
        <p:nvSpPr>
          <p:cNvPr id="7" name="矩形 6"/>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10"/>
          </p:nvPr>
        </p:nvSpPr>
        <p:spPr/>
        <p:txBody>
          <a:bodyPr/>
          <a:lstStyle/>
          <a:p>
            <a:fld id="{E1242A2B-8027-4838-A73C-4D76F5661EBD}" type="slidenum">
              <a:rPr lang="zh-CN" altLang="en-US" smtClean="0"/>
              <a:t>‹#›</a:t>
            </a:fld>
            <a:endParaRPr lang="zh-CN" altLang="en-US"/>
          </a:p>
        </p:txBody>
      </p:sp>
    </p:spTree>
    <p:extLst>
      <p:ext uri="{BB962C8B-B14F-4D97-AF65-F5344CB8AC3E}">
        <p14:creationId xmlns:p14="http://schemas.microsoft.com/office/powerpoint/2010/main" val="2918438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空白-有页码">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8250027"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7" name="灯片编号占位符 5"/>
          <p:cNvSpPr>
            <a:spLocks noGrp="1"/>
          </p:cNvSpPr>
          <p:nvPr>
            <p:ph type="sldNum" sz="quarter" idx="12"/>
          </p:nvPr>
        </p:nvSpPr>
        <p:spPr>
          <a:xfrm>
            <a:off x="8697601" y="313202"/>
            <a:ext cx="365165" cy="276999"/>
          </a:xfrm>
          <a:prstGeom prst="rect">
            <a:avLst/>
          </a:prstGeom>
          <a:noFill/>
        </p:spPr>
        <p:txBody>
          <a:bodyPr wrap="non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E1703B59-C883-4B8B-974E-AFB30A6C43A7}" type="slidenum">
              <a:rPr lang="en-US" altLang="zh-CN" smtClean="0"/>
              <a:pPr/>
              <a:t>‹#›</a:t>
            </a:fld>
            <a:endParaRPr lang="en-US" altLang="zh-CN"/>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5" y="175414"/>
            <a:ext cx="1517655" cy="401413"/>
          </a:xfrm>
          <a:prstGeom prst="rect">
            <a:avLst/>
          </a:prstGeom>
        </p:spPr>
      </p:pic>
      <p:sp>
        <p:nvSpPr>
          <p:cNvPr id="11" name="矩形 10"/>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userDrawn="1"/>
        </p:nvSpPr>
        <p:spPr>
          <a:xfrm>
            <a:off x="8250026"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347757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两栏">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6" name="内容占位符 15"/>
          <p:cNvSpPr>
            <a:spLocks noGrp="1"/>
          </p:cNvSpPr>
          <p:nvPr>
            <p:ph sz="quarter" idx="11"/>
          </p:nvPr>
        </p:nvSpPr>
        <p:spPr>
          <a:xfrm>
            <a:off x="4786314"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2" name="标题 1"/>
          <p:cNvSpPr>
            <a:spLocks noGrp="1"/>
          </p:cNvSpPr>
          <p:nvPr>
            <p:ph type="title"/>
          </p:nvPr>
        </p:nvSpPr>
        <p:spPr>
          <a:xfrm>
            <a:off x="262394" y="975600"/>
            <a:ext cx="8556169" cy="576000"/>
          </a:xfrm>
          <a:prstGeom prst="rect">
            <a:avLst/>
          </a:prstGeom>
        </p:spPr>
        <p:txBody>
          <a:bodyPr/>
          <a:lstStyle>
            <a:lvl1pPr>
              <a:defRPr lang="zh-CN" altLang="en-US" sz="3200" b="1">
                <a:solidFill>
                  <a:schemeClr val="accent1"/>
                </a:solidFill>
              </a:defRPr>
            </a:lvl1pPr>
          </a:lstStyle>
          <a:p>
            <a:pPr lvl="0"/>
            <a:r>
              <a:rPr lang="zh-CN" altLang="en-US" smtClean="0"/>
              <a:t>单击此处编辑母版标题样式</a:t>
            </a:r>
            <a:endParaRPr lang="zh-CN" altLang="en-US"/>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3520"/>
            <a:ext cx="9144000" cy="336803"/>
          </a:xfrm>
          <a:prstGeom prst="rect">
            <a:avLst/>
          </a:prstGeom>
        </p:spPr>
      </p:pic>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025" y="175414"/>
            <a:ext cx="1517655" cy="401413"/>
          </a:xfrm>
          <a:prstGeom prst="rect">
            <a:avLst/>
          </a:prstGeom>
        </p:spPr>
      </p:pic>
      <p:sp>
        <p:nvSpPr>
          <p:cNvPr id="11" name="矩形 10"/>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23518"/>
            <a:ext cx="9144000" cy="336803"/>
          </a:xfrm>
          <a:prstGeom prst="rect">
            <a:avLst/>
          </a:prstGeom>
        </p:spPr>
      </p:pic>
      <p:sp>
        <p:nvSpPr>
          <p:cNvPr id="3" name="灯片编号占位符 2"/>
          <p:cNvSpPr>
            <a:spLocks noGrp="1"/>
          </p:cNvSpPr>
          <p:nvPr>
            <p:ph type="sldNum" sz="quarter" idx="12"/>
          </p:nvPr>
        </p:nvSpPr>
        <p:spPr/>
        <p:txBody>
          <a:bodyPr/>
          <a:lstStyle/>
          <a:p>
            <a:fld id="{E1242A2B-8027-4838-A73C-4D76F5661EBD}" type="slidenum">
              <a:rPr lang="zh-CN" altLang="en-US" smtClean="0"/>
              <a:t>‹#›</a:t>
            </a:fld>
            <a:endParaRPr lang="zh-CN" altLang="en-US"/>
          </a:p>
        </p:txBody>
      </p:sp>
    </p:spTree>
    <p:extLst>
      <p:ext uri="{BB962C8B-B14F-4D97-AF65-F5344CB8AC3E}">
        <p14:creationId xmlns:p14="http://schemas.microsoft.com/office/powerpoint/2010/main" val="10043433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2"/>
            <a:ext cx="9144000" cy="665863"/>
          </a:xfrm>
          <a:prstGeom prst="rect">
            <a:avLst/>
          </a:prstGeom>
        </p:spPr>
      </p:pic>
      <p:sp>
        <p:nvSpPr>
          <p:cNvPr id="5" name="标题 1"/>
          <p:cNvSpPr txBox="1">
            <a:spLocks/>
          </p:cNvSpPr>
          <p:nvPr/>
        </p:nvSpPr>
        <p:spPr>
          <a:xfrm>
            <a:off x="323851" y="235137"/>
            <a:ext cx="6474515" cy="337358"/>
          </a:xfrm>
          <a:prstGeom prst="rect">
            <a:avLst/>
          </a:prstGeom>
        </p:spPr>
        <p:txBody>
          <a:bodyPr anchor="ctr"/>
          <a:lstStyle>
            <a:lvl1pPr algn="l" defTabSz="914400" rtl="0" eaLnBrk="1" latinLnBrk="0" hangingPunct="1">
              <a:lnSpc>
                <a:spcPct val="90000"/>
              </a:lnSpc>
              <a:spcBef>
                <a:spcPct val="0"/>
              </a:spcBef>
              <a:buNone/>
              <a:defRPr sz="2000" kern="1200">
                <a:solidFill>
                  <a:schemeClr val="tx2"/>
                </a:solidFill>
                <a:effectLst>
                  <a:glow rad="25400">
                    <a:srgbClr val="BFE2F3"/>
                  </a:glow>
                </a:effectLst>
                <a:latin typeface="+mj-lt"/>
                <a:ea typeface="+mj-ea"/>
                <a:cs typeface="+mj-cs"/>
              </a:defRPr>
            </a:lvl1pPr>
          </a:lstStyle>
          <a:p>
            <a:r>
              <a:rPr lang="zh-CN" altLang="en-US" sz="2000" dirty="0" smtClean="0">
                <a:solidFill>
                  <a:schemeClr val="accent1"/>
                </a:solidFill>
              </a:rPr>
              <a:t>单击此处编辑母版标题样式</a:t>
            </a:r>
            <a:endParaRPr lang="zh-CN" altLang="en-US" sz="2000" dirty="0">
              <a:solidFill>
                <a:schemeClr val="accent1"/>
              </a:solidFill>
            </a:endParaRPr>
          </a:p>
        </p:txBody>
      </p:sp>
      <p:sp>
        <p:nvSpPr>
          <p:cNvPr id="6" name="文本占位符 5"/>
          <p:cNvSpPr>
            <a:spLocks noGrp="1"/>
          </p:cNvSpPr>
          <p:nvPr>
            <p:ph type="body" idx="1"/>
          </p:nvPr>
        </p:nvSpPr>
        <p:spPr>
          <a:xfrm>
            <a:off x="413469" y="807632"/>
            <a:ext cx="8340421" cy="5865560"/>
          </a:xfrm>
          <a:prstGeom prst="rect">
            <a:avLst/>
          </a:prstGeom>
        </p:spPr>
        <p:txBody>
          <a:bodyPr vert="horz" lIns="91440" tIns="45720" rIns="91440" bIns="45720" rtlCol="0">
            <a:normAutofit/>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矩形 6"/>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665863"/>
          </a:xfrm>
          <a:prstGeom prst="rect">
            <a:avLst/>
          </a:prstGeom>
        </p:spPr>
      </p:pic>
      <p:sp>
        <p:nvSpPr>
          <p:cNvPr id="9" name="标题 1"/>
          <p:cNvSpPr txBox="1">
            <a:spLocks/>
          </p:cNvSpPr>
          <p:nvPr userDrawn="1"/>
        </p:nvSpPr>
        <p:spPr>
          <a:xfrm>
            <a:off x="323850" y="235137"/>
            <a:ext cx="6474515" cy="337358"/>
          </a:xfrm>
          <a:prstGeom prst="rect">
            <a:avLst/>
          </a:prstGeom>
        </p:spPr>
        <p:txBody>
          <a:bodyPr anchor="ctr"/>
          <a:lstStyle>
            <a:lvl1pPr algn="l" defTabSz="914400" rtl="0" eaLnBrk="1" latinLnBrk="0" hangingPunct="1">
              <a:lnSpc>
                <a:spcPct val="90000"/>
              </a:lnSpc>
              <a:spcBef>
                <a:spcPct val="0"/>
              </a:spcBef>
              <a:buNone/>
              <a:defRPr sz="2000" kern="1200">
                <a:solidFill>
                  <a:schemeClr val="tx2"/>
                </a:solidFill>
                <a:effectLst>
                  <a:glow rad="25400">
                    <a:srgbClr val="BFE2F3"/>
                  </a:glow>
                </a:effectLst>
                <a:latin typeface="+mj-lt"/>
                <a:ea typeface="+mj-ea"/>
                <a:cs typeface="+mj-cs"/>
              </a:defRPr>
            </a:lvl1pPr>
          </a:lstStyle>
          <a:p>
            <a:r>
              <a:rPr lang="zh-CN" altLang="en-US" dirty="0" smtClean="0">
                <a:solidFill>
                  <a:schemeClr val="accent1"/>
                </a:solidFill>
              </a:rPr>
              <a:t>单击此处编辑母版标题样式</a:t>
            </a:r>
            <a:endParaRPr lang="zh-CN" altLang="en-US" dirty="0">
              <a:solidFill>
                <a:schemeClr val="accent1"/>
              </a:solidFill>
            </a:endParaRPr>
          </a:p>
        </p:txBody>
      </p:sp>
      <p:sp>
        <p:nvSpPr>
          <p:cNvPr id="10" name="矩形 9"/>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42A2B-8027-4838-A73C-4D76F5661EBD}" type="slidenum">
              <a:rPr lang="zh-CN" altLang="en-US" smtClean="0"/>
              <a:t>‹#›</a:t>
            </a:fld>
            <a:endParaRPr lang="zh-CN" altLang="en-US"/>
          </a:p>
        </p:txBody>
      </p:sp>
    </p:spTree>
    <p:extLst>
      <p:ext uri="{BB962C8B-B14F-4D97-AF65-F5344CB8AC3E}">
        <p14:creationId xmlns:p14="http://schemas.microsoft.com/office/powerpoint/2010/main" val="41538783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3"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3600" dirty="0"/>
              <a:t>Recommendation in Scholarly Big Data</a:t>
            </a:r>
            <a:endParaRPr lang="zh-CN" altLang="en-US" sz="3600" dirty="0"/>
          </a:p>
        </p:txBody>
      </p:sp>
      <p:sp>
        <p:nvSpPr>
          <p:cNvPr id="5" name="副标题 4"/>
          <p:cNvSpPr>
            <a:spLocks noGrp="1"/>
          </p:cNvSpPr>
          <p:nvPr>
            <p:ph type="subTitle" idx="1"/>
          </p:nvPr>
        </p:nvSpPr>
        <p:spPr/>
        <p:txBody>
          <a:bodyPr/>
          <a:lstStyle/>
          <a:p>
            <a:r>
              <a:rPr lang="en-US" altLang="zh-CN" dirty="0" err="1" smtClean="0"/>
              <a:t>Lequn</a:t>
            </a:r>
            <a:r>
              <a:rPr lang="en-US" altLang="zh-CN" dirty="0" smtClean="0"/>
              <a:t> Wang</a:t>
            </a:r>
            <a:endParaRPr lang="zh-CN" altLang="en-US" dirty="0"/>
          </a:p>
        </p:txBody>
      </p:sp>
      <p:sp>
        <p:nvSpPr>
          <p:cNvPr id="6" name="文本占位符 5"/>
          <p:cNvSpPr>
            <a:spLocks noGrp="1"/>
          </p:cNvSpPr>
          <p:nvPr>
            <p:ph type="body" sz="quarter" idx="10"/>
          </p:nvPr>
        </p:nvSpPr>
        <p:spPr/>
        <p:txBody>
          <a:bodyPr>
            <a:normAutofit/>
          </a:bodyPr>
          <a:lstStyle/>
          <a:p>
            <a:r>
              <a:rPr lang="en-US" altLang="zh-CN" dirty="0" smtClean="0"/>
              <a:t>2016.6.10</a:t>
            </a:r>
            <a:endParaRPr lang="zh-CN" altLang="en-US" dirty="0"/>
          </a:p>
        </p:txBody>
      </p:sp>
      <p:sp>
        <p:nvSpPr>
          <p:cNvPr id="2" name="灯片编号占位符 1"/>
          <p:cNvSpPr>
            <a:spLocks noGrp="1"/>
          </p:cNvSpPr>
          <p:nvPr>
            <p:ph type="sldNum" sz="quarter" idx="11"/>
          </p:nvPr>
        </p:nvSpPr>
        <p:spPr/>
        <p:txBody>
          <a:bodyPr/>
          <a:lstStyle/>
          <a:p>
            <a:fld id="{E1242A2B-8027-4838-A73C-4D76F5661EBD}" type="slidenum">
              <a:rPr lang="zh-CN" altLang="en-US" smtClean="0"/>
              <a:t>1</a:t>
            </a:fld>
            <a:endParaRPr lang="zh-CN" altLang="en-US"/>
          </a:p>
        </p:txBody>
      </p:sp>
    </p:spTree>
    <p:extLst>
      <p:ext uri="{BB962C8B-B14F-4D97-AF65-F5344CB8AC3E}">
        <p14:creationId xmlns:p14="http://schemas.microsoft.com/office/powerpoint/2010/main" val="372360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0"/>
          </p:nvPr>
        </p:nvSpPr>
        <p:spPr/>
        <p:txBody>
          <a:bodyPr>
            <a:normAutofit/>
          </a:bodyPr>
          <a:lstStyle/>
          <a:p>
            <a:pPr marL="0" indent="0">
              <a:buNone/>
            </a:pPr>
            <a:r>
              <a:rPr lang="en-US" altLang="zh-CN" b="1" dirty="0" smtClean="0"/>
              <a:t>What is the performance of our model with other methods?</a:t>
            </a:r>
          </a:p>
          <a:p>
            <a:pPr marL="0" indent="0">
              <a:buNone/>
            </a:pPr>
            <a:r>
              <a:rPr lang="en-US" altLang="zh-CN" b="1" dirty="0" smtClean="0"/>
              <a:t>Data Mining:</a:t>
            </a:r>
          </a:p>
          <a:p>
            <a:pPr marL="0" indent="0">
              <a:buNone/>
            </a:pPr>
            <a:endParaRPr lang="en-US" altLang="zh-CN" b="1" dirty="0"/>
          </a:p>
          <a:p>
            <a:pPr marL="0" indent="0">
              <a:buNone/>
            </a:pPr>
            <a:endParaRPr lang="en-US" altLang="zh-CN" dirty="0"/>
          </a:p>
        </p:txBody>
      </p:sp>
      <p:sp>
        <p:nvSpPr>
          <p:cNvPr id="4" name="标题 3"/>
          <p:cNvSpPr>
            <a:spLocks noGrp="1"/>
          </p:cNvSpPr>
          <p:nvPr>
            <p:ph type="title"/>
          </p:nvPr>
        </p:nvSpPr>
        <p:spPr/>
        <p:txBody>
          <a:bodyPr/>
          <a:lstStyle/>
          <a:p>
            <a:r>
              <a:rPr lang="en-US" altLang="zh-CN" dirty="0" smtClean="0"/>
              <a:t>Experiment Result 1</a:t>
            </a:r>
            <a:endParaRPr lang="zh-CN" altLang="en-US"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564" y="2842384"/>
            <a:ext cx="4433454" cy="3673434"/>
          </a:xfrm>
          <a:prstGeom prst="rect">
            <a:avLst/>
          </a:prstGeom>
        </p:spPr>
      </p:pic>
      <p:sp>
        <p:nvSpPr>
          <p:cNvPr id="2" name="灯片编号占位符 1"/>
          <p:cNvSpPr>
            <a:spLocks noGrp="1"/>
          </p:cNvSpPr>
          <p:nvPr>
            <p:ph type="sldNum" sz="quarter" idx="11"/>
          </p:nvPr>
        </p:nvSpPr>
        <p:spPr/>
        <p:txBody>
          <a:bodyPr/>
          <a:lstStyle/>
          <a:p>
            <a:fld id="{E1242A2B-8027-4838-A73C-4D76F5661EBD}" type="slidenum">
              <a:rPr lang="zh-CN" altLang="en-US" smtClean="0"/>
              <a:t>10</a:t>
            </a:fld>
            <a:endParaRPr lang="zh-CN" altLang="en-US"/>
          </a:p>
        </p:txBody>
      </p:sp>
    </p:spTree>
    <p:extLst>
      <p:ext uri="{BB962C8B-B14F-4D97-AF65-F5344CB8AC3E}">
        <p14:creationId xmlns:p14="http://schemas.microsoft.com/office/powerpoint/2010/main" val="2110326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0"/>
          </p:nvPr>
        </p:nvSpPr>
        <p:spPr/>
        <p:txBody>
          <a:bodyPr>
            <a:normAutofit/>
          </a:bodyPr>
          <a:lstStyle/>
          <a:p>
            <a:pPr marL="0" indent="0">
              <a:buNone/>
            </a:pPr>
            <a:r>
              <a:rPr lang="en-US" altLang="zh-CN" b="1" dirty="0" smtClean="0"/>
              <a:t>What is the performance of our model with other methods?</a:t>
            </a:r>
          </a:p>
          <a:p>
            <a:pPr marL="0" indent="0">
              <a:buNone/>
            </a:pPr>
            <a:r>
              <a:rPr lang="en-US" altLang="zh-CN" b="1" dirty="0" smtClean="0"/>
              <a:t>Database:</a:t>
            </a:r>
          </a:p>
          <a:p>
            <a:pPr marL="0" indent="0">
              <a:buNone/>
            </a:pPr>
            <a:endParaRPr lang="en-US" altLang="zh-CN" b="1" dirty="0"/>
          </a:p>
          <a:p>
            <a:pPr marL="0" indent="0">
              <a:buNone/>
            </a:pPr>
            <a:endParaRPr lang="en-US" altLang="zh-CN" dirty="0"/>
          </a:p>
        </p:txBody>
      </p:sp>
      <p:sp>
        <p:nvSpPr>
          <p:cNvPr id="4" name="标题 3"/>
          <p:cNvSpPr>
            <a:spLocks noGrp="1"/>
          </p:cNvSpPr>
          <p:nvPr>
            <p:ph type="title"/>
          </p:nvPr>
        </p:nvSpPr>
        <p:spPr/>
        <p:txBody>
          <a:bodyPr/>
          <a:lstStyle/>
          <a:p>
            <a:r>
              <a:rPr lang="en-US" altLang="zh-CN" dirty="0" smtClean="0"/>
              <a:t>Experiment Result 1</a:t>
            </a:r>
            <a:endParaRPr lang="zh-CN" altLang="en-US"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37" y="2782459"/>
            <a:ext cx="4236960" cy="3505122"/>
          </a:xfrm>
          <a:prstGeom prst="rect">
            <a:avLst/>
          </a:prstGeom>
        </p:spPr>
      </p:pic>
      <p:sp>
        <p:nvSpPr>
          <p:cNvPr id="2" name="灯片编号占位符 1"/>
          <p:cNvSpPr>
            <a:spLocks noGrp="1"/>
          </p:cNvSpPr>
          <p:nvPr>
            <p:ph type="sldNum" sz="quarter" idx="11"/>
          </p:nvPr>
        </p:nvSpPr>
        <p:spPr/>
        <p:txBody>
          <a:bodyPr/>
          <a:lstStyle/>
          <a:p>
            <a:fld id="{E1242A2B-8027-4838-A73C-4D76F5661EBD}" type="slidenum">
              <a:rPr lang="zh-CN" altLang="en-US" smtClean="0"/>
              <a:t>11</a:t>
            </a:fld>
            <a:endParaRPr lang="zh-CN" altLang="en-US"/>
          </a:p>
        </p:txBody>
      </p:sp>
    </p:spTree>
    <p:extLst>
      <p:ext uri="{BB962C8B-B14F-4D97-AF65-F5344CB8AC3E}">
        <p14:creationId xmlns:p14="http://schemas.microsoft.com/office/powerpoint/2010/main" val="3379468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0"/>
          </p:nvPr>
        </p:nvSpPr>
        <p:spPr/>
        <p:txBody>
          <a:bodyPr>
            <a:normAutofit/>
          </a:bodyPr>
          <a:lstStyle/>
          <a:p>
            <a:pPr marL="0" indent="0">
              <a:buNone/>
            </a:pPr>
            <a:r>
              <a:rPr lang="en-US" altLang="zh-CN" b="1" dirty="0" smtClean="0"/>
              <a:t>What is the performance of our model with other methods?</a:t>
            </a:r>
          </a:p>
          <a:p>
            <a:pPr marL="0" indent="0">
              <a:buNone/>
            </a:pPr>
            <a:r>
              <a:rPr lang="en-US" altLang="zh-CN" b="1" dirty="0" smtClean="0"/>
              <a:t>Data mining:</a:t>
            </a:r>
          </a:p>
          <a:p>
            <a:pPr marL="0" indent="0">
              <a:buNone/>
            </a:pPr>
            <a:endParaRPr lang="en-US" altLang="zh-CN" b="1" dirty="0"/>
          </a:p>
          <a:p>
            <a:pPr marL="0" indent="0">
              <a:buNone/>
            </a:pPr>
            <a:endParaRPr lang="en-US" altLang="zh-CN" dirty="0"/>
          </a:p>
        </p:txBody>
      </p:sp>
      <p:sp>
        <p:nvSpPr>
          <p:cNvPr id="4" name="标题 3"/>
          <p:cNvSpPr>
            <a:spLocks noGrp="1"/>
          </p:cNvSpPr>
          <p:nvPr>
            <p:ph type="title"/>
          </p:nvPr>
        </p:nvSpPr>
        <p:spPr/>
        <p:txBody>
          <a:bodyPr/>
          <a:lstStyle/>
          <a:p>
            <a:r>
              <a:rPr lang="en-US" altLang="zh-CN" dirty="0" smtClean="0"/>
              <a:t>Experiment Result 1</a:t>
            </a:r>
            <a:endParaRPr lang="zh-CN" altLang="en-US" dirty="0"/>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5" y="2575336"/>
            <a:ext cx="5153720" cy="3870288"/>
          </a:xfrm>
          <a:prstGeom prst="rect">
            <a:avLst/>
          </a:prstGeom>
        </p:spPr>
      </p:pic>
      <p:sp>
        <p:nvSpPr>
          <p:cNvPr id="2" name="灯片编号占位符 1"/>
          <p:cNvSpPr>
            <a:spLocks noGrp="1"/>
          </p:cNvSpPr>
          <p:nvPr>
            <p:ph type="sldNum" sz="quarter" idx="11"/>
          </p:nvPr>
        </p:nvSpPr>
        <p:spPr/>
        <p:txBody>
          <a:bodyPr/>
          <a:lstStyle/>
          <a:p>
            <a:fld id="{E1242A2B-8027-4838-A73C-4D76F5661EBD}" type="slidenum">
              <a:rPr lang="zh-CN" altLang="en-US" smtClean="0"/>
              <a:t>12</a:t>
            </a:fld>
            <a:endParaRPr lang="zh-CN" altLang="en-US"/>
          </a:p>
        </p:txBody>
      </p:sp>
    </p:spTree>
    <p:extLst>
      <p:ext uri="{BB962C8B-B14F-4D97-AF65-F5344CB8AC3E}">
        <p14:creationId xmlns:p14="http://schemas.microsoft.com/office/powerpoint/2010/main" val="2309215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0"/>
          </p:nvPr>
        </p:nvSpPr>
        <p:spPr/>
        <p:txBody>
          <a:bodyPr>
            <a:normAutofit/>
          </a:bodyPr>
          <a:lstStyle/>
          <a:p>
            <a:pPr marL="0" indent="0">
              <a:buNone/>
            </a:pPr>
            <a:r>
              <a:rPr lang="en-US" altLang="zh-CN" b="1" dirty="0" smtClean="0"/>
              <a:t>What is the performance of our model with other methods?</a:t>
            </a:r>
          </a:p>
          <a:p>
            <a:pPr marL="0" indent="0">
              <a:buNone/>
            </a:pPr>
            <a:r>
              <a:rPr lang="en-US" altLang="zh-CN" b="1" dirty="0" smtClean="0"/>
              <a:t>Database:</a:t>
            </a:r>
          </a:p>
          <a:p>
            <a:pPr marL="0" indent="0">
              <a:buNone/>
            </a:pPr>
            <a:endParaRPr lang="en-US" altLang="zh-CN" b="1" dirty="0"/>
          </a:p>
          <a:p>
            <a:pPr marL="0" indent="0">
              <a:buNone/>
            </a:pPr>
            <a:endParaRPr lang="en-US" altLang="zh-CN" dirty="0"/>
          </a:p>
        </p:txBody>
      </p:sp>
      <p:sp>
        <p:nvSpPr>
          <p:cNvPr id="4" name="标题 3"/>
          <p:cNvSpPr>
            <a:spLocks noGrp="1"/>
          </p:cNvSpPr>
          <p:nvPr>
            <p:ph type="title"/>
          </p:nvPr>
        </p:nvSpPr>
        <p:spPr/>
        <p:txBody>
          <a:bodyPr/>
          <a:lstStyle/>
          <a:p>
            <a:r>
              <a:rPr lang="en-US" altLang="zh-CN" dirty="0" smtClean="0"/>
              <a:t>Experiment Result 1</a:t>
            </a:r>
            <a:endParaRPr lang="zh-CN" altLang="en-US"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28" y="2899694"/>
            <a:ext cx="4431823" cy="3519981"/>
          </a:xfrm>
          <a:prstGeom prst="rect">
            <a:avLst/>
          </a:prstGeom>
        </p:spPr>
      </p:pic>
      <p:sp>
        <p:nvSpPr>
          <p:cNvPr id="2" name="灯片编号占位符 1"/>
          <p:cNvSpPr>
            <a:spLocks noGrp="1"/>
          </p:cNvSpPr>
          <p:nvPr>
            <p:ph type="sldNum" sz="quarter" idx="11"/>
          </p:nvPr>
        </p:nvSpPr>
        <p:spPr/>
        <p:txBody>
          <a:bodyPr/>
          <a:lstStyle/>
          <a:p>
            <a:fld id="{E1242A2B-8027-4838-A73C-4D76F5661EBD}" type="slidenum">
              <a:rPr lang="zh-CN" altLang="en-US" smtClean="0"/>
              <a:t>13</a:t>
            </a:fld>
            <a:endParaRPr lang="zh-CN" altLang="en-US"/>
          </a:p>
        </p:txBody>
      </p:sp>
    </p:spTree>
    <p:extLst>
      <p:ext uri="{BB962C8B-B14F-4D97-AF65-F5344CB8AC3E}">
        <p14:creationId xmlns:p14="http://schemas.microsoft.com/office/powerpoint/2010/main" val="2309215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0"/>
          </p:nvPr>
        </p:nvSpPr>
        <p:spPr/>
        <p:txBody>
          <a:bodyPr>
            <a:normAutofit/>
          </a:bodyPr>
          <a:lstStyle/>
          <a:p>
            <a:pPr marL="0" indent="0">
              <a:buNone/>
            </a:pPr>
            <a:r>
              <a:rPr lang="en-US" altLang="zh-CN" b="1" dirty="0" smtClean="0"/>
              <a:t>Which feature is the most important?</a:t>
            </a:r>
            <a:endParaRPr lang="en-US" altLang="zh-CN" b="1" dirty="0"/>
          </a:p>
          <a:p>
            <a:pPr marL="0" indent="0">
              <a:buNone/>
            </a:pPr>
            <a:endParaRPr lang="en-US" altLang="zh-CN" dirty="0"/>
          </a:p>
        </p:txBody>
      </p:sp>
      <p:sp>
        <p:nvSpPr>
          <p:cNvPr id="4" name="标题 3"/>
          <p:cNvSpPr>
            <a:spLocks noGrp="1"/>
          </p:cNvSpPr>
          <p:nvPr>
            <p:ph type="title"/>
          </p:nvPr>
        </p:nvSpPr>
        <p:spPr/>
        <p:txBody>
          <a:bodyPr/>
          <a:lstStyle/>
          <a:p>
            <a:r>
              <a:rPr lang="en-US" altLang="zh-CN" dirty="0" smtClean="0"/>
              <a:t>Experiment Result 2</a:t>
            </a:r>
            <a:endParaRPr lang="zh-CN" altLang="en-US" dirty="0"/>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906" y="2308363"/>
            <a:ext cx="5818094" cy="3952449"/>
          </a:xfrm>
          <a:prstGeom prst="rect">
            <a:avLst/>
          </a:prstGeom>
        </p:spPr>
      </p:pic>
      <p:sp>
        <p:nvSpPr>
          <p:cNvPr id="2" name="灯片编号占位符 1"/>
          <p:cNvSpPr>
            <a:spLocks noGrp="1"/>
          </p:cNvSpPr>
          <p:nvPr>
            <p:ph type="sldNum" sz="quarter" idx="11"/>
          </p:nvPr>
        </p:nvSpPr>
        <p:spPr/>
        <p:txBody>
          <a:bodyPr/>
          <a:lstStyle/>
          <a:p>
            <a:fld id="{E1242A2B-8027-4838-A73C-4D76F5661EBD}" type="slidenum">
              <a:rPr lang="zh-CN" altLang="en-US" smtClean="0"/>
              <a:t>14</a:t>
            </a:fld>
            <a:endParaRPr lang="zh-CN" altLang="en-US"/>
          </a:p>
        </p:txBody>
      </p:sp>
    </p:spTree>
    <p:extLst>
      <p:ext uri="{BB962C8B-B14F-4D97-AF65-F5344CB8AC3E}">
        <p14:creationId xmlns:p14="http://schemas.microsoft.com/office/powerpoint/2010/main" val="922828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0"/>
          </p:nvPr>
        </p:nvSpPr>
        <p:spPr/>
        <p:txBody>
          <a:bodyPr>
            <a:normAutofit/>
          </a:bodyPr>
          <a:lstStyle/>
          <a:p>
            <a:pPr>
              <a:lnSpc>
                <a:spcPct val="150000"/>
              </a:lnSpc>
            </a:pPr>
            <a:r>
              <a:rPr lang="en-US" altLang="zh-CN" dirty="0" smtClean="0"/>
              <a:t>Discuss the design of our model.</a:t>
            </a:r>
          </a:p>
          <a:p>
            <a:pPr>
              <a:lnSpc>
                <a:spcPct val="150000"/>
              </a:lnSpc>
            </a:pPr>
            <a:r>
              <a:rPr lang="en-US" altLang="zh-CN" dirty="0" smtClean="0"/>
              <a:t>Participate in implementing our model.</a:t>
            </a:r>
          </a:p>
          <a:p>
            <a:pPr>
              <a:lnSpc>
                <a:spcPct val="150000"/>
              </a:lnSpc>
            </a:pPr>
            <a:r>
              <a:rPr lang="en-US" altLang="zh-CN" dirty="0" smtClean="0"/>
              <a:t>Implement some of the comparing models.</a:t>
            </a:r>
            <a:endParaRPr lang="en-US" altLang="zh-CN" dirty="0"/>
          </a:p>
          <a:p>
            <a:pPr>
              <a:lnSpc>
                <a:spcPct val="150000"/>
              </a:lnSpc>
            </a:pPr>
            <a:r>
              <a:rPr lang="en-US" altLang="zh-CN" dirty="0" smtClean="0"/>
              <a:t>Do most of the experiments.</a:t>
            </a:r>
          </a:p>
          <a:p>
            <a:pPr>
              <a:lnSpc>
                <a:spcPct val="150000"/>
              </a:lnSpc>
            </a:pPr>
            <a:r>
              <a:rPr lang="en-US" altLang="zh-CN" dirty="0" smtClean="0"/>
              <a:t>Paper writing.</a:t>
            </a:r>
          </a:p>
        </p:txBody>
      </p:sp>
      <p:sp>
        <p:nvSpPr>
          <p:cNvPr id="4" name="标题 3"/>
          <p:cNvSpPr>
            <a:spLocks noGrp="1"/>
          </p:cNvSpPr>
          <p:nvPr>
            <p:ph type="title"/>
          </p:nvPr>
        </p:nvSpPr>
        <p:spPr/>
        <p:txBody>
          <a:bodyPr/>
          <a:lstStyle/>
          <a:p>
            <a:r>
              <a:rPr lang="en-US" altLang="zh-CN" dirty="0" smtClean="0"/>
              <a:t>What I did?</a:t>
            </a:r>
            <a:endParaRPr lang="zh-CN" altLang="en-US" dirty="0"/>
          </a:p>
        </p:txBody>
      </p:sp>
      <p:sp>
        <p:nvSpPr>
          <p:cNvPr id="2" name="灯片编号占位符 1"/>
          <p:cNvSpPr>
            <a:spLocks noGrp="1"/>
          </p:cNvSpPr>
          <p:nvPr>
            <p:ph type="sldNum" sz="quarter" idx="11"/>
          </p:nvPr>
        </p:nvSpPr>
        <p:spPr/>
        <p:txBody>
          <a:bodyPr/>
          <a:lstStyle/>
          <a:p>
            <a:fld id="{E1242A2B-8027-4838-A73C-4D76F5661EBD}" type="slidenum">
              <a:rPr lang="zh-CN" altLang="en-US" smtClean="0"/>
              <a:t>15</a:t>
            </a:fld>
            <a:endParaRPr lang="zh-CN" altLang="en-US"/>
          </a:p>
        </p:txBody>
      </p:sp>
    </p:spTree>
    <p:extLst>
      <p:ext uri="{BB962C8B-B14F-4D97-AF65-F5344CB8AC3E}">
        <p14:creationId xmlns:p14="http://schemas.microsoft.com/office/powerpoint/2010/main" val="1461368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0"/>
          </p:nvPr>
        </p:nvSpPr>
        <p:spPr/>
        <p:txBody>
          <a:bodyPr>
            <a:normAutofit/>
          </a:bodyPr>
          <a:lstStyle/>
          <a:p>
            <a:pPr marL="0" indent="0">
              <a:buNone/>
            </a:pPr>
            <a:r>
              <a:rPr lang="en-US" altLang="zh-CN" dirty="0" smtClean="0"/>
              <a:t>Do personalized recommendation.</a:t>
            </a:r>
          </a:p>
          <a:p>
            <a:pPr marL="0" indent="0">
              <a:buNone/>
            </a:pPr>
            <a:r>
              <a:rPr lang="en-US" altLang="zh-CN" dirty="0" smtClean="0"/>
              <a:t>Find topic level similarity between users and papers.</a:t>
            </a:r>
          </a:p>
          <a:p>
            <a:pPr marL="0" indent="0">
              <a:buNone/>
            </a:pPr>
            <a:endParaRPr lang="en-US" altLang="zh-CN" dirty="0" smtClean="0"/>
          </a:p>
        </p:txBody>
      </p:sp>
      <p:sp>
        <p:nvSpPr>
          <p:cNvPr id="4" name="标题 3"/>
          <p:cNvSpPr>
            <a:spLocks noGrp="1"/>
          </p:cNvSpPr>
          <p:nvPr>
            <p:ph type="title"/>
          </p:nvPr>
        </p:nvSpPr>
        <p:spPr/>
        <p:txBody>
          <a:bodyPr/>
          <a:lstStyle/>
          <a:p>
            <a:r>
              <a:rPr lang="en-US" altLang="zh-CN" dirty="0" smtClean="0"/>
              <a:t>Recommender System</a:t>
            </a:r>
            <a:endParaRPr lang="zh-CN"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606" y="2967304"/>
            <a:ext cx="6771963" cy="306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1"/>
          </p:nvPr>
        </p:nvSpPr>
        <p:spPr/>
        <p:txBody>
          <a:bodyPr/>
          <a:lstStyle/>
          <a:p>
            <a:fld id="{E1242A2B-8027-4838-A73C-4D76F5661EBD}" type="slidenum">
              <a:rPr lang="zh-CN" altLang="en-US" smtClean="0"/>
              <a:t>16</a:t>
            </a:fld>
            <a:endParaRPr lang="zh-CN" altLang="en-US"/>
          </a:p>
        </p:txBody>
      </p:sp>
    </p:spTree>
    <p:extLst>
      <p:ext uri="{BB962C8B-B14F-4D97-AF65-F5344CB8AC3E}">
        <p14:creationId xmlns:p14="http://schemas.microsoft.com/office/powerpoint/2010/main" val="143230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Why CTR?</a:t>
            </a:r>
            <a:endParaRPr lang="zh-CN" altLang="en-US" dirty="0"/>
          </a:p>
        </p:txBody>
      </p:sp>
      <p:sp>
        <p:nvSpPr>
          <p:cNvPr id="6" name="内容占位符 4"/>
          <p:cNvSpPr txBox="1">
            <a:spLocks/>
          </p:cNvSpPr>
          <p:nvPr/>
        </p:nvSpPr>
        <p:spPr>
          <a:xfrm>
            <a:off x="494026" y="1685678"/>
            <a:ext cx="8372163" cy="4921498"/>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2000" dirty="0" smtClean="0"/>
              <a:t>Find topic level similarity between users and papers.</a:t>
            </a:r>
          </a:p>
          <a:p>
            <a:pPr>
              <a:lnSpc>
                <a:spcPct val="150000"/>
              </a:lnSpc>
            </a:pPr>
            <a:endParaRPr lang="en-US" altLang="zh-CN" sz="2000" dirty="0"/>
          </a:p>
          <a:p>
            <a:pPr>
              <a:lnSpc>
                <a:spcPct val="150000"/>
              </a:lnSpc>
            </a:pPr>
            <a:r>
              <a:rPr lang="en-US" altLang="zh-CN" sz="2000" dirty="0" smtClean="0"/>
              <a:t>Born to solve the cold start problem.</a:t>
            </a:r>
          </a:p>
        </p:txBody>
      </p:sp>
      <p:sp>
        <p:nvSpPr>
          <p:cNvPr id="3" name="灯片编号占位符 2"/>
          <p:cNvSpPr>
            <a:spLocks noGrp="1"/>
          </p:cNvSpPr>
          <p:nvPr>
            <p:ph type="sldNum" sz="quarter" idx="10"/>
          </p:nvPr>
        </p:nvSpPr>
        <p:spPr/>
        <p:txBody>
          <a:bodyPr/>
          <a:lstStyle/>
          <a:p>
            <a:fld id="{E1242A2B-8027-4838-A73C-4D76F5661EBD}" type="slidenum">
              <a:rPr lang="zh-CN" altLang="en-US" smtClean="0"/>
              <a:t>17</a:t>
            </a:fld>
            <a:endParaRPr lang="zh-CN" altLang="en-US"/>
          </a:p>
        </p:txBody>
      </p:sp>
    </p:spTree>
    <p:extLst>
      <p:ext uri="{BB962C8B-B14F-4D97-AF65-F5344CB8AC3E}">
        <p14:creationId xmlns:p14="http://schemas.microsoft.com/office/powerpoint/2010/main" val="1601675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CTR</a:t>
            </a:r>
            <a:endParaRPr lang="zh-CN" altLang="en-US" dirty="0"/>
          </a:p>
        </p:txBody>
      </p:sp>
      <p:pic>
        <p:nvPicPr>
          <p:cNvPr id="12" name="图片 11"/>
          <p:cNvPicPr>
            <a:picLocks noChangeAspect="1"/>
          </p:cNvPicPr>
          <p:nvPr/>
        </p:nvPicPr>
        <p:blipFill>
          <a:blip r:embed="rId3"/>
          <a:stretch>
            <a:fillRect/>
          </a:stretch>
        </p:blipFill>
        <p:spPr>
          <a:xfrm>
            <a:off x="494025" y="2801089"/>
            <a:ext cx="3719629" cy="2004467"/>
          </a:xfrm>
          <a:prstGeom prst="rect">
            <a:avLst/>
          </a:prstGeom>
        </p:spPr>
      </p:pic>
      <p:sp>
        <p:nvSpPr>
          <p:cNvPr id="14" name="矩形 13"/>
          <p:cNvSpPr/>
          <p:nvPr/>
        </p:nvSpPr>
        <p:spPr>
          <a:xfrm>
            <a:off x="1189321" y="2050133"/>
            <a:ext cx="6981569" cy="584775"/>
          </a:xfrm>
          <a:prstGeom prst="rect">
            <a:avLst/>
          </a:prstGeom>
        </p:spPr>
        <p:txBody>
          <a:bodyPr wrap="square">
            <a:spAutoFit/>
          </a:bodyPr>
          <a:lstStyle/>
          <a:p>
            <a:pPr lvl="1"/>
            <a:r>
              <a:rPr lang="en-US" altLang="zh-CN" sz="3200" dirty="0"/>
              <a:t>	</a:t>
            </a:r>
            <a:r>
              <a:rPr lang="en-US" altLang="zh-CN" sz="3200" dirty="0" smtClean="0"/>
              <a:t>CTR </a:t>
            </a:r>
            <a:r>
              <a:rPr lang="en-US" altLang="zh-CN" sz="3200" dirty="0"/>
              <a:t>				</a:t>
            </a:r>
            <a:r>
              <a:rPr lang="en-US" altLang="zh-CN" sz="3200" dirty="0" smtClean="0"/>
              <a:t>     </a:t>
            </a:r>
            <a:endParaRPr lang="zh-CN" altLang="en-US" sz="3200" dirty="0"/>
          </a:p>
        </p:txBody>
      </p:sp>
      <p:sp>
        <p:nvSpPr>
          <p:cNvPr id="3" name="灯片编号占位符 2"/>
          <p:cNvSpPr>
            <a:spLocks noGrp="1"/>
          </p:cNvSpPr>
          <p:nvPr>
            <p:ph type="sldNum" sz="quarter" idx="10"/>
          </p:nvPr>
        </p:nvSpPr>
        <p:spPr/>
        <p:txBody>
          <a:bodyPr/>
          <a:lstStyle/>
          <a:p>
            <a:fld id="{E1242A2B-8027-4838-A73C-4D76F5661EBD}" type="slidenum">
              <a:rPr lang="zh-CN" altLang="en-US" smtClean="0"/>
              <a:t>18</a:t>
            </a:fld>
            <a:endParaRPr lang="zh-CN" altLang="en-US"/>
          </a:p>
        </p:txBody>
      </p:sp>
    </p:spTree>
    <p:extLst>
      <p:ext uri="{BB962C8B-B14F-4D97-AF65-F5344CB8AC3E}">
        <p14:creationId xmlns:p14="http://schemas.microsoft.com/office/powerpoint/2010/main" val="250630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What is CTR?</a:t>
            </a:r>
            <a:endParaRPr lang="zh-CN" altLang="en-US" dirty="0"/>
          </a:p>
        </p:txBody>
      </p:sp>
      <p:sp>
        <p:nvSpPr>
          <p:cNvPr id="6" name="内容占位符 4"/>
          <p:cNvSpPr txBox="1">
            <a:spLocks/>
          </p:cNvSpPr>
          <p:nvPr/>
        </p:nvSpPr>
        <p:spPr>
          <a:xfrm>
            <a:off x="494026" y="1685678"/>
            <a:ext cx="8372163" cy="4921498"/>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2000" dirty="0" smtClean="0"/>
              <a:t>CTR is a combination of CF and LDA</a:t>
            </a:r>
          </a:p>
          <a:p>
            <a:pPr>
              <a:lnSpc>
                <a:spcPct val="150000"/>
              </a:lnSpc>
            </a:pPr>
            <a:r>
              <a:rPr lang="en-US" altLang="zh-CN" sz="2000" dirty="0" smtClean="0"/>
              <a:t>LDA represents a document as a vector </a:t>
            </a:r>
          </a:p>
          <a:p>
            <a:pPr>
              <a:lnSpc>
                <a:spcPct val="150000"/>
              </a:lnSpc>
            </a:pPr>
            <a:r>
              <a:rPr lang="en-US" altLang="zh-CN" sz="2000" dirty="0" smtClean="0"/>
              <a:t>CF represents each item and each user as a vector.</a:t>
            </a:r>
          </a:p>
          <a:p>
            <a:pPr>
              <a:lnSpc>
                <a:spcPct val="150000"/>
              </a:lnSpc>
            </a:pPr>
            <a:r>
              <a:rPr lang="en-US" altLang="zh-CN" sz="2000" dirty="0" smtClean="0"/>
              <a:t>In CTR, the item vector is generated by both paper content and user preference.</a:t>
            </a:r>
            <a:endParaRPr lang="en-US" altLang="zh-CN" dirty="0"/>
          </a:p>
          <a:p>
            <a:pPr>
              <a:lnSpc>
                <a:spcPct val="150000"/>
              </a:lnSpc>
            </a:pPr>
            <a:r>
              <a:rPr lang="en-US" altLang="zh-CN" sz="2000" dirty="0" smtClean="0"/>
              <a:t>The * between an user-paper pair measures the possibility that the user likes the paper.</a:t>
            </a:r>
          </a:p>
        </p:txBody>
      </p:sp>
      <p:sp>
        <p:nvSpPr>
          <p:cNvPr id="3" name="灯片编号占位符 2"/>
          <p:cNvSpPr>
            <a:spLocks noGrp="1"/>
          </p:cNvSpPr>
          <p:nvPr>
            <p:ph type="sldNum" sz="quarter" idx="10"/>
          </p:nvPr>
        </p:nvSpPr>
        <p:spPr/>
        <p:txBody>
          <a:bodyPr/>
          <a:lstStyle/>
          <a:p>
            <a:fld id="{E1242A2B-8027-4838-A73C-4D76F5661EBD}" type="slidenum">
              <a:rPr lang="zh-CN" altLang="en-US" smtClean="0"/>
              <a:t>19</a:t>
            </a:fld>
            <a:endParaRPr lang="zh-CN" altLang="en-US"/>
          </a:p>
        </p:txBody>
      </p:sp>
    </p:spTree>
    <p:extLst>
      <p:ext uri="{BB962C8B-B14F-4D97-AF65-F5344CB8AC3E}">
        <p14:creationId xmlns:p14="http://schemas.microsoft.com/office/powerpoint/2010/main" val="2894094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9151E"/>
                </a:solidFill>
                <a:latin typeface="微软雅黑" panose="020B0503020204020204" pitchFamily="34" charset="-122"/>
                <a:ea typeface="微软雅黑" panose="020B0503020204020204" pitchFamily="34" charset="-122"/>
              </a:rPr>
              <a:t>Contents</a:t>
            </a:r>
            <a:endParaRPr lang="zh-CN" altLang="en-US" dirty="0">
              <a:solidFill>
                <a:srgbClr val="C9151E"/>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841535" y="1303550"/>
            <a:ext cx="843427" cy="443226"/>
            <a:chOff x="666810" y="2586037"/>
            <a:chExt cx="468000" cy="245937"/>
          </a:xfrm>
        </p:grpSpPr>
        <p:sp>
          <p:nvSpPr>
            <p:cNvPr id="4" name="Freeform 10"/>
            <p:cNvSpPr>
              <a:spLocks/>
            </p:cNvSpPr>
            <p:nvPr userDrawn="1"/>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rgbClr val="CC141E"/>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5" name="文本框 4"/>
            <p:cNvSpPr txBox="1"/>
            <p:nvPr userDrawn="1"/>
          </p:nvSpPr>
          <p:spPr>
            <a:xfrm>
              <a:off x="794494" y="2586037"/>
              <a:ext cx="212633" cy="245937"/>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7" name="直接连接符 6"/>
          <p:cNvCxnSpPr>
            <a:stCxn id="4" idx="6"/>
          </p:cNvCxnSpPr>
          <p:nvPr/>
        </p:nvCxnSpPr>
        <p:spPr>
          <a:xfrm>
            <a:off x="2534033" y="1711215"/>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915073" y="1274734"/>
            <a:ext cx="4387392" cy="461665"/>
          </a:xfrm>
          <a:prstGeom prst="rect">
            <a:avLst/>
          </a:prstGeom>
          <a:noFill/>
        </p:spPr>
        <p:txBody>
          <a:bodyPr wrap="square" rtlCol="0">
            <a:spAutoFit/>
          </a:bodyPr>
          <a:lstStyle/>
          <a:p>
            <a:r>
              <a:rPr lang="en-US" altLang="zh-CN" sz="2400" dirty="0" smtClean="0"/>
              <a:t>Motivation</a:t>
            </a:r>
            <a:endParaRPr lang="zh-CN" altLang="en-US" sz="2400" dirty="0"/>
          </a:p>
        </p:txBody>
      </p:sp>
      <p:grpSp>
        <p:nvGrpSpPr>
          <p:cNvPr id="12" name="组合 11"/>
          <p:cNvGrpSpPr/>
          <p:nvPr/>
        </p:nvGrpSpPr>
        <p:grpSpPr>
          <a:xfrm>
            <a:off x="1841534" y="2985523"/>
            <a:ext cx="843427" cy="443226"/>
            <a:chOff x="666810" y="2586037"/>
            <a:chExt cx="468000" cy="245937"/>
          </a:xfrm>
        </p:grpSpPr>
        <p:sp>
          <p:nvSpPr>
            <p:cNvPr id="13" name="Freeform 10"/>
            <p:cNvSpPr>
              <a:spLocks/>
            </p:cNvSpPr>
            <p:nvPr userDrawn="1"/>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rgbClr val="CC141E"/>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4" name="文本框 13"/>
            <p:cNvSpPr txBox="1"/>
            <p:nvPr userDrawn="1"/>
          </p:nvSpPr>
          <p:spPr>
            <a:xfrm>
              <a:off x="794494" y="2586037"/>
              <a:ext cx="212633" cy="245937"/>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15" name="直接连接符 14"/>
          <p:cNvCxnSpPr>
            <a:stCxn id="13" idx="6"/>
          </p:cNvCxnSpPr>
          <p:nvPr/>
        </p:nvCxnSpPr>
        <p:spPr>
          <a:xfrm>
            <a:off x="2534032" y="3393188"/>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915073" y="2931523"/>
            <a:ext cx="4387392" cy="461665"/>
          </a:xfrm>
          <a:prstGeom prst="rect">
            <a:avLst/>
          </a:prstGeom>
          <a:noFill/>
        </p:spPr>
        <p:txBody>
          <a:bodyPr wrap="square" rtlCol="0">
            <a:spAutoFit/>
          </a:bodyPr>
          <a:lstStyle/>
          <a:p>
            <a:r>
              <a:rPr lang="en-US" altLang="zh-CN" sz="2400" dirty="0" err="1" smtClean="0"/>
              <a:t>ZeroRank</a:t>
            </a:r>
            <a:endParaRPr lang="zh-CN" altLang="en-US" sz="2400" dirty="0"/>
          </a:p>
        </p:txBody>
      </p:sp>
      <p:grpSp>
        <p:nvGrpSpPr>
          <p:cNvPr id="17" name="组合 16"/>
          <p:cNvGrpSpPr/>
          <p:nvPr/>
        </p:nvGrpSpPr>
        <p:grpSpPr>
          <a:xfrm>
            <a:off x="1841535" y="4590371"/>
            <a:ext cx="843427" cy="443226"/>
            <a:chOff x="666810" y="3388878"/>
            <a:chExt cx="468000" cy="245937"/>
          </a:xfrm>
        </p:grpSpPr>
        <p:sp>
          <p:nvSpPr>
            <p:cNvPr id="18" name="Freeform 10"/>
            <p:cNvSpPr>
              <a:spLocks/>
            </p:cNvSpPr>
            <p:nvPr userDrawn="1"/>
          </p:nvSpPr>
          <p:spPr bwMode="auto">
            <a:xfrm>
              <a:off x="666810" y="3444015"/>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rgbClr val="CC141E"/>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9" name="文本框 18"/>
            <p:cNvSpPr txBox="1"/>
            <p:nvPr userDrawn="1"/>
          </p:nvSpPr>
          <p:spPr>
            <a:xfrm>
              <a:off x="794494" y="3388878"/>
              <a:ext cx="212633" cy="245937"/>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20" name="直接连接符 19"/>
          <p:cNvCxnSpPr>
            <a:stCxn id="18" idx="6"/>
          </p:cNvCxnSpPr>
          <p:nvPr/>
        </p:nvCxnSpPr>
        <p:spPr>
          <a:xfrm>
            <a:off x="2534033" y="5033597"/>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915073" y="4619952"/>
            <a:ext cx="4982018" cy="461665"/>
          </a:xfrm>
          <a:prstGeom prst="rect">
            <a:avLst/>
          </a:prstGeom>
          <a:noFill/>
        </p:spPr>
        <p:txBody>
          <a:bodyPr wrap="square" rtlCol="0">
            <a:spAutoFit/>
          </a:bodyPr>
          <a:lstStyle/>
          <a:p>
            <a:r>
              <a:rPr lang="en-US" altLang="zh-CN" sz="2400" dirty="0" smtClean="0"/>
              <a:t>Recommender System</a:t>
            </a:r>
            <a:endParaRPr lang="zh-CN" altLang="en-US" sz="2400" dirty="0"/>
          </a:p>
        </p:txBody>
      </p:sp>
      <p:sp>
        <p:nvSpPr>
          <p:cNvPr id="6" name="灯片编号占位符 5"/>
          <p:cNvSpPr>
            <a:spLocks noGrp="1"/>
          </p:cNvSpPr>
          <p:nvPr>
            <p:ph type="sldNum" sz="quarter" idx="10"/>
          </p:nvPr>
        </p:nvSpPr>
        <p:spPr/>
        <p:txBody>
          <a:bodyPr/>
          <a:lstStyle/>
          <a:p>
            <a:fld id="{E1242A2B-8027-4838-A73C-4D76F5661EBD}" type="slidenum">
              <a:rPr lang="zh-CN" altLang="en-US" smtClean="0"/>
              <a:t>2</a:t>
            </a:fld>
            <a:endParaRPr lang="zh-CN" altLang="en-US"/>
          </a:p>
        </p:txBody>
      </p:sp>
    </p:spTree>
    <p:extLst>
      <p:ext uri="{BB962C8B-B14F-4D97-AF65-F5344CB8AC3E}">
        <p14:creationId xmlns:p14="http://schemas.microsoft.com/office/powerpoint/2010/main" val="1337918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Experiment 1 </a:t>
            </a:r>
            <a:endParaRPr lang="zh-CN" altLang="en-US" dirty="0"/>
          </a:p>
        </p:txBody>
      </p:sp>
      <p:sp>
        <p:nvSpPr>
          <p:cNvPr id="6" name="内容占位符 4"/>
          <p:cNvSpPr txBox="1">
            <a:spLocks/>
          </p:cNvSpPr>
          <p:nvPr/>
        </p:nvSpPr>
        <p:spPr>
          <a:xfrm>
            <a:off x="494026" y="1685678"/>
            <a:ext cx="8372163" cy="4921498"/>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2000" dirty="0" smtClean="0"/>
              <a:t>Goal: use field of study information to improve the performance.</a:t>
            </a:r>
          </a:p>
          <a:p>
            <a:pPr>
              <a:lnSpc>
                <a:spcPct val="150000"/>
              </a:lnSpc>
            </a:pPr>
            <a:endParaRPr lang="en-US" altLang="zh-CN" sz="2000" dirty="0" smtClean="0"/>
          </a:p>
          <a:p>
            <a:pPr>
              <a:lnSpc>
                <a:spcPct val="150000"/>
              </a:lnSpc>
            </a:pPr>
            <a:endParaRPr lang="en-US" altLang="zh-CN" sz="2000" dirty="0" smtClean="0"/>
          </a:p>
          <a:p>
            <a:pPr>
              <a:lnSpc>
                <a:spcPct val="150000"/>
              </a:lnSpc>
            </a:pPr>
            <a:r>
              <a:rPr lang="en-US" altLang="zh-CN" sz="2000" dirty="0" smtClean="0"/>
              <a:t>Method1: User simulation</a:t>
            </a:r>
          </a:p>
          <a:p>
            <a:pPr>
              <a:lnSpc>
                <a:spcPct val="150000"/>
              </a:lnSpc>
            </a:pPr>
            <a:endParaRPr lang="en-US" altLang="zh-CN" sz="2000" dirty="0"/>
          </a:p>
          <a:p>
            <a:pPr>
              <a:lnSpc>
                <a:spcPct val="150000"/>
              </a:lnSpc>
            </a:pPr>
            <a:endParaRPr lang="en-US" altLang="zh-CN" sz="2000" dirty="0" smtClean="0"/>
          </a:p>
          <a:p>
            <a:pPr>
              <a:lnSpc>
                <a:spcPct val="150000"/>
              </a:lnSpc>
            </a:pPr>
            <a:r>
              <a:rPr lang="en-US" altLang="zh-CN" sz="2000" dirty="0" smtClean="0"/>
              <a:t>Method2: Only recommend the papers with the same field of study.</a:t>
            </a:r>
          </a:p>
          <a:p>
            <a:pPr>
              <a:lnSpc>
                <a:spcPct val="150000"/>
              </a:lnSpc>
            </a:pPr>
            <a:endParaRPr lang="en-US" altLang="zh-CN" sz="2000" dirty="0"/>
          </a:p>
        </p:txBody>
      </p:sp>
      <p:sp>
        <p:nvSpPr>
          <p:cNvPr id="3" name="灯片编号占位符 2"/>
          <p:cNvSpPr>
            <a:spLocks noGrp="1"/>
          </p:cNvSpPr>
          <p:nvPr>
            <p:ph type="sldNum" sz="quarter" idx="10"/>
          </p:nvPr>
        </p:nvSpPr>
        <p:spPr/>
        <p:txBody>
          <a:bodyPr/>
          <a:lstStyle/>
          <a:p>
            <a:fld id="{E1242A2B-8027-4838-A73C-4D76F5661EBD}" type="slidenum">
              <a:rPr lang="zh-CN" altLang="en-US" smtClean="0"/>
              <a:t>20</a:t>
            </a:fld>
            <a:endParaRPr lang="zh-CN" altLang="en-US"/>
          </a:p>
        </p:txBody>
      </p:sp>
    </p:spTree>
    <p:extLst>
      <p:ext uri="{BB962C8B-B14F-4D97-AF65-F5344CB8AC3E}">
        <p14:creationId xmlns:p14="http://schemas.microsoft.com/office/powerpoint/2010/main" val="1737256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Experiment 1 (failed)</a:t>
            </a:r>
            <a:endParaRPr lang="zh-CN" altLang="en-US" dirty="0"/>
          </a:p>
        </p:txBody>
      </p:sp>
      <p:sp>
        <p:nvSpPr>
          <p:cNvPr id="6" name="内容占位符 4"/>
          <p:cNvSpPr txBox="1">
            <a:spLocks/>
          </p:cNvSpPr>
          <p:nvPr/>
        </p:nvSpPr>
        <p:spPr>
          <a:xfrm>
            <a:off x="494026" y="1685678"/>
            <a:ext cx="8372163" cy="4921498"/>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2000" dirty="0"/>
              <a:t>The field of study information is not precise</a:t>
            </a:r>
            <a:r>
              <a:rPr lang="en-US" altLang="zh-CN" sz="2000" dirty="0" smtClean="0"/>
              <a:t>.</a:t>
            </a:r>
          </a:p>
          <a:p>
            <a:pPr>
              <a:lnSpc>
                <a:spcPct val="150000"/>
              </a:lnSpc>
            </a:pPr>
            <a:endParaRPr lang="en-US" altLang="zh-CN" sz="2000" dirty="0" smtClean="0"/>
          </a:p>
          <a:p>
            <a:pPr>
              <a:lnSpc>
                <a:spcPct val="150000"/>
              </a:lnSpc>
            </a:pPr>
            <a:endParaRPr lang="en-US" altLang="zh-CN" sz="2000" dirty="0"/>
          </a:p>
          <a:p>
            <a:pPr>
              <a:lnSpc>
                <a:spcPct val="150000"/>
              </a:lnSpc>
            </a:pPr>
            <a:r>
              <a:rPr lang="en-US" altLang="zh-CN" sz="2000" dirty="0"/>
              <a:t>Papers have multiple field of study</a:t>
            </a:r>
            <a:r>
              <a:rPr lang="en-US" altLang="zh-CN" sz="2000" dirty="0" smtClean="0"/>
              <a:t>.,</a:t>
            </a:r>
          </a:p>
          <a:p>
            <a:pPr>
              <a:lnSpc>
                <a:spcPct val="150000"/>
              </a:lnSpc>
            </a:pPr>
            <a:endParaRPr lang="en-US" altLang="zh-CN" sz="2000" dirty="0" smtClean="0"/>
          </a:p>
          <a:p>
            <a:pPr>
              <a:lnSpc>
                <a:spcPct val="150000"/>
              </a:lnSpc>
            </a:pPr>
            <a:endParaRPr lang="en-US" altLang="zh-CN" sz="2000" dirty="0"/>
          </a:p>
          <a:p>
            <a:pPr>
              <a:lnSpc>
                <a:spcPct val="150000"/>
              </a:lnSpc>
            </a:pPr>
            <a:r>
              <a:rPr lang="en-US" altLang="zh-CN" sz="2000" dirty="0"/>
              <a:t>Some papers do not have this information.</a:t>
            </a:r>
          </a:p>
          <a:p>
            <a:pPr>
              <a:lnSpc>
                <a:spcPct val="150000"/>
              </a:lnSpc>
            </a:pPr>
            <a:endParaRPr lang="en-US" altLang="zh-CN" sz="2000" dirty="0"/>
          </a:p>
        </p:txBody>
      </p:sp>
      <p:sp>
        <p:nvSpPr>
          <p:cNvPr id="3" name="灯片编号占位符 2"/>
          <p:cNvSpPr>
            <a:spLocks noGrp="1"/>
          </p:cNvSpPr>
          <p:nvPr>
            <p:ph type="sldNum" sz="quarter" idx="10"/>
          </p:nvPr>
        </p:nvSpPr>
        <p:spPr/>
        <p:txBody>
          <a:bodyPr/>
          <a:lstStyle/>
          <a:p>
            <a:fld id="{E1242A2B-8027-4838-A73C-4D76F5661EBD}" type="slidenum">
              <a:rPr lang="zh-CN" altLang="en-US" smtClean="0"/>
              <a:t>21</a:t>
            </a:fld>
            <a:endParaRPr lang="zh-CN" altLang="en-US"/>
          </a:p>
        </p:txBody>
      </p:sp>
    </p:spTree>
    <p:extLst>
      <p:ext uri="{BB962C8B-B14F-4D97-AF65-F5344CB8AC3E}">
        <p14:creationId xmlns:p14="http://schemas.microsoft.com/office/powerpoint/2010/main" val="2856487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Experiment 2</a:t>
            </a:r>
            <a:endParaRPr lang="zh-CN" altLang="en-US" dirty="0"/>
          </a:p>
        </p:txBody>
      </p:sp>
      <p:sp>
        <p:nvSpPr>
          <p:cNvPr id="6" name="内容占位符 4"/>
          <p:cNvSpPr txBox="1">
            <a:spLocks/>
          </p:cNvSpPr>
          <p:nvPr/>
        </p:nvSpPr>
        <p:spPr>
          <a:xfrm>
            <a:off x="494026" y="1685678"/>
            <a:ext cx="8372163" cy="4921498"/>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altLang="zh-CN" sz="2000" dirty="0"/>
          </a:p>
        </p:txBody>
      </p:sp>
      <p:pic>
        <p:nvPicPr>
          <p:cNvPr id="4" name="Picture 4" descr="{33D3B28D-E5F2-BE98-D94F-B6770F093B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26" y="2259573"/>
            <a:ext cx="6278380" cy="3773707"/>
          </a:xfrm>
          <a:prstGeom prst="rect">
            <a:avLst/>
          </a:prstGeom>
          <a:noFill/>
          <a:extLst>
            <a:ext uri="{909E8E84-426E-40DD-AFC4-6F175D3DCCD1}">
              <a14:hiddenFill xmlns:a14="http://schemas.microsoft.com/office/drawing/2010/main">
                <a:solidFill>
                  <a:srgbClr val="FFFFFF"/>
                </a:solidFill>
              </a14:hiddenFill>
            </a:ext>
          </a:extLst>
        </p:spPr>
      </p:pic>
      <p:sp>
        <p:nvSpPr>
          <p:cNvPr id="3" name="灯片编号占位符 2"/>
          <p:cNvSpPr>
            <a:spLocks noGrp="1"/>
          </p:cNvSpPr>
          <p:nvPr>
            <p:ph type="sldNum" sz="quarter" idx="10"/>
          </p:nvPr>
        </p:nvSpPr>
        <p:spPr/>
        <p:txBody>
          <a:bodyPr/>
          <a:lstStyle/>
          <a:p>
            <a:fld id="{E1242A2B-8027-4838-A73C-4D76F5661EBD}" type="slidenum">
              <a:rPr lang="zh-CN" altLang="en-US" smtClean="0"/>
              <a:t>22</a:t>
            </a:fld>
            <a:endParaRPr lang="zh-CN" altLang="en-US"/>
          </a:p>
        </p:txBody>
      </p:sp>
    </p:spTree>
    <p:extLst>
      <p:ext uri="{BB962C8B-B14F-4D97-AF65-F5344CB8AC3E}">
        <p14:creationId xmlns:p14="http://schemas.microsoft.com/office/powerpoint/2010/main" val="684529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0"/>
          </p:nvPr>
        </p:nvSpPr>
        <p:spPr/>
        <p:txBody>
          <a:bodyPr>
            <a:normAutofit/>
          </a:bodyPr>
          <a:lstStyle/>
          <a:p>
            <a:r>
              <a:rPr lang="en-US" altLang="zh-CN" dirty="0" smtClean="0"/>
              <a:t>For </a:t>
            </a:r>
            <a:r>
              <a:rPr lang="en-US" altLang="zh-CN" dirty="0"/>
              <a:t>real-world system </a:t>
            </a:r>
            <a:r>
              <a:rPr lang="en-US" altLang="zh-CN" dirty="0" err="1"/>
              <a:t>Acemap</a:t>
            </a:r>
            <a:r>
              <a:rPr lang="en-US" altLang="zh-CN" dirty="0"/>
              <a:t> (using MAG)</a:t>
            </a:r>
            <a:endParaRPr lang="zh-CN" altLang="en-US" dirty="0"/>
          </a:p>
          <a:p>
            <a:pPr marL="0" indent="0">
              <a:buNone/>
            </a:pPr>
            <a:r>
              <a:rPr lang="en-US" altLang="zh-CN" b="1" dirty="0"/>
              <a:t>	</a:t>
            </a:r>
          </a:p>
          <a:p>
            <a:pPr marL="0" indent="0">
              <a:buNone/>
            </a:pPr>
            <a:endParaRPr lang="en-US" altLang="zh-CN" dirty="0"/>
          </a:p>
        </p:txBody>
      </p:sp>
      <p:sp>
        <p:nvSpPr>
          <p:cNvPr id="4" name="标题 3"/>
          <p:cNvSpPr>
            <a:spLocks noGrp="1"/>
          </p:cNvSpPr>
          <p:nvPr>
            <p:ph type="title"/>
          </p:nvPr>
        </p:nvSpPr>
        <p:spPr/>
        <p:txBody>
          <a:bodyPr/>
          <a:lstStyle/>
          <a:p>
            <a:r>
              <a:rPr lang="en-US" altLang="zh-CN" dirty="0" smtClean="0"/>
              <a:t>Experiment 3</a:t>
            </a:r>
            <a:endParaRPr lang="zh-CN" altLang="en-US" dirty="0"/>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1191" y="2932417"/>
            <a:ext cx="4868214" cy="1800466"/>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486" y="2301201"/>
            <a:ext cx="1933648" cy="3062898"/>
          </a:xfrm>
          <a:prstGeom prst="rect">
            <a:avLst/>
          </a:prstGeom>
        </p:spPr>
      </p:pic>
      <p:pic>
        <p:nvPicPr>
          <p:cNvPr id="7" name="图片 6"/>
          <p:cNvPicPr>
            <a:picLocks noChangeAspect="1"/>
          </p:cNvPicPr>
          <p:nvPr/>
        </p:nvPicPr>
        <p:blipFill>
          <a:blip r:embed="rId6"/>
          <a:stretch>
            <a:fillRect/>
          </a:stretch>
        </p:blipFill>
        <p:spPr>
          <a:xfrm>
            <a:off x="3291191" y="3850791"/>
            <a:ext cx="5638095" cy="1266667"/>
          </a:xfrm>
          <a:prstGeom prst="rect">
            <a:avLst/>
          </a:prstGeom>
        </p:spPr>
      </p:pic>
      <p:pic>
        <p:nvPicPr>
          <p:cNvPr id="8" name="图片 7"/>
          <p:cNvPicPr>
            <a:picLocks noChangeAspect="1"/>
          </p:cNvPicPr>
          <p:nvPr/>
        </p:nvPicPr>
        <p:blipFill>
          <a:blip r:embed="rId7"/>
          <a:stretch>
            <a:fillRect/>
          </a:stretch>
        </p:blipFill>
        <p:spPr>
          <a:xfrm>
            <a:off x="308495" y="5117458"/>
            <a:ext cx="3561905" cy="1009524"/>
          </a:xfrm>
          <a:prstGeom prst="rect">
            <a:avLst/>
          </a:prstGeom>
        </p:spPr>
      </p:pic>
      <p:sp>
        <p:nvSpPr>
          <p:cNvPr id="2" name="灯片编号占位符 1"/>
          <p:cNvSpPr>
            <a:spLocks noGrp="1"/>
          </p:cNvSpPr>
          <p:nvPr>
            <p:ph type="sldNum" sz="quarter" idx="11"/>
          </p:nvPr>
        </p:nvSpPr>
        <p:spPr/>
        <p:txBody>
          <a:bodyPr/>
          <a:lstStyle/>
          <a:p>
            <a:fld id="{E1242A2B-8027-4838-A73C-4D76F5661EBD}" type="slidenum">
              <a:rPr lang="zh-CN" altLang="en-US" smtClean="0"/>
              <a:t>23</a:t>
            </a:fld>
            <a:endParaRPr lang="zh-CN" altLang="en-US"/>
          </a:p>
        </p:txBody>
      </p:sp>
    </p:spTree>
    <p:custDataLst>
      <p:tags r:id="rId1"/>
    </p:custDataLst>
    <p:extLst>
      <p:ext uri="{BB962C8B-B14F-4D97-AF65-F5344CB8AC3E}">
        <p14:creationId xmlns:p14="http://schemas.microsoft.com/office/powerpoint/2010/main" val="106164161"/>
      </p:ext>
    </p:extLst>
  </p:cSld>
  <p:clrMapOvr>
    <a:masterClrMapping/>
  </p:clrMapOvr>
  <mc:AlternateContent xmlns:mc="http://schemas.openxmlformats.org/markup-compatibility/2006" xmlns:p14="http://schemas.microsoft.com/office/powerpoint/2010/main">
    <mc:Choice Requires="p14">
      <p:transition spd="slow" p14:dur="2000" advTm="28691"/>
    </mc:Choice>
    <mc:Fallback xmlns="">
      <p:transition spd="slow" advTm="286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0"/>
          </p:nvPr>
        </p:nvSpPr>
        <p:spPr/>
        <p:txBody>
          <a:bodyPr>
            <a:normAutofit/>
          </a:bodyPr>
          <a:lstStyle/>
          <a:p>
            <a:pPr>
              <a:lnSpc>
                <a:spcPct val="150000"/>
              </a:lnSpc>
            </a:pPr>
            <a:r>
              <a:rPr lang="en-US" altLang="zh-CN" dirty="0" smtClean="0"/>
              <a:t>Participate in doing the survey.</a:t>
            </a:r>
          </a:p>
          <a:p>
            <a:pPr>
              <a:lnSpc>
                <a:spcPct val="150000"/>
              </a:lnSpc>
            </a:pPr>
            <a:endParaRPr lang="en-US" altLang="zh-CN" dirty="0" smtClean="0"/>
          </a:p>
          <a:p>
            <a:pPr>
              <a:lnSpc>
                <a:spcPct val="150000"/>
              </a:lnSpc>
            </a:pPr>
            <a:r>
              <a:rPr lang="en-US" altLang="zh-CN" dirty="0" smtClean="0"/>
              <a:t>Discuss how to build the system.</a:t>
            </a:r>
          </a:p>
          <a:p>
            <a:pPr>
              <a:lnSpc>
                <a:spcPct val="150000"/>
              </a:lnSpc>
            </a:pPr>
            <a:endParaRPr lang="en-US" altLang="zh-CN" dirty="0" smtClean="0"/>
          </a:p>
          <a:p>
            <a:pPr>
              <a:lnSpc>
                <a:spcPct val="150000"/>
              </a:lnSpc>
            </a:pPr>
            <a:r>
              <a:rPr lang="en-US" altLang="zh-CN" dirty="0" smtClean="0"/>
              <a:t>Do the experiments..</a:t>
            </a:r>
          </a:p>
          <a:p>
            <a:pPr>
              <a:lnSpc>
                <a:spcPct val="150000"/>
              </a:lnSpc>
            </a:pPr>
            <a:endParaRPr lang="en-US" altLang="zh-CN" dirty="0" smtClean="0"/>
          </a:p>
          <a:p>
            <a:pPr>
              <a:lnSpc>
                <a:spcPct val="150000"/>
              </a:lnSpc>
            </a:pPr>
            <a:r>
              <a:rPr lang="en-US" altLang="zh-CN" dirty="0" smtClean="0"/>
              <a:t>Give the final results </a:t>
            </a:r>
            <a:r>
              <a:rPr lang="en-US" altLang="zh-CN" dirty="0" err="1" smtClean="0"/>
              <a:t>results</a:t>
            </a:r>
            <a:r>
              <a:rPr lang="en-US" altLang="zh-CN" dirty="0" smtClean="0"/>
              <a:t> in </a:t>
            </a:r>
            <a:r>
              <a:rPr lang="en-US" altLang="zh-CN" dirty="0" err="1" smtClean="0"/>
              <a:t>acemap</a:t>
            </a:r>
            <a:r>
              <a:rPr lang="en-US" altLang="zh-CN" dirty="0" smtClean="0"/>
              <a:t>.</a:t>
            </a:r>
          </a:p>
        </p:txBody>
      </p:sp>
      <p:sp>
        <p:nvSpPr>
          <p:cNvPr id="4" name="标题 3"/>
          <p:cNvSpPr>
            <a:spLocks noGrp="1"/>
          </p:cNvSpPr>
          <p:nvPr>
            <p:ph type="title"/>
          </p:nvPr>
        </p:nvSpPr>
        <p:spPr/>
        <p:txBody>
          <a:bodyPr/>
          <a:lstStyle/>
          <a:p>
            <a:r>
              <a:rPr lang="en-US" altLang="zh-CN" dirty="0" smtClean="0"/>
              <a:t>What I did?</a:t>
            </a:r>
            <a:endParaRPr lang="zh-CN" altLang="en-US" dirty="0"/>
          </a:p>
        </p:txBody>
      </p:sp>
      <p:sp>
        <p:nvSpPr>
          <p:cNvPr id="2" name="灯片编号占位符 1"/>
          <p:cNvSpPr>
            <a:spLocks noGrp="1"/>
          </p:cNvSpPr>
          <p:nvPr>
            <p:ph type="sldNum" sz="quarter" idx="11"/>
          </p:nvPr>
        </p:nvSpPr>
        <p:spPr/>
        <p:txBody>
          <a:bodyPr/>
          <a:lstStyle/>
          <a:p>
            <a:fld id="{E1242A2B-8027-4838-A73C-4D76F5661EBD}" type="slidenum">
              <a:rPr lang="zh-CN" altLang="en-US" smtClean="0"/>
              <a:t>24</a:t>
            </a:fld>
            <a:endParaRPr lang="zh-CN" altLang="en-US"/>
          </a:p>
        </p:txBody>
      </p:sp>
    </p:spTree>
    <p:extLst>
      <p:ext uri="{BB962C8B-B14F-4D97-AF65-F5344CB8AC3E}">
        <p14:creationId xmlns:p14="http://schemas.microsoft.com/office/powerpoint/2010/main" val="572103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23348" y="1816797"/>
            <a:ext cx="1625766" cy="923330"/>
          </a:xfrm>
          <a:prstGeom prst="rect">
            <a:avLst/>
          </a:prstGeom>
          <a:noFill/>
        </p:spPr>
        <p:txBody>
          <a:bodyPr wrap="none" rtlCol="0">
            <a:spAutoFit/>
          </a:bodyPr>
          <a:lstStyle/>
          <a:p>
            <a:r>
              <a:rPr lang="en-US" altLang="zh-CN" sz="5400" b="1" dirty="0" smtClean="0">
                <a:solidFill>
                  <a:schemeClr val="bg1"/>
                </a:solidFill>
              </a:rPr>
              <a:t>Q&amp;A</a:t>
            </a:r>
            <a:endParaRPr lang="zh-CN" altLang="en-US" sz="5400" b="1" dirty="0">
              <a:solidFill>
                <a:schemeClr val="bg1"/>
              </a:solidFill>
            </a:endParaRPr>
          </a:p>
        </p:txBody>
      </p:sp>
      <p:sp>
        <p:nvSpPr>
          <p:cNvPr id="3" name="灯片编号占位符 2"/>
          <p:cNvSpPr>
            <a:spLocks noGrp="1"/>
          </p:cNvSpPr>
          <p:nvPr>
            <p:ph type="sldNum" sz="quarter" idx="10"/>
          </p:nvPr>
        </p:nvSpPr>
        <p:spPr/>
        <p:txBody>
          <a:bodyPr/>
          <a:lstStyle/>
          <a:p>
            <a:fld id="{E1242A2B-8027-4838-A73C-4D76F5661EBD}" type="slidenum">
              <a:rPr lang="zh-CN" altLang="en-US" smtClean="0"/>
              <a:t>25</a:t>
            </a:fld>
            <a:endParaRPr lang="zh-CN" altLang="en-US"/>
          </a:p>
        </p:txBody>
      </p:sp>
    </p:spTree>
    <p:extLst>
      <p:ext uri="{BB962C8B-B14F-4D97-AF65-F5344CB8AC3E}">
        <p14:creationId xmlns:p14="http://schemas.microsoft.com/office/powerpoint/2010/main" val="564054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494025" y="1685678"/>
            <a:ext cx="8151211" cy="4921498"/>
          </a:xfrm>
        </p:spPr>
        <p:txBody>
          <a:bodyPr/>
          <a:lstStyle/>
          <a:p>
            <a:pPr>
              <a:lnSpc>
                <a:spcPct val="150000"/>
              </a:lnSpc>
            </a:pPr>
            <a:r>
              <a:rPr lang="en-US" altLang="zh-CN" sz="2800" dirty="0" smtClean="0"/>
              <a:t>More than 100 million papers in our dataset.</a:t>
            </a:r>
          </a:p>
          <a:p>
            <a:pPr>
              <a:lnSpc>
                <a:spcPct val="150000"/>
              </a:lnSpc>
            </a:pPr>
            <a:endParaRPr lang="en-US" altLang="zh-CN" sz="2800" dirty="0" smtClean="0"/>
          </a:p>
          <a:p>
            <a:pPr>
              <a:lnSpc>
                <a:spcPct val="150000"/>
              </a:lnSpc>
            </a:pPr>
            <a:r>
              <a:rPr lang="en-US" altLang="zh-CN" sz="2800" dirty="0" smtClean="0"/>
              <a:t>For convenience of the users.</a:t>
            </a:r>
          </a:p>
          <a:p>
            <a:pPr>
              <a:lnSpc>
                <a:spcPct val="150000"/>
              </a:lnSpc>
            </a:pPr>
            <a:endParaRPr lang="en-US" altLang="zh-CN" dirty="0"/>
          </a:p>
          <a:p>
            <a:pPr>
              <a:lnSpc>
                <a:spcPct val="150000"/>
              </a:lnSpc>
            </a:pPr>
            <a:endParaRPr lang="en-US" altLang="zh-CN" dirty="0"/>
          </a:p>
        </p:txBody>
      </p:sp>
      <p:sp>
        <p:nvSpPr>
          <p:cNvPr id="3" name="标题 2"/>
          <p:cNvSpPr>
            <a:spLocks noGrp="1"/>
          </p:cNvSpPr>
          <p:nvPr>
            <p:ph type="title"/>
          </p:nvPr>
        </p:nvSpPr>
        <p:spPr/>
        <p:txBody>
          <a:bodyPr/>
          <a:lstStyle/>
          <a:p>
            <a:r>
              <a:rPr lang="en-US" altLang="zh-CN" dirty="0" smtClean="0"/>
              <a:t>Motivation</a:t>
            </a:r>
            <a:endParaRPr lang="zh-CN" altLang="en-US" dirty="0"/>
          </a:p>
        </p:txBody>
      </p:sp>
      <p:sp>
        <p:nvSpPr>
          <p:cNvPr id="2" name="灯片编号占位符 1"/>
          <p:cNvSpPr>
            <a:spLocks noGrp="1"/>
          </p:cNvSpPr>
          <p:nvPr>
            <p:ph type="sldNum" sz="quarter" idx="11"/>
          </p:nvPr>
        </p:nvSpPr>
        <p:spPr/>
        <p:txBody>
          <a:bodyPr/>
          <a:lstStyle/>
          <a:p>
            <a:fld id="{E1242A2B-8027-4838-A73C-4D76F5661EBD}" type="slidenum">
              <a:rPr lang="zh-CN" altLang="en-US" smtClean="0"/>
              <a:t>3</a:t>
            </a:fld>
            <a:endParaRPr lang="zh-CN" altLang="en-US"/>
          </a:p>
        </p:txBody>
      </p:sp>
    </p:spTree>
    <p:extLst>
      <p:ext uri="{BB962C8B-B14F-4D97-AF65-F5344CB8AC3E}">
        <p14:creationId xmlns:p14="http://schemas.microsoft.com/office/powerpoint/2010/main" val="2684746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494025" y="1685678"/>
            <a:ext cx="8539139" cy="4921498"/>
          </a:xfrm>
        </p:spPr>
        <p:txBody>
          <a:bodyPr/>
          <a:lstStyle/>
          <a:p>
            <a:r>
              <a:rPr lang="en-US" altLang="zh-CN" sz="2400" dirty="0"/>
              <a:t>Ranking Current Year Scientific Literatures with no Citation</a:t>
            </a:r>
          </a:p>
          <a:p>
            <a:endParaRPr lang="en-US" altLang="zh-CN" sz="2800" dirty="0"/>
          </a:p>
          <a:p>
            <a:endParaRPr lang="en-US" altLang="zh-CN" sz="2800" dirty="0"/>
          </a:p>
          <a:p>
            <a:r>
              <a:rPr lang="en-US" altLang="zh-CN" sz="2400" dirty="0"/>
              <a:t>An interesting new question</a:t>
            </a:r>
          </a:p>
          <a:p>
            <a:pPr marL="0" indent="0">
              <a:lnSpc>
                <a:spcPct val="150000"/>
              </a:lnSpc>
              <a:buNone/>
            </a:pPr>
            <a:endParaRPr lang="en-US" altLang="zh-CN" dirty="0"/>
          </a:p>
          <a:p>
            <a:pPr marL="0" indent="0">
              <a:lnSpc>
                <a:spcPct val="150000"/>
              </a:lnSpc>
              <a:buNone/>
            </a:pPr>
            <a:endParaRPr lang="en-US" altLang="zh-CN" dirty="0" smtClean="0"/>
          </a:p>
        </p:txBody>
      </p:sp>
      <p:sp>
        <p:nvSpPr>
          <p:cNvPr id="3" name="标题 2"/>
          <p:cNvSpPr>
            <a:spLocks noGrp="1"/>
          </p:cNvSpPr>
          <p:nvPr>
            <p:ph type="title"/>
          </p:nvPr>
        </p:nvSpPr>
        <p:spPr/>
        <p:txBody>
          <a:bodyPr/>
          <a:lstStyle/>
          <a:p>
            <a:r>
              <a:rPr lang="en-US" altLang="zh-CN" dirty="0" err="1" smtClean="0"/>
              <a:t>ZeroRank</a:t>
            </a:r>
            <a:endParaRPr lang="zh-CN" altLang="en-US" dirty="0"/>
          </a:p>
        </p:txBody>
      </p:sp>
      <p:sp>
        <p:nvSpPr>
          <p:cNvPr id="2" name="灯片编号占位符 1"/>
          <p:cNvSpPr>
            <a:spLocks noGrp="1"/>
          </p:cNvSpPr>
          <p:nvPr>
            <p:ph type="sldNum" sz="quarter" idx="11"/>
          </p:nvPr>
        </p:nvSpPr>
        <p:spPr/>
        <p:txBody>
          <a:bodyPr/>
          <a:lstStyle/>
          <a:p>
            <a:fld id="{E1242A2B-8027-4838-A73C-4D76F5661EBD}" type="slidenum">
              <a:rPr lang="zh-CN" altLang="en-US" smtClean="0"/>
              <a:t>4</a:t>
            </a:fld>
            <a:endParaRPr lang="zh-CN" altLang="en-US"/>
          </a:p>
        </p:txBody>
      </p:sp>
    </p:spTree>
    <p:extLst>
      <p:ext uri="{BB962C8B-B14F-4D97-AF65-F5344CB8AC3E}">
        <p14:creationId xmlns:p14="http://schemas.microsoft.com/office/powerpoint/2010/main" val="492068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0"/>
          </p:nvPr>
        </p:nvSpPr>
        <p:spPr/>
        <p:txBody>
          <a:bodyPr>
            <a:normAutofit/>
          </a:bodyPr>
          <a:lstStyle/>
          <a:p>
            <a:pPr marL="0" indent="0">
              <a:buNone/>
            </a:pPr>
            <a:endParaRPr lang="en-US" altLang="zh-CN" dirty="0" smtClean="0"/>
          </a:p>
        </p:txBody>
      </p:sp>
      <p:sp>
        <p:nvSpPr>
          <p:cNvPr id="3" name="标题 2"/>
          <p:cNvSpPr>
            <a:spLocks noGrp="1"/>
          </p:cNvSpPr>
          <p:nvPr>
            <p:ph type="title"/>
          </p:nvPr>
        </p:nvSpPr>
        <p:spPr/>
        <p:txBody>
          <a:bodyPr/>
          <a:lstStyle/>
          <a:p>
            <a:r>
              <a:rPr lang="en-US" altLang="zh-CN" dirty="0" err="1" smtClean="0"/>
              <a:t>ZeroRank</a:t>
            </a:r>
            <a:endParaRPr lang="zh-CN" altLang="en-US" dirty="0"/>
          </a:p>
        </p:txBody>
      </p:sp>
      <p:pic>
        <p:nvPicPr>
          <p:cNvPr id="1026" name="Picture 2" descr="C:\Users\Administrator\Desktop\1GBNGDLBG]S498Q0$A@%AE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36" y="1882469"/>
            <a:ext cx="5916036" cy="4382960"/>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1"/>
          </p:nvPr>
        </p:nvSpPr>
        <p:spPr/>
        <p:txBody>
          <a:bodyPr/>
          <a:lstStyle/>
          <a:p>
            <a:fld id="{E1242A2B-8027-4838-A73C-4D76F5661EBD}" type="slidenum">
              <a:rPr lang="zh-CN" altLang="en-US" smtClean="0"/>
              <a:t>5</a:t>
            </a:fld>
            <a:endParaRPr lang="zh-CN" altLang="en-US"/>
          </a:p>
        </p:txBody>
      </p:sp>
    </p:spTree>
    <p:extLst>
      <p:ext uri="{BB962C8B-B14F-4D97-AF65-F5344CB8AC3E}">
        <p14:creationId xmlns:p14="http://schemas.microsoft.com/office/powerpoint/2010/main" val="1849778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smtClean="0"/>
              <a:t>How?</a:t>
            </a:r>
            <a:endParaRPr lang="zh-CN" altLang="en-US" dirty="0"/>
          </a:p>
        </p:txBody>
      </p:sp>
      <p:sp>
        <p:nvSpPr>
          <p:cNvPr id="3" name="内容占位符 3"/>
          <p:cNvSpPr txBox="1">
            <a:spLocks/>
          </p:cNvSpPr>
          <p:nvPr/>
        </p:nvSpPr>
        <p:spPr>
          <a:xfrm>
            <a:off x="189225" y="1708811"/>
            <a:ext cx="8788520" cy="492149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smtClean="0"/>
              <a:t>What makes a paper gain citations?</a:t>
            </a:r>
          </a:p>
          <a:p>
            <a:endParaRPr lang="en-US" altLang="zh-CN" sz="2400" dirty="0"/>
          </a:p>
          <a:p>
            <a:r>
              <a:rPr lang="en-US" altLang="zh-CN" sz="2400" dirty="0" smtClean="0"/>
              <a:t>Author</a:t>
            </a:r>
          </a:p>
          <a:p>
            <a:r>
              <a:rPr lang="en-US" altLang="zh-CN" sz="2400" dirty="0" smtClean="0"/>
              <a:t>Venue</a:t>
            </a:r>
          </a:p>
          <a:p>
            <a:r>
              <a:rPr lang="en-US" altLang="zh-CN" sz="2400" dirty="0" smtClean="0"/>
              <a:t>Affiliation</a:t>
            </a:r>
          </a:p>
          <a:p>
            <a:r>
              <a:rPr lang="en-US" altLang="zh-CN" sz="2400" dirty="0" smtClean="0"/>
              <a:t>Text ( </a:t>
            </a:r>
            <a:r>
              <a:rPr lang="en-US" altLang="zh-CN" sz="2400" dirty="0" err="1" smtClean="0"/>
              <a:t>Diffucult</a:t>
            </a:r>
            <a:r>
              <a:rPr lang="en-US" altLang="zh-CN" sz="2400" dirty="0" smtClean="0"/>
              <a:t> to use)</a:t>
            </a:r>
            <a:endParaRPr lang="en-US" altLang="zh-CN" dirty="0" smtClean="0"/>
          </a:p>
          <a:p>
            <a:pPr marL="0" indent="0">
              <a:lnSpc>
                <a:spcPct val="150000"/>
              </a:lnSpc>
              <a:buFont typeface="Calibri" panose="020F0502020204030204" pitchFamily="34" charset="0"/>
              <a:buNone/>
            </a:pPr>
            <a:endParaRPr lang="en-US" altLang="zh-CN" dirty="0" smtClean="0"/>
          </a:p>
        </p:txBody>
      </p:sp>
      <p:sp>
        <p:nvSpPr>
          <p:cNvPr id="2" name="灯片编号占位符 1"/>
          <p:cNvSpPr>
            <a:spLocks noGrp="1"/>
          </p:cNvSpPr>
          <p:nvPr>
            <p:ph type="sldNum" sz="quarter" idx="10"/>
          </p:nvPr>
        </p:nvSpPr>
        <p:spPr/>
        <p:txBody>
          <a:bodyPr/>
          <a:lstStyle/>
          <a:p>
            <a:fld id="{E1242A2B-8027-4838-A73C-4D76F5661EBD}" type="slidenum">
              <a:rPr lang="zh-CN" altLang="en-US" smtClean="0"/>
              <a:t>6</a:t>
            </a:fld>
            <a:endParaRPr lang="zh-CN" altLang="en-US"/>
          </a:p>
        </p:txBody>
      </p:sp>
    </p:spTree>
    <p:extLst>
      <p:ext uri="{BB962C8B-B14F-4D97-AF65-F5344CB8AC3E}">
        <p14:creationId xmlns:p14="http://schemas.microsoft.com/office/powerpoint/2010/main" val="3209248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0"/>
          </p:nvPr>
        </p:nvSpPr>
        <p:spPr/>
        <p:txBody>
          <a:bodyPr>
            <a:normAutofit/>
          </a:bodyPr>
          <a:lstStyle/>
          <a:p>
            <a:pPr marL="0" indent="0">
              <a:buNone/>
            </a:pPr>
            <a:r>
              <a:rPr lang="en-US" altLang="zh-CN" dirty="0" smtClean="0"/>
              <a:t>(Like </a:t>
            </a:r>
            <a:r>
              <a:rPr lang="en-US" altLang="zh-CN" dirty="0" err="1" smtClean="0"/>
              <a:t>pagerank</a:t>
            </a:r>
            <a:r>
              <a:rPr lang="en-US" altLang="zh-CN" dirty="0" smtClean="0"/>
              <a:t> or HITS algorithm)</a:t>
            </a:r>
            <a:endParaRPr lang="en-US" altLang="zh-CN" dirty="0"/>
          </a:p>
        </p:txBody>
      </p:sp>
      <p:sp>
        <p:nvSpPr>
          <p:cNvPr id="4" name="标题 3"/>
          <p:cNvSpPr>
            <a:spLocks noGrp="1"/>
          </p:cNvSpPr>
          <p:nvPr>
            <p:ph type="title"/>
          </p:nvPr>
        </p:nvSpPr>
        <p:spPr/>
        <p:txBody>
          <a:bodyPr/>
          <a:lstStyle/>
          <a:p>
            <a:r>
              <a:rPr lang="en-US" altLang="zh-CN" dirty="0"/>
              <a:t>Random Walk</a:t>
            </a:r>
            <a:endParaRPr lang="zh-CN" altLang="en-US"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27" y="2309576"/>
            <a:ext cx="5680364" cy="4400803"/>
          </a:xfrm>
          <a:prstGeom prst="rect">
            <a:avLst/>
          </a:prstGeom>
        </p:spPr>
      </p:pic>
      <p:sp>
        <p:nvSpPr>
          <p:cNvPr id="2" name="灯片编号占位符 1"/>
          <p:cNvSpPr>
            <a:spLocks noGrp="1"/>
          </p:cNvSpPr>
          <p:nvPr>
            <p:ph type="sldNum" sz="quarter" idx="11"/>
          </p:nvPr>
        </p:nvSpPr>
        <p:spPr/>
        <p:txBody>
          <a:bodyPr/>
          <a:lstStyle/>
          <a:p>
            <a:fld id="{E1242A2B-8027-4838-A73C-4D76F5661EBD}" type="slidenum">
              <a:rPr lang="zh-CN" altLang="en-US" smtClean="0"/>
              <a:t>7</a:t>
            </a:fld>
            <a:endParaRPr lang="zh-CN" altLang="en-US"/>
          </a:p>
        </p:txBody>
      </p:sp>
    </p:spTree>
    <p:extLst>
      <p:ext uri="{BB962C8B-B14F-4D97-AF65-F5344CB8AC3E}">
        <p14:creationId xmlns:p14="http://schemas.microsoft.com/office/powerpoint/2010/main" val="2911397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0"/>
          </p:nvPr>
        </p:nvSpPr>
        <p:spPr/>
        <p:txBody>
          <a:bodyPr>
            <a:normAutofit/>
          </a:bodyPr>
          <a:lstStyle/>
          <a:p>
            <a:r>
              <a:rPr lang="en-US" altLang="zh-CN" dirty="0" smtClean="0"/>
              <a:t>A boosting ranking model</a:t>
            </a:r>
          </a:p>
          <a:p>
            <a:pPr marL="0" indent="0">
              <a:buNone/>
            </a:pPr>
            <a:r>
              <a:rPr lang="en-US" altLang="zh-CN" b="1" dirty="0" smtClean="0"/>
              <a:t>	</a:t>
            </a:r>
          </a:p>
          <a:p>
            <a:pPr marL="0" indent="0">
              <a:buNone/>
            </a:pPr>
            <a:endParaRPr lang="en-US" altLang="zh-CN" dirty="0"/>
          </a:p>
        </p:txBody>
      </p:sp>
      <p:sp>
        <p:nvSpPr>
          <p:cNvPr id="4" name="标题 3"/>
          <p:cNvSpPr>
            <a:spLocks noGrp="1"/>
          </p:cNvSpPr>
          <p:nvPr>
            <p:ph type="title"/>
          </p:nvPr>
        </p:nvSpPr>
        <p:spPr/>
        <p:txBody>
          <a:bodyPr/>
          <a:lstStyle/>
          <a:p>
            <a:r>
              <a:rPr lang="en-US" altLang="zh-CN" dirty="0" smtClean="0"/>
              <a:t>Learning To Rank</a:t>
            </a:r>
            <a:endParaRPr lang="zh-CN" alt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58" y="3469769"/>
            <a:ext cx="8826989" cy="1739540"/>
          </a:xfrm>
          <a:prstGeom prst="rect">
            <a:avLst/>
          </a:prstGeom>
        </p:spPr>
      </p:pic>
      <p:sp>
        <p:nvSpPr>
          <p:cNvPr id="2" name="灯片编号占位符 1"/>
          <p:cNvSpPr>
            <a:spLocks noGrp="1"/>
          </p:cNvSpPr>
          <p:nvPr>
            <p:ph type="sldNum" sz="quarter" idx="11"/>
          </p:nvPr>
        </p:nvSpPr>
        <p:spPr/>
        <p:txBody>
          <a:bodyPr/>
          <a:lstStyle/>
          <a:p>
            <a:fld id="{E1242A2B-8027-4838-A73C-4D76F5661EBD}" type="slidenum">
              <a:rPr lang="zh-CN" altLang="en-US" smtClean="0"/>
              <a:t>8</a:t>
            </a:fld>
            <a:endParaRPr lang="zh-CN" altLang="en-US"/>
          </a:p>
        </p:txBody>
      </p:sp>
    </p:spTree>
    <p:extLst>
      <p:ext uri="{BB962C8B-B14F-4D97-AF65-F5344CB8AC3E}">
        <p14:creationId xmlns:p14="http://schemas.microsoft.com/office/powerpoint/2010/main" val="3736220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quarter" idx="10"/>
          </p:nvPr>
        </p:nvSpPr>
        <p:spPr/>
        <p:txBody>
          <a:bodyPr>
            <a:normAutofit/>
          </a:bodyPr>
          <a:lstStyle/>
          <a:p>
            <a:pPr marL="0" indent="0">
              <a:buNone/>
            </a:pPr>
            <a:r>
              <a:rPr lang="en-US" altLang="zh-CN" b="1" dirty="0" smtClean="0"/>
              <a:t>What is the performance of our model with other methods?</a:t>
            </a:r>
          </a:p>
          <a:p>
            <a:pPr marL="0" indent="0">
              <a:buNone/>
            </a:pPr>
            <a:endParaRPr lang="en-US" altLang="zh-CN" b="1" dirty="0"/>
          </a:p>
          <a:p>
            <a:pPr marL="0" indent="0">
              <a:buNone/>
            </a:pPr>
            <a:r>
              <a:rPr lang="en-US" altLang="zh-CN" b="1" dirty="0" smtClean="0"/>
              <a:t>2 datasets : data mining, database</a:t>
            </a:r>
          </a:p>
          <a:p>
            <a:pPr marL="0" indent="0">
              <a:buNone/>
            </a:pPr>
            <a:endParaRPr lang="en-US" altLang="zh-CN" b="1" dirty="0"/>
          </a:p>
          <a:p>
            <a:pPr marL="0" indent="0">
              <a:buNone/>
            </a:pPr>
            <a:r>
              <a:rPr lang="en-US" altLang="zh-CN" b="1" dirty="0" smtClean="0"/>
              <a:t>4 other ranking or citation prediction methods</a:t>
            </a:r>
          </a:p>
          <a:p>
            <a:pPr marL="0" indent="0">
              <a:buNone/>
            </a:pPr>
            <a:endParaRPr lang="en-US" altLang="zh-CN" b="1" dirty="0"/>
          </a:p>
          <a:p>
            <a:pPr marL="0" indent="0">
              <a:buNone/>
            </a:pPr>
            <a:r>
              <a:rPr lang="en-US" altLang="zh-CN" b="1" dirty="0" smtClean="0"/>
              <a:t>4 performance metrics</a:t>
            </a:r>
          </a:p>
          <a:p>
            <a:pPr marL="0" indent="0">
              <a:buNone/>
            </a:pPr>
            <a:endParaRPr lang="en-US" altLang="zh-CN" dirty="0"/>
          </a:p>
        </p:txBody>
      </p:sp>
      <p:sp>
        <p:nvSpPr>
          <p:cNvPr id="4" name="标题 3"/>
          <p:cNvSpPr>
            <a:spLocks noGrp="1"/>
          </p:cNvSpPr>
          <p:nvPr>
            <p:ph type="title"/>
          </p:nvPr>
        </p:nvSpPr>
        <p:spPr/>
        <p:txBody>
          <a:bodyPr/>
          <a:lstStyle/>
          <a:p>
            <a:r>
              <a:rPr lang="en-US" altLang="zh-CN" dirty="0" smtClean="0"/>
              <a:t>Experiment Result 1</a:t>
            </a:r>
            <a:endParaRPr lang="zh-CN" altLang="en-US" dirty="0"/>
          </a:p>
        </p:txBody>
      </p:sp>
      <p:sp>
        <p:nvSpPr>
          <p:cNvPr id="2" name="灯片编号占位符 1"/>
          <p:cNvSpPr>
            <a:spLocks noGrp="1"/>
          </p:cNvSpPr>
          <p:nvPr>
            <p:ph type="sldNum" sz="quarter" idx="11"/>
          </p:nvPr>
        </p:nvSpPr>
        <p:spPr/>
        <p:txBody>
          <a:bodyPr/>
          <a:lstStyle/>
          <a:p>
            <a:fld id="{E1242A2B-8027-4838-A73C-4D76F5661EBD}" type="slidenum">
              <a:rPr lang="zh-CN" altLang="en-US" smtClean="0"/>
              <a:t>9</a:t>
            </a:fld>
            <a:endParaRPr lang="zh-CN" altLang="en-US"/>
          </a:p>
        </p:txBody>
      </p:sp>
    </p:spTree>
    <p:extLst>
      <p:ext uri="{BB962C8B-B14F-4D97-AF65-F5344CB8AC3E}">
        <p14:creationId xmlns:p14="http://schemas.microsoft.com/office/powerpoint/2010/main" val="3627599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5|5"/>
</p:tagLst>
</file>

<file path=ppt/theme/theme1.xml><?xml version="1.0" encoding="utf-8"?>
<a:theme xmlns:a="http://schemas.openxmlformats.org/drawingml/2006/main" name="2016-VI主题">
  <a:themeElements>
    <a:clrScheme name="VI统一色">
      <a:dk1>
        <a:srgbClr val="000000"/>
      </a:dk1>
      <a:lt1>
        <a:srgbClr val="FFFFFF"/>
      </a:lt1>
      <a:dk2>
        <a:srgbClr val="BD9F68"/>
      </a:dk2>
      <a:lt2>
        <a:srgbClr val="B5B5B6"/>
      </a:lt2>
      <a:accent1>
        <a:srgbClr val="C8161E"/>
      </a:accent1>
      <a:accent2>
        <a:srgbClr val="F08300"/>
      </a:accent2>
      <a:accent3>
        <a:srgbClr val="FDD000"/>
      </a:accent3>
      <a:accent4>
        <a:srgbClr val="338D27"/>
      </a:accent4>
      <a:accent5>
        <a:srgbClr val="0086D1"/>
      </a:accent5>
      <a:accent6>
        <a:srgbClr val="004098"/>
      </a:accent6>
      <a:hlink>
        <a:srgbClr val="B5B5B6"/>
      </a:hlink>
      <a:folHlink>
        <a:srgbClr val="BD9F68"/>
      </a:folHlink>
    </a:clrScheme>
    <a:fontScheme name="自定义 7">
      <a:majorFont>
        <a:latin typeface="等线"/>
        <a:ea typeface="等线"/>
        <a:cs typeface=""/>
      </a:majorFont>
      <a:minorFont>
        <a:latin typeface="等线 Light"/>
        <a:ea typeface="等线"/>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16-VI主题" id="{5AE3302E-EAD3-4AF6-9B05-44D5CA6E31FB}" vid="{55D1CDEE-FEEF-4D3E-ACCF-BFCE645E4B0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2016-VI主题</Template>
  <TotalTime>2091</TotalTime>
  <Words>1599</Words>
  <Application>Microsoft Office PowerPoint</Application>
  <PresentationFormat>全屏显示(4:3)</PresentationFormat>
  <Paragraphs>188</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等线</vt:lpstr>
      <vt:lpstr>等线 Light</vt:lpstr>
      <vt:lpstr>宋体</vt:lpstr>
      <vt:lpstr>微软雅黑</vt:lpstr>
      <vt:lpstr>Arial</vt:lpstr>
      <vt:lpstr>Calibri</vt:lpstr>
      <vt:lpstr>2016-VI主题</vt:lpstr>
      <vt:lpstr>Recommendation in Scholarly Big Data</vt:lpstr>
      <vt:lpstr>Contents</vt:lpstr>
      <vt:lpstr>Motivation</vt:lpstr>
      <vt:lpstr>ZeroRank</vt:lpstr>
      <vt:lpstr>ZeroRank</vt:lpstr>
      <vt:lpstr>How?</vt:lpstr>
      <vt:lpstr>Random Walk</vt:lpstr>
      <vt:lpstr>Learning To Rank</vt:lpstr>
      <vt:lpstr>Experiment Result 1</vt:lpstr>
      <vt:lpstr>Experiment Result 1</vt:lpstr>
      <vt:lpstr>Experiment Result 1</vt:lpstr>
      <vt:lpstr>Experiment Result 1</vt:lpstr>
      <vt:lpstr>Experiment Result 1</vt:lpstr>
      <vt:lpstr>Experiment Result 2</vt:lpstr>
      <vt:lpstr>What I did?</vt:lpstr>
      <vt:lpstr>Recommender System</vt:lpstr>
      <vt:lpstr>Why CTR?</vt:lpstr>
      <vt:lpstr>CTR</vt:lpstr>
      <vt:lpstr>What is CTR?</vt:lpstr>
      <vt:lpstr>Experiment 1 </vt:lpstr>
      <vt:lpstr>Experiment 1 (failed)</vt:lpstr>
      <vt:lpstr>Experiment 2</vt:lpstr>
      <vt:lpstr>Experiment 3</vt:lpstr>
      <vt:lpstr>What I did?</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王乐群</cp:lastModifiedBy>
  <cp:revision>131</cp:revision>
  <dcterms:created xsi:type="dcterms:W3CDTF">2016-01-21T16:32:22Z</dcterms:created>
  <dcterms:modified xsi:type="dcterms:W3CDTF">2016-06-07T23:58:56Z</dcterms:modified>
</cp:coreProperties>
</file>