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  <p:sldMasterId id="2147483810" r:id="rId3"/>
    <p:sldMasterId id="2147483882" r:id="rId4"/>
    <p:sldMasterId id="2147483918" r:id="rId5"/>
    <p:sldMasterId id="2147483930" r:id="rId6"/>
  </p:sldMasterIdLst>
  <p:notesMasterIdLst>
    <p:notesMasterId r:id="rId20"/>
  </p:notesMasterIdLst>
  <p:sldIdLst>
    <p:sldId id="257" r:id="rId7"/>
    <p:sldId id="288" r:id="rId8"/>
    <p:sldId id="294" r:id="rId9"/>
    <p:sldId id="279" r:id="rId10"/>
    <p:sldId id="289" r:id="rId11"/>
    <p:sldId id="290" r:id="rId12"/>
    <p:sldId id="291" r:id="rId13"/>
    <p:sldId id="282" r:id="rId14"/>
    <p:sldId id="292" r:id="rId15"/>
    <p:sldId id="293" r:id="rId16"/>
    <p:sldId id="287" r:id="rId17"/>
    <p:sldId id="286" r:id="rId18"/>
    <p:sldId id="26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BFBFBF"/>
    <a:srgbClr val="040605"/>
    <a:srgbClr val="FFFF00"/>
    <a:srgbClr val="7F7F7F"/>
    <a:srgbClr val="F78961"/>
    <a:srgbClr val="B7B7B7"/>
    <a:srgbClr val="94C8EE"/>
    <a:srgbClr val="5AAAE4"/>
    <a:srgbClr val="6EA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03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EB000-CD07-4447-9A09-3223525B524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608EF-96A8-4958-80D0-F584823DD54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dirty="0" smtClean="0">
              <a:latin typeface="Source Sans Pro" pitchFamily="34" charset="0"/>
            </a:rPr>
            <a:t>Incentive</a:t>
          </a:r>
          <a:endParaRPr lang="en-US" sz="2800" dirty="0">
            <a:latin typeface="Source Sans Pro" pitchFamily="34" charset="0"/>
          </a:endParaRPr>
        </a:p>
      </dgm:t>
    </dgm:pt>
    <dgm:pt modelId="{3D6848C0-0C6B-4712-9D6B-DC3D0D42B44D}" type="parTrans" cxnId="{A7C33839-FA14-4000-A081-3D138B4A62AB}">
      <dgm:prSet/>
      <dgm:spPr/>
      <dgm:t>
        <a:bodyPr/>
        <a:lstStyle/>
        <a:p>
          <a:endParaRPr lang="en-US" sz="1000"/>
        </a:p>
      </dgm:t>
    </dgm:pt>
    <dgm:pt modelId="{D4373863-C21E-4FAD-9D1E-EF4319002306}" type="sibTrans" cxnId="{A7C33839-FA14-4000-A081-3D138B4A62AB}">
      <dgm:prSet/>
      <dgm:spPr>
        <a:noFill/>
        <a:ln>
          <a:noFill/>
        </a:ln>
      </dgm:spPr>
      <dgm:t>
        <a:bodyPr/>
        <a:lstStyle/>
        <a:p>
          <a:endParaRPr lang="en-US" sz="1000"/>
        </a:p>
      </dgm:t>
    </dgm:pt>
    <dgm:pt modelId="{5E84C372-3C4E-45A1-95EC-D8D6A0922CC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latin typeface="Source Sans Pro" pitchFamily="34" charset="0"/>
            </a:rPr>
            <a:t>Quantity</a:t>
          </a:r>
          <a:endParaRPr lang="en-US" sz="1800" dirty="0">
            <a:latin typeface="Source Sans Pro" pitchFamily="34" charset="0"/>
          </a:endParaRPr>
        </a:p>
      </dgm:t>
    </dgm:pt>
    <dgm:pt modelId="{88EF6645-5A61-428A-BA2E-4939643D6B15}" type="parTrans" cxnId="{3AC075ED-0E94-4527-87B7-51583F2907A6}">
      <dgm:prSet/>
      <dgm:spPr/>
      <dgm:t>
        <a:bodyPr/>
        <a:lstStyle/>
        <a:p>
          <a:endParaRPr lang="en-US" sz="1000"/>
        </a:p>
      </dgm:t>
    </dgm:pt>
    <dgm:pt modelId="{4E4283D2-0365-42A0-BF10-A4AB6B12F144}" type="sibTrans" cxnId="{3AC075ED-0E94-4527-87B7-51583F2907A6}">
      <dgm:prSet/>
      <dgm:spPr>
        <a:noFill/>
        <a:ln>
          <a:noFill/>
        </a:ln>
      </dgm:spPr>
      <dgm:t>
        <a:bodyPr/>
        <a:lstStyle/>
        <a:p>
          <a:endParaRPr lang="en-US" sz="1000"/>
        </a:p>
      </dgm:t>
    </dgm:pt>
    <dgm:pt modelId="{51347FE4-75BC-4E7F-886E-F81F010DB86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>
              <a:latin typeface="Source Sans Pro" pitchFamily="34" charset="0"/>
            </a:rPr>
            <a:t>Quality</a:t>
          </a:r>
          <a:endParaRPr lang="en-US" sz="2000" dirty="0">
            <a:latin typeface="Source Sans Pro" pitchFamily="34" charset="0"/>
          </a:endParaRPr>
        </a:p>
      </dgm:t>
    </dgm:pt>
    <dgm:pt modelId="{DE0F5288-548A-489F-A64F-D9EF5096A0AF}" type="parTrans" cxnId="{FDB38D9A-E747-40DF-82CE-DFB0C345A789}">
      <dgm:prSet/>
      <dgm:spPr/>
      <dgm:t>
        <a:bodyPr/>
        <a:lstStyle/>
        <a:p>
          <a:endParaRPr lang="en-US" sz="1000"/>
        </a:p>
      </dgm:t>
    </dgm:pt>
    <dgm:pt modelId="{F7259A0F-9854-4B9F-AFC1-FA0FB2946C36}" type="sibTrans" cxnId="{FDB38D9A-E747-40DF-82CE-DFB0C345A789}">
      <dgm:prSet/>
      <dgm:spPr>
        <a:noFill/>
        <a:ln>
          <a:noFill/>
        </a:ln>
      </dgm:spPr>
      <dgm:t>
        <a:bodyPr/>
        <a:lstStyle/>
        <a:p>
          <a:endParaRPr lang="en-US" sz="1000"/>
        </a:p>
      </dgm:t>
    </dgm:pt>
    <dgm:pt modelId="{BFE594D2-903B-4AAF-BBFD-8F1D936A39CC}">
      <dgm:prSet phldrT="[Text]" phldr="1"/>
      <dgm:spPr/>
      <dgm:t>
        <a:bodyPr/>
        <a:lstStyle/>
        <a:p>
          <a:endParaRPr lang="en-US" sz="1000"/>
        </a:p>
      </dgm:t>
    </dgm:pt>
    <dgm:pt modelId="{118553C8-D854-4EA6-964B-B343B226B959}" type="parTrans" cxnId="{39A78723-85C7-4EE2-AF4D-C2E2F0D9429B}">
      <dgm:prSet/>
      <dgm:spPr/>
      <dgm:t>
        <a:bodyPr/>
        <a:lstStyle/>
        <a:p>
          <a:endParaRPr lang="en-US" sz="1000"/>
        </a:p>
      </dgm:t>
    </dgm:pt>
    <dgm:pt modelId="{420586A2-E6A3-467F-8BA9-0EB7EB9C718E}" type="sibTrans" cxnId="{39A78723-85C7-4EE2-AF4D-C2E2F0D9429B}">
      <dgm:prSet/>
      <dgm:spPr/>
      <dgm:t>
        <a:bodyPr/>
        <a:lstStyle/>
        <a:p>
          <a:endParaRPr lang="en-US" sz="1000"/>
        </a:p>
      </dgm:t>
    </dgm:pt>
    <dgm:pt modelId="{39C6DAC7-CF4A-4B63-A55D-B574565A6CF4}">
      <dgm:prSet phldrT="[Text]" phldr="1"/>
      <dgm:spPr/>
      <dgm:t>
        <a:bodyPr/>
        <a:lstStyle/>
        <a:p>
          <a:endParaRPr lang="en-US" sz="1000"/>
        </a:p>
      </dgm:t>
    </dgm:pt>
    <dgm:pt modelId="{9997DABF-3E30-487D-B567-492C3A2E08D0}" type="parTrans" cxnId="{15EF862E-2C19-48BC-9543-231F3109192D}">
      <dgm:prSet/>
      <dgm:spPr/>
      <dgm:t>
        <a:bodyPr/>
        <a:lstStyle/>
        <a:p>
          <a:endParaRPr lang="en-US" sz="1000"/>
        </a:p>
      </dgm:t>
    </dgm:pt>
    <dgm:pt modelId="{0CBBA885-A501-4535-8181-A55939295EC5}" type="sibTrans" cxnId="{15EF862E-2C19-48BC-9543-231F3109192D}">
      <dgm:prSet/>
      <dgm:spPr/>
      <dgm:t>
        <a:bodyPr/>
        <a:lstStyle/>
        <a:p>
          <a:endParaRPr lang="en-US" sz="1000"/>
        </a:p>
      </dgm:t>
    </dgm:pt>
    <dgm:pt modelId="{76348D04-A825-4F98-9045-4178C865BA13}" type="pres">
      <dgm:prSet presAssocID="{C5AEB000-CD07-4447-9A09-3223525B524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B317C-54E3-479D-9AB4-31AC0BB318BD}" type="pres">
      <dgm:prSet presAssocID="{296608EF-96A8-4958-80D0-F584823DD54A}" presName="gear1" presStyleLbl="node1" presStyleIdx="0" presStyleCnt="3" custLinFactNeighborX="-86110" custLinFactNeighborY="-88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EB3C9-6221-4CBD-BE03-9408191160A3}" type="pres">
      <dgm:prSet presAssocID="{296608EF-96A8-4958-80D0-F584823DD54A}" presName="gear1srcNode" presStyleLbl="node1" presStyleIdx="0" presStyleCnt="3"/>
      <dgm:spPr/>
      <dgm:t>
        <a:bodyPr/>
        <a:lstStyle/>
        <a:p>
          <a:endParaRPr lang="en-US"/>
        </a:p>
      </dgm:t>
    </dgm:pt>
    <dgm:pt modelId="{1760F376-F0EB-4703-8E1C-6ED3431282D8}" type="pres">
      <dgm:prSet presAssocID="{296608EF-96A8-4958-80D0-F584823DD54A}" presName="gear1dstNode" presStyleLbl="node1" presStyleIdx="0" presStyleCnt="3"/>
      <dgm:spPr/>
      <dgm:t>
        <a:bodyPr/>
        <a:lstStyle/>
        <a:p>
          <a:endParaRPr lang="en-US"/>
        </a:p>
      </dgm:t>
    </dgm:pt>
    <dgm:pt modelId="{F7F14135-AACA-4766-AC29-5136572671A5}" type="pres">
      <dgm:prSet presAssocID="{5E84C372-3C4E-45A1-95EC-D8D6A0922CCD}" presName="gear2" presStyleLbl="node1" presStyleIdx="1" presStyleCnt="3" custLinFactNeighborX="5981" custLinFactNeighborY="-652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13400-081A-409E-88CD-2A1177855FA2}" type="pres">
      <dgm:prSet presAssocID="{5E84C372-3C4E-45A1-95EC-D8D6A0922CCD}" presName="gear2srcNode" presStyleLbl="node1" presStyleIdx="1" presStyleCnt="3"/>
      <dgm:spPr/>
      <dgm:t>
        <a:bodyPr/>
        <a:lstStyle/>
        <a:p>
          <a:endParaRPr lang="en-US"/>
        </a:p>
      </dgm:t>
    </dgm:pt>
    <dgm:pt modelId="{43F58FF4-7B58-49FD-91C6-D87122BD6A5F}" type="pres">
      <dgm:prSet presAssocID="{5E84C372-3C4E-45A1-95EC-D8D6A0922CCD}" presName="gear2dstNode" presStyleLbl="node1" presStyleIdx="1" presStyleCnt="3"/>
      <dgm:spPr/>
      <dgm:t>
        <a:bodyPr/>
        <a:lstStyle/>
        <a:p>
          <a:endParaRPr lang="en-US"/>
        </a:p>
      </dgm:t>
    </dgm:pt>
    <dgm:pt modelId="{F091DA5A-7E69-4D41-AFEB-C3338B4C674A}" type="pres">
      <dgm:prSet presAssocID="{51347FE4-75BC-4E7F-886E-F81F010DB864}" presName="gear3" presStyleLbl="node1" presStyleIdx="2" presStyleCnt="3" custLinFactY="9403" custLinFactNeighborX="24711" custLinFactNeighborY="100000"/>
      <dgm:spPr/>
      <dgm:t>
        <a:bodyPr/>
        <a:lstStyle/>
        <a:p>
          <a:endParaRPr lang="en-US"/>
        </a:p>
      </dgm:t>
    </dgm:pt>
    <dgm:pt modelId="{25E6A8E5-8E51-49EE-AC23-3F0AF234E85A}" type="pres">
      <dgm:prSet presAssocID="{51347FE4-75BC-4E7F-886E-F81F010DB86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9FAF3-8396-4AD4-A31B-F3F7BB3C136B}" type="pres">
      <dgm:prSet presAssocID="{51347FE4-75BC-4E7F-886E-F81F010DB864}" presName="gear3srcNode" presStyleLbl="node1" presStyleIdx="2" presStyleCnt="3"/>
      <dgm:spPr/>
      <dgm:t>
        <a:bodyPr/>
        <a:lstStyle/>
        <a:p>
          <a:endParaRPr lang="en-US"/>
        </a:p>
      </dgm:t>
    </dgm:pt>
    <dgm:pt modelId="{9FD18B74-B919-4F89-BB27-F1D870658C5B}" type="pres">
      <dgm:prSet presAssocID="{51347FE4-75BC-4E7F-886E-F81F010DB864}" presName="gear3dstNode" presStyleLbl="node1" presStyleIdx="2" presStyleCnt="3"/>
      <dgm:spPr/>
      <dgm:t>
        <a:bodyPr/>
        <a:lstStyle/>
        <a:p>
          <a:endParaRPr lang="en-US"/>
        </a:p>
      </dgm:t>
    </dgm:pt>
    <dgm:pt modelId="{5DF62A15-F405-4537-A8EF-13B4D276B8A4}" type="pres">
      <dgm:prSet presAssocID="{D4373863-C21E-4FAD-9D1E-EF431900230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C13825F-BEED-4EAE-899B-C0A1C09E73C2}" type="pres">
      <dgm:prSet presAssocID="{4E4283D2-0365-42A0-BF10-A4AB6B12F14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4B43DC1-14C3-4E31-A860-BEBBAE33E346}" type="pres">
      <dgm:prSet presAssocID="{F7259A0F-9854-4B9F-AFC1-FA0FB2946C3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7F9D4F7-A381-4164-B110-1771D903B267}" type="presOf" srcId="{C5AEB000-CD07-4447-9A09-3223525B5247}" destId="{76348D04-A825-4F98-9045-4178C865BA13}" srcOrd="0" destOrd="0" presId="urn:microsoft.com/office/officeart/2005/8/layout/gear1"/>
    <dgm:cxn modelId="{9040B7EA-5E8F-4799-A516-9DD74D9FCCAE}" type="presOf" srcId="{51347FE4-75BC-4E7F-886E-F81F010DB864}" destId="{25E6A8E5-8E51-49EE-AC23-3F0AF234E85A}" srcOrd="1" destOrd="0" presId="urn:microsoft.com/office/officeart/2005/8/layout/gear1"/>
    <dgm:cxn modelId="{3231A8C9-1F62-4035-8F44-E6B3B6F5D238}" type="presOf" srcId="{51347FE4-75BC-4E7F-886E-F81F010DB864}" destId="{E8E9FAF3-8396-4AD4-A31B-F3F7BB3C136B}" srcOrd="2" destOrd="0" presId="urn:microsoft.com/office/officeart/2005/8/layout/gear1"/>
    <dgm:cxn modelId="{3AC075ED-0E94-4527-87B7-51583F2907A6}" srcId="{C5AEB000-CD07-4447-9A09-3223525B5247}" destId="{5E84C372-3C4E-45A1-95EC-D8D6A0922CCD}" srcOrd="1" destOrd="0" parTransId="{88EF6645-5A61-428A-BA2E-4939643D6B15}" sibTransId="{4E4283D2-0365-42A0-BF10-A4AB6B12F144}"/>
    <dgm:cxn modelId="{A0378020-30E4-4947-8489-D9925B624F31}" type="presOf" srcId="{296608EF-96A8-4958-80D0-F584823DD54A}" destId="{A0DB317C-54E3-479D-9AB4-31AC0BB318BD}" srcOrd="0" destOrd="0" presId="urn:microsoft.com/office/officeart/2005/8/layout/gear1"/>
    <dgm:cxn modelId="{15EF862E-2C19-48BC-9543-231F3109192D}" srcId="{C5AEB000-CD07-4447-9A09-3223525B5247}" destId="{39C6DAC7-CF4A-4B63-A55D-B574565A6CF4}" srcOrd="4" destOrd="0" parTransId="{9997DABF-3E30-487D-B567-492C3A2E08D0}" sibTransId="{0CBBA885-A501-4535-8181-A55939295EC5}"/>
    <dgm:cxn modelId="{722B08A8-E4A6-4BD3-9BB4-51E4038E414D}" type="presOf" srcId="{296608EF-96A8-4958-80D0-F584823DD54A}" destId="{2AEEB3C9-6221-4CBD-BE03-9408191160A3}" srcOrd="1" destOrd="0" presId="urn:microsoft.com/office/officeart/2005/8/layout/gear1"/>
    <dgm:cxn modelId="{CCD8FA79-7C06-46F6-91AB-97C38ED4321E}" type="presOf" srcId="{4E4283D2-0365-42A0-BF10-A4AB6B12F144}" destId="{CC13825F-BEED-4EAE-899B-C0A1C09E73C2}" srcOrd="0" destOrd="0" presId="urn:microsoft.com/office/officeart/2005/8/layout/gear1"/>
    <dgm:cxn modelId="{39A78723-85C7-4EE2-AF4D-C2E2F0D9429B}" srcId="{C5AEB000-CD07-4447-9A09-3223525B5247}" destId="{BFE594D2-903B-4AAF-BBFD-8F1D936A39CC}" srcOrd="3" destOrd="0" parTransId="{118553C8-D854-4EA6-964B-B343B226B959}" sibTransId="{420586A2-E6A3-467F-8BA9-0EB7EB9C718E}"/>
    <dgm:cxn modelId="{9420F947-780E-402A-B8AF-1B2CC05B0C9D}" type="presOf" srcId="{51347FE4-75BC-4E7F-886E-F81F010DB864}" destId="{F091DA5A-7E69-4D41-AFEB-C3338B4C674A}" srcOrd="0" destOrd="0" presId="urn:microsoft.com/office/officeart/2005/8/layout/gear1"/>
    <dgm:cxn modelId="{1874FF04-588A-49D1-BA29-834F318BDD9C}" type="presOf" srcId="{D4373863-C21E-4FAD-9D1E-EF4319002306}" destId="{5DF62A15-F405-4537-A8EF-13B4D276B8A4}" srcOrd="0" destOrd="0" presId="urn:microsoft.com/office/officeart/2005/8/layout/gear1"/>
    <dgm:cxn modelId="{B30A0634-E16E-4EC1-B7A1-8877B01936AD}" type="presOf" srcId="{5E84C372-3C4E-45A1-95EC-D8D6A0922CCD}" destId="{43F58FF4-7B58-49FD-91C6-D87122BD6A5F}" srcOrd="2" destOrd="0" presId="urn:microsoft.com/office/officeart/2005/8/layout/gear1"/>
    <dgm:cxn modelId="{D32365B9-72E3-4043-A5D2-F7AB39B9042E}" type="presOf" srcId="{51347FE4-75BC-4E7F-886E-F81F010DB864}" destId="{9FD18B74-B919-4F89-BB27-F1D870658C5B}" srcOrd="3" destOrd="0" presId="urn:microsoft.com/office/officeart/2005/8/layout/gear1"/>
    <dgm:cxn modelId="{FDB38D9A-E747-40DF-82CE-DFB0C345A789}" srcId="{C5AEB000-CD07-4447-9A09-3223525B5247}" destId="{51347FE4-75BC-4E7F-886E-F81F010DB864}" srcOrd="2" destOrd="0" parTransId="{DE0F5288-548A-489F-A64F-D9EF5096A0AF}" sibTransId="{F7259A0F-9854-4B9F-AFC1-FA0FB2946C36}"/>
    <dgm:cxn modelId="{62BCF0F1-6A0C-4F36-8351-486E9DA8A202}" type="presOf" srcId="{5E84C372-3C4E-45A1-95EC-D8D6A0922CCD}" destId="{BB813400-081A-409E-88CD-2A1177855FA2}" srcOrd="1" destOrd="0" presId="urn:microsoft.com/office/officeart/2005/8/layout/gear1"/>
    <dgm:cxn modelId="{A7C33839-FA14-4000-A081-3D138B4A62AB}" srcId="{C5AEB000-CD07-4447-9A09-3223525B5247}" destId="{296608EF-96A8-4958-80D0-F584823DD54A}" srcOrd="0" destOrd="0" parTransId="{3D6848C0-0C6B-4712-9D6B-DC3D0D42B44D}" sibTransId="{D4373863-C21E-4FAD-9D1E-EF4319002306}"/>
    <dgm:cxn modelId="{2857C28A-FA57-484F-8FC6-223E13859211}" type="presOf" srcId="{5E84C372-3C4E-45A1-95EC-D8D6A0922CCD}" destId="{F7F14135-AACA-4766-AC29-5136572671A5}" srcOrd="0" destOrd="0" presId="urn:microsoft.com/office/officeart/2005/8/layout/gear1"/>
    <dgm:cxn modelId="{4B5878E2-3FB6-4452-8395-FD4328A5342F}" type="presOf" srcId="{F7259A0F-9854-4B9F-AFC1-FA0FB2946C36}" destId="{94B43DC1-14C3-4E31-A860-BEBBAE33E346}" srcOrd="0" destOrd="0" presId="urn:microsoft.com/office/officeart/2005/8/layout/gear1"/>
    <dgm:cxn modelId="{F82FF301-4E8E-4AC2-B41B-121301ACBABB}" type="presOf" srcId="{296608EF-96A8-4958-80D0-F584823DD54A}" destId="{1760F376-F0EB-4703-8E1C-6ED3431282D8}" srcOrd="2" destOrd="0" presId="urn:microsoft.com/office/officeart/2005/8/layout/gear1"/>
    <dgm:cxn modelId="{44D3BA61-45C8-44FE-9BA8-ECBA454F9101}" type="presParOf" srcId="{76348D04-A825-4F98-9045-4178C865BA13}" destId="{A0DB317C-54E3-479D-9AB4-31AC0BB318BD}" srcOrd="0" destOrd="0" presId="urn:microsoft.com/office/officeart/2005/8/layout/gear1"/>
    <dgm:cxn modelId="{A0C3904F-2AD0-4AE4-B477-DB8851CCEE1C}" type="presParOf" srcId="{76348D04-A825-4F98-9045-4178C865BA13}" destId="{2AEEB3C9-6221-4CBD-BE03-9408191160A3}" srcOrd="1" destOrd="0" presId="urn:microsoft.com/office/officeart/2005/8/layout/gear1"/>
    <dgm:cxn modelId="{A12D0741-7F93-41D9-8407-C58FE9E45867}" type="presParOf" srcId="{76348D04-A825-4F98-9045-4178C865BA13}" destId="{1760F376-F0EB-4703-8E1C-6ED3431282D8}" srcOrd="2" destOrd="0" presId="urn:microsoft.com/office/officeart/2005/8/layout/gear1"/>
    <dgm:cxn modelId="{F56A5B48-C70C-424A-8596-63D715FC54A1}" type="presParOf" srcId="{76348D04-A825-4F98-9045-4178C865BA13}" destId="{F7F14135-AACA-4766-AC29-5136572671A5}" srcOrd="3" destOrd="0" presId="urn:microsoft.com/office/officeart/2005/8/layout/gear1"/>
    <dgm:cxn modelId="{6607D115-0B6E-41DC-95F5-4D73A8F0ACE7}" type="presParOf" srcId="{76348D04-A825-4F98-9045-4178C865BA13}" destId="{BB813400-081A-409E-88CD-2A1177855FA2}" srcOrd="4" destOrd="0" presId="urn:microsoft.com/office/officeart/2005/8/layout/gear1"/>
    <dgm:cxn modelId="{8FC4F167-48CA-47D1-8D73-FDE6542A1A69}" type="presParOf" srcId="{76348D04-A825-4F98-9045-4178C865BA13}" destId="{43F58FF4-7B58-49FD-91C6-D87122BD6A5F}" srcOrd="5" destOrd="0" presId="urn:microsoft.com/office/officeart/2005/8/layout/gear1"/>
    <dgm:cxn modelId="{D8141974-FC38-4EEC-9FAA-9F2422252343}" type="presParOf" srcId="{76348D04-A825-4F98-9045-4178C865BA13}" destId="{F091DA5A-7E69-4D41-AFEB-C3338B4C674A}" srcOrd="6" destOrd="0" presId="urn:microsoft.com/office/officeart/2005/8/layout/gear1"/>
    <dgm:cxn modelId="{F0C6005A-2116-4356-9B2C-6E02D3BE39A6}" type="presParOf" srcId="{76348D04-A825-4F98-9045-4178C865BA13}" destId="{25E6A8E5-8E51-49EE-AC23-3F0AF234E85A}" srcOrd="7" destOrd="0" presId="urn:microsoft.com/office/officeart/2005/8/layout/gear1"/>
    <dgm:cxn modelId="{405C87DB-7BA5-42DA-B767-928F5264A106}" type="presParOf" srcId="{76348D04-A825-4F98-9045-4178C865BA13}" destId="{E8E9FAF3-8396-4AD4-A31B-F3F7BB3C136B}" srcOrd="8" destOrd="0" presId="urn:microsoft.com/office/officeart/2005/8/layout/gear1"/>
    <dgm:cxn modelId="{F528258F-2351-4C1E-A5ED-2A7FB08CC71D}" type="presParOf" srcId="{76348D04-A825-4F98-9045-4178C865BA13}" destId="{9FD18B74-B919-4F89-BB27-F1D870658C5B}" srcOrd="9" destOrd="0" presId="urn:microsoft.com/office/officeart/2005/8/layout/gear1"/>
    <dgm:cxn modelId="{AA53ADAB-898C-4E8E-BC63-19C34F6C85C5}" type="presParOf" srcId="{76348D04-A825-4F98-9045-4178C865BA13}" destId="{5DF62A15-F405-4537-A8EF-13B4D276B8A4}" srcOrd="10" destOrd="0" presId="urn:microsoft.com/office/officeart/2005/8/layout/gear1"/>
    <dgm:cxn modelId="{05ADA474-17ED-458F-87EA-2A8869A22F08}" type="presParOf" srcId="{76348D04-A825-4F98-9045-4178C865BA13}" destId="{CC13825F-BEED-4EAE-899B-C0A1C09E73C2}" srcOrd="11" destOrd="0" presId="urn:microsoft.com/office/officeart/2005/8/layout/gear1"/>
    <dgm:cxn modelId="{D7231273-73F1-455F-BDDB-535AB0A66C3F}" type="presParOf" srcId="{76348D04-A825-4F98-9045-4178C865BA13}" destId="{94B43DC1-14C3-4E31-A860-BEBBAE33E3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317C-54E3-479D-9AB4-31AC0BB318BD}">
      <dsp:nvSpPr>
        <dsp:cNvPr id="0" name=""/>
        <dsp:cNvSpPr/>
      </dsp:nvSpPr>
      <dsp:spPr>
        <a:xfrm>
          <a:off x="406411" y="1828799"/>
          <a:ext cx="2507947" cy="2507947"/>
        </a:xfrm>
        <a:prstGeom prst="gear9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Source Sans Pro" pitchFamily="34" charset="0"/>
            </a:rPr>
            <a:t>Incentive</a:t>
          </a:r>
          <a:endParaRPr lang="en-US" sz="2800" kern="1200" dirty="0">
            <a:latin typeface="Source Sans Pro" pitchFamily="34" charset="0"/>
          </a:endParaRPr>
        </a:p>
      </dsp:txBody>
      <dsp:txXfrm>
        <a:off x="910620" y="2416274"/>
        <a:ext cx="1499529" cy="1289136"/>
      </dsp:txXfrm>
    </dsp:sp>
    <dsp:sp modelId="{F7F14135-AACA-4766-AC29-5136572671A5}">
      <dsp:nvSpPr>
        <dsp:cNvPr id="0" name=""/>
        <dsp:cNvSpPr/>
      </dsp:nvSpPr>
      <dsp:spPr>
        <a:xfrm>
          <a:off x="1215926" y="269690"/>
          <a:ext cx="1823961" cy="1823961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ource Sans Pro" pitchFamily="34" charset="0"/>
            </a:rPr>
            <a:t>Quantity</a:t>
          </a:r>
          <a:endParaRPr lang="en-US" sz="1800" kern="1200" dirty="0">
            <a:latin typeface="Source Sans Pro" pitchFamily="34" charset="0"/>
          </a:endParaRPr>
        </a:p>
      </dsp:txBody>
      <dsp:txXfrm>
        <a:off x="1675114" y="731653"/>
        <a:ext cx="905585" cy="900035"/>
      </dsp:txXfrm>
    </dsp:sp>
    <dsp:sp modelId="{F091DA5A-7E69-4D41-AFEB-C3338B4C674A}">
      <dsp:nvSpPr>
        <dsp:cNvPr id="0" name=""/>
        <dsp:cNvSpPr/>
      </dsp:nvSpPr>
      <dsp:spPr>
        <a:xfrm rot="20700000">
          <a:off x="2669303" y="2571971"/>
          <a:ext cx="1787110" cy="1787110"/>
        </a:xfrm>
        <a:prstGeom prst="gear6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Source Sans Pro" pitchFamily="34" charset="0"/>
            </a:rPr>
            <a:t>Quality</a:t>
          </a:r>
          <a:endParaRPr lang="en-US" sz="2000" kern="1200" dirty="0">
            <a:latin typeface="Source Sans Pro" pitchFamily="34" charset="0"/>
          </a:endParaRPr>
        </a:p>
      </dsp:txBody>
      <dsp:txXfrm rot="-20700000">
        <a:off x="3061268" y="2963937"/>
        <a:ext cx="1003178" cy="1003178"/>
      </dsp:txXfrm>
    </dsp:sp>
    <dsp:sp modelId="{5DF62A15-F405-4537-A8EF-13B4D276B8A4}">
      <dsp:nvSpPr>
        <dsp:cNvPr id="0" name=""/>
        <dsp:cNvSpPr/>
      </dsp:nvSpPr>
      <dsp:spPr>
        <a:xfrm>
          <a:off x="2377190" y="1671216"/>
          <a:ext cx="3210172" cy="3210172"/>
        </a:xfrm>
        <a:prstGeom prst="circularArrow">
          <a:avLst>
            <a:gd name="adj1" fmla="val 4687"/>
            <a:gd name="adj2" fmla="val 299029"/>
            <a:gd name="adj3" fmla="val 2524269"/>
            <a:gd name="adj4" fmla="val 15843929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3825F-BEED-4EAE-899B-C0A1C09E73C2}">
      <dsp:nvSpPr>
        <dsp:cNvPr id="0" name=""/>
        <dsp:cNvSpPr/>
      </dsp:nvSpPr>
      <dsp:spPr>
        <a:xfrm>
          <a:off x="783815" y="1054026"/>
          <a:ext cx="2332390" cy="233239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43DC1-14C3-4E31-A860-BEBBAE33E346}">
      <dsp:nvSpPr>
        <dsp:cNvPr id="0" name=""/>
        <dsp:cNvSpPr/>
      </dsp:nvSpPr>
      <dsp:spPr>
        <a:xfrm>
          <a:off x="1715063" y="-192191"/>
          <a:ext cx="2514787" cy="25147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39ED-1BB7-4AAC-B3C7-D90221BA941C}" type="datetimeFigureOut">
              <a:rPr lang="zh-CN" altLang="en-US" smtClean="0"/>
              <a:t>2016/6/5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4DCF1-6556-46E1-A778-4E767F5BCB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33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E7B1-EEFF-4325-B8A5-590AB514CB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4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agent is honest-but-curious if she follows the designed protocol but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tries to gather information about other participants.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DCF1-6556-46E1-A778-4E767F5BCB5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2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Here, individual rationality means that a participant should be rewarded no less than her sensing cost, and the profit of service provider is the difference between the value of </a:t>
            </a:r>
            <a:r>
              <a:rPr lang="en-US" altLang="zh-CN" sz="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crowdsensing</a:t>
            </a:r>
            <a:r>
              <a:rPr lang="en-US" altLang="zh-CN" sz="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services and the total rewards to recruit participants. Both participants and service provider should be well motivated in a robust </a:t>
            </a:r>
            <a:r>
              <a:rPr lang="en-US" altLang="zh-CN" sz="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crowdsensing</a:t>
            </a:r>
            <a:r>
              <a:rPr lang="en-US" altLang="zh-CN" sz="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market.</a:t>
            </a:r>
            <a:endParaRPr lang="zh-CN" altLang="en-US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DCF1-6556-46E1-A778-4E767F5BCB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98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DCF1-6556-46E1-A778-4E767F5BCB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44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45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594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9302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4941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5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2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1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851405"/>
            <a:ext cx="12192000" cy="92392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544"/>
                </a:moveTo>
                <a:lnTo>
                  <a:pt x="9144000" y="923544"/>
                </a:lnTo>
                <a:lnTo>
                  <a:pt x="9144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25695" y="2670048"/>
            <a:ext cx="3367024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3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93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5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2180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72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6196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9313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5793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75503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31986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2662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16453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97433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82102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2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7974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78200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46812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18784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17165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54893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4407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0916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40642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78305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433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19023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4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5860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32554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85494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0078"/>
      </p:ext>
    </p:extLst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75403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38890"/>
      </p:ext>
    </p:extLst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05637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75877"/>
      </p:ext>
    </p:extLst>
  </p:cSld>
  <p:clrMapOvr>
    <a:masterClrMapping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7724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27226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90457"/>
      </p:ext>
    </p:extLst>
  </p:cSld>
  <p:clrMapOvr>
    <a:masterClrMapping/>
  </p:clrMapOvr>
  <p:transition spd="med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5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33">
                <a:latin typeface="+mj-lt"/>
              </a:defRPr>
            </a:lvl1pPr>
          </a:lstStyle>
          <a:p>
            <a:fld id="{9C04C079-7F5F-4255-A626-46765369A45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43278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35320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9539"/>
      </p:ext>
    </p:extLst>
  </p:cSld>
  <p:clrMapOvr>
    <a:masterClrMapping/>
  </p:clrMapOvr>
  <p:transition spd="med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642"/>
      </p:ext>
    </p:extLst>
  </p:cSld>
  <p:clrMapOvr>
    <a:masterClrMapping/>
  </p:clrMapOvr>
  <p:transition spd="med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14406"/>
      </p:ext>
    </p:extLst>
  </p:cSld>
  <p:clrMapOvr>
    <a:masterClrMapping/>
  </p:clrMapOvr>
  <p:transition spd="med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89988"/>
      </p:ext>
    </p:extLst>
  </p:cSld>
  <p:clrMapOvr>
    <a:masterClrMapping/>
  </p:clrMapOvr>
  <p:transition spd="med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96292"/>
      </p:ext>
    </p:extLst>
  </p:cSld>
  <p:clrMapOvr>
    <a:masterClrMapping/>
  </p:clrMapOvr>
  <p:transition spd="med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0606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94569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9317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7252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6395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520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4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92392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544"/>
                </a:moveTo>
                <a:lnTo>
                  <a:pt x="9144000" y="923544"/>
                </a:lnTo>
                <a:lnTo>
                  <a:pt x="9144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3284" y="160528"/>
            <a:ext cx="102254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973" y="1627368"/>
            <a:ext cx="115560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9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4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6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DDEF7-E63B-46B8-8D51-70EAE65685F2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0127-A86A-4F76-B694-EBB82CEF345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3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11" Type="http://schemas.openxmlformats.org/officeDocument/2006/relationships/image" Target="../media/image150.png"/><Relationship Id="rId5" Type="http://schemas.openxmlformats.org/officeDocument/2006/relationships/image" Target="../media/image17.emf"/><Relationship Id="rId15" Type="http://schemas.openxmlformats.org/officeDocument/2006/relationships/image" Target="../media/image19.png"/><Relationship Id="rId10" Type="http://schemas.openxmlformats.org/officeDocument/2006/relationships/image" Target="../media/image140.png"/><Relationship Id="rId19" Type="http://schemas.openxmlformats.org/officeDocument/2006/relationships/image" Target="../media/image23.png"/><Relationship Id="rId4" Type="http://schemas.openxmlformats.org/officeDocument/2006/relationships/image" Target="../media/image16.jpeg"/><Relationship Id="rId9" Type="http://schemas.openxmlformats.org/officeDocument/2006/relationships/image" Target="../media/image21.emf"/><Relationship Id="rId1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03699" y="2670690"/>
            <a:ext cx="9904491" cy="704851"/>
          </a:xfrm>
        </p:spPr>
        <p:txBody>
          <a:bodyPr>
            <a:noAutofit/>
          </a:bodyPr>
          <a:lstStyle/>
          <a:p>
            <a:r>
              <a:rPr lang="en-US" altLang="zh-CN" sz="5000" spc="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ExtraLight" pitchFamily="34" charset="0"/>
                <a:ea typeface="Open Sans" pitchFamily="34" charset="0"/>
                <a:cs typeface="Open Sans" pitchFamily="34" charset="0"/>
              </a:rPr>
              <a:t>Incentive Mechanism Design</a:t>
            </a:r>
            <a:endParaRPr lang="en-US" sz="5000" spc="150" dirty="0">
              <a:solidFill>
                <a:schemeClr val="tx1">
                  <a:lumMod val="50000"/>
                  <a:lumOff val="50000"/>
                </a:schemeClr>
              </a:solidFill>
              <a:latin typeface="Source Sans Pro ExtraLight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95783" y="4831383"/>
            <a:ext cx="5943600" cy="457200"/>
          </a:xfrm>
        </p:spPr>
        <p:txBody>
          <a:bodyPr>
            <a:noAutofit/>
          </a:bodyPr>
          <a:lstStyle/>
          <a:p>
            <a:r>
              <a:rPr lang="en-US" sz="3200" spc="-180" dirty="0" smtClean="0">
                <a:solidFill>
                  <a:schemeClr val="bg1">
                    <a:lumMod val="65000"/>
                  </a:schemeClr>
                </a:solidFill>
                <a:latin typeface="Source Sans Pro" pitchFamily="34" charset="0"/>
              </a:rPr>
              <a:t>Chaoyue Niu</a:t>
            </a:r>
            <a:endParaRPr lang="en-US" sz="3200" spc="-180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54102" y="3556995"/>
            <a:ext cx="3661468" cy="211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4"/>
          <p:cNvSpPr txBox="1">
            <a:spLocks/>
          </p:cNvSpPr>
          <p:nvPr/>
        </p:nvSpPr>
        <p:spPr>
          <a:xfrm>
            <a:off x="7837803" y="3583024"/>
            <a:ext cx="3177767" cy="365281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b="1" i="1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Crowd Indoor Localization</a:t>
            </a:r>
            <a:endParaRPr lang="en-US" b="1" i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cxnSp>
        <p:nvCxnSpPr>
          <p:cNvPr id="12" name="Straight Connector 10"/>
          <p:cNvCxnSpPr/>
          <p:nvPr/>
        </p:nvCxnSpPr>
        <p:spPr>
          <a:xfrm flipV="1">
            <a:off x="948772" y="2525458"/>
            <a:ext cx="3661468" cy="211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4"/>
          <p:cNvSpPr txBox="1">
            <a:spLocks/>
          </p:cNvSpPr>
          <p:nvPr/>
        </p:nvSpPr>
        <p:spPr>
          <a:xfrm>
            <a:off x="4124483" y="5441581"/>
            <a:ext cx="3886200" cy="1265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ts val="576"/>
              </a:spcBef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Instructors: Li, </a:t>
            </a:r>
            <a:r>
              <a:rPr lang="en-US" sz="2200" dirty="0" err="1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Tian</a:t>
            </a:r>
            <a:r>
              <a:rPr lang="en-US" sz="2200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,</a:t>
            </a:r>
            <a:r>
              <a:rPr lang="en-US" sz="2200" dirty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 </a:t>
            </a:r>
            <a:r>
              <a:rPr lang="en-US" sz="2200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and Wang  </a:t>
            </a:r>
          </a:p>
          <a:p>
            <a:pPr algn="ctr">
              <a:lnSpc>
                <a:spcPct val="90000"/>
              </a:lnSpc>
              <a:spcBef>
                <a:spcPts val="576"/>
              </a:spcBef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June 6, 2015</a:t>
            </a:r>
          </a:p>
          <a:p>
            <a:pPr algn="ctr">
              <a:lnSpc>
                <a:spcPct val="90000"/>
              </a:lnSpc>
              <a:spcBef>
                <a:spcPts val="576"/>
              </a:spcBef>
              <a:buFont typeface="Arial" pitchFamily="34" charset="0"/>
              <a:buNone/>
              <a:defRPr/>
            </a:pPr>
            <a:r>
              <a:rPr lang="en-US" sz="2200" dirty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 </a:t>
            </a:r>
            <a:r>
              <a:rPr lang="en-US" sz="2200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 Dept</a:t>
            </a:r>
            <a:r>
              <a:rPr lang="en-US" sz="2200" dirty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. CSE, </a:t>
            </a:r>
            <a:r>
              <a:rPr lang="en-US" sz="2200" dirty="0" smtClean="0">
                <a:solidFill>
                  <a:prstClr val="white">
                    <a:lumMod val="65000"/>
                  </a:prstClr>
                </a:solidFill>
                <a:latin typeface="Source Sans Pro" pitchFamily="34" charset="0"/>
              </a:rPr>
              <a:t>IEEE, SJTU</a:t>
            </a:r>
            <a:endParaRPr lang="en-US" sz="2200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200" spc="300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61074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3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1683694"/>
            <a:ext cx="12192000" cy="4403064"/>
          </a:xfrm>
          <a:prstGeom prst="rect">
            <a:avLst/>
          </a:prstGeom>
          <a:solidFill>
            <a:schemeClr val="bg2"/>
          </a:solidFill>
          <a:ln w="63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2600" y="1653635"/>
            <a:ext cx="10666800" cy="4402800"/>
          </a:xfrm>
          <a:prstGeom prst="rect">
            <a:avLst/>
          </a:prstGeom>
        </p:spPr>
        <p:txBody>
          <a:bodyPr wrap="square" numCol="2" spcCol="274320">
            <a:spAutoFit/>
          </a:bodyPr>
          <a:lstStyle/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[1]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J. D. Abernethy, Y. Chen, C. Ho, and B. Waggoner. Low-cost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learning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via active data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procurement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EC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2015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[2]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Babaioff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Y. Sharma, and A.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Slivkins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Characterizing truthful multi-armed bandit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mechanisms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: extended abstract.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EC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2009.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[3]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A. Biswas, S. Jain, D.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Mandal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and Y.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Narahari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A truthful budget feasible multi-armed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bandit mechanism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for crowdsourcing time critical tasks.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AAMAS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2015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[4]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W.Ding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T.Qin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X.Zhang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and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T.Liu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Multi-armed bandit with budget constraint and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variable costs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AAAI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2013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[5</a:t>
            </a:r>
            <a:r>
              <a:rPr lang="ms-MY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] R. Gao, M. Zhao, T. Ye, F. Ye, Y. Wang, K. Bian, T. Wang, and X. Li. Jigsaw: indoor 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floor plan </a:t>
            </a:r>
            <a:r>
              <a:rPr lang="ms-MY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reconstruction via mobile crowdsensing. In </a:t>
            </a:r>
            <a:r>
              <a:rPr lang="ms-MY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MOBICOM</a:t>
            </a:r>
            <a:r>
              <a:rPr lang="ms-MY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2014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[6]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S. Jain, S.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Gujar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O.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Zoeter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and Y.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Narahari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A quality assuring multi-armed bandit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crowdsourcing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mechanism with incentive compatible learning.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AAMAS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2014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[7] H. Lu, W. Pan, N. D. Lane, T. Choudhury, and A. T. Campbell.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Soundsense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: scalable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sound sensing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for people-centric applications on mobile phones. In </a:t>
            </a:r>
            <a:r>
              <a:rPr lang="en-US" sz="1400" b="1" i="1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MobiSys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2009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[8]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P. Mohan, V. N.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Padmanabhan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and R.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Ramjee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Nericell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: rich monitoring of road and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traffic conditions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using mobile smartphones. In </a:t>
            </a:r>
            <a:r>
              <a:rPr lang="en-US" sz="1400" b="1" i="1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SenSys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2008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[9]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S. Nawaz, C.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Efstratiou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and C.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Mascolo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Parksense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: a smartphone based sensing system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for on-street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parking.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MOBICOM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2013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[10]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Rai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K. K.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Chintalapudi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V. N.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Padmanabhan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and R. Sen. Zee: zero-effort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crowdsourcing for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indoor localization.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MOBICOM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2012.</a:t>
            </a:r>
            <a:endParaRPr lang="en-US" sz="1400" dirty="0" smtClean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[11]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Singla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and A. Krause. Truthful incentives in crowdsourcing tasks using regret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minimization mechanisms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WWW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2013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12]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Y. Wen, J. Shi, Q. Zhang, X.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Tian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Z. Huang, H. Yu, Y. Cheng, and X.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Shen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Quality-driven auction-based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incentive mechanism for mobile crowd sensing.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IEEE Transactions on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Vehicular Technology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64(9):4203–4214, 2015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13]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Y. Wen, X.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Tian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X. Wang, and S. Lu. Fundamental limits of RSS fingerprinting based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indoor localization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In </a:t>
            </a:r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INFOCOM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2015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[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14]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T. Yan, V. Kumar, and D.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Ganesan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Crowdsearch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: exploiting crowds for accurate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real-time image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search on mobile phones. In </a:t>
            </a:r>
            <a:r>
              <a:rPr lang="en-US" sz="1400" b="1" i="1" dirty="0" err="1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MobiSys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2010.</a:t>
            </a:r>
            <a:endParaRPr lang="ms-MY" sz="1400" dirty="0">
              <a:solidFill>
                <a:schemeClr val="bg1">
                  <a:lumMod val="65000"/>
                </a:schemeClr>
              </a:solidFill>
              <a:latin typeface="Source Sans Pro Light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98477"/>
            <a:ext cx="10972800" cy="492123"/>
          </a:xfrm>
        </p:spPr>
        <p:txBody>
          <a:bodyPr>
            <a:noAutofit/>
          </a:bodyPr>
          <a:lstStyle/>
          <a:p>
            <a:r>
              <a:rPr lang="en-US" sz="373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Reference</a:t>
            </a:r>
            <a:endParaRPr lang="en-US" sz="3733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609600" y="990600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>
              <a:spcBef>
                <a:spcPct val="20000"/>
              </a:spcBef>
            </a:pPr>
            <a:r>
              <a:rPr lang="ms-MY" sz="16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Stand on the shoulders of </a:t>
            </a:r>
            <a:r>
              <a:rPr lang="ms-MY" sz="1600" b="1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giants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7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  <a:latin typeface="Source Sans Pro" pitchFamily="34" charset="0"/>
              </a:rPr>
              <a:t>07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02446"/>
      </p:ext>
    </p:extLst>
  </p:cSld>
  <p:clrMapOvr>
    <a:masterClrMapping/>
  </p:clrMapOvr>
  <p:transition spd="slow" advTm="2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37000"/>
            <a:ext cx="121920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46600"/>
            <a:ext cx="10972800" cy="492123"/>
          </a:xfrm>
        </p:spPr>
        <p:txBody>
          <a:bodyPr>
            <a:noAutofit/>
          </a:bodyPr>
          <a:lstStyle/>
          <a:p>
            <a:pPr algn="r"/>
            <a:r>
              <a:rPr lang="en-US" altLang="zh-CN" sz="5400" dirty="0" smtClean="0">
                <a:solidFill>
                  <a:schemeClr val="bg1"/>
                </a:solidFill>
                <a:latin typeface="Source Sans Pro" pitchFamily="34" charset="0"/>
              </a:rPr>
              <a:t>Q &amp; A</a:t>
            </a:r>
            <a:endParaRPr lang="en-US" sz="5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609600" y="5257800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r">
              <a:spcBef>
                <a:spcPct val="20000"/>
              </a:spcBef>
            </a:pPr>
            <a:r>
              <a:rPr lang="en-US" dirty="0" smtClean="0">
                <a:solidFill>
                  <a:prstClr val="white"/>
                </a:solidFill>
                <a:latin typeface="Source Sans Pro Light" pitchFamily="34" charset="0"/>
              </a:rPr>
              <a:t>Your Advice </a:t>
            </a:r>
            <a:r>
              <a:rPr lang="en-US" b="1" dirty="0" smtClean="0">
                <a:solidFill>
                  <a:prstClr val="white"/>
                </a:solidFill>
                <a:latin typeface="Source Sans Pro Light" pitchFamily="34" charset="0"/>
              </a:rPr>
              <a:t>Makes Me Perfect</a:t>
            </a:r>
            <a:endParaRPr lang="en-US" b="1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9431"/>
            <a:ext cx="1664352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4614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41800"/>
            <a:ext cx="12192000" cy="203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765677"/>
            <a:ext cx="10972800" cy="492123"/>
          </a:xfrm>
        </p:spPr>
        <p:txBody>
          <a:bodyPr>
            <a:noAutofit/>
          </a:bodyPr>
          <a:lstStyle/>
          <a:p>
            <a:r>
              <a:rPr lang="en-US" sz="5333" dirty="0" smtClean="0">
                <a:solidFill>
                  <a:schemeClr val="bg1"/>
                </a:solidFill>
                <a:latin typeface="Source Sans Pro" pitchFamily="34" charset="0"/>
              </a:rPr>
              <a:t>Acknowledgement to</a:t>
            </a:r>
            <a:endParaRPr lang="en-US" sz="5333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193627" y="5572277"/>
            <a:ext cx="5501399" cy="406400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>
            <a:noAutofit/>
          </a:bodyPr>
          <a:lstStyle/>
          <a:p>
            <a:pPr marL="457189" indent="-457189" algn="ctr">
              <a:spcBef>
                <a:spcPct val="20000"/>
              </a:spcBef>
            </a:pPr>
            <a:r>
              <a:rPr lang="ms-MY" sz="2400" b="1" i="1" dirty="0" smtClean="0">
                <a:solidFill>
                  <a:prstClr val="white"/>
                </a:solidFill>
                <a:latin typeface="Source Sans Pro Light" pitchFamily="34" charset="0"/>
              </a:rPr>
              <a:t>Li, Tian, Wang, and et al.</a:t>
            </a:r>
            <a:endParaRPr lang="en-US" sz="2400" b="1" i="1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05600" y="2819400"/>
            <a:ext cx="904723" cy="904723"/>
            <a:chOff x="5787572" y="1729922"/>
            <a:chExt cx="678542" cy="678542"/>
          </a:xfrm>
        </p:grpSpPr>
        <p:sp>
          <p:nvSpPr>
            <p:cNvPr id="11" name="Oval 10"/>
            <p:cNvSpPr/>
            <p:nvPr/>
          </p:nvSpPr>
          <p:spPr bwMode="gray">
            <a:xfrm>
              <a:off x="5787572" y="1729922"/>
              <a:ext cx="678542" cy="678542"/>
            </a:xfrm>
            <a:prstGeom prst="ellipse">
              <a:avLst/>
            </a:prstGeom>
            <a:noFill/>
            <a:ln w="6350" cap="flat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6023604" y="1952764"/>
              <a:ext cx="193592" cy="244590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2800" y="3225800"/>
            <a:ext cx="904723" cy="904723"/>
            <a:chOff x="1444172" y="1729922"/>
            <a:chExt cx="678542" cy="678542"/>
          </a:xfrm>
        </p:grpSpPr>
        <p:sp>
          <p:nvSpPr>
            <p:cNvPr id="8" name="Oval 7"/>
            <p:cNvSpPr/>
            <p:nvPr/>
          </p:nvSpPr>
          <p:spPr bwMode="gray">
            <a:xfrm>
              <a:off x="1444172" y="1729922"/>
              <a:ext cx="678542" cy="678542"/>
            </a:xfrm>
            <a:prstGeom prst="ellipse">
              <a:avLst/>
            </a:prstGeom>
            <a:noFill/>
            <a:ln w="63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733259" y="1944457"/>
              <a:ext cx="138660" cy="258544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470400" y="2819400"/>
            <a:ext cx="904723" cy="904723"/>
            <a:chOff x="2891972" y="1729922"/>
            <a:chExt cx="678542" cy="678542"/>
          </a:xfrm>
        </p:grpSpPr>
        <p:sp>
          <p:nvSpPr>
            <p:cNvPr id="9" name="Oval 8"/>
            <p:cNvSpPr/>
            <p:nvPr/>
          </p:nvSpPr>
          <p:spPr bwMode="gray">
            <a:xfrm>
              <a:off x="2891972" y="1729922"/>
              <a:ext cx="678542" cy="678542"/>
            </a:xfrm>
            <a:prstGeom prst="ellipse">
              <a:avLst/>
            </a:prstGeom>
            <a:noFill/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097243" y="1928128"/>
              <a:ext cx="290414" cy="258544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23200" y="3225800"/>
            <a:ext cx="904723" cy="904723"/>
            <a:chOff x="7235372" y="1729922"/>
            <a:chExt cx="678542" cy="678542"/>
          </a:xfrm>
        </p:grpSpPr>
        <p:sp>
          <p:nvSpPr>
            <p:cNvPr id="12" name="Oval 11"/>
            <p:cNvSpPr/>
            <p:nvPr/>
          </p:nvSpPr>
          <p:spPr bwMode="gray">
            <a:xfrm>
              <a:off x="7235372" y="1729922"/>
              <a:ext cx="678542" cy="678542"/>
            </a:xfrm>
            <a:prstGeom prst="ellipse">
              <a:avLst/>
            </a:prstGeom>
            <a:noFill/>
            <a:ln w="6350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429728" y="1955423"/>
              <a:ext cx="290554" cy="250582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8000" y="3225800"/>
            <a:ext cx="904723" cy="904723"/>
            <a:chOff x="4339772" y="1729922"/>
            <a:chExt cx="678542" cy="678542"/>
          </a:xfrm>
        </p:grpSpPr>
        <p:sp>
          <p:nvSpPr>
            <p:cNvPr id="10" name="Oval 9"/>
            <p:cNvSpPr/>
            <p:nvPr/>
          </p:nvSpPr>
          <p:spPr bwMode="gray">
            <a:xfrm>
              <a:off x="4339772" y="1729922"/>
              <a:ext cx="678542" cy="678542"/>
            </a:xfrm>
            <a:prstGeom prst="ellipse">
              <a:avLst/>
            </a:prstGeom>
            <a:noFill/>
            <a:ln w="63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6"/>
            <p:cNvSpPr>
              <a:spLocks noEditPoints="1"/>
            </p:cNvSpPr>
            <p:nvPr/>
          </p:nvSpPr>
          <p:spPr bwMode="auto">
            <a:xfrm>
              <a:off x="4542248" y="1951448"/>
              <a:ext cx="250998" cy="250998"/>
            </a:xfrm>
            <a:custGeom>
              <a:avLst/>
              <a:gdLst>
                <a:gd name="T0" fmla="*/ 276 w 344"/>
                <a:gd name="T1" fmla="*/ 172 h 344"/>
                <a:gd name="T2" fmla="*/ 172 w 344"/>
                <a:gd name="T3" fmla="*/ 276 h 344"/>
                <a:gd name="T4" fmla="*/ 68 w 344"/>
                <a:gd name="T5" fmla="*/ 172 h 344"/>
                <a:gd name="T6" fmla="*/ 70 w 344"/>
                <a:gd name="T7" fmla="*/ 152 h 344"/>
                <a:gd name="T8" fmla="*/ 0 w 344"/>
                <a:gd name="T9" fmla="*/ 152 h 344"/>
                <a:gd name="T10" fmla="*/ 0 w 344"/>
                <a:gd name="T11" fmla="*/ 290 h 344"/>
                <a:gd name="T12" fmla="*/ 54 w 344"/>
                <a:gd name="T13" fmla="*/ 344 h 344"/>
                <a:gd name="T14" fmla="*/ 290 w 344"/>
                <a:gd name="T15" fmla="*/ 344 h 344"/>
                <a:gd name="T16" fmla="*/ 344 w 344"/>
                <a:gd name="T17" fmla="*/ 290 h 344"/>
                <a:gd name="T18" fmla="*/ 344 w 344"/>
                <a:gd name="T19" fmla="*/ 152 h 344"/>
                <a:gd name="T20" fmla="*/ 274 w 344"/>
                <a:gd name="T21" fmla="*/ 152 h 344"/>
                <a:gd name="T22" fmla="*/ 276 w 344"/>
                <a:gd name="T23" fmla="*/ 172 h 344"/>
                <a:gd name="T24" fmla="*/ 290 w 344"/>
                <a:gd name="T25" fmla="*/ 0 h 344"/>
                <a:gd name="T26" fmla="*/ 54 w 344"/>
                <a:gd name="T27" fmla="*/ 0 h 344"/>
                <a:gd name="T28" fmla="*/ 0 w 344"/>
                <a:gd name="T29" fmla="*/ 54 h 344"/>
                <a:gd name="T30" fmla="*/ 0 w 344"/>
                <a:gd name="T31" fmla="*/ 112 h 344"/>
                <a:gd name="T32" fmla="*/ 87 w 344"/>
                <a:gd name="T33" fmla="*/ 112 h 344"/>
                <a:gd name="T34" fmla="*/ 172 w 344"/>
                <a:gd name="T35" fmla="*/ 68 h 344"/>
                <a:gd name="T36" fmla="*/ 257 w 344"/>
                <a:gd name="T37" fmla="*/ 112 h 344"/>
                <a:gd name="T38" fmla="*/ 344 w 344"/>
                <a:gd name="T39" fmla="*/ 112 h 344"/>
                <a:gd name="T40" fmla="*/ 344 w 344"/>
                <a:gd name="T41" fmla="*/ 54 h 344"/>
                <a:gd name="T42" fmla="*/ 290 w 344"/>
                <a:gd name="T43" fmla="*/ 0 h 344"/>
                <a:gd name="T44" fmla="*/ 317 w 344"/>
                <a:gd name="T45" fmla="*/ 66 h 344"/>
                <a:gd name="T46" fmla="*/ 307 w 344"/>
                <a:gd name="T47" fmla="*/ 76 h 344"/>
                <a:gd name="T48" fmla="*/ 278 w 344"/>
                <a:gd name="T49" fmla="*/ 76 h 344"/>
                <a:gd name="T50" fmla="*/ 269 w 344"/>
                <a:gd name="T51" fmla="*/ 66 h 344"/>
                <a:gd name="T52" fmla="*/ 269 w 344"/>
                <a:gd name="T53" fmla="*/ 37 h 344"/>
                <a:gd name="T54" fmla="*/ 278 w 344"/>
                <a:gd name="T55" fmla="*/ 28 h 344"/>
                <a:gd name="T56" fmla="*/ 307 w 344"/>
                <a:gd name="T57" fmla="*/ 28 h 344"/>
                <a:gd name="T58" fmla="*/ 317 w 344"/>
                <a:gd name="T59" fmla="*/ 37 h 344"/>
                <a:gd name="T60" fmla="*/ 317 w 344"/>
                <a:gd name="T61" fmla="*/ 66 h 344"/>
                <a:gd name="T62" fmla="*/ 236 w 344"/>
                <a:gd name="T63" fmla="*/ 172 h 344"/>
                <a:gd name="T64" fmla="*/ 172 w 344"/>
                <a:gd name="T65" fmla="*/ 108 h 344"/>
                <a:gd name="T66" fmla="*/ 108 w 344"/>
                <a:gd name="T67" fmla="*/ 172 h 344"/>
                <a:gd name="T68" fmla="*/ 172 w 344"/>
                <a:gd name="T69" fmla="*/ 236 h 344"/>
                <a:gd name="T70" fmla="*/ 236 w 344"/>
                <a:gd name="T71" fmla="*/ 17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4" h="344">
                  <a:moveTo>
                    <a:pt x="276" y="172"/>
                  </a:moveTo>
                  <a:cubicBezTo>
                    <a:pt x="276" y="229"/>
                    <a:pt x="230" y="276"/>
                    <a:pt x="172" y="276"/>
                  </a:cubicBezTo>
                  <a:cubicBezTo>
                    <a:pt x="115" y="276"/>
                    <a:pt x="68" y="229"/>
                    <a:pt x="68" y="172"/>
                  </a:cubicBezTo>
                  <a:cubicBezTo>
                    <a:pt x="68" y="165"/>
                    <a:pt x="69" y="158"/>
                    <a:pt x="7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320"/>
                    <a:pt x="24" y="344"/>
                    <a:pt x="54" y="344"/>
                  </a:cubicBezTo>
                  <a:cubicBezTo>
                    <a:pt x="290" y="344"/>
                    <a:pt x="290" y="344"/>
                    <a:pt x="290" y="344"/>
                  </a:cubicBezTo>
                  <a:cubicBezTo>
                    <a:pt x="320" y="344"/>
                    <a:pt x="344" y="320"/>
                    <a:pt x="344" y="290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6" y="158"/>
                    <a:pt x="276" y="165"/>
                    <a:pt x="276" y="172"/>
                  </a:cubicBezTo>
                  <a:close/>
                  <a:moveTo>
                    <a:pt x="290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06" y="85"/>
                    <a:pt x="137" y="68"/>
                    <a:pt x="172" y="68"/>
                  </a:cubicBezTo>
                  <a:cubicBezTo>
                    <a:pt x="207" y="68"/>
                    <a:pt x="238" y="85"/>
                    <a:pt x="257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54"/>
                    <a:pt x="344" y="54"/>
                    <a:pt x="344" y="54"/>
                  </a:cubicBezTo>
                  <a:cubicBezTo>
                    <a:pt x="344" y="24"/>
                    <a:pt x="320" y="0"/>
                    <a:pt x="290" y="0"/>
                  </a:cubicBezTo>
                  <a:close/>
                  <a:moveTo>
                    <a:pt x="317" y="66"/>
                  </a:moveTo>
                  <a:cubicBezTo>
                    <a:pt x="317" y="72"/>
                    <a:pt x="312" y="76"/>
                    <a:pt x="307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73" y="76"/>
                    <a:pt x="269" y="72"/>
                    <a:pt x="269" y="66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2"/>
                    <a:pt x="273" y="28"/>
                    <a:pt x="278" y="28"/>
                  </a:cubicBezTo>
                  <a:cubicBezTo>
                    <a:pt x="307" y="28"/>
                    <a:pt x="307" y="28"/>
                    <a:pt x="307" y="28"/>
                  </a:cubicBezTo>
                  <a:cubicBezTo>
                    <a:pt x="312" y="28"/>
                    <a:pt x="317" y="32"/>
                    <a:pt x="317" y="37"/>
                  </a:cubicBezTo>
                  <a:lnTo>
                    <a:pt x="317" y="66"/>
                  </a:lnTo>
                  <a:close/>
                  <a:moveTo>
                    <a:pt x="236" y="172"/>
                  </a:moveTo>
                  <a:cubicBezTo>
                    <a:pt x="236" y="137"/>
                    <a:pt x="208" y="108"/>
                    <a:pt x="172" y="108"/>
                  </a:cubicBezTo>
                  <a:cubicBezTo>
                    <a:pt x="137" y="108"/>
                    <a:pt x="108" y="137"/>
                    <a:pt x="108" y="172"/>
                  </a:cubicBezTo>
                  <a:cubicBezTo>
                    <a:pt x="108" y="207"/>
                    <a:pt x="137" y="236"/>
                    <a:pt x="172" y="236"/>
                  </a:cubicBezTo>
                  <a:cubicBezTo>
                    <a:pt x="208" y="236"/>
                    <a:pt x="236" y="207"/>
                    <a:pt x="236" y="17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050956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109894"/>
            <a:ext cx="12192000" cy="984885"/>
          </a:xfrm>
          <a:custGeom>
            <a:avLst/>
            <a:gdLst/>
            <a:ahLst/>
            <a:cxnLst/>
            <a:rect l="l" t="t" r="r" b="b"/>
            <a:pathLst>
              <a:path w="9144000" h="923925">
                <a:moveTo>
                  <a:pt x="0" y="923544"/>
                </a:moveTo>
                <a:lnTo>
                  <a:pt x="9144000" y="923544"/>
                </a:lnTo>
                <a:lnTo>
                  <a:pt x="914400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1B6AA3"/>
          </a:solidFill>
          <a:ln>
            <a:solidFill>
              <a:srgbClr val="1B6AA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9076" y="3095219"/>
            <a:ext cx="826031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6400" spc="-85" dirty="0">
                <a:solidFill>
                  <a:srgbClr val="FFFFFF"/>
                </a:solidFill>
                <a:latin typeface="Source Sans Pro"/>
                <a:cs typeface="Calibri"/>
              </a:rPr>
              <a:t>Thanks For Watching!</a:t>
            </a:r>
            <a:endParaRPr sz="6400" dirty="0">
              <a:solidFill>
                <a:prstClr val="black"/>
              </a:solidFill>
              <a:latin typeface="Source Sans Pro"/>
              <a:cs typeface="Calibri"/>
            </a:endParaRPr>
          </a:p>
        </p:txBody>
      </p:sp>
      <p:sp>
        <p:nvSpPr>
          <p:cNvPr id="5" name="AutoShape 81"/>
          <p:cNvSpPr>
            <a:spLocks/>
          </p:cNvSpPr>
          <p:nvPr/>
        </p:nvSpPr>
        <p:spPr bwMode="auto">
          <a:xfrm>
            <a:off x="5473870" y="1732766"/>
            <a:ext cx="850730" cy="94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35" y="9811"/>
                </a:moveTo>
                <a:cubicBezTo>
                  <a:pt x="20220" y="10144"/>
                  <a:pt x="20081" y="10800"/>
                  <a:pt x="18899" y="10800"/>
                </a:cubicBezTo>
                <a:lnTo>
                  <a:pt x="17549" y="10800"/>
                </a:lnTo>
                <a:cubicBezTo>
                  <a:pt x="17363" y="10800"/>
                  <a:pt x="17212" y="10950"/>
                  <a:pt x="17212" y="11137"/>
                </a:cubicBezTo>
                <a:cubicBezTo>
                  <a:pt x="17212" y="11324"/>
                  <a:pt x="17363" y="11475"/>
                  <a:pt x="17549" y="11475"/>
                </a:cubicBezTo>
                <a:lnTo>
                  <a:pt x="18858" y="11475"/>
                </a:lnTo>
                <a:cubicBezTo>
                  <a:pt x="19870" y="11475"/>
                  <a:pt x="20003" y="12314"/>
                  <a:pt x="19938" y="12719"/>
                </a:cubicBezTo>
                <a:cubicBezTo>
                  <a:pt x="19855" y="13223"/>
                  <a:pt x="19618" y="14175"/>
                  <a:pt x="18478" y="14175"/>
                </a:cubicBezTo>
                <a:lnTo>
                  <a:pt x="16874" y="14175"/>
                </a:lnTo>
                <a:cubicBezTo>
                  <a:pt x="16688" y="14175"/>
                  <a:pt x="16537" y="14325"/>
                  <a:pt x="16537" y="14512"/>
                </a:cubicBezTo>
                <a:cubicBezTo>
                  <a:pt x="16537" y="14699"/>
                  <a:pt x="16688" y="14850"/>
                  <a:pt x="16874" y="14850"/>
                </a:cubicBezTo>
                <a:lnTo>
                  <a:pt x="18203" y="14850"/>
                </a:lnTo>
                <a:cubicBezTo>
                  <a:pt x="19343" y="14850"/>
                  <a:pt x="19243" y="15718"/>
                  <a:pt x="19079" y="16237"/>
                </a:cubicBezTo>
                <a:cubicBezTo>
                  <a:pt x="18864" y="16918"/>
                  <a:pt x="18732" y="17549"/>
                  <a:pt x="17297" y="17549"/>
                </a:cubicBezTo>
                <a:lnTo>
                  <a:pt x="16196" y="17549"/>
                </a:lnTo>
                <a:cubicBezTo>
                  <a:pt x="16009" y="17549"/>
                  <a:pt x="15859" y="17700"/>
                  <a:pt x="15859" y="17887"/>
                </a:cubicBezTo>
                <a:cubicBezTo>
                  <a:pt x="15859" y="18073"/>
                  <a:pt x="16009" y="18225"/>
                  <a:pt x="16196" y="18225"/>
                </a:cubicBezTo>
                <a:lnTo>
                  <a:pt x="17255" y="18225"/>
                </a:lnTo>
                <a:cubicBezTo>
                  <a:pt x="17993" y="18225"/>
                  <a:pt x="18027" y="18923"/>
                  <a:pt x="17950" y="19174"/>
                </a:cubicBezTo>
                <a:cubicBezTo>
                  <a:pt x="17866" y="19448"/>
                  <a:pt x="17767" y="19651"/>
                  <a:pt x="17762" y="19660"/>
                </a:cubicBezTo>
                <a:cubicBezTo>
                  <a:pt x="17558" y="20028"/>
                  <a:pt x="17229" y="20249"/>
                  <a:pt x="16534" y="20249"/>
                </a:cubicBezTo>
                <a:lnTo>
                  <a:pt x="12844" y="20249"/>
                </a:lnTo>
                <a:cubicBezTo>
                  <a:pt x="10990" y="20249"/>
                  <a:pt x="9151" y="19829"/>
                  <a:pt x="9104" y="19818"/>
                </a:cubicBezTo>
                <a:cubicBezTo>
                  <a:pt x="6299" y="19172"/>
                  <a:pt x="6152" y="19122"/>
                  <a:pt x="5976" y="19072"/>
                </a:cubicBezTo>
                <a:cubicBezTo>
                  <a:pt x="5976" y="19072"/>
                  <a:pt x="5405" y="18976"/>
                  <a:pt x="5405" y="18478"/>
                </a:cubicBezTo>
                <a:lnTo>
                  <a:pt x="5399" y="9155"/>
                </a:lnTo>
                <a:cubicBezTo>
                  <a:pt x="5399" y="8839"/>
                  <a:pt x="5601" y="8552"/>
                  <a:pt x="5935" y="8452"/>
                </a:cubicBezTo>
                <a:cubicBezTo>
                  <a:pt x="5977" y="8435"/>
                  <a:pt x="6034" y="8419"/>
                  <a:pt x="6074" y="8401"/>
                </a:cubicBezTo>
                <a:cubicBezTo>
                  <a:pt x="9158" y="7125"/>
                  <a:pt x="10097" y="4324"/>
                  <a:pt x="10124" y="2025"/>
                </a:cubicBezTo>
                <a:cubicBezTo>
                  <a:pt x="10128" y="1702"/>
                  <a:pt x="10378" y="1350"/>
                  <a:pt x="10800" y="1350"/>
                </a:cubicBezTo>
                <a:cubicBezTo>
                  <a:pt x="11514" y="1350"/>
                  <a:pt x="12774" y="2782"/>
                  <a:pt x="12774" y="4554"/>
                </a:cubicBezTo>
                <a:cubicBezTo>
                  <a:pt x="12774" y="6155"/>
                  <a:pt x="12711" y="6432"/>
                  <a:pt x="12149" y="8100"/>
                </a:cubicBezTo>
                <a:cubicBezTo>
                  <a:pt x="18899" y="8100"/>
                  <a:pt x="18852" y="8196"/>
                  <a:pt x="19448" y="8353"/>
                </a:cubicBezTo>
                <a:cubicBezTo>
                  <a:pt x="20187" y="8564"/>
                  <a:pt x="20249" y="9175"/>
                  <a:pt x="20249" y="9386"/>
                </a:cubicBezTo>
                <a:cubicBezTo>
                  <a:pt x="20249" y="9618"/>
                  <a:pt x="20243" y="9584"/>
                  <a:pt x="20235" y="9811"/>
                </a:cubicBezTo>
                <a:moveTo>
                  <a:pt x="4724" y="19575"/>
                </a:moveTo>
                <a:cubicBezTo>
                  <a:pt x="4724" y="19948"/>
                  <a:pt x="4423" y="20249"/>
                  <a:pt x="4049" y="20249"/>
                </a:cubicBezTo>
                <a:lnTo>
                  <a:pt x="2024" y="20249"/>
                </a:lnTo>
                <a:cubicBezTo>
                  <a:pt x="1652" y="20249"/>
                  <a:pt x="1349" y="19948"/>
                  <a:pt x="1349" y="19575"/>
                </a:cubicBezTo>
                <a:lnTo>
                  <a:pt x="1349" y="8774"/>
                </a:lnTo>
                <a:cubicBezTo>
                  <a:pt x="1349" y="8401"/>
                  <a:pt x="1652" y="8100"/>
                  <a:pt x="2024" y="8100"/>
                </a:cubicBezTo>
                <a:lnTo>
                  <a:pt x="4049" y="8100"/>
                </a:lnTo>
                <a:cubicBezTo>
                  <a:pt x="4423" y="8100"/>
                  <a:pt x="4724" y="8401"/>
                  <a:pt x="4724" y="8774"/>
                </a:cubicBezTo>
                <a:cubicBezTo>
                  <a:pt x="4724" y="8774"/>
                  <a:pt x="4724" y="19575"/>
                  <a:pt x="4724" y="19575"/>
                </a:cubicBezTo>
                <a:close/>
                <a:moveTo>
                  <a:pt x="19686" y="7069"/>
                </a:moveTo>
                <a:cubicBezTo>
                  <a:pt x="18842" y="6846"/>
                  <a:pt x="16858" y="6849"/>
                  <a:pt x="13956" y="6773"/>
                </a:cubicBezTo>
                <a:cubicBezTo>
                  <a:pt x="14093" y="6139"/>
                  <a:pt x="14124" y="5568"/>
                  <a:pt x="14124" y="4554"/>
                </a:cubicBezTo>
                <a:cubicBezTo>
                  <a:pt x="14124" y="2133"/>
                  <a:pt x="12361" y="0"/>
                  <a:pt x="10800" y="0"/>
                </a:cubicBezTo>
                <a:cubicBezTo>
                  <a:pt x="9698" y="0"/>
                  <a:pt x="8789" y="901"/>
                  <a:pt x="8774" y="2009"/>
                </a:cubicBezTo>
                <a:cubicBezTo>
                  <a:pt x="8760" y="3368"/>
                  <a:pt x="8340" y="5716"/>
                  <a:pt x="6074" y="6906"/>
                </a:cubicBezTo>
                <a:cubicBezTo>
                  <a:pt x="5908" y="6994"/>
                  <a:pt x="5433" y="7228"/>
                  <a:pt x="5364" y="7259"/>
                </a:cubicBezTo>
                <a:lnTo>
                  <a:pt x="5399" y="7289"/>
                </a:lnTo>
                <a:cubicBezTo>
                  <a:pt x="5045" y="6984"/>
                  <a:pt x="4554" y="6750"/>
                  <a:pt x="4049" y="6750"/>
                </a:cubicBezTo>
                <a:lnTo>
                  <a:pt x="2024" y="6750"/>
                </a:lnTo>
                <a:cubicBezTo>
                  <a:pt x="908" y="6750"/>
                  <a:pt x="0" y="7658"/>
                  <a:pt x="0" y="8774"/>
                </a:cubicBezTo>
                <a:lnTo>
                  <a:pt x="0" y="19575"/>
                </a:lnTo>
                <a:cubicBezTo>
                  <a:pt x="0" y="20691"/>
                  <a:pt x="908" y="21599"/>
                  <a:pt x="2024" y="21599"/>
                </a:cubicBezTo>
                <a:lnTo>
                  <a:pt x="4049" y="21599"/>
                </a:lnTo>
                <a:cubicBezTo>
                  <a:pt x="4853" y="21599"/>
                  <a:pt x="5525" y="21114"/>
                  <a:pt x="5850" y="20434"/>
                </a:cubicBezTo>
                <a:cubicBezTo>
                  <a:pt x="5859" y="20437"/>
                  <a:pt x="5873" y="20441"/>
                  <a:pt x="5882" y="20442"/>
                </a:cubicBezTo>
                <a:cubicBezTo>
                  <a:pt x="5927" y="20454"/>
                  <a:pt x="5979" y="20467"/>
                  <a:pt x="6044" y="20485"/>
                </a:cubicBezTo>
                <a:cubicBezTo>
                  <a:pt x="6056" y="20487"/>
                  <a:pt x="6062" y="20488"/>
                  <a:pt x="6074" y="20492"/>
                </a:cubicBezTo>
                <a:cubicBezTo>
                  <a:pt x="6464" y="20588"/>
                  <a:pt x="7212" y="20768"/>
                  <a:pt x="8812" y="21135"/>
                </a:cubicBezTo>
                <a:cubicBezTo>
                  <a:pt x="9155" y="21213"/>
                  <a:pt x="10966" y="21599"/>
                  <a:pt x="12844" y="21599"/>
                </a:cubicBezTo>
                <a:lnTo>
                  <a:pt x="16534" y="21599"/>
                </a:lnTo>
                <a:cubicBezTo>
                  <a:pt x="17659" y="21599"/>
                  <a:pt x="18469" y="21167"/>
                  <a:pt x="18952" y="20298"/>
                </a:cubicBezTo>
                <a:cubicBezTo>
                  <a:pt x="18958" y="20285"/>
                  <a:pt x="19114" y="19982"/>
                  <a:pt x="19240" y="19572"/>
                </a:cubicBezTo>
                <a:cubicBezTo>
                  <a:pt x="19336" y="19263"/>
                  <a:pt x="19371" y="18827"/>
                  <a:pt x="19256" y="18384"/>
                </a:cubicBezTo>
                <a:cubicBezTo>
                  <a:pt x="19981" y="17886"/>
                  <a:pt x="20214" y="17133"/>
                  <a:pt x="20366" y="16643"/>
                </a:cubicBezTo>
                <a:cubicBezTo>
                  <a:pt x="20620" y="15838"/>
                  <a:pt x="20544" y="15235"/>
                  <a:pt x="20367" y="14803"/>
                </a:cubicBezTo>
                <a:cubicBezTo>
                  <a:pt x="20775" y="14418"/>
                  <a:pt x="21122" y="13831"/>
                  <a:pt x="21269" y="12935"/>
                </a:cubicBezTo>
                <a:cubicBezTo>
                  <a:pt x="21361" y="12380"/>
                  <a:pt x="21263" y="11809"/>
                  <a:pt x="21007" y="11334"/>
                </a:cubicBezTo>
                <a:cubicBezTo>
                  <a:pt x="21389" y="10905"/>
                  <a:pt x="21564" y="10365"/>
                  <a:pt x="21583" y="9865"/>
                </a:cubicBezTo>
                <a:lnTo>
                  <a:pt x="21591" y="9724"/>
                </a:lnTo>
                <a:cubicBezTo>
                  <a:pt x="21596" y="9635"/>
                  <a:pt x="21600" y="9581"/>
                  <a:pt x="21600" y="9386"/>
                </a:cubicBezTo>
                <a:cubicBezTo>
                  <a:pt x="21600" y="8533"/>
                  <a:pt x="21010" y="7446"/>
                  <a:pt x="19686" y="7069"/>
                </a:cubicBezTo>
              </a:path>
            </a:pathLst>
          </a:custGeom>
          <a:solidFill>
            <a:srgbClr val="1B6AA3"/>
          </a:solidFill>
          <a:ln>
            <a:solidFill>
              <a:srgbClr val="1B6AA3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tIns="45720" rIns="45720" bIns="45720" anchor="ctr"/>
          <a:lstStyle/>
          <a:p>
            <a:pPr defTabSz="548640"/>
            <a:endParaRPr lang="en-US" sz="3600">
              <a:solidFill>
                <a:srgbClr val="1B6A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3003634" y="4523053"/>
            <a:ext cx="5791200" cy="406400"/>
          </a:xfrm>
          <a:prstGeom prst="rect">
            <a:avLst/>
          </a:prstGeom>
          <a:ln>
            <a:noFill/>
          </a:ln>
        </p:spPr>
        <p:txBody>
          <a:bodyPr vert="horz" lIns="109728" tIns="54864" rIns="109728" bIns="54864" rtlCol="0">
            <a:noAutofit/>
          </a:bodyPr>
          <a:lstStyle/>
          <a:p>
            <a:pPr marL="411480" indent="-411480" algn="ctr">
              <a:spcBef>
                <a:spcPct val="20000"/>
              </a:spcBef>
            </a:pPr>
            <a:r>
              <a:rPr lang="ms-MY" sz="1920" b="1" dirty="0">
                <a:solidFill>
                  <a:srgbClr val="A6A6A6"/>
                </a:solidFill>
                <a:latin typeface="Source Sans Pro" pitchFamily="34" charset="0"/>
              </a:rPr>
              <a:t>Meet Happy Enjoy!</a:t>
            </a:r>
            <a:endParaRPr lang="en-US" sz="1920" b="1" dirty="0">
              <a:solidFill>
                <a:srgbClr val="A6A6A6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11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28394"/>
            <a:ext cx="12192000" cy="1233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29988" y="3730174"/>
            <a:ext cx="289992" cy="290282"/>
          </a:xfrm>
          <a:prstGeom prst="ellipse">
            <a:avLst/>
          </a:prstGeom>
          <a:solidFill>
            <a:srgbClr val="1B6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9899" y="3741059"/>
            <a:ext cx="289992" cy="290282"/>
          </a:xfrm>
          <a:prstGeom prst="ellipse">
            <a:avLst/>
          </a:prstGeom>
          <a:solidFill>
            <a:srgbClr val="5A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84723" y="3751944"/>
            <a:ext cx="289992" cy="290282"/>
          </a:xfrm>
          <a:prstGeom prst="ellipse">
            <a:avLst/>
          </a:prstGeom>
          <a:solidFill>
            <a:srgbClr val="91C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230906" y="3730173"/>
            <a:ext cx="291600" cy="290282"/>
          </a:xfrm>
          <a:prstGeom prst="ellipse">
            <a:avLst/>
          </a:prstGeom>
          <a:solidFill>
            <a:srgbClr val="6EA5D2"/>
          </a:solidFill>
          <a:ln>
            <a:solidFill>
              <a:srgbClr val="6EA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1158240" y="266042"/>
            <a:ext cx="9875520" cy="49212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Crowd</a:t>
            </a:r>
            <a:r>
              <a:rPr lang="en-US" altLang="zh-CN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s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ensing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for Daily Life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>
            <a:off x="1158240" y="799534"/>
            <a:ext cx="9875520" cy="4064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marL="411480" indent="-411480" algn="ctr">
              <a:spcBef>
                <a:spcPct val="20000"/>
              </a:spcBef>
            </a:pP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A promising research 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hotpoint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Source Sans Pro" pitchFamily="34" charset="0"/>
              </a:rPr>
              <a:t>01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 flipH="1">
            <a:off x="3071999" y="1210616"/>
            <a:ext cx="3092469" cy="1940632"/>
          </a:xfrm>
          <a:prstGeom prst="wedgeRectCallout">
            <a:avLst/>
          </a:prstGeom>
          <a:solidFill>
            <a:srgbClr val="5A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prstClr val="white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805674" y="1205728"/>
            <a:ext cx="3024001" cy="1945520"/>
            <a:chOff x="6019799" y="1276350"/>
            <a:chExt cx="2699658" cy="1154723"/>
          </a:xfrm>
          <a:solidFill>
            <a:srgbClr val="6EA5D2"/>
          </a:solidFill>
        </p:grpSpPr>
        <p:sp>
          <p:nvSpPr>
            <p:cNvPr id="18" name="Rectangular Callout 17"/>
            <p:cNvSpPr/>
            <p:nvPr/>
          </p:nvSpPr>
          <p:spPr>
            <a:xfrm flipH="1">
              <a:off x="6019799" y="1276350"/>
              <a:ext cx="2699658" cy="1154723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3106" y="1280950"/>
              <a:ext cx="2517979" cy="2922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ms-MY" sz="1600" dirty="0" smtClean="0">
                  <a:solidFill>
                    <a:prstClr val="white"/>
                  </a:solidFill>
                  <a:latin typeface="Source Sans Pro" pitchFamily="34" charset="0"/>
                </a:rPr>
                <a:t>Floor Plan Reconstruction</a:t>
              </a:r>
            </a:p>
            <a:p>
              <a:pPr algn="ctr"/>
              <a:r>
                <a:rPr lang="ms-MY" sz="1000" dirty="0" smtClean="0">
                  <a:solidFill>
                    <a:prstClr val="white"/>
                  </a:solidFill>
                  <a:latin typeface="Source Sans Pro" pitchFamily="34" charset="0"/>
                </a:rPr>
                <a:t>(Mobicom’14)</a:t>
              </a:r>
              <a:endParaRPr lang="ms-MY" sz="1000" dirty="0">
                <a:solidFill>
                  <a:prstClr val="white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39532" y="4530971"/>
            <a:ext cx="3024000" cy="1951200"/>
            <a:chOff x="4844142" y="3398226"/>
            <a:chExt cx="2699660" cy="1154724"/>
          </a:xfrm>
          <a:solidFill>
            <a:srgbClr val="91C6ED"/>
          </a:solidFill>
        </p:grpSpPr>
        <p:sp>
          <p:nvSpPr>
            <p:cNvPr id="17" name="Rectangular Callout 16"/>
            <p:cNvSpPr/>
            <p:nvPr/>
          </p:nvSpPr>
          <p:spPr>
            <a:xfrm rot="10800000" flipH="1">
              <a:off x="4844142" y="3398226"/>
              <a:ext cx="2699660" cy="1154724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88844" y="3429062"/>
              <a:ext cx="2517979" cy="291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Source Sans Pro" pitchFamily="34" charset="0"/>
                </a:rPr>
                <a:t>Indoor Localization</a:t>
              </a:r>
            </a:p>
            <a:p>
              <a:pPr algn="ctr"/>
              <a:r>
                <a:rPr lang="en-US" sz="1000" dirty="0" smtClean="0">
                  <a:solidFill>
                    <a:prstClr val="white"/>
                  </a:solidFill>
                  <a:latin typeface="Source Sans Pro" pitchFamily="34" charset="0"/>
                </a:rPr>
                <a:t>(Mobicom’12, TVT’15)</a:t>
              </a:r>
              <a:endParaRPr lang="ms-MY" sz="1000" dirty="0">
                <a:solidFill>
                  <a:prstClr val="white"/>
                </a:solidFill>
                <a:latin typeface="Source Sans Pro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7439" y="4585287"/>
            <a:ext cx="3024000" cy="1951200"/>
            <a:chOff x="348341" y="3429008"/>
            <a:chExt cx="2699660" cy="1154724"/>
          </a:xfrm>
          <a:solidFill>
            <a:srgbClr val="1B6AA3"/>
          </a:solidFill>
        </p:grpSpPr>
        <p:sp>
          <p:nvSpPr>
            <p:cNvPr id="15" name="Rectangular Callout 14"/>
            <p:cNvSpPr/>
            <p:nvPr/>
          </p:nvSpPr>
          <p:spPr>
            <a:xfrm rot="10800000" flipH="1">
              <a:off x="348341" y="3429008"/>
              <a:ext cx="2699660" cy="1154724"/>
            </a:xfrm>
            <a:prstGeom prst="wedgeRectCallo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12034" y="3450932"/>
              <a:ext cx="2252616" cy="2790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Source Sans Pro" pitchFamily="34" charset="0"/>
                </a:rPr>
                <a:t>On-Street Parking</a:t>
              </a:r>
            </a:p>
            <a:p>
              <a:pPr algn="ctr"/>
              <a:r>
                <a:rPr lang="ms-MY" sz="1000" dirty="0" smtClean="0">
                  <a:solidFill>
                    <a:prstClr val="white"/>
                  </a:solidFill>
                  <a:latin typeface="Source Sans Pro" pitchFamily="34" charset="0"/>
                </a:rPr>
                <a:t>(Mobicom’13)</a:t>
              </a:r>
              <a:endParaRPr lang="ms-MY" sz="1000" dirty="0">
                <a:solidFill>
                  <a:prstClr val="white"/>
                </a:solidFill>
                <a:latin typeface="Source Sans Pro" pitchFamily="34" charset="0"/>
              </a:endParaRPr>
            </a:p>
          </p:txBody>
        </p:sp>
      </p:grpSp>
      <p:sp>
        <p:nvSpPr>
          <p:cNvPr id="28" name="AutoShape 108"/>
          <p:cNvSpPr>
            <a:spLocks/>
          </p:cNvSpPr>
          <p:nvPr/>
        </p:nvSpPr>
        <p:spPr bwMode="auto">
          <a:xfrm>
            <a:off x="7352927" y="3338499"/>
            <a:ext cx="137660" cy="1529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91C6ED"/>
          </a:solidFill>
          <a:ln>
            <a:solidFill>
              <a:srgbClr val="7CC8EC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AutoShape 109"/>
          <p:cNvSpPr>
            <a:spLocks/>
          </p:cNvSpPr>
          <p:nvPr/>
        </p:nvSpPr>
        <p:spPr bwMode="auto">
          <a:xfrm>
            <a:off x="7284723" y="3262021"/>
            <a:ext cx="274694" cy="407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91C6ED"/>
          </a:solidFill>
          <a:ln>
            <a:solidFill>
              <a:srgbClr val="7CC8EC"/>
            </a:solidFill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720" y="1704827"/>
            <a:ext cx="2309917" cy="1390228"/>
          </a:xfrm>
          <a:prstGeom prst="rect">
            <a:avLst/>
          </a:prstGeom>
        </p:spPr>
      </p:pic>
      <p:pic>
        <p:nvPicPr>
          <p:cNvPr id="30" name="Picture 16" descr="http://static.technologicvehicles.com/news/1274/parksense-iss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67" y="5130940"/>
            <a:ext cx="1821138" cy="13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55"/>
          <p:cNvSpPr/>
          <p:nvPr/>
        </p:nvSpPr>
        <p:spPr>
          <a:xfrm>
            <a:off x="3281227" y="1209725"/>
            <a:ext cx="2522816" cy="495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Source Sans Pro" pitchFamily="34" charset="0"/>
              </a:rPr>
              <a:t>Environmental Monitoring</a:t>
            </a:r>
          </a:p>
          <a:p>
            <a:pPr algn="ctr"/>
            <a:r>
              <a:rPr lang="ms-MY" sz="1000" dirty="0" smtClean="0">
                <a:solidFill>
                  <a:prstClr val="white"/>
                </a:solidFill>
                <a:latin typeface="Source Sans Pro" pitchFamily="34" charset="0"/>
              </a:rPr>
              <a:t>(Mobisys’09)</a:t>
            </a:r>
            <a:endParaRPr lang="ms-MY" sz="10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19" y="5098261"/>
            <a:ext cx="989096" cy="13235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50" y="5091697"/>
            <a:ext cx="973336" cy="13332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38" y="1639456"/>
            <a:ext cx="1890189" cy="147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3227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1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6" grpId="0"/>
      <p:bldP spid="27" grpId="0"/>
      <p:bldP spid="16" grpId="0" animBg="1"/>
      <p:bldP spid="28" grpId="0" animBg="1"/>
      <p:bldP spid="29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579462"/>
              </p:ext>
            </p:extLst>
          </p:nvPr>
        </p:nvGraphicFramePr>
        <p:xfrm>
          <a:off x="203200" y="1600200"/>
          <a:ext cx="5588000" cy="455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158240" y="266042"/>
            <a:ext cx="9875520" cy="49212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Crowd</a:t>
            </a:r>
            <a:r>
              <a:rPr lang="en-US" altLang="zh-CN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s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ensing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Vision VS. Reality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1158240" y="799534"/>
            <a:ext cx="9875520" cy="4064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marL="411480" indent="-411480" algn="ctr">
              <a:spcBef>
                <a:spcPct val="20000"/>
              </a:spcBef>
            </a:pP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Incentive for 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users’ participation and data quality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cxnSp>
        <p:nvCxnSpPr>
          <p:cNvPr id="21" name="Straight Connector 92"/>
          <p:cNvCxnSpPr/>
          <p:nvPr/>
        </p:nvCxnSpPr>
        <p:spPr>
          <a:xfrm>
            <a:off x="4753006" y="1595426"/>
            <a:ext cx="15182" cy="4633904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/>
          <p:nvPr/>
        </p:nvSpPr>
        <p:spPr>
          <a:xfrm>
            <a:off x="4935115" y="1995359"/>
            <a:ext cx="5573909" cy="297454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r>
              <a:rPr lang="ms-MY" sz="1333" b="1" dirty="0" smtClean="0">
                <a:solidFill>
                  <a:srgbClr val="FF0000"/>
                </a:solidFill>
                <a:latin typeface="Source Sans Pro Light" pitchFamily="34" charset="0"/>
              </a:rPr>
              <a:t>large-scale, sustained</a:t>
            </a:r>
            <a:r>
              <a:rPr lang="ms-MY" sz="1333" b="1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r>
              <a:rPr lang="ms-MY" sz="1333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and</a:t>
            </a:r>
            <a:r>
              <a:rPr lang="ms-MY" sz="1333" b="1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r>
              <a:rPr lang="ms-MY" sz="1333" b="1" dirty="0" smtClean="0">
                <a:solidFill>
                  <a:srgbClr val="FF0000"/>
                </a:solidFill>
                <a:latin typeface="Source Sans Pro Light" pitchFamily="34" charset="0"/>
              </a:rPr>
              <a:t>reliable</a:t>
            </a:r>
            <a:r>
              <a:rPr lang="ms-MY" sz="1333" b="1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r>
              <a:rPr lang="ms-MY" sz="1333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participation for </a:t>
            </a:r>
            <a:r>
              <a:rPr lang="ms-MY" sz="1333" dirty="0" smtClean="0">
                <a:solidFill>
                  <a:srgbClr val="FF0000"/>
                </a:solidFill>
                <a:latin typeface="Source Sans Pro Light" pitchFamily="34" charset="0"/>
              </a:rPr>
              <a:t>high QoS</a:t>
            </a:r>
            <a:endParaRPr lang="ms-MY" sz="1333" dirty="0">
              <a:solidFill>
                <a:srgbClr val="FF0000"/>
              </a:solidFill>
              <a:latin typeface="Source Sans Pro Light" pitchFamily="34" charset="0"/>
            </a:endParaRPr>
          </a:p>
        </p:txBody>
      </p:sp>
      <p:sp>
        <p:nvSpPr>
          <p:cNvPr id="23" name="Rounded Rectangle 90"/>
          <p:cNvSpPr/>
          <p:nvPr/>
        </p:nvSpPr>
        <p:spPr>
          <a:xfrm>
            <a:off x="4935115" y="1590829"/>
            <a:ext cx="1079743" cy="2919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Vision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8164" y="1489962"/>
            <a:ext cx="2675574" cy="1783715"/>
          </a:xfrm>
          <a:prstGeom prst="rect">
            <a:avLst/>
          </a:prstGeom>
        </p:spPr>
      </p:pic>
      <p:cxnSp>
        <p:nvCxnSpPr>
          <p:cNvPr id="24" name="Straight Connector 95"/>
          <p:cNvCxnSpPr/>
          <p:nvPr/>
        </p:nvCxnSpPr>
        <p:spPr>
          <a:xfrm>
            <a:off x="4935115" y="2381820"/>
            <a:ext cx="4332171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88"/>
          <p:cNvSpPr/>
          <p:nvPr/>
        </p:nvSpPr>
        <p:spPr>
          <a:xfrm>
            <a:off x="4900247" y="2936025"/>
            <a:ext cx="5877870" cy="523220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pPr marL="285750" indent="-285750">
              <a:buClr>
                <a:srgbClr val="A6A6A6"/>
              </a:buClr>
              <a:buFont typeface="Arial" panose="020B0604020202020204" pitchFamily="34" charset="0"/>
              <a:buChar char="•"/>
            </a:pPr>
            <a:r>
              <a:rPr lang="ms-MY" sz="1400" b="1" dirty="0">
                <a:solidFill>
                  <a:srgbClr val="FF0000"/>
                </a:solidFill>
                <a:latin typeface="Source Sans Pro Light" pitchFamily="34" charset="0"/>
              </a:rPr>
              <a:t>r</a:t>
            </a:r>
            <a:r>
              <a:rPr lang="ms-MY" sz="1400" b="1" dirty="0" smtClean="0">
                <a:solidFill>
                  <a:srgbClr val="FF0000"/>
                </a:solidFill>
                <a:latin typeface="Source Sans Pro Light" pitchFamily="34" charset="0"/>
              </a:rPr>
              <a:t>ational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 </a:t>
            </a:r>
            <a:r>
              <a:rPr lang="ms-MY" sz="1400" dirty="0" smtClean="0">
                <a:solidFill>
                  <a:srgbClr val="A6A6A6"/>
                </a:solidFill>
                <a:latin typeface="Source Sans Pro Light" pitchFamily="34" charset="0"/>
              </a:rPr>
              <a:t>participants</a:t>
            </a:r>
          </a:p>
          <a:p>
            <a:pPr marL="265176" indent="-265176">
              <a:buFont typeface="Arial" pitchFamily="34" charset="0"/>
              <a:buChar char="•"/>
            </a:pPr>
            <a:r>
              <a:rPr lang="ms-MY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t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ime, energy, and resources</a:t>
            </a:r>
          </a:p>
        </p:txBody>
      </p:sp>
      <p:sp>
        <p:nvSpPr>
          <p:cNvPr id="27" name="Rounded Rectangle 89"/>
          <p:cNvSpPr/>
          <p:nvPr/>
        </p:nvSpPr>
        <p:spPr>
          <a:xfrm>
            <a:off x="4900247" y="2509453"/>
            <a:ext cx="3975385" cy="425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Reality</a:t>
            </a:r>
            <a:r>
              <a:rPr lang="ms-MY" altLang="zh-CN" sz="1400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 </a:t>
            </a:r>
            <a:r>
              <a:rPr lang="ms-MY" altLang="zh-CN" sz="14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(sensing </a:t>
            </a:r>
            <a:r>
              <a:rPr lang="ms-MY" altLang="zh-CN" sz="1400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data of </a:t>
            </a:r>
            <a:r>
              <a:rPr lang="ms-MY" altLang="zh-CN" sz="1400" b="1" dirty="0">
                <a:solidFill>
                  <a:srgbClr val="FF0000"/>
                </a:solidFill>
                <a:latin typeface="Source Sans Pro Light" pitchFamily="34" charset="0"/>
              </a:rPr>
              <a:t>diverse</a:t>
            </a:r>
            <a:r>
              <a:rPr lang="ms-MY" altLang="zh-CN" sz="1400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 </a:t>
            </a:r>
            <a:r>
              <a:rPr lang="ms-MY" altLang="zh-CN" sz="14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qualities)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243648" y="3950474"/>
            <a:ext cx="2013105" cy="1376323"/>
            <a:chOff x="1134744" y="3555399"/>
            <a:chExt cx="2282826" cy="158538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44" y="3555399"/>
              <a:ext cx="2282826" cy="1585384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80" y="4200324"/>
              <a:ext cx="1167890" cy="940459"/>
            </a:xfrm>
            <a:prstGeom prst="rect">
              <a:avLst/>
            </a:prstGeom>
          </p:spPr>
        </p:pic>
      </p:grpSp>
      <p:sp>
        <p:nvSpPr>
          <p:cNvPr id="31" name="椭圆 30"/>
          <p:cNvSpPr/>
          <p:nvPr/>
        </p:nvSpPr>
        <p:spPr>
          <a:xfrm>
            <a:off x="5743380" y="4448003"/>
            <a:ext cx="236102" cy="21903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504123" y="3950913"/>
            <a:ext cx="1966522" cy="1375884"/>
            <a:chOff x="3586990" y="3535148"/>
            <a:chExt cx="2041098" cy="160519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990" y="3535589"/>
              <a:ext cx="1158666" cy="160475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173" y="3535148"/>
              <a:ext cx="901915" cy="1605194"/>
            </a:xfrm>
            <a:prstGeom prst="rect">
              <a:avLst/>
            </a:prstGeom>
          </p:spPr>
        </p:pic>
      </p:grpSp>
      <p:sp>
        <p:nvSpPr>
          <p:cNvPr id="33" name="椭圆 32"/>
          <p:cNvSpPr/>
          <p:nvPr/>
        </p:nvSpPr>
        <p:spPr>
          <a:xfrm rot="3193017">
            <a:off x="8590378" y="4112658"/>
            <a:ext cx="254813" cy="2907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15" y="3950913"/>
            <a:ext cx="2067585" cy="1375884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 rot="3193017">
            <a:off x="10471934" y="4512118"/>
            <a:ext cx="262215" cy="2437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9605" y="5440916"/>
            <a:ext cx="708765" cy="5004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0523" y="5440277"/>
            <a:ext cx="438779" cy="5016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5679" y="5440277"/>
            <a:ext cx="438779" cy="501679"/>
          </a:xfrm>
          <a:prstGeom prst="rect">
            <a:avLst/>
          </a:prstGeom>
        </p:spPr>
      </p:pic>
      <p:sp>
        <p:nvSpPr>
          <p:cNvPr id="51" name="Rectangle 88"/>
          <p:cNvSpPr/>
          <p:nvPr/>
        </p:nvSpPr>
        <p:spPr>
          <a:xfrm>
            <a:off x="5155890" y="3598046"/>
            <a:ext cx="5877870" cy="307777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ms-MY" sz="1400" i="1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e.g.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, noise monitoring on campus</a:t>
            </a:r>
          </a:p>
        </p:txBody>
      </p:sp>
      <p:sp>
        <p:nvSpPr>
          <p:cNvPr id="52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Source Sans Pro" pitchFamily="34" charset="0"/>
              </a:rPr>
              <a:t>02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28" name="Rectangle 88"/>
          <p:cNvSpPr/>
          <p:nvPr/>
        </p:nvSpPr>
        <p:spPr>
          <a:xfrm>
            <a:off x="4900247" y="3371365"/>
            <a:ext cx="5877870" cy="307777"/>
          </a:xfrm>
          <a:prstGeom prst="rect">
            <a:avLst/>
          </a:prstGeom>
        </p:spPr>
        <p:txBody>
          <a:bodyPr wrap="square" numCol="1" spcCol="274320">
            <a:spAutoFit/>
          </a:bodyPr>
          <a:lstStyle/>
          <a:p>
            <a:pPr marL="265176" indent="-265176">
              <a:buFont typeface="Arial" pitchFamily="34" charset="0"/>
              <a:buChar char="•"/>
            </a:pPr>
            <a:r>
              <a:rPr lang="ms-MY" sz="1400" dirty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d</a:t>
            </a:r>
            <a:r>
              <a:rPr lang="ms-MY" sz="1400" dirty="0" smtClean="0">
                <a:solidFill>
                  <a:schemeClr val="bg1">
                    <a:lumMod val="65000"/>
                  </a:schemeClr>
                </a:solidFill>
                <a:latin typeface="Source Sans Pro Light" pitchFamily="34" charset="0"/>
              </a:rPr>
              <a:t>ifferent levels of personal efforts</a:t>
            </a:r>
          </a:p>
        </p:txBody>
      </p:sp>
    </p:spTree>
    <p:extLst>
      <p:ext uri="{BB962C8B-B14F-4D97-AF65-F5344CB8AC3E}">
        <p14:creationId xmlns:p14="http://schemas.microsoft.com/office/powerpoint/2010/main" val="2398017383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9" grpId="0"/>
      <p:bldP spid="20" grpId="0"/>
      <p:bldP spid="22" grpId="0"/>
      <p:bldP spid="23" grpId="0"/>
      <p:bldP spid="26" grpId="0"/>
      <p:bldP spid="27" grpId="0"/>
      <p:bldP spid="31" grpId="0" animBg="1"/>
      <p:bldP spid="33" grpId="0" animBg="1"/>
      <p:bldP spid="35" grpId="0" animBg="1"/>
      <p:bldP spid="5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37000"/>
            <a:ext cx="121920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46600"/>
            <a:ext cx="10972800" cy="492123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Source Sans Pro" pitchFamily="34" charset="0"/>
              </a:rPr>
              <a:t>Online Fingerprints Collection</a:t>
            </a:r>
            <a:endParaRPr lang="en-US" sz="4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609600" y="5257800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r">
              <a:spcBef>
                <a:spcPct val="20000"/>
              </a:spcBef>
            </a:pPr>
            <a:r>
              <a:rPr lang="en-US" sz="1600" dirty="0" smtClean="0">
                <a:solidFill>
                  <a:prstClr val="white"/>
                </a:solidFill>
                <a:latin typeface="Source Sans Pro Light" pitchFamily="34" charset="0"/>
              </a:rPr>
              <a:t>for </a:t>
            </a:r>
            <a:r>
              <a:rPr lang="en-US" sz="1600" b="1" dirty="0" smtClean="0">
                <a:solidFill>
                  <a:prstClr val="white"/>
                </a:solidFill>
                <a:latin typeface="Source Sans Pro Light" pitchFamily="34" charset="0"/>
              </a:rPr>
              <a:t>Indoor Localization</a:t>
            </a:r>
            <a:endParaRPr lang="en-US" sz="1600" b="1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grpSp>
        <p:nvGrpSpPr>
          <p:cNvPr id="15" name="Group 3"/>
          <p:cNvGrpSpPr/>
          <p:nvPr/>
        </p:nvGrpSpPr>
        <p:grpSpPr>
          <a:xfrm>
            <a:off x="2800762" y="4324472"/>
            <a:ext cx="1708464" cy="1358655"/>
            <a:chOff x="4952905" y="2939074"/>
            <a:chExt cx="366676" cy="320373"/>
          </a:xfrm>
          <a:solidFill>
            <a:schemeClr val="bg1"/>
          </a:solidFill>
        </p:grpSpPr>
        <p:sp>
          <p:nvSpPr>
            <p:cNvPr id="16" name="AutoShape 43"/>
            <p:cNvSpPr>
              <a:spLocks/>
            </p:cNvSpPr>
            <p:nvPr/>
          </p:nvSpPr>
          <p:spPr bwMode="auto">
            <a:xfrm>
              <a:off x="4952905" y="2939074"/>
              <a:ext cx="366676" cy="2634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AutoShape 44"/>
            <p:cNvSpPr>
              <a:spLocks/>
            </p:cNvSpPr>
            <p:nvPr/>
          </p:nvSpPr>
          <p:spPr bwMode="auto">
            <a:xfrm>
              <a:off x="5285166" y="3053583"/>
              <a:ext cx="22526" cy="12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AutoShape 45"/>
            <p:cNvSpPr>
              <a:spLocks/>
            </p:cNvSpPr>
            <p:nvPr/>
          </p:nvSpPr>
          <p:spPr bwMode="auto">
            <a:xfrm>
              <a:off x="5273277" y="3190617"/>
              <a:ext cx="46304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138096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49212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System</a:t>
            </a:r>
            <a:r>
              <a:rPr lang="en-US" sz="373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Model</a:t>
            </a:r>
            <a:endParaRPr lang="en-US" sz="3733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609600" y="873123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>
              <a:spcBef>
                <a:spcPct val="20000"/>
              </a:spcBef>
            </a:pP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Crowdsensing based </a:t>
            </a:r>
            <a:r>
              <a:rPr lang="ms-MY" sz="1600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o</a:t>
            </a: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nline </a:t>
            </a:r>
            <a:r>
              <a:rPr lang="ms-MY" sz="1600" b="1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f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ingerprints </a:t>
            </a:r>
            <a:r>
              <a:rPr lang="ms-MY" sz="1600" b="1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c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ollection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905000"/>
            <a:ext cx="60959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  <a:latin typeface="Source Sans Pro" pitchFamily="34" charset="0"/>
              </a:rPr>
              <a:t>03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75" y="2887344"/>
            <a:ext cx="2492935" cy="1663837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>
            <a:off x="6038474" y="4563293"/>
            <a:ext cx="2220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F7F7F"/>
                </a:solidFill>
                <a:latin typeface="Source Sans Pro"/>
              </a:rPr>
              <a:t>Trading Platform</a:t>
            </a:r>
            <a:endParaRPr lang="zh-CN" altLang="en-US" sz="2000" b="1" dirty="0">
              <a:solidFill>
                <a:srgbClr val="7F7F7F"/>
              </a:solidFill>
              <a:latin typeface="Source Sans Pro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83" y="3039954"/>
            <a:ext cx="1115657" cy="13450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39" y="2668902"/>
            <a:ext cx="1364865" cy="1883988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967379" y="4559180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F7F7F"/>
                </a:solidFill>
                <a:latin typeface="Source Sans Pro"/>
              </a:rPr>
              <a:t>Data Purchaser</a:t>
            </a:r>
            <a:endParaRPr lang="zh-CN" altLang="en-US" sz="2000" b="1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41042" y="3562264"/>
            <a:ext cx="713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E7F0F5"/>
                </a:solidFill>
                <a:latin typeface="Source Sans Pro"/>
              </a:rPr>
              <a:t>RSS</a:t>
            </a:r>
            <a:endParaRPr lang="zh-CN" altLang="en-US" sz="2000" b="1" dirty="0">
              <a:solidFill>
                <a:srgbClr val="E7F0F5"/>
              </a:solidFill>
              <a:latin typeface="Source Sans Pro"/>
            </a:endParaRPr>
          </a:p>
        </p:txBody>
      </p:sp>
      <p:sp>
        <p:nvSpPr>
          <p:cNvPr id="20" name="左右箭头 19"/>
          <p:cNvSpPr/>
          <p:nvPr/>
        </p:nvSpPr>
        <p:spPr>
          <a:xfrm>
            <a:off x="2105901" y="3683325"/>
            <a:ext cx="952858" cy="295191"/>
          </a:xfrm>
          <a:prstGeom prst="leftRightArrow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55" y="1119822"/>
            <a:ext cx="883678" cy="1325517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32" y="3401226"/>
            <a:ext cx="883678" cy="1325517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755" y="4819913"/>
            <a:ext cx="883678" cy="1325517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644756" y="948817"/>
            <a:ext cx="313712" cy="5196613"/>
          </a:xfrm>
          <a:prstGeom prst="rect">
            <a:avLst/>
          </a:prstGeom>
        </p:spPr>
      </p:pic>
      <p:sp>
        <p:nvSpPr>
          <p:cNvPr id="102" name="文本框 101"/>
          <p:cNvSpPr txBox="1"/>
          <p:nvPr/>
        </p:nvSpPr>
        <p:spPr>
          <a:xfrm>
            <a:off x="9659734" y="2518727"/>
            <a:ext cx="1107996" cy="787349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r>
              <a:rPr lang="en-US" altLang="zh-C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0328089" y="531594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F7F7F"/>
                </a:solidFill>
                <a:latin typeface="Source Sans Pro"/>
              </a:rPr>
              <a:t>t</a:t>
            </a:r>
            <a:r>
              <a:rPr lang="en-US" altLang="zh-CN" b="1" baseline="-25000" dirty="0" smtClean="0">
                <a:solidFill>
                  <a:srgbClr val="7F7F7F"/>
                </a:solidFill>
                <a:latin typeface="Source Sans Pro"/>
              </a:rPr>
              <a:t>1</a:t>
            </a:r>
            <a:endParaRPr lang="zh-CN" altLang="en-US" b="1" baseline="-25000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106" name="矩形 105"/>
          <p:cNvSpPr/>
          <p:nvPr/>
        </p:nvSpPr>
        <p:spPr>
          <a:xfrm rot="5400000">
            <a:off x="10052373" y="3369672"/>
            <a:ext cx="220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F7F7F"/>
                </a:solidFill>
                <a:latin typeface="Source Sans Pro"/>
              </a:rPr>
              <a:t>Time Sequences</a:t>
            </a:r>
            <a:endParaRPr lang="zh-CN" altLang="en-US" sz="2000" b="1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0329685" y="387931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7F7F7F"/>
                </a:solidFill>
                <a:latin typeface="Source Sans Pro"/>
              </a:rPr>
              <a:t>t</a:t>
            </a:r>
            <a:r>
              <a:rPr lang="en-US" altLang="zh-CN" b="1" baseline="-25000" dirty="0">
                <a:solidFill>
                  <a:srgbClr val="7F7F7F"/>
                </a:solidFill>
                <a:latin typeface="Source Sans Pro"/>
              </a:rPr>
              <a:t>2</a:t>
            </a:r>
            <a:endParaRPr lang="zh-CN" altLang="en-US" b="1" baseline="-25000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0323280" y="1600940"/>
            <a:ext cx="356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7F7F7F"/>
                </a:solidFill>
                <a:latin typeface="Source Sans Pro"/>
              </a:rPr>
              <a:t>t</a:t>
            </a:r>
            <a:r>
              <a:rPr lang="en-US" altLang="zh-CN" b="1" baseline="-25000" dirty="0" err="1" smtClean="0">
                <a:solidFill>
                  <a:srgbClr val="7F7F7F"/>
                </a:solidFill>
                <a:latin typeface="Source Sans Pro"/>
              </a:rPr>
              <a:t>n</a:t>
            </a:r>
            <a:endParaRPr lang="zh-CN" altLang="en-US" b="1" baseline="-25000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131133" y="6013659"/>
            <a:ext cx="1205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F7F7F"/>
                </a:solidFill>
                <a:latin typeface="Source Sans Pro"/>
              </a:rPr>
              <a:t>Workers</a:t>
            </a:r>
            <a:endParaRPr lang="zh-CN" altLang="en-US" sz="2000" b="1" dirty="0">
              <a:solidFill>
                <a:srgbClr val="7F7F7F"/>
              </a:solidFill>
              <a:latin typeface="Source Sans Pro"/>
            </a:endParaRPr>
          </a:p>
        </p:txBody>
      </p:sp>
      <p:cxnSp>
        <p:nvCxnSpPr>
          <p:cNvPr id="117" name="直接箭头连接符 116"/>
          <p:cNvCxnSpPr/>
          <p:nvPr/>
        </p:nvCxnSpPr>
        <p:spPr>
          <a:xfrm flipV="1">
            <a:off x="4706412" y="3699639"/>
            <a:ext cx="1148400" cy="846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 flipV="1">
            <a:off x="4706411" y="3937928"/>
            <a:ext cx="1148400" cy="8467"/>
          </a:xfrm>
          <a:prstGeom prst="straightConnector1">
            <a:avLst/>
          </a:prstGeom>
          <a:ln w="25400">
            <a:solidFill>
              <a:schemeClr val="tx1"/>
            </a:solidFill>
            <a:prstDash val="dashDot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图片 121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06412" y="3762319"/>
            <a:ext cx="1147220" cy="139270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4780">
            <a:off x="8301930" y="1938223"/>
            <a:ext cx="761804" cy="1189409"/>
          </a:xfrm>
          <a:prstGeom prst="rect">
            <a:avLst/>
          </a:prstGeom>
        </p:spPr>
      </p:pic>
      <p:cxnSp>
        <p:nvCxnSpPr>
          <p:cNvPr id="132" name="直接箭头连接符 131"/>
          <p:cNvCxnSpPr/>
          <p:nvPr/>
        </p:nvCxnSpPr>
        <p:spPr>
          <a:xfrm flipH="1">
            <a:off x="8199334" y="2019771"/>
            <a:ext cx="795478" cy="890479"/>
          </a:xfrm>
          <a:prstGeom prst="straightConnector1">
            <a:avLst/>
          </a:prstGeom>
          <a:ln w="10160">
            <a:solidFill>
              <a:schemeClr val="tx1"/>
            </a:solidFill>
            <a:headEnd type="none" w="lg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8351734" y="2172171"/>
            <a:ext cx="795478" cy="890479"/>
          </a:xfrm>
          <a:prstGeom prst="straightConnector1">
            <a:avLst/>
          </a:prstGeom>
          <a:ln w="10160">
            <a:solidFill>
              <a:schemeClr val="tx1"/>
            </a:solidFill>
            <a:prstDash val="sysDash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87316">
            <a:off x="8484307" y="3320356"/>
            <a:ext cx="613289" cy="957532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 flipH="1">
            <a:off x="8300980" y="3886635"/>
            <a:ext cx="947296" cy="0"/>
          </a:xfrm>
          <a:prstGeom prst="straightConnector1">
            <a:avLst/>
          </a:prstGeom>
          <a:ln w="10160">
            <a:solidFill>
              <a:schemeClr val="tx1"/>
            </a:solidFill>
            <a:headEnd type="none" w="lg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 flipV="1">
            <a:off x="8300979" y="3681916"/>
            <a:ext cx="947297" cy="1"/>
          </a:xfrm>
          <a:prstGeom prst="straightConnector1">
            <a:avLst/>
          </a:prstGeom>
          <a:ln w="10160">
            <a:solidFill>
              <a:schemeClr val="tx1"/>
            </a:solidFill>
            <a:prstDash val="sysDash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图片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120000">
            <a:off x="8428073" y="4227727"/>
            <a:ext cx="761804" cy="1189409"/>
          </a:xfrm>
          <a:prstGeom prst="rect">
            <a:avLst/>
          </a:prstGeom>
        </p:spPr>
      </p:pic>
      <p:cxnSp>
        <p:nvCxnSpPr>
          <p:cNvPr id="64" name="直接箭头连接符 63"/>
          <p:cNvCxnSpPr/>
          <p:nvPr/>
        </p:nvCxnSpPr>
        <p:spPr>
          <a:xfrm flipH="1" flipV="1">
            <a:off x="8287686" y="4491769"/>
            <a:ext cx="893365" cy="790794"/>
          </a:xfrm>
          <a:prstGeom prst="straightConnector1">
            <a:avLst/>
          </a:prstGeom>
          <a:ln w="10160">
            <a:solidFill>
              <a:schemeClr val="tx1"/>
            </a:solidFill>
            <a:headEnd type="none" w="lg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 flipV="1">
            <a:off x="8416185" y="4316480"/>
            <a:ext cx="928327" cy="838490"/>
          </a:xfrm>
          <a:prstGeom prst="straightConnector1">
            <a:avLst/>
          </a:prstGeom>
          <a:ln w="10160">
            <a:solidFill>
              <a:schemeClr val="tx1"/>
            </a:solidFill>
            <a:prstDash val="sysDash"/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15439" y="5604276"/>
            <a:ext cx="5958201" cy="1122312"/>
            <a:chOff x="496207" y="3234520"/>
            <a:chExt cx="8343450" cy="1134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/>
                <p:cNvSpPr txBox="1"/>
                <p:nvPr/>
              </p:nvSpPr>
              <p:spPr>
                <a:xfrm>
                  <a:off x="540208" y="3278062"/>
                  <a:ext cx="8299449" cy="1026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 smtClean="0"/>
                    <a:t>Notations</a:t>
                  </a:r>
                </a:p>
                <a:p>
                  <a:pPr marL="0" lvl="2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0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sz="2000" dirty="0" smtClean="0"/>
                    <a:t>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CN" sz="2000" b="0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sz="2000" dirty="0" smtClean="0"/>
                    <a:t>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altLang="zh-CN" sz="2000" dirty="0" smtClean="0"/>
                    <a:t>                       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altLang="zh-CN" sz="2000" dirty="0" smtClean="0">
                    <a:solidFill>
                      <a:schemeClr val="accent1"/>
                    </a:solidFill>
                  </a:endParaRPr>
                </a:p>
                <a:p>
                  <a:pPr marL="0" lvl="2"/>
                  <a:r>
                    <a:rPr lang="en-US" altLang="zh-CN" sz="2000" dirty="0" smtClean="0"/>
                    <a:t>worker     data     bid     payment     pricing mechanism</a:t>
                  </a:r>
                  <a:endParaRPr lang="en-US" altLang="zh-CN" sz="2000" dirty="0"/>
                </a:p>
              </p:txBody>
            </p:sp>
          </mc:Choice>
          <mc:Fallback xmlns="">
            <p:sp>
              <p:nvSpPr>
                <p:cNvPr id="42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208" y="3278062"/>
                  <a:ext cx="8299449" cy="102649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028" t="-2994" b="-95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圆角矩形 42"/>
            <p:cNvSpPr/>
            <p:nvPr/>
          </p:nvSpPr>
          <p:spPr>
            <a:xfrm>
              <a:off x="496207" y="3234520"/>
              <a:ext cx="8011679" cy="113428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061037" y="3347068"/>
                <a:ext cx="4666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37" y="3347068"/>
                <a:ext cx="46666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349453" y="4827746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453" y="4827746"/>
                <a:ext cx="45730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595268" y="3848433"/>
                <a:ext cx="427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268" y="3848433"/>
                <a:ext cx="42741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8295422" y="2061733"/>
                <a:ext cx="427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3BB95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422" y="2061733"/>
                <a:ext cx="4274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719434" y="4311710"/>
                <a:ext cx="609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434" y="4311710"/>
                <a:ext cx="609590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121072" y="5356901"/>
                <a:ext cx="475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072" y="5356901"/>
                <a:ext cx="47583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8487625" y="3294518"/>
                <a:ext cx="614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625" y="3294518"/>
                <a:ext cx="614912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9118369" y="3974715"/>
                <a:ext cx="475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369" y="3974715"/>
                <a:ext cx="47583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9118369" y="1666721"/>
                <a:ext cx="480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369" y="1666721"/>
                <a:ext cx="480196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11765" y="2537281"/>
                <a:ext cx="627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65" y="2537281"/>
                <a:ext cx="627287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101701" y="455918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F7F7F"/>
                </a:solidFill>
                <a:latin typeface="Source Sans Pro"/>
              </a:rPr>
              <a:t>Fingerprint DB</a:t>
            </a:r>
            <a:endParaRPr lang="zh-CN" altLang="en-US" sz="2000" b="1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8806758" y="331659"/>
            <a:ext cx="1740529" cy="763944"/>
          </a:xfrm>
          <a:prstGeom prst="wedgeRoundRectCallout">
            <a:avLst/>
          </a:prstGeom>
          <a:solidFill>
            <a:srgbClr val="529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latin typeface="Source Sans Pro"/>
              </a:rPr>
              <a:t>Reverse Auction</a:t>
            </a:r>
            <a:endParaRPr lang="zh-CN" altLang="en-US" sz="2200" dirty="0">
              <a:latin typeface="Source Sans Pro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162513" y="1264596"/>
            <a:ext cx="2097062" cy="5253900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738093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6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6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6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6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40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6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6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6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6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800"/>
                            </p:stCondLst>
                            <p:childTnLst>
                              <p:par>
                                <p:cTn id="2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6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6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6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600"/>
                            </p:stCondLst>
                            <p:childTnLst>
                              <p:par>
                                <p:cTn id="2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86" grpId="0"/>
      <p:bldP spid="87" grpId="0"/>
      <p:bldP spid="90" grpId="0"/>
      <p:bldP spid="20" grpId="0" animBg="1"/>
      <p:bldP spid="102" grpId="0"/>
      <p:bldP spid="105" grpId="0"/>
      <p:bldP spid="106" grpId="0"/>
      <p:bldP spid="108" grpId="0"/>
      <p:bldP spid="109" grpId="0"/>
      <p:bldP spid="112" grpId="0"/>
      <p:bldP spid="2" grpId="0"/>
      <p:bldP spid="5" grpId="0"/>
      <p:bldP spid="6" grpId="0"/>
      <p:bldP spid="44" grpId="0"/>
      <p:bldP spid="7" grpId="0"/>
      <p:bldP spid="8" grpId="0"/>
      <p:bldP spid="45" grpId="0"/>
      <p:bldP spid="46" grpId="0"/>
      <p:bldP spid="47" grpId="0"/>
      <p:bldP spid="48" grpId="0"/>
      <p:bldP spid="49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49212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Design</a:t>
            </a:r>
            <a:r>
              <a:rPr lang="en-US" sz="373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Goals</a:t>
            </a:r>
            <a:endParaRPr lang="en-US" sz="3733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609600" y="873123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>
              <a:spcBef>
                <a:spcPct val="20000"/>
              </a:spcBef>
            </a:pP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In terms of</a:t>
            </a: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 </a:t>
            </a:r>
            <a:r>
              <a:rPr lang="ms-MY" sz="1600" b="1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e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conomic </a:t>
            </a:r>
            <a:r>
              <a:rPr lang="ms-MY" sz="1600" b="1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p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roperties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06600"/>
            <a:ext cx="60959" cy="375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  <a:latin typeface="Source Sans Pro" pitchFamily="34" charset="0"/>
              </a:rPr>
              <a:t>04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32" name="Freeform 4"/>
          <p:cNvSpPr>
            <a:spLocks noEditPoints="1"/>
          </p:cNvSpPr>
          <p:nvPr/>
        </p:nvSpPr>
        <p:spPr bwMode="gray">
          <a:xfrm rot="20241944">
            <a:off x="2957282" y="3008654"/>
            <a:ext cx="6277435" cy="282724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tint val="30196"/>
                  <a:invGamma/>
                  <a:alpha val="36000"/>
                </a:srgbClr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gray">
          <a:xfrm rot="20056323">
            <a:off x="5493081" y="6064907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gray">
          <a:xfrm rot="20056323">
            <a:off x="3386595" y="4660388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gray">
          <a:xfrm>
            <a:off x="2915107" y="3920612"/>
            <a:ext cx="1141413" cy="110172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1B6AA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gray">
          <a:xfrm>
            <a:off x="4845381" y="5367065"/>
            <a:ext cx="1141413" cy="110172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5AAAE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gray">
          <a:xfrm>
            <a:off x="3474702" y="2909344"/>
            <a:ext cx="1338263" cy="1366838"/>
          </a:xfrm>
          <a:prstGeom prst="lin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cxnSp>
        <p:nvCxnSpPr>
          <p:cNvPr id="40" name="AutoShape 22"/>
          <p:cNvCxnSpPr>
            <a:cxnSpLocks noChangeShapeType="1"/>
          </p:cNvCxnSpPr>
          <p:nvPr/>
        </p:nvCxnSpPr>
        <p:spPr bwMode="gray">
          <a:xfrm flipH="1">
            <a:off x="1760201" y="2909344"/>
            <a:ext cx="1725613" cy="0"/>
          </a:xfrm>
          <a:prstGeom prst="straightConnector1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Oval 5"/>
          <p:cNvSpPr>
            <a:spLocks noChangeArrowheads="1"/>
          </p:cNvSpPr>
          <p:nvPr/>
        </p:nvSpPr>
        <p:spPr bwMode="gray">
          <a:xfrm rot="20056323">
            <a:off x="6741065" y="2777621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gray">
          <a:xfrm>
            <a:off x="6209700" y="2096993"/>
            <a:ext cx="1143000" cy="110172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rgbClr val="5AAAE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kern="0" dirty="0" smtClean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445146" y="1446652"/>
            <a:ext cx="26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5AAAE4"/>
                </a:solidFill>
                <a:latin typeface="Source Sans Pro"/>
              </a:rPr>
              <a:t>Budget Constraint</a:t>
            </a:r>
          </a:p>
        </p:txBody>
      </p:sp>
      <p:sp>
        <p:nvSpPr>
          <p:cNvPr id="45" name="AutoShape 113"/>
          <p:cNvSpPr>
            <a:spLocks/>
          </p:cNvSpPr>
          <p:nvPr/>
        </p:nvSpPr>
        <p:spPr bwMode="auto">
          <a:xfrm>
            <a:off x="7828620" y="2408023"/>
            <a:ext cx="315693" cy="460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7EBDE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062769" y="6187651"/>
            <a:ext cx="373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5AAAE4"/>
                </a:solidFill>
                <a:latin typeface="Source Sans Pro"/>
              </a:rPr>
              <a:t>Individual Rationality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/>
              <p:cNvSpPr txBox="1"/>
              <p:nvPr/>
            </p:nvSpPr>
            <p:spPr>
              <a:xfrm>
                <a:off x="8151789" y="2621756"/>
                <a:ext cx="1903300" cy="77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400" b="1" i="1" smtClean="0"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1" i="1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1" i="1" smtClean="0"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i="1" dirty="0">
                  <a:solidFill>
                    <a:srgbClr val="7F7F7F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9" y="2621756"/>
                <a:ext cx="1903300" cy="7750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113"/>
          <p:cNvSpPr>
            <a:spLocks/>
          </p:cNvSpPr>
          <p:nvPr/>
        </p:nvSpPr>
        <p:spPr bwMode="auto">
          <a:xfrm>
            <a:off x="6613441" y="5465732"/>
            <a:ext cx="315693" cy="460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7BBBE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6950850" y="5765800"/>
                <a:ext cx="12479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solidFill>
                      <a:srgbClr val="7F7F7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3BB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3BB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3BB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i="1" dirty="0">
                  <a:solidFill>
                    <a:srgbClr val="7F7F7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850" y="5765800"/>
                <a:ext cx="124798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463" b="-1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25"/>
          <p:cNvGrpSpPr/>
          <p:nvPr/>
        </p:nvGrpSpPr>
        <p:grpSpPr>
          <a:xfrm rot="20084670">
            <a:off x="2875302" y="2072134"/>
            <a:ext cx="840322" cy="690143"/>
            <a:chOff x="1975693" y="2187576"/>
            <a:chExt cx="366676" cy="366050"/>
          </a:xfrm>
          <a:solidFill>
            <a:srgbClr val="1B6AA3"/>
          </a:solidFill>
        </p:grpSpPr>
        <p:sp>
          <p:nvSpPr>
            <p:cNvPr id="51" name="AutoShape 128"/>
            <p:cNvSpPr>
              <a:spLocks/>
            </p:cNvSpPr>
            <p:nvPr/>
          </p:nvSpPr>
          <p:spPr bwMode="auto">
            <a:xfrm>
              <a:off x="1975693" y="2187576"/>
              <a:ext cx="366676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38100" tIns="38100" rIns="38100" bIns="38100" anchor="ctr"/>
            <a:lstStyle/>
            <a:p>
              <a:pPr defTabSz="457200"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AutoShape 129"/>
            <p:cNvSpPr>
              <a:spLocks/>
            </p:cNvSpPr>
            <p:nvPr/>
          </p:nvSpPr>
          <p:spPr bwMode="auto">
            <a:xfrm>
              <a:off x="2204709" y="2233253"/>
              <a:ext cx="91356" cy="91356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38100" tIns="38100" rIns="38100" bIns="38100" anchor="ctr"/>
            <a:lstStyle/>
            <a:p>
              <a:pPr defTabSz="457200"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121320" y="2154649"/>
            <a:ext cx="287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B6AA3"/>
                </a:solidFill>
                <a:latin typeface="Source Sans Pro"/>
              </a:rPr>
              <a:t>Reverse Auction</a:t>
            </a:r>
            <a:endParaRPr lang="en-US" sz="2800" dirty="0">
              <a:solidFill>
                <a:srgbClr val="1B6AA3"/>
              </a:solidFill>
              <a:latin typeface="Source Sans Pro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76220" y="3496481"/>
            <a:ext cx="193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5791BB"/>
                </a:solidFill>
                <a:latin typeface="Source Sans Pro"/>
              </a:rPr>
              <a:t>Truthfulness</a:t>
            </a:r>
          </a:p>
        </p:txBody>
      </p:sp>
      <p:sp>
        <p:nvSpPr>
          <p:cNvPr id="56" name="AutoShape 113"/>
          <p:cNvSpPr>
            <a:spLocks/>
          </p:cNvSpPr>
          <p:nvPr/>
        </p:nvSpPr>
        <p:spPr bwMode="auto">
          <a:xfrm>
            <a:off x="4495444" y="3266597"/>
            <a:ext cx="315693" cy="460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6197B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11137" y="3423303"/>
            <a:ext cx="1607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7F7F7F"/>
                </a:solidFill>
                <a:latin typeface="Source Sans Pro"/>
              </a:rPr>
              <a:t>Bid = Cost?</a:t>
            </a:r>
            <a:endParaRPr lang="en-US" sz="2000" b="1" i="1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40355" y="299046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79136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4496 3.7037E-6 L 0.22101 0.29398 " pathEditMode="relative" rAng="0" ptsTypes="AAA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1" grpId="0" animBg="1"/>
      <p:bldP spid="42" grpId="0" animBg="1"/>
      <p:bldP spid="44" grpId="0"/>
      <p:bldP spid="45" grpId="0" animBg="1"/>
      <p:bldP spid="46" grpId="0"/>
      <p:bldP spid="47" grpId="0"/>
      <p:bldP spid="48" grpId="0" animBg="1"/>
      <p:bldP spid="49" grpId="0"/>
      <p:bldP spid="53" grpId="0"/>
      <p:bldP spid="29" grpId="0"/>
      <p:bldP spid="56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49212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Design</a:t>
            </a:r>
            <a:r>
              <a:rPr lang="en-US" sz="373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 Goals</a:t>
            </a:r>
            <a:endParaRPr lang="en-US" sz="3733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609600" y="953933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ctr">
              <a:spcBef>
                <a:spcPct val="20000"/>
              </a:spcBef>
            </a:pP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In terms of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 machine</a:t>
            </a:r>
            <a:r>
              <a:rPr lang="ms-MY" sz="1600" b="1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 </a:t>
            </a:r>
            <a:r>
              <a:rPr lang="ms-MY" sz="16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learning</a:t>
            </a:r>
            <a:endParaRPr lang="en-US" sz="160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06600"/>
            <a:ext cx="60959" cy="375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  <a:latin typeface="Source Sans Pro" pitchFamily="34" charset="0"/>
              </a:rPr>
              <a:t>05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p:sp>
        <p:nvSpPr>
          <p:cNvPr id="29" name="Freeform 4"/>
          <p:cNvSpPr>
            <a:spLocks noEditPoints="1"/>
          </p:cNvSpPr>
          <p:nvPr/>
        </p:nvSpPr>
        <p:spPr bwMode="gray">
          <a:xfrm rot="20241944">
            <a:off x="3560800" y="3092629"/>
            <a:ext cx="6278778" cy="2659607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tint val="30196"/>
                  <a:invGamma/>
                  <a:alpha val="36000"/>
                </a:srgbClr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gray">
          <a:xfrm>
            <a:off x="4158276" y="2781714"/>
            <a:ext cx="1338263" cy="1366838"/>
          </a:xfrm>
          <a:prstGeom prst="lin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1" name="AutoShape 22"/>
          <p:cNvCxnSpPr>
            <a:cxnSpLocks noChangeShapeType="1"/>
          </p:cNvCxnSpPr>
          <p:nvPr/>
        </p:nvCxnSpPr>
        <p:spPr bwMode="gray">
          <a:xfrm flipH="1">
            <a:off x="2443775" y="2781714"/>
            <a:ext cx="1725613" cy="0"/>
          </a:xfrm>
          <a:prstGeom prst="straightConnector1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文本框 53"/>
          <p:cNvSpPr txBox="1"/>
          <p:nvPr/>
        </p:nvSpPr>
        <p:spPr>
          <a:xfrm>
            <a:off x="84793" y="2002991"/>
            <a:ext cx="372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B6AA3"/>
                </a:solidFill>
                <a:latin typeface="Source Sans Pro"/>
              </a:rPr>
              <a:t>Data </a:t>
            </a:r>
            <a:r>
              <a:rPr lang="en-US" sz="3200" dirty="0" smtClean="0">
                <a:solidFill>
                  <a:srgbClr val="1B6AA3"/>
                </a:solidFill>
                <a:latin typeface="Source Sans Pro"/>
              </a:rPr>
              <a:t>Pricing</a:t>
            </a:r>
            <a:endParaRPr lang="en-US" sz="3200" dirty="0">
              <a:solidFill>
                <a:srgbClr val="1B6AA3"/>
              </a:solidFill>
              <a:latin typeface="Source Sans Pro"/>
            </a:endParaRPr>
          </a:p>
        </p:txBody>
      </p:sp>
      <p:grpSp>
        <p:nvGrpSpPr>
          <p:cNvPr id="55" name="Group 25"/>
          <p:cNvGrpSpPr/>
          <p:nvPr/>
        </p:nvGrpSpPr>
        <p:grpSpPr>
          <a:xfrm rot="20084670">
            <a:off x="3558876" y="1944504"/>
            <a:ext cx="840322" cy="690143"/>
            <a:chOff x="1975693" y="2187576"/>
            <a:chExt cx="366676" cy="366050"/>
          </a:xfrm>
          <a:solidFill>
            <a:srgbClr val="1B6AA3"/>
          </a:solidFill>
        </p:grpSpPr>
        <p:sp>
          <p:nvSpPr>
            <p:cNvPr id="56" name="AutoShape 128"/>
            <p:cNvSpPr>
              <a:spLocks/>
            </p:cNvSpPr>
            <p:nvPr/>
          </p:nvSpPr>
          <p:spPr bwMode="auto">
            <a:xfrm>
              <a:off x="1975693" y="2187576"/>
              <a:ext cx="366676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57" name="AutoShape 129"/>
            <p:cNvSpPr>
              <a:spLocks/>
            </p:cNvSpPr>
            <p:nvPr/>
          </p:nvSpPr>
          <p:spPr bwMode="auto">
            <a:xfrm>
              <a:off x="2204709" y="2233253"/>
              <a:ext cx="91356" cy="91356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58" name="Oval 5"/>
          <p:cNvSpPr>
            <a:spLocks noChangeArrowheads="1"/>
          </p:cNvSpPr>
          <p:nvPr/>
        </p:nvSpPr>
        <p:spPr bwMode="gray">
          <a:xfrm rot="20056323">
            <a:off x="7322677" y="2780814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gray">
          <a:xfrm>
            <a:off x="6678768" y="2072050"/>
            <a:ext cx="1143000" cy="110172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5AAAE4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AutoShape 113"/>
          <p:cNvSpPr>
            <a:spLocks/>
          </p:cNvSpPr>
          <p:nvPr/>
        </p:nvSpPr>
        <p:spPr bwMode="auto">
          <a:xfrm>
            <a:off x="8430977" y="2413709"/>
            <a:ext cx="315693" cy="460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5AAAE4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746835" y="2592907"/>
            <a:ext cx="3175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Comic Sans MS" panose="030F0702030302020204" pitchFamily="66" charset="0"/>
              </a:defRPr>
            </a:lvl1pPr>
          </a:lstStyle>
          <a:p>
            <a:r>
              <a:rPr lang="en-US" b="1" i="1" dirty="0" smtClean="0">
                <a:solidFill>
                  <a:srgbClr val="FF0000"/>
                </a:solidFill>
                <a:latin typeface="Source Sans Pro"/>
              </a:rPr>
              <a:t>Sequential</a:t>
            </a:r>
            <a:r>
              <a:rPr lang="en-US" b="1" i="1" dirty="0" smtClean="0">
                <a:solidFill>
                  <a:srgbClr val="7F7F7F"/>
                </a:solidFill>
                <a:latin typeface="Source Sans Pro"/>
              </a:rPr>
              <a:t> data arrival and </a:t>
            </a:r>
            <a:r>
              <a:rPr lang="en-US" b="1" i="1" dirty="0" smtClean="0">
                <a:solidFill>
                  <a:srgbClr val="FF0000"/>
                </a:solidFill>
                <a:latin typeface="Source Sans Pro"/>
              </a:rPr>
              <a:t>Hypothesis</a:t>
            </a:r>
            <a:r>
              <a:rPr lang="en-US" b="1" i="1" dirty="0" smtClean="0">
                <a:solidFill>
                  <a:srgbClr val="7F7F7F"/>
                </a:solidFill>
                <a:latin typeface="Source Sans Pro"/>
              </a:rPr>
              <a:t> update </a:t>
            </a:r>
            <a:endParaRPr lang="en-US" b="1" i="1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gray">
          <a:xfrm rot="20056323">
            <a:off x="6348299" y="5975941"/>
            <a:ext cx="1066800" cy="30480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Oval 13"/>
          <p:cNvSpPr>
            <a:spLocks noChangeArrowheads="1"/>
          </p:cNvSpPr>
          <p:nvPr/>
        </p:nvSpPr>
        <p:spPr bwMode="gray">
          <a:xfrm>
            <a:off x="5700598" y="5264031"/>
            <a:ext cx="1141413" cy="110172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rgbClr val="94C8EE"/>
              </a:gs>
              <a:gs pos="83000">
                <a:srgbClr val="78B9E9"/>
              </a:gs>
              <a:gs pos="100000">
                <a:srgbClr val="78B9E9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331005" y="6174016"/>
            <a:ext cx="299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B5E8"/>
                </a:solidFill>
                <a:latin typeface="Source Sans Pro"/>
              </a:rPr>
              <a:t>Regret Minimization</a:t>
            </a:r>
          </a:p>
        </p:txBody>
      </p:sp>
      <p:sp>
        <p:nvSpPr>
          <p:cNvPr id="67" name="AutoShape 113"/>
          <p:cNvSpPr>
            <a:spLocks/>
          </p:cNvSpPr>
          <p:nvPr/>
        </p:nvSpPr>
        <p:spPr bwMode="auto">
          <a:xfrm>
            <a:off x="7349216" y="5323705"/>
            <a:ext cx="315693" cy="460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rgbClr val="78B9E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713155" y="5563276"/>
            <a:ext cx="3502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Source Sans Pro"/>
              </a:rPr>
              <a:t>Loss function</a:t>
            </a:r>
            <a:r>
              <a:rPr lang="en-US" sz="2000" b="1" i="1" dirty="0" smtClean="0">
                <a:solidFill>
                  <a:srgbClr val="7F7F7F"/>
                </a:solidFill>
                <a:latin typeface="Source Sans Pro"/>
              </a:rPr>
              <a:t> and </a:t>
            </a:r>
            <a:r>
              <a:rPr lang="en-US" sz="2000" b="1" i="1" dirty="0" smtClean="0">
                <a:solidFill>
                  <a:srgbClr val="FF0000"/>
                </a:solidFill>
                <a:latin typeface="Source Sans Pro"/>
              </a:rPr>
              <a:t>Regret</a:t>
            </a:r>
            <a:endParaRPr lang="en-US" sz="2000" b="1" i="1" dirty="0">
              <a:solidFill>
                <a:srgbClr val="7F7F7F"/>
              </a:solidFill>
              <a:latin typeface="Source Sans Pro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712113" y="3114230"/>
            <a:ext cx="107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5FADE5"/>
                </a:solidFill>
                <a:latin typeface="Source Sans Pro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791210231"/>
      </p:ext>
    </p:extLst>
  </p:cSld>
  <p:clrMapOvr>
    <a:masterClrMapping/>
  </p:clrMapOvr>
  <p:transition spd="med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4496 3.7037E-6 L 0.22101 0.29398 " pathEditMode="relative" rAng="0" ptsTypes="AAA">
                                      <p:cBhvr>
                                        <p:cTn id="1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  <p:bldP spid="62" grpId="0"/>
      <p:bldP spid="63" grpId="0" animBg="1"/>
      <p:bldP spid="64" grpId="0" animBg="1"/>
      <p:bldP spid="66" grpId="0"/>
      <p:bldP spid="67" grpId="0" animBg="1"/>
      <p:bldP spid="68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37000"/>
            <a:ext cx="121920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46600"/>
            <a:ext cx="10972800" cy="492123"/>
          </a:xfrm>
        </p:spPr>
        <p:txBody>
          <a:bodyPr>
            <a:noAutofit/>
          </a:bodyPr>
          <a:lstStyle/>
          <a:p>
            <a:pPr algn="r"/>
            <a:r>
              <a:rPr lang="en-US" altLang="zh-CN" sz="5400" dirty="0" smtClean="0">
                <a:solidFill>
                  <a:schemeClr val="bg1"/>
                </a:solidFill>
                <a:latin typeface="Source Sans Pro" pitchFamily="34" charset="0"/>
              </a:rPr>
              <a:t>Candidate Solutions</a:t>
            </a:r>
            <a:endParaRPr lang="en-US" sz="54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609600" y="5257800"/>
            <a:ext cx="10972800" cy="406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457189" indent="-457189" algn="r">
              <a:spcBef>
                <a:spcPct val="20000"/>
              </a:spcBef>
            </a:pPr>
            <a:r>
              <a:rPr lang="en-US" altLang="zh-CN" dirty="0" smtClean="0">
                <a:solidFill>
                  <a:prstClr val="white"/>
                </a:solidFill>
                <a:latin typeface="Source Sans Pro Light" pitchFamily="34" charset="0"/>
              </a:rPr>
              <a:t>Enlightenment from</a:t>
            </a:r>
            <a:r>
              <a:rPr lang="en-US" altLang="zh-CN" b="1" dirty="0" smtClean="0">
                <a:solidFill>
                  <a:prstClr val="white"/>
                </a:solidFill>
                <a:latin typeface="Source Sans Pro Light" pitchFamily="34" charset="0"/>
              </a:rPr>
              <a:t> Top Work</a:t>
            </a:r>
            <a:endParaRPr lang="en-US" b="1" dirty="0">
              <a:solidFill>
                <a:prstClr val="white"/>
              </a:solidFill>
              <a:latin typeface="Source Sans Pro Light" pitchFamily="34" charset="0"/>
            </a:endParaRPr>
          </a:p>
        </p:txBody>
      </p:sp>
      <p:grpSp>
        <p:nvGrpSpPr>
          <p:cNvPr id="9" name="Group 25"/>
          <p:cNvGrpSpPr/>
          <p:nvPr/>
        </p:nvGrpSpPr>
        <p:grpSpPr>
          <a:xfrm>
            <a:off x="3309660" y="4211395"/>
            <a:ext cx="1674186" cy="1597792"/>
            <a:chOff x="1975693" y="2187576"/>
            <a:chExt cx="366676" cy="366050"/>
          </a:xfrm>
          <a:solidFill>
            <a:schemeClr val="bg1"/>
          </a:solidFill>
        </p:grpSpPr>
        <p:sp>
          <p:nvSpPr>
            <p:cNvPr id="10" name="AutoShape 128"/>
            <p:cNvSpPr>
              <a:spLocks/>
            </p:cNvSpPr>
            <p:nvPr/>
          </p:nvSpPr>
          <p:spPr bwMode="auto">
            <a:xfrm>
              <a:off x="1975693" y="2187576"/>
              <a:ext cx="366676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AutoShape 129"/>
            <p:cNvSpPr>
              <a:spLocks/>
            </p:cNvSpPr>
            <p:nvPr/>
          </p:nvSpPr>
          <p:spPr bwMode="auto">
            <a:xfrm>
              <a:off x="2204709" y="2233253"/>
              <a:ext cx="91356" cy="91356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604608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8240" y="498478"/>
            <a:ext cx="9875520" cy="492122"/>
          </a:xfrm>
        </p:spPr>
        <p:txBody>
          <a:bodyPr>
            <a:noAutofit/>
          </a:bodyPr>
          <a:lstStyle/>
          <a:p>
            <a:r>
              <a:rPr lang="en-US" sz="336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itchFamily="34" charset="0"/>
              </a:rPr>
              <a:t>Available Techniques</a:t>
            </a:r>
            <a:endParaRPr lang="en-US" sz="3360" dirty="0">
              <a:solidFill>
                <a:schemeClr val="tx1">
                  <a:lumMod val="50000"/>
                  <a:lumOff val="50000"/>
                </a:schemeClr>
              </a:solidFill>
              <a:latin typeface="Source Sans Pro" pitchFamily="34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158240" y="990601"/>
            <a:ext cx="9875520" cy="40640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marL="411480" indent="-411480" algn="ctr">
              <a:spcBef>
                <a:spcPct val="20000"/>
              </a:spcBef>
            </a:pPr>
            <a:r>
              <a:rPr lang="ms-MY" sz="144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Intensive </a:t>
            </a:r>
            <a:r>
              <a:rPr lang="ms-MY" sz="160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Reading</a:t>
            </a:r>
            <a:r>
              <a:rPr lang="ms-MY" sz="1440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, Deeply Thinking and </a:t>
            </a:r>
            <a:r>
              <a:rPr lang="ms-MY" sz="144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Innovative Mechanism</a:t>
            </a:r>
            <a:endParaRPr lang="en-US" sz="1440" b="1" dirty="0">
              <a:solidFill>
                <a:prstClr val="white">
                  <a:lumMod val="65000"/>
                </a:prstClr>
              </a:solidFill>
              <a:latin typeface="Source Sans Pro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5040" y="1584927"/>
            <a:ext cx="2340924" cy="1950274"/>
            <a:chOff x="361456" y="1352556"/>
            <a:chExt cx="1950770" cy="1462708"/>
          </a:xfrm>
          <a:solidFill>
            <a:srgbClr val="1B6AA3"/>
          </a:solidFill>
        </p:grpSpPr>
        <p:sp>
          <p:nvSpPr>
            <p:cNvPr id="20" name="Curved Right Arrow 19"/>
            <p:cNvSpPr/>
            <p:nvPr/>
          </p:nvSpPr>
          <p:spPr>
            <a:xfrm>
              <a:off x="361456" y="1778400"/>
              <a:ext cx="685800" cy="1036864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srgbClr val="000000"/>
                </a:solidFill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685800" y="1352556"/>
              <a:ext cx="1626426" cy="7156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Truthfulness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05352" y="2925707"/>
            <a:ext cx="2351315" cy="1992085"/>
            <a:chOff x="1123456" y="2159400"/>
            <a:chExt cx="1959429" cy="1494064"/>
          </a:xfrm>
          <a:solidFill>
            <a:srgbClr val="5AAAE4"/>
          </a:solidFill>
        </p:grpSpPr>
        <p:sp>
          <p:nvSpPr>
            <p:cNvPr id="17" name="Curved Right Arrow 16"/>
            <p:cNvSpPr/>
            <p:nvPr/>
          </p:nvSpPr>
          <p:spPr>
            <a:xfrm>
              <a:off x="1123456" y="2616600"/>
              <a:ext cx="685800" cy="1036864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srgbClr val="000000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456459" y="2159400"/>
              <a:ext cx="1626426" cy="715628"/>
            </a:xfrm>
            <a:prstGeom prst="homePlate">
              <a:avLst/>
            </a:prstGeom>
            <a:solidFill>
              <a:srgbClr val="6EA5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Budget &amp; Regret </a:t>
              </a:r>
            </a:p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I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28312" y="4266487"/>
            <a:ext cx="2338253" cy="1992085"/>
            <a:chOff x="1868139" y="2997600"/>
            <a:chExt cx="1948544" cy="1494064"/>
          </a:xfrm>
          <a:solidFill>
            <a:srgbClr val="91C6ED"/>
          </a:solidFill>
        </p:grpSpPr>
        <p:sp>
          <p:nvSpPr>
            <p:cNvPr id="18" name="Curved Right Arrow 17"/>
            <p:cNvSpPr/>
            <p:nvPr/>
          </p:nvSpPr>
          <p:spPr>
            <a:xfrm>
              <a:off x="1868139" y="3454800"/>
              <a:ext cx="685800" cy="1036864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srgbClr val="000000"/>
                </a:solidFill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>
              <a:off x="2190256" y="2997600"/>
              <a:ext cx="1626427" cy="715628"/>
            </a:xfrm>
            <a:prstGeom prst="homePlate">
              <a:avLst/>
            </a:prstGeom>
            <a:solidFill>
              <a:srgbClr val="5AAA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Budget &amp; Regret II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Pentagon 8"/>
          <p:cNvSpPr/>
          <p:nvPr/>
        </p:nvSpPr>
        <p:spPr>
          <a:xfrm>
            <a:off x="3933416" y="5607268"/>
            <a:ext cx="1951711" cy="954170"/>
          </a:xfrm>
          <a:prstGeom prst="homePlate">
            <a:avLst/>
          </a:prstGeom>
          <a:solidFill>
            <a:srgbClr val="94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Future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Work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868515" y="2056231"/>
            <a:ext cx="1570216" cy="10885"/>
          </a:xfrm>
          <a:prstGeom prst="line">
            <a:avLst/>
          </a:prstGeom>
          <a:ln w="3175">
            <a:solidFill>
              <a:srgbClr val="1B6AA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653623" y="3391569"/>
            <a:ext cx="1570216" cy="10885"/>
          </a:xfrm>
          <a:prstGeom prst="line">
            <a:avLst/>
          </a:prstGeom>
          <a:ln w="3175">
            <a:solidFill>
              <a:srgbClr val="6EA5D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53105" y="4738129"/>
            <a:ext cx="1570216" cy="10885"/>
          </a:xfrm>
          <a:prstGeom prst="line">
            <a:avLst/>
          </a:prstGeom>
          <a:ln w="3175">
            <a:solidFill>
              <a:srgbClr val="5AAAE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271797" y="6078910"/>
            <a:ext cx="1570216" cy="10885"/>
          </a:xfrm>
          <a:prstGeom prst="line">
            <a:avLst/>
          </a:prstGeom>
          <a:ln w="3175">
            <a:solidFill>
              <a:srgbClr val="94C8E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228683" y="5612741"/>
            <a:ext cx="33959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4C8EE"/>
                </a:solidFill>
                <a:latin typeface="Source Sans Pro Light" pitchFamily="34" charset="0"/>
              </a:rPr>
              <a:t>Instantiation with indoor localization</a:t>
            </a:r>
          </a:p>
          <a:p>
            <a:r>
              <a:rPr lang="en-US" sz="1400" b="1" dirty="0">
                <a:solidFill>
                  <a:srgbClr val="FF0000"/>
                </a:solidFill>
                <a:latin typeface="Source Sans Pro Light" pitchFamily="34" charset="0"/>
              </a:rPr>
              <a:t>MLE with imperfect information</a:t>
            </a:r>
          </a:p>
          <a:p>
            <a:r>
              <a:rPr lang="en-US" sz="1400" b="1" dirty="0">
                <a:solidFill>
                  <a:srgbClr val="B7B7B7"/>
                </a:solidFill>
                <a:latin typeface="Source Sans Pro Light" pitchFamily="34" charset="0"/>
              </a:rPr>
              <a:t>(Infocom’15 Wen; TMC draft by </a:t>
            </a:r>
            <a:r>
              <a:rPr lang="en-US" sz="1400" b="1" dirty="0" err="1">
                <a:solidFill>
                  <a:srgbClr val="B7B7B7"/>
                </a:solidFill>
                <a:latin typeface="Source Sans Pro Light" pitchFamily="34" charset="0"/>
              </a:rPr>
              <a:t>Tian</a:t>
            </a:r>
            <a:r>
              <a:rPr lang="en-US" sz="1400" b="1" dirty="0" smtClean="0">
                <a:solidFill>
                  <a:srgbClr val="B7B7B7"/>
                </a:solidFill>
                <a:latin typeface="Source Sans Pro Light" pitchFamily="34" charset="0"/>
              </a:rPr>
              <a:t>)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Source Sans Pro Light" pitchFamily="34" charset="0"/>
              </a:rPr>
              <a:t>OPE, MAC, or signature schemes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11831" y="4271960"/>
            <a:ext cx="4510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5AAAE4"/>
                </a:solidFill>
                <a:latin typeface="Source Sans Pro Light" pitchFamily="34" charset="0"/>
              </a:rPr>
              <a:t>Multi-armed </a:t>
            </a:r>
            <a:r>
              <a:rPr lang="en-US" sz="1400" b="1" dirty="0">
                <a:solidFill>
                  <a:srgbClr val="5AAAE4"/>
                </a:solidFill>
                <a:latin typeface="Source Sans Pro Light" pitchFamily="34" charset="0"/>
              </a:rPr>
              <a:t>b</a:t>
            </a:r>
            <a:r>
              <a:rPr lang="en-US" sz="1400" b="1" dirty="0" smtClean="0">
                <a:solidFill>
                  <a:srgbClr val="5AAAE4"/>
                </a:solidFill>
                <a:latin typeface="Source Sans Pro Light" pitchFamily="34" charset="0"/>
              </a:rPr>
              <a:t>andit (MAB):</a:t>
            </a:r>
          </a:p>
          <a:p>
            <a:r>
              <a:rPr lang="en-US" sz="1400" b="1" dirty="0" smtClean="0">
                <a:solidFill>
                  <a:srgbClr val="A6A6A6"/>
                </a:solidFill>
                <a:latin typeface="Source Sans Pro Light" pitchFamily="34" charset="0"/>
              </a:rPr>
              <a:t>Tradeoff between </a:t>
            </a:r>
            <a:r>
              <a:rPr lang="en-US" sz="1400" b="1" dirty="0" smtClean="0">
                <a:solidFill>
                  <a:srgbClr val="FF0000"/>
                </a:solidFill>
                <a:latin typeface="Source Sans Pro Light" pitchFamily="34" charset="0"/>
              </a:rPr>
              <a:t>Exploration</a:t>
            </a:r>
            <a:r>
              <a:rPr lang="en-US" sz="1400" b="1" dirty="0" smtClean="0">
                <a:solidFill>
                  <a:srgbClr val="A6A6A6"/>
                </a:solidFill>
                <a:latin typeface="Source Sans Pro Light" pitchFamily="34" charset="0"/>
              </a:rPr>
              <a:t> and </a:t>
            </a:r>
            <a:r>
              <a:rPr lang="en-US" sz="1400" b="1" dirty="0" smtClean="0">
                <a:solidFill>
                  <a:srgbClr val="FF0000"/>
                </a:solidFill>
                <a:latin typeface="Source Sans Pro Light" pitchFamily="34" charset="0"/>
              </a:rPr>
              <a:t>Exploitation</a:t>
            </a:r>
          </a:p>
          <a:p>
            <a:r>
              <a:rPr lang="en-US" sz="1400" b="1" dirty="0" smtClean="0">
                <a:solidFill>
                  <a:srgbClr val="5AAAE4"/>
                </a:solidFill>
                <a:latin typeface="Source Sans Pro Light" pitchFamily="34" charset="0"/>
              </a:rPr>
              <a:t>Budgeted: </a:t>
            </a:r>
            <a:r>
              <a:rPr lang="en-US" sz="1400" b="1" dirty="0" smtClean="0">
                <a:solidFill>
                  <a:srgbClr val="A6A6A6"/>
                </a:solidFill>
                <a:latin typeface="Source Sans Pro Light" pitchFamily="34" charset="0"/>
              </a:rPr>
              <a:t>AAAI’13 Ding, AAMAS’15 </a:t>
            </a:r>
            <a:r>
              <a:rPr lang="en-US" sz="1400" b="1" dirty="0" err="1" smtClean="0">
                <a:solidFill>
                  <a:srgbClr val="A6A6A6"/>
                </a:solidFill>
                <a:latin typeface="Source Sans Pro Light" pitchFamily="34" charset="0"/>
              </a:rPr>
              <a:t>Biawas</a:t>
            </a:r>
            <a:endParaRPr lang="en-US" sz="1400" b="1" dirty="0" smtClean="0">
              <a:solidFill>
                <a:srgbClr val="A6A6A6"/>
              </a:solidFill>
              <a:latin typeface="Source Sans Pro Light" pitchFamily="34" charset="0"/>
            </a:endParaRPr>
          </a:p>
          <a:p>
            <a:r>
              <a:rPr lang="en-US" sz="1400" b="1" dirty="0" smtClean="0">
                <a:solidFill>
                  <a:srgbClr val="5AAAE4"/>
                </a:solidFill>
                <a:latin typeface="Source Sans Pro Light" pitchFamily="34" charset="0"/>
              </a:rPr>
              <a:t>Truthful</a:t>
            </a:r>
            <a:r>
              <a:rPr lang="en-US" sz="1400" b="1" dirty="0">
                <a:solidFill>
                  <a:srgbClr val="5AAAE4"/>
                </a:solidFill>
                <a:latin typeface="Source Sans Pro Light" pitchFamily="34" charset="0"/>
              </a:rPr>
              <a:t>: </a:t>
            </a:r>
            <a:r>
              <a:rPr lang="en-US" sz="1400" b="1" dirty="0">
                <a:solidFill>
                  <a:srgbClr val="A6A6A6"/>
                </a:solidFill>
                <a:latin typeface="Source Sans Pro Light" pitchFamily="34" charset="0"/>
              </a:rPr>
              <a:t>EC’09 </a:t>
            </a:r>
            <a:r>
              <a:rPr lang="en-US" sz="1400" b="1" dirty="0" err="1" smtClean="0">
                <a:solidFill>
                  <a:srgbClr val="A6A6A6"/>
                </a:solidFill>
                <a:latin typeface="Source Sans Pro Light" pitchFamily="34" charset="0"/>
              </a:rPr>
              <a:t>Babaioff</a:t>
            </a:r>
            <a:r>
              <a:rPr lang="en-US" sz="1400" b="1" dirty="0" smtClean="0">
                <a:solidFill>
                  <a:srgbClr val="A6A6A6"/>
                </a:solidFill>
                <a:latin typeface="Source Sans Pro Light" pitchFamily="34" charset="0"/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  <a:latin typeface="Source Sans Pro Light" pitchFamily="34" charset="0"/>
              </a:rPr>
              <a:t>WWW’13</a:t>
            </a:r>
            <a:r>
              <a:rPr lang="en-US" sz="1400" b="1" dirty="0" smtClean="0">
                <a:solidFill>
                  <a:srgbClr val="A6A6A6"/>
                </a:solidFill>
                <a:latin typeface="Source Sans Pro Light" pitchFamily="34" charset="0"/>
              </a:rPr>
              <a:t>, AAMAS’14 Jain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20795" y="2919620"/>
            <a:ext cx="4170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b="1" dirty="0" smtClean="0">
                <a:solidFill>
                  <a:srgbClr val="6EA5D2"/>
                </a:solidFill>
                <a:latin typeface="Source Sans Pro Light" pitchFamily="34" charset="0"/>
              </a:rPr>
              <a:t>Importance weighted regret bound:</a:t>
            </a:r>
          </a:p>
          <a:p>
            <a:r>
              <a:rPr lang="ms-MY" sz="14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ICML’09 Beygelzimer</a:t>
            </a:r>
            <a:r>
              <a:rPr lang="en-US" altLang="zh-CN" sz="14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;</a:t>
            </a:r>
            <a:endParaRPr lang="ms-MY" sz="1400" b="1" dirty="0" smtClean="0">
              <a:solidFill>
                <a:prstClr val="white">
                  <a:lumMod val="65000"/>
                </a:prstClr>
              </a:solidFill>
              <a:latin typeface="Source Sans Pro Light" pitchFamily="34" charset="0"/>
            </a:endParaRPr>
          </a:p>
          <a:p>
            <a:r>
              <a:rPr lang="ms-MY" sz="1400" b="1" dirty="0" smtClean="0">
                <a:solidFill>
                  <a:srgbClr val="FF0000"/>
                </a:solidFill>
                <a:latin typeface="Source Sans Pro Light" pitchFamily="34" charset="0"/>
              </a:rPr>
              <a:t>Low-cost learning via active data procurement</a:t>
            </a:r>
          </a:p>
          <a:p>
            <a:r>
              <a:rPr lang="ms-MY" sz="1400" b="1" dirty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EC’15 </a:t>
            </a:r>
            <a:r>
              <a:rPr lang="ms-MY" sz="1400" b="1" dirty="0" smtClean="0">
                <a:solidFill>
                  <a:prstClr val="white">
                    <a:lumMod val="65000"/>
                  </a:prstClr>
                </a:solidFill>
                <a:latin typeface="Source Sans Pro Light" pitchFamily="34" charset="0"/>
              </a:rPr>
              <a:t>Abernethy </a:t>
            </a:r>
            <a:endParaRPr lang="ms-MY" sz="1400" b="1" dirty="0">
              <a:solidFill>
                <a:prstClr val="white">
                  <a:lumMod val="65000"/>
                </a:prstClr>
              </a:solidFill>
              <a:latin typeface="Source Sans Pro Ligh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81282" y="1584619"/>
            <a:ext cx="3353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sz="1400" b="1" dirty="0" smtClean="0">
                <a:solidFill>
                  <a:srgbClr val="1B6AA3"/>
                </a:solidFill>
                <a:latin typeface="Source Sans Pro Light" pitchFamily="34" charset="0"/>
              </a:rPr>
              <a:t>Posted-price model: </a:t>
            </a:r>
          </a:p>
          <a:p>
            <a:r>
              <a:rPr lang="ms-MY" sz="1400" b="1" dirty="0" smtClean="0">
                <a:solidFill>
                  <a:srgbClr val="B7B7B7"/>
                </a:solidFill>
                <a:latin typeface="Source Sans Pro Light" pitchFamily="34" charset="0"/>
              </a:rPr>
              <a:t>EC’15 Abernethy &amp; WWW’13 Singla</a:t>
            </a:r>
          </a:p>
          <a:p>
            <a:r>
              <a:rPr lang="en-US" altLang="zh-CN" sz="1400" b="1" smtClean="0">
                <a:solidFill>
                  <a:srgbClr val="B7B7B7"/>
                </a:solidFill>
                <a:latin typeface="Source Sans Pro Light" pitchFamily="34" charset="0"/>
              </a:rPr>
              <a:t>Individual rationality</a:t>
            </a:r>
            <a:endParaRPr lang="en-US" altLang="zh-CN" sz="1400" b="1" dirty="0" smtClean="0">
              <a:solidFill>
                <a:srgbClr val="B7B7B7"/>
              </a:solidFill>
              <a:latin typeface="Source Sans Pro Light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Source Sans Pro Light" pitchFamily="34" charset="0"/>
              </a:rPr>
              <a:t>Take-it-or-leave-it</a:t>
            </a:r>
            <a:r>
              <a:rPr lang="en-US" sz="1400" b="1" dirty="0" smtClean="0">
                <a:solidFill>
                  <a:srgbClr val="B7B7B7"/>
                </a:solidFill>
                <a:latin typeface="Source Sans Pro Light" pitchFamily="34" charset="0"/>
              </a:rPr>
              <a:t> price offer</a:t>
            </a:r>
            <a:endParaRPr lang="ms-MY" sz="1400" b="1" dirty="0" smtClean="0">
              <a:solidFill>
                <a:srgbClr val="B7B7B7"/>
              </a:solidFill>
              <a:latin typeface="Source Sans Pro Light" pitchFamily="34" charset="0"/>
            </a:endParaRPr>
          </a:p>
        </p:txBody>
      </p:sp>
      <p:sp>
        <p:nvSpPr>
          <p:cNvPr id="23" name="Pentagon 42"/>
          <p:cNvSpPr/>
          <p:nvPr/>
        </p:nvSpPr>
        <p:spPr>
          <a:xfrm>
            <a:off x="11465079" y="6421788"/>
            <a:ext cx="457200" cy="304800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prstClr val="white"/>
                </a:solidFill>
                <a:latin typeface="Source Sans Pro" pitchFamily="34" charset="0"/>
              </a:rPr>
              <a:t>06</a:t>
            </a:r>
            <a:endParaRPr lang="en-US" sz="1200" dirty="0">
              <a:solidFill>
                <a:prstClr val="white"/>
              </a:solidFill>
              <a:latin typeface="Source Sans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圆角矩形标注 1"/>
              <p:cNvSpPr/>
              <p:nvPr/>
            </p:nvSpPr>
            <p:spPr>
              <a:xfrm>
                <a:off x="7675106" y="833294"/>
                <a:ext cx="3994199" cy="2263493"/>
              </a:xfrm>
              <a:prstGeom prst="wedgeRoundRectCallout">
                <a:avLst/>
              </a:prstGeom>
              <a:solidFill>
                <a:srgbClr val="6EA5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Propose a model of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online</a:t>
                </a:r>
                <a:r>
                  <a:rPr lang="en-US" altLang="zh-CN" dirty="0" smtClean="0"/>
                  <a:t> learning with purchased  data: </a:t>
                </a:r>
                <a:r>
                  <a:rPr lang="en-US" altLang="zh-CN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 </a:t>
                </a:r>
                <a:r>
                  <a:rPr lang="en-US" altLang="zh-CN" dirty="0" smtClean="0"/>
                  <a:t>arriving data points and a budget </a:t>
                </a:r>
                <a:r>
                  <a:rPr lang="en-US" altLang="zh-CN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altLang="zh-CN" dirty="0" smtClean="0"/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 smtClean="0"/>
                  <a:t>Show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regret</a:t>
                </a:r>
                <a:r>
                  <a:rPr lang="en-US" altLang="zh-CN" dirty="0" smtClean="0"/>
                  <a:t> on order of </a:t>
                </a:r>
                <a:r>
                  <a:rPr lang="en-US" altLang="zh-CN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</m:oMath>
                </a14:m>
                <a:r>
                  <a:rPr lang="en-US" altLang="zh-CN" dirty="0" smtClean="0"/>
                  <a:t> and lower bounds of the same order. </a:t>
                </a:r>
              </a:p>
            </p:txBody>
          </p:sp>
        </mc:Choice>
        <mc:Fallback xmlns="">
          <p:sp>
            <p:nvSpPr>
              <p:cNvPr id="2" name="圆角矩形标注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06" y="833294"/>
                <a:ext cx="3994199" cy="2263493"/>
              </a:xfrm>
              <a:prstGeom prst="wedgeRoundRectCallou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042571"/>
      </p:ext>
    </p:extLst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32" grpId="0"/>
      <p:bldP spid="33" grpId="0"/>
      <p:bldP spid="34" grpId="0"/>
      <p:bldP spid="35" grpId="0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5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8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3F3F3F"/>
      </a:dk2>
      <a:lt2>
        <a:srgbClr val="FCFCFC"/>
      </a:lt2>
      <a:accent1>
        <a:srgbClr val="F8D35E"/>
      </a:accent1>
      <a:accent2>
        <a:srgbClr val="1B6AA3"/>
      </a:accent2>
      <a:accent3>
        <a:srgbClr val="3FD5BA"/>
      </a:accent3>
      <a:accent4>
        <a:srgbClr val="F47264"/>
      </a:accent4>
      <a:accent5>
        <a:srgbClr val="8F8FBF"/>
      </a:accent5>
      <a:accent6>
        <a:srgbClr val="7CC8E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957</Words>
  <Application>Microsoft Office PowerPoint</Application>
  <PresentationFormat>宽屏</PresentationFormat>
  <Paragraphs>136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Open Sans</vt:lpstr>
      <vt:lpstr>Source Sans Pro</vt:lpstr>
      <vt:lpstr>Source Sans Pro ExtraLight</vt:lpstr>
      <vt:lpstr>Source Sans Pro Light</vt:lpstr>
      <vt:lpstr>宋体</vt:lpstr>
      <vt:lpstr>Arial</vt:lpstr>
      <vt:lpstr>Calibri</vt:lpstr>
      <vt:lpstr>Cambria Math</vt:lpstr>
      <vt:lpstr>Times New Roman</vt:lpstr>
      <vt:lpstr>Wingdings</vt:lpstr>
      <vt:lpstr>Office Theme</vt:lpstr>
      <vt:lpstr>9_Office Theme</vt:lpstr>
      <vt:lpstr>8_Office Theme</vt:lpstr>
      <vt:lpstr>15_Office Theme</vt:lpstr>
      <vt:lpstr>18_Office Theme</vt:lpstr>
      <vt:lpstr>1_Office Theme</vt:lpstr>
      <vt:lpstr>Incentive Mechanism Design</vt:lpstr>
      <vt:lpstr>Crowdsensing for Daily Life</vt:lpstr>
      <vt:lpstr>Crowdsensing Vision VS. Reality</vt:lpstr>
      <vt:lpstr>Online Fingerprints Collection</vt:lpstr>
      <vt:lpstr>System Model</vt:lpstr>
      <vt:lpstr>Design Goals</vt:lpstr>
      <vt:lpstr>Design Goals</vt:lpstr>
      <vt:lpstr>Candidate Solutions</vt:lpstr>
      <vt:lpstr>Available Techniques</vt:lpstr>
      <vt:lpstr>Reference</vt:lpstr>
      <vt:lpstr>Q &amp; A</vt:lpstr>
      <vt:lpstr>Acknowledgement to</vt:lpstr>
      <vt:lpstr>PowerPoint 演示文稿</vt:lpstr>
    </vt:vector>
  </TitlesOfParts>
  <Company>SJTU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Verifiable Auction</dc:title>
  <dc:creator>Rvince Niu</dc:creator>
  <cp:lastModifiedBy>Rvince Niu</cp:lastModifiedBy>
  <cp:revision>294</cp:revision>
  <dcterms:created xsi:type="dcterms:W3CDTF">2015-04-20T16:09:26Z</dcterms:created>
  <dcterms:modified xsi:type="dcterms:W3CDTF">2016-06-05T13:06:55Z</dcterms:modified>
</cp:coreProperties>
</file>