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20" autoAdjust="0"/>
    <p:restoredTop sz="80443" autoAdjust="0"/>
  </p:normalViewPr>
  <p:slideViewPr>
    <p:cSldViewPr>
      <p:cViewPr varScale="1">
        <p:scale>
          <a:sx n="56" d="100"/>
          <a:sy n="56" d="100"/>
        </p:scale>
        <p:origin x="-16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4FEC2B-4967-44BD-A65D-61EF4A7EBA7B}" type="datetimeFigureOut">
              <a:rPr lang="zh-CN" altLang="en-US" smtClean="0"/>
              <a:t>2016/5/29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F83C4C-E81F-4E2F-8BD7-AC0462E673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4435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600" dirty="0" smtClean="0"/>
              <a:t>Before talking about the technology,</a:t>
            </a:r>
            <a:r>
              <a:rPr lang="en-US" altLang="zh-CN" sz="1600" baseline="0" dirty="0" smtClean="0"/>
              <a:t> let’s take a look at the outline of the presentation.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600" baseline="0" dirty="0" smtClean="0"/>
              <a:t>First of all I want to talk about the motivation of using RFID and then I will give a brief introduction to RFID</a:t>
            </a:r>
            <a:r>
              <a:rPr lang="en-US" altLang="zh-CN" sz="1600" baseline="0" dirty="0" smtClean="0"/>
              <a:t>. As I’m responsible to investigating the modulation technology used in RFID </a:t>
            </a:r>
            <a:r>
              <a:rPr lang="en-US" altLang="zh-CN" sz="1600" baseline="0" dirty="0" smtClean="0"/>
              <a:t>I will mainly talk about </a:t>
            </a:r>
            <a:r>
              <a:rPr lang="en-US" altLang="zh-CN" sz="1600" baseline="0" dirty="0" smtClean="0"/>
              <a:t>it later </a:t>
            </a:r>
            <a:r>
              <a:rPr lang="en-US" altLang="zh-CN" sz="1600" baseline="0" dirty="0" smtClean="0"/>
              <a:t>which includes </a:t>
            </a:r>
            <a:r>
              <a:rPr lang="en-US" altLang="zh-CN" sz="1600" baseline="0" dirty="0" smtClean="0"/>
              <a:t>physical </a:t>
            </a:r>
            <a:r>
              <a:rPr lang="en-US" altLang="zh-CN" sz="1600" baseline="0" dirty="0" smtClean="0"/>
              <a:t>mechanism, that is </a:t>
            </a:r>
            <a:r>
              <a:rPr lang="en-US" altLang="zh-CN" sz="1600" dirty="0" smtClean="0"/>
              <a:t>Backscattering Modulation</a:t>
            </a:r>
            <a:r>
              <a:rPr lang="zh-CN" altLang="en-US" sz="1600" baseline="0" dirty="0" smtClean="0"/>
              <a:t> </a:t>
            </a:r>
            <a:r>
              <a:rPr lang="en-US" altLang="zh-CN" sz="1600" baseline="0" dirty="0" smtClean="0"/>
              <a:t>and digital modulation technology.</a:t>
            </a:r>
            <a:endParaRPr lang="en-US" altLang="zh-CN" sz="16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83C4C-E81F-4E2F-8BD7-AC0462E673F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9568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备注占位符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altLang="zh-CN" sz="1200" dirty="0" smtClean="0"/>
                  <a:t>Also the limitation is the range.</a:t>
                </a:r>
                <a:r>
                  <a:rPr lang="en-US" altLang="zh-CN" sz="1200" baseline="0" dirty="0" smtClean="0"/>
                  <a:t> Energy reflected to the reader is proportional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200" b="0" i="1" baseline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sz="1200" b="0" i="1" baseline="0" smtClean="0">
                            <a:latin typeface="Cambria Math"/>
                          </a:rPr>
                          <m:t>𝑟</m:t>
                        </m:r>
                      </m:e>
                      <m:sup>
                        <m:r>
                          <a:rPr lang="en-US" altLang="zh-CN" sz="1200" b="0" i="1" baseline="0" smtClean="0">
                            <a:latin typeface="Cambria Math"/>
                          </a:rPr>
                          <m:t>−4</m:t>
                        </m:r>
                      </m:sup>
                    </m:sSup>
                  </m:oMath>
                </a14:m>
                <a:r>
                  <a:rPr lang="en-US" altLang="zh-CN" sz="1200" baseline="0" dirty="0" smtClean="0"/>
                  <a:t>(r powered minus four)</a:t>
                </a:r>
              </a:p>
              <a:p>
                <a:r>
                  <a:rPr lang="en-US" altLang="zh-CN" dirty="0" smtClean="0"/>
                  <a:t>The system of </a:t>
                </a:r>
                <a:r>
                  <a:rPr lang="en-US" altLang="zh-CN" baseline="0" dirty="0" smtClean="0"/>
                  <a:t>our project uses far-field coupling.</a:t>
                </a:r>
              </a:p>
              <a:p>
                <a:r>
                  <a:rPr lang="en-US" altLang="zh-CN" baseline="0" dirty="0" smtClean="0"/>
                  <a:t>So far we know how the tag receive energy to modulate the signal but </a:t>
                </a:r>
                <a:r>
                  <a:rPr lang="en-US" altLang="zh-CN" baseline="0" dirty="0" smtClean="0"/>
                  <a:t>we don’t know how to make the signal backscattered to reader carry the information in tag. </a:t>
                </a:r>
                <a:r>
                  <a:rPr lang="en-US" altLang="zh-CN" baseline="0" dirty="0" smtClean="0"/>
                  <a:t>Next I want to talk about the digital </a:t>
                </a:r>
                <a:r>
                  <a:rPr lang="en-US" altLang="zh-CN" dirty="0" smtClean="0"/>
                  <a:t>Modulation </a:t>
                </a:r>
                <a:r>
                  <a:rPr lang="en-US" altLang="zh-CN" baseline="0" dirty="0" smtClean="0"/>
                  <a:t>technologies used </a:t>
                </a:r>
                <a:r>
                  <a:rPr lang="en-US" altLang="zh-CN" baseline="0" dirty="0" smtClean="0"/>
                  <a:t>in RFID.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备注占位符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altLang="zh-CN" sz="1200" dirty="0" smtClean="0"/>
                  <a:t>Also the limitation is the range.</a:t>
                </a:r>
                <a:r>
                  <a:rPr lang="en-US" altLang="zh-CN" sz="1200" baseline="0" dirty="0" smtClean="0"/>
                  <a:t> Energy reflected to the reader is proportional to </a:t>
                </a:r>
                <a:r>
                  <a:rPr lang="en-US" altLang="zh-CN" sz="1200" b="0" i="0" baseline="0" smtClean="0">
                    <a:latin typeface="Cambria Math"/>
                  </a:rPr>
                  <a:t>𝑟^(−4)</a:t>
                </a:r>
                <a:r>
                  <a:rPr lang="en-US" altLang="zh-CN" sz="1200" baseline="0" dirty="0" smtClean="0"/>
                  <a:t>(r powered minus four)</a:t>
                </a:r>
              </a:p>
              <a:p>
                <a:r>
                  <a:rPr lang="en-US" altLang="zh-CN" dirty="0" smtClean="0"/>
                  <a:t>The system of </a:t>
                </a:r>
                <a:r>
                  <a:rPr lang="en-US" altLang="zh-CN" baseline="0" dirty="0" smtClean="0"/>
                  <a:t>our project uses far-field coupling.</a:t>
                </a:r>
              </a:p>
              <a:p>
                <a:r>
                  <a:rPr lang="en-US" altLang="zh-CN" baseline="0" dirty="0" smtClean="0"/>
                  <a:t>So far we know how the tag receive energy to modulate the signal but what’s the modulation technology? Next I want to talk about the digital technologies used in RFID.</a:t>
                </a:r>
                <a:endParaRPr lang="zh-CN" altLang="en-US" dirty="0"/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83C4C-E81F-4E2F-8BD7-AC0462E673F8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43457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Briefly</a:t>
            </a:r>
            <a:r>
              <a:rPr lang="en-US" altLang="zh-CN" baseline="0" dirty="0" smtClean="0"/>
              <a:t> the circuit in the tag is like this.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aseline="0" dirty="0" smtClean="0"/>
              <a:t>We can see that there are two loads in the chip and their impedance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en-US" altLang="zh-CN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im'pi:dəns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 are different. Thus</a:t>
            </a:r>
            <a:r>
              <a:rPr lang="en-US" altLang="zh-CN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different impedance </a:t>
            </a:r>
            <a:r>
              <a:rPr lang="en-US" altLang="zh-CN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makes different </a:t>
            </a:r>
            <a:r>
              <a:rPr lang="en-US" altLang="zh-CN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current intensity to </a:t>
            </a:r>
            <a:r>
              <a:rPr lang="en-US" altLang="zh-CN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distinguish </a:t>
            </a:r>
            <a:r>
              <a:rPr lang="en-US" altLang="zh-CN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 from zero. Thus we can modulate the information on the signal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83C4C-E81F-4E2F-8BD7-AC0462E673F8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81771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So </a:t>
            </a:r>
            <a:r>
              <a:rPr lang="en-US" altLang="zh-CN" baseline="0" dirty="0" smtClean="0"/>
              <a:t>we get ASK modulation. The different amplitude of the signal forms a bit stream which consist of the information. Reader just need to see whether the amplitude of one cycle is greater than or smaller than a threshold to tell one from zero. </a:t>
            </a:r>
          </a:p>
          <a:p>
            <a:r>
              <a:rPr lang="en-US" altLang="zh-CN" baseline="0" dirty="0" smtClean="0"/>
              <a:t>Majority of tags use such a design as it can </a:t>
            </a:r>
            <a:r>
              <a:rPr lang="en-US" altLang="zh-CN" dirty="0" smtClean="0"/>
              <a:t>provide a high data rate and its circuit is easy to implement.</a:t>
            </a:r>
            <a:r>
              <a:rPr lang="en-US" altLang="zh-CN" baseline="0" dirty="0" smtClean="0"/>
              <a:t> But it has low noise immunity.</a:t>
            </a:r>
            <a:endParaRPr lang="en-US" altLang="zh-CN" dirty="0" smtClean="0"/>
          </a:p>
          <a:p>
            <a:endParaRPr lang="zh-CN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83C4C-E81F-4E2F-8BD7-AC0462E673F8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48249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备注占位符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There are some other modulation methods</a:t>
                </a:r>
                <a:r>
                  <a:rPr lang="en-US" altLang="zh-CN" baseline="0" dirty="0" smtClean="0"/>
                  <a:t> like FSK and PSK. </a:t>
                </a:r>
              </a:p>
              <a:p>
                <a:r>
                  <a:rPr lang="en-US" altLang="zh-CN" baseline="0" dirty="0" smtClean="0"/>
                  <a:t>In the former one, </a:t>
                </a:r>
                <a:r>
                  <a:rPr lang="en-US" altLang="zh-CN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the frequency of a carrier is switched between two frequencies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200" b="0" i="1" u="none" strike="noStrike" kern="1200" baseline="0" dirty="0" smtClean="0">
                            <a:solidFill>
                              <a:schemeClr val="tx1"/>
                            </a:solidFill>
                            <a:latin typeface="Cambria Math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lang="en-US" altLang="zh-CN" sz="1200" b="0" i="1" u="none" strike="noStrike" kern="1200" baseline="0" dirty="0" smtClean="0">
                            <a:solidFill>
                              <a:schemeClr val="tx1"/>
                            </a:solidFill>
                            <a:latin typeface="Cambria Math"/>
                            <a:ea typeface="+mn-ea"/>
                            <a:cs typeface="+mn-cs"/>
                          </a:rPr>
                          <m:t>𝑓</m:t>
                        </m:r>
                      </m:e>
                      <m:sub>
                        <m:r>
                          <a:rPr lang="en-US" altLang="zh-CN" sz="1200" b="0" i="1" u="none" strike="noStrike" kern="1200" baseline="0" dirty="0" smtClean="0">
                            <a:solidFill>
                              <a:schemeClr val="tx1"/>
                            </a:solidFill>
                            <a:latin typeface="Cambria Math"/>
                            <a:ea typeface="+mn-ea"/>
                            <a:cs typeface="+mn-cs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CN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200" b="0" i="1" u="none" strike="noStrike" kern="1200" baseline="0" smtClean="0">
                            <a:solidFill>
                              <a:schemeClr val="tx1"/>
                            </a:solidFill>
                            <a:latin typeface="Cambria Math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lang="en-US" altLang="zh-CN" sz="1200" b="0" i="1" u="none" strike="noStrike" kern="1200" baseline="0" smtClean="0">
                            <a:solidFill>
                              <a:schemeClr val="tx1"/>
                            </a:solidFill>
                            <a:latin typeface="Cambria Math"/>
                            <a:ea typeface="+mn-ea"/>
                            <a:cs typeface="+mn-cs"/>
                          </a:rPr>
                          <m:t>𝑓</m:t>
                        </m:r>
                      </m:e>
                      <m:sub>
                        <m:r>
                          <a:rPr lang="en-US" altLang="zh-CN" sz="1200" b="0" i="1" u="none" strike="noStrike" kern="1200" baseline="0" smtClean="0">
                            <a:solidFill>
                              <a:schemeClr val="tx1"/>
                            </a:solidFill>
                            <a:latin typeface="Cambria Math"/>
                            <a:ea typeface="+mn-ea"/>
                            <a:cs typeface="+mn-cs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CN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by a binary code signal.</a:t>
                </a:r>
              </a:p>
              <a:p>
                <a:r>
                  <a:rPr lang="en-US" altLang="zh-CN" dirty="0" smtClean="0"/>
                  <a:t>As for the latter one</a:t>
                </a:r>
                <a:r>
                  <a:rPr lang="en-US" altLang="zh-CN" baseline="0" dirty="0" smtClean="0"/>
                  <a:t>, </a:t>
                </a:r>
                <a:r>
                  <a:rPr lang="en-US" altLang="zh-CN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‘0’ and ‘1’ of signal are converted into corresponding phase states of the carrier.</a:t>
                </a:r>
              </a:p>
              <a:p>
                <a:r>
                  <a:rPr lang="en-US" altLang="zh-CN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Every modulation technology has its pros and cons but ASK is almost used by all passive tags as its simple circuit design.</a:t>
                </a:r>
                <a:endParaRPr lang="zh-CN" altLang="en-US" dirty="0"/>
              </a:p>
            </p:txBody>
          </p:sp>
        </mc:Choice>
        <mc:Fallback>
          <p:sp>
            <p:nvSpPr>
              <p:cNvPr id="3" name="备注占位符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There are some other modulation methods</a:t>
                </a:r>
                <a:r>
                  <a:rPr lang="en-US" altLang="zh-CN" baseline="0" dirty="0" smtClean="0"/>
                  <a:t> like FSK and PSK. </a:t>
                </a:r>
              </a:p>
              <a:p>
                <a:r>
                  <a:rPr lang="en-US" altLang="zh-CN" baseline="0" dirty="0" smtClean="0"/>
                  <a:t>In the former one, </a:t>
                </a:r>
                <a:r>
                  <a:rPr lang="en-US" altLang="zh-CN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the frequency of a carrier is switched between two frequencies </a:t>
                </a:r>
                <a:r>
                  <a:rPr lang="en-US" altLang="zh-CN" sz="1200" b="0" i="0" u="none" strike="noStrike" kern="1200" baseline="0" dirty="0" smtClean="0">
                    <a:solidFill>
                      <a:schemeClr val="tx1"/>
                    </a:solidFill>
                    <a:latin typeface="Cambria Math"/>
                    <a:ea typeface="+mn-ea"/>
                    <a:cs typeface="+mn-cs"/>
                  </a:rPr>
                  <a:t>𝑓_1</a:t>
                </a:r>
                <a:r>
                  <a:rPr lang="en-US" altLang="zh-CN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and </a:t>
                </a:r>
                <a:r>
                  <a:rPr lang="en-US" altLang="zh-CN" sz="1200" b="0" i="0" u="none" strike="noStrike" kern="1200" baseline="0" smtClean="0">
                    <a:solidFill>
                      <a:schemeClr val="tx1"/>
                    </a:solidFill>
                    <a:latin typeface="Cambria Math"/>
                    <a:ea typeface="+mn-ea"/>
                    <a:cs typeface="+mn-cs"/>
                  </a:rPr>
                  <a:t>𝑓_2</a:t>
                </a:r>
                <a:r>
                  <a:rPr lang="en-US" altLang="zh-CN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by a binary code signal.</a:t>
                </a:r>
              </a:p>
              <a:p>
                <a:r>
                  <a:rPr lang="en-US" altLang="zh-CN" dirty="0" smtClean="0"/>
                  <a:t>As for the latter one</a:t>
                </a:r>
                <a:r>
                  <a:rPr lang="en-US" altLang="zh-CN" baseline="0" dirty="0" smtClean="0"/>
                  <a:t>, </a:t>
                </a:r>
                <a:r>
                  <a:rPr lang="en-US" altLang="zh-CN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‘0’ and ‘1’ of signal are converted into corresponding phase states of the carrier.</a:t>
                </a:r>
              </a:p>
              <a:p>
                <a:r>
                  <a:rPr lang="en-US" altLang="zh-CN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Every modulation technology has its pros and cons but ASK is almost used by all passive tags as its simple circuit design.</a:t>
                </a:r>
                <a:endParaRPr lang="zh-CN" altLang="en-US" dirty="0"/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83C4C-E81F-4E2F-8BD7-AC0462E673F8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36460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Actually</a:t>
            </a:r>
            <a:r>
              <a:rPr lang="en-US" altLang="zh-CN" baseline="0" dirty="0" smtClean="0"/>
              <a:t> we conduct an series of experiment but limited by time I won’t introduce it, and later someone may talk about it.</a:t>
            </a:r>
          </a:p>
          <a:p>
            <a:r>
              <a:rPr lang="en-US" altLang="zh-CN" baseline="0" dirty="0" smtClean="0"/>
              <a:t>So that’s all for my presentation. Thank you.</a:t>
            </a:r>
          </a:p>
          <a:p>
            <a:r>
              <a:rPr lang="en-US" altLang="zh-CN" baseline="0" dirty="0" smtClean="0"/>
              <a:t>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83C4C-E81F-4E2F-8BD7-AC0462E673F8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3236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When</a:t>
            </a:r>
            <a:r>
              <a:rPr lang="en-US" altLang="zh-CN" baseline="0" dirty="0" smtClean="0"/>
              <a:t> we talk about an unfamiliar technology, first we should know why we want to use and study it. We can find the answer through history</a:t>
            </a:r>
            <a:endParaRPr lang="en-US" altLang="zh-CN" dirty="0" smtClean="0"/>
          </a:p>
          <a:p>
            <a:r>
              <a:rPr lang="en-US" altLang="zh-CN" dirty="0" smtClean="0"/>
              <a:t>Last</a:t>
            </a:r>
            <a:r>
              <a:rPr lang="en-US" altLang="zh-CN" baseline="0" dirty="0" smtClean="0"/>
              <a:t> century, RFID is invented to identify items automatically. We all know that barcode is used to identify item widely so why do we take effort to invent RFID?</a:t>
            </a:r>
          </a:p>
          <a:p>
            <a:r>
              <a:rPr lang="en-US" altLang="zh-CN" dirty="0" smtClean="0"/>
              <a:t>Compared with</a:t>
            </a:r>
            <a:r>
              <a:rPr lang="en-US" altLang="zh-CN" baseline="0" dirty="0" smtClean="0"/>
              <a:t> barcode, RFID has many advantages and here are two major ones.</a:t>
            </a:r>
          </a:p>
          <a:p>
            <a:pPr marL="228600" indent="-228600">
              <a:buAutoNum type="arabicPeriod"/>
            </a:pPr>
            <a:r>
              <a:rPr lang="en-US" altLang="zh-CN" baseline="0" dirty="0" smtClean="0"/>
              <a:t>RFID does not </a:t>
            </a:r>
            <a:r>
              <a:rPr lang="en-US" altLang="zh-CN" sz="1200" dirty="0" smtClean="0"/>
              <a:t>require human intervention, thus it 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reduces employment costs and eliminates human errors from data collection.</a:t>
            </a:r>
          </a:p>
          <a:p>
            <a:pPr marL="228600" indent="-228600">
              <a:buAutoNum type="arabicPeriod"/>
            </a:pP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no line-of-sight is required, tag placement is less constrained.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83C4C-E81F-4E2F-8BD7-AC0462E673F8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7125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Later, people</a:t>
            </a:r>
            <a:r>
              <a:rPr lang="en-US" altLang="zh-CN" baseline="0" dirty="0" smtClean="0"/>
              <a:t> find that RFID can also be used in indoor localization.</a:t>
            </a:r>
          </a:p>
          <a:p>
            <a:r>
              <a:rPr lang="en-US" altLang="zh-CN" baseline="0" dirty="0" smtClean="0"/>
              <a:t>Comparing RFID with currently used indoor localization technology, like BLE and WIFI, RFID has these superiorities:</a:t>
            </a:r>
          </a:p>
          <a:p>
            <a:pPr marL="228600" indent="-228600">
              <a:buAutoNum type="arabicPeriod"/>
            </a:pPr>
            <a:r>
              <a:rPr lang="en-US" altLang="zh-CN" baseline="0" dirty="0" smtClean="0"/>
              <a:t>All components of BLE need energy source but the tag component of RFID does not need energy source.</a:t>
            </a:r>
          </a:p>
          <a:p>
            <a:pPr marL="228600" indent="-228600">
              <a:buAutoNum type="arabicPeriod"/>
            </a:pPr>
            <a:r>
              <a:rPr lang="en-US" altLang="zh-CN" baseline="0" dirty="0" smtClean="0"/>
              <a:t>Different mechanism makes RFID more accurate than BLE thus it can be used in item-level localization, e.g. localizing books on a shelf.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83C4C-E81F-4E2F-8BD7-AC0462E673F8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0981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Now</a:t>
            </a:r>
            <a:r>
              <a:rPr lang="en-US" altLang="zh-CN" baseline="0" dirty="0" smtClean="0"/>
              <a:t> let me briefly introduce the RFID system.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aseline="0" dirty="0" smtClean="0"/>
              <a:t>RFID is short for radio frequency identification devices. The system is usually used for </a:t>
            </a:r>
            <a:r>
              <a:rPr lang="en-US" altLang="zh-CN" sz="1200" b="1" dirty="0" smtClean="0"/>
              <a:t>Item Identification</a:t>
            </a:r>
            <a:r>
              <a:rPr lang="en-US" altLang="zh-CN" dirty="0" smtClean="0"/>
              <a:t> </a:t>
            </a:r>
            <a:r>
              <a:rPr lang="en-US" altLang="zh-CN" baseline="0" dirty="0" smtClean="0"/>
              <a:t> and </a:t>
            </a:r>
            <a:r>
              <a:rPr lang="en-US" altLang="zh-CN" sz="1200" b="1" dirty="0" smtClean="0"/>
              <a:t>Indoor Localization</a:t>
            </a:r>
            <a:endParaRPr lang="en-US" altLang="zh-CN" baseline="0" dirty="0" smtClean="0"/>
          </a:p>
          <a:p>
            <a:r>
              <a:rPr lang="en-US" altLang="zh-CN" baseline="0" dirty="0" smtClean="0"/>
              <a:t>Usually a RFID system consists of these major components: Reader, antenna and RFID tag.</a:t>
            </a:r>
          </a:p>
          <a:p>
            <a:r>
              <a:rPr lang="en-US" altLang="zh-CN" baseline="0" dirty="0" smtClean="0"/>
              <a:t>Reader and antenna are used to transmit energy to tag and demodulate the signal it received from the tag.</a:t>
            </a:r>
          </a:p>
          <a:p>
            <a:r>
              <a:rPr lang="en-US" altLang="zh-CN" dirty="0" smtClean="0"/>
              <a:t>Tag is attached to the item to be localized like book or box.</a:t>
            </a:r>
            <a:r>
              <a:rPr lang="en-US" altLang="zh-CN" baseline="0" dirty="0" smtClean="0"/>
              <a:t> </a:t>
            </a:r>
            <a:r>
              <a:rPr lang="en-US" altLang="zh-CN" dirty="0" smtClean="0"/>
              <a:t>In</a:t>
            </a:r>
            <a:r>
              <a:rPr lang="en-US" altLang="zh-CN" baseline="0" dirty="0" smtClean="0"/>
              <a:t> </a:t>
            </a:r>
            <a:r>
              <a:rPr lang="en-US" altLang="zh-CN" baseline="0" dirty="0" smtClean="0"/>
              <a:t>our project the RFID tag is passive tag, which means it does not need source energy. It can use the energy from the reader </a:t>
            </a:r>
            <a:r>
              <a:rPr lang="en-US" altLang="zh-CN" baseline="0" dirty="0" smtClean="0"/>
              <a:t>to demodulate the command from reader and </a:t>
            </a:r>
            <a:r>
              <a:rPr lang="en-US" altLang="zh-CN" baseline="0" dirty="0" smtClean="0"/>
              <a:t>modulate the data in its memory and backscatter the signal to reader after modulation.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83C4C-E81F-4E2F-8BD7-AC0462E673F8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6463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This is an overall structure</a:t>
            </a:r>
            <a:r>
              <a:rPr lang="en-US" altLang="zh-CN" baseline="0" dirty="0" smtClean="0"/>
              <a:t> of a RFID system.</a:t>
            </a:r>
          </a:p>
          <a:p>
            <a:r>
              <a:rPr lang="en-US" altLang="zh-CN" baseline="0" dirty="0" smtClean="0"/>
              <a:t>A host computer or just a microprocessor with corresponding program controls the reader to send specified commands to the tag to read information from tag or write information into </a:t>
            </a:r>
            <a:r>
              <a:rPr lang="en-US" altLang="zh-CN" baseline="0" dirty="0" smtClean="0"/>
              <a:t>it. Receiving the signal from reader, tag will get energy from the signal, demodulate the command and backscatter a signal with information modulated in it.</a:t>
            </a:r>
            <a:endParaRPr lang="en-US" altLang="zh-CN" baseline="0" dirty="0" smtClean="0"/>
          </a:p>
          <a:p>
            <a:r>
              <a:rPr lang="en-US" altLang="zh-CN" baseline="0" dirty="0" smtClean="0"/>
              <a:t>What information is in the tag is out of my presentation and Li Neng will introduce it later.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83C4C-E81F-4E2F-8BD7-AC0462E673F8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2884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Here comes</a:t>
            </a:r>
            <a:r>
              <a:rPr lang="en-US" altLang="zh-CN" baseline="0" dirty="0" smtClean="0"/>
              <a:t> the detail of the technology.</a:t>
            </a:r>
          </a:p>
          <a:p>
            <a:r>
              <a:rPr lang="en-US" altLang="zh-CN" baseline="0" dirty="0" smtClean="0"/>
              <a:t>First let’s look at the definition of </a:t>
            </a:r>
            <a:r>
              <a:rPr lang="en-US" altLang="zh-CN" dirty="0" smtClean="0"/>
              <a:t>Backscattering Modulation</a:t>
            </a:r>
            <a:r>
              <a:rPr lang="en-US" altLang="zh-CN" baseline="0" dirty="0" smtClean="0"/>
              <a:t>……such a process is called </a:t>
            </a:r>
            <a:r>
              <a:rPr lang="en-US" altLang="zh-CN" dirty="0" smtClean="0"/>
              <a:t>Backscattering Modulation</a:t>
            </a:r>
            <a:endParaRPr lang="en-US" altLang="zh-CN" baseline="0" dirty="0" smtClean="0"/>
          </a:p>
          <a:p>
            <a:r>
              <a:rPr lang="en-US" altLang="zh-CN" baseline="0" dirty="0" smtClean="0"/>
              <a:t>I just talked about that tag can receive energy from reader but how can it do so?</a:t>
            </a:r>
          </a:p>
          <a:p>
            <a:r>
              <a:rPr lang="en-US" altLang="zh-CN" baseline="0" dirty="0" smtClean="0"/>
              <a:t>According to the different mechanism used, </a:t>
            </a:r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Two fundamentally different RFID design approaches exist for transferring power from the reader to the tag. They are </a:t>
            </a:r>
            <a:r>
              <a:rPr lang="en-US" altLang="zh-CN" dirty="0" smtClean="0"/>
              <a:t>Near-field coupling and Far-field coupling</a:t>
            </a:r>
            <a:endParaRPr lang="zh-CN" altLang="en-US" dirty="0" smtClean="0"/>
          </a:p>
          <a:p>
            <a:endParaRPr lang="zh-CN" alt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83C4C-E81F-4E2F-8BD7-AC0462E673F8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84270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The first one is near-field</a:t>
            </a:r>
            <a:r>
              <a:rPr lang="en-US" altLang="zh-CN" baseline="0" dirty="0" smtClean="0"/>
              <a:t> coupling and it use magnetic induction(</a:t>
            </a:r>
            <a:r>
              <a:rPr lang="zh-CN" altLang="en-US" baseline="0" dirty="0" smtClean="0"/>
              <a:t>电磁感应）</a:t>
            </a:r>
            <a:r>
              <a:rPr lang="en-US" altLang="zh-CN" baseline="0" dirty="0" smtClean="0"/>
              <a:t>,and the total system can be seen as a 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transformer(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变压器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Both reader and tag has its own </a:t>
            </a:r>
            <a:r>
              <a:rPr lang="en-US" altLang="zh-CN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coil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en-US" altLang="zh-CN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kɔɪl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 thus tag can generate current from alternating magnetic field.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83C4C-E81F-4E2F-8BD7-AC0462E673F8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07170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备注占位符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Though</a:t>
                </a:r>
                <a:r>
                  <a:rPr lang="en-US" altLang="zh-CN" baseline="0" dirty="0" smtClean="0"/>
                  <a:t> the design is easy to implement, it has limitation.</a:t>
                </a:r>
              </a:p>
              <a:p>
                <a:pPr marL="228600" indent="-228600">
                  <a:buAutoNum type="arabicParenR"/>
                </a:pPr>
                <a:r>
                  <a:rPr lang="en-US" altLang="zh-CN" baseline="0" dirty="0" smtClean="0"/>
                  <a:t>One wavelength</a:t>
                </a:r>
              </a:p>
              <a:p>
                <a:pPr marL="228600" indent="-228600">
                  <a:buAutoNum type="arabicParenR"/>
                </a:pPr>
                <a:r>
                  <a:rPr lang="en-US" altLang="zh-CN" baseline="0" dirty="0" smtClean="0"/>
                  <a:t>Attenuation of power is proportional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baseline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b="0" i="1" baseline="0" smtClean="0">
                            <a:latin typeface="Cambria Math"/>
                          </a:rPr>
                          <m:t>𝑟</m:t>
                        </m:r>
                      </m:e>
                      <m:sup>
                        <m:r>
                          <a:rPr lang="en-US" altLang="zh-CN" b="0" i="1" baseline="0" smtClean="0">
                            <a:latin typeface="Cambria Math"/>
                          </a:rPr>
                          <m:t>−6</m:t>
                        </m:r>
                      </m:sup>
                    </m:sSup>
                  </m:oMath>
                </a14:m>
                <a:r>
                  <a:rPr lang="en-US" altLang="zh-CN" dirty="0" smtClean="0"/>
                  <a:t>(r powered minus six)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备注占位符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Though</a:t>
                </a:r>
                <a:r>
                  <a:rPr lang="en-US" altLang="zh-CN" baseline="0" dirty="0" smtClean="0"/>
                  <a:t> the design is easy to implement, it has limitation.</a:t>
                </a:r>
              </a:p>
              <a:p>
                <a:pPr marL="228600" indent="-228600">
                  <a:buAutoNum type="arabicParenR"/>
                </a:pPr>
                <a:r>
                  <a:rPr lang="en-US" altLang="zh-CN" baseline="0" dirty="0" smtClean="0"/>
                  <a:t>One wavelength</a:t>
                </a:r>
              </a:p>
              <a:p>
                <a:pPr marL="228600" indent="-228600">
                  <a:buAutoNum type="arabicParenR"/>
                </a:pPr>
                <a:r>
                  <a:rPr lang="en-US" altLang="zh-CN" baseline="0" dirty="0" smtClean="0"/>
                  <a:t>Attenuation of power is proportional to </a:t>
                </a:r>
                <a:r>
                  <a:rPr lang="en-US" altLang="zh-CN" b="0" i="0" baseline="0" smtClean="0">
                    <a:latin typeface="Cambria Math"/>
                  </a:rPr>
                  <a:t>𝑟^(−6)</a:t>
                </a:r>
                <a:r>
                  <a:rPr lang="en-US" altLang="zh-CN" dirty="0" smtClean="0"/>
                  <a:t>(r powered minus six)</a:t>
                </a:r>
                <a:endParaRPr lang="zh-CN" altLang="en-US" dirty="0"/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83C4C-E81F-4E2F-8BD7-AC0462E673F8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07208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Next</a:t>
            </a:r>
            <a:r>
              <a:rPr lang="en-US" altLang="zh-CN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far-field coupling.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RFID tags based on far-field coupling capture electromagnetic waves propagating from a </a:t>
            </a:r>
            <a:r>
              <a:rPr lang="en-US" altLang="zh-CN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dipole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[‘</a:t>
            </a:r>
            <a:r>
              <a:rPr lang="en-US" altLang="zh-CN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daipəul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</a:t>
            </a:r>
            <a:r>
              <a:rPr lang="en-US" altLang="zh-CN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antenna</a:t>
            </a:r>
            <a:r>
              <a:rPr lang="en-US" altLang="zh-CN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CN" alt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偶极子天线</a:t>
            </a:r>
            <a:r>
              <a:rPr lang="en-US" altLang="zh-CN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en-US" altLang="zh-CN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attached to the reader. A smaller</a:t>
            </a:r>
            <a:r>
              <a:rPr lang="en-US" altLang="zh-CN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dipole antenna 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tag receives this energy as an alternating potential difference that appears across the arms of the dipole.</a:t>
            </a:r>
            <a:endParaRPr lang="zh-CN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83C4C-E81F-4E2F-8BD7-AC0462E673F8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7827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2016/5/29</a:t>
            </a:fld>
            <a:endParaRPr lang="zh-CN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66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55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7736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>
            <a:lvl1pPr>
              <a:defRPr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825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904"/>
          </a:xfrm>
        </p:spPr>
        <p:txBody>
          <a:bodyPr/>
          <a:lstStyle>
            <a:lvl1pPr algn="l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432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2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5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Oval 8"/>
          <p:cNvSpPr/>
          <p:nvPr/>
        </p:nvSpPr>
        <p:spPr>
          <a:xfrm>
            <a:off x="4296729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151224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49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50"/>
            <a:ext cx="4041648" cy="391318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17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25"/>
            <a:ext cx="8229600" cy="16002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5407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1633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8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273052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8" y="2438402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4775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7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291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2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530820CF-B880-4189-942D-D702A7CBA730}" type="datetimeFigureOut">
              <a:rPr lang="zh-CN" altLang="en-US" smtClean="0"/>
              <a:t>2016/5/29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2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6356352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Oval 6"/>
          <p:cNvSpPr/>
          <p:nvPr/>
        </p:nvSpPr>
        <p:spPr>
          <a:xfrm>
            <a:off x="8457761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2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432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lnSpc>
          <a:spcPts val="4800"/>
        </a:lnSpc>
        <a:spcBef>
          <a:spcPct val="0"/>
        </a:spcBef>
        <a:buNone/>
        <a:defRPr sz="480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Li He</a:t>
            </a:r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Modulation Technology </a:t>
            </a:r>
            <a:br>
              <a:rPr lang="en-US" altLang="zh-CN" dirty="0" smtClean="0"/>
            </a:br>
            <a:r>
              <a:rPr lang="en-US" altLang="zh-CN" dirty="0" smtClean="0"/>
              <a:t>in RFID</a:t>
            </a:r>
            <a:br>
              <a:rPr lang="en-US" altLang="zh-CN" dirty="0" smtClean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1577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Backscattering Modulation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200" b="1" dirty="0" smtClean="0"/>
              <a:t>FAR-FIELD COUPLING</a:t>
            </a:r>
          </a:p>
          <a:p>
            <a:r>
              <a:rPr lang="en-US" altLang="zh-CN" b="1" dirty="0"/>
              <a:t>Mechanism: </a:t>
            </a:r>
            <a:r>
              <a:rPr lang="en-US" altLang="zh-CN" dirty="0"/>
              <a:t>electromagnetic (EM) wave capture</a:t>
            </a:r>
            <a:endParaRPr lang="zh-CN" altLang="zh-CN" dirty="0"/>
          </a:p>
          <a:p>
            <a:endParaRPr lang="en-US" altLang="zh-CN" sz="3200" b="1" dirty="0" smtClean="0"/>
          </a:p>
          <a:p>
            <a:endParaRPr lang="zh-CN" altLang="en-US" sz="3200" b="1" dirty="0"/>
          </a:p>
          <a:p>
            <a:endParaRPr lang="zh-CN" altLang="en-US" dirty="0"/>
          </a:p>
        </p:txBody>
      </p:sp>
      <p:pic>
        <p:nvPicPr>
          <p:cNvPr id="4" name="图片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852936"/>
            <a:ext cx="7632848" cy="34383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9237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Backscattering Modulation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sz="3200" b="1" dirty="0" smtClean="0"/>
                  <a:t>FAR-FIELD COUPLING</a:t>
                </a:r>
              </a:p>
              <a:p>
                <a:r>
                  <a:rPr lang="en-US" altLang="zh-CN" b="1" dirty="0"/>
                  <a:t>Mechanism: </a:t>
                </a:r>
                <a:r>
                  <a:rPr lang="en-US" altLang="zh-CN" dirty="0"/>
                  <a:t>electromagnetic (EM) wave capture</a:t>
                </a:r>
                <a:endParaRPr lang="zh-CN" altLang="zh-CN" dirty="0"/>
              </a:p>
              <a:p>
                <a:endParaRPr lang="en-US" altLang="zh-CN" dirty="0" smtClean="0"/>
              </a:p>
              <a:p>
                <a:r>
                  <a:rPr lang="en-US" altLang="zh-CN" b="1" dirty="0"/>
                  <a:t>Limitation:</a:t>
                </a:r>
                <a:endParaRPr lang="zh-CN" altLang="zh-CN" dirty="0"/>
              </a:p>
              <a:p>
                <a:pPr lvl="1"/>
                <a:r>
                  <a:rPr lang="en-US" altLang="zh-CN" sz="2400" dirty="0" smtClean="0"/>
                  <a:t>Energy </a:t>
                </a:r>
                <a:r>
                  <a:rPr lang="en-US" altLang="zh-CN" sz="2400" dirty="0"/>
                  <a:t>reflected to the reader</a:t>
                </a:r>
                <a:endParaRPr lang="zh-CN" altLang="zh-CN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/>
                        </a:rPr>
                        <m:t>𝑒𝑛𝑒𝑟𝑔𝑦</m:t>
                      </m:r>
                      <m:r>
                        <a:rPr lang="en-US" altLang="zh-CN" i="1">
                          <a:latin typeface="Cambria Math"/>
                        </a:rPr>
                        <m:t> </m:t>
                      </m:r>
                      <m:r>
                        <a:rPr lang="en-US" altLang="zh-CN" i="1">
                          <a:latin typeface="Cambria Math"/>
                        </a:rPr>
                        <m:t>𝑔𝑎𝑖𝑛</m:t>
                      </m:r>
                      <m:r>
                        <a:rPr lang="en-US" altLang="zh-CN" i="1">
                          <a:latin typeface="Cambria Math"/>
                        </a:rPr>
                        <m:t> </m:t>
                      </m:r>
                      <m:r>
                        <a:rPr lang="en-US" altLang="zh-CN" i="1">
                          <a:latin typeface="Cambria Math"/>
                        </a:rPr>
                        <m:t>𝑏𝑦</m:t>
                      </m:r>
                      <m:r>
                        <a:rPr lang="en-US" altLang="zh-CN" i="1">
                          <a:latin typeface="Cambria Math"/>
                        </a:rPr>
                        <m:t> </m:t>
                      </m:r>
                      <m:r>
                        <a:rPr lang="en-US" altLang="zh-CN" i="1">
                          <a:latin typeface="Cambria Math"/>
                        </a:rPr>
                        <m:t>𝑡h𝑒</m:t>
                      </m:r>
                      <m:r>
                        <a:rPr lang="en-US" altLang="zh-CN" i="1">
                          <a:latin typeface="Cambria Math"/>
                        </a:rPr>
                        <m:t> </m:t>
                      </m:r>
                      <m:r>
                        <a:rPr lang="en-US" altLang="zh-CN" i="1">
                          <a:latin typeface="Cambria Math"/>
                        </a:rPr>
                        <m:t>𝑟𝑒𝑎𝑑𝑒𝑟</m:t>
                      </m:r>
                      <m:r>
                        <a:rPr lang="en-US" altLang="zh-CN" i="1">
                          <a:latin typeface="Cambria Math"/>
                        </a:rPr>
                        <m:t>∝</m:t>
                      </m:r>
                      <m:f>
                        <m:fPr>
                          <m:ctrlPr>
                            <a:rPr lang="zh-CN" altLang="zh-CN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zh-CN" i="1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zh-CN" altLang="zh-CN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zh-CN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altLang="zh-CN" i="1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zh-CN" altLang="zh-CN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048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Digital Modulation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Circuit in the tag</a:t>
            </a:r>
          </a:p>
          <a:p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492896"/>
            <a:ext cx="2376264" cy="2977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6639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Digital Modulation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ASK: amplitude </a:t>
            </a:r>
            <a:r>
              <a:rPr lang="en-US" altLang="zh-CN" dirty="0"/>
              <a:t>shift </a:t>
            </a:r>
            <a:r>
              <a:rPr lang="en-US" altLang="zh-CN" dirty="0" smtClean="0"/>
              <a:t>keying(</a:t>
            </a:r>
            <a:r>
              <a:rPr lang="zh-CN" altLang="en-US" dirty="0"/>
              <a:t>振幅键</a:t>
            </a:r>
            <a:r>
              <a:rPr lang="zh-CN" altLang="en-US" dirty="0" smtClean="0"/>
              <a:t>控</a:t>
            </a:r>
            <a:r>
              <a:rPr lang="en-US" altLang="zh-CN" dirty="0" smtClean="0"/>
              <a:t>)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/>
              <a:t>Pros: provide a high data </a:t>
            </a:r>
            <a:r>
              <a:rPr lang="en-US" altLang="zh-CN" dirty="0" smtClean="0"/>
              <a:t>rate</a:t>
            </a:r>
          </a:p>
          <a:p>
            <a:pPr marL="0" indent="0">
              <a:buNone/>
            </a:pPr>
            <a:r>
              <a:rPr lang="en-US" altLang="zh-CN" dirty="0" smtClean="0"/>
              <a:t>	 </a:t>
            </a:r>
            <a:r>
              <a:rPr lang="en-US" altLang="zh-CN" dirty="0"/>
              <a:t>Circuit easy to </a:t>
            </a:r>
            <a:r>
              <a:rPr lang="en-US" altLang="zh-CN" dirty="0" smtClean="0"/>
              <a:t>implement</a:t>
            </a:r>
            <a:endParaRPr lang="zh-CN" altLang="zh-CN" dirty="0"/>
          </a:p>
          <a:p>
            <a:r>
              <a:rPr lang="en-US" altLang="zh-CN" dirty="0"/>
              <a:t>Cons: low noise immunity</a:t>
            </a:r>
            <a:endParaRPr lang="zh-CN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0" y="2157413"/>
            <a:ext cx="5524500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0732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Digital Modulation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FSK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PSK</a:t>
            </a:r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700808"/>
            <a:ext cx="4680520" cy="1981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009" y="3989205"/>
            <a:ext cx="4703287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5666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680808"/>
          </a:xfrm>
        </p:spPr>
        <p:txBody>
          <a:bodyPr/>
          <a:lstStyle/>
          <a:p>
            <a:pPr algn="ctr"/>
            <a:r>
              <a:rPr lang="en-US" sz="7200" dirty="0"/>
              <a:t>Thanks</a:t>
            </a: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57200" y="4126403"/>
            <a:ext cx="8229600" cy="199976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2746731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</a:p>
          <a:p>
            <a:endParaRPr lang="en-US" altLang="zh-CN" dirty="0" smtClean="0"/>
          </a:p>
          <a:p>
            <a:r>
              <a:rPr lang="en-US" altLang="zh-CN" dirty="0"/>
              <a:t>B</a:t>
            </a:r>
            <a:r>
              <a:rPr lang="en-US" altLang="zh-CN" dirty="0" smtClean="0"/>
              <a:t>rief Introduction to RFID</a:t>
            </a:r>
          </a:p>
          <a:p>
            <a:endParaRPr lang="en-US" altLang="zh-CN" dirty="0"/>
          </a:p>
          <a:p>
            <a:r>
              <a:rPr lang="en-US" altLang="zh-CN" dirty="0" smtClean="0"/>
              <a:t>Backscattering Modulation</a:t>
            </a:r>
          </a:p>
          <a:p>
            <a:endParaRPr lang="en-US" altLang="zh-CN" dirty="0"/>
          </a:p>
          <a:p>
            <a:r>
              <a:rPr lang="en-US" altLang="zh-CN" dirty="0" smtClean="0"/>
              <a:t>Digital Modulation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67610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853133"/>
          </a:xfrm>
        </p:spPr>
        <p:txBody>
          <a:bodyPr/>
          <a:lstStyle/>
          <a:p>
            <a:r>
              <a:rPr lang="en-US" altLang="zh-CN" dirty="0" smtClean="0"/>
              <a:t>RFID is a new technology mainly used for</a:t>
            </a:r>
          </a:p>
          <a:p>
            <a:pPr marL="0" indent="0" algn="ctr">
              <a:buNone/>
            </a:pPr>
            <a:r>
              <a:rPr lang="en-US" altLang="zh-CN" sz="3200" b="1" dirty="0" smtClean="0"/>
              <a:t>   Item Identification</a:t>
            </a:r>
            <a:r>
              <a:rPr lang="en-US" altLang="zh-CN" dirty="0" smtClean="0"/>
              <a:t> 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lvl="1"/>
            <a:r>
              <a:rPr lang="en-US" altLang="zh-CN" sz="2400" dirty="0"/>
              <a:t>not </a:t>
            </a:r>
            <a:r>
              <a:rPr lang="en-US" altLang="zh-CN" sz="2400" dirty="0" smtClean="0"/>
              <a:t>require </a:t>
            </a:r>
            <a:r>
              <a:rPr lang="en-US" altLang="zh-CN" sz="2400" dirty="0"/>
              <a:t>human </a:t>
            </a:r>
            <a:r>
              <a:rPr lang="en-US" altLang="zh-CN" sz="2400" dirty="0" smtClean="0"/>
              <a:t>intervention</a:t>
            </a:r>
          </a:p>
          <a:p>
            <a:pPr lvl="1"/>
            <a:r>
              <a:rPr lang="en-US" altLang="zh-CN" sz="2400" dirty="0"/>
              <a:t>tag placement is less constrained</a:t>
            </a:r>
            <a:endParaRPr lang="en-US" altLang="zh-CN" sz="2400" dirty="0" smtClean="0"/>
          </a:p>
          <a:p>
            <a:pPr marL="0" indent="0">
              <a:buNone/>
            </a:pPr>
            <a:endParaRPr lang="en-US" altLang="zh-CN" b="1" dirty="0" smtClean="0"/>
          </a:p>
          <a:p>
            <a:endParaRPr lang="zh-CN" altLang="en-US" dirty="0"/>
          </a:p>
        </p:txBody>
      </p:sp>
      <p:grpSp>
        <p:nvGrpSpPr>
          <p:cNvPr id="9" name="组合 8"/>
          <p:cNvGrpSpPr/>
          <p:nvPr/>
        </p:nvGrpSpPr>
        <p:grpSpPr>
          <a:xfrm>
            <a:off x="508360" y="2857004"/>
            <a:ext cx="8018287" cy="2108696"/>
            <a:chOff x="470993" y="2780928"/>
            <a:chExt cx="8018287" cy="2108696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0072" y="2780928"/>
              <a:ext cx="3269208" cy="21086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993" y="2780928"/>
              <a:ext cx="3384376" cy="21086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4139952" y="3573666"/>
              <a:ext cx="79208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i="1" dirty="0" smtClean="0"/>
                <a:t>VS.</a:t>
              </a:r>
              <a:endParaRPr lang="zh-CN" altLang="en-US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620180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RFID is a new technology mainly used for</a:t>
            </a:r>
          </a:p>
          <a:p>
            <a:pPr marL="0" indent="0" algn="ctr">
              <a:buNone/>
            </a:pPr>
            <a:r>
              <a:rPr lang="en-US" altLang="zh-CN" sz="3200" b="1" dirty="0" smtClean="0"/>
              <a:t>Indoor Localization</a:t>
            </a:r>
          </a:p>
          <a:p>
            <a:pPr marL="0" indent="0" algn="ctr">
              <a:buNone/>
            </a:pPr>
            <a:endParaRPr lang="en-US" altLang="zh-CN" sz="3200" b="1" dirty="0"/>
          </a:p>
          <a:p>
            <a:pPr marL="0" indent="0" algn="ctr">
              <a:buNone/>
            </a:pPr>
            <a:endParaRPr lang="en-US" altLang="zh-CN" sz="3200" b="1" dirty="0" smtClean="0"/>
          </a:p>
          <a:p>
            <a:pPr marL="0" indent="0" algn="ctr">
              <a:buNone/>
            </a:pPr>
            <a:endParaRPr lang="en-US" altLang="zh-CN" sz="3200" b="1" dirty="0"/>
          </a:p>
          <a:p>
            <a:pPr marL="0" indent="0" algn="ctr">
              <a:buNone/>
            </a:pPr>
            <a:endParaRPr lang="en-US" altLang="zh-CN" sz="3200" b="1" dirty="0" smtClean="0"/>
          </a:p>
          <a:p>
            <a:pPr lvl="1"/>
            <a:r>
              <a:rPr lang="en-US" altLang="zh-CN" sz="2400" b="1" dirty="0" smtClean="0"/>
              <a:t>No energy source</a:t>
            </a:r>
            <a:endParaRPr lang="en-US" altLang="zh-CN" sz="2400" b="1" dirty="0" smtClean="0"/>
          </a:p>
          <a:p>
            <a:pPr lvl="1"/>
            <a:r>
              <a:rPr lang="en-US" altLang="zh-CN" sz="2400" b="1" dirty="0" smtClean="0"/>
              <a:t>More accurate</a:t>
            </a:r>
          </a:p>
          <a:p>
            <a:pPr lvl="1"/>
            <a:endParaRPr lang="en-US" altLang="zh-CN" sz="2400" b="1" dirty="0" smtClean="0"/>
          </a:p>
          <a:p>
            <a:pPr lvl="1"/>
            <a:endParaRPr lang="en-US" altLang="zh-CN" sz="2000" b="1" dirty="0" smtClean="0"/>
          </a:p>
          <a:p>
            <a:pPr marL="0" indent="0">
              <a:buNone/>
            </a:pPr>
            <a:endParaRPr lang="zh-CN" altLang="en-US" sz="3200" dirty="0"/>
          </a:p>
        </p:txBody>
      </p:sp>
      <p:grpSp>
        <p:nvGrpSpPr>
          <p:cNvPr id="5" name="组合 4"/>
          <p:cNvGrpSpPr/>
          <p:nvPr/>
        </p:nvGrpSpPr>
        <p:grpSpPr>
          <a:xfrm>
            <a:off x="508360" y="2837702"/>
            <a:ext cx="7952072" cy="2127998"/>
            <a:chOff x="508360" y="2837702"/>
            <a:chExt cx="7952072" cy="2127998"/>
          </a:xfrm>
        </p:grpSpPr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8360" y="2837702"/>
              <a:ext cx="3384376" cy="2127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0072" y="2837702"/>
              <a:ext cx="3240360" cy="2127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4177319" y="3649742"/>
              <a:ext cx="79208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i="1" dirty="0" smtClean="0"/>
                <a:t>VS.</a:t>
              </a:r>
              <a:endParaRPr lang="zh-CN" altLang="en-US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265724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7544" y="1340768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RFID = </a:t>
            </a:r>
            <a:r>
              <a:rPr lang="en-US" altLang="zh-CN" sz="2400" dirty="0"/>
              <a:t>radio frequency identification </a:t>
            </a:r>
            <a:r>
              <a:rPr lang="en-US" altLang="zh-CN" sz="2400" dirty="0" smtClean="0"/>
              <a:t>devices(</a:t>
            </a:r>
            <a:r>
              <a:rPr lang="zh-CN" altLang="en-US" sz="2400" dirty="0" smtClean="0"/>
              <a:t>无线射频识别）</a:t>
            </a:r>
            <a:r>
              <a:rPr lang="en-US" altLang="zh-CN" sz="2400" dirty="0" smtClean="0"/>
              <a:t> </a:t>
            </a:r>
            <a:endParaRPr lang="zh-CN" altLang="en-US" sz="2400" dirty="0"/>
          </a:p>
        </p:txBody>
      </p:sp>
      <p:grpSp>
        <p:nvGrpSpPr>
          <p:cNvPr id="4" name="组合 3"/>
          <p:cNvGrpSpPr/>
          <p:nvPr/>
        </p:nvGrpSpPr>
        <p:grpSpPr>
          <a:xfrm>
            <a:off x="1259632" y="2191490"/>
            <a:ext cx="6768753" cy="4193183"/>
            <a:chOff x="1259632" y="2191490"/>
            <a:chExt cx="6768753" cy="4193183"/>
          </a:xfrm>
        </p:grpSpPr>
        <p:grpSp>
          <p:nvGrpSpPr>
            <p:cNvPr id="10" name="组合 9"/>
            <p:cNvGrpSpPr/>
            <p:nvPr/>
          </p:nvGrpSpPr>
          <p:grpSpPr>
            <a:xfrm>
              <a:off x="1259632" y="2191490"/>
              <a:ext cx="6768753" cy="2927432"/>
              <a:chOff x="610808" y="1556792"/>
              <a:chExt cx="7667431" cy="3687216"/>
            </a:xfrm>
          </p:grpSpPr>
          <p:grpSp>
            <p:nvGrpSpPr>
              <p:cNvPr id="8" name="组合 7"/>
              <p:cNvGrpSpPr/>
              <p:nvPr/>
            </p:nvGrpSpPr>
            <p:grpSpPr>
              <a:xfrm>
                <a:off x="610808" y="1556792"/>
                <a:ext cx="7667431" cy="2927432"/>
                <a:chOff x="610808" y="1931639"/>
                <a:chExt cx="7667431" cy="2927432"/>
              </a:xfrm>
            </p:grpSpPr>
            <p:pic>
              <p:nvPicPr>
                <p:cNvPr id="3074" name="Picture 2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10808" y="2763571"/>
                  <a:ext cx="2571749" cy="20955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075" name="Picture 3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08374" y="2763571"/>
                  <a:ext cx="2269865" cy="20955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" name="TextBox 5"/>
                <p:cNvSpPr txBox="1"/>
                <p:nvPr/>
              </p:nvSpPr>
              <p:spPr>
                <a:xfrm>
                  <a:off x="610808" y="1931639"/>
                  <a:ext cx="257175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400" dirty="0" smtClean="0"/>
                    <a:t>Reader</a:t>
                  </a:r>
                  <a:endParaRPr lang="zh-CN" altLang="en-US" dirty="0"/>
                </a:p>
              </p:txBody>
            </p:sp>
            <p:sp>
              <p:nvSpPr>
                <p:cNvPr id="7" name="TextBox 6"/>
                <p:cNvSpPr txBox="1"/>
                <p:nvPr/>
              </p:nvSpPr>
              <p:spPr>
                <a:xfrm>
                  <a:off x="6008371" y="1931640"/>
                  <a:ext cx="2269866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400" dirty="0" smtClean="0"/>
                    <a:t>Antenna</a:t>
                  </a:r>
                  <a:endParaRPr lang="zh-CN" altLang="en-US" sz="2400" dirty="0"/>
                </a:p>
              </p:txBody>
            </p:sp>
          </p:grpSp>
          <p:sp>
            <p:nvSpPr>
              <p:cNvPr id="9" name="TextBox 8"/>
              <p:cNvSpPr txBox="1"/>
              <p:nvPr/>
            </p:nvSpPr>
            <p:spPr>
              <a:xfrm>
                <a:off x="3131840" y="4782343"/>
                <a:ext cx="28803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400" dirty="0" smtClean="0"/>
                  <a:t>RFID tag</a:t>
                </a:r>
                <a:endParaRPr lang="zh-CN" altLang="en-US" sz="2400" dirty="0"/>
              </a:p>
            </p:txBody>
          </p:sp>
        </p:grpSp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7348" y="5346880"/>
              <a:ext cx="3525327" cy="10377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24902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73812" y="1772816"/>
            <a:ext cx="5400600" cy="6766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CN" sz="3200" b="1" dirty="0" smtClean="0"/>
              <a:t>Overall structure</a:t>
            </a:r>
          </a:p>
          <a:p>
            <a:pPr marL="0" indent="0" algn="ctr">
              <a:buNone/>
            </a:pPr>
            <a:endParaRPr lang="zh-CN" altLang="en-US" sz="3200" b="1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708920"/>
            <a:ext cx="7061009" cy="3242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628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Backscattering Modulation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Definition: </a:t>
            </a:r>
            <a:r>
              <a:rPr lang="en-US" altLang="zh-CN" dirty="0" smtClean="0"/>
              <a:t>tag receives energy from reader and backscatter the signal modulated with information in it</a:t>
            </a:r>
          </a:p>
          <a:p>
            <a:endParaRPr lang="en-US" altLang="zh-CN" dirty="0"/>
          </a:p>
          <a:p>
            <a:r>
              <a:rPr lang="en-US" altLang="zh-CN" dirty="0" smtClean="0"/>
              <a:t>Two types of design approaches:</a:t>
            </a:r>
          </a:p>
          <a:p>
            <a:endParaRPr lang="en-US" altLang="zh-CN" dirty="0"/>
          </a:p>
          <a:p>
            <a:r>
              <a:rPr lang="en-US" altLang="zh-CN" dirty="0" smtClean="0"/>
              <a:t>Near-field coupling</a:t>
            </a:r>
          </a:p>
          <a:p>
            <a:endParaRPr lang="en-US" altLang="zh-CN" dirty="0"/>
          </a:p>
          <a:p>
            <a:r>
              <a:rPr lang="en-US" altLang="zh-CN" dirty="0" smtClean="0"/>
              <a:t>Far-field coupling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6826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Backscattering </a:t>
            </a:r>
            <a:r>
              <a:rPr lang="en-US" altLang="zh-CN" dirty="0" smtClean="0"/>
              <a:t>Modulation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200" b="1" dirty="0"/>
              <a:t>NEAR-FIELD COUPLING</a:t>
            </a:r>
            <a:r>
              <a:rPr lang="en-US" altLang="zh-CN" sz="3200" b="1" dirty="0" smtClean="0"/>
              <a:t>:</a:t>
            </a:r>
            <a:endParaRPr lang="en-US" altLang="zh-CN" sz="3200" dirty="0" smtClean="0"/>
          </a:p>
          <a:p>
            <a:r>
              <a:rPr lang="en-US" altLang="zh-CN" b="1" dirty="0"/>
              <a:t>Mechanism</a:t>
            </a:r>
            <a:r>
              <a:rPr lang="en-US" altLang="zh-CN" dirty="0"/>
              <a:t>: magnetic </a:t>
            </a:r>
            <a:r>
              <a:rPr lang="en-US" altLang="zh-CN" dirty="0" smtClean="0"/>
              <a:t>induction(Faraday’s principle)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zh-CN" altLang="zh-CN" dirty="0" smtClean="0"/>
          </a:p>
          <a:p>
            <a:endParaRPr lang="zh-CN" altLang="en-US" dirty="0"/>
          </a:p>
        </p:txBody>
      </p:sp>
      <p:pic>
        <p:nvPicPr>
          <p:cNvPr id="4" name="图片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780928"/>
            <a:ext cx="7344816" cy="35444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941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Backscattering Modulation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altLang="zh-CN" sz="3200" b="1" dirty="0" smtClean="0"/>
                  <a:t>NEAR-FIELD COUPLING</a:t>
                </a:r>
                <a:r>
                  <a:rPr lang="en-US" altLang="zh-CN" b="1" dirty="0"/>
                  <a:t>:</a:t>
                </a:r>
                <a:endParaRPr lang="en-US" altLang="zh-CN" dirty="0"/>
              </a:p>
              <a:p>
                <a:r>
                  <a:rPr lang="en-US" altLang="zh-CN" b="1" dirty="0"/>
                  <a:t>Mechanism</a:t>
                </a:r>
                <a:r>
                  <a:rPr lang="en-US" altLang="zh-CN" dirty="0"/>
                  <a:t>: magnetic induction(Faraday’s principle</a:t>
                </a:r>
                <a:r>
                  <a:rPr lang="en-US" altLang="zh-CN" dirty="0" smtClean="0"/>
                  <a:t>)</a:t>
                </a:r>
              </a:p>
              <a:p>
                <a:endParaRPr lang="en-US" altLang="zh-CN" dirty="0"/>
              </a:p>
              <a:p>
                <a:r>
                  <a:rPr lang="en-US" altLang="zh-CN" b="1" dirty="0"/>
                  <a:t>Limitation:</a:t>
                </a:r>
                <a:r>
                  <a:rPr lang="en-US" altLang="zh-CN" dirty="0"/>
                  <a:t> </a:t>
                </a:r>
                <a:endParaRPr lang="zh-CN" altLang="zh-CN" dirty="0"/>
              </a:p>
              <a:p>
                <a:pPr lvl="1"/>
                <a:r>
                  <a:rPr lang="en-US" altLang="zh-CN" sz="2400" dirty="0" smtClean="0"/>
                  <a:t>1</a:t>
                </a:r>
                <a:r>
                  <a:rPr lang="en-US" altLang="zh-CN" sz="2400" dirty="0"/>
                  <a:t>) The range for which we can use </a:t>
                </a:r>
                <a:r>
                  <a:rPr lang="en-US" altLang="zh-CN" sz="2400" dirty="0" smtClean="0"/>
                  <a:t>magnetic induction </a:t>
                </a:r>
                <a:r>
                  <a:rPr lang="en-US" altLang="zh-CN" sz="2400" dirty="0"/>
                  <a:t>approximates to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/>
                      </a:rPr>
                      <m:t>𝜆</m:t>
                    </m:r>
                  </m:oMath>
                </a14:m>
                <a:r>
                  <a:rPr lang="en-US" altLang="zh-CN" sz="2400" dirty="0" smtClean="0"/>
                  <a:t>.</a:t>
                </a:r>
              </a:p>
              <a:p>
                <a:pPr lvl="1"/>
                <a:endParaRPr lang="zh-CN" altLang="zh-CN" sz="2400" dirty="0"/>
              </a:p>
              <a:p>
                <a:pPr lvl="1"/>
                <a:r>
                  <a:rPr lang="en-US" altLang="zh-CN" sz="2400" dirty="0" smtClean="0"/>
                  <a:t>2</a:t>
                </a:r>
                <a:r>
                  <a:rPr lang="en-US" altLang="zh-CN" sz="2400" dirty="0"/>
                  <a:t>) Energy available for induction as a function of distance from the reader coil. </a:t>
                </a:r>
                <a:endParaRPr lang="en-US" altLang="zh-CN" sz="2400" dirty="0" smtClean="0"/>
              </a:p>
              <a:p>
                <a:pPr lvl="1"/>
                <a:endParaRPr lang="zh-CN" altLang="zh-CN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/>
                        </a:rPr>
                        <m:t>𝑝𝑜𝑤𝑒𝑟</m:t>
                      </m:r>
                      <m:r>
                        <a:rPr lang="en-US" altLang="zh-CN" i="1">
                          <a:latin typeface="Cambria Math"/>
                        </a:rPr>
                        <m:t> </m:t>
                      </m:r>
                      <m:r>
                        <a:rPr lang="en-US" altLang="zh-CN" i="1">
                          <a:latin typeface="Cambria Math"/>
                        </a:rPr>
                        <m:t>𝑔𝑎𝑖𝑛</m:t>
                      </m:r>
                      <m:r>
                        <a:rPr lang="en-US" altLang="zh-CN" i="1">
                          <a:latin typeface="Cambria Math"/>
                        </a:rPr>
                        <m:t> </m:t>
                      </m:r>
                      <m:r>
                        <m:rPr>
                          <m:lit/>
                        </m:rPr>
                        <a:rPr lang="en-US" altLang="zh-CN" i="1">
                          <a:latin typeface="Cambria Math"/>
                        </a:rPr>
                        <m:t>∝</m:t>
                      </m:r>
                      <m:f>
                        <m:fPr>
                          <m:ctrlPr>
                            <a:rPr lang="zh-CN" altLang="zh-CN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zh-CN" i="1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zh-CN" altLang="zh-CN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zh-CN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altLang="zh-CN" i="1">
                                  <a:latin typeface="Cambria Math"/>
                                </a:rPr>
                                <m:t>6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zh-CN" altLang="zh-CN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481" t="-269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4569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cademi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cademic" id="{1976751A-F3DB-40C9-8999-8B5D9A0D12A1}" vid="{811381BD-6F86-45B7-80A8-E28F521A0730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模板</Template>
  <TotalTime>1380</TotalTime>
  <Words>1272</Words>
  <Application>Microsoft Office PowerPoint</Application>
  <PresentationFormat>全屏显示(4:3)</PresentationFormat>
  <Paragraphs>168</Paragraphs>
  <Slides>15</Slides>
  <Notes>14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Academic</vt:lpstr>
      <vt:lpstr>Modulation Technology  in RFID </vt:lpstr>
      <vt:lpstr>Outline</vt:lpstr>
      <vt:lpstr>Motivation</vt:lpstr>
      <vt:lpstr>Motivation</vt:lpstr>
      <vt:lpstr>Introduction</vt:lpstr>
      <vt:lpstr>Introduction</vt:lpstr>
      <vt:lpstr>Backscattering Modulation</vt:lpstr>
      <vt:lpstr>Backscattering Modulation</vt:lpstr>
      <vt:lpstr>Backscattering Modulation</vt:lpstr>
      <vt:lpstr>Backscattering Modulation</vt:lpstr>
      <vt:lpstr>Backscattering Modulation</vt:lpstr>
      <vt:lpstr>Digital Modulation</vt:lpstr>
      <vt:lpstr>Digital Modulation</vt:lpstr>
      <vt:lpstr>Digital Modulation</vt:lpstr>
      <vt:lpstr>Thanks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RFID Technology  </dc:title>
  <dc:creator>李赫</dc:creator>
  <cp:lastModifiedBy>gj</cp:lastModifiedBy>
  <cp:revision>50</cp:revision>
  <dcterms:created xsi:type="dcterms:W3CDTF">2016-05-28T04:37:14Z</dcterms:created>
  <dcterms:modified xsi:type="dcterms:W3CDTF">2016-05-29T14:56:21Z</dcterms:modified>
</cp:coreProperties>
</file>