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16"/>
  </p:notesMasterIdLst>
  <p:handoutMasterIdLst>
    <p:handoutMasterId r:id="rId17"/>
  </p:handoutMasterIdLst>
  <p:sldIdLst>
    <p:sldId id="270" r:id="rId3"/>
    <p:sldId id="325" r:id="rId4"/>
    <p:sldId id="326" r:id="rId5"/>
    <p:sldId id="327" r:id="rId6"/>
    <p:sldId id="328" r:id="rId7"/>
    <p:sldId id="329" r:id="rId8"/>
    <p:sldId id="335" r:id="rId9"/>
    <p:sldId id="336" r:id="rId10"/>
    <p:sldId id="333" r:id="rId11"/>
    <p:sldId id="338" r:id="rId12"/>
    <p:sldId id="337" r:id="rId13"/>
    <p:sldId id="334" r:id="rId14"/>
    <p:sldId id="33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snapToGrid="0">
      <p:cViewPr varScale="1">
        <p:scale>
          <a:sx n="86" d="100"/>
          <a:sy n="86" d="100"/>
        </p:scale>
        <p:origin x="888" y="45"/>
      </p:cViewPr>
      <p:guideLst/>
    </p:cSldViewPr>
  </p:slideViewPr>
  <p:notesTextViewPr>
    <p:cViewPr>
      <p:scale>
        <a:sx n="3" d="2"/>
        <a:sy n="3" d="2"/>
      </p:scale>
      <p:origin x="0" y="0"/>
    </p:cViewPr>
  </p:notesTextViewPr>
  <p:sorterViewPr>
    <p:cViewPr>
      <p:scale>
        <a:sx n="100" d="100"/>
        <a:sy n="100" d="100"/>
      </p:scale>
      <p:origin x="0" y="-804"/>
    </p:cViewPr>
  </p:sorterViewPr>
  <p:notesViewPr>
    <p:cSldViewPr snapToGrid="0">
      <p:cViewPr varScale="1">
        <p:scale>
          <a:sx n="76" d="100"/>
          <a:sy n="76" d="100"/>
        </p:scale>
        <p:origin x="25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6/1/2016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6/1/2016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F1C5CE-222C-4659-9A99-B99FC42AF6EC}" type="slidenum">
              <a:rPr lang="en-US" smtClean="0"/>
              <a:t>1</a:t>
            </a:fld>
            <a:endParaRPr lang="en-US"/>
          </a:p>
        </p:txBody>
      </p:sp>
    </p:spTree>
    <p:extLst>
      <p:ext uri="{BB962C8B-B14F-4D97-AF65-F5344CB8AC3E}">
        <p14:creationId xmlns:p14="http://schemas.microsoft.com/office/powerpoint/2010/main" val="419704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特定的 </a:t>
            </a:r>
            <a:r>
              <a:rPr lang="en-US" altLang="zh-CN" dirty="0" smtClean="0"/>
              <a:t>specific</a:t>
            </a:r>
            <a:endParaRPr lang="zh-CN" altLang="en-US" dirty="0"/>
          </a:p>
        </p:txBody>
      </p:sp>
      <p:sp>
        <p:nvSpPr>
          <p:cNvPr id="4" name="灯片编号占位符 3"/>
          <p:cNvSpPr>
            <a:spLocks noGrp="1"/>
          </p:cNvSpPr>
          <p:nvPr>
            <p:ph type="sldNum" sz="quarter" idx="10"/>
          </p:nvPr>
        </p:nvSpPr>
        <p:spPr/>
        <p:txBody>
          <a:bodyPr/>
          <a:lstStyle/>
          <a:p>
            <a:fld id="{3DF1C5CE-222C-4659-9A99-B99FC42AF6EC}" type="slidenum">
              <a:rPr lang="en-US" smtClean="0"/>
              <a:t>5</a:t>
            </a:fld>
            <a:endParaRPr lang="en-US"/>
          </a:p>
        </p:txBody>
      </p:sp>
    </p:spTree>
    <p:extLst>
      <p:ext uri="{BB962C8B-B14F-4D97-AF65-F5344CB8AC3E}">
        <p14:creationId xmlns:p14="http://schemas.microsoft.com/office/powerpoint/2010/main" val="133833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milliampere</a:t>
            </a:r>
            <a:endParaRPr lang="zh-CN" altLang="en-US" dirty="0"/>
          </a:p>
        </p:txBody>
      </p:sp>
      <p:sp>
        <p:nvSpPr>
          <p:cNvPr id="4" name="灯片编号占位符 3"/>
          <p:cNvSpPr>
            <a:spLocks noGrp="1"/>
          </p:cNvSpPr>
          <p:nvPr>
            <p:ph type="sldNum" sz="quarter" idx="10"/>
          </p:nvPr>
        </p:nvSpPr>
        <p:spPr/>
        <p:txBody>
          <a:bodyPr/>
          <a:lstStyle/>
          <a:p>
            <a:fld id="{3DF1C5CE-222C-4659-9A99-B99FC42AF6EC}" type="slidenum">
              <a:rPr lang="en-US" smtClean="0"/>
              <a:t>6</a:t>
            </a:fld>
            <a:endParaRPr lang="en-US"/>
          </a:p>
        </p:txBody>
      </p:sp>
    </p:spTree>
    <p:extLst>
      <p:ext uri="{BB962C8B-B14F-4D97-AF65-F5344CB8AC3E}">
        <p14:creationId xmlns:p14="http://schemas.microsoft.com/office/powerpoint/2010/main" val="225635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micro second</a:t>
            </a:r>
            <a:endParaRPr lang="zh-CN" altLang="en-US" dirty="0"/>
          </a:p>
        </p:txBody>
      </p:sp>
      <p:sp>
        <p:nvSpPr>
          <p:cNvPr id="4" name="灯片编号占位符 3"/>
          <p:cNvSpPr>
            <a:spLocks noGrp="1"/>
          </p:cNvSpPr>
          <p:nvPr>
            <p:ph type="sldNum" sz="quarter" idx="10"/>
          </p:nvPr>
        </p:nvSpPr>
        <p:spPr/>
        <p:txBody>
          <a:bodyPr/>
          <a:lstStyle/>
          <a:p>
            <a:fld id="{3DF1C5CE-222C-4659-9A99-B99FC42AF6EC}" type="slidenum">
              <a:rPr lang="en-US" smtClean="0"/>
              <a:t>7</a:t>
            </a:fld>
            <a:endParaRPr lang="en-US"/>
          </a:p>
        </p:txBody>
      </p:sp>
    </p:spTree>
    <p:extLst>
      <p:ext uri="{BB962C8B-B14F-4D97-AF65-F5344CB8AC3E}">
        <p14:creationId xmlns:p14="http://schemas.microsoft.com/office/powerpoint/2010/main" val="15005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t"/>
            <a:endParaRPr lang="en-US" altLang="zh-CN" dirty="0" smtClean="0">
              <a:effectLst/>
            </a:endParaRPr>
          </a:p>
          <a:p>
            <a:r>
              <a:rPr lang="en-US" altLang="zh-CN" sz="1200" b="0" kern="1200" dirty="0" smtClean="0">
                <a:solidFill>
                  <a:schemeClr val="tx1"/>
                </a:solidFill>
                <a:effectLst/>
                <a:latin typeface="+mn-lt"/>
                <a:ea typeface="+mn-ea"/>
                <a:cs typeface="+mn-cs"/>
              </a:rPr>
              <a:t>circuit diagram</a:t>
            </a:r>
            <a:endParaRPr lang="en-US" altLang="zh-CN" dirty="0" smtClean="0">
              <a:effectLst/>
            </a:endParaRPr>
          </a:p>
        </p:txBody>
      </p:sp>
      <p:sp>
        <p:nvSpPr>
          <p:cNvPr id="4" name="灯片编号占位符 3"/>
          <p:cNvSpPr>
            <a:spLocks noGrp="1"/>
          </p:cNvSpPr>
          <p:nvPr>
            <p:ph type="sldNum" sz="quarter" idx="10"/>
          </p:nvPr>
        </p:nvSpPr>
        <p:spPr/>
        <p:txBody>
          <a:bodyPr/>
          <a:lstStyle/>
          <a:p>
            <a:fld id="{3DF1C5CE-222C-4659-9A99-B99FC42AF6EC}" type="slidenum">
              <a:rPr lang="en-US" smtClean="0"/>
              <a:t>8</a:t>
            </a:fld>
            <a:endParaRPr lang="en-US"/>
          </a:p>
        </p:txBody>
      </p:sp>
    </p:spTree>
    <p:extLst>
      <p:ext uri="{BB962C8B-B14F-4D97-AF65-F5344CB8AC3E}">
        <p14:creationId xmlns:p14="http://schemas.microsoft.com/office/powerpoint/2010/main" val="398423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DF1C5CE-222C-4659-9A99-B99FC42AF6EC}" type="slidenum">
              <a:rPr lang="en-US" smtClean="0"/>
              <a:t>11</a:t>
            </a:fld>
            <a:endParaRPr lang="en-US"/>
          </a:p>
        </p:txBody>
      </p:sp>
    </p:spTree>
    <p:extLst>
      <p:ext uri="{BB962C8B-B14F-4D97-AF65-F5344CB8AC3E}">
        <p14:creationId xmlns:p14="http://schemas.microsoft.com/office/powerpoint/2010/main" val="96971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1D1337EF-2083-40DE-9A0C-3C13B5D819A4}" type="datetime1">
              <a:rPr lang="en-US" smtClean="0"/>
              <a:t>6/1/2016</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
        <p:nvSpPr>
          <p:cNvPr id="9" name="Footer Placeholder 8"/>
          <p:cNvSpPr>
            <a:spLocks noGrp="1"/>
          </p:cNvSpPr>
          <p:nvPr>
            <p:ph type="ftr" sz="quarter" idx="12"/>
          </p:nvPr>
        </p:nvSpPr>
        <p:spPr/>
        <p:txBody>
          <a:bodyPr/>
          <a:lstStyle>
            <a:lvl1pPr>
              <a:defRPr>
                <a:solidFill>
                  <a:schemeClr val="tx1"/>
                </a:solidFill>
              </a:defRPr>
            </a:lvl1pPr>
          </a:lstStyle>
          <a:p>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1800">
                <a:solidFill>
                  <a:schemeClr val="tx1"/>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950"/>
            </a:lvl1pPr>
          </a:lstStyle>
          <a:p>
            <a:r>
              <a:rPr lang="en-US" smtClean="0"/>
              <a:t>Click to edit Master title style</a:t>
            </a:r>
            <a:endParaRPr lang="en-US" dirty="0"/>
          </a:p>
        </p:txBody>
      </p:sp>
    </p:spTree>
    <p:extLst>
      <p:ext uri="{BB962C8B-B14F-4D97-AF65-F5344CB8AC3E}">
        <p14:creationId xmlns:p14="http://schemas.microsoft.com/office/powerpoint/2010/main" val="2794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FD9C5A-B523-447A-BD87-C137784EA094}" type="datetime1">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729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lvl1pPr>
              <a:defRPr>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036B1B-191F-4A50-89B9-33674D45A4FE}" type="datetime1">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19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C82BD2F-A673-4E45-BEF7-E2E958F17977}" type="datetime1">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81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12"/>
            <a:ext cx="7772400" cy="2505075"/>
          </a:xfrm>
        </p:spPr>
        <p:txBody>
          <a:bodyPr anchor="b"/>
          <a:lstStyle>
            <a:lvl1pPr algn="ctr" defTabSz="685766" rtl="0" eaLnBrk="1" latinLnBrk="0" hangingPunct="1">
              <a:lnSpc>
                <a:spcPct val="100000"/>
              </a:lnSpc>
              <a:spcBef>
                <a:spcPct val="0"/>
              </a:spcBef>
              <a:buNone/>
              <a:defRPr lang="en-US" sz="3600" kern="1200" dirty="0" smtClean="0">
                <a:solidFill>
                  <a:schemeClr val="tx2"/>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75"/>
            <a:ext cx="7772400" cy="1131887"/>
          </a:xfrm>
        </p:spPr>
        <p:txBody>
          <a:bodyPr anchor="t"/>
          <a:lstStyle>
            <a:lvl1pPr marL="0" indent="0" algn="ctr">
              <a:buNone/>
              <a:defRPr sz="1500">
                <a:solidFill>
                  <a:schemeClr val="tx1"/>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A76D2-95BE-4468-A462-3D8F4924B185}" type="datetime1">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156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4" name="Content Placeholder 3"/>
          <p:cNvSpPr>
            <a:spLocks noGrp="1"/>
          </p:cNvSpPr>
          <p:nvPr>
            <p:ph sz="half" idx="2"/>
          </p:nvPr>
        </p:nvSpPr>
        <p:spPr>
          <a:xfrm>
            <a:off x="4648200" y="1600206"/>
            <a:ext cx="4038600" cy="4525963"/>
          </a:xfrm>
        </p:spPr>
        <p:txBody>
          <a:bodyPr/>
          <a:lstStyle>
            <a:lvl1pPr>
              <a:defRPr sz="18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7EF9562-05E3-4FDC-9993-044CD010D392}" type="datetime1">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333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1800" b="0">
                <a:latin typeface="+mn-l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648206" y="1600200"/>
            <a:ext cx="4041775" cy="609600"/>
          </a:xfrm>
        </p:spPr>
        <p:txBody>
          <a:bodyPr anchor="b">
            <a:noAutofit/>
          </a:bodyPr>
          <a:lstStyle>
            <a:lvl1pPr marL="0" indent="0" algn="ctr">
              <a:buNone/>
              <a:defRPr sz="1800" b="0">
                <a:latin typeface="+mn-l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1E6EA12-8949-429F-914F-B7CFB9766DAA}" type="datetime1">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56"/>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4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625"/>
            <a:ext cx="8229600" cy="1600200"/>
          </a:xfrm>
        </p:spPr>
        <p:txBody>
          <a:bodyPr/>
          <a:lstStyle>
            <a:lvl1pPr>
              <a:defRPr>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31DB07-A5B5-4D7D-8717-E4074248A5F5}" type="datetime1">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67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C927B-0010-40B4-B22A-03F8845F4996}" type="datetime1">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60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1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43" y="273062"/>
            <a:ext cx="499586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9" y="2438412"/>
            <a:ext cx="3008313" cy="3687763"/>
          </a:xfrm>
        </p:spPr>
        <p:txBody>
          <a:bodyPr>
            <a:normAutofit/>
          </a:bodyPr>
          <a:lstStyle>
            <a:lvl1pPr marL="0" indent="0" algn="ctr">
              <a:lnSpc>
                <a:spcPct val="125000"/>
              </a:lnSpc>
              <a:buNone/>
              <a:defRPr sz="120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64CB9-7932-4825-B78A-82A878A175A0}" type="datetime1">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7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100" b="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20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1E09A-8E87-4CA9-8C63-46F8518C0A1C}" type="datetime1">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54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363347" y="6356362"/>
            <a:ext cx="2085975" cy="365125"/>
          </a:xfrm>
          <a:prstGeom prst="rect">
            <a:avLst/>
          </a:prstGeom>
        </p:spPr>
        <p:txBody>
          <a:bodyPr vert="horz" lIns="91440" tIns="45720" rIns="45720" bIns="45720" rtlCol="0" anchor="ctr"/>
          <a:lstStyle>
            <a:lvl1pPr algn="r">
              <a:defRPr sz="900">
                <a:solidFill>
                  <a:schemeClr val="tx1"/>
                </a:solidFill>
                <a:latin typeface="Century Gothic" pitchFamily="34" charset="0"/>
              </a:defRPr>
            </a:lvl1pPr>
          </a:lstStyle>
          <a:p>
            <a:fld id="{D9217B47-C681-415C-95A3-34E48A91DCC4}" type="datetime1">
              <a:rPr lang="en-US" smtClean="0"/>
              <a:t>6/1/2016</a:t>
            </a:fld>
            <a:endParaRPr lang="en-US"/>
          </a:p>
        </p:txBody>
      </p:sp>
      <p:sp>
        <p:nvSpPr>
          <p:cNvPr id="5" name="Footer Placeholder 4"/>
          <p:cNvSpPr>
            <a:spLocks noGrp="1"/>
          </p:cNvSpPr>
          <p:nvPr>
            <p:ph type="ftr" sz="quarter" idx="3"/>
          </p:nvPr>
        </p:nvSpPr>
        <p:spPr>
          <a:xfrm>
            <a:off x="659165" y="6356362"/>
            <a:ext cx="2847975" cy="365125"/>
          </a:xfrm>
          <a:prstGeom prst="rect">
            <a:avLst/>
          </a:prstGeom>
        </p:spPr>
        <p:txBody>
          <a:bodyPr vert="horz" lIns="45720" tIns="45720" rIns="91440" bIns="45720" rtlCol="0" anchor="ctr"/>
          <a:lstStyle>
            <a:lvl1pPr algn="l">
              <a:defRPr sz="900">
                <a:solidFill>
                  <a:schemeClr val="tx1"/>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9" y="6356362"/>
            <a:ext cx="561975" cy="365125"/>
          </a:xfrm>
          <a:prstGeom prst="rect">
            <a:avLst/>
          </a:prstGeom>
        </p:spPr>
        <p:txBody>
          <a:bodyPr vert="horz" lIns="27432" tIns="45720" rIns="45720" bIns="45720" rtlCol="0" anchor="ctr"/>
          <a:lstStyle>
            <a:lvl1pPr algn="l">
              <a:defRPr sz="900">
                <a:solidFill>
                  <a:schemeClr val="tx1"/>
                </a:solidFill>
                <a:latin typeface="Century Gothic" pitchFamily="34" charset="0"/>
              </a:defRPr>
            </a:lvl1pPr>
          </a:lstStyle>
          <a:p>
            <a:fld id="{401CF334-2D5C-4859-84A6-CA7E6E43FAEB}" type="slidenum">
              <a:rPr lang="en-US" smtClean="0"/>
              <a:pPr/>
              <a:t>‹#›</a:t>
            </a:fld>
            <a:endParaRPr lang="en-US"/>
          </a:p>
        </p:txBody>
      </p:sp>
      <p:sp>
        <p:nvSpPr>
          <p:cNvPr id="7" name="Oval 6"/>
          <p:cNvSpPr/>
          <p:nvPr/>
        </p:nvSpPr>
        <p:spPr>
          <a:xfrm>
            <a:off x="8457762"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766" rtl="0" eaLnBrk="1" latinLnBrk="0" hangingPunct="1"/>
            <a:endParaRPr lang="en-US" sz="1350" kern="1200">
              <a:solidFill>
                <a:schemeClr val="tx1">
                  <a:lumMod val="65000"/>
                  <a:lumOff val="35000"/>
                </a:schemeClr>
              </a:solidFill>
              <a:latin typeface="+mn-lt"/>
              <a:ea typeface="+mn-ea"/>
              <a:cs typeface="+mn-cs"/>
            </a:endParaRPr>
          </a:p>
        </p:txBody>
      </p:sp>
      <p:sp>
        <p:nvSpPr>
          <p:cNvPr id="8" name="Oval 7"/>
          <p:cNvSpPr/>
          <p:nvPr/>
        </p:nvSpPr>
        <p:spPr>
          <a:xfrm>
            <a:off x="56912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65000"/>
                  <a:lumOff val="35000"/>
                </a:schemeClr>
              </a:solidFill>
            </a:endParaRP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Tree>
    <p:extLst>
      <p:ext uri="{BB962C8B-B14F-4D97-AF65-F5344CB8AC3E}">
        <p14:creationId xmlns:p14="http://schemas.microsoft.com/office/powerpoint/2010/main" val="3012251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685766" rtl="0" eaLnBrk="1" latinLnBrk="0" hangingPunct="1">
        <a:lnSpc>
          <a:spcPts val="3600"/>
        </a:lnSpc>
        <a:spcBef>
          <a:spcPct val="0"/>
        </a:spcBef>
        <a:buNone/>
        <a:defRPr sz="3600" kern="1200">
          <a:solidFill>
            <a:schemeClr val="tx2"/>
          </a:solidFill>
          <a:effectLst/>
          <a:latin typeface="+mj-lt"/>
          <a:ea typeface="+mj-ea"/>
          <a:cs typeface="+mj-cs"/>
        </a:defRPr>
      </a:lvl1pPr>
    </p:titleStyle>
    <p:bodyStyle>
      <a:lvl1pPr marL="257162" indent="-25716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557185" indent="-214303" algn="l" defTabSz="685766" rtl="0" eaLnBrk="1" latinLnBrk="0" hangingPunct="1">
        <a:spcBef>
          <a:spcPct val="20000"/>
        </a:spcBef>
        <a:buFont typeface="Courier New" pitchFamily="49" charset="0"/>
        <a:buChar char="o"/>
        <a:defRPr sz="1200" kern="1200">
          <a:solidFill>
            <a:schemeClr val="tx1"/>
          </a:solidFill>
          <a:latin typeface="+mn-lt"/>
          <a:ea typeface="+mn-ea"/>
          <a:cs typeface="+mn-cs"/>
        </a:defRPr>
      </a:lvl2pPr>
      <a:lvl3pPr marL="857207" indent="-171442" algn="l" defTabSz="685766"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200090" indent="-171442" algn="l" defTabSz="685766" rtl="0" eaLnBrk="1" latinLnBrk="0" hangingPunct="1">
        <a:spcBef>
          <a:spcPct val="20000"/>
        </a:spcBef>
        <a:buFont typeface="Courier New" pitchFamily="49" charset="0"/>
        <a:buChar char="o"/>
        <a:defRPr sz="1200" kern="1200">
          <a:solidFill>
            <a:schemeClr val="tx1"/>
          </a:solidFill>
          <a:latin typeface="+mn-lt"/>
          <a:ea typeface="+mn-ea"/>
          <a:cs typeface="+mn-cs"/>
        </a:defRPr>
      </a:lvl4pPr>
      <a:lvl5pPr marL="1542974" indent="-171442" algn="l" defTabSz="685766"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1885856" indent="-171442" algn="l" defTabSz="685766" rtl="0" eaLnBrk="1" latinLnBrk="0" hangingPunct="1">
        <a:spcBef>
          <a:spcPct val="20000"/>
        </a:spcBef>
        <a:buFont typeface="Courier New" pitchFamily="49" charset="0"/>
        <a:buChar char="o"/>
        <a:defRPr sz="12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571622" indent="-171442" algn="l" defTabSz="685766" rtl="0" eaLnBrk="1" latinLnBrk="0" hangingPunct="1">
        <a:spcBef>
          <a:spcPct val="20000"/>
        </a:spcBef>
        <a:buFont typeface="Courier New" pitchFamily="49" charset="0"/>
        <a:buChar char="o"/>
        <a:defRPr sz="12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smtClean="0"/>
              <a:t>Presented by P</a:t>
            </a:r>
            <a:r>
              <a:rPr lang="en-US" altLang="zh-CN" dirty="0" smtClean="0"/>
              <a:t>ei Zhang</a:t>
            </a:r>
            <a:endParaRPr lang="en-US" dirty="0" smtClean="0"/>
          </a:p>
          <a:p>
            <a:r>
              <a:rPr lang="en-US" smtClean="0"/>
              <a:t>2016.5.31</a:t>
            </a:r>
            <a:endParaRPr lang="en-US" dirty="0"/>
          </a:p>
        </p:txBody>
      </p:sp>
      <p:sp>
        <p:nvSpPr>
          <p:cNvPr id="2" name="Title 1"/>
          <p:cNvSpPr>
            <a:spLocks noGrp="1"/>
          </p:cNvSpPr>
          <p:nvPr>
            <p:ph type="ctrTitle"/>
          </p:nvPr>
        </p:nvSpPr>
        <p:spPr>
          <a:xfrm>
            <a:off x="371208" y="1572145"/>
            <a:ext cx="8422784" cy="2169623"/>
          </a:xfrm>
        </p:spPr>
        <p:txBody>
          <a:bodyPr/>
          <a:lstStyle/>
          <a:p>
            <a:r>
              <a:rPr lang="en-US" sz="4500" dirty="0" smtClean="0"/>
              <a:t>Wireless Charging</a:t>
            </a:r>
            <a:r>
              <a:rPr lang="en-US" sz="4500" dirty="0"/>
              <a:t/>
            </a:r>
            <a:br>
              <a:rPr lang="en-US" sz="4500" dirty="0"/>
            </a:br>
            <a:r>
              <a:rPr lang="en-US" sz="4500" dirty="0"/>
              <a:t>Project</a:t>
            </a:r>
          </a:p>
        </p:txBody>
      </p:sp>
      <p:sp>
        <p:nvSpPr>
          <p:cNvPr id="5" name="Slide Number Placeholder 4"/>
          <p:cNvSpPr>
            <a:spLocks noGrp="1"/>
          </p:cNvSpPr>
          <p:nvPr>
            <p:ph type="sldNum" sz="quarter" idx="11"/>
          </p:nvPr>
        </p:nvSpPr>
        <p:spPr/>
        <p:txBody>
          <a:bodyPr/>
          <a:lstStyle/>
          <a:p>
            <a:fld id="{401CF334-2D5C-4859-84A6-CA7E6E43FAEB}" type="slidenum">
              <a:rPr lang="en-US" smtClean="0"/>
              <a:pPr/>
              <a:t>1</a:t>
            </a:fld>
            <a:endParaRPr lang="en-US"/>
          </a:p>
        </p:txBody>
      </p:sp>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med" p14:dur="700" advTm="1211">
        <p:fade/>
      </p:transition>
    </mc:Choice>
    <mc:Fallback xmlns="">
      <p:transition spd="med" advTm="1211">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Antenna energy harvesting</a:t>
            </a:r>
            <a:endParaRPr lang="zh-CN" altLang="en-US" dirty="0"/>
          </a:p>
        </p:txBody>
      </p:sp>
      <p:sp>
        <p:nvSpPr>
          <p:cNvPr id="4" name="灯片编号占位符 3"/>
          <p:cNvSpPr>
            <a:spLocks noGrp="1"/>
          </p:cNvSpPr>
          <p:nvPr>
            <p:ph type="sldNum" sz="quarter" idx="12"/>
          </p:nvPr>
        </p:nvSpPr>
        <p:spPr/>
        <p:txBody>
          <a:bodyPr/>
          <a:lstStyle/>
          <a:p>
            <a:fld id="{401CF334-2D5C-4859-84A6-CA7E6E43FAEB}" type="slidenum">
              <a:rPr lang="en-US" smtClean="0"/>
              <a:t>10</a:t>
            </a:fld>
            <a:endParaRPr lang="en-US"/>
          </a:p>
        </p:txBody>
      </p:sp>
      <p:sp>
        <p:nvSpPr>
          <p:cNvPr id="5" name="内容占位符 4"/>
          <p:cNvSpPr>
            <a:spLocks noGrp="1"/>
          </p:cNvSpPr>
          <p:nvPr>
            <p:ph idx="1"/>
          </p:nvPr>
        </p:nvSpPr>
        <p:spPr>
          <a:xfrm>
            <a:off x="457200" y="1600206"/>
            <a:ext cx="8229600" cy="646331"/>
          </a:xfrm>
          <a:prstGeom prst="rect">
            <a:avLst/>
          </a:prstGeom>
        </p:spPr>
        <p:txBody>
          <a:bodyPr wrap="square">
            <a:spAutoFit/>
          </a:bodyPr>
          <a:lstStyle/>
          <a:p>
            <a:r>
              <a:rPr lang="en-US" altLang="zh-CN" dirty="0" smtClean="0"/>
              <a:t>Now we have </a:t>
            </a:r>
            <a:r>
              <a:rPr lang="en-US" altLang="zh-CN" dirty="0"/>
              <a:t>captured WIFI signal so that the voltage can be </a:t>
            </a:r>
            <a:r>
              <a:rPr lang="en-US" altLang="zh-CN" dirty="0" smtClean="0"/>
              <a:t>260 </a:t>
            </a:r>
            <a:r>
              <a:rPr lang="en-US" altLang="zh-CN" dirty="0"/>
              <a:t>mV. However, 400 mV is recommended to </a:t>
            </a:r>
            <a:r>
              <a:rPr lang="en-US" altLang="zh-CN" dirty="0" smtClean="0"/>
              <a:t>get. </a:t>
            </a:r>
            <a:endParaRPr lang="en-US" altLang="zh-CN"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618" y="2279359"/>
            <a:ext cx="6547092" cy="3581938"/>
          </a:xfrm>
          <a:prstGeom prst="rect">
            <a:avLst/>
          </a:prstGeom>
        </p:spPr>
      </p:pic>
    </p:spTree>
    <p:extLst>
      <p:ext uri="{BB962C8B-B14F-4D97-AF65-F5344CB8AC3E}">
        <p14:creationId xmlns:p14="http://schemas.microsoft.com/office/powerpoint/2010/main" val="60951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Problems to be solved</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pPr marL="0" indent="0">
                  <a:buNone/>
                </a:pPr>
                <a:r>
                  <a:rPr lang="en-US" altLang="zh-CN" dirty="0" smtClean="0"/>
                  <a:t>1.We have find the relationship between energy and distance in </a:t>
                </a:r>
                <a:r>
                  <a:rPr lang="en-US" altLang="zh-CN" dirty="0" smtClean="0"/>
                  <a:t>the </a:t>
                </a:r>
                <a:r>
                  <a:rPr lang="en-US" altLang="zh-CN" dirty="0" smtClean="0"/>
                  <a:t>paper</a:t>
                </a:r>
                <a:r>
                  <a:rPr lang="en-US" altLang="zh-CN" dirty="0"/>
                  <a:t> </a:t>
                </a:r>
                <a:r>
                  <a:rPr lang="en-US" altLang="zh-CN" dirty="0" smtClean="0"/>
                  <a:t>that </a:t>
                </a:r>
              </a:p>
              <a:p>
                <a:pPr marL="0" indent="0" algn="ctr">
                  <a:buNone/>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𝐸</m:t>
                      </m:r>
                      <m:r>
                        <a:rPr lang="zh-CN" altLang="en-US" i="0" dirty="0">
                          <a:latin typeface="Cambria Math" panose="02040503050406030204" pitchFamily="18" charset="0"/>
                        </a:rPr>
                        <m:t>∝</m:t>
                      </m:r>
                      <m:f>
                        <m:fPr>
                          <m:ctrlPr>
                            <a:rPr lang="zh-CN" altLang="en-US" i="1" dirty="0">
                              <a:latin typeface="Cambria Math" panose="02040503050406030204" pitchFamily="18" charset="0"/>
                            </a:rPr>
                          </m:ctrlPr>
                        </m:fPr>
                        <m:num>
                          <m:r>
                            <a:rPr lang="zh-CN" altLang="en-US" i="0" dirty="0">
                              <a:latin typeface="Cambria Math" panose="02040503050406030204" pitchFamily="18" charset="0"/>
                            </a:rPr>
                            <m:t>1</m:t>
                          </m:r>
                        </m:num>
                        <m:den>
                          <m:sSup>
                            <m:sSupPr>
                              <m:ctrlPr>
                                <a:rPr lang="zh-CN" altLang="en-US" i="1" dirty="0">
                                  <a:latin typeface="Cambria Math" panose="02040503050406030204" pitchFamily="18" charset="0"/>
                                </a:rPr>
                              </m:ctrlPr>
                            </m:sSupPr>
                            <m:e>
                              <m:r>
                                <a:rPr lang="zh-CN" altLang="en-US" i="1" dirty="0">
                                  <a:latin typeface="Cambria Math" panose="02040503050406030204" pitchFamily="18" charset="0"/>
                                </a:rPr>
                                <m:t>𝑑</m:t>
                              </m:r>
                            </m:e>
                            <m:sup>
                              <m:r>
                                <a:rPr lang="zh-CN" altLang="en-US" i="0" dirty="0">
                                  <a:latin typeface="Cambria Math" panose="02040503050406030204" pitchFamily="18" charset="0"/>
                                </a:rPr>
                                <m:t>2</m:t>
                              </m:r>
                            </m:sup>
                          </m:sSup>
                        </m:den>
                      </m:f>
                    </m:oMath>
                  </m:oMathPara>
                </a14:m>
                <a:endParaRPr lang="en-US" altLang="zh-CN" dirty="0" smtClean="0"/>
              </a:p>
              <a:p>
                <a:pPr marL="0" indent="0">
                  <a:buNone/>
                </a:pPr>
                <a:r>
                  <a:rPr lang="en-US" altLang="zh-CN" dirty="0"/>
                  <a:t>Energy is inversely proportional to the square of the </a:t>
                </a:r>
                <a:r>
                  <a:rPr lang="en-US" altLang="zh-CN" dirty="0" smtClean="0"/>
                  <a:t>distance</a:t>
                </a:r>
                <a:r>
                  <a:rPr lang="en-US" altLang="zh-CN" dirty="0"/>
                  <a:t>.</a:t>
                </a:r>
              </a:p>
              <a:p>
                <a:pPr marL="0" indent="0">
                  <a:buNone/>
                </a:pPr>
                <a:r>
                  <a:rPr lang="en-US" altLang="zh-CN" dirty="0" smtClean="0"/>
                  <a:t>So we should get close to the WIFI source to improve the voltage. However, we have not found the theoretical value we can get. </a:t>
                </a:r>
              </a:p>
              <a:p>
                <a:pPr marL="0" indent="0">
                  <a:buNone/>
                </a:pPr>
                <a:r>
                  <a:rPr lang="en-US" altLang="zh-CN" dirty="0" smtClean="0"/>
                  <a:t>2.The antenna we are using now is single-polarity antenna which is not designed for WIFI capture. So we have bought the double dipole antenna.</a:t>
                </a:r>
                <a:endParaRPr lang="en-US" altLang="zh-CN" dirty="0"/>
              </a:p>
              <a:p>
                <a:pPr marL="0" indent="0">
                  <a:buNone/>
                </a:pPr>
                <a:r>
                  <a:rPr lang="en-US" altLang="zh-CN" dirty="0"/>
                  <a:t>3</a:t>
                </a:r>
                <a:r>
                  <a:rPr lang="en-US" altLang="zh-CN" dirty="0" smtClean="0"/>
                  <a:t>.The other way to amplify the voltage is </a:t>
                </a:r>
                <a:r>
                  <a:rPr lang="en-US" altLang="zh-CN" dirty="0"/>
                  <a:t>impedance </a:t>
                </a:r>
                <a:r>
                  <a:rPr lang="en-US" altLang="zh-CN" dirty="0" smtClean="0"/>
                  <a:t>matching. We now cannot build the circuit of </a:t>
                </a:r>
                <a:r>
                  <a:rPr lang="en-US" altLang="zh-CN" dirty="0"/>
                  <a:t>impedance </a:t>
                </a:r>
                <a:r>
                  <a:rPr lang="en-US" altLang="zh-CN" dirty="0" smtClean="0"/>
                  <a:t>matching. When we get the stable load, we will try for the method.</a:t>
                </a:r>
              </a:p>
              <a:p>
                <a:pPr marL="0" indent="0">
                  <a:buNone/>
                </a:pPr>
                <a:r>
                  <a:rPr lang="en-US" altLang="zh-CN" dirty="0"/>
                  <a:t>4</a:t>
                </a:r>
                <a:r>
                  <a:rPr lang="en-US" altLang="zh-CN" dirty="0" smtClean="0"/>
                  <a:t>.To get the highest voltage, we have to rotate the antenna by hand. If we touched the antenna, the voltage value is changing. So we have to find how to using energy to locate the direction of antenna.</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593" t="-809" r="-667"/>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401CF334-2D5C-4859-84A6-CA7E6E43FAEB}" type="slidenum">
              <a:rPr lang="en-US" smtClean="0"/>
              <a:t>11</a:t>
            </a:fld>
            <a:endParaRPr lang="en-US"/>
          </a:p>
        </p:txBody>
      </p:sp>
    </p:spTree>
    <p:extLst>
      <p:ext uri="{BB962C8B-B14F-4D97-AF65-F5344CB8AC3E}">
        <p14:creationId xmlns:p14="http://schemas.microsoft.com/office/powerpoint/2010/main" val="242223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endParaRPr lang="en-US" altLang="zh-CN" dirty="0" smtClean="0"/>
          </a:p>
          <a:p>
            <a:r>
              <a:rPr lang="en-US" altLang="zh-CN" dirty="0" smtClean="0"/>
              <a:t>Now </a:t>
            </a:r>
            <a:r>
              <a:rPr lang="en-US" altLang="zh-CN" dirty="0"/>
              <a:t>we aim to improve the voltage </a:t>
            </a:r>
            <a:r>
              <a:rPr lang="en-US" altLang="zh-CN" dirty="0" smtClean="0"/>
              <a:t>value we </a:t>
            </a:r>
            <a:r>
              <a:rPr lang="en-US" altLang="zh-CN" dirty="0"/>
              <a:t>have </a:t>
            </a:r>
            <a:r>
              <a:rPr lang="en-US" altLang="zh-CN" dirty="0" smtClean="0"/>
              <a:t>capture</a:t>
            </a:r>
            <a:r>
              <a:rPr lang="en-US" altLang="zh-CN" dirty="0"/>
              <a:t> </a:t>
            </a:r>
            <a:r>
              <a:rPr lang="en-US" altLang="zh-CN" dirty="0" smtClean="0"/>
              <a:t>and make the voltage value more stable when antenna’s direction is changed. </a:t>
            </a:r>
          </a:p>
          <a:p>
            <a:r>
              <a:rPr lang="en-US" altLang="zh-CN" dirty="0" smtClean="0"/>
              <a:t>The circuit’s impedance is high, and we should decrease the impedance so the change of circuit is necessary.</a:t>
            </a:r>
          </a:p>
          <a:p>
            <a:r>
              <a:rPr lang="en-US" altLang="zh-CN" dirty="0" smtClean="0"/>
              <a:t>After that, we have to make the antenna and the </a:t>
            </a:r>
            <a:r>
              <a:rPr lang="en-US" altLang="zh-CN" dirty="0"/>
              <a:t>circuit</a:t>
            </a:r>
            <a:r>
              <a:rPr lang="en-US" altLang="zh-CN" dirty="0" smtClean="0"/>
              <a:t> smaller. PCB will be a better choice.</a:t>
            </a:r>
          </a:p>
          <a:p>
            <a:endParaRPr lang="en-US" altLang="zh-CN" dirty="0"/>
          </a:p>
          <a:p>
            <a:endParaRPr lang="en-US" altLang="zh-CN" dirty="0" smtClean="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01CF334-2D5C-4859-84A6-CA7E6E43FAEB}" type="slidenum">
              <a:rPr lang="en-US" smtClean="0"/>
              <a:t>12</a:t>
            </a:fld>
            <a:endParaRPr lang="en-US"/>
          </a:p>
        </p:txBody>
      </p:sp>
    </p:spTree>
    <p:extLst>
      <p:ext uri="{BB962C8B-B14F-4D97-AF65-F5344CB8AC3E}">
        <p14:creationId xmlns:p14="http://schemas.microsoft.com/office/powerpoint/2010/main" val="367440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804" y="1831412"/>
            <a:ext cx="9126217" cy="1938992"/>
          </a:xfrm>
          <a:prstGeom prst="rect">
            <a:avLst/>
          </a:prstGeom>
          <a:noFill/>
        </p:spPr>
        <p:txBody>
          <a:bodyPr wrap="none" rtlCol="0">
            <a:spAutoFit/>
          </a:bodyPr>
          <a:lstStyle/>
          <a:p>
            <a:pPr algn="ctr">
              <a:spcBef>
                <a:spcPct val="0"/>
              </a:spcBef>
            </a:pPr>
            <a:r>
              <a:rPr lang="en-US" sz="6000" dirty="0" smtClean="0">
                <a:solidFill>
                  <a:schemeClr val="tx2"/>
                </a:solidFill>
                <a:latin typeface="+mj-lt"/>
                <a:ea typeface="+mj-ea"/>
                <a:cs typeface="+mj-cs"/>
              </a:rPr>
              <a:t>Q&amp;A</a:t>
            </a:r>
          </a:p>
          <a:p>
            <a:pPr algn="ctr">
              <a:spcBef>
                <a:spcPct val="0"/>
              </a:spcBef>
            </a:pPr>
            <a:r>
              <a:rPr lang="en-US" sz="6000" dirty="0" smtClean="0">
                <a:solidFill>
                  <a:schemeClr val="tx2"/>
                </a:solidFill>
                <a:latin typeface="+mj-lt"/>
                <a:ea typeface="+mj-ea"/>
                <a:cs typeface="+mj-cs"/>
              </a:rPr>
              <a:t>Thank you for watching!</a:t>
            </a:r>
            <a:endParaRPr lang="en-US" sz="6000" dirty="0">
              <a:solidFill>
                <a:schemeClr val="tx2"/>
              </a:solidFill>
              <a:latin typeface="+mj-lt"/>
              <a:ea typeface="+mj-ea"/>
              <a:cs typeface="+mj-cs"/>
            </a:endParaRPr>
          </a:p>
        </p:txBody>
      </p:sp>
      <p:sp>
        <p:nvSpPr>
          <p:cNvPr id="3" name="Content Placeholder 2"/>
          <p:cNvSpPr txBox="1">
            <a:spLocks/>
          </p:cNvSpPr>
          <p:nvPr/>
        </p:nvSpPr>
        <p:spPr>
          <a:xfrm>
            <a:off x="1409509" y="4328160"/>
            <a:ext cx="6400800" cy="914400"/>
          </a:xfrm>
          <a:prstGeom prst="rect">
            <a:avLst/>
          </a:prstGeom>
        </p:spPr>
        <p:txBody>
          <a:bodyPr vert="horz" lIns="68580" tIns="34290" rIns="68580" bIns="34290" rtlCol="0">
            <a:normAutofit/>
          </a:bodyPr>
          <a:lstStyle>
            <a:lvl1pPr marL="342882" indent="-342882"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13" indent="-285737" algn="l" defTabSz="914354" rtl="0" eaLnBrk="1" latinLnBrk="0" hangingPunct="1">
              <a:spcBef>
                <a:spcPct val="20000"/>
              </a:spcBef>
              <a:buFont typeface="Courier New" pitchFamily="49" charset="0"/>
              <a:buChar char="o"/>
              <a:defRPr sz="16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120" indent="-228589" algn="l" defTabSz="914354" rtl="0" eaLnBrk="1" latinLnBrk="0" hangingPunct="1">
              <a:spcBef>
                <a:spcPct val="20000"/>
              </a:spcBef>
              <a:buFont typeface="Courier New" pitchFamily="49" charset="0"/>
              <a:buChar char="o"/>
              <a:defRPr sz="16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829" indent="-228589" algn="l" defTabSz="914354"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buNone/>
            </a:pPr>
            <a:r>
              <a:rPr lang="en-US" sz="1800" dirty="0"/>
              <a:t>Presented by P</a:t>
            </a:r>
            <a:r>
              <a:rPr lang="en-US" altLang="zh-CN" sz="1800" dirty="0"/>
              <a:t>ei Zhang</a:t>
            </a:r>
            <a:endParaRPr lang="en-US" sz="1800" dirty="0"/>
          </a:p>
          <a:p>
            <a:pPr marL="0" indent="0" algn="ctr">
              <a:buNone/>
            </a:pPr>
            <a:r>
              <a:rPr lang="en-US" sz="1800" smtClean="0"/>
              <a:t>2016.5.31</a:t>
            </a:r>
            <a:endParaRPr lang="en-US" sz="1800" dirty="0"/>
          </a:p>
        </p:txBody>
      </p:sp>
    </p:spTree>
    <p:extLst>
      <p:ext uri="{BB962C8B-B14F-4D97-AF65-F5344CB8AC3E}">
        <p14:creationId xmlns:p14="http://schemas.microsoft.com/office/powerpoint/2010/main" val="87878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INDEX</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smtClean="0"/>
          </a:p>
          <a:p>
            <a:r>
              <a:rPr lang="en-US" altLang="zh-CN" dirty="0" smtClean="0"/>
              <a:t>Background &amp; purpose</a:t>
            </a:r>
          </a:p>
          <a:p>
            <a:r>
              <a:rPr lang="en-US" altLang="zh-CN" dirty="0" smtClean="0"/>
              <a:t>Research steps</a:t>
            </a:r>
          </a:p>
          <a:p>
            <a:r>
              <a:rPr lang="en-US" altLang="zh-CN" dirty="0"/>
              <a:t>P</a:t>
            </a:r>
            <a:r>
              <a:rPr lang="en-US" altLang="zh-CN" dirty="0" smtClean="0"/>
              <a:t>ower consumption research</a:t>
            </a:r>
          </a:p>
          <a:p>
            <a:r>
              <a:rPr lang="en-US" altLang="zh-CN" dirty="0"/>
              <a:t>A</a:t>
            </a:r>
            <a:r>
              <a:rPr lang="en-US" altLang="zh-CN" dirty="0" smtClean="0"/>
              <a:t>ntenna energy harvesting</a:t>
            </a:r>
            <a:endParaRPr lang="en-US" altLang="zh-CN" dirty="0"/>
          </a:p>
          <a:p>
            <a:r>
              <a:rPr lang="en-US" altLang="zh-CN" dirty="0" smtClean="0"/>
              <a:t>Future work</a:t>
            </a:r>
          </a:p>
          <a:p>
            <a:endParaRPr lang="zh-CN" altLang="en-US" dirty="0"/>
          </a:p>
        </p:txBody>
      </p:sp>
      <p:sp>
        <p:nvSpPr>
          <p:cNvPr id="4" name="灯片编号占位符 3"/>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2570840080"/>
      </p:ext>
    </p:extLst>
  </p:cSld>
  <p:clrMapOvr>
    <a:masterClrMapping/>
  </p:clrMapOvr>
  <mc:AlternateContent xmlns:mc="http://schemas.openxmlformats.org/markup-compatibility/2006" xmlns:p14="http://schemas.microsoft.com/office/powerpoint/2010/main">
    <mc:Choice Requires="p14">
      <p:transition spd="med" p14:dur="700" advTm="672">
        <p:fade/>
      </p:transition>
    </mc:Choice>
    <mc:Fallback xmlns="">
      <p:transition spd="med" advTm="67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 &amp; </a:t>
            </a:r>
            <a:r>
              <a:rPr lang="en-US" altLang="zh-CN" dirty="0" smtClean="0"/>
              <a:t>purpose</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smtClean="0"/>
          </a:p>
          <a:p>
            <a:endParaRPr lang="en-US" altLang="zh-CN" dirty="0"/>
          </a:p>
          <a:p>
            <a:r>
              <a:rPr lang="en-US" altLang="zh-CN" dirty="0" smtClean="0"/>
              <a:t>In the medical field, deaf people need to live with artificial cochlear. The common power is rechargeable battery.</a:t>
            </a:r>
          </a:p>
          <a:p>
            <a:endParaRPr lang="en-US" altLang="zh-CN" dirty="0" smtClean="0"/>
          </a:p>
          <a:p>
            <a:endParaRPr lang="en-US" altLang="zh-CN" dirty="0" smtClean="0"/>
          </a:p>
          <a:p>
            <a:endParaRPr lang="en-US" altLang="zh-CN" dirty="0" smtClean="0"/>
          </a:p>
          <a:p>
            <a:pPr marL="0" indent="0">
              <a:buNone/>
            </a:pPr>
            <a:endParaRPr lang="en-US" altLang="zh-CN" dirty="0" smtClean="0"/>
          </a:p>
          <a:p>
            <a:r>
              <a:rPr lang="en-US" altLang="zh-CN" dirty="0" smtClean="0"/>
              <a:t>We aim to use antenna to capture the energy of WIFI signal to convert it into the power of our </a:t>
            </a:r>
            <a:r>
              <a:rPr lang="en-US" altLang="zh-CN" dirty="0"/>
              <a:t>a</a:t>
            </a:r>
            <a:r>
              <a:rPr lang="en-US" altLang="zh-CN" dirty="0" smtClean="0"/>
              <a:t>rtificial </a:t>
            </a:r>
            <a:r>
              <a:rPr lang="en-US" altLang="zh-CN" dirty="0"/>
              <a:t>c</a:t>
            </a:r>
            <a:r>
              <a:rPr lang="en-US" altLang="zh-CN" dirty="0" smtClean="0"/>
              <a:t>ochlear.</a:t>
            </a:r>
            <a:endParaRPr lang="zh-CN" altLang="en-US" dirty="0"/>
          </a:p>
        </p:txBody>
      </p:sp>
      <p:sp>
        <p:nvSpPr>
          <p:cNvPr id="4" name="灯片编号占位符 3"/>
          <p:cNvSpPr>
            <a:spLocks noGrp="1"/>
          </p:cNvSpPr>
          <p:nvPr>
            <p:ph type="sldNum" sz="quarter" idx="12"/>
          </p:nvPr>
        </p:nvSpPr>
        <p:spPr/>
        <p:txBody>
          <a:bodyPr/>
          <a:lstStyle/>
          <a:p>
            <a:fld id="{401CF334-2D5C-4859-84A6-CA7E6E43FAEB}" type="slidenum">
              <a:rPr lang="en-US" smtClean="0"/>
              <a:t>3</a:t>
            </a:fld>
            <a:endParaRPr 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088" y="3209021"/>
            <a:ext cx="1787823" cy="1145812"/>
          </a:xfrm>
          <a:prstGeom prst="rect">
            <a:avLst/>
          </a:prstGeom>
        </p:spPr>
      </p:pic>
    </p:spTree>
    <p:extLst>
      <p:ext uri="{BB962C8B-B14F-4D97-AF65-F5344CB8AC3E}">
        <p14:creationId xmlns:p14="http://schemas.microsoft.com/office/powerpoint/2010/main" val="1149971057"/>
      </p:ext>
    </p:extLst>
  </p:cSld>
  <p:clrMapOvr>
    <a:masterClrMapping/>
  </p:clrMapOvr>
  <mc:AlternateContent xmlns:mc="http://schemas.openxmlformats.org/markup-compatibility/2006" xmlns:p14="http://schemas.microsoft.com/office/powerpoint/2010/main">
    <mc:Choice Requires="p14">
      <p:transition spd="med" p14:dur="700" advTm="23">
        <p:fade/>
      </p:transition>
    </mc:Choice>
    <mc:Fallback xmlns="">
      <p:transition spd="med" advTm="23">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Research </a:t>
            </a:r>
            <a:r>
              <a:rPr lang="en-US" altLang="zh-CN" dirty="0" smtClean="0"/>
              <a:t>steps</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r>
              <a:rPr lang="en-US" altLang="zh-CN" dirty="0" smtClean="0"/>
              <a:t>1</a:t>
            </a:r>
            <a:r>
              <a:rPr lang="en-US" altLang="zh-CN" baseline="30000" dirty="0" smtClean="0"/>
              <a:t>st</a:t>
            </a:r>
            <a:r>
              <a:rPr lang="en-US" altLang="zh-CN" dirty="0" smtClean="0"/>
              <a:t> step</a:t>
            </a:r>
            <a:r>
              <a:rPr lang="en-US" altLang="zh-CN" dirty="0"/>
              <a:t>: research </a:t>
            </a:r>
            <a:r>
              <a:rPr lang="en-US" altLang="zh-CN" dirty="0" smtClean="0"/>
              <a:t>blue-tooth </a:t>
            </a:r>
            <a:r>
              <a:rPr lang="en-US" altLang="zh-CN" dirty="0"/>
              <a:t>power </a:t>
            </a:r>
            <a:r>
              <a:rPr lang="en-US" altLang="zh-CN" dirty="0" smtClean="0"/>
              <a:t>consumption</a:t>
            </a:r>
          </a:p>
          <a:p>
            <a:r>
              <a:rPr lang="en-US" altLang="zh-CN" dirty="0" smtClean="0"/>
              <a:t>2</a:t>
            </a:r>
            <a:r>
              <a:rPr lang="en-US" altLang="zh-CN" baseline="30000" dirty="0" smtClean="0"/>
              <a:t>nd</a:t>
            </a:r>
            <a:r>
              <a:rPr lang="en-US" altLang="zh-CN" dirty="0"/>
              <a:t> step: antenna </a:t>
            </a:r>
            <a:r>
              <a:rPr lang="en-US" altLang="zh-CN" dirty="0" smtClean="0"/>
              <a:t>circuits(WISP)</a:t>
            </a:r>
          </a:p>
          <a:p>
            <a:r>
              <a:rPr lang="en-US" altLang="zh-CN" dirty="0" smtClean="0"/>
              <a:t>3</a:t>
            </a:r>
            <a:r>
              <a:rPr lang="en-US" altLang="zh-CN" baseline="30000" dirty="0" smtClean="0"/>
              <a:t>rd</a:t>
            </a:r>
            <a:r>
              <a:rPr lang="en-US" altLang="zh-CN" dirty="0" smtClean="0"/>
              <a:t> step: future work</a:t>
            </a:r>
            <a:endParaRPr lang="zh-CN" altLang="en-US" dirty="0"/>
          </a:p>
        </p:txBody>
      </p:sp>
      <p:sp>
        <p:nvSpPr>
          <p:cNvPr id="4" name="灯片编号占位符 3"/>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35542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Blue-tooth power </a:t>
            </a:r>
            <a:r>
              <a:rPr lang="en-US" altLang="zh-CN" dirty="0" smtClean="0"/>
              <a:t>consumption</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r>
              <a:rPr lang="en-US" altLang="zh-CN" dirty="0" smtClean="0"/>
              <a:t>1</a:t>
            </a:r>
            <a:r>
              <a:rPr lang="zh-CN" altLang="zh-CN" dirty="0"/>
              <a:t>、</a:t>
            </a:r>
            <a:r>
              <a:rPr lang="en-US" altLang="zh-CN" dirty="0"/>
              <a:t>basic </a:t>
            </a:r>
            <a:r>
              <a:rPr lang="en-US" altLang="zh-CN" dirty="0" err="1"/>
              <a:t>piconet</a:t>
            </a:r>
            <a:r>
              <a:rPr lang="en-US" altLang="zh-CN" dirty="0"/>
              <a:t> channel </a:t>
            </a:r>
            <a:endParaRPr lang="en-US" altLang="zh-CN" dirty="0" smtClean="0"/>
          </a:p>
          <a:p>
            <a:pPr marL="0" indent="0">
              <a:buNone/>
            </a:pPr>
            <a:r>
              <a:rPr lang="en-US" altLang="zh-CN" dirty="0"/>
              <a:t>	</a:t>
            </a:r>
            <a:r>
              <a:rPr lang="en-US" altLang="zh-CN" dirty="0" smtClean="0"/>
              <a:t>is used for two device which have connected.</a:t>
            </a:r>
          </a:p>
          <a:p>
            <a:r>
              <a:rPr lang="en-US" altLang="zh-CN" dirty="0" smtClean="0"/>
              <a:t>2</a:t>
            </a:r>
            <a:r>
              <a:rPr lang="zh-CN" altLang="zh-CN" dirty="0"/>
              <a:t>、</a:t>
            </a:r>
            <a:r>
              <a:rPr lang="en-US" altLang="zh-CN" dirty="0"/>
              <a:t>adapted </a:t>
            </a:r>
            <a:r>
              <a:rPr lang="en-US" altLang="zh-CN" dirty="0" err="1"/>
              <a:t>piconet</a:t>
            </a:r>
            <a:r>
              <a:rPr lang="en-US" altLang="zh-CN" dirty="0"/>
              <a:t> </a:t>
            </a:r>
            <a:r>
              <a:rPr lang="en-US" altLang="zh-CN" dirty="0" smtClean="0"/>
              <a:t>channel</a:t>
            </a:r>
          </a:p>
          <a:p>
            <a:pPr marL="0" indent="0">
              <a:buNone/>
            </a:pPr>
            <a:r>
              <a:rPr lang="en-US" altLang="zh-CN" dirty="0"/>
              <a:t>	is used for two device which have connected</a:t>
            </a:r>
            <a:r>
              <a:rPr lang="en-US" altLang="zh-CN" dirty="0" smtClean="0"/>
              <a:t>.</a:t>
            </a:r>
            <a:endParaRPr lang="zh-CN" altLang="zh-CN" dirty="0"/>
          </a:p>
          <a:p>
            <a:r>
              <a:rPr lang="en-US" altLang="zh-CN" dirty="0"/>
              <a:t>3</a:t>
            </a:r>
            <a:r>
              <a:rPr lang="zh-CN" altLang="zh-CN" dirty="0"/>
              <a:t>、</a:t>
            </a:r>
            <a:r>
              <a:rPr lang="en-US" altLang="zh-CN" dirty="0"/>
              <a:t>inquiry </a:t>
            </a:r>
            <a:r>
              <a:rPr lang="en-US" altLang="zh-CN" dirty="0" err="1"/>
              <a:t>scanchannel</a:t>
            </a:r>
            <a:r>
              <a:rPr lang="en-US" altLang="zh-CN" dirty="0"/>
              <a:t> </a:t>
            </a:r>
            <a:endParaRPr lang="en-US" altLang="zh-CN" dirty="0" smtClean="0"/>
          </a:p>
          <a:p>
            <a:pPr marL="0" indent="0">
              <a:buNone/>
            </a:pPr>
            <a:r>
              <a:rPr lang="en-US" altLang="zh-CN" dirty="0" smtClean="0"/>
              <a:t>	is used for finding </a:t>
            </a:r>
            <a:r>
              <a:rPr lang="en-US" altLang="zh-CN" dirty="0"/>
              <a:t>blue-tooth device</a:t>
            </a:r>
            <a:endParaRPr lang="zh-CN" altLang="zh-CN" dirty="0"/>
          </a:p>
          <a:p>
            <a:r>
              <a:rPr lang="en-US" altLang="zh-CN" dirty="0"/>
              <a:t>4</a:t>
            </a:r>
            <a:r>
              <a:rPr lang="zh-CN" altLang="zh-CN" dirty="0"/>
              <a:t>、</a:t>
            </a:r>
            <a:r>
              <a:rPr lang="en-US" altLang="zh-CN" dirty="0"/>
              <a:t>page </a:t>
            </a:r>
            <a:r>
              <a:rPr lang="en-US" altLang="zh-CN" dirty="0" err="1"/>
              <a:t>scanchannel</a:t>
            </a:r>
            <a:r>
              <a:rPr lang="en-US" altLang="zh-CN" dirty="0"/>
              <a:t> </a:t>
            </a:r>
            <a:endParaRPr lang="en-US" altLang="zh-CN" dirty="0" smtClean="0"/>
          </a:p>
          <a:p>
            <a:pPr marL="0" indent="0">
              <a:buNone/>
            </a:pPr>
            <a:r>
              <a:rPr lang="en-US" altLang="zh-CN" dirty="0"/>
              <a:t>	</a:t>
            </a:r>
            <a:r>
              <a:rPr lang="en-US" altLang="zh-CN" dirty="0" smtClean="0"/>
              <a:t>is used for connecting blue-tooth </a:t>
            </a:r>
            <a:r>
              <a:rPr lang="en-US" altLang="zh-CN" dirty="0"/>
              <a:t>device</a:t>
            </a:r>
            <a:endParaRPr lang="zh-CN" altLang="zh-CN" dirty="0"/>
          </a:p>
          <a:p>
            <a:pPr marL="0" indent="0">
              <a:buNone/>
            </a:pPr>
            <a:endParaRPr lang="zh-CN" altLang="en-US" dirty="0"/>
          </a:p>
        </p:txBody>
      </p:sp>
      <p:sp>
        <p:nvSpPr>
          <p:cNvPr id="4" name="灯片编号占位符 3"/>
          <p:cNvSpPr>
            <a:spLocks noGrp="1"/>
          </p:cNvSpPr>
          <p:nvPr>
            <p:ph type="sldNum" sz="quarter" idx="12"/>
          </p:nvPr>
        </p:nvSpPr>
        <p:spPr/>
        <p:txBody>
          <a:bodyPr/>
          <a:lstStyle/>
          <a:p>
            <a:fld id="{401CF334-2D5C-4859-84A6-CA7E6E43FAEB}" type="slidenum">
              <a:rPr lang="en-US" smtClean="0"/>
              <a:t>5</a:t>
            </a:fld>
            <a:endParaRPr lang="en-US"/>
          </a:p>
        </p:txBody>
      </p:sp>
    </p:spTree>
    <p:extLst>
      <p:ext uri="{BB962C8B-B14F-4D97-AF65-F5344CB8AC3E}">
        <p14:creationId xmlns:p14="http://schemas.microsoft.com/office/powerpoint/2010/main" val="60430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Blue-tooth power consumption</a:t>
            </a:r>
            <a:endParaRPr lang="zh-CN" altLang="en-US" dirty="0"/>
          </a:p>
        </p:txBody>
      </p:sp>
      <p:sp>
        <p:nvSpPr>
          <p:cNvPr id="3" name="内容占位符 2"/>
          <p:cNvSpPr>
            <a:spLocks noGrp="1"/>
          </p:cNvSpPr>
          <p:nvPr>
            <p:ph idx="1"/>
          </p:nvPr>
        </p:nvSpPr>
        <p:spPr>
          <a:xfrm>
            <a:off x="457200" y="2057402"/>
            <a:ext cx="8229600" cy="4112392"/>
          </a:xfrm>
        </p:spPr>
        <p:txBody>
          <a:bodyPr>
            <a:normAutofit/>
          </a:bodyPr>
          <a:lstStyle/>
          <a:p>
            <a:r>
              <a:rPr lang="en-US" altLang="zh-CN" dirty="0" err="1"/>
              <a:t>Piconet</a:t>
            </a:r>
            <a:r>
              <a:rPr lang="en-US" altLang="zh-CN" dirty="0"/>
              <a:t> physical channel </a:t>
            </a:r>
            <a:r>
              <a:rPr lang="en-US" altLang="zh-CN" dirty="0" smtClean="0"/>
              <a:t>timing</a:t>
            </a:r>
          </a:p>
          <a:p>
            <a:endParaRPr lang="en-US" altLang="zh-CN" dirty="0"/>
          </a:p>
          <a:p>
            <a:endParaRPr lang="en-US" altLang="zh-CN" dirty="0" smtClean="0"/>
          </a:p>
          <a:p>
            <a:endParaRPr lang="en-US" altLang="zh-CN" dirty="0"/>
          </a:p>
          <a:p>
            <a:endParaRPr lang="en-US" altLang="zh-CN" dirty="0" smtClean="0"/>
          </a:p>
          <a:p>
            <a:endParaRPr lang="en-US" altLang="zh-CN" dirty="0"/>
          </a:p>
          <a:p>
            <a:r>
              <a:rPr lang="en-US" altLang="zh-CN" dirty="0" smtClean="0"/>
              <a:t>Only 3 packet types: 1,3,5 slots</a:t>
            </a:r>
          </a:p>
          <a:p>
            <a:r>
              <a:rPr lang="en-US" altLang="zh-CN" dirty="0" smtClean="0"/>
              <a:t>For each slot, the time of broadcast is less than </a:t>
            </a:r>
            <a:r>
              <a:rPr lang="en-US" altLang="zh-CN" dirty="0"/>
              <a:t>426</a:t>
            </a:r>
            <a:r>
              <a:rPr lang="zh-CN" altLang="zh-CN" dirty="0"/>
              <a:t>μ</a:t>
            </a:r>
            <a:r>
              <a:rPr lang="en-US" altLang="zh-CN" dirty="0" smtClean="0"/>
              <a:t>s</a:t>
            </a:r>
          </a:p>
          <a:p>
            <a:r>
              <a:rPr lang="en-US" altLang="zh-CN" dirty="0" smtClean="0"/>
              <a:t>Share of broadcasting in total is 68.16%</a:t>
            </a:r>
          </a:p>
          <a:p>
            <a:r>
              <a:rPr lang="en-US" altLang="zh-CN" dirty="0" smtClean="0"/>
              <a:t>In Blue-tooth low energy mode</a:t>
            </a:r>
          </a:p>
          <a:p>
            <a:r>
              <a:rPr lang="en-US" altLang="zh-CN" dirty="0" smtClean="0"/>
              <a:t>TX mode </a:t>
            </a:r>
            <a:r>
              <a:rPr lang="en-US" altLang="zh-CN" dirty="0"/>
              <a:t>electric current 16.8mA</a:t>
            </a:r>
            <a:endParaRPr lang="zh-CN" altLang="zh-CN" dirty="0"/>
          </a:p>
          <a:p>
            <a:r>
              <a:rPr lang="en-US" altLang="zh-CN" dirty="0" smtClean="0"/>
              <a:t>RX mode </a:t>
            </a:r>
            <a:r>
              <a:rPr lang="en-US" altLang="zh-CN" dirty="0"/>
              <a:t>electric current 17.9mA</a:t>
            </a:r>
            <a:endParaRPr lang="zh-CN" altLang="zh-CN" dirty="0"/>
          </a:p>
          <a:p>
            <a:endParaRPr lang="en-US" altLang="zh-CN" dirty="0" smtClean="0"/>
          </a:p>
          <a:p>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401CF334-2D5C-4859-84A6-CA7E6E43FAEB}" type="slidenum">
              <a:rPr lang="en-US" smtClean="0"/>
              <a:t>6</a:t>
            </a:fld>
            <a:endParaRPr lang="en-US"/>
          </a:p>
        </p:txBody>
      </p:sp>
      <p:pic>
        <p:nvPicPr>
          <p:cNvPr id="11" name="图片 10"/>
          <p:cNvPicPr/>
          <p:nvPr/>
        </p:nvPicPr>
        <p:blipFill>
          <a:blip r:embed="rId3"/>
          <a:stretch>
            <a:fillRect/>
          </a:stretch>
        </p:blipFill>
        <p:spPr>
          <a:xfrm>
            <a:off x="4499363" y="2439715"/>
            <a:ext cx="3595643" cy="1450260"/>
          </a:xfrm>
          <a:prstGeom prst="rect">
            <a:avLst/>
          </a:prstGeom>
        </p:spPr>
      </p:pic>
      <p:pic>
        <p:nvPicPr>
          <p:cNvPr id="9" name="图片 8"/>
          <p:cNvPicPr>
            <a:picLocks noChangeAspect="1"/>
          </p:cNvPicPr>
          <p:nvPr/>
        </p:nvPicPr>
        <p:blipFill>
          <a:blip r:embed="rId4"/>
          <a:stretch>
            <a:fillRect/>
          </a:stretch>
        </p:blipFill>
        <p:spPr>
          <a:xfrm>
            <a:off x="761211" y="2439715"/>
            <a:ext cx="3687103" cy="1461975"/>
          </a:xfrm>
          <a:prstGeom prst="rect">
            <a:avLst/>
          </a:prstGeom>
        </p:spPr>
      </p:pic>
    </p:spTree>
    <p:extLst>
      <p:ext uri="{BB962C8B-B14F-4D97-AF65-F5344CB8AC3E}">
        <p14:creationId xmlns:p14="http://schemas.microsoft.com/office/powerpoint/2010/main" val="284036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Blue-tooth power consumption</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r>
              <a:rPr lang="en-US" altLang="zh-CN" dirty="0" smtClean="0"/>
              <a:t>PAGE </a:t>
            </a:r>
            <a:r>
              <a:rPr lang="en-US" altLang="zh-CN" dirty="0"/>
              <a:t>SCAN PHYSICAL </a:t>
            </a:r>
            <a:r>
              <a:rPr lang="en-US" altLang="zh-CN" dirty="0" smtClean="0"/>
              <a:t>CHANNEL</a:t>
            </a:r>
          </a:p>
          <a:p>
            <a:r>
              <a:rPr lang="en-US" altLang="zh-CN" dirty="0"/>
              <a:t>The time of broadcast is less than 68</a:t>
            </a:r>
            <a:r>
              <a:rPr lang="zh-CN" altLang="zh-CN" dirty="0"/>
              <a:t>μ</a:t>
            </a:r>
            <a:r>
              <a:rPr lang="en-US" altLang="zh-CN" dirty="0"/>
              <a:t>s </a:t>
            </a:r>
          </a:p>
          <a:p>
            <a:r>
              <a:rPr lang="en-US" altLang="zh-CN" dirty="0"/>
              <a:t>Share of broadcasting in total time is 21.76</a:t>
            </a:r>
            <a:r>
              <a:rPr lang="en-US" altLang="zh-CN" dirty="0" smtClean="0"/>
              <a:t>%</a:t>
            </a:r>
          </a:p>
          <a:p>
            <a:endParaRPr lang="en-US" altLang="zh-CN" dirty="0" smtClean="0"/>
          </a:p>
          <a:p>
            <a:r>
              <a:rPr lang="en-US" altLang="zh-CN" dirty="0"/>
              <a:t>INQUIRY SCAN PHYSICAL </a:t>
            </a:r>
            <a:r>
              <a:rPr lang="en-US" altLang="zh-CN" dirty="0" smtClean="0"/>
              <a:t>CHANNEL</a:t>
            </a:r>
          </a:p>
          <a:p>
            <a:r>
              <a:rPr lang="en-US" altLang="zh-CN" dirty="0" smtClean="0"/>
              <a:t>The </a:t>
            </a:r>
            <a:r>
              <a:rPr lang="en-US" altLang="zh-CN" dirty="0"/>
              <a:t>time of broadcast is less than 68</a:t>
            </a:r>
            <a:r>
              <a:rPr lang="zh-CN" altLang="zh-CN" dirty="0"/>
              <a:t>μ</a:t>
            </a:r>
            <a:r>
              <a:rPr lang="en-US" altLang="zh-CN" dirty="0"/>
              <a:t>s </a:t>
            </a:r>
            <a:endParaRPr lang="en-US" altLang="zh-CN" dirty="0" smtClean="0"/>
          </a:p>
          <a:p>
            <a:r>
              <a:rPr lang="en-US" altLang="zh-CN" dirty="0" smtClean="0"/>
              <a:t>Share </a:t>
            </a:r>
            <a:r>
              <a:rPr lang="en-US" altLang="zh-CN" dirty="0"/>
              <a:t>of broadcasting in </a:t>
            </a:r>
            <a:r>
              <a:rPr lang="en-US" altLang="zh-CN" dirty="0" smtClean="0"/>
              <a:t>total time </a:t>
            </a:r>
            <a:r>
              <a:rPr lang="en-US" altLang="zh-CN" dirty="0"/>
              <a:t>is 21.76%</a:t>
            </a:r>
            <a:endParaRPr lang="zh-CN" altLang="en-US" dirty="0"/>
          </a:p>
        </p:txBody>
      </p:sp>
      <p:sp>
        <p:nvSpPr>
          <p:cNvPr id="4" name="灯片编号占位符 3"/>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375454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Antenna energy harvesting</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r>
              <a:rPr lang="en-US" altLang="zh-CN" dirty="0" smtClean="0"/>
              <a:t>We build the </a:t>
            </a:r>
            <a:r>
              <a:rPr lang="en-US" altLang="zh-CN" dirty="0"/>
              <a:t>Wireless Identification and Sensing </a:t>
            </a:r>
            <a:r>
              <a:rPr lang="en-US" altLang="zh-CN" dirty="0" smtClean="0"/>
              <a:t>Platform(WISP) circuit to expand the signal so that we can capture WIFI signal and amplified it.</a:t>
            </a:r>
          </a:p>
          <a:p>
            <a:endParaRPr lang="zh-CN" altLang="en-US" dirty="0"/>
          </a:p>
        </p:txBody>
      </p:sp>
      <p:sp>
        <p:nvSpPr>
          <p:cNvPr id="4" name="灯片编号占位符 3"/>
          <p:cNvSpPr>
            <a:spLocks noGrp="1"/>
          </p:cNvSpPr>
          <p:nvPr>
            <p:ph type="sldNum" sz="quarter" idx="12"/>
          </p:nvPr>
        </p:nvSpPr>
        <p:spPr/>
        <p:txBody>
          <a:bodyPr/>
          <a:lstStyle/>
          <a:p>
            <a:fld id="{401CF334-2D5C-4859-84A6-CA7E6E43FAEB}" type="slidenum">
              <a:rPr lang="en-US" smtClean="0"/>
              <a:t>8</a:t>
            </a:fld>
            <a:endParaRPr lang="en-US"/>
          </a:p>
        </p:txBody>
      </p:sp>
      <p:pic>
        <p:nvPicPr>
          <p:cNvPr id="5" name="内容占位符 4"/>
          <p:cNvPicPr>
            <a:picLocks noChangeAspect="1"/>
          </p:cNvPicPr>
          <p:nvPr/>
        </p:nvPicPr>
        <p:blipFill>
          <a:blip r:embed="rId3"/>
          <a:stretch>
            <a:fillRect/>
          </a:stretch>
        </p:blipFill>
        <p:spPr>
          <a:xfrm>
            <a:off x="797554" y="3124703"/>
            <a:ext cx="3855233" cy="2886798"/>
          </a:xfrm>
          <a:prstGeom prst="rect">
            <a:avLst/>
          </a:prstGeom>
        </p:spPr>
      </p:pic>
      <p:cxnSp>
        <p:nvCxnSpPr>
          <p:cNvPr id="7" name="直接箭头连接符 6"/>
          <p:cNvCxnSpPr/>
          <p:nvPr/>
        </p:nvCxnSpPr>
        <p:spPr>
          <a:xfrm>
            <a:off x="4499956" y="3685309"/>
            <a:ext cx="8368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505051" y="3493855"/>
            <a:ext cx="2329484" cy="369332"/>
          </a:xfrm>
          <a:prstGeom prst="rect">
            <a:avLst/>
          </a:prstGeom>
          <a:noFill/>
        </p:spPr>
        <p:txBody>
          <a:bodyPr wrap="none" rtlCol="0">
            <a:spAutoFit/>
          </a:bodyPr>
          <a:lstStyle/>
          <a:p>
            <a:r>
              <a:rPr lang="en-US" altLang="zh-CN" dirty="0"/>
              <a:t>impedance matching</a:t>
            </a:r>
            <a:endParaRPr lang="zh-CN" altLang="en-US" dirty="0"/>
          </a:p>
        </p:txBody>
      </p:sp>
      <p:cxnSp>
        <p:nvCxnSpPr>
          <p:cNvPr id="10" name="直接箭头连接符 9"/>
          <p:cNvCxnSpPr/>
          <p:nvPr/>
        </p:nvCxnSpPr>
        <p:spPr>
          <a:xfrm>
            <a:off x="4499956" y="4904509"/>
            <a:ext cx="836815" cy="11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505051" y="4719843"/>
            <a:ext cx="755335" cy="369332"/>
          </a:xfrm>
          <a:prstGeom prst="rect">
            <a:avLst/>
          </a:prstGeom>
          <a:noFill/>
        </p:spPr>
        <p:txBody>
          <a:bodyPr wrap="none" rtlCol="0">
            <a:spAutoFit/>
          </a:bodyPr>
          <a:lstStyle/>
          <a:p>
            <a:r>
              <a:rPr lang="en-US" altLang="zh-CN" dirty="0" smtClean="0"/>
              <a:t>WISP</a:t>
            </a:r>
            <a:endParaRPr lang="zh-CN" altLang="en-US" dirty="0"/>
          </a:p>
        </p:txBody>
      </p:sp>
    </p:spTree>
    <p:extLst>
      <p:ext uri="{BB962C8B-B14F-4D97-AF65-F5344CB8AC3E}">
        <p14:creationId xmlns:p14="http://schemas.microsoft.com/office/powerpoint/2010/main" val="24586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Antenna energy harvesting</a:t>
            </a:r>
            <a:endParaRPr lang="zh-CN" altLang="en-US" dirty="0"/>
          </a:p>
        </p:txBody>
      </p:sp>
      <p:sp>
        <p:nvSpPr>
          <p:cNvPr id="4" name="灯片编号占位符 3"/>
          <p:cNvSpPr>
            <a:spLocks noGrp="1"/>
          </p:cNvSpPr>
          <p:nvPr>
            <p:ph type="sldNum" sz="quarter" idx="12"/>
          </p:nvPr>
        </p:nvSpPr>
        <p:spPr/>
        <p:txBody>
          <a:bodyPr/>
          <a:lstStyle/>
          <a:p>
            <a:fld id="{401CF334-2D5C-4859-84A6-CA7E6E43FAEB}" type="slidenum">
              <a:rPr lang="en-US" smtClean="0"/>
              <a:t>9</a:t>
            </a:fld>
            <a:endParaRPr lang="en-US"/>
          </a:p>
        </p:txBody>
      </p:sp>
      <p:pic>
        <p:nvPicPr>
          <p:cNvPr id="8" name="内容占位符 7"/>
          <p:cNvPicPr>
            <a:picLocks noGrp="1" noChangeAspect="1"/>
          </p:cNvPicPr>
          <p:nvPr>
            <p:ph idx="1"/>
          </p:nvPr>
        </p:nvPicPr>
        <p:blipFill>
          <a:blip r:embed="rId2"/>
          <a:stretch>
            <a:fillRect/>
          </a:stretch>
        </p:blipFill>
        <p:spPr>
          <a:xfrm>
            <a:off x="5383137" y="2863187"/>
            <a:ext cx="1558806" cy="2573448"/>
          </a:xfrm>
          <a:prstGeom prst="rect">
            <a:avLst/>
          </a:prstGeom>
        </p:spPr>
      </p:pic>
      <p:pic>
        <p:nvPicPr>
          <p:cNvPr id="7" name="图片 6"/>
          <p:cNvPicPr>
            <a:picLocks noChangeAspect="1"/>
          </p:cNvPicPr>
          <p:nvPr/>
        </p:nvPicPr>
        <p:blipFill>
          <a:blip r:embed="rId3"/>
          <a:stretch>
            <a:fillRect/>
          </a:stretch>
        </p:blipFill>
        <p:spPr>
          <a:xfrm>
            <a:off x="1486750" y="3149912"/>
            <a:ext cx="2920450" cy="1999997"/>
          </a:xfrm>
          <a:prstGeom prst="rect">
            <a:avLst/>
          </a:prstGeom>
        </p:spPr>
      </p:pic>
    </p:spTree>
    <p:extLst>
      <p:ext uri="{BB962C8B-B14F-4D97-AF65-F5344CB8AC3E}">
        <p14:creationId xmlns:p14="http://schemas.microsoft.com/office/powerpoint/2010/main" val="188910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ompany background presentation" id="{7C18907C-4901-42BD-8F2C-E63B32C9DCA3}" vid="{B4FC953D-0C69-4290-95E2-4EA0E2E67D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9111A70-0198-4F40-BEFB-ADDC651BCC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Company meeting presentation</Template>
  <TotalTime>0</TotalTime>
  <Words>528</Words>
  <Application>Microsoft Office PowerPoint</Application>
  <PresentationFormat>全屏显示(4:3)</PresentationFormat>
  <Paragraphs>115</Paragraphs>
  <Slides>13</Slides>
  <Notes>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宋体</vt:lpstr>
      <vt:lpstr>Arial</vt:lpstr>
      <vt:lpstr>Cambria Math</vt:lpstr>
      <vt:lpstr>Century Gothic</vt:lpstr>
      <vt:lpstr>Courier New</vt:lpstr>
      <vt:lpstr>Palatino Linotype</vt:lpstr>
      <vt:lpstr>Company background presentation</vt:lpstr>
      <vt:lpstr>Wireless Charging Project</vt:lpstr>
      <vt:lpstr>INDEX</vt:lpstr>
      <vt:lpstr>Background &amp; purpose</vt:lpstr>
      <vt:lpstr>Research steps</vt:lpstr>
      <vt:lpstr>Blue-tooth power consumption</vt:lpstr>
      <vt:lpstr>Blue-tooth power consumption</vt:lpstr>
      <vt:lpstr>Blue-tooth power consumption</vt:lpstr>
      <vt:lpstr>Antenna energy harvesting</vt:lpstr>
      <vt:lpstr>Antenna energy harvesting</vt:lpstr>
      <vt:lpstr>Antenna energy harvesting</vt:lpstr>
      <vt:lpstr>Problems to be solved</vt:lpstr>
      <vt:lpstr>Future Work</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2015-11-01T05:53:20Z</dcterms:created>
  <dcterms:modified xsi:type="dcterms:W3CDTF">2016-05-31T23:54:55Z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TC034605109991</vt:lpwstr>
  </property>
</Properties>
</file>