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84" r:id="rId2"/>
    <p:sldId id="296" r:id="rId3"/>
    <p:sldId id="272" r:id="rId4"/>
    <p:sldId id="281" r:id="rId5"/>
    <p:sldId id="302" r:id="rId6"/>
    <p:sldId id="290" r:id="rId7"/>
    <p:sldId id="276" r:id="rId8"/>
    <p:sldId id="292" r:id="rId9"/>
    <p:sldId id="298" r:id="rId10"/>
    <p:sldId id="300" r:id="rId11"/>
    <p:sldId id="299" r:id="rId12"/>
    <p:sldId id="301" r:id="rId13"/>
    <p:sldId id="291" r:id="rId14"/>
    <p:sldId id="269" r:id="rId15"/>
    <p:sldId id="286" r:id="rId1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15" userDrawn="1">
          <p15:clr>
            <a:srgbClr val="A4A3A4"/>
          </p15:clr>
        </p15:guide>
        <p15:guide id="4" pos="1272" userDrawn="1">
          <p15:clr>
            <a:srgbClr val="A4A3A4"/>
          </p15:clr>
        </p15:guide>
        <p15:guide id="5" orient="horz" pos="1706" userDrawn="1">
          <p15:clr>
            <a:srgbClr val="A4A3A4"/>
          </p15:clr>
        </p15:guide>
        <p15:guide id="6" orient="horz" pos="348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2F2F2"/>
    <a:srgbClr val="E60012"/>
    <a:srgbClr val="2E2D33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7" autoAdjust="0"/>
    <p:restoredTop sz="94301" autoAdjust="0"/>
  </p:normalViewPr>
  <p:slideViewPr>
    <p:cSldViewPr showGuides="1">
      <p:cViewPr varScale="1">
        <p:scale>
          <a:sx n="73" d="100"/>
          <a:sy n="73" d="100"/>
        </p:scale>
        <p:origin x="540" y="60"/>
      </p:cViewPr>
      <p:guideLst>
        <p:guide orient="horz" pos="2160"/>
        <p:guide pos="3840"/>
        <p:guide pos="7015"/>
        <p:guide pos="1272"/>
        <p:guide orient="horz" pos="1706"/>
        <p:guide orient="horz" pos="348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180000" cy="18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84484-2988-42FB-B147-8B837A85EE48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20ABE-D440-44C1-9073-441D983D3A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8309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1779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71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71882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034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57820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92087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216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417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704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65414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75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448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34349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1314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720ABE-D440-44C1-9073-441D983D3AB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17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38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240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16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786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2261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3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7041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396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2909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343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499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EB970-EE55-4358-A4BB-629BE5FFEFAD}" type="datetimeFigureOut">
              <a:rPr lang="zh-CN" altLang="en-US" smtClean="0"/>
              <a:t>2016/6/7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5E4D7-F9B0-4F76-A9DE-EA7526A1868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9341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/>
          <p:cNvSpPr/>
          <p:nvPr/>
        </p:nvSpPr>
        <p:spPr>
          <a:xfrm>
            <a:off x="1861500" y="-805500"/>
            <a:ext cx="8469000" cy="8469000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074950" y="-592050"/>
            <a:ext cx="8042100" cy="80421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3574753" y="2588421"/>
            <a:ext cx="5001060" cy="53340"/>
            <a:chOff x="3473153" y="1615665"/>
            <a:chExt cx="5001060" cy="53340"/>
          </a:xfrm>
        </p:grpSpPr>
        <p:grpSp>
          <p:nvGrpSpPr>
            <p:cNvPr id="42" name="组合 41"/>
            <p:cNvGrpSpPr/>
            <p:nvPr/>
          </p:nvGrpSpPr>
          <p:grpSpPr>
            <a:xfrm>
              <a:off x="3473153" y="1615665"/>
              <a:ext cx="1620000" cy="53340"/>
              <a:chOff x="3836010" y="1629000"/>
              <a:chExt cx="1620000" cy="53340"/>
            </a:xfrm>
          </p:grpSpPr>
          <p:cxnSp>
            <p:nvCxnSpPr>
              <p:cNvPr id="40" name="直接连接符 39"/>
              <p:cNvCxnSpPr/>
              <p:nvPr/>
            </p:nvCxnSpPr>
            <p:spPr>
              <a:xfrm>
                <a:off x="3836010" y="1629000"/>
                <a:ext cx="1620000" cy="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3836010" y="1682340"/>
                <a:ext cx="1620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/>
            <p:cNvGrpSpPr/>
            <p:nvPr/>
          </p:nvGrpSpPr>
          <p:grpSpPr>
            <a:xfrm>
              <a:off x="6854213" y="1615665"/>
              <a:ext cx="1620000" cy="53340"/>
              <a:chOff x="3836010" y="1629000"/>
              <a:chExt cx="1620000" cy="53340"/>
            </a:xfrm>
          </p:grpSpPr>
          <p:cxnSp>
            <p:nvCxnSpPr>
              <p:cNvPr id="44" name="直接连接符 43"/>
              <p:cNvCxnSpPr/>
              <p:nvPr/>
            </p:nvCxnSpPr>
            <p:spPr>
              <a:xfrm>
                <a:off x="3836010" y="1629000"/>
                <a:ext cx="1620000" cy="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3836010" y="1682340"/>
                <a:ext cx="1620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组合 9"/>
          <p:cNvGrpSpPr/>
          <p:nvPr/>
        </p:nvGrpSpPr>
        <p:grpSpPr>
          <a:xfrm>
            <a:off x="5257132" y="4318938"/>
            <a:ext cx="1800000" cy="550062"/>
            <a:chOff x="5257132" y="4318938"/>
            <a:chExt cx="1800000" cy="550062"/>
          </a:xfrm>
        </p:grpSpPr>
        <p:sp>
          <p:nvSpPr>
            <p:cNvPr id="52" name="文本框 51"/>
            <p:cNvSpPr txBox="1"/>
            <p:nvPr/>
          </p:nvSpPr>
          <p:spPr>
            <a:xfrm>
              <a:off x="5494670" y="4440081"/>
              <a:ext cx="13249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>
                  <a:solidFill>
                    <a:srgbClr val="000000"/>
                  </a:solidFill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LIU XU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257132" y="4318938"/>
              <a:ext cx="1800000" cy="550062"/>
              <a:chOff x="5257132" y="4318938"/>
              <a:chExt cx="1800000" cy="550062"/>
            </a:xfrm>
          </p:grpSpPr>
          <p:sp>
            <p:nvSpPr>
              <p:cNvPr id="50" name="圆角矩形 49"/>
              <p:cNvSpPr/>
              <p:nvPr/>
            </p:nvSpPr>
            <p:spPr>
              <a:xfrm>
                <a:off x="5257132" y="4318938"/>
                <a:ext cx="1800000" cy="540000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5870756" y="4851000"/>
                <a:ext cx="540000" cy="180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55" name="文本框 54"/>
          <p:cNvSpPr txBox="1"/>
          <p:nvPr/>
        </p:nvSpPr>
        <p:spPr>
          <a:xfrm rot="5400000">
            <a:off x="5746371" y="6215985"/>
            <a:ext cx="699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→</a:t>
            </a:r>
            <a:endParaRPr lang="zh-CN" altLang="en-US" sz="3200" dirty="0"/>
          </a:p>
        </p:txBody>
      </p:sp>
      <p:grpSp>
        <p:nvGrpSpPr>
          <p:cNvPr id="2" name="组合 1"/>
          <p:cNvGrpSpPr/>
          <p:nvPr/>
        </p:nvGrpSpPr>
        <p:grpSpPr>
          <a:xfrm>
            <a:off x="1820381" y="2075156"/>
            <a:ext cx="319500" cy="792801"/>
            <a:chOff x="1820381" y="2075156"/>
            <a:chExt cx="319500" cy="792801"/>
          </a:xfrm>
        </p:grpSpPr>
        <p:sp>
          <p:nvSpPr>
            <p:cNvPr id="57" name="椭圆 56"/>
            <p:cNvSpPr/>
            <p:nvPr/>
          </p:nvSpPr>
          <p:spPr>
            <a:xfrm>
              <a:off x="1975944" y="2075156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1820381" y="2331550"/>
              <a:ext cx="295688" cy="29568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1820381" y="2704020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" name="椭圆 27"/>
          <p:cNvSpPr/>
          <p:nvPr/>
        </p:nvSpPr>
        <p:spPr>
          <a:xfrm>
            <a:off x="9900088" y="5049000"/>
            <a:ext cx="163937" cy="1639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椭圆 28"/>
          <p:cNvSpPr/>
          <p:nvPr/>
        </p:nvSpPr>
        <p:spPr>
          <a:xfrm>
            <a:off x="9687375" y="5324444"/>
            <a:ext cx="295688" cy="295688"/>
          </a:xfrm>
          <a:prstGeom prst="ellipse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>
            <a:off x="9539737" y="5696914"/>
            <a:ext cx="163937" cy="16393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557" y="1163728"/>
            <a:ext cx="1443937" cy="1623167"/>
          </a:xfrm>
          <a:prstGeom prst="rect">
            <a:avLst/>
          </a:prstGeom>
        </p:spPr>
      </p:pic>
      <p:grpSp>
        <p:nvGrpSpPr>
          <p:cNvPr id="7" name="组合 6"/>
          <p:cNvGrpSpPr/>
          <p:nvPr/>
        </p:nvGrpSpPr>
        <p:grpSpPr>
          <a:xfrm>
            <a:off x="3574753" y="3068000"/>
            <a:ext cx="5226110" cy="810165"/>
            <a:chOff x="3203300" y="3038037"/>
            <a:chExt cx="5226110" cy="810165"/>
          </a:xfrm>
        </p:grpSpPr>
        <p:sp>
          <p:nvSpPr>
            <p:cNvPr id="5" name="矩形 4"/>
            <p:cNvSpPr/>
            <p:nvPr/>
          </p:nvSpPr>
          <p:spPr>
            <a:xfrm>
              <a:off x="3203300" y="3038037"/>
              <a:ext cx="30572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2800" dirty="0" smtClean="0"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NFV Group Report</a:t>
              </a:r>
              <a:endParaRPr lang="zh-CN" altLang="en-US" sz="28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884576" y="3540425"/>
              <a:ext cx="454483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spc="300" dirty="0" smtClean="0">
                  <a:latin typeface="造字工房悦黑体验版纤细体" pitchFamily="50" charset="-122"/>
                  <a:ea typeface="造字工房悦黑体验版纤细体" pitchFamily="50" charset="-122"/>
                </a:rPr>
                <a:t>--Network Functions Virtualization</a:t>
              </a:r>
              <a:endParaRPr lang="zh-CN" altLang="en-US" sz="1400" spc="300" dirty="0">
                <a:latin typeface="造字工房悦黑体验版纤细体" pitchFamily="50" charset="-122"/>
                <a:ea typeface="造字工房悦黑体验版纤细体" pitchFamily="5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3780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96000" y="189716"/>
            <a:ext cx="36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What I do</a:t>
            </a:r>
            <a:r>
              <a:rPr lang="zh-CN" altLang="en-US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？</a:t>
            </a:r>
            <a:endParaRPr lang="en-US" altLang="zh-CN" sz="3200" dirty="0" smtClean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61194" y="2011860"/>
            <a:ext cx="5654487" cy="3670320"/>
            <a:chOff x="4687889" y="1927225"/>
            <a:chExt cx="2719386" cy="4293500"/>
          </a:xfrm>
        </p:grpSpPr>
        <p:sp>
          <p:nvSpPr>
            <p:cNvPr id="5" name="MH_Other_1"/>
            <p:cNvSpPr/>
            <p:nvPr/>
          </p:nvSpPr>
          <p:spPr>
            <a:xfrm>
              <a:off x="4896433" y="5351566"/>
              <a:ext cx="2297598" cy="869159"/>
            </a:xfrm>
            <a:prstGeom prst="ellipse">
              <a:avLst/>
            </a:prstGeom>
            <a:gradFill flip="none" rotWithShape="1">
              <a:gsLst>
                <a:gs pos="15000">
                  <a:srgbClr val="333333">
                    <a:alpha val="52000"/>
                  </a:srgbClr>
                </a:gs>
                <a:gs pos="100000">
                  <a:srgbClr val="333333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MH_Other_2"/>
            <p:cNvSpPr/>
            <p:nvPr/>
          </p:nvSpPr>
          <p:spPr>
            <a:xfrm>
              <a:off x="6046789" y="1927225"/>
              <a:ext cx="604837" cy="1182688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105 w 735912"/>
                <a:gd name="connsiteY0" fmla="*/ 0 h 1436984"/>
                <a:gd name="connsiteX1" fmla="*/ 735912 w 735912"/>
                <a:gd name="connsiteY1" fmla="*/ 385647 h 1436984"/>
                <a:gd name="connsiteX2" fmla="*/ 735912 w 735912"/>
                <a:gd name="connsiteY2" fmla="*/ 1436984 h 1436984"/>
                <a:gd name="connsiteX3" fmla="*/ 2487 w 735912"/>
                <a:gd name="connsiteY3" fmla="*/ 1238249 h 1436984"/>
                <a:gd name="connsiteX4" fmla="*/ 105 w 735912"/>
                <a:gd name="connsiteY4" fmla="*/ 0 h 1436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912" h="1436984">
                  <a:moveTo>
                    <a:pt x="105" y="0"/>
                  </a:moveTo>
                  <a:lnTo>
                    <a:pt x="735912" y="385647"/>
                  </a:lnTo>
                  <a:lnTo>
                    <a:pt x="735912" y="1436984"/>
                  </a:lnTo>
                  <a:lnTo>
                    <a:pt x="2487" y="1238249"/>
                  </a:lnTo>
                  <a:cubicBezTo>
                    <a:pt x="3281" y="826293"/>
                    <a:pt x="-689" y="411956"/>
                    <a:pt x="105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01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MH_Other_3"/>
            <p:cNvSpPr/>
            <p:nvPr/>
          </p:nvSpPr>
          <p:spPr>
            <a:xfrm>
              <a:off x="6048375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MH_Other_4"/>
            <p:cNvSpPr/>
            <p:nvPr/>
          </p:nvSpPr>
          <p:spPr>
            <a:xfrm>
              <a:off x="6048375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03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9" name="MH_Other_5"/>
            <p:cNvSpPr/>
            <p:nvPr/>
          </p:nvSpPr>
          <p:spPr>
            <a:xfrm>
              <a:off x="6043613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97645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4732"/>
                    <a:pt x="2572" y="611188"/>
                    <a:pt x="0" y="197645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MH_Other_6"/>
            <p:cNvSpPr/>
            <p:nvPr/>
          </p:nvSpPr>
          <p:spPr>
            <a:xfrm flipH="1">
              <a:off x="5443538" y="1928813"/>
              <a:ext cx="603250" cy="1181100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229 w 733654"/>
                <a:gd name="connsiteY0" fmla="*/ 0 h 1434603"/>
                <a:gd name="connsiteX1" fmla="*/ 733654 w 733654"/>
                <a:gd name="connsiteY1" fmla="*/ 383266 h 1434603"/>
                <a:gd name="connsiteX2" fmla="*/ 733654 w 733654"/>
                <a:gd name="connsiteY2" fmla="*/ 1434603 h 1434603"/>
                <a:gd name="connsiteX3" fmla="*/ 229 w 733654"/>
                <a:gd name="connsiteY3" fmla="*/ 1235868 h 1434603"/>
                <a:gd name="connsiteX4" fmla="*/ 229 w 733654"/>
                <a:gd name="connsiteY4" fmla="*/ 0 h 143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654" h="1434603">
                  <a:moveTo>
                    <a:pt x="229" y="0"/>
                  </a:moveTo>
                  <a:lnTo>
                    <a:pt x="733654" y="383266"/>
                  </a:lnTo>
                  <a:lnTo>
                    <a:pt x="733654" y="1434603"/>
                  </a:lnTo>
                  <a:lnTo>
                    <a:pt x="229" y="1235868"/>
                  </a:lnTo>
                  <a:cubicBezTo>
                    <a:pt x="1023" y="823912"/>
                    <a:pt x="-565" y="411956"/>
                    <a:pt x="2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MH_Other_7"/>
            <p:cNvSpPr/>
            <p:nvPr/>
          </p:nvSpPr>
          <p:spPr>
            <a:xfrm flipH="1">
              <a:off x="5443538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02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MH_Other_8"/>
            <p:cNvSpPr/>
            <p:nvPr/>
          </p:nvSpPr>
          <p:spPr>
            <a:xfrm flipH="1">
              <a:off x="5443538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Other_9"/>
            <p:cNvSpPr/>
            <p:nvPr/>
          </p:nvSpPr>
          <p:spPr>
            <a:xfrm flipH="1">
              <a:off x="5443538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89928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2159"/>
                    <a:pt x="2572" y="606044"/>
                    <a:pt x="0" y="189928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04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4" name="MH_Other_10"/>
            <p:cNvSpPr/>
            <p:nvPr/>
          </p:nvSpPr>
          <p:spPr>
            <a:xfrm>
              <a:off x="6543824" y="2199430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11"/>
            <p:cNvSpPr/>
            <p:nvPr/>
          </p:nvSpPr>
          <p:spPr>
            <a:xfrm>
              <a:off x="6569075" y="4289425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12"/>
            <p:cNvSpPr/>
            <p:nvPr/>
          </p:nvSpPr>
          <p:spPr>
            <a:xfrm flipH="1">
              <a:off x="4687889" y="2951272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13"/>
            <p:cNvSpPr/>
            <p:nvPr/>
          </p:nvSpPr>
          <p:spPr>
            <a:xfrm flipH="1">
              <a:off x="4695163" y="5157294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915681" y="1433244"/>
            <a:ext cx="2580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Find methods to realize the migration function of the KVM virtual machines between hosts.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12228" y="2287108"/>
            <a:ext cx="2601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Standardize the naming mode, and create same </a:t>
            </a:r>
            <a:r>
              <a:rPr lang="en-US" altLang="zh-CN" dirty="0"/>
              <a:t>image </a:t>
            </a:r>
            <a:r>
              <a:rPr lang="en-US" altLang="zh-CN" dirty="0" smtClean="0"/>
              <a:t>file for every VM in every host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551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96000" y="189716"/>
            <a:ext cx="36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What I do</a:t>
            </a:r>
            <a:r>
              <a:rPr lang="zh-CN" altLang="en-US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？</a:t>
            </a:r>
            <a:endParaRPr lang="en-US" altLang="zh-CN" sz="3200" dirty="0" smtClean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61194" y="2011860"/>
            <a:ext cx="5654487" cy="3670320"/>
            <a:chOff x="4687889" y="1927225"/>
            <a:chExt cx="2719386" cy="4293500"/>
          </a:xfrm>
        </p:grpSpPr>
        <p:sp>
          <p:nvSpPr>
            <p:cNvPr id="5" name="MH_Other_1"/>
            <p:cNvSpPr/>
            <p:nvPr/>
          </p:nvSpPr>
          <p:spPr>
            <a:xfrm>
              <a:off x="4896433" y="5351566"/>
              <a:ext cx="2297598" cy="869159"/>
            </a:xfrm>
            <a:prstGeom prst="ellipse">
              <a:avLst/>
            </a:prstGeom>
            <a:gradFill flip="none" rotWithShape="1">
              <a:gsLst>
                <a:gs pos="15000">
                  <a:srgbClr val="333333">
                    <a:alpha val="52000"/>
                  </a:srgbClr>
                </a:gs>
                <a:gs pos="100000">
                  <a:srgbClr val="333333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MH_Other_2"/>
            <p:cNvSpPr/>
            <p:nvPr/>
          </p:nvSpPr>
          <p:spPr>
            <a:xfrm>
              <a:off x="6046789" y="1927225"/>
              <a:ext cx="604837" cy="1182688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105 w 735912"/>
                <a:gd name="connsiteY0" fmla="*/ 0 h 1436984"/>
                <a:gd name="connsiteX1" fmla="*/ 735912 w 735912"/>
                <a:gd name="connsiteY1" fmla="*/ 385647 h 1436984"/>
                <a:gd name="connsiteX2" fmla="*/ 735912 w 735912"/>
                <a:gd name="connsiteY2" fmla="*/ 1436984 h 1436984"/>
                <a:gd name="connsiteX3" fmla="*/ 2487 w 735912"/>
                <a:gd name="connsiteY3" fmla="*/ 1238249 h 1436984"/>
                <a:gd name="connsiteX4" fmla="*/ 105 w 735912"/>
                <a:gd name="connsiteY4" fmla="*/ 0 h 1436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912" h="1436984">
                  <a:moveTo>
                    <a:pt x="105" y="0"/>
                  </a:moveTo>
                  <a:lnTo>
                    <a:pt x="735912" y="385647"/>
                  </a:lnTo>
                  <a:lnTo>
                    <a:pt x="735912" y="1436984"/>
                  </a:lnTo>
                  <a:lnTo>
                    <a:pt x="2487" y="1238249"/>
                  </a:lnTo>
                  <a:cubicBezTo>
                    <a:pt x="3281" y="826293"/>
                    <a:pt x="-689" y="411956"/>
                    <a:pt x="105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01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MH_Other_3"/>
            <p:cNvSpPr/>
            <p:nvPr/>
          </p:nvSpPr>
          <p:spPr>
            <a:xfrm>
              <a:off x="6048375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MH_Other_4"/>
            <p:cNvSpPr/>
            <p:nvPr/>
          </p:nvSpPr>
          <p:spPr>
            <a:xfrm>
              <a:off x="6048375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03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9" name="MH_Other_5"/>
            <p:cNvSpPr/>
            <p:nvPr/>
          </p:nvSpPr>
          <p:spPr>
            <a:xfrm>
              <a:off x="6043613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97645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4732"/>
                    <a:pt x="2572" y="611188"/>
                    <a:pt x="0" y="197645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MH_Other_6"/>
            <p:cNvSpPr/>
            <p:nvPr/>
          </p:nvSpPr>
          <p:spPr>
            <a:xfrm flipH="1">
              <a:off x="5443538" y="1928813"/>
              <a:ext cx="603250" cy="1181100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229 w 733654"/>
                <a:gd name="connsiteY0" fmla="*/ 0 h 1434603"/>
                <a:gd name="connsiteX1" fmla="*/ 733654 w 733654"/>
                <a:gd name="connsiteY1" fmla="*/ 383266 h 1434603"/>
                <a:gd name="connsiteX2" fmla="*/ 733654 w 733654"/>
                <a:gd name="connsiteY2" fmla="*/ 1434603 h 1434603"/>
                <a:gd name="connsiteX3" fmla="*/ 229 w 733654"/>
                <a:gd name="connsiteY3" fmla="*/ 1235868 h 1434603"/>
                <a:gd name="connsiteX4" fmla="*/ 229 w 733654"/>
                <a:gd name="connsiteY4" fmla="*/ 0 h 143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654" h="1434603">
                  <a:moveTo>
                    <a:pt x="229" y="0"/>
                  </a:moveTo>
                  <a:lnTo>
                    <a:pt x="733654" y="383266"/>
                  </a:lnTo>
                  <a:lnTo>
                    <a:pt x="733654" y="1434603"/>
                  </a:lnTo>
                  <a:lnTo>
                    <a:pt x="229" y="1235868"/>
                  </a:lnTo>
                  <a:cubicBezTo>
                    <a:pt x="1023" y="823912"/>
                    <a:pt x="-565" y="411956"/>
                    <a:pt x="2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MH_Other_7"/>
            <p:cNvSpPr/>
            <p:nvPr/>
          </p:nvSpPr>
          <p:spPr>
            <a:xfrm flipH="1">
              <a:off x="5443538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02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MH_Other_8"/>
            <p:cNvSpPr/>
            <p:nvPr/>
          </p:nvSpPr>
          <p:spPr>
            <a:xfrm flipH="1">
              <a:off x="5443538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Other_9"/>
            <p:cNvSpPr/>
            <p:nvPr/>
          </p:nvSpPr>
          <p:spPr>
            <a:xfrm flipH="1">
              <a:off x="5443538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89928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2159"/>
                    <a:pt x="2572" y="606044"/>
                    <a:pt x="0" y="189928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04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4" name="MH_Other_10"/>
            <p:cNvSpPr/>
            <p:nvPr/>
          </p:nvSpPr>
          <p:spPr>
            <a:xfrm>
              <a:off x="6543824" y="2199430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11"/>
            <p:cNvSpPr/>
            <p:nvPr/>
          </p:nvSpPr>
          <p:spPr>
            <a:xfrm>
              <a:off x="6569075" y="4289425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12"/>
            <p:cNvSpPr/>
            <p:nvPr/>
          </p:nvSpPr>
          <p:spPr>
            <a:xfrm flipH="1">
              <a:off x="4687889" y="2951272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13"/>
            <p:cNvSpPr/>
            <p:nvPr/>
          </p:nvSpPr>
          <p:spPr>
            <a:xfrm flipH="1">
              <a:off x="4695163" y="5157294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915681" y="1433244"/>
            <a:ext cx="2580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Find methods to realize the migration function of the KVM virtual machines between hosts.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12228" y="2287108"/>
            <a:ext cx="2601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Standardize the naming mode, and create same </a:t>
            </a:r>
            <a:r>
              <a:rPr lang="en-US" altLang="zh-CN" dirty="0"/>
              <a:t>image </a:t>
            </a:r>
            <a:r>
              <a:rPr lang="en-US" altLang="zh-CN" dirty="0" smtClean="0"/>
              <a:t>file for every VM in every host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8922558" y="3380618"/>
            <a:ext cx="2573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An optimization method: recycle the VM migration process between hosts to improve  robust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6861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96000" y="189716"/>
            <a:ext cx="36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What I do</a:t>
            </a:r>
            <a:r>
              <a:rPr lang="zh-CN" altLang="en-US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？</a:t>
            </a:r>
            <a:endParaRPr lang="en-US" altLang="zh-CN" sz="3200" dirty="0" smtClean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61194" y="2011860"/>
            <a:ext cx="5654487" cy="3670320"/>
            <a:chOff x="4687889" y="1927225"/>
            <a:chExt cx="2719386" cy="4293500"/>
          </a:xfrm>
        </p:grpSpPr>
        <p:sp>
          <p:nvSpPr>
            <p:cNvPr id="5" name="MH_Other_1"/>
            <p:cNvSpPr/>
            <p:nvPr/>
          </p:nvSpPr>
          <p:spPr>
            <a:xfrm>
              <a:off x="4896433" y="5351566"/>
              <a:ext cx="2297598" cy="869159"/>
            </a:xfrm>
            <a:prstGeom prst="ellipse">
              <a:avLst/>
            </a:prstGeom>
            <a:gradFill flip="none" rotWithShape="1">
              <a:gsLst>
                <a:gs pos="15000">
                  <a:srgbClr val="333333">
                    <a:alpha val="52000"/>
                  </a:srgbClr>
                </a:gs>
                <a:gs pos="100000">
                  <a:srgbClr val="333333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MH_Other_2"/>
            <p:cNvSpPr/>
            <p:nvPr/>
          </p:nvSpPr>
          <p:spPr>
            <a:xfrm>
              <a:off x="6046789" y="1927225"/>
              <a:ext cx="604837" cy="1182688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105 w 735912"/>
                <a:gd name="connsiteY0" fmla="*/ 0 h 1436984"/>
                <a:gd name="connsiteX1" fmla="*/ 735912 w 735912"/>
                <a:gd name="connsiteY1" fmla="*/ 385647 h 1436984"/>
                <a:gd name="connsiteX2" fmla="*/ 735912 w 735912"/>
                <a:gd name="connsiteY2" fmla="*/ 1436984 h 1436984"/>
                <a:gd name="connsiteX3" fmla="*/ 2487 w 735912"/>
                <a:gd name="connsiteY3" fmla="*/ 1238249 h 1436984"/>
                <a:gd name="connsiteX4" fmla="*/ 105 w 735912"/>
                <a:gd name="connsiteY4" fmla="*/ 0 h 1436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912" h="1436984">
                  <a:moveTo>
                    <a:pt x="105" y="0"/>
                  </a:moveTo>
                  <a:lnTo>
                    <a:pt x="735912" y="385647"/>
                  </a:lnTo>
                  <a:lnTo>
                    <a:pt x="735912" y="1436984"/>
                  </a:lnTo>
                  <a:lnTo>
                    <a:pt x="2487" y="1238249"/>
                  </a:lnTo>
                  <a:cubicBezTo>
                    <a:pt x="3281" y="826293"/>
                    <a:pt x="-689" y="411956"/>
                    <a:pt x="105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01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MH_Other_3"/>
            <p:cNvSpPr/>
            <p:nvPr/>
          </p:nvSpPr>
          <p:spPr>
            <a:xfrm>
              <a:off x="6048375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MH_Other_4"/>
            <p:cNvSpPr/>
            <p:nvPr/>
          </p:nvSpPr>
          <p:spPr>
            <a:xfrm>
              <a:off x="6048375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03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9" name="MH_Other_5"/>
            <p:cNvSpPr/>
            <p:nvPr/>
          </p:nvSpPr>
          <p:spPr>
            <a:xfrm>
              <a:off x="6043613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97645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4732"/>
                    <a:pt x="2572" y="611188"/>
                    <a:pt x="0" y="197645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MH_Other_6"/>
            <p:cNvSpPr/>
            <p:nvPr/>
          </p:nvSpPr>
          <p:spPr>
            <a:xfrm flipH="1">
              <a:off x="5443538" y="1928813"/>
              <a:ext cx="603250" cy="1181100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229 w 733654"/>
                <a:gd name="connsiteY0" fmla="*/ 0 h 1434603"/>
                <a:gd name="connsiteX1" fmla="*/ 733654 w 733654"/>
                <a:gd name="connsiteY1" fmla="*/ 383266 h 1434603"/>
                <a:gd name="connsiteX2" fmla="*/ 733654 w 733654"/>
                <a:gd name="connsiteY2" fmla="*/ 1434603 h 1434603"/>
                <a:gd name="connsiteX3" fmla="*/ 229 w 733654"/>
                <a:gd name="connsiteY3" fmla="*/ 1235868 h 1434603"/>
                <a:gd name="connsiteX4" fmla="*/ 229 w 733654"/>
                <a:gd name="connsiteY4" fmla="*/ 0 h 143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654" h="1434603">
                  <a:moveTo>
                    <a:pt x="229" y="0"/>
                  </a:moveTo>
                  <a:lnTo>
                    <a:pt x="733654" y="383266"/>
                  </a:lnTo>
                  <a:lnTo>
                    <a:pt x="733654" y="1434603"/>
                  </a:lnTo>
                  <a:lnTo>
                    <a:pt x="229" y="1235868"/>
                  </a:lnTo>
                  <a:cubicBezTo>
                    <a:pt x="1023" y="823912"/>
                    <a:pt x="-565" y="411956"/>
                    <a:pt x="2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MH_Other_7"/>
            <p:cNvSpPr/>
            <p:nvPr/>
          </p:nvSpPr>
          <p:spPr>
            <a:xfrm flipH="1">
              <a:off x="5443538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02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MH_Other_8"/>
            <p:cNvSpPr/>
            <p:nvPr/>
          </p:nvSpPr>
          <p:spPr>
            <a:xfrm flipH="1">
              <a:off x="5443538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Other_9"/>
            <p:cNvSpPr/>
            <p:nvPr/>
          </p:nvSpPr>
          <p:spPr>
            <a:xfrm flipH="1">
              <a:off x="5443538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89928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2159"/>
                    <a:pt x="2572" y="606044"/>
                    <a:pt x="0" y="189928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04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4" name="MH_Other_10"/>
            <p:cNvSpPr/>
            <p:nvPr/>
          </p:nvSpPr>
          <p:spPr>
            <a:xfrm>
              <a:off x="6543824" y="2199430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11"/>
            <p:cNvSpPr/>
            <p:nvPr/>
          </p:nvSpPr>
          <p:spPr>
            <a:xfrm>
              <a:off x="6569075" y="4289425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12"/>
            <p:cNvSpPr/>
            <p:nvPr/>
          </p:nvSpPr>
          <p:spPr>
            <a:xfrm flipH="1">
              <a:off x="4687889" y="2951272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13"/>
            <p:cNvSpPr/>
            <p:nvPr/>
          </p:nvSpPr>
          <p:spPr>
            <a:xfrm flipH="1">
              <a:off x="4695163" y="5157294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915681" y="1433244"/>
            <a:ext cx="2580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Find methods to realize the migration function of the KVM virtual machines between hosts.</a:t>
            </a:r>
            <a:endParaRPr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12228" y="2287108"/>
            <a:ext cx="2601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Standardize the naming mode, and create same </a:t>
            </a:r>
            <a:r>
              <a:rPr lang="en-US" altLang="zh-CN" dirty="0"/>
              <a:t>image </a:t>
            </a:r>
            <a:r>
              <a:rPr lang="en-US" altLang="zh-CN" dirty="0" smtClean="0"/>
              <a:t>file for every VM in every host</a:t>
            </a:r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8922558" y="3380618"/>
            <a:ext cx="25734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An optimization method: recycle the VM migration process between hosts to improve  robust 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712228" y="4389469"/>
            <a:ext cx="2568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Final optimization work: Adding migration process to the resource allocation algorithm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088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6996000" y="0"/>
            <a:ext cx="360000" cy="6858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176000" y="3240"/>
            <a:ext cx="501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40000" dirty="0">
              <a:latin typeface="04b_21" panose="00000400000000000000" pitchFamily="2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15102" y="3890464"/>
            <a:ext cx="25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PART </a:t>
            </a:r>
            <a:r>
              <a:rPr lang="en-US" altLang="zh-CN" sz="6000" dirty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FOUR</a:t>
            </a:r>
            <a:endParaRPr lang="zh-CN" altLang="en-US" sz="60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32038" y="5882062"/>
            <a:ext cx="1483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 smtClean="0"/>
              <a:t>Conclusion &amp; Future Work</a:t>
            </a:r>
            <a:endParaRPr lang="zh-CN" altLang="en-US" sz="1400" dirty="0"/>
          </a:p>
        </p:txBody>
      </p:sp>
      <p:sp>
        <p:nvSpPr>
          <p:cNvPr id="3" name="文本框 2"/>
          <p:cNvSpPr txBox="1"/>
          <p:nvPr/>
        </p:nvSpPr>
        <p:spPr>
          <a:xfrm>
            <a:off x="7603657" y="150979"/>
            <a:ext cx="483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0" dirty="0" smtClean="0">
                <a:solidFill>
                  <a:schemeClr val="bg1"/>
                </a:solidFill>
                <a:latin typeface="04b_21" panose="00000400000000000000" pitchFamily="2" charset="0"/>
              </a:rPr>
              <a:t>4</a:t>
            </a:r>
            <a:endParaRPr lang="zh-CN" altLang="en-US" sz="30000" dirty="0">
              <a:solidFill>
                <a:schemeClr val="bg1"/>
              </a:solidFill>
              <a:latin typeface="04b_2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35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3429000"/>
            <a:ext cx="12192000" cy="345414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0" y="3594538"/>
            <a:ext cx="12192000" cy="3263461"/>
            <a:chOff x="0" y="3429000"/>
            <a:chExt cx="12192000" cy="3429000"/>
          </a:xfrm>
          <a:solidFill>
            <a:schemeClr val="tx1">
              <a:lumMod val="95000"/>
              <a:lumOff val="5000"/>
            </a:schemeClr>
          </a:solidFill>
        </p:grpSpPr>
        <p:sp>
          <p:nvSpPr>
            <p:cNvPr id="10" name="矩形 9"/>
            <p:cNvSpPr/>
            <p:nvPr/>
          </p:nvSpPr>
          <p:spPr>
            <a:xfrm>
              <a:off x="0" y="3618000"/>
              <a:ext cx="12192000" cy="324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矩形 3"/>
            <p:cNvSpPr/>
            <p:nvPr/>
          </p:nvSpPr>
          <p:spPr>
            <a:xfrm>
              <a:off x="0" y="3429000"/>
              <a:ext cx="12192000" cy="3276600"/>
            </a:xfrm>
            <a:prstGeom prst="rect">
              <a:avLst/>
            </a:prstGeom>
            <a:grpFill/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矩形 7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4296000" y="189716"/>
            <a:ext cx="3599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Conclusion &amp;</a:t>
            </a:r>
          </a:p>
          <a:p>
            <a:pPr algn="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Future Work</a:t>
            </a:r>
            <a:endParaRPr lang="zh-CN" altLang="en-US" sz="32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75999" y="1487436"/>
            <a:ext cx="10440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        We </a:t>
            </a:r>
            <a:r>
              <a:rPr lang="en-US" altLang="zh-CN" dirty="0"/>
              <a:t>compare our model with the blank model under the condition that both models will process the same incoming workload. Specifically, the incoming workload is time-varying and will change according to the number of people accessing the Internet. The blank model will divide the workload equally to 12 sub-jobs and allocate one of them on each VM. In contrast, our dynamic allocation model will assign more jobs to the VM with more resources.</a:t>
            </a:r>
          </a:p>
          <a:p>
            <a:pPr algn="just"/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876000" y="4692082"/>
            <a:ext cx="10439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bg1"/>
                </a:solidFill>
              </a:rPr>
              <a:t>To complete the final optimization 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bg1"/>
                </a:solidFill>
              </a:rPr>
              <a:t>To test the effect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>
                <a:solidFill>
                  <a:schemeClr val="bg1"/>
                </a:solidFill>
              </a:rPr>
              <a:t>Another way</a:t>
            </a:r>
            <a:endParaRPr lang="en-US" altLang="zh-C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20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/>
          <p:cNvSpPr/>
          <p:nvPr/>
        </p:nvSpPr>
        <p:spPr>
          <a:xfrm>
            <a:off x="1861500" y="-805500"/>
            <a:ext cx="8469000" cy="8469000"/>
          </a:xfrm>
          <a:prstGeom prst="ellipse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2074950" y="-592050"/>
            <a:ext cx="8042100" cy="8042100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3574753" y="2588421"/>
            <a:ext cx="5001060" cy="53340"/>
            <a:chOff x="3473153" y="1615665"/>
            <a:chExt cx="5001060" cy="53340"/>
          </a:xfrm>
        </p:grpSpPr>
        <p:grpSp>
          <p:nvGrpSpPr>
            <p:cNvPr id="42" name="组合 41"/>
            <p:cNvGrpSpPr/>
            <p:nvPr/>
          </p:nvGrpSpPr>
          <p:grpSpPr>
            <a:xfrm>
              <a:off x="3473153" y="1615665"/>
              <a:ext cx="1620000" cy="53340"/>
              <a:chOff x="3836010" y="1629000"/>
              <a:chExt cx="1620000" cy="53340"/>
            </a:xfrm>
          </p:grpSpPr>
          <p:cxnSp>
            <p:nvCxnSpPr>
              <p:cNvPr id="40" name="直接连接符 39"/>
              <p:cNvCxnSpPr/>
              <p:nvPr/>
            </p:nvCxnSpPr>
            <p:spPr>
              <a:xfrm>
                <a:off x="3836010" y="1629000"/>
                <a:ext cx="1620000" cy="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直接连接符 40"/>
              <p:cNvCxnSpPr/>
              <p:nvPr/>
            </p:nvCxnSpPr>
            <p:spPr>
              <a:xfrm>
                <a:off x="3836010" y="1682340"/>
                <a:ext cx="1620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" name="组合 42"/>
            <p:cNvGrpSpPr/>
            <p:nvPr/>
          </p:nvGrpSpPr>
          <p:grpSpPr>
            <a:xfrm>
              <a:off x="6854213" y="1615665"/>
              <a:ext cx="1620000" cy="53340"/>
              <a:chOff x="3836010" y="1629000"/>
              <a:chExt cx="1620000" cy="53340"/>
            </a:xfrm>
          </p:grpSpPr>
          <p:cxnSp>
            <p:nvCxnSpPr>
              <p:cNvPr id="44" name="直接连接符 43"/>
              <p:cNvCxnSpPr/>
              <p:nvPr/>
            </p:nvCxnSpPr>
            <p:spPr>
              <a:xfrm>
                <a:off x="3836010" y="1629000"/>
                <a:ext cx="1620000" cy="0"/>
              </a:xfrm>
              <a:prstGeom prst="line">
                <a:avLst/>
              </a:prstGeom>
              <a:ln w="1905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>
                <a:off x="3836010" y="1682340"/>
                <a:ext cx="1620000" cy="0"/>
              </a:xfrm>
              <a:prstGeom prst="line">
                <a:avLst/>
              </a:prstGeom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" name="组合 9"/>
          <p:cNvGrpSpPr/>
          <p:nvPr/>
        </p:nvGrpSpPr>
        <p:grpSpPr>
          <a:xfrm>
            <a:off x="5257132" y="4318938"/>
            <a:ext cx="1800000" cy="550062"/>
            <a:chOff x="5257132" y="4318938"/>
            <a:chExt cx="1800000" cy="550062"/>
          </a:xfrm>
        </p:grpSpPr>
        <p:sp>
          <p:nvSpPr>
            <p:cNvPr id="52" name="文本框 51"/>
            <p:cNvSpPr txBox="1"/>
            <p:nvPr/>
          </p:nvSpPr>
          <p:spPr>
            <a:xfrm>
              <a:off x="5494670" y="4440081"/>
              <a:ext cx="13249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400" b="1" dirty="0" smtClean="0">
                  <a:solidFill>
                    <a:srgbClr val="000000"/>
                  </a:solidFill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LIU XU</a:t>
              </a:r>
            </a:p>
          </p:txBody>
        </p:sp>
        <p:grpSp>
          <p:nvGrpSpPr>
            <p:cNvPr id="9" name="组合 8"/>
            <p:cNvGrpSpPr/>
            <p:nvPr/>
          </p:nvGrpSpPr>
          <p:grpSpPr>
            <a:xfrm>
              <a:off x="5257132" y="4318938"/>
              <a:ext cx="1800000" cy="550062"/>
              <a:chOff x="5257132" y="4318938"/>
              <a:chExt cx="1800000" cy="550062"/>
            </a:xfrm>
          </p:grpSpPr>
          <p:sp>
            <p:nvSpPr>
              <p:cNvPr id="50" name="圆角矩形 49"/>
              <p:cNvSpPr/>
              <p:nvPr/>
            </p:nvSpPr>
            <p:spPr>
              <a:xfrm>
                <a:off x="5257132" y="4318938"/>
                <a:ext cx="1800000" cy="540000"/>
              </a:xfrm>
              <a:prstGeom prst="roundRect">
                <a:avLst>
                  <a:gd name="adj" fmla="val 50000"/>
                </a:avLst>
              </a:prstGeom>
              <a:noFill/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53" name="矩形 52"/>
              <p:cNvSpPr/>
              <p:nvPr/>
            </p:nvSpPr>
            <p:spPr>
              <a:xfrm>
                <a:off x="5870756" y="4851000"/>
                <a:ext cx="540000" cy="1800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55" name="文本框 54"/>
          <p:cNvSpPr txBox="1"/>
          <p:nvPr/>
        </p:nvSpPr>
        <p:spPr>
          <a:xfrm rot="5400000">
            <a:off x="5746371" y="6215985"/>
            <a:ext cx="699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/>
              <a:t>→</a:t>
            </a:r>
            <a:endParaRPr lang="zh-CN" altLang="en-US" sz="3200" dirty="0"/>
          </a:p>
        </p:txBody>
      </p:sp>
      <p:grpSp>
        <p:nvGrpSpPr>
          <p:cNvPr id="2" name="组合 1"/>
          <p:cNvGrpSpPr/>
          <p:nvPr/>
        </p:nvGrpSpPr>
        <p:grpSpPr>
          <a:xfrm>
            <a:off x="1820381" y="2075156"/>
            <a:ext cx="319500" cy="792801"/>
            <a:chOff x="1820381" y="2075156"/>
            <a:chExt cx="319500" cy="792801"/>
          </a:xfrm>
        </p:grpSpPr>
        <p:sp>
          <p:nvSpPr>
            <p:cNvPr id="57" name="椭圆 56"/>
            <p:cNvSpPr/>
            <p:nvPr/>
          </p:nvSpPr>
          <p:spPr>
            <a:xfrm>
              <a:off x="1975944" y="2075156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6" name="椭圆 55"/>
            <p:cNvSpPr/>
            <p:nvPr/>
          </p:nvSpPr>
          <p:spPr>
            <a:xfrm>
              <a:off x="1820381" y="2331550"/>
              <a:ext cx="295688" cy="29568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椭圆 23"/>
            <p:cNvSpPr/>
            <p:nvPr/>
          </p:nvSpPr>
          <p:spPr>
            <a:xfrm>
              <a:off x="1820381" y="2704020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9539737" y="5049000"/>
            <a:ext cx="524288" cy="811851"/>
            <a:chOff x="9539737" y="5049000"/>
            <a:chExt cx="524288" cy="811851"/>
          </a:xfrm>
        </p:grpSpPr>
        <p:sp>
          <p:nvSpPr>
            <p:cNvPr id="28" name="椭圆 27"/>
            <p:cNvSpPr/>
            <p:nvPr/>
          </p:nvSpPr>
          <p:spPr>
            <a:xfrm>
              <a:off x="9900088" y="5049000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椭圆 28"/>
            <p:cNvSpPr/>
            <p:nvPr/>
          </p:nvSpPr>
          <p:spPr>
            <a:xfrm>
              <a:off x="9687375" y="5324444"/>
              <a:ext cx="295688" cy="29568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椭圆 29"/>
            <p:cNvSpPr/>
            <p:nvPr/>
          </p:nvSpPr>
          <p:spPr>
            <a:xfrm>
              <a:off x="9539737" y="5696914"/>
              <a:ext cx="163937" cy="163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6557" y="1163728"/>
            <a:ext cx="1443937" cy="1623167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749845" y="2904687"/>
            <a:ext cx="4592924" cy="943515"/>
            <a:chOff x="3824929" y="2904687"/>
            <a:chExt cx="4592924" cy="943515"/>
          </a:xfrm>
        </p:grpSpPr>
        <p:sp>
          <p:nvSpPr>
            <p:cNvPr id="5" name="矩形 4"/>
            <p:cNvSpPr/>
            <p:nvPr/>
          </p:nvSpPr>
          <p:spPr>
            <a:xfrm>
              <a:off x="3924315" y="2904687"/>
              <a:ext cx="449353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 dirty="0" smtClean="0"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THANKS FOR YOUR WATCHING</a:t>
              </a:r>
              <a:endParaRPr lang="zh-CN" altLang="en-US" sz="28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3824929" y="3540425"/>
              <a:ext cx="184731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en-US" sz="1400" spc="300" dirty="0">
                <a:latin typeface="造字工房悦黑体验版纤细体" pitchFamily="50" charset="-122"/>
                <a:ea typeface="造字工房悦黑体验版纤细体" pitchFamily="50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465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4"/>
          <p:cNvSpPr>
            <a:spLocks noChangeArrowheads="1"/>
          </p:cNvSpPr>
          <p:nvPr/>
        </p:nvSpPr>
        <p:spPr bwMode="auto">
          <a:xfrm>
            <a:off x="0" y="0"/>
            <a:ext cx="2952751" cy="6858000"/>
          </a:xfrm>
          <a:prstGeom prst="rect">
            <a:avLst/>
          </a:prstGeom>
          <a:solidFill>
            <a:srgbClr val="2828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2400">
              <a:solidFill>
                <a:srgbClr val="000000"/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29" name="Group 3"/>
          <p:cNvGrpSpPr>
            <a:grpSpLocks/>
          </p:cNvGrpSpPr>
          <p:nvPr/>
        </p:nvGrpSpPr>
        <p:grpSpPr bwMode="auto">
          <a:xfrm flipH="1">
            <a:off x="-295393" y="2388"/>
            <a:ext cx="6671733" cy="6858000"/>
            <a:chOff x="0" y="0"/>
            <a:chExt cx="5004049" cy="5143500"/>
          </a:xfrm>
        </p:grpSpPr>
        <p:sp>
          <p:nvSpPr>
            <p:cNvPr id="30" name="直接连接符 34"/>
            <p:cNvSpPr>
              <a:spLocks noChangeShapeType="1"/>
            </p:cNvSpPr>
            <p:nvPr/>
          </p:nvSpPr>
          <p:spPr bwMode="auto">
            <a:xfrm flipH="1">
              <a:off x="2425903" y="3824346"/>
              <a:ext cx="2578144" cy="1319154"/>
            </a:xfrm>
            <a:prstGeom prst="line">
              <a:avLst/>
            </a:prstGeom>
            <a:noFill/>
            <a:ln w="9525">
              <a:solidFill>
                <a:srgbClr val="FFFFFF">
                  <a:alpha val="29019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31" name="直接连接符 35"/>
            <p:cNvSpPr>
              <a:spLocks noChangeShapeType="1"/>
            </p:cNvSpPr>
            <p:nvPr/>
          </p:nvSpPr>
          <p:spPr bwMode="auto">
            <a:xfrm flipH="1" flipV="1">
              <a:off x="0" y="627534"/>
              <a:ext cx="5004049" cy="3960440"/>
            </a:xfrm>
            <a:prstGeom prst="line">
              <a:avLst/>
            </a:prstGeom>
            <a:noFill/>
            <a:ln w="9525">
              <a:solidFill>
                <a:srgbClr val="FFFFFF">
                  <a:alpha val="29019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32" name="直接连接符 36"/>
            <p:cNvSpPr>
              <a:spLocks noChangeShapeType="1"/>
            </p:cNvSpPr>
            <p:nvPr/>
          </p:nvSpPr>
          <p:spPr bwMode="auto">
            <a:xfrm flipH="1">
              <a:off x="4248472" y="3013090"/>
              <a:ext cx="755575" cy="2130410"/>
            </a:xfrm>
            <a:prstGeom prst="line">
              <a:avLst/>
            </a:prstGeom>
            <a:noFill/>
            <a:ln w="9525">
              <a:solidFill>
                <a:srgbClr val="FFFFFF">
                  <a:alpha val="29019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33" name="直接连接符 38"/>
            <p:cNvSpPr>
              <a:spLocks noChangeShapeType="1"/>
            </p:cNvSpPr>
            <p:nvPr/>
          </p:nvSpPr>
          <p:spPr bwMode="auto">
            <a:xfrm>
              <a:off x="2608837" y="0"/>
              <a:ext cx="1495619" cy="5092030"/>
            </a:xfrm>
            <a:prstGeom prst="line">
              <a:avLst/>
            </a:prstGeom>
            <a:noFill/>
            <a:ln w="9525">
              <a:solidFill>
                <a:srgbClr val="FFFFFF">
                  <a:alpha val="29019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  <p:sp>
          <p:nvSpPr>
            <p:cNvPr id="34" name="直接连接符 39"/>
            <p:cNvSpPr>
              <a:spLocks noChangeShapeType="1"/>
            </p:cNvSpPr>
            <p:nvPr/>
          </p:nvSpPr>
          <p:spPr bwMode="auto">
            <a:xfrm flipH="1">
              <a:off x="3168352" y="2571750"/>
              <a:ext cx="1835697" cy="2571750"/>
            </a:xfrm>
            <a:prstGeom prst="line">
              <a:avLst/>
            </a:prstGeom>
            <a:noFill/>
            <a:ln w="9525">
              <a:solidFill>
                <a:srgbClr val="FFFFFF">
                  <a:alpha val="29019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 sz="2400"/>
            </a:p>
          </p:txBody>
        </p:sp>
      </p:grpSp>
      <p:sp>
        <p:nvSpPr>
          <p:cNvPr id="43" name="矩形 42"/>
          <p:cNvSpPr/>
          <p:nvPr/>
        </p:nvSpPr>
        <p:spPr>
          <a:xfrm>
            <a:off x="2952751" y="3426132"/>
            <a:ext cx="864800" cy="41333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3</a:t>
            </a:r>
            <a:endParaRPr lang="zh-CN" altLang="en-US" dirty="0"/>
          </a:p>
        </p:txBody>
      </p:sp>
      <p:sp>
        <p:nvSpPr>
          <p:cNvPr id="42" name="矩形 41"/>
          <p:cNvSpPr/>
          <p:nvPr/>
        </p:nvSpPr>
        <p:spPr>
          <a:xfrm>
            <a:off x="2952751" y="2422915"/>
            <a:ext cx="864800" cy="41333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2</a:t>
            </a:r>
            <a:endParaRPr lang="zh-CN" altLang="en-US" dirty="0"/>
          </a:p>
        </p:txBody>
      </p:sp>
      <p:sp>
        <p:nvSpPr>
          <p:cNvPr id="44" name="矩形 43"/>
          <p:cNvSpPr/>
          <p:nvPr/>
        </p:nvSpPr>
        <p:spPr>
          <a:xfrm>
            <a:off x="2952751" y="4488248"/>
            <a:ext cx="864800" cy="41333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4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2972670" y="5738295"/>
            <a:ext cx="9199184" cy="7188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30"/>
          <p:cNvSpPr>
            <a:spLocks noChangeArrowheads="1"/>
          </p:cNvSpPr>
          <p:nvPr/>
        </p:nvSpPr>
        <p:spPr bwMode="auto">
          <a:xfrm>
            <a:off x="3844850" y="1440813"/>
            <a:ext cx="749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ea typeface="迷你简汉真广标" panose="02010609000101010101"/>
                <a:sym typeface="微软雅黑" panose="020B0503020204020204" pitchFamily="34" charset="-122"/>
              </a:rPr>
              <a:t>    NFV Introduction</a:t>
            </a:r>
            <a:endParaRPr lang="zh-CN" altLang="en-US" sz="2400" dirty="0">
              <a:solidFill>
                <a:srgbClr val="000000"/>
              </a:solidFill>
              <a:ea typeface="迷你简汉真广标" panose="02010609000101010101"/>
              <a:sym typeface="微软雅黑" panose="020B0503020204020204" pitchFamily="34" charset="-122"/>
            </a:endParaRPr>
          </a:p>
        </p:txBody>
      </p:sp>
      <p:sp>
        <p:nvSpPr>
          <p:cNvPr id="24" name="矩形 30"/>
          <p:cNvSpPr>
            <a:spLocks noChangeArrowheads="1"/>
          </p:cNvSpPr>
          <p:nvPr/>
        </p:nvSpPr>
        <p:spPr bwMode="auto">
          <a:xfrm>
            <a:off x="3844850" y="2412346"/>
            <a:ext cx="749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sym typeface="微软雅黑" panose="020B0503020204020204" pitchFamily="34" charset="-122"/>
              </a:rPr>
              <a:t>    Testbed Work</a:t>
            </a:r>
            <a:endParaRPr lang="zh-CN" altLang="en-US" sz="2400" dirty="0">
              <a:solidFill>
                <a:srgbClr val="000000"/>
              </a:solidFill>
              <a:sym typeface="微软雅黑" panose="020B0503020204020204" pitchFamily="34" charset="-122"/>
            </a:endParaRPr>
          </a:p>
        </p:txBody>
      </p:sp>
      <p:sp>
        <p:nvSpPr>
          <p:cNvPr id="27" name="矩形 30"/>
          <p:cNvSpPr>
            <a:spLocks noChangeArrowheads="1"/>
          </p:cNvSpPr>
          <p:nvPr/>
        </p:nvSpPr>
        <p:spPr bwMode="auto">
          <a:xfrm>
            <a:off x="3907579" y="3426132"/>
            <a:ext cx="749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sym typeface="微软雅黑" panose="020B0503020204020204" pitchFamily="34" charset="-122"/>
              </a:rPr>
              <a:t>    What I do ?</a:t>
            </a:r>
            <a:endParaRPr lang="zh-CN" altLang="en-US" sz="2400" dirty="0">
              <a:solidFill>
                <a:srgbClr val="000000"/>
              </a:solidFill>
              <a:sym typeface="微软雅黑" panose="020B0503020204020204" pitchFamily="34" charset="-122"/>
            </a:endParaRPr>
          </a:p>
        </p:txBody>
      </p:sp>
      <p:sp>
        <p:nvSpPr>
          <p:cNvPr id="28" name="矩形 30"/>
          <p:cNvSpPr>
            <a:spLocks noChangeArrowheads="1"/>
          </p:cNvSpPr>
          <p:nvPr/>
        </p:nvSpPr>
        <p:spPr bwMode="auto">
          <a:xfrm>
            <a:off x="3844850" y="4439918"/>
            <a:ext cx="749511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dirty="0" smtClean="0">
                <a:solidFill>
                  <a:srgbClr val="000000"/>
                </a:solidFill>
                <a:sym typeface="微软雅黑" panose="020B0503020204020204" pitchFamily="34" charset="-122"/>
              </a:rPr>
              <a:t>    Future Work</a:t>
            </a:r>
            <a:endParaRPr lang="zh-CN" altLang="en-US" sz="2400" dirty="0">
              <a:solidFill>
                <a:srgbClr val="000000"/>
              </a:solidFill>
              <a:sym typeface="微软雅黑" panose="020B0503020204020204" pitchFamily="34" charset="-122"/>
            </a:endParaRPr>
          </a:p>
        </p:txBody>
      </p:sp>
      <p:sp>
        <p:nvSpPr>
          <p:cNvPr id="47" name="矩形 16"/>
          <p:cNvSpPr>
            <a:spLocks noChangeArrowheads="1"/>
          </p:cNvSpPr>
          <p:nvPr/>
        </p:nvSpPr>
        <p:spPr bwMode="auto">
          <a:xfrm>
            <a:off x="8256000" y="0"/>
            <a:ext cx="39488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800" dirty="0" smtClean="0">
                <a:latin typeface="迷你简汉真广标"/>
                <a:sym typeface="微软雅黑" panose="020B0503020204020204" pitchFamily="34" charset="-122"/>
              </a:rPr>
              <a:t>C A T A L O G U E</a:t>
            </a:r>
            <a:endParaRPr lang="zh-CN" altLang="en-US" sz="2800" dirty="0">
              <a:latin typeface="迷你简汉真广标"/>
              <a:sym typeface="微软雅黑" panose="020B0503020204020204" pitchFamily="34" charset="-122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2952751" y="1424340"/>
            <a:ext cx="864800" cy="41333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8" name="矩形 47"/>
          <p:cNvSpPr/>
          <p:nvPr/>
        </p:nvSpPr>
        <p:spPr>
          <a:xfrm>
            <a:off x="8256000" y="-1"/>
            <a:ext cx="3936000" cy="127445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66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6996000" y="0"/>
            <a:ext cx="360000" cy="6858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176000" y="3240"/>
            <a:ext cx="501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40000" dirty="0">
              <a:latin typeface="04b_21" panose="00000400000000000000" pitchFamily="2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15102" y="3890464"/>
            <a:ext cx="25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PART ONE</a:t>
            </a:r>
            <a:endParaRPr lang="zh-CN" altLang="en-US" sz="60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33121" y="5882062"/>
            <a:ext cx="1483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smtClean="0"/>
              <a:t>NFV Introduction</a:t>
            </a:r>
            <a:endParaRPr lang="zh-CN" altLang="en-US" sz="1400" dirty="0"/>
          </a:p>
        </p:txBody>
      </p:sp>
      <p:sp>
        <p:nvSpPr>
          <p:cNvPr id="3" name="文本框 2"/>
          <p:cNvSpPr txBox="1"/>
          <p:nvPr/>
        </p:nvSpPr>
        <p:spPr>
          <a:xfrm>
            <a:off x="7514019" y="150979"/>
            <a:ext cx="483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0" dirty="0">
                <a:solidFill>
                  <a:schemeClr val="bg1"/>
                </a:solidFill>
                <a:latin typeface="04b_21" panose="00000400000000000000" pitchFamily="2" charset="0"/>
              </a:rPr>
              <a:t>1</a:t>
            </a:r>
            <a:endParaRPr lang="zh-CN" altLang="en-US" sz="30000" dirty="0">
              <a:solidFill>
                <a:schemeClr val="bg1"/>
              </a:solidFill>
              <a:latin typeface="04b_2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15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876000" y="1387610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470598" y="5211063"/>
            <a:ext cx="190500" cy="1905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661098" y="5409000"/>
            <a:ext cx="311820" cy="3118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4243574" y="159633"/>
            <a:ext cx="3966128" cy="878587"/>
            <a:chOff x="4243574" y="159633"/>
            <a:chExt cx="3966128" cy="878587"/>
          </a:xfrm>
        </p:grpSpPr>
        <p:sp>
          <p:nvSpPr>
            <p:cNvPr id="12" name="矩形 11"/>
            <p:cNvSpPr/>
            <p:nvPr/>
          </p:nvSpPr>
          <p:spPr>
            <a:xfrm>
              <a:off x="4243574" y="159633"/>
              <a:ext cx="346761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200" dirty="0" smtClean="0"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NFV Introduction</a:t>
              </a:r>
              <a:endParaRPr lang="zh-CN" altLang="en-US" sz="32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72918" y="730443"/>
              <a:ext cx="323678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dirty="0" smtClean="0">
                  <a:latin typeface="造字工房悦黑体验版纤细体" pitchFamily="50" charset="-122"/>
                  <a:ea typeface="造字工房悦黑体验版纤细体" pitchFamily="50" charset="-122"/>
                </a:rPr>
                <a:t>-- Network Function Virtualization</a:t>
              </a:r>
              <a:endParaRPr lang="zh-CN" altLang="en-US" sz="1400" dirty="0">
                <a:latin typeface="造字工房悦黑体验版纤细体" pitchFamily="50" charset="-122"/>
                <a:ea typeface="造字工房悦黑体验版纤细体" pitchFamily="50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626000" y="1516777"/>
            <a:ext cx="3716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NFV &amp; VNF</a:t>
            </a:r>
            <a:endParaRPr lang="zh-CN" altLang="en-US" sz="24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6000" y="2247534"/>
            <a:ext cx="6055365" cy="2763421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76000" y="2247534"/>
            <a:ext cx="40969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600" dirty="0" smtClean="0"/>
              <a:t>        Network </a:t>
            </a:r>
            <a:r>
              <a:rPr lang="en-US" altLang="zh-CN" sz="1600" dirty="0"/>
              <a:t>functions virtualization (NFV) architecture consolidates network functions over standard IT hardware by leveraging virtualization </a:t>
            </a:r>
            <a:r>
              <a:rPr lang="en-US" altLang="zh-CN" sz="1600" dirty="0" smtClean="0"/>
              <a:t>technologies, enables </a:t>
            </a:r>
            <a:r>
              <a:rPr lang="en-US" altLang="zh-CN" sz="1600" dirty="0"/>
              <a:t>quick and cost-effective response of mobile network operators to the new market demands, where the crux is to effectively and efficiently allocate resources to virtual network functions (VNFs). However, a systematical approach for resource allocation in virtualized mobile core network is still unavailable.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3313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/>
          <p:cNvSpPr/>
          <p:nvPr/>
        </p:nvSpPr>
        <p:spPr>
          <a:xfrm>
            <a:off x="876000" y="1387610"/>
            <a:ext cx="720000" cy="7200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4470598" y="5211063"/>
            <a:ext cx="190500" cy="1905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4661098" y="5409000"/>
            <a:ext cx="311820" cy="31182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/>
        </p:nvGrpSpPr>
        <p:grpSpPr>
          <a:xfrm>
            <a:off x="4243574" y="159633"/>
            <a:ext cx="3966128" cy="878587"/>
            <a:chOff x="4243574" y="159633"/>
            <a:chExt cx="3966128" cy="878587"/>
          </a:xfrm>
        </p:grpSpPr>
        <p:sp>
          <p:nvSpPr>
            <p:cNvPr id="12" name="矩形 11"/>
            <p:cNvSpPr/>
            <p:nvPr/>
          </p:nvSpPr>
          <p:spPr>
            <a:xfrm>
              <a:off x="4243574" y="159633"/>
              <a:ext cx="346761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3200" dirty="0" smtClean="0">
                  <a:latin typeface="迷你简汉真广标" panose="02010609000101010101" pitchFamily="49" charset="-122"/>
                  <a:ea typeface="迷你简汉真广标" panose="02010609000101010101" pitchFamily="49" charset="-122"/>
                </a:rPr>
                <a:t>NFV Introduction</a:t>
              </a:r>
              <a:endParaRPr lang="zh-CN" altLang="en-US" sz="3200" dirty="0">
                <a:latin typeface="迷你简汉真广标" panose="02010609000101010101" pitchFamily="49" charset="-122"/>
                <a:ea typeface="迷你简汉真广标" panose="02010609000101010101" pitchFamily="49" charset="-122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4972918" y="730443"/>
              <a:ext cx="3236784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1400" dirty="0" smtClean="0">
                  <a:latin typeface="造字工房悦黑体验版纤细体" pitchFamily="50" charset="-122"/>
                  <a:ea typeface="造字工房悦黑体验版纤细体" pitchFamily="50" charset="-122"/>
                </a:rPr>
                <a:t>-- Network Function Virtualization</a:t>
              </a:r>
              <a:endParaRPr lang="zh-CN" altLang="en-US" sz="1400" dirty="0">
                <a:latin typeface="造字工房悦黑体验版纤细体" pitchFamily="50" charset="-122"/>
                <a:ea typeface="造字工房悦黑体验版纤细体" pitchFamily="50" charset="-122"/>
              </a:endParaRPr>
            </a:p>
          </p:txBody>
        </p:sp>
      </p:grpSp>
      <p:sp>
        <p:nvSpPr>
          <p:cNvPr id="2" name="矩形 1"/>
          <p:cNvSpPr/>
          <p:nvPr/>
        </p:nvSpPr>
        <p:spPr>
          <a:xfrm>
            <a:off x="1626000" y="1516777"/>
            <a:ext cx="37169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NFV &amp; VNF</a:t>
            </a:r>
            <a:endParaRPr lang="zh-CN" altLang="en-US" sz="24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76000" y="2247534"/>
            <a:ext cx="409691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1600" dirty="0" smtClean="0"/>
              <a:t>        Network </a:t>
            </a:r>
            <a:r>
              <a:rPr lang="en-US" altLang="zh-CN" sz="1600" dirty="0"/>
              <a:t>functions virtualization (NFV) architecture consolidates network functions over standard IT hardware by leveraging virtualization </a:t>
            </a:r>
            <a:r>
              <a:rPr lang="en-US" altLang="zh-CN" sz="1600" dirty="0" smtClean="0"/>
              <a:t>technologies, enables </a:t>
            </a:r>
            <a:r>
              <a:rPr lang="en-US" altLang="zh-CN" sz="1600" dirty="0"/>
              <a:t>quick and cost-effective response of mobile network operators to the new market demands, where the crux is to effectively and efficiently allocate resources to virtual network functions (VNFs). However, a systematical approach for resource allocation in virtualized mobile core network is still unavailable. </a:t>
            </a:r>
            <a:endParaRPr lang="zh-CN" altLang="en-US" sz="1600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408" y="1541769"/>
            <a:ext cx="5854937" cy="206723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2426" y="4083369"/>
            <a:ext cx="6240331" cy="209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881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6996000" y="0"/>
            <a:ext cx="360000" cy="6858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176000" y="3240"/>
            <a:ext cx="501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40000" dirty="0">
              <a:latin typeface="04b_21" panose="00000400000000000000" pitchFamily="2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815102" y="3890464"/>
            <a:ext cx="25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PART TWO</a:t>
            </a:r>
            <a:endParaRPr lang="zh-CN" altLang="en-US" sz="60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333121" y="5882062"/>
            <a:ext cx="1483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 smtClean="0"/>
              <a:t>Testbed Work</a:t>
            </a:r>
            <a:endParaRPr lang="zh-CN" altLang="en-US" sz="1400" dirty="0"/>
          </a:p>
        </p:txBody>
      </p:sp>
      <p:sp>
        <p:nvSpPr>
          <p:cNvPr id="3" name="文本框 2"/>
          <p:cNvSpPr txBox="1"/>
          <p:nvPr/>
        </p:nvSpPr>
        <p:spPr>
          <a:xfrm>
            <a:off x="7585088" y="188301"/>
            <a:ext cx="483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0" dirty="0" smtClean="0">
                <a:solidFill>
                  <a:schemeClr val="bg1"/>
                </a:solidFill>
                <a:latin typeface="04b_21" panose="00000400000000000000" pitchFamily="2" charset="0"/>
              </a:rPr>
              <a:t>2</a:t>
            </a:r>
            <a:endParaRPr lang="zh-CN" altLang="en-US" sz="30000" dirty="0">
              <a:solidFill>
                <a:schemeClr val="bg1"/>
              </a:solidFill>
              <a:latin typeface="04b_2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6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96000" y="189716"/>
            <a:ext cx="36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Testbed Work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00" y="1449000"/>
            <a:ext cx="6143632" cy="3960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176000" y="1449000"/>
            <a:ext cx="378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>
                <a:ea typeface="迷你简汉真广标" panose="02010609000101010101"/>
              </a:rPr>
              <a:t>To demonstrate the effectiveness of our approach, we develop a testbed that performs resource allocation over a simplified UMTS core network. We conduct experiments on the testbed using application and signaling records of millions of real users. </a:t>
            </a:r>
          </a:p>
          <a:p>
            <a:pPr algn="just"/>
            <a:endParaRPr lang="zh-CN" altLang="en-US" dirty="0">
              <a:ea typeface="迷你简汉真广标" panose="02010609000101010101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176000" y="4201716"/>
            <a:ext cx="4500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Dell </a:t>
            </a:r>
            <a:r>
              <a:rPr lang="en-US" altLang="zh-CN" sz="2000" b="1" dirty="0" err="1" smtClean="0"/>
              <a:t>Poweredge</a:t>
            </a:r>
            <a:r>
              <a:rPr lang="en-US" altLang="zh-CN" sz="2000" b="1" dirty="0" smtClean="0"/>
              <a:t> R420 servers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4 CPUs and 32GB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KVM virtual machines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Ubuntu 14.04.1 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000" b="1" dirty="0" smtClean="0"/>
              <a:t>GNU/Linux 3.19.0-28-generic x86_64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043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矩形 23"/>
          <p:cNvSpPr/>
          <p:nvPr/>
        </p:nvSpPr>
        <p:spPr>
          <a:xfrm>
            <a:off x="6996000" y="0"/>
            <a:ext cx="360000" cy="6858000"/>
          </a:xfrm>
          <a:prstGeom prst="rect">
            <a:avLst/>
          </a:prstGeom>
          <a:pattFill prst="ltUpDiag">
            <a:fgClr>
              <a:schemeClr val="accent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176000" y="3240"/>
            <a:ext cx="5016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CN" altLang="en-US" sz="40000" dirty="0">
              <a:latin typeface="04b_21" panose="00000400000000000000" pitchFamily="2" charset="0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4566000" y="3909537"/>
            <a:ext cx="2520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PART THREE</a:t>
            </a:r>
            <a:endParaRPr lang="zh-CN" altLang="en-US" sz="6000" dirty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5084019" y="5891599"/>
            <a:ext cx="1483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 smtClean="0"/>
              <a:t>What I do ?</a:t>
            </a:r>
            <a:endParaRPr lang="zh-CN" altLang="en-US" sz="1400" dirty="0"/>
          </a:p>
        </p:txBody>
      </p:sp>
      <p:sp>
        <p:nvSpPr>
          <p:cNvPr id="3" name="文本框 2"/>
          <p:cNvSpPr txBox="1"/>
          <p:nvPr/>
        </p:nvSpPr>
        <p:spPr>
          <a:xfrm>
            <a:off x="7607069" y="142493"/>
            <a:ext cx="4836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0000" dirty="0" smtClean="0">
                <a:solidFill>
                  <a:schemeClr val="bg1"/>
                </a:solidFill>
                <a:latin typeface="04b_21" panose="00000400000000000000" pitchFamily="2" charset="0"/>
              </a:rPr>
              <a:t>3</a:t>
            </a:r>
            <a:endParaRPr lang="zh-CN" altLang="en-US" sz="30000" dirty="0">
              <a:solidFill>
                <a:schemeClr val="bg1"/>
              </a:solidFill>
              <a:latin typeface="04b_21" panose="000004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5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/>
          <p:nvPr/>
        </p:nvSpPr>
        <p:spPr>
          <a:xfrm>
            <a:off x="4296000" y="0"/>
            <a:ext cx="3600000" cy="189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/>
        </p:nvSpPr>
        <p:spPr>
          <a:xfrm>
            <a:off x="4296000" y="189716"/>
            <a:ext cx="3600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What I do</a:t>
            </a:r>
            <a:r>
              <a:rPr lang="zh-CN" altLang="en-US" sz="3200" dirty="0" smtClean="0">
                <a:latin typeface="迷你简汉真广标" panose="02010609000101010101" pitchFamily="49" charset="-122"/>
                <a:ea typeface="迷你简汉真广标" panose="02010609000101010101" pitchFamily="49" charset="-122"/>
              </a:rPr>
              <a:t>？</a:t>
            </a:r>
            <a:endParaRPr lang="en-US" altLang="zh-CN" sz="3200" dirty="0" smtClean="0">
              <a:latin typeface="迷你简汉真广标" panose="02010609000101010101" pitchFamily="49" charset="-122"/>
              <a:ea typeface="迷你简汉真广标" panose="02010609000101010101" pitchFamily="49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261194" y="2011860"/>
            <a:ext cx="5654487" cy="3670320"/>
            <a:chOff x="4687889" y="1927225"/>
            <a:chExt cx="2719386" cy="4293500"/>
          </a:xfrm>
        </p:grpSpPr>
        <p:sp>
          <p:nvSpPr>
            <p:cNvPr id="5" name="MH_Other_1"/>
            <p:cNvSpPr/>
            <p:nvPr/>
          </p:nvSpPr>
          <p:spPr>
            <a:xfrm>
              <a:off x="4896433" y="5351566"/>
              <a:ext cx="2297598" cy="869159"/>
            </a:xfrm>
            <a:prstGeom prst="ellipse">
              <a:avLst/>
            </a:prstGeom>
            <a:gradFill flip="none" rotWithShape="1">
              <a:gsLst>
                <a:gs pos="15000">
                  <a:srgbClr val="333333">
                    <a:alpha val="52000"/>
                  </a:srgbClr>
                </a:gs>
                <a:gs pos="100000">
                  <a:srgbClr val="333333">
                    <a:alpha val="0"/>
                  </a:srgbClr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6" name="MH_Other_2"/>
            <p:cNvSpPr/>
            <p:nvPr/>
          </p:nvSpPr>
          <p:spPr>
            <a:xfrm>
              <a:off x="6046789" y="1927225"/>
              <a:ext cx="604837" cy="1182688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105 w 735912"/>
                <a:gd name="connsiteY0" fmla="*/ 0 h 1436984"/>
                <a:gd name="connsiteX1" fmla="*/ 735912 w 735912"/>
                <a:gd name="connsiteY1" fmla="*/ 385647 h 1436984"/>
                <a:gd name="connsiteX2" fmla="*/ 735912 w 735912"/>
                <a:gd name="connsiteY2" fmla="*/ 1436984 h 1436984"/>
                <a:gd name="connsiteX3" fmla="*/ 2487 w 735912"/>
                <a:gd name="connsiteY3" fmla="*/ 1238249 h 1436984"/>
                <a:gd name="connsiteX4" fmla="*/ 105 w 735912"/>
                <a:gd name="connsiteY4" fmla="*/ 0 h 14369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5912" h="1436984">
                  <a:moveTo>
                    <a:pt x="105" y="0"/>
                  </a:moveTo>
                  <a:lnTo>
                    <a:pt x="735912" y="385647"/>
                  </a:lnTo>
                  <a:lnTo>
                    <a:pt x="735912" y="1436984"/>
                  </a:lnTo>
                  <a:lnTo>
                    <a:pt x="2487" y="1238249"/>
                  </a:lnTo>
                  <a:cubicBezTo>
                    <a:pt x="3281" y="826293"/>
                    <a:pt x="-689" y="411956"/>
                    <a:pt x="105" y="0"/>
                  </a:cubicBezTo>
                  <a:close/>
                </a:path>
              </a:pathLst>
            </a:cu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01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7" name="MH_Other_3"/>
            <p:cNvSpPr/>
            <p:nvPr/>
          </p:nvSpPr>
          <p:spPr>
            <a:xfrm>
              <a:off x="6048375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MH_Other_4"/>
            <p:cNvSpPr/>
            <p:nvPr/>
          </p:nvSpPr>
          <p:spPr>
            <a:xfrm>
              <a:off x="6048375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 dirty="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03</a:t>
              </a:r>
              <a:endParaRPr lang="zh-CN" altLang="en-US" sz="2800" dirty="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9" name="MH_Other_5"/>
            <p:cNvSpPr/>
            <p:nvPr/>
          </p:nvSpPr>
          <p:spPr>
            <a:xfrm>
              <a:off x="6043613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97645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4732"/>
                    <a:pt x="2572" y="611188"/>
                    <a:pt x="0" y="197645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MH_Other_6"/>
            <p:cNvSpPr/>
            <p:nvPr/>
          </p:nvSpPr>
          <p:spPr>
            <a:xfrm flipH="1">
              <a:off x="5443538" y="1928813"/>
              <a:ext cx="603250" cy="1181100"/>
            </a:xfrm>
            <a:custGeom>
              <a:avLst/>
              <a:gdLst>
                <a:gd name="connsiteX0" fmla="*/ 2381 w 733425"/>
                <a:gd name="connsiteY0" fmla="*/ 0 h 1434603"/>
                <a:gd name="connsiteX1" fmla="*/ 733425 w 733425"/>
                <a:gd name="connsiteY1" fmla="*/ 383266 h 1434603"/>
                <a:gd name="connsiteX2" fmla="*/ 733425 w 733425"/>
                <a:gd name="connsiteY2" fmla="*/ 1434603 h 1434603"/>
                <a:gd name="connsiteX3" fmla="*/ 0 w 733425"/>
                <a:gd name="connsiteY3" fmla="*/ 1235868 h 1434603"/>
                <a:gd name="connsiteX4" fmla="*/ 2381 w 733425"/>
                <a:gd name="connsiteY4" fmla="*/ 0 h 1434603"/>
                <a:gd name="connsiteX0" fmla="*/ 229 w 733654"/>
                <a:gd name="connsiteY0" fmla="*/ 0 h 1434603"/>
                <a:gd name="connsiteX1" fmla="*/ 733654 w 733654"/>
                <a:gd name="connsiteY1" fmla="*/ 383266 h 1434603"/>
                <a:gd name="connsiteX2" fmla="*/ 733654 w 733654"/>
                <a:gd name="connsiteY2" fmla="*/ 1434603 h 1434603"/>
                <a:gd name="connsiteX3" fmla="*/ 229 w 733654"/>
                <a:gd name="connsiteY3" fmla="*/ 1235868 h 1434603"/>
                <a:gd name="connsiteX4" fmla="*/ 229 w 733654"/>
                <a:gd name="connsiteY4" fmla="*/ 0 h 14346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654" h="1434603">
                  <a:moveTo>
                    <a:pt x="229" y="0"/>
                  </a:moveTo>
                  <a:lnTo>
                    <a:pt x="733654" y="383266"/>
                  </a:lnTo>
                  <a:lnTo>
                    <a:pt x="733654" y="1434603"/>
                  </a:lnTo>
                  <a:lnTo>
                    <a:pt x="229" y="1235868"/>
                  </a:lnTo>
                  <a:cubicBezTo>
                    <a:pt x="1023" y="823912"/>
                    <a:pt x="-565" y="411956"/>
                    <a:pt x="2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MH_Other_7"/>
            <p:cNvSpPr/>
            <p:nvPr/>
          </p:nvSpPr>
          <p:spPr>
            <a:xfrm flipH="1">
              <a:off x="5443538" y="2940050"/>
              <a:ext cx="603250" cy="1028700"/>
            </a:xfrm>
            <a:custGeom>
              <a:avLst/>
              <a:gdLst>
                <a:gd name="connsiteX0" fmla="*/ 0 w 733425"/>
                <a:gd name="connsiteY0" fmla="*/ 0 h 1250156"/>
                <a:gd name="connsiteX1" fmla="*/ 733425 w 733425"/>
                <a:gd name="connsiteY1" fmla="*/ 195262 h 1250156"/>
                <a:gd name="connsiteX2" fmla="*/ 733425 w 733425"/>
                <a:gd name="connsiteY2" fmla="*/ 1250156 h 1250156"/>
                <a:gd name="connsiteX3" fmla="*/ 0 w 733425"/>
                <a:gd name="connsiteY3" fmla="*/ 1245393 h 1250156"/>
                <a:gd name="connsiteX4" fmla="*/ 0 w 733425"/>
                <a:gd name="connsiteY4" fmla="*/ 0 h 12501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50156">
                  <a:moveTo>
                    <a:pt x="0" y="0"/>
                  </a:moveTo>
                  <a:lnTo>
                    <a:pt x="733425" y="195262"/>
                  </a:lnTo>
                  <a:lnTo>
                    <a:pt x="733425" y="1250156"/>
                  </a:lnTo>
                  <a:lnTo>
                    <a:pt x="0" y="1245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02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2" name="MH_Other_8"/>
            <p:cNvSpPr/>
            <p:nvPr/>
          </p:nvSpPr>
          <p:spPr>
            <a:xfrm flipH="1">
              <a:off x="5443538" y="3965576"/>
              <a:ext cx="603250" cy="1020763"/>
            </a:xfrm>
            <a:custGeom>
              <a:avLst/>
              <a:gdLst>
                <a:gd name="connsiteX0" fmla="*/ 0 w 733425"/>
                <a:gd name="connsiteY0" fmla="*/ 0 h 1240631"/>
                <a:gd name="connsiteX1" fmla="*/ 733425 w 733425"/>
                <a:gd name="connsiteY1" fmla="*/ 2381 h 1240631"/>
                <a:gd name="connsiteX2" fmla="*/ 733425 w 733425"/>
                <a:gd name="connsiteY2" fmla="*/ 1047750 h 1240631"/>
                <a:gd name="connsiteX3" fmla="*/ 0 w 733425"/>
                <a:gd name="connsiteY3" fmla="*/ 1240631 h 1240631"/>
                <a:gd name="connsiteX4" fmla="*/ 0 w 733425"/>
                <a:gd name="connsiteY4" fmla="*/ 0 h 1240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3425" h="1240631">
                  <a:moveTo>
                    <a:pt x="0" y="0"/>
                  </a:moveTo>
                  <a:lnTo>
                    <a:pt x="733425" y="2381"/>
                  </a:lnTo>
                  <a:lnTo>
                    <a:pt x="733425" y="1047750"/>
                  </a:lnTo>
                  <a:lnTo>
                    <a:pt x="0" y="12406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200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MH_Other_9"/>
            <p:cNvSpPr/>
            <p:nvPr/>
          </p:nvSpPr>
          <p:spPr>
            <a:xfrm flipH="1">
              <a:off x="5443538" y="4822826"/>
              <a:ext cx="608012" cy="1184275"/>
            </a:xfrm>
            <a:custGeom>
              <a:avLst/>
              <a:gdLst>
                <a:gd name="connsiteX0" fmla="*/ 731044 w 731044"/>
                <a:gd name="connsiteY0" fmla="*/ 0 h 1438275"/>
                <a:gd name="connsiteX1" fmla="*/ 731044 w 731044"/>
                <a:gd name="connsiteY1" fmla="*/ 1057275 h 1438275"/>
                <a:gd name="connsiteX2" fmla="*/ 0 w 731044"/>
                <a:gd name="connsiteY2" fmla="*/ 1438275 h 1438275"/>
                <a:gd name="connsiteX3" fmla="*/ 0 w 731044"/>
                <a:gd name="connsiteY3" fmla="*/ 197644 h 1438275"/>
                <a:gd name="connsiteX4" fmla="*/ 731044 w 731044"/>
                <a:gd name="connsiteY4" fmla="*/ 0 h 1438275"/>
                <a:gd name="connsiteX0" fmla="*/ 738761 w 738761"/>
                <a:gd name="connsiteY0" fmla="*/ 0 h 1438275"/>
                <a:gd name="connsiteX1" fmla="*/ 738761 w 738761"/>
                <a:gd name="connsiteY1" fmla="*/ 1057275 h 1438275"/>
                <a:gd name="connsiteX2" fmla="*/ 7717 w 738761"/>
                <a:gd name="connsiteY2" fmla="*/ 1438275 h 1438275"/>
                <a:gd name="connsiteX3" fmla="*/ 0 w 738761"/>
                <a:gd name="connsiteY3" fmla="*/ 189928 h 1438275"/>
                <a:gd name="connsiteX4" fmla="*/ 738761 w 738761"/>
                <a:gd name="connsiteY4" fmla="*/ 0 h 1438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8761" h="1438275">
                  <a:moveTo>
                    <a:pt x="738761" y="0"/>
                  </a:moveTo>
                  <a:lnTo>
                    <a:pt x="738761" y="1057275"/>
                  </a:lnTo>
                  <a:lnTo>
                    <a:pt x="7717" y="1438275"/>
                  </a:lnTo>
                  <a:cubicBezTo>
                    <a:pt x="5145" y="1022159"/>
                    <a:pt x="2572" y="606044"/>
                    <a:pt x="0" y="189928"/>
                  </a:cubicBezTo>
                  <a:lnTo>
                    <a:pt x="738761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altLang="zh-CN" sz="2800">
                  <a:solidFill>
                    <a:srgbClr val="FFFFFF"/>
                  </a:solidFill>
                  <a:latin typeface="Impact" panose="020B0806030902050204" pitchFamily="34" charset="0"/>
                  <a:ea typeface="Arial Unicode MS" panose="020B0604020202020204" pitchFamily="34" charset="-122"/>
                  <a:cs typeface="Arial Unicode MS" panose="020B0604020202020204" pitchFamily="34" charset="-122"/>
                </a:rPr>
                <a:t>04</a:t>
              </a:r>
              <a:endParaRPr lang="zh-CN" altLang="en-US" sz="2800">
                <a:solidFill>
                  <a:srgbClr val="FFFFFF"/>
                </a:solidFill>
                <a:latin typeface="Impact" panose="020B0806030902050204" pitchFamily="34" charset="0"/>
                <a:ea typeface="Arial Unicode MS" panose="020B0604020202020204" pitchFamily="34" charset="-122"/>
                <a:cs typeface="Arial Unicode MS" panose="020B0604020202020204" pitchFamily="34" charset="-122"/>
              </a:endParaRPr>
            </a:p>
          </p:txBody>
        </p:sp>
        <p:sp>
          <p:nvSpPr>
            <p:cNvPr id="14" name="MH_Other_10"/>
            <p:cNvSpPr/>
            <p:nvPr/>
          </p:nvSpPr>
          <p:spPr>
            <a:xfrm>
              <a:off x="6543824" y="2199430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5" name="MH_Other_11"/>
            <p:cNvSpPr/>
            <p:nvPr/>
          </p:nvSpPr>
          <p:spPr>
            <a:xfrm>
              <a:off x="6569075" y="4289425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6" name="MH_Other_12"/>
            <p:cNvSpPr/>
            <p:nvPr/>
          </p:nvSpPr>
          <p:spPr>
            <a:xfrm flipH="1">
              <a:off x="4687889" y="2951272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  <p:sp>
          <p:nvSpPr>
            <p:cNvPr id="17" name="MH_Other_13"/>
            <p:cNvSpPr/>
            <p:nvPr/>
          </p:nvSpPr>
          <p:spPr>
            <a:xfrm flipH="1">
              <a:off x="4695163" y="5157294"/>
              <a:ext cx="838200" cy="419100"/>
            </a:xfrm>
            <a:custGeom>
              <a:avLst/>
              <a:gdLst>
                <a:gd name="connsiteX0" fmla="*/ 0 w 838200"/>
                <a:gd name="connsiteY0" fmla="*/ 419100 h 419100"/>
                <a:gd name="connsiteX1" fmla="*/ 419100 w 838200"/>
                <a:gd name="connsiteY1" fmla="*/ 0 h 419100"/>
                <a:gd name="connsiteX2" fmla="*/ 838200 w 838200"/>
                <a:gd name="connsiteY2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38200" h="419100">
                  <a:moveTo>
                    <a:pt x="0" y="419100"/>
                  </a:moveTo>
                  <a:lnTo>
                    <a:pt x="419100" y="0"/>
                  </a:lnTo>
                  <a:lnTo>
                    <a:pt x="838200" y="0"/>
                  </a:lnTo>
                </a:path>
              </a:pathLst>
            </a:custGeom>
            <a:noFill/>
            <a:ln>
              <a:solidFill>
                <a:srgbClr val="B2B2B2"/>
              </a:solidFill>
              <a:prstDash val="dash"/>
              <a:tailEnd w="sm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8915681" y="1433244"/>
            <a:ext cx="2580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dirty="0" smtClean="0"/>
              <a:t>Find methods to realize the migration function of the KVM virtual machines between hosts.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09966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1329</TotalTime>
  <Words>575</Words>
  <Application>Microsoft Office PowerPoint</Application>
  <PresentationFormat>宽屏</PresentationFormat>
  <Paragraphs>94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6" baseType="lpstr">
      <vt:lpstr>Arial Unicode MS</vt:lpstr>
      <vt:lpstr>迷你简汉真广标</vt:lpstr>
      <vt:lpstr>宋体</vt:lpstr>
      <vt:lpstr>微软雅黑</vt:lpstr>
      <vt:lpstr>造字工房悦黑体验版纤细体</vt:lpstr>
      <vt:lpstr>04b_21</vt:lpstr>
      <vt:lpstr>Arial</vt:lpstr>
      <vt:lpstr>Calibri</vt:lpstr>
      <vt:lpstr>Calibri Light</vt:lpstr>
      <vt:lpstr>Impact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</dc:creator>
  <cp:lastModifiedBy>刘煦</cp:lastModifiedBy>
  <cp:revision>140</cp:revision>
  <dcterms:created xsi:type="dcterms:W3CDTF">2016-05-20T08:26:40Z</dcterms:created>
  <dcterms:modified xsi:type="dcterms:W3CDTF">2016-06-07T14:37:37Z</dcterms:modified>
</cp:coreProperties>
</file>