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29"/>
  </p:notesMasterIdLst>
  <p:handoutMasterIdLst>
    <p:handoutMasterId r:id="rId30"/>
  </p:handoutMasterIdLst>
  <p:sldIdLst>
    <p:sldId id="256" r:id="rId2"/>
    <p:sldId id="301" r:id="rId3"/>
    <p:sldId id="260" r:id="rId4"/>
    <p:sldId id="261" r:id="rId5"/>
    <p:sldId id="262" r:id="rId6"/>
    <p:sldId id="286" r:id="rId7"/>
    <p:sldId id="287" r:id="rId8"/>
    <p:sldId id="288" r:id="rId9"/>
    <p:sldId id="264" r:id="rId10"/>
    <p:sldId id="285" r:id="rId11"/>
    <p:sldId id="270" r:id="rId12"/>
    <p:sldId id="302" r:id="rId13"/>
    <p:sldId id="293" r:id="rId14"/>
    <p:sldId id="290" r:id="rId15"/>
    <p:sldId id="294" r:id="rId16"/>
    <p:sldId id="303" r:id="rId17"/>
    <p:sldId id="295" r:id="rId18"/>
    <p:sldId id="304" r:id="rId19"/>
    <p:sldId id="263" r:id="rId20"/>
    <p:sldId id="297" r:id="rId21"/>
    <p:sldId id="296" r:id="rId22"/>
    <p:sldId id="298" r:id="rId23"/>
    <p:sldId id="292" r:id="rId24"/>
    <p:sldId id="276" r:id="rId25"/>
    <p:sldId id="291" r:id="rId26"/>
    <p:sldId id="305" r:id="rId27"/>
    <p:sldId id="282"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B1D8"/>
    <a:srgbClr val="3F6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7941" autoAdjust="0"/>
  </p:normalViewPr>
  <p:slideViewPr>
    <p:cSldViewPr snapToGrid="0">
      <p:cViewPr varScale="1">
        <p:scale>
          <a:sx n="110" d="100"/>
          <a:sy n="110" d="100"/>
        </p:scale>
        <p:origin x="1930" y="77"/>
      </p:cViewPr>
      <p:guideLst/>
    </p:cSldViewPr>
  </p:slideViewPr>
  <p:notesTextViewPr>
    <p:cViewPr>
      <p:scale>
        <a:sx n="1" d="1"/>
        <a:sy n="1" d="1"/>
      </p:scale>
      <p:origin x="0" y="0"/>
    </p:cViewPr>
  </p:notesText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C1FBA-CF23-45CA-A289-03E32D160964}" type="datetimeFigureOut">
              <a:rPr lang="zh-CN" altLang="en-US" smtClean="0"/>
              <a:t>2020/6/23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2B0C5-C56D-47E9-BCFE-D990A940F17B}" type="slidenum">
              <a:rPr lang="zh-CN" altLang="en-US" smtClean="0"/>
              <a:t>‹#›</a:t>
            </a:fld>
            <a:endParaRPr lang="zh-CN" altLang="en-US"/>
          </a:p>
        </p:txBody>
      </p:sp>
    </p:spTree>
    <p:extLst>
      <p:ext uri="{BB962C8B-B14F-4D97-AF65-F5344CB8AC3E}">
        <p14:creationId xmlns:p14="http://schemas.microsoft.com/office/powerpoint/2010/main" val="27137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66BD8-0FC1-456F-BDC6-7D0CA8E36566}" type="datetimeFigureOut">
              <a:rPr lang="zh-CN" altLang="en-US" smtClean="0"/>
              <a:t>2020/6/23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C841-E2E1-4802-8701-94EA307E94B0}" type="slidenum">
              <a:rPr lang="zh-CN" altLang="en-US" smtClean="0"/>
              <a:t>‹#›</a:t>
            </a:fld>
            <a:endParaRPr lang="zh-CN" altLang="en-US"/>
          </a:p>
        </p:txBody>
      </p:sp>
    </p:spTree>
    <p:extLst>
      <p:ext uri="{BB962C8B-B14F-4D97-AF65-F5344CB8AC3E}">
        <p14:creationId xmlns:p14="http://schemas.microsoft.com/office/powerpoint/2010/main" val="20145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a:t>机器阅读理解，一般来说就是教机器阅读并理解文章，然后再利用一些特定的问题判断理解程度。</a:t>
            </a:r>
            <a:endParaRPr lang="en-US" altLang="zh-CN" dirty="0"/>
          </a:p>
          <a:p>
            <a:r>
              <a:rPr lang="zh-CN" altLang="en-US" dirty="0"/>
              <a:t>深度学习</a:t>
            </a:r>
            <a:endParaRPr lang="en-US" altLang="zh-CN" dirty="0"/>
          </a:p>
          <a:p>
            <a:r>
              <a:rPr lang="zh-CN" altLang="en-US" dirty="0"/>
              <a:t>机器阅读理解的应用：比如搜索交大的面积，搜索引擎不止会返回所有可能的结果，还会将最有可能的置顶突出，这既是基于对问句的理解</a:t>
            </a:r>
            <a:endParaRPr lang="en-US" altLang="zh-CN" dirty="0"/>
          </a:p>
          <a:p>
            <a:r>
              <a:rPr lang="zh-CN" altLang="en-US" dirty="0"/>
              <a:t>在学术领域机器阅读理解同样很有作用，比如从论文提炼中心，寻找关键句等。</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2</a:t>
            </a:fld>
            <a:endParaRPr lang="zh-CN" altLang="en-US"/>
          </a:p>
        </p:txBody>
      </p:sp>
    </p:spTree>
    <p:extLst>
      <p:ext uri="{BB962C8B-B14F-4D97-AF65-F5344CB8AC3E}">
        <p14:creationId xmlns:p14="http://schemas.microsoft.com/office/powerpoint/2010/main" val="381249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在这个数据集里，有一些单词会被某个</a:t>
            </a:r>
            <a:r>
              <a:rPr lang="en-US" altLang="zh-CN" dirty="0"/>
              <a:t>entity</a:t>
            </a:r>
            <a:r>
              <a:rPr lang="zh-CN" altLang="en-US" dirty="0"/>
              <a:t>替换，问题中需要回答的用占位符标注，答案是文章中某一个</a:t>
            </a:r>
            <a:r>
              <a:rPr lang="en-US" altLang="zh-CN" dirty="0"/>
              <a:t>entity</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12</a:t>
            </a:fld>
            <a:endParaRPr lang="zh-CN" altLang="en-US"/>
          </a:p>
        </p:txBody>
      </p:sp>
    </p:spTree>
    <p:extLst>
      <p:ext uri="{BB962C8B-B14F-4D97-AF65-F5344CB8AC3E}">
        <p14:creationId xmlns:p14="http://schemas.microsoft.com/office/powerpoint/2010/main" val="41788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LSTM</a:t>
            </a:r>
            <a:r>
              <a:rPr lang="zh-CN" altLang="en-US" dirty="0"/>
              <a:t>，作为一种</a:t>
            </a:r>
            <a:r>
              <a:rPr lang="en-US" altLang="zh-CN" dirty="0"/>
              <a:t>RNN</a:t>
            </a:r>
            <a:r>
              <a:rPr lang="zh-CN" altLang="en-US" dirty="0"/>
              <a:t>模型，非常适合处理序列数据，因此在</a:t>
            </a:r>
            <a:r>
              <a:rPr lang="en-US" altLang="zh-CN" dirty="0"/>
              <a:t>NLP</a:t>
            </a:r>
            <a:r>
              <a:rPr lang="zh-CN" altLang="en-US" dirty="0"/>
              <a:t>中应用十分广泛。</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13</a:t>
            </a:fld>
            <a:endParaRPr lang="zh-CN" altLang="en-US"/>
          </a:p>
        </p:txBody>
      </p:sp>
    </p:spTree>
    <p:extLst>
      <p:ext uri="{BB962C8B-B14F-4D97-AF65-F5344CB8AC3E}">
        <p14:creationId xmlns:p14="http://schemas.microsoft.com/office/powerpoint/2010/main" val="74557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Attention</a:t>
            </a:r>
            <a:r>
              <a:rPr lang="zh-CN" altLang="en-US" sz="1200" b="0" i="0" kern="1200" dirty="0">
                <a:solidFill>
                  <a:schemeClr val="tx1"/>
                </a:solidFill>
                <a:effectLst/>
                <a:latin typeface="+mn-lt"/>
                <a:ea typeface="+mn-ea"/>
                <a:cs typeface="+mn-cs"/>
              </a:rPr>
              <a:t>机制跟人类阅读文章时候的思路有些类似，其可以看作一种加权操作，以表明注意力集中在什么地方。常常被用于</a:t>
            </a:r>
            <a:r>
              <a:rPr lang="en-US" altLang="zh-CN" sz="1200" b="0" i="0" kern="1200" dirty="0">
                <a:solidFill>
                  <a:schemeClr val="tx1"/>
                </a:solidFill>
                <a:effectLst/>
                <a:latin typeface="+mn-lt"/>
                <a:ea typeface="+mn-ea"/>
                <a:cs typeface="+mn-cs"/>
              </a:rPr>
              <a:t>RNN</a:t>
            </a:r>
            <a:r>
              <a:rPr lang="zh-CN" altLang="en-US" sz="1200" b="0" i="0" kern="1200" dirty="0">
                <a:solidFill>
                  <a:schemeClr val="tx1"/>
                </a:solidFill>
                <a:effectLst/>
                <a:latin typeface="+mn-lt"/>
                <a:ea typeface="+mn-ea"/>
                <a:cs typeface="+mn-cs"/>
              </a:rPr>
              <a:t>输出的</a:t>
            </a:r>
            <a:r>
              <a:rPr lang="en-US" altLang="zh-CN" sz="1200" b="0" i="0" kern="1200" dirty="0">
                <a:solidFill>
                  <a:schemeClr val="tx1"/>
                </a:solidFill>
                <a:effectLst/>
                <a:latin typeface="+mn-lt"/>
                <a:ea typeface="+mn-ea"/>
                <a:cs typeface="+mn-cs"/>
              </a:rPr>
              <a:t>pooling function</a:t>
            </a:r>
          </a:p>
          <a:p>
            <a:r>
              <a:rPr lang="en-US" altLang="zh-CN" sz="1200" b="0" i="0" kern="1200" dirty="0">
                <a:solidFill>
                  <a:schemeClr val="tx1"/>
                </a:solidFill>
                <a:effectLst/>
                <a:latin typeface="+mn-lt"/>
                <a:ea typeface="+mn-ea"/>
                <a:cs typeface="+mn-cs"/>
              </a:rPr>
              <a:t>Simple Attention</a:t>
            </a:r>
            <a:r>
              <a:rPr lang="zh-CN" altLang="en-US" sz="1200" b="0" i="0" kern="1200" dirty="0">
                <a:solidFill>
                  <a:schemeClr val="tx1"/>
                </a:solidFill>
                <a:effectLst/>
                <a:latin typeface="+mn-lt"/>
                <a:ea typeface="+mn-ea"/>
                <a:cs typeface="+mn-cs"/>
              </a:rPr>
              <a:t>使用一个简单的线性映射计算每个输入</a:t>
            </a:r>
            <a:r>
              <a:rPr lang="en-US" altLang="zh-CN" sz="1200" b="0" i="0" kern="1200" dirty="0" err="1">
                <a:solidFill>
                  <a:schemeClr val="tx1"/>
                </a:solidFill>
                <a:effectLst/>
                <a:latin typeface="+mn-lt"/>
                <a:ea typeface="+mn-ea"/>
                <a:cs typeface="+mn-cs"/>
              </a:rPr>
              <a:t>q_i</a:t>
            </a:r>
            <a:r>
              <a:rPr lang="zh-CN" altLang="en-US" sz="1200" b="0" i="0" kern="1200" dirty="0">
                <a:solidFill>
                  <a:schemeClr val="tx1"/>
                </a:solidFill>
                <a:effectLst/>
                <a:latin typeface="+mn-lt"/>
                <a:ea typeface="+mn-ea"/>
                <a:cs typeface="+mn-cs"/>
              </a:rPr>
              <a:t>权重，对输入进行加权和。</a:t>
            </a:r>
            <a:endParaRPr lang="en-US" altLang="zh-CN" sz="1200" b="0" i="0" kern="1200" dirty="0">
              <a:solidFill>
                <a:schemeClr val="tx1"/>
              </a:solidFill>
              <a:effectLst/>
              <a:latin typeface="+mn-lt"/>
              <a:ea typeface="+mn-ea"/>
              <a:cs typeface="+mn-cs"/>
            </a:endParaRPr>
          </a:p>
          <a:p>
            <a:r>
              <a:rPr lang="en-US" altLang="zh-CN" sz="1200" b="0" i="0" kern="1200" dirty="0" err="1">
                <a:solidFill>
                  <a:schemeClr val="tx1"/>
                </a:solidFill>
                <a:effectLst/>
                <a:latin typeface="+mn-lt"/>
                <a:ea typeface="+mn-ea"/>
                <a:cs typeface="+mn-cs"/>
              </a:rPr>
              <a:t>DotProduct</a:t>
            </a:r>
            <a:r>
              <a:rPr lang="en-US" altLang="zh-CN" sz="1200" b="0" i="0" kern="1200" dirty="0">
                <a:solidFill>
                  <a:schemeClr val="tx1"/>
                </a:solidFill>
                <a:effectLst/>
                <a:latin typeface="+mn-lt"/>
                <a:ea typeface="+mn-ea"/>
                <a:cs typeface="+mn-cs"/>
              </a:rPr>
              <a:t> Attention </a:t>
            </a:r>
            <a:r>
              <a:rPr lang="zh-CN" altLang="en-US" sz="1200" b="0" i="0" kern="1200" dirty="0">
                <a:solidFill>
                  <a:schemeClr val="tx1"/>
                </a:solidFill>
                <a:effectLst/>
                <a:latin typeface="+mn-lt"/>
                <a:ea typeface="+mn-ea"/>
                <a:cs typeface="+mn-cs"/>
              </a:rPr>
              <a:t>利用点积计算</a:t>
            </a:r>
            <a:r>
              <a:rPr lang="en-US" altLang="zh-CN" sz="1200" b="0" i="0" kern="1200" dirty="0" err="1">
                <a:solidFill>
                  <a:schemeClr val="tx1"/>
                </a:solidFill>
                <a:effectLst/>
                <a:latin typeface="+mn-lt"/>
                <a:ea typeface="+mn-ea"/>
                <a:cs typeface="+mn-cs"/>
              </a:rPr>
              <a:t>q_i</a:t>
            </a:r>
            <a:r>
              <a:rPr lang="zh-CN" altLang="en-US" sz="1200" b="0" i="0" kern="1200" dirty="0">
                <a:solidFill>
                  <a:schemeClr val="tx1"/>
                </a:solidFill>
                <a:effectLst/>
                <a:latin typeface="+mn-lt"/>
                <a:ea typeface="+mn-ea"/>
                <a:cs typeface="+mn-cs"/>
              </a:rPr>
              <a:t>与可以看作是参考的</a:t>
            </a:r>
            <a:r>
              <a:rPr lang="en-US" altLang="zh-CN" sz="1200" b="0" i="0" kern="1200" dirty="0">
                <a:solidFill>
                  <a:schemeClr val="tx1"/>
                </a:solidFill>
                <a:effectLst/>
                <a:latin typeface="+mn-lt"/>
                <a:ea typeface="+mn-ea"/>
                <a:cs typeface="+mn-cs"/>
              </a:rPr>
              <a:t>p</a:t>
            </a:r>
            <a:r>
              <a:rPr lang="zh-CN" altLang="en-US" sz="1200" b="0" i="0" kern="1200" dirty="0">
                <a:solidFill>
                  <a:schemeClr val="tx1"/>
                </a:solidFill>
                <a:effectLst/>
                <a:latin typeface="+mn-lt"/>
                <a:ea typeface="+mn-ea"/>
                <a:cs typeface="+mn-cs"/>
              </a:rPr>
              <a:t>计算相似度。</a:t>
            </a:r>
            <a:r>
              <a:rPr lang="en-US" altLang="zh-CN" sz="1200" b="0" i="0" kern="1200" dirty="0">
                <a:solidFill>
                  <a:schemeClr val="tx1"/>
                </a:solidFill>
                <a:effectLst/>
                <a:latin typeface="+mn-lt"/>
                <a:ea typeface="+mn-ea"/>
                <a:cs typeface="+mn-cs"/>
              </a:rPr>
              <a:t>P</a:t>
            </a:r>
            <a:r>
              <a:rPr lang="zh-CN" altLang="en-US" sz="1200" b="0" i="0" kern="1200" dirty="0">
                <a:solidFill>
                  <a:schemeClr val="tx1"/>
                </a:solidFill>
                <a:effectLst/>
                <a:latin typeface="+mn-lt"/>
                <a:ea typeface="+mn-ea"/>
                <a:cs typeface="+mn-cs"/>
              </a:rPr>
              <a:t>可以看作是一个参考</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Bilinear Attention</a:t>
            </a:r>
            <a:r>
              <a:rPr lang="zh-CN" altLang="en-US" sz="1200" b="0" i="0" kern="1200" dirty="0">
                <a:solidFill>
                  <a:schemeClr val="tx1"/>
                </a:solidFill>
                <a:effectLst/>
                <a:latin typeface="+mn-lt"/>
                <a:ea typeface="+mn-ea"/>
                <a:cs typeface="+mn-cs"/>
              </a:rPr>
              <a:t>：是</a:t>
            </a:r>
            <a:r>
              <a:rPr lang="en-US" altLang="zh-CN" sz="1200" b="0" i="0" kern="1200" dirty="0" err="1">
                <a:solidFill>
                  <a:schemeClr val="tx1"/>
                </a:solidFill>
                <a:effectLst/>
                <a:latin typeface="+mn-lt"/>
                <a:ea typeface="+mn-ea"/>
                <a:cs typeface="+mn-cs"/>
              </a:rPr>
              <a:t>DotAttention</a:t>
            </a:r>
            <a:r>
              <a:rPr lang="zh-CN" altLang="en-US" sz="1200" b="0" i="0" kern="1200" dirty="0">
                <a:solidFill>
                  <a:schemeClr val="tx1"/>
                </a:solidFill>
                <a:effectLst/>
                <a:latin typeface="+mn-lt"/>
                <a:ea typeface="+mn-ea"/>
                <a:cs typeface="+mn-cs"/>
              </a:rPr>
              <a:t>的一种改进，</a:t>
            </a:r>
            <a:r>
              <a:rPr lang="zh-CN" altLang="zh-CN" sz="1200" kern="1200" dirty="0">
                <a:solidFill>
                  <a:schemeClr val="tx1"/>
                </a:solidFill>
                <a:effectLst/>
                <a:latin typeface="+mn-lt"/>
                <a:ea typeface="+mn-ea"/>
                <a:cs typeface="+mn-cs"/>
              </a:rPr>
              <a:t>如果令</a:t>
            </a:r>
            <a:r>
              <a:rPr lang="en-US" altLang="zh-CN" sz="1200" kern="1200" dirty="0">
                <a:solidFill>
                  <a:schemeClr val="tx1"/>
                </a:solidFill>
                <a:effectLst/>
                <a:latin typeface="+mn-lt"/>
                <a:ea typeface="+mn-ea"/>
                <a:cs typeface="+mn-cs"/>
              </a:rPr>
              <a:t>W</a:t>
            </a:r>
            <a:r>
              <a:rPr lang="zh-CN" altLang="zh-CN" sz="1200" kern="1200" dirty="0">
                <a:solidFill>
                  <a:schemeClr val="tx1"/>
                </a:solidFill>
                <a:effectLst/>
                <a:latin typeface="+mn-lt"/>
                <a:ea typeface="+mn-ea"/>
                <a:cs typeface="+mn-cs"/>
              </a:rPr>
              <a:t>为单位阵，则可以达到</a:t>
            </a:r>
            <a:r>
              <a:rPr lang="en-US" altLang="zh-CN" sz="1200" kern="1200" dirty="0">
                <a:solidFill>
                  <a:schemeClr val="tx1"/>
                </a:solidFill>
                <a:effectLst/>
                <a:latin typeface="+mn-lt"/>
                <a:ea typeface="+mn-ea"/>
                <a:cs typeface="+mn-cs"/>
              </a:rPr>
              <a:t>dot attention</a:t>
            </a:r>
            <a:r>
              <a:rPr lang="zh-CN" altLang="zh-CN" sz="1200" kern="1200" dirty="0">
                <a:solidFill>
                  <a:schemeClr val="tx1"/>
                </a:solidFill>
                <a:effectLst/>
                <a:latin typeface="+mn-lt"/>
                <a:ea typeface="+mn-ea"/>
                <a:cs typeface="+mn-cs"/>
              </a:rPr>
              <a:t>的效果，当两个元素的范围不一样时，</a:t>
            </a:r>
            <a:r>
              <a:rPr lang="en-US" altLang="zh-CN" sz="1200" kern="1200" dirty="0">
                <a:solidFill>
                  <a:schemeClr val="tx1"/>
                </a:solidFill>
                <a:effectLst/>
                <a:latin typeface="+mn-lt"/>
                <a:ea typeface="+mn-ea"/>
                <a:cs typeface="+mn-cs"/>
              </a:rPr>
              <a:t>W</a:t>
            </a:r>
            <a:r>
              <a:rPr lang="zh-CN" altLang="zh-CN" sz="1200" kern="1200" dirty="0">
                <a:solidFill>
                  <a:schemeClr val="tx1"/>
                </a:solidFill>
                <a:effectLst/>
                <a:latin typeface="+mn-lt"/>
                <a:ea typeface="+mn-ea"/>
                <a:cs typeface="+mn-cs"/>
              </a:rPr>
              <a:t>可进行范围的变换。当然如果两个元素尺度相同，可以用</a:t>
            </a:r>
            <a:r>
              <a:rPr lang="en-US" altLang="zh-CN" sz="1200" kern="1200" dirty="0">
                <a:solidFill>
                  <a:schemeClr val="tx1"/>
                </a:solidFill>
                <a:effectLst/>
                <a:latin typeface="+mn-lt"/>
                <a:ea typeface="+mn-ea"/>
                <a:cs typeface="+mn-cs"/>
              </a:rPr>
              <a:t>dot attention </a:t>
            </a:r>
            <a:r>
              <a:rPr lang="zh-CN" altLang="zh-CN" sz="1200" kern="1200" dirty="0">
                <a:solidFill>
                  <a:schemeClr val="tx1"/>
                </a:solidFill>
                <a:effectLst/>
                <a:latin typeface="+mn-lt"/>
                <a:ea typeface="+mn-ea"/>
                <a:cs typeface="+mn-cs"/>
              </a:rPr>
              <a:t>代替</a:t>
            </a:r>
            <a:r>
              <a:rPr lang="en-US" altLang="zh-CN" sz="1200" kern="1200" dirty="0">
                <a:solidFill>
                  <a:schemeClr val="tx1"/>
                </a:solidFill>
                <a:effectLst/>
                <a:latin typeface="+mn-lt"/>
                <a:ea typeface="+mn-ea"/>
                <a:cs typeface="+mn-cs"/>
              </a:rPr>
              <a:t>bilinear attention</a:t>
            </a:r>
            <a:r>
              <a:rPr lang="zh-CN" altLang="zh-CN" sz="1200" kern="1200" dirty="0">
                <a:solidFill>
                  <a:schemeClr val="tx1"/>
                </a:solidFill>
                <a:effectLst/>
                <a:latin typeface="+mn-lt"/>
                <a:ea typeface="+mn-ea"/>
                <a:cs typeface="+mn-cs"/>
              </a:rPr>
              <a:t>，减少参数的数量。</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Gated Attention </a:t>
            </a:r>
            <a:r>
              <a:rPr lang="zh-CN" altLang="en-US" sz="1200" kern="1200" dirty="0">
                <a:solidFill>
                  <a:schemeClr val="tx1"/>
                </a:solidFill>
                <a:effectLst/>
                <a:latin typeface="+mn-lt"/>
                <a:ea typeface="+mn-ea"/>
                <a:cs typeface="+mn-cs"/>
              </a:rPr>
              <a:t>是另一种处理方法。</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14</a:t>
            </a:fld>
            <a:endParaRPr lang="zh-CN" altLang="en-US"/>
          </a:p>
        </p:txBody>
      </p:sp>
    </p:spTree>
    <p:extLst>
      <p:ext uri="{BB962C8B-B14F-4D97-AF65-F5344CB8AC3E}">
        <p14:creationId xmlns:p14="http://schemas.microsoft.com/office/powerpoint/2010/main" val="152910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首先是最原始的模型，也是最常见，最容易想到的模型，利用两个</a:t>
            </a:r>
            <a:r>
              <a:rPr lang="en-US" altLang="zh-CN" dirty="0"/>
              <a:t>LSTM</a:t>
            </a:r>
            <a:r>
              <a:rPr lang="zh-CN" altLang="en-US" dirty="0"/>
              <a:t>分别建模</a:t>
            </a:r>
            <a:r>
              <a:rPr lang="en-US" altLang="zh-CN" dirty="0"/>
              <a:t>document</a:t>
            </a:r>
            <a:r>
              <a:rPr lang="zh-CN" altLang="en-US" dirty="0"/>
              <a:t>以及</a:t>
            </a:r>
            <a:r>
              <a:rPr lang="en-US" altLang="zh-CN" dirty="0"/>
              <a:t>question</a:t>
            </a:r>
            <a:r>
              <a:rPr lang="zh-CN" altLang="en-US" dirty="0"/>
              <a:t>，对</a:t>
            </a:r>
            <a:r>
              <a:rPr lang="en-US" altLang="zh-CN" dirty="0"/>
              <a:t>question</a:t>
            </a:r>
            <a:r>
              <a:rPr lang="zh-CN" altLang="en-US" dirty="0"/>
              <a:t>的输出做</a:t>
            </a:r>
            <a:r>
              <a:rPr lang="en-US" altLang="zh-CN" dirty="0"/>
              <a:t>simple attention </a:t>
            </a:r>
            <a:r>
              <a:rPr lang="zh-CN" altLang="en-US" dirty="0"/>
              <a:t>的</a:t>
            </a:r>
            <a:r>
              <a:rPr lang="en-US" altLang="zh-CN" dirty="0"/>
              <a:t>pooling</a:t>
            </a:r>
            <a:r>
              <a:rPr lang="zh-CN" altLang="en-US" dirty="0"/>
              <a:t>，得到一个加权和。</a:t>
            </a:r>
            <a:endParaRPr lang="en-US" altLang="zh-CN" dirty="0"/>
          </a:p>
          <a:p>
            <a:r>
              <a:rPr lang="zh-CN" altLang="en-US" dirty="0"/>
              <a:t>然后再将这个加权和作为一个参考，对</a:t>
            </a:r>
            <a:r>
              <a:rPr lang="en-US" altLang="zh-CN" dirty="0"/>
              <a:t>document</a:t>
            </a:r>
            <a:r>
              <a:rPr lang="zh-CN" altLang="en-US" dirty="0"/>
              <a:t>的输出做</a:t>
            </a:r>
            <a:r>
              <a:rPr lang="en-US" altLang="zh-CN" dirty="0"/>
              <a:t>Bilinear Attention</a:t>
            </a:r>
            <a:r>
              <a:rPr lang="zh-CN" altLang="en-US" dirty="0"/>
              <a:t>。最后对输出利用线性层以及</a:t>
            </a:r>
            <a:r>
              <a:rPr lang="en-US" altLang="zh-CN" dirty="0" err="1"/>
              <a:t>softmax</a:t>
            </a:r>
            <a:r>
              <a:rPr lang="zh-CN" altLang="en-US" dirty="0"/>
              <a:t>映射到每个类的概率值。</a:t>
            </a:r>
            <a:endParaRPr lang="en-US" altLang="zh-CN" dirty="0"/>
          </a:p>
          <a:p>
            <a:r>
              <a:rPr lang="zh-CN" altLang="en-US" dirty="0"/>
              <a:t>这样做是模拟“带着问题找答案”的效果，当你知道了问题想问什么的时候再去看文章。</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15</a:t>
            </a:fld>
            <a:endParaRPr lang="zh-CN" altLang="en-US"/>
          </a:p>
        </p:txBody>
      </p:sp>
    </p:spTree>
    <p:extLst>
      <p:ext uri="{BB962C8B-B14F-4D97-AF65-F5344CB8AC3E}">
        <p14:creationId xmlns:p14="http://schemas.microsoft.com/office/powerpoint/2010/main" val="168070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0D35D31B-80EE-4506-8ECC-B0D826ECE86C}"/>
              </a:ext>
            </a:extLst>
          </p:cNvPr>
          <p:cNvSpPr>
            <a:spLocks noGrp="1"/>
          </p:cNvSpPr>
          <p:nvPr>
            <p:ph type="body" idx="1"/>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改进模型的出发点就是将文章的每一个单词作为一个参考，用问题和它计算</a:t>
            </a:r>
            <a:r>
              <a:rPr lang="en-US" altLang="zh-CN" dirty="0"/>
              <a:t>bilinear attention</a:t>
            </a:r>
            <a:r>
              <a:rPr lang="zh-CN" altLang="en-US" dirty="0"/>
              <a:t>，以获取新的信息。</a:t>
            </a:r>
            <a:endParaRPr lang="en-US" altLang="zh-CN" dirty="0"/>
          </a:p>
          <a:p>
            <a:r>
              <a:rPr lang="zh-CN" altLang="en-US" dirty="0"/>
              <a:t>并且很重要的一点是，新获得的信息和原输入信息是拼接在一起的，这样做可以避免原始信息的丢失。</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17</a:t>
            </a:fld>
            <a:endParaRPr lang="zh-CN" altLang="en-US"/>
          </a:p>
        </p:txBody>
      </p:sp>
    </p:spTree>
    <p:extLst>
      <p:ext uri="{BB962C8B-B14F-4D97-AF65-F5344CB8AC3E}">
        <p14:creationId xmlns:p14="http://schemas.microsoft.com/office/powerpoint/2010/main" val="359324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206BB120-4702-4402-8DE8-D4C84C0E5917}"/>
              </a:ext>
            </a:extLst>
          </p:cNvPr>
          <p:cNvSpPr>
            <a:spLocks noGrp="1"/>
          </p:cNvSpPr>
          <p:nvPr>
            <p:ph type="body" idx="1"/>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这种“读多次</a:t>
            </a:r>
            <a:r>
              <a:rPr lang="en-US" altLang="zh-CN" dirty="0"/>
              <a:t>”</a:t>
            </a:r>
            <a:r>
              <a:rPr lang="zh-CN" altLang="en-US" dirty="0"/>
              <a:t>的机制催生出了这个模型。</a:t>
            </a:r>
            <a:endParaRPr lang="en-US" altLang="zh-CN" dirty="0"/>
          </a:p>
          <a:p>
            <a:r>
              <a:rPr lang="zh-CN" altLang="en-US" dirty="0"/>
              <a:t>除了读多次以外，还需要</a:t>
            </a:r>
            <a:r>
              <a:rPr lang="en-US" altLang="zh-CN" dirty="0"/>
              <a:t>document</a:t>
            </a:r>
            <a:r>
              <a:rPr lang="zh-CN" altLang="en-US" dirty="0"/>
              <a:t>网络与</a:t>
            </a:r>
            <a:r>
              <a:rPr lang="en-US" altLang="zh-CN" dirty="0"/>
              <a:t>question</a:t>
            </a:r>
            <a:r>
              <a:rPr lang="zh-CN" altLang="en-US" dirty="0"/>
              <a:t>网络交换信息，带着问题去阅读，或者读完文章有印象的看问题。</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19</a:t>
            </a:fld>
            <a:endParaRPr lang="zh-CN" altLang="en-US"/>
          </a:p>
        </p:txBody>
      </p:sp>
    </p:spTree>
    <p:extLst>
      <p:ext uri="{BB962C8B-B14F-4D97-AF65-F5344CB8AC3E}">
        <p14:creationId xmlns:p14="http://schemas.microsoft.com/office/powerpoint/2010/main" val="139464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训练时间长，且长期记忆有可能遗忘。</a:t>
            </a:r>
            <a:endParaRPr lang="en-US" altLang="zh-CN" dirty="0"/>
          </a:p>
          <a:p>
            <a:r>
              <a:rPr lang="zh-CN" altLang="en-US" dirty="0"/>
              <a:t>因此接下来的改进思路就是缩短序列长度。</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20</a:t>
            </a:fld>
            <a:endParaRPr lang="zh-CN" altLang="en-US"/>
          </a:p>
        </p:txBody>
      </p:sp>
    </p:spTree>
    <p:extLst>
      <p:ext uri="{BB962C8B-B14F-4D97-AF65-F5344CB8AC3E}">
        <p14:creationId xmlns:p14="http://schemas.microsoft.com/office/powerpoint/2010/main" val="96299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这个模型主要就是想去解决序列过长的问题。 </a:t>
            </a:r>
            <a:endParaRPr lang="en-US" altLang="zh-CN" dirty="0"/>
          </a:p>
          <a:p>
            <a:r>
              <a:rPr lang="zh-CN" altLang="en-US" dirty="0"/>
              <a:t>如图中所示是三个序列为一块，利用</a:t>
            </a:r>
            <a:r>
              <a:rPr lang="en-US" altLang="zh-CN" dirty="0"/>
              <a:t>Refine </a:t>
            </a:r>
            <a:r>
              <a:rPr lang="en-US" altLang="zh-CN" dirty="0" err="1"/>
              <a:t>Attetion</a:t>
            </a:r>
            <a:r>
              <a:rPr lang="zh-CN" altLang="en-US" dirty="0"/>
              <a:t>从一块精选出一个。既可以提炼有用信息，也可以缩短序列长度。</a:t>
            </a:r>
            <a:endParaRPr lang="en-US" altLang="zh-CN" dirty="0"/>
          </a:p>
          <a:p>
            <a:r>
              <a:rPr lang="zh-CN" altLang="en-US" dirty="0"/>
              <a:t>这里的</a:t>
            </a:r>
            <a:r>
              <a:rPr lang="en-US" altLang="zh-CN" dirty="0"/>
              <a:t>Refine Attention</a:t>
            </a:r>
            <a:r>
              <a:rPr lang="zh-CN" altLang="en-US" dirty="0"/>
              <a:t>包括</a:t>
            </a:r>
            <a:r>
              <a:rPr lang="en-US" altLang="zh-CN" dirty="0"/>
              <a:t>Bilinear attention</a:t>
            </a:r>
            <a:r>
              <a:rPr lang="zh-CN" altLang="en-US" dirty="0"/>
              <a:t>以及</a:t>
            </a:r>
            <a:r>
              <a:rPr lang="en-US" altLang="zh-CN" dirty="0"/>
              <a:t>simple attention</a:t>
            </a:r>
            <a:r>
              <a:rPr lang="zh-CN" altLang="en-US" dirty="0"/>
              <a:t>。</a:t>
            </a:r>
            <a:endParaRPr lang="en-US" altLang="zh-CN" dirty="0"/>
          </a:p>
          <a:p>
            <a:r>
              <a:rPr lang="en-US" altLang="zh-CN" dirty="0"/>
              <a:t>Bilinear Attention</a:t>
            </a:r>
            <a:r>
              <a:rPr lang="zh-CN" altLang="en-US" dirty="0"/>
              <a:t>利用</a:t>
            </a:r>
            <a:r>
              <a:rPr lang="en-US" altLang="zh-CN" dirty="0"/>
              <a:t>question</a:t>
            </a:r>
            <a:r>
              <a:rPr lang="zh-CN" altLang="en-US" dirty="0"/>
              <a:t>做参考，</a:t>
            </a:r>
            <a:r>
              <a:rPr lang="en-US" altLang="zh-CN" dirty="0"/>
              <a:t>simple attention</a:t>
            </a:r>
            <a:r>
              <a:rPr lang="zh-CN" altLang="en-US" dirty="0"/>
              <a:t>则是</a:t>
            </a:r>
            <a:r>
              <a:rPr lang="en-US" altLang="zh-CN" dirty="0"/>
              <a:t>self-attention</a:t>
            </a:r>
            <a:r>
              <a:rPr lang="zh-CN" altLang="en-US" dirty="0"/>
              <a:t>，保留原本信息，最后</a:t>
            </a:r>
            <a:r>
              <a:rPr lang="zh-CN" altLang="en-US"/>
              <a:t>拼接。</a:t>
            </a:r>
            <a:endParaRPr lang="en-US" altLang="zh-CN"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21</a:t>
            </a:fld>
            <a:endParaRPr lang="zh-CN" altLang="en-US"/>
          </a:p>
        </p:txBody>
      </p:sp>
    </p:spTree>
    <p:extLst>
      <p:ext uri="{BB962C8B-B14F-4D97-AF65-F5344CB8AC3E}">
        <p14:creationId xmlns:p14="http://schemas.microsoft.com/office/powerpoint/2010/main" val="237185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3</a:t>
            </a:fld>
            <a:endParaRPr lang="zh-CN" altLang="en-US"/>
          </a:p>
        </p:txBody>
      </p:sp>
    </p:spTree>
    <p:extLst>
      <p:ext uri="{BB962C8B-B14F-4D97-AF65-F5344CB8AC3E}">
        <p14:creationId xmlns:p14="http://schemas.microsoft.com/office/powerpoint/2010/main" val="274948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机器并不知道哪一次阅读的输出比较有用</a:t>
            </a:r>
            <a:endParaRPr lang="en-US" altLang="zh-CN" dirty="0"/>
          </a:p>
          <a:p>
            <a:r>
              <a:rPr lang="zh-CN" altLang="en-US" dirty="0"/>
              <a:t>因此将每一个输出都放在一起进行加权。</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22</a:t>
            </a:fld>
            <a:endParaRPr lang="zh-CN" altLang="en-US"/>
          </a:p>
        </p:txBody>
      </p:sp>
    </p:spTree>
    <p:extLst>
      <p:ext uri="{BB962C8B-B14F-4D97-AF65-F5344CB8AC3E}">
        <p14:creationId xmlns:p14="http://schemas.microsoft.com/office/powerpoint/2010/main" val="188095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Embedding </a:t>
            </a:r>
            <a:r>
              <a:rPr lang="zh-CN" altLang="en-US" dirty="0"/>
              <a:t>相当于一种先验知识</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23</a:t>
            </a:fld>
            <a:endParaRPr lang="zh-CN" altLang="en-US"/>
          </a:p>
        </p:txBody>
      </p:sp>
    </p:spTree>
    <p:extLst>
      <p:ext uri="{BB962C8B-B14F-4D97-AF65-F5344CB8AC3E}">
        <p14:creationId xmlns:p14="http://schemas.microsoft.com/office/powerpoint/2010/main" val="2378847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Tradeoff</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25</a:t>
            </a:fld>
            <a:endParaRPr lang="zh-CN" altLang="en-US"/>
          </a:p>
        </p:txBody>
      </p:sp>
    </p:spTree>
    <p:extLst>
      <p:ext uri="{BB962C8B-B14F-4D97-AF65-F5344CB8AC3E}">
        <p14:creationId xmlns:p14="http://schemas.microsoft.com/office/powerpoint/2010/main" val="88264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4</a:t>
            </a:fld>
            <a:endParaRPr lang="zh-CN" altLang="en-US"/>
          </a:p>
        </p:txBody>
      </p:sp>
    </p:spTree>
    <p:extLst>
      <p:ext uri="{BB962C8B-B14F-4D97-AF65-F5344CB8AC3E}">
        <p14:creationId xmlns:p14="http://schemas.microsoft.com/office/powerpoint/2010/main" val="399983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a:t>“完形填空”式的阅读理解，问题中有一个词被挖掉用占位符替代，需要从文章中选一个单词填空。</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5</a:t>
            </a:fld>
            <a:endParaRPr lang="zh-CN" altLang="en-US"/>
          </a:p>
        </p:txBody>
      </p:sp>
    </p:spTree>
    <p:extLst>
      <p:ext uri="{BB962C8B-B14F-4D97-AF65-F5344CB8AC3E}">
        <p14:creationId xmlns:p14="http://schemas.microsoft.com/office/powerpoint/2010/main" val="412267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“多项选择”：在阅读文章后，问题是一个多项选择题。</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6</a:t>
            </a:fld>
            <a:endParaRPr lang="zh-CN" altLang="en-US"/>
          </a:p>
        </p:txBody>
      </p:sp>
    </p:spTree>
    <p:extLst>
      <p:ext uri="{BB962C8B-B14F-4D97-AF65-F5344CB8AC3E}">
        <p14:creationId xmlns:p14="http://schemas.microsoft.com/office/powerpoint/2010/main" val="81495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“定位”：一般问题的答案是文章中的一小段文字。</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7</a:t>
            </a:fld>
            <a:endParaRPr lang="zh-CN" altLang="en-US"/>
          </a:p>
        </p:txBody>
      </p:sp>
    </p:spTree>
    <p:extLst>
      <p:ext uri="{BB962C8B-B14F-4D97-AF65-F5344CB8AC3E}">
        <p14:creationId xmlns:p14="http://schemas.microsoft.com/office/powerpoint/2010/main" val="354679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“随便问”：对问题没有约束。</a:t>
            </a:r>
          </a:p>
        </p:txBody>
      </p:sp>
      <p:sp>
        <p:nvSpPr>
          <p:cNvPr id="4" name="灯片编号占位符 3"/>
          <p:cNvSpPr>
            <a:spLocks noGrp="1"/>
          </p:cNvSpPr>
          <p:nvPr>
            <p:ph type="sldNum" sz="quarter" idx="5"/>
          </p:nvPr>
        </p:nvSpPr>
        <p:spPr/>
        <p:txBody>
          <a:bodyPr/>
          <a:lstStyle/>
          <a:p>
            <a:fld id="{E3CFC841-E2E1-4802-8701-94EA307E94B0}" type="slidenum">
              <a:rPr lang="zh-CN" altLang="en-US" smtClean="0"/>
              <a:t>8</a:t>
            </a:fld>
            <a:endParaRPr lang="zh-CN" altLang="en-US"/>
          </a:p>
        </p:txBody>
      </p:sp>
    </p:spTree>
    <p:extLst>
      <p:ext uri="{BB962C8B-B14F-4D97-AF65-F5344CB8AC3E}">
        <p14:creationId xmlns:p14="http://schemas.microsoft.com/office/powerpoint/2010/main" val="422883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10</a:t>
            </a:fld>
            <a:endParaRPr lang="zh-CN" altLang="en-US"/>
          </a:p>
        </p:txBody>
      </p:sp>
    </p:spTree>
    <p:extLst>
      <p:ext uri="{BB962C8B-B14F-4D97-AF65-F5344CB8AC3E}">
        <p14:creationId xmlns:p14="http://schemas.microsoft.com/office/powerpoint/2010/main" val="221501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11</a:t>
            </a:fld>
            <a:endParaRPr lang="zh-CN" altLang="en-US"/>
          </a:p>
        </p:txBody>
      </p:sp>
    </p:spTree>
    <p:extLst>
      <p:ext uri="{BB962C8B-B14F-4D97-AF65-F5344CB8AC3E}">
        <p14:creationId xmlns:p14="http://schemas.microsoft.com/office/powerpoint/2010/main" val="689870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2" y="5815086"/>
            <a:ext cx="2458720" cy="650876"/>
          </a:xfrm>
          <a:prstGeom prst="rect">
            <a:avLst/>
          </a:prstGeom>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a:t>单击此处编辑母版标题样式</a:t>
            </a:r>
            <a:endParaRPr lang="zh-CN" altLang="en-US" dirty="0"/>
          </a:p>
        </p:txBody>
      </p:sp>
      <p:sp>
        <p:nvSpPr>
          <p:cNvPr id="6" name="副标题 2"/>
          <p:cNvSpPr>
            <a:spLocks noGrp="1"/>
          </p:cNvSpPr>
          <p:nvPr>
            <p:ph type="subTitle" idx="1"/>
          </p:nvPr>
        </p:nvSpPr>
        <p:spPr>
          <a:xfrm>
            <a:off x="628650" y="5114033"/>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2"/>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89643"/>
      </p:ext>
    </p:extLst>
  </p:cSld>
  <p:clrMapOvr>
    <a:masterClrMapping/>
  </p:clrMapOvr>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2" y="0"/>
            <a:ext cx="9144793" cy="664522"/>
          </a:xfrm>
          <a:prstGeom prst="rect">
            <a:avLst/>
          </a:prstGeom>
        </p:spPr>
      </p:pic>
      <p:sp>
        <p:nvSpPr>
          <p:cNvPr id="15" name="矩形 14"/>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6" name="图片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7" name="矩形 16"/>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8250028"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1" y="313203"/>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8" name="图片 7"/>
          <p:cNvPicPr>
            <a:picLocks noChangeAspect="1"/>
          </p:cNvPicPr>
          <p:nvPr userDrawn="1"/>
        </p:nvPicPr>
        <p:blipFill>
          <a:blip r:embed="rId2"/>
          <a:stretch>
            <a:fillRect/>
          </a:stretch>
        </p:blipFill>
        <p:spPr>
          <a:xfrm>
            <a:off x="2" y="0"/>
            <a:ext cx="9144793" cy="664522"/>
          </a:xfrm>
          <a:prstGeom prst="rect">
            <a:avLst/>
          </a:prstGeom>
        </p:spPr>
      </p:pic>
      <p:sp>
        <p:nvSpPr>
          <p:cNvPr id="9" name="矩形 8"/>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9423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5"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extLst>
      <p:ext uri="{BB962C8B-B14F-4D97-AF65-F5344CB8AC3E}">
        <p14:creationId xmlns:p14="http://schemas.microsoft.com/office/powerpoint/2010/main" val="1942321589"/>
      </p:ext>
    </p:extLst>
  </p:cSld>
  <p:clrMapOvr>
    <a:masterClrMapping/>
  </p:clrMapOvr>
  <p:extLst mod="1">
    <p:ext uri="{DCECCB84-F9BA-43D5-87BE-67443E8EF086}">
      <p15:sldGuideLst xmlns:p15="http://schemas.microsoft.com/office/powerpoint/2012/main">
        <p15:guide id="1" pos="2880" userDrawn="1">
          <p15:clr>
            <a:srgbClr val="FBAE40"/>
          </p15:clr>
        </p15:guide>
        <p15:guide id="3" pos="1620" userDrawn="1">
          <p15:clr>
            <a:srgbClr val="FBAE40"/>
          </p15:clr>
        </p15:guide>
        <p15:guide id="4"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0" y="1231686"/>
            <a:ext cx="9144000" cy="332713"/>
          </a:xfrm>
          <a:prstGeom prst="rect">
            <a:avLst/>
          </a:prstGeom>
        </p:spPr>
      </p:pic>
      <p:sp>
        <p:nvSpPr>
          <p:cNvPr id="6" name="文本框 5"/>
          <p:cNvSpPr txBox="1"/>
          <p:nvPr/>
        </p:nvSpPr>
        <p:spPr>
          <a:xfrm>
            <a:off x="8250028" y="313203"/>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6" y="313203"/>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5"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pic>
        <p:nvPicPr>
          <p:cNvPr id="8" name="图片 7"/>
          <p:cNvPicPr>
            <a:picLocks noChangeAspect="1"/>
          </p:cNvPicPr>
          <p:nvPr userDrawn="1"/>
        </p:nvPicPr>
        <p:blipFill>
          <a:blip r:embed="rId2"/>
          <a:stretch>
            <a:fillRect/>
          </a:stretch>
        </p:blipFill>
        <p:spPr>
          <a:xfrm>
            <a:off x="0" y="1231686"/>
            <a:ext cx="9144000" cy="332713"/>
          </a:xfrm>
          <a:prstGeom prst="rect">
            <a:avLst/>
          </a:prstGeom>
        </p:spPr>
      </p:pic>
    </p:spTree>
    <p:extLst>
      <p:ext uri="{BB962C8B-B14F-4D97-AF65-F5344CB8AC3E}">
        <p14:creationId xmlns:p14="http://schemas.microsoft.com/office/powerpoint/2010/main" val="4007102441"/>
      </p:ext>
    </p:extLst>
  </p:cSld>
  <p:clrMapOvr>
    <a:masterClrMapping/>
  </p:clrMapOvr>
  <p:extLst mod="1">
    <p:ext uri="{DCECCB84-F9BA-43D5-87BE-67443E8EF086}">
      <p15:sldGuideLst xmlns:p15="http://schemas.microsoft.com/office/powerpoint/2012/main">
        <p15:guide id="1" pos="2880" userDrawn="1">
          <p15:clr>
            <a:srgbClr val="FBAE40"/>
          </p15:clr>
        </p15:guide>
        <p15:guide id="2" pos="5193" userDrawn="1">
          <p15:clr>
            <a:srgbClr val="FBAE40"/>
          </p15:clr>
        </p15:guide>
        <p15:guide id="5" pos="1620" userDrawn="1">
          <p15:clr>
            <a:srgbClr val="FBAE40"/>
          </p15:clr>
        </p15:guide>
        <p15:guide id="6" pos="2921" userDrawn="1">
          <p15:clr>
            <a:srgbClr val="FBAE40"/>
          </p15:clr>
        </p15:guide>
        <p15:guide id="7" pos="2160" userDrawn="1">
          <p15:clr>
            <a:srgbClr val="FBAE40"/>
          </p15:clr>
        </p15:guide>
        <p15:guide id="8" pos="38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8"/>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594" lvl="0" indent="-228594" algn="ctr">
              <a:lnSpc>
                <a:spcPct val="90000"/>
              </a:lnSpc>
              <a:spcBef>
                <a:spcPct val="0"/>
              </a:spcBef>
            </a:pPr>
            <a:r>
              <a:rPr lang="zh-CN" altLang="en-US" dirty="0"/>
              <a:t>单击此处编辑标题</a:t>
            </a:r>
          </a:p>
        </p:txBody>
      </p:sp>
      <p:pic>
        <p:nvPicPr>
          <p:cNvPr id="19" name="图片 18"/>
          <p:cNvPicPr>
            <a:picLocks noChangeAspect="1"/>
          </p:cNvPicPr>
          <p:nvPr/>
        </p:nvPicPr>
        <p:blipFill>
          <a:blip r:embed="rId2"/>
          <a:stretch>
            <a:fillRect/>
          </a:stretch>
        </p:blipFill>
        <p:spPr>
          <a:xfrm>
            <a:off x="2" y="0"/>
            <a:ext cx="9144793" cy="664522"/>
          </a:xfrm>
          <a:prstGeom prst="rect">
            <a:avLst/>
          </a:prstGeom>
        </p:spPr>
      </p:pic>
      <p:sp>
        <p:nvSpPr>
          <p:cNvPr id="20" name="矩形 19"/>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1" name="图片 2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22" name="矩形 21"/>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图片 10"/>
          <p:cNvPicPr>
            <a:picLocks noChangeAspect="1"/>
          </p:cNvPicPr>
          <p:nvPr userDrawn="1"/>
        </p:nvPicPr>
        <p:blipFill>
          <a:blip r:embed="rId2"/>
          <a:stretch>
            <a:fillRect/>
          </a:stretch>
        </p:blipFill>
        <p:spPr>
          <a:xfrm>
            <a:off x="2" y="0"/>
            <a:ext cx="9144793" cy="664522"/>
          </a:xfrm>
          <a:prstGeom prst="rect">
            <a:avLst/>
          </a:prstGeom>
        </p:spPr>
      </p:pic>
      <p:sp>
        <p:nvSpPr>
          <p:cNvPr id="13" name="矩形 12"/>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4" name="图片 1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5" name="矩形 14"/>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019475642"/>
      </p:ext>
    </p:extLst>
  </p:cSld>
  <p:clrMapOvr>
    <a:masterClrMapping/>
  </p:clrMapOvr>
  <p:extLst mod="1">
    <p:ext uri="{DCECCB84-F9BA-43D5-87BE-67443E8EF086}">
      <p15:sldGuideLst xmlns:p15="http://schemas.microsoft.com/office/powerpoint/2012/main">
        <p15:guide id="1" pos="2880" userDrawn="1">
          <p15:clr>
            <a:srgbClr val="FBAE40"/>
          </p15:clr>
        </p15:guide>
        <p15:guide id="3" pos="1620" userDrawn="1">
          <p15:clr>
            <a:srgbClr val="FBAE40"/>
          </p15:clr>
        </p15:guide>
        <p15:guide id="4"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2" y="0"/>
            <a:ext cx="9144793" cy="664522"/>
          </a:xfrm>
          <a:prstGeom prst="rect">
            <a:avLst/>
          </a:prstGeom>
        </p:spPr>
      </p:pic>
      <p:sp>
        <p:nvSpPr>
          <p:cNvPr id="22" name="矩形 21"/>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3" name="图片 2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24" name="矩形 23"/>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8" y="313203"/>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8"/>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594" lvl="0" indent="-228594"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6" y="313203"/>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userDrawn="1"/>
        </p:nvPicPr>
        <p:blipFill>
          <a:blip r:embed="rId2"/>
          <a:stretch>
            <a:fillRect/>
          </a:stretch>
        </p:blipFill>
        <p:spPr>
          <a:xfrm>
            <a:off x="2" y="0"/>
            <a:ext cx="9144793" cy="664522"/>
          </a:xfrm>
          <a:prstGeom prst="rect">
            <a:avLst/>
          </a:prstGeom>
        </p:spPr>
      </p:pic>
      <p:sp>
        <p:nvSpPr>
          <p:cNvPr id="14" name="矩形 13"/>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7" name="图片 16"/>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9" name="矩形 18"/>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651306052"/>
      </p:ext>
    </p:extLst>
  </p:cSld>
  <p:clrMapOvr>
    <a:masterClrMapping/>
  </p:clrMapOvr>
  <p:extLst mod="1">
    <p:ext uri="{DCECCB84-F9BA-43D5-87BE-67443E8EF086}">
      <p15:sldGuideLst xmlns:p15="http://schemas.microsoft.com/office/powerpoint/2012/main">
        <p15:guide id="1" pos="2880" userDrawn="1">
          <p15:clr>
            <a:srgbClr val="FBAE40"/>
          </p15:clr>
        </p15:guide>
        <p15:guide id="2" pos="5193" userDrawn="1">
          <p15:clr>
            <a:srgbClr val="FBAE40"/>
          </p15:clr>
        </p15:guide>
        <p15:guide id="5" pos="1620" userDrawn="1">
          <p15:clr>
            <a:srgbClr val="FBAE40"/>
          </p15:clr>
        </p15:guide>
        <p15:guide id="6" pos="2921" userDrawn="1">
          <p15:clr>
            <a:srgbClr val="FBAE40"/>
          </p15:clr>
        </p15:guide>
        <p15:guide id="7" pos="2160" userDrawn="1">
          <p15:clr>
            <a:srgbClr val="FBAE40"/>
          </p15:clr>
        </p15:guide>
        <p15:guide id="8" pos="38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2" y="5815086"/>
            <a:ext cx="2458720" cy="650876"/>
          </a:xfrm>
          <a:prstGeom prst="rect">
            <a:avLst/>
          </a:prstGeom>
        </p:spPr>
      </p:pic>
      <p:sp>
        <p:nvSpPr>
          <p:cNvPr id="2" name="标题 1"/>
          <p:cNvSpPr>
            <a:spLocks noGrp="1"/>
          </p:cNvSpPr>
          <p:nvPr>
            <p:ph type="title"/>
          </p:nvPr>
        </p:nvSpPr>
        <p:spPr>
          <a:xfrm>
            <a:off x="469125" y="4006448"/>
            <a:ext cx="8325019" cy="1114192"/>
          </a:xfrm>
          <a:prstGeom prst="rect">
            <a:avLst/>
          </a:prstGeom>
        </p:spPr>
        <p:txBody>
          <a:bodyPr anchor="ctr">
            <a:noAutofit/>
          </a:bodyPr>
          <a:lstStyle>
            <a:lvl1pPr algn="l">
              <a:lnSpc>
                <a:spcPct val="100000"/>
              </a:lnSpc>
              <a:defRPr sz="4000" b="1">
                <a:solidFill>
                  <a:schemeClr val="bg1"/>
                </a:solidFill>
                <a:latin typeface="+mj-ea"/>
                <a:ea typeface="+mj-ea"/>
              </a:defRPr>
            </a:lvl1pPr>
          </a:lstStyle>
          <a:p>
            <a:r>
              <a:rPr lang="zh-CN" altLang="en-US" dirty="0"/>
              <a:t>单击此处编辑母版标题样式</a:t>
            </a:r>
          </a:p>
        </p:txBody>
      </p:sp>
      <p:sp>
        <p:nvSpPr>
          <p:cNvPr id="6" name="副标题 2"/>
          <p:cNvSpPr>
            <a:spLocks noGrp="1"/>
          </p:cNvSpPr>
          <p:nvPr>
            <p:ph type="subTitle" idx="1"/>
          </p:nvPr>
        </p:nvSpPr>
        <p:spPr>
          <a:xfrm>
            <a:off x="469125" y="5245250"/>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594" lvl="0" indent="-228594" algn="ctr">
              <a:lnSpc>
                <a:spcPct val="90000"/>
              </a:lnSpc>
              <a:spcBef>
                <a:spcPct val="0"/>
              </a:spcBef>
            </a:pPr>
            <a:r>
              <a:rPr lang="zh-CN" altLang="en-US"/>
              <a:t>单击以编辑母版副标题样式</a:t>
            </a:r>
            <a:endParaRPr lang="zh-CN" altLang="en-US" dirty="0"/>
          </a:p>
        </p:txBody>
      </p:sp>
      <p:sp>
        <p:nvSpPr>
          <p:cNvPr id="7" name="文本占位符 6"/>
          <p:cNvSpPr>
            <a:spLocks noGrp="1"/>
          </p:cNvSpPr>
          <p:nvPr>
            <p:ph type="body" sz="quarter" idx="10" hasCustomPrompt="1"/>
          </p:nvPr>
        </p:nvSpPr>
        <p:spPr>
          <a:xfrm>
            <a:off x="469126"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78" t="172" r="40" b="-12"/>
          <a:stretch/>
        </p:blipFill>
        <p:spPr>
          <a:xfrm>
            <a:off x="0" y="2"/>
            <a:ext cx="9144000" cy="3899805"/>
          </a:xfrm>
          <a:prstGeom prst="rect">
            <a:avLst/>
          </a:prstGeom>
          <a:ln>
            <a:noFill/>
          </a:ln>
        </p:spPr>
      </p:pic>
      <p:cxnSp>
        <p:nvCxnSpPr>
          <p:cNvPr id="11" name="直接连接符 10"/>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78" t="172" r="40" b="-12"/>
          <a:stretch/>
        </p:blipFill>
        <p:spPr>
          <a:xfrm>
            <a:off x="0" y="2"/>
            <a:ext cx="9144000" cy="3899805"/>
          </a:xfrm>
          <a:prstGeom prst="rect">
            <a:avLst/>
          </a:prstGeom>
          <a:ln>
            <a:noFill/>
          </a:ln>
        </p:spPr>
      </p:pic>
      <p:cxnSp>
        <p:nvCxnSpPr>
          <p:cNvPr id="9" name="直接连接符 8"/>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60996"/>
      </p:ext>
    </p:extLst>
  </p:cSld>
  <p:clrMapOvr>
    <a:masterClrMapping/>
  </p:clrMapOvr>
  <p:extLst mod="1">
    <p:ext uri="{DCECCB84-F9BA-43D5-87BE-67443E8EF086}">
      <p15:sldGuideLst xmlns:p15="http://schemas.microsoft.com/office/powerpoint/2012/main">
        <p15:guide id="2" pos="295" userDrawn="1">
          <p15:clr>
            <a:srgbClr val="FBAE40"/>
          </p15:clr>
        </p15:guide>
        <p15:guide id="3" orient="horz" pos="2160" userDrawn="1">
          <p15:clr>
            <a:srgbClr val="FBAE40"/>
          </p15:clr>
        </p15:guide>
        <p15:guide id="4" pos="1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封底">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75" y="3608990"/>
            <a:ext cx="3021843" cy="799946"/>
          </a:xfrm>
          <a:prstGeom prst="rect">
            <a:avLst/>
          </a:prstGeom>
        </p:spPr>
      </p:pic>
      <p:sp>
        <p:nvSpPr>
          <p:cNvPr id="3" name="标题 2"/>
          <p:cNvSpPr>
            <a:spLocks noGrp="1"/>
          </p:cNvSpPr>
          <p:nvPr>
            <p:ph type="title"/>
          </p:nvPr>
        </p:nvSpPr>
        <p:spPr>
          <a:xfrm>
            <a:off x="487896" y="1371600"/>
            <a:ext cx="8410492" cy="926932"/>
          </a:xfrm>
        </p:spPr>
        <p:txBody>
          <a:bodyPr>
            <a:noAutofit/>
          </a:bodyPr>
          <a:lstStyle>
            <a:lvl1pPr algn="ctr">
              <a:defRPr sz="6600" b="1">
                <a:solidFill>
                  <a:schemeClr val="bg1"/>
                </a:solidFill>
              </a:defRPr>
            </a:lvl1pPr>
          </a:lstStyle>
          <a:p>
            <a:r>
              <a:rPr lang="zh-CN" altLang="en-US"/>
              <a:t>单击此处编辑母版标题样式</a:t>
            </a: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03073"/>
            <a:ext cx="9144000" cy="2811780"/>
          </a:xfrm>
          <a:prstGeom prst="rect">
            <a:avLst/>
          </a:prstGeom>
        </p:spPr>
      </p:pic>
    </p:spTree>
    <p:extLst>
      <p:ext uri="{BB962C8B-B14F-4D97-AF65-F5344CB8AC3E}">
        <p14:creationId xmlns:p14="http://schemas.microsoft.com/office/powerpoint/2010/main" val="138037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7"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81"/>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905017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7"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7"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a:spLocks/>
          </p:cNvSpPr>
          <p:nvPr/>
        </p:nvSpPr>
        <p:spPr>
          <a:xfrm>
            <a:off x="8697602"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sp>
        <p:nvSpPr>
          <p:cNvPr id="9" name="文本框 8"/>
          <p:cNvSpPr txBox="1"/>
          <p:nvPr/>
        </p:nvSpPr>
        <p:spPr>
          <a:xfrm>
            <a:off x="8250028"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974537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7"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81"/>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5"/>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5" y="104390"/>
            <a:ext cx="459922" cy="460086"/>
          </a:xfrm>
          <a:prstGeom prst="rect">
            <a:avLst/>
          </a:prstGeom>
        </p:spPr>
      </p:pic>
      <p:sp>
        <p:nvSpPr>
          <p:cNvPr id="7" name="矩形 6"/>
          <p:cNvSpPr/>
          <p:nvPr userDrawn="1"/>
        </p:nvSpPr>
        <p:spPr>
          <a:xfrm>
            <a:off x="0" y="5"/>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5" y="104390"/>
            <a:ext cx="459922" cy="460086"/>
          </a:xfrm>
          <a:prstGeom prst="rect">
            <a:avLst/>
          </a:prstGeom>
        </p:spPr>
      </p:pic>
    </p:spTree>
    <p:extLst>
      <p:ext uri="{BB962C8B-B14F-4D97-AF65-F5344CB8AC3E}">
        <p14:creationId xmlns:p14="http://schemas.microsoft.com/office/powerpoint/2010/main" val="5272837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94027"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81"/>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p:nvSpPr>
        <p:spPr>
          <a:xfrm>
            <a:off x="0" y="5"/>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灯片编号占位符 8"/>
          <p:cNvSpPr>
            <a:spLocks noGrp="1"/>
          </p:cNvSpPr>
          <p:nvPr>
            <p:ph type="sldNum" sz="quarter" idx="12"/>
          </p:nvPr>
        </p:nvSpPr>
        <p:spPr>
          <a:xfrm>
            <a:off x="8697601" y="313203"/>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pPr/>
              <a:t>‹#›</a:t>
            </a:fld>
            <a:endParaRPr lang="en-US" altLang="zh-CN"/>
          </a:p>
        </p:txBody>
      </p:sp>
      <p:sp>
        <p:nvSpPr>
          <p:cNvPr id="8" name="文本框 7"/>
          <p:cNvSpPr txBox="1"/>
          <p:nvPr/>
        </p:nvSpPr>
        <p:spPr>
          <a:xfrm>
            <a:off x="8250028"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5" y="104390"/>
            <a:ext cx="459922" cy="460086"/>
          </a:xfrm>
          <a:prstGeom prst="rect">
            <a:avLst/>
          </a:prstGeom>
        </p:spPr>
      </p:pic>
      <p:sp>
        <p:nvSpPr>
          <p:cNvPr id="11" name="矩形 10"/>
          <p:cNvSpPr/>
          <p:nvPr userDrawn="1"/>
        </p:nvSpPr>
        <p:spPr>
          <a:xfrm>
            <a:off x="0" y="5"/>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文本框 13"/>
          <p:cNvSpPr txBox="1"/>
          <p:nvPr userDrawn="1"/>
        </p:nvSpPr>
        <p:spPr>
          <a:xfrm>
            <a:off x="8250028"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5" y="104390"/>
            <a:ext cx="459922" cy="460086"/>
          </a:xfrm>
          <a:prstGeom prst="rect">
            <a:avLst/>
          </a:prstGeom>
        </p:spPr>
      </p:pic>
    </p:spTree>
    <p:extLst>
      <p:ext uri="{BB962C8B-B14F-4D97-AF65-F5344CB8AC3E}">
        <p14:creationId xmlns:p14="http://schemas.microsoft.com/office/powerpoint/2010/main" val="3571174895"/>
      </p:ext>
    </p:extLst>
  </p:cSld>
  <p:clrMapOvr>
    <a:masterClrMapping/>
  </p:clrMapOvr>
  <p:hf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2"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5" y="6100775"/>
            <a:ext cx="1958547" cy="518469"/>
          </a:xfrm>
          <a:prstGeom prst="rect">
            <a:avLst/>
          </a:prstGeom>
        </p:spPr>
      </p:pic>
      <p:sp>
        <p:nvSpPr>
          <p:cNvPr id="2" name="标题 1"/>
          <p:cNvSpPr>
            <a:spLocks noGrp="1"/>
          </p:cNvSpPr>
          <p:nvPr>
            <p:ph type="title"/>
          </p:nvPr>
        </p:nvSpPr>
        <p:spPr>
          <a:xfrm>
            <a:off x="323852" y="235137"/>
            <a:ext cx="6474515" cy="337358"/>
          </a:xfrm>
          <a:prstGeom prst="rect">
            <a:avLst/>
          </a:prstGeom>
        </p:spPr>
        <p:txBody>
          <a:bodyPr anchor="ctr"/>
          <a:lstStyle>
            <a:lvl1pPr>
              <a:defRPr sz="2000">
                <a:solidFill>
                  <a:schemeClr val="bg1"/>
                </a:solidFill>
                <a:effectLst/>
              </a:defRPr>
            </a:lvl1pPr>
          </a:lstStyle>
          <a:p>
            <a:r>
              <a:rPr lang="zh-CN" altLang="en-US"/>
              <a:t>单击此处编辑母版标题样式</a:t>
            </a:r>
            <a:endParaRPr lang="zh-CN" altLang="en-US" dirty="0"/>
          </a:p>
        </p:txBody>
      </p:sp>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pic>
        <p:nvPicPr>
          <p:cNvPr id="9" name="图片 8"/>
          <p:cNvPicPr>
            <a:picLocks noChangeAspect="1"/>
          </p:cNvPicPr>
          <p:nvPr userDrawn="1"/>
        </p:nvPicPr>
        <p:blipFill>
          <a:blip r:embed="rId2"/>
          <a:stretch>
            <a:fillRect/>
          </a:stretch>
        </p:blipFill>
        <p:spPr>
          <a:xfrm>
            <a:off x="2" y="0"/>
            <a:ext cx="9144793" cy="664522"/>
          </a:xfrm>
          <a:prstGeom prst="rect">
            <a:avLst/>
          </a:prstGeom>
        </p:spPr>
      </p:pic>
      <p:sp>
        <p:nvSpPr>
          <p:cNvPr id="11" name="矩形 10"/>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extLst>
      <p:ext uri="{BB962C8B-B14F-4D97-AF65-F5344CB8AC3E}">
        <p14:creationId xmlns:p14="http://schemas.microsoft.com/office/powerpoint/2010/main" val="1186249892"/>
      </p:ext>
    </p:extLst>
  </p:cSld>
  <p:clrMapOvr>
    <a:masterClrMapping/>
  </p:clrMapOvr>
  <p:extLst mod="1">
    <p:ext uri="{DCECCB84-F9BA-43D5-87BE-67443E8EF086}">
      <p15:sldGuideLst xmlns:p15="http://schemas.microsoft.com/office/powerpoint/2012/main">
        <p15:guide id="1" pos="5556" userDrawn="1">
          <p15:clr>
            <a:srgbClr val="FBAE40"/>
          </p15:clr>
        </p15:guide>
        <p15:guide id="2" pos="204" userDrawn="1">
          <p15:clr>
            <a:srgbClr val="FBAE40"/>
          </p15:clr>
        </p15:guide>
        <p15:guide id="5" pos="3125" userDrawn="1">
          <p15:clr>
            <a:srgbClr val="FBAE40"/>
          </p15:clr>
        </p15:guide>
        <p15:guide id="6" pos="115" userDrawn="1">
          <p15:clr>
            <a:srgbClr val="FBAE40"/>
          </p15:clr>
        </p15:guide>
        <p15:guide id="7" pos="4167" userDrawn="1">
          <p15:clr>
            <a:srgbClr val="FBAE40"/>
          </p15:clr>
        </p15:guide>
        <p15:guide id="8" pos="1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7" y="975604"/>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extLst>
      <p:ext uri="{BB962C8B-B14F-4D97-AF65-F5344CB8AC3E}">
        <p14:creationId xmlns:p14="http://schemas.microsoft.com/office/powerpoint/2010/main" val="186658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7" y="975604"/>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8"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7"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z="1200" smtClean="0"/>
              <a:pPr lvl="0"/>
              <a:t>‹#›</a:t>
            </a:fld>
            <a:endParaRPr lang="zh-CN" altLang="en-US" sz="1200" dirty="0"/>
          </a:p>
        </p:txBody>
      </p:sp>
    </p:spTree>
    <p:extLst>
      <p:ext uri="{BB962C8B-B14F-4D97-AF65-F5344CB8AC3E}">
        <p14:creationId xmlns:p14="http://schemas.microsoft.com/office/powerpoint/2010/main" val="113261993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 y="0"/>
            <a:ext cx="9144793" cy="664522"/>
          </a:xfrm>
          <a:prstGeom prst="rect">
            <a:avLst/>
          </a:prstGeom>
        </p:spPr>
      </p:pic>
      <p:sp>
        <p:nvSpPr>
          <p:cNvPr id="11" name="矩形 10"/>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6" name="图片 5"/>
          <p:cNvPicPr>
            <a:picLocks noChangeAspect="1"/>
          </p:cNvPicPr>
          <p:nvPr userDrawn="1"/>
        </p:nvPicPr>
        <p:blipFill>
          <a:blip r:embed="rId2"/>
          <a:stretch>
            <a:fillRect/>
          </a:stretch>
        </p:blipFill>
        <p:spPr>
          <a:xfrm>
            <a:off x="2" y="0"/>
            <a:ext cx="9144793" cy="664522"/>
          </a:xfrm>
          <a:prstGeom prst="rect">
            <a:avLst/>
          </a:prstGeom>
        </p:spPr>
      </p:pic>
      <p:sp>
        <p:nvSpPr>
          <p:cNvPr id="7" name="矩形 6"/>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9" name="图片 8"/>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0" name="矩形 9"/>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119330335"/>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8"/>
          <a:stretch>
            <a:fillRect/>
          </a:stretch>
        </p:blipFill>
        <p:spPr>
          <a:xfrm>
            <a:off x="2" y="0"/>
            <a:ext cx="9144793" cy="664522"/>
          </a:xfrm>
          <a:prstGeom prst="rect">
            <a:avLst/>
          </a:prstGeom>
        </p:spPr>
      </p:pic>
      <p:sp>
        <p:nvSpPr>
          <p:cNvPr id="6" name="文本占位符 5"/>
          <p:cNvSpPr>
            <a:spLocks noGrp="1"/>
          </p:cNvSpPr>
          <p:nvPr>
            <p:ph type="body" idx="1"/>
          </p:nvPr>
        </p:nvSpPr>
        <p:spPr>
          <a:xfrm>
            <a:off x="413470"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3" name="矩形 12"/>
          <p:cNvSpPr/>
          <p:nvPr/>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4" name="图片 13"/>
          <p:cNvPicPr>
            <a:picLocks noChangeAspect="1"/>
          </p:cNvPicPr>
          <p:nvPr/>
        </p:nvPicPr>
        <p:blipFill>
          <a:blip r:embed="rId21"/>
          <a:stretch>
            <a:fillRect/>
          </a:stretch>
        </p:blipFill>
        <p:spPr>
          <a:xfrm>
            <a:off x="0" y="1231686"/>
            <a:ext cx="9144000" cy="332713"/>
          </a:xfrm>
          <a:prstGeom prst="rect">
            <a:avLst/>
          </a:prstGeom>
        </p:spPr>
      </p:pic>
      <p:sp>
        <p:nvSpPr>
          <p:cNvPr id="4" name="标题占位符 3"/>
          <p:cNvSpPr>
            <a:spLocks noGrp="1"/>
          </p:cNvSpPr>
          <p:nvPr>
            <p:ph type="title"/>
          </p:nvPr>
        </p:nvSpPr>
        <p:spPr>
          <a:xfrm>
            <a:off x="413469" y="863024"/>
            <a:ext cx="8410492" cy="701375"/>
          </a:xfrm>
          <a:prstGeom prst="rect">
            <a:avLst/>
          </a:prstGeom>
        </p:spPr>
        <p:txBody>
          <a:bodyPr vert="horz" lIns="91440" tIns="45720" rIns="91440" bIns="45720" rtlCol="0" anchor="ctr">
            <a:normAutofit/>
          </a:bodyPr>
          <a:lstStyle/>
          <a:p>
            <a:r>
              <a:rPr lang="zh-CN" altLang="en-US"/>
              <a:t>单击此处编辑母版标题样式</a:t>
            </a:r>
          </a:p>
        </p:txBody>
      </p:sp>
      <p:pic>
        <p:nvPicPr>
          <p:cNvPr id="9" name="图片 8"/>
          <p:cNvPicPr>
            <a:picLocks noChangeAspect="1"/>
          </p:cNvPicPr>
          <p:nvPr userDrawn="1"/>
        </p:nvPicPr>
        <p:blipFill>
          <a:blip r:embed="rId18"/>
          <a:stretch>
            <a:fillRect/>
          </a:stretch>
        </p:blipFill>
        <p:spPr>
          <a:xfrm>
            <a:off x="2" y="0"/>
            <a:ext cx="9144793" cy="664522"/>
          </a:xfrm>
          <a:prstGeom prst="rect">
            <a:avLst/>
          </a:prstGeom>
        </p:spPr>
      </p:pic>
      <p:sp>
        <p:nvSpPr>
          <p:cNvPr id="11" name="矩形 10"/>
          <p:cNvSpPr/>
          <p:nvPr userDrawn="1"/>
        </p:nvSpPr>
        <p:spPr>
          <a:xfrm>
            <a:off x="0" y="6766564"/>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5" name="图片 14"/>
          <p:cNvPicPr>
            <a:picLocks noChangeAspect="1"/>
          </p:cNvPicPr>
          <p:nvPr userDrawn="1"/>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6"/>
            <a:ext cx="1517655" cy="401413"/>
          </a:xfrm>
          <a:prstGeom prst="rect">
            <a:avLst/>
          </a:prstGeom>
        </p:spPr>
      </p:pic>
      <p:sp>
        <p:nvSpPr>
          <p:cNvPr id="16" name="矩形 15"/>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7" name="图片 16"/>
          <p:cNvPicPr>
            <a:picLocks noChangeAspect="1"/>
          </p:cNvPicPr>
          <p:nvPr userDrawn="1"/>
        </p:nvPicPr>
        <p:blipFill>
          <a:blip r:embed="rId21"/>
          <a:stretch>
            <a:fillRect/>
          </a:stretch>
        </p:blipFill>
        <p:spPr>
          <a:xfrm>
            <a:off x="0" y="1231686"/>
            <a:ext cx="9144000" cy="332713"/>
          </a:xfrm>
          <a:prstGeom prst="rect">
            <a:avLst/>
          </a:prstGeom>
        </p:spPr>
      </p:pic>
    </p:spTree>
    <p:extLst>
      <p:ext uri="{BB962C8B-B14F-4D97-AF65-F5344CB8AC3E}">
        <p14:creationId xmlns:p14="http://schemas.microsoft.com/office/powerpoint/2010/main" val="326573739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ransition spd="med">
    <p:push/>
  </p:transition>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8.xml"/><Relationship Id="rId5" Type="http://schemas.openxmlformats.org/officeDocument/2006/relationships/slideLayout" Target="../slideLayouts/slideLayout2.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tags" Target="../tags/tag6.xml"/><Relationship Id="rId16" Type="http://schemas.openxmlformats.org/officeDocument/2006/relationships/image" Target="../media/image20.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12.xml"/><Relationship Id="rId5" Type="http://schemas.openxmlformats.org/officeDocument/2006/relationships/tags" Target="../tags/tag9.xml"/><Relationship Id="rId15" Type="http://schemas.openxmlformats.org/officeDocument/2006/relationships/image" Target="../media/image19.png"/><Relationship Id="rId10"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15411" y="4149567"/>
            <a:ext cx="8851036" cy="899511"/>
          </a:xfrm>
        </p:spPr>
        <p:txBody>
          <a:bodyPr/>
          <a:lstStyle/>
          <a:p>
            <a:r>
              <a:rPr lang="en-US" altLang="zh-CN" sz="4400" dirty="0">
                <a:latin typeface="Times New Roman" panose="02020603050405020304" pitchFamily="18" charset="0"/>
                <a:cs typeface="Times New Roman" panose="02020603050405020304" pitchFamily="18" charset="0"/>
              </a:rPr>
              <a:t>Machine Reading Comprehension</a:t>
            </a:r>
            <a:endParaRPr lang="zh-CN" altLang="en-US" sz="4400" dirty="0">
              <a:latin typeface="Times New Roman" panose="02020603050405020304" pitchFamily="18" charset="0"/>
              <a:cs typeface="Times New Roman" panose="02020603050405020304" pitchFamily="18" charset="0"/>
            </a:endParaRPr>
          </a:p>
        </p:txBody>
      </p:sp>
      <p:sp>
        <p:nvSpPr>
          <p:cNvPr id="5" name="副标题 4"/>
          <p:cNvSpPr>
            <a:spLocks noGrp="1"/>
          </p:cNvSpPr>
          <p:nvPr>
            <p:ph type="subTitle" idx="1"/>
          </p:nvPr>
        </p:nvSpPr>
        <p:spPr>
          <a:xfrm>
            <a:off x="628651" y="4847702"/>
            <a:ext cx="7886700" cy="1171361"/>
          </a:xfrm>
        </p:spPr>
        <p:txBody>
          <a:bodyPr/>
          <a:lstStyle/>
          <a:p>
            <a:r>
              <a:rPr lang="en-US" altLang="zh-CN" sz="2800" dirty="0">
                <a:latin typeface="Times New Roman" panose="02020603050405020304" pitchFamily="18" charset="0"/>
                <a:cs typeface="Times New Roman" panose="02020603050405020304" pitchFamily="18" charset="0"/>
              </a:rPr>
              <a:t>2019</a:t>
            </a:r>
            <a:r>
              <a:rPr lang="zh-CN" altLang="en-US" sz="2800" dirty="0">
                <a:latin typeface="Times New Roman" panose="02020603050405020304" pitchFamily="18" charset="0"/>
                <a:cs typeface="Times New Roman" panose="02020603050405020304" pitchFamily="18" charset="0"/>
              </a:rPr>
              <a:t>年</a:t>
            </a:r>
            <a:r>
              <a:rPr lang="en-US" altLang="zh-CN" sz="2800" dirty="0">
                <a:latin typeface="Times New Roman" panose="02020603050405020304" pitchFamily="18" charset="0"/>
                <a:cs typeface="Times New Roman" panose="02020603050405020304" pitchFamily="18" charset="0"/>
              </a:rPr>
              <a:t>5</a:t>
            </a:r>
            <a:r>
              <a:rPr lang="zh-CN" altLang="en-US" sz="2800" dirty="0">
                <a:latin typeface="Times New Roman" panose="02020603050405020304" pitchFamily="18" charset="0"/>
                <a:cs typeface="Times New Roman" panose="02020603050405020304" pitchFamily="18" charset="0"/>
              </a:rPr>
              <a:t>月</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张平越 </a:t>
            </a:r>
            <a:r>
              <a:rPr lang="en-US" altLang="zh-CN" sz="2800" dirty="0">
                <a:latin typeface="Times New Roman" panose="02020603050405020304" pitchFamily="18" charset="0"/>
                <a:cs typeface="Times New Roman" panose="02020603050405020304" pitchFamily="18" charset="0"/>
              </a:rPr>
              <a:t>517030910388</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820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78"/>
            <a:ext cx="7461255" cy="4921499"/>
          </a:xfrm>
        </p:spPr>
        <p:txBody>
          <a:bodyPr/>
          <a:lstStyle/>
          <a:p>
            <a:pPr>
              <a:lnSpc>
                <a:spcPct val="150000"/>
              </a:lnSpc>
            </a:pPr>
            <a:r>
              <a:rPr lang="en-US" altLang="zh-CN" dirty="0">
                <a:latin typeface="Times New Roman" panose="02020603050405020304" pitchFamily="18" charset="0"/>
                <a:cs typeface="Times New Roman" panose="02020603050405020304" pitchFamily="18" charset="0"/>
              </a:rPr>
              <a:t>Generally the task of machine reading comprehension can be formulated as a supervised learning problem. The training samples can be viewed as triplet:           	                 where d represents the document, q is the corresponding question, and a is the answer to q.</a:t>
            </a:r>
          </a:p>
          <a:p>
            <a:pPr>
              <a:lnSpc>
                <a:spcPct val="150000"/>
              </a:lnSpc>
            </a:pPr>
            <a:r>
              <a:rPr lang="en-US" altLang="zh-CN" dirty="0">
                <a:latin typeface="Times New Roman" panose="02020603050405020304" pitchFamily="18" charset="0"/>
                <a:cs typeface="Times New Roman" panose="02020603050405020304" pitchFamily="18" charset="0"/>
              </a:rPr>
              <a:t>Let 			  , 			, where 	                is the pre-defined vocabulary.</a:t>
            </a:r>
          </a:p>
          <a:p>
            <a:pPr>
              <a:lnSpc>
                <a:spcPct val="150000"/>
              </a:lnSpc>
            </a:pPr>
            <a:r>
              <a:rPr lang="en-US" altLang="zh-CN" dirty="0">
                <a:latin typeface="Times New Roman" panose="02020603050405020304" pitchFamily="18" charset="0"/>
                <a:cs typeface="Times New Roman" panose="02020603050405020304" pitchFamily="18" charset="0"/>
              </a:rPr>
              <a:t>And the form of the answer a can be different among different tasks.</a:t>
            </a:r>
          </a:p>
          <a:p>
            <a:pPr marL="0" indent="0">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Problem Formulation</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BF183124-3984-419E-BD69-F999104ECD4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42629" y="3828155"/>
            <a:ext cx="2081784" cy="263652"/>
          </a:xfrm>
          <a:prstGeom prst="rect">
            <a:avLst/>
          </a:prstGeom>
        </p:spPr>
      </p:pic>
      <p:pic>
        <p:nvPicPr>
          <p:cNvPr id="12" name="图片 11">
            <a:extLst>
              <a:ext uri="{FF2B5EF4-FFF2-40B4-BE49-F238E27FC236}">
                <a16:creationId xmlns:a16="http://schemas.microsoft.com/office/drawing/2014/main" id="{78180AF3-F736-49F2-82BE-87C77843CAE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910131" y="3828155"/>
            <a:ext cx="1007364" cy="224028"/>
          </a:xfrm>
          <a:prstGeom prst="rect">
            <a:avLst/>
          </a:prstGeom>
        </p:spPr>
      </p:pic>
      <p:pic>
        <p:nvPicPr>
          <p:cNvPr id="14" name="图片 13">
            <a:extLst>
              <a:ext uri="{FF2B5EF4-FFF2-40B4-BE49-F238E27FC236}">
                <a16:creationId xmlns:a16="http://schemas.microsoft.com/office/drawing/2014/main" id="{879F03B1-29C1-4DA3-920F-60AC06E798D1}"/>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79917" y="2737239"/>
            <a:ext cx="1886712" cy="292608"/>
          </a:xfrm>
          <a:prstGeom prst="rect">
            <a:avLst/>
          </a:prstGeom>
        </p:spPr>
      </p:pic>
      <p:pic>
        <p:nvPicPr>
          <p:cNvPr id="7" name="图片 6">
            <a:extLst>
              <a:ext uri="{FF2B5EF4-FFF2-40B4-BE49-F238E27FC236}">
                <a16:creationId xmlns:a16="http://schemas.microsoft.com/office/drawing/2014/main" id="{CFD9B851-1F6B-40C8-86CF-760A3250F54A}"/>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226505" y="3835775"/>
            <a:ext cx="2153412" cy="256032"/>
          </a:xfrm>
          <a:prstGeom prst="rect">
            <a:avLst/>
          </a:prstGeom>
        </p:spPr>
      </p:pic>
    </p:spTree>
    <p:extLst>
      <p:ext uri="{BB962C8B-B14F-4D97-AF65-F5344CB8AC3E}">
        <p14:creationId xmlns:p14="http://schemas.microsoft.com/office/powerpoint/2010/main" val="417178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8" y="1367358"/>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7" y="130355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8" y="2287330"/>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7" y="2223524"/>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8" y="3207304"/>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7" y="3143497"/>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8" y="4127277"/>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7" y="406347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1324587F-4C34-4141-9305-ECD6C4BBE1F7}"/>
              </a:ext>
            </a:extLst>
          </p:cNvPr>
          <p:cNvSpPr txBox="1"/>
          <p:nvPr/>
        </p:nvSpPr>
        <p:spPr>
          <a:xfrm>
            <a:off x="2915073" y="2188434"/>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Formulation</a:t>
            </a:r>
            <a:endParaRPr lang="zh-CN" altLang="en-US" sz="2400"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142CBA8E-9608-4454-B4F9-D5DB8011E848}"/>
              </a:ext>
            </a:extLst>
          </p:cNvPr>
          <p:cNvSpPr txBox="1"/>
          <p:nvPr/>
        </p:nvSpPr>
        <p:spPr>
          <a:xfrm>
            <a:off x="2915073" y="1281145"/>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Type</a:t>
            </a:r>
            <a:endParaRPr lang="zh-CN" altLang="en-US" sz="2400"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F5F5DDDB-71D1-43A2-A0DE-3150C550B7D6}"/>
              </a:ext>
            </a:extLst>
          </p:cNvPr>
          <p:cNvSpPr txBox="1"/>
          <p:nvPr/>
        </p:nvSpPr>
        <p:spPr>
          <a:xfrm>
            <a:off x="2915073" y="4034657"/>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Results &amp; Future Work</a:t>
            </a:r>
            <a:endParaRPr lang="zh-CN" altLang="en-US" sz="2400" dirty="0">
              <a:solidFill>
                <a:schemeClr val="tx1">
                  <a:lumMod val="75000"/>
                  <a:lumOff val="25000"/>
                </a:schemeClr>
              </a:solidFill>
            </a:endParaRPr>
          </a:p>
        </p:txBody>
      </p:sp>
      <p:sp>
        <p:nvSpPr>
          <p:cNvPr id="35" name="文本框 34">
            <a:extLst>
              <a:ext uri="{FF2B5EF4-FFF2-40B4-BE49-F238E27FC236}">
                <a16:creationId xmlns:a16="http://schemas.microsoft.com/office/drawing/2014/main" id="{077B93EA-64EB-4A46-A2DE-98567F0E35D4}"/>
              </a:ext>
            </a:extLst>
          </p:cNvPr>
          <p:cNvSpPr txBox="1"/>
          <p:nvPr/>
        </p:nvSpPr>
        <p:spPr>
          <a:xfrm>
            <a:off x="2915073" y="3114683"/>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Task Specification</a:t>
            </a:r>
            <a:endParaRPr lang="zh-CN" altLang="en-US" sz="2400" dirty="0"/>
          </a:p>
        </p:txBody>
      </p:sp>
    </p:spTree>
    <p:extLst>
      <p:ext uri="{BB962C8B-B14F-4D97-AF65-F5344CB8AC3E}">
        <p14:creationId xmlns:p14="http://schemas.microsoft.com/office/powerpoint/2010/main" val="247396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9" y="1685678"/>
            <a:ext cx="3775464" cy="4921499"/>
          </a:xfrm>
        </p:spPr>
        <p:txBody>
          <a:bodyPr>
            <a:noAutofit/>
          </a:bodyPr>
          <a:lstStyle/>
          <a:p>
            <a:pPr>
              <a:lnSpc>
                <a:spcPct val="150000"/>
              </a:lnSpc>
            </a:pPr>
            <a:r>
              <a:rPr lang="en-US" altLang="zh-CN" sz="1600" b="1" dirty="0">
                <a:latin typeface="Times New Roman" panose="02020603050405020304" pitchFamily="18" charset="0"/>
                <a:cs typeface="Times New Roman" panose="02020603050405020304" pitchFamily="18" charset="0"/>
              </a:rPr>
              <a:t>Task</a:t>
            </a:r>
            <a:r>
              <a:rPr lang="en-US" altLang="zh-CN" sz="1600" dirty="0">
                <a:solidFill>
                  <a:schemeClr val="accent1"/>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It’s a cloze-style dataset.</a:t>
            </a:r>
          </a:p>
          <a:p>
            <a:pPr>
              <a:lnSpc>
                <a:spcPct val="150000"/>
              </a:lnSpc>
            </a:pPr>
            <a:r>
              <a:rPr lang="en-US" altLang="zh-CN" sz="1600" b="1" dirty="0">
                <a:latin typeface="Times New Roman" panose="02020603050405020304" pitchFamily="18" charset="0"/>
                <a:cs typeface="Times New Roman" panose="02020603050405020304" pitchFamily="18" charset="0"/>
              </a:rPr>
              <a:t>Train Samples</a:t>
            </a:r>
            <a:r>
              <a:rPr lang="en-US" altLang="zh-CN" sz="1600" dirty="0">
                <a:latin typeface="Times New Roman" panose="02020603050405020304" pitchFamily="18" charset="0"/>
                <a:cs typeface="Times New Roman" panose="02020603050405020304" pitchFamily="18" charset="0"/>
              </a:rPr>
              <a:t>: 380,298</a:t>
            </a:r>
          </a:p>
          <a:p>
            <a:pPr>
              <a:lnSpc>
                <a:spcPct val="150000"/>
              </a:lnSpc>
            </a:pPr>
            <a:r>
              <a:rPr lang="en-US" altLang="zh-CN" sz="1600" b="1" dirty="0">
                <a:latin typeface="Times New Roman" panose="02020603050405020304" pitchFamily="18" charset="0"/>
                <a:cs typeface="Times New Roman" panose="02020603050405020304" pitchFamily="18" charset="0"/>
              </a:rPr>
              <a:t>Dev Samples : </a:t>
            </a:r>
            <a:r>
              <a:rPr lang="en-US" altLang="zh-CN" sz="1600" dirty="0">
                <a:latin typeface="Times New Roman" panose="02020603050405020304" pitchFamily="18" charset="0"/>
                <a:cs typeface="Times New Roman" panose="02020603050405020304" pitchFamily="18" charset="0"/>
              </a:rPr>
              <a:t>3,924</a:t>
            </a:r>
          </a:p>
          <a:p>
            <a:pPr>
              <a:lnSpc>
                <a:spcPct val="150000"/>
              </a:lnSpc>
            </a:pPr>
            <a:r>
              <a:rPr lang="en-US" altLang="zh-CN" sz="1600" b="1" dirty="0">
                <a:latin typeface="Times New Roman" panose="02020603050405020304" pitchFamily="18" charset="0"/>
                <a:cs typeface="Times New Roman" panose="02020603050405020304" pitchFamily="18" charset="0"/>
              </a:rPr>
              <a:t>Test Samples : </a:t>
            </a:r>
            <a:r>
              <a:rPr lang="en-US" altLang="zh-CN" sz="1600" dirty="0">
                <a:latin typeface="Times New Roman" panose="02020603050405020304" pitchFamily="18" charset="0"/>
                <a:cs typeface="Times New Roman" panose="02020603050405020304" pitchFamily="18" charset="0"/>
              </a:rPr>
              <a:t>3,198</a:t>
            </a:r>
          </a:p>
          <a:p>
            <a:pPr>
              <a:lnSpc>
                <a:spcPct val="150000"/>
              </a:lnSpc>
            </a:pPr>
            <a:r>
              <a:rPr lang="en-US" altLang="zh-CN" sz="1600" b="1" dirty="0">
                <a:latin typeface="Times New Roman" panose="02020603050405020304" pitchFamily="18" charset="0"/>
                <a:cs typeface="Times New Roman" panose="02020603050405020304" pitchFamily="18" charset="0"/>
              </a:rPr>
              <a:t>Document Length: </a:t>
            </a:r>
            <a:r>
              <a:rPr lang="en-US" altLang="zh-CN" sz="1600" dirty="0">
                <a:latin typeface="Times New Roman" panose="02020603050405020304" pitchFamily="18" charset="0"/>
                <a:cs typeface="Times New Roman" panose="02020603050405020304" pitchFamily="18" charset="0"/>
              </a:rPr>
              <a:t>760</a:t>
            </a:r>
          </a:p>
          <a:p>
            <a:pPr>
              <a:lnSpc>
                <a:spcPct val="150000"/>
              </a:lnSpc>
            </a:pPr>
            <a:r>
              <a:rPr lang="en-US" altLang="zh-CN" sz="1600" b="1" dirty="0">
                <a:latin typeface="Times New Roman" panose="02020603050405020304" pitchFamily="18" charset="0"/>
                <a:cs typeface="Times New Roman" panose="02020603050405020304" pitchFamily="18" charset="0"/>
              </a:rPr>
              <a:t>Question Length: </a:t>
            </a:r>
            <a:r>
              <a:rPr lang="en-US" altLang="zh-CN" sz="1600" dirty="0">
                <a:latin typeface="Times New Roman" panose="02020603050405020304" pitchFamily="18" charset="0"/>
                <a:cs typeface="Times New Roman" panose="02020603050405020304" pitchFamily="18" charset="0"/>
              </a:rPr>
              <a:t>12.5</a:t>
            </a:r>
          </a:p>
          <a:p>
            <a:pPr>
              <a:lnSpc>
                <a:spcPct val="150000"/>
              </a:lnSpc>
            </a:pPr>
            <a:r>
              <a:rPr lang="en-US" altLang="zh-CN" sz="1600" b="1" dirty="0">
                <a:latin typeface="Times New Roman" panose="02020603050405020304" pitchFamily="18" charset="0"/>
                <a:cs typeface="Times New Roman" panose="02020603050405020304" pitchFamily="18" charset="0"/>
              </a:rPr>
              <a:t>Entity Number: </a:t>
            </a:r>
            <a:r>
              <a:rPr lang="en-US" altLang="zh-CN" sz="1600" dirty="0">
                <a:latin typeface="Times New Roman" panose="02020603050405020304" pitchFamily="18" charset="0"/>
                <a:cs typeface="Times New Roman" panose="02020603050405020304" pitchFamily="18" charset="0"/>
              </a:rPr>
              <a:t>580</a:t>
            </a:r>
          </a:p>
          <a:p>
            <a:pPr>
              <a:lnSpc>
                <a:spcPct val="150000"/>
              </a:lnSpc>
            </a:pPr>
            <a:r>
              <a:rPr lang="en-US" altLang="zh-CN" sz="1400" dirty="0">
                <a:latin typeface="Times New Roman" panose="02020603050405020304" pitchFamily="18" charset="0"/>
                <a:cs typeface="Times New Roman" panose="02020603050405020304" pitchFamily="18" charset="0"/>
              </a:rPr>
              <a:t>Some words in the document are replaced by </a:t>
            </a:r>
            <a:r>
              <a:rPr lang="en-US" altLang="zh-CN" sz="1400" i="1" dirty="0">
                <a:latin typeface="Times New Roman" panose="02020603050405020304" pitchFamily="18" charset="0"/>
                <a:cs typeface="Times New Roman" panose="02020603050405020304" pitchFamily="18" charset="0"/>
              </a:rPr>
              <a:t>@entity</a:t>
            </a:r>
            <a:r>
              <a:rPr lang="en-US" altLang="zh-CN" sz="1400" dirty="0">
                <a:latin typeface="Times New Roman" panose="02020603050405020304" pitchFamily="18" charset="0"/>
                <a:cs typeface="Times New Roman" panose="02020603050405020304" pitchFamily="18" charset="0"/>
              </a:rPr>
              <a:t>, the task is to choose one </a:t>
            </a:r>
            <a:r>
              <a:rPr lang="en-US" altLang="zh-CN" sz="1400" i="1" dirty="0">
                <a:latin typeface="Times New Roman" panose="02020603050405020304" pitchFamily="18" charset="0"/>
                <a:cs typeface="Times New Roman" panose="02020603050405020304" pitchFamily="18" charset="0"/>
              </a:rPr>
              <a:t>@entity </a:t>
            </a:r>
            <a:r>
              <a:rPr lang="en-US" altLang="zh-CN" sz="1400" dirty="0">
                <a:latin typeface="Times New Roman" panose="02020603050405020304" pitchFamily="18" charset="0"/>
                <a:cs typeface="Times New Roman" panose="02020603050405020304" pitchFamily="18" charset="0"/>
              </a:rPr>
              <a:t>to fill in the blank identified as </a:t>
            </a:r>
            <a:r>
              <a:rPr lang="en-US" altLang="zh-CN" sz="1400" i="1" dirty="0">
                <a:latin typeface="Times New Roman" panose="02020603050405020304" pitchFamily="18" charset="0"/>
                <a:cs typeface="Times New Roman" panose="02020603050405020304" pitchFamily="18" charset="0"/>
              </a:rPr>
              <a:t>@placeholder</a:t>
            </a:r>
            <a:r>
              <a:rPr lang="en-US" altLang="zh-CN" sz="1400" dirty="0">
                <a:latin typeface="Times New Roman" panose="02020603050405020304" pitchFamily="18" charset="0"/>
                <a:cs typeface="Times New Roman" panose="02020603050405020304" pitchFamily="18" charset="0"/>
              </a:rPr>
              <a:t>.</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CNN/Daily Mail Dataset</a:t>
            </a:r>
            <a:endParaRPr lang="zh-CN" altLang="en-US" dirty="0">
              <a:latin typeface="Times New Roman" panose="02020603050405020304" pitchFamily="18" charset="0"/>
              <a:cs typeface="Times New Roman" panose="02020603050405020304" pitchFamily="18" charset="0"/>
            </a:endParaRPr>
          </a:p>
        </p:txBody>
      </p:sp>
      <p:sp>
        <p:nvSpPr>
          <p:cNvPr id="5" name="内容占位符 3">
            <a:extLst>
              <a:ext uri="{FF2B5EF4-FFF2-40B4-BE49-F238E27FC236}">
                <a16:creationId xmlns:a16="http://schemas.microsoft.com/office/drawing/2014/main" id="{B57B027B-1CFB-4D31-9E87-201216559F6C}"/>
              </a:ext>
            </a:extLst>
          </p:cNvPr>
          <p:cNvSpPr txBox="1">
            <a:spLocks/>
          </p:cNvSpPr>
          <p:nvPr/>
        </p:nvSpPr>
        <p:spPr>
          <a:xfrm>
            <a:off x="4737005" y="1680060"/>
            <a:ext cx="4228241" cy="4921499"/>
          </a:xfrm>
          <a:prstGeom prst="rect">
            <a:avLst/>
          </a:prstGeom>
        </p:spPr>
        <p:txBody>
          <a:bodyPr vert="horz" lIns="91440" tIns="45720" rIns="91440" bIns="45720" rtlCol="0">
            <a:noAutofit/>
          </a:bodyPr>
          <a:lstStyle>
            <a:lvl1pPr marL="228594" indent="-228594" algn="l" defTabSz="914377"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200" b="1" dirty="0">
                <a:latin typeface="Times New Roman" panose="02020603050405020304" pitchFamily="18" charset="0"/>
                <a:cs typeface="Times New Roman" panose="02020603050405020304" pitchFamily="18" charset="0"/>
              </a:rPr>
              <a:t>Document</a:t>
            </a:r>
            <a:r>
              <a:rPr lang="en-US" altLang="zh-CN" sz="1200" b="1" dirty="0">
                <a:solidFill>
                  <a:schemeClr val="accent1"/>
                </a:solidFill>
                <a:latin typeface="Times New Roman" panose="02020603050405020304" pitchFamily="18" charset="0"/>
                <a:cs typeface="Times New Roman" panose="02020603050405020304" pitchFamily="18" charset="0"/>
              </a:rPr>
              <a:t>: ( @entity5 ) the owner of a @entity3 restaurant in @entity4 , @entity0 has been arrested following an uproar over its policy of banning </a:t>
            </a:r>
            <a:r>
              <a:rPr lang="en-US" altLang="zh-CN" sz="1200" b="1" dirty="0">
                <a:solidFill>
                  <a:srgbClr val="FF0000"/>
                </a:solidFill>
                <a:latin typeface="Times New Roman" panose="02020603050405020304" pitchFamily="18" charset="0"/>
                <a:cs typeface="Times New Roman" panose="02020603050405020304" pitchFamily="18" charset="0"/>
              </a:rPr>
              <a:t>@entity9</a:t>
            </a:r>
            <a:r>
              <a:rPr lang="en-US" altLang="zh-CN" sz="1200" b="1" dirty="0">
                <a:latin typeface="Times New Roman" panose="02020603050405020304" pitchFamily="18" charset="0"/>
                <a:cs typeface="Times New Roman" panose="02020603050405020304" pitchFamily="18" charset="0"/>
              </a:rPr>
              <a:t> </a:t>
            </a:r>
            <a:r>
              <a:rPr lang="en-US" altLang="zh-CN" sz="1200" b="1" dirty="0">
                <a:solidFill>
                  <a:schemeClr val="accent1"/>
                </a:solidFill>
                <a:latin typeface="Times New Roman" panose="02020603050405020304" pitchFamily="18" charset="0"/>
                <a:cs typeface="Times New Roman" panose="02020603050405020304" pitchFamily="18" charset="0"/>
              </a:rPr>
              <a:t>customers at night</a:t>
            </a:r>
            <a:r>
              <a:rPr lang="en-US" altLang="zh-CN" sz="1200" dirty="0">
                <a:solidFill>
                  <a:schemeClr val="accent1"/>
                </a:solidFill>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 according to reports . owner @entity11 was arrested for operating a restaurant without a valid license shortly after local press ran a story alleging that @entity0 reporters were turned away from the restaurant -- for being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 restaurant 's ban likened the policy to a new form of colonialism in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 there is this @entity3 restaurant next to @entity4 hospital and my two colleagues @entity114 and @entity117 and ...</a:t>
            </a:r>
          </a:p>
          <a:p>
            <a:pPr>
              <a:lnSpc>
                <a:spcPct val="150000"/>
              </a:lnSpc>
            </a:pPr>
            <a:r>
              <a:rPr lang="en-US" altLang="zh-CN" sz="1200" b="1" dirty="0">
                <a:latin typeface="Times New Roman" panose="02020603050405020304" pitchFamily="18" charset="0"/>
                <a:cs typeface="Times New Roman" panose="02020603050405020304" pitchFamily="18" charset="0"/>
              </a:rPr>
              <a:t>Question</a:t>
            </a:r>
            <a:r>
              <a:rPr lang="en-US" altLang="zh-CN" sz="1200" dirty="0">
                <a:latin typeface="Times New Roman" panose="02020603050405020304" pitchFamily="18" charset="0"/>
                <a:cs typeface="Times New Roman" panose="02020603050405020304" pitchFamily="18" charset="0"/>
              </a:rPr>
              <a:t>: a @entity3 - owned restaurant in @entity4 was criticized for having discriminatory policies banning black </a:t>
            </a:r>
            <a:r>
              <a:rPr lang="en-US" altLang="zh-CN" sz="1200" dirty="0">
                <a:solidFill>
                  <a:srgbClr val="00B050"/>
                </a:solidFill>
                <a:latin typeface="Times New Roman" panose="02020603050405020304" pitchFamily="18" charset="0"/>
                <a:cs typeface="Times New Roman" panose="02020603050405020304" pitchFamily="18" charset="0"/>
              </a:rPr>
              <a:t>@placeholder</a:t>
            </a:r>
          </a:p>
          <a:p>
            <a:pPr>
              <a:lnSpc>
                <a:spcPct val="150000"/>
              </a:lnSpc>
            </a:pPr>
            <a:r>
              <a:rPr lang="en-US" altLang="zh-CN" sz="1200" b="1" dirty="0">
                <a:latin typeface="Times New Roman" panose="02020603050405020304" pitchFamily="18" charset="0"/>
                <a:cs typeface="Times New Roman" panose="02020603050405020304" pitchFamily="18" charset="0"/>
              </a:rPr>
              <a:t>Answer: </a:t>
            </a:r>
            <a:r>
              <a:rPr lang="en-US" altLang="zh-CN" sz="1200" dirty="0">
                <a:latin typeface="Times New Roman" panose="02020603050405020304" pitchFamily="18" charset="0"/>
                <a:cs typeface="Times New Roman" panose="02020603050405020304" pitchFamily="18" charset="0"/>
              </a:rPr>
              <a:t>@entity9</a:t>
            </a:r>
          </a:p>
        </p:txBody>
      </p:sp>
    </p:spTree>
    <p:extLst>
      <p:ext uri="{BB962C8B-B14F-4D97-AF65-F5344CB8AC3E}">
        <p14:creationId xmlns:p14="http://schemas.microsoft.com/office/powerpoint/2010/main" val="232003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591564" y="4291584"/>
            <a:ext cx="7461255" cy="2077848"/>
          </a:xfrm>
        </p:spPr>
        <p:txBody>
          <a:bodyPr>
            <a:noAutofit/>
          </a:bodyPr>
          <a:lstStyle/>
          <a:p>
            <a:pPr>
              <a:lnSpc>
                <a:spcPct val="150000"/>
              </a:lnSpc>
            </a:pPr>
            <a:r>
              <a:rPr lang="en-US" altLang="zh-CN" sz="1200" dirty="0">
                <a:latin typeface="Times New Roman" panose="02020603050405020304" pitchFamily="18" charset="0"/>
                <a:cs typeface="Times New Roman" panose="02020603050405020304" pitchFamily="18" charset="0"/>
              </a:rPr>
              <a:t>An artificial recurrent neural network (RNN).</a:t>
            </a:r>
          </a:p>
          <a:p>
            <a:pPr>
              <a:lnSpc>
                <a:spcPct val="150000"/>
              </a:lnSpc>
            </a:pPr>
            <a:r>
              <a:rPr lang="en-US" altLang="zh-CN" sz="1200" dirty="0">
                <a:latin typeface="Times New Roman" panose="02020603050405020304" pitchFamily="18" charset="0"/>
                <a:cs typeface="Times New Roman" panose="02020603050405020304" pitchFamily="18" charset="0"/>
              </a:rPr>
              <a:t>Well-suited to classifying, processing and making predictions based on time series data</a:t>
            </a:r>
          </a:p>
          <a:p>
            <a:pPr>
              <a:lnSpc>
                <a:spcPct val="150000"/>
              </a:lnSpc>
            </a:pPr>
            <a:r>
              <a:rPr lang="en-US" altLang="zh-CN" sz="1200" dirty="0">
                <a:latin typeface="Times New Roman" panose="02020603050405020304" pitchFamily="18" charset="0"/>
                <a:cs typeface="Times New Roman" panose="02020603050405020304" pitchFamily="18" charset="0"/>
              </a:rPr>
              <a:t>Very popular in NLP</a:t>
            </a:r>
          </a:p>
          <a:p>
            <a:pPr>
              <a:lnSpc>
                <a:spcPct val="150000"/>
              </a:lnSpc>
            </a:pPr>
            <a:r>
              <a:rPr lang="en-US" altLang="zh-CN" sz="1200" dirty="0">
                <a:latin typeface="Times New Roman" panose="02020603050405020304" pitchFamily="18" charset="0"/>
                <a:cs typeface="Times New Roman" panose="02020603050405020304" pitchFamily="18" charset="0"/>
              </a:rPr>
              <a:t>Length of data sequence is proportional to the training time</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Model: LSTM</a:t>
            </a:r>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5AA98040-CCD7-4424-B842-DC8A41959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956" y="1612360"/>
            <a:ext cx="6376416" cy="2395797"/>
          </a:xfrm>
          <a:prstGeom prst="rect">
            <a:avLst/>
          </a:prstGeom>
        </p:spPr>
      </p:pic>
    </p:spTree>
    <p:extLst>
      <p:ext uri="{BB962C8B-B14F-4D97-AF65-F5344CB8AC3E}">
        <p14:creationId xmlns:p14="http://schemas.microsoft.com/office/powerpoint/2010/main" val="412966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591564" y="2255520"/>
            <a:ext cx="2778127" cy="1572768"/>
          </a:xfrm>
        </p:spPr>
        <p:txBody>
          <a:bodyPr>
            <a:noAutofit/>
          </a:bodyPr>
          <a:lstStyle/>
          <a:p>
            <a:pPr marL="0" indent="0" algn="ctr">
              <a:lnSpc>
                <a:spcPct val="150000"/>
              </a:lnSpc>
              <a:buNone/>
            </a:pPr>
            <a:r>
              <a:rPr lang="en-US" altLang="zh-CN" sz="1600" b="1" dirty="0">
                <a:latin typeface="Times New Roman" panose="02020603050405020304" pitchFamily="18" charset="0"/>
                <a:cs typeface="Times New Roman" panose="02020603050405020304" pitchFamily="18" charset="0"/>
              </a:rPr>
              <a:t>Simple Attention</a:t>
            </a:r>
            <a:endParaRPr lang="en-US" altLang="zh-CN" sz="120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Attention</a:t>
            </a:r>
            <a:endParaRPr lang="zh-CN" altLang="en-US"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5F0FC6EB-08A3-4EB3-A17E-5DF63375364B}"/>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147759" y="2746757"/>
            <a:ext cx="1665732" cy="379476"/>
          </a:xfrm>
          <a:prstGeom prst="rect">
            <a:avLst/>
          </a:prstGeom>
        </p:spPr>
      </p:pic>
      <p:pic>
        <p:nvPicPr>
          <p:cNvPr id="11" name="图片 10">
            <a:extLst>
              <a:ext uri="{FF2B5EF4-FFF2-40B4-BE49-F238E27FC236}">
                <a16:creationId xmlns:a16="http://schemas.microsoft.com/office/drawing/2014/main" id="{BE9488FF-C079-45F0-AD7D-56A647697A33}"/>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347403" y="3264917"/>
            <a:ext cx="1266444" cy="269748"/>
          </a:xfrm>
          <a:prstGeom prst="rect">
            <a:avLst/>
          </a:prstGeom>
        </p:spPr>
      </p:pic>
      <p:sp>
        <p:nvSpPr>
          <p:cNvPr id="13" name="内容占位符 3">
            <a:extLst>
              <a:ext uri="{FF2B5EF4-FFF2-40B4-BE49-F238E27FC236}">
                <a16:creationId xmlns:a16="http://schemas.microsoft.com/office/drawing/2014/main" id="{82CE661D-FD8A-40A8-9DF0-A2F86C2C5803}"/>
              </a:ext>
            </a:extLst>
          </p:cNvPr>
          <p:cNvSpPr txBox="1">
            <a:spLocks/>
          </p:cNvSpPr>
          <p:nvPr/>
        </p:nvSpPr>
        <p:spPr>
          <a:xfrm>
            <a:off x="591564" y="4289552"/>
            <a:ext cx="2778127" cy="157276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1600" b="1" dirty="0" err="1">
                <a:latin typeface="Times New Roman" panose="02020603050405020304" pitchFamily="18" charset="0"/>
                <a:cs typeface="Times New Roman" panose="02020603050405020304" pitchFamily="18" charset="0"/>
              </a:rPr>
              <a:t>DotProduct</a:t>
            </a:r>
            <a:r>
              <a:rPr lang="en-US" altLang="zh-CN" sz="1600" b="1" dirty="0">
                <a:latin typeface="Times New Roman" panose="02020603050405020304" pitchFamily="18" charset="0"/>
                <a:cs typeface="Times New Roman" panose="02020603050405020304" pitchFamily="18" charset="0"/>
              </a:rPr>
              <a:t> Attention</a:t>
            </a:r>
            <a:endParaRPr lang="en-US" altLang="zh-CN" sz="1200" dirty="0">
              <a:latin typeface="Times New Roman" panose="02020603050405020304" pitchFamily="18" charset="0"/>
              <a:cs typeface="Times New Roman" panose="02020603050405020304" pitchFamily="18" charset="0"/>
            </a:endParaRPr>
          </a:p>
        </p:txBody>
      </p:sp>
      <p:pic>
        <p:nvPicPr>
          <p:cNvPr id="23" name="图片 22">
            <a:extLst>
              <a:ext uri="{FF2B5EF4-FFF2-40B4-BE49-F238E27FC236}">
                <a16:creationId xmlns:a16="http://schemas.microsoft.com/office/drawing/2014/main" id="{CC841D98-8AD4-468C-B6B8-335BE4298FCF}"/>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222372" y="4742688"/>
            <a:ext cx="1770888" cy="402336"/>
          </a:xfrm>
          <a:prstGeom prst="rect">
            <a:avLst/>
          </a:prstGeom>
        </p:spPr>
      </p:pic>
      <p:sp>
        <p:nvSpPr>
          <p:cNvPr id="28" name="内容占位符 3">
            <a:extLst>
              <a:ext uri="{FF2B5EF4-FFF2-40B4-BE49-F238E27FC236}">
                <a16:creationId xmlns:a16="http://schemas.microsoft.com/office/drawing/2014/main" id="{BEF73DBE-894E-4209-830F-C6A557A7E979}"/>
              </a:ext>
            </a:extLst>
          </p:cNvPr>
          <p:cNvSpPr txBox="1">
            <a:spLocks/>
          </p:cNvSpPr>
          <p:nvPr/>
        </p:nvSpPr>
        <p:spPr>
          <a:xfrm>
            <a:off x="4572003" y="2255520"/>
            <a:ext cx="2778127" cy="157276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1600" b="1" dirty="0">
                <a:latin typeface="Times New Roman" panose="02020603050405020304" pitchFamily="18" charset="0"/>
                <a:cs typeface="Times New Roman" panose="02020603050405020304" pitchFamily="18" charset="0"/>
              </a:rPr>
              <a:t>Bilinear Attention</a:t>
            </a:r>
            <a:endParaRPr lang="en-US" altLang="zh-CN" sz="1200" dirty="0">
              <a:latin typeface="Times New Roman" panose="02020603050405020304" pitchFamily="18" charset="0"/>
              <a:cs typeface="Times New Roman" panose="02020603050405020304" pitchFamily="18" charset="0"/>
            </a:endParaRPr>
          </a:p>
        </p:txBody>
      </p:sp>
      <p:pic>
        <p:nvPicPr>
          <p:cNvPr id="30" name="图片 29">
            <a:extLst>
              <a:ext uri="{FF2B5EF4-FFF2-40B4-BE49-F238E27FC236}">
                <a16:creationId xmlns:a16="http://schemas.microsoft.com/office/drawing/2014/main" id="{70F2F482-B454-4038-89DA-46937C213252}"/>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997134" y="2693924"/>
            <a:ext cx="1927860" cy="402336"/>
          </a:xfrm>
          <a:prstGeom prst="rect">
            <a:avLst/>
          </a:prstGeom>
        </p:spPr>
      </p:pic>
      <p:sp>
        <p:nvSpPr>
          <p:cNvPr id="33" name="内容占位符 3">
            <a:extLst>
              <a:ext uri="{FF2B5EF4-FFF2-40B4-BE49-F238E27FC236}">
                <a16:creationId xmlns:a16="http://schemas.microsoft.com/office/drawing/2014/main" id="{58410BEE-7414-4A8D-8D7E-ACCA19FEAC1B}"/>
              </a:ext>
            </a:extLst>
          </p:cNvPr>
          <p:cNvSpPr txBox="1">
            <a:spLocks/>
          </p:cNvSpPr>
          <p:nvPr/>
        </p:nvSpPr>
        <p:spPr>
          <a:xfrm>
            <a:off x="4572003" y="4286571"/>
            <a:ext cx="2778127" cy="157276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CN" sz="1600" b="1" dirty="0">
                <a:latin typeface="Times New Roman" panose="02020603050405020304" pitchFamily="18" charset="0"/>
                <a:cs typeface="Times New Roman" panose="02020603050405020304" pitchFamily="18" charset="0"/>
              </a:rPr>
              <a:t>Gated Attention</a:t>
            </a:r>
            <a:endParaRPr lang="en-US" altLang="zh-CN" sz="1200" dirty="0">
              <a:latin typeface="Times New Roman" panose="02020603050405020304" pitchFamily="18" charset="0"/>
              <a:cs typeface="Times New Roman" panose="02020603050405020304" pitchFamily="18" charset="0"/>
            </a:endParaRPr>
          </a:p>
        </p:txBody>
      </p:sp>
      <p:pic>
        <p:nvPicPr>
          <p:cNvPr id="43" name="图片 42">
            <a:extLst>
              <a:ext uri="{FF2B5EF4-FFF2-40B4-BE49-F238E27FC236}">
                <a16:creationId xmlns:a16="http://schemas.microsoft.com/office/drawing/2014/main" id="{95E99684-D4B4-4054-BBBA-036EC5F7C141}"/>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518341" y="5357810"/>
            <a:ext cx="885444" cy="233172"/>
          </a:xfrm>
          <a:prstGeom prst="rect">
            <a:avLst/>
          </a:prstGeom>
        </p:spPr>
      </p:pic>
      <p:pic>
        <p:nvPicPr>
          <p:cNvPr id="47" name="图片 46">
            <a:extLst>
              <a:ext uri="{FF2B5EF4-FFF2-40B4-BE49-F238E27FC236}">
                <a16:creationId xmlns:a16="http://schemas.microsoft.com/office/drawing/2014/main" id="{81190174-F2DC-429F-8B76-4C3CD05A432A}"/>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345367" y="5803767"/>
            <a:ext cx="1231392" cy="233172"/>
          </a:xfrm>
          <a:prstGeom prst="rect">
            <a:avLst/>
          </a:prstGeom>
        </p:spPr>
      </p:pic>
      <p:pic>
        <p:nvPicPr>
          <p:cNvPr id="49" name="图片 48">
            <a:extLst>
              <a:ext uri="{FF2B5EF4-FFF2-40B4-BE49-F238E27FC236}">
                <a16:creationId xmlns:a16="http://schemas.microsoft.com/office/drawing/2014/main" id="{45DB9FB4-D725-4A66-88A4-CA50620FDF59}"/>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140859" y="4789089"/>
            <a:ext cx="1933956" cy="402336"/>
          </a:xfrm>
          <a:prstGeom prst="rect">
            <a:avLst/>
          </a:prstGeom>
        </p:spPr>
      </p:pic>
      <p:pic>
        <p:nvPicPr>
          <p:cNvPr id="18" name="图片 17">
            <a:extLst>
              <a:ext uri="{FF2B5EF4-FFF2-40B4-BE49-F238E27FC236}">
                <a16:creationId xmlns:a16="http://schemas.microsoft.com/office/drawing/2014/main" id="{EDB1F7B7-F56A-46C7-AA87-B89F0E6EDD86}"/>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327841" y="3273538"/>
            <a:ext cx="1266444" cy="269748"/>
          </a:xfrm>
          <a:prstGeom prst="rect">
            <a:avLst/>
          </a:prstGeom>
        </p:spPr>
      </p:pic>
      <p:pic>
        <p:nvPicPr>
          <p:cNvPr id="19" name="图片 18">
            <a:extLst>
              <a:ext uri="{FF2B5EF4-FFF2-40B4-BE49-F238E27FC236}">
                <a16:creationId xmlns:a16="http://schemas.microsoft.com/office/drawing/2014/main" id="{18879CCF-AE43-47EA-B4C8-D3AE61DEE030}"/>
              </a:ext>
            </a:extLst>
          </p:cNvPr>
          <p:cNvPicPr>
            <a:picLocks noChangeAspect="1"/>
          </p:cNvPicPr>
          <p:nvPr>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1474594" y="5336168"/>
            <a:ext cx="1266444" cy="269748"/>
          </a:xfrm>
          <a:prstGeom prst="rect">
            <a:avLst/>
          </a:prstGeom>
        </p:spPr>
      </p:pic>
    </p:spTree>
    <p:extLst>
      <p:ext uri="{BB962C8B-B14F-4D97-AF65-F5344CB8AC3E}">
        <p14:creationId xmlns:p14="http://schemas.microsoft.com/office/powerpoint/2010/main" val="35571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28"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5181601" y="1685678"/>
            <a:ext cx="3343956" cy="4885811"/>
          </a:xfrm>
        </p:spPr>
        <p:txBody>
          <a:bodyPr>
            <a:normAutofit fontScale="92500" lnSpcReduction="10000"/>
          </a:bodyPr>
          <a:lstStyle/>
          <a:p>
            <a:pPr>
              <a:lnSpc>
                <a:spcPct val="150000"/>
              </a:lnSpc>
            </a:pPr>
            <a:r>
              <a:rPr lang="en-US" altLang="zh-CN" sz="1800" dirty="0">
                <a:latin typeface="Times New Roman" panose="02020603050405020304" pitchFamily="18" charset="0"/>
                <a:cs typeface="Times New Roman" panose="02020603050405020304" pitchFamily="18" charset="0"/>
              </a:rPr>
              <a:t>The origin model is a normal one, two RNNs (LSTM) model the document and the question separately. Then for question output, the Simple Attention is applied as the pooling function. Then the weighted sum of the question output is used to perform Bilinear Attention with the outputs of the documents. Then the dense layer will map the final output to the classification dimension.</a:t>
            </a:r>
          </a:p>
          <a:p>
            <a:pPr marL="0" indent="0">
              <a:lnSpc>
                <a:spcPct val="150000"/>
              </a:lnSpc>
              <a:buNone/>
            </a:pPr>
            <a:endParaRPr lang="en-US" altLang="zh-CN" dirty="0"/>
          </a:p>
        </p:txBody>
      </p:sp>
      <p:sp>
        <p:nvSpPr>
          <p:cNvPr id="3" name="标题 2"/>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Model: Origin Model</a:t>
            </a:r>
            <a:endParaRPr lang="zh-CN" altLang="en-US" dirty="0"/>
          </a:p>
        </p:txBody>
      </p:sp>
      <p:pic>
        <p:nvPicPr>
          <p:cNvPr id="5" name="图片 4">
            <a:extLst>
              <a:ext uri="{FF2B5EF4-FFF2-40B4-BE49-F238E27FC236}">
                <a16:creationId xmlns:a16="http://schemas.microsoft.com/office/drawing/2014/main" id="{662012A0-92CA-4287-9B04-6993E4A7F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24" y="1590535"/>
            <a:ext cx="4241800" cy="5040980"/>
          </a:xfrm>
          <a:prstGeom prst="rect">
            <a:avLst/>
          </a:prstGeom>
        </p:spPr>
      </p:pic>
    </p:spTree>
    <p:extLst>
      <p:ext uri="{BB962C8B-B14F-4D97-AF65-F5344CB8AC3E}">
        <p14:creationId xmlns:p14="http://schemas.microsoft.com/office/powerpoint/2010/main" val="362445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2800" dirty="0">
                <a:latin typeface="Times New Roman" panose="02020603050405020304" pitchFamily="18" charset="0"/>
                <a:cs typeface="Times New Roman" panose="02020603050405020304" pitchFamily="18" charset="0"/>
              </a:rPr>
              <a:t>Problem: What if you can not understand a</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single</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word</a:t>
            </a:r>
            <a:endParaRPr lang="zh-CN" altLang="en-US" sz="2800" dirty="0"/>
          </a:p>
        </p:txBody>
      </p:sp>
      <p:sp>
        <p:nvSpPr>
          <p:cNvPr id="7" name="内容占位符 3">
            <a:extLst>
              <a:ext uri="{FF2B5EF4-FFF2-40B4-BE49-F238E27FC236}">
                <a16:creationId xmlns:a16="http://schemas.microsoft.com/office/drawing/2014/main" id="{B4252A78-437F-4897-9C6B-EFA3AB22F5F9}"/>
              </a:ext>
            </a:extLst>
          </p:cNvPr>
          <p:cNvSpPr>
            <a:spLocks noGrp="1"/>
          </p:cNvSpPr>
          <p:nvPr>
            <p:ph sz="quarter" idx="10"/>
          </p:nvPr>
        </p:nvSpPr>
        <p:spPr>
          <a:xfrm>
            <a:off x="824032" y="1698574"/>
            <a:ext cx="3343956" cy="4885811"/>
          </a:xfrm>
        </p:spPr>
        <p:txBody>
          <a:bodyPr>
            <a:normAutofit/>
          </a:bodyPr>
          <a:lstStyle/>
          <a:p>
            <a:pPr marL="0" indent="0">
              <a:lnSpc>
                <a:spcPct val="150000"/>
              </a:lnSpc>
              <a:buNone/>
            </a:pPr>
            <a:r>
              <a:rPr lang="fr-FR" altLang="zh-CN" sz="1700" b="1" dirty="0">
                <a:latin typeface="Times New Roman" panose="02020603050405020304" pitchFamily="18" charset="0"/>
                <a:cs typeface="Times New Roman" panose="02020603050405020304" pitchFamily="18" charset="0"/>
              </a:rPr>
              <a:t>Document</a:t>
            </a:r>
            <a:r>
              <a:rPr lang="fr-FR" altLang="zh-CN" sz="1700" dirty="0">
                <a:latin typeface="Times New Roman" panose="02020603050405020304" pitchFamily="18" charset="0"/>
                <a:cs typeface="Times New Roman" panose="02020603050405020304" pitchFamily="18" charset="0"/>
              </a:rPr>
              <a:t>: Je vais construire un grand mur - et personne ne construit des murs mieux que moi, croyez-moi - et je vais les construire très peu de frais. Je construirai un grand, grand mur sur notre frontière sud et je ferai payer le Mexique pour ce mur. Écoutez-moi bien.</a:t>
            </a:r>
          </a:p>
          <a:p>
            <a:pPr marL="0" indent="0">
              <a:lnSpc>
                <a:spcPct val="150000"/>
              </a:lnSpc>
              <a:buNone/>
            </a:pPr>
            <a:r>
              <a:rPr lang="fr-FR" altLang="zh-CN" sz="1700" b="1" dirty="0">
                <a:latin typeface="Times New Roman" panose="02020603050405020304" pitchFamily="18" charset="0"/>
                <a:cs typeface="Times New Roman" panose="02020603050405020304" pitchFamily="18" charset="0"/>
              </a:rPr>
              <a:t>Question</a:t>
            </a:r>
            <a:r>
              <a:rPr lang="fr-FR" altLang="zh-CN" sz="1700" dirty="0">
                <a:latin typeface="Times New Roman" panose="02020603050405020304" pitchFamily="18" charset="0"/>
                <a:cs typeface="Times New Roman" panose="02020603050405020304" pitchFamily="18" charset="0"/>
              </a:rPr>
              <a:t>: Je vais construire un grand @</a:t>
            </a:r>
            <a:r>
              <a:rPr lang="fr-FR" altLang="zh-CN" sz="1700" dirty="0" err="1">
                <a:latin typeface="Times New Roman" panose="02020603050405020304" pitchFamily="18" charset="0"/>
                <a:cs typeface="Times New Roman" panose="02020603050405020304" pitchFamily="18" charset="0"/>
              </a:rPr>
              <a:t>placeholder</a:t>
            </a:r>
            <a:endParaRPr lang="en-US" altLang="zh-CN" sz="17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6ED741D5-9A2C-4E5E-A58F-97DA45758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988" y="1698574"/>
            <a:ext cx="4829127" cy="4935172"/>
          </a:xfrm>
          <a:prstGeom prst="rect">
            <a:avLst/>
          </a:prstGeom>
        </p:spPr>
      </p:pic>
    </p:spTree>
    <p:extLst>
      <p:ext uri="{BB962C8B-B14F-4D97-AF65-F5344CB8AC3E}">
        <p14:creationId xmlns:p14="http://schemas.microsoft.com/office/powerpoint/2010/main" val="12191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5522231" y="1609198"/>
            <a:ext cx="3343956" cy="4885811"/>
          </a:xfrm>
        </p:spPr>
        <p:txBody>
          <a:bodyPr>
            <a:normAutofit/>
          </a:bodyPr>
          <a:lstStyle/>
          <a:p>
            <a:pPr>
              <a:lnSpc>
                <a:spcPct val="150000"/>
              </a:lnSpc>
            </a:pPr>
            <a:r>
              <a:rPr lang="en-US" altLang="zh-CN" sz="2500" dirty="0">
                <a:latin typeface="Times New Roman" panose="02020603050405020304" pitchFamily="18" charset="0"/>
                <a:cs typeface="Times New Roman" panose="02020603050405020304" pitchFamily="18" charset="0"/>
              </a:rPr>
              <a:t>Motivation:</a:t>
            </a:r>
            <a:endParaRPr lang="en-US" altLang="zh-CN" sz="2500" dirty="0"/>
          </a:p>
          <a:p>
            <a:pPr marL="0" indent="0">
              <a:lnSpc>
                <a:spcPct val="150000"/>
              </a:lnSpc>
              <a:buNone/>
            </a:pPr>
            <a:r>
              <a:rPr lang="fr-FR" altLang="zh-CN" sz="1700" b="1" dirty="0">
                <a:latin typeface="Times New Roman" panose="02020603050405020304" pitchFamily="18" charset="0"/>
                <a:cs typeface="Times New Roman" panose="02020603050405020304" pitchFamily="18" charset="0"/>
              </a:rPr>
              <a:t>Document</a:t>
            </a:r>
            <a:r>
              <a:rPr lang="fr-FR" altLang="zh-CN" sz="1700" dirty="0">
                <a:latin typeface="Times New Roman" panose="02020603050405020304" pitchFamily="18" charset="0"/>
                <a:cs typeface="Times New Roman" panose="02020603050405020304" pitchFamily="18" charset="0"/>
              </a:rPr>
              <a:t>: </a:t>
            </a:r>
            <a:r>
              <a:rPr lang="fr-FR" altLang="zh-CN" sz="1700" b="1" dirty="0">
                <a:solidFill>
                  <a:schemeClr val="accent1">
                    <a:lumMod val="60000"/>
                    <a:lumOff val="40000"/>
                  </a:schemeClr>
                </a:solidFill>
                <a:latin typeface="Times New Roman" panose="02020603050405020304" pitchFamily="18" charset="0"/>
                <a:cs typeface="Times New Roman" panose="02020603050405020304" pitchFamily="18" charset="0"/>
              </a:rPr>
              <a:t>Je vais construire un grand</a:t>
            </a:r>
            <a:r>
              <a:rPr lang="fr-FR" altLang="zh-CN" sz="1700" dirty="0">
                <a:latin typeface="Times New Roman" panose="02020603050405020304" pitchFamily="18" charset="0"/>
                <a:cs typeface="Times New Roman" panose="02020603050405020304" pitchFamily="18" charset="0"/>
              </a:rPr>
              <a:t> </a:t>
            </a:r>
            <a:r>
              <a:rPr lang="fr-FR" altLang="zh-CN" sz="1700" b="1" dirty="0">
                <a:solidFill>
                  <a:srgbClr val="FF0000"/>
                </a:solidFill>
                <a:latin typeface="Times New Roman" panose="02020603050405020304" pitchFamily="18" charset="0"/>
                <a:cs typeface="Times New Roman" panose="02020603050405020304" pitchFamily="18" charset="0"/>
              </a:rPr>
              <a:t>mur</a:t>
            </a:r>
            <a:r>
              <a:rPr lang="fr-FR" altLang="zh-CN" sz="1700" dirty="0">
                <a:latin typeface="Times New Roman" panose="02020603050405020304" pitchFamily="18" charset="0"/>
                <a:cs typeface="Times New Roman" panose="02020603050405020304" pitchFamily="18" charset="0"/>
              </a:rPr>
              <a:t> - et personne ne construit des murs mieux que moi, croyez-moi - et je vais les construire très peu de frais. Je construirai un grand, grand mur sur notre frontière sud et je ferai payer le Mexique pour ce mur. Écoutez-moi bien.</a:t>
            </a:r>
          </a:p>
          <a:p>
            <a:pPr marL="0" indent="0">
              <a:lnSpc>
                <a:spcPct val="150000"/>
              </a:lnSpc>
              <a:buNone/>
            </a:pPr>
            <a:r>
              <a:rPr lang="fr-FR" altLang="zh-CN" sz="1700" b="1" dirty="0">
                <a:latin typeface="Times New Roman" panose="02020603050405020304" pitchFamily="18" charset="0"/>
                <a:cs typeface="Times New Roman" panose="02020603050405020304" pitchFamily="18" charset="0"/>
              </a:rPr>
              <a:t>Question</a:t>
            </a:r>
            <a:r>
              <a:rPr lang="fr-FR" altLang="zh-CN" sz="1700" dirty="0">
                <a:latin typeface="Times New Roman" panose="02020603050405020304" pitchFamily="18" charset="0"/>
                <a:cs typeface="Times New Roman" panose="02020603050405020304" pitchFamily="18" charset="0"/>
              </a:rPr>
              <a:t>: </a:t>
            </a:r>
            <a:r>
              <a:rPr lang="fr-FR" altLang="zh-CN" sz="1700" b="1" dirty="0">
                <a:solidFill>
                  <a:schemeClr val="accent1">
                    <a:lumMod val="60000"/>
                    <a:lumOff val="40000"/>
                  </a:schemeClr>
                </a:solidFill>
                <a:latin typeface="Times New Roman" panose="02020603050405020304" pitchFamily="18" charset="0"/>
                <a:cs typeface="Times New Roman" panose="02020603050405020304" pitchFamily="18" charset="0"/>
              </a:rPr>
              <a:t>Je vais construire un grand</a:t>
            </a:r>
            <a:r>
              <a:rPr lang="fr-FR" altLang="zh-CN" sz="1700" dirty="0">
                <a:latin typeface="Times New Roman" panose="02020603050405020304" pitchFamily="18" charset="0"/>
                <a:cs typeface="Times New Roman" panose="02020603050405020304" pitchFamily="18" charset="0"/>
              </a:rPr>
              <a:t> @</a:t>
            </a:r>
            <a:r>
              <a:rPr lang="fr-FR" altLang="zh-CN" sz="1700" dirty="0" err="1">
                <a:latin typeface="Times New Roman" panose="02020603050405020304" pitchFamily="18" charset="0"/>
                <a:cs typeface="Times New Roman" panose="02020603050405020304" pitchFamily="18" charset="0"/>
              </a:rPr>
              <a:t>placeholder</a:t>
            </a:r>
            <a:endParaRPr lang="en-US" altLang="zh-CN" sz="170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Model: Modified Model</a:t>
            </a:r>
            <a:endParaRPr lang="zh-CN" altLang="en-US" dirty="0"/>
          </a:p>
        </p:txBody>
      </p:sp>
      <p:pic>
        <p:nvPicPr>
          <p:cNvPr id="5" name="图片 4">
            <a:extLst>
              <a:ext uri="{FF2B5EF4-FFF2-40B4-BE49-F238E27FC236}">
                <a16:creationId xmlns:a16="http://schemas.microsoft.com/office/drawing/2014/main" id="{E18EC09E-A5ED-4901-B2E9-5913D6C06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64" y="1609201"/>
            <a:ext cx="4688039" cy="5105211"/>
          </a:xfrm>
          <a:prstGeom prst="rect">
            <a:avLst/>
          </a:prstGeom>
        </p:spPr>
      </p:pic>
    </p:spTree>
    <p:extLst>
      <p:ext uri="{BB962C8B-B14F-4D97-AF65-F5344CB8AC3E}">
        <p14:creationId xmlns:p14="http://schemas.microsoft.com/office/powerpoint/2010/main" val="30567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Problem: What if you are not sure</a:t>
            </a:r>
            <a:endParaRPr lang="zh-CN" altLang="en-US" sz="2800" dirty="0"/>
          </a:p>
        </p:txBody>
      </p:sp>
      <p:sp>
        <p:nvSpPr>
          <p:cNvPr id="7" name="内容占位符 3">
            <a:extLst>
              <a:ext uri="{FF2B5EF4-FFF2-40B4-BE49-F238E27FC236}">
                <a16:creationId xmlns:a16="http://schemas.microsoft.com/office/drawing/2014/main" id="{B4252A78-437F-4897-9C6B-EFA3AB22F5F9}"/>
              </a:ext>
            </a:extLst>
          </p:cNvPr>
          <p:cNvSpPr>
            <a:spLocks noGrp="1"/>
          </p:cNvSpPr>
          <p:nvPr>
            <p:ph sz="quarter" idx="10"/>
          </p:nvPr>
        </p:nvSpPr>
        <p:spPr>
          <a:xfrm>
            <a:off x="357510" y="1608794"/>
            <a:ext cx="8717737" cy="5108265"/>
          </a:xfrm>
        </p:spPr>
        <p:txBody>
          <a:bodyPr>
            <a:normAutofit fontScale="47500" lnSpcReduction="20000"/>
          </a:bodyPr>
          <a:lstStyle/>
          <a:p>
            <a:pPr marL="0" indent="0">
              <a:lnSpc>
                <a:spcPct val="150000"/>
              </a:lnSpc>
              <a:buNone/>
            </a:pPr>
            <a:r>
              <a:rPr lang="fr-FR" altLang="zh-CN" sz="1700" b="1" dirty="0">
                <a:latin typeface="Times New Roman" panose="02020603050405020304" pitchFamily="18" charset="0"/>
                <a:cs typeface="Times New Roman" panose="02020603050405020304" pitchFamily="18" charset="0"/>
              </a:rPr>
              <a:t>Document</a:t>
            </a:r>
            <a:r>
              <a:rPr lang="fr-FR" altLang="zh-CN" sz="1700" dirty="0">
                <a:latin typeface="Times New Roman" panose="02020603050405020304" pitchFamily="18" charset="0"/>
                <a:cs typeface="Times New Roman" panose="02020603050405020304" pitchFamily="18" charset="0"/>
              </a:rPr>
              <a:t>: </a:t>
            </a:r>
            <a:r>
              <a:rPr lang="en-US" altLang="zh-CN" sz="1700" dirty="0">
                <a:latin typeface="Times New Roman" panose="02020603050405020304" pitchFamily="18" charset="0"/>
                <a:cs typeface="Times New Roman" panose="02020603050405020304" pitchFamily="18" charset="0"/>
              </a:rPr>
              <a:t>( @entity4 ) in @entity3 's polarized political environment , support for @entity1 has been a rare area of bipartisan cooperation -- at least until now . @entity1 prime minister @entity8 's speech to @entity9 on </a:t>
            </a:r>
            <a:r>
              <a:rPr lang="en-US" altLang="zh-CN" sz="1700" dirty="0" err="1">
                <a:latin typeface="Times New Roman" panose="02020603050405020304" pitchFamily="18" charset="0"/>
                <a:cs typeface="Times New Roman" panose="02020603050405020304" pitchFamily="18" charset="0"/>
              </a:rPr>
              <a:t>tuesday</a:t>
            </a:r>
            <a:r>
              <a:rPr lang="en-US" altLang="zh-CN" sz="1700" dirty="0">
                <a:latin typeface="Times New Roman" panose="02020603050405020304" pitchFamily="18" charset="0"/>
                <a:cs typeface="Times New Roman" panose="02020603050405020304" pitchFamily="18" charset="0"/>
              </a:rPr>
              <a:t> threatens to undermine the nearly 67 - year tradition of bipartisan support that has endured since president @entity12 became the first head of state to recognize @entity1 . @entity8 is driven not only by his concerns about @entity16 's nuclear threat -- the topic of his address -- but also by domestic political considerations . @entity1 will hold its national elections just two weeks after his visit to @entity3 . @entity8 is fighting for his political life as he faces a tougher than expected re-election campaign . he has been widely blamed at home for having failed to lower the high cost of living , an issue that his rivals have eagerly exploited . @entity8 has tried to offset some of this criticism by focusing on his perennial issue : @entity16 . a major televised address in @entity3 concerning @entity16 's threat , interrupted only by standing ovations from @entity35 lawmakers , has the potential to be far more effective than any campaign ad in projecting gravitas , reinforcing his security credentials and reminding voters of his vast experience -- in contrast to his rivals ' inexperience -- in foreign affairs . yet @entity8 's speech , while possibly giving him a short - term boost at home , will harm @entity50 's relations with @entity3 , not @entity16 's nuclear program . speaker @entity53 's late - </a:t>
            </a:r>
            <a:r>
              <a:rPr lang="en-US" altLang="zh-CN" sz="1700" dirty="0" err="1">
                <a:latin typeface="Times New Roman" panose="02020603050405020304" pitchFamily="18" charset="0"/>
                <a:cs typeface="Times New Roman" panose="02020603050405020304" pitchFamily="18" charset="0"/>
              </a:rPr>
              <a:t>january</a:t>
            </a:r>
            <a:r>
              <a:rPr lang="en-US" altLang="zh-CN" sz="1700" dirty="0">
                <a:latin typeface="Times New Roman" panose="02020603050405020304" pitchFamily="18" charset="0"/>
                <a:cs typeface="Times New Roman" panose="02020603050405020304" pitchFamily="18" charset="0"/>
              </a:rPr>
              <a:t> invitation to @entity8 to address a joint session of @entity9 was coordinated with neither the @entity55 nor the @entity56 . it was , in essence , a political ploy aimed at undermining president @entity59 as he strives to reach a historic deal over @entity16 's nuclear program . in defiance of the @entity59 administration , and rejecting advice from leading figures in @entity1 and key supporters of @entity1 in the @entity35 , @entity8 accepted the invitation . by antagonizing the @entity55 , @entity53 and @entity8 have put @entity69 members of @entity9 in a bind , forcing them to choose between two unenviable options : either attend the speech out of respect for a close ally , but in so doing flout the president -- their party leader -- or demonstrate loyalty to @entity59 by snubbing the leader of a major @entity35 ally . two senior @entity80 with sterling pro-</a:t>
            </a:r>
            <a:r>
              <a:rPr lang="en-US" altLang="zh-CN" sz="1700" dirty="0" err="1">
                <a:latin typeface="Times New Roman" panose="02020603050405020304" pitchFamily="18" charset="0"/>
                <a:cs typeface="Times New Roman" panose="02020603050405020304" pitchFamily="18" charset="0"/>
              </a:rPr>
              <a:t>israel</a:t>
            </a:r>
            <a:r>
              <a:rPr lang="en-US" altLang="zh-CN" sz="1700" dirty="0">
                <a:latin typeface="Times New Roman" panose="02020603050405020304" pitchFamily="18" charset="0"/>
                <a:cs typeface="Times New Roman" panose="02020603050405020304" pitchFamily="18" charset="0"/>
              </a:rPr>
              <a:t> credentials , @entity82 and @entity83 , tried to diffuse this latest crisis between @entity3 and @entity50 by offering to meet with the @entity1 premier behind closed doors but were rebuffed by @entity8 . @entity83 had previously noted that an invitation to address @entity9 during the @entity1 election period was " highly inappropriate . " in politicizing his visit to @entity3 , @entity8 has allowed his bad blood with @entity59 to spill over into his government 's increasingly complicated relationship with the @entity69 . @entity8 no doubt believes that @entity59 is misguided about the pending deal with @entity16 . indeed , there are good reasons to be skeptical of any agreement with a regime that has long engaged in deception and concealment with respect to its nuclear program . less than two weeks ago , the @entity102 reported that @entity16 was continuing to evade questions about evidence of past work on designing nuclear weapons . yet @entity8 's move is counterproductive . @entity80 on @entity108 who were inclined to support additional sanctions on @entity16 now feel compelled to back the president . in a rare move , five former @entity1 ambassadors have publicly called on @entity8 to cancel his speech . former @entity116 chief @entity115 has accused @entity8 of having caused @entity1 " heavy strategic damage on the @entity16 issue " by antagonizing the administration . @entity8 's foray into partisan politics is hardly a new phenomenon . he has never hid his preference for the @entity124 . during his first term in office , @entity8 irked president @entity127 by meeting with the rev. @entity128 , then - house speaker @entity129 and other detractors of the president a day before coming to the @entity55 . a key @entity8 supporter is @entity35 casino magnate @entity133 , a major @entity124 donor who also owns the @entity135 newspaper @entity134 . during the 2012 presidential campaign , @entity133 poured millions into @entity124 challenger @entity138 's coffers , saying he was willing to spend $ 100 million to defeat @entity59 . that </a:t>
            </a:r>
            <a:r>
              <a:rPr lang="en-US" altLang="zh-CN" sz="1700" dirty="0" err="1">
                <a:latin typeface="Times New Roman" panose="02020603050405020304" pitchFamily="18" charset="0"/>
                <a:cs typeface="Times New Roman" panose="02020603050405020304" pitchFamily="18" charset="0"/>
              </a:rPr>
              <a:t>july</a:t>
            </a:r>
            <a:r>
              <a:rPr lang="en-US" altLang="zh-CN" sz="1700" dirty="0">
                <a:latin typeface="Times New Roman" panose="02020603050405020304" pitchFamily="18" charset="0"/>
                <a:cs typeface="Times New Roman" panose="02020603050405020304" pitchFamily="18" charset="0"/>
              </a:rPr>
              <a:t> , @entity8 's senior adviser , @entity139 , helped orchestrate @entity138 's visit to @entity1 in what amounted to an implicit endorsement of @entity59 's rival . @entity144 , a former @entity35 citizen who once worked for @entity124 pollster and political consultant @entity146 , is @entity1 's current ambassador to the @entity35 . it is @entity144 who coordinated the invitation to @entity8 with @entity53 but never mentioned the invitation to secretary of state @entity150 when they met a day before @entity53 's announcement . this time , @entity8 may have gone too far . national security adviser @entity153 did not mince words when she called @entity8 's latest move " destructive to the fabric of the relationship " between the @entity35 and @entity1 . although the @entity35 - @entity1 relationship is strong and resilient , rooted in common values and shared interests , @entity8 is subjecting it to an unnecessary test with unknown consequences by choosing to play partisan politics .</a:t>
            </a:r>
          </a:p>
          <a:p>
            <a:pPr marL="0" indent="0">
              <a:lnSpc>
                <a:spcPct val="150000"/>
              </a:lnSpc>
              <a:buNone/>
            </a:pPr>
            <a:r>
              <a:rPr lang="fr-FR" altLang="zh-CN" sz="1700" b="1" dirty="0">
                <a:latin typeface="Times New Roman" panose="02020603050405020304" pitchFamily="18" charset="0"/>
                <a:cs typeface="Times New Roman" panose="02020603050405020304" pitchFamily="18" charset="0"/>
              </a:rPr>
              <a:t>Question</a:t>
            </a:r>
            <a:r>
              <a:rPr lang="fr-FR" altLang="zh-CN" sz="1700" dirty="0">
                <a:latin typeface="Times New Roman" panose="02020603050405020304" pitchFamily="18" charset="0"/>
                <a:cs typeface="Times New Roman" panose="02020603050405020304" pitchFamily="18" charset="0"/>
              </a:rPr>
              <a:t>: </a:t>
            </a:r>
            <a:r>
              <a:rPr lang="en-US" altLang="zh-CN" sz="1700" dirty="0">
                <a:latin typeface="Times New Roman" panose="02020603050405020304" pitchFamily="18" charset="0"/>
                <a:cs typeface="Times New Roman" panose="02020603050405020304" pitchFamily="18" charset="0"/>
              </a:rPr>
              <a:t>@entity165 : by injecting himself into @entity35 politics , the @placeholder prime minister puts at risk a 67 - year relationship between two countries</a:t>
            </a:r>
          </a:p>
          <a:p>
            <a:pPr marL="0" indent="0">
              <a:lnSpc>
                <a:spcPct val="150000"/>
              </a:lnSpc>
              <a:buNone/>
            </a:pPr>
            <a:endParaRPr lang="en-US" altLang="zh-CN"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1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1126" y="875220"/>
            <a:ext cx="8372163" cy="574183"/>
          </a:xfrm>
        </p:spPr>
        <p:txBody>
          <a:bodyPr/>
          <a:lstStyle/>
          <a:p>
            <a:r>
              <a:rPr lang="en-US" altLang="zh-CN" dirty="0">
                <a:latin typeface="Times New Roman" panose="02020603050405020304" pitchFamily="18" charset="0"/>
                <a:cs typeface="Times New Roman" panose="02020603050405020304" pitchFamily="18" charset="0"/>
              </a:rPr>
              <a:t>Model : </a:t>
            </a:r>
            <a:r>
              <a:rPr lang="en-US" altLang="zh-CN" dirty="0" err="1">
                <a:latin typeface="Times New Roman" panose="02020603050405020304" pitchFamily="18" charset="0"/>
                <a:cs typeface="Times New Roman" panose="02020603050405020304" pitchFamily="18" charset="0"/>
              </a:rPr>
              <a:t>ReReader</a:t>
            </a:r>
            <a:endParaRPr lang="zh-CN" altLang="en-US" dirty="0"/>
          </a:p>
        </p:txBody>
      </p:sp>
      <p:pic>
        <p:nvPicPr>
          <p:cNvPr id="25" name="图片 24">
            <a:extLst>
              <a:ext uri="{FF2B5EF4-FFF2-40B4-BE49-F238E27FC236}">
                <a16:creationId xmlns:a16="http://schemas.microsoft.com/office/drawing/2014/main" id="{3697FB6C-4613-4E7B-B2AA-3324F4D9D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624" y="2698563"/>
            <a:ext cx="1481595" cy="3185160"/>
          </a:xfrm>
          <a:prstGeom prst="rect">
            <a:avLst/>
          </a:prstGeom>
        </p:spPr>
      </p:pic>
      <p:pic>
        <p:nvPicPr>
          <p:cNvPr id="29" name="图片 28">
            <a:extLst>
              <a:ext uri="{FF2B5EF4-FFF2-40B4-BE49-F238E27FC236}">
                <a16:creationId xmlns:a16="http://schemas.microsoft.com/office/drawing/2014/main" id="{C42B83B9-FA58-484B-B965-7F5B5D3E7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6" y="1630682"/>
            <a:ext cx="5814955" cy="5066755"/>
          </a:xfrm>
          <a:prstGeom prst="rect">
            <a:avLst/>
          </a:prstGeom>
        </p:spPr>
      </p:pic>
      <p:sp>
        <p:nvSpPr>
          <p:cNvPr id="30" name="内容占位符 3">
            <a:extLst>
              <a:ext uri="{FF2B5EF4-FFF2-40B4-BE49-F238E27FC236}">
                <a16:creationId xmlns:a16="http://schemas.microsoft.com/office/drawing/2014/main" id="{A5CBEB79-F1C5-4BAD-84B1-9F73CA14BF0C}"/>
              </a:ext>
            </a:extLst>
          </p:cNvPr>
          <p:cNvSpPr>
            <a:spLocks noGrp="1"/>
          </p:cNvSpPr>
          <p:nvPr>
            <p:ph sz="quarter" idx="10"/>
          </p:nvPr>
        </p:nvSpPr>
        <p:spPr>
          <a:xfrm>
            <a:off x="6387863" y="1817876"/>
            <a:ext cx="2458512" cy="762147"/>
          </a:xfrm>
        </p:spPr>
        <p:txBody>
          <a:bodyPr>
            <a:normAutofit/>
          </a:bodyPr>
          <a:lstStyle/>
          <a:p>
            <a:pPr>
              <a:lnSpc>
                <a:spcPct val="150000"/>
              </a:lnSpc>
            </a:pPr>
            <a:r>
              <a:rPr lang="en-US" altLang="zh-CN" sz="2500" dirty="0">
                <a:latin typeface="Times New Roman" panose="02020603050405020304" pitchFamily="18" charset="0"/>
                <a:cs typeface="Times New Roman" panose="02020603050405020304" pitchFamily="18" charset="0"/>
              </a:rPr>
              <a:t>Simplified:</a:t>
            </a:r>
            <a:endParaRPr lang="en-US" altLang="zh-CN"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6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Introduction &amp; Motivation</a:t>
            </a:r>
            <a:endParaRPr lang="zh-CN" altLang="en-US" dirty="0">
              <a:latin typeface="Times New Roman" panose="02020603050405020304" pitchFamily="18" charset="0"/>
              <a:cs typeface="Times New Roman" panose="02020603050405020304" pitchFamily="18" charset="0"/>
            </a:endParaRPr>
          </a:p>
        </p:txBody>
      </p:sp>
      <p:pic>
        <p:nvPicPr>
          <p:cNvPr id="13" name="内容占位符 12">
            <a:extLst>
              <a:ext uri="{FF2B5EF4-FFF2-40B4-BE49-F238E27FC236}">
                <a16:creationId xmlns:a16="http://schemas.microsoft.com/office/drawing/2014/main" id="{EEAE76DB-7D28-4A50-BE78-B6DA3E2581D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5390326" y="1560762"/>
            <a:ext cx="3073031" cy="2585665"/>
          </a:xfrm>
        </p:spPr>
      </p:pic>
      <p:pic>
        <p:nvPicPr>
          <p:cNvPr id="15" name="图片 14">
            <a:extLst>
              <a:ext uri="{FF2B5EF4-FFF2-40B4-BE49-F238E27FC236}">
                <a16:creationId xmlns:a16="http://schemas.microsoft.com/office/drawing/2014/main" id="{96760F00-7D23-4EBA-951D-30DAE993A8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258"/>
          <a:stretch/>
        </p:blipFill>
        <p:spPr>
          <a:xfrm>
            <a:off x="5561038" y="4146428"/>
            <a:ext cx="3201962" cy="2616090"/>
          </a:xfrm>
          <a:prstGeom prst="rect">
            <a:avLst/>
          </a:prstGeom>
        </p:spPr>
      </p:pic>
      <p:sp>
        <p:nvSpPr>
          <p:cNvPr id="17" name="内容占位符 3">
            <a:extLst>
              <a:ext uri="{FF2B5EF4-FFF2-40B4-BE49-F238E27FC236}">
                <a16:creationId xmlns:a16="http://schemas.microsoft.com/office/drawing/2014/main" id="{9F4662AD-27AA-4606-B467-E9DAC0A671B2}"/>
              </a:ext>
            </a:extLst>
          </p:cNvPr>
          <p:cNvSpPr txBox="1">
            <a:spLocks/>
          </p:cNvSpPr>
          <p:nvPr/>
        </p:nvSpPr>
        <p:spPr>
          <a:xfrm>
            <a:off x="494028" y="1685678"/>
            <a:ext cx="4420872" cy="4921499"/>
          </a:xfrm>
          <a:prstGeom prst="rect">
            <a:avLst/>
          </a:prstGeom>
        </p:spPr>
        <p:txBody>
          <a:bodyPr vert="horz" lIns="91440" tIns="45720" rIns="91440" bIns="45720" rtlCol="0">
            <a:noAutofit/>
          </a:bodyPr>
          <a:lstStyle>
            <a:lvl1pPr marL="228594" indent="-228594" algn="l" defTabSz="914377" rtl="0" eaLnBrk="1" latinLnBrk="0" hangingPunct="1">
              <a:lnSpc>
                <a:spcPct val="120000"/>
              </a:lnSpc>
              <a:spcBef>
                <a:spcPts val="10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20000"/>
              </a:lnSpc>
              <a:spcBef>
                <a:spcPts val="500"/>
              </a:spcBef>
              <a:buClr>
                <a:schemeClr val="accent1"/>
              </a:buClr>
              <a:buSzPct val="100000"/>
              <a:buFont typeface="Calibri" panose="020F050202020403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400" dirty="0">
                <a:latin typeface="Times New Roman" panose="02020603050405020304" pitchFamily="18" charset="0"/>
                <a:cs typeface="Times New Roman" panose="02020603050405020304" pitchFamily="18" charset="0"/>
              </a:rPr>
              <a:t>Machine Reading Comprehension (MRC), or the ability to read and understand unstructured text and then answer questions about it remains a challenging task for computers. MRC is a growing field of research due to its potential in various enterprise applications, as well as the availability of MRC benchmarking datasets, such as CNN/Daily Mail, </a:t>
            </a:r>
            <a:r>
              <a:rPr lang="en-US" altLang="zh-CN" sz="1400" dirty="0" err="1">
                <a:latin typeface="Times New Roman" panose="02020603050405020304" pitchFamily="18" charset="0"/>
                <a:cs typeface="Times New Roman" panose="02020603050405020304" pitchFamily="18" charset="0"/>
              </a:rPr>
              <a:t>SQuAD</a:t>
            </a:r>
            <a:r>
              <a:rPr lang="en-US" altLang="zh-CN" sz="1400" dirty="0">
                <a:latin typeface="Times New Roman" panose="02020603050405020304" pitchFamily="18" charset="0"/>
                <a:cs typeface="Times New Roman" panose="02020603050405020304" pitchFamily="18" charset="0"/>
              </a:rPr>
              <a:t>. </a:t>
            </a:r>
          </a:p>
          <a:p>
            <a:pPr>
              <a:lnSpc>
                <a:spcPct val="150000"/>
              </a:lnSpc>
            </a:pPr>
            <a:r>
              <a:rPr lang="en-US" altLang="zh-CN" sz="1400" dirty="0">
                <a:latin typeface="Times New Roman" panose="02020603050405020304" pitchFamily="18" charset="0"/>
                <a:cs typeface="Times New Roman" panose="02020603050405020304" pitchFamily="18" charset="0"/>
              </a:rPr>
              <a:t>With the development of the deep learning, more and more MRC work turns to “Neural Reading Comprehension”, which has been proven much more effective than non-neural, feature-based models.</a:t>
            </a:r>
          </a:p>
          <a:p>
            <a:pPr>
              <a:lnSpc>
                <a:spcPct val="150000"/>
              </a:lnSpc>
            </a:pPr>
            <a:r>
              <a:rPr lang="en-US" altLang="zh-CN" sz="1400" dirty="0">
                <a:latin typeface="Times New Roman" panose="02020603050405020304" pitchFamily="18" charset="0"/>
                <a:cs typeface="Times New Roman" panose="02020603050405020304" pitchFamily="18" charset="0"/>
              </a:rPr>
              <a:t>Today’s topic mainly focuses on discussion on several different models I propose, including their performance, their training (inference) speed.</a:t>
            </a:r>
          </a:p>
        </p:txBody>
      </p:sp>
    </p:spTree>
    <p:extLst>
      <p:ext uri="{BB962C8B-B14F-4D97-AF65-F5344CB8AC3E}">
        <p14:creationId xmlns:p14="http://schemas.microsoft.com/office/powerpoint/2010/main" val="392522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1126" y="875220"/>
            <a:ext cx="8372163" cy="574183"/>
          </a:xfrm>
        </p:spPr>
        <p:txBody>
          <a:bodyPr/>
          <a:lstStyle/>
          <a:p>
            <a:r>
              <a:rPr lang="en-US" altLang="zh-CN" dirty="0">
                <a:latin typeface="Times New Roman" panose="02020603050405020304" pitchFamily="18" charset="0"/>
                <a:cs typeface="Times New Roman" panose="02020603050405020304" pitchFamily="18" charset="0"/>
              </a:rPr>
              <a:t>Model: </a:t>
            </a:r>
            <a:r>
              <a:rPr lang="en-US" altLang="zh-CN" dirty="0" err="1">
                <a:latin typeface="Times New Roman" panose="02020603050405020304" pitchFamily="18" charset="0"/>
                <a:cs typeface="Times New Roman" panose="02020603050405020304" pitchFamily="18" charset="0"/>
              </a:rPr>
              <a:t>ReReader</a:t>
            </a:r>
            <a:endParaRPr lang="zh-CN" altLang="en-US" dirty="0"/>
          </a:p>
        </p:txBody>
      </p:sp>
      <p:pic>
        <p:nvPicPr>
          <p:cNvPr id="25" name="图片 24">
            <a:extLst>
              <a:ext uri="{FF2B5EF4-FFF2-40B4-BE49-F238E27FC236}">
                <a16:creationId xmlns:a16="http://schemas.microsoft.com/office/drawing/2014/main" id="{3697FB6C-4613-4E7B-B2AA-3324F4D9D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624" y="2698563"/>
            <a:ext cx="1481595" cy="3185160"/>
          </a:xfrm>
          <a:prstGeom prst="rect">
            <a:avLst/>
          </a:prstGeom>
        </p:spPr>
      </p:pic>
      <p:sp>
        <p:nvSpPr>
          <p:cNvPr id="5" name="内容占位符 3">
            <a:extLst>
              <a:ext uri="{FF2B5EF4-FFF2-40B4-BE49-F238E27FC236}">
                <a16:creationId xmlns:a16="http://schemas.microsoft.com/office/drawing/2014/main" id="{B5BC0DEA-5809-4DF9-B41A-05A550F05FD0}"/>
              </a:ext>
            </a:extLst>
          </p:cNvPr>
          <p:cNvSpPr>
            <a:spLocks noGrp="1"/>
          </p:cNvSpPr>
          <p:nvPr>
            <p:ph sz="quarter" idx="10"/>
          </p:nvPr>
        </p:nvSpPr>
        <p:spPr>
          <a:xfrm>
            <a:off x="560086" y="1621390"/>
            <a:ext cx="5255499" cy="4885811"/>
          </a:xfrm>
        </p:spPr>
        <p:txBody>
          <a:bodyPr>
            <a:normAutofit/>
          </a:bodyPr>
          <a:lstStyle/>
          <a:p>
            <a:pPr>
              <a:lnSpc>
                <a:spcPct val="150000"/>
              </a:lnSpc>
            </a:pPr>
            <a:r>
              <a:rPr lang="en-US" altLang="zh-CN" sz="2500" b="1" dirty="0">
                <a:latin typeface="Times New Roman" panose="02020603050405020304" pitchFamily="18" charset="0"/>
                <a:cs typeface="Times New Roman" panose="02020603050405020304" pitchFamily="18" charset="0"/>
              </a:rPr>
              <a:t>Motivation</a:t>
            </a:r>
            <a:r>
              <a:rPr lang="en-US" altLang="zh-CN" sz="2500" dirty="0">
                <a:latin typeface="Times New Roman" panose="02020603050405020304" pitchFamily="18" charset="0"/>
                <a:cs typeface="Times New Roman" panose="02020603050405020304" pitchFamily="18" charset="0"/>
              </a:rPr>
              <a:t>:</a:t>
            </a:r>
          </a:p>
          <a:p>
            <a:pPr marL="0" indent="0">
              <a:lnSpc>
                <a:spcPct val="150000"/>
              </a:lnSpc>
              <a:buNone/>
            </a:pPr>
            <a:r>
              <a:rPr lang="en-US" altLang="zh-CN" sz="1600" dirty="0">
                <a:latin typeface="Times New Roman" panose="02020603050405020304" pitchFamily="18" charset="0"/>
                <a:cs typeface="Times New Roman" panose="02020603050405020304" pitchFamily="18" charset="0"/>
              </a:rPr>
              <a:t>A person may have to read a document for several times to fully understand the meaning. Once he finishes reading document/question, he will has some knowledge when he continues to read the question/document.</a:t>
            </a:r>
          </a:p>
          <a:p>
            <a:pPr>
              <a:lnSpc>
                <a:spcPct val="150000"/>
              </a:lnSpc>
            </a:pPr>
            <a:r>
              <a:rPr lang="en-US" altLang="zh-CN" sz="2500" b="1" dirty="0">
                <a:latin typeface="Times New Roman" panose="02020603050405020304" pitchFamily="18" charset="0"/>
                <a:cs typeface="Times New Roman" panose="02020603050405020304" pitchFamily="18" charset="0"/>
              </a:rPr>
              <a:t>Problems</a:t>
            </a:r>
            <a:r>
              <a:rPr lang="en-US" altLang="zh-CN" sz="2500" dirty="0">
                <a:latin typeface="Times New Roman" panose="02020603050405020304" pitchFamily="18" charset="0"/>
                <a:cs typeface="Times New Roman" panose="02020603050405020304" pitchFamily="18" charset="0"/>
              </a:rPr>
              <a:t>:</a:t>
            </a:r>
          </a:p>
          <a:p>
            <a:pPr marL="0" indent="0">
              <a:lnSpc>
                <a:spcPct val="150000"/>
              </a:lnSpc>
              <a:buNone/>
            </a:pPr>
            <a:r>
              <a:rPr lang="en-US" altLang="zh-CN" sz="1600" dirty="0">
                <a:latin typeface="Times New Roman" panose="02020603050405020304" pitchFamily="18" charset="0"/>
                <a:cs typeface="Times New Roman" panose="02020603050405020304" pitchFamily="18" charset="0"/>
              </a:rPr>
              <a:t>The sequence is still too long, as a result, the training process will takes too long.</a:t>
            </a:r>
          </a:p>
          <a:p>
            <a:pPr marL="0" indent="0">
              <a:lnSpc>
                <a:spcPct val="150000"/>
              </a:lnSpc>
              <a:buNone/>
            </a:pPr>
            <a:r>
              <a:rPr lang="en-US" altLang="zh-CN" sz="1600" dirty="0">
                <a:latin typeface="Times New Roman" panose="02020603050405020304" pitchFamily="18" charset="0"/>
                <a:cs typeface="Times New Roman" panose="02020603050405020304" pitchFamily="18" charset="0"/>
              </a:rPr>
              <a:t>The long-term memory may be forgotten by the LSTM.</a:t>
            </a:r>
          </a:p>
          <a:p>
            <a:pPr marL="0" indent="0">
              <a:lnSpc>
                <a:spcPct val="150000"/>
              </a:lnSpc>
              <a:buNone/>
            </a:pPr>
            <a:endParaRPr lang="en-US" altLang="zh-CN" sz="2500" dirty="0"/>
          </a:p>
        </p:txBody>
      </p:sp>
    </p:spTree>
    <p:extLst>
      <p:ext uri="{BB962C8B-B14F-4D97-AF65-F5344CB8AC3E}">
        <p14:creationId xmlns:p14="http://schemas.microsoft.com/office/powerpoint/2010/main" val="160300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4362" y="882840"/>
            <a:ext cx="8372163" cy="574183"/>
          </a:xfrm>
        </p:spPr>
        <p:txBody>
          <a:bodyPr/>
          <a:lstStyle/>
          <a:p>
            <a:r>
              <a:rPr lang="en-US" altLang="zh-CN" dirty="0">
                <a:latin typeface="Times New Roman" panose="02020603050405020304" pitchFamily="18" charset="0"/>
                <a:cs typeface="Times New Roman" panose="02020603050405020304" pitchFamily="18" charset="0"/>
              </a:rPr>
              <a:t>Model: </a:t>
            </a:r>
            <a:r>
              <a:rPr lang="en-US" altLang="zh-CN" dirty="0" err="1">
                <a:latin typeface="Times New Roman" panose="02020603050405020304" pitchFamily="18" charset="0"/>
                <a:cs typeface="Times New Roman" panose="02020603050405020304" pitchFamily="18" charset="0"/>
              </a:rPr>
              <a:t>ChunkReader</a:t>
            </a:r>
            <a:endParaRPr lang="zh-CN" altLang="en-US" dirty="0"/>
          </a:p>
        </p:txBody>
      </p:sp>
      <p:sp>
        <p:nvSpPr>
          <p:cNvPr id="7" name="内容占位符 3">
            <a:extLst>
              <a:ext uri="{FF2B5EF4-FFF2-40B4-BE49-F238E27FC236}">
                <a16:creationId xmlns:a16="http://schemas.microsoft.com/office/drawing/2014/main" id="{F4426DEF-E4CD-46BB-95B2-B6F0A06D888F}"/>
              </a:ext>
            </a:extLst>
          </p:cNvPr>
          <p:cNvSpPr>
            <a:spLocks noGrp="1"/>
          </p:cNvSpPr>
          <p:nvPr>
            <p:ph sz="quarter" idx="10"/>
          </p:nvPr>
        </p:nvSpPr>
        <p:spPr>
          <a:xfrm>
            <a:off x="6620055" y="1638301"/>
            <a:ext cx="2462984" cy="3131820"/>
          </a:xfrm>
        </p:spPr>
        <p:txBody>
          <a:bodyPr>
            <a:normAutofit fontScale="92500" lnSpcReduction="10000"/>
          </a:bodyPr>
          <a:lstStyle/>
          <a:p>
            <a:pPr>
              <a:lnSpc>
                <a:spcPct val="150000"/>
              </a:lnSpc>
            </a:pPr>
            <a:r>
              <a:rPr lang="en-US" altLang="zh-CN" sz="2500" b="1" dirty="0">
                <a:latin typeface="Times New Roman" panose="02020603050405020304" pitchFamily="18" charset="0"/>
                <a:cs typeface="Times New Roman" panose="02020603050405020304" pitchFamily="18" charset="0"/>
              </a:rPr>
              <a:t>Refine Attention:</a:t>
            </a:r>
          </a:p>
          <a:p>
            <a:pPr lvl="1">
              <a:lnSpc>
                <a:spcPct val="150000"/>
              </a:lnSpc>
            </a:pPr>
            <a:r>
              <a:rPr lang="en-US" altLang="zh-CN" sz="1600" dirty="0">
                <a:latin typeface="Times New Roman" panose="02020603050405020304" pitchFamily="18" charset="0"/>
                <a:cs typeface="Times New Roman" panose="02020603050405020304" pitchFamily="18" charset="0"/>
              </a:rPr>
              <a:t>Reduce the length, shorten the training time as well as the inference time</a:t>
            </a:r>
          </a:p>
          <a:p>
            <a:pPr lvl="1">
              <a:lnSpc>
                <a:spcPct val="150000"/>
              </a:lnSpc>
            </a:pPr>
            <a:r>
              <a:rPr lang="en-US" altLang="zh-CN" sz="1600" dirty="0">
                <a:latin typeface="Times New Roman" panose="02020603050405020304" pitchFamily="18" charset="0"/>
                <a:cs typeface="Times New Roman" panose="02020603050405020304" pitchFamily="18" charset="0"/>
              </a:rPr>
              <a:t>Refine useful information from the input sequences</a:t>
            </a:r>
          </a:p>
          <a:p>
            <a:pPr lvl="1">
              <a:lnSpc>
                <a:spcPct val="150000"/>
              </a:lnSpc>
            </a:pPr>
            <a:endParaRPr lang="en-US" altLang="zh-CN" sz="16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10136DD5-89CB-4B92-9B35-5509B4302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3" y="1699261"/>
            <a:ext cx="6559095" cy="4655820"/>
          </a:xfrm>
          <a:prstGeom prst="rect">
            <a:avLst/>
          </a:prstGeom>
        </p:spPr>
      </p:pic>
    </p:spTree>
    <p:extLst>
      <p:ext uri="{BB962C8B-B14F-4D97-AF65-F5344CB8AC3E}">
        <p14:creationId xmlns:p14="http://schemas.microsoft.com/office/powerpoint/2010/main" val="57961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7306" y="907224"/>
            <a:ext cx="8372163" cy="574183"/>
          </a:xfrm>
        </p:spPr>
        <p:txBody>
          <a:bodyPr/>
          <a:lstStyle/>
          <a:p>
            <a:r>
              <a:rPr lang="en-US" altLang="zh-CN" dirty="0">
                <a:latin typeface="Times New Roman" panose="02020603050405020304" pitchFamily="18" charset="0"/>
                <a:cs typeface="Times New Roman" panose="02020603050405020304" pitchFamily="18" charset="0"/>
              </a:rPr>
              <a:t>Model: </a:t>
            </a:r>
            <a:r>
              <a:rPr lang="en-US" altLang="zh-CN" dirty="0" err="1">
                <a:latin typeface="Times New Roman" panose="02020603050405020304" pitchFamily="18" charset="0"/>
                <a:cs typeface="Times New Roman" panose="02020603050405020304" pitchFamily="18" charset="0"/>
              </a:rPr>
              <a:t>ChunkReader</a:t>
            </a:r>
            <a:endParaRPr lang="zh-CN" altLang="en-US" dirty="0"/>
          </a:p>
        </p:txBody>
      </p:sp>
      <p:pic>
        <p:nvPicPr>
          <p:cNvPr id="5" name="图片 4">
            <a:extLst>
              <a:ext uri="{FF2B5EF4-FFF2-40B4-BE49-F238E27FC236}">
                <a16:creationId xmlns:a16="http://schemas.microsoft.com/office/drawing/2014/main" id="{42C56B83-B6FD-4B20-945A-2B9300119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4505" y="1617676"/>
            <a:ext cx="3663448" cy="4907335"/>
          </a:xfrm>
          <a:prstGeom prst="rect">
            <a:avLst/>
          </a:prstGeom>
        </p:spPr>
      </p:pic>
    </p:spTree>
    <p:extLst>
      <p:ext uri="{BB962C8B-B14F-4D97-AF65-F5344CB8AC3E}">
        <p14:creationId xmlns:p14="http://schemas.microsoft.com/office/powerpoint/2010/main" val="393623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78"/>
            <a:ext cx="7461255" cy="4921499"/>
          </a:xfrm>
        </p:spPr>
        <p:txBody>
          <a:bodyPr>
            <a:noAutofit/>
          </a:bodyPr>
          <a:lstStyle/>
          <a:p>
            <a:pPr>
              <a:lnSpc>
                <a:spcPct val="150000"/>
              </a:lnSpc>
            </a:pPr>
            <a:r>
              <a:rPr lang="en-US" altLang="zh-CN" sz="1600" b="1" dirty="0">
                <a:latin typeface="Times New Roman" panose="02020603050405020304" pitchFamily="18" charset="0"/>
                <a:cs typeface="Times New Roman" panose="02020603050405020304" pitchFamily="18" charset="0"/>
              </a:rPr>
              <a:t>Task</a:t>
            </a:r>
            <a:r>
              <a:rPr lang="en-US" altLang="zh-CN" sz="1600" dirty="0">
                <a:solidFill>
                  <a:schemeClr val="accent1"/>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 task I perform is mainly the cloze style. Some entities in the document is replaced by </a:t>
            </a:r>
            <a:r>
              <a:rPr lang="en-US" altLang="zh-CN" sz="1600" i="1" dirty="0">
                <a:latin typeface="Times New Roman" panose="02020603050405020304" pitchFamily="18" charset="0"/>
                <a:cs typeface="Times New Roman" panose="02020603050405020304" pitchFamily="18" charset="0"/>
              </a:rPr>
              <a:t>@</a:t>
            </a:r>
            <a:r>
              <a:rPr lang="en-US" altLang="zh-CN" sz="1600" i="1" dirty="0" err="1">
                <a:latin typeface="Times New Roman" panose="02020603050405020304" pitchFamily="18" charset="0"/>
                <a:cs typeface="Times New Roman" panose="02020603050405020304" pitchFamily="18" charset="0"/>
              </a:rPr>
              <a:t>entityX</a:t>
            </a:r>
            <a:r>
              <a:rPr lang="en-US" altLang="zh-CN" sz="1600" dirty="0">
                <a:latin typeface="Times New Roman" panose="02020603050405020304" pitchFamily="18" charset="0"/>
                <a:cs typeface="Times New Roman" panose="02020603050405020304" pitchFamily="18" charset="0"/>
              </a:rPr>
              <a:t>, and the question contain one entity which needs to be predicted by reading the document, this entity is marked as </a:t>
            </a:r>
            <a:r>
              <a:rPr lang="en-US" altLang="zh-CN" sz="1600" i="1" dirty="0">
                <a:latin typeface="Times New Roman" panose="02020603050405020304" pitchFamily="18" charset="0"/>
                <a:cs typeface="Times New Roman" panose="02020603050405020304" pitchFamily="18" charset="0"/>
              </a:rPr>
              <a:t>@placeholder</a:t>
            </a:r>
            <a:r>
              <a:rPr lang="en-US" altLang="zh-CN" sz="1600" dirty="0">
                <a:latin typeface="Times New Roman" panose="02020603050405020304" pitchFamily="18" charset="0"/>
                <a:cs typeface="Times New Roman" panose="02020603050405020304" pitchFamily="18" charset="0"/>
              </a:rPr>
              <a:t>.</a:t>
            </a:r>
          </a:p>
          <a:p>
            <a:pPr>
              <a:lnSpc>
                <a:spcPct val="150000"/>
              </a:lnSpc>
            </a:pPr>
            <a:r>
              <a:rPr lang="en-US" altLang="zh-CN" sz="1600" b="1" dirty="0">
                <a:latin typeface="Times New Roman" panose="02020603050405020304" pitchFamily="18" charset="0"/>
                <a:cs typeface="Times New Roman" panose="02020603050405020304" pitchFamily="18" charset="0"/>
              </a:rPr>
              <a:t>Dataset</a:t>
            </a:r>
            <a:r>
              <a:rPr lang="en-US" altLang="zh-CN" sz="1600" dirty="0">
                <a:latin typeface="Times New Roman" panose="02020603050405020304" pitchFamily="18" charset="0"/>
                <a:cs typeface="Times New Roman" panose="02020603050405020304" pitchFamily="18" charset="0"/>
              </a:rPr>
              <a:t>: CNN dataset</a:t>
            </a:r>
          </a:p>
          <a:p>
            <a:pPr>
              <a:lnSpc>
                <a:spcPct val="150000"/>
              </a:lnSpc>
            </a:pPr>
            <a:r>
              <a:rPr lang="en-US" altLang="zh-CN" sz="1600" b="1" dirty="0">
                <a:latin typeface="Times New Roman" panose="02020603050405020304" pitchFamily="18" charset="0"/>
                <a:cs typeface="Times New Roman" panose="02020603050405020304" pitchFamily="18" charset="0"/>
              </a:rPr>
              <a:t>Embedding Method: </a:t>
            </a:r>
            <a:r>
              <a:rPr lang="en-US" altLang="zh-CN" sz="1600" dirty="0" err="1">
                <a:latin typeface="Times New Roman" panose="02020603050405020304" pitchFamily="18" charset="0"/>
                <a:cs typeface="Times New Roman" panose="02020603050405020304" pitchFamily="18" charset="0"/>
              </a:rPr>
              <a:t>GLoVe</a:t>
            </a:r>
            <a:endParaRPr lang="en-US" altLang="zh-CN" sz="1600" dirty="0">
              <a:latin typeface="Times New Roman" panose="02020603050405020304" pitchFamily="18" charset="0"/>
              <a:cs typeface="Times New Roman" panose="02020603050405020304" pitchFamily="18" charset="0"/>
            </a:endParaRPr>
          </a:p>
          <a:p>
            <a:pPr>
              <a:lnSpc>
                <a:spcPct val="150000"/>
              </a:lnSpc>
            </a:pPr>
            <a:r>
              <a:rPr lang="en-US" altLang="zh-CN" sz="1600" b="1" dirty="0">
                <a:latin typeface="Times New Roman" panose="02020603050405020304" pitchFamily="18" charset="0"/>
                <a:cs typeface="Times New Roman" panose="02020603050405020304" pitchFamily="18" charset="0"/>
              </a:rPr>
              <a:t>Loss Function: </a:t>
            </a:r>
            <a:r>
              <a:rPr lang="en-US" altLang="zh-CN" sz="1600" dirty="0" err="1">
                <a:latin typeface="Times New Roman" panose="02020603050405020304" pitchFamily="18" charset="0"/>
                <a:cs typeface="Times New Roman" panose="02020603050405020304" pitchFamily="18" charset="0"/>
              </a:rPr>
              <a:t>CrossEntropyLoss</a:t>
            </a:r>
            <a:endParaRPr lang="en-US" altLang="zh-CN" sz="1600" dirty="0">
              <a:latin typeface="Times New Roman" panose="02020603050405020304" pitchFamily="18" charset="0"/>
              <a:cs typeface="Times New Roman" panose="02020603050405020304" pitchFamily="18" charset="0"/>
            </a:endParaRPr>
          </a:p>
          <a:p>
            <a:pPr>
              <a:lnSpc>
                <a:spcPct val="150000"/>
              </a:lnSpc>
            </a:pPr>
            <a:r>
              <a:rPr lang="en-US" altLang="zh-CN" sz="1600" b="1" dirty="0">
                <a:latin typeface="Times New Roman" panose="02020603050405020304" pitchFamily="18" charset="0"/>
                <a:cs typeface="Times New Roman" panose="02020603050405020304" pitchFamily="18" charset="0"/>
              </a:rPr>
              <a:t>Optimizer: </a:t>
            </a:r>
            <a:r>
              <a:rPr lang="en-US" altLang="zh-CN" sz="1600" dirty="0">
                <a:latin typeface="Times New Roman" panose="02020603050405020304" pitchFamily="18" charset="0"/>
                <a:cs typeface="Times New Roman" panose="02020603050405020304" pitchFamily="18" charset="0"/>
              </a:rPr>
              <a:t>SGD with learning rate 0.1</a:t>
            </a:r>
          </a:p>
          <a:p>
            <a:pPr>
              <a:lnSpc>
                <a:spcPct val="150000"/>
              </a:lnSpc>
            </a:pPr>
            <a:r>
              <a:rPr lang="en-US" altLang="zh-CN" sz="1600" b="1" dirty="0">
                <a:latin typeface="Times New Roman" panose="02020603050405020304" pitchFamily="18" charset="0"/>
                <a:cs typeface="Times New Roman" panose="02020603050405020304" pitchFamily="18" charset="0"/>
              </a:rPr>
              <a:t>Vocabulary Size: </a:t>
            </a:r>
            <a:r>
              <a:rPr lang="en-US" altLang="zh-CN" sz="1600" dirty="0">
                <a:latin typeface="Times New Roman" panose="02020603050405020304" pitchFamily="18" charset="0"/>
                <a:cs typeface="Times New Roman" panose="02020603050405020304" pitchFamily="18" charset="0"/>
              </a:rPr>
              <a:t>50000</a:t>
            </a:r>
          </a:p>
          <a:p>
            <a:pPr>
              <a:lnSpc>
                <a:spcPct val="150000"/>
              </a:lnSpc>
            </a:pPr>
            <a:endParaRPr lang="en-US" altLang="zh-CN" sz="120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normAutofit/>
          </a:bodyPr>
          <a:lstStyle/>
          <a:p>
            <a:r>
              <a:rPr lang="en-US" altLang="zh-CN">
                <a:latin typeface="Times New Roman" panose="02020603050405020304" pitchFamily="18" charset="0"/>
                <a:cs typeface="Times New Roman" panose="02020603050405020304" pitchFamily="18" charset="0"/>
              </a:rPr>
              <a:t>Configuration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68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noChangeAspect="1"/>
          </p:cNvSpPr>
          <p:nvPr userDrawn="1"/>
        </p:nvSpPr>
        <p:spPr bwMode="auto">
          <a:xfrm>
            <a:off x="1841538" y="1367358"/>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a:spLocks/>
          </p:cNvSpPr>
          <p:nvPr userDrawn="1"/>
        </p:nvSpPr>
        <p:spPr>
          <a:xfrm>
            <a:off x="2071647" y="130355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noChangeAspect="1"/>
          </p:cNvSpPr>
          <p:nvPr userDrawn="1"/>
        </p:nvSpPr>
        <p:spPr bwMode="auto">
          <a:xfrm>
            <a:off x="1841538" y="2287330"/>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7" y="2223524"/>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noChangeAspect="1"/>
          </p:cNvSpPr>
          <p:nvPr userDrawn="1"/>
        </p:nvSpPr>
        <p:spPr bwMode="auto">
          <a:xfrm>
            <a:off x="1841538" y="3207304"/>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7" y="3143497"/>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noChangeAspect="1"/>
          </p:cNvSpPr>
          <p:nvPr userDrawn="1"/>
        </p:nvSpPr>
        <p:spPr bwMode="auto">
          <a:xfrm>
            <a:off x="1841538" y="4127277"/>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7" y="406347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A46CB56-30F1-451F-B3E7-8F8ED35D2912}"/>
              </a:ext>
            </a:extLst>
          </p:cNvPr>
          <p:cNvSpPr txBox="1"/>
          <p:nvPr/>
        </p:nvSpPr>
        <p:spPr>
          <a:xfrm>
            <a:off x="2915073" y="2188434"/>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Formulation</a:t>
            </a:r>
            <a:endParaRPr lang="zh-CN" altLang="en-US" sz="2400"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ED3243AA-A33C-46E2-B91F-6D83849FD5FF}"/>
              </a:ext>
            </a:extLst>
          </p:cNvPr>
          <p:cNvSpPr txBox="1"/>
          <p:nvPr/>
        </p:nvSpPr>
        <p:spPr>
          <a:xfrm>
            <a:off x="2915073" y="1281145"/>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Type</a:t>
            </a:r>
            <a:endParaRPr lang="zh-CN" altLang="en-US" sz="24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6216AB10-DFF0-41AF-86A0-5CAADC6592F9}"/>
              </a:ext>
            </a:extLst>
          </p:cNvPr>
          <p:cNvSpPr txBox="1"/>
          <p:nvPr/>
        </p:nvSpPr>
        <p:spPr>
          <a:xfrm>
            <a:off x="2915073" y="4034657"/>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Results &amp; Future Work</a:t>
            </a:r>
            <a:endParaRPr lang="zh-CN" altLang="en-US" sz="2400" dirty="0">
              <a:solidFill>
                <a:schemeClr val="tx1">
                  <a:lumMod val="75000"/>
                  <a:lumOff val="25000"/>
                </a:schemeClr>
              </a:solidFill>
            </a:endParaRPr>
          </a:p>
        </p:txBody>
      </p:sp>
      <p:sp>
        <p:nvSpPr>
          <p:cNvPr id="34" name="文本框 33">
            <a:extLst>
              <a:ext uri="{FF2B5EF4-FFF2-40B4-BE49-F238E27FC236}">
                <a16:creationId xmlns:a16="http://schemas.microsoft.com/office/drawing/2014/main" id="{117DB126-0C4F-40F8-A87A-8DDFF17A0243}"/>
              </a:ext>
            </a:extLst>
          </p:cNvPr>
          <p:cNvSpPr txBox="1"/>
          <p:nvPr/>
        </p:nvSpPr>
        <p:spPr>
          <a:xfrm>
            <a:off x="2915073" y="3114683"/>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Task Specification</a:t>
            </a:r>
            <a:endParaRPr lang="zh-CN" altLang="en-US" sz="2400" dirty="0"/>
          </a:p>
        </p:txBody>
      </p:sp>
    </p:spTree>
    <p:extLst>
      <p:ext uri="{BB962C8B-B14F-4D97-AF65-F5344CB8AC3E}">
        <p14:creationId xmlns:p14="http://schemas.microsoft.com/office/powerpoint/2010/main" val="262885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Results</a:t>
            </a:r>
            <a:endParaRPr lang="zh-CN" altLang="en-US"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1865A6DA-092E-4C45-85E8-59085C0DCA27}"/>
              </a:ext>
            </a:extLst>
          </p:cNvPr>
          <p:cNvPicPr>
            <a:picLocks noChangeAspect="1"/>
          </p:cNvPicPr>
          <p:nvPr/>
        </p:nvPicPr>
        <p:blipFill rotWithShape="1">
          <a:blip r:embed="rId3">
            <a:extLst>
              <a:ext uri="{28A0092B-C50C-407E-A947-70E740481C1C}">
                <a14:useLocalDpi xmlns:a14="http://schemas.microsoft.com/office/drawing/2010/main" val="0"/>
              </a:ext>
            </a:extLst>
          </a:blip>
          <a:srcRect t="11086"/>
          <a:stretch/>
        </p:blipFill>
        <p:spPr>
          <a:xfrm>
            <a:off x="552101" y="1745673"/>
            <a:ext cx="8039797" cy="4526247"/>
          </a:xfrm>
          <a:prstGeom prst="rect">
            <a:avLst/>
          </a:prstGeom>
        </p:spPr>
      </p:pic>
    </p:spTree>
    <p:extLst>
      <p:ext uri="{BB962C8B-B14F-4D97-AF65-F5344CB8AC3E}">
        <p14:creationId xmlns:p14="http://schemas.microsoft.com/office/powerpoint/2010/main" val="1701698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78"/>
            <a:ext cx="7461255" cy="4921499"/>
          </a:xfrm>
        </p:spPr>
        <p:txBody>
          <a:bodyPr>
            <a:noAutofit/>
          </a:bodyPr>
          <a:lstStyle/>
          <a:p>
            <a:pPr>
              <a:lnSpc>
                <a:spcPct val="150000"/>
              </a:lnSpc>
            </a:pPr>
            <a:r>
              <a:rPr lang="en-US" altLang="zh-CN" b="1" dirty="0">
                <a:latin typeface="Times New Roman" panose="02020603050405020304" pitchFamily="18" charset="0"/>
                <a:cs typeface="Times New Roman" panose="02020603050405020304" pitchFamily="18" charset="0"/>
              </a:rPr>
              <a:t>Task</a:t>
            </a:r>
            <a:r>
              <a:rPr lang="en-US" altLang="zh-CN" dirty="0">
                <a:solidFill>
                  <a:schemeClr val="accent1"/>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Extend to Span Prediction</a:t>
            </a:r>
          </a:p>
          <a:p>
            <a:pPr>
              <a:lnSpc>
                <a:spcPct val="150000"/>
              </a:lnSpc>
            </a:pPr>
            <a:r>
              <a:rPr lang="en-US" altLang="zh-CN" b="1" dirty="0">
                <a:latin typeface="Times New Roman" panose="02020603050405020304" pitchFamily="18" charset="0"/>
                <a:cs typeface="Times New Roman" panose="02020603050405020304" pitchFamily="18" charset="0"/>
              </a:rPr>
              <a:t>Dataset</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SQuAD</a:t>
            </a:r>
            <a:r>
              <a:rPr lang="en-US" altLang="zh-CN" dirty="0">
                <a:latin typeface="Times New Roman" panose="02020603050405020304" pitchFamily="18" charset="0"/>
                <a:cs typeface="Times New Roman" panose="02020603050405020304" pitchFamily="18" charset="0"/>
              </a:rPr>
              <a:t> dataset</a:t>
            </a:r>
          </a:p>
          <a:p>
            <a:pPr>
              <a:lnSpc>
                <a:spcPct val="150000"/>
              </a:lnSpc>
            </a:pPr>
            <a:r>
              <a:rPr lang="en-US" altLang="zh-CN" b="1" dirty="0">
                <a:latin typeface="Times New Roman" panose="02020603050405020304" pitchFamily="18" charset="0"/>
                <a:cs typeface="Times New Roman" panose="02020603050405020304" pitchFamily="18" charset="0"/>
              </a:rPr>
              <a:t>Different Embedding Method</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Finish the training 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ReReader</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Also I plan to investigate further the refine function in the </a:t>
            </a:r>
            <a:r>
              <a:rPr lang="en-US" altLang="zh-CN" dirty="0" err="1">
                <a:latin typeface="Times New Roman" panose="02020603050405020304" pitchFamily="18" charset="0"/>
                <a:cs typeface="Times New Roman" panose="02020603050405020304" pitchFamily="18" charset="0"/>
              </a:rPr>
              <a:t>ChunkReader</a:t>
            </a:r>
            <a:r>
              <a:rPr lang="en-US" altLang="zh-CN" dirty="0">
                <a:latin typeface="Times New Roman" panose="02020603050405020304" pitchFamily="18" charset="0"/>
                <a:cs typeface="Times New Roman" panose="02020603050405020304" pitchFamily="18" charset="0"/>
              </a:rPr>
              <a:t> model.</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Possible Future work</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3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ea"/>
                <a:ea typeface="+mn-ea"/>
              </a:rPr>
              <a:t>谢谢！</a:t>
            </a:r>
          </a:p>
        </p:txBody>
      </p:sp>
    </p:spTree>
    <p:extLst>
      <p:ext uri="{BB962C8B-B14F-4D97-AF65-F5344CB8AC3E}">
        <p14:creationId xmlns:p14="http://schemas.microsoft.com/office/powerpoint/2010/main" val="136297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841538" y="1303550"/>
            <a:ext cx="843427" cy="443227"/>
            <a:chOff x="666810" y="2586037"/>
            <a:chExt cx="468000" cy="245937"/>
          </a:xfrm>
        </p:grpSpPr>
        <p:sp>
          <p:nvSpPr>
            <p:cNvPr id="4"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2188434"/>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Formulation</a:t>
            </a:r>
            <a:endParaRPr lang="zh-CN" altLang="en-US" sz="2400" dirty="0">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841538" y="2223524"/>
            <a:ext cx="843427" cy="443227"/>
            <a:chOff x="666810" y="2586037"/>
            <a:chExt cx="468000" cy="245937"/>
          </a:xfrm>
        </p:grpSpPr>
        <p:sp>
          <p:nvSpPr>
            <p:cNvPr id="13"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915073" y="1281145"/>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Type</a:t>
            </a:r>
            <a:endParaRPr lang="zh-CN" altLang="en-US" sz="2400"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841538" y="3143497"/>
            <a:ext cx="843427" cy="443227"/>
            <a:chOff x="666810" y="2586037"/>
            <a:chExt cx="468000" cy="245937"/>
          </a:xfrm>
        </p:grpSpPr>
        <p:sp>
          <p:nvSpPr>
            <p:cNvPr id="18"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0" name="直接连接符 19"/>
          <p:cNvCxnSpPr>
            <a:stCxn id="18" idx="6"/>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841538" y="4063470"/>
            <a:ext cx="843427" cy="443227"/>
            <a:chOff x="666810" y="2586037"/>
            <a:chExt cx="468000" cy="245937"/>
          </a:xfrm>
        </p:grpSpPr>
        <p:sp>
          <p:nvSpPr>
            <p:cNvPr id="23" name="Freeform 10"/>
            <p:cNvSpPr>
              <a:spLocks/>
            </p:cNvSpPr>
            <p:nvPr userDrawn="1"/>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794494" y="2586037"/>
              <a:ext cx="212633" cy="24593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5" name="直接连接符 24"/>
          <p:cNvCxnSpPr>
            <a:stCxn id="23" idx="6"/>
          </p:cNvCxnSpPr>
          <p:nvPr/>
        </p:nvCxnSpPr>
        <p:spPr>
          <a:xfrm>
            <a:off x="2534033" y="447113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16CE063C-1CEF-4332-B038-3E5D8555E52B}"/>
              </a:ext>
            </a:extLst>
          </p:cNvPr>
          <p:cNvSpPr txBox="1"/>
          <p:nvPr/>
        </p:nvSpPr>
        <p:spPr>
          <a:xfrm>
            <a:off x="2915073" y="4034657"/>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Results &amp; Future Work</a:t>
            </a:r>
            <a:endParaRPr lang="zh-CN" altLang="en-US" sz="2400" dirty="0">
              <a:solidFill>
                <a:schemeClr val="tx1">
                  <a:lumMod val="75000"/>
                  <a:lumOff val="25000"/>
                </a:schemeClr>
              </a:solidFill>
            </a:endParaRPr>
          </a:p>
        </p:txBody>
      </p:sp>
      <p:sp>
        <p:nvSpPr>
          <p:cNvPr id="30" name="文本框 29">
            <a:extLst>
              <a:ext uri="{FF2B5EF4-FFF2-40B4-BE49-F238E27FC236}">
                <a16:creationId xmlns:a16="http://schemas.microsoft.com/office/drawing/2014/main" id="{E7A8FA38-B67C-450D-BB9D-D404A27239BD}"/>
              </a:ext>
            </a:extLst>
          </p:cNvPr>
          <p:cNvSpPr txBox="1"/>
          <p:nvPr/>
        </p:nvSpPr>
        <p:spPr>
          <a:xfrm>
            <a:off x="2915073" y="3114683"/>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Task Specification</a:t>
            </a:r>
            <a:endParaRPr lang="zh-CN" altLang="en-US" sz="2400" dirty="0"/>
          </a:p>
        </p:txBody>
      </p:sp>
    </p:spTree>
    <p:extLst>
      <p:ext uri="{BB962C8B-B14F-4D97-AF65-F5344CB8AC3E}">
        <p14:creationId xmlns:p14="http://schemas.microsoft.com/office/powerpoint/2010/main" val="315525114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8" y="1367358"/>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7" y="130355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8" y="2287330"/>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7" y="2223524"/>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8" y="3207304"/>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7" y="3143497"/>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8" y="4127277"/>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7" y="406347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FD04AD7-1737-4D17-A2C2-0B028A281F50}"/>
              </a:ext>
            </a:extLst>
          </p:cNvPr>
          <p:cNvSpPr txBox="1"/>
          <p:nvPr/>
        </p:nvSpPr>
        <p:spPr>
          <a:xfrm>
            <a:off x="2915073" y="2188434"/>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Formulation</a:t>
            </a:r>
            <a:endParaRPr lang="zh-CN" altLang="en-US" sz="24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9A7559AE-ADFA-4E10-9AB4-DD1D4B0FE001}"/>
              </a:ext>
            </a:extLst>
          </p:cNvPr>
          <p:cNvSpPr txBox="1"/>
          <p:nvPr/>
        </p:nvSpPr>
        <p:spPr>
          <a:xfrm>
            <a:off x="2915073" y="1281145"/>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Type</a:t>
            </a:r>
            <a:endParaRPr lang="zh-CN" altLang="en-US" sz="24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508FE22C-88CF-4331-A64A-A70EE92439C1}"/>
              </a:ext>
            </a:extLst>
          </p:cNvPr>
          <p:cNvSpPr txBox="1"/>
          <p:nvPr/>
        </p:nvSpPr>
        <p:spPr>
          <a:xfrm>
            <a:off x="2915073" y="4034657"/>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Results &amp; Future Work</a:t>
            </a:r>
            <a:endParaRPr lang="zh-CN" altLang="en-US" sz="2400" dirty="0">
              <a:solidFill>
                <a:schemeClr val="tx1">
                  <a:lumMod val="75000"/>
                  <a:lumOff val="25000"/>
                </a:schemeClr>
              </a:solidFill>
            </a:endParaRPr>
          </a:p>
        </p:txBody>
      </p:sp>
      <p:sp>
        <p:nvSpPr>
          <p:cNvPr id="31" name="文本框 30">
            <a:extLst>
              <a:ext uri="{FF2B5EF4-FFF2-40B4-BE49-F238E27FC236}">
                <a16:creationId xmlns:a16="http://schemas.microsoft.com/office/drawing/2014/main" id="{F082F873-48E1-4A7E-82FA-718BB47F68F4}"/>
              </a:ext>
            </a:extLst>
          </p:cNvPr>
          <p:cNvSpPr txBox="1"/>
          <p:nvPr/>
        </p:nvSpPr>
        <p:spPr>
          <a:xfrm>
            <a:off x="2915073" y="3114683"/>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Task Specification</a:t>
            </a:r>
            <a:endParaRPr lang="zh-CN" altLang="en-US" sz="2400" dirty="0"/>
          </a:p>
        </p:txBody>
      </p:sp>
    </p:spTree>
    <p:extLst>
      <p:ext uri="{BB962C8B-B14F-4D97-AF65-F5344CB8AC3E}">
        <p14:creationId xmlns:p14="http://schemas.microsoft.com/office/powerpoint/2010/main" val="1846209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78"/>
            <a:ext cx="7461255" cy="4921499"/>
          </a:xfrm>
        </p:spPr>
        <p:txBody>
          <a:bodyPr>
            <a:noAutofit/>
          </a:bodyPr>
          <a:lstStyle/>
          <a:p>
            <a:pPr>
              <a:lnSpc>
                <a:spcPct val="150000"/>
              </a:lnSpc>
            </a:pPr>
            <a:r>
              <a:rPr lang="en-US" altLang="zh-CN" sz="1200" b="1" dirty="0">
                <a:latin typeface="Times New Roman" panose="02020603050405020304" pitchFamily="18" charset="0"/>
                <a:cs typeface="Times New Roman" panose="02020603050405020304" pitchFamily="18" charset="0"/>
              </a:rPr>
              <a:t>Document</a:t>
            </a:r>
            <a:r>
              <a:rPr lang="en-US" altLang="zh-CN" sz="1200" b="1" dirty="0">
                <a:solidFill>
                  <a:schemeClr val="accent1"/>
                </a:solidFill>
                <a:latin typeface="Times New Roman" panose="02020603050405020304" pitchFamily="18" charset="0"/>
                <a:cs typeface="Times New Roman" panose="02020603050405020304" pitchFamily="18" charset="0"/>
              </a:rPr>
              <a:t>: ( @entity5 ) the owner of a @entity3 restaurant in @entity4 , @entity0 has been arrested following an uproar over its policy of banning </a:t>
            </a:r>
            <a:r>
              <a:rPr lang="en-US" altLang="zh-CN" sz="1200" b="1" dirty="0">
                <a:solidFill>
                  <a:srgbClr val="FF0000"/>
                </a:solidFill>
                <a:latin typeface="Times New Roman" panose="02020603050405020304" pitchFamily="18" charset="0"/>
                <a:cs typeface="Times New Roman" panose="02020603050405020304" pitchFamily="18" charset="0"/>
              </a:rPr>
              <a:t>@entity9</a:t>
            </a:r>
            <a:r>
              <a:rPr lang="en-US" altLang="zh-CN" sz="1200" b="1" dirty="0">
                <a:latin typeface="Times New Roman" panose="02020603050405020304" pitchFamily="18" charset="0"/>
                <a:cs typeface="Times New Roman" panose="02020603050405020304" pitchFamily="18" charset="0"/>
              </a:rPr>
              <a:t> </a:t>
            </a:r>
            <a:r>
              <a:rPr lang="en-US" altLang="zh-CN" sz="1200" b="1" dirty="0">
                <a:solidFill>
                  <a:schemeClr val="accent1"/>
                </a:solidFill>
                <a:latin typeface="Times New Roman" panose="02020603050405020304" pitchFamily="18" charset="0"/>
                <a:cs typeface="Times New Roman" panose="02020603050405020304" pitchFamily="18" charset="0"/>
              </a:rPr>
              <a:t>customers at night</a:t>
            </a:r>
            <a:r>
              <a:rPr lang="en-US" altLang="zh-CN" sz="1200" dirty="0">
                <a:solidFill>
                  <a:schemeClr val="accent1"/>
                </a:solidFill>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 according to reports . owner @entity11 was arrested for operating a restaurant without a valid license shortly after local press ran a story alleging that @entity0 reporters were turned away from the restaurant -- for being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 @entity0 's @entity19 newspaper carried a story </a:t>
            </a:r>
            <a:r>
              <a:rPr lang="en-US" altLang="zh-CN" sz="1200" dirty="0" err="1">
                <a:latin typeface="Times New Roman" panose="02020603050405020304" pitchFamily="18" charset="0"/>
                <a:cs typeface="Times New Roman" panose="02020603050405020304" pitchFamily="18" charset="0"/>
              </a:rPr>
              <a:t>monday</a:t>
            </a:r>
            <a:r>
              <a:rPr lang="en-US" altLang="zh-CN" sz="1200" dirty="0">
                <a:latin typeface="Times New Roman" panose="02020603050405020304" pitchFamily="18" charset="0"/>
                <a:cs typeface="Times New Roman" panose="02020603050405020304" pitchFamily="18" charset="0"/>
              </a:rPr>
              <a:t> that its reporters had been barred entry to the restaurant , being told by a guard at the entrance that " the time for @entity9 is over " when the journalists arrived at 7 p.m. only locals accompanied by @entity3 , @entity31 or @entity32 patrons would be admitted , the newspaper reported . … . @entity3 is the largest outside investor in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economies but resentment against @entity3 in @entity0 and other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nations is significant as many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often regard @entity3 businesses as , in the words of one @entity3 journalist , " resource predators " or " environmental vandals . " one @entity0 reporter commenting on the restaurant 's ban likened the policy to a new form of colonialism in </a:t>
            </a:r>
            <a:r>
              <a:rPr lang="en-US" altLang="zh-CN" sz="1200" dirty="0">
                <a:solidFill>
                  <a:srgbClr val="FF0000"/>
                </a:solidFill>
                <a:latin typeface="Times New Roman" panose="02020603050405020304" pitchFamily="18" charset="0"/>
                <a:cs typeface="Times New Roman" panose="02020603050405020304" pitchFamily="18" charset="0"/>
              </a:rPr>
              <a:t>@entity9 </a:t>
            </a:r>
            <a:r>
              <a:rPr lang="en-US" altLang="zh-CN" sz="1200" dirty="0">
                <a:latin typeface="Times New Roman" panose="02020603050405020304" pitchFamily="18" charset="0"/>
                <a:cs typeface="Times New Roman" panose="02020603050405020304" pitchFamily="18" charset="0"/>
              </a:rPr>
              <a:t>. there is this @entity3 restaurant next to @entity4 hospital and my two colleagues @entity114 and @entity117 and ...</a:t>
            </a:r>
          </a:p>
          <a:p>
            <a:pPr>
              <a:lnSpc>
                <a:spcPct val="150000"/>
              </a:lnSpc>
            </a:pPr>
            <a:r>
              <a:rPr lang="en-US" altLang="zh-CN" sz="1200" b="1" dirty="0">
                <a:latin typeface="Times New Roman" panose="02020603050405020304" pitchFamily="18" charset="0"/>
                <a:cs typeface="Times New Roman" panose="02020603050405020304" pitchFamily="18" charset="0"/>
              </a:rPr>
              <a:t>Question</a:t>
            </a:r>
            <a:r>
              <a:rPr lang="en-US" altLang="zh-CN" sz="1200" dirty="0">
                <a:latin typeface="Times New Roman" panose="02020603050405020304" pitchFamily="18" charset="0"/>
                <a:cs typeface="Times New Roman" panose="02020603050405020304" pitchFamily="18" charset="0"/>
              </a:rPr>
              <a:t>: a @entity3 - owned restaurant in @entity4 was criticized for having discriminatory policies banning black </a:t>
            </a:r>
            <a:r>
              <a:rPr lang="en-US" altLang="zh-CN" sz="1200" dirty="0">
                <a:solidFill>
                  <a:srgbClr val="00B050"/>
                </a:solidFill>
                <a:latin typeface="Times New Roman" panose="02020603050405020304" pitchFamily="18" charset="0"/>
                <a:cs typeface="Times New Roman" panose="02020603050405020304" pitchFamily="18" charset="0"/>
              </a:rPr>
              <a:t>@placeholder</a:t>
            </a:r>
          </a:p>
          <a:p>
            <a:pPr>
              <a:lnSpc>
                <a:spcPct val="150000"/>
              </a:lnSpc>
            </a:pPr>
            <a:r>
              <a:rPr lang="en-US" altLang="zh-CN" sz="1200" b="1" dirty="0">
                <a:latin typeface="Times New Roman" panose="02020603050405020304" pitchFamily="18" charset="0"/>
                <a:cs typeface="Times New Roman" panose="02020603050405020304" pitchFamily="18" charset="0"/>
              </a:rPr>
              <a:t>Answer: </a:t>
            </a:r>
            <a:r>
              <a:rPr lang="en-US" altLang="zh-CN" sz="1200" dirty="0">
                <a:latin typeface="Times New Roman" panose="02020603050405020304" pitchFamily="18" charset="0"/>
                <a:cs typeface="Times New Roman" panose="02020603050405020304" pitchFamily="18" charset="0"/>
              </a:rPr>
              <a:t>@entity9</a:t>
            </a:r>
          </a:p>
          <a:p>
            <a:pPr>
              <a:lnSpc>
                <a:spcPct val="150000"/>
              </a:lnSpc>
            </a:pPr>
            <a:r>
              <a:rPr lang="en-US" altLang="zh-CN" sz="1200" dirty="0">
                <a:latin typeface="Times New Roman" panose="02020603050405020304" pitchFamily="18" charset="0"/>
                <a:cs typeface="Times New Roman" panose="02020603050405020304" pitchFamily="18" charset="0"/>
              </a:rPr>
              <a:t>The example is from CNN dataset</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Problem Type: Cloze Type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5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78"/>
            <a:ext cx="7461255" cy="4921499"/>
          </a:xfrm>
        </p:spPr>
        <p:txBody>
          <a:bodyPr>
            <a:noAutofit/>
          </a:bodyPr>
          <a:lstStyle/>
          <a:p>
            <a:pPr>
              <a:lnSpc>
                <a:spcPct val="150000"/>
              </a:lnSpc>
            </a:pPr>
            <a:r>
              <a:rPr lang="en-US" altLang="zh-CN" sz="1200" b="1" dirty="0">
                <a:latin typeface="Times New Roman" panose="02020603050405020304" pitchFamily="18" charset="0"/>
                <a:cs typeface="Times New Roman" panose="02020603050405020304" pitchFamily="18" charset="0"/>
              </a:rPr>
              <a:t>Document</a:t>
            </a:r>
            <a:r>
              <a:rPr lang="en-US" altLang="zh-CN" sz="1200" dirty="0">
                <a:solidFill>
                  <a:schemeClr val="accent1"/>
                </a:solidFill>
                <a:latin typeface="Times New Roman" panose="02020603050405020304" pitchFamily="18" charset="0"/>
                <a:cs typeface="Times New Roman" panose="02020603050405020304" pitchFamily="18" charset="0"/>
              </a:rPr>
              <a:t>: </a:t>
            </a:r>
            <a:r>
              <a:rPr lang="en-US" altLang="zh-CN" sz="1200" b="1" dirty="0">
                <a:solidFill>
                  <a:srgbClr val="FF0000"/>
                </a:solidFill>
                <a:latin typeface="Times New Roman" panose="02020603050405020304" pitchFamily="18" charset="0"/>
                <a:cs typeface="Times New Roman" panose="02020603050405020304" pitchFamily="18" charset="0"/>
              </a:rPr>
              <a:t>James</a:t>
            </a:r>
            <a:r>
              <a:rPr lang="en-US" altLang="zh-CN" sz="1200" b="1" dirty="0">
                <a:solidFill>
                  <a:schemeClr val="accent1">
                    <a:lumMod val="60000"/>
                    <a:lumOff val="40000"/>
                  </a:schemeClr>
                </a:solidFill>
                <a:latin typeface="Times New Roman" panose="02020603050405020304" pitchFamily="18" charset="0"/>
                <a:cs typeface="Times New Roman" panose="02020603050405020304" pitchFamily="18" charset="0"/>
              </a:rPr>
              <a:t> the Turtle was always getting in trouble</a:t>
            </a:r>
            <a:r>
              <a:rPr lang="en-US" altLang="zh-CN" sz="1200" dirty="0">
                <a:latin typeface="Times New Roman" panose="02020603050405020304" pitchFamily="18" charset="0"/>
                <a:cs typeface="Times New Roman" panose="02020603050405020304" pitchFamily="18" charset="0"/>
              </a:rPr>
              <a:t>. Sometimes he'd reach into the freezer and empty out all the food. Other times he'd sled on the deck and get a splinter. His aunt Jane tried as hard as she could to keep him out of trouble, but he was sneaky and got into lots of trouble behind her back. One day, James thought he would go into town and see what kind of trouble he could get into. He went to the grocery store and pulled all the pudding off the shelves and ate two jars. Then he walked to the fast food restaurant and ordered 15 bags of fries. He didn't pay, and instead headed home. His aunt was waiting for him in his room. She told James that she loved him, but he would have to start acting like a well-behaved turtle. After about a month, and after getting into lots of trouble, James finally made up his mind to be a better turtle. </a:t>
            </a:r>
          </a:p>
          <a:p>
            <a:pPr>
              <a:lnSpc>
                <a:spcPct val="150000"/>
              </a:lnSpc>
            </a:pPr>
            <a:r>
              <a:rPr lang="en-US" altLang="zh-CN" sz="1200" b="1" dirty="0">
                <a:latin typeface="Times New Roman" panose="02020603050405020304" pitchFamily="18" charset="0"/>
                <a:cs typeface="Times New Roman" panose="02020603050405020304" pitchFamily="18" charset="0"/>
              </a:rPr>
              <a:t>Question</a:t>
            </a:r>
            <a:r>
              <a:rPr lang="en-US" altLang="zh-CN" sz="1200" dirty="0">
                <a:latin typeface="Times New Roman" panose="02020603050405020304" pitchFamily="18" charset="0"/>
                <a:cs typeface="Times New Roman" panose="02020603050405020304" pitchFamily="18" charset="0"/>
              </a:rPr>
              <a:t>: What is the name of the trouble making turtle:</a:t>
            </a:r>
          </a:p>
          <a:p>
            <a:pPr lvl="1">
              <a:lnSpc>
                <a:spcPct val="150000"/>
              </a:lnSpc>
            </a:pPr>
            <a:r>
              <a:rPr lang="en-US" altLang="zh-CN" sz="1200" dirty="0">
                <a:latin typeface="Times New Roman" panose="02020603050405020304" pitchFamily="18" charset="0"/>
                <a:cs typeface="Times New Roman" panose="02020603050405020304" pitchFamily="18" charset="0"/>
              </a:rPr>
              <a:t>A) Fries</a:t>
            </a:r>
          </a:p>
          <a:p>
            <a:pPr lvl="1">
              <a:lnSpc>
                <a:spcPct val="150000"/>
              </a:lnSpc>
            </a:pPr>
            <a:r>
              <a:rPr lang="en-US" altLang="zh-CN" sz="1200" dirty="0">
                <a:latin typeface="Times New Roman" panose="02020603050405020304" pitchFamily="18" charset="0"/>
                <a:cs typeface="Times New Roman" panose="02020603050405020304" pitchFamily="18" charset="0"/>
              </a:rPr>
              <a:t>B) Pudding</a:t>
            </a:r>
          </a:p>
          <a:p>
            <a:pPr lvl="1">
              <a:lnSpc>
                <a:spcPct val="150000"/>
              </a:lnSpc>
            </a:pPr>
            <a:r>
              <a:rPr lang="en-US" altLang="zh-CN" sz="1200" dirty="0">
                <a:latin typeface="Times New Roman" panose="02020603050405020304" pitchFamily="18" charset="0"/>
                <a:cs typeface="Times New Roman" panose="02020603050405020304" pitchFamily="18" charset="0"/>
              </a:rPr>
              <a:t>C) James</a:t>
            </a:r>
          </a:p>
          <a:p>
            <a:pPr lvl="1">
              <a:lnSpc>
                <a:spcPct val="150000"/>
              </a:lnSpc>
            </a:pPr>
            <a:r>
              <a:rPr lang="en-US" altLang="zh-CN" sz="1200" dirty="0">
                <a:latin typeface="Times New Roman" panose="02020603050405020304" pitchFamily="18" charset="0"/>
                <a:cs typeface="Times New Roman" panose="02020603050405020304" pitchFamily="18" charset="0"/>
              </a:rPr>
              <a:t>D) Jane</a:t>
            </a:r>
          </a:p>
          <a:p>
            <a:pPr>
              <a:lnSpc>
                <a:spcPct val="150000"/>
              </a:lnSpc>
            </a:pPr>
            <a:r>
              <a:rPr lang="en-US" altLang="zh-CN" sz="1200" b="1" dirty="0">
                <a:latin typeface="Times New Roman" panose="02020603050405020304" pitchFamily="18" charset="0"/>
                <a:cs typeface="Times New Roman" panose="02020603050405020304" pitchFamily="18" charset="0"/>
              </a:rPr>
              <a:t>Answer: </a:t>
            </a:r>
            <a:r>
              <a:rPr lang="en-US" altLang="zh-CN" sz="1200" dirty="0">
                <a:latin typeface="Times New Roman" panose="02020603050405020304" pitchFamily="18" charset="0"/>
                <a:cs typeface="Times New Roman" panose="02020603050405020304" pitchFamily="18" charset="0"/>
              </a:rPr>
              <a:t>C)</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Problem Type: Multiple Choice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99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78"/>
            <a:ext cx="7461255" cy="4910195"/>
          </a:xfrm>
        </p:spPr>
        <p:txBody>
          <a:bodyPr>
            <a:noAutofit/>
          </a:bodyPr>
          <a:lstStyle/>
          <a:p>
            <a:pPr>
              <a:lnSpc>
                <a:spcPct val="150000"/>
              </a:lnSpc>
            </a:pPr>
            <a:r>
              <a:rPr lang="en-US" altLang="zh-CN" b="1" dirty="0">
                <a:latin typeface="Times New Roman" panose="02020603050405020304" pitchFamily="18" charset="0"/>
                <a:cs typeface="Times New Roman" panose="02020603050405020304" pitchFamily="18" charset="0"/>
              </a:rPr>
              <a:t>Document</a:t>
            </a:r>
            <a:r>
              <a:rPr lang="en-US" altLang="zh-CN" dirty="0">
                <a:solidFill>
                  <a:schemeClr val="accent1"/>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meteorology, precipitation is any product of the condensation of atmospheric water vapor that falls under gravity. The main forms of precipitation include drizzle, rain, sleet, snow, graupel and hail... Precipitation forms as smaller droplets coalesce via collision with other rain drops or ice crystals </a:t>
            </a:r>
            <a:r>
              <a:rPr lang="en-US" altLang="zh-CN" b="1" dirty="0">
                <a:solidFill>
                  <a:srgbClr val="FF0000"/>
                </a:solidFill>
                <a:latin typeface="Times New Roman" panose="02020603050405020304" pitchFamily="18" charset="0"/>
                <a:cs typeface="Times New Roman" panose="02020603050405020304" pitchFamily="18" charset="0"/>
              </a:rPr>
              <a:t>within a cloud</a:t>
            </a:r>
            <a:r>
              <a:rPr lang="en-US" altLang="zh-CN" dirty="0">
                <a:latin typeface="Times New Roman" panose="02020603050405020304" pitchFamily="18" charset="0"/>
                <a:cs typeface="Times New Roman" panose="02020603050405020304" pitchFamily="18" charset="0"/>
              </a:rPr>
              <a:t>. Short, intense periods of rain in scattered locations are called “showers”. </a:t>
            </a:r>
          </a:p>
          <a:p>
            <a:pPr>
              <a:lnSpc>
                <a:spcPct val="150000"/>
              </a:lnSpc>
            </a:pPr>
            <a:r>
              <a:rPr lang="en-US" altLang="zh-CN" b="1" dirty="0">
                <a:latin typeface="Times New Roman" panose="02020603050405020304" pitchFamily="18" charset="0"/>
                <a:cs typeface="Times New Roman" panose="02020603050405020304" pitchFamily="18" charset="0"/>
              </a:rPr>
              <a:t>Question</a:t>
            </a:r>
            <a:r>
              <a:rPr lang="en-US" altLang="zh-CN" dirty="0">
                <a:latin typeface="Times New Roman" panose="02020603050405020304" pitchFamily="18" charset="0"/>
                <a:cs typeface="Times New Roman" panose="02020603050405020304" pitchFamily="18" charset="0"/>
              </a:rPr>
              <a:t>: Where do water droplets collide with ice crystals to form precipitation?</a:t>
            </a:r>
          </a:p>
          <a:p>
            <a:pPr>
              <a:lnSpc>
                <a:spcPct val="150000"/>
              </a:lnSpc>
            </a:pPr>
            <a:r>
              <a:rPr lang="en-US" altLang="zh-CN" b="1" dirty="0">
                <a:latin typeface="Times New Roman" panose="02020603050405020304" pitchFamily="18" charset="0"/>
                <a:cs typeface="Times New Roman" panose="02020603050405020304" pitchFamily="18" charset="0"/>
              </a:rPr>
              <a:t>Answer: </a:t>
            </a:r>
            <a:r>
              <a:rPr lang="en-US" altLang="zh-CN" dirty="0">
                <a:latin typeface="Times New Roman" panose="02020603050405020304" pitchFamily="18" charset="0"/>
                <a:cs typeface="Times New Roman" panose="02020603050405020304" pitchFamily="18" charset="0"/>
              </a:rPr>
              <a:t>within a cloud</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Problem Type: Span Prediction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9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94028" y="1685680"/>
            <a:ext cx="7461255" cy="4999207"/>
          </a:xfrm>
        </p:spPr>
        <p:txBody>
          <a:bodyPr>
            <a:noAutofit/>
          </a:bodyPr>
          <a:lstStyle/>
          <a:p>
            <a:pPr>
              <a:lnSpc>
                <a:spcPct val="150000"/>
              </a:lnSpc>
            </a:pPr>
            <a:r>
              <a:rPr lang="en-US" altLang="zh-CN" sz="1600" b="1" dirty="0">
                <a:latin typeface="Times New Roman" panose="02020603050405020304" pitchFamily="18" charset="0"/>
                <a:cs typeface="Times New Roman" panose="02020603050405020304" pitchFamily="18" charset="0"/>
              </a:rPr>
              <a:t>Document</a:t>
            </a:r>
            <a:r>
              <a:rPr lang="en-US" altLang="zh-CN" sz="1600" dirty="0">
                <a:solidFill>
                  <a:schemeClr val="accent1"/>
                </a:solidFill>
                <a:latin typeface="Times New Roman" panose="02020603050405020304" pitchFamily="18" charset="0"/>
                <a:cs typeface="Times New Roman" panose="02020603050405020304" pitchFamily="18" charset="0"/>
              </a:rPr>
              <a:t>: </a:t>
            </a:r>
            <a:r>
              <a:rPr lang="en-US" altLang="zh-CN" sz="1600" b="1" dirty="0">
                <a:solidFill>
                  <a:schemeClr val="accent1"/>
                </a:solidFill>
                <a:latin typeface="Times New Roman" panose="02020603050405020304" pitchFamily="18" charset="0"/>
                <a:cs typeface="Times New Roman" panose="02020603050405020304" pitchFamily="18" charset="0"/>
              </a:rPr>
              <a:t>James the Turtle was always getting in trouble. </a:t>
            </a:r>
            <a:r>
              <a:rPr lang="en-US" altLang="zh-CN" sz="1600" dirty="0">
                <a:latin typeface="Times New Roman" panose="02020603050405020304" pitchFamily="18" charset="0"/>
                <a:cs typeface="Times New Roman" panose="02020603050405020304" pitchFamily="18" charset="0"/>
              </a:rPr>
              <a:t>Sometimes he'd reach into the freezer and empty out all the food. Other times he'd sled on the deck and get a splinter. His aunt Jane tried as hard as she could to keep him out of trouble, but he was sneaky and got into lots of trouble behind her back. One day, James thought he would go into town and see what kind of trouble he could get into. He went to the grocery store and pulled all the pudding off the shelves and ate two jars. Then he walked to the fast food restaurant and ordered 15 bags of fries. He didn't pay, and instead headed home. His aunt was waiting for him in his room. She told James that she loved him, but he would have to start acting like a well-behaved turtle. After about a month, and after getting into lots of trouble, James finally made up his mind to be a better turtle. </a:t>
            </a:r>
          </a:p>
          <a:p>
            <a:pPr>
              <a:lnSpc>
                <a:spcPct val="150000"/>
              </a:lnSpc>
            </a:pPr>
            <a:r>
              <a:rPr lang="en-US" altLang="zh-CN" sz="1600" b="1" dirty="0">
                <a:latin typeface="Times New Roman" panose="02020603050405020304" pitchFamily="18" charset="0"/>
                <a:cs typeface="Times New Roman" panose="02020603050405020304" pitchFamily="18" charset="0"/>
              </a:rPr>
              <a:t>Question</a:t>
            </a:r>
            <a:r>
              <a:rPr lang="en-US" altLang="zh-CN" sz="1600" dirty="0">
                <a:latin typeface="Times New Roman" panose="02020603050405020304" pitchFamily="18" charset="0"/>
                <a:cs typeface="Times New Roman" panose="02020603050405020304" pitchFamily="18" charset="0"/>
              </a:rPr>
              <a:t>: Who is James?</a:t>
            </a:r>
          </a:p>
          <a:p>
            <a:pPr>
              <a:lnSpc>
                <a:spcPct val="150000"/>
              </a:lnSpc>
            </a:pPr>
            <a:r>
              <a:rPr lang="en-US" altLang="zh-CN" sz="1600" b="1" dirty="0">
                <a:latin typeface="Times New Roman" panose="02020603050405020304" pitchFamily="18" charset="0"/>
                <a:cs typeface="Times New Roman" panose="02020603050405020304" pitchFamily="18" charset="0"/>
              </a:rPr>
              <a:t>Answer: </a:t>
            </a:r>
            <a:r>
              <a:rPr lang="en-US" altLang="zh-CN" sz="1600" dirty="0">
                <a:latin typeface="Times New Roman" panose="02020603050405020304" pitchFamily="18" charset="0"/>
                <a:cs typeface="Times New Roman" panose="02020603050405020304" pitchFamily="18" charset="0"/>
              </a:rPr>
              <a:t>James is a turtle</a:t>
            </a:r>
          </a:p>
        </p:txBody>
      </p:sp>
      <p:sp>
        <p:nvSpPr>
          <p:cNvPr id="3" name="标题 2"/>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Problem Type: Free Form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3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目录 </a:t>
            </a:r>
            <a:r>
              <a:rPr lang="en-US" altLang="zh-CN" dirty="0">
                <a:latin typeface="微软雅黑" panose="020B0503020204020204" pitchFamily="34" charset="-122"/>
                <a:ea typeface="微软雅黑" panose="020B0503020204020204" pitchFamily="34" charset="-122"/>
              </a:rPr>
              <a:t>Contents</a:t>
            </a:r>
            <a:endParaRPr lang="zh-CN" altLang="en-US" dirty="0">
              <a:latin typeface="微软雅黑" panose="020B0503020204020204" pitchFamily="34" charset="-122"/>
              <a:ea typeface="微软雅黑" panose="020B0503020204020204" pitchFamily="34" charset="-122"/>
            </a:endParaRPr>
          </a:p>
        </p:txBody>
      </p:sp>
      <p:sp>
        <p:nvSpPr>
          <p:cNvPr id="4" name="Freeform 10"/>
          <p:cNvSpPr>
            <a:spLocks/>
          </p:cNvSpPr>
          <p:nvPr userDrawn="1"/>
        </p:nvSpPr>
        <p:spPr bwMode="auto">
          <a:xfrm>
            <a:off x="1841538" y="1367358"/>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userDrawn="1"/>
        </p:nvSpPr>
        <p:spPr>
          <a:xfrm>
            <a:off x="2071647" y="130355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0"/>
          <p:cNvSpPr>
            <a:spLocks/>
          </p:cNvSpPr>
          <p:nvPr userDrawn="1"/>
        </p:nvSpPr>
        <p:spPr bwMode="auto">
          <a:xfrm>
            <a:off x="1841538" y="2287330"/>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userDrawn="1"/>
        </p:nvSpPr>
        <p:spPr>
          <a:xfrm>
            <a:off x="2071647" y="2223524"/>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userDrawn="1"/>
        </p:nvSpPr>
        <p:spPr bwMode="auto">
          <a:xfrm>
            <a:off x="1841538" y="3207304"/>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userDrawn="1"/>
        </p:nvSpPr>
        <p:spPr>
          <a:xfrm>
            <a:off x="2071647" y="3143497"/>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Freeform 10"/>
          <p:cNvSpPr>
            <a:spLocks/>
          </p:cNvSpPr>
          <p:nvPr userDrawn="1"/>
        </p:nvSpPr>
        <p:spPr bwMode="auto">
          <a:xfrm>
            <a:off x="1841538" y="4127277"/>
            <a:ext cx="843427" cy="343859"/>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userDrawn="1"/>
        </p:nvSpPr>
        <p:spPr>
          <a:xfrm>
            <a:off x="2071647" y="4063470"/>
            <a:ext cx="383207" cy="443227"/>
          </a:xfrm>
          <a:prstGeom prst="rect">
            <a:avLst/>
          </a:prstGeom>
          <a:noFill/>
        </p:spPr>
        <p:txBody>
          <a:bodyPr wrap="none"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C6DA1D9-BB17-4434-904F-2994AE5B4230}"/>
              </a:ext>
            </a:extLst>
          </p:cNvPr>
          <p:cNvSpPr txBox="1"/>
          <p:nvPr/>
        </p:nvSpPr>
        <p:spPr>
          <a:xfrm>
            <a:off x="2915073" y="2188434"/>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Formulation</a:t>
            </a:r>
            <a:endParaRPr lang="zh-CN" altLang="en-US" sz="2400"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BAAF7866-A252-447F-B776-26FE3E2BB8E7}"/>
              </a:ext>
            </a:extLst>
          </p:cNvPr>
          <p:cNvSpPr txBox="1"/>
          <p:nvPr/>
        </p:nvSpPr>
        <p:spPr>
          <a:xfrm>
            <a:off x="2915073" y="1281145"/>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Problem Type</a:t>
            </a:r>
            <a:endParaRPr lang="zh-CN" altLang="en-US" sz="2400"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CB52F566-7DA5-4A3E-9035-E39B17E328A5}"/>
              </a:ext>
            </a:extLst>
          </p:cNvPr>
          <p:cNvSpPr txBox="1"/>
          <p:nvPr/>
        </p:nvSpPr>
        <p:spPr>
          <a:xfrm>
            <a:off x="2915073" y="4034657"/>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Results &amp; Future Work</a:t>
            </a:r>
            <a:endParaRPr lang="zh-CN" altLang="en-US" sz="2400" dirty="0">
              <a:solidFill>
                <a:schemeClr val="tx1">
                  <a:lumMod val="75000"/>
                  <a:lumOff val="25000"/>
                </a:schemeClr>
              </a:solidFill>
            </a:endParaRPr>
          </a:p>
        </p:txBody>
      </p:sp>
      <p:sp>
        <p:nvSpPr>
          <p:cNvPr id="31" name="文本框 30">
            <a:extLst>
              <a:ext uri="{FF2B5EF4-FFF2-40B4-BE49-F238E27FC236}">
                <a16:creationId xmlns:a16="http://schemas.microsoft.com/office/drawing/2014/main" id="{0F4F8EEF-58DC-4730-9A3D-0E3764638F2D}"/>
              </a:ext>
            </a:extLst>
          </p:cNvPr>
          <p:cNvSpPr txBox="1"/>
          <p:nvPr/>
        </p:nvSpPr>
        <p:spPr>
          <a:xfrm>
            <a:off x="2915073" y="3114683"/>
            <a:ext cx="4387392"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Task Specification</a:t>
            </a:r>
            <a:endParaRPr lang="zh-CN" altLang="en-US" sz="2400" dirty="0"/>
          </a:p>
        </p:txBody>
      </p:sp>
    </p:spTree>
    <p:extLst>
      <p:ext uri="{BB962C8B-B14F-4D97-AF65-F5344CB8AC3E}">
        <p14:creationId xmlns:p14="http://schemas.microsoft.com/office/powerpoint/2010/main" val="3595279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9.75"/>
  <p:tag name="ORIGINALWIDTH" val="1024.5"/>
  <p:tag name="LATEXADDIN" val="\documentclass{article}&#10;\usepackage{amsmath}&#10;\pagestyle{empty}&#10;\begin{document}&#10;&#10;&#10;$q = (q_1, q_2, \cdots, q_{lq})$&#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4.75"/>
  <p:tag name="ORIGINALWIDTH" val="606"/>
  <p:tag name="LATEXADDIN" val="\documentclass{article}&#10;\usepackage{amsmath}&#10;\pagestyle{empty}&#10;\begin{document}&#10;&#10;$o_i = \widetilde{q_i} \odot p_i$&#10;&#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98"/>
  <p:tag name="ORIGINALWIDTH" val="951.75"/>
  <p:tag name="LATEXADDIN" val="\documentclass{article}&#10;\usepackage{amsmath}&#10;\pagestyle{empty}&#10;\begin{document}&#10;&#10;&#10;$\alpha_i = \frac{\exp{(q W p_i)}}{\sum_i \exp{(q W p_i)}}$&#10;&#10;\end{document}"/>
  <p:tag name="IGUANATEXSIZE" val="20"/>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32.75"/>
  <p:tag name="ORIGINALWIDTH" val="623.25"/>
  <p:tag name="LATEXADDIN" val="\documentclass{article}&#10;\usepackage{amsmath}&#10;\pagestyle{empty}&#10;\begin{document}&#10;&#10;$o = \sum_i \alpha_iq_i$&#10;&#10;&#10;\end{document}"/>
  <p:tag name="IGUANATEXSIZE" val="20"/>
  <p:tag name="IGUANATEXCURSOR" val="81"/>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32.75"/>
  <p:tag name="ORIGINALWIDTH" val="623.25"/>
  <p:tag name="LATEXADDIN" val="\documentclass{article}&#10;\usepackage{amsmath}&#10;\pagestyle{empty}&#10;\begin{document}&#10;&#10;$o = \sum_i \alpha_iq_i$&#10;&#10;&#10;\end{document}"/>
  <p:tag name="IGUANATEXSIZE" val="20"/>
  <p:tag name="IGUANATEXCURSOR" val="81"/>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10.25"/>
  <p:tag name="ORIGINALWIDTH" val="495.75"/>
  <p:tag name="LATEXADDIN" val="\documentclass{article}&#10;\usepackage{amsmath}&#10;\pagestyle{empty}&#10;\begin{document}&#10;&#10;$p_i, q_i \in \mathcal{V}$&#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44"/>
  <p:tag name="ORIGINALWIDTH" val="928.5"/>
  <p:tag name="LATEXADDIN" val="\documentclass{article}&#10;\usepackage{amsmath}&#10;\pagestyle{empty}&#10;\begin{document}&#10;&#10;&#10;$\{d^{(i)}, q^{(i)}, a^{(i)}\}_{i=1}^n$&#10;&#10;\end{document}"/>
  <p:tag name="IGUANATEXSIZE" val="20"/>
  <p:tag name="IGUANATEXCURSOR" val="120"/>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6"/>
  <p:tag name="ORIGINALWIDTH" val="1059.75"/>
  <p:tag name="LATEXADDIN" val="\documentclass{article}&#10;\usepackage{amsmath}&#10;\pagestyle{empty}&#10;\begin{document}&#10;&#10;&#10;$d = (d_1, d_2, \cdots, d_{l_d})$&#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86.75"/>
  <p:tag name="ORIGINALWIDTH" val="819.75"/>
  <p:tag name="LATEXADDIN" val="\documentclass{article}&#10;\usepackage{amsmath}&#10;\pagestyle{empty}&#10;\begin{document}&#10;&#10;&#10;$\alpha_i = \frac{\exp{Wq_i}}{\sum_{i}\exp{Wq_i}}$&#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32.75"/>
  <p:tag name="ORIGINALWIDTH" val="623.25"/>
  <p:tag name="LATEXADDIN" val="\documentclass{article}&#10;\usepackage{amsmath}&#10;\pagestyle{empty}&#10;\begin{document}&#10;&#10;$o = \sum_i \alpha_i q_i$&#10;&#10;&#10;\end{document}"/>
  <p:tag name="IGUANATEXSIZE" val="20"/>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98"/>
  <p:tag name="ORIGINALWIDTH" val="871.5"/>
  <p:tag name="LATEXADDIN" val="\documentclass{article}&#10;\usepackage{amsmath}&#10;\pagestyle{empty}&#10;\begin{document}&#10;&#10;&#10;$\alpha_i = \frac{\exp{(q_i \cdot p)}}{\sum_{i}\exp{(q_i \cdot p)}}$&#10;&#10;\end{document}"/>
  <p:tag name="IGUANATEXSIZE" val="20"/>
  <p:tag name="IGUANATEXCURSOR" val="146"/>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98"/>
  <p:tag name="ORIGINALWIDTH" val="948.75"/>
  <p:tag name="LATEXADDIN" val="\documentclass{article}&#10;\usepackage{amsmath}&#10;\pagestyle{empty}&#10;\begin{document}&#10;&#10;&#10;$\alpha_i = \frac{\exp{(q_i W p)}}{\sum_i\exp{(q_i W p)}}$&#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14.75"/>
  <p:tag name="ORIGINALWIDTH" val="435.75"/>
  <p:tag name="LATEXADDIN" val="\documentclass{article}&#10;\usepackage{amsmath}&#10;\pagestyle{empty}&#10;\begin{document}&#10;&#10;&#10;$\widetilde{q_i} = \alpha_i q$&#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2016-VI主题-蓝">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6-VI主题-蓝" id="{1B918C6D-2D61-4306-88BA-3CA31BAAF13F}" vid="{A734D909-B61D-48C4-8B37-4CE49734400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2016-VI主题-蓝</Template>
  <TotalTime>3853</TotalTime>
  <Words>3575</Words>
  <Application>Microsoft Office PowerPoint</Application>
  <PresentationFormat>全屏显示(4:3)</PresentationFormat>
  <Paragraphs>191</Paragraphs>
  <Slides>27</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等线 Light</vt:lpstr>
      <vt:lpstr>微软雅黑</vt:lpstr>
      <vt:lpstr>Arial</vt:lpstr>
      <vt:lpstr>Calibri</vt:lpstr>
      <vt:lpstr>Times New Roman</vt:lpstr>
      <vt:lpstr>2016-VI主题-蓝</vt:lpstr>
      <vt:lpstr>Machine Reading Comprehension</vt:lpstr>
      <vt:lpstr>Introduction &amp; Motivation</vt:lpstr>
      <vt:lpstr>目录 Contents</vt:lpstr>
      <vt:lpstr>目录 Contents</vt:lpstr>
      <vt:lpstr>Problem Type: Cloze Type</vt:lpstr>
      <vt:lpstr>Problem Type: Multiple Choice</vt:lpstr>
      <vt:lpstr>Problem Type: Span Prediction</vt:lpstr>
      <vt:lpstr>Problem Type: Free Form</vt:lpstr>
      <vt:lpstr>目录 Contents</vt:lpstr>
      <vt:lpstr>Problem Formulation</vt:lpstr>
      <vt:lpstr>目录 Contents</vt:lpstr>
      <vt:lpstr>CNN/Daily Mail Dataset</vt:lpstr>
      <vt:lpstr>Model: LSTM</vt:lpstr>
      <vt:lpstr>Attention</vt:lpstr>
      <vt:lpstr>Model: Origin Model</vt:lpstr>
      <vt:lpstr>Problem: What if you can not understand a single word</vt:lpstr>
      <vt:lpstr>Model: Modified Model</vt:lpstr>
      <vt:lpstr>Problem: What if you are not sure</vt:lpstr>
      <vt:lpstr>Model : ReReader</vt:lpstr>
      <vt:lpstr>Model: ReReader</vt:lpstr>
      <vt:lpstr>Model: ChunkReader</vt:lpstr>
      <vt:lpstr>Model: ChunkReader</vt:lpstr>
      <vt:lpstr>Configuration</vt:lpstr>
      <vt:lpstr>目录 Contents</vt:lpstr>
      <vt:lpstr>Results</vt:lpstr>
      <vt:lpstr>Possible Future work</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zhang pingyue</cp:lastModifiedBy>
  <cp:revision>288</cp:revision>
  <dcterms:created xsi:type="dcterms:W3CDTF">2016-04-20T02:59:17Z</dcterms:created>
  <dcterms:modified xsi:type="dcterms:W3CDTF">2020-06-23T09:03:13Z</dcterms:modified>
</cp:coreProperties>
</file>