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66" r:id="rId2"/>
    <p:sldId id="469" r:id="rId3"/>
    <p:sldId id="470" r:id="rId4"/>
    <p:sldId id="471" r:id="rId5"/>
    <p:sldId id="472" r:id="rId6"/>
    <p:sldId id="473" r:id="rId7"/>
    <p:sldId id="474" r:id="rId8"/>
    <p:sldId id="475" r:id="rId9"/>
    <p:sldId id="476" r:id="rId10"/>
    <p:sldId id="479" r:id="rId11"/>
    <p:sldId id="480" r:id="rId12"/>
    <p:sldId id="481" r:id="rId13"/>
    <p:sldId id="468" r:id="rId14"/>
    <p:sldId id="482" r:id="rId15"/>
    <p:sldId id="483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19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242"/>
    <a:srgbClr val="9DC3E6"/>
    <a:srgbClr val="FF4C33"/>
    <a:srgbClr val="C6C6C6"/>
    <a:srgbClr val="FF5636"/>
    <a:srgbClr val="FF2027"/>
    <a:srgbClr val="F4B183"/>
    <a:srgbClr val="FF0000"/>
    <a:srgbClr val="FC2A51"/>
    <a:srgbClr val="C9A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317" autoAdjust="0"/>
  </p:normalViewPr>
  <p:slideViewPr>
    <p:cSldViewPr snapToGrid="0" showGuides="1">
      <p:cViewPr>
        <p:scale>
          <a:sx n="66" d="100"/>
          <a:sy n="66" d="100"/>
        </p:scale>
        <p:origin x="900" y="114"/>
      </p:cViewPr>
      <p:guideLst>
        <p:guide pos="3817"/>
        <p:guide orient="horz" pos="19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92D09-6E53-4EE3-94EA-323CDEEA173D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3550C-0EAD-42A3-AC8C-7F87D0B3B9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35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3550C-0EAD-42A3-AC8C-7F87D0B3B9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168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3550C-0EAD-42A3-AC8C-7F87D0B3B9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65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834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390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857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18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489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364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3550C-0EAD-42A3-AC8C-7F87D0B3B9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824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70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3550C-0EAD-42A3-AC8C-7F87D0B3B9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884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3550C-0EAD-42A3-AC8C-7F87D0B3B9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088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3550C-0EAD-42A3-AC8C-7F87D0B3B9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39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3550C-0EAD-42A3-AC8C-7F87D0B3B9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652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3550C-0EAD-42A3-AC8C-7F87D0B3B9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53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1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B914-9BB2-4713-9EBF-61770F406B81}" type="datetime1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58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B914-9BB2-4713-9EBF-61770F406B81}" type="datetime1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53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4B914-9BB2-4713-9EBF-61770F406B81}" type="datetime1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6538A-33AE-45EB-868C-14B9E34ED9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05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cl-arc.comp.nus.edu.s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clanthology.inf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/>
          <p:nvPr/>
        </p:nvSpPr>
        <p:spPr>
          <a:xfrm>
            <a:off x="8754363" y="248152"/>
            <a:ext cx="3001406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dirty="0">
                <a:sym typeface="Arial" panose="020B0604020202020204" pitchFamily="34" charset="0"/>
              </a:rPr>
              <a:t>EE447 </a:t>
            </a:r>
            <a:r>
              <a:rPr lang="en-US" altLang="zh-CN" dirty="0"/>
              <a:t>Mobile Internet</a:t>
            </a:r>
            <a:endParaRPr lang="zh-CN" altLang="en-US" dirty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1200" cap="none" spc="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18351" y="2107956"/>
            <a:ext cx="2315607" cy="231560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84734" y="2932142"/>
            <a:ext cx="667234" cy="66723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1465174" y="174030"/>
            <a:ext cx="468652" cy="46166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703430" y="4971399"/>
            <a:ext cx="1149160" cy="1149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标题 17">
            <a:extLst>
              <a:ext uri="{FF2B5EF4-FFF2-40B4-BE49-F238E27FC236}">
                <a16:creationId xmlns:a16="http://schemas.microsoft.com/office/drawing/2014/main" id="{9CA095B3-62D8-4EFD-BF96-04C3606D2D64}"/>
              </a:ext>
            </a:extLst>
          </p:cNvPr>
          <p:cNvSpPr txBox="1">
            <a:spLocks/>
          </p:cNvSpPr>
          <p:nvPr/>
        </p:nvSpPr>
        <p:spPr>
          <a:xfrm>
            <a:off x="3339439" y="1544254"/>
            <a:ext cx="8740047" cy="20620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/>
              <a:t>Academic Papers Recommendation </a:t>
            </a:r>
            <a:br>
              <a:rPr lang="en-US" altLang="zh-CN" b="1" dirty="0"/>
            </a:br>
            <a:r>
              <a:rPr lang="en-US" altLang="zh-CN" b="1" dirty="0"/>
              <a:t>	  </a:t>
            </a:r>
            <a:r>
              <a:rPr lang="en-US" altLang="zh-CN" sz="2800" dirty="0"/>
              <a:t>with </a:t>
            </a:r>
            <a:r>
              <a:rPr lang="en-US" altLang="zh-CN" sz="2800" dirty="0">
                <a:solidFill>
                  <a:schemeClr val="accent1"/>
                </a:solidFill>
              </a:rPr>
              <a:t>Paragraph Vector </a:t>
            </a:r>
            <a:r>
              <a:rPr lang="en-US" altLang="zh-CN" sz="2800" dirty="0"/>
              <a:t>and </a:t>
            </a:r>
            <a:r>
              <a:rPr lang="en-US" altLang="zh-CN" sz="2800" dirty="0">
                <a:solidFill>
                  <a:schemeClr val="accent1"/>
                </a:solidFill>
              </a:rPr>
              <a:t>Paper Rank 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B28B627-F050-4443-9B9D-FAE315E0E62D}"/>
              </a:ext>
            </a:extLst>
          </p:cNvPr>
          <p:cNvSpPr txBox="1"/>
          <p:nvPr/>
        </p:nvSpPr>
        <p:spPr>
          <a:xfrm>
            <a:off x="4530392" y="3285439"/>
            <a:ext cx="5626482" cy="169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Group Members: </a:t>
            </a:r>
          </a:p>
          <a:p>
            <a:pPr>
              <a:lnSpc>
                <a:spcPct val="150000"/>
              </a:lnSpc>
            </a:pPr>
            <a:r>
              <a:rPr lang="zh-CN" altLang="en-US" sz="2400" dirty="0"/>
              <a:t>朱子杰 </a:t>
            </a:r>
            <a:r>
              <a:rPr lang="en-US" altLang="zh-CN" sz="2400" dirty="0"/>
              <a:t>517030910389</a:t>
            </a:r>
          </a:p>
          <a:p>
            <a:pPr>
              <a:lnSpc>
                <a:spcPct val="150000"/>
              </a:lnSpc>
            </a:pPr>
            <a:r>
              <a:rPr lang="zh-CN" altLang="en-US" sz="2400" dirty="0"/>
              <a:t>张孟天 </a:t>
            </a:r>
            <a:r>
              <a:rPr lang="en-US" altLang="zh-CN" sz="2400" dirty="0"/>
              <a:t>517030910387</a:t>
            </a:r>
          </a:p>
        </p:txBody>
      </p:sp>
    </p:spTree>
    <p:extLst>
      <p:ext uri="{BB962C8B-B14F-4D97-AF65-F5344CB8AC3E}">
        <p14:creationId xmlns:p14="http://schemas.microsoft.com/office/powerpoint/2010/main" val="1418300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 rot="1709927">
            <a:off x="376016" y="20766"/>
            <a:ext cx="1298237" cy="1134750"/>
            <a:chOff x="891171" y="2107956"/>
            <a:chExt cx="2649224" cy="2315607"/>
          </a:xfrm>
        </p:grpSpPr>
        <p:sp>
          <p:nvSpPr>
            <p:cNvPr id="41" name="椭圆 40"/>
            <p:cNvSpPr/>
            <p:nvPr/>
          </p:nvSpPr>
          <p:spPr>
            <a:xfrm>
              <a:off x="1224788" y="2107956"/>
              <a:ext cx="2315607" cy="2315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203200" dist="25400" dir="18000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891171" y="2932142"/>
              <a:ext cx="667234" cy="66723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" name="TextBox 8"/>
          <p:cNvSpPr txBox="1"/>
          <p:nvPr/>
        </p:nvSpPr>
        <p:spPr>
          <a:xfrm>
            <a:off x="856342" y="474542"/>
            <a:ext cx="616343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Paragraph to Vector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8C37E61-900A-4F3F-972B-09C5DA77AFF8}"/>
              </a:ext>
            </a:extLst>
          </p:cNvPr>
          <p:cNvSpPr txBox="1"/>
          <p:nvPr/>
        </p:nvSpPr>
        <p:spPr>
          <a:xfrm>
            <a:off x="820032" y="1396486"/>
            <a:ext cx="10428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Two stage: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/>
              <a:t>Training to get word vectors W  and paragraph vectors D on already seen paragraphs.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/>
              <a:t>Predict stage: To get paragraph vectors D for new paragraphs, with W fixed.</a:t>
            </a:r>
            <a:endParaRPr lang="zh-CN" altLang="en-US" sz="2400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A35AF76-27FC-49CA-9066-61F242BA98FC}"/>
              </a:ext>
            </a:extLst>
          </p:cNvPr>
          <p:cNvGrpSpPr/>
          <p:nvPr/>
        </p:nvGrpSpPr>
        <p:grpSpPr>
          <a:xfrm>
            <a:off x="856341" y="3784522"/>
            <a:ext cx="10653487" cy="2014934"/>
            <a:chOff x="856341" y="3784522"/>
            <a:chExt cx="10653487" cy="201493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9867777-B1B3-4788-B00C-9CF2511CD47F}"/>
                </a:ext>
              </a:extLst>
            </p:cNvPr>
            <p:cNvSpPr txBox="1"/>
            <p:nvPr/>
          </p:nvSpPr>
          <p:spPr>
            <a:xfrm>
              <a:off x="856341" y="3784522"/>
              <a:ext cx="106534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A Method for Automatic Evaluation of Machine Translation                                        </a:t>
              </a:r>
              <a:r>
                <a:rPr lang="en-US" altLang="zh-CN" sz="2000" dirty="0">
                  <a:sym typeface="Wingdings" panose="05000000000000000000" pitchFamily="2" charset="2"/>
                </a:rPr>
                <a:t></a:t>
              </a:r>
              <a:r>
                <a:rPr lang="en-US" altLang="zh-CN" sz="2000" dirty="0"/>
                <a:t>     </a:t>
              </a:r>
              <a:r>
                <a:rPr lang="en-US" altLang="zh-CN" sz="2000" i="1" dirty="0"/>
                <a:t>[-0.52, -0.36]</a:t>
              </a:r>
              <a:endParaRPr lang="zh-CN" altLang="en-US" sz="2000" i="1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9550081-C536-415C-A9FD-1745FB336A1C}"/>
                </a:ext>
              </a:extLst>
            </p:cNvPr>
            <p:cNvSpPr txBox="1"/>
            <p:nvPr/>
          </p:nvSpPr>
          <p:spPr>
            <a:xfrm>
              <a:off x="856341" y="4591934"/>
              <a:ext cx="106534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Machine Translation Method Using Inductive Learning with Genetic Algorithms    </a:t>
              </a:r>
              <a:r>
                <a:rPr lang="en-US" altLang="zh-CN" sz="2000" dirty="0">
                  <a:sym typeface="Wingdings" panose="05000000000000000000" pitchFamily="2" charset="2"/>
                </a:rPr>
                <a:t></a:t>
              </a:r>
              <a:r>
                <a:rPr lang="en-US" altLang="zh-CN" sz="2000" dirty="0"/>
                <a:t>      </a:t>
              </a:r>
              <a:r>
                <a:rPr lang="en-US" altLang="zh-CN" sz="2000" i="1" dirty="0"/>
                <a:t>[-0.57,  0.21]</a:t>
              </a:r>
              <a:endParaRPr lang="zh-CN" altLang="en-US" sz="2000" i="1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49AC0D2-1490-4844-B241-BBA753D18A49}"/>
                </a:ext>
              </a:extLst>
            </p:cNvPr>
            <p:cNvSpPr txBox="1"/>
            <p:nvPr/>
          </p:nvSpPr>
          <p:spPr>
            <a:xfrm>
              <a:off x="856341" y="5399346"/>
              <a:ext cx="106534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Tagging French comparing a statistical and a constraint based method                    </a:t>
              </a:r>
              <a:r>
                <a:rPr lang="en-US" altLang="zh-CN" sz="2000" dirty="0">
                  <a:sym typeface="Wingdings" panose="05000000000000000000" pitchFamily="2" charset="2"/>
                </a:rPr>
                <a:t></a:t>
              </a:r>
              <a:r>
                <a:rPr lang="en-US" altLang="zh-CN" sz="2000" dirty="0"/>
                <a:t>       </a:t>
              </a:r>
              <a:r>
                <a:rPr lang="en-US" altLang="zh-CN" sz="2000" i="1" dirty="0"/>
                <a:t>[0.88, -0.04]</a:t>
              </a:r>
              <a:endParaRPr lang="zh-CN" altLang="en-US" sz="2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06351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/>
        </p:nvSpPr>
        <p:spPr>
          <a:xfrm>
            <a:off x="0" y="-14746"/>
            <a:ext cx="7285640" cy="6872747"/>
          </a:xfrm>
          <a:custGeom>
            <a:avLst/>
            <a:gdLst>
              <a:gd name="connsiteX0" fmla="*/ 0 w 7285640"/>
              <a:gd name="connsiteY0" fmla="*/ 0 h 6872747"/>
              <a:gd name="connsiteX1" fmla="*/ 3367003 w 7285640"/>
              <a:gd name="connsiteY1" fmla="*/ 0 h 6872747"/>
              <a:gd name="connsiteX2" fmla="*/ 5641897 w 7285640"/>
              <a:gd name="connsiteY2" fmla="*/ 0 h 6872747"/>
              <a:gd name="connsiteX3" fmla="*/ 5656191 w 7285640"/>
              <a:gd name="connsiteY3" fmla="*/ 0 h 6872747"/>
              <a:gd name="connsiteX4" fmla="*/ 5714260 w 7285640"/>
              <a:gd name="connsiteY4" fmla="*/ 35514 h 6872747"/>
              <a:gd name="connsiteX5" fmla="*/ 7285640 w 7285640"/>
              <a:gd name="connsiteY5" fmla="*/ 3418192 h 6872747"/>
              <a:gd name="connsiteX6" fmla="*/ 5714260 w 7285640"/>
              <a:gd name="connsiteY6" fmla="*/ 6800869 h 6872747"/>
              <a:gd name="connsiteX7" fmla="*/ 5641897 w 7285640"/>
              <a:gd name="connsiteY7" fmla="*/ 6845126 h 6872747"/>
              <a:gd name="connsiteX8" fmla="*/ 5641897 w 7285640"/>
              <a:gd name="connsiteY8" fmla="*/ 6872747 h 6872747"/>
              <a:gd name="connsiteX9" fmla="*/ 0 w 7285640"/>
              <a:gd name="connsiteY9" fmla="*/ 6872747 h 6872747"/>
              <a:gd name="connsiteX10" fmla="*/ 0 w 7285640"/>
              <a:gd name="connsiteY10" fmla="*/ 0 h 687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640" h="6872747">
                <a:moveTo>
                  <a:pt x="0" y="0"/>
                </a:moveTo>
                <a:lnTo>
                  <a:pt x="3367003" y="0"/>
                </a:lnTo>
                <a:lnTo>
                  <a:pt x="5641897" y="0"/>
                </a:lnTo>
                <a:lnTo>
                  <a:pt x="5656191" y="0"/>
                </a:lnTo>
                <a:lnTo>
                  <a:pt x="5714260" y="35514"/>
                </a:lnTo>
                <a:cubicBezTo>
                  <a:pt x="6644031" y="641583"/>
                  <a:pt x="7285640" y="1928524"/>
                  <a:pt x="7285640" y="3418192"/>
                </a:cubicBezTo>
                <a:cubicBezTo>
                  <a:pt x="7285640" y="4907858"/>
                  <a:pt x="6644031" y="6194800"/>
                  <a:pt x="5714260" y="6800869"/>
                </a:cubicBezTo>
                <a:lnTo>
                  <a:pt x="5641897" y="6845126"/>
                </a:lnTo>
                <a:lnTo>
                  <a:pt x="5641897" y="6872747"/>
                </a:lnTo>
                <a:lnTo>
                  <a:pt x="0" y="687274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1709927">
            <a:off x="376016" y="20766"/>
            <a:ext cx="1298237" cy="1134750"/>
            <a:chOff x="891171" y="2107956"/>
            <a:chExt cx="2649224" cy="2315607"/>
          </a:xfrm>
        </p:grpSpPr>
        <p:sp>
          <p:nvSpPr>
            <p:cNvPr id="28" name="椭圆 27"/>
            <p:cNvSpPr/>
            <p:nvPr/>
          </p:nvSpPr>
          <p:spPr>
            <a:xfrm>
              <a:off x="1224788" y="2107956"/>
              <a:ext cx="2315607" cy="2315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203200" dist="25400" dir="18000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891171" y="2932142"/>
              <a:ext cx="667234" cy="66723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41" name="TextBox 76"/>
          <p:cNvSpPr txBox="1"/>
          <p:nvPr/>
        </p:nvSpPr>
        <p:spPr>
          <a:xfrm>
            <a:off x="856341" y="1635089"/>
            <a:ext cx="480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· Similar to Page Rank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76"/>
          <p:cNvSpPr txBox="1"/>
          <p:nvPr/>
        </p:nvSpPr>
        <p:spPr>
          <a:xfrm>
            <a:off x="865485" y="2350065"/>
            <a:ext cx="5581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· To find out authoritative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articles</a:t>
            </a:r>
            <a:r>
              <a:rPr lang="en-US" altLang="zh-CN" sz="2400" dirty="0">
                <a:solidFill>
                  <a:srgbClr val="4D4D4D"/>
                </a:solidFill>
              </a:rPr>
              <a:t> in the field in order to fill the deficiency of CBF only examining content similarity.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76"/>
          <p:cNvSpPr txBox="1"/>
          <p:nvPr/>
        </p:nvSpPr>
        <p:spPr>
          <a:xfrm>
            <a:off x="883773" y="3773894"/>
            <a:ext cx="5215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4D4D4D"/>
                </a:solidFill>
              </a:rPr>
              <a:t>· Considering a network of citation relationships between articles, we hope to attach a higher rank value to articles with higher influence.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more influential an article cites, the higher its contribution to the article is. 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856342" y="474542"/>
            <a:ext cx="28448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PAPER RANK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3624" y="1371598"/>
            <a:ext cx="3433750" cy="326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9647" y="5425286"/>
            <a:ext cx="4835524" cy="90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组合 26"/>
          <p:cNvGrpSpPr/>
          <p:nvPr/>
        </p:nvGrpSpPr>
        <p:grpSpPr>
          <a:xfrm>
            <a:off x="555510" y="1670859"/>
            <a:ext cx="567763" cy="404829"/>
            <a:chOff x="6035668" y="1399003"/>
            <a:chExt cx="1051767" cy="749936"/>
          </a:xfrm>
        </p:grpSpPr>
        <p:grpSp>
          <p:nvGrpSpPr>
            <p:cNvPr id="30" name="组合 29"/>
            <p:cNvGrpSpPr/>
            <p:nvPr/>
          </p:nvGrpSpPr>
          <p:grpSpPr>
            <a:xfrm>
              <a:off x="6059488" y="1399003"/>
              <a:ext cx="857982" cy="749936"/>
              <a:chOff x="891171" y="2107956"/>
              <a:chExt cx="2649224" cy="2315607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224788" y="2107956"/>
                <a:ext cx="2315607" cy="23156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203200" dist="25400" dir="1800000" sx="102000" sy="102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891171" y="2932142"/>
                <a:ext cx="667234" cy="66723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8"/>
            <p:cNvSpPr txBox="1"/>
            <p:nvPr/>
          </p:nvSpPr>
          <p:spPr>
            <a:xfrm>
              <a:off x="6035668" y="1499303"/>
              <a:ext cx="1051767" cy="57015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zh-CN" sz="2000" b="1" spc="200" dirty="0">
                  <a:solidFill>
                    <a:schemeClr val="bg2">
                      <a:lumMod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52462" y="2390187"/>
            <a:ext cx="567763" cy="404829"/>
            <a:chOff x="6035668" y="1399003"/>
            <a:chExt cx="1051767" cy="749936"/>
          </a:xfrm>
        </p:grpSpPr>
        <p:grpSp>
          <p:nvGrpSpPr>
            <p:cNvPr id="51" name="组合 29"/>
            <p:cNvGrpSpPr/>
            <p:nvPr/>
          </p:nvGrpSpPr>
          <p:grpSpPr>
            <a:xfrm>
              <a:off x="6059488" y="1399003"/>
              <a:ext cx="857982" cy="749936"/>
              <a:chOff x="891171" y="2107956"/>
              <a:chExt cx="2649224" cy="2315607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1224788" y="2107956"/>
                <a:ext cx="2315607" cy="23156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203200" dist="25400" dir="1800000" sx="102000" sy="102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891171" y="2932142"/>
                <a:ext cx="667234" cy="66723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TextBox 8"/>
            <p:cNvSpPr txBox="1"/>
            <p:nvPr/>
          </p:nvSpPr>
          <p:spPr>
            <a:xfrm>
              <a:off x="6035668" y="1499303"/>
              <a:ext cx="1051767" cy="57015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zh-CN" sz="2000" b="1" spc="200" dirty="0">
                  <a:solidFill>
                    <a:schemeClr val="bg2">
                      <a:lumMod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61606" y="3780075"/>
            <a:ext cx="567763" cy="404829"/>
            <a:chOff x="6035668" y="1399003"/>
            <a:chExt cx="1051767" cy="749936"/>
          </a:xfrm>
        </p:grpSpPr>
        <p:grpSp>
          <p:nvGrpSpPr>
            <p:cNvPr id="56" name="组合 29"/>
            <p:cNvGrpSpPr/>
            <p:nvPr/>
          </p:nvGrpSpPr>
          <p:grpSpPr>
            <a:xfrm>
              <a:off x="6059488" y="1399003"/>
              <a:ext cx="857982" cy="749936"/>
              <a:chOff x="891171" y="2107956"/>
              <a:chExt cx="2649224" cy="2315607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224788" y="2107956"/>
                <a:ext cx="2315607" cy="23156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203200" dist="25400" dir="1800000" sx="102000" sy="102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891171" y="2932142"/>
                <a:ext cx="667234" cy="66723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TextBox 8"/>
            <p:cNvSpPr txBox="1"/>
            <p:nvPr/>
          </p:nvSpPr>
          <p:spPr>
            <a:xfrm>
              <a:off x="6035668" y="1499303"/>
              <a:ext cx="1051767" cy="57015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zh-CN" sz="2000" b="1" spc="200" dirty="0">
                  <a:solidFill>
                    <a:schemeClr val="bg2">
                      <a:lumMod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Arial" panose="020B0604020202020204" pitchFamily="34" charset="0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990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-14748"/>
            <a:ext cx="12206262" cy="68727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-14748"/>
            <a:ext cx="5087938" cy="3462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2933700" y="-14747"/>
            <a:ext cx="9272562" cy="6872747"/>
          </a:xfrm>
          <a:custGeom>
            <a:avLst/>
            <a:gdLst>
              <a:gd name="connsiteX0" fmla="*/ 1643743 w 9258300"/>
              <a:gd name="connsiteY0" fmla="*/ 0 h 6872747"/>
              <a:gd name="connsiteX1" fmla="*/ 9258300 w 9258300"/>
              <a:gd name="connsiteY1" fmla="*/ 0 h 6872747"/>
              <a:gd name="connsiteX2" fmla="*/ 9258300 w 9258300"/>
              <a:gd name="connsiteY2" fmla="*/ 6872747 h 6872747"/>
              <a:gd name="connsiteX3" fmla="*/ 3918637 w 9258300"/>
              <a:gd name="connsiteY3" fmla="*/ 6872747 h 6872747"/>
              <a:gd name="connsiteX4" fmla="*/ 1643743 w 9258300"/>
              <a:gd name="connsiteY4" fmla="*/ 6872747 h 6872747"/>
              <a:gd name="connsiteX5" fmla="*/ 1629449 w 9258300"/>
              <a:gd name="connsiteY5" fmla="*/ 6872747 h 6872747"/>
              <a:gd name="connsiteX6" fmla="*/ 1571380 w 9258300"/>
              <a:gd name="connsiteY6" fmla="*/ 6837233 h 6872747"/>
              <a:gd name="connsiteX7" fmla="*/ 0 w 9258300"/>
              <a:gd name="connsiteY7" fmla="*/ 3454556 h 6872747"/>
              <a:gd name="connsiteX8" fmla="*/ 1571380 w 9258300"/>
              <a:gd name="connsiteY8" fmla="*/ 71878 h 6872747"/>
              <a:gd name="connsiteX9" fmla="*/ 1643743 w 9258300"/>
              <a:gd name="connsiteY9" fmla="*/ 27622 h 6872747"/>
              <a:gd name="connsiteX10" fmla="*/ 1643743 w 9258300"/>
              <a:gd name="connsiteY10" fmla="*/ 0 h 687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58300" h="6872747">
                <a:moveTo>
                  <a:pt x="1643743" y="0"/>
                </a:moveTo>
                <a:lnTo>
                  <a:pt x="9258300" y="0"/>
                </a:lnTo>
                <a:lnTo>
                  <a:pt x="9258300" y="6872747"/>
                </a:lnTo>
                <a:lnTo>
                  <a:pt x="3918637" y="6872747"/>
                </a:lnTo>
                <a:lnTo>
                  <a:pt x="1643743" y="6872747"/>
                </a:lnTo>
                <a:lnTo>
                  <a:pt x="1629449" y="6872747"/>
                </a:lnTo>
                <a:lnTo>
                  <a:pt x="1571380" y="6837233"/>
                </a:lnTo>
                <a:cubicBezTo>
                  <a:pt x="641609" y="6231165"/>
                  <a:pt x="0" y="4944223"/>
                  <a:pt x="0" y="3454556"/>
                </a:cubicBezTo>
                <a:cubicBezTo>
                  <a:pt x="0" y="1964889"/>
                  <a:pt x="641609" y="677948"/>
                  <a:pt x="1571380" y="71878"/>
                </a:cubicBezTo>
                <a:lnTo>
                  <a:pt x="1643743" y="27622"/>
                </a:lnTo>
                <a:lnTo>
                  <a:pt x="16437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2 Rectángulo"/>
          <p:cNvSpPr/>
          <p:nvPr/>
        </p:nvSpPr>
        <p:spPr bwMode="auto">
          <a:xfrm>
            <a:off x="3656669" y="4596521"/>
            <a:ext cx="7767607" cy="515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875030"/>
            <a:endParaRPr lang="es-SV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050406" y="5235665"/>
            <a:ext cx="7553329" cy="987852"/>
          </a:xfrm>
          <a:prstGeom prst="rect">
            <a:avLst/>
          </a:prstGeom>
        </p:spPr>
        <p:txBody>
          <a:bodyPr wrap="square" lIns="63898" tIns="31949" rIns="63898" bIns="3194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光综艺_CNKI" pitchFamily="2" charset="-122"/>
                <a:ea typeface="华光综艺_CNKI" pitchFamily="2" charset="-122"/>
              </a:rPr>
              <a:t>Use MySQL to store the ID, title and rank values of each article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华光综艺_CNKI" pitchFamily="2" charset="-122"/>
              <a:ea typeface="华光综艺_CNKI" pitchFamily="2" charset="-122"/>
            </a:endParaRPr>
          </a:p>
        </p:txBody>
      </p:sp>
      <p:grpSp>
        <p:nvGrpSpPr>
          <p:cNvPr id="6" name="组合 39"/>
          <p:cNvGrpSpPr/>
          <p:nvPr/>
        </p:nvGrpSpPr>
        <p:grpSpPr>
          <a:xfrm rot="1709927">
            <a:off x="376016" y="20766"/>
            <a:ext cx="1298237" cy="1134750"/>
            <a:chOff x="891171" y="2107956"/>
            <a:chExt cx="2649224" cy="2315607"/>
          </a:xfrm>
        </p:grpSpPr>
        <p:sp>
          <p:nvSpPr>
            <p:cNvPr id="41" name="椭圆 40"/>
            <p:cNvSpPr/>
            <p:nvPr/>
          </p:nvSpPr>
          <p:spPr>
            <a:xfrm>
              <a:off x="1224788" y="2107956"/>
              <a:ext cx="2315607" cy="2315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203200" dist="25400" dir="18000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891171" y="2932142"/>
              <a:ext cx="667234" cy="66723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TextBox 8"/>
          <p:cNvSpPr txBox="1"/>
          <p:nvPr/>
        </p:nvSpPr>
        <p:spPr>
          <a:xfrm>
            <a:off x="856342" y="474542"/>
            <a:ext cx="28448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DATABASE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5234" y="260042"/>
            <a:ext cx="5207254" cy="428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http://img0.imgtn.bdimg.com/it/u=253142423,2741117077&amp;fm=26&amp;gp=0.jpg"/>
          <p:cNvSpPr>
            <a:spLocks noChangeAspect="1" noChangeArrowheads="1"/>
          </p:cNvSpPr>
          <p:nvPr/>
        </p:nvSpPr>
        <p:spPr bwMode="auto">
          <a:xfrm>
            <a:off x="155575" y="-914400"/>
            <a:ext cx="2543175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0" name="AutoShape 6" descr="http://img0.imgtn.bdimg.com/it/u=253142423,2741117077&amp;fm=26&amp;gp=0.jpg"/>
          <p:cNvSpPr>
            <a:spLocks noChangeAspect="1" noChangeArrowheads="1"/>
          </p:cNvSpPr>
          <p:nvPr/>
        </p:nvSpPr>
        <p:spPr bwMode="auto">
          <a:xfrm>
            <a:off x="155575" y="-914400"/>
            <a:ext cx="2543175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1" name="Picture 7" descr="E:\documentary\学习材料\移动互联网\Project\slides\ChMkJlea7_-IcWfDAAFMkuoMVEUAAT9jADoM7QAAUyq22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752" y="4574286"/>
            <a:ext cx="2386584" cy="1789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922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1"/>
          <p:cNvGrpSpPr/>
          <p:nvPr/>
        </p:nvGrpSpPr>
        <p:grpSpPr>
          <a:xfrm rot="1709927">
            <a:off x="376016" y="20766"/>
            <a:ext cx="1298237" cy="1134750"/>
            <a:chOff x="891171" y="2107956"/>
            <a:chExt cx="2649224" cy="2315607"/>
          </a:xfrm>
        </p:grpSpPr>
        <p:sp>
          <p:nvSpPr>
            <p:cNvPr id="23" name="椭圆 22"/>
            <p:cNvSpPr/>
            <p:nvPr/>
          </p:nvSpPr>
          <p:spPr>
            <a:xfrm>
              <a:off x="1224788" y="2107956"/>
              <a:ext cx="2315607" cy="2315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203200" dist="25400" dir="18000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891171" y="2932142"/>
              <a:ext cx="667234" cy="66723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任意多边形 6"/>
          <p:cNvSpPr/>
          <p:nvPr/>
        </p:nvSpPr>
        <p:spPr>
          <a:xfrm>
            <a:off x="-1" y="1395196"/>
            <a:ext cx="12206264" cy="5459873"/>
          </a:xfrm>
          <a:custGeom>
            <a:avLst/>
            <a:gdLst>
              <a:gd name="connsiteX0" fmla="*/ 6070839 w 12206264"/>
              <a:gd name="connsiteY0" fmla="*/ 0 h 5459873"/>
              <a:gd name="connsiteX1" fmla="*/ 12078606 w 12206264"/>
              <a:gd name="connsiteY1" fmla="*/ 1573801 h 5459873"/>
              <a:gd name="connsiteX2" fmla="*/ 12157206 w 12206264"/>
              <a:gd name="connsiteY2" fmla="*/ 1646275 h 5459873"/>
              <a:gd name="connsiteX3" fmla="*/ 12206264 w 12206264"/>
              <a:gd name="connsiteY3" fmla="*/ 1646275 h 5459873"/>
              <a:gd name="connsiteX4" fmla="*/ 12206264 w 12206264"/>
              <a:gd name="connsiteY4" fmla="*/ 5459873 h 5459873"/>
              <a:gd name="connsiteX5" fmla="*/ 0 w 12206264"/>
              <a:gd name="connsiteY5" fmla="*/ 5459873 h 5459873"/>
              <a:gd name="connsiteX6" fmla="*/ 0 w 12206264"/>
              <a:gd name="connsiteY6" fmla="*/ 3924674 h 5459873"/>
              <a:gd name="connsiteX7" fmla="*/ 0 w 12206264"/>
              <a:gd name="connsiteY7" fmla="*/ 1646275 h 5459873"/>
              <a:gd name="connsiteX8" fmla="*/ 0 w 12206264"/>
              <a:gd name="connsiteY8" fmla="*/ 1631959 h 5459873"/>
              <a:gd name="connsiteX9" fmla="*/ 63074 w 12206264"/>
              <a:gd name="connsiteY9" fmla="*/ 1573801 h 5459873"/>
              <a:gd name="connsiteX10" fmla="*/ 6070839 w 12206264"/>
              <a:gd name="connsiteY10" fmla="*/ 0 h 545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06264" h="5459873">
                <a:moveTo>
                  <a:pt x="6070839" y="0"/>
                </a:moveTo>
                <a:cubicBezTo>
                  <a:pt x="8716545" y="0"/>
                  <a:pt x="11002202" y="642597"/>
                  <a:pt x="12078606" y="1573801"/>
                </a:cubicBezTo>
                <a:lnTo>
                  <a:pt x="12157206" y="1646275"/>
                </a:lnTo>
                <a:lnTo>
                  <a:pt x="12206264" y="1646275"/>
                </a:lnTo>
                <a:lnTo>
                  <a:pt x="12206264" y="5459873"/>
                </a:lnTo>
                <a:lnTo>
                  <a:pt x="0" y="5459873"/>
                </a:lnTo>
                <a:lnTo>
                  <a:pt x="0" y="3924674"/>
                </a:lnTo>
                <a:lnTo>
                  <a:pt x="0" y="1646275"/>
                </a:lnTo>
                <a:lnTo>
                  <a:pt x="0" y="1631959"/>
                </a:lnTo>
                <a:lnTo>
                  <a:pt x="63074" y="1573801"/>
                </a:lnTo>
                <a:cubicBezTo>
                  <a:pt x="1139474" y="642597"/>
                  <a:pt x="3425133" y="0"/>
                  <a:pt x="60708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TextBox 8"/>
          <p:cNvSpPr txBox="1"/>
          <p:nvPr/>
        </p:nvSpPr>
        <p:spPr>
          <a:xfrm>
            <a:off x="856342" y="259099"/>
            <a:ext cx="2844802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ONLINE WORKFLOW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pic>
        <p:nvPicPr>
          <p:cNvPr id="21505" name="Picture 1" descr="E:\documentary\学习材料\移动互联网\Project\slides\QQ截图2020052410453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8448" y="2286412"/>
            <a:ext cx="9582912" cy="3455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3613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2933700" y="-14747"/>
            <a:ext cx="9272562" cy="6872747"/>
          </a:xfrm>
          <a:custGeom>
            <a:avLst/>
            <a:gdLst>
              <a:gd name="connsiteX0" fmla="*/ 1643743 w 9258300"/>
              <a:gd name="connsiteY0" fmla="*/ 0 h 6872747"/>
              <a:gd name="connsiteX1" fmla="*/ 9258300 w 9258300"/>
              <a:gd name="connsiteY1" fmla="*/ 0 h 6872747"/>
              <a:gd name="connsiteX2" fmla="*/ 9258300 w 9258300"/>
              <a:gd name="connsiteY2" fmla="*/ 6872747 h 6872747"/>
              <a:gd name="connsiteX3" fmla="*/ 3918637 w 9258300"/>
              <a:gd name="connsiteY3" fmla="*/ 6872747 h 6872747"/>
              <a:gd name="connsiteX4" fmla="*/ 1643743 w 9258300"/>
              <a:gd name="connsiteY4" fmla="*/ 6872747 h 6872747"/>
              <a:gd name="connsiteX5" fmla="*/ 1629449 w 9258300"/>
              <a:gd name="connsiteY5" fmla="*/ 6872747 h 6872747"/>
              <a:gd name="connsiteX6" fmla="*/ 1571380 w 9258300"/>
              <a:gd name="connsiteY6" fmla="*/ 6837233 h 6872747"/>
              <a:gd name="connsiteX7" fmla="*/ 0 w 9258300"/>
              <a:gd name="connsiteY7" fmla="*/ 3454556 h 6872747"/>
              <a:gd name="connsiteX8" fmla="*/ 1571380 w 9258300"/>
              <a:gd name="connsiteY8" fmla="*/ 71878 h 6872747"/>
              <a:gd name="connsiteX9" fmla="*/ 1643743 w 9258300"/>
              <a:gd name="connsiteY9" fmla="*/ 27622 h 6872747"/>
              <a:gd name="connsiteX10" fmla="*/ 1643743 w 9258300"/>
              <a:gd name="connsiteY10" fmla="*/ 0 h 687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58300" h="6872747">
                <a:moveTo>
                  <a:pt x="1643743" y="0"/>
                </a:moveTo>
                <a:lnTo>
                  <a:pt x="9258300" y="0"/>
                </a:lnTo>
                <a:lnTo>
                  <a:pt x="9258300" y="6872747"/>
                </a:lnTo>
                <a:lnTo>
                  <a:pt x="3918637" y="6872747"/>
                </a:lnTo>
                <a:lnTo>
                  <a:pt x="1643743" y="6872747"/>
                </a:lnTo>
                <a:lnTo>
                  <a:pt x="1629449" y="6872747"/>
                </a:lnTo>
                <a:lnTo>
                  <a:pt x="1571380" y="6837233"/>
                </a:lnTo>
                <a:cubicBezTo>
                  <a:pt x="641609" y="6231165"/>
                  <a:pt x="0" y="4944223"/>
                  <a:pt x="0" y="3454556"/>
                </a:cubicBezTo>
                <a:cubicBezTo>
                  <a:pt x="0" y="1964889"/>
                  <a:pt x="641609" y="677948"/>
                  <a:pt x="1571380" y="71878"/>
                </a:cubicBezTo>
                <a:lnTo>
                  <a:pt x="1643743" y="27622"/>
                </a:lnTo>
                <a:lnTo>
                  <a:pt x="16437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TextBox 76"/>
          <p:cNvSpPr txBox="1"/>
          <p:nvPr/>
        </p:nvSpPr>
        <p:spPr>
          <a:xfrm>
            <a:off x="4902536" y="1690661"/>
            <a:ext cx="209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Lightweight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8917951" y="4530640"/>
            <a:ext cx="1453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Based on </a:t>
            </a:r>
            <a:r>
              <a:rPr lang="en-US" altLang="zh-CN" sz="2000" dirty="0" err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Werkzeug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and </a:t>
            </a:r>
            <a:r>
              <a:rPr lang="en-US" altLang="zh-CN" sz="20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endParaRPr lang="zh-CN" altLang="en-US" sz="20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8917951" y="1690661"/>
            <a:ext cx="1453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Concise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769" name="Picture 1" descr="E:\documentary\学习材料\移动互联网\Project\slides\微信截图_2020052410531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4460" y="2565718"/>
            <a:ext cx="4317888" cy="1686242"/>
          </a:xfrm>
          <a:prstGeom prst="rect">
            <a:avLst/>
          </a:prstGeom>
          <a:noFill/>
        </p:spPr>
      </p:pic>
      <p:sp>
        <p:nvSpPr>
          <p:cNvPr id="31" name="TextBox 76"/>
          <p:cNvSpPr txBox="1"/>
          <p:nvPr/>
        </p:nvSpPr>
        <p:spPr>
          <a:xfrm>
            <a:off x="4974336" y="4561136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Strong Expansibility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5"/>
          <p:cNvGrpSpPr/>
          <p:nvPr/>
        </p:nvGrpSpPr>
        <p:grpSpPr>
          <a:xfrm rot="1709927">
            <a:off x="376016" y="20766"/>
            <a:ext cx="1298237" cy="1134750"/>
            <a:chOff x="891171" y="2107956"/>
            <a:chExt cx="2649224" cy="2315607"/>
          </a:xfrm>
        </p:grpSpPr>
        <p:sp>
          <p:nvSpPr>
            <p:cNvPr id="32" name="椭圆 31"/>
            <p:cNvSpPr/>
            <p:nvPr/>
          </p:nvSpPr>
          <p:spPr>
            <a:xfrm>
              <a:off x="1224788" y="2107956"/>
              <a:ext cx="2315607" cy="2315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203200" dist="25400" dir="18000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891171" y="2932142"/>
              <a:ext cx="667234" cy="66723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TextBox 8"/>
          <p:cNvSpPr txBox="1"/>
          <p:nvPr/>
        </p:nvSpPr>
        <p:spPr>
          <a:xfrm>
            <a:off x="856342" y="259099"/>
            <a:ext cx="2956706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WEBSITE CONSTRUCTION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62381" y="4945118"/>
            <a:ext cx="24336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4D4D4D"/>
                </a:solidFill>
                <a:latin typeface="华光综艺_CNKI" pitchFamily="2" charset="-122"/>
                <a:ea typeface="华光综艺_CNKI" pitchFamily="2" charset="-122"/>
              </a:rPr>
              <a:t>Achievement</a:t>
            </a:r>
          </a:p>
          <a:p>
            <a:r>
              <a:rPr lang="en-US" altLang="zh-CN" sz="2800" dirty="0">
                <a:solidFill>
                  <a:srgbClr val="4D4D4D"/>
                </a:solidFill>
                <a:latin typeface="华光综艺_CNKI" pitchFamily="2" charset="-122"/>
                <a:ea typeface="华光综艺_CNKI" pitchFamily="2" charset="-122"/>
              </a:rPr>
              <a:t>Display</a:t>
            </a:r>
            <a:endParaRPr lang="zh-CN" altLang="en-US" sz="2800" dirty="0">
              <a:solidFill>
                <a:srgbClr val="4D4D4D"/>
              </a:solidFill>
              <a:latin typeface="华光综艺_CNKI" pitchFamily="2" charset="-122"/>
              <a:ea typeface="华光综艺_CNK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942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8"/>
          <p:cNvSpPr txBox="1"/>
          <p:nvPr/>
        </p:nvSpPr>
        <p:spPr>
          <a:xfrm>
            <a:off x="4300647" y="3407900"/>
            <a:ext cx="7507134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6600" b="1" spc="200" dirty="0">
                <a:solidFill>
                  <a:schemeClr val="bg2">
                    <a:lumMod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THANK YOU</a:t>
            </a:r>
            <a:endParaRPr lang="zh-CN" altLang="en-US" sz="6600" b="1" spc="200" dirty="0">
              <a:solidFill>
                <a:schemeClr val="bg2">
                  <a:lumMod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4300647" y="2664381"/>
            <a:ext cx="7507134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4800" spc="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rPr>
              <a:t>Mobile Internet</a:t>
            </a:r>
            <a:endParaRPr lang="zh-CN" altLang="en-US" sz="4800" spc="20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4300647" y="2107956"/>
            <a:ext cx="1910382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i="1" spc="100" dirty="0">
                <a:solidFill>
                  <a:schemeClr val="bg2">
                    <a:lumMod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rPr>
              <a:t>2020</a:t>
            </a:r>
            <a:endParaRPr lang="zh-CN" altLang="en-US" sz="3200" i="1" spc="100" dirty="0">
              <a:solidFill>
                <a:schemeClr val="bg2">
                  <a:lumMod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10942063" y="3083298"/>
            <a:ext cx="467870" cy="242623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224788" y="2107956"/>
            <a:ext cx="2315607" cy="231560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91171" y="2932142"/>
            <a:ext cx="667234" cy="66723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781489" y="222947"/>
            <a:ext cx="663277" cy="6632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703430" y="4971399"/>
            <a:ext cx="1149160" cy="1149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8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 rot="1709927">
            <a:off x="376016" y="20766"/>
            <a:ext cx="1298237" cy="1134750"/>
            <a:chOff x="891171" y="2107956"/>
            <a:chExt cx="2649224" cy="2315607"/>
          </a:xfrm>
        </p:grpSpPr>
        <p:sp>
          <p:nvSpPr>
            <p:cNvPr id="20" name="椭圆 19"/>
            <p:cNvSpPr/>
            <p:nvPr/>
          </p:nvSpPr>
          <p:spPr>
            <a:xfrm>
              <a:off x="1224788" y="2107956"/>
              <a:ext cx="2315607" cy="2315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203200" dist="25400" dir="18000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91171" y="2932142"/>
              <a:ext cx="667234" cy="66723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8051476" y="0"/>
            <a:ext cx="4154786" cy="68727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TextBox 8"/>
          <p:cNvSpPr txBox="1"/>
          <p:nvPr/>
        </p:nvSpPr>
        <p:spPr>
          <a:xfrm>
            <a:off x="856342" y="474542"/>
            <a:ext cx="46300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dirty="0"/>
              <a:t>System Architecture Overview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9E00A41A-3BD1-48D8-B935-227A3B5AD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0417" t="14963" r="15583" b="5185"/>
          <a:stretch>
            <a:fillRect/>
          </a:stretch>
        </p:blipFill>
        <p:spPr bwMode="auto">
          <a:xfrm>
            <a:off x="519235" y="1396486"/>
            <a:ext cx="7495931" cy="454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1E87CF04-F957-4D3F-9969-CDA0F39F7D09}"/>
              </a:ext>
            </a:extLst>
          </p:cNvPr>
          <p:cNvGrpSpPr/>
          <p:nvPr/>
        </p:nvGrpSpPr>
        <p:grpSpPr>
          <a:xfrm>
            <a:off x="8234906" y="1346479"/>
            <a:ext cx="3851295" cy="523220"/>
            <a:chOff x="8234906" y="1051055"/>
            <a:chExt cx="3851295" cy="523220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D77C9777-6EF6-40A4-AE56-76BE728F2FE7}"/>
                </a:ext>
              </a:extLst>
            </p:cNvPr>
            <p:cNvGrpSpPr/>
            <p:nvPr/>
          </p:nvGrpSpPr>
          <p:grpSpPr>
            <a:xfrm>
              <a:off x="8234906" y="1137799"/>
              <a:ext cx="567763" cy="404829"/>
              <a:chOff x="6035668" y="1399003"/>
              <a:chExt cx="1051767" cy="749936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E931D183-0CEE-4254-83CE-8765EA724728}"/>
                  </a:ext>
                </a:extLst>
              </p:cNvPr>
              <p:cNvGrpSpPr/>
              <p:nvPr/>
            </p:nvGrpSpPr>
            <p:grpSpPr>
              <a:xfrm>
                <a:off x="6059488" y="1399003"/>
                <a:ext cx="857982" cy="749936"/>
                <a:chOff x="891171" y="2107956"/>
                <a:chExt cx="2649224" cy="2315607"/>
              </a:xfrm>
            </p:grpSpPr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A5AB6067-232D-4E2D-9AB0-5DBDD57D8B88}"/>
                    </a:ext>
                  </a:extLst>
                </p:cNvPr>
                <p:cNvSpPr/>
                <p:nvPr/>
              </p:nvSpPr>
              <p:spPr>
                <a:xfrm>
                  <a:off x="1224788" y="2107956"/>
                  <a:ext cx="2315607" cy="23156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203200" dist="25400" dir="1800000" sx="102000" sy="1020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E0359661-0117-46FC-898F-E6213EBC5EA5}"/>
                    </a:ext>
                  </a:extLst>
                </p:cNvPr>
                <p:cNvSpPr/>
                <p:nvPr/>
              </p:nvSpPr>
              <p:spPr>
                <a:xfrm>
                  <a:off x="891171" y="2932142"/>
                  <a:ext cx="667234" cy="66723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3" name="TextBox 8">
                <a:extLst>
                  <a:ext uri="{FF2B5EF4-FFF2-40B4-BE49-F238E27FC236}">
                    <a16:creationId xmlns:a16="http://schemas.microsoft.com/office/drawing/2014/main" id="{02752E50-B96B-43EF-B047-8C11BB5BFE23}"/>
                  </a:ext>
                </a:extLst>
              </p:cNvPr>
              <p:cNvSpPr txBox="1"/>
              <p:nvPr/>
            </p:nvSpPr>
            <p:spPr>
              <a:xfrm>
                <a:off x="6035668" y="1499303"/>
                <a:ext cx="1051767" cy="57015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altLang="zh-CN" sz="2000" b="1" spc="200" dirty="0">
                    <a:solidFill>
                      <a:schemeClr val="bg2">
                        <a:lumMod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sym typeface="Arial" panose="020B0604020202020204" pitchFamily="34" charset="0"/>
                  </a:rPr>
                  <a:t>01</a:t>
                </a:r>
              </a:p>
            </p:txBody>
          </p:sp>
        </p:grp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F78F72C2-AA57-4442-A283-A717F9D009E8}"/>
                </a:ext>
              </a:extLst>
            </p:cNvPr>
            <p:cNvSpPr txBox="1"/>
            <p:nvPr/>
          </p:nvSpPr>
          <p:spPr>
            <a:xfrm>
              <a:off x="8804722" y="1051055"/>
              <a:ext cx="32814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Paper Preprocessing</a:t>
              </a:r>
              <a:endParaRPr lang="zh-CN" altLang="en-US" sz="2800" dirty="0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99CE5D9-40E4-429E-AD04-113EC7653BA8}"/>
              </a:ext>
            </a:extLst>
          </p:cNvPr>
          <p:cNvGrpSpPr/>
          <p:nvPr/>
        </p:nvGrpSpPr>
        <p:grpSpPr>
          <a:xfrm>
            <a:off x="8234906" y="2244467"/>
            <a:ext cx="3851295" cy="523220"/>
            <a:chOff x="8234906" y="1051055"/>
            <a:chExt cx="3851295" cy="52322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8883CC7B-16E3-462C-AD4E-29B109A42ECF}"/>
                </a:ext>
              </a:extLst>
            </p:cNvPr>
            <p:cNvGrpSpPr/>
            <p:nvPr/>
          </p:nvGrpSpPr>
          <p:grpSpPr>
            <a:xfrm>
              <a:off x="8234906" y="1137799"/>
              <a:ext cx="567763" cy="404829"/>
              <a:chOff x="6035668" y="1399003"/>
              <a:chExt cx="1051767" cy="749936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73356AA2-DCC3-4C4C-89F8-6D6223B67A77}"/>
                  </a:ext>
                </a:extLst>
              </p:cNvPr>
              <p:cNvGrpSpPr/>
              <p:nvPr/>
            </p:nvGrpSpPr>
            <p:grpSpPr>
              <a:xfrm>
                <a:off x="6059488" y="1399003"/>
                <a:ext cx="857982" cy="749936"/>
                <a:chOff x="891171" y="2107956"/>
                <a:chExt cx="2649224" cy="2315607"/>
              </a:xfrm>
            </p:grpSpPr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F5C13458-5E5E-4AF4-9318-2CAC7ACDE2F8}"/>
                    </a:ext>
                  </a:extLst>
                </p:cNvPr>
                <p:cNvSpPr/>
                <p:nvPr/>
              </p:nvSpPr>
              <p:spPr>
                <a:xfrm>
                  <a:off x="1224788" y="2107956"/>
                  <a:ext cx="2315607" cy="23156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203200" dist="25400" dir="1800000" sx="102000" sy="1020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椭圆 31">
                  <a:extLst>
                    <a:ext uri="{FF2B5EF4-FFF2-40B4-BE49-F238E27FC236}">
                      <a16:creationId xmlns:a16="http://schemas.microsoft.com/office/drawing/2014/main" id="{B593432F-7B05-4FB1-923A-6119061C41E3}"/>
                    </a:ext>
                  </a:extLst>
                </p:cNvPr>
                <p:cNvSpPr/>
                <p:nvPr/>
              </p:nvSpPr>
              <p:spPr>
                <a:xfrm>
                  <a:off x="891171" y="2932142"/>
                  <a:ext cx="667234" cy="66723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" name="TextBox 8">
                <a:extLst>
                  <a:ext uri="{FF2B5EF4-FFF2-40B4-BE49-F238E27FC236}">
                    <a16:creationId xmlns:a16="http://schemas.microsoft.com/office/drawing/2014/main" id="{27419D41-ED35-4CE4-8F45-5C98C8408CEA}"/>
                  </a:ext>
                </a:extLst>
              </p:cNvPr>
              <p:cNvSpPr txBox="1"/>
              <p:nvPr/>
            </p:nvSpPr>
            <p:spPr>
              <a:xfrm>
                <a:off x="6035668" y="1499303"/>
                <a:ext cx="1051767" cy="57015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altLang="zh-CN" sz="2000" b="1" spc="200" dirty="0">
                    <a:solidFill>
                      <a:schemeClr val="bg2">
                        <a:lumMod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sym typeface="Arial" panose="020B0604020202020204" pitchFamily="34" charset="0"/>
                  </a:rPr>
                  <a:t>02</a:t>
                </a:r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CB28549-2234-4DBE-BCBE-9879B4E25248}"/>
                </a:ext>
              </a:extLst>
            </p:cNvPr>
            <p:cNvSpPr txBox="1"/>
            <p:nvPr/>
          </p:nvSpPr>
          <p:spPr>
            <a:xfrm>
              <a:off x="8804722" y="1051055"/>
              <a:ext cx="32814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Paragraph2vector</a:t>
              </a:r>
              <a:endParaRPr lang="zh-CN" altLang="en-US" sz="2800" dirty="0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066BA27-2500-44BC-859A-AB1444B86AE0}"/>
              </a:ext>
            </a:extLst>
          </p:cNvPr>
          <p:cNvGrpSpPr/>
          <p:nvPr/>
        </p:nvGrpSpPr>
        <p:grpSpPr>
          <a:xfrm>
            <a:off x="8260622" y="3142455"/>
            <a:ext cx="3851295" cy="523220"/>
            <a:chOff x="8234906" y="1051055"/>
            <a:chExt cx="3851295" cy="523220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4952B58E-1A90-4F91-B781-0DDFB850467E}"/>
                </a:ext>
              </a:extLst>
            </p:cNvPr>
            <p:cNvGrpSpPr/>
            <p:nvPr/>
          </p:nvGrpSpPr>
          <p:grpSpPr>
            <a:xfrm>
              <a:off x="8234906" y="1137799"/>
              <a:ext cx="567763" cy="404829"/>
              <a:chOff x="6035668" y="1399003"/>
              <a:chExt cx="1051767" cy="749936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243295E8-72A8-4AE4-B5A5-636825036EBC}"/>
                  </a:ext>
                </a:extLst>
              </p:cNvPr>
              <p:cNvGrpSpPr/>
              <p:nvPr/>
            </p:nvGrpSpPr>
            <p:grpSpPr>
              <a:xfrm>
                <a:off x="6059488" y="1399003"/>
                <a:ext cx="857982" cy="749936"/>
                <a:chOff x="891171" y="2107956"/>
                <a:chExt cx="2649224" cy="2315607"/>
              </a:xfrm>
            </p:grpSpPr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id="{AC89E6DE-90FE-403E-BB55-05A2B8D796B4}"/>
                    </a:ext>
                  </a:extLst>
                </p:cNvPr>
                <p:cNvSpPr/>
                <p:nvPr/>
              </p:nvSpPr>
              <p:spPr>
                <a:xfrm>
                  <a:off x="1224788" y="2107956"/>
                  <a:ext cx="2315607" cy="23156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203200" dist="25400" dir="1800000" sx="102000" sy="1020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01C9D0AF-8BAD-411A-9BE3-F4F3071EF747}"/>
                    </a:ext>
                  </a:extLst>
                </p:cNvPr>
                <p:cNvSpPr/>
                <p:nvPr/>
              </p:nvSpPr>
              <p:spPr>
                <a:xfrm>
                  <a:off x="891171" y="2932142"/>
                  <a:ext cx="667234" cy="66723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7" name="TextBox 8">
                <a:extLst>
                  <a:ext uri="{FF2B5EF4-FFF2-40B4-BE49-F238E27FC236}">
                    <a16:creationId xmlns:a16="http://schemas.microsoft.com/office/drawing/2014/main" id="{AB58BEF1-1A86-47D8-A8E3-959C02E4ED9A}"/>
                  </a:ext>
                </a:extLst>
              </p:cNvPr>
              <p:cNvSpPr txBox="1"/>
              <p:nvPr/>
            </p:nvSpPr>
            <p:spPr>
              <a:xfrm>
                <a:off x="6035668" y="1499303"/>
                <a:ext cx="1051767" cy="57015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altLang="zh-CN" sz="2000" b="1" spc="200" dirty="0">
                    <a:solidFill>
                      <a:schemeClr val="bg2">
                        <a:lumMod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sym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4856AD2-528C-45B3-B4AD-7D0406123E70}"/>
                </a:ext>
              </a:extLst>
            </p:cNvPr>
            <p:cNvSpPr txBox="1"/>
            <p:nvPr/>
          </p:nvSpPr>
          <p:spPr>
            <a:xfrm>
              <a:off x="8804722" y="1051055"/>
              <a:ext cx="32814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Paper Rank</a:t>
              </a:r>
              <a:endParaRPr lang="zh-CN" altLang="en-US" sz="2800" dirty="0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0AD0541-4825-4EBB-811B-317EFF15AD53}"/>
              </a:ext>
            </a:extLst>
          </p:cNvPr>
          <p:cNvGrpSpPr/>
          <p:nvPr/>
        </p:nvGrpSpPr>
        <p:grpSpPr>
          <a:xfrm>
            <a:off x="8234906" y="4106776"/>
            <a:ext cx="4509580" cy="523220"/>
            <a:chOff x="8234906" y="1077682"/>
            <a:chExt cx="4509580" cy="523220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FF03B8C5-F6C6-45F6-AAD3-95D26BD3E3D8}"/>
                </a:ext>
              </a:extLst>
            </p:cNvPr>
            <p:cNvGrpSpPr/>
            <p:nvPr/>
          </p:nvGrpSpPr>
          <p:grpSpPr>
            <a:xfrm>
              <a:off x="8234906" y="1137799"/>
              <a:ext cx="567763" cy="404829"/>
              <a:chOff x="6035668" y="1399003"/>
              <a:chExt cx="1051767" cy="749936"/>
            </a:xfrm>
          </p:grpSpPr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2540E1C4-2ECE-476A-97A1-C5E3E8195BFE}"/>
                  </a:ext>
                </a:extLst>
              </p:cNvPr>
              <p:cNvGrpSpPr/>
              <p:nvPr/>
            </p:nvGrpSpPr>
            <p:grpSpPr>
              <a:xfrm>
                <a:off x="6059488" y="1399003"/>
                <a:ext cx="857982" cy="749936"/>
                <a:chOff x="891171" y="2107956"/>
                <a:chExt cx="2649224" cy="2315607"/>
              </a:xfrm>
            </p:grpSpPr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CB77D20A-0EC6-494F-99F0-28D4CAC110A5}"/>
                    </a:ext>
                  </a:extLst>
                </p:cNvPr>
                <p:cNvSpPr/>
                <p:nvPr/>
              </p:nvSpPr>
              <p:spPr>
                <a:xfrm>
                  <a:off x="1224788" y="2107956"/>
                  <a:ext cx="2315607" cy="23156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203200" dist="25400" dir="1800000" sx="102000" sy="1020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61B2CD3C-414D-4F04-BC3D-AD441E4196EF}"/>
                    </a:ext>
                  </a:extLst>
                </p:cNvPr>
                <p:cNvSpPr/>
                <p:nvPr/>
              </p:nvSpPr>
              <p:spPr>
                <a:xfrm>
                  <a:off x="891171" y="2932142"/>
                  <a:ext cx="667234" cy="66723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4" name="TextBox 8">
                <a:extLst>
                  <a:ext uri="{FF2B5EF4-FFF2-40B4-BE49-F238E27FC236}">
                    <a16:creationId xmlns:a16="http://schemas.microsoft.com/office/drawing/2014/main" id="{9F54AE55-0482-4D4C-9918-5A1EBBFDB310}"/>
                  </a:ext>
                </a:extLst>
              </p:cNvPr>
              <p:cNvSpPr txBox="1"/>
              <p:nvPr/>
            </p:nvSpPr>
            <p:spPr>
              <a:xfrm>
                <a:off x="6035668" y="1499303"/>
                <a:ext cx="1051767" cy="57015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altLang="zh-CN" sz="2000" b="1" spc="200" dirty="0">
                    <a:solidFill>
                      <a:schemeClr val="bg2">
                        <a:lumMod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sym typeface="Arial" panose="020B0604020202020204" pitchFamily="34" charset="0"/>
                  </a:rPr>
                  <a:t>04</a:t>
                </a:r>
              </a:p>
            </p:txBody>
          </p:sp>
        </p:grp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6C75C2B-A4C3-4B95-A5B6-C44AD2F5438D}"/>
                </a:ext>
              </a:extLst>
            </p:cNvPr>
            <p:cNvSpPr txBox="1"/>
            <p:nvPr/>
          </p:nvSpPr>
          <p:spPr>
            <a:xfrm>
              <a:off x="8802669" y="1077682"/>
              <a:ext cx="3941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ym typeface="Arial" panose="020B0604020202020204" pitchFamily="34" charset="0"/>
                </a:rPr>
                <a:t>Website Construction</a:t>
              </a:r>
              <a:endParaRPr lang="zh-CN" altLang="en-US" sz="2800" dirty="0"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66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 rot="1709927">
            <a:off x="376016" y="20766"/>
            <a:ext cx="1298237" cy="1134750"/>
            <a:chOff x="891171" y="2107956"/>
            <a:chExt cx="2649224" cy="2315607"/>
          </a:xfrm>
        </p:grpSpPr>
        <p:sp>
          <p:nvSpPr>
            <p:cNvPr id="32" name="椭圆 31"/>
            <p:cNvSpPr/>
            <p:nvPr/>
          </p:nvSpPr>
          <p:spPr>
            <a:xfrm>
              <a:off x="1224788" y="2107956"/>
              <a:ext cx="2315607" cy="2315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203200" dist="25400" dir="18000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891171" y="2932142"/>
              <a:ext cx="667234" cy="66723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" name="TextBox 8"/>
          <p:cNvSpPr txBox="1"/>
          <p:nvPr/>
        </p:nvSpPr>
        <p:spPr>
          <a:xfrm>
            <a:off x="856342" y="474542"/>
            <a:ext cx="841099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dirty="0"/>
              <a:t>Paper Preprocessing ---- Dataset</a:t>
            </a:r>
            <a:endParaRPr lang="zh-CN" altLang="en-US" sz="2800" dirty="0"/>
          </a:p>
        </p:txBody>
      </p:sp>
      <p:sp>
        <p:nvSpPr>
          <p:cNvPr id="23" name="TextBox 76">
            <a:extLst>
              <a:ext uri="{FF2B5EF4-FFF2-40B4-BE49-F238E27FC236}">
                <a16:creationId xmlns:a16="http://schemas.microsoft.com/office/drawing/2014/main" id="{FA75595F-30AD-440E-8B18-68D17CD76B74}"/>
              </a:ext>
            </a:extLst>
          </p:cNvPr>
          <p:cNvSpPr txBox="1"/>
          <p:nvPr/>
        </p:nvSpPr>
        <p:spPr>
          <a:xfrm>
            <a:off x="856341" y="1751616"/>
            <a:ext cx="5586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ACL Anthology Reference Corpus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6C609D5-37E2-4ED5-9264-4AB7F672802D}"/>
              </a:ext>
            </a:extLst>
          </p:cNvPr>
          <p:cNvSpPr txBox="1"/>
          <p:nvPr/>
        </p:nvSpPr>
        <p:spPr>
          <a:xfrm>
            <a:off x="820032" y="2426528"/>
            <a:ext cx="10631070" cy="7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/>
              <a:t>This is the home page of the ACL Anthology Reference Corpus, a corpus of scholarly publications about Computational Linguistics.   (</a:t>
            </a:r>
            <a:r>
              <a:rPr lang="en-US" altLang="zh-CN" dirty="0">
                <a:hlinkClick r:id="rId3"/>
              </a:rPr>
              <a:t>https://acl-arc.comp.nus.edu.sg/</a:t>
            </a:r>
            <a:r>
              <a:rPr lang="en-US" altLang="zh-CN" dirty="0"/>
              <a:t>)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56B125E-F934-4B7D-A16F-12B76D6C8297}"/>
              </a:ext>
            </a:extLst>
          </p:cNvPr>
          <p:cNvSpPr/>
          <p:nvPr/>
        </p:nvSpPr>
        <p:spPr>
          <a:xfrm>
            <a:off x="514350" y="1396486"/>
            <a:ext cx="11063361" cy="495986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1F39CCD-54FC-46B1-BBF9-A29A1FA50F3D}"/>
              </a:ext>
            </a:extLst>
          </p:cNvPr>
          <p:cNvSpPr txBox="1"/>
          <p:nvPr/>
        </p:nvSpPr>
        <p:spPr>
          <a:xfrm>
            <a:off x="856341" y="3429000"/>
            <a:ext cx="1038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This corpus is a canonicalized subset of the </a:t>
            </a:r>
            <a:r>
              <a:rPr lang="en-US" altLang="zh-CN" dirty="0">
                <a:hlinkClick r:id="rId4"/>
              </a:rPr>
              <a:t>ACL Anthology</a:t>
            </a:r>
            <a:r>
              <a:rPr lang="en-US" altLang="zh-CN" dirty="0"/>
              <a:t>, consisting of 10,921 articles.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F36019B-1B7E-45A8-8C4C-C5901B576BA0}"/>
              </a:ext>
            </a:extLst>
          </p:cNvPr>
          <p:cNvSpPr txBox="1"/>
          <p:nvPr/>
        </p:nvSpPr>
        <p:spPr>
          <a:xfrm>
            <a:off x="1096973" y="4051495"/>
            <a:ext cx="9088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dirty="0"/>
              <a:t>The PDF files and text files of the papers.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dirty="0"/>
              <a:t>The title of each article.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dirty="0"/>
              <a:t>Interlink data of papers.</a:t>
            </a:r>
          </a:p>
        </p:txBody>
      </p:sp>
    </p:spTree>
    <p:extLst>
      <p:ext uri="{BB962C8B-B14F-4D97-AF65-F5344CB8AC3E}">
        <p14:creationId xmlns:p14="http://schemas.microsoft.com/office/powerpoint/2010/main" val="3647012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任意多边形 69"/>
          <p:cNvSpPr/>
          <p:nvPr/>
        </p:nvSpPr>
        <p:spPr>
          <a:xfrm>
            <a:off x="5960236" y="-22165"/>
            <a:ext cx="6231765" cy="6872747"/>
          </a:xfrm>
          <a:custGeom>
            <a:avLst/>
            <a:gdLst>
              <a:gd name="connsiteX0" fmla="*/ 1646275 w 6231765"/>
              <a:gd name="connsiteY0" fmla="*/ 0 h 6872747"/>
              <a:gd name="connsiteX1" fmla="*/ 6231765 w 6231765"/>
              <a:gd name="connsiteY1" fmla="*/ 0 h 6872747"/>
              <a:gd name="connsiteX2" fmla="*/ 6231765 w 6231765"/>
              <a:gd name="connsiteY2" fmla="*/ 6872747 h 6872747"/>
              <a:gd name="connsiteX3" fmla="*/ 3924673 w 6231765"/>
              <a:gd name="connsiteY3" fmla="*/ 6872747 h 6872747"/>
              <a:gd name="connsiteX4" fmla="*/ 1646275 w 6231765"/>
              <a:gd name="connsiteY4" fmla="*/ 6872747 h 6872747"/>
              <a:gd name="connsiteX5" fmla="*/ 1631959 w 6231765"/>
              <a:gd name="connsiteY5" fmla="*/ 6872747 h 6872747"/>
              <a:gd name="connsiteX6" fmla="*/ 1573801 w 6231765"/>
              <a:gd name="connsiteY6" fmla="*/ 6837233 h 6872747"/>
              <a:gd name="connsiteX7" fmla="*/ 0 w 6231765"/>
              <a:gd name="connsiteY7" fmla="*/ 3454556 h 6872747"/>
              <a:gd name="connsiteX8" fmla="*/ 1573801 w 6231765"/>
              <a:gd name="connsiteY8" fmla="*/ 71878 h 6872747"/>
              <a:gd name="connsiteX9" fmla="*/ 1646275 w 6231765"/>
              <a:gd name="connsiteY9" fmla="*/ 27622 h 687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31765" h="6872747">
                <a:moveTo>
                  <a:pt x="1646275" y="0"/>
                </a:moveTo>
                <a:lnTo>
                  <a:pt x="6231765" y="0"/>
                </a:lnTo>
                <a:lnTo>
                  <a:pt x="6231765" y="6872747"/>
                </a:lnTo>
                <a:lnTo>
                  <a:pt x="3924673" y="6872747"/>
                </a:lnTo>
                <a:lnTo>
                  <a:pt x="1646275" y="6872747"/>
                </a:lnTo>
                <a:lnTo>
                  <a:pt x="1631959" y="6872747"/>
                </a:lnTo>
                <a:lnTo>
                  <a:pt x="1573801" y="6837233"/>
                </a:lnTo>
                <a:cubicBezTo>
                  <a:pt x="642598" y="6231165"/>
                  <a:pt x="0" y="4944223"/>
                  <a:pt x="0" y="3454556"/>
                </a:cubicBezTo>
                <a:cubicBezTo>
                  <a:pt x="0" y="1964889"/>
                  <a:pt x="642598" y="677948"/>
                  <a:pt x="1573801" y="71878"/>
                </a:cubicBezTo>
                <a:lnTo>
                  <a:pt x="1646275" y="276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 rot="1709927">
            <a:off x="376016" y="20766"/>
            <a:ext cx="1298237" cy="1134750"/>
            <a:chOff x="891171" y="2107956"/>
            <a:chExt cx="2649224" cy="2315607"/>
          </a:xfrm>
        </p:grpSpPr>
        <p:sp>
          <p:nvSpPr>
            <p:cNvPr id="62" name="椭圆 61"/>
            <p:cNvSpPr/>
            <p:nvPr/>
          </p:nvSpPr>
          <p:spPr>
            <a:xfrm>
              <a:off x="1224788" y="2107956"/>
              <a:ext cx="2315607" cy="2315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203200" dist="25400" dir="18000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891171" y="2932142"/>
              <a:ext cx="667234" cy="66723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264446" y="1665128"/>
            <a:ext cx="4305051" cy="4428326"/>
            <a:chOff x="1178290" y="884652"/>
            <a:chExt cx="5225504" cy="537513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3896245" y="884652"/>
              <a:ext cx="1" cy="5375138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3629059" y="1150383"/>
              <a:ext cx="579590" cy="579590"/>
              <a:chOff x="4196734" y="1207726"/>
              <a:chExt cx="576064" cy="57606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4196734" y="1207726"/>
                <a:ext cx="576064" cy="576064"/>
                <a:chOff x="1535154" y="1313269"/>
                <a:chExt cx="576064" cy="576064"/>
              </a:xfrm>
            </p:grpSpPr>
            <p:sp>
              <p:nvSpPr>
                <p:cNvPr id="10" name="椭圆 9"/>
                <p:cNvSpPr>
                  <a:spLocks noChangeAspect="1"/>
                </p:cNvSpPr>
                <p:nvPr/>
              </p:nvSpPr>
              <p:spPr>
                <a:xfrm>
                  <a:off x="1535154" y="1313269"/>
                  <a:ext cx="576064" cy="576064"/>
                </a:xfrm>
                <a:prstGeom prst="ellipse">
                  <a:avLst/>
                </a:prstGeom>
                <a:noFill/>
                <a:ln w="19050" cap="flat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effectLst>
                  <a:outerShdw blurRad="152400" dist="76200" dir="2700000" sx="102000" sy="102000" algn="tl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" name="椭圆 10"/>
                <p:cNvSpPr>
                  <a:spLocks noChangeAspect="1"/>
                </p:cNvSpPr>
                <p:nvPr/>
              </p:nvSpPr>
              <p:spPr>
                <a:xfrm>
                  <a:off x="1572696" y="1350811"/>
                  <a:ext cx="500981" cy="500981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 w="15875" cap="flat">
                  <a:noFill/>
                  <a:prstDash val="solid"/>
                  <a:miter lim="800000"/>
                </a:ln>
                <a:effectLst>
                  <a:outerShdw blurRad="152400" dist="76200" dir="2700000" sx="102000" sy="102000" algn="tl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9" name="KSO_Shape"/>
              <p:cNvSpPr/>
              <p:nvPr/>
            </p:nvSpPr>
            <p:spPr bwMode="auto">
              <a:xfrm>
                <a:off x="4345777" y="1342433"/>
                <a:ext cx="254798" cy="296277"/>
              </a:xfrm>
              <a:custGeom>
                <a:avLst/>
                <a:gdLst>
                  <a:gd name="T0" fmla="*/ 2147483646 w 5822"/>
                  <a:gd name="T1" fmla="*/ 2147483646 h 6759"/>
                  <a:gd name="T2" fmla="*/ 2147483646 w 5822"/>
                  <a:gd name="T3" fmla="*/ 2147483646 h 6759"/>
                  <a:gd name="T4" fmla="*/ 2147483646 w 5822"/>
                  <a:gd name="T5" fmla="*/ 2147483646 h 6759"/>
                  <a:gd name="T6" fmla="*/ 2147483646 w 5822"/>
                  <a:gd name="T7" fmla="*/ 2147483646 h 6759"/>
                  <a:gd name="T8" fmla="*/ 2147483646 w 5822"/>
                  <a:gd name="T9" fmla="*/ 2147483646 h 6759"/>
                  <a:gd name="T10" fmla="*/ 2147483646 w 5822"/>
                  <a:gd name="T11" fmla="*/ 1253760573 h 6759"/>
                  <a:gd name="T12" fmla="*/ 2147483646 w 5822"/>
                  <a:gd name="T13" fmla="*/ 2147483646 h 6759"/>
                  <a:gd name="T14" fmla="*/ 2147483646 w 5822"/>
                  <a:gd name="T15" fmla="*/ 2147483646 h 6759"/>
                  <a:gd name="T16" fmla="*/ 2147483646 w 5822"/>
                  <a:gd name="T17" fmla="*/ 2147483646 h 6759"/>
                  <a:gd name="T18" fmla="*/ 2147483646 w 5822"/>
                  <a:gd name="T19" fmla="*/ 2147483646 h 6759"/>
                  <a:gd name="T20" fmla="*/ 2147483646 w 5822"/>
                  <a:gd name="T21" fmla="*/ 2147483646 h 6759"/>
                  <a:gd name="T22" fmla="*/ 2147483646 w 5822"/>
                  <a:gd name="T23" fmla="*/ 2147483646 h 6759"/>
                  <a:gd name="T24" fmla="*/ 2147483646 w 5822"/>
                  <a:gd name="T25" fmla="*/ 2147483646 h 6759"/>
                  <a:gd name="T26" fmla="*/ 2147483646 w 5822"/>
                  <a:gd name="T27" fmla="*/ 2147483646 h 6759"/>
                  <a:gd name="T28" fmla="*/ 2147483646 w 5822"/>
                  <a:gd name="T29" fmla="*/ 2147483646 h 6759"/>
                  <a:gd name="T30" fmla="*/ 2147483646 w 5822"/>
                  <a:gd name="T31" fmla="*/ 2147483646 h 6759"/>
                  <a:gd name="T32" fmla="*/ 2147483646 w 5822"/>
                  <a:gd name="T33" fmla="*/ 2147483646 h 6759"/>
                  <a:gd name="T34" fmla="*/ 2147483646 w 5822"/>
                  <a:gd name="T35" fmla="*/ 2147483646 h 6759"/>
                  <a:gd name="T36" fmla="*/ 2147483646 w 5822"/>
                  <a:gd name="T37" fmla="*/ 2147483646 h 6759"/>
                  <a:gd name="T38" fmla="*/ 2147483646 w 5822"/>
                  <a:gd name="T39" fmla="*/ 2147483646 h 6759"/>
                  <a:gd name="T40" fmla="*/ 0 w 5822"/>
                  <a:gd name="T41" fmla="*/ 2147483646 h 6759"/>
                  <a:gd name="T42" fmla="*/ 2147483646 w 5822"/>
                  <a:gd name="T43" fmla="*/ 2147483646 h 6759"/>
                  <a:gd name="T44" fmla="*/ 2147483646 w 5822"/>
                  <a:gd name="T45" fmla="*/ 2147483646 h 6759"/>
                  <a:gd name="T46" fmla="*/ 2147483646 w 5822"/>
                  <a:gd name="T47" fmla="*/ 2147483646 h 6759"/>
                  <a:gd name="T48" fmla="*/ 2147483646 w 5822"/>
                  <a:gd name="T49" fmla="*/ 2147483646 h 6759"/>
                  <a:gd name="T50" fmla="*/ 2147483646 w 5822"/>
                  <a:gd name="T51" fmla="*/ 2147483646 h 6759"/>
                  <a:gd name="T52" fmla="*/ 2147483646 w 5822"/>
                  <a:gd name="T53" fmla="*/ 2147483646 h 6759"/>
                  <a:gd name="T54" fmla="*/ 2147483646 w 5822"/>
                  <a:gd name="T55" fmla="*/ 2147483646 h 6759"/>
                  <a:gd name="T56" fmla="*/ 2147483646 w 5822"/>
                  <a:gd name="T57" fmla="*/ 2147483646 h 6759"/>
                  <a:gd name="T58" fmla="*/ 2147483646 w 5822"/>
                  <a:gd name="T59" fmla="*/ 2147483646 h 6759"/>
                  <a:gd name="T60" fmla="*/ 2147483646 w 5822"/>
                  <a:gd name="T61" fmla="*/ 2147483646 h 6759"/>
                  <a:gd name="T62" fmla="*/ 2147483646 w 5822"/>
                  <a:gd name="T63" fmla="*/ 2147483646 h 6759"/>
                  <a:gd name="T64" fmla="*/ 2147483646 w 5822"/>
                  <a:gd name="T65" fmla="*/ 2147483646 h 6759"/>
                  <a:gd name="T66" fmla="*/ 2147483646 w 5822"/>
                  <a:gd name="T67" fmla="*/ 2147483646 h 6759"/>
                  <a:gd name="T68" fmla="*/ 2147483646 w 5822"/>
                  <a:gd name="T69" fmla="*/ 2147483646 h 6759"/>
                  <a:gd name="T70" fmla="*/ 2147483646 w 5822"/>
                  <a:gd name="T71" fmla="*/ 2147483646 h 6759"/>
                  <a:gd name="T72" fmla="*/ 2147483646 w 5822"/>
                  <a:gd name="T73" fmla="*/ 2147483646 h 6759"/>
                  <a:gd name="T74" fmla="*/ 2147483646 w 5822"/>
                  <a:gd name="T75" fmla="*/ 2147483646 h 6759"/>
                  <a:gd name="T76" fmla="*/ 2147483646 w 5822"/>
                  <a:gd name="T77" fmla="*/ 2147483646 h 6759"/>
                  <a:gd name="T78" fmla="*/ 2147483646 w 5822"/>
                  <a:gd name="T79" fmla="*/ 2147483646 h 6759"/>
                  <a:gd name="T80" fmla="*/ 2147483646 w 5822"/>
                  <a:gd name="T81" fmla="*/ 2147483646 h 6759"/>
                  <a:gd name="T82" fmla="*/ 2147483646 w 5822"/>
                  <a:gd name="T83" fmla="*/ 2147483646 h 6759"/>
                  <a:gd name="T84" fmla="*/ 2147483646 w 5822"/>
                  <a:gd name="T85" fmla="*/ 2147483646 h 6759"/>
                  <a:gd name="T86" fmla="*/ 2147483646 w 5822"/>
                  <a:gd name="T87" fmla="*/ 2147483646 h 6759"/>
                  <a:gd name="T88" fmla="*/ 2147483646 w 5822"/>
                  <a:gd name="T89" fmla="*/ 2147483646 h 6759"/>
                  <a:gd name="T90" fmla="*/ 2147483646 w 5822"/>
                  <a:gd name="T91" fmla="*/ 2147483646 h 6759"/>
                  <a:gd name="T92" fmla="*/ 2147483646 w 5822"/>
                  <a:gd name="T93" fmla="*/ 2147483646 h 6759"/>
                  <a:gd name="T94" fmla="*/ 2147483646 w 5822"/>
                  <a:gd name="T95" fmla="*/ 2147483646 h 6759"/>
                  <a:gd name="T96" fmla="*/ 2147483646 w 5822"/>
                  <a:gd name="T97" fmla="*/ 2147483646 h 67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822" h="6759">
                    <a:moveTo>
                      <a:pt x="0" y="6351"/>
                    </a:moveTo>
                    <a:lnTo>
                      <a:pt x="129" y="6351"/>
                    </a:lnTo>
                    <a:lnTo>
                      <a:pt x="129" y="3057"/>
                    </a:lnTo>
                    <a:lnTo>
                      <a:pt x="129" y="2914"/>
                    </a:lnTo>
                    <a:lnTo>
                      <a:pt x="266" y="2865"/>
                    </a:lnTo>
                    <a:lnTo>
                      <a:pt x="1775" y="2337"/>
                    </a:lnTo>
                    <a:lnTo>
                      <a:pt x="1775" y="1515"/>
                    </a:lnTo>
                    <a:lnTo>
                      <a:pt x="1775" y="1386"/>
                    </a:lnTo>
                    <a:lnTo>
                      <a:pt x="1892" y="1331"/>
                    </a:lnTo>
                    <a:lnTo>
                      <a:pt x="4422" y="137"/>
                    </a:lnTo>
                    <a:lnTo>
                      <a:pt x="4714" y="0"/>
                    </a:lnTo>
                    <a:lnTo>
                      <a:pt x="4714" y="56"/>
                    </a:lnTo>
                    <a:lnTo>
                      <a:pt x="5511" y="532"/>
                    </a:lnTo>
                    <a:lnTo>
                      <a:pt x="5511" y="6326"/>
                    </a:lnTo>
                    <a:lnTo>
                      <a:pt x="5822" y="6326"/>
                    </a:lnTo>
                    <a:lnTo>
                      <a:pt x="5822" y="6734"/>
                    </a:lnTo>
                    <a:lnTo>
                      <a:pt x="4510" y="6734"/>
                    </a:lnTo>
                    <a:lnTo>
                      <a:pt x="4305" y="6734"/>
                    </a:lnTo>
                    <a:lnTo>
                      <a:pt x="4305" y="6529"/>
                    </a:lnTo>
                    <a:lnTo>
                      <a:pt x="4305" y="643"/>
                    </a:lnTo>
                    <a:lnTo>
                      <a:pt x="2183" y="1644"/>
                    </a:lnTo>
                    <a:lnTo>
                      <a:pt x="2183" y="2194"/>
                    </a:lnTo>
                    <a:lnTo>
                      <a:pt x="2798" y="1979"/>
                    </a:lnTo>
                    <a:lnTo>
                      <a:pt x="3035" y="1895"/>
                    </a:lnTo>
                    <a:lnTo>
                      <a:pt x="3035" y="1889"/>
                    </a:lnTo>
                    <a:lnTo>
                      <a:pt x="3042" y="1892"/>
                    </a:lnTo>
                    <a:lnTo>
                      <a:pt x="3068" y="1884"/>
                    </a:lnTo>
                    <a:lnTo>
                      <a:pt x="3068" y="1909"/>
                    </a:lnTo>
                    <a:lnTo>
                      <a:pt x="3862" y="2381"/>
                    </a:lnTo>
                    <a:lnTo>
                      <a:pt x="3862" y="6313"/>
                    </a:lnTo>
                    <a:lnTo>
                      <a:pt x="4177" y="6313"/>
                    </a:lnTo>
                    <a:lnTo>
                      <a:pt x="4177" y="6722"/>
                    </a:lnTo>
                    <a:lnTo>
                      <a:pt x="2865" y="6722"/>
                    </a:lnTo>
                    <a:lnTo>
                      <a:pt x="2661" y="6722"/>
                    </a:lnTo>
                    <a:lnTo>
                      <a:pt x="2661" y="6517"/>
                    </a:lnTo>
                    <a:lnTo>
                      <a:pt x="2661" y="2458"/>
                    </a:lnTo>
                    <a:lnTo>
                      <a:pt x="538" y="3202"/>
                    </a:lnTo>
                    <a:lnTo>
                      <a:pt x="538" y="6556"/>
                    </a:lnTo>
                    <a:lnTo>
                      <a:pt x="538" y="6759"/>
                    </a:lnTo>
                    <a:lnTo>
                      <a:pt x="334" y="6759"/>
                    </a:lnTo>
                    <a:lnTo>
                      <a:pt x="0" y="6759"/>
                    </a:lnTo>
                    <a:lnTo>
                      <a:pt x="0" y="6351"/>
                    </a:lnTo>
                    <a:close/>
                    <a:moveTo>
                      <a:pt x="776" y="6707"/>
                    </a:moveTo>
                    <a:lnTo>
                      <a:pt x="776" y="6707"/>
                    </a:lnTo>
                    <a:lnTo>
                      <a:pt x="1501" y="6707"/>
                    </a:lnTo>
                    <a:lnTo>
                      <a:pt x="2348" y="6707"/>
                    </a:lnTo>
                    <a:lnTo>
                      <a:pt x="2348" y="5989"/>
                    </a:lnTo>
                    <a:lnTo>
                      <a:pt x="1501" y="6044"/>
                    </a:lnTo>
                    <a:lnTo>
                      <a:pt x="776" y="6092"/>
                    </a:lnTo>
                    <a:lnTo>
                      <a:pt x="776" y="6707"/>
                    </a:lnTo>
                    <a:close/>
                    <a:moveTo>
                      <a:pt x="776" y="4048"/>
                    </a:moveTo>
                    <a:lnTo>
                      <a:pt x="776" y="4048"/>
                    </a:lnTo>
                    <a:lnTo>
                      <a:pt x="1501" y="3842"/>
                    </a:lnTo>
                    <a:lnTo>
                      <a:pt x="2348" y="3604"/>
                    </a:lnTo>
                    <a:lnTo>
                      <a:pt x="2348" y="2883"/>
                    </a:lnTo>
                    <a:lnTo>
                      <a:pt x="1501" y="3178"/>
                    </a:lnTo>
                    <a:lnTo>
                      <a:pt x="776" y="3431"/>
                    </a:lnTo>
                    <a:lnTo>
                      <a:pt x="776" y="4048"/>
                    </a:lnTo>
                    <a:close/>
                    <a:moveTo>
                      <a:pt x="776" y="4926"/>
                    </a:moveTo>
                    <a:lnTo>
                      <a:pt x="776" y="4926"/>
                    </a:lnTo>
                    <a:lnTo>
                      <a:pt x="1501" y="4788"/>
                    </a:lnTo>
                    <a:lnTo>
                      <a:pt x="2348" y="4628"/>
                    </a:lnTo>
                    <a:lnTo>
                      <a:pt x="2348" y="3909"/>
                    </a:lnTo>
                    <a:lnTo>
                      <a:pt x="1501" y="4124"/>
                    </a:lnTo>
                    <a:lnTo>
                      <a:pt x="776" y="4310"/>
                    </a:lnTo>
                    <a:lnTo>
                      <a:pt x="776" y="4926"/>
                    </a:lnTo>
                    <a:close/>
                    <a:moveTo>
                      <a:pt x="776" y="5811"/>
                    </a:moveTo>
                    <a:lnTo>
                      <a:pt x="776" y="5811"/>
                    </a:lnTo>
                    <a:lnTo>
                      <a:pt x="1501" y="5741"/>
                    </a:lnTo>
                    <a:lnTo>
                      <a:pt x="2348" y="5661"/>
                    </a:lnTo>
                    <a:lnTo>
                      <a:pt x="2348" y="4942"/>
                    </a:lnTo>
                    <a:lnTo>
                      <a:pt x="1501" y="5078"/>
                    </a:lnTo>
                    <a:lnTo>
                      <a:pt x="776" y="5194"/>
                    </a:lnTo>
                    <a:lnTo>
                      <a:pt x="776" y="58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sz="1600" dirty="0">
                  <a:solidFill>
                    <a:schemeClr val="bg2">
                      <a:lumMod val="2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629059" y="2248365"/>
              <a:ext cx="579590" cy="579590"/>
              <a:chOff x="4196734" y="1931889"/>
              <a:chExt cx="576064" cy="576064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4196734" y="1931889"/>
                <a:ext cx="576064" cy="576064"/>
                <a:chOff x="1535154" y="1313269"/>
                <a:chExt cx="576064" cy="576064"/>
              </a:xfrm>
            </p:grpSpPr>
            <p:sp>
              <p:nvSpPr>
                <p:cNvPr id="15" name="椭圆 14"/>
                <p:cNvSpPr>
                  <a:spLocks noChangeAspect="1"/>
                </p:cNvSpPr>
                <p:nvPr/>
              </p:nvSpPr>
              <p:spPr>
                <a:xfrm>
                  <a:off x="1535154" y="1313269"/>
                  <a:ext cx="576064" cy="576064"/>
                </a:xfrm>
                <a:prstGeom prst="ellipse">
                  <a:avLst/>
                </a:prstGeom>
                <a:noFill/>
                <a:ln w="19050" cap="flat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effectLst>
                  <a:outerShdw blurRad="152400" dist="76200" dir="2700000" sx="102000" sy="102000" algn="tl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6" name="椭圆 15"/>
                <p:cNvSpPr>
                  <a:spLocks noChangeAspect="1"/>
                </p:cNvSpPr>
                <p:nvPr/>
              </p:nvSpPr>
              <p:spPr>
                <a:xfrm>
                  <a:off x="1572696" y="1350811"/>
                  <a:ext cx="500981" cy="500981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 w="15875" cap="flat">
                  <a:noFill/>
                  <a:prstDash val="solid"/>
                  <a:miter lim="800000"/>
                </a:ln>
                <a:effectLst>
                  <a:outerShdw blurRad="152400" dist="76200" dir="2700000" sx="102000" sy="102000" algn="tl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4" name="KSO_Shape"/>
              <p:cNvSpPr/>
              <p:nvPr/>
            </p:nvSpPr>
            <p:spPr bwMode="auto">
              <a:xfrm>
                <a:off x="4315814" y="2093489"/>
                <a:ext cx="337903" cy="252863"/>
              </a:xfrm>
              <a:custGeom>
                <a:avLst/>
                <a:gdLst>
                  <a:gd name="T0" fmla="*/ 151004 w 5185"/>
                  <a:gd name="T1" fmla="*/ 1065477 h 3880"/>
                  <a:gd name="T2" fmla="*/ 1873403 w 5185"/>
                  <a:gd name="T3" fmla="*/ 1297678 h 3880"/>
                  <a:gd name="T4" fmla="*/ 751713 w 5185"/>
                  <a:gd name="T5" fmla="*/ 1241832 h 3880"/>
                  <a:gd name="T6" fmla="*/ 1108464 w 5185"/>
                  <a:gd name="T7" fmla="*/ 1148144 h 3880"/>
                  <a:gd name="T8" fmla="*/ 751713 w 5185"/>
                  <a:gd name="T9" fmla="*/ 1241832 h 3880"/>
                  <a:gd name="T10" fmla="*/ 1726808 w 5185"/>
                  <a:gd name="T11" fmla="*/ 1012203 h 3880"/>
                  <a:gd name="T12" fmla="*/ 1726073 w 5185"/>
                  <a:gd name="T13" fmla="*/ 1007794 h 3880"/>
                  <a:gd name="T14" fmla="*/ 1726808 w 5185"/>
                  <a:gd name="T15" fmla="*/ 44089 h 3880"/>
                  <a:gd name="T16" fmla="*/ 1726441 w 5185"/>
                  <a:gd name="T17" fmla="*/ 39680 h 3880"/>
                  <a:gd name="T18" fmla="*/ 1724604 w 5185"/>
                  <a:gd name="T19" fmla="*/ 30862 h 3880"/>
                  <a:gd name="T20" fmla="*/ 1721297 w 5185"/>
                  <a:gd name="T21" fmla="*/ 23147 h 3880"/>
                  <a:gd name="T22" fmla="*/ 1716888 w 5185"/>
                  <a:gd name="T23" fmla="*/ 15798 h 3880"/>
                  <a:gd name="T24" fmla="*/ 1711010 w 5185"/>
                  <a:gd name="T25" fmla="*/ 9920 h 3880"/>
                  <a:gd name="T26" fmla="*/ 1703662 w 5185"/>
                  <a:gd name="T27" fmla="*/ 5144 h 3880"/>
                  <a:gd name="T28" fmla="*/ 1695946 w 5185"/>
                  <a:gd name="T29" fmla="*/ 1837 h 3880"/>
                  <a:gd name="T30" fmla="*/ 1687128 w 5185"/>
                  <a:gd name="T31" fmla="*/ 367 h 3880"/>
                  <a:gd name="T32" fmla="*/ 222281 w 5185"/>
                  <a:gd name="T33" fmla="*/ 0 h 3880"/>
                  <a:gd name="T34" fmla="*/ 217872 w 5185"/>
                  <a:gd name="T35" fmla="*/ 367 h 3880"/>
                  <a:gd name="T36" fmla="*/ 209054 w 5185"/>
                  <a:gd name="T37" fmla="*/ 1837 h 3880"/>
                  <a:gd name="T38" fmla="*/ 201338 w 5185"/>
                  <a:gd name="T39" fmla="*/ 5144 h 3880"/>
                  <a:gd name="T40" fmla="*/ 194358 w 5185"/>
                  <a:gd name="T41" fmla="*/ 9920 h 3880"/>
                  <a:gd name="T42" fmla="*/ 188112 w 5185"/>
                  <a:gd name="T43" fmla="*/ 15798 h 3880"/>
                  <a:gd name="T44" fmla="*/ 183336 w 5185"/>
                  <a:gd name="T45" fmla="*/ 23147 h 3880"/>
                  <a:gd name="T46" fmla="*/ 180029 w 5185"/>
                  <a:gd name="T47" fmla="*/ 30862 h 3880"/>
                  <a:gd name="T48" fmla="*/ 178559 w 5185"/>
                  <a:gd name="T49" fmla="*/ 39680 h 3880"/>
                  <a:gd name="T50" fmla="*/ 178192 w 5185"/>
                  <a:gd name="T51" fmla="*/ 1003386 h 3880"/>
                  <a:gd name="T52" fmla="*/ 178559 w 5185"/>
                  <a:gd name="T53" fmla="*/ 1007794 h 3880"/>
                  <a:gd name="T54" fmla="*/ 178192 w 5185"/>
                  <a:gd name="T55" fmla="*/ 1012203 h 3880"/>
                  <a:gd name="T56" fmla="*/ 1727176 w 5185"/>
                  <a:gd name="T57" fmla="*/ 1012571 h 3880"/>
                  <a:gd name="T58" fmla="*/ 1616954 w 5185"/>
                  <a:gd name="T59" fmla="*/ 937620 h 3880"/>
                  <a:gd name="T60" fmla="*/ 288046 w 5185"/>
                  <a:gd name="T61" fmla="*/ 109854 h 3880"/>
                  <a:gd name="T62" fmla="*/ 1616954 w 5185"/>
                  <a:gd name="T63" fmla="*/ 937620 h 3880"/>
                  <a:gd name="T64" fmla="*/ 4409 w 5185"/>
                  <a:gd name="T65" fmla="*/ 1350584 h 3880"/>
                  <a:gd name="T66" fmla="*/ 0 w 5185"/>
                  <a:gd name="T67" fmla="*/ 1359402 h 3880"/>
                  <a:gd name="T68" fmla="*/ 735 w 5185"/>
                  <a:gd name="T69" fmla="*/ 1369322 h 3880"/>
                  <a:gd name="T70" fmla="*/ 3307 w 5185"/>
                  <a:gd name="T71" fmla="*/ 1379977 h 3880"/>
                  <a:gd name="T72" fmla="*/ 7348 w 5185"/>
                  <a:gd name="T73" fmla="*/ 1390999 h 3880"/>
                  <a:gd name="T74" fmla="*/ 13227 w 5185"/>
                  <a:gd name="T75" fmla="*/ 1401654 h 3880"/>
                  <a:gd name="T76" fmla="*/ 19473 w 5185"/>
                  <a:gd name="T77" fmla="*/ 1411206 h 3880"/>
                  <a:gd name="T78" fmla="*/ 26821 w 5185"/>
                  <a:gd name="T79" fmla="*/ 1418554 h 3880"/>
                  <a:gd name="T80" fmla="*/ 35271 w 5185"/>
                  <a:gd name="T81" fmla="*/ 1423698 h 3880"/>
                  <a:gd name="T82" fmla="*/ 41884 w 5185"/>
                  <a:gd name="T83" fmla="*/ 1425168 h 3880"/>
                  <a:gd name="T84" fmla="*/ 1860911 w 5185"/>
                  <a:gd name="T85" fmla="*/ 1425535 h 3880"/>
                  <a:gd name="T86" fmla="*/ 1863116 w 5185"/>
                  <a:gd name="T87" fmla="*/ 1425168 h 3880"/>
                  <a:gd name="T88" fmla="*/ 1869729 w 5185"/>
                  <a:gd name="T89" fmla="*/ 1423698 h 3880"/>
                  <a:gd name="T90" fmla="*/ 1878179 w 5185"/>
                  <a:gd name="T91" fmla="*/ 1418554 h 3880"/>
                  <a:gd name="T92" fmla="*/ 1885527 w 5185"/>
                  <a:gd name="T93" fmla="*/ 1411206 h 3880"/>
                  <a:gd name="T94" fmla="*/ 1892141 w 5185"/>
                  <a:gd name="T95" fmla="*/ 1401654 h 3880"/>
                  <a:gd name="T96" fmla="*/ 1897652 w 5185"/>
                  <a:gd name="T97" fmla="*/ 1390999 h 3880"/>
                  <a:gd name="T98" fmla="*/ 1901693 w 5185"/>
                  <a:gd name="T99" fmla="*/ 1379977 h 3880"/>
                  <a:gd name="T100" fmla="*/ 1903898 w 5185"/>
                  <a:gd name="T101" fmla="*/ 1369322 h 3880"/>
                  <a:gd name="T102" fmla="*/ 1905000 w 5185"/>
                  <a:gd name="T103" fmla="*/ 1359402 h 38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185" h="3880">
                    <a:moveTo>
                      <a:pt x="4775" y="2900"/>
                    </a:moveTo>
                    <a:lnTo>
                      <a:pt x="411" y="2900"/>
                    </a:lnTo>
                    <a:lnTo>
                      <a:pt x="87" y="3532"/>
                    </a:lnTo>
                    <a:lnTo>
                      <a:pt x="5099" y="3532"/>
                    </a:lnTo>
                    <a:lnTo>
                      <a:pt x="4775" y="2900"/>
                    </a:lnTo>
                    <a:close/>
                    <a:moveTo>
                      <a:pt x="2046" y="3380"/>
                    </a:moveTo>
                    <a:lnTo>
                      <a:pt x="2181" y="3125"/>
                    </a:lnTo>
                    <a:lnTo>
                      <a:pt x="3017" y="3125"/>
                    </a:lnTo>
                    <a:lnTo>
                      <a:pt x="3139" y="3380"/>
                    </a:lnTo>
                    <a:lnTo>
                      <a:pt x="2046" y="3380"/>
                    </a:lnTo>
                    <a:close/>
                    <a:moveTo>
                      <a:pt x="4700" y="2755"/>
                    </a:moveTo>
                    <a:lnTo>
                      <a:pt x="4700" y="2755"/>
                    </a:lnTo>
                    <a:lnTo>
                      <a:pt x="4698" y="2743"/>
                    </a:lnTo>
                    <a:lnTo>
                      <a:pt x="4700" y="2731"/>
                    </a:lnTo>
                    <a:lnTo>
                      <a:pt x="4700" y="120"/>
                    </a:lnTo>
                    <a:lnTo>
                      <a:pt x="4699" y="108"/>
                    </a:lnTo>
                    <a:lnTo>
                      <a:pt x="4697" y="95"/>
                    </a:lnTo>
                    <a:lnTo>
                      <a:pt x="4694" y="84"/>
                    </a:lnTo>
                    <a:lnTo>
                      <a:pt x="4690" y="73"/>
                    </a:lnTo>
                    <a:lnTo>
                      <a:pt x="4685" y="63"/>
                    </a:lnTo>
                    <a:lnTo>
                      <a:pt x="4680" y="53"/>
                    </a:lnTo>
                    <a:lnTo>
                      <a:pt x="4673" y="43"/>
                    </a:lnTo>
                    <a:lnTo>
                      <a:pt x="4665" y="34"/>
                    </a:lnTo>
                    <a:lnTo>
                      <a:pt x="4657" y="27"/>
                    </a:lnTo>
                    <a:lnTo>
                      <a:pt x="4647" y="20"/>
                    </a:lnTo>
                    <a:lnTo>
                      <a:pt x="4637" y="14"/>
                    </a:lnTo>
                    <a:lnTo>
                      <a:pt x="4627" y="9"/>
                    </a:lnTo>
                    <a:lnTo>
                      <a:pt x="4616" y="5"/>
                    </a:lnTo>
                    <a:lnTo>
                      <a:pt x="4605" y="2"/>
                    </a:lnTo>
                    <a:lnTo>
                      <a:pt x="4592" y="1"/>
                    </a:lnTo>
                    <a:lnTo>
                      <a:pt x="4580" y="0"/>
                    </a:lnTo>
                    <a:lnTo>
                      <a:pt x="605" y="0"/>
                    </a:lnTo>
                    <a:lnTo>
                      <a:pt x="593" y="1"/>
                    </a:lnTo>
                    <a:lnTo>
                      <a:pt x="581" y="2"/>
                    </a:lnTo>
                    <a:lnTo>
                      <a:pt x="569" y="5"/>
                    </a:lnTo>
                    <a:lnTo>
                      <a:pt x="558" y="9"/>
                    </a:lnTo>
                    <a:lnTo>
                      <a:pt x="548" y="14"/>
                    </a:lnTo>
                    <a:lnTo>
                      <a:pt x="538" y="20"/>
                    </a:lnTo>
                    <a:lnTo>
                      <a:pt x="529" y="27"/>
                    </a:lnTo>
                    <a:lnTo>
                      <a:pt x="521" y="34"/>
                    </a:lnTo>
                    <a:lnTo>
                      <a:pt x="512" y="43"/>
                    </a:lnTo>
                    <a:lnTo>
                      <a:pt x="505" y="53"/>
                    </a:lnTo>
                    <a:lnTo>
                      <a:pt x="499" y="63"/>
                    </a:lnTo>
                    <a:lnTo>
                      <a:pt x="494" y="73"/>
                    </a:lnTo>
                    <a:lnTo>
                      <a:pt x="490" y="84"/>
                    </a:lnTo>
                    <a:lnTo>
                      <a:pt x="488" y="95"/>
                    </a:lnTo>
                    <a:lnTo>
                      <a:pt x="486" y="108"/>
                    </a:lnTo>
                    <a:lnTo>
                      <a:pt x="485" y="120"/>
                    </a:lnTo>
                    <a:lnTo>
                      <a:pt x="485" y="2731"/>
                    </a:lnTo>
                    <a:lnTo>
                      <a:pt x="486" y="2743"/>
                    </a:lnTo>
                    <a:lnTo>
                      <a:pt x="485" y="2755"/>
                    </a:lnTo>
                    <a:lnTo>
                      <a:pt x="484" y="2756"/>
                    </a:lnTo>
                    <a:lnTo>
                      <a:pt x="4701" y="2756"/>
                    </a:lnTo>
                    <a:lnTo>
                      <a:pt x="4700" y="2755"/>
                    </a:lnTo>
                    <a:close/>
                    <a:moveTo>
                      <a:pt x="4401" y="2552"/>
                    </a:moveTo>
                    <a:lnTo>
                      <a:pt x="784" y="2552"/>
                    </a:lnTo>
                    <a:lnTo>
                      <a:pt x="784" y="299"/>
                    </a:lnTo>
                    <a:lnTo>
                      <a:pt x="4401" y="299"/>
                    </a:lnTo>
                    <a:lnTo>
                      <a:pt x="4401" y="2552"/>
                    </a:lnTo>
                    <a:close/>
                    <a:moveTo>
                      <a:pt x="5172" y="3676"/>
                    </a:moveTo>
                    <a:lnTo>
                      <a:pt x="12" y="3676"/>
                    </a:lnTo>
                    <a:lnTo>
                      <a:pt x="0" y="3700"/>
                    </a:lnTo>
                    <a:lnTo>
                      <a:pt x="1" y="3713"/>
                    </a:lnTo>
                    <a:lnTo>
                      <a:pt x="2" y="3727"/>
                    </a:lnTo>
                    <a:lnTo>
                      <a:pt x="5" y="3741"/>
                    </a:lnTo>
                    <a:lnTo>
                      <a:pt x="9" y="3756"/>
                    </a:lnTo>
                    <a:lnTo>
                      <a:pt x="14" y="3771"/>
                    </a:lnTo>
                    <a:lnTo>
                      <a:pt x="20" y="3786"/>
                    </a:lnTo>
                    <a:lnTo>
                      <a:pt x="28" y="3801"/>
                    </a:lnTo>
                    <a:lnTo>
                      <a:pt x="36" y="3815"/>
                    </a:lnTo>
                    <a:lnTo>
                      <a:pt x="44" y="3828"/>
                    </a:lnTo>
                    <a:lnTo>
                      <a:pt x="53" y="3841"/>
                    </a:lnTo>
                    <a:lnTo>
                      <a:pt x="63" y="3852"/>
                    </a:lnTo>
                    <a:lnTo>
                      <a:pt x="73" y="3861"/>
                    </a:lnTo>
                    <a:lnTo>
                      <a:pt x="85" y="3869"/>
                    </a:lnTo>
                    <a:lnTo>
                      <a:pt x="96" y="3875"/>
                    </a:lnTo>
                    <a:lnTo>
                      <a:pt x="108" y="3878"/>
                    </a:lnTo>
                    <a:lnTo>
                      <a:pt x="114" y="3879"/>
                    </a:lnTo>
                    <a:lnTo>
                      <a:pt x="120" y="3880"/>
                    </a:lnTo>
                    <a:lnTo>
                      <a:pt x="5065" y="3880"/>
                    </a:lnTo>
                    <a:lnTo>
                      <a:pt x="5071" y="3879"/>
                    </a:lnTo>
                    <a:lnTo>
                      <a:pt x="5077" y="3878"/>
                    </a:lnTo>
                    <a:lnTo>
                      <a:pt x="5089" y="3875"/>
                    </a:lnTo>
                    <a:lnTo>
                      <a:pt x="5101" y="3869"/>
                    </a:lnTo>
                    <a:lnTo>
                      <a:pt x="5112" y="3861"/>
                    </a:lnTo>
                    <a:lnTo>
                      <a:pt x="5122" y="3852"/>
                    </a:lnTo>
                    <a:lnTo>
                      <a:pt x="5132" y="3841"/>
                    </a:lnTo>
                    <a:lnTo>
                      <a:pt x="5141" y="3828"/>
                    </a:lnTo>
                    <a:lnTo>
                      <a:pt x="5150" y="3815"/>
                    </a:lnTo>
                    <a:lnTo>
                      <a:pt x="5158" y="3801"/>
                    </a:lnTo>
                    <a:lnTo>
                      <a:pt x="5165" y="3786"/>
                    </a:lnTo>
                    <a:lnTo>
                      <a:pt x="5171" y="3771"/>
                    </a:lnTo>
                    <a:lnTo>
                      <a:pt x="5176" y="3756"/>
                    </a:lnTo>
                    <a:lnTo>
                      <a:pt x="5180" y="3741"/>
                    </a:lnTo>
                    <a:lnTo>
                      <a:pt x="5182" y="3727"/>
                    </a:lnTo>
                    <a:lnTo>
                      <a:pt x="5184" y="3713"/>
                    </a:lnTo>
                    <a:lnTo>
                      <a:pt x="5185" y="3700"/>
                    </a:lnTo>
                    <a:lnTo>
                      <a:pt x="5172" y="36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bIns="36000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sz="1600" dirty="0">
                  <a:solidFill>
                    <a:schemeClr val="bg2">
                      <a:lumMod val="2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3629059" y="3333253"/>
              <a:ext cx="579590" cy="579590"/>
              <a:chOff x="4196734" y="2647416"/>
              <a:chExt cx="576064" cy="576064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4196734" y="2647416"/>
                <a:ext cx="576064" cy="576064"/>
                <a:chOff x="1535154" y="1313269"/>
                <a:chExt cx="576064" cy="576064"/>
              </a:xfrm>
            </p:grpSpPr>
            <p:sp>
              <p:nvSpPr>
                <p:cNvPr id="20" name="椭圆 19"/>
                <p:cNvSpPr>
                  <a:spLocks noChangeAspect="1"/>
                </p:cNvSpPr>
                <p:nvPr/>
              </p:nvSpPr>
              <p:spPr>
                <a:xfrm>
                  <a:off x="1535154" y="1313269"/>
                  <a:ext cx="576064" cy="576064"/>
                </a:xfrm>
                <a:prstGeom prst="ellipse">
                  <a:avLst/>
                </a:prstGeom>
                <a:noFill/>
                <a:ln w="19050" cap="flat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effectLst>
                  <a:outerShdw blurRad="152400" dist="76200" dir="2700000" sx="102000" sy="102000" algn="tl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1" name="椭圆 20"/>
                <p:cNvSpPr>
                  <a:spLocks noChangeAspect="1"/>
                </p:cNvSpPr>
                <p:nvPr/>
              </p:nvSpPr>
              <p:spPr>
                <a:xfrm>
                  <a:off x="1572696" y="1350811"/>
                  <a:ext cx="500981" cy="500981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 w="15875" cap="flat">
                  <a:noFill/>
                  <a:prstDash val="solid"/>
                  <a:miter lim="800000"/>
                </a:ln>
                <a:effectLst>
                  <a:outerShdw blurRad="152400" dist="76200" dir="2700000" sx="102000" sy="102000" algn="tl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9" name="KSO_Shape"/>
              <p:cNvSpPr/>
              <p:nvPr/>
            </p:nvSpPr>
            <p:spPr bwMode="auto">
              <a:xfrm>
                <a:off x="4349168" y="2821094"/>
                <a:ext cx="271195" cy="228708"/>
              </a:xfrm>
              <a:custGeom>
                <a:avLst/>
                <a:gdLst>
                  <a:gd name="T0" fmla="*/ 332222 w 2301876"/>
                  <a:gd name="T1" fmla="*/ 1410232 h 1941513"/>
                  <a:gd name="T2" fmla="*/ 321717 w 2301876"/>
                  <a:gd name="T3" fmla="*/ 1470415 h 1941513"/>
                  <a:gd name="T4" fmla="*/ 382384 w 2301876"/>
                  <a:gd name="T5" fmla="*/ 1525343 h 1941513"/>
                  <a:gd name="T6" fmla="*/ 696485 w 2301876"/>
                  <a:gd name="T7" fmla="*/ 1509573 h 1941513"/>
                  <a:gd name="T8" fmla="*/ 723010 w 2301876"/>
                  <a:gd name="T9" fmla="*/ 1444398 h 1941513"/>
                  <a:gd name="T10" fmla="*/ 671273 w 2301876"/>
                  <a:gd name="T11" fmla="*/ 1380797 h 1941513"/>
                  <a:gd name="T12" fmla="*/ 1348867 w 2301876"/>
                  <a:gd name="T13" fmla="*/ 1247408 h 1941513"/>
                  <a:gd name="T14" fmla="*/ 1327043 w 2301876"/>
                  <a:gd name="T15" fmla="*/ 1320445 h 1941513"/>
                  <a:gd name="T16" fmla="*/ 1593934 w 2301876"/>
                  <a:gd name="T17" fmla="*/ 1356438 h 1941513"/>
                  <a:gd name="T18" fmla="*/ 1647838 w 2301876"/>
                  <a:gd name="T19" fmla="*/ 1303105 h 1941513"/>
                  <a:gd name="T20" fmla="*/ 1606030 w 2301876"/>
                  <a:gd name="T21" fmla="*/ 1239789 h 1941513"/>
                  <a:gd name="T22" fmla="*/ 1529191 w 2301876"/>
                  <a:gd name="T23" fmla="*/ 516517 h 1941513"/>
                  <a:gd name="T24" fmla="*/ 1584982 w 2301876"/>
                  <a:gd name="T25" fmla="*/ 576970 h 1941513"/>
                  <a:gd name="T26" fmla="*/ 1601035 w 2301876"/>
                  <a:gd name="T27" fmla="*/ 667649 h 1941513"/>
                  <a:gd name="T28" fmla="*/ 1640510 w 2301876"/>
                  <a:gd name="T29" fmla="*/ 716799 h 1941513"/>
                  <a:gd name="T30" fmla="*/ 1583140 w 2301876"/>
                  <a:gd name="T31" fmla="*/ 840071 h 1941513"/>
                  <a:gd name="T32" fmla="*/ 1691827 w 2301876"/>
                  <a:gd name="T33" fmla="*/ 916820 h 1941513"/>
                  <a:gd name="T34" fmla="*/ 1229710 w 2301876"/>
                  <a:gd name="T35" fmla="*/ 1106063 h 1941513"/>
                  <a:gd name="T36" fmla="*/ 1284448 w 2301876"/>
                  <a:gd name="T37" fmla="*/ 909460 h 1941513"/>
                  <a:gd name="T38" fmla="*/ 1396556 w 2301876"/>
                  <a:gd name="T39" fmla="*/ 836654 h 1941513"/>
                  <a:gd name="T40" fmla="*/ 1335239 w 2301876"/>
                  <a:gd name="T41" fmla="*/ 712857 h 1941513"/>
                  <a:gd name="T42" fmla="*/ 1370240 w 2301876"/>
                  <a:gd name="T43" fmla="*/ 660815 h 1941513"/>
                  <a:gd name="T44" fmla="*/ 1388398 w 2301876"/>
                  <a:gd name="T45" fmla="*/ 571451 h 1941513"/>
                  <a:gd name="T46" fmla="*/ 1446031 w 2301876"/>
                  <a:gd name="T47" fmla="*/ 514152 h 1941513"/>
                  <a:gd name="T48" fmla="*/ 570227 w 2301876"/>
                  <a:gd name="T49" fmla="*/ 477627 h 1941513"/>
                  <a:gd name="T50" fmla="*/ 641756 w 2301876"/>
                  <a:gd name="T51" fmla="*/ 549062 h 1941513"/>
                  <a:gd name="T52" fmla="*/ 661216 w 2301876"/>
                  <a:gd name="T53" fmla="*/ 657005 h 1941513"/>
                  <a:gd name="T54" fmla="*/ 633078 w 2301876"/>
                  <a:gd name="T55" fmla="*/ 739471 h 1941513"/>
                  <a:gd name="T56" fmla="*/ 574697 w 2301876"/>
                  <a:gd name="T57" fmla="*/ 792786 h 1941513"/>
                  <a:gd name="T58" fmla="*/ 708552 w 2301876"/>
                  <a:gd name="T59" fmla="*/ 915697 h 1941513"/>
                  <a:gd name="T60" fmla="*/ 815320 w 2301876"/>
                  <a:gd name="T61" fmla="*/ 1036508 h 1941513"/>
                  <a:gd name="T62" fmla="*/ 222836 w 2301876"/>
                  <a:gd name="T63" fmla="*/ 1047276 h 1941513"/>
                  <a:gd name="T64" fmla="*/ 324870 w 2301876"/>
                  <a:gd name="T65" fmla="*/ 922526 h 1941513"/>
                  <a:gd name="T66" fmla="*/ 473189 w 2301876"/>
                  <a:gd name="T67" fmla="*/ 794886 h 1941513"/>
                  <a:gd name="T68" fmla="*/ 413493 w 2301876"/>
                  <a:gd name="T69" fmla="*/ 744461 h 1941513"/>
                  <a:gd name="T70" fmla="*/ 382462 w 2301876"/>
                  <a:gd name="T71" fmla="*/ 663570 h 1941513"/>
                  <a:gd name="T72" fmla="*/ 397978 w 2301876"/>
                  <a:gd name="T73" fmla="*/ 556154 h 1941513"/>
                  <a:gd name="T74" fmla="*/ 466878 w 2301876"/>
                  <a:gd name="T75" fmla="*/ 480778 h 1941513"/>
                  <a:gd name="T76" fmla="*/ 140242 w 2301876"/>
                  <a:gd name="T77" fmla="*/ 134558 h 1941513"/>
                  <a:gd name="T78" fmla="*/ 133677 w 2301876"/>
                  <a:gd name="T79" fmla="*/ 1210760 h 1941513"/>
                  <a:gd name="T80" fmla="*/ 198545 w 2301876"/>
                  <a:gd name="T81" fmla="*/ 1290654 h 1941513"/>
                  <a:gd name="T82" fmla="*/ 905010 w 2301876"/>
                  <a:gd name="T83" fmla="*/ 1223901 h 1941513"/>
                  <a:gd name="T84" fmla="*/ 906061 w 2301876"/>
                  <a:gd name="T85" fmla="*/ 137186 h 1941513"/>
                  <a:gd name="T86" fmla="*/ 1795088 w 2301876"/>
                  <a:gd name="T87" fmla="*/ 130835 h 1941513"/>
                  <a:gd name="T88" fmla="*/ 1869239 w 2301876"/>
                  <a:gd name="T89" fmla="*/ 166040 h 1941513"/>
                  <a:gd name="T90" fmla="*/ 1904211 w 2301876"/>
                  <a:gd name="T91" fmla="*/ 240391 h 1941513"/>
                  <a:gd name="T92" fmla="*/ 1879757 w 2301876"/>
                  <a:gd name="T93" fmla="*/ 1330166 h 1941513"/>
                  <a:gd name="T94" fmla="*/ 1769057 w 2301876"/>
                  <a:gd name="T95" fmla="*/ 1410033 h 1941513"/>
                  <a:gd name="T96" fmla="*/ 1237904 w 2301876"/>
                  <a:gd name="T97" fmla="*/ 1415550 h 1941513"/>
                  <a:gd name="T98" fmla="*/ 1189785 w 2301876"/>
                  <a:gd name="T99" fmla="*/ 1139429 h 1941513"/>
                  <a:gd name="T100" fmla="*/ 1756435 w 2301876"/>
                  <a:gd name="T101" fmla="*/ 1159921 h 1941513"/>
                  <a:gd name="T102" fmla="*/ 1799821 w 2301876"/>
                  <a:gd name="T103" fmla="*/ 1088198 h 1941513"/>
                  <a:gd name="T104" fmla="*/ 898445 w 2301876"/>
                  <a:gd name="T105" fmla="*/ 262 h 1941513"/>
                  <a:gd name="T106" fmla="*/ 992990 w 2301876"/>
                  <a:gd name="T107" fmla="*/ 39421 h 1941513"/>
                  <a:gd name="T108" fmla="*/ 1041313 w 2301876"/>
                  <a:gd name="T109" fmla="*/ 129302 h 1941513"/>
                  <a:gd name="T110" fmla="*/ 1017414 w 2301876"/>
                  <a:gd name="T111" fmla="*/ 1483030 h 1941513"/>
                  <a:gd name="T112" fmla="*/ 887939 w 2301876"/>
                  <a:gd name="T113" fmla="*/ 1588417 h 1941513"/>
                  <a:gd name="T114" fmla="*/ 200909 w 2301876"/>
                  <a:gd name="T115" fmla="*/ 1599454 h 1941513"/>
                  <a:gd name="T116" fmla="*/ 45959 w 2301876"/>
                  <a:gd name="T117" fmla="*/ 1513779 h 1941513"/>
                  <a:gd name="T118" fmla="*/ 0 w 2301876"/>
                  <a:gd name="T119" fmla="*/ 152429 h 1941513"/>
                  <a:gd name="T120" fmla="*/ 34667 w 2301876"/>
                  <a:gd name="T121" fmla="*/ 55452 h 1941513"/>
                  <a:gd name="T122" fmla="*/ 121596 w 2301876"/>
                  <a:gd name="T123" fmla="*/ 2891 h 194151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01876" h="1941513">
                    <a:moveTo>
                      <a:pt x="475693" y="1664563"/>
                    </a:moveTo>
                    <a:lnTo>
                      <a:pt x="471250" y="1664880"/>
                    </a:lnTo>
                    <a:lnTo>
                      <a:pt x="466490" y="1665198"/>
                    </a:lnTo>
                    <a:lnTo>
                      <a:pt x="462047" y="1665515"/>
                    </a:lnTo>
                    <a:lnTo>
                      <a:pt x="457605" y="1666468"/>
                    </a:lnTo>
                    <a:lnTo>
                      <a:pt x="453162" y="1667421"/>
                    </a:lnTo>
                    <a:lnTo>
                      <a:pt x="449354" y="1668691"/>
                    </a:lnTo>
                    <a:lnTo>
                      <a:pt x="440786" y="1671550"/>
                    </a:lnTo>
                    <a:lnTo>
                      <a:pt x="433170" y="1675679"/>
                    </a:lnTo>
                    <a:lnTo>
                      <a:pt x="425553" y="1680125"/>
                    </a:lnTo>
                    <a:lnTo>
                      <a:pt x="418572" y="1685207"/>
                    </a:lnTo>
                    <a:lnTo>
                      <a:pt x="412542" y="1691241"/>
                    </a:lnTo>
                    <a:lnTo>
                      <a:pt x="406513" y="1697276"/>
                    </a:lnTo>
                    <a:lnTo>
                      <a:pt x="401435" y="1704263"/>
                    </a:lnTo>
                    <a:lnTo>
                      <a:pt x="396993" y="1711886"/>
                    </a:lnTo>
                    <a:lnTo>
                      <a:pt x="392867" y="1719508"/>
                    </a:lnTo>
                    <a:lnTo>
                      <a:pt x="390011" y="1728083"/>
                    </a:lnTo>
                    <a:lnTo>
                      <a:pt x="388742" y="1732212"/>
                    </a:lnTo>
                    <a:lnTo>
                      <a:pt x="387790" y="1736341"/>
                    </a:lnTo>
                    <a:lnTo>
                      <a:pt x="386838" y="1740787"/>
                    </a:lnTo>
                    <a:lnTo>
                      <a:pt x="386203" y="1745552"/>
                    </a:lnTo>
                    <a:lnTo>
                      <a:pt x="385886" y="1749998"/>
                    </a:lnTo>
                    <a:lnTo>
                      <a:pt x="385886" y="1754444"/>
                    </a:lnTo>
                    <a:lnTo>
                      <a:pt x="385886" y="1759209"/>
                    </a:lnTo>
                    <a:lnTo>
                      <a:pt x="386203" y="1763655"/>
                    </a:lnTo>
                    <a:lnTo>
                      <a:pt x="386838" y="1768419"/>
                    </a:lnTo>
                    <a:lnTo>
                      <a:pt x="387790" y="1772865"/>
                    </a:lnTo>
                    <a:lnTo>
                      <a:pt x="388742" y="1776994"/>
                    </a:lnTo>
                    <a:lnTo>
                      <a:pt x="390011" y="1781441"/>
                    </a:lnTo>
                    <a:lnTo>
                      <a:pt x="392867" y="1789698"/>
                    </a:lnTo>
                    <a:lnTo>
                      <a:pt x="396993" y="1797639"/>
                    </a:lnTo>
                    <a:lnTo>
                      <a:pt x="401435" y="1804943"/>
                    </a:lnTo>
                    <a:lnTo>
                      <a:pt x="406513" y="1812248"/>
                    </a:lnTo>
                    <a:lnTo>
                      <a:pt x="412542" y="1818283"/>
                    </a:lnTo>
                    <a:lnTo>
                      <a:pt x="418572" y="1824317"/>
                    </a:lnTo>
                    <a:lnTo>
                      <a:pt x="425553" y="1829399"/>
                    </a:lnTo>
                    <a:lnTo>
                      <a:pt x="433170" y="1833845"/>
                    </a:lnTo>
                    <a:lnTo>
                      <a:pt x="440786" y="1837657"/>
                    </a:lnTo>
                    <a:lnTo>
                      <a:pt x="449354" y="1840515"/>
                    </a:lnTo>
                    <a:lnTo>
                      <a:pt x="453162" y="1842103"/>
                    </a:lnTo>
                    <a:lnTo>
                      <a:pt x="457605" y="1842738"/>
                    </a:lnTo>
                    <a:lnTo>
                      <a:pt x="462047" y="1843374"/>
                    </a:lnTo>
                    <a:lnTo>
                      <a:pt x="466490" y="1844326"/>
                    </a:lnTo>
                    <a:lnTo>
                      <a:pt x="471250" y="1844644"/>
                    </a:lnTo>
                    <a:lnTo>
                      <a:pt x="475693" y="1844644"/>
                    </a:lnTo>
                    <a:lnTo>
                      <a:pt x="784465" y="1844644"/>
                    </a:lnTo>
                    <a:lnTo>
                      <a:pt x="788908" y="1844644"/>
                    </a:lnTo>
                    <a:lnTo>
                      <a:pt x="793668" y="1844326"/>
                    </a:lnTo>
                    <a:lnTo>
                      <a:pt x="798111" y="1843374"/>
                    </a:lnTo>
                    <a:lnTo>
                      <a:pt x="802553" y="1842738"/>
                    </a:lnTo>
                    <a:lnTo>
                      <a:pt x="806996" y="1842103"/>
                    </a:lnTo>
                    <a:lnTo>
                      <a:pt x="811122" y="1840515"/>
                    </a:lnTo>
                    <a:lnTo>
                      <a:pt x="819690" y="1837657"/>
                    </a:lnTo>
                    <a:lnTo>
                      <a:pt x="827306" y="1833845"/>
                    </a:lnTo>
                    <a:lnTo>
                      <a:pt x="834605" y="1829399"/>
                    </a:lnTo>
                    <a:lnTo>
                      <a:pt x="841586" y="1824317"/>
                    </a:lnTo>
                    <a:lnTo>
                      <a:pt x="847933" y="1818283"/>
                    </a:lnTo>
                    <a:lnTo>
                      <a:pt x="853963" y="1812248"/>
                    </a:lnTo>
                    <a:lnTo>
                      <a:pt x="859040" y="1804943"/>
                    </a:lnTo>
                    <a:lnTo>
                      <a:pt x="863483" y="1797639"/>
                    </a:lnTo>
                    <a:lnTo>
                      <a:pt x="867608" y="1789698"/>
                    </a:lnTo>
                    <a:lnTo>
                      <a:pt x="870464" y="1781441"/>
                    </a:lnTo>
                    <a:lnTo>
                      <a:pt x="871734" y="1776994"/>
                    </a:lnTo>
                    <a:lnTo>
                      <a:pt x="872686" y="1772865"/>
                    </a:lnTo>
                    <a:lnTo>
                      <a:pt x="873320" y="1768419"/>
                    </a:lnTo>
                    <a:lnTo>
                      <a:pt x="873638" y="1763655"/>
                    </a:lnTo>
                    <a:lnTo>
                      <a:pt x="874272" y="1759209"/>
                    </a:lnTo>
                    <a:lnTo>
                      <a:pt x="874590" y="1754444"/>
                    </a:lnTo>
                    <a:lnTo>
                      <a:pt x="874272" y="1749998"/>
                    </a:lnTo>
                    <a:lnTo>
                      <a:pt x="873638" y="1745552"/>
                    </a:lnTo>
                    <a:lnTo>
                      <a:pt x="873320" y="1740787"/>
                    </a:lnTo>
                    <a:lnTo>
                      <a:pt x="872686" y="1736341"/>
                    </a:lnTo>
                    <a:lnTo>
                      <a:pt x="871734" y="1732212"/>
                    </a:lnTo>
                    <a:lnTo>
                      <a:pt x="870464" y="1728083"/>
                    </a:lnTo>
                    <a:lnTo>
                      <a:pt x="867608" y="1719508"/>
                    </a:lnTo>
                    <a:lnTo>
                      <a:pt x="863483" y="1711886"/>
                    </a:lnTo>
                    <a:lnTo>
                      <a:pt x="859040" y="1704263"/>
                    </a:lnTo>
                    <a:lnTo>
                      <a:pt x="853963" y="1697276"/>
                    </a:lnTo>
                    <a:lnTo>
                      <a:pt x="847933" y="1691241"/>
                    </a:lnTo>
                    <a:lnTo>
                      <a:pt x="841586" y="1685207"/>
                    </a:lnTo>
                    <a:lnTo>
                      <a:pt x="834605" y="1680125"/>
                    </a:lnTo>
                    <a:lnTo>
                      <a:pt x="827306" y="1675679"/>
                    </a:lnTo>
                    <a:lnTo>
                      <a:pt x="819690" y="1671550"/>
                    </a:lnTo>
                    <a:lnTo>
                      <a:pt x="811122" y="1668691"/>
                    </a:lnTo>
                    <a:lnTo>
                      <a:pt x="806996" y="1667421"/>
                    </a:lnTo>
                    <a:lnTo>
                      <a:pt x="802553" y="1666468"/>
                    </a:lnTo>
                    <a:lnTo>
                      <a:pt x="798111" y="1665515"/>
                    </a:lnTo>
                    <a:lnTo>
                      <a:pt x="793668" y="1665198"/>
                    </a:lnTo>
                    <a:lnTo>
                      <a:pt x="788908" y="1664880"/>
                    </a:lnTo>
                    <a:lnTo>
                      <a:pt x="784465" y="1664563"/>
                    </a:lnTo>
                    <a:lnTo>
                      <a:pt x="475693" y="1664563"/>
                    </a:lnTo>
                    <a:close/>
                    <a:moveTo>
                      <a:pt x="1670551" y="1495108"/>
                    </a:moveTo>
                    <a:lnTo>
                      <a:pt x="1662926" y="1495425"/>
                    </a:lnTo>
                    <a:lnTo>
                      <a:pt x="1655936" y="1496695"/>
                    </a:lnTo>
                    <a:lnTo>
                      <a:pt x="1648946" y="1498283"/>
                    </a:lnTo>
                    <a:lnTo>
                      <a:pt x="1642274" y="1500823"/>
                    </a:lnTo>
                    <a:lnTo>
                      <a:pt x="1636237" y="1503998"/>
                    </a:lnTo>
                    <a:lnTo>
                      <a:pt x="1629882" y="1507490"/>
                    </a:lnTo>
                    <a:lnTo>
                      <a:pt x="1624481" y="1511618"/>
                    </a:lnTo>
                    <a:lnTo>
                      <a:pt x="1619080" y="1516380"/>
                    </a:lnTo>
                    <a:lnTo>
                      <a:pt x="1614631" y="1521778"/>
                    </a:lnTo>
                    <a:lnTo>
                      <a:pt x="1610183" y="1527175"/>
                    </a:lnTo>
                    <a:lnTo>
                      <a:pt x="1606688" y="1533208"/>
                    </a:lnTo>
                    <a:lnTo>
                      <a:pt x="1603511" y="1539240"/>
                    </a:lnTo>
                    <a:lnTo>
                      <a:pt x="1601605" y="1545908"/>
                    </a:lnTo>
                    <a:lnTo>
                      <a:pt x="1599698" y="1552893"/>
                    </a:lnTo>
                    <a:lnTo>
                      <a:pt x="1598427" y="1559878"/>
                    </a:lnTo>
                    <a:lnTo>
                      <a:pt x="1598110" y="1567498"/>
                    </a:lnTo>
                    <a:lnTo>
                      <a:pt x="1598427" y="1574800"/>
                    </a:lnTo>
                    <a:lnTo>
                      <a:pt x="1599698" y="1582103"/>
                    </a:lnTo>
                    <a:lnTo>
                      <a:pt x="1601605" y="1589088"/>
                    </a:lnTo>
                    <a:lnTo>
                      <a:pt x="1603511" y="1595755"/>
                    </a:lnTo>
                    <a:lnTo>
                      <a:pt x="1606688" y="1602105"/>
                    </a:lnTo>
                    <a:lnTo>
                      <a:pt x="1610183" y="1607820"/>
                    </a:lnTo>
                    <a:lnTo>
                      <a:pt x="1614631" y="1613535"/>
                    </a:lnTo>
                    <a:lnTo>
                      <a:pt x="1619080" y="1618615"/>
                    </a:lnTo>
                    <a:lnTo>
                      <a:pt x="1624481" y="1623378"/>
                    </a:lnTo>
                    <a:lnTo>
                      <a:pt x="1629882" y="1627505"/>
                    </a:lnTo>
                    <a:lnTo>
                      <a:pt x="1636237" y="1630998"/>
                    </a:lnTo>
                    <a:lnTo>
                      <a:pt x="1642274" y="1634173"/>
                    </a:lnTo>
                    <a:lnTo>
                      <a:pt x="1648946" y="1636713"/>
                    </a:lnTo>
                    <a:lnTo>
                      <a:pt x="1655936" y="1638300"/>
                    </a:lnTo>
                    <a:lnTo>
                      <a:pt x="1662926" y="1639253"/>
                    </a:lnTo>
                    <a:lnTo>
                      <a:pt x="1670551" y="1639570"/>
                    </a:lnTo>
                    <a:lnTo>
                      <a:pt x="1918697" y="1639570"/>
                    </a:lnTo>
                    <a:lnTo>
                      <a:pt x="1926004" y="1639253"/>
                    </a:lnTo>
                    <a:lnTo>
                      <a:pt x="1933630" y="1638300"/>
                    </a:lnTo>
                    <a:lnTo>
                      <a:pt x="1940620" y="1636713"/>
                    </a:lnTo>
                    <a:lnTo>
                      <a:pt x="1947292" y="1634173"/>
                    </a:lnTo>
                    <a:lnTo>
                      <a:pt x="1953329" y="1630998"/>
                    </a:lnTo>
                    <a:lnTo>
                      <a:pt x="1959366" y="1627505"/>
                    </a:lnTo>
                    <a:lnTo>
                      <a:pt x="1964767" y="1623378"/>
                    </a:lnTo>
                    <a:lnTo>
                      <a:pt x="1970168" y="1618615"/>
                    </a:lnTo>
                    <a:lnTo>
                      <a:pt x="1974934" y="1613535"/>
                    </a:lnTo>
                    <a:lnTo>
                      <a:pt x="1979065" y="1607820"/>
                    </a:lnTo>
                    <a:lnTo>
                      <a:pt x="1982560" y="1602105"/>
                    </a:lnTo>
                    <a:lnTo>
                      <a:pt x="1985419" y="1595755"/>
                    </a:lnTo>
                    <a:lnTo>
                      <a:pt x="1988279" y="1589088"/>
                    </a:lnTo>
                    <a:lnTo>
                      <a:pt x="1989868" y="1582103"/>
                    </a:lnTo>
                    <a:lnTo>
                      <a:pt x="1991138" y="1574800"/>
                    </a:lnTo>
                    <a:lnTo>
                      <a:pt x="1991456" y="1567498"/>
                    </a:lnTo>
                    <a:lnTo>
                      <a:pt x="1991138" y="1559878"/>
                    </a:lnTo>
                    <a:lnTo>
                      <a:pt x="1989868" y="1552893"/>
                    </a:lnTo>
                    <a:lnTo>
                      <a:pt x="1988279" y="1545908"/>
                    </a:lnTo>
                    <a:lnTo>
                      <a:pt x="1985419" y="1539240"/>
                    </a:lnTo>
                    <a:lnTo>
                      <a:pt x="1982560" y="1533208"/>
                    </a:lnTo>
                    <a:lnTo>
                      <a:pt x="1979065" y="1527175"/>
                    </a:lnTo>
                    <a:lnTo>
                      <a:pt x="1974934" y="1521778"/>
                    </a:lnTo>
                    <a:lnTo>
                      <a:pt x="1970168" y="1516380"/>
                    </a:lnTo>
                    <a:lnTo>
                      <a:pt x="1964767" y="1511618"/>
                    </a:lnTo>
                    <a:lnTo>
                      <a:pt x="1959366" y="1507490"/>
                    </a:lnTo>
                    <a:lnTo>
                      <a:pt x="1953329" y="1503998"/>
                    </a:lnTo>
                    <a:lnTo>
                      <a:pt x="1947292" y="1500823"/>
                    </a:lnTo>
                    <a:lnTo>
                      <a:pt x="1940620" y="1498283"/>
                    </a:lnTo>
                    <a:lnTo>
                      <a:pt x="1933630" y="1496695"/>
                    </a:lnTo>
                    <a:lnTo>
                      <a:pt x="1926004" y="1495425"/>
                    </a:lnTo>
                    <a:lnTo>
                      <a:pt x="1918697" y="1495108"/>
                    </a:lnTo>
                    <a:lnTo>
                      <a:pt x="1670551" y="1495108"/>
                    </a:lnTo>
                    <a:close/>
                    <a:moveTo>
                      <a:pt x="1787673" y="611187"/>
                    </a:moveTo>
                    <a:lnTo>
                      <a:pt x="1794669" y="611187"/>
                    </a:lnTo>
                    <a:lnTo>
                      <a:pt x="1801665" y="611187"/>
                    </a:lnTo>
                    <a:lnTo>
                      <a:pt x="1808661" y="612140"/>
                    </a:lnTo>
                    <a:lnTo>
                      <a:pt x="1815338" y="613093"/>
                    </a:lnTo>
                    <a:lnTo>
                      <a:pt x="1822016" y="614681"/>
                    </a:lnTo>
                    <a:lnTo>
                      <a:pt x="1828694" y="616587"/>
                    </a:lnTo>
                    <a:lnTo>
                      <a:pt x="1835372" y="618810"/>
                    </a:lnTo>
                    <a:lnTo>
                      <a:pt x="1841732" y="621352"/>
                    </a:lnTo>
                    <a:lnTo>
                      <a:pt x="1847773" y="624210"/>
                    </a:lnTo>
                    <a:lnTo>
                      <a:pt x="1853815" y="627387"/>
                    </a:lnTo>
                    <a:lnTo>
                      <a:pt x="1859539" y="631198"/>
                    </a:lnTo>
                    <a:lnTo>
                      <a:pt x="1865581" y="635010"/>
                    </a:lnTo>
                    <a:lnTo>
                      <a:pt x="1870987" y="639457"/>
                    </a:lnTo>
                    <a:lnTo>
                      <a:pt x="1876393" y="643904"/>
                    </a:lnTo>
                    <a:lnTo>
                      <a:pt x="1881480" y="648986"/>
                    </a:lnTo>
                    <a:lnTo>
                      <a:pt x="1886568" y="654068"/>
                    </a:lnTo>
                    <a:lnTo>
                      <a:pt x="1891338" y="659151"/>
                    </a:lnTo>
                    <a:lnTo>
                      <a:pt x="1895790" y="665186"/>
                    </a:lnTo>
                    <a:lnTo>
                      <a:pt x="1900242" y="670903"/>
                    </a:lnTo>
                    <a:lnTo>
                      <a:pt x="1904376" y="677256"/>
                    </a:lnTo>
                    <a:lnTo>
                      <a:pt x="1908192" y="683609"/>
                    </a:lnTo>
                    <a:lnTo>
                      <a:pt x="1911690" y="690597"/>
                    </a:lnTo>
                    <a:lnTo>
                      <a:pt x="1915188" y="697267"/>
                    </a:lnTo>
                    <a:lnTo>
                      <a:pt x="1918049" y="704255"/>
                    </a:lnTo>
                    <a:lnTo>
                      <a:pt x="1920593" y="711561"/>
                    </a:lnTo>
                    <a:lnTo>
                      <a:pt x="1923137" y="718867"/>
                    </a:lnTo>
                    <a:lnTo>
                      <a:pt x="1925363" y="726808"/>
                    </a:lnTo>
                    <a:lnTo>
                      <a:pt x="1927271" y="734431"/>
                    </a:lnTo>
                    <a:lnTo>
                      <a:pt x="1928861" y="742690"/>
                    </a:lnTo>
                    <a:lnTo>
                      <a:pt x="1929815" y="750631"/>
                    </a:lnTo>
                    <a:lnTo>
                      <a:pt x="1930451" y="758889"/>
                    </a:lnTo>
                    <a:lnTo>
                      <a:pt x="1931405" y="767466"/>
                    </a:lnTo>
                    <a:lnTo>
                      <a:pt x="1931405" y="775724"/>
                    </a:lnTo>
                    <a:lnTo>
                      <a:pt x="1931723" y="784301"/>
                    </a:lnTo>
                    <a:lnTo>
                      <a:pt x="1932359" y="791924"/>
                    </a:lnTo>
                    <a:lnTo>
                      <a:pt x="1933313" y="799865"/>
                    </a:lnTo>
                    <a:lnTo>
                      <a:pt x="1934585" y="806853"/>
                    </a:lnTo>
                    <a:lnTo>
                      <a:pt x="1936175" y="813206"/>
                    </a:lnTo>
                    <a:lnTo>
                      <a:pt x="1938401" y="819241"/>
                    </a:lnTo>
                    <a:lnTo>
                      <a:pt x="1940627" y="824958"/>
                    </a:lnTo>
                    <a:lnTo>
                      <a:pt x="1943171" y="830041"/>
                    </a:lnTo>
                    <a:lnTo>
                      <a:pt x="1945715" y="834805"/>
                    </a:lnTo>
                    <a:lnTo>
                      <a:pt x="1948576" y="839252"/>
                    </a:lnTo>
                    <a:lnTo>
                      <a:pt x="1951756" y="843381"/>
                    </a:lnTo>
                    <a:lnTo>
                      <a:pt x="1954936" y="846875"/>
                    </a:lnTo>
                    <a:lnTo>
                      <a:pt x="1958116" y="850687"/>
                    </a:lnTo>
                    <a:lnTo>
                      <a:pt x="1961614" y="853546"/>
                    </a:lnTo>
                    <a:lnTo>
                      <a:pt x="1965430" y="856087"/>
                    </a:lnTo>
                    <a:lnTo>
                      <a:pt x="1968610" y="858946"/>
                    </a:lnTo>
                    <a:lnTo>
                      <a:pt x="1975606" y="862757"/>
                    </a:lnTo>
                    <a:lnTo>
                      <a:pt x="1982284" y="866251"/>
                    </a:lnTo>
                    <a:lnTo>
                      <a:pt x="1988643" y="868475"/>
                    </a:lnTo>
                    <a:lnTo>
                      <a:pt x="1994049" y="869745"/>
                    </a:lnTo>
                    <a:lnTo>
                      <a:pt x="1998819" y="871016"/>
                    </a:lnTo>
                    <a:lnTo>
                      <a:pt x="2002635" y="871334"/>
                    </a:lnTo>
                    <a:lnTo>
                      <a:pt x="2005815" y="871651"/>
                    </a:lnTo>
                    <a:lnTo>
                      <a:pt x="2005815" y="932320"/>
                    </a:lnTo>
                    <a:lnTo>
                      <a:pt x="1841096" y="932320"/>
                    </a:lnTo>
                    <a:lnTo>
                      <a:pt x="1841096" y="997119"/>
                    </a:lnTo>
                    <a:lnTo>
                      <a:pt x="1853815" y="999025"/>
                    </a:lnTo>
                    <a:lnTo>
                      <a:pt x="1865899" y="1001566"/>
                    </a:lnTo>
                    <a:lnTo>
                      <a:pt x="1877983" y="1004107"/>
                    </a:lnTo>
                    <a:lnTo>
                      <a:pt x="1890066" y="1007601"/>
                    </a:lnTo>
                    <a:lnTo>
                      <a:pt x="1901514" y="1011095"/>
                    </a:lnTo>
                    <a:lnTo>
                      <a:pt x="1912962" y="1015224"/>
                    </a:lnTo>
                    <a:lnTo>
                      <a:pt x="1923773" y="1019354"/>
                    </a:lnTo>
                    <a:lnTo>
                      <a:pt x="1934903" y="1024118"/>
                    </a:lnTo>
                    <a:lnTo>
                      <a:pt x="1945715" y="1029200"/>
                    </a:lnTo>
                    <a:lnTo>
                      <a:pt x="1956208" y="1034918"/>
                    </a:lnTo>
                    <a:lnTo>
                      <a:pt x="1966384" y="1040635"/>
                    </a:lnTo>
                    <a:lnTo>
                      <a:pt x="1976242" y="1046988"/>
                    </a:lnTo>
                    <a:lnTo>
                      <a:pt x="1986099" y="1053659"/>
                    </a:lnTo>
                    <a:lnTo>
                      <a:pt x="1995321" y="1060329"/>
                    </a:lnTo>
                    <a:lnTo>
                      <a:pt x="2003907" y="1067635"/>
                    </a:lnTo>
                    <a:lnTo>
                      <a:pt x="2012811" y="1074940"/>
                    </a:lnTo>
                    <a:lnTo>
                      <a:pt x="2021396" y="1082881"/>
                    </a:lnTo>
                    <a:lnTo>
                      <a:pt x="2029028" y="1090822"/>
                    </a:lnTo>
                    <a:lnTo>
                      <a:pt x="2036978" y="1099081"/>
                    </a:lnTo>
                    <a:lnTo>
                      <a:pt x="2044292" y="1107975"/>
                    </a:lnTo>
                    <a:lnTo>
                      <a:pt x="2051288" y="1116551"/>
                    </a:lnTo>
                    <a:lnTo>
                      <a:pt x="2057965" y="1125445"/>
                    </a:lnTo>
                    <a:lnTo>
                      <a:pt x="2064325" y="1135292"/>
                    </a:lnTo>
                    <a:lnTo>
                      <a:pt x="2069731" y="1144821"/>
                    </a:lnTo>
                    <a:lnTo>
                      <a:pt x="2075455" y="1154350"/>
                    </a:lnTo>
                    <a:lnTo>
                      <a:pt x="2080225" y="1164515"/>
                    </a:lnTo>
                    <a:lnTo>
                      <a:pt x="2084995" y="1174679"/>
                    </a:lnTo>
                    <a:lnTo>
                      <a:pt x="2089128" y="1185161"/>
                    </a:lnTo>
                    <a:lnTo>
                      <a:pt x="2092626" y="1195643"/>
                    </a:lnTo>
                    <a:lnTo>
                      <a:pt x="2095488" y="1206761"/>
                    </a:lnTo>
                    <a:lnTo>
                      <a:pt x="2098668" y="1217560"/>
                    </a:lnTo>
                    <a:lnTo>
                      <a:pt x="2100894" y="1228995"/>
                    </a:lnTo>
                    <a:lnTo>
                      <a:pt x="2103438" y="1336675"/>
                    </a:lnTo>
                    <a:lnTo>
                      <a:pt x="1485900" y="1336675"/>
                    </a:lnTo>
                    <a:lnTo>
                      <a:pt x="1488444" y="1228995"/>
                    </a:lnTo>
                    <a:lnTo>
                      <a:pt x="1490670" y="1217560"/>
                    </a:lnTo>
                    <a:lnTo>
                      <a:pt x="1493214" y="1206761"/>
                    </a:lnTo>
                    <a:lnTo>
                      <a:pt x="1496712" y="1195643"/>
                    </a:lnTo>
                    <a:lnTo>
                      <a:pt x="1500210" y="1185161"/>
                    </a:lnTo>
                    <a:lnTo>
                      <a:pt x="1504343" y="1174679"/>
                    </a:lnTo>
                    <a:lnTo>
                      <a:pt x="1508795" y="1164515"/>
                    </a:lnTo>
                    <a:lnTo>
                      <a:pt x="1513565" y="1154350"/>
                    </a:lnTo>
                    <a:lnTo>
                      <a:pt x="1519289" y="1144821"/>
                    </a:lnTo>
                    <a:lnTo>
                      <a:pt x="1525013" y="1135292"/>
                    </a:lnTo>
                    <a:lnTo>
                      <a:pt x="1531055" y="1125763"/>
                    </a:lnTo>
                    <a:lnTo>
                      <a:pt x="1537732" y="1116551"/>
                    </a:lnTo>
                    <a:lnTo>
                      <a:pt x="1544728" y="1107975"/>
                    </a:lnTo>
                    <a:lnTo>
                      <a:pt x="1552042" y="1099081"/>
                    </a:lnTo>
                    <a:lnTo>
                      <a:pt x="1559674" y="1090822"/>
                    </a:lnTo>
                    <a:lnTo>
                      <a:pt x="1567942" y="1082881"/>
                    </a:lnTo>
                    <a:lnTo>
                      <a:pt x="1576209" y="1074940"/>
                    </a:lnTo>
                    <a:lnTo>
                      <a:pt x="1584795" y="1067635"/>
                    </a:lnTo>
                    <a:lnTo>
                      <a:pt x="1593699" y="1060329"/>
                    </a:lnTo>
                    <a:lnTo>
                      <a:pt x="1603239" y="1053659"/>
                    </a:lnTo>
                    <a:lnTo>
                      <a:pt x="1613096" y="1046988"/>
                    </a:lnTo>
                    <a:lnTo>
                      <a:pt x="1622954" y="1040635"/>
                    </a:lnTo>
                    <a:lnTo>
                      <a:pt x="1632812" y="1034918"/>
                    </a:lnTo>
                    <a:lnTo>
                      <a:pt x="1643305" y="1029200"/>
                    </a:lnTo>
                    <a:lnTo>
                      <a:pt x="1654117" y="1024118"/>
                    </a:lnTo>
                    <a:lnTo>
                      <a:pt x="1664929" y="1019671"/>
                    </a:lnTo>
                    <a:lnTo>
                      <a:pt x="1676058" y="1015224"/>
                    </a:lnTo>
                    <a:lnTo>
                      <a:pt x="1687506" y="1011095"/>
                    </a:lnTo>
                    <a:lnTo>
                      <a:pt x="1699272" y="1007601"/>
                    </a:lnTo>
                    <a:lnTo>
                      <a:pt x="1711355" y="1004107"/>
                    </a:lnTo>
                    <a:lnTo>
                      <a:pt x="1723439" y="1001566"/>
                    </a:lnTo>
                    <a:lnTo>
                      <a:pt x="1735523" y="999025"/>
                    </a:lnTo>
                    <a:lnTo>
                      <a:pt x="1747924" y="997119"/>
                    </a:lnTo>
                    <a:lnTo>
                      <a:pt x="1747924" y="932320"/>
                    </a:lnTo>
                    <a:lnTo>
                      <a:pt x="1583205" y="932320"/>
                    </a:lnTo>
                    <a:lnTo>
                      <a:pt x="1583205" y="871651"/>
                    </a:lnTo>
                    <a:lnTo>
                      <a:pt x="1586385" y="871334"/>
                    </a:lnTo>
                    <a:lnTo>
                      <a:pt x="1590201" y="870698"/>
                    </a:lnTo>
                    <a:lnTo>
                      <a:pt x="1594971" y="869110"/>
                    </a:lnTo>
                    <a:lnTo>
                      <a:pt x="1600377" y="867204"/>
                    </a:lnTo>
                    <a:lnTo>
                      <a:pt x="1606736" y="864663"/>
                    </a:lnTo>
                    <a:lnTo>
                      <a:pt x="1613414" y="861487"/>
                    </a:lnTo>
                    <a:lnTo>
                      <a:pt x="1620410" y="857358"/>
                    </a:lnTo>
                    <a:lnTo>
                      <a:pt x="1624226" y="854816"/>
                    </a:lnTo>
                    <a:lnTo>
                      <a:pt x="1627406" y="851958"/>
                    </a:lnTo>
                    <a:lnTo>
                      <a:pt x="1630586" y="848464"/>
                    </a:lnTo>
                    <a:lnTo>
                      <a:pt x="1634084" y="845287"/>
                    </a:lnTo>
                    <a:lnTo>
                      <a:pt x="1637264" y="841476"/>
                    </a:lnTo>
                    <a:lnTo>
                      <a:pt x="1640444" y="837346"/>
                    </a:lnTo>
                    <a:lnTo>
                      <a:pt x="1643305" y="832899"/>
                    </a:lnTo>
                    <a:lnTo>
                      <a:pt x="1646167" y="828135"/>
                    </a:lnTo>
                    <a:lnTo>
                      <a:pt x="1648393" y="823052"/>
                    </a:lnTo>
                    <a:lnTo>
                      <a:pt x="1650619" y="817653"/>
                    </a:lnTo>
                    <a:lnTo>
                      <a:pt x="1652845" y="811617"/>
                    </a:lnTo>
                    <a:lnTo>
                      <a:pt x="1654435" y="805265"/>
                    </a:lnTo>
                    <a:lnTo>
                      <a:pt x="1655707" y="798594"/>
                    </a:lnTo>
                    <a:lnTo>
                      <a:pt x="1656979" y="791289"/>
                    </a:lnTo>
                    <a:lnTo>
                      <a:pt x="1657297" y="783983"/>
                    </a:lnTo>
                    <a:lnTo>
                      <a:pt x="1657615" y="775724"/>
                    </a:lnTo>
                    <a:lnTo>
                      <a:pt x="1657933" y="767466"/>
                    </a:lnTo>
                    <a:lnTo>
                      <a:pt x="1658569" y="758889"/>
                    </a:lnTo>
                    <a:lnTo>
                      <a:pt x="1659205" y="750631"/>
                    </a:lnTo>
                    <a:lnTo>
                      <a:pt x="1660477" y="742690"/>
                    </a:lnTo>
                    <a:lnTo>
                      <a:pt x="1662067" y="734431"/>
                    </a:lnTo>
                    <a:lnTo>
                      <a:pt x="1663975" y="726808"/>
                    </a:lnTo>
                    <a:lnTo>
                      <a:pt x="1666201" y="718867"/>
                    </a:lnTo>
                    <a:lnTo>
                      <a:pt x="1668427" y="711561"/>
                    </a:lnTo>
                    <a:lnTo>
                      <a:pt x="1671289" y="704255"/>
                    </a:lnTo>
                    <a:lnTo>
                      <a:pt x="1674151" y="697267"/>
                    </a:lnTo>
                    <a:lnTo>
                      <a:pt x="1677648" y="690597"/>
                    </a:lnTo>
                    <a:lnTo>
                      <a:pt x="1680828" y="683609"/>
                    </a:lnTo>
                    <a:lnTo>
                      <a:pt x="1684962" y="677256"/>
                    </a:lnTo>
                    <a:lnTo>
                      <a:pt x="1689096" y="670903"/>
                    </a:lnTo>
                    <a:lnTo>
                      <a:pt x="1693230" y="665186"/>
                    </a:lnTo>
                    <a:lnTo>
                      <a:pt x="1698000" y="659151"/>
                    </a:lnTo>
                    <a:lnTo>
                      <a:pt x="1702770" y="654068"/>
                    </a:lnTo>
                    <a:lnTo>
                      <a:pt x="1707540" y="648986"/>
                    </a:lnTo>
                    <a:lnTo>
                      <a:pt x="1712627" y="643904"/>
                    </a:lnTo>
                    <a:lnTo>
                      <a:pt x="1718351" y="639457"/>
                    </a:lnTo>
                    <a:lnTo>
                      <a:pt x="1723757" y="635010"/>
                    </a:lnTo>
                    <a:lnTo>
                      <a:pt x="1729163" y="631198"/>
                    </a:lnTo>
                    <a:lnTo>
                      <a:pt x="1735205" y="627387"/>
                    </a:lnTo>
                    <a:lnTo>
                      <a:pt x="1741565" y="624210"/>
                    </a:lnTo>
                    <a:lnTo>
                      <a:pt x="1747288" y="621352"/>
                    </a:lnTo>
                    <a:lnTo>
                      <a:pt x="1753966" y="618810"/>
                    </a:lnTo>
                    <a:lnTo>
                      <a:pt x="1760326" y="616587"/>
                    </a:lnTo>
                    <a:lnTo>
                      <a:pt x="1767004" y="614681"/>
                    </a:lnTo>
                    <a:lnTo>
                      <a:pt x="1773682" y="613093"/>
                    </a:lnTo>
                    <a:lnTo>
                      <a:pt x="1780677" y="612140"/>
                    </a:lnTo>
                    <a:lnTo>
                      <a:pt x="1787673" y="611187"/>
                    </a:lnTo>
                    <a:close/>
                    <a:moveTo>
                      <a:pt x="630238" y="565150"/>
                    </a:moveTo>
                    <a:lnTo>
                      <a:pt x="639136" y="565468"/>
                    </a:lnTo>
                    <a:lnTo>
                      <a:pt x="647397" y="566420"/>
                    </a:lnTo>
                    <a:lnTo>
                      <a:pt x="655977" y="567372"/>
                    </a:lnTo>
                    <a:lnTo>
                      <a:pt x="664557" y="569276"/>
                    </a:lnTo>
                    <a:lnTo>
                      <a:pt x="672501" y="571498"/>
                    </a:lnTo>
                    <a:lnTo>
                      <a:pt x="680762" y="574354"/>
                    </a:lnTo>
                    <a:lnTo>
                      <a:pt x="689024" y="577211"/>
                    </a:lnTo>
                    <a:lnTo>
                      <a:pt x="696333" y="581020"/>
                    </a:lnTo>
                    <a:lnTo>
                      <a:pt x="703959" y="585463"/>
                    </a:lnTo>
                    <a:lnTo>
                      <a:pt x="711268" y="589907"/>
                    </a:lnTo>
                    <a:lnTo>
                      <a:pt x="718258" y="594667"/>
                    </a:lnTo>
                    <a:lnTo>
                      <a:pt x="725249" y="600063"/>
                    </a:lnTo>
                    <a:lnTo>
                      <a:pt x="731922" y="605776"/>
                    </a:lnTo>
                    <a:lnTo>
                      <a:pt x="738278" y="611489"/>
                    </a:lnTo>
                    <a:lnTo>
                      <a:pt x="744633" y="618154"/>
                    </a:lnTo>
                    <a:lnTo>
                      <a:pt x="750353" y="624820"/>
                    </a:lnTo>
                    <a:lnTo>
                      <a:pt x="756072" y="632437"/>
                    </a:lnTo>
                    <a:lnTo>
                      <a:pt x="761474" y="639737"/>
                    </a:lnTo>
                    <a:lnTo>
                      <a:pt x="766241" y="647354"/>
                    </a:lnTo>
                    <a:lnTo>
                      <a:pt x="771007" y="655289"/>
                    </a:lnTo>
                    <a:lnTo>
                      <a:pt x="775456" y="663541"/>
                    </a:lnTo>
                    <a:lnTo>
                      <a:pt x="779587" y="672111"/>
                    </a:lnTo>
                    <a:lnTo>
                      <a:pt x="783400" y="680998"/>
                    </a:lnTo>
                    <a:lnTo>
                      <a:pt x="786895" y="690202"/>
                    </a:lnTo>
                    <a:lnTo>
                      <a:pt x="790073" y="699406"/>
                    </a:lnTo>
                    <a:lnTo>
                      <a:pt x="792615" y="708611"/>
                    </a:lnTo>
                    <a:lnTo>
                      <a:pt x="794839" y="718450"/>
                    </a:lnTo>
                    <a:lnTo>
                      <a:pt x="796746" y="728606"/>
                    </a:lnTo>
                    <a:lnTo>
                      <a:pt x="798017" y="738445"/>
                    </a:lnTo>
                    <a:lnTo>
                      <a:pt x="799288" y="748919"/>
                    </a:lnTo>
                    <a:lnTo>
                      <a:pt x="799923" y="759076"/>
                    </a:lnTo>
                    <a:lnTo>
                      <a:pt x="800241" y="769550"/>
                    </a:lnTo>
                    <a:lnTo>
                      <a:pt x="799923" y="777802"/>
                    </a:lnTo>
                    <a:lnTo>
                      <a:pt x="799606" y="786054"/>
                    </a:lnTo>
                    <a:lnTo>
                      <a:pt x="798970" y="793989"/>
                    </a:lnTo>
                    <a:lnTo>
                      <a:pt x="798017" y="801923"/>
                    </a:lnTo>
                    <a:lnTo>
                      <a:pt x="797064" y="809541"/>
                    </a:lnTo>
                    <a:lnTo>
                      <a:pt x="795475" y="817476"/>
                    </a:lnTo>
                    <a:lnTo>
                      <a:pt x="793568" y="825093"/>
                    </a:lnTo>
                    <a:lnTo>
                      <a:pt x="791979" y="832710"/>
                    </a:lnTo>
                    <a:lnTo>
                      <a:pt x="789755" y="840328"/>
                    </a:lnTo>
                    <a:lnTo>
                      <a:pt x="787531" y="847310"/>
                    </a:lnTo>
                    <a:lnTo>
                      <a:pt x="784671" y="854293"/>
                    </a:lnTo>
                    <a:lnTo>
                      <a:pt x="781811" y="861276"/>
                    </a:lnTo>
                    <a:lnTo>
                      <a:pt x="778951" y="868258"/>
                    </a:lnTo>
                    <a:lnTo>
                      <a:pt x="775456" y="874923"/>
                    </a:lnTo>
                    <a:lnTo>
                      <a:pt x="772278" y="880954"/>
                    </a:lnTo>
                    <a:lnTo>
                      <a:pt x="768465" y="887619"/>
                    </a:lnTo>
                    <a:lnTo>
                      <a:pt x="764970" y="893649"/>
                    </a:lnTo>
                    <a:lnTo>
                      <a:pt x="760839" y="899680"/>
                    </a:lnTo>
                    <a:lnTo>
                      <a:pt x="756708" y="905393"/>
                    </a:lnTo>
                    <a:lnTo>
                      <a:pt x="752259" y="911106"/>
                    </a:lnTo>
                    <a:lnTo>
                      <a:pt x="747810" y="916501"/>
                    </a:lnTo>
                    <a:lnTo>
                      <a:pt x="743044" y="921580"/>
                    </a:lnTo>
                    <a:lnTo>
                      <a:pt x="738278" y="926341"/>
                    </a:lnTo>
                    <a:lnTo>
                      <a:pt x="733193" y="931101"/>
                    </a:lnTo>
                    <a:lnTo>
                      <a:pt x="728109" y="936180"/>
                    </a:lnTo>
                    <a:lnTo>
                      <a:pt x="722707" y="939988"/>
                    </a:lnTo>
                    <a:lnTo>
                      <a:pt x="717305" y="944114"/>
                    </a:lnTo>
                    <a:lnTo>
                      <a:pt x="711903" y="948241"/>
                    </a:lnTo>
                    <a:lnTo>
                      <a:pt x="706183" y="951414"/>
                    </a:lnTo>
                    <a:lnTo>
                      <a:pt x="700464" y="954906"/>
                    </a:lnTo>
                    <a:lnTo>
                      <a:pt x="694426" y="958080"/>
                    </a:lnTo>
                    <a:lnTo>
                      <a:pt x="688071" y="960619"/>
                    </a:lnTo>
                    <a:lnTo>
                      <a:pt x="688071" y="1044727"/>
                    </a:lnTo>
                    <a:lnTo>
                      <a:pt x="703641" y="1047266"/>
                    </a:lnTo>
                    <a:lnTo>
                      <a:pt x="718894" y="1050440"/>
                    </a:lnTo>
                    <a:lnTo>
                      <a:pt x="733829" y="1053614"/>
                    </a:lnTo>
                    <a:lnTo>
                      <a:pt x="748764" y="1057740"/>
                    </a:lnTo>
                    <a:lnTo>
                      <a:pt x="763063" y="1062184"/>
                    </a:lnTo>
                    <a:lnTo>
                      <a:pt x="777045" y="1066945"/>
                    </a:lnTo>
                    <a:lnTo>
                      <a:pt x="791026" y="1072340"/>
                    </a:lnTo>
                    <a:lnTo>
                      <a:pt x="804690" y="1078371"/>
                    </a:lnTo>
                    <a:lnTo>
                      <a:pt x="818036" y="1085036"/>
                    </a:lnTo>
                    <a:lnTo>
                      <a:pt x="831064" y="1091701"/>
                    </a:lnTo>
                    <a:lnTo>
                      <a:pt x="843775" y="1099001"/>
                    </a:lnTo>
                    <a:lnTo>
                      <a:pt x="856167" y="1106618"/>
                    </a:lnTo>
                    <a:lnTo>
                      <a:pt x="867925" y="1114871"/>
                    </a:lnTo>
                    <a:lnTo>
                      <a:pt x="879682" y="1123440"/>
                    </a:lnTo>
                    <a:lnTo>
                      <a:pt x="890804" y="1132010"/>
                    </a:lnTo>
                    <a:lnTo>
                      <a:pt x="901925" y="1141214"/>
                    </a:lnTo>
                    <a:lnTo>
                      <a:pt x="912094" y="1151370"/>
                    </a:lnTo>
                    <a:lnTo>
                      <a:pt x="921944" y="1161210"/>
                    </a:lnTo>
                    <a:lnTo>
                      <a:pt x="931795" y="1171683"/>
                    </a:lnTo>
                    <a:lnTo>
                      <a:pt x="940692" y="1182157"/>
                    </a:lnTo>
                    <a:lnTo>
                      <a:pt x="949272" y="1193266"/>
                    </a:lnTo>
                    <a:lnTo>
                      <a:pt x="957534" y="1204692"/>
                    </a:lnTo>
                    <a:lnTo>
                      <a:pt x="965160" y="1216118"/>
                    </a:lnTo>
                    <a:lnTo>
                      <a:pt x="972151" y="1227862"/>
                    </a:lnTo>
                    <a:lnTo>
                      <a:pt x="979142" y="1240557"/>
                    </a:lnTo>
                    <a:lnTo>
                      <a:pt x="985179" y="1252618"/>
                    </a:lnTo>
                    <a:lnTo>
                      <a:pt x="991217" y="1265631"/>
                    </a:lnTo>
                    <a:lnTo>
                      <a:pt x="995983" y="1278327"/>
                    </a:lnTo>
                    <a:lnTo>
                      <a:pt x="1000749" y="1291657"/>
                    </a:lnTo>
                    <a:lnTo>
                      <a:pt x="1004880" y="1304988"/>
                    </a:lnTo>
                    <a:lnTo>
                      <a:pt x="1008058" y="1318635"/>
                    </a:lnTo>
                    <a:lnTo>
                      <a:pt x="1010600" y="1332600"/>
                    </a:lnTo>
                    <a:lnTo>
                      <a:pt x="1014413" y="1484313"/>
                    </a:lnTo>
                    <a:lnTo>
                      <a:pt x="246063" y="1484313"/>
                    </a:lnTo>
                    <a:lnTo>
                      <a:pt x="249876" y="1332600"/>
                    </a:lnTo>
                    <a:lnTo>
                      <a:pt x="252419" y="1318635"/>
                    </a:lnTo>
                    <a:lnTo>
                      <a:pt x="255596" y="1304988"/>
                    </a:lnTo>
                    <a:lnTo>
                      <a:pt x="259727" y="1291657"/>
                    </a:lnTo>
                    <a:lnTo>
                      <a:pt x="264176" y="1278327"/>
                    </a:lnTo>
                    <a:lnTo>
                      <a:pt x="269260" y="1265631"/>
                    </a:lnTo>
                    <a:lnTo>
                      <a:pt x="275297" y="1252618"/>
                    </a:lnTo>
                    <a:lnTo>
                      <a:pt x="281017" y="1240557"/>
                    </a:lnTo>
                    <a:lnTo>
                      <a:pt x="288008" y="1227862"/>
                    </a:lnTo>
                    <a:lnTo>
                      <a:pt x="294999" y="1216118"/>
                    </a:lnTo>
                    <a:lnTo>
                      <a:pt x="302943" y="1204692"/>
                    </a:lnTo>
                    <a:lnTo>
                      <a:pt x="310887" y="1193266"/>
                    </a:lnTo>
                    <a:lnTo>
                      <a:pt x="319784" y="1182157"/>
                    </a:lnTo>
                    <a:lnTo>
                      <a:pt x="328682" y="1171683"/>
                    </a:lnTo>
                    <a:lnTo>
                      <a:pt x="338214" y="1161210"/>
                    </a:lnTo>
                    <a:lnTo>
                      <a:pt x="348383" y="1151370"/>
                    </a:lnTo>
                    <a:lnTo>
                      <a:pt x="358869" y="1141214"/>
                    </a:lnTo>
                    <a:lnTo>
                      <a:pt x="369673" y="1132010"/>
                    </a:lnTo>
                    <a:lnTo>
                      <a:pt x="380795" y="1123440"/>
                    </a:lnTo>
                    <a:lnTo>
                      <a:pt x="392552" y="1114871"/>
                    </a:lnTo>
                    <a:lnTo>
                      <a:pt x="404309" y="1106618"/>
                    </a:lnTo>
                    <a:lnTo>
                      <a:pt x="417020" y="1099001"/>
                    </a:lnTo>
                    <a:lnTo>
                      <a:pt x="429412" y="1091701"/>
                    </a:lnTo>
                    <a:lnTo>
                      <a:pt x="442441" y="1085036"/>
                    </a:lnTo>
                    <a:lnTo>
                      <a:pt x="455787" y="1078371"/>
                    </a:lnTo>
                    <a:lnTo>
                      <a:pt x="469450" y="1072340"/>
                    </a:lnTo>
                    <a:lnTo>
                      <a:pt x="483432" y="1066945"/>
                    </a:lnTo>
                    <a:lnTo>
                      <a:pt x="497413" y="1062184"/>
                    </a:lnTo>
                    <a:lnTo>
                      <a:pt x="511713" y="1057740"/>
                    </a:lnTo>
                    <a:lnTo>
                      <a:pt x="526648" y="1053614"/>
                    </a:lnTo>
                    <a:lnTo>
                      <a:pt x="541582" y="1050440"/>
                    </a:lnTo>
                    <a:lnTo>
                      <a:pt x="556835" y="1047266"/>
                    </a:lnTo>
                    <a:lnTo>
                      <a:pt x="571770" y="1044727"/>
                    </a:lnTo>
                    <a:lnTo>
                      <a:pt x="571770" y="960619"/>
                    </a:lnTo>
                    <a:lnTo>
                      <a:pt x="566050" y="958080"/>
                    </a:lnTo>
                    <a:lnTo>
                      <a:pt x="560013" y="954906"/>
                    </a:lnTo>
                    <a:lnTo>
                      <a:pt x="554293" y="951414"/>
                    </a:lnTo>
                    <a:lnTo>
                      <a:pt x="548573" y="948241"/>
                    </a:lnTo>
                    <a:lnTo>
                      <a:pt x="543171" y="944114"/>
                    </a:lnTo>
                    <a:lnTo>
                      <a:pt x="537452" y="939988"/>
                    </a:lnTo>
                    <a:lnTo>
                      <a:pt x="532367" y="935545"/>
                    </a:lnTo>
                    <a:lnTo>
                      <a:pt x="527283" y="931101"/>
                    </a:lnTo>
                    <a:lnTo>
                      <a:pt x="522199" y="926341"/>
                    </a:lnTo>
                    <a:lnTo>
                      <a:pt x="517433" y="921580"/>
                    </a:lnTo>
                    <a:lnTo>
                      <a:pt x="512348" y="916501"/>
                    </a:lnTo>
                    <a:lnTo>
                      <a:pt x="507900" y="911106"/>
                    </a:lnTo>
                    <a:lnTo>
                      <a:pt x="503769" y="905393"/>
                    </a:lnTo>
                    <a:lnTo>
                      <a:pt x="499638" y="899680"/>
                    </a:lnTo>
                    <a:lnTo>
                      <a:pt x="495507" y="893649"/>
                    </a:lnTo>
                    <a:lnTo>
                      <a:pt x="491694" y="887302"/>
                    </a:lnTo>
                    <a:lnTo>
                      <a:pt x="488198" y="880954"/>
                    </a:lnTo>
                    <a:lnTo>
                      <a:pt x="484385" y="874923"/>
                    </a:lnTo>
                    <a:lnTo>
                      <a:pt x="481525" y="868258"/>
                    </a:lnTo>
                    <a:lnTo>
                      <a:pt x="478665" y="861276"/>
                    </a:lnTo>
                    <a:lnTo>
                      <a:pt x="475488" y="854293"/>
                    </a:lnTo>
                    <a:lnTo>
                      <a:pt x="472946" y="847310"/>
                    </a:lnTo>
                    <a:lnTo>
                      <a:pt x="470404" y="839693"/>
                    </a:lnTo>
                    <a:lnTo>
                      <a:pt x="468497" y="832393"/>
                    </a:lnTo>
                    <a:lnTo>
                      <a:pt x="466273" y="825093"/>
                    </a:lnTo>
                    <a:lnTo>
                      <a:pt x="465002" y="817476"/>
                    </a:lnTo>
                    <a:lnTo>
                      <a:pt x="463413" y="809541"/>
                    </a:lnTo>
                    <a:lnTo>
                      <a:pt x="462142" y="801923"/>
                    </a:lnTo>
                    <a:lnTo>
                      <a:pt x="461189" y="793989"/>
                    </a:lnTo>
                    <a:lnTo>
                      <a:pt x="460871" y="786054"/>
                    </a:lnTo>
                    <a:lnTo>
                      <a:pt x="460235" y="777802"/>
                    </a:lnTo>
                    <a:lnTo>
                      <a:pt x="460235" y="769550"/>
                    </a:lnTo>
                    <a:lnTo>
                      <a:pt x="460553" y="759076"/>
                    </a:lnTo>
                    <a:lnTo>
                      <a:pt x="460871" y="748919"/>
                    </a:lnTo>
                    <a:lnTo>
                      <a:pt x="461824" y="738445"/>
                    </a:lnTo>
                    <a:lnTo>
                      <a:pt x="463413" y="728606"/>
                    </a:lnTo>
                    <a:lnTo>
                      <a:pt x="465637" y="718450"/>
                    </a:lnTo>
                    <a:lnTo>
                      <a:pt x="467862" y="708611"/>
                    </a:lnTo>
                    <a:lnTo>
                      <a:pt x="470404" y="699406"/>
                    </a:lnTo>
                    <a:lnTo>
                      <a:pt x="473264" y="690202"/>
                    </a:lnTo>
                    <a:lnTo>
                      <a:pt x="477077" y="680998"/>
                    </a:lnTo>
                    <a:lnTo>
                      <a:pt x="480890" y="672111"/>
                    </a:lnTo>
                    <a:lnTo>
                      <a:pt x="484703" y="663541"/>
                    </a:lnTo>
                    <a:lnTo>
                      <a:pt x="489152" y="655289"/>
                    </a:lnTo>
                    <a:lnTo>
                      <a:pt x="493918" y="647354"/>
                    </a:lnTo>
                    <a:lnTo>
                      <a:pt x="498685" y="639737"/>
                    </a:lnTo>
                    <a:lnTo>
                      <a:pt x="504404" y="632437"/>
                    </a:lnTo>
                    <a:lnTo>
                      <a:pt x="509806" y="624820"/>
                    </a:lnTo>
                    <a:lnTo>
                      <a:pt x="515844" y="618154"/>
                    </a:lnTo>
                    <a:lnTo>
                      <a:pt x="522199" y="611489"/>
                    </a:lnTo>
                    <a:lnTo>
                      <a:pt x="528236" y="605776"/>
                    </a:lnTo>
                    <a:lnTo>
                      <a:pt x="534909" y="600063"/>
                    </a:lnTo>
                    <a:lnTo>
                      <a:pt x="541900" y="594667"/>
                    </a:lnTo>
                    <a:lnTo>
                      <a:pt x="548891" y="589907"/>
                    </a:lnTo>
                    <a:lnTo>
                      <a:pt x="556517" y="585463"/>
                    </a:lnTo>
                    <a:lnTo>
                      <a:pt x="564144" y="581020"/>
                    </a:lnTo>
                    <a:lnTo>
                      <a:pt x="571770" y="577211"/>
                    </a:lnTo>
                    <a:lnTo>
                      <a:pt x="579714" y="574354"/>
                    </a:lnTo>
                    <a:lnTo>
                      <a:pt x="587658" y="571498"/>
                    </a:lnTo>
                    <a:lnTo>
                      <a:pt x="595920" y="569276"/>
                    </a:lnTo>
                    <a:lnTo>
                      <a:pt x="604499" y="567372"/>
                    </a:lnTo>
                    <a:lnTo>
                      <a:pt x="612761" y="566420"/>
                    </a:lnTo>
                    <a:lnTo>
                      <a:pt x="621659" y="565468"/>
                    </a:lnTo>
                    <a:lnTo>
                      <a:pt x="630238" y="565150"/>
                    </a:lnTo>
                    <a:close/>
                    <a:moveTo>
                      <a:pt x="181836" y="158167"/>
                    </a:moveTo>
                    <a:lnTo>
                      <a:pt x="178980" y="158484"/>
                    </a:lnTo>
                    <a:lnTo>
                      <a:pt x="176441" y="159119"/>
                    </a:lnTo>
                    <a:lnTo>
                      <a:pt x="173902" y="160390"/>
                    </a:lnTo>
                    <a:lnTo>
                      <a:pt x="171681" y="161343"/>
                    </a:lnTo>
                    <a:lnTo>
                      <a:pt x="169459" y="162613"/>
                    </a:lnTo>
                    <a:lnTo>
                      <a:pt x="167238" y="163884"/>
                    </a:lnTo>
                    <a:lnTo>
                      <a:pt x="165651" y="165789"/>
                    </a:lnTo>
                    <a:lnTo>
                      <a:pt x="164065" y="167695"/>
                    </a:lnTo>
                    <a:lnTo>
                      <a:pt x="162478" y="169918"/>
                    </a:lnTo>
                    <a:lnTo>
                      <a:pt x="161209" y="171824"/>
                    </a:lnTo>
                    <a:lnTo>
                      <a:pt x="159939" y="174364"/>
                    </a:lnTo>
                    <a:lnTo>
                      <a:pt x="159305" y="176588"/>
                    </a:lnTo>
                    <a:lnTo>
                      <a:pt x="158352" y="179128"/>
                    </a:lnTo>
                    <a:lnTo>
                      <a:pt x="158035" y="181669"/>
                    </a:lnTo>
                    <a:lnTo>
                      <a:pt x="157718" y="184210"/>
                    </a:lnTo>
                    <a:lnTo>
                      <a:pt x="157718" y="1440334"/>
                    </a:lnTo>
                    <a:lnTo>
                      <a:pt x="158352" y="1447639"/>
                    </a:lnTo>
                    <a:lnTo>
                      <a:pt x="159622" y="1454944"/>
                    </a:lnTo>
                    <a:lnTo>
                      <a:pt x="161526" y="1463202"/>
                    </a:lnTo>
                    <a:lnTo>
                      <a:pt x="164065" y="1471142"/>
                    </a:lnTo>
                    <a:lnTo>
                      <a:pt x="167238" y="1479717"/>
                    </a:lnTo>
                    <a:lnTo>
                      <a:pt x="171363" y="1488610"/>
                    </a:lnTo>
                    <a:lnTo>
                      <a:pt x="175806" y="1497185"/>
                    </a:lnTo>
                    <a:lnTo>
                      <a:pt x="181201" y="1506078"/>
                    </a:lnTo>
                    <a:lnTo>
                      <a:pt x="187230" y="1514336"/>
                    </a:lnTo>
                    <a:lnTo>
                      <a:pt x="193577" y="1522594"/>
                    </a:lnTo>
                    <a:lnTo>
                      <a:pt x="200876" y="1530534"/>
                    </a:lnTo>
                    <a:lnTo>
                      <a:pt x="208492" y="1538156"/>
                    </a:lnTo>
                    <a:lnTo>
                      <a:pt x="216743" y="1545143"/>
                    </a:lnTo>
                    <a:lnTo>
                      <a:pt x="225629" y="1551178"/>
                    </a:lnTo>
                    <a:lnTo>
                      <a:pt x="230389" y="1554354"/>
                    </a:lnTo>
                    <a:lnTo>
                      <a:pt x="235149" y="1557212"/>
                    </a:lnTo>
                    <a:lnTo>
                      <a:pt x="239909" y="1559753"/>
                    </a:lnTo>
                    <a:lnTo>
                      <a:pt x="244669" y="1561976"/>
                    </a:lnTo>
                    <a:lnTo>
                      <a:pt x="1018979" y="1561976"/>
                    </a:lnTo>
                    <a:lnTo>
                      <a:pt x="1018979" y="1559436"/>
                    </a:lnTo>
                    <a:lnTo>
                      <a:pt x="1028182" y="1554354"/>
                    </a:lnTo>
                    <a:lnTo>
                      <a:pt x="1037068" y="1548637"/>
                    </a:lnTo>
                    <a:lnTo>
                      <a:pt x="1045636" y="1542603"/>
                    </a:lnTo>
                    <a:lnTo>
                      <a:pt x="1053252" y="1535298"/>
                    </a:lnTo>
                    <a:lnTo>
                      <a:pt x="1060551" y="1527993"/>
                    </a:lnTo>
                    <a:lnTo>
                      <a:pt x="1067532" y="1520370"/>
                    </a:lnTo>
                    <a:lnTo>
                      <a:pt x="1073879" y="1512113"/>
                    </a:lnTo>
                    <a:lnTo>
                      <a:pt x="1079908" y="1504173"/>
                    </a:lnTo>
                    <a:lnTo>
                      <a:pt x="1084986" y="1495597"/>
                    </a:lnTo>
                    <a:lnTo>
                      <a:pt x="1089429" y="1487022"/>
                    </a:lnTo>
                    <a:lnTo>
                      <a:pt x="1093554" y="1479082"/>
                    </a:lnTo>
                    <a:lnTo>
                      <a:pt x="1096728" y="1470507"/>
                    </a:lnTo>
                    <a:lnTo>
                      <a:pt x="1099266" y="1462884"/>
                    </a:lnTo>
                    <a:lnTo>
                      <a:pt x="1101170" y="1454626"/>
                    </a:lnTo>
                    <a:lnTo>
                      <a:pt x="1102122" y="1447321"/>
                    </a:lnTo>
                    <a:lnTo>
                      <a:pt x="1102757" y="1440334"/>
                    </a:lnTo>
                    <a:lnTo>
                      <a:pt x="1102757" y="184210"/>
                    </a:lnTo>
                    <a:lnTo>
                      <a:pt x="1102122" y="181669"/>
                    </a:lnTo>
                    <a:lnTo>
                      <a:pt x="1101805" y="179128"/>
                    </a:lnTo>
                    <a:lnTo>
                      <a:pt x="1101170" y="176588"/>
                    </a:lnTo>
                    <a:lnTo>
                      <a:pt x="1100536" y="174364"/>
                    </a:lnTo>
                    <a:lnTo>
                      <a:pt x="1099266" y="171824"/>
                    </a:lnTo>
                    <a:lnTo>
                      <a:pt x="1097997" y="169918"/>
                    </a:lnTo>
                    <a:lnTo>
                      <a:pt x="1096410" y="167695"/>
                    </a:lnTo>
                    <a:lnTo>
                      <a:pt x="1094824" y="165789"/>
                    </a:lnTo>
                    <a:lnTo>
                      <a:pt x="1092919" y="163884"/>
                    </a:lnTo>
                    <a:lnTo>
                      <a:pt x="1090698" y="162613"/>
                    </a:lnTo>
                    <a:lnTo>
                      <a:pt x="1088794" y="161343"/>
                    </a:lnTo>
                    <a:lnTo>
                      <a:pt x="1086573" y="160390"/>
                    </a:lnTo>
                    <a:lnTo>
                      <a:pt x="1083716" y="159119"/>
                    </a:lnTo>
                    <a:lnTo>
                      <a:pt x="1081178" y="158484"/>
                    </a:lnTo>
                    <a:lnTo>
                      <a:pt x="1078639" y="158167"/>
                    </a:lnTo>
                    <a:lnTo>
                      <a:pt x="1076100" y="158167"/>
                    </a:lnTo>
                    <a:lnTo>
                      <a:pt x="184374" y="158167"/>
                    </a:lnTo>
                    <a:lnTo>
                      <a:pt x="181836" y="158167"/>
                    </a:lnTo>
                    <a:close/>
                    <a:moveTo>
                      <a:pt x="1414463" y="157162"/>
                    </a:moveTo>
                    <a:lnTo>
                      <a:pt x="2153497" y="157162"/>
                    </a:lnTo>
                    <a:lnTo>
                      <a:pt x="2161123" y="157162"/>
                    </a:lnTo>
                    <a:lnTo>
                      <a:pt x="2169066" y="158114"/>
                    </a:lnTo>
                    <a:lnTo>
                      <a:pt x="2176374" y="158749"/>
                    </a:lnTo>
                    <a:lnTo>
                      <a:pt x="2183364" y="160337"/>
                    </a:lnTo>
                    <a:lnTo>
                      <a:pt x="2190671" y="161924"/>
                    </a:lnTo>
                    <a:lnTo>
                      <a:pt x="2197661" y="163829"/>
                    </a:lnTo>
                    <a:lnTo>
                      <a:pt x="2204651" y="166052"/>
                    </a:lnTo>
                    <a:lnTo>
                      <a:pt x="2211324" y="168909"/>
                    </a:lnTo>
                    <a:lnTo>
                      <a:pt x="2217996" y="172084"/>
                    </a:lnTo>
                    <a:lnTo>
                      <a:pt x="2224350" y="174942"/>
                    </a:lnTo>
                    <a:lnTo>
                      <a:pt x="2230387" y="178752"/>
                    </a:lnTo>
                    <a:lnTo>
                      <a:pt x="2236424" y="182562"/>
                    </a:lnTo>
                    <a:lnTo>
                      <a:pt x="2242461" y="186689"/>
                    </a:lnTo>
                    <a:lnTo>
                      <a:pt x="2247862" y="191134"/>
                    </a:lnTo>
                    <a:lnTo>
                      <a:pt x="2253264" y="195579"/>
                    </a:lnTo>
                    <a:lnTo>
                      <a:pt x="2258665" y="200659"/>
                    </a:lnTo>
                    <a:lnTo>
                      <a:pt x="2263431" y="206057"/>
                    </a:lnTo>
                    <a:lnTo>
                      <a:pt x="2268197" y="211137"/>
                    </a:lnTo>
                    <a:lnTo>
                      <a:pt x="2272645" y="216852"/>
                    </a:lnTo>
                    <a:lnTo>
                      <a:pt x="2276776" y="222567"/>
                    </a:lnTo>
                    <a:lnTo>
                      <a:pt x="2280270" y="228917"/>
                    </a:lnTo>
                    <a:lnTo>
                      <a:pt x="2284083" y="234949"/>
                    </a:lnTo>
                    <a:lnTo>
                      <a:pt x="2287261" y="241299"/>
                    </a:lnTo>
                    <a:lnTo>
                      <a:pt x="2290438" y="247967"/>
                    </a:lnTo>
                    <a:lnTo>
                      <a:pt x="2292980" y="254634"/>
                    </a:lnTo>
                    <a:lnTo>
                      <a:pt x="2295204" y="261619"/>
                    </a:lnTo>
                    <a:lnTo>
                      <a:pt x="2297428" y="268604"/>
                    </a:lnTo>
                    <a:lnTo>
                      <a:pt x="2298699" y="275589"/>
                    </a:lnTo>
                    <a:lnTo>
                      <a:pt x="2300287" y="282892"/>
                    </a:lnTo>
                    <a:lnTo>
                      <a:pt x="2300923" y="290512"/>
                    </a:lnTo>
                    <a:lnTo>
                      <a:pt x="2301876" y="297814"/>
                    </a:lnTo>
                    <a:lnTo>
                      <a:pt x="2301876" y="305434"/>
                    </a:lnTo>
                    <a:lnTo>
                      <a:pt x="2301876" y="1484630"/>
                    </a:lnTo>
                    <a:lnTo>
                      <a:pt x="2301876" y="1497013"/>
                    </a:lnTo>
                    <a:lnTo>
                      <a:pt x="2300923" y="1509078"/>
                    </a:lnTo>
                    <a:lnTo>
                      <a:pt x="2299652" y="1521143"/>
                    </a:lnTo>
                    <a:lnTo>
                      <a:pt x="2298063" y="1533208"/>
                    </a:lnTo>
                    <a:lnTo>
                      <a:pt x="2295839" y="1544638"/>
                    </a:lnTo>
                    <a:lnTo>
                      <a:pt x="2292980" y="1555433"/>
                    </a:lnTo>
                    <a:lnTo>
                      <a:pt x="2289802" y="1566545"/>
                    </a:lnTo>
                    <a:lnTo>
                      <a:pt x="2285990" y="1577340"/>
                    </a:lnTo>
                    <a:lnTo>
                      <a:pt x="2281859" y="1587500"/>
                    </a:lnTo>
                    <a:lnTo>
                      <a:pt x="2277093" y="1597660"/>
                    </a:lnTo>
                    <a:lnTo>
                      <a:pt x="2271374" y="1607503"/>
                    </a:lnTo>
                    <a:lnTo>
                      <a:pt x="2265655" y="1616710"/>
                    </a:lnTo>
                    <a:lnTo>
                      <a:pt x="2259300" y="1625918"/>
                    </a:lnTo>
                    <a:lnTo>
                      <a:pt x="2252310" y="1634808"/>
                    </a:lnTo>
                    <a:lnTo>
                      <a:pt x="2244685" y="1643063"/>
                    </a:lnTo>
                    <a:lnTo>
                      <a:pt x="2236424" y="1651000"/>
                    </a:lnTo>
                    <a:lnTo>
                      <a:pt x="2227846" y="1658938"/>
                    </a:lnTo>
                    <a:lnTo>
                      <a:pt x="2218631" y="1665923"/>
                    </a:lnTo>
                    <a:lnTo>
                      <a:pt x="2208782" y="1672908"/>
                    </a:lnTo>
                    <a:lnTo>
                      <a:pt x="2198297" y="1678940"/>
                    </a:lnTo>
                    <a:lnTo>
                      <a:pt x="2187494" y="1684973"/>
                    </a:lnTo>
                    <a:lnTo>
                      <a:pt x="2176056" y="1690370"/>
                    </a:lnTo>
                    <a:lnTo>
                      <a:pt x="2163664" y="1695450"/>
                    </a:lnTo>
                    <a:lnTo>
                      <a:pt x="2150955" y="1700213"/>
                    </a:lnTo>
                    <a:lnTo>
                      <a:pt x="2137611" y="1704023"/>
                    </a:lnTo>
                    <a:lnTo>
                      <a:pt x="2123631" y="1707515"/>
                    </a:lnTo>
                    <a:lnTo>
                      <a:pt x="2108698" y="1710373"/>
                    </a:lnTo>
                    <a:lnTo>
                      <a:pt x="2093764" y="1712913"/>
                    </a:lnTo>
                    <a:lnTo>
                      <a:pt x="2077878" y="1715135"/>
                    </a:lnTo>
                    <a:lnTo>
                      <a:pt x="2061038" y="1716405"/>
                    </a:lnTo>
                    <a:lnTo>
                      <a:pt x="2044199" y="1717358"/>
                    </a:lnTo>
                    <a:lnTo>
                      <a:pt x="2026406" y="1717675"/>
                    </a:lnTo>
                    <a:lnTo>
                      <a:pt x="1563159" y="1717675"/>
                    </a:lnTo>
                    <a:lnTo>
                      <a:pt x="1551721" y="1717358"/>
                    </a:lnTo>
                    <a:lnTo>
                      <a:pt x="1540601" y="1716723"/>
                    </a:lnTo>
                    <a:lnTo>
                      <a:pt x="1529163" y="1715453"/>
                    </a:lnTo>
                    <a:lnTo>
                      <a:pt x="1518042" y="1714500"/>
                    </a:lnTo>
                    <a:lnTo>
                      <a:pt x="1506922" y="1712913"/>
                    </a:lnTo>
                    <a:lnTo>
                      <a:pt x="1495801" y="1710690"/>
                    </a:lnTo>
                    <a:lnTo>
                      <a:pt x="1485634" y="1709103"/>
                    </a:lnTo>
                    <a:lnTo>
                      <a:pt x="1475149" y="1706880"/>
                    </a:lnTo>
                    <a:lnTo>
                      <a:pt x="1456085" y="1701800"/>
                    </a:lnTo>
                    <a:lnTo>
                      <a:pt x="1439246" y="1697038"/>
                    </a:lnTo>
                    <a:lnTo>
                      <a:pt x="1424948" y="1692593"/>
                    </a:lnTo>
                    <a:lnTo>
                      <a:pt x="1414463" y="1688783"/>
                    </a:lnTo>
                    <a:lnTo>
                      <a:pt x="1414463" y="1342708"/>
                    </a:lnTo>
                    <a:lnTo>
                      <a:pt x="1416687" y="1347470"/>
                    </a:lnTo>
                    <a:lnTo>
                      <a:pt x="1419229" y="1352233"/>
                    </a:lnTo>
                    <a:lnTo>
                      <a:pt x="1422088" y="1357630"/>
                    </a:lnTo>
                    <a:lnTo>
                      <a:pt x="1425583" y="1362393"/>
                    </a:lnTo>
                    <a:lnTo>
                      <a:pt x="1429078" y="1367473"/>
                    </a:lnTo>
                    <a:lnTo>
                      <a:pt x="1433209" y="1372235"/>
                    </a:lnTo>
                    <a:lnTo>
                      <a:pt x="1437657" y="1376998"/>
                    </a:lnTo>
                    <a:lnTo>
                      <a:pt x="1442105" y="1381760"/>
                    </a:lnTo>
                    <a:lnTo>
                      <a:pt x="1446871" y="1386523"/>
                    </a:lnTo>
                    <a:lnTo>
                      <a:pt x="1451637" y="1390968"/>
                    </a:lnTo>
                    <a:lnTo>
                      <a:pt x="1456721" y="1395413"/>
                    </a:lnTo>
                    <a:lnTo>
                      <a:pt x="1462440" y="1399540"/>
                    </a:lnTo>
                    <a:lnTo>
                      <a:pt x="1467523" y="1403350"/>
                    </a:lnTo>
                    <a:lnTo>
                      <a:pt x="1472925" y="1406525"/>
                    </a:lnTo>
                    <a:lnTo>
                      <a:pt x="1478644" y="1410018"/>
                    </a:lnTo>
                    <a:lnTo>
                      <a:pt x="1484045" y="1412558"/>
                    </a:lnTo>
                    <a:lnTo>
                      <a:pt x="1484045" y="1413510"/>
                    </a:lnTo>
                    <a:lnTo>
                      <a:pt x="2108062" y="1413510"/>
                    </a:lnTo>
                    <a:lnTo>
                      <a:pt x="2108062" y="1410335"/>
                    </a:lnTo>
                    <a:lnTo>
                      <a:pt x="2115370" y="1406208"/>
                    </a:lnTo>
                    <a:lnTo>
                      <a:pt x="2122360" y="1401763"/>
                    </a:lnTo>
                    <a:lnTo>
                      <a:pt x="2129032" y="1396683"/>
                    </a:lnTo>
                    <a:lnTo>
                      <a:pt x="2135387" y="1390968"/>
                    </a:lnTo>
                    <a:lnTo>
                      <a:pt x="2141106" y="1385253"/>
                    </a:lnTo>
                    <a:lnTo>
                      <a:pt x="2146825" y="1378903"/>
                    </a:lnTo>
                    <a:lnTo>
                      <a:pt x="2151909" y="1372235"/>
                    </a:lnTo>
                    <a:lnTo>
                      <a:pt x="2156357" y="1365568"/>
                    </a:lnTo>
                    <a:lnTo>
                      <a:pt x="2160805" y="1358900"/>
                    </a:lnTo>
                    <a:lnTo>
                      <a:pt x="2163982" y="1352233"/>
                    </a:lnTo>
                    <a:lnTo>
                      <a:pt x="2167477" y="1345883"/>
                    </a:lnTo>
                    <a:lnTo>
                      <a:pt x="2170019" y="1339215"/>
                    </a:lnTo>
                    <a:lnTo>
                      <a:pt x="2172243" y="1332865"/>
                    </a:lnTo>
                    <a:lnTo>
                      <a:pt x="2173832" y="1326515"/>
                    </a:lnTo>
                    <a:lnTo>
                      <a:pt x="2174467" y="1320800"/>
                    </a:lnTo>
                    <a:lnTo>
                      <a:pt x="2174785" y="1315085"/>
                    </a:lnTo>
                    <a:lnTo>
                      <a:pt x="2174785" y="305434"/>
                    </a:lnTo>
                    <a:lnTo>
                      <a:pt x="2174467" y="301307"/>
                    </a:lnTo>
                    <a:lnTo>
                      <a:pt x="2172879" y="297497"/>
                    </a:lnTo>
                    <a:lnTo>
                      <a:pt x="2171290" y="293687"/>
                    </a:lnTo>
                    <a:lnTo>
                      <a:pt x="2168430" y="290829"/>
                    </a:lnTo>
                    <a:lnTo>
                      <a:pt x="2165571" y="288289"/>
                    </a:lnTo>
                    <a:lnTo>
                      <a:pt x="2162076" y="286067"/>
                    </a:lnTo>
                    <a:lnTo>
                      <a:pt x="2157945" y="284797"/>
                    </a:lnTo>
                    <a:lnTo>
                      <a:pt x="2153497" y="284479"/>
                    </a:lnTo>
                    <a:lnTo>
                      <a:pt x="1414463" y="284479"/>
                    </a:lnTo>
                    <a:lnTo>
                      <a:pt x="1414463" y="157162"/>
                    </a:lnTo>
                    <a:close/>
                    <a:moveTo>
                      <a:pt x="184374" y="0"/>
                    </a:moveTo>
                    <a:lnTo>
                      <a:pt x="1076100" y="0"/>
                    </a:lnTo>
                    <a:lnTo>
                      <a:pt x="1085621" y="317"/>
                    </a:lnTo>
                    <a:lnTo>
                      <a:pt x="1094824" y="953"/>
                    </a:lnTo>
                    <a:lnTo>
                      <a:pt x="1104026" y="1905"/>
                    </a:lnTo>
                    <a:lnTo>
                      <a:pt x="1113229" y="3494"/>
                    </a:lnTo>
                    <a:lnTo>
                      <a:pt x="1122115" y="5717"/>
                    </a:lnTo>
                    <a:lnTo>
                      <a:pt x="1131000" y="8258"/>
                    </a:lnTo>
                    <a:lnTo>
                      <a:pt x="1139568" y="11434"/>
                    </a:lnTo>
                    <a:lnTo>
                      <a:pt x="1147502" y="14610"/>
                    </a:lnTo>
                    <a:lnTo>
                      <a:pt x="1156070" y="18421"/>
                    </a:lnTo>
                    <a:lnTo>
                      <a:pt x="1163686" y="22232"/>
                    </a:lnTo>
                    <a:lnTo>
                      <a:pt x="1171620" y="26679"/>
                    </a:lnTo>
                    <a:lnTo>
                      <a:pt x="1178919" y="31443"/>
                    </a:lnTo>
                    <a:lnTo>
                      <a:pt x="1186217" y="36842"/>
                    </a:lnTo>
                    <a:lnTo>
                      <a:pt x="1193199" y="42241"/>
                    </a:lnTo>
                    <a:lnTo>
                      <a:pt x="1199863" y="47640"/>
                    </a:lnTo>
                    <a:lnTo>
                      <a:pt x="1206210" y="53993"/>
                    </a:lnTo>
                    <a:lnTo>
                      <a:pt x="1212557" y="60345"/>
                    </a:lnTo>
                    <a:lnTo>
                      <a:pt x="1218269" y="67014"/>
                    </a:lnTo>
                    <a:lnTo>
                      <a:pt x="1223981" y="74002"/>
                    </a:lnTo>
                    <a:lnTo>
                      <a:pt x="1229058" y="81306"/>
                    </a:lnTo>
                    <a:lnTo>
                      <a:pt x="1233818" y="88611"/>
                    </a:lnTo>
                    <a:lnTo>
                      <a:pt x="1238261" y="96551"/>
                    </a:lnTo>
                    <a:lnTo>
                      <a:pt x="1242387" y="104492"/>
                    </a:lnTo>
                    <a:lnTo>
                      <a:pt x="1245877" y="112749"/>
                    </a:lnTo>
                    <a:lnTo>
                      <a:pt x="1249368" y="121325"/>
                    </a:lnTo>
                    <a:lnTo>
                      <a:pt x="1252224" y="129582"/>
                    </a:lnTo>
                    <a:lnTo>
                      <a:pt x="1254446" y="138475"/>
                    </a:lnTo>
                    <a:lnTo>
                      <a:pt x="1256667" y="147368"/>
                    </a:lnTo>
                    <a:lnTo>
                      <a:pt x="1258254" y="156261"/>
                    </a:lnTo>
                    <a:lnTo>
                      <a:pt x="1259523" y="165472"/>
                    </a:lnTo>
                    <a:lnTo>
                      <a:pt x="1259840" y="175000"/>
                    </a:lnTo>
                    <a:lnTo>
                      <a:pt x="1260475" y="184210"/>
                    </a:lnTo>
                    <a:lnTo>
                      <a:pt x="1260475" y="1651541"/>
                    </a:lnTo>
                    <a:lnTo>
                      <a:pt x="1259840" y="1667103"/>
                    </a:lnTo>
                    <a:lnTo>
                      <a:pt x="1259206" y="1682348"/>
                    </a:lnTo>
                    <a:lnTo>
                      <a:pt x="1257936" y="1696958"/>
                    </a:lnTo>
                    <a:lnTo>
                      <a:pt x="1255715" y="1711886"/>
                    </a:lnTo>
                    <a:lnTo>
                      <a:pt x="1252542" y="1725860"/>
                    </a:lnTo>
                    <a:lnTo>
                      <a:pt x="1249368" y="1739835"/>
                    </a:lnTo>
                    <a:lnTo>
                      <a:pt x="1245243" y="1753492"/>
                    </a:lnTo>
                    <a:lnTo>
                      <a:pt x="1240483" y="1766831"/>
                    </a:lnTo>
                    <a:lnTo>
                      <a:pt x="1235405" y="1779535"/>
                    </a:lnTo>
                    <a:lnTo>
                      <a:pt x="1229376" y="1792239"/>
                    </a:lnTo>
                    <a:lnTo>
                      <a:pt x="1222712" y="1804308"/>
                    </a:lnTo>
                    <a:lnTo>
                      <a:pt x="1215413" y="1816060"/>
                    </a:lnTo>
                    <a:lnTo>
                      <a:pt x="1207162" y="1827493"/>
                    </a:lnTo>
                    <a:lnTo>
                      <a:pt x="1198594" y="1838292"/>
                    </a:lnTo>
                    <a:lnTo>
                      <a:pt x="1189391" y="1848773"/>
                    </a:lnTo>
                    <a:lnTo>
                      <a:pt x="1179236" y="1858619"/>
                    </a:lnTo>
                    <a:lnTo>
                      <a:pt x="1168129" y="1868147"/>
                    </a:lnTo>
                    <a:lnTo>
                      <a:pt x="1156705" y="1877040"/>
                    </a:lnTo>
                    <a:lnTo>
                      <a:pt x="1144646" y="1885615"/>
                    </a:lnTo>
                    <a:lnTo>
                      <a:pt x="1131635" y="1893555"/>
                    </a:lnTo>
                    <a:lnTo>
                      <a:pt x="1117989" y="1900860"/>
                    </a:lnTo>
                    <a:lnTo>
                      <a:pt x="1103709" y="1907530"/>
                    </a:lnTo>
                    <a:lnTo>
                      <a:pt x="1088794" y="1913882"/>
                    </a:lnTo>
                    <a:lnTo>
                      <a:pt x="1072927" y="1919599"/>
                    </a:lnTo>
                    <a:lnTo>
                      <a:pt x="1056108" y="1924680"/>
                    </a:lnTo>
                    <a:lnTo>
                      <a:pt x="1038654" y="1929127"/>
                    </a:lnTo>
                    <a:lnTo>
                      <a:pt x="1020566" y="1932620"/>
                    </a:lnTo>
                    <a:lnTo>
                      <a:pt x="1001526" y="1936114"/>
                    </a:lnTo>
                    <a:lnTo>
                      <a:pt x="981851" y="1938337"/>
                    </a:lnTo>
                    <a:lnTo>
                      <a:pt x="961541" y="1940243"/>
                    </a:lnTo>
                    <a:lnTo>
                      <a:pt x="940279" y="1941196"/>
                    </a:lnTo>
                    <a:lnTo>
                      <a:pt x="918065" y="1941513"/>
                    </a:lnTo>
                    <a:lnTo>
                      <a:pt x="342410" y="1941513"/>
                    </a:lnTo>
                    <a:lnTo>
                      <a:pt x="321148" y="1941196"/>
                    </a:lnTo>
                    <a:lnTo>
                      <a:pt x="300839" y="1940243"/>
                    </a:lnTo>
                    <a:lnTo>
                      <a:pt x="280846" y="1938337"/>
                    </a:lnTo>
                    <a:lnTo>
                      <a:pt x="261806" y="1936114"/>
                    </a:lnTo>
                    <a:lnTo>
                      <a:pt x="242765" y="1932938"/>
                    </a:lnTo>
                    <a:lnTo>
                      <a:pt x="225311" y="1929444"/>
                    </a:lnTo>
                    <a:lnTo>
                      <a:pt x="208175" y="1924998"/>
                    </a:lnTo>
                    <a:lnTo>
                      <a:pt x="191673" y="1920234"/>
                    </a:lnTo>
                    <a:lnTo>
                      <a:pt x="175806" y="1914517"/>
                    </a:lnTo>
                    <a:lnTo>
                      <a:pt x="160574" y="1908800"/>
                    </a:lnTo>
                    <a:lnTo>
                      <a:pt x="146294" y="1902130"/>
                    </a:lnTo>
                    <a:lnTo>
                      <a:pt x="132648" y="1894825"/>
                    </a:lnTo>
                    <a:lnTo>
                      <a:pt x="119954" y="1886885"/>
                    </a:lnTo>
                    <a:lnTo>
                      <a:pt x="107261" y="1878628"/>
                    </a:lnTo>
                    <a:lnTo>
                      <a:pt x="95836" y="1869735"/>
                    </a:lnTo>
                    <a:lnTo>
                      <a:pt x="84730" y="1860524"/>
                    </a:lnTo>
                    <a:lnTo>
                      <a:pt x="74575" y="1850361"/>
                    </a:lnTo>
                    <a:lnTo>
                      <a:pt x="64737" y="1840198"/>
                    </a:lnTo>
                    <a:lnTo>
                      <a:pt x="55534" y="1829399"/>
                    </a:lnTo>
                    <a:lnTo>
                      <a:pt x="47601" y="1817965"/>
                    </a:lnTo>
                    <a:lnTo>
                      <a:pt x="39985" y="1806532"/>
                    </a:lnTo>
                    <a:lnTo>
                      <a:pt x="32686" y="1794463"/>
                    </a:lnTo>
                    <a:lnTo>
                      <a:pt x="26656" y="1781758"/>
                    </a:lnTo>
                    <a:lnTo>
                      <a:pt x="20944" y="1768419"/>
                    </a:lnTo>
                    <a:lnTo>
                      <a:pt x="16184" y="1755397"/>
                    </a:lnTo>
                    <a:lnTo>
                      <a:pt x="11741" y="1741740"/>
                    </a:lnTo>
                    <a:lnTo>
                      <a:pt x="8251" y="1727131"/>
                    </a:lnTo>
                    <a:lnTo>
                      <a:pt x="5077" y="1712838"/>
                    </a:lnTo>
                    <a:lnTo>
                      <a:pt x="2856" y="1698229"/>
                    </a:lnTo>
                    <a:lnTo>
                      <a:pt x="1269" y="1682984"/>
                    </a:lnTo>
                    <a:lnTo>
                      <a:pt x="317" y="1667421"/>
                    </a:lnTo>
                    <a:lnTo>
                      <a:pt x="0" y="1651541"/>
                    </a:lnTo>
                    <a:lnTo>
                      <a:pt x="0" y="184210"/>
                    </a:lnTo>
                    <a:lnTo>
                      <a:pt x="0" y="175000"/>
                    </a:lnTo>
                    <a:lnTo>
                      <a:pt x="634" y="165472"/>
                    </a:lnTo>
                    <a:lnTo>
                      <a:pt x="1904" y="156261"/>
                    </a:lnTo>
                    <a:lnTo>
                      <a:pt x="3808" y="147368"/>
                    </a:lnTo>
                    <a:lnTo>
                      <a:pt x="6029" y="138475"/>
                    </a:lnTo>
                    <a:lnTo>
                      <a:pt x="8251" y="129582"/>
                    </a:lnTo>
                    <a:lnTo>
                      <a:pt x="11107" y="121325"/>
                    </a:lnTo>
                    <a:lnTo>
                      <a:pt x="14280" y="112749"/>
                    </a:lnTo>
                    <a:lnTo>
                      <a:pt x="18088" y="104492"/>
                    </a:lnTo>
                    <a:lnTo>
                      <a:pt x="22214" y="96551"/>
                    </a:lnTo>
                    <a:lnTo>
                      <a:pt x="26656" y="88611"/>
                    </a:lnTo>
                    <a:lnTo>
                      <a:pt x="31416" y="81306"/>
                    </a:lnTo>
                    <a:lnTo>
                      <a:pt x="36494" y="74002"/>
                    </a:lnTo>
                    <a:lnTo>
                      <a:pt x="41889" y="67014"/>
                    </a:lnTo>
                    <a:lnTo>
                      <a:pt x="47918" y="60345"/>
                    </a:lnTo>
                    <a:lnTo>
                      <a:pt x="53948" y="53993"/>
                    </a:lnTo>
                    <a:lnTo>
                      <a:pt x="60612" y="47640"/>
                    </a:lnTo>
                    <a:lnTo>
                      <a:pt x="66959" y="42241"/>
                    </a:lnTo>
                    <a:lnTo>
                      <a:pt x="74257" y="36842"/>
                    </a:lnTo>
                    <a:lnTo>
                      <a:pt x="81556" y="31443"/>
                    </a:lnTo>
                    <a:lnTo>
                      <a:pt x="88855" y="26679"/>
                    </a:lnTo>
                    <a:lnTo>
                      <a:pt x="96471" y="22232"/>
                    </a:lnTo>
                    <a:lnTo>
                      <a:pt x="104405" y="18421"/>
                    </a:lnTo>
                    <a:lnTo>
                      <a:pt x="112338" y="14610"/>
                    </a:lnTo>
                    <a:lnTo>
                      <a:pt x="120906" y="11434"/>
                    </a:lnTo>
                    <a:lnTo>
                      <a:pt x="129475" y="8258"/>
                    </a:lnTo>
                    <a:lnTo>
                      <a:pt x="138360" y="5717"/>
                    </a:lnTo>
                    <a:lnTo>
                      <a:pt x="146928" y="3494"/>
                    </a:lnTo>
                    <a:lnTo>
                      <a:pt x="156131" y="1905"/>
                    </a:lnTo>
                    <a:lnTo>
                      <a:pt x="165651" y="953"/>
                    </a:lnTo>
                    <a:lnTo>
                      <a:pt x="174854" y="317"/>
                    </a:lnTo>
                    <a:lnTo>
                      <a:pt x="18437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sz="1600" dirty="0">
                  <a:solidFill>
                    <a:schemeClr val="bg2">
                      <a:lumMod val="2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629059" y="4431235"/>
              <a:ext cx="579590" cy="579590"/>
              <a:chOff x="4196734" y="3371579"/>
              <a:chExt cx="576064" cy="57606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4196734" y="3371579"/>
                <a:ext cx="576064" cy="576064"/>
                <a:chOff x="1535154" y="1313269"/>
                <a:chExt cx="576064" cy="576064"/>
              </a:xfrm>
            </p:grpSpPr>
            <p:sp>
              <p:nvSpPr>
                <p:cNvPr id="29" name="椭圆 28"/>
                <p:cNvSpPr>
                  <a:spLocks noChangeAspect="1"/>
                </p:cNvSpPr>
                <p:nvPr/>
              </p:nvSpPr>
              <p:spPr>
                <a:xfrm>
                  <a:off x="1535154" y="1313269"/>
                  <a:ext cx="576064" cy="576064"/>
                </a:xfrm>
                <a:prstGeom prst="ellipse">
                  <a:avLst/>
                </a:prstGeom>
                <a:noFill/>
                <a:ln w="19050" cap="flat">
                  <a:solidFill>
                    <a:schemeClr val="bg2">
                      <a:lumMod val="90000"/>
                    </a:schemeClr>
                  </a:solidFill>
                  <a:prstDash val="solid"/>
                  <a:miter lim="800000"/>
                </a:ln>
                <a:effectLst>
                  <a:outerShdw blurRad="152400" dist="76200" dir="2700000" sx="102000" sy="102000" algn="tl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0" name="椭圆 29"/>
                <p:cNvSpPr>
                  <a:spLocks noChangeAspect="1"/>
                </p:cNvSpPr>
                <p:nvPr/>
              </p:nvSpPr>
              <p:spPr>
                <a:xfrm>
                  <a:off x="1572696" y="1350811"/>
                  <a:ext cx="500981" cy="500981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 w="15875" cap="flat">
                  <a:noFill/>
                  <a:prstDash val="solid"/>
                  <a:miter lim="800000"/>
                </a:ln>
                <a:effectLst>
                  <a:outerShdw blurRad="152400" dist="76200" dir="2700000" sx="102000" sy="102000" algn="tl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4391071" y="3521070"/>
                <a:ext cx="229292" cy="277082"/>
                <a:chOff x="603250" y="1588"/>
                <a:chExt cx="715963" cy="865188"/>
              </a:xfrm>
              <a:solidFill>
                <a:schemeClr val="bg1"/>
              </a:solidFill>
            </p:grpSpPr>
            <p:sp>
              <p:nvSpPr>
                <p:cNvPr id="25" name="Rectangle 5"/>
                <p:cNvSpPr>
                  <a:spLocks noChangeArrowheads="1"/>
                </p:cNvSpPr>
                <p:nvPr/>
              </p:nvSpPr>
              <p:spPr bwMode="auto">
                <a:xfrm>
                  <a:off x="695325" y="325438"/>
                  <a:ext cx="138113" cy="5413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6" name="Rectangle 6"/>
                <p:cNvSpPr>
                  <a:spLocks noChangeArrowheads="1"/>
                </p:cNvSpPr>
                <p:nvPr/>
              </p:nvSpPr>
              <p:spPr bwMode="auto">
                <a:xfrm>
                  <a:off x="881063" y="439738"/>
                  <a:ext cx="139700" cy="4270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7" name="Rectangle 7"/>
                <p:cNvSpPr>
                  <a:spLocks noChangeArrowheads="1"/>
                </p:cNvSpPr>
                <p:nvPr/>
              </p:nvSpPr>
              <p:spPr bwMode="auto">
                <a:xfrm>
                  <a:off x="1058863" y="609601"/>
                  <a:ext cx="141288" cy="2571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8" name="Freeform 8"/>
                <p:cNvSpPr/>
                <p:nvPr/>
              </p:nvSpPr>
              <p:spPr bwMode="auto">
                <a:xfrm>
                  <a:off x="603250" y="1588"/>
                  <a:ext cx="715963" cy="584200"/>
                </a:xfrm>
                <a:custGeom>
                  <a:avLst/>
                  <a:gdLst>
                    <a:gd name="T0" fmla="*/ 64 w 319"/>
                    <a:gd name="T1" fmla="*/ 76 h 260"/>
                    <a:gd name="T2" fmla="*/ 109 w 319"/>
                    <a:gd name="T3" fmla="*/ 120 h 260"/>
                    <a:gd name="T4" fmla="*/ 169 w 319"/>
                    <a:gd name="T5" fmla="*/ 120 h 260"/>
                    <a:gd name="T6" fmla="*/ 268 w 319"/>
                    <a:gd name="T7" fmla="*/ 219 h 260"/>
                    <a:gd name="T8" fmla="*/ 265 w 319"/>
                    <a:gd name="T9" fmla="*/ 233 h 260"/>
                    <a:gd name="T10" fmla="*/ 292 w 319"/>
                    <a:gd name="T11" fmla="*/ 260 h 260"/>
                    <a:gd name="T12" fmla="*/ 319 w 319"/>
                    <a:gd name="T13" fmla="*/ 233 h 260"/>
                    <a:gd name="T14" fmla="*/ 292 w 319"/>
                    <a:gd name="T15" fmla="*/ 205 h 260"/>
                    <a:gd name="T16" fmla="*/ 282 w 319"/>
                    <a:gd name="T17" fmla="*/ 207 h 260"/>
                    <a:gd name="T18" fmla="*/ 177 w 319"/>
                    <a:gd name="T19" fmla="*/ 102 h 260"/>
                    <a:gd name="T20" fmla="*/ 117 w 319"/>
                    <a:gd name="T21" fmla="*/ 102 h 260"/>
                    <a:gd name="T22" fmla="*/ 77 w 319"/>
                    <a:gd name="T23" fmla="*/ 63 h 260"/>
                    <a:gd name="T24" fmla="*/ 110 w 319"/>
                    <a:gd name="T25" fmla="*/ 30 h 260"/>
                    <a:gd name="T26" fmla="*/ 0 w 319"/>
                    <a:gd name="T27" fmla="*/ 0 h 260"/>
                    <a:gd name="T28" fmla="*/ 30 w 319"/>
                    <a:gd name="T29" fmla="*/ 110 h 260"/>
                    <a:gd name="T30" fmla="*/ 64 w 319"/>
                    <a:gd name="T31" fmla="*/ 76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19" h="260">
                      <a:moveTo>
                        <a:pt x="64" y="76"/>
                      </a:moveTo>
                      <a:cubicBezTo>
                        <a:pt x="109" y="120"/>
                        <a:pt x="109" y="120"/>
                        <a:pt x="109" y="120"/>
                      </a:cubicBezTo>
                      <a:cubicBezTo>
                        <a:pt x="169" y="120"/>
                        <a:pt x="169" y="120"/>
                        <a:pt x="169" y="120"/>
                      </a:cubicBezTo>
                      <a:cubicBezTo>
                        <a:pt x="268" y="219"/>
                        <a:pt x="268" y="219"/>
                        <a:pt x="268" y="219"/>
                      </a:cubicBezTo>
                      <a:cubicBezTo>
                        <a:pt x="266" y="223"/>
                        <a:pt x="265" y="228"/>
                        <a:pt x="265" y="233"/>
                      </a:cubicBezTo>
                      <a:cubicBezTo>
                        <a:pt x="265" y="248"/>
                        <a:pt x="277" y="260"/>
                        <a:pt x="292" y="260"/>
                      </a:cubicBezTo>
                      <a:cubicBezTo>
                        <a:pt x="307" y="260"/>
                        <a:pt x="319" y="248"/>
                        <a:pt x="319" y="233"/>
                      </a:cubicBezTo>
                      <a:cubicBezTo>
                        <a:pt x="319" y="218"/>
                        <a:pt x="307" y="205"/>
                        <a:pt x="292" y="205"/>
                      </a:cubicBezTo>
                      <a:cubicBezTo>
                        <a:pt x="288" y="205"/>
                        <a:pt x="285" y="206"/>
                        <a:pt x="282" y="207"/>
                      </a:cubicBezTo>
                      <a:cubicBezTo>
                        <a:pt x="177" y="102"/>
                        <a:pt x="177" y="102"/>
                        <a:pt x="177" y="102"/>
                      </a:cubicBezTo>
                      <a:cubicBezTo>
                        <a:pt x="117" y="102"/>
                        <a:pt x="117" y="102"/>
                        <a:pt x="117" y="102"/>
                      </a:cubicBezTo>
                      <a:cubicBezTo>
                        <a:pt x="77" y="63"/>
                        <a:pt x="77" y="63"/>
                        <a:pt x="77" y="63"/>
                      </a:cubicBezTo>
                      <a:cubicBezTo>
                        <a:pt x="110" y="30"/>
                        <a:pt x="110" y="30"/>
                        <a:pt x="110" y="3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0" y="110"/>
                        <a:pt x="30" y="110"/>
                        <a:pt x="30" y="110"/>
                      </a:cubicBezTo>
                      <a:lnTo>
                        <a:pt x="64" y="7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1" name="组合 30"/>
            <p:cNvGrpSpPr/>
            <p:nvPr/>
          </p:nvGrpSpPr>
          <p:grpSpPr>
            <a:xfrm>
              <a:off x="3629059" y="5511289"/>
              <a:ext cx="579590" cy="579590"/>
              <a:chOff x="4196734" y="4083918"/>
              <a:chExt cx="576064" cy="576064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4196734" y="4083918"/>
                <a:ext cx="576064" cy="576064"/>
                <a:chOff x="1535154" y="1313269"/>
                <a:chExt cx="576064" cy="576064"/>
              </a:xfrm>
            </p:grpSpPr>
            <p:sp>
              <p:nvSpPr>
                <p:cNvPr id="34" name="椭圆 33"/>
                <p:cNvSpPr>
                  <a:spLocks noChangeAspect="1"/>
                </p:cNvSpPr>
                <p:nvPr/>
              </p:nvSpPr>
              <p:spPr>
                <a:xfrm>
                  <a:off x="1535154" y="1313269"/>
                  <a:ext cx="576064" cy="576064"/>
                </a:xfrm>
                <a:prstGeom prst="ellipse">
                  <a:avLst/>
                </a:prstGeom>
                <a:noFill/>
                <a:ln w="19050" cap="flat">
                  <a:solidFill>
                    <a:schemeClr val="bg2">
                      <a:lumMod val="90000"/>
                    </a:schemeClr>
                  </a:solidFill>
                  <a:prstDash val="solid"/>
                  <a:miter lim="800000"/>
                </a:ln>
                <a:effectLst>
                  <a:outerShdw blurRad="152400" dist="76200" dir="2700000" sx="102000" sy="102000" algn="tl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椭圆 34"/>
                <p:cNvSpPr>
                  <a:spLocks noChangeAspect="1"/>
                </p:cNvSpPr>
                <p:nvPr/>
              </p:nvSpPr>
              <p:spPr>
                <a:xfrm>
                  <a:off x="1572696" y="1350811"/>
                  <a:ext cx="500981" cy="500981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 w="15875" cap="flat">
                  <a:noFill/>
                  <a:prstDash val="solid"/>
                  <a:miter lim="800000"/>
                </a:ln>
                <a:effectLst>
                  <a:outerShdw blurRad="152400" dist="76200" dir="2700000" sx="102000" sy="102000" algn="tl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6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33" name="Freeform 17"/>
              <p:cNvSpPr>
                <a:spLocks noEditPoints="1" noChangeArrowheads="1"/>
              </p:cNvSpPr>
              <p:nvPr/>
            </p:nvSpPr>
            <p:spPr bwMode="auto">
              <a:xfrm>
                <a:off x="4354337" y="4211893"/>
                <a:ext cx="266418" cy="310134"/>
              </a:xfrm>
              <a:custGeom>
                <a:avLst/>
                <a:gdLst>
                  <a:gd name="T0" fmla="*/ 2147483647 w 63"/>
                  <a:gd name="T1" fmla="*/ 0 h 73"/>
                  <a:gd name="T2" fmla="*/ 2147483647 w 63"/>
                  <a:gd name="T3" fmla="*/ 0 h 73"/>
                  <a:gd name="T4" fmla="*/ 2147483647 w 63"/>
                  <a:gd name="T5" fmla="*/ 2147483647 h 73"/>
                  <a:gd name="T6" fmla="*/ 2147483647 w 63"/>
                  <a:gd name="T7" fmla="*/ 2147483647 h 73"/>
                  <a:gd name="T8" fmla="*/ 2147483647 w 63"/>
                  <a:gd name="T9" fmla="*/ 2147483647 h 73"/>
                  <a:gd name="T10" fmla="*/ 2147483647 w 63"/>
                  <a:gd name="T11" fmla="*/ 2147483647 h 73"/>
                  <a:gd name="T12" fmla="*/ 2147483647 w 63"/>
                  <a:gd name="T13" fmla="*/ 2147483647 h 73"/>
                  <a:gd name="T14" fmla="*/ 2147483647 w 63"/>
                  <a:gd name="T15" fmla="*/ 2147483647 h 73"/>
                  <a:gd name="T16" fmla="*/ 2147483647 w 63"/>
                  <a:gd name="T17" fmla="*/ 2147483647 h 73"/>
                  <a:gd name="T18" fmla="*/ 2147483647 w 63"/>
                  <a:gd name="T19" fmla="*/ 2147483647 h 73"/>
                  <a:gd name="T20" fmla="*/ 2147483647 w 63"/>
                  <a:gd name="T21" fmla="*/ 2147483647 h 73"/>
                  <a:gd name="T22" fmla="*/ 2147483647 w 63"/>
                  <a:gd name="T23" fmla="*/ 0 h 73"/>
                  <a:gd name="T24" fmla="*/ 2147483647 w 63"/>
                  <a:gd name="T25" fmla="*/ 2147483647 h 73"/>
                  <a:gd name="T26" fmla="*/ 2147483647 w 63"/>
                  <a:gd name="T27" fmla="*/ 2147483647 h 73"/>
                  <a:gd name="T28" fmla="*/ 2147483647 w 63"/>
                  <a:gd name="T29" fmla="*/ 2147483647 h 73"/>
                  <a:gd name="T30" fmla="*/ 2147483647 w 63"/>
                  <a:gd name="T31" fmla="*/ 2147483647 h 73"/>
                  <a:gd name="T32" fmla="*/ 2147483647 w 63"/>
                  <a:gd name="T33" fmla="*/ 2147483647 h 73"/>
                  <a:gd name="T34" fmla="*/ 2147483647 w 63"/>
                  <a:gd name="T35" fmla="*/ 2147483647 h 73"/>
                  <a:gd name="T36" fmla="*/ 2147483647 w 63"/>
                  <a:gd name="T37" fmla="*/ 2147483647 h 73"/>
                  <a:gd name="T38" fmla="*/ 2147483647 w 63"/>
                  <a:gd name="T39" fmla="*/ 2147483647 h 73"/>
                  <a:gd name="T40" fmla="*/ 2147483647 w 63"/>
                  <a:gd name="T41" fmla="*/ 2147483647 h 73"/>
                  <a:gd name="T42" fmla="*/ 2147483647 w 63"/>
                  <a:gd name="T43" fmla="*/ 2147483647 h 73"/>
                  <a:gd name="T44" fmla="*/ 2147483647 w 63"/>
                  <a:gd name="T45" fmla="*/ 2147483647 h 73"/>
                  <a:gd name="T46" fmla="*/ 2147483647 w 63"/>
                  <a:gd name="T47" fmla="*/ 2147483647 h 73"/>
                  <a:gd name="T48" fmla="*/ 2147483647 w 63"/>
                  <a:gd name="T49" fmla="*/ 2147483647 h 73"/>
                  <a:gd name="T50" fmla="*/ 2147483647 w 63"/>
                  <a:gd name="T51" fmla="*/ 2147483647 h 73"/>
                  <a:gd name="T52" fmla="*/ 2147483647 w 63"/>
                  <a:gd name="T53" fmla="*/ 2147483647 h 73"/>
                  <a:gd name="T54" fmla="*/ 2147483647 w 63"/>
                  <a:gd name="T55" fmla="*/ 2147483647 h 73"/>
                  <a:gd name="T56" fmla="*/ 2147483647 w 63"/>
                  <a:gd name="T57" fmla="*/ 2147483647 h 73"/>
                  <a:gd name="T58" fmla="*/ 2147483647 w 63"/>
                  <a:gd name="T59" fmla="*/ 2147483647 h 73"/>
                  <a:gd name="T60" fmla="*/ 0 w 63"/>
                  <a:gd name="T61" fmla="*/ 2147483647 h 73"/>
                  <a:gd name="T62" fmla="*/ 2147483647 w 63"/>
                  <a:gd name="T63" fmla="*/ 2147483647 h 73"/>
                  <a:gd name="T64" fmla="*/ 2147483647 w 63"/>
                  <a:gd name="T65" fmla="*/ 2147483647 h 73"/>
                  <a:gd name="T66" fmla="*/ 2147483647 w 63"/>
                  <a:gd name="T67" fmla="*/ 2147483647 h 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3"/>
                  <a:gd name="T103" fmla="*/ 0 h 73"/>
                  <a:gd name="T104" fmla="*/ 63 w 63"/>
                  <a:gd name="T105" fmla="*/ 73 h 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3" h="73">
                    <a:moveTo>
                      <a:pt x="4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5" y="0"/>
                      <a:pt x="10" y="4"/>
                      <a:pt x="10" y="1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8"/>
                      <a:pt x="13" y="17"/>
                      <a:pt x="14" y="17"/>
                    </a:cubicBezTo>
                    <a:cubicBezTo>
                      <a:pt x="24" y="17"/>
                      <a:pt x="33" y="26"/>
                      <a:pt x="33" y="37"/>
                    </a:cubicBezTo>
                    <a:cubicBezTo>
                      <a:pt x="33" y="41"/>
                      <a:pt x="32" y="45"/>
                      <a:pt x="29" y="48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8" y="64"/>
                      <a:pt x="63" y="59"/>
                      <a:pt x="63" y="54"/>
                    </a:cubicBezTo>
                    <a:cubicBezTo>
                      <a:pt x="63" y="20"/>
                      <a:pt x="63" y="20"/>
                      <a:pt x="63" y="20"/>
                    </a:cubicBezTo>
                    <a:lnTo>
                      <a:pt x="43" y="0"/>
                    </a:lnTo>
                    <a:close/>
                    <a:moveTo>
                      <a:pt x="50" y="24"/>
                    </a:moveTo>
                    <a:cubicBezTo>
                      <a:pt x="44" y="24"/>
                      <a:pt x="39" y="19"/>
                      <a:pt x="39" y="13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6"/>
                      <a:pt x="47" y="20"/>
                      <a:pt x="53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2" y="24"/>
                      <a:pt x="62" y="24"/>
                      <a:pt x="62" y="24"/>
                    </a:cubicBezTo>
                    <a:lnTo>
                      <a:pt x="50" y="24"/>
                    </a:lnTo>
                    <a:close/>
                    <a:moveTo>
                      <a:pt x="4" y="52"/>
                    </a:moveTo>
                    <a:cubicBezTo>
                      <a:pt x="4" y="73"/>
                      <a:pt x="4" y="73"/>
                      <a:pt x="4" y="73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1" y="54"/>
                      <a:pt x="17" y="55"/>
                      <a:pt x="14" y="55"/>
                    </a:cubicBezTo>
                    <a:cubicBezTo>
                      <a:pt x="10" y="55"/>
                      <a:pt x="7" y="54"/>
                      <a:pt x="4" y="52"/>
                    </a:cubicBezTo>
                    <a:close/>
                    <a:moveTo>
                      <a:pt x="14" y="23"/>
                    </a:moveTo>
                    <a:cubicBezTo>
                      <a:pt x="6" y="23"/>
                      <a:pt x="0" y="29"/>
                      <a:pt x="0" y="37"/>
                    </a:cubicBezTo>
                    <a:cubicBezTo>
                      <a:pt x="0" y="44"/>
                      <a:pt x="6" y="50"/>
                      <a:pt x="14" y="50"/>
                    </a:cubicBezTo>
                    <a:cubicBezTo>
                      <a:pt x="21" y="50"/>
                      <a:pt x="27" y="44"/>
                      <a:pt x="27" y="37"/>
                    </a:cubicBezTo>
                    <a:cubicBezTo>
                      <a:pt x="27" y="29"/>
                      <a:pt x="21" y="23"/>
                      <a:pt x="14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zh-CN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1733650" y="1139560"/>
              <a:ext cx="2301721" cy="6272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Split the paragraph into sentences</a:t>
              </a:r>
              <a:endPara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178290" y="3314598"/>
              <a:ext cx="2516062" cy="6272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Calculate similarity matrix using cosine distance </a:t>
              </a:r>
              <a:endPara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434963" y="5564481"/>
              <a:ext cx="2387594" cy="6272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Select top n sentences as abstract.</a:t>
              </a:r>
              <a:endPara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254722" y="2248365"/>
              <a:ext cx="2078750" cy="6272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Transfer sentences into vectors</a:t>
              </a:r>
              <a:endPara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366403" y="4343515"/>
              <a:ext cx="2037391" cy="896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Score sentences according to the similarity</a:t>
              </a:r>
              <a:endPara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7943149" y="971740"/>
            <a:ext cx="15244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8"/>
          <p:cNvSpPr txBox="1"/>
          <p:nvPr/>
        </p:nvSpPr>
        <p:spPr>
          <a:xfrm>
            <a:off x="856341" y="474542"/>
            <a:ext cx="644478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dirty="0"/>
              <a:t>Paper Preprocessing ---- Abstract Extraction</a:t>
            </a:r>
            <a:endParaRPr lang="zh-CN" altLang="en-US" sz="2800" dirty="0"/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00247A87-8AD6-440E-B537-66A0644B1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3011" y="1777787"/>
            <a:ext cx="5704151" cy="314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0">
            <a:extLst>
              <a:ext uri="{FF2B5EF4-FFF2-40B4-BE49-F238E27FC236}">
                <a16:creationId xmlns:a16="http://schemas.microsoft.com/office/drawing/2014/main" id="{7A92CE05-FEEA-4B09-95B8-96A374605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7" y="4217680"/>
            <a:ext cx="2262668" cy="38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4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 rot="1709927">
            <a:off x="376016" y="20766"/>
            <a:ext cx="1298237" cy="1134750"/>
            <a:chOff x="891171" y="2107956"/>
            <a:chExt cx="2649224" cy="2315607"/>
          </a:xfrm>
        </p:grpSpPr>
        <p:sp>
          <p:nvSpPr>
            <p:cNvPr id="23" name="椭圆 22"/>
            <p:cNvSpPr/>
            <p:nvPr/>
          </p:nvSpPr>
          <p:spPr>
            <a:xfrm>
              <a:off x="1224788" y="2107956"/>
              <a:ext cx="2315607" cy="2315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203200" dist="25400" dir="18000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891171" y="2932142"/>
              <a:ext cx="667234" cy="66723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任意多边形 6"/>
          <p:cNvSpPr/>
          <p:nvPr/>
        </p:nvSpPr>
        <p:spPr>
          <a:xfrm>
            <a:off x="-1" y="1395196"/>
            <a:ext cx="12206264" cy="5459873"/>
          </a:xfrm>
          <a:custGeom>
            <a:avLst/>
            <a:gdLst>
              <a:gd name="connsiteX0" fmla="*/ 6070839 w 12206264"/>
              <a:gd name="connsiteY0" fmla="*/ 0 h 5459873"/>
              <a:gd name="connsiteX1" fmla="*/ 12078606 w 12206264"/>
              <a:gd name="connsiteY1" fmla="*/ 1573801 h 5459873"/>
              <a:gd name="connsiteX2" fmla="*/ 12157206 w 12206264"/>
              <a:gd name="connsiteY2" fmla="*/ 1646275 h 5459873"/>
              <a:gd name="connsiteX3" fmla="*/ 12206264 w 12206264"/>
              <a:gd name="connsiteY3" fmla="*/ 1646275 h 5459873"/>
              <a:gd name="connsiteX4" fmla="*/ 12206264 w 12206264"/>
              <a:gd name="connsiteY4" fmla="*/ 5459873 h 5459873"/>
              <a:gd name="connsiteX5" fmla="*/ 0 w 12206264"/>
              <a:gd name="connsiteY5" fmla="*/ 5459873 h 5459873"/>
              <a:gd name="connsiteX6" fmla="*/ 0 w 12206264"/>
              <a:gd name="connsiteY6" fmla="*/ 3924674 h 5459873"/>
              <a:gd name="connsiteX7" fmla="*/ 0 w 12206264"/>
              <a:gd name="connsiteY7" fmla="*/ 1646275 h 5459873"/>
              <a:gd name="connsiteX8" fmla="*/ 0 w 12206264"/>
              <a:gd name="connsiteY8" fmla="*/ 1631959 h 5459873"/>
              <a:gd name="connsiteX9" fmla="*/ 63074 w 12206264"/>
              <a:gd name="connsiteY9" fmla="*/ 1573801 h 5459873"/>
              <a:gd name="connsiteX10" fmla="*/ 6070839 w 12206264"/>
              <a:gd name="connsiteY10" fmla="*/ 0 h 545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06264" h="5459873">
                <a:moveTo>
                  <a:pt x="6070839" y="0"/>
                </a:moveTo>
                <a:cubicBezTo>
                  <a:pt x="8716545" y="0"/>
                  <a:pt x="11002202" y="642597"/>
                  <a:pt x="12078606" y="1573801"/>
                </a:cubicBezTo>
                <a:lnTo>
                  <a:pt x="12157206" y="1646275"/>
                </a:lnTo>
                <a:lnTo>
                  <a:pt x="12206264" y="1646275"/>
                </a:lnTo>
                <a:lnTo>
                  <a:pt x="12206264" y="5459873"/>
                </a:lnTo>
                <a:lnTo>
                  <a:pt x="0" y="5459873"/>
                </a:lnTo>
                <a:lnTo>
                  <a:pt x="0" y="3924674"/>
                </a:lnTo>
                <a:lnTo>
                  <a:pt x="0" y="1646275"/>
                </a:lnTo>
                <a:lnTo>
                  <a:pt x="0" y="1631959"/>
                </a:lnTo>
                <a:lnTo>
                  <a:pt x="63074" y="1573801"/>
                </a:lnTo>
                <a:cubicBezTo>
                  <a:pt x="1139474" y="642597"/>
                  <a:pt x="3425133" y="0"/>
                  <a:pt x="60708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856342" y="474542"/>
            <a:ext cx="661175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Three paragraph similarity methods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FB952CA-C1A3-4E43-AD5E-2DBC53E02991}"/>
              </a:ext>
            </a:extLst>
          </p:cNvPr>
          <p:cNvGrpSpPr/>
          <p:nvPr/>
        </p:nvGrpSpPr>
        <p:grpSpPr>
          <a:xfrm>
            <a:off x="1433385" y="2566988"/>
            <a:ext cx="2333880" cy="2985732"/>
            <a:chOff x="1433385" y="2566988"/>
            <a:chExt cx="2333880" cy="2985732"/>
          </a:xfrm>
        </p:grpSpPr>
        <p:sp>
          <p:nvSpPr>
            <p:cNvPr id="11" name="同心圆 10"/>
            <p:cNvSpPr/>
            <p:nvPr/>
          </p:nvSpPr>
          <p:spPr>
            <a:xfrm>
              <a:off x="1733550" y="2690813"/>
              <a:ext cx="1733550" cy="1733550"/>
            </a:xfrm>
            <a:prstGeom prst="donu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66000">
                  <a:schemeClr val="bg1">
                    <a:lumMod val="95000"/>
                  </a:schemeClr>
                </a:gs>
                <a:gs pos="34000">
                  <a:schemeClr val="bg2">
                    <a:lumMod val="5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8165186">
              <a:off x="1609725" y="2566988"/>
              <a:ext cx="1981200" cy="1981200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7C976384-6CB2-438B-81E5-1C943492CE6B}"/>
                </a:ext>
              </a:extLst>
            </p:cNvPr>
            <p:cNvSpPr txBox="1"/>
            <p:nvPr/>
          </p:nvSpPr>
          <p:spPr>
            <a:xfrm>
              <a:off x="1433385" y="4844834"/>
              <a:ext cx="233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/>
                <a:t>Bag of words (</a:t>
              </a:r>
              <a:r>
                <a:rPr lang="en-US" altLang="zh-CN" sz="2000" b="1" dirty="0" err="1"/>
                <a:t>BoW</a:t>
              </a:r>
              <a:r>
                <a:rPr lang="en-US" altLang="zh-CN" sz="2000" b="1" dirty="0"/>
                <a:t>)</a:t>
              </a:r>
            </a:p>
            <a:p>
              <a:endParaRPr lang="zh-CN" altLang="en-US" sz="2000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D76A1A-92F2-4ED2-A669-3EBC65CE6C5C}"/>
              </a:ext>
            </a:extLst>
          </p:cNvPr>
          <p:cNvGrpSpPr/>
          <p:nvPr/>
        </p:nvGrpSpPr>
        <p:grpSpPr>
          <a:xfrm>
            <a:off x="5076825" y="2566988"/>
            <a:ext cx="2002816" cy="2677956"/>
            <a:chOff x="5076825" y="2566988"/>
            <a:chExt cx="2002816" cy="2677956"/>
          </a:xfrm>
        </p:grpSpPr>
        <p:sp>
          <p:nvSpPr>
            <p:cNvPr id="13" name="同心圆 12"/>
            <p:cNvSpPr/>
            <p:nvPr/>
          </p:nvSpPr>
          <p:spPr>
            <a:xfrm>
              <a:off x="5200650" y="2690813"/>
              <a:ext cx="1733550" cy="1733550"/>
            </a:xfrm>
            <a:prstGeom prst="donu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66000">
                  <a:schemeClr val="bg1">
                    <a:lumMod val="95000"/>
                  </a:schemeClr>
                </a:gs>
                <a:gs pos="34000">
                  <a:schemeClr val="bg2">
                    <a:lumMod val="5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8165186">
              <a:off x="5076825" y="2566988"/>
              <a:ext cx="1981200" cy="1981200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6186DD2-5C8D-4900-9AA3-75CB73A22325}"/>
                </a:ext>
              </a:extLst>
            </p:cNvPr>
            <p:cNvSpPr txBox="1"/>
            <p:nvPr/>
          </p:nvSpPr>
          <p:spPr>
            <a:xfrm>
              <a:off x="5346091" y="4844834"/>
              <a:ext cx="1733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/>
                <a:t>Word2vector</a:t>
              </a:r>
              <a:endParaRPr lang="zh-CN" altLang="en-US" b="1" dirty="0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4FEFA72-FF2A-4A1A-BE87-1D705828713F}"/>
              </a:ext>
            </a:extLst>
          </p:cNvPr>
          <p:cNvGrpSpPr/>
          <p:nvPr/>
        </p:nvGrpSpPr>
        <p:grpSpPr>
          <a:xfrm>
            <a:off x="8412056" y="2566988"/>
            <a:ext cx="2111975" cy="2658216"/>
            <a:chOff x="8412056" y="2566988"/>
            <a:chExt cx="2111975" cy="2658216"/>
          </a:xfrm>
        </p:grpSpPr>
        <p:sp>
          <p:nvSpPr>
            <p:cNvPr id="15" name="同心圆 14"/>
            <p:cNvSpPr/>
            <p:nvPr/>
          </p:nvSpPr>
          <p:spPr>
            <a:xfrm>
              <a:off x="8535881" y="2690813"/>
              <a:ext cx="1733550" cy="1733550"/>
            </a:xfrm>
            <a:prstGeom prst="donu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66000">
                  <a:schemeClr val="bg1">
                    <a:lumMod val="95000"/>
                  </a:schemeClr>
                </a:gs>
                <a:gs pos="34000">
                  <a:schemeClr val="bg2">
                    <a:lumMod val="5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8165186">
              <a:off x="8412056" y="2566988"/>
              <a:ext cx="1981200" cy="1981200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6A687BE-95A2-482A-A839-3054D1E12E0E}"/>
                </a:ext>
              </a:extLst>
            </p:cNvPr>
            <p:cNvSpPr txBox="1"/>
            <p:nvPr/>
          </p:nvSpPr>
          <p:spPr>
            <a:xfrm>
              <a:off x="8424737" y="4825094"/>
              <a:ext cx="2099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/>
                <a:t>Paragraph2vector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8376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 rot="1709927">
            <a:off x="376016" y="20766"/>
            <a:ext cx="1298237" cy="1134750"/>
            <a:chOff x="891171" y="2107956"/>
            <a:chExt cx="2649224" cy="2315607"/>
          </a:xfrm>
        </p:grpSpPr>
        <p:sp>
          <p:nvSpPr>
            <p:cNvPr id="41" name="椭圆 40"/>
            <p:cNvSpPr/>
            <p:nvPr/>
          </p:nvSpPr>
          <p:spPr>
            <a:xfrm>
              <a:off x="1224788" y="2107956"/>
              <a:ext cx="2315607" cy="2315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203200" dist="25400" dir="18000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891171" y="2932142"/>
              <a:ext cx="667234" cy="66723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1248" y="2672182"/>
            <a:ext cx="2522283" cy="2020976"/>
            <a:chOff x="1839674" y="2935044"/>
            <a:chExt cx="2054920" cy="1646502"/>
          </a:xfrm>
        </p:grpSpPr>
        <p:sp>
          <p:nvSpPr>
            <p:cNvPr id="39" name="椭圆 38"/>
            <p:cNvSpPr/>
            <p:nvPr/>
          </p:nvSpPr>
          <p:spPr>
            <a:xfrm>
              <a:off x="2033123" y="2935044"/>
              <a:ext cx="1668021" cy="1646502"/>
            </a:xfrm>
            <a:prstGeom prst="ellipse">
              <a:avLst/>
            </a:prstGeom>
            <a:noFill/>
            <a:ln w="539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文本框 20"/>
            <p:cNvSpPr txBox="1"/>
            <p:nvPr/>
          </p:nvSpPr>
          <p:spPr>
            <a:xfrm flipH="1">
              <a:off x="1839674" y="3329378"/>
              <a:ext cx="2054920" cy="85783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lIns="67391" tIns="33696" rIns="67391" bIns="33696" anchor="t">
              <a:spAutoFit/>
            </a:bodyPr>
            <a:lstStyle/>
            <a:p>
              <a:pPr lvl="0" algn="ctr"/>
              <a:r>
                <a:rPr lang="en-US" altLang="zh-CN" sz="3200" b="1" dirty="0"/>
                <a:t>Bag of</a:t>
              </a:r>
            </a:p>
            <a:p>
              <a:pPr lvl="0" algn="ctr"/>
              <a:r>
                <a:rPr lang="en-US" altLang="zh-CN" sz="3200" b="1" dirty="0"/>
                <a:t>words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Impact" panose="020B080603090205020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40" name="TextBox 8"/>
          <p:cNvSpPr txBox="1"/>
          <p:nvPr/>
        </p:nvSpPr>
        <p:spPr>
          <a:xfrm>
            <a:off x="856342" y="474542"/>
            <a:ext cx="616343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>
              <a:defRPr/>
            </a:pP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Three paragraph similarity methods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ED1664B-F1A6-49C4-A03D-DD414BCE6039}"/>
              </a:ext>
            </a:extLst>
          </p:cNvPr>
          <p:cNvSpPr txBox="1"/>
          <p:nvPr/>
        </p:nvSpPr>
        <p:spPr>
          <a:xfrm>
            <a:off x="4572000" y="1396486"/>
            <a:ext cx="7132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Paragraph is represented as the bag of its words, disregarding grammar and even word order but keeping multiplicity.</a:t>
            </a:r>
          </a:p>
          <a:p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Simplicity, efficiency and often surprising accuracy. </a:t>
            </a:r>
          </a:p>
          <a:p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Word order is lost. 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Data sparsity and high dimensionality.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The model have very little sense about the semantics of the words or more formally the distances between the words.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049A4A7-478E-421A-832E-E717A578AD13}"/>
              </a:ext>
            </a:extLst>
          </p:cNvPr>
          <p:cNvSpPr txBox="1"/>
          <p:nvPr/>
        </p:nvSpPr>
        <p:spPr>
          <a:xfrm>
            <a:off x="4768948" y="5261459"/>
            <a:ext cx="5880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“powerful,” “strong” and “Paris”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60790BC-94E4-49CD-AC50-17B7404E6996}"/>
              </a:ext>
            </a:extLst>
          </p:cNvPr>
          <p:cNvSpPr txBox="1"/>
          <p:nvPr/>
        </p:nvSpPr>
        <p:spPr>
          <a:xfrm>
            <a:off x="4768948" y="4693158"/>
            <a:ext cx="553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Tidy a room ,     A tidy room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0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 rot="1709927">
            <a:off x="376016" y="20766"/>
            <a:ext cx="1298237" cy="1134750"/>
            <a:chOff x="891171" y="2107956"/>
            <a:chExt cx="2649224" cy="2315607"/>
          </a:xfrm>
        </p:grpSpPr>
        <p:sp>
          <p:nvSpPr>
            <p:cNvPr id="41" name="椭圆 40"/>
            <p:cNvSpPr/>
            <p:nvPr/>
          </p:nvSpPr>
          <p:spPr>
            <a:xfrm>
              <a:off x="1224788" y="2107956"/>
              <a:ext cx="2315607" cy="2315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203200" dist="25400" dir="18000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891171" y="2932142"/>
              <a:ext cx="667234" cy="66723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58694" y="2672182"/>
            <a:ext cx="2865668" cy="2020976"/>
            <a:chOff x="2033123" y="2935044"/>
            <a:chExt cx="2334678" cy="1646502"/>
          </a:xfrm>
        </p:grpSpPr>
        <p:sp>
          <p:nvSpPr>
            <p:cNvPr id="39" name="椭圆 38"/>
            <p:cNvSpPr/>
            <p:nvPr/>
          </p:nvSpPr>
          <p:spPr>
            <a:xfrm>
              <a:off x="2033123" y="2935044"/>
              <a:ext cx="1668021" cy="1646502"/>
            </a:xfrm>
            <a:prstGeom prst="ellipse">
              <a:avLst/>
            </a:prstGeom>
            <a:noFill/>
            <a:ln w="539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文本框 20"/>
            <p:cNvSpPr txBox="1"/>
            <p:nvPr/>
          </p:nvSpPr>
          <p:spPr>
            <a:xfrm flipH="1">
              <a:off x="2312881" y="3335111"/>
              <a:ext cx="2054920" cy="85783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lIns="67391" tIns="33696" rIns="67391" bIns="33696" anchor="t">
              <a:spAutoFit/>
            </a:bodyPr>
            <a:lstStyle/>
            <a:p>
              <a:r>
                <a:rPr lang="en-US" altLang="zh-CN" sz="3200" b="1" dirty="0"/>
                <a:t>Word 2</a:t>
              </a:r>
            </a:p>
            <a:p>
              <a:r>
                <a:rPr lang="en-US" altLang="zh-CN" sz="3200" b="1" dirty="0"/>
                <a:t>vector</a:t>
              </a:r>
              <a:endParaRPr lang="zh-CN" altLang="en-US" sz="3200" b="1" dirty="0"/>
            </a:p>
          </p:txBody>
        </p:sp>
      </p:grpSp>
      <p:sp>
        <p:nvSpPr>
          <p:cNvPr id="40" name="TextBox 8"/>
          <p:cNvSpPr txBox="1"/>
          <p:nvPr/>
        </p:nvSpPr>
        <p:spPr>
          <a:xfrm>
            <a:off x="856342" y="474542"/>
            <a:ext cx="616343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>
              <a:defRPr/>
            </a:pP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Three paragraph similarity methods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420778F-FC98-40DC-86E5-6BEFB2D97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23" y="1911464"/>
            <a:ext cx="5628941" cy="340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0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 rot="1709927">
            <a:off x="376016" y="20766"/>
            <a:ext cx="1298237" cy="1134750"/>
            <a:chOff x="891171" y="2107956"/>
            <a:chExt cx="2649224" cy="2315607"/>
          </a:xfrm>
        </p:grpSpPr>
        <p:sp>
          <p:nvSpPr>
            <p:cNvPr id="41" name="椭圆 40"/>
            <p:cNvSpPr/>
            <p:nvPr/>
          </p:nvSpPr>
          <p:spPr>
            <a:xfrm>
              <a:off x="1224788" y="2107956"/>
              <a:ext cx="2315607" cy="2315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203200" dist="25400" dir="18000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891171" y="2932142"/>
              <a:ext cx="667234" cy="66723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58694" y="2672182"/>
            <a:ext cx="2865668" cy="2020976"/>
            <a:chOff x="2033123" y="2935044"/>
            <a:chExt cx="2334678" cy="1646502"/>
          </a:xfrm>
        </p:grpSpPr>
        <p:sp>
          <p:nvSpPr>
            <p:cNvPr id="39" name="椭圆 38"/>
            <p:cNvSpPr/>
            <p:nvPr/>
          </p:nvSpPr>
          <p:spPr>
            <a:xfrm>
              <a:off x="2033123" y="2935044"/>
              <a:ext cx="1668021" cy="1646502"/>
            </a:xfrm>
            <a:prstGeom prst="ellipse">
              <a:avLst/>
            </a:prstGeom>
            <a:noFill/>
            <a:ln w="539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文本框 20"/>
            <p:cNvSpPr txBox="1"/>
            <p:nvPr/>
          </p:nvSpPr>
          <p:spPr>
            <a:xfrm flipH="1">
              <a:off x="2312881" y="3335111"/>
              <a:ext cx="2054920" cy="85783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lIns="67391" tIns="33696" rIns="67391" bIns="33696" anchor="t">
              <a:spAutoFit/>
            </a:bodyPr>
            <a:lstStyle/>
            <a:p>
              <a:r>
                <a:rPr lang="en-US" altLang="zh-CN" sz="3200" b="1" dirty="0"/>
                <a:t>Word 2</a:t>
              </a:r>
            </a:p>
            <a:p>
              <a:r>
                <a:rPr lang="en-US" altLang="zh-CN" sz="3200" b="1" dirty="0"/>
                <a:t>vector</a:t>
              </a:r>
              <a:endParaRPr lang="zh-CN" altLang="en-US" sz="3200" b="1" dirty="0"/>
            </a:p>
          </p:txBody>
        </p:sp>
      </p:grpSp>
      <p:sp>
        <p:nvSpPr>
          <p:cNvPr id="40" name="TextBox 8"/>
          <p:cNvSpPr txBox="1"/>
          <p:nvPr/>
        </p:nvSpPr>
        <p:spPr>
          <a:xfrm>
            <a:off x="856342" y="474542"/>
            <a:ext cx="616343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>
              <a:defRPr/>
            </a:pP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Three paragraph similarity methods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10B4F46-3CD6-4867-8B71-E84E5DB669D0}"/>
              </a:ext>
            </a:extLst>
          </p:cNvPr>
          <p:cNvSpPr txBox="1"/>
          <p:nvPr/>
        </p:nvSpPr>
        <p:spPr>
          <a:xfrm>
            <a:off x="4248443" y="1818519"/>
            <a:ext cx="7047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given a sequence of training words w_1; w_2; w_3;… ; </a:t>
            </a:r>
            <a:r>
              <a:rPr lang="en-US" altLang="zh-CN" sz="2000" dirty="0" err="1"/>
              <a:t>w_T</a:t>
            </a:r>
            <a:endParaRPr lang="zh-CN" altLang="en-US" sz="2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83AF861-28E3-49AB-A9E6-7B37B4446053}"/>
              </a:ext>
            </a:extLst>
          </p:cNvPr>
          <p:cNvSpPr txBox="1"/>
          <p:nvPr/>
        </p:nvSpPr>
        <p:spPr>
          <a:xfrm>
            <a:off x="4248443" y="2724883"/>
            <a:ext cx="5936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maximize</a:t>
            </a:r>
            <a:r>
              <a:rPr lang="en-US" altLang="zh-CN" dirty="0"/>
              <a:t> the average log probability: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49482F5-EACC-4EF8-9C99-5988C5E3B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444" y="3425599"/>
            <a:ext cx="4837476" cy="145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7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 rot="1709927">
            <a:off x="376016" y="20766"/>
            <a:ext cx="1298237" cy="1134750"/>
            <a:chOff x="891171" y="2107956"/>
            <a:chExt cx="2649224" cy="2315607"/>
          </a:xfrm>
        </p:grpSpPr>
        <p:sp>
          <p:nvSpPr>
            <p:cNvPr id="41" name="椭圆 40"/>
            <p:cNvSpPr/>
            <p:nvPr/>
          </p:nvSpPr>
          <p:spPr>
            <a:xfrm>
              <a:off x="1224788" y="2107956"/>
              <a:ext cx="2315607" cy="2315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203200" dist="25400" dir="18000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891171" y="2932142"/>
              <a:ext cx="667234" cy="66723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58694" y="2672182"/>
            <a:ext cx="2992277" cy="2020976"/>
            <a:chOff x="2033123" y="2935044"/>
            <a:chExt cx="2437827" cy="1646502"/>
          </a:xfrm>
        </p:grpSpPr>
        <p:sp>
          <p:nvSpPr>
            <p:cNvPr id="39" name="椭圆 38"/>
            <p:cNvSpPr/>
            <p:nvPr/>
          </p:nvSpPr>
          <p:spPr>
            <a:xfrm>
              <a:off x="2033123" y="2935044"/>
              <a:ext cx="1668021" cy="1646502"/>
            </a:xfrm>
            <a:prstGeom prst="ellipse">
              <a:avLst/>
            </a:prstGeom>
            <a:noFill/>
            <a:ln w="539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文本框 20"/>
            <p:cNvSpPr txBox="1"/>
            <p:nvPr/>
          </p:nvSpPr>
          <p:spPr>
            <a:xfrm flipH="1">
              <a:off x="2416030" y="3329378"/>
              <a:ext cx="2054920" cy="85783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lIns="67391" tIns="33696" rIns="67391" bIns="33696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Para 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vector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" name="TextBox 8"/>
          <p:cNvSpPr txBox="1"/>
          <p:nvPr/>
        </p:nvSpPr>
        <p:spPr>
          <a:xfrm>
            <a:off x="856342" y="474542"/>
            <a:ext cx="616343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Three paragraph similarity methods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5234038-5660-4B00-9F2C-512904BE8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238" y="1181111"/>
            <a:ext cx="5951074" cy="328572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0277613-9692-4A19-9D1C-61876CCDE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100" y="4756139"/>
            <a:ext cx="5798088" cy="150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861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灰色商务工作汇报PPT模板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3997</TotalTime>
  <Words>506</Words>
  <Application>Microsoft Office PowerPoint</Application>
  <PresentationFormat>宽屏</PresentationFormat>
  <Paragraphs>99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 Unicode MS</vt:lpstr>
      <vt:lpstr>华光综艺_CNKI</vt:lpstr>
      <vt:lpstr>思源黑体 CN Bold</vt:lpstr>
      <vt:lpstr>思源黑体 CN Light</vt:lpstr>
      <vt:lpstr>微软雅黑</vt:lpstr>
      <vt:lpstr>Arial</vt:lpstr>
      <vt:lpstr>Calibri</vt:lpstr>
      <vt:lpstr>Calibri Light</vt:lpstr>
      <vt:lpstr>Impact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lenovo</cp:lastModifiedBy>
  <cp:revision>513</cp:revision>
  <dcterms:created xsi:type="dcterms:W3CDTF">2019-04-09T06:58:04Z</dcterms:created>
  <dcterms:modified xsi:type="dcterms:W3CDTF">2020-05-24T14:43:48Z</dcterms:modified>
</cp:coreProperties>
</file>