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3" r:id="rId5"/>
    <p:sldId id="260" r:id="rId6"/>
    <p:sldId id="283" r:id="rId7"/>
    <p:sldId id="276" r:id="rId8"/>
    <p:sldId id="278" r:id="rId9"/>
    <p:sldId id="284" r:id="rId10"/>
    <p:sldId id="261" r:id="rId11"/>
    <p:sldId id="280" r:id="rId12"/>
    <p:sldId id="285" r:id="rId13"/>
    <p:sldId id="262" r:id="rId14"/>
    <p:sldId id="281" r:id="rId15"/>
    <p:sldId id="279" r:id="rId16"/>
    <p:sldId id="274"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4291" autoAdjust="0"/>
  </p:normalViewPr>
  <p:slideViewPr>
    <p:cSldViewPr snapToGrid="0">
      <p:cViewPr varScale="1">
        <p:scale>
          <a:sx n="85" d="100"/>
          <a:sy n="85" d="100"/>
        </p:scale>
        <p:origin x="590" y="67"/>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Office_Excel_2007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Office_Excel_2007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Office_Excel_2007___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solidFill>
                  <a:schemeClr val="accent3">
                    <a:lumMod val="60000"/>
                    <a:lumOff val="40000"/>
                  </a:schemeClr>
                </a:solidFill>
              </a:rPr>
              <a:t>KARATE</a:t>
            </a:r>
            <a:endParaRPr lang="zh-CN" altLang="en-US" dirty="0">
              <a:solidFill>
                <a:schemeClr val="accent3">
                  <a:lumMod val="60000"/>
                  <a:lumOff val="40000"/>
                </a:schemeClr>
              </a:solidFill>
            </a:endParaRPr>
          </a:p>
        </c:rich>
      </c:tx>
      <c:layout>
        <c:manualLayout>
          <c:xMode val="edge"/>
          <c:yMode val="edge"/>
          <c:x val="0.35467732231336441"/>
          <c:y val="9.8653917783999966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0.11908987169610388"/>
          <c:y val="0.12949996834529801"/>
          <c:w val="0.89974622703412077"/>
          <c:h val="0.67864428648211039"/>
        </c:manualLayout>
      </c:layout>
      <c:barChart>
        <c:barDir val="col"/>
        <c:grouping val="clustered"/>
        <c:varyColors val="0"/>
        <c:ser>
          <c:idx val="0"/>
          <c:order val="0"/>
          <c:tx>
            <c:strRef>
              <c:f>Sheet1!$B$1</c:f>
              <c:strCache>
                <c:ptCount val="1"/>
                <c:pt idx="0">
                  <c:v>LPSI</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K = 2</c:v>
                </c:pt>
                <c:pt idx="1">
                  <c:v>K = 3</c:v>
                </c:pt>
                <c:pt idx="2">
                  <c:v>K = 5</c:v>
                </c:pt>
              </c:strCache>
            </c:strRef>
          </c:cat>
          <c:val>
            <c:numRef>
              <c:f>Sheet1!$B$2:$B$4</c:f>
              <c:numCache>
                <c:formatCode>General</c:formatCode>
                <c:ptCount val="3"/>
                <c:pt idx="0">
                  <c:v>0.09</c:v>
                </c:pt>
                <c:pt idx="1">
                  <c:v>0.17</c:v>
                </c:pt>
                <c:pt idx="2">
                  <c:v>0.27</c:v>
                </c:pt>
              </c:numCache>
            </c:numRef>
          </c:val>
          <c:extLst>
            <c:ext xmlns:c16="http://schemas.microsoft.com/office/drawing/2014/chart" uri="{C3380CC4-5D6E-409C-BE32-E72D297353CC}">
              <c16:uniqueId val="{00000000-E935-4796-A61A-E264A91EA3E3}"/>
            </c:ext>
          </c:extLst>
        </c:ser>
        <c:ser>
          <c:idx val="1"/>
          <c:order val="1"/>
          <c:tx>
            <c:strRef>
              <c:f>Sheet1!$C$1</c:f>
              <c:strCache>
                <c:ptCount val="1"/>
                <c:pt idx="0">
                  <c:v>GCN</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K = 2</c:v>
                </c:pt>
                <c:pt idx="1">
                  <c:v>K = 3</c:v>
                </c:pt>
                <c:pt idx="2">
                  <c:v>K = 5</c:v>
                </c:pt>
              </c:strCache>
            </c:strRef>
          </c:cat>
          <c:val>
            <c:numRef>
              <c:f>Sheet1!$C$2:$C$4</c:f>
              <c:numCache>
                <c:formatCode>General</c:formatCode>
                <c:ptCount val="3"/>
                <c:pt idx="0">
                  <c:v>0.15</c:v>
                </c:pt>
                <c:pt idx="1">
                  <c:v>0.23</c:v>
                </c:pt>
                <c:pt idx="2">
                  <c:v>0.32</c:v>
                </c:pt>
              </c:numCache>
            </c:numRef>
          </c:val>
          <c:extLst>
            <c:ext xmlns:c16="http://schemas.microsoft.com/office/drawing/2014/chart" uri="{C3380CC4-5D6E-409C-BE32-E72D297353CC}">
              <c16:uniqueId val="{00000001-E935-4796-A61A-E264A91EA3E3}"/>
            </c:ext>
          </c:extLst>
        </c:ser>
        <c:dLbls>
          <c:dLblPos val="outEnd"/>
          <c:showLegendKey val="0"/>
          <c:showVal val="1"/>
          <c:showCatName val="0"/>
          <c:showSerName val="0"/>
          <c:showPercent val="0"/>
          <c:showBubbleSize val="0"/>
        </c:dLbls>
        <c:gapWidth val="219"/>
        <c:overlap val="-27"/>
        <c:axId val="472779376"/>
        <c:axId val="501383536"/>
      </c:barChart>
      <c:catAx>
        <c:axId val="47277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501383536"/>
        <c:crosses val="autoZero"/>
        <c:auto val="1"/>
        <c:lblAlgn val="ctr"/>
        <c:lblOffset val="100"/>
        <c:noMultiLvlLbl val="0"/>
      </c:catAx>
      <c:valAx>
        <c:axId val="501383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472779376"/>
        <c:crosses val="autoZero"/>
        <c:crossBetween val="between"/>
      </c:valAx>
      <c:spPr>
        <a:noFill/>
        <a:ln>
          <a:noFill/>
        </a:ln>
        <a:effectLst/>
      </c:spPr>
    </c:plotArea>
    <c:legend>
      <c:legendPos val="b"/>
      <c:layout>
        <c:manualLayout>
          <c:xMode val="edge"/>
          <c:yMode val="edge"/>
          <c:x val="0.33370453269567685"/>
          <c:y val="0.89805430870902325"/>
          <c:w val="0.29810666292224375"/>
          <c:h val="0.101945618387225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solidFill>
                  <a:schemeClr val="accent2">
                    <a:lumMod val="75000"/>
                  </a:schemeClr>
                </a:solidFill>
              </a:rPr>
              <a:t>DOLPHIN</a:t>
            </a:r>
            <a:endParaRPr lang="zh-CN" altLang="en-US" dirty="0">
              <a:solidFill>
                <a:schemeClr val="accent2">
                  <a:lumMod val="75000"/>
                </a:schemeClr>
              </a:solidFill>
            </a:endParaRPr>
          </a:p>
        </c:rich>
      </c:tx>
      <c:layout>
        <c:manualLayout>
          <c:xMode val="edge"/>
          <c:yMode val="edge"/>
          <c:x val="0.35467732231336441"/>
          <c:y val="9.8653917783999966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0.11908987169610388"/>
          <c:y val="0.14429805601289802"/>
          <c:w val="0.89974622703412077"/>
          <c:h val="0.67059458667100469"/>
        </c:manualLayout>
      </c:layout>
      <c:barChart>
        <c:barDir val="col"/>
        <c:grouping val="clustered"/>
        <c:varyColors val="0"/>
        <c:ser>
          <c:idx val="0"/>
          <c:order val="0"/>
          <c:tx>
            <c:strRef>
              <c:f>Sheet1!$B$1</c:f>
              <c:strCache>
                <c:ptCount val="1"/>
                <c:pt idx="0">
                  <c:v>LPSI</c:v>
                </c:pt>
              </c:strCache>
            </c:strRef>
          </c:tx>
          <c:spPr>
            <a:solidFill>
              <a:schemeClr val="bg2"/>
            </a:solidFill>
            <a:ln>
              <a:noFill/>
            </a:ln>
            <a:effectLst/>
          </c:spPr>
          <c:invertIfNegative val="0"/>
          <c:dLbls>
            <c:dLbl>
              <c:idx val="0"/>
              <c:tx>
                <c:rich>
                  <a:bodyPr/>
                  <a:lstStyle/>
                  <a:p>
                    <a:r>
                      <a:rPr lang="en-US" altLang="zh-CN"/>
                      <a:t>0.06</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78C6-40D1-AFA7-2ABA9448572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K = 2</c:v>
                </c:pt>
                <c:pt idx="1">
                  <c:v>K = 3</c:v>
                </c:pt>
                <c:pt idx="2">
                  <c:v>K = 5</c:v>
                </c:pt>
              </c:strCache>
            </c:strRef>
          </c:cat>
          <c:val>
            <c:numRef>
              <c:f>Sheet1!$B$2:$B$4</c:f>
              <c:numCache>
                <c:formatCode>General</c:formatCode>
                <c:ptCount val="3"/>
                <c:pt idx="0">
                  <c:v>0.06</c:v>
                </c:pt>
                <c:pt idx="1">
                  <c:v>0.1</c:v>
                </c:pt>
                <c:pt idx="2">
                  <c:v>0.18</c:v>
                </c:pt>
              </c:numCache>
            </c:numRef>
          </c:val>
          <c:extLst>
            <c:ext xmlns:c16="http://schemas.microsoft.com/office/drawing/2014/chart" uri="{C3380CC4-5D6E-409C-BE32-E72D297353CC}">
              <c16:uniqueId val="{00000001-78C6-40D1-AFA7-2ABA94485720}"/>
            </c:ext>
          </c:extLst>
        </c:ser>
        <c:ser>
          <c:idx val="1"/>
          <c:order val="1"/>
          <c:tx>
            <c:strRef>
              <c:f>Sheet1!$C$1</c:f>
              <c:strCache>
                <c:ptCount val="1"/>
                <c:pt idx="0">
                  <c:v>GCN</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K = 2</c:v>
                </c:pt>
                <c:pt idx="1">
                  <c:v>K = 3</c:v>
                </c:pt>
                <c:pt idx="2">
                  <c:v>K = 5</c:v>
                </c:pt>
              </c:strCache>
            </c:strRef>
          </c:cat>
          <c:val>
            <c:numRef>
              <c:f>Sheet1!$C$2:$C$4</c:f>
              <c:numCache>
                <c:formatCode>General</c:formatCode>
                <c:ptCount val="3"/>
                <c:pt idx="0">
                  <c:v>0.11</c:v>
                </c:pt>
                <c:pt idx="1">
                  <c:v>0.16</c:v>
                </c:pt>
                <c:pt idx="2">
                  <c:v>0.22</c:v>
                </c:pt>
              </c:numCache>
            </c:numRef>
          </c:val>
          <c:extLst>
            <c:ext xmlns:c16="http://schemas.microsoft.com/office/drawing/2014/chart" uri="{C3380CC4-5D6E-409C-BE32-E72D297353CC}">
              <c16:uniqueId val="{00000002-78C6-40D1-AFA7-2ABA94485720}"/>
            </c:ext>
          </c:extLst>
        </c:ser>
        <c:dLbls>
          <c:dLblPos val="outEnd"/>
          <c:showLegendKey val="0"/>
          <c:showVal val="1"/>
          <c:showCatName val="0"/>
          <c:showSerName val="0"/>
          <c:showPercent val="0"/>
          <c:showBubbleSize val="0"/>
        </c:dLbls>
        <c:gapWidth val="219"/>
        <c:overlap val="-27"/>
        <c:axId val="472779376"/>
        <c:axId val="501383536"/>
      </c:barChart>
      <c:catAx>
        <c:axId val="47277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501383536"/>
        <c:crosses val="autoZero"/>
        <c:auto val="1"/>
        <c:lblAlgn val="ctr"/>
        <c:lblOffset val="100"/>
        <c:noMultiLvlLbl val="0"/>
      </c:catAx>
      <c:valAx>
        <c:axId val="501383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472779376"/>
        <c:crosses val="autoZero"/>
        <c:crossBetween val="between"/>
      </c:valAx>
      <c:spPr>
        <a:noFill/>
        <a:ln>
          <a:noFill/>
        </a:ln>
        <a:effectLst/>
      </c:spPr>
    </c:plotArea>
    <c:legend>
      <c:legendPos val="b"/>
      <c:layout>
        <c:manualLayout>
          <c:xMode val="edge"/>
          <c:yMode val="edge"/>
          <c:x val="0.33370453269567685"/>
          <c:y val="0.89805430870902325"/>
          <c:w val="0.29810666292224375"/>
          <c:h val="9.049205389300399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ltLang="zh-CN" dirty="0">
                <a:solidFill>
                  <a:schemeClr val="accent1">
                    <a:lumMod val="75000"/>
                  </a:schemeClr>
                </a:solidFill>
              </a:rPr>
              <a:t>JAZZ</a:t>
            </a:r>
            <a:endParaRPr lang="zh-CN" altLang="en-US" dirty="0">
              <a:solidFill>
                <a:schemeClr val="accent1">
                  <a:lumMod val="75000"/>
                </a:schemeClr>
              </a:solidFill>
            </a:endParaRPr>
          </a:p>
        </c:rich>
      </c:tx>
      <c:layout>
        <c:manualLayout>
          <c:xMode val="edge"/>
          <c:yMode val="edge"/>
          <c:x val="0.35467732231336441"/>
          <c:y val="9.8653917783999966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0.10016716115814876"/>
          <c:y val="0.12949989161108241"/>
          <c:w val="0.89974622703412077"/>
          <c:h val="0.63012599760698773"/>
        </c:manualLayout>
      </c:layout>
      <c:barChart>
        <c:barDir val="col"/>
        <c:grouping val="clustered"/>
        <c:varyColors val="0"/>
        <c:ser>
          <c:idx val="0"/>
          <c:order val="0"/>
          <c:tx>
            <c:strRef>
              <c:f>Sheet1!$B$1</c:f>
              <c:strCache>
                <c:ptCount val="1"/>
                <c:pt idx="0">
                  <c:v>LPSI</c:v>
                </c:pt>
              </c:strCache>
            </c:strRef>
          </c:tx>
          <c:spPr>
            <a:solidFill>
              <a:schemeClr val="bg2"/>
            </a:solidFill>
            <a:ln>
              <a:noFill/>
            </a:ln>
            <a:effectLst/>
          </c:spPr>
          <c:invertIfNegative val="0"/>
          <c:dLbls>
            <c:dLbl>
              <c:idx val="0"/>
              <c:tx>
                <c:rich>
                  <a:bodyPr/>
                  <a:lstStyle/>
                  <a:p>
                    <a:r>
                      <a:rPr lang="en-US" altLang="zh-CN" dirty="0"/>
                      <a:t>0.01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F4A-4154-884D-3F84DEAC6A1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K = 2</c:v>
                </c:pt>
                <c:pt idx="1">
                  <c:v>K = 3</c:v>
                </c:pt>
                <c:pt idx="2">
                  <c:v>K = 5</c:v>
                </c:pt>
              </c:strCache>
            </c:strRef>
          </c:cat>
          <c:val>
            <c:numRef>
              <c:f>Sheet1!$B$2:$B$4</c:f>
              <c:numCache>
                <c:formatCode>General</c:formatCode>
                <c:ptCount val="3"/>
                <c:pt idx="0">
                  <c:v>0.01</c:v>
                </c:pt>
                <c:pt idx="1">
                  <c:v>0.03</c:v>
                </c:pt>
                <c:pt idx="2">
                  <c:v>0.05</c:v>
                </c:pt>
              </c:numCache>
            </c:numRef>
          </c:val>
          <c:extLst>
            <c:ext xmlns:c16="http://schemas.microsoft.com/office/drawing/2014/chart" uri="{C3380CC4-5D6E-409C-BE32-E72D297353CC}">
              <c16:uniqueId val="{00000001-9F4A-4154-884D-3F84DEAC6A1D}"/>
            </c:ext>
          </c:extLst>
        </c:ser>
        <c:ser>
          <c:idx val="1"/>
          <c:order val="1"/>
          <c:tx>
            <c:strRef>
              <c:f>Sheet1!$C$1</c:f>
              <c:strCache>
                <c:ptCount val="1"/>
                <c:pt idx="0">
                  <c:v>GCN</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K = 2</c:v>
                </c:pt>
                <c:pt idx="1">
                  <c:v>K = 3</c:v>
                </c:pt>
                <c:pt idx="2">
                  <c:v>K = 5</c:v>
                </c:pt>
              </c:strCache>
            </c:strRef>
          </c:cat>
          <c:val>
            <c:numRef>
              <c:f>Sheet1!$C$2:$C$4</c:f>
              <c:numCache>
                <c:formatCode>General</c:formatCode>
                <c:ptCount val="3"/>
                <c:pt idx="0">
                  <c:v>0.03</c:v>
                </c:pt>
                <c:pt idx="1">
                  <c:v>0.06</c:v>
                </c:pt>
                <c:pt idx="2">
                  <c:v>0.08</c:v>
                </c:pt>
              </c:numCache>
            </c:numRef>
          </c:val>
          <c:extLst>
            <c:ext xmlns:c16="http://schemas.microsoft.com/office/drawing/2014/chart" uri="{C3380CC4-5D6E-409C-BE32-E72D297353CC}">
              <c16:uniqueId val="{00000002-9F4A-4154-884D-3F84DEAC6A1D}"/>
            </c:ext>
          </c:extLst>
        </c:ser>
        <c:dLbls>
          <c:dLblPos val="outEnd"/>
          <c:showLegendKey val="0"/>
          <c:showVal val="1"/>
          <c:showCatName val="0"/>
          <c:showSerName val="0"/>
          <c:showPercent val="0"/>
          <c:showBubbleSize val="0"/>
        </c:dLbls>
        <c:gapWidth val="219"/>
        <c:overlap val="-27"/>
        <c:axId val="472779376"/>
        <c:axId val="501383536"/>
      </c:barChart>
      <c:catAx>
        <c:axId val="47277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501383536"/>
        <c:crosses val="autoZero"/>
        <c:auto val="1"/>
        <c:lblAlgn val="ctr"/>
        <c:lblOffset val="100"/>
        <c:noMultiLvlLbl val="0"/>
      </c:catAx>
      <c:valAx>
        <c:axId val="501383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crossAx val="472779376"/>
        <c:crosses val="autoZero"/>
        <c:crossBetween val="between"/>
      </c:valAx>
      <c:spPr>
        <a:noFill/>
        <a:ln>
          <a:noFill/>
        </a:ln>
        <a:effectLst/>
      </c:spPr>
    </c:plotArea>
    <c:legend>
      <c:legendPos val="b"/>
      <c:layout>
        <c:manualLayout>
          <c:xMode val="edge"/>
          <c:yMode val="edge"/>
          <c:x val="0.3411194559454731"/>
          <c:y val="0.8799913239971483"/>
          <c:w val="0.29810666292224375"/>
          <c:h val="9.049205389300399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582031-1A93-48F6-98F2-1EE0BE6EF125}" type="datetimeFigureOut">
              <a:rPr lang="zh-CN" altLang="en-US" smtClean="0"/>
              <a:t>2020/6/14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019665-4222-40AF-8EE8-A44483DEDAC1}" type="slidenum">
              <a:rPr lang="zh-CN" altLang="en-US" smtClean="0"/>
              <a:t>‹#›</a:t>
            </a:fld>
            <a:endParaRPr lang="zh-CN" altLang="en-US"/>
          </a:p>
        </p:txBody>
      </p:sp>
    </p:spTree>
    <p:extLst>
      <p:ext uri="{BB962C8B-B14F-4D97-AF65-F5344CB8AC3E}">
        <p14:creationId xmlns:p14="http://schemas.microsoft.com/office/powerpoint/2010/main" val="230340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E019665-4222-40AF-8EE8-A44483DEDAC1}" type="slidenum">
              <a:rPr lang="zh-CN" altLang="en-US" smtClean="0"/>
              <a:t>4</a:t>
            </a:fld>
            <a:endParaRPr lang="zh-CN" altLang="en-US"/>
          </a:p>
        </p:txBody>
      </p:sp>
    </p:spTree>
    <p:extLst>
      <p:ext uri="{BB962C8B-B14F-4D97-AF65-F5344CB8AC3E}">
        <p14:creationId xmlns:p14="http://schemas.microsoft.com/office/powerpoint/2010/main" val="222835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E65AA4-7EB6-4C41-9AFF-2F07451A5C9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78BBF001-C9BD-45B6-A865-E944D89098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4F6EFC7-FE57-41BD-9A7F-633C501FB461}"/>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5" name="页脚占位符 4">
            <a:extLst>
              <a:ext uri="{FF2B5EF4-FFF2-40B4-BE49-F238E27FC236}">
                <a16:creationId xmlns:a16="http://schemas.microsoft.com/office/drawing/2014/main" id="{C315FDA7-55A9-4A69-9548-916345C901E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7FC6F06-7021-47FC-ADE0-54C77803BD10}"/>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3718801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B457A5-4DC6-4472-8A3A-09801452F28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6C9F2C2-74EC-47BD-B664-E1020AA13C02}"/>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D970775-1C06-425E-83E4-4724B91EFF4E}"/>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5" name="页脚占位符 4">
            <a:extLst>
              <a:ext uri="{FF2B5EF4-FFF2-40B4-BE49-F238E27FC236}">
                <a16:creationId xmlns:a16="http://schemas.microsoft.com/office/drawing/2014/main" id="{DBCA24BB-727D-4EB4-BF03-CA7DCD5ACD3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5BDCA7D-DA8A-42ED-8F39-457EF353ED41}"/>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361103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6429B71-1007-4B01-B976-8EF5873BD55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12D7FC6-1DA0-40B5-8B25-C855CAA99B63}"/>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9BD8064-2BAE-4B64-BDDC-C025C61013C9}"/>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5" name="页脚占位符 4">
            <a:extLst>
              <a:ext uri="{FF2B5EF4-FFF2-40B4-BE49-F238E27FC236}">
                <a16:creationId xmlns:a16="http://schemas.microsoft.com/office/drawing/2014/main" id="{B8ED9E40-8207-4599-A8B6-466754D2779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6A93CDD-34B4-456C-BF84-70D19C834796}"/>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182810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18C5FA-006B-49AE-B8A0-DB2786959A4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89C5A1F-437C-445F-8E41-547A3B14046D}"/>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122D8AB-CE5A-4F3D-82DE-77790EBE39F6}"/>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5" name="页脚占位符 4">
            <a:extLst>
              <a:ext uri="{FF2B5EF4-FFF2-40B4-BE49-F238E27FC236}">
                <a16:creationId xmlns:a16="http://schemas.microsoft.com/office/drawing/2014/main" id="{490DAF47-B20E-4FD7-B50F-16C1E0A9D33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73631AE-5D1B-4A52-977B-E51E2056C85F}"/>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405775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BFF349-DBE7-42BD-AB47-18B96162E9C2}"/>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7591EC46-F3C0-4357-AB29-66AAB99962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BF9E415-3CAB-4698-BC68-EA89A805067C}"/>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5" name="页脚占位符 4">
            <a:extLst>
              <a:ext uri="{FF2B5EF4-FFF2-40B4-BE49-F238E27FC236}">
                <a16:creationId xmlns:a16="http://schemas.microsoft.com/office/drawing/2014/main" id="{9B0C553F-70B6-498E-9D70-39F87FAEC41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884E03F-E887-43FC-9C65-ADB4BB90ABA6}"/>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319992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60DF5C-B9DA-4C47-9487-ADE0C906AA3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45ED5D8-E177-4E68-9CD5-566CC3A9405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05F0324D-8C82-40C9-B35C-6650C27FD907}"/>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1F1DB59-3FA9-4D8E-AE13-357544074410}"/>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6" name="页脚占位符 5">
            <a:extLst>
              <a:ext uri="{FF2B5EF4-FFF2-40B4-BE49-F238E27FC236}">
                <a16:creationId xmlns:a16="http://schemas.microsoft.com/office/drawing/2014/main" id="{DF517C79-091D-4400-BE3C-28A4FFEDA1E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78FB32C-1151-41A7-B058-F45ED3B32891}"/>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244271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525214-AE95-4E6D-BF48-0952ECC7136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60E8BEA-33D8-403C-88D8-08B5BE9705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A6CA068-DE1B-4FB0-9E32-517A7C9ACBE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2E7BF18D-673B-4A35-A1EF-11529857DE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5975137-CF69-4156-BEA1-E3AA42CCF8BD}"/>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DE20652-3BB3-40A9-BF5E-11AE613A59FA}"/>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8" name="页脚占位符 7">
            <a:extLst>
              <a:ext uri="{FF2B5EF4-FFF2-40B4-BE49-F238E27FC236}">
                <a16:creationId xmlns:a16="http://schemas.microsoft.com/office/drawing/2014/main" id="{0A4C4063-B5F8-43C8-A1D3-8052B44001A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FD9333F-7994-4064-A571-7DF3D38E9DA9}"/>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297927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D5C9A1-C20D-415E-B0AF-DE7B3DF7C48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175AB9F-148F-4124-8185-2C61094EB21E}"/>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4" name="页脚占位符 3">
            <a:extLst>
              <a:ext uri="{FF2B5EF4-FFF2-40B4-BE49-F238E27FC236}">
                <a16:creationId xmlns:a16="http://schemas.microsoft.com/office/drawing/2014/main" id="{27083AF0-8316-4545-B3D3-1B16FFCE02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858C9AE-0B2C-4714-AD64-2EE72C74F2BE}"/>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158797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AABE5A5-DB63-49A3-BA5F-9FF9D57C75B9}"/>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3" name="页脚占位符 2">
            <a:extLst>
              <a:ext uri="{FF2B5EF4-FFF2-40B4-BE49-F238E27FC236}">
                <a16:creationId xmlns:a16="http://schemas.microsoft.com/office/drawing/2014/main" id="{6D48EF34-F59D-4BB5-91D9-6DE376F53E3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AFD614F-442B-4BBD-8DDE-44BA91B660C3}"/>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2653784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C4F0A4-F1DB-4034-8CA3-88792461296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F658B7A-37C5-4B33-AD11-CD342082C6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86FF7BF3-B8AD-428F-8900-D43173084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7A79A70-52C3-4CAA-B1C9-9659E9977FBE}"/>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6" name="页脚占位符 5">
            <a:extLst>
              <a:ext uri="{FF2B5EF4-FFF2-40B4-BE49-F238E27FC236}">
                <a16:creationId xmlns:a16="http://schemas.microsoft.com/office/drawing/2014/main" id="{D0670E28-16AA-4734-97CD-C4481DCA506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4F303B6-C586-49E6-B3E8-F8BE724A68E3}"/>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173668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DC9457-2466-4FE5-BD2E-8985CC3E734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AAB28DD-D2D4-4908-959D-3913F9C456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F64FF77-687B-4EAF-B2C4-DA2F1CFFE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0309C00-055D-4787-A4CC-DA2DBE8E57FD}"/>
              </a:ext>
            </a:extLst>
          </p:cNvPr>
          <p:cNvSpPr>
            <a:spLocks noGrp="1"/>
          </p:cNvSpPr>
          <p:nvPr>
            <p:ph type="dt" sz="half" idx="10"/>
          </p:nvPr>
        </p:nvSpPr>
        <p:spPr/>
        <p:txBody>
          <a:bodyPr/>
          <a:lstStyle/>
          <a:p>
            <a:fld id="{6465557D-E41F-439A-B3DF-91B65798C3F0}" type="datetimeFigureOut">
              <a:rPr lang="zh-CN" altLang="en-US" smtClean="0"/>
              <a:t>2020/6/14</a:t>
            </a:fld>
            <a:endParaRPr lang="zh-CN" altLang="en-US"/>
          </a:p>
        </p:txBody>
      </p:sp>
      <p:sp>
        <p:nvSpPr>
          <p:cNvPr id="6" name="页脚占位符 5">
            <a:extLst>
              <a:ext uri="{FF2B5EF4-FFF2-40B4-BE49-F238E27FC236}">
                <a16:creationId xmlns:a16="http://schemas.microsoft.com/office/drawing/2014/main" id="{CD63BAAF-5EAD-4EEA-9E42-804706E8B07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644C53E-C96E-43B1-A903-56245AF2DF87}"/>
              </a:ext>
            </a:extLst>
          </p:cNvPr>
          <p:cNvSpPr>
            <a:spLocks noGrp="1"/>
          </p:cNvSpPr>
          <p:nvPr>
            <p:ph type="sldNum" sz="quarter" idx="12"/>
          </p:nvPr>
        </p:nvSpPr>
        <p:spPr/>
        <p:txBody>
          <a:body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2833568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2AA9C07-8D55-4A7D-95EE-B723A12FEE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7CA34A4-7D48-4643-B387-AEE75A923D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563612B-55AE-4F2F-8D25-414C236DD2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5557D-E41F-439A-B3DF-91B65798C3F0}" type="datetimeFigureOut">
              <a:rPr lang="zh-CN" altLang="en-US" smtClean="0"/>
              <a:t>2020/6/14</a:t>
            </a:fld>
            <a:endParaRPr lang="zh-CN" altLang="en-US"/>
          </a:p>
        </p:txBody>
      </p:sp>
      <p:sp>
        <p:nvSpPr>
          <p:cNvPr id="5" name="页脚占位符 4">
            <a:extLst>
              <a:ext uri="{FF2B5EF4-FFF2-40B4-BE49-F238E27FC236}">
                <a16:creationId xmlns:a16="http://schemas.microsoft.com/office/drawing/2014/main" id="{225A87F3-BCD2-44D1-B73F-A935F454EF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F8C3D8C-A785-4849-AC39-3200EFB3D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4C582-0B60-4D0A-ACDF-04172B2B1CA4}" type="slidenum">
              <a:rPr lang="zh-CN" altLang="en-US" smtClean="0"/>
              <a:t>‹#›</a:t>
            </a:fld>
            <a:endParaRPr lang="zh-CN" altLang="en-US"/>
          </a:p>
        </p:txBody>
      </p:sp>
    </p:spTree>
    <p:extLst>
      <p:ext uri="{BB962C8B-B14F-4D97-AF65-F5344CB8AC3E}">
        <p14:creationId xmlns:p14="http://schemas.microsoft.com/office/powerpoint/2010/main" val="2207141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2" y="584970"/>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5" name="Freeform 5">
            <a:extLst>
              <a:ext uri="{FF2B5EF4-FFF2-40B4-BE49-F238E27FC236}">
                <a16:creationId xmlns:a16="http://schemas.microsoft.com/office/drawing/2014/main" id="{D1B7F933-8D52-4A9F-97C0-6AAE4B4201B5}"/>
              </a:ext>
            </a:extLst>
          </p:cNvPr>
          <p:cNvSpPr/>
          <p:nvPr/>
        </p:nvSpPr>
        <p:spPr>
          <a:xfrm>
            <a:off x="5255441" y="1421638"/>
            <a:ext cx="1778758" cy="1034394"/>
          </a:xfrm>
          <a:custGeom>
            <a:avLst/>
            <a:gdLst/>
            <a:ahLst/>
            <a:cxnLst>
              <a:cxn ang="0">
                <a:pos x="wd2" y="hd2"/>
              </a:cxn>
              <a:cxn ang="5400000">
                <a:pos x="wd2" y="hd2"/>
              </a:cxn>
              <a:cxn ang="10800000">
                <a:pos x="wd2" y="hd2"/>
              </a:cxn>
              <a:cxn ang="16200000">
                <a:pos x="wd2" y="hd2"/>
              </a:cxn>
            </a:cxnLst>
            <a:rect l="0" t="0" r="r" b="b"/>
            <a:pathLst>
              <a:path w="21600" h="21600" extrusionOk="0">
                <a:moveTo>
                  <a:pt x="20978" y="16267"/>
                </a:moveTo>
                <a:cubicBezTo>
                  <a:pt x="20978" y="15467"/>
                  <a:pt x="20823" y="14933"/>
                  <a:pt x="20357" y="14933"/>
                </a:cubicBezTo>
                <a:cubicBezTo>
                  <a:pt x="20357" y="7200"/>
                  <a:pt x="20357" y="7200"/>
                  <a:pt x="20357" y="7200"/>
                </a:cubicBezTo>
                <a:cubicBezTo>
                  <a:pt x="21600" y="6400"/>
                  <a:pt x="21600" y="6400"/>
                  <a:pt x="21600" y="6400"/>
                </a:cubicBezTo>
                <a:cubicBezTo>
                  <a:pt x="10878" y="0"/>
                  <a:pt x="10878" y="0"/>
                  <a:pt x="10878" y="0"/>
                </a:cubicBezTo>
                <a:cubicBezTo>
                  <a:pt x="0" y="6400"/>
                  <a:pt x="0" y="6400"/>
                  <a:pt x="0" y="6400"/>
                </a:cubicBezTo>
                <a:cubicBezTo>
                  <a:pt x="10878" y="12800"/>
                  <a:pt x="10878" y="12800"/>
                  <a:pt x="10878" y="12800"/>
                </a:cubicBezTo>
                <a:cubicBezTo>
                  <a:pt x="19735" y="7467"/>
                  <a:pt x="19735" y="7467"/>
                  <a:pt x="19735" y="7467"/>
                </a:cubicBezTo>
                <a:cubicBezTo>
                  <a:pt x="19735" y="14933"/>
                  <a:pt x="19735" y="14933"/>
                  <a:pt x="19735" y="14933"/>
                </a:cubicBezTo>
                <a:cubicBezTo>
                  <a:pt x="19424" y="14933"/>
                  <a:pt x="19114" y="15467"/>
                  <a:pt x="19114" y="16267"/>
                </a:cubicBezTo>
                <a:cubicBezTo>
                  <a:pt x="19114" y="16800"/>
                  <a:pt x="19424" y="17067"/>
                  <a:pt x="19580" y="17067"/>
                </a:cubicBezTo>
                <a:cubicBezTo>
                  <a:pt x="19114" y="21600"/>
                  <a:pt x="19114" y="21600"/>
                  <a:pt x="19114" y="21600"/>
                </a:cubicBezTo>
                <a:cubicBezTo>
                  <a:pt x="20978" y="21600"/>
                  <a:pt x="20978" y="21600"/>
                  <a:pt x="20978" y="21600"/>
                </a:cubicBezTo>
                <a:cubicBezTo>
                  <a:pt x="20512" y="17067"/>
                  <a:pt x="20512" y="17067"/>
                  <a:pt x="20512" y="17067"/>
                </a:cubicBezTo>
                <a:cubicBezTo>
                  <a:pt x="20823" y="17067"/>
                  <a:pt x="20978" y="16800"/>
                  <a:pt x="20978" y="16267"/>
                </a:cubicBezTo>
                <a:close/>
                <a:moveTo>
                  <a:pt x="4351" y="11200"/>
                </a:moveTo>
                <a:cubicBezTo>
                  <a:pt x="4351" y="18400"/>
                  <a:pt x="4351" y="18400"/>
                  <a:pt x="4351" y="18400"/>
                </a:cubicBezTo>
                <a:cubicBezTo>
                  <a:pt x="4351" y="20267"/>
                  <a:pt x="7304" y="21600"/>
                  <a:pt x="10878" y="21600"/>
                </a:cubicBezTo>
                <a:cubicBezTo>
                  <a:pt x="14296" y="21600"/>
                  <a:pt x="17249" y="20267"/>
                  <a:pt x="17249" y="18400"/>
                </a:cubicBezTo>
                <a:cubicBezTo>
                  <a:pt x="17249" y="11200"/>
                  <a:pt x="17249" y="11200"/>
                  <a:pt x="17249" y="11200"/>
                </a:cubicBezTo>
                <a:cubicBezTo>
                  <a:pt x="10878" y="14933"/>
                  <a:pt x="10878" y="14933"/>
                  <a:pt x="10878" y="14933"/>
                </a:cubicBezTo>
                <a:lnTo>
                  <a:pt x="4351" y="11200"/>
                </a:lnTo>
                <a:close/>
              </a:path>
            </a:pathLst>
          </a:custGeom>
          <a:solidFill>
            <a:schemeClr val="accent4">
              <a:lumMod val="75000"/>
            </a:schemeClr>
          </a:solidFill>
          <a:ln w="7620" cap="flat">
            <a:noFill/>
            <a:prstDash val="solid"/>
            <a:miter/>
          </a:ln>
        </p:spPr>
        <p:txBody>
          <a:bodyPr wrap="square" lIns="91439" tIns="91439" rIns="91439" bIns="91439" numCol="1"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dirty="0">
              <a:solidFill>
                <a:srgbClr val="B7DBC6"/>
              </a:solidFill>
            </a:endParaRPr>
          </a:p>
        </p:txBody>
      </p:sp>
      <p:grpSp>
        <p:nvGrpSpPr>
          <p:cNvPr id="18" name="组合 17">
            <a:extLst>
              <a:ext uri="{FF2B5EF4-FFF2-40B4-BE49-F238E27FC236}">
                <a16:creationId xmlns:a16="http://schemas.microsoft.com/office/drawing/2014/main" id="{585327CE-E3D2-4740-BDC4-8B666F7BDFBC}"/>
              </a:ext>
            </a:extLst>
          </p:cNvPr>
          <p:cNvGrpSpPr/>
          <p:nvPr/>
        </p:nvGrpSpPr>
        <p:grpSpPr>
          <a:xfrm>
            <a:off x="3240158" y="4959407"/>
            <a:ext cx="5834268" cy="487403"/>
            <a:chOff x="3226563" y="4584022"/>
            <a:chExt cx="5834268" cy="487403"/>
          </a:xfrm>
          <a:solidFill>
            <a:schemeClr val="accent4">
              <a:lumMod val="75000"/>
            </a:schemeClr>
          </a:solidFill>
        </p:grpSpPr>
        <p:sp>
          <p:nvSpPr>
            <p:cNvPr id="19" name="矩形: 圆角 18">
              <a:extLst>
                <a:ext uri="{FF2B5EF4-FFF2-40B4-BE49-F238E27FC236}">
                  <a16:creationId xmlns:a16="http://schemas.microsoft.com/office/drawing/2014/main" id="{9A61DE6B-1C18-461B-ADD4-B3A2F5591B50}"/>
                </a:ext>
              </a:extLst>
            </p:cNvPr>
            <p:cNvSpPr/>
            <p:nvPr/>
          </p:nvSpPr>
          <p:spPr>
            <a:xfrm>
              <a:off x="3226563" y="4584022"/>
              <a:ext cx="2615972" cy="487403"/>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dirty="0">
                  <a:latin typeface="+mn-ea"/>
                </a:rPr>
                <a:t>517030910360 </a:t>
              </a:r>
              <a:r>
                <a:rPr lang="zh-CN" altLang="en-US" dirty="0">
                  <a:latin typeface="+mn-ea"/>
                </a:rPr>
                <a:t>郑龙杰</a:t>
              </a:r>
              <a:endParaRPr lang="en-US" altLang="zh-CN" dirty="0">
                <a:latin typeface="+mn-ea"/>
              </a:endParaRPr>
            </a:p>
          </p:txBody>
        </p:sp>
        <p:sp>
          <p:nvSpPr>
            <p:cNvPr id="20" name="矩形: 圆角 19">
              <a:extLst>
                <a:ext uri="{FF2B5EF4-FFF2-40B4-BE49-F238E27FC236}">
                  <a16:creationId xmlns:a16="http://schemas.microsoft.com/office/drawing/2014/main" id="{52807C4A-DBE2-4CE5-BB4B-59861A8B4BB0}"/>
                </a:ext>
              </a:extLst>
            </p:cNvPr>
            <p:cNvSpPr/>
            <p:nvPr/>
          </p:nvSpPr>
          <p:spPr>
            <a:xfrm>
              <a:off x="6419917" y="4584022"/>
              <a:ext cx="2640914" cy="487403"/>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dirty="0">
                  <a:latin typeface="+mn-ea"/>
                </a:rPr>
                <a:t>517030910307 </a:t>
              </a:r>
              <a:r>
                <a:rPr lang="zh-CN" altLang="en-US" dirty="0">
                  <a:latin typeface="+mn-ea"/>
                </a:rPr>
                <a:t>刘雅新</a:t>
              </a:r>
            </a:p>
          </p:txBody>
        </p:sp>
      </p:grpSp>
      <p:sp>
        <p:nvSpPr>
          <p:cNvPr id="21" name="文本框 20">
            <a:extLst>
              <a:ext uri="{FF2B5EF4-FFF2-40B4-BE49-F238E27FC236}">
                <a16:creationId xmlns:a16="http://schemas.microsoft.com/office/drawing/2014/main" id="{C5D77DB0-859D-4A3B-A00C-49533A679512}"/>
              </a:ext>
            </a:extLst>
          </p:cNvPr>
          <p:cNvSpPr txBox="1"/>
          <p:nvPr/>
        </p:nvSpPr>
        <p:spPr>
          <a:xfrm>
            <a:off x="1886056" y="2796352"/>
            <a:ext cx="8517524" cy="1754326"/>
          </a:xfrm>
          <a:prstGeom prst="rect">
            <a:avLst/>
          </a:prstGeom>
          <a:noFill/>
        </p:spPr>
        <p:txBody>
          <a:bodyPr wrap="none" rtlCol="0">
            <a:spAutoFit/>
          </a:bodyPr>
          <a:lstStyle/>
          <a:p>
            <a:pPr algn="ctr"/>
            <a:r>
              <a:rPr lang="en-US" altLang="zh-CN" sz="5400" dirty="0">
                <a:latin typeface="微软雅黑" panose="020B0503020204020204" pitchFamily="34" charset="-122"/>
                <a:ea typeface="微软雅黑" panose="020B0503020204020204" pitchFamily="34" charset="-122"/>
              </a:rPr>
              <a:t>Rumor Source Detection </a:t>
            </a:r>
          </a:p>
          <a:p>
            <a:pPr algn="ctr"/>
            <a:r>
              <a:rPr lang="en-US" altLang="zh-CN" sz="5400" dirty="0">
                <a:latin typeface="微软雅黑" panose="020B0503020204020204" pitchFamily="34" charset="-122"/>
                <a:ea typeface="微软雅黑" panose="020B0503020204020204" pitchFamily="34" charset="-122"/>
              </a:rPr>
              <a:t>with GCN</a:t>
            </a:r>
            <a:endParaRPr lang="zh-CN" altLang="en-US" sz="54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Tree>
    <p:extLst>
      <p:ext uri="{BB962C8B-B14F-4D97-AF65-F5344CB8AC3E}">
        <p14:creationId xmlns:p14="http://schemas.microsoft.com/office/powerpoint/2010/main" val="4109637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2" y="584970"/>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DEDCE0E1-0EDD-4E1B-A396-1888E0815166}"/>
              </a:ext>
            </a:extLst>
          </p:cNvPr>
          <p:cNvSpPr txBox="1"/>
          <p:nvPr/>
        </p:nvSpPr>
        <p:spPr>
          <a:xfrm>
            <a:off x="3981622" y="3099496"/>
            <a:ext cx="4203395" cy="1015663"/>
          </a:xfrm>
          <a:prstGeom prst="rect">
            <a:avLst/>
          </a:prstGeom>
          <a:noFill/>
        </p:spPr>
        <p:txBody>
          <a:bodyPr wrap="none" rtlCol="0">
            <a:spAutoFit/>
          </a:bodyPr>
          <a:lstStyle/>
          <a:p>
            <a:pPr algn="ctr"/>
            <a:r>
              <a:rPr lang="en-US" altLang="zh-CN" sz="6000" dirty="0">
                <a:solidFill>
                  <a:schemeClr val="tx1">
                    <a:lumMod val="75000"/>
                  </a:schemeClr>
                </a:solidFill>
                <a:latin typeface="+mn-ea"/>
                <a:cs typeface="阿里巴巴普惠体 R" panose="00020600040101010101" pitchFamily="18" charset="-122"/>
              </a:rPr>
              <a:t>Experiments</a:t>
            </a:r>
            <a:endParaRPr lang="zh-CN" altLang="en-US" sz="6000" dirty="0">
              <a:solidFill>
                <a:schemeClr val="tx1">
                  <a:lumMod val="75000"/>
                </a:schemeClr>
              </a:solidFill>
              <a:latin typeface="+mn-ea"/>
              <a:cs typeface="阿里巴巴普惠体 R" panose="00020600040101010101" pitchFamily="18" charset="-122"/>
            </a:endParaRPr>
          </a:p>
        </p:txBody>
      </p:sp>
      <p:sp>
        <p:nvSpPr>
          <p:cNvPr id="14" name="文本框 13">
            <a:extLst>
              <a:ext uri="{FF2B5EF4-FFF2-40B4-BE49-F238E27FC236}">
                <a16:creationId xmlns:a16="http://schemas.microsoft.com/office/drawing/2014/main" id="{5E3D6764-7BCE-49F3-86CF-79CA3A6E545C}"/>
              </a:ext>
            </a:extLst>
          </p:cNvPr>
          <p:cNvSpPr txBox="1"/>
          <p:nvPr/>
        </p:nvSpPr>
        <p:spPr>
          <a:xfrm>
            <a:off x="5467588" y="1575496"/>
            <a:ext cx="1231426" cy="1569660"/>
          </a:xfrm>
          <a:prstGeom prst="rect">
            <a:avLst/>
          </a:prstGeom>
          <a:noFill/>
        </p:spPr>
        <p:txBody>
          <a:bodyPr wrap="none" rtlCol="0">
            <a:spAutoFit/>
          </a:bodyPr>
          <a:lstStyle/>
          <a:p>
            <a:pPr algn="ctr"/>
            <a:r>
              <a:rPr lang="en-US" altLang="zh-CN" sz="9600" spc="-30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03</a:t>
            </a:r>
            <a:endParaRPr lang="zh-CN" altLang="en-US" sz="96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Tree>
    <p:extLst>
      <p:ext uri="{BB962C8B-B14F-4D97-AF65-F5344CB8AC3E}">
        <p14:creationId xmlns:p14="http://schemas.microsoft.com/office/powerpoint/2010/main" val="1958614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504134" y="419847"/>
            <a:ext cx="11303904"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529D05AB-5C3E-4C3F-BA75-DE62B4A52C12}"/>
              </a:ext>
            </a:extLst>
          </p:cNvPr>
          <p:cNvSpPr txBox="1"/>
          <p:nvPr/>
        </p:nvSpPr>
        <p:spPr>
          <a:xfrm>
            <a:off x="5155367" y="388889"/>
            <a:ext cx="1871025" cy="646331"/>
          </a:xfrm>
          <a:prstGeom prst="rect">
            <a:avLst/>
          </a:prstGeom>
          <a:noFill/>
        </p:spPr>
        <p:txBody>
          <a:bodyPr wrap="none" rtlCol="0">
            <a:spAutoFit/>
          </a:bodyPr>
          <a:lstStyle/>
          <a:p>
            <a:pPr algn="ctr"/>
            <a:r>
              <a:rPr lang="en-US" altLang="zh-CN" sz="3600" dirty="0">
                <a:solidFill>
                  <a:schemeClr val="tx1">
                    <a:lumMod val="75000"/>
                  </a:schemeClr>
                </a:solidFill>
                <a:latin typeface="+mn-ea"/>
                <a:cs typeface="阿里巴巴普惠体 R" panose="00020600040101010101" pitchFamily="18" charset="-122"/>
              </a:rPr>
              <a:t>Datasets</a:t>
            </a:r>
            <a:endParaRPr lang="zh-CN" altLang="en-US" sz="3600" dirty="0">
              <a:solidFill>
                <a:schemeClr val="tx1">
                  <a:lumMod val="75000"/>
                </a:schemeClr>
              </a:solidFill>
              <a:latin typeface="+mn-ea"/>
              <a:cs typeface="阿里巴巴普惠体 R" panose="00020600040101010101" pitchFamily="18" charset="-122"/>
            </a:endParaRPr>
          </a:p>
        </p:txBody>
      </p:sp>
      <p:sp>
        <p:nvSpPr>
          <p:cNvPr id="15" name="矩形 14">
            <a:extLst>
              <a:ext uri="{FF2B5EF4-FFF2-40B4-BE49-F238E27FC236}">
                <a16:creationId xmlns:a16="http://schemas.microsoft.com/office/drawing/2014/main" id="{DE7BC9E4-8397-49C3-8EA3-F36C75B9B4EA}"/>
              </a:ext>
            </a:extLst>
          </p:cNvPr>
          <p:cNvSpPr/>
          <p:nvPr/>
        </p:nvSpPr>
        <p:spPr>
          <a:xfrm>
            <a:off x="1210446" y="1201837"/>
            <a:ext cx="4992100" cy="1440298"/>
          </a:xfrm>
          <a:prstGeom prst="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16" name="矩形 15">
            <a:extLst>
              <a:ext uri="{FF2B5EF4-FFF2-40B4-BE49-F238E27FC236}">
                <a16:creationId xmlns:a16="http://schemas.microsoft.com/office/drawing/2014/main" id="{42278F91-C3CD-4FEE-9776-2C905ABA295A}"/>
              </a:ext>
            </a:extLst>
          </p:cNvPr>
          <p:cNvSpPr/>
          <p:nvPr/>
        </p:nvSpPr>
        <p:spPr>
          <a:xfrm>
            <a:off x="1210443" y="1197859"/>
            <a:ext cx="1024472" cy="14442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Arial" panose="020B0604020202020204" pitchFamily="34" charset="0"/>
              <a:ea typeface="微软雅黑" panose="020B0503020204020204" pitchFamily="34" charset="-122"/>
            </a:endParaRPr>
          </a:p>
        </p:txBody>
      </p:sp>
      <p:sp>
        <p:nvSpPr>
          <p:cNvPr id="17" name="矩形 16">
            <a:extLst>
              <a:ext uri="{FF2B5EF4-FFF2-40B4-BE49-F238E27FC236}">
                <a16:creationId xmlns:a16="http://schemas.microsoft.com/office/drawing/2014/main" id="{ED5AE08D-6CE4-4B42-876E-8B8BF461BEEE}"/>
              </a:ext>
            </a:extLst>
          </p:cNvPr>
          <p:cNvSpPr/>
          <p:nvPr/>
        </p:nvSpPr>
        <p:spPr>
          <a:xfrm>
            <a:off x="1210443" y="2927730"/>
            <a:ext cx="4992103" cy="1493441"/>
          </a:xfrm>
          <a:prstGeom prst="rect">
            <a:avLst/>
          </a:prstGeom>
          <a:solidFill>
            <a:schemeClr val="bg1"/>
          </a:solid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18" name="矩形 17">
            <a:extLst>
              <a:ext uri="{FF2B5EF4-FFF2-40B4-BE49-F238E27FC236}">
                <a16:creationId xmlns:a16="http://schemas.microsoft.com/office/drawing/2014/main" id="{710A279F-8051-4F44-8574-AC75800F03B9}"/>
              </a:ext>
            </a:extLst>
          </p:cNvPr>
          <p:cNvSpPr/>
          <p:nvPr/>
        </p:nvSpPr>
        <p:spPr>
          <a:xfrm>
            <a:off x="1210440" y="2941881"/>
            <a:ext cx="1024472" cy="1479290"/>
          </a:xfrm>
          <a:prstGeom prst="rect">
            <a:avLst/>
          </a:prstGeom>
          <a:solidFill>
            <a:schemeClr val="accent6">
              <a:lumMod val="60000"/>
              <a:lumOff val="40000"/>
            </a:schemeClr>
          </a:solidFill>
          <a:ln w="12700" cap="flat">
            <a:noFill/>
            <a:miter lim="400000"/>
          </a:ln>
          <a:effectLst/>
        </p:spPr>
        <p:txBody>
          <a:bodyPr wrap="square" lIns="45720" tIns="45720" rIns="45720" bIns="45720" numCol="1" anchor="t">
            <a:noAutofit/>
          </a:bodyPr>
          <a:lstStyle/>
          <a:p>
            <a:endParaRPr lang="zh-CN" altLang="en-US" sz="900">
              <a:solidFill>
                <a:schemeClr val="tx1"/>
              </a:solidFill>
              <a:ea typeface="微软雅黑" panose="020B0503020204020204" pitchFamily="34" charset="-122"/>
            </a:endParaRPr>
          </a:p>
        </p:txBody>
      </p:sp>
      <p:sp>
        <p:nvSpPr>
          <p:cNvPr id="19" name="矩形 18">
            <a:extLst>
              <a:ext uri="{FF2B5EF4-FFF2-40B4-BE49-F238E27FC236}">
                <a16:creationId xmlns:a16="http://schemas.microsoft.com/office/drawing/2014/main" id="{6D8781F2-A2CD-47B1-B560-F20E5430953E}"/>
              </a:ext>
            </a:extLst>
          </p:cNvPr>
          <p:cNvSpPr/>
          <p:nvPr/>
        </p:nvSpPr>
        <p:spPr>
          <a:xfrm>
            <a:off x="1210440" y="4706028"/>
            <a:ext cx="5017427" cy="1092743"/>
          </a:xfrm>
          <a:prstGeom prst="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20" name="矩形 19">
            <a:extLst>
              <a:ext uri="{FF2B5EF4-FFF2-40B4-BE49-F238E27FC236}">
                <a16:creationId xmlns:a16="http://schemas.microsoft.com/office/drawing/2014/main" id="{3A6F9CF1-8F83-4C71-AD22-7A54E841E367}"/>
              </a:ext>
            </a:extLst>
          </p:cNvPr>
          <p:cNvSpPr/>
          <p:nvPr/>
        </p:nvSpPr>
        <p:spPr>
          <a:xfrm>
            <a:off x="1210440" y="4705121"/>
            <a:ext cx="1024472" cy="109365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Arial" panose="020B0604020202020204" pitchFamily="34" charset="0"/>
              <a:ea typeface="微软雅黑" panose="020B0503020204020204" pitchFamily="34" charset="-122"/>
            </a:endParaRPr>
          </a:p>
        </p:txBody>
      </p:sp>
      <p:sp>
        <p:nvSpPr>
          <p:cNvPr id="21" name="文本框 20">
            <a:extLst>
              <a:ext uri="{FF2B5EF4-FFF2-40B4-BE49-F238E27FC236}">
                <a16:creationId xmlns:a16="http://schemas.microsoft.com/office/drawing/2014/main" id="{41A558BD-F311-48AB-A3EE-F665EF95A029}"/>
              </a:ext>
            </a:extLst>
          </p:cNvPr>
          <p:cNvSpPr txBox="1"/>
          <p:nvPr/>
        </p:nvSpPr>
        <p:spPr>
          <a:xfrm>
            <a:off x="1436729" y="1515504"/>
            <a:ext cx="498856" cy="769441"/>
          </a:xfrm>
          <a:prstGeom prst="rect">
            <a:avLst/>
          </a:prstGeom>
          <a:noFill/>
        </p:spPr>
        <p:txBody>
          <a:bodyPr wrap="none" rtlCol="0">
            <a:spAutoFit/>
          </a:bodyPr>
          <a:lstStyle/>
          <a:p>
            <a:pPr algn="ctr"/>
            <a:r>
              <a:rPr lang="en-US" altLang="zh-CN" sz="4400" dirty="0">
                <a:solidFill>
                  <a:schemeClr val="bg1"/>
                </a:solidFill>
                <a:latin typeface="Arial" panose="020B0604020202020204" pitchFamily="34" charset="0"/>
                <a:ea typeface="微软雅黑" panose="020B0503020204020204" pitchFamily="34" charset="-122"/>
                <a:cs typeface="Arial" panose="020B0604020202020204" pitchFamily="34" charset="0"/>
              </a:rPr>
              <a:t>1</a:t>
            </a:r>
            <a:endParaRPr lang="zh-CN" altLang="en-US" sz="44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24" name="文本框 23">
            <a:extLst>
              <a:ext uri="{FF2B5EF4-FFF2-40B4-BE49-F238E27FC236}">
                <a16:creationId xmlns:a16="http://schemas.microsoft.com/office/drawing/2014/main" id="{B634E5DA-8281-42EC-97B8-11FED78535A8}"/>
              </a:ext>
            </a:extLst>
          </p:cNvPr>
          <p:cNvSpPr txBox="1"/>
          <p:nvPr/>
        </p:nvSpPr>
        <p:spPr>
          <a:xfrm>
            <a:off x="1467029" y="4867225"/>
            <a:ext cx="498855" cy="769441"/>
          </a:xfrm>
          <a:prstGeom prst="rect">
            <a:avLst/>
          </a:prstGeom>
          <a:noFill/>
        </p:spPr>
        <p:txBody>
          <a:bodyPr wrap="none" rtlCol="0">
            <a:spAutoFit/>
          </a:bodyPr>
          <a:lstStyle/>
          <a:p>
            <a:pPr algn="ctr"/>
            <a:r>
              <a:rPr lang="en-US" altLang="zh-CN" sz="4400" dirty="0">
                <a:solidFill>
                  <a:schemeClr val="bg1"/>
                </a:solidFill>
                <a:latin typeface="Arial" panose="020B0604020202020204" pitchFamily="34" charset="0"/>
                <a:ea typeface="微软雅黑" panose="020B0503020204020204" pitchFamily="34" charset="-122"/>
                <a:cs typeface="Arial" panose="020B0604020202020204" pitchFamily="34" charset="0"/>
              </a:rPr>
              <a:t>3</a:t>
            </a:r>
            <a:endParaRPr lang="zh-CN" altLang="en-US" sz="44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
        <p:nvSpPr>
          <p:cNvPr id="25" name="矩形 24">
            <a:extLst>
              <a:ext uri="{FF2B5EF4-FFF2-40B4-BE49-F238E27FC236}">
                <a16:creationId xmlns:a16="http://schemas.microsoft.com/office/drawing/2014/main" id="{77706950-3956-461B-B508-B6F081C4DAA5}"/>
              </a:ext>
            </a:extLst>
          </p:cNvPr>
          <p:cNvSpPr/>
          <p:nvPr/>
        </p:nvSpPr>
        <p:spPr>
          <a:xfrm>
            <a:off x="2287425" y="1249595"/>
            <a:ext cx="3948346" cy="1292662"/>
          </a:xfrm>
          <a:prstGeom prst="rect">
            <a:avLst/>
          </a:prstGeom>
          <a:noFill/>
        </p:spPr>
        <p:txBody>
          <a:bodyPr wrap="square" rtlCol="0">
            <a:spAutoFit/>
          </a:bodyPr>
          <a:lstStyle/>
          <a:p>
            <a:r>
              <a:rPr lang="en-US" altLang="zh-CN" sz="2400" b="1" dirty="0">
                <a:latin typeface="+mn-ea"/>
              </a:rPr>
              <a:t>Karate</a:t>
            </a:r>
            <a:endParaRPr lang="en-US" altLang="zh-CN" sz="2400" dirty="0">
              <a:latin typeface="+mn-ea"/>
            </a:endParaRPr>
          </a:p>
          <a:p>
            <a:r>
              <a:rPr lang="en-US" altLang="zh-CN" dirty="0">
                <a:latin typeface="+mn-ea"/>
              </a:rPr>
              <a:t>A social network of friendships between 34 members of a karate club.</a:t>
            </a:r>
          </a:p>
          <a:p>
            <a:r>
              <a:rPr lang="en-US" altLang="zh-CN" dirty="0">
                <a:latin typeface="+mn-ea"/>
                <a:cs typeface="Arial" panose="020B0604020202020204" pitchFamily="34" charset="0"/>
              </a:rPr>
              <a:t>A classic dataset.</a:t>
            </a:r>
            <a:endParaRPr lang="zh-CN" altLang="en-US" dirty="0">
              <a:latin typeface="+mn-ea"/>
              <a:cs typeface="Arial" panose="020B0604020202020204" pitchFamily="34" charset="0"/>
            </a:endParaRPr>
          </a:p>
        </p:txBody>
      </p:sp>
      <p:sp>
        <p:nvSpPr>
          <p:cNvPr id="26" name="矩形 25">
            <a:extLst>
              <a:ext uri="{FF2B5EF4-FFF2-40B4-BE49-F238E27FC236}">
                <a16:creationId xmlns:a16="http://schemas.microsoft.com/office/drawing/2014/main" id="{4A4D72D8-E6B5-43E4-BC6A-C5819CD55E2A}"/>
              </a:ext>
            </a:extLst>
          </p:cNvPr>
          <p:cNvSpPr/>
          <p:nvPr/>
        </p:nvSpPr>
        <p:spPr>
          <a:xfrm>
            <a:off x="2287425" y="2965730"/>
            <a:ext cx="3808575" cy="1292662"/>
          </a:xfrm>
          <a:prstGeom prst="rect">
            <a:avLst/>
          </a:prstGeom>
          <a:noFill/>
        </p:spPr>
        <p:txBody>
          <a:bodyPr wrap="square" rtlCol="0">
            <a:spAutoFit/>
          </a:bodyPr>
          <a:lstStyle/>
          <a:p>
            <a:r>
              <a:rPr lang="en-US" altLang="zh-CN" sz="2400" b="1" dirty="0">
                <a:latin typeface="+mn-ea"/>
              </a:rPr>
              <a:t>Dolphin</a:t>
            </a:r>
            <a:endParaRPr lang="en-US" altLang="zh-CN" dirty="0">
              <a:latin typeface="+mn-ea"/>
            </a:endParaRPr>
          </a:p>
          <a:p>
            <a:r>
              <a:rPr lang="en-US" altLang="zh-CN" dirty="0">
                <a:latin typeface="+mn-ea"/>
              </a:rPr>
              <a:t>An undirected social network of frequent associations between 62 dolphins in New Zealand.</a:t>
            </a:r>
          </a:p>
        </p:txBody>
      </p:sp>
      <p:sp>
        <p:nvSpPr>
          <p:cNvPr id="27" name="矩形 26">
            <a:extLst>
              <a:ext uri="{FF2B5EF4-FFF2-40B4-BE49-F238E27FC236}">
                <a16:creationId xmlns:a16="http://schemas.microsoft.com/office/drawing/2014/main" id="{E424B362-6A30-43AA-81CB-79D53FF933CA}"/>
              </a:ext>
            </a:extLst>
          </p:cNvPr>
          <p:cNvSpPr/>
          <p:nvPr/>
        </p:nvSpPr>
        <p:spPr>
          <a:xfrm>
            <a:off x="2234913" y="4744765"/>
            <a:ext cx="3861088" cy="1015663"/>
          </a:xfrm>
          <a:prstGeom prst="rect">
            <a:avLst/>
          </a:prstGeom>
          <a:noFill/>
        </p:spPr>
        <p:txBody>
          <a:bodyPr wrap="square" rtlCol="0">
            <a:spAutoFit/>
          </a:bodyPr>
          <a:lstStyle/>
          <a:p>
            <a:r>
              <a:rPr lang="en-US" altLang="zh-CN" sz="2400" b="1" dirty="0">
                <a:latin typeface="+mn-ea"/>
              </a:rPr>
              <a:t>Jazz</a:t>
            </a:r>
            <a:endParaRPr lang="en-US" altLang="zh-CN" dirty="0">
              <a:latin typeface="+mn-ea"/>
            </a:endParaRPr>
          </a:p>
          <a:p>
            <a:r>
              <a:rPr lang="en-US" altLang="zh-CN" dirty="0">
                <a:latin typeface="+mn-ea"/>
              </a:rPr>
              <a:t>A network of Jazz bands performing from 1912 to 1940.</a:t>
            </a:r>
          </a:p>
        </p:txBody>
      </p:sp>
      <p:sp>
        <p:nvSpPr>
          <p:cNvPr id="34" name="文本框 33">
            <a:extLst>
              <a:ext uri="{FF2B5EF4-FFF2-40B4-BE49-F238E27FC236}">
                <a16:creationId xmlns:a16="http://schemas.microsoft.com/office/drawing/2014/main" id="{A5061F73-2C34-42DE-BD1D-3D0E335962AA}"/>
              </a:ext>
            </a:extLst>
          </p:cNvPr>
          <p:cNvSpPr txBox="1"/>
          <p:nvPr/>
        </p:nvSpPr>
        <p:spPr>
          <a:xfrm>
            <a:off x="1467029" y="3226738"/>
            <a:ext cx="504915" cy="769441"/>
          </a:xfrm>
          <a:prstGeom prst="rect">
            <a:avLst/>
          </a:prstGeom>
          <a:noFill/>
        </p:spPr>
        <p:txBody>
          <a:bodyPr wrap="square" rtlCol="0">
            <a:spAutoFit/>
          </a:bodyPr>
          <a:lstStyle/>
          <a:p>
            <a:pPr algn="ctr"/>
            <a:r>
              <a:rPr lang="en-US" altLang="zh-CN" sz="4400" dirty="0">
                <a:solidFill>
                  <a:schemeClr val="bg1"/>
                </a:solidFill>
                <a:latin typeface="Arial" panose="020B0604020202020204" pitchFamily="34" charset="0"/>
                <a:cs typeface="Arial" panose="020B0604020202020204" pitchFamily="34" charset="0"/>
              </a:rPr>
              <a:t>2</a:t>
            </a:r>
            <a:endParaRPr lang="zh-CN" altLang="en-US" sz="4800" dirty="0">
              <a:solidFill>
                <a:schemeClr val="bg1"/>
              </a:solidFill>
              <a:latin typeface="Arial" panose="020B0604020202020204" pitchFamily="34" charset="0"/>
              <a:cs typeface="Arial" panose="020B0604020202020204" pitchFamily="34" charset="0"/>
            </a:endParaRPr>
          </a:p>
        </p:txBody>
      </p:sp>
      <p:pic>
        <p:nvPicPr>
          <p:cNvPr id="35" name="图片 34" descr="手机屏幕截图&#10;&#10;描述已自动生成">
            <a:extLst>
              <a:ext uri="{FF2B5EF4-FFF2-40B4-BE49-F238E27FC236}">
                <a16:creationId xmlns:a16="http://schemas.microsoft.com/office/drawing/2014/main" id="{910A97D2-2A85-4D94-A3AE-107706274C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6101" y="987483"/>
            <a:ext cx="4890502" cy="2024347"/>
          </a:xfrm>
          <a:prstGeom prst="rect">
            <a:avLst/>
          </a:prstGeom>
        </p:spPr>
      </p:pic>
      <p:sp>
        <p:nvSpPr>
          <p:cNvPr id="36" name="矩形 35">
            <a:extLst>
              <a:ext uri="{FF2B5EF4-FFF2-40B4-BE49-F238E27FC236}">
                <a16:creationId xmlns:a16="http://schemas.microsoft.com/office/drawing/2014/main" id="{6D8781F2-A2CD-47B1-B560-F20E5430953E}"/>
              </a:ext>
            </a:extLst>
          </p:cNvPr>
          <p:cNvSpPr/>
          <p:nvPr/>
        </p:nvSpPr>
        <p:spPr>
          <a:xfrm>
            <a:off x="6591906" y="3063356"/>
            <a:ext cx="4887792" cy="1337867"/>
          </a:xfrm>
          <a:prstGeom prst="rect">
            <a:avLst/>
          </a:prstGeom>
          <a:solidFill>
            <a:schemeClr val="bg1"/>
          </a:solid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2" name="文本框 1"/>
          <p:cNvSpPr txBox="1"/>
          <p:nvPr/>
        </p:nvSpPr>
        <p:spPr>
          <a:xfrm>
            <a:off x="7723006" y="3059736"/>
            <a:ext cx="4025348" cy="1569660"/>
          </a:xfrm>
          <a:prstGeom prst="rect">
            <a:avLst/>
          </a:prstGeom>
          <a:noFill/>
        </p:spPr>
        <p:txBody>
          <a:bodyPr wrap="square" rtlCol="0">
            <a:spAutoFit/>
          </a:bodyPr>
          <a:lstStyle/>
          <a:p>
            <a:r>
              <a:rPr lang="en-US" altLang="zh-CN" sz="2400" b="1" dirty="0">
                <a:latin typeface="+mn-ea"/>
              </a:rPr>
              <a:t>Power grid</a:t>
            </a:r>
          </a:p>
          <a:p>
            <a:r>
              <a:rPr lang="en-US" altLang="zh-CN" dirty="0">
                <a:latin typeface="+mn-ea"/>
              </a:rPr>
              <a:t>An undirected unweighted network</a:t>
            </a:r>
          </a:p>
          <a:p>
            <a:r>
              <a:rPr lang="en-US" altLang="zh-CN" dirty="0">
                <a:latin typeface="+mn-ea"/>
              </a:rPr>
              <a:t>representing the topology of the Western States Power Grid.</a:t>
            </a:r>
          </a:p>
          <a:p>
            <a:endParaRPr lang="zh-CN" altLang="en-US" dirty="0"/>
          </a:p>
        </p:txBody>
      </p:sp>
      <p:sp>
        <p:nvSpPr>
          <p:cNvPr id="38" name="矩形 37">
            <a:extLst>
              <a:ext uri="{FF2B5EF4-FFF2-40B4-BE49-F238E27FC236}">
                <a16:creationId xmlns:a16="http://schemas.microsoft.com/office/drawing/2014/main" id="{710A279F-8051-4F44-8574-AC75800F03B9}"/>
              </a:ext>
            </a:extLst>
          </p:cNvPr>
          <p:cNvSpPr/>
          <p:nvPr/>
        </p:nvSpPr>
        <p:spPr>
          <a:xfrm>
            <a:off x="6603140" y="3070159"/>
            <a:ext cx="1024472" cy="1338822"/>
          </a:xfrm>
          <a:prstGeom prst="rect">
            <a:avLst/>
          </a:prstGeom>
          <a:solidFill>
            <a:schemeClr val="accent6">
              <a:lumMod val="60000"/>
              <a:lumOff val="40000"/>
            </a:schemeClr>
          </a:solidFill>
          <a:ln w="12700" cap="flat">
            <a:noFill/>
            <a:miter lim="400000"/>
          </a:ln>
          <a:effectLst/>
        </p:spPr>
        <p:txBody>
          <a:bodyPr wrap="square" lIns="45720" tIns="45720" rIns="45720" bIns="45720" numCol="1" anchor="t">
            <a:noAutofit/>
          </a:bodyPr>
          <a:lstStyle/>
          <a:p>
            <a:endParaRPr lang="zh-CN" altLang="en-US" sz="900">
              <a:solidFill>
                <a:schemeClr val="tx1"/>
              </a:solidFill>
              <a:ea typeface="微软雅黑" panose="020B0503020204020204" pitchFamily="34" charset="-122"/>
            </a:endParaRPr>
          </a:p>
        </p:txBody>
      </p:sp>
      <p:sp>
        <p:nvSpPr>
          <p:cNvPr id="39" name="文本框 38">
            <a:extLst>
              <a:ext uri="{FF2B5EF4-FFF2-40B4-BE49-F238E27FC236}">
                <a16:creationId xmlns:a16="http://schemas.microsoft.com/office/drawing/2014/main" id="{A5061F73-2C34-42DE-BD1D-3D0E335962AA}"/>
              </a:ext>
            </a:extLst>
          </p:cNvPr>
          <p:cNvSpPr txBox="1"/>
          <p:nvPr/>
        </p:nvSpPr>
        <p:spPr>
          <a:xfrm>
            <a:off x="6886401" y="3296805"/>
            <a:ext cx="504915" cy="769441"/>
          </a:xfrm>
          <a:prstGeom prst="rect">
            <a:avLst/>
          </a:prstGeom>
          <a:noFill/>
        </p:spPr>
        <p:txBody>
          <a:bodyPr wrap="square" rtlCol="0">
            <a:spAutoFit/>
          </a:bodyPr>
          <a:lstStyle/>
          <a:p>
            <a:pPr algn="ctr"/>
            <a:r>
              <a:rPr lang="en-US" altLang="zh-CN" sz="4400" dirty="0">
                <a:solidFill>
                  <a:schemeClr val="bg1"/>
                </a:solidFill>
                <a:latin typeface="Arial" panose="020B0604020202020204" pitchFamily="34" charset="0"/>
                <a:cs typeface="Arial" panose="020B0604020202020204" pitchFamily="34" charset="0"/>
              </a:rPr>
              <a:t>4</a:t>
            </a:r>
            <a:endParaRPr lang="zh-CN" altLang="en-US" sz="4800" dirty="0">
              <a:solidFill>
                <a:schemeClr val="bg1"/>
              </a:solidFill>
              <a:latin typeface="Arial" panose="020B0604020202020204" pitchFamily="34" charset="0"/>
              <a:cs typeface="Arial" panose="020B0604020202020204" pitchFamily="34" charset="0"/>
            </a:endParaRPr>
          </a:p>
        </p:txBody>
      </p:sp>
      <p:sp>
        <p:nvSpPr>
          <p:cNvPr id="40" name="矩形 39">
            <a:extLst>
              <a:ext uri="{FF2B5EF4-FFF2-40B4-BE49-F238E27FC236}">
                <a16:creationId xmlns:a16="http://schemas.microsoft.com/office/drawing/2014/main" id="{6D8781F2-A2CD-47B1-B560-F20E5430953E}"/>
              </a:ext>
            </a:extLst>
          </p:cNvPr>
          <p:cNvSpPr/>
          <p:nvPr/>
        </p:nvSpPr>
        <p:spPr>
          <a:xfrm>
            <a:off x="6593482" y="4692506"/>
            <a:ext cx="4896155" cy="1082129"/>
          </a:xfrm>
          <a:prstGeom prst="rect">
            <a:avLst/>
          </a:prstGeom>
          <a:solidFill>
            <a:schemeClr val="bg1"/>
          </a:solidFill>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endParaRPr>
          </a:p>
        </p:txBody>
      </p:sp>
      <p:sp>
        <p:nvSpPr>
          <p:cNvPr id="42" name="矩形 41">
            <a:extLst>
              <a:ext uri="{FF2B5EF4-FFF2-40B4-BE49-F238E27FC236}">
                <a16:creationId xmlns:a16="http://schemas.microsoft.com/office/drawing/2014/main" id="{3A6F9CF1-8F83-4C71-AD22-7A54E841E367}"/>
              </a:ext>
            </a:extLst>
          </p:cNvPr>
          <p:cNvSpPr/>
          <p:nvPr/>
        </p:nvSpPr>
        <p:spPr>
          <a:xfrm>
            <a:off x="6601841" y="4700264"/>
            <a:ext cx="1024472" cy="109365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Arial" panose="020B0604020202020204" pitchFamily="34" charset="0"/>
              <a:ea typeface="微软雅黑" panose="020B0503020204020204" pitchFamily="34" charset="-122"/>
            </a:endParaRPr>
          </a:p>
        </p:txBody>
      </p:sp>
      <p:sp>
        <p:nvSpPr>
          <p:cNvPr id="43" name="文本框 42">
            <a:extLst>
              <a:ext uri="{FF2B5EF4-FFF2-40B4-BE49-F238E27FC236}">
                <a16:creationId xmlns:a16="http://schemas.microsoft.com/office/drawing/2014/main" id="{A5061F73-2C34-42DE-BD1D-3D0E335962AA}"/>
              </a:ext>
            </a:extLst>
          </p:cNvPr>
          <p:cNvSpPr txBox="1"/>
          <p:nvPr/>
        </p:nvSpPr>
        <p:spPr>
          <a:xfrm>
            <a:off x="6879671" y="4848849"/>
            <a:ext cx="504915" cy="769441"/>
          </a:xfrm>
          <a:prstGeom prst="rect">
            <a:avLst/>
          </a:prstGeom>
          <a:noFill/>
        </p:spPr>
        <p:txBody>
          <a:bodyPr wrap="square" rtlCol="0">
            <a:spAutoFit/>
          </a:bodyPr>
          <a:lstStyle/>
          <a:p>
            <a:pPr algn="ctr"/>
            <a:r>
              <a:rPr lang="en-US" altLang="zh-CN" sz="4400" dirty="0">
                <a:solidFill>
                  <a:schemeClr val="bg1"/>
                </a:solidFill>
                <a:latin typeface="Arial" panose="020B0604020202020204" pitchFamily="34" charset="0"/>
                <a:cs typeface="Arial" panose="020B0604020202020204" pitchFamily="34" charset="0"/>
              </a:rPr>
              <a:t>5</a:t>
            </a:r>
            <a:endParaRPr lang="zh-CN" altLang="en-US" sz="4800" dirty="0">
              <a:solidFill>
                <a:schemeClr val="bg1"/>
              </a:solidFill>
              <a:latin typeface="Arial" panose="020B0604020202020204" pitchFamily="34" charset="0"/>
              <a:cs typeface="Arial" panose="020B0604020202020204" pitchFamily="34" charset="0"/>
            </a:endParaRPr>
          </a:p>
        </p:txBody>
      </p:sp>
      <p:sp>
        <p:nvSpPr>
          <p:cNvPr id="3" name="文本框 2"/>
          <p:cNvSpPr txBox="1"/>
          <p:nvPr/>
        </p:nvSpPr>
        <p:spPr>
          <a:xfrm>
            <a:off x="7750201" y="4736393"/>
            <a:ext cx="3446717" cy="1292662"/>
          </a:xfrm>
          <a:prstGeom prst="rect">
            <a:avLst/>
          </a:prstGeom>
          <a:noFill/>
        </p:spPr>
        <p:txBody>
          <a:bodyPr wrap="square" rtlCol="0">
            <a:spAutoFit/>
          </a:bodyPr>
          <a:lstStyle/>
          <a:p>
            <a:r>
              <a:rPr lang="en-US" altLang="zh-CN" sz="2400" b="1" dirty="0">
                <a:latin typeface="+mn-ea"/>
              </a:rPr>
              <a:t>Ego-Facebook</a:t>
            </a:r>
            <a:endParaRPr lang="en-US" altLang="zh-CN" sz="2400" dirty="0">
              <a:latin typeface="+mn-ea"/>
            </a:endParaRPr>
          </a:p>
          <a:p>
            <a:r>
              <a:rPr lang="en-US" altLang="zh-CN" dirty="0">
                <a:latin typeface="+mn-ea"/>
              </a:rPr>
              <a:t>Contains social circles from Facebook.</a:t>
            </a:r>
            <a:endParaRPr lang="zh-CN" altLang="en-US" dirty="0">
              <a:latin typeface="+mn-ea"/>
            </a:endParaRPr>
          </a:p>
          <a:p>
            <a:endParaRPr lang="zh-CN" altLang="en-US" dirty="0"/>
          </a:p>
        </p:txBody>
      </p:sp>
    </p:spTree>
    <p:extLst>
      <p:ext uri="{BB962C8B-B14F-4D97-AF65-F5344CB8AC3E}">
        <p14:creationId xmlns:p14="http://schemas.microsoft.com/office/powerpoint/2010/main" val="273769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5" y="565712"/>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graphicFrame>
        <p:nvGraphicFramePr>
          <p:cNvPr id="15" name="图表 14">
            <a:extLst>
              <a:ext uri="{FF2B5EF4-FFF2-40B4-BE49-F238E27FC236}">
                <a16:creationId xmlns:a16="http://schemas.microsoft.com/office/drawing/2014/main" id="{D7C0A7B6-AFA2-4CC4-B108-A628881B6067}"/>
              </a:ext>
            </a:extLst>
          </p:cNvPr>
          <p:cNvGraphicFramePr>
            <a:graphicFrameLocks noChangeAspect="1"/>
          </p:cNvGraphicFramePr>
          <p:nvPr>
            <p:extLst>
              <p:ext uri="{D42A27DB-BD31-4B8C-83A1-F6EECF244321}">
                <p14:modId xmlns:p14="http://schemas.microsoft.com/office/powerpoint/2010/main" val="27511520"/>
              </p:ext>
            </p:extLst>
          </p:nvPr>
        </p:nvGraphicFramePr>
        <p:xfrm>
          <a:off x="1407850" y="1175575"/>
          <a:ext cx="3219721" cy="26754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图表 15">
            <a:extLst>
              <a:ext uri="{FF2B5EF4-FFF2-40B4-BE49-F238E27FC236}">
                <a16:creationId xmlns:a16="http://schemas.microsoft.com/office/drawing/2014/main" id="{A92A2ADE-62AC-4692-93E5-A2E26C047197}"/>
              </a:ext>
            </a:extLst>
          </p:cNvPr>
          <p:cNvGraphicFramePr>
            <a:graphicFrameLocks noChangeAspect="1"/>
          </p:cNvGraphicFramePr>
          <p:nvPr>
            <p:extLst>
              <p:ext uri="{D42A27DB-BD31-4B8C-83A1-F6EECF244321}">
                <p14:modId xmlns:p14="http://schemas.microsoft.com/office/powerpoint/2010/main" val="3324482501"/>
              </p:ext>
            </p:extLst>
          </p:nvPr>
        </p:nvGraphicFramePr>
        <p:xfrm>
          <a:off x="4810464" y="1054052"/>
          <a:ext cx="3284238" cy="279698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图表 16">
            <a:extLst>
              <a:ext uri="{FF2B5EF4-FFF2-40B4-BE49-F238E27FC236}">
                <a16:creationId xmlns:a16="http://schemas.microsoft.com/office/drawing/2014/main" id="{CD627623-A51E-411C-93DD-C4749170EB0C}"/>
              </a:ext>
            </a:extLst>
          </p:cNvPr>
          <p:cNvGraphicFramePr>
            <a:graphicFrameLocks noChangeAspect="1"/>
          </p:cNvGraphicFramePr>
          <p:nvPr>
            <p:extLst>
              <p:ext uri="{D42A27DB-BD31-4B8C-83A1-F6EECF244321}">
                <p14:modId xmlns:p14="http://schemas.microsoft.com/office/powerpoint/2010/main" val="2999535402"/>
              </p:ext>
            </p:extLst>
          </p:nvPr>
        </p:nvGraphicFramePr>
        <p:xfrm>
          <a:off x="8115919" y="1129726"/>
          <a:ext cx="3425539" cy="2721312"/>
        </p:xfrm>
        <a:graphic>
          <a:graphicData uri="http://schemas.openxmlformats.org/drawingml/2006/chart">
            <c:chart xmlns:c="http://schemas.openxmlformats.org/drawingml/2006/chart" xmlns:r="http://schemas.openxmlformats.org/officeDocument/2006/relationships" r:id="rId6"/>
          </a:graphicData>
        </a:graphic>
      </p:graphicFrame>
      <p:sp>
        <p:nvSpPr>
          <p:cNvPr id="18" name="文本框 17">
            <a:extLst>
              <a:ext uri="{FF2B5EF4-FFF2-40B4-BE49-F238E27FC236}">
                <a16:creationId xmlns:a16="http://schemas.microsoft.com/office/drawing/2014/main" id="{4A9E7342-906A-4432-9032-00AEE886FAE0}"/>
              </a:ext>
            </a:extLst>
          </p:cNvPr>
          <p:cNvSpPr txBox="1"/>
          <p:nvPr/>
        </p:nvSpPr>
        <p:spPr>
          <a:xfrm>
            <a:off x="1950720" y="4111942"/>
            <a:ext cx="9225280" cy="1631216"/>
          </a:xfrm>
          <a:prstGeom prst="rect">
            <a:avLst/>
          </a:prstGeom>
          <a:noFill/>
        </p:spPr>
        <p:txBody>
          <a:bodyPr wrap="square" rtlCol="0">
            <a:spAutoFit/>
          </a:bodyPr>
          <a:lstStyle/>
          <a:p>
            <a:r>
              <a:rPr lang="en-US" altLang="zh-CN" sz="2000" dirty="0">
                <a:latin typeface="+mn-ea"/>
              </a:rPr>
              <a:t>    We randomly sample thousands of partial infection state on each dataset as training data, and use f1 score as evaluation metric of performances of LPSI and GCN.  </a:t>
            </a:r>
          </a:p>
          <a:p>
            <a:r>
              <a:rPr lang="en-US" altLang="zh-CN" sz="2000" dirty="0">
                <a:latin typeface="+mn-ea"/>
              </a:rPr>
              <a:t>    As we could see from pictures above, </a:t>
            </a:r>
            <a:r>
              <a:rPr lang="en-US" altLang="zh-CN" sz="2000" b="1" dirty="0">
                <a:latin typeface="+mn-ea"/>
              </a:rPr>
              <a:t>smaller graph and larger number of rumor sources</a:t>
            </a:r>
            <a:r>
              <a:rPr lang="en-US" altLang="zh-CN" sz="2000" dirty="0">
                <a:latin typeface="+mn-ea"/>
              </a:rPr>
              <a:t> lead to better result.</a:t>
            </a:r>
            <a:endParaRPr lang="zh-CN" altLang="en-US" sz="2000" dirty="0">
              <a:latin typeface="+mn-ea"/>
            </a:endParaRPr>
          </a:p>
        </p:txBody>
      </p:sp>
    </p:spTree>
    <p:extLst>
      <p:ext uri="{BB962C8B-B14F-4D97-AF65-F5344CB8AC3E}">
        <p14:creationId xmlns:p14="http://schemas.microsoft.com/office/powerpoint/2010/main" val="715385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2" y="584970"/>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F79161F0-92B8-43A7-B4C0-9C0E06896221}"/>
              </a:ext>
            </a:extLst>
          </p:cNvPr>
          <p:cNvSpPr txBox="1"/>
          <p:nvPr/>
        </p:nvSpPr>
        <p:spPr>
          <a:xfrm>
            <a:off x="3943957" y="3099496"/>
            <a:ext cx="4278735" cy="1015663"/>
          </a:xfrm>
          <a:prstGeom prst="rect">
            <a:avLst/>
          </a:prstGeom>
          <a:noFill/>
        </p:spPr>
        <p:txBody>
          <a:bodyPr wrap="none" rtlCol="0">
            <a:spAutoFit/>
          </a:bodyPr>
          <a:lstStyle/>
          <a:p>
            <a:pPr algn="ctr"/>
            <a:r>
              <a:rPr lang="en-US" altLang="zh-CN" sz="6000" dirty="0">
                <a:solidFill>
                  <a:schemeClr val="tx1">
                    <a:lumMod val="75000"/>
                  </a:schemeClr>
                </a:solidFill>
                <a:latin typeface="+mn-ea"/>
                <a:cs typeface="阿里巴巴普惠体 R" panose="00020600040101010101" pitchFamily="18" charset="-122"/>
              </a:rPr>
              <a:t>Future Work</a:t>
            </a:r>
            <a:endParaRPr lang="zh-CN" altLang="en-US" sz="6000" dirty="0">
              <a:solidFill>
                <a:schemeClr val="tx1">
                  <a:lumMod val="75000"/>
                </a:schemeClr>
              </a:solidFill>
              <a:latin typeface="+mn-ea"/>
              <a:cs typeface="阿里巴巴普惠体 R" panose="00020600040101010101" pitchFamily="18" charset="-122"/>
            </a:endParaRPr>
          </a:p>
        </p:txBody>
      </p:sp>
      <p:sp>
        <p:nvSpPr>
          <p:cNvPr id="14" name="文本框 13">
            <a:extLst>
              <a:ext uri="{FF2B5EF4-FFF2-40B4-BE49-F238E27FC236}">
                <a16:creationId xmlns:a16="http://schemas.microsoft.com/office/drawing/2014/main" id="{D780DE2C-6314-4D3B-8003-08068667EA8A}"/>
              </a:ext>
            </a:extLst>
          </p:cNvPr>
          <p:cNvSpPr txBox="1"/>
          <p:nvPr/>
        </p:nvSpPr>
        <p:spPr>
          <a:xfrm>
            <a:off x="5445948" y="1575496"/>
            <a:ext cx="1274708" cy="1569660"/>
          </a:xfrm>
          <a:prstGeom prst="rect">
            <a:avLst/>
          </a:prstGeom>
          <a:noFill/>
        </p:spPr>
        <p:txBody>
          <a:bodyPr wrap="none" rtlCol="0">
            <a:spAutoFit/>
          </a:bodyPr>
          <a:lstStyle/>
          <a:p>
            <a:pPr algn="ctr"/>
            <a:r>
              <a:rPr lang="en-US" altLang="zh-CN" sz="9600" spc="-30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04</a:t>
            </a:r>
            <a:endParaRPr lang="zh-CN" altLang="en-US" sz="96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Tree>
    <p:extLst>
      <p:ext uri="{BB962C8B-B14F-4D97-AF65-F5344CB8AC3E}">
        <p14:creationId xmlns:p14="http://schemas.microsoft.com/office/powerpoint/2010/main" val="365688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504134" y="419847"/>
            <a:ext cx="11303904"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B2434650-2E2B-4E07-AE73-C28F74A9CE59}"/>
              </a:ext>
            </a:extLst>
          </p:cNvPr>
          <p:cNvSpPr txBox="1"/>
          <p:nvPr/>
        </p:nvSpPr>
        <p:spPr>
          <a:xfrm>
            <a:off x="5243974" y="519557"/>
            <a:ext cx="1678666" cy="707886"/>
          </a:xfrm>
          <a:prstGeom prst="rect">
            <a:avLst/>
          </a:prstGeom>
          <a:noFill/>
        </p:spPr>
        <p:txBody>
          <a:bodyPr wrap="none" rtlCol="0">
            <a:spAutoFit/>
          </a:bodyPr>
          <a:lstStyle/>
          <a:p>
            <a:pPr algn="ctr"/>
            <a:r>
              <a:rPr lang="en-US" altLang="zh-CN" sz="40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rPr>
              <a:t>Demo</a:t>
            </a:r>
            <a:endParaRPr lang="zh-CN" altLang="en-US" sz="28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endParaRPr>
          </a:p>
        </p:txBody>
      </p:sp>
      <p:grpSp>
        <p:nvGrpSpPr>
          <p:cNvPr id="2" name="组合 1">
            <a:extLst>
              <a:ext uri="{FF2B5EF4-FFF2-40B4-BE49-F238E27FC236}">
                <a16:creationId xmlns:a16="http://schemas.microsoft.com/office/drawing/2014/main" id="{724A6261-5BAE-4140-BEC2-1682542441CF}"/>
              </a:ext>
            </a:extLst>
          </p:cNvPr>
          <p:cNvGrpSpPr/>
          <p:nvPr/>
        </p:nvGrpSpPr>
        <p:grpSpPr>
          <a:xfrm>
            <a:off x="2421249" y="2228073"/>
            <a:ext cx="8396895" cy="3230974"/>
            <a:chOff x="1587313" y="1910328"/>
            <a:chExt cx="9665569" cy="3719135"/>
          </a:xfrm>
        </p:grpSpPr>
        <p:sp>
          <p:nvSpPr>
            <p:cNvPr id="37" name="任意多边形 12">
              <a:extLst>
                <a:ext uri="{FF2B5EF4-FFF2-40B4-BE49-F238E27FC236}">
                  <a16:creationId xmlns:a16="http://schemas.microsoft.com/office/drawing/2014/main" id="{CE9A4954-393F-4743-94DF-3813B9720DD6}"/>
                </a:ext>
              </a:extLst>
            </p:cNvPr>
            <p:cNvSpPr>
              <a:spLocks noChangeAspect="1"/>
            </p:cNvSpPr>
            <p:nvPr/>
          </p:nvSpPr>
          <p:spPr>
            <a:xfrm rot="18900000">
              <a:off x="5061523" y="3366865"/>
              <a:ext cx="2416983" cy="1120974"/>
            </a:xfrm>
            <a:custGeom>
              <a:avLst/>
              <a:gdLst>
                <a:gd name="connsiteX0" fmla="*/ 2469975 w 2469975"/>
                <a:gd name="connsiteY0" fmla="*/ 0 h 1145553"/>
                <a:gd name="connsiteX1" fmla="*/ 1324422 w 2469975"/>
                <a:gd name="connsiteY1" fmla="*/ 1145553 h 1145553"/>
                <a:gd name="connsiteX2" fmla="*/ 0 w 2469975"/>
                <a:gd name="connsiteY2" fmla="*/ 1145553 h 1145553"/>
                <a:gd name="connsiteX3" fmla="*/ 1145553 w 2469975"/>
                <a:gd name="connsiteY3" fmla="*/ 0 h 1145553"/>
              </a:gdLst>
              <a:ahLst/>
              <a:cxnLst>
                <a:cxn ang="0">
                  <a:pos x="connsiteX0" y="connsiteY0"/>
                </a:cxn>
                <a:cxn ang="0">
                  <a:pos x="connsiteX1" y="connsiteY1"/>
                </a:cxn>
                <a:cxn ang="0">
                  <a:pos x="connsiteX2" y="connsiteY2"/>
                </a:cxn>
                <a:cxn ang="0">
                  <a:pos x="connsiteX3" y="connsiteY3"/>
                </a:cxn>
              </a:cxnLst>
              <a:rect l="l" t="t" r="r" b="b"/>
              <a:pathLst>
                <a:path w="2469975" h="1145553">
                  <a:moveTo>
                    <a:pt x="2469975" y="0"/>
                  </a:moveTo>
                  <a:lnTo>
                    <a:pt x="1324422" y="1145553"/>
                  </a:lnTo>
                  <a:lnTo>
                    <a:pt x="0" y="1145553"/>
                  </a:lnTo>
                  <a:lnTo>
                    <a:pt x="1145553"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39" name="Freeform 12">
              <a:extLst>
                <a:ext uri="{FF2B5EF4-FFF2-40B4-BE49-F238E27FC236}">
                  <a16:creationId xmlns:a16="http://schemas.microsoft.com/office/drawing/2014/main" id="{9EC78728-F6FC-4B41-9556-E35904F02F05}"/>
                </a:ext>
              </a:extLst>
            </p:cNvPr>
            <p:cNvSpPr>
              <a:spLocks noEditPoints="1"/>
            </p:cNvSpPr>
            <p:nvPr/>
          </p:nvSpPr>
          <p:spPr bwMode="auto">
            <a:xfrm>
              <a:off x="5157038" y="3804236"/>
              <a:ext cx="400498" cy="298515"/>
            </a:xfrm>
            <a:custGeom>
              <a:avLst/>
              <a:gdLst>
                <a:gd name="T0" fmla="*/ 201 w 983"/>
                <a:gd name="T1" fmla="*/ 386 h 731"/>
                <a:gd name="T2" fmla="*/ 359 w 983"/>
                <a:gd name="T3" fmla="*/ 110 h 731"/>
                <a:gd name="T4" fmla="*/ 398 w 983"/>
                <a:gd name="T5" fmla="*/ 64 h 731"/>
                <a:gd name="T6" fmla="*/ 759 w 983"/>
                <a:gd name="T7" fmla="*/ 93 h 731"/>
                <a:gd name="T8" fmla="*/ 738 w 983"/>
                <a:gd name="T9" fmla="*/ 49 h 731"/>
                <a:gd name="T10" fmla="*/ 821 w 983"/>
                <a:gd name="T11" fmla="*/ 24 h 731"/>
                <a:gd name="T12" fmla="*/ 877 w 983"/>
                <a:gd name="T13" fmla="*/ 27 h 731"/>
                <a:gd name="T14" fmla="*/ 859 w 983"/>
                <a:gd name="T15" fmla="*/ 109 h 731"/>
                <a:gd name="T16" fmla="*/ 830 w 983"/>
                <a:gd name="T17" fmla="*/ 154 h 731"/>
                <a:gd name="T18" fmla="*/ 623 w 983"/>
                <a:gd name="T19" fmla="*/ 344 h 731"/>
                <a:gd name="T20" fmla="*/ 622 w 983"/>
                <a:gd name="T21" fmla="*/ 345 h 731"/>
                <a:gd name="T22" fmla="*/ 952 w 983"/>
                <a:gd name="T23" fmla="*/ 670 h 731"/>
                <a:gd name="T24" fmla="*/ 952 w 983"/>
                <a:gd name="T25" fmla="*/ 731 h 731"/>
                <a:gd name="T26" fmla="*/ 763 w 983"/>
                <a:gd name="T27" fmla="*/ 731 h 731"/>
                <a:gd name="T28" fmla="*/ 558 w 983"/>
                <a:gd name="T29" fmla="*/ 731 h 731"/>
                <a:gd name="T30" fmla="*/ 353 w 983"/>
                <a:gd name="T31" fmla="*/ 731 h 731"/>
                <a:gd name="T32" fmla="*/ 148 w 983"/>
                <a:gd name="T33" fmla="*/ 731 h 731"/>
                <a:gd name="T34" fmla="*/ 0 w 983"/>
                <a:gd name="T35" fmla="*/ 701 h 731"/>
                <a:gd name="T36" fmla="*/ 31 w 983"/>
                <a:gd name="T37" fmla="*/ 0 h 731"/>
                <a:gd name="T38" fmla="*/ 62 w 983"/>
                <a:gd name="T39" fmla="*/ 670 h 731"/>
                <a:gd name="T40" fmla="*/ 148 w 983"/>
                <a:gd name="T41" fmla="*/ 530 h 731"/>
                <a:gd name="T42" fmla="*/ 236 w 983"/>
                <a:gd name="T43" fmla="*/ 499 h 731"/>
                <a:gd name="T44" fmla="*/ 267 w 983"/>
                <a:gd name="T45" fmla="*/ 670 h 731"/>
                <a:gd name="T46" fmla="*/ 353 w 983"/>
                <a:gd name="T47" fmla="*/ 316 h 731"/>
                <a:gd name="T48" fmla="*/ 441 w 983"/>
                <a:gd name="T49" fmla="*/ 286 h 731"/>
                <a:gd name="T50" fmla="*/ 472 w 983"/>
                <a:gd name="T51" fmla="*/ 670 h 731"/>
                <a:gd name="T52" fmla="*/ 558 w 983"/>
                <a:gd name="T53" fmla="*/ 421 h 731"/>
                <a:gd name="T54" fmla="*/ 646 w 983"/>
                <a:gd name="T55" fmla="*/ 390 h 731"/>
                <a:gd name="T56" fmla="*/ 677 w 983"/>
                <a:gd name="T57" fmla="*/ 670 h 731"/>
                <a:gd name="T58" fmla="*/ 763 w 983"/>
                <a:gd name="T59" fmla="*/ 245 h 731"/>
                <a:gd name="T60" fmla="*/ 851 w 983"/>
                <a:gd name="T61" fmla="*/ 214 h 731"/>
                <a:gd name="T62" fmla="*/ 881 w 983"/>
                <a:gd name="T63" fmla="*/ 67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83" h="731">
                  <a:moveTo>
                    <a:pt x="404" y="154"/>
                  </a:moveTo>
                  <a:lnTo>
                    <a:pt x="201" y="386"/>
                  </a:lnTo>
                  <a:lnTo>
                    <a:pt x="153" y="345"/>
                  </a:lnTo>
                  <a:lnTo>
                    <a:pt x="359" y="110"/>
                  </a:lnTo>
                  <a:lnTo>
                    <a:pt x="359" y="110"/>
                  </a:lnTo>
                  <a:lnTo>
                    <a:pt x="398" y="64"/>
                  </a:lnTo>
                  <a:lnTo>
                    <a:pt x="616" y="255"/>
                  </a:lnTo>
                  <a:lnTo>
                    <a:pt x="759" y="93"/>
                  </a:lnTo>
                  <a:lnTo>
                    <a:pt x="734" y="71"/>
                  </a:lnTo>
                  <a:cubicBezTo>
                    <a:pt x="724" y="63"/>
                    <a:pt x="726" y="53"/>
                    <a:pt x="738" y="49"/>
                  </a:cubicBezTo>
                  <a:lnTo>
                    <a:pt x="777" y="37"/>
                  </a:lnTo>
                  <a:cubicBezTo>
                    <a:pt x="789" y="34"/>
                    <a:pt x="809" y="27"/>
                    <a:pt x="821" y="24"/>
                  </a:cubicBezTo>
                  <a:lnTo>
                    <a:pt x="860" y="12"/>
                  </a:lnTo>
                  <a:cubicBezTo>
                    <a:pt x="872" y="8"/>
                    <a:pt x="880" y="15"/>
                    <a:pt x="877" y="27"/>
                  </a:cubicBezTo>
                  <a:lnTo>
                    <a:pt x="869" y="65"/>
                  </a:lnTo>
                  <a:cubicBezTo>
                    <a:pt x="866" y="77"/>
                    <a:pt x="862" y="97"/>
                    <a:pt x="859" y="109"/>
                  </a:cubicBezTo>
                  <a:lnTo>
                    <a:pt x="851" y="147"/>
                  </a:lnTo>
                  <a:cubicBezTo>
                    <a:pt x="849" y="159"/>
                    <a:pt x="839" y="162"/>
                    <a:pt x="830" y="154"/>
                  </a:cubicBezTo>
                  <a:lnTo>
                    <a:pt x="807" y="134"/>
                  </a:lnTo>
                  <a:lnTo>
                    <a:pt x="623" y="344"/>
                  </a:lnTo>
                  <a:lnTo>
                    <a:pt x="623" y="344"/>
                  </a:lnTo>
                  <a:lnTo>
                    <a:pt x="622" y="345"/>
                  </a:lnTo>
                  <a:lnTo>
                    <a:pt x="404" y="154"/>
                  </a:lnTo>
                  <a:close/>
                  <a:moveTo>
                    <a:pt x="952" y="670"/>
                  </a:moveTo>
                  <a:cubicBezTo>
                    <a:pt x="969" y="670"/>
                    <a:pt x="983" y="684"/>
                    <a:pt x="983" y="701"/>
                  </a:cubicBezTo>
                  <a:cubicBezTo>
                    <a:pt x="983" y="718"/>
                    <a:pt x="969" y="731"/>
                    <a:pt x="952" y="731"/>
                  </a:cubicBezTo>
                  <a:lnTo>
                    <a:pt x="881" y="731"/>
                  </a:lnTo>
                  <a:lnTo>
                    <a:pt x="763" y="731"/>
                  </a:lnTo>
                  <a:lnTo>
                    <a:pt x="677" y="731"/>
                  </a:lnTo>
                  <a:lnTo>
                    <a:pt x="558" y="731"/>
                  </a:lnTo>
                  <a:lnTo>
                    <a:pt x="472" y="731"/>
                  </a:lnTo>
                  <a:lnTo>
                    <a:pt x="353" y="731"/>
                  </a:lnTo>
                  <a:lnTo>
                    <a:pt x="267" y="731"/>
                  </a:lnTo>
                  <a:lnTo>
                    <a:pt x="148" y="731"/>
                  </a:lnTo>
                  <a:lnTo>
                    <a:pt x="32" y="731"/>
                  </a:lnTo>
                  <a:cubicBezTo>
                    <a:pt x="14" y="731"/>
                    <a:pt x="0" y="718"/>
                    <a:pt x="0" y="701"/>
                  </a:cubicBezTo>
                  <a:lnTo>
                    <a:pt x="0" y="31"/>
                  </a:lnTo>
                  <a:cubicBezTo>
                    <a:pt x="0" y="14"/>
                    <a:pt x="14" y="0"/>
                    <a:pt x="31" y="0"/>
                  </a:cubicBezTo>
                  <a:cubicBezTo>
                    <a:pt x="48" y="0"/>
                    <a:pt x="62" y="14"/>
                    <a:pt x="62" y="31"/>
                  </a:cubicBezTo>
                  <a:lnTo>
                    <a:pt x="62" y="670"/>
                  </a:lnTo>
                  <a:lnTo>
                    <a:pt x="148" y="670"/>
                  </a:lnTo>
                  <a:lnTo>
                    <a:pt x="148" y="530"/>
                  </a:lnTo>
                  <a:cubicBezTo>
                    <a:pt x="148" y="513"/>
                    <a:pt x="162" y="499"/>
                    <a:pt x="179" y="499"/>
                  </a:cubicBezTo>
                  <a:lnTo>
                    <a:pt x="236" y="499"/>
                  </a:lnTo>
                  <a:cubicBezTo>
                    <a:pt x="253" y="499"/>
                    <a:pt x="267" y="513"/>
                    <a:pt x="267" y="530"/>
                  </a:cubicBezTo>
                  <a:lnTo>
                    <a:pt x="267" y="670"/>
                  </a:lnTo>
                  <a:lnTo>
                    <a:pt x="353" y="670"/>
                  </a:lnTo>
                  <a:lnTo>
                    <a:pt x="353" y="316"/>
                  </a:lnTo>
                  <a:cubicBezTo>
                    <a:pt x="353" y="299"/>
                    <a:pt x="367" y="286"/>
                    <a:pt x="384" y="286"/>
                  </a:cubicBezTo>
                  <a:lnTo>
                    <a:pt x="441" y="286"/>
                  </a:lnTo>
                  <a:cubicBezTo>
                    <a:pt x="458" y="286"/>
                    <a:pt x="472" y="299"/>
                    <a:pt x="472" y="316"/>
                  </a:cubicBezTo>
                  <a:lnTo>
                    <a:pt x="472" y="670"/>
                  </a:lnTo>
                  <a:lnTo>
                    <a:pt x="558" y="670"/>
                  </a:lnTo>
                  <a:lnTo>
                    <a:pt x="558" y="421"/>
                  </a:lnTo>
                  <a:cubicBezTo>
                    <a:pt x="558" y="404"/>
                    <a:pt x="572" y="390"/>
                    <a:pt x="589" y="390"/>
                  </a:cubicBezTo>
                  <a:lnTo>
                    <a:pt x="646" y="390"/>
                  </a:lnTo>
                  <a:cubicBezTo>
                    <a:pt x="663" y="390"/>
                    <a:pt x="677" y="404"/>
                    <a:pt x="677" y="421"/>
                  </a:cubicBezTo>
                  <a:lnTo>
                    <a:pt x="677" y="670"/>
                  </a:lnTo>
                  <a:lnTo>
                    <a:pt x="763" y="670"/>
                  </a:lnTo>
                  <a:lnTo>
                    <a:pt x="763" y="245"/>
                  </a:lnTo>
                  <a:cubicBezTo>
                    <a:pt x="763" y="228"/>
                    <a:pt x="776" y="214"/>
                    <a:pt x="793" y="214"/>
                  </a:cubicBezTo>
                  <a:lnTo>
                    <a:pt x="851" y="214"/>
                  </a:lnTo>
                  <a:cubicBezTo>
                    <a:pt x="868" y="214"/>
                    <a:pt x="881" y="228"/>
                    <a:pt x="881" y="245"/>
                  </a:cubicBezTo>
                  <a:lnTo>
                    <a:pt x="881" y="670"/>
                  </a:lnTo>
                  <a:lnTo>
                    <a:pt x="952" y="670"/>
                  </a:lnTo>
                  <a:close/>
                </a:path>
              </a:pathLst>
            </a:custGeom>
            <a:solidFill>
              <a:srgbClr val="F6F6F6"/>
            </a:solidFill>
            <a:ln>
              <a:noFill/>
            </a:ln>
          </p:spPr>
          <p:txBody>
            <a:bodyPr vert="horz" wrap="square" lIns="91440" tIns="45720" rIns="91440" bIns="45720" numCol="1" anchor="t" anchorCtr="0" compatLnSpc="1"/>
            <a:lstStyle/>
            <a:p>
              <a:endParaRPr lang="zh-CN" altLang="en-US">
                <a:solidFill>
                  <a:schemeClr val="tx1">
                    <a:lumMod val="75000"/>
                  </a:schemeClr>
                </a:solidFill>
                <a:ea typeface="微软雅黑" panose="020B0503020204020204" pitchFamily="34" charset="-122"/>
              </a:endParaRPr>
            </a:p>
          </p:txBody>
        </p:sp>
        <p:sp>
          <p:nvSpPr>
            <p:cNvPr id="40" name="任意多边形 16">
              <a:extLst>
                <a:ext uri="{FF2B5EF4-FFF2-40B4-BE49-F238E27FC236}">
                  <a16:creationId xmlns:a16="http://schemas.microsoft.com/office/drawing/2014/main" id="{2F37ECAA-E8A7-405B-959B-953D9E90D2F8}"/>
                </a:ext>
              </a:extLst>
            </p:cNvPr>
            <p:cNvSpPr>
              <a:spLocks noChangeAspect="1"/>
            </p:cNvSpPr>
            <p:nvPr/>
          </p:nvSpPr>
          <p:spPr>
            <a:xfrm rot="18900000">
              <a:off x="5936805" y="2416617"/>
              <a:ext cx="2580993" cy="1120976"/>
            </a:xfrm>
            <a:custGeom>
              <a:avLst/>
              <a:gdLst>
                <a:gd name="connsiteX0" fmla="*/ 2416830 w 2580993"/>
                <a:gd name="connsiteY0" fmla="*/ 164162 h 1120976"/>
                <a:gd name="connsiteX1" fmla="*/ 2580993 w 2580993"/>
                <a:gd name="connsiteY1" fmla="*/ 560488 h 1120976"/>
                <a:gd name="connsiteX2" fmla="*/ 2020505 w 2580993"/>
                <a:gd name="connsiteY2" fmla="*/ 1120976 h 1120976"/>
                <a:gd name="connsiteX3" fmla="*/ 2005775 w 2580993"/>
                <a:gd name="connsiteY3" fmla="*/ 1119492 h 1120976"/>
                <a:gd name="connsiteX4" fmla="*/ 2005775 w 2580993"/>
                <a:gd name="connsiteY4" fmla="*/ 1120975 h 1120976"/>
                <a:gd name="connsiteX5" fmla="*/ 0 w 2580993"/>
                <a:gd name="connsiteY5" fmla="*/ 1120975 h 1120976"/>
                <a:gd name="connsiteX6" fmla="*/ 1120975 w 2580993"/>
                <a:gd name="connsiteY6" fmla="*/ 0 h 1120976"/>
                <a:gd name="connsiteX7" fmla="*/ 2005775 w 2580993"/>
                <a:gd name="connsiteY7" fmla="*/ 0 h 1120976"/>
                <a:gd name="connsiteX8" fmla="*/ 2005775 w 2580993"/>
                <a:gd name="connsiteY8" fmla="*/ 1485 h 1120976"/>
                <a:gd name="connsiteX9" fmla="*/ 2020505 w 2580993"/>
                <a:gd name="connsiteY9" fmla="*/ 0 h 1120976"/>
                <a:gd name="connsiteX10" fmla="*/ 2416830 w 2580993"/>
                <a:gd name="connsiteY10" fmla="*/ 164162 h 112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80993" h="1120976">
                  <a:moveTo>
                    <a:pt x="2416830" y="164162"/>
                  </a:moveTo>
                  <a:cubicBezTo>
                    <a:pt x="2518259" y="265592"/>
                    <a:pt x="2580993" y="405713"/>
                    <a:pt x="2580993" y="560488"/>
                  </a:cubicBezTo>
                  <a:cubicBezTo>
                    <a:pt x="2580993" y="870037"/>
                    <a:pt x="2330054" y="1120976"/>
                    <a:pt x="2020505" y="1120976"/>
                  </a:cubicBezTo>
                  <a:lnTo>
                    <a:pt x="2005775" y="1119492"/>
                  </a:lnTo>
                  <a:lnTo>
                    <a:pt x="2005775" y="1120975"/>
                  </a:lnTo>
                  <a:lnTo>
                    <a:pt x="0" y="1120975"/>
                  </a:lnTo>
                  <a:lnTo>
                    <a:pt x="1120975" y="0"/>
                  </a:lnTo>
                  <a:lnTo>
                    <a:pt x="2005775" y="0"/>
                  </a:lnTo>
                  <a:lnTo>
                    <a:pt x="2005775" y="1485"/>
                  </a:lnTo>
                  <a:lnTo>
                    <a:pt x="2020505" y="0"/>
                  </a:lnTo>
                  <a:cubicBezTo>
                    <a:pt x="2175279" y="0"/>
                    <a:pt x="2315401" y="62735"/>
                    <a:pt x="2416830" y="164162"/>
                  </a:cubicBezTo>
                  <a:close/>
                </a:path>
              </a:pathLst>
            </a:custGeom>
            <a:solidFill>
              <a:schemeClr val="accent4">
                <a:lumMod val="75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schemeClr>
                </a:solidFill>
                <a:latin typeface="Arial" panose="020B0604020202020204" pitchFamily="34" charset="0"/>
                <a:ea typeface="微软雅黑" panose="020B0503020204020204" pitchFamily="34" charset="-122"/>
              </a:endParaRPr>
            </a:p>
          </p:txBody>
        </p:sp>
        <p:sp>
          <p:nvSpPr>
            <p:cNvPr id="42" name="任意多边形 19">
              <a:extLst>
                <a:ext uri="{FF2B5EF4-FFF2-40B4-BE49-F238E27FC236}">
                  <a16:creationId xmlns:a16="http://schemas.microsoft.com/office/drawing/2014/main" id="{BAD9F0D0-1B7C-4E54-A921-ACA199E1675C}"/>
                </a:ext>
              </a:extLst>
            </p:cNvPr>
            <p:cNvSpPr>
              <a:spLocks noChangeAspect="1"/>
            </p:cNvSpPr>
            <p:nvPr/>
          </p:nvSpPr>
          <p:spPr>
            <a:xfrm rot="2700000" flipH="1">
              <a:off x="3920872" y="2730270"/>
              <a:ext cx="1619073" cy="1120976"/>
            </a:xfrm>
            <a:custGeom>
              <a:avLst/>
              <a:gdLst>
                <a:gd name="connsiteX0" fmla="*/ 1074602 w 1619073"/>
                <a:gd name="connsiteY0" fmla="*/ 1615 h 1120976"/>
                <a:gd name="connsiteX1" fmla="*/ 1058585 w 1619073"/>
                <a:gd name="connsiteY1" fmla="*/ 0 h 1120976"/>
                <a:gd name="connsiteX2" fmla="*/ 1043855 w 1619073"/>
                <a:gd name="connsiteY2" fmla="*/ 1485 h 1120976"/>
                <a:gd name="connsiteX3" fmla="*/ 1043855 w 1619073"/>
                <a:gd name="connsiteY3" fmla="*/ 0 h 1120976"/>
                <a:gd name="connsiteX4" fmla="*/ 509723 w 1619073"/>
                <a:gd name="connsiteY4" fmla="*/ 0 h 1120976"/>
                <a:gd name="connsiteX5" fmla="*/ 508108 w 1619073"/>
                <a:gd name="connsiteY5" fmla="*/ 1614 h 1120976"/>
                <a:gd name="connsiteX6" fmla="*/ 1454910 w 1619073"/>
                <a:gd name="connsiteY6" fmla="*/ 164163 h 1120976"/>
                <a:gd name="connsiteX7" fmla="*/ 1171543 w 1619073"/>
                <a:gd name="connsiteY7" fmla="*/ 11387 h 1120976"/>
                <a:gd name="connsiteX8" fmla="*/ 1115262 w 1619073"/>
                <a:gd name="connsiteY8" fmla="*/ 5713 h 1120976"/>
                <a:gd name="connsiteX9" fmla="*/ 0 w 1619073"/>
                <a:gd name="connsiteY9" fmla="*/ 1120975 h 1120976"/>
                <a:gd name="connsiteX10" fmla="*/ 1043855 w 1619073"/>
                <a:gd name="connsiteY10" fmla="*/ 1120975 h 1120976"/>
                <a:gd name="connsiteX11" fmla="*/ 1043855 w 1619073"/>
                <a:gd name="connsiteY11" fmla="*/ 1119492 h 1120976"/>
                <a:gd name="connsiteX12" fmla="*/ 1058585 w 1619073"/>
                <a:gd name="connsiteY12" fmla="*/ 1120976 h 1120976"/>
                <a:gd name="connsiteX13" fmla="*/ 1619073 w 1619073"/>
                <a:gd name="connsiteY13" fmla="*/ 560488 h 1120976"/>
                <a:gd name="connsiteX14" fmla="*/ 1454910 w 1619073"/>
                <a:gd name="connsiteY14" fmla="*/ 164163 h 112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19073" h="1120976">
                  <a:moveTo>
                    <a:pt x="1074602" y="1615"/>
                  </a:moveTo>
                  <a:lnTo>
                    <a:pt x="1058585" y="0"/>
                  </a:lnTo>
                  <a:lnTo>
                    <a:pt x="1043855" y="1485"/>
                  </a:lnTo>
                  <a:lnTo>
                    <a:pt x="1043855" y="0"/>
                  </a:lnTo>
                  <a:lnTo>
                    <a:pt x="509723" y="0"/>
                  </a:lnTo>
                  <a:lnTo>
                    <a:pt x="508108" y="1614"/>
                  </a:lnTo>
                  <a:close/>
                  <a:moveTo>
                    <a:pt x="1454910" y="164163"/>
                  </a:moveTo>
                  <a:cubicBezTo>
                    <a:pt x="1378839" y="88092"/>
                    <a:pt x="1281002" y="33786"/>
                    <a:pt x="1171543" y="11387"/>
                  </a:cubicBezTo>
                  <a:lnTo>
                    <a:pt x="1115262" y="5713"/>
                  </a:lnTo>
                  <a:lnTo>
                    <a:pt x="0" y="1120975"/>
                  </a:lnTo>
                  <a:lnTo>
                    <a:pt x="1043855" y="1120975"/>
                  </a:lnTo>
                  <a:lnTo>
                    <a:pt x="1043855" y="1119492"/>
                  </a:lnTo>
                  <a:lnTo>
                    <a:pt x="1058585" y="1120976"/>
                  </a:lnTo>
                  <a:cubicBezTo>
                    <a:pt x="1368134" y="1120976"/>
                    <a:pt x="1619073" y="870037"/>
                    <a:pt x="1619073" y="560488"/>
                  </a:cubicBezTo>
                  <a:cubicBezTo>
                    <a:pt x="1619073" y="405714"/>
                    <a:pt x="1556339" y="265592"/>
                    <a:pt x="1454910" y="164163"/>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38" name="Freeform 223">
              <a:extLst>
                <a:ext uri="{FF2B5EF4-FFF2-40B4-BE49-F238E27FC236}">
                  <a16:creationId xmlns:a16="http://schemas.microsoft.com/office/drawing/2014/main" id="{31C9F317-6D5F-40F7-8482-F15448D47645}"/>
                </a:ext>
              </a:extLst>
            </p:cNvPr>
            <p:cNvSpPr>
              <a:spLocks noChangeAspect="1"/>
            </p:cNvSpPr>
            <p:nvPr/>
          </p:nvSpPr>
          <p:spPr bwMode="auto">
            <a:xfrm>
              <a:off x="6603404" y="3226880"/>
              <a:ext cx="437343" cy="354695"/>
            </a:xfrm>
            <a:custGeom>
              <a:avLst/>
              <a:gdLst>
                <a:gd name="T0" fmla="*/ 107 w 107"/>
                <a:gd name="T1" fmla="*/ 10 h 87"/>
                <a:gd name="T2" fmla="*/ 95 w 107"/>
                <a:gd name="T3" fmla="*/ 13 h 87"/>
                <a:gd name="T4" fmla="*/ 104 w 107"/>
                <a:gd name="T5" fmla="*/ 1 h 87"/>
                <a:gd name="T6" fmla="*/ 90 w 107"/>
                <a:gd name="T7" fmla="*/ 7 h 87"/>
                <a:gd name="T8" fmla="*/ 74 w 107"/>
                <a:gd name="T9" fmla="*/ 0 h 87"/>
                <a:gd name="T10" fmla="*/ 52 w 107"/>
                <a:gd name="T11" fmla="*/ 22 h 87"/>
                <a:gd name="T12" fmla="*/ 53 w 107"/>
                <a:gd name="T13" fmla="*/ 27 h 87"/>
                <a:gd name="T14" fmla="*/ 7 w 107"/>
                <a:gd name="T15" fmla="*/ 4 h 87"/>
                <a:gd name="T16" fmla="*/ 4 w 107"/>
                <a:gd name="T17" fmla="*/ 15 h 87"/>
                <a:gd name="T18" fmla="*/ 14 w 107"/>
                <a:gd name="T19" fmla="*/ 33 h 87"/>
                <a:gd name="T20" fmla="*/ 4 w 107"/>
                <a:gd name="T21" fmla="*/ 30 h 87"/>
                <a:gd name="T22" fmla="*/ 4 w 107"/>
                <a:gd name="T23" fmla="*/ 31 h 87"/>
                <a:gd name="T24" fmla="*/ 22 w 107"/>
                <a:gd name="T25" fmla="*/ 52 h 87"/>
                <a:gd name="T26" fmla="*/ 16 w 107"/>
                <a:gd name="T27" fmla="*/ 53 h 87"/>
                <a:gd name="T28" fmla="*/ 12 w 107"/>
                <a:gd name="T29" fmla="*/ 53 h 87"/>
                <a:gd name="T30" fmla="*/ 32 w 107"/>
                <a:gd name="T31" fmla="*/ 68 h 87"/>
                <a:gd name="T32" fmla="*/ 5 w 107"/>
                <a:gd name="T33" fmla="*/ 77 h 87"/>
                <a:gd name="T34" fmla="*/ 0 w 107"/>
                <a:gd name="T35" fmla="*/ 77 h 87"/>
                <a:gd name="T36" fmla="*/ 33 w 107"/>
                <a:gd name="T37" fmla="*/ 87 h 87"/>
                <a:gd name="T38" fmla="*/ 96 w 107"/>
                <a:gd name="T39" fmla="*/ 24 h 87"/>
                <a:gd name="T40" fmla="*/ 96 w 107"/>
                <a:gd name="T41" fmla="*/ 21 h 87"/>
                <a:gd name="T42" fmla="*/ 107 w 107"/>
                <a:gd name="T43"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7" h="8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chemeClr val="bg1"/>
            </a:solidFill>
            <a:ln>
              <a:noFill/>
            </a:ln>
          </p:spPr>
          <p:txBody>
            <a:bodyPr vert="horz" wrap="square" lIns="91440" tIns="45720" rIns="91440" bIns="45720" numCol="1" anchor="t" anchorCtr="0" compatLnSpc="1"/>
            <a:lstStyle/>
            <a:p>
              <a:endParaRPr lang="zh-CN" altLang="en-US" dirty="0">
                <a:solidFill>
                  <a:schemeClr val="tx1">
                    <a:lumMod val="75000"/>
                  </a:schemeClr>
                </a:solidFill>
                <a:ea typeface="微软雅黑" panose="020B0503020204020204" pitchFamily="34" charset="-122"/>
              </a:endParaRPr>
            </a:p>
          </p:txBody>
        </p:sp>
        <p:sp>
          <p:nvSpPr>
            <p:cNvPr id="43" name="Freeform 45">
              <a:extLst>
                <a:ext uri="{FF2B5EF4-FFF2-40B4-BE49-F238E27FC236}">
                  <a16:creationId xmlns:a16="http://schemas.microsoft.com/office/drawing/2014/main" id="{7BC04E88-4D26-41CA-A4DA-129AA9E6F40A}"/>
                </a:ext>
              </a:extLst>
            </p:cNvPr>
            <p:cNvSpPr>
              <a:spLocks noEditPoints="1"/>
            </p:cNvSpPr>
            <p:nvPr/>
          </p:nvSpPr>
          <p:spPr bwMode="auto">
            <a:xfrm>
              <a:off x="4314542" y="2977105"/>
              <a:ext cx="316713" cy="408103"/>
            </a:xfrm>
            <a:custGeom>
              <a:avLst/>
              <a:gdLst>
                <a:gd name="T0" fmla="*/ 2 w 491"/>
                <a:gd name="T1" fmla="*/ 492 h 631"/>
                <a:gd name="T2" fmla="*/ 121 w 491"/>
                <a:gd name="T3" fmla="*/ 631 h 631"/>
                <a:gd name="T4" fmla="*/ 122 w 491"/>
                <a:gd name="T5" fmla="*/ 631 h 631"/>
                <a:gd name="T6" fmla="*/ 131 w 491"/>
                <a:gd name="T7" fmla="*/ 631 h 631"/>
                <a:gd name="T8" fmla="*/ 244 w 491"/>
                <a:gd name="T9" fmla="*/ 595 h 631"/>
                <a:gd name="T10" fmla="*/ 247 w 491"/>
                <a:gd name="T11" fmla="*/ 556 h 631"/>
                <a:gd name="T12" fmla="*/ 184 w 491"/>
                <a:gd name="T13" fmla="*/ 498 h 631"/>
                <a:gd name="T14" fmla="*/ 202 w 491"/>
                <a:gd name="T15" fmla="*/ 457 h 631"/>
                <a:gd name="T16" fmla="*/ 162 w 491"/>
                <a:gd name="T17" fmla="*/ 401 h 631"/>
                <a:gd name="T18" fmla="*/ 170 w 491"/>
                <a:gd name="T19" fmla="*/ 372 h 631"/>
                <a:gd name="T20" fmla="*/ 213 w 491"/>
                <a:gd name="T21" fmla="*/ 344 h 631"/>
                <a:gd name="T22" fmla="*/ 198 w 491"/>
                <a:gd name="T23" fmla="*/ 305 h 631"/>
                <a:gd name="T24" fmla="*/ 256 w 491"/>
                <a:gd name="T25" fmla="*/ 246 h 631"/>
                <a:gd name="T26" fmla="*/ 307 w 491"/>
                <a:gd name="T27" fmla="*/ 83 h 631"/>
                <a:gd name="T28" fmla="*/ 2 w 491"/>
                <a:gd name="T29" fmla="*/ 273 h 631"/>
                <a:gd name="T30" fmla="*/ 2 w 491"/>
                <a:gd name="T31" fmla="*/ 492 h 631"/>
                <a:gd name="T32" fmla="*/ 221 w 491"/>
                <a:gd name="T33" fmla="*/ 305 h 631"/>
                <a:gd name="T34" fmla="*/ 256 w 491"/>
                <a:gd name="T35" fmla="*/ 340 h 631"/>
                <a:gd name="T36" fmla="*/ 436 w 491"/>
                <a:gd name="T37" fmla="*/ 340 h 631"/>
                <a:gd name="T38" fmla="*/ 436 w 491"/>
                <a:gd name="T39" fmla="*/ 270 h 631"/>
                <a:gd name="T40" fmla="*/ 265 w 491"/>
                <a:gd name="T41" fmla="*/ 270 h 631"/>
                <a:gd name="T42" fmla="*/ 349 w 491"/>
                <a:gd name="T43" fmla="*/ 366 h 631"/>
                <a:gd name="T44" fmla="*/ 192 w 491"/>
                <a:gd name="T45" fmla="*/ 381 h 631"/>
                <a:gd name="T46" fmla="*/ 221 w 491"/>
                <a:gd name="T47" fmla="*/ 436 h 631"/>
                <a:gd name="T48" fmla="*/ 349 w 491"/>
                <a:gd name="T49" fmla="*/ 436 h 631"/>
                <a:gd name="T50" fmla="*/ 491 w 491"/>
                <a:gd name="T51" fmla="*/ 401 h 631"/>
                <a:gd name="T52" fmla="*/ 349 w 491"/>
                <a:gd name="T53" fmla="*/ 366 h 631"/>
                <a:gd name="T54" fmla="*/ 484 w 491"/>
                <a:gd name="T55" fmla="*/ 498 h 631"/>
                <a:gd name="T56" fmla="*/ 349 w 491"/>
                <a:gd name="T57" fmla="*/ 463 h 631"/>
                <a:gd name="T58" fmla="*/ 256 w 491"/>
                <a:gd name="T59" fmla="*/ 463 h 631"/>
                <a:gd name="T60" fmla="*/ 208 w 491"/>
                <a:gd name="T61" fmla="*/ 492 h 631"/>
                <a:gd name="T62" fmla="*/ 243 w 491"/>
                <a:gd name="T63" fmla="*/ 533 h 631"/>
                <a:gd name="T64" fmla="*/ 315 w 491"/>
                <a:gd name="T65" fmla="*/ 533 h 631"/>
                <a:gd name="T66" fmla="*/ 303 w 491"/>
                <a:gd name="T67" fmla="*/ 629 h 631"/>
                <a:gd name="T68" fmla="*/ 409 w 491"/>
                <a:gd name="T69" fmla="*/ 629 h 631"/>
                <a:gd name="T70" fmla="*/ 409 w 491"/>
                <a:gd name="T71" fmla="*/ 560 h 631"/>
                <a:gd name="T72" fmla="*/ 303 w 491"/>
                <a:gd name="T73" fmla="*/ 560 h 631"/>
                <a:gd name="T74" fmla="*/ 303 w 491"/>
                <a:gd name="T75" fmla="*/ 629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1" h="631">
                  <a:moveTo>
                    <a:pt x="2" y="492"/>
                  </a:moveTo>
                  <a:lnTo>
                    <a:pt x="2" y="492"/>
                  </a:lnTo>
                  <a:cubicBezTo>
                    <a:pt x="2" y="494"/>
                    <a:pt x="2" y="496"/>
                    <a:pt x="2" y="498"/>
                  </a:cubicBezTo>
                  <a:cubicBezTo>
                    <a:pt x="2" y="570"/>
                    <a:pt x="51" y="628"/>
                    <a:pt x="121" y="631"/>
                  </a:cubicBezTo>
                  <a:lnTo>
                    <a:pt x="121" y="631"/>
                  </a:lnTo>
                  <a:lnTo>
                    <a:pt x="122" y="631"/>
                  </a:lnTo>
                  <a:cubicBezTo>
                    <a:pt x="124" y="631"/>
                    <a:pt x="125" y="631"/>
                    <a:pt x="127" y="631"/>
                  </a:cubicBezTo>
                  <a:cubicBezTo>
                    <a:pt x="128" y="631"/>
                    <a:pt x="130" y="631"/>
                    <a:pt x="131" y="631"/>
                  </a:cubicBezTo>
                  <a:lnTo>
                    <a:pt x="257" y="631"/>
                  </a:lnTo>
                  <a:cubicBezTo>
                    <a:pt x="249" y="621"/>
                    <a:pt x="244" y="608"/>
                    <a:pt x="244" y="595"/>
                  </a:cubicBezTo>
                  <a:cubicBezTo>
                    <a:pt x="244" y="580"/>
                    <a:pt x="250" y="567"/>
                    <a:pt x="259" y="556"/>
                  </a:cubicBezTo>
                  <a:lnTo>
                    <a:pt x="247" y="556"/>
                  </a:lnTo>
                  <a:lnTo>
                    <a:pt x="243" y="556"/>
                  </a:lnTo>
                  <a:cubicBezTo>
                    <a:pt x="211" y="556"/>
                    <a:pt x="184" y="530"/>
                    <a:pt x="184" y="498"/>
                  </a:cubicBezTo>
                  <a:cubicBezTo>
                    <a:pt x="184" y="496"/>
                    <a:pt x="184" y="494"/>
                    <a:pt x="185" y="492"/>
                  </a:cubicBezTo>
                  <a:cubicBezTo>
                    <a:pt x="186" y="478"/>
                    <a:pt x="192" y="466"/>
                    <a:pt x="202" y="457"/>
                  </a:cubicBezTo>
                  <a:cubicBezTo>
                    <a:pt x="197" y="455"/>
                    <a:pt x="192" y="453"/>
                    <a:pt x="188" y="450"/>
                  </a:cubicBezTo>
                  <a:cubicBezTo>
                    <a:pt x="172" y="439"/>
                    <a:pt x="162" y="421"/>
                    <a:pt x="162" y="401"/>
                  </a:cubicBezTo>
                  <a:cubicBezTo>
                    <a:pt x="162" y="391"/>
                    <a:pt x="165" y="381"/>
                    <a:pt x="170" y="373"/>
                  </a:cubicBezTo>
                  <a:cubicBezTo>
                    <a:pt x="170" y="372"/>
                    <a:pt x="170" y="372"/>
                    <a:pt x="170" y="372"/>
                  </a:cubicBezTo>
                  <a:cubicBezTo>
                    <a:pt x="178" y="358"/>
                    <a:pt x="192" y="348"/>
                    <a:pt x="207" y="345"/>
                  </a:cubicBezTo>
                  <a:cubicBezTo>
                    <a:pt x="209" y="344"/>
                    <a:pt x="211" y="344"/>
                    <a:pt x="213" y="344"/>
                  </a:cubicBezTo>
                  <a:cubicBezTo>
                    <a:pt x="212" y="343"/>
                    <a:pt x="211" y="342"/>
                    <a:pt x="211" y="342"/>
                  </a:cubicBezTo>
                  <a:cubicBezTo>
                    <a:pt x="203" y="331"/>
                    <a:pt x="198" y="319"/>
                    <a:pt x="198" y="305"/>
                  </a:cubicBezTo>
                  <a:cubicBezTo>
                    <a:pt x="198" y="288"/>
                    <a:pt x="205" y="272"/>
                    <a:pt x="217" y="261"/>
                  </a:cubicBezTo>
                  <a:cubicBezTo>
                    <a:pt x="227" y="252"/>
                    <a:pt x="241" y="246"/>
                    <a:pt x="256" y="246"/>
                  </a:cubicBezTo>
                  <a:lnTo>
                    <a:pt x="278" y="246"/>
                  </a:lnTo>
                  <a:cubicBezTo>
                    <a:pt x="306" y="185"/>
                    <a:pt x="316" y="120"/>
                    <a:pt x="307" y="83"/>
                  </a:cubicBezTo>
                  <a:cubicBezTo>
                    <a:pt x="286" y="0"/>
                    <a:pt x="217" y="20"/>
                    <a:pt x="212" y="67"/>
                  </a:cubicBezTo>
                  <a:cubicBezTo>
                    <a:pt x="195" y="209"/>
                    <a:pt x="7" y="231"/>
                    <a:pt x="2" y="273"/>
                  </a:cubicBezTo>
                  <a:cubicBezTo>
                    <a:pt x="2" y="273"/>
                    <a:pt x="0" y="289"/>
                    <a:pt x="2" y="309"/>
                  </a:cubicBezTo>
                  <a:lnTo>
                    <a:pt x="2" y="492"/>
                  </a:lnTo>
                  <a:close/>
                  <a:moveTo>
                    <a:pt x="256" y="270"/>
                  </a:moveTo>
                  <a:cubicBezTo>
                    <a:pt x="237" y="270"/>
                    <a:pt x="221" y="285"/>
                    <a:pt x="221" y="305"/>
                  </a:cubicBezTo>
                  <a:cubicBezTo>
                    <a:pt x="221" y="312"/>
                    <a:pt x="223" y="319"/>
                    <a:pt x="227" y="324"/>
                  </a:cubicBezTo>
                  <a:cubicBezTo>
                    <a:pt x="233" y="334"/>
                    <a:pt x="244" y="340"/>
                    <a:pt x="256" y="340"/>
                  </a:cubicBezTo>
                  <a:lnTo>
                    <a:pt x="349" y="340"/>
                  </a:lnTo>
                  <a:lnTo>
                    <a:pt x="436" y="340"/>
                  </a:lnTo>
                  <a:cubicBezTo>
                    <a:pt x="455" y="340"/>
                    <a:pt x="471" y="324"/>
                    <a:pt x="471" y="305"/>
                  </a:cubicBezTo>
                  <a:cubicBezTo>
                    <a:pt x="471" y="285"/>
                    <a:pt x="455" y="270"/>
                    <a:pt x="436" y="270"/>
                  </a:cubicBezTo>
                  <a:lnTo>
                    <a:pt x="349" y="270"/>
                  </a:lnTo>
                  <a:lnTo>
                    <a:pt x="265" y="270"/>
                  </a:lnTo>
                  <a:lnTo>
                    <a:pt x="256" y="270"/>
                  </a:lnTo>
                  <a:close/>
                  <a:moveTo>
                    <a:pt x="349" y="366"/>
                  </a:moveTo>
                  <a:lnTo>
                    <a:pt x="221" y="366"/>
                  </a:lnTo>
                  <a:cubicBezTo>
                    <a:pt x="209" y="366"/>
                    <a:pt x="198" y="372"/>
                    <a:pt x="192" y="381"/>
                  </a:cubicBezTo>
                  <a:cubicBezTo>
                    <a:pt x="188" y="387"/>
                    <a:pt x="186" y="394"/>
                    <a:pt x="186" y="401"/>
                  </a:cubicBezTo>
                  <a:cubicBezTo>
                    <a:pt x="186" y="421"/>
                    <a:pt x="201" y="436"/>
                    <a:pt x="221" y="436"/>
                  </a:cubicBezTo>
                  <a:lnTo>
                    <a:pt x="245" y="436"/>
                  </a:lnTo>
                  <a:lnTo>
                    <a:pt x="349" y="436"/>
                  </a:lnTo>
                  <a:lnTo>
                    <a:pt x="456" y="436"/>
                  </a:lnTo>
                  <a:cubicBezTo>
                    <a:pt x="475" y="436"/>
                    <a:pt x="491" y="421"/>
                    <a:pt x="491" y="401"/>
                  </a:cubicBezTo>
                  <a:cubicBezTo>
                    <a:pt x="491" y="382"/>
                    <a:pt x="475" y="366"/>
                    <a:pt x="456" y="366"/>
                  </a:cubicBezTo>
                  <a:lnTo>
                    <a:pt x="349" y="366"/>
                  </a:lnTo>
                  <a:close/>
                  <a:moveTo>
                    <a:pt x="449" y="533"/>
                  </a:moveTo>
                  <a:cubicBezTo>
                    <a:pt x="469" y="533"/>
                    <a:pt x="484" y="517"/>
                    <a:pt x="484" y="498"/>
                  </a:cubicBezTo>
                  <a:cubicBezTo>
                    <a:pt x="484" y="479"/>
                    <a:pt x="469" y="463"/>
                    <a:pt x="449" y="463"/>
                  </a:cubicBezTo>
                  <a:lnTo>
                    <a:pt x="349" y="463"/>
                  </a:lnTo>
                  <a:lnTo>
                    <a:pt x="315" y="463"/>
                  </a:lnTo>
                  <a:lnTo>
                    <a:pt x="256" y="463"/>
                  </a:lnTo>
                  <a:lnTo>
                    <a:pt x="243" y="463"/>
                  </a:lnTo>
                  <a:cubicBezTo>
                    <a:pt x="225" y="463"/>
                    <a:pt x="211" y="476"/>
                    <a:pt x="208" y="492"/>
                  </a:cubicBezTo>
                  <a:cubicBezTo>
                    <a:pt x="208" y="494"/>
                    <a:pt x="208" y="496"/>
                    <a:pt x="208" y="498"/>
                  </a:cubicBezTo>
                  <a:cubicBezTo>
                    <a:pt x="208" y="517"/>
                    <a:pt x="223" y="533"/>
                    <a:pt x="243" y="533"/>
                  </a:cubicBezTo>
                  <a:lnTo>
                    <a:pt x="256" y="533"/>
                  </a:lnTo>
                  <a:lnTo>
                    <a:pt x="315" y="533"/>
                  </a:lnTo>
                  <a:lnTo>
                    <a:pt x="449" y="533"/>
                  </a:lnTo>
                  <a:close/>
                  <a:moveTo>
                    <a:pt x="303" y="629"/>
                  </a:moveTo>
                  <a:lnTo>
                    <a:pt x="315" y="629"/>
                  </a:lnTo>
                  <a:lnTo>
                    <a:pt x="409" y="629"/>
                  </a:lnTo>
                  <a:cubicBezTo>
                    <a:pt x="429" y="629"/>
                    <a:pt x="444" y="614"/>
                    <a:pt x="444" y="595"/>
                  </a:cubicBezTo>
                  <a:cubicBezTo>
                    <a:pt x="444" y="575"/>
                    <a:pt x="429" y="560"/>
                    <a:pt x="409" y="560"/>
                  </a:cubicBezTo>
                  <a:lnTo>
                    <a:pt x="315" y="560"/>
                  </a:lnTo>
                  <a:lnTo>
                    <a:pt x="303" y="560"/>
                  </a:lnTo>
                  <a:cubicBezTo>
                    <a:pt x="283" y="560"/>
                    <a:pt x="268" y="575"/>
                    <a:pt x="268" y="595"/>
                  </a:cubicBezTo>
                  <a:cubicBezTo>
                    <a:pt x="268" y="614"/>
                    <a:pt x="283" y="629"/>
                    <a:pt x="303" y="629"/>
                  </a:cubicBezTo>
                  <a:close/>
                </a:path>
              </a:pathLst>
            </a:custGeom>
            <a:solidFill>
              <a:schemeClr val="bg1"/>
            </a:solidFill>
            <a:ln>
              <a:noFill/>
            </a:ln>
          </p:spPr>
          <p:txBody>
            <a:bodyPr vert="horz" wrap="square" lIns="91440" tIns="45720" rIns="91440" bIns="45720" numCol="1" anchor="t" anchorCtr="0" compatLnSpc="1"/>
            <a:lstStyle/>
            <a:p>
              <a:endParaRPr lang="zh-CN" altLang="en-US" dirty="0">
                <a:solidFill>
                  <a:schemeClr val="tx1">
                    <a:lumMod val="75000"/>
                  </a:schemeClr>
                </a:solidFill>
                <a:ea typeface="微软雅黑" panose="020B0503020204020204" pitchFamily="34" charset="-122"/>
              </a:endParaRPr>
            </a:p>
          </p:txBody>
        </p:sp>
        <p:sp>
          <p:nvSpPr>
            <p:cNvPr id="44" name="任意多边形 26">
              <a:extLst>
                <a:ext uri="{FF2B5EF4-FFF2-40B4-BE49-F238E27FC236}">
                  <a16:creationId xmlns:a16="http://schemas.microsoft.com/office/drawing/2014/main" id="{391CEBEC-030F-4D6B-863A-0527AC0567CD}"/>
                </a:ext>
              </a:extLst>
            </p:cNvPr>
            <p:cNvSpPr>
              <a:spLocks noChangeAspect="1"/>
            </p:cNvSpPr>
            <p:nvPr/>
          </p:nvSpPr>
          <p:spPr>
            <a:xfrm rot="2700000" flipH="1">
              <a:off x="4156229" y="3366865"/>
              <a:ext cx="2416983" cy="1120975"/>
            </a:xfrm>
            <a:custGeom>
              <a:avLst/>
              <a:gdLst>
                <a:gd name="connsiteX0" fmla="*/ 2469975 w 2469975"/>
                <a:gd name="connsiteY0" fmla="*/ 0 h 1145553"/>
                <a:gd name="connsiteX1" fmla="*/ 1324422 w 2469975"/>
                <a:gd name="connsiteY1" fmla="*/ 1145553 h 1145553"/>
                <a:gd name="connsiteX2" fmla="*/ 0 w 2469975"/>
                <a:gd name="connsiteY2" fmla="*/ 1145553 h 1145553"/>
                <a:gd name="connsiteX3" fmla="*/ 1145553 w 2469975"/>
                <a:gd name="connsiteY3" fmla="*/ 0 h 1145553"/>
              </a:gdLst>
              <a:ahLst/>
              <a:cxnLst>
                <a:cxn ang="0">
                  <a:pos x="connsiteX0" y="connsiteY0"/>
                </a:cxn>
                <a:cxn ang="0">
                  <a:pos x="connsiteX1" y="connsiteY1"/>
                </a:cxn>
                <a:cxn ang="0">
                  <a:pos x="connsiteX2" y="connsiteY2"/>
                </a:cxn>
                <a:cxn ang="0">
                  <a:pos x="connsiteX3" y="connsiteY3"/>
                </a:cxn>
              </a:cxnLst>
              <a:rect l="l" t="t" r="r" b="b"/>
              <a:pathLst>
                <a:path w="2469975" h="1145553">
                  <a:moveTo>
                    <a:pt x="2469975" y="0"/>
                  </a:moveTo>
                  <a:lnTo>
                    <a:pt x="1324422" y="1145553"/>
                  </a:lnTo>
                  <a:lnTo>
                    <a:pt x="0" y="1145553"/>
                  </a:lnTo>
                  <a:lnTo>
                    <a:pt x="1145553" y="0"/>
                  </a:lnTo>
                  <a:close/>
                </a:path>
              </a:pathLst>
            </a:custGeom>
            <a:solidFill>
              <a:schemeClr val="accent6">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75000"/>
                  </a:schemeClr>
                </a:solidFill>
                <a:latin typeface="Arial" panose="020B0604020202020204" pitchFamily="34" charset="0"/>
                <a:ea typeface="微软雅黑" panose="020B0503020204020204" pitchFamily="34" charset="-122"/>
              </a:endParaRPr>
            </a:p>
          </p:txBody>
        </p:sp>
        <p:sp>
          <p:nvSpPr>
            <p:cNvPr id="45" name="Freeform 22">
              <a:extLst>
                <a:ext uri="{FF2B5EF4-FFF2-40B4-BE49-F238E27FC236}">
                  <a16:creationId xmlns:a16="http://schemas.microsoft.com/office/drawing/2014/main" id="{EA5696B6-4371-4CB4-BBDE-C9A4EFBFE8D3}"/>
                </a:ext>
              </a:extLst>
            </p:cNvPr>
            <p:cNvSpPr>
              <a:spLocks noEditPoints="1"/>
            </p:cNvSpPr>
            <p:nvPr/>
          </p:nvSpPr>
          <p:spPr bwMode="auto">
            <a:xfrm>
              <a:off x="5204679" y="3714118"/>
              <a:ext cx="340597" cy="399978"/>
            </a:xfrm>
            <a:custGeom>
              <a:avLst/>
              <a:gdLst>
                <a:gd name="T0" fmla="*/ 90 w 641"/>
                <a:gd name="T1" fmla="*/ 424 h 748"/>
                <a:gd name="T2" fmla="*/ 158 w 641"/>
                <a:gd name="T3" fmla="*/ 424 h 748"/>
                <a:gd name="T4" fmla="*/ 205 w 641"/>
                <a:gd name="T5" fmla="*/ 408 h 748"/>
                <a:gd name="T6" fmla="*/ 291 w 641"/>
                <a:gd name="T7" fmla="*/ 588 h 748"/>
                <a:gd name="T8" fmla="*/ 312 w 641"/>
                <a:gd name="T9" fmla="*/ 475 h 748"/>
                <a:gd name="T10" fmla="*/ 297 w 641"/>
                <a:gd name="T11" fmla="*/ 468 h 748"/>
                <a:gd name="T12" fmla="*/ 298 w 641"/>
                <a:gd name="T13" fmla="*/ 452 h 748"/>
                <a:gd name="T14" fmla="*/ 360 w 641"/>
                <a:gd name="T15" fmla="*/ 452 h 748"/>
                <a:gd name="T16" fmla="*/ 360 w 641"/>
                <a:gd name="T17" fmla="*/ 468 h 748"/>
                <a:gd name="T18" fmla="*/ 346 w 641"/>
                <a:gd name="T19" fmla="*/ 475 h 748"/>
                <a:gd name="T20" fmla="*/ 365 w 641"/>
                <a:gd name="T21" fmla="*/ 583 h 748"/>
                <a:gd name="T22" fmla="*/ 439 w 641"/>
                <a:gd name="T23" fmla="*/ 415 h 748"/>
                <a:gd name="T24" fmla="*/ 482 w 641"/>
                <a:gd name="T25" fmla="*/ 420 h 748"/>
                <a:gd name="T26" fmla="*/ 545 w 641"/>
                <a:gd name="T27" fmla="*/ 420 h 748"/>
                <a:gd name="T28" fmla="*/ 632 w 641"/>
                <a:gd name="T29" fmla="*/ 691 h 748"/>
                <a:gd name="T30" fmla="*/ 544 w 641"/>
                <a:gd name="T31" fmla="*/ 722 h 748"/>
                <a:gd name="T32" fmla="*/ 532 w 641"/>
                <a:gd name="T33" fmla="*/ 681 h 748"/>
                <a:gd name="T34" fmla="*/ 504 w 641"/>
                <a:gd name="T35" fmla="*/ 729 h 748"/>
                <a:gd name="T36" fmla="*/ 123 w 641"/>
                <a:gd name="T37" fmla="*/ 731 h 748"/>
                <a:gd name="T38" fmla="*/ 94 w 641"/>
                <a:gd name="T39" fmla="*/ 681 h 748"/>
                <a:gd name="T40" fmla="*/ 81 w 641"/>
                <a:gd name="T41" fmla="*/ 724 h 748"/>
                <a:gd name="T42" fmla="*/ 0 w 641"/>
                <a:gd name="T43" fmla="*/ 691 h 748"/>
                <a:gd name="T44" fmla="*/ 90 w 641"/>
                <a:gd name="T45" fmla="*/ 424 h 748"/>
                <a:gd name="T46" fmla="*/ 185 w 641"/>
                <a:gd name="T47" fmla="*/ 289 h 748"/>
                <a:gd name="T48" fmla="*/ 185 w 641"/>
                <a:gd name="T49" fmla="*/ 289 h 748"/>
                <a:gd name="T50" fmla="*/ 163 w 641"/>
                <a:gd name="T51" fmla="*/ 264 h 748"/>
                <a:gd name="T52" fmla="*/ 155 w 641"/>
                <a:gd name="T53" fmla="*/ 214 h 748"/>
                <a:gd name="T54" fmla="*/ 155 w 641"/>
                <a:gd name="T55" fmla="*/ 207 h 748"/>
                <a:gd name="T56" fmla="*/ 160 w 641"/>
                <a:gd name="T57" fmla="*/ 204 h 748"/>
                <a:gd name="T58" fmla="*/ 164 w 641"/>
                <a:gd name="T59" fmla="*/ 202 h 748"/>
                <a:gd name="T60" fmla="*/ 199 w 641"/>
                <a:gd name="T61" fmla="*/ 47 h 748"/>
                <a:gd name="T62" fmla="*/ 423 w 641"/>
                <a:gd name="T63" fmla="*/ 43 h 748"/>
                <a:gd name="T64" fmla="*/ 466 w 641"/>
                <a:gd name="T65" fmla="*/ 200 h 748"/>
                <a:gd name="T66" fmla="*/ 472 w 641"/>
                <a:gd name="T67" fmla="*/ 204 h 748"/>
                <a:gd name="T68" fmla="*/ 478 w 641"/>
                <a:gd name="T69" fmla="*/ 207 h 748"/>
                <a:gd name="T70" fmla="*/ 478 w 641"/>
                <a:gd name="T71" fmla="*/ 214 h 748"/>
                <a:gd name="T72" fmla="*/ 471 w 641"/>
                <a:gd name="T73" fmla="*/ 263 h 748"/>
                <a:gd name="T74" fmla="*/ 449 w 641"/>
                <a:gd name="T75" fmla="*/ 288 h 748"/>
                <a:gd name="T76" fmla="*/ 328 w 641"/>
                <a:gd name="T77" fmla="*/ 397 h 748"/>
                <a:gd name="T78" fmla="*/ 299 w 641"/>
                <a:gd name="T79" fmla="*/ 395 h 748"/>
                <a:gd name="T80" fmla="*/ 185 w 641"/>
                <a:gd name="T81" fmla="*/ 28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1" h="748">
                  <a:moveTo>
                    <a:pt x="90" y="424"/>
                  </a:moveTo>
                  <a:cubicBezTo>
                    <a:pt x="114" y="424"/>
                    <a:pt x="137" y="424"/>
                    <a:pt x="158" y="424"/>
                  </a:cubicBezTo>
                  <a:cubicBezTo>
                    <a:pt x="178" y="425"/>
                    <a:pt x="194" y="421"/>
                    <a:pt x="205" y="408"/>
                  </a:cubicBezTo>
                  <a:lnTo>
                    <a:pt x="291" y="588"/>
                  </a:lnTo>
                  <a:lnTo>
                    <a:pt x="312" y="475"/>
                  </a:lnTo>
                  <a:lnTo>
                    <a:pt x="297" y="468"/>
                  </a:lnTo>
                  <a:lnTo>
                    <a:pt x="298" y="452"/>
                  </a:lnTo>
                  <a:lnTo>
                    <a:pt x="360" y="452"/>
                  </a:lnTo>
                  <a:lnTo>
                    <a:pt x="360" y="468"/>
                  </a:lnTo>
                  <a:lnTo>
                    <a:pt x="346" y="475"/>
                  </a:lnTo>
                  <a:lnTo>
                    <a:pt x="365" y="583"/>
                  </a:lnTo>
                  <a:lnTo>
                    <a:pt x="439" y="415"/>
                  </a:lnTo>
                  <a:cubicBezTo>
                    <a:pt x="450" y="420"/>
                    <a:pt x="464" y="422"/>
                    <a:pt x="482" y="420"/>
                  </a:cubicBezTo>
                  <a:cubicBezTo>
                    <a:pt x="502" y="420"/>
                    <a:pt x="523" y="420"/>
                    <a:pt x="545" y="420"/>
                  </a:cubicBezTo>
                  <a:cubicBezTo>
                    <a:pt x="604" y="475"/>
                    <a:pt x="641" y="606"/>
                    <a:pt x="632" y="691"/>
                  </a:cubicBezTo>
                  <a:cubicBezTo>
                    <a:pt x="614" y="704"/>
                    <a:pt x="583" y="714"/>
                    <a:pt x="544" y="722"/>
                  </a:cubicBezTo>
                  <a:lnTo>
                    <a:pt x="532" y="681"/>
                  </a:lnTo>
                  <a:lnTo>
                    <a:pt x="504" y="729"/>
                  </a:lnTo>
                  <a:cubicBezTo>
                    <a:pt x="390" y="746"/>
                    <a:pt x="233" y="748"/>
                    <a:pt x="123" y="731"/>
                  </a:cubicBezTo>
                  <a:lnTo>
                    <a:pt x="94" y="681"/>
                  </a:lnTo>
                  <a:lnTo>
                    <a:pt x="81" y="724"/>
                  </a:lnTo>
                  <a:cubicBezTo>
                    <a:pt x="43" y="716"/>
                    <a:pt x="14" y="705"/>
                    <a:pt x="0" y="691"/>
                  </a:cubicBezTo>
                  <a:cubicBezTo>
                    <a:pt x="1" y="616"/>
                    <a:pt x="15" y="489"/>
                    <a:pt x="90" y="424"/>
                  </a:cubicBezTo>
                  <a:close/>
                  <a:moveTo>
                    <a:pt x="185" y="289"/>
                  </a:moveTo>
                  <a:lnTo>
                    <a:pt x="185" y="289"/>
                  </a:lnTo>
                  <a:cubicBezTo>
                    <a:pt x="175" y="284"/>
                    <a:pt x="168" y="275"/>
                    <a:pt x="163" y="264"/>
                  </a:cubicBezTo>
                  <a:cubicBezTo>
                    <a:pt x="157" y="251"/>
                    <a:pt x="155" y="234"/>
                    <a:pt x="155" y="214"/>
                  </a:cubicBezTo>
                  <a:lnTo>
                    <a:pt x="155" y="207"/>
                  </a:lnTo>
                  <a:lnTo>
                    <a:pt x="160" y="204"/>
                  </a:lnTo>
                  <a:cubicBezTo>
                    <a:pt x="162" y="203"/>
                    <a:pt x="163" y="202"/>
                    <a:pt x="164" y="202"/>
                  </a:cubicBezTo>
                  <a:cubicBezTo>
                    <a:pt x="152" y="117"/>
                    <a:pt x="162" y="78"/>
                    <a:pt x="199" y="47"/>
                  </a:cubicBezTo>
                  <a:cubicBezTo>
                    <a:pt x="256" y="0"/>
                    <a:pt x="365" y="0"/>
                    <a:pt x="423" y="43"/>
                  </a:cubicBezTo>
                  <a:cubicBezTo>
                    <a:pt x="463" y="72"/>
                    <a:pt x="477" y="123"/>
                    <a:pt x="466" y="200"/>
                  </a:cubicBezTo>
                  <a:cubicBezTo>
                    <a:pt x="468" y="201"/>
                    <a:pt x="470" y="202"/>
                    <a:pt x="472" y="204"/>
                  </a:cubicBezTo>
                  <a:lnTo>
                    <a:pt x="478" y="207"/>
                  </a:lnTo>
                  <a:lnTo>
                    <a:pt x="478" y="214"/>
                  </a:lnTo>
                  <a:cubicBezTo>
                    <a:pt x="478" y="233"/>
                    <a:pt x="476" y="250"/>
                    <a:pt x="471" y="263"/>
                  </a:cubicBezTo>
                  <a:cubicBezTo>
                    <a:pt x="466" y="275"/>
                    <a:pt x="459" y="283"/>
                    <a:pt x="449" y="288"/>
                  </a:cubicBezTo>
                  <a:cubicBezTo>
                    <a:pt x="434" y="338"/>
                    <a:pt x="381" y="392"/>
                    <a:pt x="328" y="397"/>
                  </a:cubicBezTo>
                  <a:cubicBezTo>
                    <a:pt x="319" y="398"/>
                    <a:pt x="308" y="398"/>
                    <a:pt x="299" y="395"/>
                  </a:cubicBezTo>
                  <a:cubicBezTo>
                    <a:pt x="241" y="374"/>
                    <a:pt x="203" y="350"/>
                    <a:pt x="185" y="289"/>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lumMod val="75000"/>
                  </a:schemeClr>
                </a:solidFill>
                <a:ea typeface="微软雅黑" panose="020B0503020204020204" pitchFamily="34" charset="-122"/>
              </a:endParaRPr>
            </a:p>
          </p:txBody>
        </p:sp>
        <p:sp>
          <p:nvSpPr>
            <p:cNvPr id="46" name="任意多边形: 形状 45">
              <a:extLst>
                <a:ext uri="{FF2B5EF4-FFF2-40B4-BE49-F238E27FC236}">
                  <a16:creationId xmlns:a16="http://schemas.microsoft.com/office/drawing/2014/main" id="{4949A2D0-4B02-4324-BD0B-AED673C139FF}"/>
                </a:ext>
              </a:extLst>
            </p:cNvPr>
            <p:cNvSpPr/>
            <p:nvPr/>
          </p:nvSpPr>
          <p:spPr>
            <a:xfrm flipH="1">
              <a:off x="3720547" y="2209153"/>
              <a:ext cx="1824727" cy="1195076"/>
            </a:xfrm>
            <a:custGeom>
              <a:avLst/>
              <a:gdLst>
                <a:gd name="connsiteX0" fmla="*/ 0 w 2964581"/>
                <a:gd name="connsiteY0" fmla="*/ 808522 h 808522"/>
                <a:gd name="connsiteX1" fmla="*/ 0 w 2964581"/>
                <a:gd name="connsiteY1" fmla="*/ 0 h 808522"/>
                <a:gd name="connsiteX2" fmla="*/ 2964581 w 2964581"/>
                <a:gd name="connsiteY2" fmla="*/ 0 h 808522"/>
              </a:gdLst>
              <a:ahLst/>
              <a:cxnLst>
                <a:cxn ang="0">
                  <a:pos x="connsiteX0" y="connsiteY0"/>
                </a:cxn>
                <a:cxn ang="0">
                  <a:pos x="connsiteX1" y="connsiteY1"/>
                </a:cxn>
                <a:cxn ang="0">
                  <a:pos x="connsiteX2" y="connsiteY2"/>
                </a:cxn>
              </a:cxnLst>
              <a:rect l="l" t="t" r="r" b="b"/>
              <a:pathLst>
                <a:path w="2964581" h="808522">
                  <a:moveTo>
                    <a:pt x="0" y="808522"/>
                  </a:moveTo>
                  <a:lnTo>
                    <a:pt x="0" y="0"/>
                  </a:lnTo>
                  <a:lnTo>
                    <a:pt x="2964581" y="0"/>
                  </a:lnTo>
                </a:path>
              </a:pathLst>
            </a:custGeom>
            <a:ln w="19050">
              <a:solidFill>
                <a:schemeClr val="accent2">
                  <a:lumMod val="75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47" name="任意多边形: 形状 46">
              <a:extLst>
                <a:ext uri="{FF2B5EF4-FFF2-40B4-BE49-F238E27FC236}">
                  <a16:creationId xmlns:a16="http://schemas.microsoft.com/office/drawing/2014/main" id="{E8C9DE6C-5F09-4AA0-ACE5-2BBF0CA3B733}"/>
                </a:ext>
              </a:extLst>
            </p:cNvPr>
            <p:cNvSpPr/>
            <p:nvPr/>
          </p:nvSpPr>
          <p:spPr>
            <a:xfrm flipV="1">
              <a:off x="6710389" y="3628566"/>
              <a:ext cx="2389453" cy="783296"/>
            </a:xfrm>
            <a:custGeom>
              <a:avLst/>
              <a:gdLst>
                <a:gd name="connsiteX0" fmla="*/ 0 w 2964581"/>
                <a:gd name="connsiteY0" fmla="*/ 808522 h 808522"/>
                <a:gd name="connsiteX1" fmla="*/ 0 w 2964581"/>
                <a:gd name="connsiteY1" fmla="*/ 0 h 808522"/>
                <a:gd name="connsiteX2" fmla="*/ 2964581 w 2964581"/>
                <a:gd name="connsiteY2" fmla="*/ 0 h 808522"/>
              </a:gdLst>
              <a:ahLst/>
              <a:cxnLst>
                <a:cxn ang="0">
                  <a:pos x="connsiteX0" y="connsiteY0"/>
                </a:cxn>
                <a:cxn ang="0">
                  <a:pos x="connsiteX1" y="connsiteY1"/>
                </a:cxn>
                <a:cxn ang="0">
                  <a:pos x="connsiteX2" y="connsiteY2"/>
                </a:cxn>
              </a:cxnLst>
              <a:rect l="l" t="t" r="r" b="b"/>
              <a:pathLst>
                <a:path w="2964581" h="808522">
                  <a:moveTo>
                    <a:pt x="0" y="808522"/>
                  </a:moveTo>
                  <a:lnTo>
                    <a:pt x="0" y="0"/>
                  </a:lnTo>
                  <a:lnTo>
                    <a:pt x="2964581" y="0"/>
                  </a:lnTo>
                </a:path>
              </a:pathLst>
            </a:custGeom>
            <a:ln w="19050">
              <a:solidFill>
                <a:schemeClr val="accent1">
                  <a:lumMod val="75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49" name="任意多边形: 形状 48">
              <a:extLst>
                <a:ext uri="{FF2B5EF4-FFF2-40B4-BE49-F238E27FC236}">
                  <a16:creationId xmlns:a16="http://schemas.microsoft.com/office/drawing/2014/main" id="{139C1064-0A13-43CF-8B13-0D4643ACB31A}"/>
                </a:ext>
              </a:extLst>
            </p:cNvPr>
            <p:cNvSpPr/>
            <p:nvPr/>
          </p:nvSpPr>
          <p:spPr>
            <a:xfrm flipH="1" flipV="1">
              <a:off x="3720546" y="3714522"/>
              <a:ext cx="893229" cy="1511641"/>
            </a:xfrm>
            <a:custGeom>
              <a:avLst/>
              <a:gdLst>
                <a:gd name="connsiteX0" fmla="*/ 0 w 2964581"/>
                <a:gd name="connsiteY0" fmla="*/ 808522 h 808522"/>
                <a:gd name="connsiteX1" fmla="*/ 0 w 2964581"/>
                <a:gd name="connsiteY1" fmla="*/ 0 h 808522"/>
                <a:gd name="connsiteX2" fmla="*/ 2964581 w 2964581"/>
                <a:gd name="connsiteY2" fmla="*/ 0 h 808522"/>
              </a:gdLst>
              <a:ahLst/>
              <a:cxnLst>
                <a:cxn ang="0">
                  <a:pos x="connsiteX0" y="connsiteY0"/>
                </a:cxn>
                <a:cxn ang="0">
                  <a:pos x="connsiteX1" y="connsiteY1"/>
                </a:cxn>
                <a:cxn ang="0">
                  <a:pos x="connsiteX2" y="connsiteY2"/>
                </a:cxn>
              </a:cxnLst>
              <a:rect l="l" t="t" r="r" b="b"/>
              <a:pathLst>
                <a:path w="2964581" h="808522">
                  <a:moveTo>
                    <a:pt x="0" y="808522"/>
                  </a:moveTo>
                  <a:lnTo>
                    <a:pt x="0" y="0"/>
                  </a:lnTo>
                  <a:lnTo>
                    <a:pt x="2964581" y="0"/>
                  </a:lnTo>
                </a:path>
              </a:pathLst>
            </a:custGeom>
            <a:ln w="19050">
              <a:solidFill>
                <a:schemeClr val="accent1">
                  <a:lumMod val="75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51" name="文本框 50">
              <a:extLst>
                <a:ext uri="{FF2B5EF4-FFF2-40B4-BE49-F238E27FC236}">
                  <a16:creationId xmlns:a16="http://schemas.microsoft.com/office/drawing/2014/main" id="{5FE5F718-AE65-4BD4-9657-31AD9795E8EC}"/>
                </a:ext>
              </a:extLst>
            </p:cNvPr>
            <p:cNvSpPr txBox="1"/>
            <p:nvPr/>
          </p:nvSpPr>
          <p:spPr>
            <a:xfrm>
              <a:off x="1598889" y="1910328"/>
              <a:ext cx="1986132" cy="673128"/>
            </a:xfrm>
            <a:prstGeom prst="rect">
              <a:avLst/>
            </a:prstGeom>
            <a:noFill/>
            <a:ln>
              <a:noFill/>
            </a:ln>
          </p:spPr>
          <p:txBody>
            <a:bodyPr wrap="square" rtlCol="0">
              <a:spAutoFit/>
            </a:bodyPr>
            <a:lstStyle/>
            <a:p>
              <a:pPr algn="r"/>
              <a:r>
                <a:rPr lang="en-US" altLang="zh-CN" sz="32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rPr>
                <a:t>Flask</a:t>
              </a:r>
              <a:endParaRPr lang="zh-CN" altLang="en-US" sz="24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endParaRPr>
            </a:p>
          </p:txBody>
        </p:sp>
        <p:sp>
          <p:nvSpPr>
            <p:cNvPr id="53" name="文本框 52">
              <a:extLst>
                <a:ext uri="{FF2B5EF4-FFF2-40B4-BE49-F238E27FC236}">
                  <a16:creationId xmlns:a16="http://schemas.microsoft.com/office/drawing/2014/main" id="{CC337299-EAEA-4003-B813-E70B3E89FABD}"/>
                </a:ext>
              </a:extLst>
            </p:cNvPr>
            <p:cNvSpPr txBox="1"/>
            <p:nvPr/>
          </p:nvSpPr>
          <p:spPr>
            <a:xfrm>
              <a:off x="1587313" y="4956335"/>
              <a:ext cx="1986131" cy="673128"/>
            </a:xfrm>
            <a:prstGeom prst="rect">
              <a:avLst/>
            </a:prstGeom>
            <a:noFill/>
            <a:ln>
              <a:noFill/>
            </a:ln>
          </p:spPr>
          <p:txBody>
            <a:bodyPr wrap="square" rtlCol="0">
              <a:spAutoFit/>
            </a:bodyPr>
            <a:lstStyle/>
            <a:p>
              <a:pPr algn="r"/>
              <a:r>
                <a:rPr lang="en-US" altLang="zh-CN" sz="32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rPr>
                <a:t>HTML</a:t>
              </a:r>
              <a:endParaRPr lang="zh-CN" altLang="en-US" sz="24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endParaRPr>
            </a:p>
          </p:txBody>
        </p:sp>
        <p:sp>
          <p:nvSpPr>
            <p:cNvPr id="57" name="文本框 56">
              <a:extLst>
                <a:ext uri="{FF2B5EF4-FFF2-40B4-BE49-F238E27FC236}">
                  <a16:creationId xmlns:a16="http://schemas.microsoft.com/office/drawing/2014/main" id="{E77A045C-2BB9-4E43-95B5-AAB80BDDED5E}"/>
                </a:ext>
              </a:extLst>
            </p:cNvPr>
            <p:cNvSpPr txBox="1"/>
            <p:nvPr/>
          </p:nvSpPr>
          <p:spPr>
            <a:xfrm>
              <a:off x="9266750" y="4112323"/>
              <a:ext cx="1986132" cy="673128"/>
            </a:xfrm>
            <a:prstGeom prst="rect">
              <a:avLst/>
            </a:prstGeom>
            <a:noFill/>
            <a:ln>
              <a:noFill/>
            </a:ln>
          </p:spPr>
          <p:txBody>
            <a:bodyPr wrap="square" rtlCol="0">
              <a:spAutoFit/>
            </a:bodyPr>
            <a:lstStyle/>
            <a:p>
              <a:r>
                <a:rPr lang="en-US" altLang="zh-CN" sz="32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rPr>
                <a:t>D3</a:t>
              </a:r>
              <a:endParaRPr lang="zh-CN" altLang="en-US" sz="3200" spc="3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endParaRPr>
            </a:p>
          </p:txBody>
        </p:sp>
      </p:grpSp>
    </p:spTree>
    <p:extLst>
      <p:ext uri="{BB962C8B-B14F-4D97-AF65-F5344CB8AC3E}">
        <p14:creationId xmlns:p14="http://schemas.microsoft.com/office/powerpoint/2010/main" val="349424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504136" y="399471"/>
            <a:ext cx="11303904"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3BE1202B-95FC-4152-889F-43ECCF743FAB}"/>
              </a:ext>
            </a:extLst>
          </p:cNvPr>
          <p:cNvSpPr txBox="1"/>
          <p:nvPr/>
        </p:nvSpPr>
        <p:spPr>
          <a:xfrm>
            <a:off x="4762274" y="519557"/>
            <a:ext cx="2642070" cy="646331"/>
          </a:xfrm>
          <a:prstGeom prst="rect">
            <a:avLst/>
          </a:prstGeom>
          <a:noFill/>
        </p:spPr>
        <p:txBody>
          <a:bodyPr wrap="none" rtlCol="0">
            <a:spAutoFit/>
          </a:bodyPr>
          <a:lstStyle/>
          <a:p>
            <a:pPr algn="ctr"/>
            <a:r>
              <a:rPr lang="en-US" altLang="zh-CN" sz="36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rPr>
              <a:t>Future Work</a:t>
            </a:r>
            <a:endParaRPr lang="zh-CN" altLang="en-US" sz="3600" dirty="0">
              <a:solidFill>
                <a:schemeClr val="tx1">
                  <a:lumMod val="75000"/>
                </a:schemeClr>
              </a:solidFill>
              <a:latin typeface="等线" panose="02010600030101010101" pitchFamily="2" charset="-122"/>
              <a:ea typeface="等线" panose="02010600030101010101" pitchFamily="2" charset="-122"/>
              <a:cs typeface="阿里巴巴普惠体 R" panose="00020600040101010101" pitchFamily="18" charset="-122"/>
            </a:endParaRPr>
          </a:p>
        </p:txBody>
      </p:sp>
      <p:grpSp>
        <p:nvGrpSpPr>
          <p:cNvPr id="14" name="组合 13">
            <a:extLst>
              <a:ext uri="{FF2B5EF4-FFF2-40B4-BE49-F238E27FC236}">
                <a16:creationId xmlns:a16="http://schemas.microsoft.com/office/drawing/2014/main" id="{1D042C20-8A5C-4C7D-BE4B-B93F003466E8}"/>
              </a:ext>
            </a:extLst>
          </p:cNvPr>
          <p:cNvGrpSpPr/>
          <p:nvPr/>
        </p:nvGrpSpPr>
        <p:grpSpPr>
          <a:xfrm>
            <a:off x="2217562" y="2671091"/>
            <a:ext cx="8309812" cy="2140702"/>
            <a:chOff x="657625" y="2433144"/>
            <a:chExt cx="11127935" cy="2866684"/>
          </a:xfrm>
        </p:grpSpPr>
        <p:sp>
          <p:nvSpPr>
            <p:cNvPr id="15" name="椭圆 14">
              <a:extLst>
                <a:ext uri="{FF2B5EF4-FFF2-40B4-BE49-F238E27FC236}">
                  <a16:creationId xmlns:a16="http://schemas.microsoft.com/office/drawing/2014/main" id="{AEDF48DB-0BA9-4AA2-B200-2F858CA9BA37}"/>
                </a:ext>
              </a:extLst>
            </p:cNvPr>
            <p:cNvSpPr/>
            <p:nvPr/>
          </p:nvSpPr>
          <p:spPr>
            <a:xfrm>
              <a:off x="3970552" y="2990186"/>
              <a:ext cx="1752600" cy="17526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grpSp>
          <p:nvGrpSpPr>
            <p:cNvPr id="16" name="组合 15">
              <a:extLst>
                <a:ext uri="{FF2B5EF4-FFF2-40B4-BE49-F238E27FC236}">
                  <a16:creationId xmlns:a16="http://schemas.microsoft.com/office/drawing/2014/main" id="{5CA96DFD-5EDB-4DF1-96AF-0B986FB83AD2}"/>
                </a:ext>
              </a:extLst>
            </p:cNvPr>
            <p:cNvGrpSpPr/>
            <p:nvPr/>
          </p:nvGrpSpPr>
          <p:grpSpPr>
            <a:xfrm>
              <a:off x="4679157" y="3622036"/>
              <a:ext cx="335391" cy="488901"/>
              <a:chOff x="4679157" y="2462522"/>
              <a:chExt cx="335391" cy="488901"/>
            </a:xfrm>
          </p:grpSpPr>
          <p:sp>
            <p:nvSpPr>
              <p:cNvPr id="29" name="AutoShape 113">
                <a:extLst>
                  <a:ext uri="{FF2B5EF4-FFF2-40B4-BE49-F238E27FC236}">
                    <a16:creationId xmlns:a16="http://schemas.microsoft.com/office/drawing/2014/main" id="{F7E1998F-3F4B-479C-BAFB-06BA64AFA8F2}"/>
                  </a:ext>
                </a:extLst>
              </p:cNvPr>
              <p:cNvSpPr/>
              <p:nvPr/>
            </p:nvSpPr>
            <p:spPr bwMode="auto">
              <a:xfrm>
                <a:off x="4679157" y="2462522"/>
                <a:ext cx="335391" cy="488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solidFill>
                <a:schemeClr val="bg1"/>
              </a:solidFill>
              <a:ln w="12700">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sp>
            <p:nvSpPr>
              <p:cNvPr id="30" name="AutoShape 114">
                <a:extLst>
                  <a:ext uri="{FF2B5EF4-FFF2-40B4-BE49-F238E27FC236}">
                    <a16:creationId xmlns:a16="http://schemas.microsoft.com/office/drawing/2014/main" id="{A25FF1A9-2F3E-4C12-8EB8-F1F580E00C1E}"/>
                  </a:ext>
                </a:extLst>
              </p:cNvPr>
              <p:cNvSpPr/>
              <p:nvPr/>
            </p:nvSpPr>
            <p:spPr bwMode="auto">
              <a:xfrm>
                <a:off x="4755079" y="2539279"/>
                <a:ext cx="99281" cy="992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solidFill>
                <a:schemeClr val="bg1"/>
              </a:solidFill>
              <a:ln w="12700">
                <a:noFill/>
                <a:prstDash val="solid"/>
                <a:miter lim="0"/>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grpSp>
        <p:sp>
          <p:nvSpPr>
            <p:cNvPr id="17" name="椭圆 16">
              <a:extLst>
                <a:ext uri="{FF2B5EF4-FFF2-40B4-BE49-F238E27FC236}">
                  <a16:creationId xmlns:a16="http://schemas.microsoft.com/office/drawing/2014/main" id="{F83F61D4-089D-4944-A72B-475A35F1AF8E}"/>
                </a:ext>
              </a:extLst>
            </p:cNvPr>
            <p:cNvSpPr/>
            <p:nvPr/>
          </p:nvSpPr>
          <p:spPr>
            <a:xfrm>
              <a:off x="6724686" y="2990186"/>
              <a:ext cx="1752600" cy="1752600"/>
            </a:xfrm>
            <a:prstGeom prst="ellipse">
              <a:avLst/>
            </a:prstGeom>
            <a:solidFill>
              <a:schemeClr val="accent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18" name="AutoShape 112">
              <a:extLst>
                <a:ext uri="{FF2B5EF4-FFF2-40B4-BE49-F238E27FC236}">
                  <a16:creationId xmlns:a16="http://schemas.microsoft.com/office/drawing/2014/main" id="{6BA4E5EF-9E41-442B-B52D-8642C0739EA4}"/>
                </a:ext>
              </a:extLst>
            </p:cNvPr>
            <p:cNvSpPr/>
            <p:nvPr/>
          </p:nvSpPr>
          <p:spPr bwMode="auto">
            <a:xfrm>
              <a:off x="7356953" y="3622036"/>
              <a:ext cx="488067" cy="488901"/>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sp>
          <p:nvSpPr>
            <p:cNvPr id="19" name="椭圆 18">
              <a:extLst>
                <a:ext uri="{FF2B5EF4-FFF2-40B4-BE49-F238E27FC236}">
                  <a16:creationId xmlns:a16="http://schemas.microsoft.com/office/drawing/2014/main" id="{0F6B592B-0224-451A-88DE-7AC2738E58AA}"/>
                </a:ext>
              </a:extLst>
            </p:cNvPr>
            <p:cNvSpPr/>
            <p:nvPr/>
          </p:nvSpPr>
          <p:spPr>
            <a:xfrm>
              <a:off x="9478819" y="2990186"/>
              <a:ext cx="1752600" cy="1752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20" name="椭圆 19">
              <a:extLst>
                <a:ext uri="{FF2B5EF4-FFF2-40B4-BE49-F238E27FC236}">
                  <a16:creationId xmlns:a16="http://schemas.microsoft.com/office/drawing/2014/main" id="{B9E8F022-11EF-4138-83F7-61A370A991ED}"/>
                </a:ext>
              </a:extLst>
            </p:cNvPr>
            <p:cNvSpPr/>
            <p:nvPr/>
          </p:nvSpPr>
          <p:spPr>
            <a:xfrm>
              <a:off x="9478819" y="2990186"/>
              <a:ext cx="1752600" cy="17526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21" name="AutoShape 59">
              <a:extLst>
                <a:ext uri="{FF2B5EF4-FFF2-40B4-BE49-F238E27FC236}">
                  <a16:creationId xmlns:a16="http://schemas.microsoft.com/office/drawing/2014/main" id="{0B34118B-7D38-4BDD-A6AA-9182861DF9BA}"/>
                </a:ext>
              </a:extLst>
            </p:cNvPr>
            <p:cNvSpPr/>
            <p:nvPr/>
          </p:nvSpPr>
          <p:spPr bwMode="auto">
            <a:xfrm>
              <a:off x="10110669" y="3622453"/>
              <a:ext cx="488901" cy="48806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sp>
          <p:nvSpPr>
            <p:cNvPr id="24" name="椭圆 23">
              <a:extLst>
                <a:ext uri="{FF2B5EF4-FFF2-40B4-BE49-F238E27FC236}">
                  <a16:creationId xmlns:a16="http://schemas.microsoft.com/office/drawing/2014/main" id="{31376FDE-DFF8-4B17-8399-B7B0FBCB58D9}"/>
                </a:ext>
              </a:extLst>
            </p:cNvPr>
            <p:cNvSpPr/>
            <p:nvPr/>
          </p:nvSpPr>
          <p:spPr>
            <a:xfrm>
              <a:off x="1216418" y="2990186"/>
              <a:ext cx="1752600" cy="1752600"/>
            </a:xfrm>
            <a:prstGeom prst="ellipse">
              <a:avLst/>
            </a:prstGeom>
            <a:solidFill>
              <a:schemeClr val="accent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grpSp>
          <p:nvGrpSpPr>
            <p:cNvPr id="25" name="组合 24">
              <a:extLst>
                <a:ext uri="{FF2B5EF4-FFF2-40B4-BE49-F238E27FC236}">
                  <a16:creationId xmlns:a16="http://schemas.microsoft.com/office/drawing/2014/main" id="{19A4E67A-6065-4D5E-A4B8-FAFB8E20A980}"/>
                </a:ext>
              </a:extLst>
            </p:cNvPr>
            <p:cNvGrpSpPr/>
            <p:nvPr/>
          </p:nvGrpSpPr>
          <p:grpSpPr>
            <a:xfrm>
              <a:off x="1848268" y="3622453"/>
              <a:ext cx="488901" cy="488067"/>
              <a:chOff x="1848268" y="2462939"/>
              <a:chExt cx="488901" cy="488067"/>
            </a:xfrm>
            <a:solidFill>
              <a:schemeClr val="bg1"/>
            </a:solidFill>
          </p:grpSpPr>
          <p:sp>
            <p:nvSpPr>
              <p:cNvPr id="27" name="AutoShape 128">
                <a:extLst>
                  <a:ext uri="{FF2B5EF4-FFF2-40B4-BE49-F238E27FC236}">
                    <a16:creationId xmlns:a16="http://schemas.microsoft.com/office/drawing/2014/main" id="{925EC0BD-962D-4700-B62F-BE06A4DD67A2}"/>
                  </a:ext>
                </a:extLst>
              </p:cNvPr>
              <p:cNvSpPr/>
              <p:nvPr/>
            </p:nvSpPr>
            <p:spPr bwMode="auto">
              <a:xfrm>
                <a:off x="1848268" y="2462939"/>
                <a:ext cx="488901" cy="4880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sp>
            <p:nvSpPr>
              <p:cNvPr id="28" name="AutoShape 129">
                <a:extLst>
                  <a:ext uri="{FF2B5EF4-FFF2-40B4-BE49-F238E27FC236}">
                    <a16:creationId xmlns:a16="http://schemas.microsoft.com/office/drawing/2014/main" id="{4CED1536-1EDA-4D30-A16D-CB6B918D3974}"/>
                  </a:ext>
                </a:extLst>
              </p:cNvPr>
              <p:cNvSpPr/>
              <p:nvPr/>
            </p:nvSpPr>
            <p:spPr bwMode="auto">
              <a:xfrm>
                <a:off x="2143745" y="2539279"/>
                <a:ext cx="121808" cy="12180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grpSp>
        <p:sp>
          <p:nvSpPr>
            <p:cNvPr id="26" name="任意多边形: 形状 25">
              <a:extLst>
                <a:ext uri="{FF2B5EF4-FFF2-40B4-BE49-F238E27FC236}">
                  <a16:creationId xmlns:a16="http://schemas.microsoft.com/office/drawing/2014/main" id="{0AE8E1AF-773E-471F-B403-0231BBF8FF53}"/>
                </a:ext>
              </a:extLst>
            </p:cNvPr>
            <p:cNvSpPr/>
            <p:nvPr/>
          </p:nvSpPr>
          <p:spPr>
            <a:xfrm>
              <a:off x="657625" y="2433144"/>
              <a:ext cx="11127935" cy="2866684"/>
            </a:xfrm>
            <a:custGeom>
              <a:avLst/>
              <a:gdLst>
                <a:gd name="connsiteX0" fmla="*/ 4265713 w 11335379"/>
                <a:gd name="connsiteY0" fmla="*/ 39 h 2920124"/>
                <a:gd name="connsiteX1" fmla="*/ 5750773 w 11335379"/>
                <a:gd name="connsiteY1" fmla="*/ 1453070 h 2920124"/>
                <a:gd name="connsiteX2" fmla="*/ 5744942 w 11335379"/>
                <a:gd name="connsiteY2" fmla="*/ 1453155 h 2920124"/>
                <a:gd name="connsiteX3" fmla="*/ 5770838 w 11335379"/>
                <a:gd name="connsiteY3" fmla="*/ 1711269 h 2920124"/>
                <a:gd name="connsiteX4" fmla="*/ 7059105 w 11335379"/>
                <a:gd name="connsiteY4" fmla="*/ 2770132 h 2920124"/>
                <a:gd name="connsiteX5" fmla="*/ 8362625 w 11335379"/>
                <a:gd name="connsiteY5" fmla="*/ 1730105 h 2920124"/>
                <a:gd name="connsiteX6" fmla="*/ 8392027 w 11335379"/>
                <a:gd name="connsiteY6" fmla="*/ 1474500 h 2920124"/>
                <a:gd name="connsiteX7" fmla="*/ 8386534 w 11335379"/>
                <a:gd name="connsiteY7" fmla="*/ 1474500 h 2920124"/>
                <a:gd name="connsiteX8" fmla="*/ 9850319 w 11335379"/>
                <a:gd name="connsiteY8" fmla="*/ 39 h 2920124"/>
                <a:gd name="connsiteX9" fmla="*/ 11335379 w 11335379"/>
                <a:gd name="connsiteY9" fmla="*/ 1453070 h 2920124"/>
                <a:gd name="connsiteX10" fmla="*/ 11185437 w 11335379"/>
                <a:gd name="connsiteY10" fmla="*/ 1455249 h 2920124"/>
                <a:gd name="connsiteX11" fmla="*/ 9851408 w 11335379"/>
                <a:gd name="connsiteY11" fmla="*/ 149992 h 2920124"/>
                <a:gd name="connsiteX12" fmla="*/ 8563141 w 11335379"/>
                <a:gd name="connsiteY12" fmla="*/ 1208855 h 2920124"/>
                <a:gd name="connsiteX13" fmla="*/ 8537246 w 11335379"/>
                <a:gd name="connsiteY13" fmla="*/ 1466969 h 2920124"/>
                <a:gd name="connsiteX14" fmla="*/ 8543076 w 11335379"/>
                <a:gd name="connsiteY14" fmla="*/ 1467054 h 2920124"/>
                <a:gd name="connsiteX15" fmla="*/ 7058016 w 11335379"/>
                <a:gd name="connsiteY15" fmla="*/ 2920085 h 2920124"/>
                <a:gd name="connsiteX16" fmla="*/ 5594231 w 11335379"/>
                <a:gd name="connsiteY16" fmla="*/ 1445624 h 2920124"/>
                <a:gd name="connsiteX17" fmla="*/ 5599724 w 11335379"/>
                <a:gd name="connsiteY17" fmla="*/ 1445624 h 2920124"/>
                <a:gd name="connsiteX18" fmla="*/ 5570322 w 11335379"/>
                <a:gd name="connsiteY18" fmla="*/ 1190020 h 2920124"/>
                <a:gd name="connsiteX19" fmla="*/ 4266802 w 11335379"/>
                <a:gd name="connsiteY19" fmla="*/ 149992 h 2920124"/>
                <a:gd name="connsiteX20" fmla="*/ 2951884 w 11335379"/>
                <a:gd name="connsiteY20" fmla="*/ 1474500 h 2920124"/>
                <a:gd name="connsiteX21" fmla="*/ 2947989 w 11335379"/>
                <a:gd name="connsiteY21" fmla="*/ 1474500 h 2920124"/>
                <a:gd name="connsiteX22" fmla="*/ 2914882 w 11335379"/>
                <a:gd name="connsiteY22" fmla="*/ 1762311 h 2920124"/>
                <a:gd name="connsiteX23" fmla="*/ 1463785 w 11335379"/>
                <a:gd name="connsiteY23" fmla="*/ 2920085 h 2920124"/>
                <a:gd name="connsiteX24" fmla="*/ 0 w 11335379"/>
                <a:gd name="connsiteY24" fmla="*/ 1445624 h 2920124"/>
                <a:gd name="connsiteX25" fmla="*/ 149956 w 11335379"/>
                <a:gd name="connsiteY25" fmla="*/ 1445624 h 2920124"/>
                <a:gd name="connsiteX26" fmla="*/ 1464874 w 11335379"/>
                <a:gd name="connsiteY26" fmla="*/ 2770132 h 2920124"/>
                <a:gd name="connsiteX27" fmla="*/ 2798903 w 11335379"/>
                <a:gd name="connsiteY27" fmla="*/ 1464875 h 2920124"/>
                <a:gd name="connsiteX28" fmla="*/ 2802888 w 11335379"/>
                <a:gd name="connsiteY28" fmla="*/ 1464933 h 2920124"/>
                <a:gd name="connsiteX29" fmla="*/ 2831597 w 11335379"/>
                <a:gd name="connsiteY29" fmla="*/ 1178781 h 2920124"/>
                <a:gd name="connsiteX30" fmla="*/ 4265713 w 11335379"/>
                <a:gd name="connsiteY30" fmla="*/ 39 h 2920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335379" h="2920124">
                  <a:moveTo>
                    <a:pt x="4265713" y="39"/>
                  </a:moveTo>
                  <a:cubicBezTo>
                    <a:pt x="5075854" y="-5849"/>
                    <a:pt x="5738998" y="642993"/>
                    <a:pt x="5750773" y="1453070"/>
                  </a:cubicBezTo>
                  <a:lnTo>
                    <a:pt x="5744942" y="1453155"/>
                  </a:lnTo>
                  <a:lnTo>
                    <a:pt x="5770838" y="1711269"/>
                  </a:lnTo>
                  <a:cubicBezTo>
                    <a:pt x="5893175" y="2312097"/>
                    <a:pt x="6422324" y="2765504"/>
                    <a:pt x="7059105" y="2770132"/>
                  </a:cubicBezTo>
                  <a:cubicBezTo>
                    <a:pt x="7695886" y="2774760"/>
                    <a:pt x="8231568" y="2329091"/>
                    <a:pt x="8362625" y="1730105"/>
                  </a:cubicBezTo>
                  <a:lnTo>
                    <a:pt x="8392027" y="1474500"/>
                  </a:lnTo>
                  <a:lnTo>
                    <a:pt x="8386534" y="1474500"/>
                  </a:lnTo>
                  <a:cubicBezTo>
                    <a:pt x="8386534" y="664338"/>
                    <a:pt x="9040178" y="5926"/>
                    <a:pt x="9850319" y="39"/>
                  </a:cubicBezTo>
                  <a:cubicBezTo>
                    <a:pt x="10660460" y="-5849"/>
                    <a:pt x="11323604" y="642993"/>
                    <a:pt x="11335379" y="1453070"/>
                  </a:cubicBezTo>
                  <a:lnTo>
                    <a:pt x="11185437" y="1455249"/>
                  </a:lnTo>
                  <a:cubicBezTo>
                    <a:pt x="11174860" y="727557"/>
                    <a:pt x="10579158" y="144703"/>
                    <a:pt x="9851408" y="149992"/>
                  </a:cubicBezTo>
                  <a:cubicBezTo>
                    <a:pt x="9214627" y="154620"/>
                    <a:pt x="8685479" y="608027"/>
                    <a:pt x="8563141" y="1208855"/>
                  </a:cubicBezTo>
                  <a:lnTo>
                    <a:pt x="8537246" y="1466969"/>
                  </a:lnTo>
                  <a:lnTo>
                    <a:pt x="8543076" y="1467054"/>
                  </a:lnTo>
                  <a:cubicBezTo>
                    <a:pt x="8531301" y="2277131"/>
                    <a:pt x="7868157" y="2925973"/>
                    <a:pt x="7058016" y="2920085"/>
                  </a:cubicBezTo>
                  <a:cubicBezTo>
                    <a:pt x="6247875" y="2914198"/>
                    <a:pt x="5594231" y="2255786"/>
                    <a:pt x="5594231" y="1445624"/>
                  </a:cubicBezTo>
                  <a:lnTo>
                    <a:pt x="5599724" y="1445624"/>
                  </a:lnTo>
                  <a:lnTo>
                    <a:pt x="5570322" y="1190020"/>
                  </a:lnTo>
                  <a:cubicBezTo>
                    <a:pt x="5439265" y="591033"/>
                    <a:pt x="4903583" y="145364"/>
                    <a:pt x="4266802" y="149992"/>
                  </a:cubicBezTo>
                  <a:cubicBezTo>
                    <a:pt x="3539052" y="155281"/>
                    <a:pt x="2951884" y="746731"/>
                    <a:pt x="2951884" y="1474500"/>
                  </a:cubicBezTo>
                  <a:lnTo>
                    <a:pt x="2947989" y="1474500"/>
                  </a:lnTo>
                  <a:lnTo>
                    <a:pt x="2914882" y="1762311"/>
                  </a:lnTo>
                  <a:cubicBezTo>
                    <a:pt x="2768987" y="2429112"/>
                    <a:pt x="2172658" y="2925237"/>
                    <a:pt x="1463785" y="2920085"/>
                  </a:cubicBezTo>
                  <a:cubicBezTo>
                    <a:pt x="653644" y="2914198"/>
                    <a:pt x="0" y="2255786"/>
                    <a:pt x="0" y="1445624"/>
                  </a:cubicBezTo>
                  <a:lnTo>
                    <a:pt x="149956" y="1445624"/>
                  </a:lnTo>
                  <a:cubicBezTo>
                    <a:pt x="149956" y="2173393"/>
                    <a:pt x="737124" y="2764843"/>
                    <a:pt x="1464874" y="2770132"/>
                  </a:cubicBezTo>
                  <a:cubicBezTo>
                    <a:pt x="2192624" y="2775421"/>
                    <a:pt x="2788326" y="2192567"/>
                    <a:pt x="2798903" y="1464875"/>
                  </a:cubicBezTo>
                  <a:lnTo>
                    <a:pt x="2802888" y="1464933"/>
                  </a:lnTo>
                  <a:lnTo>
                    <a:pt x="2831597" y="1178781"/>
                  </a:lnTo>
                  <a:cubicBezTo>
                    <a:pt x="2967784" y="509931"/>
                    <a:pt x="3556840" y="5190"/>
                    <a:pt x="4265713" y="3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tx1">
                    <a:lumMod val="75000"/>
                  </a:schemeClr>
                </a:solidFill>
                <a:ea typeface="微软雅黑" panose="020B0503020204020204" pitchFamily="34" charset="-122"/>
              </a:endParaRPr>
            </a:p>
          </p:txBody>
        </p:sp>
      </p:grpSp>
      <p:sp>
        <p:nvSpPr>
          <p:cNvPr id="31" name="文本框 30">
            <a:extLst>
              <a:ext uri="{FF2B5EF4-FFF2-40B4-BE49-F238E27FC236}">
                <a16:creationId xmlns:a16="http://schemas.microsoft.com/office/drawing/2014/main" id="{694F4245-0BD5-4A03-8024-34C54645BEE9}"/>
              </a:ext>
            </a:extLst>
          </p:cNvPr>
          <p:cNvSpPr txBox="1"/>
          <p:nvPr/>
        </p:nvSpPr>
        <p:spPr>
          <a:xfrm>
            <a:off x="2042121" y="2106952"/>
            <a:ext cx="2314579" cy="496996"/>
          </a:xfrm>
          <a:prstGeom prst="rect">
            <a:avLst/>
          </a:prstGeom>
          <a:noFill/>
          <a:ln>
            <a:noFill/>
          </a:ln>
        </p:spPr>
        <p:txBody>
          <a:bodyPr wrap="square">
            <a:spAutoFit/>
          </a:bodyPr>
          <a:lstStyle/>
          <a:p>
            <a:pPr algn="ctr">
              <a:lnSpc>
                <a:spcPct val="150000"/>
              </a:lnSpc>
            </a:pPr>
            <a:r>
              <a:rPr lang="en-US" altLang="zh-CN" dirty="0">
                <a:solidFill>
                  <a:schemeClr val="tx1">
                    <a:lumMod val="75000"/>
                  </a:schemeClr>
                </a:solidFill>
                <a:latin typeface="Arial" panose="020B0604020202020204" pitchFamily="34" charset="0"/>
                <a:ea typeface="微软雅黑" panose="020B0503020204020204" pitchFamily="34" charset="-122"/>
                <a:cs typeface="Arial" panose="020B0604020202020204" pitchFamily="34" charset="0"/>
              </a:rPr>
              <a:t>Try larger </a:t>
            </a:r>
            <a:r>
              <a:rPr lang="en-US" altLang="zh-CN" sz="2000" dirty="0">
                <a:solidFill>
                  <a:schemeClr val="tx1">
                    <a:lumMod val="75000"/>
                  </a:schemeClr>
                </a:solidFill>
                <a:latin typeface="Arial" panose="020B0604020202020204" pitchFamily="34" charset="0"/>
                <a:ea typeface="微软雅黑" panose="020B0503020204020204" pitchFamily="34" charset="-122"/>
                <a:cs typeface="Arial" panose="020B0604020202020204" pitchFamily="34" charset="0"/>
              </a:rPr>
              <a:t>networks</a:t>
            </a:r>
            <a:endParaRPr lang="zh-CN" altLang="en-US" dirty="0">
              <a:solidFill>
                <a:schemeClr val="tx1">
                  <a:lumMod val="7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36" name="文本框 35">
            <a:extLst>
              <a:ext uri="{FF2B5EF4-FFF2-40B4-BE49-F238E27FC236}">
                <a16:creationId xmlns:a16="http://schemas.microsoft.com/office/drawing/2014/main" id="{65138A1B-38B0-45FC-AA94-E073AF6334D9}"/>
              </a:ext>
            </a:extLst>
          </p:cNvPr>
          <p:cNvSpPr txBox="1"/>
          <p:nvPr/>
        </p:nvSpPr>
        <p:spPr>
          <a:xfrm>
            <a:off x="4298615" y="4803692"/>
            <a:ext cx="1986132" cy="923330"/>
          </a:xfrm>
          <a:prstGeom prst="rect">
            <a:avLst/>
          </a:prstGeom>
          <a:noFill/>
          <a:ln>
            <a:noFill/>
          </a:ln>
        </p:spPr>
        <p:txBody>
          <a:bodyPr wrap="square" rtlCol="0">
            <a:spAutoFit/>
          </a:bodyPr>
          <a:lstStyle/>
          <a:p>
            <a:pPr algn="ctr"/>
            <a:r>
              <a:rPr lang="en-US" altLang="zh-CN"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Explore better hyperparameters</a:t>
            </a:r>
            <a:endParaRPr lang="zh-CN" altLang="en-US"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37" name="文本框 36">
            <a:extLst>
              <a:ext uri="{FF2B5EF4-FFF2-40B4-BE49-F238E27FC236}">
                <a16:creationId xmlns:a16="http://schemas.microsoft.com/office/drawing/2014/main" id="{EFA69324-1662-490C-83A3-6FDF3DF12E0C}"/>
              </a:ext>
            </a:extLst>
          </p:cNvPr>
          <p:cNvSpPr txBox="1"/>
          <p:nvPr/>
        </p:nvSpPr>
        <p:spPr>
          <a:xfrm>
            <a:off x="8382420" y="4645896"/>
            <a:ext cx="2314579" cy="456535"/>
          </a:xfrm>
          <a:prstGeom prst="rect">
            <a:avLst/>
          </a:prstGeom>
          <a:noFill/>
          <a:ln>
            <a:noFill/>
          </a:ln>
        </p:spPr>
        <p:txBody>
          <a:bodyPr wrap="square">
            <a:spAutoFit/>
          </a:bodyPr>
          <a:lstStyle/>
          <a:p>
            <a:pPr algn="ctr">
              <a:lnSpc>
                <a:spcPct val="150000"/>
              </a:lnSpc>
            </a:pPr>
            <a:r>
              <a:rPr lang="en-US" altLang="zh-CN" dirty="0">
                <a:solidFill>
                  <a:schemeClr val="tx1">
                    <a:lumMod val="75000"/>
                  </a:schemeClr>
                </a:solidFill>
                <a:latin typeface="Arial" panose="020B0604020202020204" pitchFamily="34" charset="0"/>
                <a:ea typeface="微软雅黑" panose="020B0503020204020204" pitchFamily="34" charset="-122"/>
                <a:cs typeface="Arial" panose="020B0604020202020204" pitchFamily="34" charset="0"/>
              </a:rPr>
              <a:t>Enrich our website</a:t>
            </a:r>
            <a:endParaRPr lang="zh-CN" altLang="en-US" dirty="0">
              <a:solidFill>
                <a:schemeClr val="tx1">
                  <a:lumMod val="7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2" name="文本框 1">
            <a:extLst>
              <a:ext uri="{FF2B5EF4-FFF2-40B4-BE49-F238E27FC236}">
                <a16:creationId xmlns:a16="http://schemas.microsoft.com/office/drawing/2014/main" id="{445521F3-5E2E-4F69-88CF-06E07F232DF0}"/>
              </a:ext>
            </a:extLst>
          </p:cNvPr>
          <p:cNvSpPr txBox="1"/>
          <p:nvPr/>
        </p:nvSpPr>
        <p:spPr>
          <a:xfrm>
            <a:off x="6777942" y="1678748"/>
            <a:ext cx="1613647" cy="1200329"/>
          </a:xfrm>
          <a:prstGeom prst="rect">
            <a:avLst/>
          </a:prstGeom>
          <a:noFill/>
        </p:spPr>
        <p:txBody>
          <a:bodyPr wrap="square" rtlCol="0">
            <a:spAutoFit/>
          </a:bodyPr>
          <a:lstStyle/>
          <a:p>
            <a:r>
              <a:rPr lang="en-US" altLang="zh-CN" dirty="0">
                <a:latin typeface="Arial" panose="020B0604020202020204" pitchFamily="34" charset="0"/>
                <a:cs typeface="Arial" panose="020B0604020202020204" pitchFamily="34" charset="0"/>
              </a:rPr>
              <a:t>apply GCN</a:t>
            </a:r>
          </a:p>
          <a:p>
            <a:r>
              <a:rPr lang="en-US" altLang="zh-CN" dirty="0">
                <a:latin typeface="Arial" panose="020B0604020202020204" pitchFamily="34" charset="0"/>
                <a:cs typeface="Arial" panose="020B0604020202020204" pitchFamily="34" charset="0"/>
              </a:rPr>
              <a:t>into content-based rumor</a:t>
            </a:r>
          </a:p>
          <a:p>
            <a:r>
              <a:rPr lang="en-US" altLang="zh-CN" dirty="0">
                <a:latin typeface="Arial" panose="020B0604020202020204" pitchFamily="34" charset="0"/>
                <a:cs typeface="Arial" panose="020B0604020202020204" pitchFamily="34" charset="0"/>
              </a:rPr>
              <a:t>identification</a:t>
            </a:r>
            <a:endParaRPr lang="zh-CN"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552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2" y="584970"/>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5" name="Freeform 5">
            <a:extLst>
              <a:ext uri="{FF2B5EF4-FFF2-40B4-BE49-F238E27FC236}">
                <a16:creationId xmlns:a16="http://schemas.microsoft.com/office/drawing/2014/main" id="{D1B7F933-8D52-4A9F-97C0-6AAE4B4201B5}"/>
              </a:ext>
            </a:extLst>
          </p:cNvPr>
          <p:cNvSpPr/>
          <p:nvPr/>
        </p:nvSpPr>
        <p:spPr>
          <a:xfrm>
            <a:off x="5255441" y="1421638"/>
            <a:ext cx="1778758" cy="1034394"/>
          </a:xfrm>
          <a:custGeom>
            <a:avLst/>
            <a:gdLst/>
            <a:ahLst/>
            <a:cxnLst>
              <a:cxn ang="0">
                <a:pos x="wd2" y="hd2"/>
              </a:cxn>
              <a:cxn ang="5400000">
                <a:pos x="wd2" y="hd2"/>
              </a:cxn>
              <a:cxn ang="10800000">
                <a:pos x="wd2" y="hd2"/>
              </a:cxn>
              <a:cxn ang="16200000">
                <a:pos x="wd2" y="hd2"/>
              </a:cxn>
            </a:cxnLst>
            <a:rect l="0" t="0" r="r" b="b"/>
            <a:pathLst>
              <a:path w="21600" h="21600" extrusionOk="0">
                <a:moveTo>
                  <a:pt x="20978" y="16267"/>
                </a:moveTo>
                <a:cubicBezTo>
                  <a:pt x="20978" y="15467"/>
                  <a:pt x="20823" y="14933"/>
                  <a:pt x="20357" y="14933"/>
                </a:cubicBezTo>
                <a:cubicBezTo>
                  <a:pt x="20357" y="7200"/>
                  <a:pt x="20357" y="7200"/>
                  <a:pt x="20357" y="7200"/>
                </a:cubicBezTo>
                <a:cubicBezTo>
                  <a:pt x="21600" y="6400"/>
                  <a:pt x="21600" y="6400"/>
                  <a:pt x="21600" y="6400"/>
                </a:cubicBezTo>
                <a:cubicBezTo>
                  <a:pt x="10878" y="0"/>
                  <a:pt x="10878" y="0"/>
                  <a:pt x="10878" y="0"/>
                </a:cubicBezTo>
                <a:cubicBezTo>
                  <a:pt x="0" y="6400"/>
                  <a:pt x="0" y="6400"/>
                  <a:pt x="0" y="6400"/>
                </a:cubicBezTo>
                <a:cubicBezTo>
                  <a:pt x="10878" y="12800"/>
                  <a:pt x="10878" y="12800"/>
                  <a:pt x="10878" y="12800"/>
                </a:cubicBezTo>
                <a:cubicBezTo>
                  <a:pt x="19735" y="7467"/>
                  <a:pt x="19735" y="7467"/>
                  <a:pt x="19735" y="7467"/>
                </a:cubicBezTo>
                <a:cubicBezTo>
                  <a:pt x="19735" y="14933"/>
                  <a:pt x="19735" y="14933"/>
                  <a:pt x="19735" y="14933"/>
                </a:cubicBezTo>
                <a:cubicBezTo>
                  <a:pt x="19424" y="14933"/>
                  <a:pt x="19114" y="15467"/>
                  <a:pt x="19114" y="16267"/>
                </a:cubicBezTo>
                <a:cubicBezTo>
                  <a:pt x="19114" y="16800"/>
                  <a:pt x="19424" y="17067"/>
                  <a:pt x="19580" y="17067"/>
                </a:cubicBezTo>
                <a:cubicBezTo>
                  <a:pt x="19114" y="21600"/>
                  <a:pt x="19114" y="21600"/>
                  <a:pt x="19114" y="21600"/>
                </a:cubicBezTo>
                <a:cubicBezTo>
                  <a:pt x="20978" y="21600"/>
                  <a:pt x="20978" y="21600"/>
                  <a:pt x="20978" y="21600"/>
                </a:cubicBezTo>
                <a:cubicBezTo>
                  <a:pt x="20512" y="17067"/>
                  <a:pt x="20512" y="17067"/>
                  <a:pt x="20512" y="17067"/>
                </a:cubicBezTo>
                <a:cubicBezTo>
                  <a:pt x="20823" y="17067"/>
                  <a:pt x="20978" y="16800"/>
                  <a:pt x="20978" y="16267"/>
                </a:cubicBezTo>
                <a:close/>
                <a:moveTo>
                  <a:pt x="4351" y="11200"/>
                </a:moveTo>
                <a:cubicBezTo>
                  <a:pt x="4351" y="18400"/>
                  <a:pt x="4351" y="18400"/>
                  <a:pt x="4351" y="18400"/>
                </a:cubicBezTo>
                <a:cubicBezTo>
                  <a:pt x="4351" y="20267"/>
                  <a:pt x="7304" y="21600"/>
                  <a:pt x="10878" y="21600"/>
                </a:cubicBezTo>
                <a:cubicBezTo>
                  <a:pt x="14296" y="21600"/>
                  <a:pt x="17249" y="20267"/>
                  <a:pt x="17249" y="18400"/>
                </a:cubicBezTo>
                <a:cubicBezTo>
                  <a:pt x="17249" y="11200"/>
                  <a:pt x="17249" y="11200"/>
                  <a:pt x="17249" y="11200"/>
                </a:cubicBezTo>
                <a:cubicBezTo>
                  <a:pt x="10878" y="14933"/>
                  <a:pt x="10878" y="14933"/>
                  <a:pt x="10878" y="14933"/>
                </a:cubicBezTo>
                <a:lnTo>
                  <a:pt x="4351" y="11200"/>
                </a:lnTo>
                <a:close/>
              </a:path>
            </a:pathLst>
          </a:custGeom>
          <a:solidFill>
            <a:schemeClr val="accent4">
              <a:lumMod val="75000"/>
            </a:schemeClr>
          </a:solidFill>
          <a:ln w="7620" cap="flat">
            <a:noFill/>
            <a:prstDash val="solid"/>
            <a:miter/>
          </a:ln>
        </p:spPr>
        <p:txBody>
          <a:bodyPr wrap="square" lIns="91439" tIns="91439" rIns="91439" bIns="91439" numCol="1"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dirty="0">
              <a:solidFill>
                <a:srgbClr val="B7DBC6"/>
              </a:solidFill>
            </a:endParaRPr>
          </a:p>
        </p:txBody>
      </p:sp>
      <p:sp>
        <p:nvSpPr>
          <p:cNvPr id="21" name="文本框 20">
            <a:extLst>
              <a:ext uri="{FF2B5EF4-FFF2-40B4-BE49-F238E27FC236}">
                <a16:creationId xmlns:a16="http://schemas.microsoft.com/office/drawing/2014/main" id="{C5D77DB0-859D-4A3B-A00C-49533A679512}"/>
              </a:ext>
            </a:extLst>
          </p:cNvPr>
          <p:cNvSpPr txBox="1"/>
          <p:nvPr/>
        </p:nvSpPr>
        <p:spPr>
          <a:xfrm>
            <a:off x="5167629" y="3069151"/>
            <a:ext cx="1954381" cy="1200329"/>
          </a:xfrm>
          <a:prstGeom prst="rect">
            <a:avLst/>
          </a:prstGeom>
          <a:noFill/>
        </p:spPr>
        <p:txBody>
          <a:bodyPr wrap="none" rtlCol="0">
            <a:spAutoFit/>
          </a:bodyPr>
          <a:lstStyle/>
          <a:p>
            <a:pPr algn="ctr"/>
            <a:r>
              <a:rPr lang="zh-CN" altLang="en-US" sz="72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谢谢</a:t>
            </a:r>
          </a:p>
        </p:txBody>
      </p:sp>
    </p:spTree>
    <p:extLst>
      <p:ext uri="{BB962C8B-B14F-4D97-AF65-F5344CB8AC3E}">
        <p14:creationId xmlns:p14="http://schemas.microsoft.com/office/powerpoint/2010/main" val="1276047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4" y="615407"/>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21" name="文本框 20">
            <a:extLst>
              <a:ext uri="{FF2B5EF4-FFF2-40B4-BE49-F238E27FC236}">
                <a16:creationId xmlns:a16="http://schemas.microsoft.com/office/drawing/2014/main" id="{C5D77DB0-859D-4A3B-A00C-49533A679512}"/>
              </a:ext>
            </a:extLst>
          </p:cNvPr>
          <p:cNvSpPr txBox="1"/>
          <p:nvPr/>
        </p:nvSpPr>
        <p:spPr>
          <a:xfrm>
            <a:off x="5298763" y="1193474"/>
            <a:ext cx="2006812" cy="1200329"/>
          </a:xfrm>
          <a:prstGeom prst="rect">
            <a:avLst/>
          </a:prstGeom>
          <a:noFill/>
        </p:spPr>
        <p:txBody>
          <a:bodyPr vert="horz" wrap="square" rtlCol="0">
            <a:spAutoFit/>
          </a:bodyPr>
          <a:lstStyle/>
          <a:p>
            <a:pPr algn="dist"/>
            <a:r>
              <a:rPr lang="zh-CN" altLang="en-US" sz="7200" spc="-30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目录</a:t>
            </a:r>
            <a:endParaRPr lang="zh-CN" altLang="en-US" sz="72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24" name="文本框 23">
            <a:extLst>
              <a:ext uri="{FF2B5EF4-FFF2-40B4-BE49-F238E27FC236}">
                <a16:creationId xmlns:a16="http://schemas.microsoft.com/office/drawing/2014/main" id="{EE3395D9-7853-43A7-A2AA-CC92526DCC53}"/>
              </a:ext>
            </a:extLst>
          </p:cNvPr>
          <p:cNvSpPr txBox="1"/>
          <p:nvPr/>
        </p:nvSpPr>
        <p:spPr>
          <a:xfrm>
            <a:off x="2296752" y="3116066"/>
            <a:ext cx="583814" cy="646331"/>
          </a:xfrm>
          <a:prstGeom prst="rect">
            <a:avLst/>
          </a:prstGeom>
          <a:noFill/>
        </p:spPr>
        <p:txBody>
          <a:bodyPr wrap="none" rtlCol="0">
            <a:spAutoFit/>
          </a:bodyPr>
          <a:lstStyle/>
          <a:p>
            <a:r>
              <a:rPr lang="en-US" altLang="zh-CN"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01</a:t>
            </a:r>
            <a:endParaRPr lang="zh-CN" altLang="en-US"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27" name="文本框 26">
            <a:extLst>
              <a:ext uri="{FF2B5EF4-FFF2-40B4-BE49-F238E27FC236}">
                <a16:creationId xmlns:a16="http://schemas.microsoft.com/office/drawing/2014/main" id="{EAEABB07-26D0-4E5D-A6E7-11D2C20B42EA}"/>
              </a:ext>
            </a:extLst>
          </p:cNvPr>
          <p:cNvSpPr txBox="1"/>
          <p:nvPr/>
        </p:nvSpPr>
        <p:spPr>
          <a:xfrm>
            <a:off x="2296752" y="4587731"/>
            <a:ext cx="606256" cy="646331"/>
          </a:xfrm>
          <a:prstGeom prst="rect">
            <a:avLst/>
          </a:prstGeom>
          <a:noFill/>
        </p:spPr>
        <p:txBody>
          <a:bodyPr wrap="none" rtlCol="0">
            <a:spAutoFit/>
          </a:bodyPr>
          <a:lstStyle/>
          <a:p>
            <a:r>
              <a:rPr lang="en-US" altLang="zh-CN"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03</a:t>
            </a:r>
            <a:endParaRPr lang="zh-CN" altLang="en-US"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28" name="文本框 27">
            <a:extLst>
              <a:ext uri="{FF2B5EF4-FFF2-40B4-BE49-F238E27FC236}">
                <a16:creationId xmlns:a16="http://schemas.microsoft.com/office/drawing/2014/main" id="{57D8431A-BC2D-447F-92FD-83D5E9D15F31}"/>
              </a:ext>
            </a:extLst>
          </p:cNvPr>
          <p:cNvSpPr txBox="1"/>
          <p:nvPr/>
        </p:nvSpPr>
        <p:spPr>
          <a:xfrm>
            <a:off x="3129531" y="4632852"/>
            <a:ext cx="3798948" cy="523220"/>
          </a:xfrm>
          <a:prstGeom prst="rect">
            <a:avLst/>
          </a:prstGeom>
          <a:noFill/>
        </p:spPr>
        <p:txBody>
          <a:bodyPr wrap="square" rtlCol="0">
            <a:spAutoFit/>
          </a:bodyPr>
          <a:lstStyle/>
          <a:p>
            <a:r>
              <a:rPr lang="en-US" altLang="zh-CN" sz="2800" dirty="0">
                <a:latin typeface="+mn-ea"/>
              </a:rPr>
              <a:t>Experiments</a:t>
            </a:r>
            <a:endParaRPr lang="zh-CN" altLang="en-US" sz="2400" dirty="0">
              <a:latin typeface="+mn-ea"/>
            </a:endParaRPr>
          </a:p>
        </p:txBody>
      </p:sp>
      <p:sp>
        <p:nvSpPr>
          <p:cNvPr id="29" name="文本框 28">
            <a:extLst>
              <a:ext uri="{FF2B5EF4-FFF2-40B4-BE49-F238E27FC236}">
                <a16:creationId xmlns:a16="http://schemas.microsoft.com/office/drawing/2014/main" id="{BCA1E35A-B1F9-4C7C-8956-1EAED81187C1}"/>
              </a:ext>
            </a:extLst>
          </p:cNvPr>
          <p:cNvSpPr txBox="1"/>
          <p:nvPr/>
        </p:nvSpPr>
        <p:spPr>
          <a:xfrm>
            <a:off x="3129531" y="3167388"/>
            <a:ext cx="3798948" cy="523220"/>
          </a:xfrm>
          <a:prstGeom prst="rect">
            <a:avLst/>
          </a:prstGeom>
          <a:noFill/>
        </p:spPr>
        <p:txBody>
          <a:bodyPr wrap="square" rtlCol="0">
            <a:spAutoFit/>
          </a:bodyPr>
          <a:lstStyle/>
          <a:p>
            <a:r>
              <a:rPr lang="en-US" altLang="zh-CN" sz="2800" dirty="0">
                <a:latin typeface="+mn-ea"/>
                <a:ea typeface="汉仪张乃仁行书W" panose="00020600040101010101"/>
              </a:rPr>
              <a:t>Background</a:t>
            </a:r>
            <a:endParaRPr lang="zh-CN" altLang="en-US" sz="1200" dirty="0">
              <a:solidFill>
                <a:schemeClr val="tx1">
                  <a:lumMod val="75000"/>
                </a:schemeClr>
              </a:solidFill>
              <a:latin typeface="+mn-ea"/>
              <a:ea typeface="汉仪张乃仁行书W" panose="00020600040101010101"/>
              <a:cs typeface="Arial" panose="020B0604020202020204" pitchFamily="34" charset="0"/>
            </a:endParaRPr>
          </a:p>
        </p:txBody>
      </p:sp>
      <p:sp>
        <p:nvSpPr>
          <p:cNvPr id="31" name="文本框 30">
            <a:extLst>
              <a:ext uri="{FF2B5EF4-FFF2-40B4-BE49-F238E27FC236}">
                <a16:creationId xmlns:a16="http://schemas.microsoft.com/office/drawing/2014/main" id="{9AE894BD-CA1D-4A30-8A54-8080E8D778E6}"/>
              </a:ext>
            </a:extLst>
          </p:cNvPr>
          <p:cNvSpPr txBox="1"/>
          <p:nvPr/>
        </p:nvSpPr>
        <p:spPr>
          <a:xfrm>
            <a:off x="6741752" y="3116066"/>
            <a:ext cx="630301" cy="646331"/>
          </a:xfrm>
          <a:prstGeom prst="rect">
            <a:avLst/>
          </a:prstGeom>
          <a:noFill/>
        </p:spPr>
        <p:txBody>
          <a:bodyPr wrap="none" rtlCol="0">
            <a:spAutoFit/>
          </a:bodyPr>
          <a:lstStyle/>
          <a:p>
            <a:r>
              <a:rPr lang="en-US" altLang="zh-CN"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02</a:t>
            </a:r>
            <a:endParaRPr lang="zh-CN" altLang="en-US"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33" name="文本框 32">
            <a:extLst>
              <a:ext uri="{FF2B5EF4-FFF2-40B4-BE49-F238E27FC236}">
                <a16:creationId xmlns:a16="http://schemas.microsoft.com/office/drawing/2014/main" id="{7855D640-4DAB-4917-92E6-4253354C7166}"/>
              </a:ext>
            </a:extLst>
          </p:cNvPr>
          <p:cNvSpPr txBox="1"/>
          <p:nvPr/>
        </p:nvSpPr>
        <p:spPr>
          <a:xfrm>
            <a:off x="6741752" y="4587731"/>
            <a:ext cx="622286" cy="646331"/>
          </a:xfrm>
          <a:prstGeom prst="rect">
            <a:avLst/>
          </a:prstGeom>
          <a:noFill/>
        </p:spPr>
        <p:txBody>
          <a:bodyPr wrap="none" rtlCol="0">
            <a:spAutoFit/>
          </a:bodyPr>
          <a:lstStyle/>
          <a:p>
            <a:r>
              <a:rPr lang="en-US" altLang="zh-CN"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04</a:t>
            </a:r>
            <a:endParaRPr lang="zh-CN" altLang="en-US" sz="36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34" name="文本框 33">
            <a:extLst>
              <a:ext uri="{FF2B5EF4-FFF2-40B4-BE49-F238E27FC236}">
                <a16:creationId xmlns:a16="http://schemas.microsoft.com/office/drawing/2014/main" id="{1250120F-B95E-476D-AFBB-414C0DAE0154}"/>
              </a:ext>
            </a:extLst>
          </p:cNvPr>
          <p:cNvSpPr txBox="1"/>
          <p:nvPr/>
        </p:nvSpPr>
        <p:spPr>
          <a:xfrm>
            <a:off x="7621018" y="4653947"/>
            <a:ext cx="3798948" cy="523220"/>
          </a:xfrm>
          <a:prstGeom prst="rect">
            <a:avLst/>
          </a:prstGeom>
          <a:noFill/>
        </p:spPr>
        <p:txBody>
          <a:bodyPr wrap="square" rtlCol="0">
            <a:spAutoFit/>
          </a:bodyPr>
          <a:lstStyle/>
          <a:p>
            <a:r>
              <a:rPr lang="en-US" altLang="zh-CN" sz="2800" dirty="0">
                <a:latin typeface="+mn-ea"/>
              </a:rPr>
              <a:t>Future</a:t>
            </a:r>
            <a:r>
              <a:rPr lang="zh-CN" altLang="en-US" sz="2800" dirty="0">
                <a:latin typeface="+mn-ea"/>
              </a:rPr>
              <a:t> </a:t>
            </a:r>
            <a:r>
              <a:rPr lang="en-US" altLang="zh-CN" sz="2800" dirty="0">
                <a:latin typeface="+mn-ea"/>
              </a:rPr>
              <a:t>Work</a:t>
            </a:r>
            <a:endParaRPr lang="zh-CN" altLang="en-US" sz="28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35" name="文本框 34">
            <a:extLst>
              <a:ext uri="{FF2B5EF4-FFF2-40B4-BE49-F238E27FC236}">
                <a16:creationId xmlns:a16="http://schemas.microsoft.com/office/drawing/2014/main" id="{B73E89E1-8061-4E90-ABD9-1F17D309D17C}"/>
              </a:ext>
            </a:extLst>
          </p:cNvPr>
          <p:cNvSpPr txBox="1"/>
          <p:nvPr/>
        </p:nvSpPr>
        <p:spPr>
          <a:xfrm>
            <a:off x="7621018" y="3167388"/>
            <a:ext cx="3798948" cy="523220"/>
          </a:xfrm>
          <a:prstGeom prst="rect">
            <a:avLst/>
          </a:prstGeom>
          <a:noFill/>
        </p:spPr>
        <p:txBody>
          <a:bodyPr wrap="square" rtlCol="0">
            <a:spAutoFit/>
          </a:bodyPr>
          <a:lstStyle/>
          <a:p>
            <a:r>
              <a:rPr lang="en-US" altLang="zh-CN" sz="2800" dirty="0">
                <a:latin typeface="+mn-ea"/>
              </a:rPr>
              <a:t>Proposed Method</a:t>
            </a:r>
            <a:endParaRPr lang="zh-CN" altLang="en-US" sz="2800" dirty="0">
              <a:latin typeface="+mn-ea"/>
            </a:endParaRPr>
          </a:p>
        </p:txBody>
      </p:sp>
    </p:spTree>
    <p:extLst>
      <p:ext uri="{BB962C8B-B14F-4D97-AF65-F5344CB8AC3E}">
        <p14:creationId xmlns:p14="http://schemas.microsoft.com/office/powerpoint/2010/main" val="2179823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2" y="584970"/>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37" name="文本框 36">
            <a:extLst>
              <a:ext uri="{FF2B5EF4-FFF2-40B4-BE49-F238E27FC236}">
                <a16:creationId xmlns:a16="http://schemas.microsoft.com/office/drawing/2014/main" id="{4D37CA4B-63C8-4BC4-A8A2-94CC3E116706}"/>
              </a:ext>
            </a:extLst>
          </p:cNvPr>
          <p:cNvSpPr txBox="1"/>
          <p:nvPr/>
        </p:nvSpPr>
        <p:spPr>
          <a:xfrm>
            <a:off x="4012067" y="3099496"/>
            <a:ext cx="4142481" cy="1015663"/>
          </a:xfrm>
          <a:prstGeom prst="rect">
            <a:avLst/>
          </a:prstGeom>
          <a:noFill/>
        </p:spPr>
        <p:txBody>
          <a:bodyPr wrap="none" rtlCol="0">
            <a:spAutoFit/>
          </a:bodyPr>
          <a:lstStyle/>
          <a:p>
            <a:pPr algn="ctr"/>
            <a:r>
              <a:rPr lang="en-US" altLang="zh-CN" sz="6000" dirty="0">
                <a:latin typeface="+mn-ea"/>
                <a:ea typeface="汉仪张乃仁行书W" panose="00020600040101010101"/>
              </a:rPr>
              <a:t>Background</a:t>
            </a:r>
            <a:endParaRPr lang="zh-CN" altLang="en-US" sz="60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38" name="文本框 37">
            <a:extLst>
              <a:ext uri="{FF2B5EF4-FFF2-40B4-BE49-F238E27FC236}">
                <a16:creationId xmlns:a16="http://schemas.microsoft.com/office/drawing/2014/main" id="{067A8B76-9B3B-4985-AC5A-1474E34C3384}"/>
              </a:ext>
            </a:extLst>
          </p:cNvPr>
          <p:cNvSpPr txBox="1"/>
          <p:nvPr/>
        </p:nvSpPr>
        <p:spPr>
          <a:xfrm>
            <a:off x="5496442" y="1575496"/>
            <a:ext cx="1173718" cy="1569660"/>
          </a:xfrm>
          <a:prstGeom prst="rect">
            <a:avLst/>
          </a:prstGeom>
          <a:noFill/>
        </p:spPr>
        <p:txBody>
          <a:bodyPr wrap="none" rtlCol="0">
            <a:spAutoFit/>
          </a:bodyPr>
          <a:lstStyle/>
          <a:p>
            <a:pPr algn="ctr"/>
            <a:r>
              <a:rPr lang="en-US" altLang="zh-CN" sz="9600" spc="-30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01</a:t>
            </a:r>
            <a:endParaRPr lang="zh-CN" altLang="en-US" sz="96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Tree>
    <p:extLst>
      <p:ext uri="{BB962C8B-B14F-4D97-AF65-F5344CB8AC3E}">
        <p14:creationId xmlns:p14="http://schemas.microsoft.com/office/powerpoint/2010/main" val="170372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01383" y="524603"/>
            <a:ext cx="11437153"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BBDDB522-52D9-4460-A29C-0C32321AF300}"/>
              </a:ext>
            </a:extLst>
          </p:cNvPr>
          <p:cNvSpPr txBox="1"/>
          <p:nvPr/>
        </p:nvSpPr>
        <p:spPr>
          <a:xfrm>
            <a:off x="1320357" y="1053144"/>
            <a:ext cx="4748211" cy="5016758"/>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a:latin typeface="+mn-ea"/>
                <a:cs typeface="Times New Roman" panose="02020603050405020304" pitchFamily="18" charset="0"/>
              </a:rPr>
              <a:t>In general, most of the studies related to rumor defeating are divided into </a:t>
            </a:r>
            <a:r>
              <a:rPr lang="en-US" altLang="zh-CN" sz="2000" b="1" dirty="0">
                <a:latin typeface="+mn-ea"/>
                <a:cs typeface="Times New Roman" panose="02020603050405020304" pitchFamily="18" charset="0"/>
              </a:rPr>
              <a:t>two categories</a:t>
            </a:r>
            <a:r>
              <a:rPr lang="en-US" altLang="zh-CN" sz="2000" dirty="0">
                <a:latin typeface="+mn-ea"/>
                <a:cs typeface="Times New Roman" panose="02020603050405020304" pitchFamily="18" charset="0"/>
              </a:rPr>
              <a:t>. One is the content-based rumor identification, which mainly focuses on building multiple features of rumor content, such as rumor text, spreading model or user behavior etc. In this way, an automatic classifier is usually trained to distinguish whether a given text is a rumor or not. </a:t>
            </a:r>
          </a:p>
          <a:p>
            <a:endParaRPr lang="en-US" altLang="zh-CN" sz="2000" dirty="0">
              <a:latin typeface="+mn-ea"/>
              <a:cs typeface="Times New Roman" panose="02020603050405020304" pitchFamily="18" charset="0"/>
            </a:endParaRPr>
          </a:p>
          <a:p>
            <a:pPr marL="342900" indent="-342900">
              <a:buFont typeface="Arial" panose="020B0604020202020204" pitchFamily="34" charset="0"/>
              <a:buChar char="•"/>
            </a:pPr>
            <a:r>
              <a:rPr lang="en-US" altLang="zh-CN" sz="2000" dirty="0">
                <a:latin typeface="+mn-ea"/>
                <a:cs typeface="Times New Roman" panose="02020603050405020304" pitchFamily="18" charset="0"/>
              </a:rPr>
              <a:t>However, it is difficult to locate the propagation source of rumor, which is a significant task in rumor detection on social network</a:t>
            </a:r>
            <a:r>
              <a:rPr lang="en-US" altLang="zh-CN" sz="2000" dirty="0">
                <a:latin typeface="+mn-ea"/>
              </a:rPr>
              <a:t>.</a:t>
            </a:r>
          </a:p>
        </p:txBody>
      </p:sp>
      <p:sp>
        <p:nvSpPr>
          <p:cNvPr id="30" name="文本框 29">
            <a:extLst>
              <a:ext uri="{FF2B5EF4-FFF2-40B4-BE49-F238E27FC236}">
                <a16:creationId xmlns:a16="http://schemas.microsoft.com/office/drawing/2014/main" id="{E9538B4A-8E39-4177-B8AC-91354703DAE6}"/>
              </a:ext>
            </a:extLst>
          </p:cNvPr>
          <p:cNvSpPr txBox="1"/>
          <p:nvPr/>
        </p:nvSpPr>
        <p:spPr>
          <a:xfrm>
            <a:off x="5068444" y="519557"/>
            <a:ext cx="2029722" cy="523220"/>
          </a:xfrm>
          <a:prstGeom prst="rect">
            <a:avLst/>
          </a:prstGeom>
          <a:noFill/>
        </p:spPr>
        <p:txBody>
          <a:bodyPr wrap="none" rtlCol="0">
            <a:spAutoFit/>
          </a:bodyPr>
          <a:lstStyle/>
          <a:p>
            <a:pPr algn="ctr"/>
            <a:r>
              <a:rPr lang="en-US" altLang="zh-CN" sz="2800" dirty="0">
                <a:latin typeface="+mn-ea"/>
                <a:ea typeface="汉仪张乃仁行书W" panose="00020600040101010101"/>
              </a:rPr>
              <a:t>Background</a:t>
            </a:r>
            <a:endParaRPr lang="zh-CN" altLang="en-US" sz="28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
        <p:nvSpPr>
          <p:cNvPr id="35" name="剪去对角的矩形 34"/>
          <p:cNvSpPr/>
          <p:nvPr/>
        </p:nvSpPr>
        <p:spPr>
          <a:xfrm>
            <a:off x="6546393" y="1270560"/>
            <a:ext cx="4388328" cy="4532913"/>
          </a:xfrm>
          <a:prstGeom prst="snip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7" name="图片 36" descr="男子的脸部特写与配字&#10;&#10;描述已自动生成">
            <a:extLst>
              <a:ext uri="{FF2B5EF4-FFF2-40B4-BE49-F238E27FC236}">
                <a16:creationId xmlns:a16="http://schemas.microsoft.com/office/drawing/2014/main" id="{6CC4C835-341E-4B03-8454-565FA1D4E4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97087" y="1249731"/>
            <a:ext cx="4437634" cy="2340665"/>
          </a:xfrm>
          <a:prstGeom prst="snip1Rect">
            <a:avLst>
              <a:gd name="adj" fmla="val 33519"/>
            </a:avLst>
          </a:prstGeom>
        </p:spPr>
      </p:pic>
      <p:pic>
        <p:nvPicPr>
          <p:cNvPr id="38" name="图片 37" descr="图片包含 游戏机, 钟表, 画&#10;&#10;描述已自动生成">
            <a:extLst>
              <a:ext uri="{FF2B5EF4-FFF2-40B4-BE49-F238E27FC236}">
                <a16:creationId xmlns:a16="http://schemas.microsoft.com/office/drawing/2014/main" id="{727789F5-A825-4A51-AFF1-9B2AEE874C6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46393" y="3601488"/>
            <a:ext cx="4388328" cy="2257280"/>
          </a:xfrm>
          <a:prstGeom prst="rect">
            <a:avLst/>
          </a:prstGeom>
        </p:spPr>
      </p:pic>
      <p:sp>
        <p:nvSpPr>
          <p:cNvPr id="34" name="剪去对角的矩形 33"/>
          <p:cNvSpPr/>
          <p:nvPr/>
        </p:nvSpPr>
        <p:spPr>
          <a:xfrm>
            <a:off x="6288898" y="1098072"/>
            <a:ext cx="4862806" cy="4984647"/>
          </a:xfrm>
          <a:prstGeom prst="snip2DiagRect">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25752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2" y="584970"/>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6" name="文本框 15">
            <a:extLst>
              <a:ext uri="{FF2B5EF4-FFF2-40B4-BE49-F238E27FC236}">
                <a16:creationId xmlns:a16="http://schemas.microsoft.com/office/drawing/2014/main" id="{3B74607F-3E8A-40F4-9BF1-2E808A5B37EA}"/>
              </a:ext>
            </a:extLst>
          </p:cNvPr>
          <p:cNvSpPr txBox="1"/>
          <p:nvPr/>
        </p:nvSpPr>
        <p:spPr>
          <a:xfrm>
            <a:off x="3069670" y="3120019"/>
            <a:ext cx="6167073" cy="1015663"/>
          </a:xfrm>
          <a:prstGeom prst="rect">
            <a:avLst/>
          </a:prstGeom>
          <a:noFill/>
        </p:spPr>
        <p:txBody>
          <a:bodyPr wrap="none" rtlCol="0">
            <a:spAutoFit/>
          </a:bodyPr>
          <a:lstStyle/>
          <a:p>
            <a:r>
              <a:rPr lang="en-US" altLang="zh-CN" sz="6000" dirty="0">
                <a:latin typeface="+mn-ea"/>
                <a:ea typeface="汉仪张乃仁行书W" panose="00020600040101010101"/>
              </a:rPr>
              <a:t>Proposed Method</a:t>
            </a:r>
            <a:endParaRPr lang="zh-CN" altLang="en-US" sz="6000" dirty="0">
              <a:latin typeface="+mn-ea"/>
              <a:ea typeface="汉仪张乃仁行书W" panose="00020600040101010101"/>
            </a:endParaRPr>
          </a:p>
        </p:txBody>
      </p:sp>
      <p:sp>
        <p:nvSpPr>
          <p:cNvPr id="17" name="文本框 16">
            <a:extLst>
              <a:ext uri="{FF2B5EF4-FFF2-40B4-BE49-F238E27FC236}">
                <a16:creationId xmlns:a16="http://schemas.microsoft.com/office/drawing/2014/main" id="{0D91AFB2-AC3E-48FD-AC86-0A222D10FE2F}"/>
              </a:ext>
            </a:extLst>
          </p:cNvPr>
          <p:cNvSpPr txBox="1"/>
          <p:nvPr/>
        </p:nvSpPr>
        <p:spPr>
          <a:xfrm>
            <a:off x="5435528" y="1575496"/>
            <a:ext cx="1295546" cy="1569660"/>
          </a:xfrm>
          <a:prstGeom prst="rect">
            <a:avLst/>
          </a:prstGeom>
          <a:noFill/>
        </p:spPr>
        <p:txBody>
          <a:bodyPr wrap="none" rtlCol="0">
            <a:spAutoFit/>
          </a:bodyPr>
          <a:lstStyle/>
          <a:p>
            <a:pPr algn="ctr"/>
            <a:r>
              <a:rPr lang="en-US" altLang="zh-CN" sz="9600" spc="-30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rPr>
              <a:t>02</a:t>
            </a:r>
            <a:endParaRPr lang="zh-CN" altLang="en-US" sz="96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spTree>
    <p:extLst>
      <p:ext uri="{BB962C8B-B14F-4D97-AF65-F5344CB8AC3E}">
        <p14:creationId xmlns:p14="http://schemas.microsoft.com/office/powerpoint/2010/main" val="2204439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504134" y="419847"/>
            <a:ext cx="11303904"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FE7E181C-A242-465F-8438-29564E9BF667}"/>
              </a:ext>
            </a:extLst>
          </p:cNvPr>
          <p:cNvSpPr txBox="1"/>
          <p:nvPr/>
        </p:nvSpPr>
        <p:spPr>
          <a:xfrm>
            <a:off x="4269993" y="512575"/>
            <a:ext cx="3772186" cy="646331"/>
          </a:xfrm>
          <a:prstGeom prst="rect">
            <a:avLst/>
          </a:prstGeom>
          <a:noFill/>
        </p:spPr>
        <p:txBody>
          <a:bodyPr wrap="none" rtlCol="0">
            <a:spAutoFit/>
          </a:bodyPr>
          <a:lstStyle/>
          <a:p>
            <a:r>
              <a:rPr lang="en-US" altLang="zh-CN" sz="3600" dirty="0">
                <a:latin typeface="+mn-ea"/>
              </a:rPr>
              <a:t>Proposed Method</a:t>
            </a:r>
            <a:endParaRPr lang="zh-CN" altLang="en-US" sz="3600" dirty="0">
              <a:latin typeface="+mn-ea"/>
            </a:endParaRPr>
          </a:p>
        </p:txBody>
      </p:sp>
      <p:grpSp>
        <p:nvGrpSpPr>
          <p:cNvPr id="2" name="组合 1">
            <a:extLst>
              <a:ext uri="{FF2B5EF4-FFF2-40B4-BE49-F238E27FC236}">
                <a16:creationId xmlns:a16="http://schemas.microsoft.com/office/drawing/2014/main" id="{FC8B3AA7-3A80-40F8-AC53-E6C7F48C1420}"/>
              </a:ext>
            </a:extLst>
          </p:cNvPr>
          <p:cNvGrpSpPr/>
          <p:nvPr/>
        </p:nvGrpSpPr>
        <p:grpSpPr>
          <a:xfrm>
            <a:off x="1253371" y="1268747"/>
            <a:ext cx="9626412" cy="4731054"/>
            <a:chOff x="1047286" y="1137459"/>
            <a:chExt cx="9633189" cy="4833669"/>
          </a:xfrm>
        </p:grpSpPr>
        <p:sp>
          <p:nvSpPr>
            <p:cNvPr id="14" name="Rectangles 5">
              <a:extLst>
                <a:ext uri="{FF2B5EF4-FFF2-40B4-BE49-F238E27FC236}">
                  <a16:creationId xmlns:a16="http://schemas.microsoft.com/office/drawing/2014/main" id="{E5CA67B7-9945-4192-BF19-B55420F81167}"/>
                </a:ext>
              </a:extLst>
            </p:cNvPr>
            <p:cNvSpPr/>
            <p:nvPr/>
          </p:nvSpPr>
          <p:spPr>
            <a:xfrm flipH="1">
              <a:off x="1047286" y="3674341"/>
              <a:ext cx="5370728" cy="2296787"/>
            </a:xfrm>
            <a:prstGeom prst="rect">
              <a:avLst/>
            </a:prstGeom>
            <a:noFill/>
            <a:ln w="127000">
              <a:solidFill>
                <a:schemeClr val="accent6">
                  <a:lumMod val="60000"/>
                  <a:lumOff val="40000"/>
                </a:schemeClr>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utoShape 59">
              <a:extLst>
                <a:ext uri="{FF2B5EF4-FFF2-40B4-BE49-F238E27FC236}">
                  <a16:creationId xmlns:a16="http://schemas.microsoft.com/office/drawing/2014/main" id="{005A5068-4E55-4A03-B557-B2660BE176CE}"/>
                </a:ext>
              </a:extLst>
            </p:cNvPr>
            <p:cNvSpPr/>
            <p:nvPr/>
          </p:nvSpPr>
          <p:spPr bwMode="auto">
            <a:xfrm>
              <a:off x="7502521" y="5290907"/>
              <a:ext cx="301164" cy="300649"/>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50800" tIns="50800" rIns="50800" bIns="50800" anchor="ctr"/>
            <a:lstStyle/>
            <a:p>
              <a:pPr defTabSz="609600"/>
              <a:endParaRPr lang="en-US" sz="4000">
                <a:solidFill>
                  <a:srgbClr val="FFFFFF"/>
                </a:solidFill>
                <a:effectLst>
                  <a:outerShdw blurRad="38100" dist="38100" dir="2700000" algn="tl">
                    <a:srgbClr val="000000"/>
                  </a:outerShdw>
                </a:effectLst>
              </a:endParaRPr>
            </a:p>
          </p:txBody>
        </p:sp>
        <p:grpSp>
          <p:nvGrpSpPr>
            <p:cNvPr id="20" name="组合 19">
              <a:extLst>
                <a:ext uri="{FF2B5EF4-FFF2-40B4-BE49-F238E27FC236}">
                  <a16:creationId xmlns:a16="http://schemas.microsoft.com/office/drawing/2014/main" id="{D1FF7DF1-6549-4488-8C54-333E6AE2F016}"/>
                </a:ext>
              </a:extLst>
            </p:cNvPr>
            <p:cNvGrpSpPr/>
            <p:nvPr/>
          </p:nvGrpSpPr>
          <p:grpSpPr>
            <a:xfrm>
              <a:off x="7424423" y="1428950"/>
              <a:ext cx="630096" cy="919766"/>
              <a:chOff x="1087894" y="4767779"/>
              <a:chExt cx="817746" cy="1193683"/>
            </a:xfrm>
          </p:grpSpPr>
          <p:sp>
            <p:nvSpPr>
              <p:cNvPr id="21" name="椭圆 20">
                <a:extLst>
                  <a:ext uri="{FF2B5EF4-FFF2-40B4-BE49-F238E27FC236}">
                    <a16:creationId xmlns:a16="http://schemas.microsoft.com/office/drawing/2014/main" id="{E6D8BD30-EB62-46A1-BED5-870D51459971}"/>
                  </a:ext>
                </a:extLst>
              </p:cNvPr>
              <p:cNvSpPr/>
              <p:nvPr/>
            </p:nvSpPr>
            <p:spPr>
              <a:xfrm>
                <a:off x="1087894" y="5143716"/>
                <a:ext cx="817746" cy="817746"/>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nvGrpSpPr>
              <p:cNvPr id="24" name="组合 23">
                <a:extLst>
                  <a:ext uri="{FF2B5EF4-FFF2-40B4-BE49-F238E27FC236}">
                    <a16:creationId xmlns:a16="http://schemas.microsoft.com/office/drawing/2014/main" id="{ACDC5009-8E3F-4853-9C76-BFAC838B6BA6}"/>
                  </a:ext>
                </a:extLst>
              </p:cNvPr>
              <p:cNvGrpSpPr/>
              <p:nvPr/>
            </p:nvGrpSpPr>
            <p:grpSpPr>
              <a:xfrm>
                <a:off x="1330265" y="4767779"/>
                <a:ext cx="307813" cy="975997"/>
                <a:chOff x="3559873" y="3766460"/>
                <a:chExt cx="385032" cy="1220842"/>
              </a:xfrm>
              <a:solidFill>
                <a:schemeClr val="bg1"/>
              </a:solidFill>
            </p:grpSpPr>
            <p:sp>
              <p:nvSpPr>
                <p:cNvPr id="25" name="AutoShape 113">
                  <a:extLst>
                    <a:ext uri="{FF2B5EF4-FFF2-40B4-BE49-F238E27FC236}">
                      <a16:creationId xmlns:a16="http://schemas.microsoft.com/office/drawing/2014/main" id="{819020F4-050D-4B5C-8C9C-7F0351FF4126}"/>
                    </a:ext>
                  </a:extLst>
                </p:cNvPr>
                <p:cNvSpPr/>
                <p:nvPr/>
              </p:nvSpPr>
              <p:spPr bwMode="auto">
                <a:xfrm>
                  <a:off x="3609514" y="4498401"/>
                  <a:ext cx="335391" cy="488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609600"/>
                  <a:endParaRPr lang="en-US" sz="4000">
                    <a:solidFill>
                      <a:srgbClr val="FFFFFF"/>
                    </a:solidFill>
                    <a:effectLst>
                      <a:outerShdw blurRad="38100" dist="38100" dir="2700000" algn="tl">
                        <a:srgbClr val="000000"/>
                      </a:outerShdw>
                    </a:effectLst>
                  </a:endParaRPr>
                </a:p>
              </p:txBody>
            </p:sp>
            <p:sp>
              <p:nvSpPr>
                <p:cNvPr id="26" name="AutoShape 114">
                  <a:extLst>
                    <a:ext uri="{FF2B5EF4-FFF2-40B4-BE49-F238E27FC236}">
                      <a16:creationId xmlns:a16="http://schemas.microsoft.com/office/drawing/2014/main" id="{410EE015-09C8-4F54-A3A7-8EC8353AAE1E}"/>
                    </a:ext>
                  </a:extLst>
                </p:cNvPr>
                <p:cNvSpPr/>
                <p:nvPr/>
              </p:nvSpPr>
              <p:spPr bwMode="auto">
                <a:xfrm>
                  <a:off x="3559873" y="3766460"/>
                  <a:ext cx="99281" cy="992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609600"/>
                  <a:endParaRPr lang="en-US" sz="4000">
                    <a:solidFill>
                      <a:srgbClr val="FFFFFF"/>
                    </a:solidFill>
                    <a:effectLst>
                      <a:outerShdw blurRad="38100" dist="38100" dir="2700000" algn="tl">
                        <a:srgbClr val="000000"/>
                      </a:outerShdw>
                    </a:effectLst>
                  </a:endParaRPr>
                </a:p>
              </p:txBody>
            </p:sp>
          </p:grpSp>
        </p:grpSp>
        <p:grpSp>
          <p:nvGrpSpPr>
            <p:cNvPr id="29" name="Group 162">
              <a:extLst>
                <a:ext uri="{FF2B5EF4-FFF2-40B4-BE49-F238E27FC236}">
                  <a16:creationId xmlns:a16="http://schemas.microsoft.com/office/drawing/2014/main" id="{812FC1D5-F446-43F8-894A-B514016B6A40}"/>
                </a:ext>
              </a:extLst>
            </p:cNvPr>
            <p:cNvGrpSpPr/>
            <p:nvPr/>
          </p:nvGrpSpPr>
          <p:grpSpPr>
            <a:xfrm>
              <a:off x="7533406" y="3346138"/>
              <a:ext cx="287740" cy="219094"/>
              <a:chOff x="2070649" y="1631036"/>
              <a:chExt cx="723379" cy="550800"/>
            </a:xfrm>
            <a:solidFill>
              <a:schemeClr val="bg1"/>
            </a:solidFill>
          </p:grpSpPr>
          <p:sp>
            <p:nvSpPr>
              <p:cNvPr id="30" name="Oval 35">
                <a:extLst>
                  <a:ext uri="{FF2B5EF4-FFF2-40B4-BE49-F238E27FC236}">
                    <a16:creationId xmlns:a16="http://schemas.microsoft.com/office/drawing/2014/main" id="{F0A09577-9EF6-43F1-B8B8-BE356FCBDBE6}"/>
                  </a:ext>
                </a:extLst>
              </p:cNvPr>
              <p:cNvSpPr>
                <a:spLocks noChangeArrowheads="1"/>
              </p:cNvSpPr>
              <p:nvPr/>
            </p:nvSpPr>
            <p:spPr bwMode="auto">
              <a:xfrm>
                <a:off x="2344840" y="2015709"/>
                <a:ext cx="165321" cy="16612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p>
            </p:txBody>
          </p:sp>
          <p:sp>
            <p:nvSpPr>
              <p:cNvPr id="31" name="Freeform 36">
                <a:extLst>
                  <a:ext uri="{FF2B5EF4-FFF2-40B4-BE49-F238E27FC236}">
                    <a16:creationId xmlns:a16="http://schemas.microsoft.com/office/drawing/2014/main" id="{A011CD1E-F316-46E8-AA31-0D2E4B4E98D1}"/>
                  </a:ext>
                </a:extLst>
              </p:cNvPr>
              <p:cNvSpPr/>
              <p:nvPr/>
            </p:nvSpPr>
            <p:spPr bwMode="auto">
              <a:xfrm>
                <a:off x="2228712" y="1861679"/>
                <a:ext cx="405641" cy="169353"/>
              </a:xfrm>
              <a:custGeom>
                <a:avLst/>
                <a:gdLst>
                  <a:gd name="T0" fmla="*/ 105 w 213"/>
                  <a:gd name="T1" fmla="*/ 31 h 89"/>
                  <a:gd name="T2" fmla="*/ 191 w 213"/>
                  <a:gd name="T3" fmla="*/ 89 h 89"/>
                  <a:gd name="T4" fmla="*/ 213 w 213"/>
                  <a:gd name="T5" fmla="*/ 64 h 89"/>
                  <a:gd name="T6" fmla="*/ 105 w 213"/>
                  <a:gd name="T7" fmla="*/ 0 h 89"/>
                  <a:gd name="T8" fmla="*/ 0 w 213"/>
                  <a:gd name="T9" fmla="*/ 58 h 89"/>
                  <a:gd name="T10" fmla="*/ 21 w 213"/>
                  <a:gd name="T11" fmla="*/ 82 h 89"/>
                  <a:gd name="T12" fmla="*/ 105 w 213"/>
                  <a:gd name="T13" fmla="*/ 31 h 89"/>
                </a:gdLst>
                <a:ahLst/>
                <a:cxnLst>
                  <a:cxn ang="0">
                    <a:pos x="T0" y="T1"/>
                  </a:cxn>
                  <a:cxn ang="0">
                    <a:pos x="T2" y="T3"/>
                  </a:cxn>
                  <a:cxn ang="0">
                    <a:pos x="T4" y="T5"/>
                  </a:cxn>
                  <a:cxn ang="0">
                    <a:pos x="T6" y="T7"/>
                  </a:cxn>
                  <a:cxn ang="0">
                    <a:pos x="T8" y="T9"/>
                  </a:cxn>
                  <a:cxn ang="0">
                    <a:pos x="T10" y="T11"/>
                  </a:cxn>
                  <a:cxn ang="0">
                    <a:pos x="T12" y="T13"/>
                  </a:cxn>
                </a:cxnLst>
                <a:rect l="0" t="0" r="r" b="b"/>
                <a:pathLst>
                  <a:path w="213" h="89">
                    <a:moveTo>
                      <a:pt x="105" y="31"/>
                    </a:moveTo>
                    <a:cubicBezTo>
                      <a:pt x="144" y="31"/>
                      <a:pt x="177" y="54"/>
                      <a:pt x="191" y="89"/>
                    </a:cubicBezTo>
                    <a:cubicBezTo>
                      <a:pt x="213" y="64"/>
                      <a:pt x="213" y="64"/>
                      <a:pt x="213" y="64"/>
                    </a:cubicBezTo>
                    <a:cubicBezTo>
                      <a:pt x="192" y="26"/>
                      <a:pt x="152" y="0"/>
                      <a:pt x="105" y="0"/>
                    </a:cubicBezTo>
                    <a:cubicBezTo>
                      <a:pt x="61" y="0"/>
                      <a:pt x="22" y="23"/>
                      <a:pt x="0" y="58"/>
                    </a:cubicBezTo>
                    <a:cubicBezTo>
                      <a:pt x="21" y="82"/>
                      <a:pt x="21" y="82"/>
                      <a:pt x="21" y="82"/>
                    </a:cubicBezTo>
                    <a:cubicBezTo>
                      <a:pt x="37" y="51"/>
                      <a:pt x="68" y="31"/>
                      <a:pt x="105"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p>
            </p:txBody>
          </p:sp>
          <p:sp>
            <p:nvSpPr>
              <p:cNvPr id="32" name="Freeform 37">
                <a:extLst>
                  <a:ext uri="{FF2B5EF4-FFF2-40B4-BE49-F238E27FC236}">
                    <a16:creationId xmlns:a16="http://schemas.microsoft.com/office/drawing/2014/main" id="{6BF76CD3-F398-4B90-AFE4-7252844B1297}"/>
                  </a:ext>
                </a:extLst>
              </p:cNvPr>
              <p:cNvSpPr/>
              <p:nvPr/>
            </p:nvSpPr>
            <p:spPr bwMode="auto">
              <a:xfrm>
                <a:off x="2157745" y="1749583"/>
                <a:ext cx="549187" cy="195966"/>
              </a:xfrm>
              <a:custGeom>
                <a:avLst/>
                <a:gdLst>
                  <a:gd name="T0" fmla="*/ 142 w 288"/>
                  <a:gd name="T1" fmla="*/ 34 h 103"/>
                  <a:gd name="T2" fmla="*/ 264 w 288"/>
                  <a:gd name="T3" fmla="*/ 103 h 103"/>
                  <a:gd name="T4" fmla="*/ 288 w 288"/>
                  <a:gd name="T5" fmla="*/ 76 h 103"/>
                  <a:gd name="T6" fmla="*/ 142 w 288"/>
                  <a:gd name="T7" fmla="*/ 0 h 103"/>
                  <a:gd name="T8" fmla="*/ 0 w 288"/>
                  <a:gd name="T9" fmla="*/ 71 h 103"/>
                  <a:gd name="T10" fmla="*/ 23 w 288"/>
                  <a:gd name="T11" fmla="*/ 97 h 103"/>
                  <a:gd name="T12" fmla="*/ 142 w 288"/>
                  <a:gd name="T13" fmla="*/ 34 h 103"/>
                </a:gdLst>
                <a:ahLst/>
                <a:cxnLst>
                  <a:cxn ang="0">
                    <a:pos x="T0" y="T1"/>
                  </a:cxn>
                  <a:cxn ang="0">
                    <a:pos x="T2" y="T3"/>
                  </a:cxn>
                  <a:cxn ang="0">
                    <a:pos x="T4" y="T5"/>
                  </a:cxn>
                  <a:cxn ang="0">
                    <a:pos x="T6" y="T7"/>
                  </a:cxn>
                  <a:cxn ang="0">
                    <a:pos x="T8" y="T9"/>
                  </a:cxn>
                  <a:cxn ang="0">
                    <a:pos x="T10" y="T11"/>
                  </a:cxn>
                  <a:cxn ang="0">
                    <a:pos x="T12" y="T13"/>
                  </a:cxn>
                </a:cxnLst>
                <a:rect l="0" t="0" r="r" b="b"/>
                <a:pathLst>
                  <a:path w="288" h="103">
                    <a:moveTo>
                      <a:pt x="142" y="34"/>
                    </a:moveTo>
                    <a:cubicBezTo>
                      <a:pt x="194" y="34"/>
                      <a:pt x="239" y="62"/>
                      <a:pt x="264" y="103"/>
                    </a:cubicBezTo>
                    <a:cubicBezTo>
                      <a:pt x="288" y="76"/>
                      <a:pt x="288" y="76"/>
                      <a:pt x="288" y="76"/>
                    </a:cubicBezTo>
                    <a:cubicBezTo>
                      <a:pt x="256" y="30"/>
                      <a:pt x="202" y="0"/>
                      <a:pt x="142" y="0"/>
                    </a:cubicBezTo>
                    <a:cubicBezTo>
                      <a:pt x="84" y="0"/>
                      <a:pt x="32" y="28"/>
                      <a:pt x="0" y="71"/>
                    </a:cubicBezTo>
                    <a:cubicBezTo>
                      <a:pt x="23" y="97"/>
                      <a:pt x="23" y="97"/>
                      <a:pt x="23" y="97"/>
                    </a:cubicBezTo>
                    <a:cubicBezTo>
                      <a:pt x="49" y="59"/>
                      <a:pt x="93" y="34"/>
                      <a:pt x="142"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p>
            </p:txBody>
          </p:sp>
          <p:sp>
            <p:nvSpPr>
              <p:cNvPr id="33" name="Freeform 38">
                <a:extLst>
                  <a:ext uri="{FF2B5EF4-FFF2-40B4-BE49-F238E27FC236}">
                    <a16:creationId xmlns:a16="http://schemas.microsoft.com/office/drawing/2014/main" id="{C81852AB-B485-4AEE-A030-2814141F964F}"/>
                  </a:ext>
                </a:extLst>
              </p:cNvPr>
              <p:cNvSpPr/>
              <p:nvPr/>
            </p:nvSpPr>
            <p:spPr bwMode="auto">
              <a:xfrm>
                <a:off x="2070649" y="1631036"/>
                <a:ext cx="723379" cy="229030"/>
              </a:xfrm>
              <a:custGeom>
                <a:avLst/>
                <a:gdLst>
                  <a:gd name="T0" fmla="*/ 188 w 380"/>
                  <a:gd name="T1" fmla="*/ 36 h 120"/>
                  <a:gd name="T2" fmla="*/ 355 w 380"/>
                  <a:gd name="T3" fmla="*/ 120 h 120"/>
                  <a:gd name="T4" fmla="*/ 380 w 380"/>
                  <a:gd name="T5" fmla="*/ 93 h 120"/>
                  <a:gd name="T6" fmla="*/ 188 w 380"/>
                  <a:gd name="T7" fmla="*/ 0 h 120"/>
                  <a:gd name="T8" fmla="*/ 0 w 380"/>
                  <a:gd name="T9" fmla="*/ 88 h 120"/>
                  <a:gd name="T10" fmla="*/ 25 w 380"/>
                  <a:gd name="T11" fmla="*/ 115 h 120"/>
                  <a:gd name="T12" fmla="*/ 188 w 380"/>
                  <a:gd name="T13" fmla="*/ 36 h 120"/>
                </a:gdLst>
                <a:ahLst/>
                <a:cxnLst>
                  <a:cxn ang="0">
                    <a:pos x="T0" y="T1"/>
                  </a:cxn>
                  <a:cxn ang="0">
                    <a:pos x="T2" y="T3"/>
                  </a:cxn>
                  <a:cxn ang="0">
                    <a:pos x="T4" y="T5"/>
                  </a:cxn>
                  <a:cxn ang="0">
                    <a:pos x="T6" y="T7"/>
                  </a:cxn>
                  <a:cxn ang="0">
                    <a:pos x="T8" y="T9"/>
                  </a:cxn>
                  <a:cxn ang="0">
                    <a:pos x="T10" y="T11"/>
                  </a:cxn>
                  <a:cxn ang="0">
                    <a:pos x="T12" y="T13"/>
                  </a:cxn>
                </a:cxnLst>
                <a:rect l="0" t="0" r="r" b="b"/>
                <a:pathLst>
                  <a:path w="380" h="120">
                    <a:moveTo>
                      <a:pt x="188" y="36"/>
                    </a:moveTo>
                    <a:cubicBezTo>
                      <a:pt x="256" y="36"/>
                      <a:pt x="317" y="69"/>
                      <a:pt x="355" y="120"/>
                    </a:cubicBezTo>
                    <a:cubicBezTo>
                      <a:pt x="380" y="93"/>
                      <a:pt x="380" y="93"/>
                      <a:pt x="380" y="93"/>
                    </a:cubicBezTo>
                    <a:cubicBezTo>
                      <a:pt x="335" y="36"/>
                      <a:pt x="266" y="0"/>
                      <a:pt x="188" y="0"/>
                    </a:cubicBezTo>
                    <a:cubicBezTo>
                      <a:pt x="113" y="0"/>
                      <a:pt x="45" y="34"/>
                      <a:pt x="0" y="88"/>
                    </a:cubicBezTo>
                    <a:cubicBezTo>
                      <a:pt x="25" y="115"/>
                      <a:pt x="25" y="115"/>
                      <a:pt x="25" y="115"/>
                    </a:cubicBezTo>
                    <a:cubicBezTo>
                      <a:pt x="63" y="67"/>
                      <a:pt x="122" y="36"/>
                      <a:pt x="188"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p>
            </p:txBody>
          </p:sp>
        </p:grpSp>
        <p:sp>
          <p:nvSpPr>
            <p:cNvPr id="34" name="文本框 33">
              <a:extLst>
                <a:ext uri="{FF2B5EF4-FFF2-40B4-BE49-F238E27FC236}">
                  <a16:creationId xmlns:a16="http://schemas.microsoft.com/office/drawing/2014/main" id="{8CD10815-0CBE-4E9D-8C3F-C16CD5CC5644}"/>
                </a:ext>
              </a:extLst>
            </p:cNvPr>
            <p:cNvSpPr txBox="1"/>
            <p:nvPr/>
          </p:nvSpPr>
          <p:spPr>
            <a:xfrm>
              <a:off x="7346922" y="2619719"/>
              <a:ext cx="3333553" cy="1981048"/>
            </a:xfrm>
            <a:prstGeom prst="rect">
              <a:avLst/>
            </a:prstGeom>
            <a:noFill/>
            <a:ln>
              <a:noFill/>
            </a:ln>
          </p:spPr>
          <p:txBody>
            <a:bodyPr wrap="square">
              <a:spAutoFit/>
            </a:bodyPr>
            <a:lstStyle/>
            <a:p>
              <a:r>
                <a:rPr lang="en-US" altLang="zh-CN" sz="2000" dirty="0">
                  <a:latin typeface="Bahnschrift SemiLight" panose="020B0502040204020203" pitchFamily="34" charset="0"/>
                  <a:ea typeface="汉仪张乃仁行书W" panose="00020600040101010101"/>
                  <a:cs typeface="Times New Roman" panose="02020603050405020304" pitchFamily="18" charset="0"/>
                </a:rPr>
                <a:t>    LPSI  is the first attempt on this problem, which propagates integer labels in network and predicts the rumor sources based on the convergent node labels.</a:t>
              </a:r>
            </a:p>
          </p:txBody>
        </p:sp>
        <p:sp>
          <p:nvSpPr>
            <p:cNvPr id="35" name="文本框 34">
              <a:extLst>
                <a:ext uri="{FF2B5EF4-FFF2-40B4-BE49-F238E27FC236}">
                  <a16:creationId xmlns:a16="http://schemas.microsoft.com/office/drawing/2014/main" id="{E5AA9DE2-D014-4B13-8FA5-1BFEC780368E}"/>
                </a:ext>
              </a:extLst>
            </p:cNvPr>
            <p:cNvSpPr txBox="1"/>
            <p:nvPr/>
          </p:nvSpPr>
          <p:spPr>
            <a:xfrm>
              <a:off x="8271640" y="1754538"/>
              <a:ext cx="1986132" cy="534569"/>
            </a:xfrm>
            <a:prstGeom prst="rect">
              <a:avLst/>
            </a:prstGeom>
            <a:noFill/>
            <a:ln>
              <a:noFill/>
            </a:ln>
          </p:spPr>
          <p:txBody>
            <a:bodyPr wrap="square" rtlCol="0">
              <a:spAutoFit/>
            </a:bodyPr>
            <a:lstStyle/>
            <a:p>
              <a:r>
                <a:rPr lang="en-US" altLang="zh-CN" sz="2800" dirty="0">
                  <a:solidFill>
                    <a:schemeClr val="tx1">
                      <a:lumMod val="75000"/>
                    </a:schemeClr>
                  </a:solidFill>
                  <a:latin typeface="+mn-ea"/>
                  <a:cs typeface="阿里巴巴普惠体 R" panose="00020600040101010101" pitchFamily="18" charset="-122"/>
                </a:rPr>
                <a:t>LPSI</a:t>
              </a:r>
              <a:endParaRPr lang="zh-CN" altLang="en-US" sz="2800" dirty="0">
                <a:solidFill>
                  <a:schemeClr val="tx1">
                    <a:lumMod val="75000"/>
                  </a:schemeClr>
                </a:solidFill>
                <a:latin typeface="+mn-ea"/>
                <a:cs typeface="阿里巴巴普惠体 R" panose="00020600040101010101" pitchFamily="18" charset="-122"/>
              </a:endParaRPr>
            </a:p>
          </p:txBody>
        </p:sp>
        <p:sp>
          <p:nvSpPr>
            <p:cNvPr id="16" name="Rectangles 6">
              <a:extLst>
                <a:ext uri="{FF2B5EF4-FFF2-40B4-BE49-F238E27FC236}">
                  <a16:creationId xmlns:a16="http://schemas.microsoft.com/office/drawing/2014/main" id="{4D9231FD-FA08-47CD-A24C-FFD82F716236}"/>
                </a:ext>
              </a:extLst>
            </p:cNvPr>
            <p:cNvSpPr/>
            <p:nvPr/>
          </p:nvSpPr>
          <p:spPr>
            <a:xfrm flipH="1">
              <a:off x="6577150" y="1137459"/>
              <a:ext cx="540330" cy="52903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0" name="图片 39" descr="地图上有字&#10;&#10;描述已自动生成">
            <a:extLst>
              <a:ext uri="{FF2B5EF4-FFF2-40B4-BE49-F238E27FC236}">
                <a16:creationId xmlns:a16="http://schemas.microsoft.com/office/drawing/2014/main" id="{806D319E-B59D-488D-A230-0F08A2D3D9DD}"/>
              </a:ext>
            </a:extLst>
          </p:cNvPr>
          <p:cNvPicPr>
            <a:picLocks noChangeAspect="1"/>
          </p:cNvPicPr>
          <p:nvPr/>
        </p:nvPicPr>
        <p:blipFill rotWithShape="1">
          <a:blip r:embed="rId4">
            <a:extLst>
              <a:ext uri="{28A0092B-C50C-407E-A947-70E740481C1C}">
                <a14:useLocalDpi xmlns:a14="http://schemas.microsoft.com/office/drawing/2010/main" val="0"/>
              </a:ext>
            </a:extLst>
          </a:blip>
          <a:srcRect l="1923" t="891" r="4689" b="6777"/>
          <a:stretch/>
        </p:blipFill>
        <p:spPr>
          <a:xfrm>
            <a:off x="1420118" y="1392407"/>
            <a:ext cx="5765636" cy="4457741"/>
          </a:xfrm>
          <a:prstGeom prst="rect">
            <a:avLst/>
          </a:prstGeom>
        </p:spPr>
      </p:pic>
    </p:spTree>
    <p:extLst>
      <p:ext uri="{BB962C8B-B14F-4D97-AF65-F5344CB8AC3E}">
        <p14:creationId xmlns:p14="http://schemas.microsoft.com/office/powerpoint/2010/main" val="166570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504134" y="419847"/>
            <a:ext cx="11303904"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6E585CA7-B081-41BD-B9A8-188BC7C22D9C}"/>
              </a:ext>
            </a:extLst>
          </p:cNvPr>
          <p:cNvSpPr txBox="1"/>
          <p:nvPr/>
        </p:nvSpPr>
        <p:spPr>
          <a:xfrm>
            <a:off x="5580605" y="519557"/>
            <a:ext cx="1005404" cy="646331"/>
          </a:xfrm>
          <a:prstGeom prst="rect">
            <a:avLst/>
          </a:prstGeom>
          <a:noFill/>
        </p:spPr>
        <p:txBody>
          <a:bodyPr wrap="none" rtlCol="0">
            <a:spAutoFit/>
          </a:bodyPr>
          <a:lstStyle/>
          <a:p>
            <a:pPr algn="ctr"/>
            <a:r>
              <a:rPr lang="en-US" altLang="zh-CN" sz="3600" dirty="0">
                <a:solidFill>
                  <a:schemeClr val="tx1">
                    <a:lumMod val="75000"/>
                  </a:schemeClr>
                </a:solidFill>
                <a:latin typeface="+mn-ea"/>
                <a:cs typeface="阿里巴巴普惠体 R" panose="00020600040101010101" pitchFamily="18" charset="-122"/>
              </a:rPr>
              <a:t>LPSI</a:t>
            </a:r>
            <a:endParaRPr lang="zh-CN" altLang="en-US" sz="2800" dirty="0">
              <a:solidFill>
                <a:schemeClr val="tx1">
                  <a:lumMod val="75000"/>
                </a:schemeClr>
              </a:solidFill>
              <a:latin typeface="+mn-ea"/>
              <a:cs typeface="阿里巴巴普惠体 R" panose="00020600040101010101" pitchFamily="18" charset="-122"/>
            </a:endParaRPr>
          </a:p>
        </p:txBody>
      </p:sp>
      <p:sp>
        <p:nvSpPr>
          <p:cNvPr id="50" name="剪去单角的矩形 49"/>
          <p:cNvSpPr/>
          <p:nvPr/>
        </p:nvSpPr>
        <p:spPr>
          <a:xfrm>
            <a:off x="1559149" y="1366371"/>
            <a:ext cx="4990738" cy="1515977"/>
          </a:xfrm>
          <a:prstGeom prst="snip1Rect">
            <a:avLst>
              <a:gd name="adj" fmla="val 18404"/>
            </a:avLst>
          </a:prstGeom>
          <a:solidFill>
            <a:schemeClr val="bg1"/>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1138129" y="1662118"/>
            <a:ext cx="858118" cy="823156"/>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AutoShape 112"/>
          <p:cNvSpPr/>
          <p:nvPr/>
        </p:nvSpPr>
        <p:spPr bwMode="auto">
          <a:xfrm>
            <a:off x="1401162" y="1879688"/>
            <a:ext cx="360134" cy="353461"/>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171717"/>
          </a:solidFill>
          <a:ln>
            <a:noFill/>
          </a:ln>
          <a:effectLst/>
        </p:spPr>
        <p:txBody>
          <a:bodyPr lIns="50800" tIns="50800" rIns="50800" bIns="50800" anchor="ctr"/>
          <a:lstStyle/>
          <a:p>
            <a:pPr defTabSz="608965">
              <a:defRPr/>
            </a:pPr>
            <a:endParaRPr lang="en-US" sz="4000">
              <a:solidFill>
                <a:srgbClr val="FFFFFF"/>
              </a:solidFill>
              <a:effectLst>
                <a:outerShdw blurRad="38100" dist="38100" dir="2700000" algn="tl">
                  <a:srgbClr val="000000"/>
                </a:outerShdw>
              </a:effectLst>
            </a:endParaRPr>
          </a:p>
        </p:txBody>
      </p:sp>
      <p:sp>
        <p:nvSpPr>
          <p:cNvPr id="54" name="文本框 53"/>
          <p:cNvSpPr txBox="1"/>
          <p:nvPr/>
        </p:nvSpPr>
        <p:spPr>
          <a:xfrm>
            <a:off x="2064458" y="1472536"/>
            <a:ext cx="4382102" cy="707886"/>
          </a:xfrm>
          <a:prstGeom prst="rect">
            <a:avLst/>
          </a:prstGeom>
          <a:noFill/>
        </p:spPr>
        <p:txBody>
          <a:bodyPr vert="horz" wrap="square" rtlCol="0">
            <a:spAutoFit/>
          </a:bodyPr>
          <a:lstStyle/>
          <a:p>
            <a:r>
              <a:rPr lang="en-US" altLang="zh-CN" sz="2000" dirty="0">
                <a:latin typeface="Bahnschrift SemiLight" panose="020B0502040204020203" pitchFamily="34" charset="0"/>
                <a:cs typeface="Times New Roman" panose="02020603050405020304" pitchFamily="18" charset="0"/>
              </a:rPr>
              <a:t>The iteration equation of the label propagation will converge to :</a:t>
            </a:r>
          </a:p>
        </p:txBody>
      </p:sp>
      <p:pic>
        <p:nvPicPr>
          <p:cNvPr id="55" name="图片 54" descr="手机屏幕截图&#10;&#10;描述已自动生成">
            <a:extLst>
              <a:ext uri="{FF2B5EF4-FFF2-40B4-BE49-F238E27FC236}">
                <a16:creationId xmlns:a16="http://schemas.microsoft.com/office/drawing/2014/main" id="{CACBFEC0-F88B-48DB-B656-401946830F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2216" y="1120447"/>
            <a:ext cx="4401775" cy="5017155"/>
          </a:xfrm>
          <a:prstGeom prst="rect">
            <a:avLst/>
          </a:prstGeom>
        </p:spPr>
      </p:pic>
      <p:pic>
        <p:nvPicPr>
          <p:cNvPr id="56" name="图片 55">
            <a:extLst>
              <a:ext uri="{FF2B5EF4-FFF2-40B4-BE49-F238E27FC236}">
                <a16:creationId xmlns:a16="http://schemas.microsoft.com/office/drawing/2014/main" id="{7821F8B6-086D-46C9-84E2-2A8C7F07329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1665" y="2270058"/>
            <a:ext cx="2933700" cy="447675"/>
          </a:xfrm>
          <a:prstGeom prst="rect">
            <a:avLst/>
          </a:prstGeom>
        </p:spPr>
      </p:pic>
      <p:sp>
        <p:nvSpPr>
          <p:cNvPr id="57" name="剪去单角的矩形 56"/>
          <p:cNvSpPr/>
          <p:nvPr/>
        </p:nvSpPr>
        <p:spPr>
          <a:xfrm>
            <a:off x="1567188" y="3099091"/>
            <a:ext cx="4990738" cy="2983628"/>
          </a:xfrm>
          <a:prstGeom prst="snip1Rect">
            <a:avLst>
              <a:gd name="adj" fmla="val 18404"/>
            </a:avLst>
          </a:prstGeom>
          <a:solidFill>
            <a:schemeClr val="bg1"/>
          </a:solid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椭圆 57"/>
          <p:cNvSpPr/>
          <p:nvPr/>
        </p:nvSpPr>
        <p:spPr>
          <a:xfrm>
            <a:off x="1152170" y="4219104"/>
            <a:ext cx="858118" cy="823156"/>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AutoShape 113">
            <a:extLst>
              <a:ext uri="{FF2B5EF4-FFF2-40B4-BE49-F238E27FC236}">
                <a16:creationId xmlns:a16="http://schemas.microsoft.com/office/drawing/2014/main" id="{BA305446-7B8A-445A-8363-6A9369B4F054}"/>
              </a:ext>
            </a:extLst>
          </p:cNvPr>
          <p:cNvSpPr/>
          <p:nvPr/>
        </p:nvSpPr>
        <p:spPr bwMode="auto">
          <a:xfrm>
            <a:off x="1448509" y="4433341"/>
            <a:ext cx="270756" cy="394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solidFill>
            <a:schemeClr val="accent3">
              <a:lumMod val="50000"/>
            </a:schemeClr>
          </a:solidFill>
          <a:ln>
            <a:noFill/>
          </a:ln>
          <a:effectLst/>
        </p:spPr>
        <p:txBody>
          <a:bodyPr lIns="50800" tIns="50800" rIns="50800" bIns="50800" anchor="ctr"/>
          <a:lstStyle/>
          <a:p>
            <a:pPr defTabSz="609600"/>
            <a:endParaRPr lang="en-US" sz="4000">
              <a:ln>
                <a:solidFill>
                  <a:sysClr val="windowText" lastClr="000000"/>
                </a:solidFill>
              </a:ln>
              <a:solidFill>
                <a:schemeClr val="tx1">
                  <a:lumMod val="75000"/>
                </a:schemeClr>
              </a:solidFill>
              <a:effectLst>
                <a:outerShdw blurRad="38100" dist="38100" dir="2700000" algn="tl">
                  <a:srgbClr val="000000"/>
                </a:outerShdw>
              </a:effectLst>
            </a:endParaRPr>
          </a:p>
        </p:txBody>
      </p:sp>
      <p:sp>
        <p:nvSpPr>
          <p:cNvPr id="3" name="文本框 2"/>
          <p:cNvSpPr txBox="1"/>
          <p:nvPr/>
        </p:nvSpPr>
        <p:spPr>
          <a:xfrm>
            <a:off x="2064458" y="3449374"/>
            <a:ext cx="4127620" cy="2246769"/>
          </a:xfrm>
          <a:prstGeom prst="rect">
            <a:avLst/>
          </a:prstGeom>
          <a:noFill/>
        </p:spPr>
        <p:txBody>
          <a:bodyPr wrap="square" rtlCol="0">
            <a:spAutoFit/>
          </a:bodyPr>
          <a:lstStyle/>
          <a:p>
            <a:r>
              <a:rPr lang="en-US" altLang="zh-CN" sz="2000" dirty="0">
                <a:latin typeface="Bahnschrift SemiLight" panose="020B0502040204020203" pitchFamily="34" charset="0"/>
                <a:cs typeface="Times New Roman" panose="02020603050405020304" pitchFamily="18" charset="0"/>
              </a:rPr>
              <a:t>And the process of LPSI could be briefly summarized as following two steps.</a:t>
            </a:r>
          </a:p>
          <a:p>
            <a:pPr marL="342900" indent="-342900">
              <a:buFont typeface="+mj-lt"/>
              <a:buAutoNum type="arabicPeriod"/>
            </a:pPr>
            <a:r>
              <a:rPr lang="en-US" altLang="zh-CN" sz="2000" dirty="0">
                <a:solidFill>
                  <a:srgbClr val="C00000"/>
                </a:solidFill>
                <a:latin typeface="Bahnschrift SemiLight" panose="020B0502040204020203" pitchFamily="34" charset="0"/>
                <a:cs typeface="Times New Roman" panose="02020603050405020304" pitchFamily="18" charset="0"/>
              </a:rPr>
              <a:t>Assign labels to the partially infected network</a:t>
            </a:r>
          </a:p>
          <a:p>
            <a:pPr marL="342900" indent="-342900">
              <a:buFont typeface="+mj-lt"/>
              <a:buAutoNum type="arabicPeriod"/>
            </a:pPr>
            <a:r>
              <a:rPr lang="en-US" altLang="zh-CN" sz="2000" dirty="0">
                <a:solidFill>
                  <a:srgbClr val="C00000"/>
                </a:solidFill>
                <a:latin typeface="Bahnschrift SemiLight" panose="020B0502040204020203" pitchFamily="34" charset="0"/>
                <a:cs typeface="Times New Roman" panose="02020603050405020304" pitchFamily="18" charset="0"/>
              </a:rPr>
              <a:t>Label propagation on the network</a:t>
            </a:r>
            <a:endParaRPr lang="zh-CN" altLang="en-US" sz="2000" dirty="0">
              <a:solidFill>
                <a:srgbClr val="C00000"/>
              </a:solidFill>
            </a:endParaRPr>
          </a:p>
        </p:txBody>
      </p:sp>
    </p:spTree>
    <p:extLst>
      <p:ext uri="{BB962C8B-B14F-4D97-AF65-F5344CB8AC3E}">
        <p14:creationId xmlns:p14="http://schemas.microsoft.com/office/powerpoint/2010/main" val="287686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163629" y="96253"/>
            <a:ext cx="11864742" cy="666549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504136" y="324036"/>
            <a:ext cx="11303905" cy="6209926"/>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504134" y="419847"/>
            <a:ext cx="11303904" cy="6059055"/>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pic>
        <p:nvPicPr>
          <p:cNvPr id="53" name="图片 52" descr="图片包含 游戏机&#10;&#10;描述已自动生成">
            <a:extLst>
              <a:ext uri="{FF2B5EF4-FFF2-40B4-BE49-F238E27FC236}">
                <a16:creationId xmlns:a16="http://schemas.microsoft.com/office/drawing/2014/main" id="{99CED05D-EC11-443F-9C2D-8F0D63C52D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3835" y="1511173"/>
            <a:ext cx="3984651" cy="3154516"/>
          </a:xfrm>
          <a:prstGeom prst="rect">
            <a:avLst/>
          </a:prstGeom>
        </p:spPr>
      </p:pic>
      <p:grpSp>
        <p:nvGrpSpPr>
          <p:cNvPr id="23" name="组合 22">
            <a:extLst>
              <a:ext uri="{FF2B5EF4-FFF2-40B4-BE49-F238E27FC236}">
                <a16:creationId xmlns:a16="http://schemas.microsoft.com/office/drawing/2014/main" id="{B14A0006-4157-489E-8621-848BA52B6190}"/>
              </a:ext>
            </a:extLst>
          </p:cNvPr>
          <p:cNvGrpSpPr/>
          <p:nvPr/>
        </p:nvGrpSpPr>
        <p:grpSpPr>
          <a:xfrm>
            <a:off x="777657" y="894389"/>
            <a:ext cx="202193" cy="5188330"/>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sp>
        <p:nvSpPr>
          <p:cNvPr id="13" name="文本框 12">
            <a:extLst>
              <a:ext uri="{FF2B5EF4-FFF2-40B4-BE49-F238E27FC236}">
                <a16:creationId xmlns:a16="http://schemas.microsoft.com/office/drawing/2014/main" id="{AFC3E831-AC66-4B94-AE87-A2FC97C947DF}"/>
              </a:ext>
            </a:extLst>
          </p:cNvPr>
          <p:cNvSpPr txBox="1"/>
          <p:nvPr/>
        </p:nvSpPr>
        <p:spPr>
          <a:xfrm>
            <a:off x="3604049" y="496171"/>
            <a:ext cx="5641990" cy="1077218"/>
          </a:xfrm>
          <a:prstGeom prst="rect">
            <a:avLst/>
          </a:prstGeom>
          <a:noFill/>
        </p:spPr>
        <p:txBody>
          <a:bodyPr wrap="square" rtlCol="0">
            <a:spAutoFit/>
          </a:bodyPr>
          <a:lstStyle/>
          <a:p>
            <a:pPr algn="ctr"/>
            <a:r>
              <a:rPr lang="en-US" altLang="zh-CN" sz="3200" dirty="0">
                <a:latin typeface="+mn-ea"/>
              </a:rPr>
              <a:t>Graph Convolutional Networks (GCN)</a:t>
            </a:r>
            <a:endParaRPr lang="zh-CN" altLang="en-US" sz="3200" spc="-300" dirty="0">
              <a:solidFill>
                <a:schemeClr val="tx1">
                  <a:lumMod val="75000"/>
                </a:schemeClr>
              </a:solidFill>
              <a:latin typeface="汉仪张乃仁行书W" panose="00020600040101010101" pitchFamily="18" charset="-122"/>
              <a:ea typeface="汉仪张乃仁行书W" panose="00020600040101010101" pitchFamily="18" charset="-122"/>
              <a:cs typeface="阿里巴巴普惠体 R" panose="00020600040101010101" pitchFamily="18" charset="-122"/>
            </a:endParaRPr>
          </a:p>
        </p:txBody>
      </p:sp>
      <p:grpSp>
        <p:nvGrpSpPr>
          <p:cNvPr id="18" name="组合 17">
            <a:extLst>
              <a:ext uri="{FF2B5EF4-FFF2-40B4-BE49-F238E27FC236}">
                <a16:creationId xmlns:a16="http://schemas.microsoft.com/office/drawing/2014/main" id="{DC7A6708-EA04-4E30-B489-C5B49E40D9C6}"/>
              </a:ext>
            </a:extLst>
          </p:cNvPr>
          <p:cNvGrpSpPr/>
          <p:nvPr/>
        </p:nvGrpSpPr>
        <p:grpSpPr>
          <a:xfrm>
            <a:off x="2236973" y="4429363"/>
            <a:ext cx="808590" cy="743498"/>
            <a:chOff x="20790386" y="10603820"/>
            <a:chExt cx="612664" cy="570034"/>
          </a:xfrm>
          <a:solidFill>
            <a:schemeClr val="bg1"/>
          </a:solidFill>
        </p:grpSpPr>
        <p:sp>
          <p:nvSpPr>
            <p:cNvPr id="19" name="Freeform 38">
              <a:extLst>
                <a:ext uri="{FF2B5EF4-FFF2-40B4-BE49-F238E27FC236}">
                  <a16:creationId xmlns:a16="http://schemas.microsoft.com/office/drawing/2014/main" id="{5B64D59D-769A-4C2E-A1BB-BBDC8B442A21}"/>
                </a:ext>
              </a:extLst>
            </p:cNvPr>
            <p:cNvSpPr/>
            <p:nvPr/>
          </p:nvSpPr>
          <p:spPr>
            <a:xfrm>
              <a:off x="20790386" y="10603820"/>
              <a:ext cx="612664" cy="570034"/>
            </a:xfrm>
            <a:custGeom>
              <a:avLst/>
              <a:gdLst/>
              <a:ahLst/>
              <a:cxnLst>
                <a:cxn ang="0">
                  <a:pos x="wd2" y="hd2"/>
                </a:cxn>
                <a:cxn ang="5400000">
                  <a:pos x="wd2" y="hd2"/>
                </a:cxn>
                <a:cxn ang="10800000">
                  <a:pos x="wd2" y="hd2"/>
                </a:cxn>
                <a:cxn ang="16200000">
                  <a:pos x="wd2" y="hd2"/>
                </a:cxn>
              </a:cxnLst>
              <a:rect l="0" t="0" r="r" b="b"/>
              <a:pathLst>
                <a:path w="21600" h="21600" extrusionOk="0">
                  <a:moveTo>
                    <a:pt x="20588" y="0"/>
                  </a:moveTo>
                  <a:cubicBezTo>
                    <a:pt x="1012" y="0"/>
                    <a:pt x="1012" y="0"/>
                    <a:pt x="1012" y="0"/>
                  </a:cubicBezTo>
                  <a:cubicBezTo>
                    <a:pt x="506" y="0"/>
                    <a:pt x="0" y="337"/>
                    <a:pt x="0" y="1012"/>
                  </a:cubicBezTo>
                  <a:cubicBezTo>
                    <a:pt x="0" y="20588"/>
                    <a:pt x="0" y="20588"/>
                    <a:pt x="0" y="20588"/>
                  </a:cubicBezTo>
                  <a:cubicBezTo>
                    <a:pt x="0" y="21094"/>
                    <a:pt x="506" y="21600"/>
                    <a:pt x="1012" y="21600"/>
                  </a:cubicBezTo>
                  <a:cubicBezTo>
                    <a:pt x="20588" y="21600"/>
                    <a:pt x="20588" y="21600"/>
                    <a:pt x="20588" y="21600"/>
                  </a:cubicBezTo>
                  <a:cubicBezTo>
                    <a:pt x="21094" y="21600"/>
                    <a:pt x="21600" y="21094"/>
                    <a:pt x="21600" y="20588"/>
                  </a:cubicBezTo>
                  <a:cubicBezTo>
                    <a:pt x="21600" y="1012"/>
                    <a:pt x="21600" y="1012"/>
                    <a:pt x="21600" y="1012"/>
                  </a:cubicBezTo>
                  <a:cubicBezTo>
                    <a:pt x="21600" y="337"/>
                    <a:pt x="21094" y="0"/>
                    <a:pt x="20588" y="0"/>
                  </a:cubicBezTo>
                  <a:close/>
                  <a:moveTo>
                    <a:pt x="20756" y="20756"/>
                  </a:moveTo>
                  <a:cubicBezTo>
                    <a:pt x="844" y="20756"/>
                    <a:pt x="844" y="20756"/>
                    <a:pt x="844" y="20756"/>
                  </a:cubicBezTo>
                  <a:cubicBezTo>
                    <a:pt x="844" y="675"/>
                    <a:pt x="844" y="675"/>
                    <a:pt x="844" y="675"/>
                  </a:cubicBezTo>
                  <a:cubicBezTo>
                    <a:pt x="20756" y="675"/>
                    <a:pt x="20756" y="675"/>
                    <a:pt x="20756" y="675"/>
                  </a:cubicBezTo>
                  <a:lnTo>
                    <a:pt x="20756" y="20756"/>
                  </a:lnTo>
                  <a:close/>
                </a:path>
              </a:pathLst>
            </a:custGeom>
            <a:grpFill/>
            <a:ln w="12700" cap="flat">
              <a:solidFill>
                <a:schemeClr val="bg1"/>
              </a:solidFill>
              <a:miter lim="400000"/>
            </a:ln>
            <a:effectLst/>
          </p:spPr>
          <p:txBody>
            <a:bodyPr wrap="square" lIns="91439" tIns="91439" rIns="91439" bIns="91439" numCol="1" anchor="t">
              <a:noAutofit/>
            </a:bodyPr>
            <a:lstStyle/>
            <a:p>
              <a:endParaRPr/>
            </a:p>
          </p:txBody>
        </p:sp>
        <p:sp>
          <p:nvSpPr>
            <p:cNvPr id="20" name="Freeform 39">
              <a:extLst>
                <a:ext uri="{FF2B5EF4-FFF2-40B4-BE49-F238E27FC236}">
                  <a16:creationId xmlns:a16="http://schemas.microsoft.com/office/drawing/2014/main" id="{746D6AE1-74D0-4D47-98D4-71C92705DE64}"/>
                </a:ext>
              </a:extLst>
            </p:cNvPr>
            <p:cNvSpPr/>
            <p:nvPr/>
          </p:nvSpPr>
          <p:spPr>
            <a:xfrm>
              <a:off x="20891485" y="10679321"/>
              <a:ext cx="410465" cy="120803"/>
            </a:xfrm>
            <a:custGeom>
              <a:avLst/>
              <a:gdLst/>
              <a:ahLst/>
              <a:cxnLst>
                <a:cxn ang="0">
                  <a:pos x="wd2" y="hd2"/>
                </a:cxn>
                <a:cxn ang="5400000">
                  <a:pos x="wd2" y="hd2"/>
                </a:cxn>
                <a:cxn ang="10800000">
                  <a:pos x="wd2" y="hd2"/>
                </a:cxn>
                <a:cxn ang="16200000">
                  <a:pos x="wd2" y="hd2"/>
                </a:cxn>
              </a:cxnLst>
              <a:rect l="0" t="0" r="r" b="b"/>
              <a:pathLst>
                <a:path w="21600" h="21600" extrusionOk="0">
                  <a:moveTo>
                    <a:pt x="502" y="12800"/>
                  </a:moveTo>
                  <a:cubicBezTo>
                    <a:pt x="2009" y="12800"/>
                    <a:pt x="2009" y="12800"/>
                    <a:pt x="2009" y="12800"/>
                  </a:cubicBezTo>
                  <a:cubicBezTo>
                    <a:pt x="2009" y="13600"/>
                    <a:pt x="2009" y="13600"/>
                    <a:pt x="2009" y="13600"/>
                  </a:cubicBezTo>
                  <a:cubicBezTo>
                    <a:pt x="2260" y="17600"/>
                    <a:pt x="3767" y="21600"/>
                    <a:pt x="5274" y="21600"/>
                  </a:cubicBezTo>
                  <a:cubicBezTo>
                    <a:pt x="6781" y="21600"/>
                    <a:pt x="8037" y="17600"/>
                    <a:pt x="8540" y="13600"/>
                  </a:cubicBezTo>
                  <a:cubicBezTo>
                    <a:pt x="8540" y="12800"/>
                    <a:pt x="8540" y="12800"/>
                    <a:pt x="8540" y="12800"/>
                  </a:cubicBezTo>
                  <a:cubicBezTo>
                    <a:pt x="21098" y="12800"/>
                    <a:pt x="21098" y="12800"/>
                    <a:pt x="21098" y="12800"/>
                  </a:cubicBezTo>
                  <a:cubicBezTo>
                    <a:pt x="21349" y="12800"/>
                    <a:pt x="21600" y="11200"/>
                    <a:pt x="21600" y="10400"/>
                  </a:cubicBezTo>
                  <a:cubicBezTo>
                    <a:pt x="21600" y="9600"/>
                    <a:pt x="21349" y="8800"/>
                    <a:pt x="21098" y="8800"/>
                  </a:cubicBezTo>
                  <a:cubicBezTo>
                    <a:pt x="8540" y="8800"/>
                    <a:pt x="8540" y="8800"/>
                    <a:pt x="8540" y="8800"/>
                  </a:cubicBezTo>
                  <a:cubicBezTo>
                    <a:pt x="8540" y="8000"/>
                    <a:pt x="8540" y="8000"/>
                    <a:pt x="8540" y="8000"/>
                  </a:cubicBezTo>
                  <a:cubicBezTo>
                    <a:pt x="8037" y="3200"/>
                    <a:pt x="6781" y="0"/>
                    <a:pt x="5274" y="0"/>
                  </a:cubicBezTo>
                  <a:cubicBezTo>
                    <a:pt x="3767" y="0"/>
                    <a:pt x="2260" y="3200"/>
                    <a:pt x="2009" y="8000"/>
                  </a:cubicBezTo>
                  <a:cubicBezTo>
                    <a:pt x="2009" y="8800"/>
                    <a:pt x="2009" y="8800"/>
                    <a:pt x="2009" y="8800"/>
                  </a:cubicBezTo>
                  <a:cubicBezTo>
                    <a:pt x="502" y="8800"/>
                    <a:pt x="502" y="8800"/>
                    <a:pt x="502" y="8800"/>
                  </a:cubicBezTo>
                  <a:cubicBezTo>
                    <a:pt x="251" y="8800"/>
                    <a:pt x="0" y="9600"/>
                    <a:pt x="0" y="10400"/>
                  </a:cubicBezTo>
                  <a:cubicBezTo>
                    <a:pt x="0" y="11200"/>
                    <a:pt x="251" y="12800"/>
                    <a:pt x="502" y="12800"/>
                  </a:cubicBezTo>
                  <a:close/>
                  <a:moveTo>
                    <a:pt x="5274" y="3200"/>
                  </a:moveTo>
                  <a:cubicBezTo>
                    <a:pt x="6530" y="3200"/>
                    <a:pt x="7535" y="6400"/>
                    <a:pt x="7535" y="10400"/>
                  </a:cubicBezTo>
                  <a:cubicBezTo>
                    <a:pt x="7535" y="14400"/>
                    <a:pt x="6530" y="17600"/>
                    <a:pt x="5274" y="17600"/>
                  </a:cubicBezTo>
                  <a:cubicBezTo>
                    <a:pt x="4019" y="17600"/>
                    <a:pt x="3014" y="14400"/>
                    <a:pt x="3014" y="10400"/>
                  </a:cubicBezTo>
                  <a:cubicBezTo>
                    <a:pt x="3014" y="6400"/>
                    <a:pt x="4019" y="3200"/>
                    <a:pt x="5274" y="3200"/>
                  </a:cubicBezTo>
                  <a:close/>
                </a:path>
              </a:pathLst>
            </a:custGeom>
            <a:grpFill/>
            <a:ln w="12700" cap="flat">
              <a:solidFill>
                <a:schemeClr val="bg1"/>
              </a:solidFill>
              <a:miter lim="400000"/>
            </a:ln>
            <a:effectLst/>
          </p:spPr>
          <p:txBody>
            <a:bodyPr wrap="square" lIns="91439" tIns="91439" rIns="91439" bIns="91439" numCol="1" anchor="t">
              <a:noAutofit/>
            </a:bodyPr>
            <a:lstStyle/>
            <a:p>
              <a:endParaRPr/>
            </a:p>
          </p:txBody>
        </p:sp>
        <p:sp>
          <p:nvSpPr>
            <p:cNvPr id="21" name="Freeform 40">
              <a:extLst>
                <a:ext uri="{FF2B5EF4-FFF2-40B4-BE49-F238E27FC236}">
                  <a16:creationId xmlns:a16="http://schemas.microsoft.com/office/drawing/2014/main" id="{2047D5C0-2E51-42B4-BDED-C837D27931CA}"/>
                </a:ext>
              </a:extLst>
            </p:cNvPr>
            <p:cNvSpPr/>
            <p:nvPr/>
          </p:nvSpPr>
          <p:spPr>
            <a:xfrm>
              <a:off x="20891485" y="10977550"/>
              <a:ext cx="410465" cy="117028"/>
            </a:xfrm>
            <a:custGeom>
              <a:avLst/>
              <a:gdLst/>
              <a:ahLst/>
              <a:cxnLst>
                <a:cxn ang="0">
                  <a:pos x="wd2" y="hd2"/>
                </a:cxn>
                <a:cxn ang="5400000">
                  <a:pos x="wd2" y="hd2"/>
                </a:cxn>
                <a:cxn ang="10800000">
                  <a:pos x="wd2" y="hd2"/>
                </a:cxn>
                <a:cxn ang="16200000">
                  <a:pos x="wd2" y="hd2"/>
                </a:cxn>
              </a:cxnLst>
              <a:rect l="0" t="0" r="r" b="b"/>
              <a:pathLst>
                <a:path w="21600" h="21600" extrusionOk="0">
                  <a:moveTo>
                    <a:pt x="502" y="12462"/>
                  </a:moveTo>
                  <a:cubicBezTo>
                    <a:pt x="13060" y="12462"/>
                    <a:pt x="13060" y="12462"/>
                    <a:pt x="13060" y="12462"/>
                  </a:cubicBezTo>
                  <a:cubicBezTo>
                    <a:pt x="13060" y="13292"/>
                    <a:pt x="13060" y="13292"/>
                    <a:pt x="13060" y="13292"/>
                  </a:cubicBezTo>
                  <a:cubicBezTo>
                    <a:pt x="13563" y="18277"/>
                    <a:pt x="14819" y="21600"/>
                    <a:pt x="16326" y="21600"/>
                  </a:cubicBezTo>
                  <a:cubicBezTo>
                    <a:pt x="17833" y="21600"/>
                    <a:pt x="19340" y="18277"/>
                    <a:pt x="19591" y="13292"/>
                  </a:cubicBezTo>
                  <a:cubicBezTo>
                    <a:pt x="19591" y="12462"/>
                    <a:pt x="19591" y="12462"/>
                    <a:pt x="19591" y="12462"/>
                  </a:cubicBezTo>
                  <a:cubicBezTo>
                    <a:pt x="21098" y="12462"/>
                    <a:pt x="21098" y="12462"/>
                    <a:pt x="21098" y="12462"/>
                  </a:cubicBezTo>
                  <a:cubicBezTo>
                    <a:pt x="21349" y="12462"/>
                    <a:pt x="21600" y="11631"/>
                    <a:pt x="21600" y="10800"/>
                  </a:cubicBezTo>
                  <a:cubicBezTo>
                    <a:pt x="21600" y="9969"/>
                    <a:pt x="21349" y="9138"/>
                    <a:pt x="21098" y="9138"/>
                  </a:cubicBezTo>
                  <a:cubicBezTo>
                    <a:pt x="19591" y="9138"/>
                    <a:pt x="19591" y="9138"/>
                    <a:pt x="19591" y="9138"/>
                  </a:cubicBezTo>
                  <a:cubicBezTo>
                    <a:pt x="19591" y="8308"/>
                    <a:pt x="19591" y="8308"/>
                    <a:pt x="19591" y="8308"/>
                  </a:cubicBezTo>
                  <a:cubicBezTo>
                    <a:pt x="19340" y="3323"/>
                    <a:pt x="17833" y="0"/>
                    <a:pt x="16326" y="0"/>
                  </a:cubicBezTo>
                  <a:cubicBezTo>
                    <a:pt x="14819" y="0"/>
                    <a:pt x="13563" y="3323"/>
                    <a:pt x="13060" y="8308"/>
                  </a:cubicBezTo>
                  <a:cubicBezTo>
                    <a:pt x="13060" y="9138"/>
                    <a:pt x="13060" y="9138"/>
                    <a:pt x="13060" y="9138"/>
                  </a:cubicBezTo>
                  <a:cubicBezTo>
                    <a:pt x="502" y="9138"/>
                    <a:pt x="502" y="9138"/>
                    <a:pt x="502" y="9138"/>
                  </a:cubicBezTo>
                  <a:cubicBezTo>
                    <a:pt x="251" y="9138"/>
                    <a:pt x="0" y="9969"/>
                    <a:pt x="0" y="10800"/>
                  </a:cubicBezTo>
                  <a:cubicBezTo>
                    <a:pt x="0" y="11631"/>
                    <a:pt x="251" y="12462"/>
                    <a:pt x="502" y="12462"/>
                  </a:cubicBezTo>
                  <a:close/>
                  <a:moveTo>
                    <a:pt x="16326" y="3323"/>
                  </a:moveTo>
                  <a:cubicBezTo>
                    <a:pt x="17581" y="3323"/>
                    <a:pt x="18586" y="6646"/>
                    <a:pt x="18586" y="10800"/>
                  </a:cubicBezTo>
                  <a:cubicBezTo>
                    <a:pt x="18586" y="14954"/>
                    <a:pt x="17581" y="18277"/>
                    <a:pt x="16326" y="18277"/>
                  </a:cubicBezTo>
                  <a:cubicBezTo>
                    <a:pt x="15070" y="18277"/>
                    <a:pt x="14065" y="14954"/>
                    <a:pt x="14065" y="10800"/>
                  </a:cubicBezTo>
                  <a:cubicBezTo>
                    <a:pt x="14065" y="6646"/>
                    <a:pt x="15070" y="3323"/>
                    <a:pt x="16326" y="3323"/>
                  </a:cubicBezTo>
                  <a:close/>
                </a:path>
              </a:pathLst>
            </a:custGeom>
            <a:grpFill/>
            <a:ln w="12700" cap="flat">
              <a:solidFill>
                <a:schemeClr val="bg1"/>
              </a:solidFill>
              <a:miter lim="400000"/>
            </a:ln>
            <a:effectLst/>
          </p:spPr>
          <p:txBody>
            <a:bodyPr wrap="square" lIns="91439" tIns="91439" rIns="91439" bIns="91439" numCol="1" anchor="t">
              <a:noAutofit/>
            </a:bodyPr>
            <a:lstStyle/>
            <a:p>
              <a:endParaRPr/>
            </a:p>
          </p:txBody>
        </p:sp>
        <p:sp>
          <p:nvSpPr>
            <p:cNvPr id="24" name="Freeform 41">
              <a:extLst>
                <a:ext uri="{FF2B5EF4-FFF2-40B4-BE49-F238E27FC236}">
                  <a16:creationId xmlns:a16="http://schemas.microsoft.com/office/drawing/2014/main" id="{A5029A35-E1F6-4CFE-9B41-56BF5F618FF8}"/>
                </a:ext>
              </a:extLst>
            </p:cNvPr>
            <p:cNvSpPr/>
            <p:nvPr/>
          </p:nvSpPr>
          <p:spPr>
            <a:xfrm>
              <a:off x="20891485" y="10826548"/>
              <a:ext cx="410465" cy="120802"/>
            </a:xfrm>
            <a:custGeom>
              <a:avLst/>
              <a:gdLst/>
              <a:ahLst/>
              <a:cxnLst>
                <a:cxn ang="0">
                  <a:pos x="wd2" y="hd2"/>
                </a:cxn>
                <a:cxn ang="5400000">
                  <a:pos x="wd2" y="hd2"/>
                </a:cxn>
                <a:cxn ang="10800000">
                  <a:pos x="wd2" y="hd2"/>
                </a:cxn>
                <a:cxn ang="16200000">
                  <a:pos x="wd2" y="hd2"/>
                </a:cxn>
              </a:cxnLst>
              <a:rect l="0" t="0" r="r" b="b"/>
              <a:pathLst>
                <a:path w="21600" h="21600" extrusionOk="0">
                  <a:moveTo>
                    <a:pt x="502" y="12800"/>
                  </a:moveTo>
                  <a:cubicBezTo>
                    <a:pt x="7535" y="12800"/>
                    <a:pt x="7535" y="12800"/>
                    <a:pt x="7535" y="12800"/>
                  </a:cubicBezTo>
                  <a:cubicBezTo>
                    <a:pt x="7535" y="13600"/>
                    <a:pt x="7535" y="13600"/>
                    <a:pt x="7535" y="13600"/>
                  </a:cubicBezTo>
                  <a:cubicBezTo>
                    <a:pt x="8037" y="18400"/>
                    <a:pt x="9293" y="21600"/>
                    <a:pt x="10800" y="21600"/>
                  </a:cubicBezTo>
                  <a:cubicBezTo>
                    <a:pt x="12307" y="21600"/>
                    <a:pt x="13563" y="18400"/>
                    <a:pt x="14065" y="13600"/>
                  </a:cubicBezTo>
                  <a:cubicBezTo>
                    <a:pt x="14065" y="12800"/>
                    <a:pt x="14065" y="12800"/>
                    <a:pt x="14065" y="12800"/>
                  </a:cubicBezTo>
                  <a:cubicBezTo>
                    <a:pt x="21098" y="12800"/>
                    <a:pt x="21098" y="12800"/>
                    <a:pt x="21098" y="12800"/>
                  </a:cubicBezTo>
                  <a:cubicBezTo>
                    <a:pt x="21349" y="12800"/>
                    <a:pt x="21600" y="12000"/>
                    <a:pt x="21600" y="11200"/>
                  </a:cubicBezTo>
                  <a:cubicBezTo>
                    <a:pt x="21600" y="9600"/>
                    <a:pt x="21349" y="8800"/>
                    <a:pt x="21098" y="8800"/>
                  </a:cubicBezTo>
                  <a:cubicBezTo>
                    <a:pt x="14065" y="8800"/>
                    <a:pt x="14065" y="8800"/>
                    <a:pt x="14065" y="8800"/>
                  </a:cubicBezTo>
                  <a:cubicBezTo>
                    <a:pt x="14065" y="8000"/>
                    <a:pt x="14065" y="8000"/>
                    <a:pt x="14065" y="8000"/>
                  </a:cubicBezTo>
                  <a:cubicBezTo>
                    <a:pt x="13563" y="3200"/>
                    <a:pt x="12307" y="0"/>
                    <a:pt x="10800" y="0"/>
                  </a:cubicBezTo>
                  <a:cubicBezTo>
                    <a:pt x="9293" y="0"/>
                    <a:pt x="8037" y="3200"/>
                    <a:pt x="7535" y="8000"/>
                  </a:cubicBezTo>
                  <a:cubicBezTo>
                    <a:pt x="7535" y="8800"/>
                    <a:pt x="7535" y="8800"/>
                    <a:pt x="7535" y="8800"/>
                  </a:cubicBezTo>
                  <a:cubicBezTo>
                    <a:pt x="502" y="8800"/>
                    <a:pt x="502" y="8800"/>
                    <a:pt x="502" y="8800"/>
                  </a:cubicBezTo>
                  <a:cubicBezTo>
                    <a:pt x="251" y="8800"/>
                    <a:pt x="0" y="9600"/>
                    <a:pt x="0" y="11200"/>
                  </a:cubicBezTo>
                  <a:cubicBezTo>
                    <a:pt x="0" y="12000"/>
                    <a:pt x="251" y="12800"/>
                    <a:pt x="502" y="12800"/>
                  </a:cubicBezTo>
                  <a:close/>
                  <a:moveTo>
                    <a:pt x="10800" y="4000"/>
                  </a:moveTo>
                  <a:cubicBezTo>
                    <a:pt x="12056" y="4000"/>
                    <a:pt x="13060" y="7200"/>
                    <a:pt x="13060" y="11200"/>
                  </a:cubicBezTo>
                  <a:cubicBezTo>
                    <a:pt x="13060" y="14400"/>
                    <a:pt x="12056" y="17600"/>
                    <a:pt x="10800" y="17600"/>
                  </a:cubicBezTo>
                  <a:cubicBezTo>
                    <a:pt x="9544" y="17600"/>
                    <a:pt x="8540" y="14400"/>
                    <a:pt x="8540" y="11200"/>
                  </a:cubicBezTo>
                  <a:cubicBezTo>
                    <a:pt x="8540" y="7200"/>
                    <a:pt x="9544" y="4000"/>
                    <a:pt x="10800" y="4000"/>
                  </a:cubicBezTo>
                  <a:close/>
                </a:path>
              </a:pathLst>
            </a:custGeom>
            <a:grpFill/>
            <a:ln w="12700" cap="flat">
              <a:solidFill>
                <a:schemeClr val="bg1"/>
              </a:solidFill>
              <a:miter lim="400000"/>
            </a:ln>
            <a:effectLst/>
          </p:spPr>
          <p:txBody>
            <a:bodyPr wrap="square" lIns="91439" tIns="91439" rIns="91439" bIns="91439" numCol="1" anchor="t">
              <a:noAutofit/>
            </a:bodyPr>
            <a:lstStyle/>
            <a:p>
              <a:endParaRPr/>
            </a:p>
          </p:txBody>
        </p:sp>
      </p:grpSp>
      <p:grpSp>
        <p:nvGrpSpPr>
          <p:cNvPr id="25" name="组合 24">
            <a:extLst>
              <a:ext uri="{FF2B5EF4-FFF2-40B4-BE49-F238E27FC236}">
                <a16:creationId xmlns:a16="http://schemas.microsoft.com/office/drawing/2014/main" id="{CC1148FB-6072-48FF-A3C0-EF38AA1205D5}"/>
              </a:ext>
            </a:extLst>
          </p:cNvPr>
          <p:cNvGrpSpPr/>
          <p:nvPr/>
        </p:nvGrpSpPr>
        <p:grpSpPr>
          <a:xfrm>
            <a:off x="4350152" y="2383457"/>
            <a:ext cx="805922" cy="752327"/>
            <a:chOff x="18343775" y="10603820"/>
            <a:chExt cx="610643" cy="570034"/>
          </a:xfrm>
          <a:solidFill>
            <a:schemeClr val="bg1"/>
          </a:solidFill>
        </p:grpSpPr>
        <p:sp>
          <p:nvSpPr>
            <p:cNvPr id="26" name="Freeform 48">
              <a:extLst>
                <a:ext uri="{FF2B5EF4-FFF2-40B4-BE49-F238E27FC236}">
                  <a16:creationId xmlns:a16="http://schemas.microsoft.com/office/drawing/2014/main" id="{04B20D3A-CF4B-4205-823F-414DC3C1A23A}"/>
                </a:ext>
              </a:extLst>
            </p:cNvPr>
            <p:cNvSpPr/>
            <p:nvPr/>
          </p:nvSpPr>
          <p:spPr>
            <a:xfrm>
              <a:off x="18343775" y="10603820"/>
              <a:ext cx="610643" cy="570034"/>
            </a:xfrm>
            <a:custGeom>
              <a:avLst/>
              <a:gdLst/>
              <a:ahLst/>
              <a:cxnLst>
                <a:cxn ang="0">
                  <a:pos x="wd2" y="hd2"/>
                </a:cxn>
                <a:cxn ang="5400000">
                  <a:pos x="wd2" y="hd2"/>
                </a:cxn>
                <a:cxn ang="10800000">
                  <a:pos x="wd2" y="hd2"/>
                </a:cxn>
                <a:cxn ang="16200000">
                  <a:pos x="wd2" y="hd2"/>
                </a:cxn>
              </a:cxnLst>
              <a:rect l="0" t="0" r="r" b="b"/>
              <a:pathLst>
                <a:path w="21600" h="21600" extrusionOk="0">
                  <a:moveTo>
                    <a:pt x="19575" y="13163"/>
                  </a:moveTo>
                  <a:cubicBezTo>
                    <a:pt x="19575" y="12994"/>
                    <a:pt x="19575" y="12994"/>
                    <a:pt x="19575" y="12994"/>
                  </a:cubicBezTo>
                  <a:cubicBezTo>
                    <a:pt x="21600" y="12994"/>
                    <a:pt x="21600" y="12994"/>
                    <a:pt x="21600" y="12994"/>
                  </a:cubicBezTo>
                  <a:cubicBezTo>
                    <a:pt x="21600" y="8438"/>
                    <a:pt x="21600" y="8438"/>
                    <a:pt x="21600" y="8438"/>
                  </a:cubicBezTo>
                  <a:cubicBezTo>
                    <a:pt x="19575" y="8438"/>
                    <a:pt x="19575" y="8438"/>
                    <a:pt x="19575" y="8438"/>
                  </a:cubicBezTo>
                  <a:cubicBezTo>
                    <a:pt x="19575" y="8269"/>
                    <a:pt x="19575" y="8269"/>
                    <a:pt x="19575" y="8269"/>
                  </a:cubicBezTo>
                  <a:cubicBezTo>
                    <a:pt x="19406" y="7594"/>
                    <a:pt x="19069" y="6919"/>
                    <a:pt x="18731" y="6244"/>
                  </a:cubicBezTo>
                  <a:cubicBezTo>
                    <a:pt x="18731" y="6075"/>
                    <a:pt x="18731" y="6075"/>
                    <a:pt x="18731" y="6075"/>
                  </a:cubicBezTo>
                  <a:cubicBezTo>
                    <a:pt x="20081" y="4725"/>
                    <a:pt x="20081" y="4725"/>
                    <a:pt x="20081" y="4725"/>
                  </a:cubicBezTo>
                  <a:cubicBezTo>
                    <a:pt x="16875" y="1519"/>
                    <a:pt x="16875" y="1519"/>
                    <a:pt x="16875" y="1519"/>
                  </a:cubicBezTo>
                  <a:cubicBezTo>
                    <a:pt x="15525" y="2869"/>
                    <a:pt x="15525" y="2869"/>
                    <a:pt x="15525" y="2869"/>
                  </a:cubicBezTo>
                  <a:cubicBezTo>
                    <a:pt x="15356" y="2700"/>
                    <a:pt x="15356" y="2700"/>
                    <a:pt x="15356" y="2700"/>
                  </a:cubicBezTo>
                  <a:cubicBezTo>
                    <a:pt x="14681" y="2362"/>
                    <a:pt x="14006" y="2194"/>
                    <a:pt x="13162" y="1856"/>
                  </a:cubicBezTo>
                  <a:cubicBezTo>
                    <a:pt x="12994" y="1856"/>
                    <a:pt x="12994" y="1856"/>
                    <a:pt x="12994" y="1856"/>
                  </a:cubicBezTo>
                  <a:cubicBezTo>
                    <a:pt x="12994" y="0"/>
                    <a:pt x="12994" y="0"/>
                    <a:pt x="12994" y="0"/>
                  </a:cubicBezTo>
                  <a:cubicBezTo>
                    <a:pt x="8606" y="0"/>
                    <a:pt x="8606" y="0"/>
                    <a:pt x="8606" y="0"/>
                  </a:cubicBezTo>
                  <a:cubicBezTo>
                    <a:pt x="8606" y="1856"/>
                    <a:pt x="8606" y="1856"/>
                    <a:pt x="8606" y="1856"/>
                  </a:cubicBezTo>
                  <a:cubicBezTo>
                    <a:pt x="8437" y="1856"/>
                    <a:pt x="8437" y="1856"/>
                    <a:pt x="8437" y="1856"/>
                  </a:cubicBezTo>
                  <a:cubicBezTo>
                    <a:pt x="7594" y="2194"/>
                    <a:pt x="6919" y="2362"/>
                    <a:pt x="6244" y="2700"/>
                  </a:cubicBezTo>
                  <a:cubicBezTo>
                    <a:pt x="6075" y="2869"/>
                    <a:pt x="6075" y="2869"/>
                    <a:pt x="6075" y="2869"/>
                  </a:cubicBezTo>
                  <a:cubicBezTo>
                    <a:pt x="4725" y="1519"/>
                    <a:pt x="4725" y="1519"/>
                    <a:pt x="4725" y="1519"/>
                  </a:cubicBezTo>
                  <a:cubicBezTo>
                    <a:pt x="1519" y="4725"/>
                    <a:pt x="1519" y="4725"/>
                    <a:pt x="1519" y="4725"/>
                  </a:cubicBezTo>
                  <a:cubicBezTo>
                    <a:pt x="2869" y="6075"/>
                    <a:pt x="2869" y="6075"/>
                    <a:pt x="2869" y="6075"/>
                  </a:cubicBezTo>
                  <a:cubicBezTo>
                    <a:pt x="2869" y="6244"/>
                    <a:pt x="2869" y="6244"/>
                    <a:pt x="2869" y="6244"/>
                  </a:cubicBezTo>
                  <a:cubicBezTo>
                    <a:pt x="2531" y="6919"/>
                    <a:pt x="2194" y="7594"/>
                    <a:pt x="2025" y="8269"/>
                  </a:cubicBezTo>
                  <a:cubicBezTo>
                    <a:pt x="1856" y="8438"/>
                    <a:pt x="1856" y="8438"/>
                    <a:pt x="1856" y="8438"/>
                  </a:cubicBezTo>
                  <a:cubicBezTo>
                    <a:pt x="0" y="8438"/>
                    <a:pt x="0" y="8438"/>
                    <a:pt x="0" y="8438"/>
                  </a:cubicBezTo>
                  <a:cubicBezTo>
                    <a:pt x="0" y="12994"/>
                    <a:pt x="0" y="12994"/>
                    <a:pt x="0" y="12994"/>
                  </a:cubicBezTo>
                  <a:cubicBezTo>
                    <a:pt x="1856" y="12994"/>
                    <a:pt x="1856" y="12994"/>
                    <a:pt x="1856" y="12994"/>
                  </a:cubicBezTo>
                  <a:cubicBezTo>
                    <a:pt x="2025" y="13163"/>
                    <a:pt x="2025" y="13163"/>
                    <a:pt x="2025" y="13163"/>
                  </a:cubicBezTo>
                  <a:cubicBezTo>
                    <a:pt x="2194" y="13837"/>
                    <a:pt x="2531" y="14513"/>
                    <a:pt x="2869" y="15188"/>
                  </a:cubicBezTo>
                  <a:cubicBezTo>
                    <a:pt x="2869" y="15356"/>
                    <a:pt x="2869" y="15356"/>
                    <a:pt x="2869" y="15356"/>
                  </a:cubicBezTo>
                  <a:cubicBezTo>
                    <a:pt x="1519" y="16706"/>
                    <a:pt x="1519" y="16706"/>
                    <a:pt x="1519" y="16706"/>
                  </a:cubicBezTo>
                  <a:cubicBezTo>
                    <a:pt x="4725" y="19913"/>
                    <a:pt x="4725" y="19913"/>
                    <a:pt x="4725" y="19913"/>
                  </a:cubicBezTo>
                  <a:cubicBezTo>
                    <a:pt x="6075" y="18563"/>
                    <a:pt x="6075" y="18563"/>
                    <a:pt x="6075" y="18563"/>
                  </a:cubicBezTo>
                  <a:cubicBezTo>
                    <a:pt x="6244" y="18731"/>
                    <a:pt x="6244" y="18731"/>
                    <a:pt x="6244" y="18731"/>
                  </a:cubicBezTo>
                  <a:cubicBezTo>
                    <a:pt x="6919" y="19069"/>
                    <a:pt x="7594" y="19406"/>
                    <a:pt x="8437" y="19575"/>
                  </a:cubicBezTo>
                  <a:cubicBezTo>
                    <a:pt x="8606" y="19575"/>
                    <a:pt x="8606" y="19575"/>
                    <a:pt x="8606" y="19575"/>
                  </a:cubicBezTo>
                  <a:cubicBezTo>
                    <a:pt x="8606" y="21600"/>
                    <a:pt x="8606" y="21600"/>
                    <a:pt x="8606" y="21600"/>
                  </a:cubicBezTo>
                  <a:cubicBezTo>
                    <a:pt x="12994" y="21600"/>
                    <a:pt x="12994" y="21600"/>
                    <a:pt x="12994" y="21600"/>
                  </a:cubicBezTo>
                  <a:cubicBezTo>
                    <a:pt x="12994" y="19575"/>
                    <a:pt x="12994" y="19575"/>
                    <a:pt x="12994" y="19575"/>
                  </a:cubicBezTo>
                  <a:cubicBezTo>
                    <a:pt x="13162" y="19575"/>
                    <a:pt x="13162" y="19575"/>
                    <a:pt x="13162" y="19575"/>
                  </a:cubicBezTo>
                  <a:cubicBezTo>
                    <a:pt x="14006" y="19406"/>
                    <a:pt x="14681" y="19069"/>
                    <a:pt x="15356" y="18731"/>
                  </a:cubicBezTo>
                  <a:cubicBezTo>
                    <a:pt x="15525" y="18563"/>
                    <a:pt x="15525" y="18563"/>
                    <a:pt x="15525" y="18563"/>
                  </a:cubicBezTo>
                  <a:cubicBezTo>
                    <a:pt x="16875" y="19913"/>
                    <a:pt x="16875" y="19913"/>
                    <a:pt x="16875" y="19913"/>
                  </a:cubicBezTo>
                  <a:cubicBezTo>
                    <a:pt x="20081" y="16706"/>
                    <a:pt x="20081" y="16706"/>
                    <a:pt x="20081" y="16706"/>
                  </a:cubicBezTo>
                  <a:cubicBezTo>
                    <a:pt x="18731" y="15356"/>
                    <a:pt x="18731" y="15356"/>
                    <a:pt x="18731" y="15356"/>
                  </a:cubicBezTo>
                  <a:cubicBezTo>
                    <a:pt x="18731" y="15188"/>
                    <a:pt x="18731" y="15188"/>
                    <a:pt x="18731" y="15188"/>
                  </a:cubicBezTo>
                  <a:cubicBezTo>
                    <a:pt x="19069" y="14513"/>
                    <a:pt x="19406" y="13837"/>
                    <a:pt x="19575" y="13163"/>
                  </a:cubicBezTo>
                  <a:close/>
                  <a:moveTo>
                    <a:pt x="18900" y="16706"/>
                  </a:moveTo>
                  <a:cubicBezTo>
                    <a:pt x="16875" y="18900"/>
                    <a:pt x="16875" y="18900"/>
                    <a:pt x="16875" y="18900"/>
                  </a:cubicBezTo>
                  <a:cubicBezTo>
                    <a:pt x="15525" y="17719"/>
                    <a:pt x="15525" y="17719"/>
                    <a:pt x="15525" y="17719"/>
                  </a:cubicBezTo>
                  <a:cubicBezTo>
                    <a:pt x="14850" y="18056"/>
                    <a:pt x="14850" y="18056"/>
                    <a:pt x="14850" y="18056"/>
                  </a:cubicBezTo>
                  <a:cubicBezTo>
                    <a:pt x="14344" y="18394"/>
                    <a:pt x="13669" y="18563"/>
                    <a:pt x="12994" y="18731"/>
                  </a:cubicBezTo>
                  <a:cubicBezTo>
                    <a:pt x="12319" y="19069"/>
                    <a:pt x="12319" y="19069"/>
                    <a:pt x="12319" y="19069"/>
                  </a:cubicBezTo>
                  <a:cubicBezTo>
                    <a:pt x="12319" y="20756"/>
                    <a:pt x="12319" y="20756"/>
                    <a:pt x="12319" y="20756"/>
                  </a:cubicBezTo>
                  <a:cubicBezTo>
                    <a:pt x="9281" y="20756"/>
                    <a:pt x="9281" y="20756"/>
                    <a:pt x="9281" y="20756"/>
                  </a:cubicBezTo>
                  <a:cubicBezTo>
                    <a:pt x="9281" y="19069"/>
                    <a:pt x="9281" y="19069"/>
                    <a:pt x="9281" y="19069"/>
                  </a:cubicBezTo>
                  <a:cubicBezTo>
                    <a:pt x="8606" y="18731"/>
                    <a:pt x="8606" y="18731"/>
                    <a:pt x="8606" y="18731"/>
                  </a:cubicBezTo>
                  <a:cubicBezTo>
                    <a:pt x="7931" y="18563"/>
                    <a:pt x="7256" y="18394"/>
                    <a:pt x="6750" y="18056"/>
                  </a:cubicBezTo>
                  <a:cubicBezTo>
                    <a:pt x="6075" y="17719"/>
                    <a:pt x="6075" y="17719"/>
                    <a:pt x="6075" y="17719"/>
                  </a:cubicBezTo>
                  <a:cubicBezTo>
                    <a:pt x="4725" y="18900"/>
                    <a:pt x="4725" y="18900"/>
                    <a:pt x="4725" y="18900"/>
                  </a:cubicBezTo>
                  <a:cubicBezTo>
                    <a:pt x="2700" y="16706"/>
                    <a:pt x="2700" y="16706"/>
                    <a:pt x="2700" y="16706"/>
                  </a:cubicBezTo>
                  <a:cubicBezTo>
                    <a:pt x="3881" y="15525"/>
                    <a:pt x="3881" y="15525"/>
                    <a:pt x="3881" y="15525"/>
                  </a:cubicBezTo>
                  <a:cubicBezTo>
                    <a:pt x="3544" y="14850"/>
                    <a:pt x="3544" y="14850"/>
                    <a:pt x="3544" y="14850"/>
                  </a:cubicBezTo>
                  <a:cubicBezTo>
                    <a:pt x="3206" y="14344"/>
                    <a:pt x="2869" y="13669"/>
                    <a:pt x="2700" y="12994"/>
                  </a:cubicBezTo>
                  <a:cubicBezTo>
                    <a:pt x="2531" y="12150"/>
                    <a:pt x="2531" y="12150"/>
                    <a:pt x="2531" y="12150"/>
                  </a:cubicBezTo>
                  <a:cubicBezTo>
                    <a:pt x="844" y="12150"/>
                    <a:pt x="844" y="12150"/>
                    <a:pt x="844" y="12150"/>
                  </a:cubicBezTo>
                  <a:cubicBezTo>
                    <a:pt x="844" y="9281"/>
                    <a:pt x="844" y="9281"/>
                    <a:pt x="844" y="9281"/>
                  </a:cubicBezTo>
                  <a:cubicBezTo>
                    <a:pt x="2531" y="9281"/>
                    <a:pt x="2531" y="9281"/>
                    <a:pt x="2531" y="9281"/>
                  </a:cubicBezTo>
                  <a:cubicBezTo>
                    <a:pt x="2700" y="8438"/>
                    <a:pt x="2700" y="8438"/>
                    <a:pt x="2700" y="8438"/>
                  </a:cubicBezTo>
                  <a:cubicBezTo>
                    <a:pt x="2869" y="7763"/>
                    <a:pt x="3206" y="7256"/>
                    <a:pt x="3544" y="6581"/>
                  </a:cubicBezTo>
                  <a:cubicBezTo>
                    <a:pt x="3881" y="5906"/>
                    <a:pt x="3881" y="5906"/>
                    <a:pt x="3881" y="5906"/>
                  </a:cubicBezTo>
                  <a:cubicBezTo>
                    <a:pt x="2700" y="4725"/>
                    <a:pt x="2700" y="4725"/>
                    <a:pt x="2700" y="4725"/>
                  </a:cubicBezTo>
                  <a:cubicBezTo>
                    <a:pt x="4725" y="2531"/>
                    <a:pt x="4725" y="2531"/>
                    <a:pt x="4725" y="2531"/>
                  </a:cubicBezTo>
                  <a:cubicBezTo>
                    <a:pt x="6075" y="3881"/>
                    <a:pt x="6075" y="3881"/>
                    <a:pt x="6075" y="3881"/>
                  </a:cubicBezTo>
                  <a:cubicBezTo>
                    <a:pt x="6750" y="3375"/>
                    <a:pt x="6750" y="3375"/>
                    <a:pt x="6750" y="3375"/>
                  </a:cubicBezTo>
                  <a:cubicBezTo>
                    <a:pt x="7256" y="3037"/>
                    <a:pt x="7931" y="2869"/>
                    <a:pt x="8606" y="2700"/>
                  </a:cubicBezTo>
                  <a:cubicBezTo>
                    <a:pt x="9281" y="2531"/>
                    <a:pt x="9281" y="2531"/>
                    <a:pt x="9281" y="2531"/>
                  </a:cubicBezTo>
                  <a:cubicBezTo>
                    <a:pt x="9281" y="675"/>
                    <a:pt x="9281" y="675"/>
                    <a:pt x="9281" y="675"/>
                  </a:cubicBezTo>
                  <a:cubicBezTo>
                    <a:pt x="12319" y="675"/>
                    <a:pt x="12319" y="675"/>
                    <a:pt x="12319" y="675"/>
                  </a:cubicBezTo>
                  <a:cubicBezTo>
                    <a:pt x="12319" y="2531"/>
                    <a:pt x="12319" y="2531"/>
                    <a:pt x="12319" y="2531"/>
                  </a:cubicBezTo>
                  <a:cubicBezTo>
                    <a:pt x="12994" y="2700"/>
                    <a:pt x="12994" y="2700"/>
                    <a:pt x="12994" y="2700"/>
                  </a:cubicBezTo>
                  <a:cubicBezTo>
                    <a:pt x="13669" y="2869"/>
                    <a:pt x="14344" y="3037"/>
                    <a:pt x="14850" y="3375"/>
                  </a:cubicBezTo>
                  <a:cubicBezTo>
                    <a:pt x="15525" y="3881"/>
                    <a:pt x="15525" y="3881"/>
                    <a:pt x="15525" y="3881"/>
                  </a:cubicBezTo>
                  <a:cubicBezTo>
                    <a:pt x="16875" y="2531"/>
                    <a:pt x="16875" y="2531"/>
                    <a:pt x="16875" y="2531"/>
                  </a:cubicBezTo>
                  <a:cubicBezTo>
                    <a:pt x="18900" y="4725"/>
                    <a:pt x="18900" y="4725"/>
                    <a:pt x="18900" y="4725"/>
                  </a:cubicBezTo>
                  <a:cubicBezTo>
                    <a:pt x="17719" y="5906"/>
                    <a:pt x="17719" y="5906"/>
                    <a:pt x="17719" y="5906"/>
                  </a:cubicBezTo>
                  <a:cubicBezTo>
                    <a:pt x="18056" y="6581"/>
                    <a:pt x="18056" y="6581"/>
                    <a:pt x="18056" y="6581"/>
                  </a:cubicBezTo>
                  <a:cubicBezTo>
                    <a:pt x="18394" y="7256"/>
                    <a:pt x="18731" y="7763"/>
                    <a:pt x="18900" y="8438"/>
                  </a:cubicBezTo>
                  <a:cubicBezTo>
                    <a:pt x="19069" y="9281"/>
                    <a:pt x="19069" y="9281"/>
                    <a:pt x="19069" y="9281"/>
                  </a:cubicBezTo>
                  <a:cubicBezTo>
                    <a:pt x="20756" y="9281"/>
                    <a:pt x="20756" y="9281"/>
                    <a:pt x="20756" y="9281"/>
                  </a:cubicBezTo>
                  <a:cubicBezTo>
                    <a:pt x="20756" y="12150"/>
                    <a:pt x="20756" y="12150"/>
                    <a:pt x="20756" y="12150"/>
                  </a:cubicBezTo>
                  <a:cubicBezTo>
                    <a:pt x="19069" y="12150"/>
                    <a:pt x="19069" y="12150"/>
                    <a:pt x="19069" y="12150"/>
                  </a:cubicBezTo>
                  <a:cubicBezTo>
                    <a:pt x="18900" y="12994"/>
                    <a:pt x="18900" y="12994"/>
                    <a:pt x="18900" y="12994"/>
                  </a:cubicBezTo>
                  <a:cubicBezTo>
                    <a:pt x="18731" y="13669"/>
                    <a:pt x="18394" y="14344"/>
                    <a:pt x="18056" y="14850"/>
                  </a:cubicBezTo>
                  <a:cubicBezTo>
                    <a:pt x="17719" y="15525"/>
                    <a:pt x="17719" y="15525"/>
                    <a:pt x="17719" y="15525"/>
                  </a:cubicBezTo>
                  <a:lnTo>
                    <a:pt x="18900" y="16706"/>
                  </a:lnTo>
                  <a:close/>
                </a:path>
              </a:pathLst>
            </a:custGeom>
            <a:grpFill/>
            <a:ln w="12700" cap="flat">
              <a:solidFill>
                <a:schemeClr val="bg1"/>
              </a:solidFill>
              <a:miter lim="400000"/>
            </a:ln>
            <a:effectLst/>
          </p:spPr>
          <p:txBody>
            <a:bodyPr wrap="square" lIns="91439" tIns="91439" rIns="91439" bIns="91439" numCol="1" anchor="t">
              <a:noAutofit/>
            </a:bodyPr>
            <a:lstStyle/>
            <a:p>
              <a:endParaRPr/>
            </a:p>
          </p:txBody>
        </p:sp>
        <p:sp>
          <p:nvSpPr>
            <p:cNvPr id="27" name="Freeform 49">
              <a:extLst>
                <a:ext uri="{FF2B5EF4-FFF2-40B4-BE49-F238E27FC236}">
                  <a16:creationId xmlns:a16="http://schemas.microsoft.com/office/drawing/2014/main" id="{DE43BDAA-8D2B-42AE-AB26-F907FEE4A40C}"/>
                </a:ext>
              </a:extLst>
            </p:cNvPr>
            <p:cNvSpPr/>
            <p:nvPr/>
          </p:nvSpPr>
          <p:spPr>
            <a:xfrm>
              <a:off x="18529798" y="10777473"/>
              <a:ext cx="234552" cy="218954"/>
            </a:xfrm>
            <a:custGeom>
              <a:avLst/>
              <a:gdLst/>
              <a:ahLst/>
              <a:cxnLst>
                <a:cxn ang="0">
                  <a:pos x="wd2" y="hd2"/>
                </a:cxn>
                <a:cxn ang="5400000">
                  <a:pos x="wd2" y="hd2"/>
                </a:cxn>
                <a:cxn ang="10800000">
                  <a:pos x="wd2" y="hd2"/>
                </a:cxn>
                <a:cxn ang="16200000">
                  <a:pos x="wd2" y="hd2"/>
                </a:cxn>
              </a:cxnLst>
              <a:rect l="0" t="0" r="r" b="b"/>
              <a:pathLst>
                <a:path w="21600" h="21600" extrusionOk="0">
                  <a:moveTo>
                    <a:pt x="11020" y="0"/>
                  </a:moveTo>
                  <a:cubicBezTo>
                    <a:pt x="4849" y="0"/>
                    <a:pt x="0" y="4849"/>
                    <a:pt x="0" y="11020"/>
                  </a:cubicBezTo>
                  <a:cubicBezTo>
                    <a:pt x="0" y="16751"/>
                    <a:pt x="4849" y="21600"/>
                    <a:pt x="11020" y="21600"/>
                  </a:cubicBezTo>
                  <a:cubicBezTo>
                    <a:pt x="16751" y="21600"/>
                    <a:pt x="21600" y="16751"/>
                    <a:pt x="21600" y="11020"/>
                  </a:cubicBezTo>
                  <a:cubicBezTo>
                    <a:pt x="21600" y="4849"/>
                    <a:pt x="16751" y="0"/>
                    <a:pt x="11020" y="0"/>
                  </a:cubicBezTo>
                  <a:close/>
                  <a:moveTo>
                    <a:pt x="17192" y="17192"/>
                  </a:moveTo>
                  <a:cubicBezTo>
                    <a:pt x="15429" y="18955"/>
                    <a:pt x="13224" y="19837"/>
                    <a:pt x="11020" y="19837"/>
                  </a:cubicBezTo>
                  <a:cubicBezTo>
                    <a:pt x="8816" y="19837"/>
                    <a:pt x="6612" y="18955"/>
                    <a:pt x="4849" y="17192"/>
                  </a:cubicBezTo>
                  <a:cubicBezTo>
                    <a:pt x="3086" y="15429"/>
                    <a:pt x="2204" y="13224"/>
                    <a:pt x="2204" y="11020"/>
                  </a:cubicBezTo>
                  <a:cubicBezTo>
                    <a:pt x="2204" y="8376"/>
                    <a:pt x="3086" y="6171"/>
                    <a:pt x="4849" y="4408"/>
                  </a:cubicBezTo>
                  <a:cubicBezTo>
                    <a:pt x="6612" y="3086"/>
                    <a:pt x="8816" y="2204"/>
                    <a:pt x="11020" y="2204"/>
                  </a:cubicBezTo>
                  <a:cubicBezTo>
                    <a:pt x="13224" y="2204"/>
                    <a:pt x="15429" y="3086"/>
                    <a:pt x="17192" y="4408"/>
                  </a:cubicBezTo>
                  <a:cubicBezTo>
                    <a:pt x="18955" y="6171"/>
                    <a:pt x="19837" y="8376"/>
                    <a:pt x="19837" y="11020"/>
                  </a:cubicBezTo>
                  <a:cubicBezTo>
                    <a:pt x="19837" y="13224"/>
                    <a:pt x="18955" y="15429"/>
                    <a:pt x="17192" y="17192"/>
                  </a:cubicBezTo>
                  <a:close/>
                </a:path>
              </a:pathLst>
            </a:custGeom>
            <a:grpFill/>
            <a:ln w="12700" cap="flat">
              <a:solidFill>
                <a:schemeClr val="bg1"/>
              </a:solidFill>
              <a:miter lim="400000"/>
            </a:ln>
            <a:effectLst/>
          </p:spPr>
          <p:txBody>
            <a:bodyPr wrap="square" lIns="91439" tIns="91439" rIns="91439" bIns="91439" numCol="1" anchor="t">
              <a:noAutofit/>
            </a:bodyPr>
            <a:lstStyle/>
            <a:p>
              <a:endParaRPr/>
            </a:p>
          </p:txBody>
        </p:sp>
      </p:grpSp>
      <p:grpSp>
        <p:nvGrpSpPr>
          <p:cNvPr id="28" name="组合 27">
            <a:extLst>
              <a:ext uri="{FF2B5EF4-FFF2-40B4-BE49-F238E27FC236}">
                <a16:creationId xmlns:a16="http://schemas.microsoft.com/office/drawing/2014/main" id="{63D30150-BB5E-4A5D-817A-443BCE37654D}"/>
              </a:ext>
            </a:extLst>
          </p:cNvPr>
          <p:cNvGrpSpPr/>
          <p:nvPr/>
        </p:nvGrpSpPr>
        <p:grpSpPr>
          <a:xfrm>
            <a:off x="1681504" y="4934641"/>
            <a:ext cx="630096" cy="630096"/>
            <a:chOff x="1007173" y="2752263"/>
            <a:chExt cx="817746" cy="817746"/>
          </a:xfrm>
        </p:grpSpPr>
        <p:sp>
          <p:nvSpPr>
            <p:cNvPr id="29" name="椭圆 28">
              <a:extLst>
                <a:ext uri="{FF2B5EF4-FFF2-40B4-BE49-F238E27FC236}">
                  <a16:creationId xmlns:a16="http://schemas.microsoft.com/office/drawing/2014/main" id="{E6A65E8E-3B19-403B-93D4-33D4A85B8F85}"/>
                </a:ext>
              </a:extLst>
            </p:cNvPr>
            <p:cNvSpPr/>
            <p:nvPr/>
          </p:nvSpPr>
          <p:spPr>
            <a:xfrm>
              <a:off x="1007173" y="2752263"/>
              <a:ext cx="817746" cy="81774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grpSp>
          <p:nvGrpSpPr>
            <p:cNvPr id="30" name="组合 29">
              <a:extLst>
                <a:ext uri="{FF2B5EF4-FFF2-40B4-BE49-F238E27FC236}">
                  <a16:creationId xmlns:a16="http://schemas.microsoft.com/office/drawing/2014/main" id="{A8136969-7667-474A-9EC0-33F8DBF5B947}"/>
                </a:ext>
              </a:extLst>
            </p:cNvPr>
            <p:cNvGrpSpPr/>
            <p:nvPr/>
          </p:nvGrpSpPr>
          <p:grpSpPr>
            <a:xfrm>
              <a:off x="1220618" y="2967307"/>
              <a:ext cx="390854" cy="390186"/>
              <a:chOff x="2431058" y="2713568"/>
              <a:chExt cx="488901" cy="488067"/>
            </a:xfrm>
            <a:solidFill>
              <a:schemeClr val="bg1"/>
            </a:solidFill>
          </p:grpSpPr>
          <p:sp>
            <p:nvSpPr>
              <p:cNvPr id="31" name="AutoShape 128">
                <a:extLst>
                  <a:ext uri="{FF2B5EF4-FFF2-40B4-BE49-F238E27FC236}">
                    <a16:creationId xmlns:a16="http://schemas.microsoft.com/office/drawing/2014/main" id="{4DB9621B-9F7E-41EC-8C98-FD09F6136FCE}"/>
                  </a:ext>
                </a:extLst>
              </p:cNvPr>
              <p:cNvSpPr/>
              <p:nvPr/>
            </p:nvSpPr>
            <p:spPr bwMode="auto">
              <a:xfrm>
                <a:off x="2431058" y="2713568"/>
                <a:ext cx="488901" cy="4880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sp>
            <p:nvSpPr>
              <p:cNvPr id="32" name="AutoShape 129">
                <a:extLst>
                  <a:ext uri="{FF2B5EF4-FFF2-40B4-BE49-F238E27FC236}">
                    <a16:creationId xmlns:a16="http://schemas.microsoft.com/office/drawing/2014/main" id="{F626A5DA-D80F-410D-BCFA-8E379B1629BF}"/>
                  </a:ext>
                </a:extLst>
              </p:cNvPr>
              <p:cNvSpPr/>
              <p:nvPr/>
            </p:nvSpPr>
            <p:spPr bwMode="auto">
              <a:xfrm>
                <a:off x="2736412" y="2774472"/>
                <a:ext cx="121808" cy="12180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grpSp>
      </p:grpSp>
      <p:grpSp>
        <p:nvGrpSpPr>
          <p:cNvPr id="33" name="组合 32">
            <a:extLst>
              <a:ext uri="{FF2B5EF4-FFF2-40B4-BE49-F238E27FC236}">
                <a16:creationId xmlns:a16="http://schemas.microsoft.com/office/drawing/2014/main" id="{CE57256F-70A6-4CE5-A8BB-55BE07DFD2CD}"/>
              </a:ext>
            </a:extLst>
          </p:cNvPr>
          <p:cNvGrpSpPr/>
          <p:nvPr/>
        </p:nvGrpSpPr>
        <p:grpSpPr>
          <a:xfrm>
            <a:off x="6522262" y="4918767"/>
            <a:ext cx="630096" cy="630096"/>
            <a:chOff x="2507332" y="1873097"/>
            <a:chExt cx="817746" cy="817746"/>
          </a:xfrm>
        </p:grpSpPr>
        <p:sp>
          <p:nvSpPr>
            <p:cNvPr id="34" name="椭圆 33">
              <a:extLst>
                <a:ext uri="{FF2B5EF4-FFF2-40B4-BE49-F238E27FC236}">
                  <a16:creationId xmlns:a16="http://schemas.microsoft.com/office/drawing/2014/main" id="{1D285D01-CD35-4D10-A6C5-707105D3617A}"/>
                </a:ext>
              </a:extLst>
            </p:cNvPr>
            <p:cNvSpPr/>
            <p:nvPr/>
          </p:nvSpPr>
          <p:spPr>
            <a:xfrm>
              <a:off x="2507332" y="1873097"/>
              <a:ext cx="817746" cy="81774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schemeClr>
                </a:solidFill>
                <a:ea typeface="微软雅黑" panose="020B0503020204020204" pitchFamily="34" charset="-122"/>
              </a:endParaRPr>
            </a:p>
          </p:txBody>
        </p:sp>
        <p:sp>
          <p:nvSpPr>
            <p:cNvPr id="35" name="AutoShape 83">
              <a:extLst>
                <a:ext uri="{FF2B5EF4-FFF2-40B4-BE49-F238E27FC236}">
                  <a16:creationId xmlns:a16="http://schemas.microsoft.com/office/drawing/2014/main" id="{140C3AC5-E732-463D-9B63-887BFDC1A93D}"/>
                </a:ext>
              </a:extLst>
            </p:cNvPr>
            <p:cNvSpPr/>
            <p:nvPr/>
          </p:nvSpPr>
          <p:spPr bwMode="auto">
            <a:xfrm>
              <a:off x="2721111" y="2137475"/>
              <a:ext cx="390186" cy="25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bg1"/>
            </a:solidFill>
            <a:ln>
              <a:noFill/>
            </a:ln>
            <a:effectLst/>
          </p:spPr>
          <p:txBody>
            <a:bodyPr lIns="50800" tIns="50800" rIns="50800" bIns="50800" anchor="ctr"/>
            <a:lstStyle/>
            <a:p>
              <a:pPr defTabSz="609600"/>
              <a:endParaRPr lang="en-US" sz="4000">
                <a:solidFill>
                  <a:schemeClr val="tx1">
                    <a:lumMod val="75000"/>
                  </a:schemeClr>
                </a:solidFill>
                <a:effectLst>
                  <a:outerShdw blurRad="38100" dist="38100" dir="2700000" algn="tl">
                    <a:srgbClr val="000000"/>
                  </a:outerShdw>
                </a:effectLst>
              </a:endParaRPr>
            </a:p>
          </p:txBody>
        </p:sp>
      </p:grpSp>
      <p:sp>
        <p:nvSpPr>
          <p:cNvPr id="50" name="文本框 49">
            <a:extLst>
              <a:ext uri="{FF2B5EF4-FFF2-40B4-BE49-F238E27FC236}">
                <a16:creationId xmlns:a16="http://schemas.microsoft.com/office/drawing/2014/main" id="{3BB52A27-9F23-403F-97A6-D5F99FC68942}"/>
              </a:ext>
            </a:extLst>
          </p:cNvPr>
          <p:cNvSpPr txBox="1"/>
          <p:nvPr/>
        </p:nvSpPr>
        <p:spPr>
          <a:xfrm>
            <a:off x="7387773" y="4581608"/>
            <a:ext cx="3863324" cy="1631216"/>
          </a:xfrm>
          <a:prstGeom prst="rect">
            <a:avLst/>
          </a:prstGeom>
          <a:noFill/>
          <a:ln>
            <a:noFill/>
          </a:ln>
        </p:spPr>
        <p:txBody>
          <a:bodyPr wrap="square">
            <a:spAutoFit/>
          </a:bodyPr>
          <a:lstStyle/>
          <a:p>
            <a:r>
              <a:rPr lang="en-US" altLang="zh-CN" sz="2000" dirty="0">
                <a:latin typeface="+mn-ea"/>
              </a:rPr>
              <a:t>Originally designed for </a:t>
            </a:r>
            <a:r>
              <a:rPr lang="en-US" altLang="zh-CN" sz="2000" b="1" dirty="0">
                <a:latin typeface="+mn-ea"/>
              </a:rPr>
              <a:t>semi-supervised</a:t>
            </a:r>
            <a:r>
              <a:rPr lang="en-US" altLang="zh-CN" sz="2000" dirty="0">
                <a:latin typeface="+mn-ea"/>
              </a:rPr>
              <a:t> learning</a:t>
            </a:r>
          </a:p>
          <a:p>
            <a:r>
              <a:rPr lang="en-US" altLang="zh-CN" sz="2000" dirty="0">
                <a:latin typeface="+mn-ea"/>
              </a:rPr>
              <a:t>And cannot be directly applied for the supervised learning based source detection problem.</a:t>
            </a:r>
            <a:endParaRPr lang="zh-CN" altLang="en-US" sz="2000" dirty="0">
              <a:latin typeface="+mn-ea"/>
            </a:endParaRPr>
          </a:p>
        </p:txBody>
      </p:sp>
      <p:pic>
        <p:nvPicPr>
          <p:cNvPr id="52" name="内容占位符 6" descr="图片包含 游戏机, 文字, 钟表&#10;&#10;描述已自动生成">
            <a:extLst>
              <a:ext uri="{FF2B5EF4-FFF2-40B4-BE49-F238E27FC236}">
                <a16:creationId xmlns:a16="http://schemas.microsoft.com/office/drawing/2014/main" id="{732B3A24-7449-463A-ADA8-2FFBDB3F575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21408" y="1538160"/>
            <a:ext cx="4576862" cy="3078842"/>
          </a:xfrm>
          <a:prstGeom prst="rect">
            <a:avLst/>
          </a:prstGeom>
        </p:spPr>
      </p:pic>
      <p:sp>
        <p:nvSpPr>
          <p:cNvPr id="2" name="文本框 1"/>
          <p:cNvSpPr txBox="1"/>
          <p:nvPr/>
        </p:nvSpPr>
        <p:spPr>
          <a:xfrm>
            <a:off x="2540066" y="4643823"/>
            <a:ext cx="3661951" cy="1292662"/>
          </a:xfrm>
          <a:prstGeom prst="rect">
            <a:avLst/>
          </a:prstGeom>
          <a:noFill/>
        </p:spPr>
        <p:txBody>
          <a:bodyPr wrap="square" rtlCol="0">
            <a:spAutoFit/>
          </a:bodyPr>
          <a:lstStyle/>
          <a:p>
            <a:r>
              <a:rPr lang="en-US" altLang="zh-CN" sz="2000" dirty="0">
                <a:latin typeface="+mn-ea"/>
              </a:rPr>
              <a:t>Inspired by traditional neural network and extends traditional deep learning</a:t>
            </a:r>
          </a:p>
          <a:p>
            <a:endParaRPr lang="zh-CN" altLang="en-US" dirty="0"/>
          </a:p>
        </p:txBody>
      </p:sp>
    </p:spTree>
    <p:extLst>
      <p:ext uri="{BB962C8B-B14F-4D97-AF65-F5344CB8AC3E}">
        <p14:creationId xmlns:p14="http://schemas.microsoft.com/office/powerpoint/2010/main" val="1274845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DB67CD25-D6BC-4A9C-9CB1-3ECC9BCD87FD}"/>
              </a:ext>
            </a:extLst>
          </p:cNvPr>
          <p:cNvSpPr/>
          <p:nvPr/>
        </p:nvSpPr>
        <p:spPr>
          <a:xfrm>
            <a:off x="447840" y="279133"/>
            <a:ext cx="11296320" cy="6299736"/>
          </a:xfrm>
          <a:prstGeom prst="roundRect">
            <a:avLst>
              <a:gd name="adj" fmla="val 1976"/>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pic>
        <p:nvPicPr>
          <p:cNvPr id="5" name="图形 4">
            <a:extLst>
              <a:ext uri="{FF2B5EF4-FFF2-40B4-BE49-F238E27FC236}">
                <a16:creationId xmlns:a16="http://schemas.microsoft.com/office/drawing/2014/main" id="{444B49E6-A0FD-4CDC-8086-188889CEB43E}"/>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50000"/>
          <a:stretch/>
        </p:blipFill>
        <p:spPr>
          <a:xfrm flipH="1">
            <a:off x="772034" y="494417"/>
            <a:ext cx="10762352" cy="5869165"/>
          </a:xfrm>
          <a:prstGeom prst="rect">
            <a:avLst/>
          </a:prstGeom>
        </p:spPr>
      </p:pic>
      <p:sp>
        <p:nvSpPr>
          <p:cNvPr id="6" name="PA_矩形 23">
            <a:extLst>
              <a:ext uri="{FF2B5EF4-FFF2-40B4-BE49-F238E27FC236}">
                <a16:creationId xmlns:a16="http://schemas.microsoft.com/office/drawing/2014/main" id="{A4F7110F-BD7A-41C5-9941-D6B6BD8729C5}"/>
              </a:ext>
            </a:extLst>
          </p:cNvPr>
          <p:cNvSpPr/>
          <p:nvPr/>
        </p:nvSpPr>
        <p:spPr>
          <a:xfrm flipH="1" flipV="1">
            <a:off x="772034" y="565712"/>
            <a:ext cx="10762351" cy="5726573"/>
          </a:xfrm>
          <a:prstGeom prst="rect">
            <a:avLst/>
          </a:prstGeom>
          <a:gradFill flip="none" rotWithShape="1">
            <a:gsLst>
              <a:gs pos="84000">
                <a:schemeClr val="bg1">
                  <a:alpha val="0"/>
                </a:schemeClr>
              </a:gs>
              <a:gs pos="100000">
                <a:schemeClr val="tx1">
                  <a:lumMod val="50000"/>
                  <a:lumOff val="50000"/>
                  <a:alpha val="30000"/>
                </a:schemeClr>
              </a:gs>
            </a:gsLst>
            <a:lin ang="0" scaled="1"/>
            <a:tileRect/>
          </a:gradFill>
          <a:ln>
            <a:noFill/>
          </a:ln>
          <a:effectLst>
            <a:outerShdw blurRad="101600" dist="38100" sx="101000" sy="101000" algn="l" rotWithShape="0">
              <a:prstClr val="black">
                <a:alpha val="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lt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lt1"/>
                </a:solidFill>
                <a:latin typeface="Arial" panose="020B0604020202020204" pitchFamily="34" charset="0"/>
                <a:ea typeface="宋体" panose="02010600030101010101" pitchFamily="2" charset="-122"/>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grpSp>
        <p:nvGrpSpPr>
          <p:cNvPr id="23" name="组合 22">
            <a:extLst>
              <a:ext uri="{FF2B5EF4-FFF2-40B4-BE49-F238E27FC236}">
                <a16:creationId xmlns:a16="http://schemas.microsoft.com/office/drawing/2014/main" id="{B14A0006-4157-489E-8621-848BA52B6190}"/>
              </a:ext>
            </a:extLst>
          </p:cNvPr>
          <p:cNvGrpSpPr/>
          <p:nvPr/>
        </p:nvGrpSpPr>
        <p:grpSpPr>
          <a:xfrm>
            <a:off x="1032451" y="1033472"/>
            <a:ext cx="192506" cy="4903627"/>
            <a:chOff x="1032451" y="1033472"/>
            <a:chExt cx="192506" cy="4903627"/>
          </a:xfrm>
        </p:grpSpPr>
        <p:sp>
          <p:nvSpPr>
            <p:cNvPr id="7" name="椭圆 6">
              <a:extLst>
                <a:ext uri="{FF2B5EF4-FFF2-40B4-BE49-F238E27FC236}">
                  <a16:creationId xmlns:a16="http://schemas.microsoft.com/office/drawing/2014/main" id="{00ED38F2-86A6-429B-8825-D67F0B3EBB9C}"/>
                </a:ext>
              </a:extLst>
            </p:cNvPr>
            <p:cNvSpPr/>
            <p:nvPr/>
          </p:nvSpPr>
          <p:spPr>
            <a:xfrm>
              <a:off x="1032451" y="1818659"/>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8" name="椭圆 7">
              <a:extLst>
                <a:ext uri="{FF2B5EF4-FFF2-40B4-BE49-F238E27FC236}">
                  <a16:creationId xmlns:a16="http://schemas.microsoft.com/office/drawing/2014/main" id="{82751450-326F-4D33-BC32-D083347A1D64}"/>
                </a:ext>
              </a:extLst>
            </p:cNvPr>
            <p:cNvSpPr/>
            <p:nvPr/>
          </p:nvSpPr>
          <p:spPr>
            <a:xfrm>
              <a:off x="1032451" y="2603846"/>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9" name="椭圆 8">
              <a:extLst>
                <a:ext uri="{FF2B5EF4-FFF2-40B4-BE49-F238E27FC236}">
                  <a16:creationId xmlns:a16="http://schemas.microsoft.com/office/drawing/2014/main" id="{F3A726DD-90E7-42CF-BD24-04CAC63E8246}"/>
                </a:ext>
              </a:extLst>
            </p:cNvPr>
            <p:cNvSpPr/>
            <p:nvPr/>
          </p:nvSpPr>
          <p:spPr>
            <a:xfrm>
              <a:off x="1032451" y="338903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0" name="椭圆 9">
              <a:extLst>
                <a:ext uri="{FF2B5EF4-FFF2-40B4-BE49-F238E27FC236}">
                  <a16:creationId xmlns:a16="http://schemas.microsoft.com/office/drawing/2014/main" id="{501D50D8-C535-4677-86D4-B471ED6F01EE}"/>
                </a:ext>
              </a:extLst>
            </p:cNvPr>
            <p:cNvSpPr/>
            <p:nvPr/>
          </p:nvSpPr>
          <p:spPr>
            <a:xfrm>
              <a:off x="1032451" y="4174220"/>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1" name="椭圆 10">
              <a:extLst>
                <a:ext uri="{FF2B5EF4-FFF2-40B4-BE49-F238E27FC236}">
                  <a16:creationId xmlns:a16="http://schemas.microsoft.com/office/drawing/2014/main" id="{BCE4EA13-A53F-47C2-893D-65626604C6DF}"/>
                </a:ext>
              </a:extLst>
            </p:cNvPr>
            <p:cNvSpPr/>
            <p:nvPr/>
          </p:nvSpPr>
          <p:spPr>
            <a:xfrm>
              <a:off x="1032451" y="4959407"/>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12" name="椭圆 11">
              <a:extLst>
                <a:ext uri="{FF2B5EF4-FFF2-40B4-BE49-F238E27FC236}">
                  <a16:creationId xmlns:a16="http://schemas.microsoft.com/office/drawing/2014/main" id="{9A7B862A-3466-4E30-AE22-5634E39EBD80}"/>
                </a:ext>
              </a:extLst>
            </p:cNvPr>
            <p:cNvSpPr/>
            <p:nvPr/>
          </p:nvSpPr>
          <p:spPr>
            <a:xfrm>
              <a:off x="1032451" y="5744593"/>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sp>
          <p:nvSpPr>
            <p:cNvPr id="22" name="椭圆 21">
              <a:extLst>
                <a:ext uri="{FF2B5EF4-FFF2-40B4-BE49-F238E27FC236}">
                  <a16:creationId xmlns:a16="http://schemas.microsoft.com/office/drawing/2014/main" id="{EBE1397A-CE43-48B5-8A57-632C0A182D94}"/>
                </a:ext>
              </a:extLst>
            </p:cNvPr>
            <p:cNvSpPr/>
            <p:nvPr/>
          </p:nvSpPr>
          <p:spPr>
            <a:xfrm>
              <a:off x="1032451" y="1033472"/>
              <a:ext cx="192506" cy="192506"/>
            </a:xfrm>
            <a:prstGeom prst="ellipse">
              <a:avLst/>
            </a:prstGeom>
            <a:solidFill>
              <a:schemeClr val="accent4">
                <a:lumMod val="75000"/>
              </a:schemeClr>
            </a:solidFill>
            <a:ln w="7620" cap="flat">
              <a:noFill/>
              <a:prstDash val="solid"/>
              <a:miter/>
            </a:ln>
          </p:spPr>
          <p:txBody>
            <a:bodyPr wrap="square" lIns="91439" tIns="91439" rIns="91439" bIns="91439" numCol="1" anchor="t">
              <a:noAutofit/>
            </a:bodyPr>
            <a:lstStyle/>
            <a:p>
              <a:endParaRPr lang="zh-CN" altLang="en-US">
                <a:solidFill>
                  <a:srgbClr val="B7DBC6"/>
                </a:solidFill>
              </a:endParaRPr>
            </a:p>
          </p:txBody>
        </p:sp>
      </p:grpSp>
      <p:pic>
        <p:nvPicPr>
          <p:cNvPr id="38" name="图片 37" descr="手机屏幕截图&#10;&#10;描述已自动生成">
            <a:extLst>
              <a:ext uri="{FF2B5EF4-FFF2-40B4-BE49-F238E27FC236}">
                <a16:creationId xmlns:a16="http://schemas.microsoft.com/office/drawing/2014/main" id="{9AB46D48-C903-4ABE-803A-2BBA302624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6670" y="1476212"/>
            <a:ext cx="4236981" cy="4599175"/>
          </a:xfrm>
          <a:prstGeom prst="rect">
            <a:avLst/>
          </a:prstGeom>
        </p:spPr>
      </p:pic>
      <p:pic>
        <p:nvPicPr>
          <p:cNvPr id="39" name="图片 38" descr="一些文字和图片的手机截图&#10;&#10;描述已自动生成">
            <a:extLst>
              <a:ext uri="{FF2B5EF4-FFF2-40B4-BE49-F238E27FC236}">
                <a16:creationId xmlns:a16="http://schemas.microsoft.com/office/drawing/2014/main" id="{936A4785-0C2C-40CA-8F8A-4C077A8FFC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07152" y="1550803"/>
            <a:ext cx="4214793" cy="4466664"/>
          </a:xfrm>
          <a:prstGeom prst="rect">
            <a:avLst/>
          </a:prstGeom>
        </p:spPr>
      </p:pic>
      <p:grpSp>
        <p:nvGrpSpPr>
          <p:cNvPr id="29" name="组合 28"/>
          <p:cNvGrpSpPr/>
          <p:nvPr/>
        </p:nvGrpSpPr>
        <p:grpSpPr>
          <a:xfrm>
            <a:off x="5850743" y="3399247"/>
            <a:ext cx="510475" cy="514568"/>
            <a:chOff x="5631982" y="2963470"/>
            <a:chExt cx="928034" cy="931058"/>
          </a:xfrm>
        </p:grpSpPr>
        <p:sp>
          <p:nvSpPr>
            <p:cNvPr id="30" name="AutoShape 126"/>
            <p:cNvSpPr/>
            <p:nvPr/>
          </p:nvSpPr>
          <p:spPr bwMode="auto">
            <a:xfrm>
              <a:off x="5631982" y="2963470"/>
              <a:ext cx="928034" cy="9310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rgbClr val="171717"/>
            </a:solidFill>
            <a:ln>
              <a:noFill/>
            </a:ln>
            <a:effectLst/>
          </p:spPr>
          <p:txBody>
            <a:bodyPr lIns="50800" tIns="50800" rIns="50800" bIns="50800" anchor="ctr"/>
            <a:lstStyle/>
            <a:p>
              <a:pPr defTabSz="608965">
                <a:defRPr/>
              </a:pPr>
              <a:endParaRPr lang="en-US" sz="4000">
                <a:solidFill>
                  <a:srgbClr val="FFFFFF"/>
                </a:solidFill>
                <a:effectLst>
                  <a:outerShdw blurRad="38100" dist="38100" dir="2700000" algn="tl">
                    <a:srgbClr val="000000"/>
                  </a:outerShdw>
                </a:effectLst>
              </a:endParaRPr>
            </a:p>
          </p:txBody>
        </p:sp>
        <p:sp>
          <p:nvSpPr>
            <p:cNvPr id="31" name="AutoShape 127"/>
            <p:cNvSpPr/>
            <p:nvPr/>
          </p:nvSpPr>
          <p:spPr bwMode="auto">
            <a:xfrm>
              <a:off x="6006823" y="3108570"/>
              <a:ext cx="220672" cy="217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rgbClr val="171717"/>
            </a:solidFill>
            <a:ln>
              <a:noFill/>
            </a:ln>
            <a:effectLst/>
          </p:spPr>
          <p:txBody>
            <a:bodyPr lIns="50800" tIns="50800" rIns="50800" bIns="50800" anchor="ctr"/>
            <a:lstStyle/>
            <a:p>
              <a:pPr defTabSz="608965">
                <a:defRPr/>
              </a:pPr>
              <a:endParaRPr lang="en-US" sz="4000">
                <a:solidFill>
                  <a:srgbClr val="FFFFFF"/>
                </a:solidFill>
                <a:effectLst>
                  <a:outerShdw blurRad="38100" dist="38100" dir="2700000" algn="tl">
                    <a:srgbClr val="000000"/>
                  </a:outerShdw>
                </a:effectLst>
              </a:endParaRPr>
            </a:p>
          </p:txBody>
        </p:sp>
      </p:grpSp>
      <p:sp>
        <p:nvSpPr>
          <p:cNvPr id="32" name="椭圆 31"/>
          <p:cNvSpPr/>
          <p:nvPr/>
        </p:nvSpPr>
        <p:spPr>
          <a:xfrm>
            <a:off x="5549030" y="3085707"/>
            <a:ext cx="1167358" cy="109617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5283201" y="2844799"/>
            <a:ext cx="1690254" cy="159959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5448483" y="3030157"/>
            <a:ext cx="93947" cy="94394"/>
          </a:xfrm>
          <a:prstGeom prst="ellipse">
            <a:avLst/>
          </a:prstGeom>
          <a:solidFill>
            <a:schemeClr val="bg1">
              <a:lumMod val="95000"/>
            </a:schemeClr>
          </a:solidFill>
          <a:ln>
            <a:noFill/>
          </a:ln>
          <a:effectLst>
            <a:outerShdw dist="25400" dir="2700000" algn="tl" rotWithShape="0">
              <a:srgbClr val="171717"/>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6613205" y="3020160"/>
            <a:ext cx="93947" cy="94394"/>
          </a:xfrm>
          <a:prstGeom prst="ellipse">
            <a:avLst/>
          </a:prstGeom>
          <a:solidFill>
            <a:schemeClr val="bg1">
              <a:lumMod val="95000"/>
            </a:schemeClr>
          </a:solidFill>
          <a:ln>
            <a:noFill/>
          </a:ln>
          <a:effectLst>
            <a:outerShdw dist="25400" dir="2700000" algn="tl" rotWithShape="0">
              <a:srgbClr val="171717"/>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5457718" y="4155349"/>
            <a:ext cx="93947" cy="94394"/>
          </a:xfrm>
          <a:prstGeom prst="ellipse">
            <a:avLst/>
          </a:prstGeom>
          <a:solidFill>
            <a:schemeClr val="bg1">
              <a:lumMod val="95000"/>
            </a:schemeClr>
          </a:solidFill>
          <a:ln>
            <a:noFill/>
          </a:ln>
          <a:effectLst>
            <a:outerShdw dist="25400" dir="2700000" algn="tl" rotWithShape="0">
              <a:srgbClr val="171717"/>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6631677" y="4181880"/>
            <a:ext cx="93947" cy="94394"/>
          </a:xfrm>
          <a:prstGeom prst="ellipse">
            <a:avLst/>
          </a:prstGeom>
          <a:solidFill>
            <a:schemeClr val="bg1">
              <a:lumMod val="95000"/>
            </a:schemeClr>
          </a:solidFill>
          <a:ln>
            <a:noFill/>
          </a:ln>
          <a:effectLst>
            <a:outerShdw dist="25400" dir="2700000" algn="tl" rotWithShape="0">
              <a:srgbClr val="171717"/>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549151" y="1033472"/>
            <a:ext cx="3400536" cy="461665"/>
          </a:xfrm>
          <a:prstGeom prst="rect">
            <a:avLst/>
          </a:prstGeom>
          <a:noFill/>
        </p:spPr>
        <p:txBody>
          <a:bodyPr wrap="square" rtlCol="0">
            <a:spAutoFit/>
          </a:bodyPr>
          <a:lstStyle/>
          <a:p>
            <a:r>
              <a:rPr lang="en-US" altLang="zh-CN" sz="2400" dirty="0"/>
              <a:t>Data Pre-processing</a:t>
            </a:r>
            <a:endParaRPr lang="zh-CN" altLang="en-US" sz="2400" dirty="0"/>
          </a:p>
        </p:txBody>
      </p:sp>
      <p:sp>
        <p:nvSpPr>
          <p:cNvPr id="3" name="文本框 2"/>
          <p:cNvSpPr txBox="1"/>
          <p:nvPr/>
        </p:nvSpPr>
        <p:spPr>
          <a:xfrm>
            <a:off x="6787499" y="1009505"/>
            <a:ext cx="3723038" cy="461665"/>
          </a:xfrm>
          <a:prstGeom prst="rect">
            <a:avLst/>
          </a:prstGeom>
          <a:noFill/>
        </p:spPr>
        <p:txBody>
          <a:bodyPr wrap="square" rtlCol="0">
            <a:spAutoFit/>
          </a:bodyPr>
          <a:lstStyle/>
          <a:p>
            <a:r>
              <a:rPr lang="en-US" altLang="zh-CN" sz="2400" dirty="0"/>
              <a:t>Network Structure</a:t>
            </a:r>
            <a:endParaRPr lang="zh-CN" altLang="en-US" sz="2400" dirty="0"/>
          </a:p>
        </p:txBody>
      </p:sp>
      <p:sp>
        <p:nvSpPr>
          <p:cNvPr id="40" name="文本框 39"/>
          <p:cNvSpPr txBox="1"/>
          <p:nvPr/>
        </p:nvSpPr>
        <p:spPr>
          <a:xfrm>
            <a:off x="5523525" y="550761"/>
            <a:ext cx="2256182" cy="646331"/>
          </a:xfrm>
          <a:prstGeom prst="rect">
            <a:avLst/>
          </a:prstGeom>
          <a:noFill/>
        </p:spPr>
        <p:txBody>
          <a:bodyPr wrap="square" rtlCol="0">
            <a:spAutoFit/>
          </a:bodyPr>
          <a:lstStyle/>
          <a:p>
            <a:r>
              <a:rPr lang="en-US" altLang="zh-CN" sz="3600" dirty="0"/>
              <a:t>GCN</a:t>
            </a:r>
            <a:endParaRPr lang="zh-CN" altLang="en-US" sz="3600" dirty="0"/>
          </a:p>
        </p:txBody>
      </p:sp>
    </p:spTree>
    <p:extLst>
      <p:ext uri="{BB962C8B-B14F-4D97-AF65-F5344CB8AC3E}">
        <p14:creationId xmlns:p14="http://schemas.microsoft.com/office/powerpoint/2010/main" val="2562942469"/>
      </p:ext>
    </p:extLst>
  </p:cSld>
  <p:clrMapOvr>
    <a:masterClrMapping/>
  </p:clrMapOvr>
</p:sld>
</file>

<file path=ppt/theme/theme1.xml><?xml version="1.0" encoding="utf-8"?>
<a:theme xmlns:a="http://schemas.openxmlformats.org/drawingml/2006/main" name="Office 主题​​">
  <a:themeElements>
    <a:clrScheme name="自定义 5">
      <a:dk1>
        <a:srgbClr val="686868"/>
      </a:dk1>
      <a:lt1>
        <a:sysClr val="window" lastClr="FFFFFF"/>
      </a:lt1>
      <a:dk2>
        <a:srgbClr val="4E4E4E"/>
      </a:dk2>
      <a:lt2>
        <a:srgbClr val="B4DCFA"/>
      </a:lt2>
      <a:accent1>
        <a:srgbClr val="8B8B8B"/>
      </a:accent1>
      <a:accent2>
        <a:srgbClr val="8B8B8B"/>
      </a:accent2>
      <a:accent3>
        <a:srgbClr val="3F3F3F"/>
      </a:accent3>
      <a:accent4>
        <a:srgbClr val="7F7F7F"/>
      </a:accent4>
      <a:accent5>
        <a:srgbClr val="3F3F3F"/>
      </a:accent5>
      <a:accent6>
        <a:srgbClr val="595959"/>
      </a:accent6>
      <a:hlink>
        <a:srgbClr val="686868"/>
      </a:hlink>
      <a:folHlink>
        <a:srgbClr val="595959"/>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TotalTime>
  <Words>392</Words>
  <Application>Microsoft Office PowerPoint</Application>
  <PresentationFormat>宽屏</PresentationFormat>
  <Paragraphs>78</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等线</vt:lpstr>
      <vt:lpstr>等线 Light</vt:lpstr>
      <vt:lpstr>汉仪张乃仁行书W</vt:lpstr>
      <vt:lpstr>微软雅黑</vt:lpstr>
      <vt:lpstr>Arial</vt:lpstr>
      <vt:lpstr>Bahnschrift SemiLight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 strator</dc:creator>
  <cp:lastModifiedBy>郑 龙杰</cp:lastModifiedBy>
  <cp:revision>21</cp:revision>
  <dcterms:created xsi:type="dcterms:W3CDTF">2020-05-26T17:44:06Z</dcterms:created>
  <dcterms:modified xsi:type="dcterms:W3CDTF">2020-06-14T14:56:45Z</dcterms:modified>
</cp:coreProperties>
</file>