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85" r:id="rId5"/>
    <p:sldId id="275" r:id="rId6"/>
    <p:sldId id="266" r:id="rId7"/>
    <p:sldId id="259" r:id="rId8"/>
    <p:sldId id="262" r:id="rId9"/>
    <p:sldId id="288" r:id="rId10"/>
    <p:sldId id="260" r:id="rId11"/>
    <p:sldId id="274" r:id="rId12"/>
    <p:sldId id="290" r:id="rId13"/>
    <p:sldId id="291" r:id="rId14"/>
    <p:sldId id="276" r:id="rId15"/>
    <p:sldId id="261" r:id="rId16"/>
    <p:sldId id="268" r:id="rId17"/>
    <p:sldId id="280" r:id="rId18"/>
    <p:sldId id="292" r:id="rId19"/>
    <p:sldId id="293" r:id="rId20"/>
    <p:sldId id="277" r:id="rId21"/>
    <p:sldId id="263"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B9A1"/>
    <a:srgbClr val="476263"/>
    <a:srgbClr val="1E23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6318" autoAdjust="0"/>
  </p:normalViewPr>
  <p:slideViewPr>
    <p:cSldViewPr snapToGrid="0">
      <p:cViewPr varScale="1">
        <p:scale>
          <a:sx n="110" d="100"/>
          <a:sy n="110" d="100"/>
        </p:scale>
        <p:origin x="630" y="10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F670F-E4FB-499B-AFDD-F818AC21AFA9}" type="datetimeFigureOut">
              <a:rPr lang="zh-CN" altLang="en-US" smtClean="0"/>
              <a:t>2020/6/15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78D29-CA01-41B1-9AF7-0F3BC1354F8B}" type="slidenum">
              <a:rPr lang="zh-CN" altLang="en-US" smtClean="0"/>
              <a:t>‹#›</a:t>
            </a:fld>
            <a:endParaRPr lang="zh-CN" altLang="en-US"/>
          </a:p>
        </p:txBody>
      </p:sp>
    </p:spTree>
    <p:extLst>
      <p:ext uri="{BB962C8B-B14F-4D97-AF65-F5344CB8AC3E}">
        <p14:creationId xmlns:p14="http://schemas.microsoft.com/office/powerpoint/2010/main" val="286473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a:t>
            </a:fld>
            <a:endParaRPr lang="zh-CN" altLang="en-US"/>
          </a:p>
        </p:txBody>
      </p:sp>
    </p:spTree>
    <p:extLst>
      <p:ext uri="{BB962C8B-B14F-4D97-AF65-F5344CB8AC3E}">
        <p14:creationId xmlns:p14="http://schemas.microsoft.com/office/powerpoint/2010/main" val="1969039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10</a:t>
            </a:fld>
            <a:endParaRPr lang="zh-CN" altLang="en-US"/>
          </a:p>
        </p:txBody>
      </p:sp>
    </p:spTree>
    <p:extLst>
      <p:ext uri="{BB962C8B-B14F-4D97-AF65-F5344CB8AC3E}">
        <p14:creationId xmlns:p14="http://schemas.microsoft.com/office/powerpoint/2010/main" val="2741992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11</a:t>
            </a:fld>
            <a:endParaRPr lang="zh-CN" altLang="en-US"/>
          </a:p>
        </p:txBody>
      </p:sp>
    </p:spTree>
    <p:extLst>
      <p:ext uri="{BB962C8B-B14F-4D97-AF65-F5344CB8AC3E}">
        <p14:creationId xmlns:p14="http://schemas.microsoft.com/office/powerpoint/2010/main" val="4230286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12</a:t>
            </a:fld>
            <a:endParaRPr lang="zh-CN" altLang="en-US"/>
          </a:p>
        </p:txBody>
      </p:sp>
    </p:spTree>
    <p:extLst>
      <p:ext uri="{BB962C8B-B14F-4D97-AF65-F5344CB8AC3E}">
        <p14:creationId xmlns:p14="http://schemas.microsoft.com/office/powerpoint/2010/main" val="477848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13</a:t>
            </a:fld>
            <a:endParaRPr lang="zh-CN" altLang="en-US"/>
          </a:p>
        </p:txBody>
      </p:sp>
    </p:spTree>
    <p:extLst>
      <p:ext uri="{BB962C8B-B14F-4D97-AF65-F5344CB8AC3E}">
        <p14:creationId xmlns:p14="http://schemas.microsoft.com/office/powerpoint/2010/main" val="2312928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14</a:t>
            </a:fld>
            <a:endParaRPr lang="zh-CN" altLang="en-US"/>
          </a:p>
        </p:txBody>
      </p:sp>
    </p:spTree>
    <p:extLst>
      <p:ext uri="{BB962C8B-B14F-4D97-AF65-F5344CB8AC3E}">
        <p14:creationId xmlns:p14="http://schemas.microsoft.com/office/powerpoint/2010/main" val="2174162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15</a:t>
            </a:fld>
            <a:endParaRPr lang="zh-CN" altLang="en-US"/>
          </a:p>
        </p:txBody>
      </p:sp>
    </p:spTree>
    <p:extLst>
      <p:ext uri="{BB962C8B-B14F-4D97-AF65-F5344CB8AC3E}">
        <p14:creationId xmlns:p14="http://schemas.microsoft.com/office/powerpoint/2010/main" val="451263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16</a:t>
            </a:fld>
            <a:endParaRPr lang="zh-CN" altLang="en-US"/>
          </a:p>
        </p:txBody>
      </p:sp>
    </p:spTree>
    <p:extLst>
      <p:ext uri="{BB962C8B-B14F-4D97-AF65-F5344CB8AC3E}">
        <p14:creationId xmlns:p14="http://schemas.microsoft.com/office/powerpoint/2010/main" val="3499261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17</a:t>
            </a:fld>
            <a:endParaRPr lang="zh-CN" altLang="en-US"/>
          </a:p>
        </p:txBody>
      </p:sp>
    </p:spTree>
    <p:extLst>
      <p:ext uri="{BB962C8B-B14F-4D97-AF65-F5344CB8AC3E}">
        <p14:creationId xmlns:p14="http://schemas.microsoft.com/office/powerpoint/2010/main" val="429281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18</a:t>
            </a:fld>
            <a:endParaRPr lang="zh-CN" altLang="en-US"/>
          </a:p>
        </p:txBody>
      </p:sp>
    </p:spTree>
    <p:extLst>
      <p:ext uri="{BB962C8B-B14F-4D97-AF65-F5344CB8AC3E}">
        <p14:creationId xmlns:p14="http://schemas.microsoft.com/office/powerpoint/2010/main" val="668683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19</a:t>
            </a:fld>
            <a:endParaRPr lang="zh-CN" altLang="en-US"/>
          </a:p>
        </p:txBody>
      </p:sp>
    </p:spTree>
    <p:extLst>
      <p:ext uri="{BB962C8B-B14F-4D97-AF65-F5344CB8AC3E}">
        <p14:creationId xmlns:p14="http://schemas.microsoft.com/office/powerpoint/2010/main" val="378692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2</a:t>
            </a:fld>
            <a:endParaRPr lang="zh-CN" altLang="en-US"/>
          </a:p>
        </p:txBody>
      </p:sp>
    </p:spTree>
    <p:extLst>
      <p:ext uri="{BB962C8B-B14F-4D97-AF65-F5344CB8AC3E}">
        <p14:creationId xmlns:p14="http://schemas.microsoft.com/office/powerpoint/2010/main" val="1987002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20</a:t>
            </a:fld>
            <a:endParaRPr lang="zh-CN" altLang="en-US"/>
          </a:p>
        </p:txBody>
      </p:sp>
    </p:spTree>
    <p:extLst>
      <p:ext uri="{BB962C8B-B14F-4D97-AF65-F5344CB8AC3E}">
        <p14:creationId xmlns:p14="http://schemas.microsoft.com/office/powerpoint/2010/main" val="2282652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21</a:t>
            </a:fld>
            <a:endParaRPr lang="zh-CN" altLang="en-US"/>
          </a:p>
        </p:txBody>
      </p:sp>
    </p:spTree>
    <p:extLst>
      <p:ext uri="{BB962C8B-B14F-4D97-AF65-F5344CB8AC3E}">
        <p14:creationId xmlns:p14="http://schemas.microsoft.com/office/powerpoint/2010/main" val="66595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3</a:t>
            </a:fld>
            <a:endParaRPr lang="zh-CN" altLang="en-US"/>
          </a:p>
        </p:txBody>
      </p:sp>
    </p:spTree>
    <p:extLst>
      <p:ext uri="{BB962C8B-B14F-4D97-AF65-F5344CB8AC3E}">
        <p14:creationId xmlns:p14="http://schemas.microsoft.com/office/powerpoint/2010/main" val="104698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4</a:t>
            </a:fld>
            <a:endParaRPr lang="zh-CN" altLang="en-US"/>
          </a:p>
        </p:txBody>
      </p:sp>
    </p:spTree>
    <p:extLst>
      <p:ext uri="{BB962C8B-B14F-4D97-AF65-F5344CB8AC3E}">
        <p14:creationId xmlns:p14="http://schemas.microsoft.com/office/powerpoint/2010/main" val="318422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5</a:t>
            </a:fld>
            <a:endParaRPr lang="zh-CN" altLang="en-US"/>
          </a:p>
        </p:txBody>
      </p:sp>
    </p:spTree>
    <p:extLst>
      <p:ext uri="{BB962C8B-B14F-4D97-AF65-F5344CB8AC3E}">
        <p14:creationId xmlns:p14="http://schemas.microsoft.com/office/powerpoint/2010/main" val="313262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6</a:t>
            </a:fld>
            <a:endParaRPr lang="zh-CN" altLang="en-US"/>
          </a:p>
        </p:txBody>
      </p:sp>
    </p:spTree>
    <p:extLst>
      <p:ext uri="{BB962C8B-B14F-4D97-AF65-F5344CB8AC3E}">
        <p14:creationId xmlns:p14="http://schemas.microsoft.com/office/powerpoint/2010/main" val="3303763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7</a:t>
            </a:fld>
            <a:endParaRPr lang="zh-CN" altLang="en-US"/>
          </a:p>
        </p:txBody>
      </p:sp>
    </p:spTree>
    <p:extLst>
      <p:ext uri="{BB962C8B-B14F-4D97-AF65-F5344CB8AC3E}">
        <p14:creationId xmlns:p14="http://schemas.microsoft.com/office/powerpoint/2010/main" val="4290887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8</a:t>
            </a:fld>
            <a:endParaRPr lang="zh-CN" altLang="en-US"/>
          </a:p>
        </p:txBody>
      </p:sp>
    </p:spTree>
    <p:extLst>
      <p:ext uri="{BB962C8B-B14F-4D97-AF65-F5344CB8AC3E}">
        <p14:creationId xmlns:p14="http://schemas.microsoft.com/office/powerpoint/2010/main" val="688284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9</a:t>
            </a:fld>
            <a:endParaRPr lang="zh-CN" altLang="en-US"/>
          </a:p>
        </p:txBody>
      </p:sp>
    </p:spTree>
    <p:extLst>
      <p:ext uri="{BB962C8B-B14F-4D97-AF65-F5344CB8AC3E}">
        <p14:creationId xmlns:p14="http://schemas.microsoft.com/office/powerpoint/2010/main" val="3738395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9" y="0"/>
            <a:ext cx="12185982" cy="6858000"/>
          </a:xfrm>
          <a:prstGeom prst="rect">
            <a:avLst/>
          </a:prstGeom>
        </p:spPr>
      </p:pic>
    </p:spTree>
    <p:extLst>
      <p:ext uri="{BB962C8B-B14F-4D97-AF65-F5344CB8AC3E}">
        <p14:creationId xmlns:p14="http://schemas.microsoft.com/office/powerpoint/2010/main" val="248026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E058E9-91E6-413F-AC23-B278DEEA99F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4A3A7A2-F1ED-4553-8572-48613C8FFE7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BC6FB4E-6A4C-4ECB-8E1E-770127557919}"/>
              </a:ext>
            </a:extLst>
          </p:cNvPr>
          <p:cNvSpPr>
            <a:spLocks noGrp="1"/>
          </p:cNvSpPr>
          <p:nvPr>
            <p:ph type="dt" sz="half" idx="10"/>
          </p:nvPr>
        </p:nvSpPr>
        <p:spPr/>
        <p:txBody>
          <a:bodyPr/>
          <a:lstStyle/>
          <a:p>
            <a:fld id="{9184C6DE-69D5-46E4-89A4-EFD763D819D2}" type="datetimeFigureOut">
              <a:rPr lang="zh-CN" altLang="en-US" smtClean="0"/>
              <a:t>2020/6/15</a:t>
            </a:fld>
            <a:endParaRPr lang="zh-CN" altLang="en-US"/>
          </a:p>
        </p:txBody>
      </p:sp>
      <p:sp>
        <p:nvSpPr>
          <p:cNvPr id="5" name="页脚占位符 4">
            <a:extLst>
              <a:ext uri="{FF2B5EF4-FFF2-40B4-BE49-F238E27FC236}">
                <a16:creationId xmlns:a16="http://schemas.microsoft.com/office/drawing/2014/main" id="{3BEEE74D-E908-4475-9375-1175834173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623BA3-E052-4918-9191-ECFF20A470D9}"/>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xmlns:p14="http://schemas.microsoft.com/office/powerpoint/2010/main" val="365141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7090613-718D-4B3D-ADAC-BBF1BB09B35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4B05BA1-67C5-48F5-AF43-78FA923B426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1CB32BE-4D2F-4B58-9EE7-892A7465F9B7}"/>
              </a:ext>
            </a:extLst>
          </p:cNvPr>
          <p:cNvSpPr>
            <a:spLocks noGrp="1"/>
          </p:cNvSpPr>
          <p:nvPr>
            <p:ph type="dt" sz="half" idx="10"/>
          </p:nvPr>
        </p:nvSpPr>
        <p:spPr/>
        <p:txBody>
          <a:bodyPr/>
          <a:lstStyle/>
          <a:p>
            <a:fld id="{9184C6DE-69D5-46E4-89A4-EFD763D819D2}" type="datetimeFigureOut">
              <a:rPr lang="zh-CN" altLang="en-US" smtClean="0"/>
              <a:t>2020/6/15</a:t>
            </a:fld>
            <a:endParaRPr lang="zh-CN" altLang="en-US"/>
          </a:p>
        </p:txBody>
      </p:sp>
      <p:sp>
        <p:nvSpPr>
          <p:cNvPr id="5" name="页脚占位符 4">
            <a:extLst>
              <a:ext uri="{FF2B5EF4-FFF2-40B4-BE49-F238E27FC236}">
                <a16:creationId xmlns:a16="http://schemas.microsoft.com/office/drawing/2014/main" id="{14B13807-F500-4D47-AC31-A202EF5D32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69C3DA-C1E1-43A6-9EA6-FE45A1A5C14A}"/>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xmlns:p14="http://schemas.microsoft.com/office/powerpoint/2010/main" val="409676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693"/>
            <a:ext cx="12195015" cy="6856307"/>
          </a:xfrm>
          <a:prstGeom prst="rect">
            <a:avLst/>
          </a:prstGeom>
        </p:spPr>
      </p:pic>
    </p:spTree>
    <p:extLst>
      <p:ext uri="{BB962C8B-B14F-4D97-AF65-F5344CB8AC3E}">
        <p14:creationId xmlns:p14="http://schemas.microsoft.com/office/powerpoint/2010/main" val="342988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693"/>
            <a:ext cx="12195015" cy="6856307"/>
          </a:xfrm>
          <a:prstGeom prst="rect">
            <a:avLst/>
          </a:prstGeom>
        </p:spPr>
      </p:pic>
    </p:spTree>
    <p:extLst>
      <p:ext uri="{BB962C8B-B14F-4D97-AF65-F5344CB8AC3E}">
        <p14:creationId xmlns:p14="http://schemas.microsoft.com/office/powerpoint/2010/main" val="257567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F4AFE5-3561-4B63-A3AA-EC5B2A5165B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919B23-0EC5-4FF5-9AFB-0EB8C4500EA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B783720-08E4-41A6-9D97-06ED2873E37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EABB4DC-E869-4E9D-AF5F-B3B8CFF139DC}"/>
              </a:ext>
            </a:extLst>
          </p:cNvPr>
          <p:cNvSpPr>
            <a:spLocks noGrp="1"/>
          </p:cNvSpPr>
          <p:nvPr>
            <p:ph type="dt" sz="half" idx="10"/>
          </p:nvPr>
        </p:nvSpPr>
        <p:spPr/>
        <p:txBody>
          <a:bodyPr/>
          <a:lstStyle/>
          <a:p>
            <a:fld id="{9184C6DE-69D5-46E4-89A4-EFD763D819D2}" type="datetimeFigureOut">
              <a:rPr lang="zh-CN" altLang="en-US" smtClean="0"/>
              <a:t>2020/6/15</a:t>
            </a:fld>
            <a:endParaRPr lang="zh-CN" altLang="en-US"/>
          </a:p>
        </p:txBody>
      </p:sp>
      <p:sp>
        <p:nvSpPr>
          <p:cNvPr id="6" name="页脚占位符 5">
            <a:extLst>
              <a:ext uri="{FF2B5EF4-FFF2-40B4-BE49-F238E27FC236}">
                <a16:creationId xmlns:a16="http://schemas.microsoft.com/office/drawing/2014/main" id="{F0FFDADC-411D-4F42-898B-F97FCE5ECB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EF9C0F1-B9A7-495C-A039-A37C707D542D}"/>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xmlns:p14="http://schemas.microsoft.com/office/powerpoint/2010/main" val="385861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2928FD-1323-45D4-85E9-14E2444390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385F937-2728-4F14-A610-ACF6BABF12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9AD78C8-67F4-4273-A316-D9DCAEC0CDC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11B3845-6F7B-4CFD-BA09-A70592003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7AF01-E56E-4A73-A7BA-DE1B02B330E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3B4E6FF-EBFC-4469-82EA-C02027F578CE}"/>
              </a:ext>
            </a:extLst>
          </p:cNvPr>
          <p:cNvSpPr>
            <a:spLocks noGrp="1"/>
          </p:cNvSpPr>
          <p:nvPr>
            <p:ph type="dt" sz="half" idx="10"/>
          </p:nvPr>
        </p:nvSpPr>
        <p:spPr/>
        <p:txBody>
          <a:bodyPr/>
          <a:lstStyle/>
          <a:p>
            <a:fld id="{9184C6DE-69D5-46E4-89A4-EFD763D819D2}" type="datetimeFigureOut">
              <a:rPr lang="zh-CN" altLang="en-US" smtClean="0"/>
              <a:t>2020/6/15</a:t>
            </a:fld>
            <a:endParaRPr lang="zh-CN" altLang="en-US"/>
          </a:p>
        </p:txBody>
      </p:sp>
      <p:sp>
        <p:nvSpPr>
          <p:cNvPr id="8" name="页脚占位符 7">
            <a:extLst>
              <a:ext uri="{FF2B5EF4-FFF2-40B4-BE49-F238E27FC236}">
                <a16:creationId xmlns:a16="http://schemas.microsoft.com/office/drawing/2014/main" id="{11002AE6-9B7E-4C6B-8568-E8BCCFDFF13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DA9DE8A-991E-44A3-9A9C-217162BFCDAE}"/>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
        <p:nvSpPr>
          <p:cNvPr id="11" name="矩形 10"/>
          <p:cNvSpPr/>
          <p:nvPr userDrawn="1"/>
        </p:nvSpPr>
        <p:spPr>
          <a:xfrm>
            <a:off x="8551249" y="59167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13" name="矩形 12"/>
          <p:cNvSpPr/>
          <p:nvPr userDrawn="1"/>
        </p:nvSpPr>
        <p:spPr>
          <a:xfrm>
            <a:off x="8332552" y="5801359"/>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89569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FF5416-0038-49F6-AAA3-9881E0C0E6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921A3BE-0802-45F2-A55C-49B16D584F75}"/>
              </a:ext>
            </a:extLst>
          </p:cNvPr>
          <p:cNvSpPr>
            <a:spLocks noGrp="1"/>
          </p:cNvSpPr>
          <p:nvPr>
            <p:ph type="dt" sz="half" idx="10"/>
          </p:nvPr>
        </p:nvSpPr>
        <p:spPr/>
        <p:txBody>
          <a:bodyPr/>
          <a:lstStyle/>
          <a:p>
            <a:fld id="{9184C6DE-69D5-46E4-89A4-EFD763D819D2}" type="datetimeFigureOut">
              <a:rPr lang="zh-CN" altLang="en-US" smtClean="0"/>
              <a:t>2020/6/15</a:t>
            </a:fld>
            <a:endParaRPr lang="zh-CN" altLang="en-US"/>
          </a:p>
        </p:txBody>
      </p:sp>
      <p:sp>
        <p:nvSpPr>
          <p:cNvPr id="4" name="页脚占位符 3">
            <a:extLst>
              <a:ext uri="{FF2B5EF4-FFF2-40B4-BE49-F238E27FC236}">
                <a16:creationId xmlns:a16="http://schemas.microsoft.com/office/drawing/2014/main" id="{CED21A7D-9DFD-4DA9-B7C2-741C2B27064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864F469-A233-479B-B220-042A0A5AFC90}"/>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xmlns:p14="http://schemas.microsoft.com/office/powerpoint/2010/main" val="333090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CE9B82C-920B-483E-9E6D-06E88965A227}"/>
              </a:ext>
            </a:extLst>
          </p:cNvPr>
          <p:cNvSpPr>
            <a:spLocks noGrp="1"/>
          </p:cNvSpPr>
          <p:nvPr>
            <p:ph type="dt" sz="half" idx="10"/>
          </p:nvPr>
        </p:nvSpPr>
        <p:spPr/>
        <p:txBody>
          <a:bodyPr/>
          <a:lstStyle/>
          <a:p>
            <a:fld id="{9184C6DE-69D5-46E4-89A4-EFD763D819D2}" type="datetimeFigureOut">
              <a:rPr lang="zh-CN" altLang="en-US" smtClean="0"/>
              <a:t>2020/6/15</a:t>
            </a:fld>
            <a:endParaRPr lang="zh-CN" altLang="en-US"/>
          </a:p>
        </p:txBody>
      </p:sp>
      <p:sp>
        <p:nvSpPr>
          <p:cNvPr id="3" name="页脚占位符 2">
            <a:extLst>
              <a:ext uri="{FF2B5EF4-FFF2-40B4-BE49-F238E27FC236}">
                <a16:creationId xmlns:a16="http://schemas.microsoft.com/office/drawing/2014/main" id="{800BE612-471D-46A7-915F-E8878BF5257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E443E37-79F1-4702-A1C6-45653B0F0CC9}"/>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xmlns:p14="http://schemas.microsoft.com/office/powerpoint/2010/main" val="86525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10A5D7-2C06-4E03-A6B9-77A77F64CFF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FC1224A-37B0-4310-9CC8-8A2E78808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6E0898F-1BC8-4B14-9791-D97F37D6F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132C510-E088-4273-A748-9A65E37EED80}"/>
              </a:ext>
            </a:extLst>
          </p:cNvPr>
          <p:cNvSpPr>
            <a:spLocks noGrp="1"/>
          </p:cNvSpPr>
          <p:nvPr>
            <p:ph type="dt" sz="half" idx="10"/>
          </p:nvPr>
        </p:nvSpPr>
        <p:spPr/>
        <p:txBody>
          <a:bodyPr/>
          <a:lstStyle/>
          <a:p>
            <a:fld id="{9184C6DE-69D5-46E4-89A4-EFD763D819D2}" type="datetimeFigureOut">
              <a:rPr lang="zh-CN" altLang="en-US" smtClean="0"/>
              <a:t>2020/6/15</a:t>
            </a:fld>
            <a:endParaRPr lang="zh-CN" altLang="en-US"/>
          </a:p>
        </p:txBody>
      </p:sp>
      <p:sp>
        <p:nvSpPr>
          <p:cNvPr id="6" name="页脚占位符 5">
            <a:extLst>
              <a:ext uri="{FF2B5EF4-FFF2-40B4-BE49-F238E27FC236}">
                <a16:creationId xmlns:a16="http://schemas.microsoft.com/office/drawing/2014/main" id="{69FB5356-3978-414C-8876-8D61836CED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FDDC0EB-1825-4896-8E9C-A764C7692FF3}"/>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xmlns:p14="http://schemas.microsoft.com/office/powerpoint/2010/main" val="55562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056001-48B7-4DA2-A92F-3F8FB4B5D3A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0364219-289E-4E3A-BF67-6A2B6F24A9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33DEFE9-4008-4CB8-8D79-4F71C13F0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084FD76-F360-407B-AACE-FDA13CFFA02A}"/>
              </a:ext>
            </a:extLst>
          </p:cNvPr>
          <p:cNvSpPr>
            <a:spLocks noGrp="1"/>
          </p:cNvSpPr>
          <p:nvPr>
            <p:ph type="dt" sz="half" idx="10"/>
          </p:nvPr>
        </p:nvSpPr>
        <p:spPr/>
        <p:txBody>
          <a:bodyPr/>
          <a:lstStyle/>
          <a:p>
            <a:fld id="{9184C6DE-69D5-46E4-89A4-EFD763D819D2}" type="datetimeFigureOut">
              <a:rPr lang="zh-CN" altLang="en-US" smtClean="0"/>
              <a:t>2020/6/15</a:t>
            </a:fld>
            <a:endParaRPr lang="zh-CN" altLang="en-US"/>
          </a:p>
        </p:txBody>
      </p:sp>
      <p:sp>
        <p:nvSpPr>
          <p:cNvPr id="6" name="页脚占位符 5">
            <a:extLst>
              <a:ext uri="{FF2B5EF4-FFF2-40B4-BE49-F238E27FC236}">
                <a16:creationId xmlns:a16="http://schemas.microsoft.com/office/drawing/2014/main" id="{54D3CFDC-DDAE-4384-BAC1-41930FEBACF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2FAE3F8-4E42-4222-B73B-BA636149803A}"/>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xmlns:p14="http://schemas.microsoft.com/office/powerpoint/2010/main" val="388735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47EF0A7-456D-461A-B015-04D282C6F1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3D333A3-1CB1-4028-AB71-E0AD75F3A1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813A57-0B5B-4E8B-9920-BF6413E605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4C6DE-69D5-46E4-89A4-EFD763D819D2}" type="datetimeFigureOut">
              <a:rPr lang="zh-CN" altLang="en-US" smtClean="0"/>
              <a:t>2020/6/15</a:t>
            </a:fld>
            <a:endParaRPr lang="zh-CN" altLang="en-US"/>
          </a:p>
        </p:txBody>
      </p:sp>
      <p:sp>
        <p:nvSpPr>
          <p:cNvPr id="5" name="页脚占位符 4">
            <a:extLst>
              <a:ext uri="{FF2B5EF4-FFF2-40B4-BE49-F238E27FC236}">
                <a16:creationId xmlns:a16="http://schemas.microsoft.com/office/drawing/2014/main" id="{47DF7E07-5A3B-4CE8-851F-6418DE9F2C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C46F73E-4D8B-4D7E-B1EC-6CE6F440B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88698-A685-4B93-B70C-991C81480608}" type="slidenum">
              <a:rPr lang="zh-CN" altLang="en-US" smtClean="0"/>
              <a:t>‹#›</a:t>
            </a:fld>
            <a:endParaRPr lang="zh-CN" altLang="en-US"/>
          </a:p>
        </p:txBody>
      </p:sp>
    </p:spTree>
    <p:extLst>
      <p:ext uri="{BB962C8B-B14F-4D97-AF65-F5344CB8AC3E}">
        <p14:creationId xmlns:p14="http://schemas.microsoft.com/office/powerpoint/2010/main" val="1359172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image" Target="../media/image13.png"/><Relationship Id="rId3" Type="http://schemas.openxmlformats.org/officeDocument/2006/relationships/tags" Target="../tags/tag19.xml"/><Relationship Id="rId21" Type="http://schemas.openxmlformats.org/officeDocument/2006/relationships/tags" Target="../tags/tag37.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image" Target="../media/image12.png"/><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notesSlide" Target="../notesSlides/notesSlide16.xml"/><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slideLayout" Target="../slideLayouts/slideLayout3.xml"/><Relationship Id="rId10" Type="http://schemas.openxmlformats.org/officeDocument/2006/relationships/tags" Target="../tags/tag26.xml"/><Relationship Id="rId19" Type="http://schemas.openxmlformats.org/officeDocument/2006/relationships/tags" Target="../tags/tag35.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tags" Target="../tags/tag3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png"/><Relationship Id="rId5" Type="http://schemas.openxmlformats.org/officeDocument/2006/relationships/notesSlide" Target="../notesSlides/notesSlide21.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AAA623A-5527-4F1C-8A60-B26D8E4203B2}"/>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952957" y="913160"/>
            <a:ext cx="1952625" cy="2076450"/>
          </a:xfrm>
          <a:prstGeom prst="rect">
            <a:avLst/>
          </a:prstGeom>
        </p:spPr>
      </p:pic>
      <p:sp>
        <p:nvSpPr>
          <p:cNvPr id="4" name="PA_文本框 22">
            <a:extLst>
              <a:ext uri="{FF2B5EF4-FFF2-40B4-BE49-F238E27FC236}">
                <a16:creationId xmlns:a16="http://schemas.microsoft.com/office/drawing/2014/main" id="{8D57D0AA-FD1E-4F33-AC14-963AAEEB254D}"/>
              </a:ext>
            </a:extLst>
          </p:cNvPr>
          <p:cNvSpPr txBox="1"/>
          <p:nvPr>
            <p:custDataLst>
              <p:tags r:id="rId1"/>
            </p:custDataLst>
          </p:nvPr>
        </p:nvSpPr>
        <p:spPr>
          <a:xfrm>
            <a:off x="555172" y="3188957"/>
            <a:ext cx="7515225" cy="2308324"/>
          </a:xfrm>
          <a:prstGeom prst="rect">
            <a:avLst/>
          </a:prstGeom>
          <a:noFill/>
          <a:effectLst/>
        </p:spPr>
        <p:txBody>
          <a:bodyPr wrap="square" rtlCol="0">
            <a:spAutoFit/>
          </a:bodyPr>
          <a:lstStyle/>
          <a:p>
            <a:pPr algn="ctr"/>
            <a:r>
              <a:rPr lang="zh-CN" altLang="en-US" sz="7200" dirty="0">
                <a:solidFill>
                  <a:srgbClr val="476263"/>
                </a:solidFill>
                <a:effectLst>
                  <a:innerShdw blurRad="63500" dist="50800" dir="13500000">
                    <a:prstClr val="black">
                      <a:alpha val="50000"/>
                    </a:prstClr>
                  </a:innerShdw>
                </a:effectLst>
                <a:latin typeface="汉仪大宋简" panose="02010609000101010101" pitchFamily="49" charset="-122"/>
                <a:ea typeface="汉仪大宋简" panose="02010609000101010101" pitchFamily="49" charset="-122"/>
              </a:rPr>
              <a:t>移动互联网</a:t>
            </a:r>
            <a:endParaRPr lang="en-US" altLang="zh-CN" sz="7200" dirty="0">
              <a:solidFill>
                <a:srgbClr val="476263"/>
              </a:solidFill>
              <a:effectLst>
                <a:innerShdw blurRad="63500" dist="50800" dir="13500000">
                  <a:prstClr val="black">
                    <a:alpha val="50000"/>
                  </a:prstClr>
                </a:innerShdw>
              </a:effectLst>
              <a:latin typeface="汉仪大宋简" panose="02010609000101010101" pitchFamily="49" charset="-122"/>
              <a:ea typeface="汉仪大宋简" panose="02010609000101010101" pitchFamily="49" charset="-122"/>
            </a:endParaRPr>
          </a:p>
          <a:p>
            <a:pPr algn="ctr"/>
            <a:r>
              <a:rPr lang="en-US" altLang="zh-CN" sz="3600" dirty="0">
                <a:solidFill>
                  <a:srgbClr val="476263"/>
                </a:solidFill>
                <a:effectLst>
                  <a:innerShdw blurRad="63500" dist="50800" dir="13500000">
                    <a:prstClr val="black">
                      <a:alpha val="50000"/>
                    </a:prstClr>
                  </a:innerShdw>
                </a:effectLst>
                <a:latin typeface="汉仪大宋简" panose="02010609000101010101" pitchFamily="49" charset="-122"/>
                <a:ea typeface="汉仪大宋简" panose="02010609000101010101" pitchFamily="49" charset="-122"/>
              </a:rPr>
              <a:t>-Who is the winner</a:t>
            </a:r>
            <a:r>
              <a:rPr lang="zh-CN" altLang="en-US" sz="3600" dirty="0">
                <a:solidFill>
                  <a:srgbClr val="476263"/>
                </a:solidFill>
                <a:effectLst>
                  <a:innerShdw blurRad="63500" dist="50800" dir="13500000">
                    <a:prstClr val="black">
                      <a:alpha val="50000"/>
                    </a:prstClr>
                  </a:innerShdw>
                </a:effectLst>
                <a:latin typeface="汉仪大宋简" panose="02010609000101010101" pitchFamily="49" charset="-122"/>
                <a:ea typeface="汉仪大宋简" panose="02010609000101010101" pitchFamily="49" charset="-122"/>
              </a:rPr>
              <a:t>？</a:t>
            </a:r>
            <a:br>
              <a:rPr lang="zh-CN" altLang="en-US" sz="3600" dirty="0">
                <a:solidFill>
                  <a:srgbClr val="476263"/>
                </a:solidFill>
                <a:effectLst>
                  <a:innerShdw blurRad="63500" dist="50800" dir="13500000">
                    <a:prstClr val="black">
                      <a:alpha val="50000"/>
                    </a:prstClr>
                  </a:innerShdw>
                </a:effectLst>
                <a:latin typeface="汉仪大宋简" panose="02010609000101010101" pitchFamily="49" charset="-122"/>
                <a:ea typeface="汉仪大宋简" panose="02010609000101010101" pitchFamily="49" charset="-122"/>
              </a:rPr>
            </a:br>
            <a:r>
              <a:rPr lang="zh-CN" altLang="en-US" sz="3600" dirty="0">
                <a:solidFill>
                  <a:srgbClr val="476263"/>
                </a:solidFill>
                <a:effectLst>
                  <a:innerShdw blurRad="63500" dist="50800" dir="13500000">
                    <a:prstClr val="black">
                      <a:alpha val="50000"/>
                    </a:prstClr>
                  </a:innerShdw>
                </a:effectLst>
                <a:latin typeface="汉仪大宋简" panose="02010609000101010101" pitchFamily="49" charset="-122"/>
                <a:ea typeface="汉仪大宋简" panose="02010609000101010101" pitchFamily="49" charset="-122"/>
              </a:rPr>
              <a:t>多元话题竞争传播建模和预测</a:t>
            </a:r>
          </a:p>
        </p:txBody>
      </p:sp>
      <p:grpSp>
        <p:nvGrpSpPr>
          <p:cNvPr id="6" name="组合 5">
            <a:extLst>
              <a:ext uri="{FF2B5EF4-FFF2-40B4-BE49-F238E27FC236}">
                <a16:creationId xmlns:a16="http://schemas.microsoft.com/office/drawing/2014/main" id="{AB9ACB7F-B8D0-4F1B-9712-5277ABF67332}"/>
              </a:ext>
            </a:extLst>
          </p:cNvPr>
          <p:cNvGrpSpPr/>
          <p:nvPr/>
        </p:nvGrpSpPr>
        <p:grpSpPr>
          <a:xfrm>
            <a:off x="3138775" y="6010776"/>
            <a:ext cx="2047002" cy="335372"/>
            <a:chOff x="4902198" y="3898900"/>
            <a:chExt cx="2387602" cy="375420"/>
          </a:xfrm>
          <a:solidFill>
            <a:srgbClr val="476263"/>
          </a:solidFill>
          <a:effectLst/>
        </p:grpSpPr>
        <p:sp>
          <p:nvSpPr>
            <p:cNvPr id="7" name="PA_圆角矩形 7">
              <a:extLst>
                <a:ext uri="{FF2B5EF4-FFF2-40B4-BE49-F238E27FC236}">
                  <a16:creationId xmlns:a16="http://schemas.microsoft.com/office/drawing/2014/main" id="{02EB29FA-4024-4101-970D-DDD43B868A81}"/>
                </a:ext>
              </a:extLst>
            </p:cNvPr>
            <p:cNvSpPr/>
            <p:nvPr>
              <p:custDataLst>
                <p:tags r:id="rId2"/>
              </p:custDataLst>
            </p:nvPr>
          </p:nvSpPr>
          <p:spPr>
            <a:xfrm>
              <a:off x="4902198" y="3898900"/>
              <a:ext cx="2387602" cy="375420"/>
            </a:xfrm>
            <a:prstGeom prst="roundRect">
              <a:avLst>
                <a:gd name="adj" fmla="val 5000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a:extLst>
                <a:ext uri="{FF2B5EF4-FFF2-40B4-BE49-F238E27FC236}">
                  <a16:creationId xmlns:a16="http://schemas.microsoft.com/office/drawing/2014/main" id="{14DFC67A-8905-40D8-9DE3-805B3A6B7DD1}"/>
                </a:ext>
              </a:extLst>
            </p:cNvPr>
            <p:cNvSpPr txBox="1"/>
            <p:nvPr>
              <p:custDataLst>
                <p:tags r:id="rId3"/>
              </p:custDataLst>
            </p:nvPr>
          </p:nvSpPr>
          <p:spPr>
            <a:xfrm>
              <a:off x="5004992" y="3917333"/>
              <a:ext cx="2179464" cy="344530"/>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mn-ea"/>
                  <a:sym typeface="+mn-lt"/>
                </a:rPr>
                <a:t>聂圣昊</a:t>
              </a:r>
            </a:p>
          </p:txBody>
        </p:sp>
      </p:grpSp>
    </p:spTree>
    <p:extLst>
      <p:ext uri="{BB962C8B-B14F-4D97-AF65-F5344CB8AC3E}">
        <p14:creationId xmlns:p14="http://schemas.microsoft.com/office/powerpoint/2010/main" val="131574249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1+#ppt_w/2"/>
                                          </p:val>
                                        </p:tav>
                                        <p:tav tm="100000">
                                          <p:val>
                                            <p:strVal val="#ppt_x"/>
                                          </p:val>
                                        </p:tav>
                                      </p:tavLst>
                                    </p:anim>
                                    <p:anim calcmode="lin" valueType="num">
                                      <p:cBhvr additive="base">
                                        <p:cTn id="16"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D01693B-9177-4E2E-A8D7-0D6C66A29E4B}"/>
              </a:ext>
            </a:extLst>
          </p:cNvPr>
          <p:cNvSpPr txBox="1"/>
          <p:nvPr/>
        </p:nvSpPr>
        <p:spPr>
          <a:xfrm>
            <a:off x="3406609" y="1256366"/>
            <a:ext cx="1723549" cy="1938992"/>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12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03</a:t>
            </a:r>
          </a:p>
        </p:txBody>
      </p:sp>
      <p:sp>
        <p:nvSpPr>
          <p:cNvPr id="3" name="PA_文本框 22">
            <a:extLst>
              <a:ext uri="{FF2B5EF4-FFF2-40B4-BE49-F238E27FC236}">
                <a16:creationId xmlns:a16="http://schemas.microsoft.com/office/drawing/2014/main" id="{E5F4C9EA-6F58-4278-9883-DAC94D9D798B}"/>
              </a:ext>
            </a:extLst>
          </p:cNvPr>
          <p:cNvSpPr txBox="1"/>
          <p:nvPr>
            <p:custDataLst>
              <p:tags r:id="rId1"/>
            </p:custDataLst>
          </p:nvPr>
        </p:nvSpPr>
        <p:spPr>
          <a:xfrm>
            <a:off x="1292178" y="3364324"/>
            <a:ext cx="5952413" cy="1938992"/>
          </a:xfrm>
          <a:prstGeom prst="rect">
            <a:avLst/>
          </a:prstGeom>
          <a:noFill/>
          <a:effectLst/>
        </p:spPr>
        <p:txBody>
          <a:bodyPr wrap="square" rtlCol="0">
            <a:spAutoFit/>
          </a:bodyPr>
          <a:lstStyle/>
          <a:p>
            <a:pPr algn="ctr"/>
            <a:r>
              <a:rPr lang="zh-CN" altLang="en-US" sz="60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rPr>
              <a:t>建立竞争</a:t>
            </a:r>
            <a:endParaRPr lang="en-US" altLang="zh-CN" sz="60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endParaRPr>
          </a:p>
          <a:p>
            <a:pPr algn="ctr"/>
            <a:r>
              <a:rPr lang="zh-CN" altLang="en-US" sz="60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rPr>
              <a:t>传播模型</a:t>
            </a:r>
          </a:p>
        </p:txBody>
      </p:sp>
      <p:grpSp>
        <p:nvGrpSpPr>
          <p:cNvPr id="6" name="组合 5">
            <a:extLst>
              <a:ext uri="{FF2B5EF4-FFF2-40B4-BE49-F238E27FC236}">
                <a16:creationId xmlns:a16="http://schemas.microsoft.com/office/drawing/2014/main" id="{C46E1291-965F-4C7B-A34D-2E4AAE0128EC}"/>
              </a:ext>
            </a:extLst>
          </p:cNvPr>
          <p:cNvGrpSpPr/>
          <p:nvPr/>
        </p:nvGrpSpPr>
        <p:grpSpPr>
          <a:xfrm>
            <a:off x="3244883" y="5831872"/>
            <a:ext cx="2047002" cy="335372"/>
            <a:chOff x="4902198" y="3898900"/>
            <a:chExt cx="2387602" cy="375420"/>
          </a:xfrm>
          <a:solidFill>
            <a:srgbClr val="476263"/>
          </a:solidFill>
          <a:effectLst/>
        </p:grpSpPr>
        <p:sp>
          <p:nvSpPr>
            <p:cNvPr id="7" name="PA_圆角矩形 7">
              <a:extLst>
                <a:ext uri="{FF2B5EF4-FFF2-40B4-BE49-F238E27FC236}">
                  <a16:creationId xmlns:a16="http://schemas.microsoft.com/office/drawing/2014/main" id="{F341A8BA-B140-4C86-9704-C56E7481CE80}"/>
                </a:ext>
              </a:extLst>
            </p:cNvPr>
            <p:cNvSpPr/>
            <p:nvPr>
              <p:custDataLst>
                <p:tags r:id="rId2"/>
              </p:custDataLst>
            </p:nvPr>
          </p:nvSpPr>
          <p:spPr>
            <a:xfrm>
              <a:off x="4902198" y="3898900"/>
              <a:ext cx="2387602" cy="375420"/>
            </a:xfrm>
            <a:prstGeom prst="roundRect">
              <a:avLst>
                <a:gd name="adj" fmla="val 5000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a:extLst>
                <a:ext uri="{FF2B5EF4-FFF2-40B4-BE49-F238E27FC236}">
                  <a16:creationId xmlns:a16="http://schemas.microsoft.com/office/drawing/2014/main" id="{CBD46101-306E-4E0D-B2AF-680C850D298E}"/>
                </a:ext>
              </a:extLst>
            </p:cNvPr>
            <p:cNvSpPr txBox="1"/>
            <p:nvPr>
              <p:custDataLst>
                <p:tags r:id="rId3"/>
              </p:custDataLst>
            </p:nvPr>
          </p:nvSpPr>
          <p:spPr>
            <a:xfrm>
              <a:off x="5004992" y="3917333"/>
              <a:ext cx="2179464" cy="35698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THE PART THREE</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279576455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5"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70"/>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378037" y="358474"/>
            <a:ext cx="1133644"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03</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1826141"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a:ea typeface="微软雅黑"/>
              </a:rPr>
              <a:t>文本分类</a:t>
            </a:r>
          </a:p>
        </p:txBody>
      </p:sp>
      <p:sp>
        <p:nvSpPr>
          <p:cNvPr id="32" name="Shape 2525">
            <a:extLst>
              <a:ext uri="{FF2B5EF4-FFF2-40B4-BE49-F238E27FC236}">
                <a16:creationId xmlns:a16="http://schemas.microsoft.com/office/drawing/2014/main" id="{A1845180-EE88-4289-BEAC-2EB0F968F3A0}"/>
              </a:ext>
            </a:extLst>
          </p:cNvPr>
          <p:cNvSpPr/>
          <p:nvPr/>
        </p:nvSpPr>
        <p:spPr>
          <a:xfrm>
            <a:off x="3853012" y="2018842"/>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4" name="Shape 2587">
            <a:extLst>
              <a:ext uri="{FF2B5EF4-FFF2-40B4-BE49-F238E27FC236}">
                <a16:creationId xmlns:a16="http://schemas.microsoft.com/office/drawing/2014/main" id="{15E09931-0350-468C-B9B2-44E37C08BB13}"/>
              </a:ext>
            </a:extLst>
          </p:cNvPr>
          <p:cNvSpPr/>
          <p:nvPr/>
        </p:nvSpPr>
        <p:spPr>
          <a:xfrm>
            <a:off x="8063243" y="2018842"/>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p>
        </p:txBody>
      </p:sp>
      <p:sp>
        <p:nvSpPr>
          <p:cNvPr id="35" name="矩形 34">
            <a:extLst>
              <a:ext uri="{FF2B5EF4-FFF2-40B4-BE49-F238E27FC236}">
                <a16:creationId xmlns:a16="http://schemas.microsoft.com/office/drawing/2014/main" id="{4F73E9D9-DB00-42E9-93C4-C6106494A064}"/>
              </a:ext>
            </a:extLst>
          </p:cNvPr>
          <p:cNvSpPr/>
          <p:nvPr/>
        </p:nvSpPr>
        <p:spPr>
          <a:xfrm>
            <a:off x="6536897" y="1623694"/>
            <a:ext cx="3553882" cy="29166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6A4A5108-D0FE-4554-9DAE-C97D6A201C66}"/>
              </a:ext>
            </a:extLst>
          </p:cNvPr>
          <p:cNvSpPr/>
          <p:nvPr/>
        </p:nvSpPr>
        <p:spPr>
          <a:xfrm>
            <a:off x="2202484" y="1623695"/>
            <a:ext cx="3553882" cy="29166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84F66A5B-AB22-45B0-8090-B8CEB7EDE0BE}"/>
              </a:ext>
            </a:extLst>
          </p:cNvPr>
          <p:cNvSpPr txBox="1"/>
          <p:nvPr/>
        </p:nvSpPr>
        <p:spPr>
          <a:xfrm>
            <a:off x="2520520" y="2724478"/>
            <a:ext cx="3166177" cy="1446550"/>
          </a:xfrm>
          <a:prstGeom prst="rect">
            <a:avLst/>
          </a:prstGeom>
          <a:noFill/>
        </p:spPr>
        <p:txBody>
          <a:bodyPr wrap="square" rtlCol="0">
            <a:spAutoFit/>
          </a:bodyPr>
          <a:lstStyle/>
          <a:p>
            <a:pPr algn="ctr"/>
            <a:r>
              <a:rPr lang="en-US" altLang="zh-CN" sz="24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Word2vec</a:t>
            </a:r>
          </a:p>
          <a:p>
            <a:pPr algn="ct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Word2vec</a:t>
            </a: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有两种结构</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a:t>
            </a:r>
          </a:p>
          <a:p>
            <a:pPr algn="ct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CBOW</a:t>
            </a: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和</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Skip-gram</a:t>
            </a:r>
          </a:p>
          <a:p>
            <a:pPr algn="ct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这里使用</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CBOW</a:t>
            </a: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结构（这里无需考虑生僻词，大多都是高频词）</a:t>
            </a:r>
          </a:p>
        </p:txBody>
      </p:sp>
      <p:sp>
        <p:nvSpPr>
          <p:cNvPr id="39" name="Rectangle 23">
            <a:extLst>
              <a:ext uri="{FF2B5EF4-FFF2-40B4-BE49-F238E27FC236}">
                <a16:creationId xmlns:a16="http://schemas.microsoft.com/office/drawing/2014/main" id="{7B97E6DB-25B8-430F-898D-4B51F622EC93}"/>
              </a:ext>
            </a:extLst>
          </p:cNvPr>
          <p:cNvSpPr/>
          <p:nvPr/>
        </p:nvSpPr>
        <p:spPr>
          <a:xfrm>
            <a:off x="1168103" y="3679294"/>
            <a:ext cx="2367424" cy="246221"/>
          </a:xfrm>
          <a:prstGeom prst="rect">
            <a:avLst/>
          </a:prstGeom>
        </p:spPr>
        <p:txBody>
          <a:bodyPr wrap="square">
            <a:spAutoFit/>
          </a:bodyPr>
          <a:lstStyle/>
          <a:p>
            <a:pPr algn="ctr" eaLnBrk="1" fontAlgn="auto" hangingPunct="1">
              <a:spcBef>
                <a:spcPts val="0"/>
              </a:spcBef>
              <a:spcAft>
                <a:spcPts val="0"/>
              </a:spcAft>
              <a:defRPr/>
            </a:pPr>
            <a:endParaRPr lang="en-US" sz="1000" noProof="1">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16AB219B-3CA4-49BC-AA0E-DF313CC1E550}"/>
              </a:ext>
            </a:extLst>
          </p:cNvPr>
          <p:cNvSpPr txBox="1"/>
          <p:nvPr/>
        </p:nvSpPr>
        <p:spPr>
          <a:xfrm>
            <a:off x="6940731" y="2798704"/>
            <a:ext cx="3048785" cy="1446550"/>
          </a:xfrm>
          <a:prstGeom prst="rect">
            <a:avLst/>
          </a:prstGeom>
          <a:noFill/>
        </p:spPr>
        <p:txBody>
          <a:bodyPr wrap="square" rtlCol="0">
            <a:spAutoFit/>
          </a:bodyPr>
          <a:lstStyle/>
          <a:p>
            <a:pPr algn="ctr"/>
            <a:r>
              <a:rPr lang="en-US" altLang="zh-CN" sz="24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CNN</a:t>
            </a:r>
            <a:r>
              <a:rPr lang="zh-CN" altLang="en-US" sz="24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文本分类</a:t>
            </a:r>
            <a:endParaRPr lang="en-US" altLang="zh-CN" sz="24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a:p>
            <a:pPr algn="ctr"/>
            <a:r>
              <a:rPr lang="en-US" altLang="zh-CN" sz="1600" b="1" dirty="0">
                <a:latin typeface="微软雅黑" panose="020B0503020204020204" pitchFamily="34" charset="-122"/>
                <a:ea typeface="微软雅黑" panose="020B0503020204020204" pitchFamily="34" charset="-122"/>
              </a:rPr>
              <a:t>CNN</a:t>
            </a:r>
            <a:r>
              <a:rPr lang="zh-CN" altLang="en-US" sz="1600" b="1" dirty="0">
                <a:latin typeface="微软雅黑" panose="020B0503020204020204" pitchFamily="34" charset="-122"/>
                <a:ea typeface="微软雅黑" panose="020B0503020204020204" pitchFamily="34" charset="-122"/>
              </a:rPr>
              <a:t>相比于</a:t>
            </a:r>
            <a:r>
              <a:rPr lang="en-US" altLang="zh-CN" sz="1600" b="1" dirty="0">
                <a:latin typeface="微软雅黑" panose="020B0503020204020204" pitchFamily="34" charset="-122"/>
                <a:ea typeface="微软雅黑" panose="020B0503020204020204" pitchFamily="34" charset="-122"/>
              </a:rPr>
              <a:t>RNN</a:t>
            </a:r>
            <a:r>
              <a:rPr lang="zh-CN" altLang="en-US" sz="1600" b="1" dirty="0">
                <a:latin typeface="微软雅黑" panose="020B0503020204020204" pitchFamily="34" charset="-122"/>
                <a:ea typeface="微软雅黑" panose="020B0503020204020204" pitchFamily="34" charset="-122"/>
              </a:rPr>
              <a:t>和</a:t>
            </a:r>
            <a:r>
              <a:rPr lang="en-US" altLang="zh-CN" sz="1600" b="1" dirty="0">
                <a:latin typeface="微软雅黑" panose="020B0503020204020204" pitchFamily="34" charset="-122"/>
                <a:ea typeface="微软雅黑" panose="020B0503020204020204" pitchFamily="34" charset="-122"/>
              </a:rPr>
              <a:t>HAN</a:t>
            </a:r>
            <a:r>
              <a:rPr lang="zh-CN" altLang="en-US" sz="1600" b="1" dirty="0">
                <a:latin typeface="微软雅黑" panose="020B0503020204020204" pitchFamily="34" charset="-122"/>
                <a:ea typeface="微软雅黑" panose="020B0503020204020204" pitchFamily="34" charset="-122"/>
              </a:rPr>
              <a:t>的效果更加出色，所以使用</a:t>
            </a:r>
            <a:r>
              <a:rPr lang="en-US" altLang="zh-CN" sz="1600" b="1" dirty="0">
                <a:latin typeface="微软雅黑" panose="020B0503020204020204" pitchFamily="34" charset="-122"/>
                <a:ea typeface="微软雅黑" panose="020B0503020204020204" pitchFamily="34" charset="-122"/>
              </a:rPr>
              <a:t>CNN</a:t>
            </a:r>
            <a:r>
              <a:rPr lang="zh-CN" altLang="en-US" sz="1600" b="1" dirty="0">
                <a:latin typeface="微软雅黑" panose="020B0503020204020204" pitchFamily="34" charset="-122"/>
                <a:ea typeface="微软雅黑" panose="020B0503020204020204" pitchFamily="34" charset="-122"/>
              </a:rPr>
              <a:t>文本分类。</a:t>
            </a:r>
          </a:p>
          <a:p>
            <a:pPr algn="ct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4" name="组合 43">
            <a:extLst>
              <a:ext uri="{FF2B5EF4-FFF2-40B4-BE49-F238E27FC236}">
                <a16:creationId xmlns:a16="http://schemas.microsoft.com/office/drawing/2014/main" id="{A894D894-65E5-4B02-A191-16AA7C0F9987}"/>
              </a:ext>
            </a:extLst>
          </p:cNvPr>
          <p:cNvGrpSpPr/>
          <p:nvPr/>
        </p:nvGrpSpPr>
        <p:grpSpPr>
          <a:xfrm>
            <a:off x="842468" y="4286001"/>
            <a:ext cx="9527964" cy="2492390"/>
            <a:chOff x="1385807" y="4000264"/>
            <a:chExt cx="9527964" cy="2492390"/>
          </a:xfrm>
        </p:grpSpPr>
        <p:pic>
          <p:nvPicPr>
            <p:cNvPr id="45" name="图片 44">
              <a:extLst>
                <a:ext uri="{FF2B5EF4-FFF2-40B4-BE49-F238E27FC236}">
                  <a16:creationId xmlns:a16="http://schemas.microsoft.com/office/drawing/2014/main" id="{00CE27B3-805E-4492-A7AB-3B7B8821A0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807" y="4000264"/>
              <a:ext cx="9527964" cy="2492390"/>
            </a:xfrm>
            <a:prstGeom prst="rect">
              <a:avLst/>
            </a:prstGeom>
          </p:spPr>
        </p:pic>
        <p:sp>
          <p:nvSpPr>
            <p:cNvPr id="46" name="淘宝网chenying0907出品 3">
              <a:extLst>
                <a:ext uri="{FF2B5EF4-FFF2-40B4-BE49-F238E27FC236}">
                  <a16:creationId xmlns:a16="http://schemas.microsoft.com/office/drawing/2014/main" id="{275278BB-1335-44C9-AE28-A6967B22CE93}"/>
                </a:ext>
              </a:extLst>
            </p:cNvPr>
            <p:cNvSpPr/>
            <p:nvPr/>
          </p:nvSpPr>
          <p:spPr>
            <a:xfrm rot="255515">
              <a:off x="6142703" y="4832193"/>
              <a:ext cx="3600865" cy="556050"/>
            </a:xfrm>
            <a:prstGeom prst="rect">
              <a:avLst/>
            </a:prstGeom>
          </p:spPr>
          <p:txBody>
            <a:bodyPr wrap="square">
              <a:prstTxWarp prst="textWave1">
                <a:avLst/>
              </a:prstTxWarp>
              <a:spAutoFit/>
            </a:bodyPr>
            <a:lstStyle/>
            <a:p>
              <a:pPr algn="ctr">
                <a:lnSpc>
                  <a:spcPct val="150000"/>
                </a:lnSpc>
              </a:pPr>
              <a:r>
                <a:rPr lang="zh-CN" altLang="en-US" sz="1067" dirty="0">
                  <a:solidFill>
                    <a:schemeClr val="accent3">
                      <a:lumMod val="75000"/>
                    </a:schemeClr>
                  </a:solidFill>
                  <a:latin typeface="微软雅黑" panose="020B0503020204020204" pitchFamily="34" charset="-122"/>
                  <a:ea typeface="微软雅黑" panose="020B0503020204020204" pitchFamily="34" charset="-122"/>
                </a:rPr>
                <a:t>使用</a:t>
              </a:r>
              <a:r>
                <a:rPr lang="en-US" altLang="zh-CN" sz="1067" dirty="0">
                  <a:solidFill>
                    <a:schemeClr val="accent3">
                      <a:lumMod val="75000"/>
                    </a:schemeClr>
                  </a:solidFill>
                  <a:latin typeface="微软雅黑" panose="020B0503020204020204" pitchFamily="34" charset="-122"/>
                  <a:ea typeface="微软雅黑" panose="020B0503020204020204" pitchFamily="34" charset="-122"/>
                </a:rPr>
                <a:t>Word2vec</a:t>
              </a:r>
              <a:r>
                <a:rPr lang="zh-CN" altLang="en-US" sz="1067" dirty="0">
                  <a:solidFill>
                    <a:schemeClr val="accent3">
                      <a:lumMod val="75000"/>
                    </a:schemeClr>
                  </a:solidFill>
                  <a:latin typeface="微软雅黑" panose="020B0503020204020204" pitchFamily="34" charset="-122"/>
                  <a:ea typeface="微软雅黑" panose="020B0503020204020204" pitchFamily="34" charset="-122"/>
                </a:rPr>
                <a:t>产生词向量，再利用</a:t>
              </a:r>
              <a:r>
                <a:rPr lang="en-US" altLang="zh-CN" sz="1067" dirty="0">
                  <a:solidFill>
                    <a:schemeClr val="accent3">
                      <a:lumMod val="75000"/>
                    </a:schemeClr>
                  </a:solidFill>
                  <a:latin typeface="微软雅黑" panose="020B0503020204020204" pitchFamily="34" charset="-122"/>
                  <a:ea typeface="微软雅黑" panose="020B0503020204020204" pitchFamily="34" charset="-122"/>
                </a:rPr>
                <a:t>CNN</a:t>
              </a:r>
              <a:r>
                <a:rPr lang="zh-CN" altLang="en-US" sz="1067" dirty="0">
                  <a:solidFill>
                    <a:schemeClr val="accent3">
                      <a:lumMod val="75000"/>
                    </a:schemeClr>
                  </a:solidFill>
                  <a:latin typeface="微软雅黑" panose="020B0503020204020204" pitchFamily="34" charset="-122"/>
                  <a:ea typeface="微软雅黑" panose="020B0503020204020204" pitchFamily="34" charset="-122"/>
                </a:rPr>
                <a:t>文本分类进行分类。得到话题类别向量。</a:t>
              </a:r>
              <a:endParaRPr lang="en-US" altLang="zh-CN" sz="1067" dirty="0">
                <a:solidFill>
                  <a:schemeClr val="accent3">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4629447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6"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500"/>
                                        <p:tgtEl>
                                          <p:spTgt spid="3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38"/>
                                        </p:tgtEl>
                                        <p:attrNameLst>
                                          <p:attrName>style.visibility</p:attrName>
                                        </p:attrNameLst>
                                      </p:cBhvr>
                                      <p:to>
                                        <p:strVal val="visible"/>
                                      </p:to>
                                    </p:set>
                                    <p:anim calcmode="lin" valueType="num">
                                      <p:cBhvr>
                                        <p:cTn id="17" dur="250" fill="hold"/>
                                        <p:tgtEl>
                                          <p:spTgt spid="38"/>
                                        </p:tgtEl>
                                        <p:attrNameLst>
                                          <p:attrName>ppt_w</p:attrName>
                                        </p:attrNameLst>
                                      </p:cBhvr>
                                      <p:tavLst>
                                        <p:tav tm="0">
                                          <p:val>
                                            <p:fltVal val="0"/>
                                          </p:val>
                                        </p:tav>
                                        <p:tav tm="100000">
                                          <p:val>
                                            <p:strVal val="#ppt_w"/>
                                          </p:val>
                                        </p:tav>
                                      </p:tavLst>
                                    </p:anim>
                                    <p:anim calcmode="lin" valueType="num">
                                      <p:cBhvr>
                                        <p:cTn id="18" dur="250" fill="hold"/>
                                        <p:tgtEl>
                                          <p:spTgt spid="38"/>
                                        </p:tgtEl>
                                        <p:attrNameLst>
                                          <p:attrName>ppt_h</p:attrName>
                                        </p:attrNameLst>
                                      </p:cBhvr>
                                      <p:tavLst>
                                        <p:tav tm="0">
                                          <p:val>
                                            <p:fltVal val="0"/>
                                          </p:val>
                                        </p:tav>
                                        <p:tav tm="100000">
                                          <p:val>
                                            <p:strVal val="#ppt_h"/>
                                          </p:val>
                                        </p:tav>
                                      </p:tavLst>
                                    </p:anim>
                                    <p:animEffect transition="in" filter="fade">
                                      <p:cBhvr>
                                        <p:cTn id="19" dur="250"/>
                                        <p:tgtEl>
                                          <p:spTgt spid="38"/>
                                        </p:tgtEl>
                                      </p:cBhvr>
                                    </p:animEffect>
                                  </p:childTnLst>
                                </p:cTn>
                              </p:par>
                            </p:childTnLst>
                          </p:cTn>
                        </p:par>
                        <p:par>
                          <p:cTn id="20" fill="hold">
                            <p:stCondLst>
                              <p:cond delay="3350"/>
                            </p:stCondLst>
                            <p:childTnLst>
                              <p:par>
                                <p:cTn id="21" presetID="42" presetClass="entr" presetSubtype="0" fill="hold" grpId="0" nodeType="afterEffect" nodePh="1">
                                  <p:stCondLst>
                                    <p:cond delay="0"/>
                                  </p:stCondLst>
                                  <p:endCondLst>
                                    <p:cond evt="begin" delay="0">
                                      <p:tn val="21"/>
                                    </p:cond>
                                  </p:end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anim calcmode="lin" valueType="num">
                                      <p:cBhvr>
                                        <p:cTn id="24" dur="500" fill="hold"/>
                                        <p:tgtEl>
                                          <p:spTgt spid="39"/>
                                        </p:tgtEl>
                                        <p:attrNameLst>
                                          <p:attrName>ppt_x</p:attrName>
                                        </p:attrNameLst>
                                      </p:cBhvr>
                                      <p:tavLst>
                                        <p:tav tm="0">
                                          <p:val>
                                            <p:strVal val="#ppt_x"/>
                                          </p:val>
                                        </p:tav>
                                        <p:tav tm="100000">
                                          <p:val>
                                            <p:strVal val="#ppt_x"/>
                                          </p:val>
                                        </p:tav>
                                      </p:tavLst>
                                    </p:anim>
                                    <p:anim calcmode="lin" valueType="num">
                                      <p:cBhvr>
                                        <p:cTn id="25" dur="500" fill="hold"/>
                                        <p:tgtEl>
                                          <p:spTgt spid="39"/>
                                        </p:tgtEl>
                                        <p:attrNameLst>
                                          <p:attrName>ppt_y</p:attrName>
                                        </p:attrNameLst>
                                      </p:cBhvr>
                                      <p:tavLst>
                                        <p:tav tm="0">
                                          <p:val>
                                            <p:strVal val="#ppt_y+.1"/>
                                          </p:val>
                                        </p:tav>
                                        <p:tav tm="100000">
                                          <p:val>
                                            <p:strVal val="#ppt_y"/>
                                          </p:val>
                                        </p:tav>
                                      </p:tavLst>
                                    </p:anim>
                                  </p:childTnLst>
                                </p:cTn>
                              </p:par>
                            </p:childTnLst>
                          </p:cTn>
                        </p:par>
                        <p:par>
                          <p:cTn id="26" fill="hold">
                            <p:stCondLst>
                              <p:cond delay="3850"/>
                            </p:stCondLst>
                            <p:childTnLst>
                              <p:par>
                                <p:cTn id="27" presetID="6" presetClass="entr" presetSubtype="16"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circle(in)">
                                      <p:cBhvr>
                                        <p:cTn id="29" dur="500"/>
                                        <p:tgtEl>
                                          <p:spTgt spid="35"/>
                                        </p:tgtEl>
                                      </p:cBhvr>
                                    </p:animEffect>
                                  </p:childTnLst>
                                </p:cTn>
                              </p:par>
                            </p:childTnLst>
                          </p:cTn>
                        </p:par>
                        <p:par>
                          <p:cTn id="30" fill="hold">
                            <p:stCondLst>
                              <p:cond delay="4350"/>
                            </p:stCondLst>
                            <p:childTnLst>
                              <p:par>
                                <p:cTn id="31" presetID="53" presetClass="entr" presetSubtype="16"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250" fill="hold"/>
                                        <p:tgtEl>
                                          <p:spTgt spid="34"/>
                                        </p:tgtEl>
                                        <p:attrNameLst>
                                          <p:attrName>ppt_w</p:attrName>
                                        </p:attrNameLst>
                                      </p:cBhvr>
                                      <p:tavLst>
                                        <p:tav tm="0">
                                          <p:val>
                                            <p:fltVal val="0"/>
                                          </p:val>
                                        </p:tav>
                                        <p:tav tm="100000">
                                          <p:val>
                                            <p:strVal val="#ppt_w"/>
                                          </p:val>
                                        </p:tav>
                                      </p:tavLst>
                                    </p:anim>
                                    <p:anim calcmode="lin" valueType="num">
                                      <p:cBhvr>
                                        <p:cTn id="34" dur="250" fill="hold"/>
                                        <p:tgtEl>
                                          <p:spTgt spid="34"/>
                                        </p:tgtEl>
                                        <p:attrNameLst>
                                          <p:attrName>ppt_h</p:attrName>
                                        </p:attrNameLst>
                                      </p:cBhvr>
                                      <p:tavLst>
                                        <p:tav tm="0">
                                          <p:val>
                                            <p:fltVal val="0"/>
                                          </p:val>
                                        </p:tav>
                                        <p:tav tm="100000">
                                          <p:val>
                                            <p:strVal val="#ppt_h"/>
                                          </p:val>
                                        </p:tav>
                                      </p:tavLst>
                                    </p:anim>
                                    <p:animEffect transition="in" filter="fade">
                                      <p:cBhvr>
                                        <p:cTn id="35" dur="250"/>
                                        <p:tgtEl>
                                          <p:spTgt spid="34"/>
                                        </p:tgtEl>
                                      </p:cBhvr>
                                    </p:animEffect>
                                  </p:childTnLst>
                                </p:cTn>
                              </p:par>
                            </p:childTnLst>
                          </p:cTn>
                        </p:par>
                        <p:par>
                          <p:cTn id="36" fill="hold">
                            <p:stCondLst>
                              <p:cond delay="46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40"/>
                                        </p:tgtEl>
                                        <p:attrNameLst>
                                          <p:attrName>style.visibility</p:attrName>
                                        </p:attrNameLst>
                                      </p:cBhvr>
                                      <p:to>
                                        <p:strVal val="visible"/>
                                      </p:to>
                                    </p:set>
                                    <p:anim calcmode="lin" valueType="num">
                                      <p:cBhvr>
                                        <p:cTn id="39" dur="250" fill="hold"/>
                                        <p:tgtEl>
                                          <p:spTgt spid="40"/>
                                        </p:tgtEl>
                                        <p:attrNameLst>
                                          <p:attrName>ppt_w</p:attrName>
                                        </p:attrNameLst>
                                      </p:cBhvr>
                                      <p:tavLst>
                                        <p:tav tm="0">
                                          <p:val>
                                            <p:fltVal val="0"/>
                                          </p:val>
                                        </p:tav>
                                        <p:tav tm="100000">
                                          <p:val>
                                            <p:strVal val="#ppt_w"/>
                                          </p:val>
                                        </p:tav>
                                      </p:tavLst>
                                    </p:anim>
                                    <p:anim calcmode="lin" valueType="num">
                                      <p:cBhvr>
                                        <p:cTn id="40" dur="250" fill="hold"/>
                                        <p:tgtEl>
                                          <p:spTgt spid="40"/>
                                        </p:tgtEl>
                                        <p:attrNameLst>
                                          <p:attrName>ppt_h</p:attrName>
                                        </p:attrNameLst>
                                      </p:cBhvr>
                                      <p:tavLst>
                                        <p:tav tm="0">
                                          <p:val>
                                            <p:fltVal val="0"/>
                                          </p:val>
                                        </p:tav>
                                        <p:tav tm="100000">
                                          <p:val>
                                            <p:strVal val="#ppt_h"/>
                                          </p:val>
                                        </p:tav>
                                      </p:tavLst>
                                    </p:anim>
                                    <p:animEffect transition="in" filter="fade">
                                      <p:cBhvr>
                                        <p:cTn id="41" dur="250"/>
                                        <p:tgtEl>
                                          <p:spTgt spid="40"/>
                                        </p:tgtEl>
                                      </p:cBhvr>
                                    </p:animEffect>
                                  </p:childTnLst>
                                </p:cTn>
                              </p:par>
                            </p:childTnLst>
                          </p:cTn>
                        </p:par>
                        <p:par>
                          <p:cTn id="42" fill="hold">
                            <p:stCondLst>
                              <p:cond delay="5825"/>
                            </p:stCondLst>
                            <p:childTnLst>
                              <p:par>
                                <p:cTn id="43" presetID="2" presetClass="entr" presetSubtype="2"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1+#ppt_w/2"/>
                                          </p:val>
                                        </p:tav>
                                        <p:tav tm="100000">
                                          <p:val>
                                            <p:strVal val="#ppt_x"/>
                                          </p:val>
                                        </p:tav>
                                      </p:tavLst>
                                    </p:anim>
                                    <p:anim calcmode="lin" valueType="num">
                                      <p:cBhvr additive="base">
                                        <p:cTn id="4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03</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1826141"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a:ea typeface="微软雅黑"/>
              </a:rPr>
              <a:t>探针用户</a:t>
            </a:r>
          </a:p>
        </p:txBody>
      </p:sp>
      <p:grpSp>
        <p:nvGrpSpPr>
          <p:cNvPr id="32" name="组合 31">
            <a:extLst>
              <a:ext uri="{FF2B5EF4-FFF2-40B4-BE49-F238E27FC236}">
                <a16:creationId xmlns:a16="http://schemas.microsoft.com/office/drawing/2014/main" id="{983C58B6-5F66-4CD6-ADA5-6C656559340B}"/>
              </a:ext>
            </a:extLst>
          </p:cNvPr>
          <p:cNvGrpSpPr/>
          <p:nvPr/>
        </p:nvGrpSpPr>
        <p:grpSpPr>
          <a:xfrm>
            <a:off x="4296371" y="2073615"/>
            <a:ext cx="2616750" cy="4210468"/>
            <a:chOff x="1182201" y="2080214"/>
            <a:chExt cx="2437292" cy="3921712"/>
          </a:xfrm>
          <a:solidFill>
            <a:srgbClr val="476263"/>
          </a:solidFill>
        </p:grpSpPr>
        <p:grpSp>
          <p:nvGrpSpPr>
            <p:cNvPr id="33" name="组合 64">
              <a:extLst>
                <a:ext uri="{FF2B5EF4-FFF2-40B4-BE49-F238E27FC236}">
                  <a16:creationId xmlns:a16="http://schemas.microsoft.com/office/drawing/2014/main" id="{0697840E-8661-4E46-A026-0C8A7D8FD849}"/>
                </a:ext>
              </a:extLst>
            </p:cNvPr>
            <p:cNvGrpSpPr/>
            <p:nvPr/>
          </p:nvGrpSpPr>
          <p:grpSpPr>
            <a:xfrm>
              <a:off x="2350459" y="4431836"/>
              <a:ext cx="135925" cy="475715"/>
              <a:chOff x="2752726" y="4344988"/>
              <a:chExt cx="184150" cy="644525"/>
            </a:xfrm>
            <a:grpFill/>
          </p:grpSpPr>
          <p:sp>
            <p:nvSpPr>
              <p:cNvPr id="265" name="Freeform 101">
                <a:extLst>
                  <a:ext uri="{FF2B5EF4-FFF2-40B4-BE49-F238E27FC236}">
                    <a16:creationId xmlns:a16="http://schemas.microsoft.com/office/drawing/2014/main" id="{809CCA3A-959F-47FD-BD54-658717968EF8}"/>
                  </a:ext>
                </a:extLst>
              </p:cNvPr>
              <p:cNvSpPr>
                <a:spLocks/>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266" name="Freeform 102">
                <a:extLst>
                  <a:ext uri="{FF2B5EF4-FFF2-40B4-BE49-F238E27FC236}">
                    <a16:creationId xmlns:a16="http://schemas.microsoft.com/office/drawing/2014/main" id="{2134201E-2024-40DA-9EC7-DF7827DC03A6}"/>
                  </a:ext>
                </a:extLst>
              </p:cNvPr>
              <p:cNvSpPr>
                <a:spLocks/>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267" name="Freeform 103">
                <a:extLst>
                  <a:ext uri="{FF2B5EF4-FFF2-40B4-BE49-F238E27FC236}">
                    <a16:creationId xmlns:a16="http://schemas.microsoft.com/office/drawing/2014/main" id="{F99F35D6-13E1-4412-B014-0D9A3F8A5DF1}"/>
                  </a:ext>
                </a:extLst>
              </p:cNvPr>
              <p:cNvSpPr>
                <a:spLocks/>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268" name="Freeform 104">
                <a:extLst>
                  <a:ext uri="{FF2B5EF4-FFF2-40B4-BE49-F238E27FC236}">
                    <a16:creationId xmlns:a16="http://schemas.microsoft.com/office/drawing/2014/main" id="{1472AF49-6D3F-424F-9BFD-51E5A83FEA63}"/>
                  </a:ext>
                </a:extLst>
              </p:cNvPr>
              <p:cNvSpPr>
                <a:spLocks/>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34" name="组合 69">
              <a:extLst>
                <a:ext uri="{FF2B5EF4-FFF2-40B4-BE49-F238E27FC236}">
                  <a16:creationId xmlns:a16="http://schemas.microsoft.com/office/drawing/2014/main" id="{508E68AB-CE1E-4EB7-8EF5-E286F7172153}"/>
                </a:ext>
              </a:extLst>
            </p:cNvPr>
            <p:cNvGrpSpPr/>
            <p:nvPr/>
          </p:nvGrpSpPr>
          <p:grpSpPr>
            <a:xfrm>
              <a:off x="1900497" y="4864197"/>
              <a:ext cx="1044051" cy="1137729"/>
              <a:chOff x="2143126" y="4930775"/>
              <a:chExt cx="1414463" cy="1541463"/>
            </a:xfrm>
            <a:grpFill/>
          </p:grpSpPr>
          <p:sp>
            <p:nvSpPr>
              <p:cNvPr id="143" name="Freeform 5">
                <a:extLst>
                  <a:ext uri="{FF2B5EF4-FFF2-40B4-BE49-F238E27FC236}">
                    <a16:creationId xmlns:a16="http://schemas.microsoft.com/office/drawing/2014/main" id="{A7CB37C9-7203-4EC4-92DA-AB0E6BBBF0D1}"/>
                  </a:ext>
                </a:extLst>
              </p:cNvPr>
              <p:cNvSpPr>
                <a:spLocks/>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4" name="Freeform 6">
                <a:extLst>
                  <a:ext uri="{FF2B5EF4-FFF2-40B4-BE49-F238E27FC236}">
                    <a16:creationId xmlns:a16="http://schemas.microsoft.com/office/drawing/2014/main" id="{6E334957-09D9-4325-AFDC-CD135874C538}"/>
                  </a:ext>
                </a:extLst>
              </p:cNvPr>
              <p:cNvSpPr>
                <a:spLocks/>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5" name="Freeform 7">
                <a:extLst>
                  <a:ext uri="{FF2B5EF4-FFF2-40B4-BE49-F238E27FC236}">
                    <a16:creationId xmlns:a16="http://schemas.microsoft.com/office/drawing/2014/main" id="{60F6546C-5A15-4018-9334-59A5AC24B964}"/>
                  </a:ext>
                </a:extLst>
              </p:cNvPr>
              <p:cNvSpPr>
                <a:spLocks/>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6" name="Freeform 8">
                <a:extLst>
                  <a:ext uri="{FF2B5EF4-FFF2-40B4-BE49-F238E27FC236}">
                    <a16:creationId xmlns:a16="http://schemas.microsoft.com/office/drawing/2014/main" id="{3EC82159-478F-4398-B6A9-EA32E1A4AA45}"/>
                  </a:ext>
                </a:extLst>
              </p:cNvPr>
              <p:cNvSpPr>
                <a:spLocks/>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7" name="Freeform 9">
                <a:extLst>
                  <a:ext uri="{FF2B5EF4-FFF2-40B4-BE49-F238E27FC236}">
                    <a16:creationId xmlns:a16="http://schemas.microsoft.com/office/drawing/2014/main" id="{E5D623C3-BCBE-483A-8A47-890A9E48CD04}"/>
                  </a:ext>
                </a:extLst>
              </p:cNvPr>
              <p:cNvSpPr>
                <a:spLocks/>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8" name="Freeform 10">
                <a:extLst>
                  <a:ext uri="{FF2B5EF4-FFF2-40B4-BE49-F238E27FC236}">
                    <a16:creationId xmlns:a16="http://schemas.microsoft.com/office/drawing/2014/main" id="{5606EF5E-19E3-4562-A5EB-7B61A84D6A44}"/>
                  </a:ext>
                </a:extLst>
              </p:cNvPr>
              <p:cNvSpPr>
                <a:spLocks/>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9" name="Freeform 11">
                <a:extLst>
                  <a:ext uri="{FF2B5EF4-FFF2-40B4-BE49-F238E27FC236}">
                    <a16:creationId xmlns:a16="http://schemas.microsoft.com/office/drawing/2014/main" id="{8DC2E495-2B5D-4730-92CC-337C9CC88194}"/>
                  </a:ext>
                </a:extLst>
              </p:cNvPr>
              <p:cNvSpPr>
                <a:spLocks/>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0" name="Freeform 12">
                <a:extLst>
                  <a:ext uri="{FF2B5EF4-FFF2-40B4-BE49-F238E27FC236}">
                    <a16:creationId xmlns:a16="http://schemas.microsoft.com/office/drawing/2014/main" id="{C20657A1-1585-4A06-9B9E-CEF967665306}"/>
                  </a:ext>
                </a:extLst>
              </p:cNvPr>
              <p:cNvSpPr>
                <a:spLocks/>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1" name="Freeform 13">
                <a:extLst>
                  <a:ext uri="{FF2B5EF4-FFF2-40B4-BE49-F238E27FC236}">
                    <a16:creationId xmlns:a16="http://schemas.microsoft.com/office/drawing/2014/main" id="{5C350CE4-D43B-48CF-8011-9BAB0B2D99E0}"/>
                  </a:ext>
                </a:extLst>
              </p:cNvPr>
              <p:cNvSpPr>
                <a:spLocks/>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2" name="Freeform 14">
                <a:extLst>
                  <a:ext uri="{FF2B5EF4-FFF2-40B4-BE49-F238E27FC236}">
                    <a16:creationId xmlns:a16="http://schemas.microsoft.com/office/drawing/2014/main" id="{57961A10-DCE0-4043-B8AA-CAA63028305D}"/>
                  </a:ext>
                </a:extLst>
              </p:cNvPr>
              <p:cNvSpPr>
                <a:spLocks/>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3" name="Freeform 15">
                <a:extLst>
                  <a:ext uri="{FF2B5EF4-FFF2-40B4-BE49-F238E27FC236}">
                    <a16:creationId xmlns:a16="http://schemas.microsoft.com/office/drawing/2014/main" id="{C7669FE7-5D9B-4A2A-BFB9-6C3415D9D2CD}"/>
                  </a:ext>
                </a:extLst>
              </p:cNvPr>
              <p:cNvSpPr>
                <a:spLocks/>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4" name="Freeform 16">
                <a:extLst>
                  <a:ext uri="{FF2B5EF4-FFF2-40B4-BE49-F238E27FC236}">
                    <a16:creationId xmlns:a16="http://schemas.microsoft.com/office/drawing/2014/main" id="{8B19DE0C-2D13-4B7F-A6F7-F2836924E504}"/>
                  </a:ext>
                </a:extLst>
              </p:cNvPr>
              <p:cNvSpPr>
                <a:spLocks/>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5" name="Freeform 17">
                <a:extLst>
                  <a:ext uri="{FF2B5EF4-FFF2-40B4-BE49-F238E27FC236}">
                    <a16:creationId xmlns:a16="http://schemas.microsoft.com/office/drawing/2014/main" id="{C94523FE-A923-40C1-8981-9029F91351C8}"/>
                  </a:ext>
                </a:extLst>
              </p:cNvPr>
              <p:cNvSpPr>
                <a:spLocks/>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6" name="Freeform 18">
                <a:extLst>
                  <a:ext uri="{FF2B5EF4-FFF2-40B4-BE49-F238E27FC236}">
                    <a16:creationId xmlns:a16="http://schemas.microsoft.com/office/drawing/2014/main" id="{3E30F752-BD9F-44A8-8F15-222061642935}"/>
                  </a:ext>
                </a:extLst>
              </p:cNvPr>
              <p:cNvSpPr>
                <a:spLocks/>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7" name="Freeform 19">
                <a:extLst>
                  <a:ext uri="{FF2B5EF4-FFF2-40B4-BE49-F238E27FC236}">
                    <a16:creationId xmlns:a16="http://schemas.microsoft.com/office/drawing/2014/main" id="{8FD1A2C0-6BF2-47EC-BB01-C40258402B1F}"/>
                  </a:ext>
                </a:extLst>
              </p:cNvPr>
              <p:cNvSpPr>
                <a:spLocks/>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8" name="Freeform 20">
                <a:extLst>
                  <a:ext uri="{FF2B5EF4-FFF2-40B4-BE49-F238E27FC236}">
                    <a16:creationId xmlns:a16="http://schemas.microsoft.com/office/drawing/2014/main" id="{2C8B4282-2DEC-4D23-BD91-5AF552E4FA9E}"/>
                  </a:ext>
                </a:extLst>
              </p:cNvPr>
              <p:cNvSpPr>
                <a:spLocks/>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9" name="Freeform 21">
                <a:extLst>
                  <a:ext uri="{FF2B5EF4-FFF2-40B4-BE49-F238E27FC236}">
                    <a16:creationId xmlns:a16="http://schemas.microsoft.com/office/drawing/2014/main" id="{9AF6F1EF-7DD6-4A82-A87D-ABC48B597FD1}"/>
                  </a:ext>
                </a:extLst>
              </p:cNvPr>
              <p:cNvSpPr>
                <a:spLocks/>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0" name="Freeform 22">
                <a:extLst>
                  <a:ext uri="{FF2B5EF4-FFF2-40B4-BE49-F238E27FC236}">
                    <a16:creationId xmlns:a16="http://schemas.microsoft.com/office/drawing/2014/main" id="{F9B4B19A-8856-4801-99E7-14F5AD150EA5}"/>
                  </a:ext>
                </a:extLst>
              </p:cNvPr>
              <p:cNvSpPr>
                <a:spLocks/>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1" name="Freeform 23">
                <a:extLst>
                  <a:ext uri="{FF2B5EF4-FFF2-40B4-BE49-F238E27FC236}">
                    <a16:creationId xmlns:a16="http://schemas.microsoft.com/office/drawing/2014/main" id="{AE17D196-9767-4AD5-B460-3185EBBA7B72}"/>
                  </a:ext>
                </a:extLst>
              </p:cNvPr>
              <p:cNvSpPr>
                <a:spLocks/>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2" name="Freeform 24">
                <a:extLst>
                  <a:ext uri="{FF2B5EF4-FFF2-40B4-BE49-F238E27FC236}">
                    <a16:creationId xmlns:a16="http://schemas.microsoft.com/office/drawing/2014/main" id="{83376616-115D-4242-9142-2803006DBDAD}"/>
                  </a:ext>
                </a:extLst>
              </p:cNvPr>
              <p:cNvSpPr>
                <a:spLocks/>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3" name="Freeform 25">
                <a:extLst>
                  <a:ext uri="{FF2B5EF4-FFF2-40B4-BE49-F238E27FC236}">
                    <a16:creationId xmlns:a16="http://schemas.microsoft.com/office/drawing/2014/main" id="{B27C083D-6FEB-4474-ACFF-DC3D857A17C3}"/>
                  </a:ext>
                </a:extLst>
              </p:cNvPr>
              <p:cNvSpPr>
                <a:spLocks/>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4" name="Freeform 26">
                <a:extLst>
                  <a:ext uri="{FF2B5EF4-FFF2-40B4-BE49-F238E27FC236}">
                    <a16:creationId xmlns:a16="http://schemas.microsoft.com/office/drawing/2014/main" id="{8A17C8ED-15EC-4C54-A8EF-DAC8457AD366}"/>
                  </a:ext>
                </a:extLst>
              </p:cNvPr>
              <p:cNvSpPr>
                <a:spLocks/>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5" name="Freeform 27">
                <a:extLst>
                  <a:ext uri="{FF2B5EF4-FFF2-40B4-BE49-F238E27FC236}">
                    <a16:creationId xmlns:a16="http://schemas.microsoft.com/office/drawing/2014/main" id="{7BA84B97-EA9F-4239-A28E-EEE2D817F799}"/>
                  </a:ext>
                </a:extLst>
              </p:cNvPr>
              <p:cNvSpPr>
                <a:spLocks/>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6" name="Freeform 28">
                <a:extLst>
                  <a:ext uri="{FF2B5EF4-FFF2-40B4-BE49-F238E27FC236}">
                    <a16:creationId xmlns:a16="http://schemas.microsoft.com/office/drawing/2014/main" id="{265AE7AC-2D6B-46AB-A6FB-5F6878210D53}"/>
                  </a:ext>
                </a:extLst>
              </p:cNvPr>
              <p:cNvSpPr>
                <a:spLocks/>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2" name="Freeform 29">
                <a:extLst>
                  <a:ext uri="{FF2B5EF4-FFF2-40B4-BE49-F238E27FC236}">
                    <a16:creationId xmlns:a16="http://schemas.microsoft.com/office/drawing/2014/main" id="{36792824-C06B-4E1C-B0F2-2963F464C51C}"/>
                  </a:ext>
                </a:extLst>
              </p:cNvPr>
              <p:cNvSpPr>
                <a:spLocks/>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3" name="Freeform 30">
                <a:extLst>
                  <a:ext uri="{FF2B5EF4-FFF2-40B4-BE49-F238E27FC236}">
                    <a16:creationId xmlns:a16="http://schemas.microsoft.com/office/drawing/2014/main" id="{130C53CE-0849-4BB7-A012-03CCDE8A43D4}"/>
                  </a:ext>
                </a:extLst>
              </p:cNvPr>
              <p:cNvSpPr>
                <a:spLocks/>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4" name="Freeform 31">
                <a:extLst>
                  <a:ext uri="{FF2B5EF4-FFF2-40B4-BE49-F238E27FC236}">
                    <a16:creationId xmlns:a16="http://schemas.microsoft.com/office/drawing/2014/main" id="{5D6606F7-8EBA-4377-9650-1E661CBBAF63}"/>
                  </a:ext>
                </a:extLst>
              </p:cNvPr>
              <p:cNvSpPr>
                <a:spLocks/>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5" name="Freeform 32">
                <a:extLst>
                  <a:ext uri="{FF2B5EF4-FFF2-40B4-BE49-F238E27FC236}">
                    <a16:creationId xmlns:a16="http://schemas.microsoft.com/office/drawing/2014/main" id="{35219A6E-70B0-44EC-A155-EF4CA0B9F9E2}"/>
                  </a:ext>
                </a:extLst>
              </p:cNvPr>
              <p:cNvSpPr>
                <a:spLocks/>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6" name="Freeform 33">
                <a:extLst>
                  <a:ext uri="{FF2B5EF4-FFF2-40B4-BE49-F238E27FC236}">
                    <a16:creationId xmlns:a16="http://schemas.microsoft.com/office/drawing/2014/main" id="{AA957159-1552-41F4-9AED-FBD5A3C0C7CB}"/>
                  </a:ext>
                </a:extLst>
              </p:cNvPr>
              <p:cNvSpPr>
                <a:spLocks/>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7" name="Freeform 34">
                <a:extLst>
                  <a:ext uri="{FF2B5EF4-FFF2-40B4-BE49-F238E27FC236}">
                    <a16:creationId xmlns:a16="http://schemas.microsoft.com/office/drawing/2014/main" id="{D2F0B9D6-6CFA-49D0-B8CA-DD5B86D29136}"/>
                  </a:ext>
                </a:extLst>
              </p:cNvPr>
              <p:cNvSpPr>
                <a:spLocks/>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8" name="Freeform 35">
                <a:extLst>
                  <a:ext uri="{FF2B5EF4-FFF2-40B4-BE49-F238E27FC236}">
                    <a16:creationId xmlns:a16="http://schemas.microsoft.com/office/drawing/2014/main" id="{AD4A2940-7A08-412F-8D54-1DA5574B1C28}"/>
                  </a:ext>
                </a:extLst>
              </p:cNvPr>
              <p:cNvSpPr>
                <a:spLocks/>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9" name="Freeform 36">
                <a:extLst>
                  <a:ext uri="{FF2B5EF4-FFF2-40B4-BE49-F238E27FC236}">
                    <a16:creationId xmlns:a16="http://schemas.microsoft.com/office/drawing/2014/main" id="{DDFCC8EA-993A-4FC5-9F62-B86E1E452DEC}"/>
                  </a:ext>
                </a:extLst>
              </p:cNvPr>
              <p:cNvSpPr>
                <a:spLocks/>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0" name="Freeform 37">
                <a:extLst>
                  <a:ext uri="{FF2B5EF4-FFF2-40B4-BE49-F238E27FC236}">
                    <a16:creationId xmlns:a16="http://schemas.microsoft.com/office/drawing/2014/main" id="{E14BD47D-B910-403D-9BB7-A20078D7D5BC}"/>
                  </a:ext>
                </a:extLst>
              </p:cNvPr>
              <p:cNvSpPr>
                <a:spLocks/>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1" name="Freeform 38">
                <a:extLst>
                  <a:ext uri="{FF2B5EF4-FFF2-40B4-BE49-F238E27FC236}">
                    <a16:creationId xmlns:a16="http://schemas.microsoft.com/office/drawing/2014/main" id="{D03E9FE6-CEB1-468F-9C3B-742319EB25A0}"/>
                  </a:ext>
                </a:extLst>
              </p:cNvPr>
              <p:cNvSpPr>
                <a:spLocks/>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2" name="Freeform 39">
                <a:extLst>
                  <a:ext uri="{FF2B5EF4-FFF2-40B4-BE49-F238E27FC236}">
                    <a16:creationId xmlns:a16="http://schemas.microsoft.com/office/drawing/2014/main" id="{7816065B-0E80-4ABF-A997-CCED3F9E856B}"/>
                  </a:ext>
                </a:extLst>
              </p:cNvPr>
              <p:cNvSpPr>
                <a:spLocks/>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3" name="Freeform 40">
                <a:extLst>
                  <a:ext uri="{FF2B5EF4-FFF2-40B4-BE49-F238E27FC236}">
                    <a16:creationId xmlns:a16="http://schemas.microsoft.com/office/drawing/2014/main" id="{0782ACAC-7558-42CC-AB52-A15681EE46E6}"/>
                  </a:ext>
                </a:extLst>
              </p:cNvPr>
              <p:cNvSpPr>
                <a:spLocks/>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4" name="Freeform 41">
                <a:extLst>
                  <a:ext uri="{FF2B5EF4-FFF2-40B4-BE49-F238E27FC236}">
                    <a16:creationId xmlns:a16="http://schemas.microsoft.com/office/drawing/2014/main" id="{AA48B2C1-4E8D-4B72-8466-E476FBAFA3E4}"/>
                  </a:ext>
                </a:extLst>
              </p:cNvPr>
              <p:cNvSpPr>
                <a:spLocks/>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5" name="Freeform 42">
                <a:extLst>
                  <a:ext uri="{FF2B5EF4-FFF2-40B4-BE49-F238E27FC236}">
                    <a16:creationId xmlns:a16="http://schemas.microsoft.com/office/drawing/2014/main" id="{00EEA4D4-A140-4DFA-BFDA-82571D8709C9}"/>
                  </a:ext>
                </a:extLst>
              </p:cNvPr>
              <p:cNvSpPr>
                <a:spLocks/>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6" name="Freeform 43">
                <a:extLst>
                  <a:ext uri="{FF2B5EF4-FFF2-40B4-BE49-F238E27FC236}">
                    <a16:creationId xmlns:a16="http://schemas.microsoft.com/office/drawing/2014/main" id="{8DE27E12-6F3C-4BC1-9F2A-C17E807DB5D5}"/>
                  </a:ext>
                </a:extLst>
              </p:cNvPr>
              <p:cNvSpPr>
                <a:spLocks/>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7" name="Freeform 44">
                <a:extLst>
                  <a:ext uri="{FF2B5EF4-FFF2-40B4-BE49-F238E27FC236}">
                    <a16:creationId xmlns:a16="http://schemas.microsoft.com/office/drawing/2014/main" id="{F5A6BE9A-76E2-4637-A709-3ABEFB377F0B}"/>
                  </a:ext>
                </a:extLst>
              </p:cNvPr>
              <p:cNvSpPr>
                <a:spLocks/>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8" name="Freeform 45">
                <a:extLst>
                  <a:ext uri="{FF2B5EF4-FFF2-40B4-BE49-F238E27FC236}">
                    <a16:creationId xmlns:a16="http://schemas.microsoft.com/office/drawing/2014/main" id="{EDC5A14E-BBCF-45B1-9052-85F5C1FBCD1F}"/>
                  </a:ext>
                </a:extLst>
              </p:cNvPr>
              <p:cNvSpPr>
                <a:spLocks/>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9" name="Freeform 46">
                <a:extLst>
                  <a:ext uri="{FF2B5EF4-FFF2-40B4-BE49-F238E27FC236}">
                    <a16:creationId xmlns:a16="http://schemas.microsoft.com/office/drawing/2014/main" id="{46836070-2A9C-44A5-8277-7C118949030B}"/>
                  </a:ext>
                </a:extLst>
              </p:cNvPr>
              <p:cNvSpPr>
                <a:spLocks/>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0" name="Freeform 47">
                <a:extLst>
                  <a:ext uri="{FF2B5EF4-FFF2-40B4-BE49-F238E27FC236}">
                    <a16:creationId xmlns:a16="http://schemas.microsoft.com/office/drawing/2014/main" id="{E9996B12-7FA3-4000-9DF6-7E6F5E9DA6D0}"/>
                  </a:ext>
                </a:extLst>
              </p:cNvPr>
              <p:cNvSpPr>
                <a:spLocks/>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1" name="Freeform 48">
                <a:extLst>
                  <a:ext uri="{FF2B5EF4-FFF2-40B4-BE49-F238E27FC236}">
                    <a16:creationId xmlns:a16="http://schemas.microsoft.com/office/drawing/2014/main" id="{4ACC4DEE-F3A3-4680-95F3-5806366468FD}"/>
                  </a:ext>
                </a:extLst>
              </p:cNvPr>
              <p:cNvSpPr>
                <a:spLocks/>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2" name="Freeform 49">
                <a:extLst>
                  <a:ext uri="{FF2B5EF4-FFF2-40B4-BE49-F238E27FC236}">
                    <a16:creationId xmlns:a16="http://schemas.microsoft.com/office/drawing/2014/main" id="{5F356A07-9F20-4E8D-B15F-50EC7914687D}"/>
                  </a:ext>
                </a:extLst>
              </p:cNvPr>
              <p:cNvSpPr>
                <a:spLocks/>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3" name="Freeform 50">
                <a:extLst>
                  <a:ext uri="{FF2B5EF4-FFF2-40B4-BE49-F238E27FC236}">
                    <a16:creationId xmlns:a16="http://schemas.microsoft.com/office/drawing/2014/main" id="{451509A5-0A34-4F4E-B7A5-215198B13D15}"/>
                  </a:ext>
                </a:extLst>
              </p:cNvPr>
              <p:cNvSpPr>
                <a:spLocks/>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4" name="Freeform 51">
                <a:extLst>
                  <a:ext uri="{FF2B5EF4-FFF2-40B4-BE49-F238E27FC236}">
                    <a16:creationId xmlns:a16="http://schemas.microsoft.com/office/drawing/2014/main" id="{3AD14CF1-6BA3-4CEF-BF8B-9A3553A43002}"/>
                  </a:ext>
                </a:extLst>
              </p:cNvPr>
              <p:cNvSpPr>
                <a:spLocks/>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5" name="Freeform 52">
                <a:extLst>
                  <a:ext uri="{FF2B5EF4-FFF2-40B4-BE49-F238E27FC236}">
                    <a16:creationId xmlns:a16="http://schemas.microsoft.com/office/drawing/2014/main" id="{0FFA9472-C420-4439-A432-00465E646271}"/>
                  </a:ext>
                </a:extLst>
              </p:cNvPr>
              <p:cNvSpPr>
                <a:spLocks/>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6" name="Freeform 53">
                <a:extLst>
                  <a:ext uri="{FF2B5EF4-FFF2-40B4-BE49-F238E27FC236}">
                    <a16:creationId xmlns:a16="http://schemas.microsoft.com/office/drawing/2014/main" id="{1CCDE021-9153-40B2-9C42-A25A4F950046}"/>
                  </a:ext>
                </a:extLst>
              </p:cNvPr>
              <p:cNvSpPr>
                <a:spLocks/>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7" name="Freeform 54">
                <a:extLst>
                  <a:ext uri="{FF2B5EF4-FFF2-40B4-BE49-F238E27FC236}">
                    <a16:creationId xmlns:a16="http://schemas.microsoft.com/office/drawing/2014/main" id="{18B5F5C1-F2E0-4336-97BF-4CCE441B6C32}"/>
                  </a:ext>
                </a:extLst>
              </p:cNvPr>
              <p:cNvSpPr>
                <a:spLocks/>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8" name="Freeform 55">
                <a:extLst>
                  <a:ext uri="{FF2B5EF4-FFF2-40B4-BE49-F238E27FC236}">
                    <a16:creationId xmlns:a16="http://schemas.microsoft.com/office/drawing/2014/main" id="{706540C3-CFC6-4AA6-953C-B077BB37694C}"/>
                  </a:ext>
                </a:extLst>
              </p:cNvPr>
              <p:cNvSpPr>
                <a:spLocks/>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9" name="Freeform 56">
                <a:extLst>
                  <a:ext uri="{FF2B5EF4-FFF2-40B4-BE49-F238E27FC236}">
                    <a16:creationId xmlns:a16="http://schemas.microsoft.com/office/drawing/2014/main" id="{41BC838D-167F-46FB-A800-B782B11A626F}"/>
                  </a:ext>
                </a:extLst>
              </p:cNvPr>
              <p:cNvSpPr>
                <a:spLocks/>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0" name="Freeform 57">
                <a:extLst>
                  <a:ext uri="{FF2B5EF4-FFF2-40B4-BE49-F238E27FC236}">
                    <a16:creationId xmlns:a16="http://schemas.microsoft.com/office/drawing/2014/main" id="{65F108D1-9798-41E0-A21E-E7845071B6A4}"/>
                  </a:ext>
                </a:extLst>
              </p:cNvPr>
              <p:cNvSpPr>
                <a:spLocks/>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1" name="Freeform 58">
                <a:extLst>
                  <a:ext uri="{FF2B5EF4-FFF2-40B4-BE49-F238E27FC236}">
                    <a16:creationId xmlns:a16="http://schemas.microsoft.com/office/drawing/2014/main" id="{FB4C9ECD-2DD5-4378-8709-D6D362DB2031}"/>
                  </a:ext>
                </a:extLst>
              </p:cNvPr>
              <p:cNvSpPr>
                <a:spLocks/>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2" name="Freeform 59">
                <a:extLst>
                  <a:ext uri="{FF2B5EF4-FFF2-40B4-BE49-F238E27FC236}">
                    <a16:creationId xmlns:a16="http://schemas.microsoft.com/office/drawing/2014/main" id="{A424A8BB-1AC7-4F7F-BBF8-785CE28BADE9}"/>
                  </a:ext>
                </a:extLst>
              </p:cNvPr>
              <p:cNvSpPr>
                <a:spLocks/>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3" name="Freeform 60">
                <a:extLst>
                  <a:ext uri="{FF2B5EF4-FFF2-40B4-BE49-F238E27FC236}">
                    <a16:creationId xmlns:a16="http://schemas.microsoft.com/office/drawing/2014/main" id="{E8E314FC-9AEB-4BB2-906C-2D6FE6AE64CE}"/>
                  </a:ext>
                </a:extLst>
              </p:cNvPr>
              <p:cNvSpPr>
                <a:spLocks/>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4" name="Freeform 61">
                <a:extLst>
                  <a:ext uri="{FF2B5EF4-FFF2-40B4-BE49-F238E27FC236}">
                    <a16:creationId xmlns:a16="http://schemas.microsoft.com/office/drawing/2014/main" id="{671462F4-7000-49E1-8ED4-94C40567280C}"/>
                  </a:ext>
                </a:extLst>
              </p:cNvPr>
              <p:cNvSpPr>
                <a:spLocks/>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5" name="Freeform 62">
                <a:extLst>
                  <a:ext uri="{FF2B5EF4-FFF2-40B4-BE49-F238E27FC236}">
                    <a16:creationId xmlns:a16="http://schemas.microsoft.com/office/drawing/2014/main" id="{288B1B9F-0403-42B5-B72A-C54E379EDE91}"/>
                  </a:ext>
                </a:extLst>
              </p:cNvPr>
              <p:cNvSpPr>
                <a:spLocks/>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6" name="Freeform 63">
                <a:extLst>
                  <a:ext uri="{FF2B5EF4-FFF2-40B4-BE49-F238E27FC236}">
                    <a16:creationId xmlns:a16="http://schemas.microsoft.com/office/drawing/2014/main" id="{39106698-755C-4660-AED1-29EB558576EF}"/>
                  </a:ext>
                </a:extLst>
              </p:cNvPr>
              <p:cNvSpPr>
                <a:spLocks/>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7" name="Freeform 64">
                <a:extLst>
                  <a:ext uri="{FF2B5EF4-FFF2-40B4-BE49-F238E27FC236}">
                    <a16:creationId xmlns:a16="http://schemas.microsoft.com/office/drawing/2014/main" id="{F138C5E3-5CF7-4FD0-B9A7-2D9D198DB36D}"/>
                  </a:ext>
                </a:extLst>
              </p:cNvPr>
              <p:cNvSpPr>
                <a:spLocks/>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8" name="Freeform 65">
                <a:extLst>
                  <a:ext uri="{FF2B5EF4-FFF2-40B4-BE49-F238E27FC236}">
                    <a16:creationId xmlns:a16="http://schemas.microsoft.com/office/drawing/2014/main" id="{2DF19668-8B62-4A13-AD18-D62DE171381C}"/>
                  </a:ext>
                </a:extLst>
              </p:cNvPr>
              <p:cNvSpPr>
                <a:spLocks/>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9" name="Freeform 66">
                <a:extLst>
                  <a:ext uri="{FF2B5EF4-FFF2-40B4-BE49-F238E27FC236}">
                    <a16:creationId xmlns:a16="http://schemas.microsoft.com/office/drawing/2014/main" id="{34D06B1C-7EDA-4C4A-8064-D822486FA17A}"/>
                  </a:ext>
                </a:extLst>
              </p:cNvPr>
              <p:cNvSpPr>
                <a:spLocks/>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0" name="Freeform 67">
                <a:extLst>
                  <a:ext uri="{FF2B5EF4-FFF2-40B4-BE49-F238E27FC236}">
                    <a16:creationId xmlns:a16="http://schemas.microsoft.com/office/drawing/2014/main" id="{030C890A-3875-4D4B-8A98-F7E9A3AB97C1}"/>
                  </a:ext>
                </a:extLst>
              </p:cNvPr>
              <p:cNvSpPr>
                <a:spLocks/>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1" name="Freeform 68">
                <a:extLst>
                  <a:ext uri="{FF2B5EF4-FFF2-40B4-BE49-F238E27FC236}">
                    <a16:creationId xmlns:a16="http://schemas.microsoft.com/office/drawing/2014/main" id="{F799ADDF-4A55-49FF-A5FC-FD8353AA1F1C}"/>
                  </a:ext>
                </a:extLst>
              </p:cNvPr>
              <p:cNvSpPr>
                <a:spLocks/>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2" name="Freeform 69">
                <a:extLst>
                  <a:ext uri="{FF2B5EF4-FFF2-40B4-BE49-F238E27FC236}">
                    <a16:creationId xmlns:a16="http://schemas.microsoft.com/office/drawing/2014/main" id="{BF1B9030-E704-4D84-A8B0-C376DBEA638D}"/>
                  </a:ext>
                </a:extLst>
              </p:cNvPr>
              <p:cNvSpPr>
                <a:spLocks/>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3" name="Freeform 70">
                <a:extLst>
                  <a:ext uri="{FF2B5EF4-FFF2-40B4-BE49-F238E27FC236}">
                    <a16:creationId xmlns:a16="http://schemas.microsoft.com/office/drawing/2014/main" id="{E78FA02D-052F-4C1D-AA1E-AA68A4CB29E3}"/>
                  </a:ext>
                </a:extLst>
              </p:cNvPr>
              <p:cNvSpPr>
                <a:spLocks/>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4" name="Freeform 71">
                <a:extLst>
                  <a:ext uri="{FF2B5EF4-FFF2-40B4-BE49-F238E27FC236}">
                    <a16:creationId xmlns:a16="http://schemas.microsoft.com/office/drawing/2014/main" id="{23AD5C27-5E73-4441-A122-4804AC08812C}"/>
                  </a:ext>
                </a:extLst>
              </p:cNvPr>
              <p:cNvSpPr>
                <a:spLocks/>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5" name="Freeform 72">
                <a:extLst>
                  <a:ext uri="{FF2B5EF4-FFF2-40B4-BE49-F238E27FC236}">
                    <a16:creationId xmlns:a16="http://schemas.microsoft.com/office/drawing/2014/main" id="{2E14BDEA-0CCD-4134-A239-CCA3836E077E}"/>
                  </a:ext>
                </a:extLst>
              </p:cNvPr>
              <p:cNvSpPr>
                <a:spLocks/>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6" name="Freeform 73">
                <a:extLst>
                  <a:ext uri="{FF2B5EF4-FFF2-40B4-BE49-F238E27FC236}">
                    <a16:creationId xmlns:a16="http://schemas.microsoft.com/office/drawing/2014/main" id="{99DB5893-4C27-42AF-AF6A-86D5CBEC8703}"/>
                  </a:ext>
                </a:extLst>
              </p:cNvPr>
              <p:cNvSpPr>
                <a:spLocks/>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7" name="Freeform 74">
                <a:extLst>
                  <a:ext uri="{FF2B5EF4-FFF2-40B4-BE49-F238E27FC236}">
                    <a16:creationId xmlns:a16="http://schemas.microsoft.com/office/drawing/2014/main" id="{FFA87D52-0482-40D8-AD41-8F62217BEB9E}"/>
                  </a:ext>
                </a:extLst>
              </p:cNvPr>
              <p:cNvSpPr>
                <a:spLocks/>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8" name="Freeform 75">
                <a:extLst>
                  <a:ext uri="{FF2B5EF4-FFF2-40B4-BE49-F238E27FC236}">
                    <a16:creationId xmlns:a16="http://schemas.microsoft.com/office/drawing/2014/main" id="{711A2086-35DC-4A21-8DA7-79C7D24553F1}"/>
                  </a:ext>
                </a:extLst>
              </p:cNvPr>
              <p:cNvSpPr>
                <a:spLocks/>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9" name="Freeform 76">
                <a:extLst>
                  <a:ext uri="{FF2B5EF4-FFF2-40B4-BE49-F238E27FC236}">
                    <a16:creationId xmlns:a16="http://schemas.microsoft.com/office/drawing/2014/main" id="{BCB2E1A6-F640-429A-84C7-DDBA19286D5A}"/>
                  </a:ext>
                </a:extLst>
              </p:cNvPr>
              <p:cNvSpPr>
                <a:spLocks/>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0" name="Freeform 77">
                <a:extLst>
                  <a:ext uri="{FF2B5EF4-FFF2-40B4-BE49-F238E27FC236}">
                    <a16:creationId xmlns:a16="http://schemas.microsoft.com/office/drawing/2014/main" id="{47A25BDF-5924-497C-95D8-E81DA66FFADC}"/>
                  </a:ext>
                </a:extLst>
              </p:cNvPr>
              <p:cNvSpPr>
                <a:spLocks/>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1" name="Freeform 78">
                <a:extLst>
                  <a:ext uri="{FF2B5EF4-FFF2-40B4-BE49-F238E27FC236}">
                    <a16:creationId xmlns:a16="http://schemas.microsoft.com/office/drawing/2014/main" id="{88331112-42EE-4593-A001-1D4FC0BD6651}"/>
                  </a:ext>
                </a:extLst>
              </p:cNvPr>
              <p:cNvSpPr>
                <a:spLocks/>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2" name="Freeform 79">
                <a:extLst>
                  <a:ext uri="{FF2B5EF4-FFF2-40B4-BE49-F238E27FC236}">
                    <a16:creationId xmlns:a16="http://schemas.microsoft.com/office/drawing/2014/main" id="{6CC0C144-8096-4B3E-B4A3-EBDD49C7514E}"/>
                  </a:ext>
                </a:extLst>
              </p:cNvPr>
              <p:cNvSpPr>
                <a:spLocks/>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3" name="Freeform 80">
                <a:extLst>
                  <a:ext uri="{FF2B5EF4-FFF2-40B4-BE49-F238E27FC236}">
                    <a16:creationId xmlns:a16="http://schemas.microsoft.com/office/drawing/2014/main" id="{29FC312F-2095-40EB-A54A-4BC7F8FEC52F}"/>
                  </a:ext>
                </a:extLst>
              </p:cNvPr>
              <p:cNvSpPr>
                <a:spLocks/>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4" name="Freeform 81">
                <a:extLst>
                  <a:ext uri="{FF2B5EF4-FFF2-40B4-BE49-F238E27FC236}">
                    <a16:creationId xmlns:a16="http://schemas.microsoft.com/office/drawing/2014/main" id="{95FD166F-0C2F-4087-8FB0-5EA651095F8C}"/>
                  </a:ext>
                </a:extLst>
              </p:cNvPr>
              <p:cNvSpPr>
                <a:spLocks/>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5" name="Freeform 82">
                <a:extLst>
                  <a:ext uri="{FF2B5EF4-FFF2-40B4-BE49-F238E27FC236}">
                    <a16:creationId xmlns:a16="http://schemas.microsoft.com/office/drawing/2014/main" id="{825F0249-4851-4235-B96F-5B060242F5DA}"/>
                  </a:ext>
                </a:extLst>
              </p:cNvPr>
              <p:cNvSpPr>
                <a:spLocks/>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6" name="Freeform 83">
                <a:extLst>
                  <a:ext uri="{FF2B5EF4-FFF2-40B4-BE49-F238E27FC236}">
                    <a16:creationId xmlns:a16="http://schemas.microsoft.com/office/drawing/2014/main" id="{52E9442E-E07B-4816-9F58-220ED8D222A2}"/>
                  </a:ext>
                </a:extLst>
              </p:cNvPr>
              <p:cNvSpPr>
                <a:spLocks/>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7" name="Freeform 84">
                <a:extLst>
                  <a:ext uri="{FF2B5EF4-FFF2-40B4-BE49-F238E27FC236}">
                    <a16:creationId xmlns:a16="http://schemas.microsoft.com/office/drawing/2014/main" id="{85BA0F9E-326B-4E47-BCFC-8198C855A09F}"/>
                  </a:ext>
                </a:extLst>
              </p:cNvPr>
              <p:cNvSpPr>
                <a:spLocks/>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8" name="Freeform 85">
                <a:extLst>
                  <a:ext uri="{FF2B5EF4-FFF2-40B4-BE49-F238E27FC236}">
                    <a16:creationId xmlns:a16="http://schemas.microsoft.com/office/drawing/2014/main" id="{68E5EB0D-60C0-4971-BA3C-786D68C2C1D7}"/>
                  </a:ext>
                </a:extLst>
              </p:cNvPr>
              <p:cNvSpPr>
                <a:spLocks/>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9" name="Freeform 86">
                <a:extLst>
                  <a:ext uri="{FF2B5EF4-FFF2-40B4-BE49-F238E27FC236}">
                    <a16:creationId xmlns:a16="http://schemas.microsoft.com/office/drawing/2014/main" id="{0A919051-352D-408F-BF4B-B2F83568E7A6}"/>
                  </a:ext>
                </a:extLst>
              </p:cNvPr>
              <p:cNvSpPr>
                <a:spLocks/>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0" name="Freeform 87">
                <a:extLst>
                  <a:ext uri="{FF2B5EF4-FFF2-40B4-BE49-F238E27FC236}">
                    <a16:creationId xmlns:a16="http://schemas.microsoft.com/office/drawing/2014/main" id="{0C601638-AA68-46A8-A7FC-DDD94EE1C940}"/>
                  </a:ext>
                </a:extLst>
              </p:cNvPr>
              <p:cNvSpPr>
                <a:spLocks/>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1" name="Freeform 88">
                <a:extLst>
                  <a:ext uri="{FF2B5EF4-FFF2-40B4-BE49-F238E27FC236}">
                    <a16:creationId xmlns:a16="http://schemas.microsoft.com/office/drawing/2014/main" id="{927DD311-B01E-4508-8C20-46E4661CC0A4}"/>
                  </a:ext>
                </a:extLst>
              </p:cNvPr>
              <p:cNvSpPr>
                <a:spLocks/>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2" name="Freeform 89">
                <a:extLst>
                  <a:ext uri="{FF2B5EF4-FFF2-40B4-BE49-F238E27FC236}">
                    <a16:creationId xmlns:a16="http://schemas.microsoft.com/office/drawing/2014/main" id="{72293701-5F53-4002-BA3D-C25302407940}"/>
                  </a:ext>
                </a:extLst>
              </p:cNvPr>
              <p:cNvSpPr>
                <a:spLocks/>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3" name="Freeform 90">
                <a:extLst>
                  <a:ext uri="{FF2B5EF4-FFF2-40B4-BE49-F238E27FC236}">
                    <a16:creationId xmlns:a16="http://schemas.microsoft.com/office/drawing/2014/main" id="{4A4A69A6-9519-44B3-8A9A-8811B2FE3A8D}"/>
                  </a:ext>
                </a:extLst>
              </p:cNvPr>
              <p:cNvSpPr>
                <a:spLocks/>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4" name="Freeform 91">
                <a:extLst>
                  <a:ext uri="{FF2B5EF4-FFF2-40B4-BE49-F238E27FC236}">
                    <a16:creationId xmlns:a16="http://schemas.microsoft.com/office/drawing/2014/main" id="{7E265DC0-EF16-4741-8764-07EF4A45712F}"/>
                  </a:ext>
                </a:extLst>
              </p:cNvPr>
              <p:cNvSpPr>
                <a:spLocks/>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5" name="Freeform 92">
                <a:extLst>
                  <a:ext uri="{FF2B5EF4-FFF2-40B4-BE49-F238E27FC236}">
                    <a16:creationId xmlns:a16="http://schemas.microsoft.com/office/drawing/2014/main" id="{8E7C861A-2CA2-481F-BC67-2B54736A6066}"/>
                  </a:ext>
                </a:extLst>
              </p:cNvPr>
              <p:cNvSpPr>
                <a:spLocks/>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6" name="Freeform 93">
                <a:extLst>
                  <a:ext uri="{FF2B5EF4-FFF2-40B4-BE49-F238E27FC236}">
                    <a16:creationId xmlns:a16="http://schemas.microsoft.com/office/drawing/2014/main" id="{74140218-537A-4D8C-B3DF-B213117BD1DF}"/>
                  </a:ext>
                </a:extLst>
              </p:cNvPr>
              <p:cNvSpPr>
                <a:spLocks/>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7" name="Freeform 94">
                <a:extLst>
                  <a:ext uri="{FF2B5EF4-FFF2-40B4-BE49-F238E27FC236}">
                    <a16:creationId xmlns:a16="http://schemas.microsoft.com/office/drawing/2014/main" id="{A3888154-A06F-4EF4-81BC-9449D999DAD0}"/>
                  </a:ext>
                </a:extLst>
              </p:cNvPr>
              <p:cNvSpPr>
                <a:spLocks/>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8" name="Freeform 95">
                <a:extLst>
                  <a:ext uri="{FF2B5EF4-FFF2-40B4-BE49-F238E27FC236}">
                    <a16:creationId xmlns:a16="http://schemas.microsoft.com/office/drawing/2014/main" id="{F12CA679-91AA-40CE-8C94-86C6C2803403}"/>
                  </a:ext>
                </a:extLst>
              </p:cNvPr>
              <p:cNvSpPr>
                <a:spLocks/>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9" name="Freeform 96">
                <a:extLst>
                  <a:ext uri="{FF2B5EF4-FFF2-40B4-BE49-F238E27FC236}">
                    <a16:creationId xmlns:a16="http://schemas.microsoft.com/office/drawing/2014/main" id="{2393C8B4-0131-4209-B85F-02F4A45B5FB1}"/>
                  </a:ext>
                </a:extLst>
              </p:cNvPr>
              <p:cNvSpPr>
                <a:spLocks/>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60" name="Freeform 97">
                <a:extLst>
                  <a:ext uri="{FF2B5EF4-FFF2-40B4-BE49-F238E27FC236}">
                    <a16:creationId xmlns:a16="http://schemas.microsoft.com/office/drawing/2014/main" id="{A9E3132C-2980-4FC1-9A0A-E2B0473A1C0F}"/>
                  </a:ext>
                </a:extLst>
              </p:cNvPr>
              <p:cNvSpPr>
                <a:spLocks/>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61" name="Freeform 98">
                <a:extLst>
                  <a:ext uri="{FF2B5EF4-FFF2-40B4-BE49-F238E27FC236}">
                    <a16:creationId xmlns:a16="http://schemas.microsoft.com/office/drawing/2014/main" id="{3FD43B80-4EE5-43FD-9CC9-D9EA47597625}"/>
                  </a:ext>
                </a:extLst>
              </p:cNvPr>
              <p:cNvSpPr>
                <a:spLocks/>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62" name="Freeform 99">
                <a:extLst>
                  <a:ext uri="{FF2B5EF4-FFF2-40B4-BE49-F238E27FC236}">
                    <a16:creationId xmlns:a16="http://schemas.microsoft.com/office/drawing/2014/main" id="{24D8192D-0ED8-4A18-8D57-3FC314B514C9}"/>
                  </a:ext>
                </a:extLst>
              </p:cNvPr>
              <p:cNvSpPr>
                <a:spLocks/>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63" name="Freeform 100">
                <a:extLst>
                  <a:ext uri="{FF2B5EF4-FFF2-40B4-BE49-F238E27FC236}">
                    <a16:creationId xmlns:a16="http://schemas.microsoft.com/office/drawing/2014/main" id="{B8579323-96CC-48F2-AF0D-3F8CA9A4A125}"/>
                  </a:ext>
                </a:extLst>
              </p:cNvPr>
              <p:cNvSpPr>
                <a:spLocks/>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64" name="Freeform 108">
                <a:extLst>
                  <a:ext uri="{FF2B5EF4-FFF2-40B4-BE49-F238E27FC236}">
                    <a16:creationId xmlns:a16="http://schemas.microsoft.com/office/drawing/2014/main" id="{52130CFF-6C10-4FE0-A881-20908668E82D}"/>
                  </a:ext>
                </a:extLst>
              </p:cNvPr>
              <p:cNvSpPr>
                <a:spLocks/>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grpSp>
        <p:grpSp>
          <p:nvGrpSpPr>
            <p:cNvPr id="35" name="组合 215">
              <a:extLst>
                <a:ext uri="{FF2B5EF4-FFF2-40B4-BE49-F238E27FC236}">
                  <a16:creationId xmlns:a16="http://schemas.microsoft.com/office/drawing/2014/main" id="{3C05635C-A1E2-48FD-B922-33A6B4D4D3ED}"/>
                </a:ext>
              </a:extLst>
            </p:cNvPr>
            <p:cNvGrpSpPr/>
            <p:nvPr/>
          </p:nvGrpSpPr>
          <p:grpSpPr>
            <a:xfrm>
              <a:off x="2205158" y="4428322"/>
              <a:ext cx="149987" cy="444079"/>
              <a:chOff x="2555876" y="4340225"/>
              <a:chExt cx="203200" cy="601663"/>
            </a:xfrm>
            <a:grpFill/>
          </p:grpSpPr>
          <p:sp>
            <p:nvSpPr>
              <p:cNvPr id="139" name="Freeform 105">
                <a:extLst>
                  <a:ext uri="{FF2B5EF4-FFF2-40B4-BE49-F238E27FC236}">
                    <a16:creationId xmlns:a16="http://schemas.microsoft.com/office/drawing/2014/main" id="{21CFF4AC-F789-4E6F-B4E8-925BA9D8B171}"/>
                  </a:ext>
                </a:extLst>
              </p:cNvPr>
              <p:cNvSpPr>
                <a:spLocks/>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40" name="Freeform 106">
                <a:extLst>
                  <a:ext uri="{FF2B5EF4-FFF2-40B4-BE49-F238E27FC236}">
                    <a16:creationId xmlns:a16="http://schemas.microsoft.com/office/drawing/2014/main" id="{E5F7E1DE-9684-4DAC-B130-7E04E1625875}"/>
                  </a:ext>
                </a:extLst>
              </p:cNvPr>
              <p:cNvSpPr>
                <a:spLocks/>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41" name="Freeform 107">
                <a:extLst>
                  <a:ext uri="{FF2B5EF4-FFF2-40B4-BE49-F238E27FC236}">
                    <a16:creationId xmlns:a16="http://schemas.microsoft.com/office/drawing/2014/main" id="{36A8B50A-8C67-4E81-B0E9-F8E15CB05CD6}"/>
                  </a:ext>
                </a:extLst>
              </p:cNvPr>
              <p:cNvSpPr>
                <a:spLocks/>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42" name="Freeform 109">
                <a:extLst>
                  <a:ext uri="{FF2B5EF4-FFF2-40B4-BE49-F238E27FC236}">
                    <a16:creationId xmlns:a16="http://schemas.microsoft.com/office/drawing/2014/main" id="{5DE328B4-FD84-4BB6-AE36-DCF2B6187BEC}"/>
                  </a:ext>
                </a:extLst>
              </p:cNvPr>
              <p:cNvSpPr>
                <a:spLocks/>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36" name="组合 220">
              <a:extLst>
                <a:ext uri="{FF2B5EF4-FFF2-40B4-BE49-F238E27FC236}">
                  <a16:creationId xmlns:a16="http://schemas.microsoft.com/office/drawing/2014/main" id="{514C2C95-D31C-4DC1-A1E4-B50BA2D4AE97}"/>
                </a:ext>
              </a:extLst>
            </p:cNvPr>
            <p:cNvGrpSpPr/>
            <p:nvPr/>
          </p:nvGrpSpPr>
          <p:grpSpPr>
            <a:xfrm>
              <a:off x="2547318" y="4433008"/>
              <a:ext cx="588231" cy="452281"/>
              <a:chOff x="3019426" y="4346575"/>
              <a:chExt cx="796925" cy="612776"/>
            </a:xfrm>
            <a:grpFill/>
          </p:grpSpPr>
          <p:sp>
            <p:nvSpPr>
              <p:cNvPr id="133" name="Freeform 110">
                <a:extLst>
                  <a:ext uri="{FF2B5EF4-FFF2-40B4-BE49-F238E27FC236}">
                    <a16:creationId xmlns:a16="http://schemas.microsoft.com/office/drawing/2014/main" id="{0DB00514-CE1B-473F-8CB4-6372002348A2}"/>
                  </a:ext>
                </a:extLst>
              </p:cNvPr>
              <p:cNvSpPr>
                <a:spLocks/>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4" name="Rectangle 111">
                <a:extLst>
                  <a:ext uri="{FF2B5EF4-FFF2-40B4-BE49-F238E27FC236}">
                    <a16:creationId xmlns:a16="http://schemas.microsoft.com/office/drawing/2014/main" id="{FD8740E5-0949-4D2C-B81A-B308CF34A86E}"/>
                  </a:ext>
                </a:extLst>
              </p:cNvPr>
              <p:cNvSpPr>
                <a:spLocks noChangeArrowheads="1"/>
              </p:cNvSpPr>
              <p:nvPr/>
            </p:nvSpPr>
            <p:spPr bwMode="auto">
              <a:xfrm>
                <a:off x="3049588" y="4510088"/>
                <a:ext cx="22225" cy="255588"/>
              </a:xfrm>
              <a:prstGeom prst="rect">
                <a:avLst/>
              </a:pr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5" name="Freeform 112">
                <a:extLst>
                  <a:ext uri="{FF2B5EF4-FFF2-40B4-BE49-F238E27FC236}">
                    <a16:creationId xmlns:a16="http://schemas.microsoft.com/office/drawing/2014/main" id="{83A5D921-9EB8-4E98-B7CD-47AA1BDA81F2}"/>
                  </a:ext>
                </a:extLst>
              </p:cNvPr>
              <p:cNvSpPr>
                <a:spLocks/>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6" name="Freeform 113">
                <a:extLst>
                  <a:ext uri="{FF2B5EF4-FFF2-40B4-BE49-F238E27FC236}">
                    <a16:creationId xmlns:a16="http://schemas.microsoft.com/office/drawing/2014/main" id="{832044E9-4060-48F1-8F36-CB86F33118F4}"/>
                  </a:ext>
                </a:extLst>
              </p:cNvPr>
              <p:cNvSpPr>
                <a:spLocks/>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7" name="Freeform 114">
                <a:extLst>
                  <a:ext uri="{FF2B5EF4-FFF2-40B4-BE49-F238E27FC236}">
                    <a16:creationId xmlns:a16="http://schemas.microsoft.com/office/drawing/2014/main" id="{7DCBB4FC-BF1E-4678-8D4F-1EEAD0D47BF3}"/>
                  </a:ext>
                </a:extLst>
              </p:cNvPr>
              <p:cNvSpPr>
                <a:spLocks/>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8" name="Freeform 115">
                <a:extLst>
                  <a:ext uri="{FF2B5EF4-FFF2-40B4-BE49-F238E27FC236}">
                    <a16:creationId xmlns:a16="http://schemas.microsoft.com/office/drawing/2014/main" id="{EDC9D866-A784-4FC6-8CEE-8154D3AE5C47}"/>
                  </a:ext>
                </a:extLst>
              </p:cNvPr>
              <p:cNvSpPr>
                <a:spLocks/>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37" name="Freeform 116">
              <a:extLst>
                <a:ext uri="{FF2B5EF4-FFF2-40B4-BE49-F238E27FC236}">
                  <a16:creationId xmlns:a16="http://schemas.microsoft.com/office/drawing/2014/main" id="{09B0A57F-A47F-42E8-A39F-235DFA2C5CB2}"/>
                </a:ext>
              </a:extLst>
            </p:cNvPr>
            <p:cNvSpPr>
              <a:spLocks noEditPoints="1"/>
            </p:cNvSpPr>
            <p:nvPr/>
          </p:nvSpPr>
          <p:spPr bwMode="auto">
            <a:xfrm>
              <a:off x="3293738" y="2862918"/>
              <a:ext cx="289428" cy="363229"/>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38" name="组合 228">
              <a:extLst>
                <a:ext uri="{FF2B5EF4-FFF2-40B4-BE49-F238E27FC236}">
                  <a16:creationId xmlns:a16="http://schemas.microsoft.com/office/drawing/2014/main" id="{B5F4AA83-C4E8-47C5-9366-63652BBE504B}"/>
                </a:ext>
              </a:extLst>
            </p:cNvPr>
            <p:cNvGrpSpPr/>
            <p:nvPr/>
          </p:nvGrpSpPr>
          <p:grpSpPr>
            <a:xfrm>
              <a:off x="1205636" y="2739887"/>
              <a:ext cx="298803" cy="451109"/>
              <a:chOff x="1201738" y="2052638"/>
              <a:chExt cx="404813" cy="611188"/>
            </a:xfrm>
            <a:grpFill/>
          </p:grpSpPr>
          <p:sp>
            <p:nvSpPr>
              <p:cNvPr id="129" name="Freeform 117">
                <a:extLst>
                  <a:ext uri="{FF2B5EF4-FFF2-40B4-BE49-F238E27FC236}">
                    <a16:creationId xmlns:a16="http://schemas.microsoft.com/office/drawing/2014/main" id="{F88D8810-490B-43F3-B3D2-1B06182D1CC4}"/>
                  </a:ext>
                </a:extLst>
              </p:cNvPr>
              <p:cNvSpPr>
                <a:spLocks/>
              </p:cNvSpPr>
              <p:nvPr/>
            </p:nvSpPr>
            <p:spPr bwMode="auto">
              <a:xfrm>
                <a:off x="1325563" y="2101850"/>
                <a:ext cx="139700" cy="139700"/>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0" name="Freeform 118">
                <a:extLst>
                  <a:ext uri="{FF2B5EF4-FFF2-40B4-BE49-F238E27FC236}">
                    <a16:creationId xmlns:a16="http://schemas.microsoft.com/office/drawing/2014/main" id="{01C7EA89-C87F-44D3-B8D3-6951045C7DDD}"/>
                  </a:ext>
                </a:extLst>
              </p:cNvPr>
              <p:cNvSpPr>
                <a:spLocks/>
              </p:cNvSpPr>
              <p:nvPr/>
            </p:nvSpPr>
            <p:spPr bwMode="auto">
              <a:xfrm>
                <a:off x="1201738" y="2205038"/>
                <a:ext cx="212725" cy="458788"/>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1" name="Freeform 119">
                <a:extLst>
                  <a:ext uri="{FF2B5EF4-FFF2-40B4-BE49-F238E27FC236}">
                    <a16:creationId xmlns:a16="http://schemas.microsoft.com/office/drawing/2014/main" id="{B7496CA4-9CAB-46B5-9DDA-3E6A7B95A651}"/>
                  </a:ext>
                </a:extLst>
              </p:cNvPr>
              <p:cNvSpPr>
                <a:spLocks/>
              </p:cNvSpPr>
              <p:nvPr/>
            </p:nvSpPr>
            <p:spPr bwMode="auto">
              <a:xfrm>
                <a:off x="1371601" y="2205038"/>
                <a:ext cx="234950" cy="449263"/>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Lst>
                <a:ahLst/>
                <a:cxnLst>
                  <a:cxn ang="0">
                    <a:pos x="T0" y="T1"/>
                  </a:cxn>
                  <a:cxn ang="0">
                    <a:pos x="T2" y="T3"/>
                  </a:cxn>
                  <a:cxn ang="0">
                    <a:pos x="T4" y="T5"/>
                  </a:cxn>
                  <a:cxn ang="0">
                    <a:pos x="T6" y="T7"/>
                  </a:cxn>
                  <a:cxn ang="0">
                    <a:pos x="T8" y="T9"/>
                  </a:cxn>
                  <a:cxn ang="0">
                    <a:pos x="T10" y="T11"/>
                  </a:cxn>
                  <a:cxn ang="0">
                    <a:pos x="T12" y="T13"/>
                  </a:cxn>
                </a:cxnLst>
                <a:rect l="0" t="0" r="r" b="b"/>
                <a:pathLst>
                  <a:path w="148" h="283">
                    <a:moveTo>
                      <a:pt x="2" y="13"/>
                    </a:moveTo>
                    <a:lnTo>
                      <a:pt x="109" y="244"/>
                    </a:lnTo>
                    <a:lnTo>
                      <a:pt x="148" y="283"/>
                    </a:lnTo>
                    <a:lnTo>
                      <a:pt x="137" y="229"/>
                    </a:lnTo>
                    <a:lnTo>
                      <a:pt x="33" y="0"/>
                    </a:lnTo>
                    <a:lnTo>
                      <a:pt x="0" y="10"/>
                    </a:lnTo>
                    <a:lnTo>
                      <a:pt x="2" y="13"/>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2" name="Freeform 120">
                <a:extLst>
                  <a:ext uri="{FF2B5EF4-FFF2-40B4-BE49-F238E27FC236}">
                    <a16:creationId xmlns:a16="http://schemas.microsoft.com/office/drawing/2014/main" id="{A82D011E-437D-4E87-8535-C2C1EFA6CF2F}"/>
                  </a:ext>
                </a:extLst>
              </p:cNvPr>
              <p:cNvSpPr>
                <a:spLocks/>
              </p:cNvSpPr>
              <p:nvPr/>
            </p:nvSpPr>
            <p:spPr bwMode="auto">
              <a:xfrm>
                <a:off x="1376363" y="2052638"/>
                <a:ext cx="25400" cy="77788"/>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39" name="组合 233">
              <a:extLst>
                <a:ext uri="{FF2B5EF4-FFF2-40B4-BE49-F238E27FC236}">
                  <a16:creationId xmlns:a16="http://schemas.microsoft.com/office/drawing/2014/main" id="{2AC0B9F9-0B2B-4EAC-A70A-2FCCC4FB227F}"/>
                </a:ext>
              </a:extLst>
            </p:cNvPr>
            <p:cNvGrpSpPr/>
            <p:nvPr/>
          </p:nvGrpSpPr>
          <p:grpSpPr>
            <a:xfrm>
              <a:off x="1877064" y="2489142"/>
              <a:ext cx="444103" cy="444079"/>
              <a:chOff x="2111376" y="1712913"/>
              <a:chExt cx="601663" cy="601663"/>
            </a:xfrm>
            <a:grpFill/>
          </p:grpSpPr>
          <p:sp>
            <p:nvSpPr>
              <p:cNvPr id="124" name="Freeform 121">
                <a:extLst>
                  <a:ext uri="{FF2B5EF4-FFF2-40B4-BE49-F238E27FC236}">
                    <a16:creationId xmlns:a16="http://schemas.microsoft.com/office/drawing/2014/main" id="{1EAA90BA-6C35-4ABB-8B3F-F0418A50F64B}"/>
                  </a:ext>
                </a:extLst>
              </p:cNvPr>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5" name="Freeform 122">
                <a:extLst>
                  <a:ext uri="{FF2B5EF4-FFF2-40B4-BE49-F238E27FC236}">
                    <a16:creationId xmlns:a16="http://schemas.microsoft.com/office/drawing/2014/main" id="{FBB03215-1F3E-4D96-9E08-9A9C9924084C}"/>
                  </a:ext>
                </a:extLst>
              </p:cNvPr>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6" name="Freeform 123">
                <a:extLst>
                  <a:ext uri="{FF2B5EF4-FFF2-40B4-BE49-F238E27FC236}">
                    <a16:creationId xmlns:a16="http://schemas.microsoft.com/office/drawing/2014/main" id="{D22C4546-3F91-4BC1-90A3-147678F545A7}"/>
                  </a:ext>
                </a:extLst>
              </p:cNvPr>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7" name="Freeform 124">
                <a:extLst>
                  <a:ext uri="{FF2B5EF4-FFF2-40B4-BE49-F238E27FC236}">
                    <a16:creationId xmlns:a16="http://schemas.microsoft.com/office/drawing/2014/main" id="{A7660AFD-5B58-49B2-AF44-D382BD6446A6}"/>
                  </a:ext>
                </a:extLst>
              </p:cNvPr>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8" name="Freeform 125">
                <a:extLst>
                  <a:ext uri="{FF2B5EF4-FFF2-40B4-BE49-F238E27FC236}">
                    <a16:creationId xmlns:a16="http://schemas.microsoft.com/office/drawing/2014/main" id="{75314925-DEED-40BE-A503-D2627BEC8645}"/>
                  </a:ext>
                </a:extLst>
              </p:cNvPr>
              <p:cNvSpPr>
                <a:spLocks/>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40" name="组合 239">
              <a:extLst>
                <a:ext uri="{FF2B5EF4-FFF2-40B4-BE49-F238E27FC236}">
                  <a16:creationId xmlns:a16="http://schemas.microsoft.com/office/drawing/2014/main" id="{B0B794C7-CFA9-48E3-B0B5-162311E23754}"/>
                </a:ext>
              </a:extLst>
            </p:cNvPr>
            <p:cNvGrpSpPr/>
            <p:nvPr/>
          </p:nvGrpSpPr>
          <p:grpSpPr>
            <a:xfrm>
              <a:off x="1421243" y="2362598"/>
              <a:ext cx="281225" cy="357371"/>
              <a:chOff x="1493838" y="1541463"/>
              <a:chExt cx="381000" cy="484187"/>
            </a:xfrm>
            <a:grpFill/>
          </p:grpSpPr>
          <p:sp>
            <p:nvSpPr>
              <p:cNvPr id="122" name="Freeform 126">
                <a:extLst>
                  <a:ext uri="{FF2B5EF4-FFF2-40B4-BE49-F238E27FC236}">
                    <a16:creationId xmlns:a16="http://schemas.microsoft.com/office/drawing/2014/main" id="{514FEE87-1ED6-46B2-8F97-D309304DEFA3}"/>
                  </a:ext>
                </a:extLst>
              </p:cNvPr>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3" name="Rectangle 127">
                <a:extLst>
                  <a:ext uri="{FF2B5EF4-FFF2-40B4-BE49-F238E27FC236}">
                    <a16:creationId xmlns:a16="http://schemas.microsoft.com/office/drawing/2014/main" id="{2725553C-F7D7-4425-A0AA-E391F6570398}"/>
                  </a:ext>
                </a:extLst>
              </p:cNvPr>
              <p:cNvSpPr>
                <a:spLocks noChangeArrowheads="1"/>
              </p:cNvSpPr>
              <p:nvPr/>
            </p:nvSpPr>
            <p:spPr bwMode="auto">
              <a:xfrm>
                <a:off x="1811338" y="1541463"/>
                <a:ext cx="63500" cy="471488"/>
              </a:xfrm>
              <a:prstGeom prst="rect">
                <a:avLst/>
              </a:pr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41" name="Freeform 128">
              <a:extLst>
                <a:ext uri="{FF2B5EF4-FFF2-40B4-BE49-F238E27FC236}">
                  <a16:creationId xmlns:a16="http://schemas.microsoft.com/office/drawing/2014/main" id="{C7967B13-4ADA-4238-9BD4-FD401F83073C}"/>
                </a:ext>
              </a:extLst>
            </p:cNvPr>
            <p:cNvSpPr>
              <a:spLocks noEditPoints="1"/>
            </p:cNvSpPr>
            <p:nvPr/>
          </p:nvSpPr>
          <p:spPr bwMode="auto">
            <a:xfrm>
              <a:off x="2835573" y="4109615"/>
              <a:ext cx="374968" cy="292928"/>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42" name="组合 243">
              <a:extLst>
                <a:ext uri="{FF2B5EF4-FFF2-40B4-BE49-F238E27FC236}">
                  <a16:creationId xmlns:a16="http://schemas.microsoft.com/office/drawing/2014/main" id="{DE52B60A-2022-4A24-A3AF-600969963958}"/>
                </a:ext>
              </a:extLst>
            </p:cNvPr>
            <p:cNvGrpSpPr/>
            <p:nvPr/>
          </p:nvGrpSpPr>
          <p:grpSpPr>
            <a:xfrm>
              <a:off x="1716531" y="4402543"/>
              <a:ext cx="365593" cy="475715"/>
              <a:chOff x="1893888" y="4305300"/>
              <a:chExt cx="495300" cy="644526"/>
            </a:xfrm>
            <a:grpFill/>
          </p:grpSpPr>
          <p:sp>
            <p:nvSpPr>
              <p:cNvPr id="114" name="Freeform 129">
                <a:extLst>
                  <a:ext uri="{FF2B5EF4-FFF2-40B4-BE49-F238E27FC236}">
                    <a16:creationId xmlns:a16="http://schemas.microsoft.com/office/drawing/2014/main" id="{312F9465-956F-47DE-87BC-5025E17803F0}"/>
                  </a:ext>
                </a:extLst>
              </p:cNvPr>
              <p:cNvSpPr>
                <a:spLocks/>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5" name="Freeform 130">
                <a:extLst>
                  <a:ext uri="{FF2B5EF4-FFF2-40B4-BE49-F238E27FC236}">
                    <a16:creationId xmlns:a16="http://schemas.microsoft.com/office/drawing/2014/main" id="{C234A672-BBCF-423A-BD85-04B8B5986439}"/>
                  </a:ext>
                </a:extLst>
              </p:cNvPr>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6" name="Freeform 131">
                <a:extLst>
                  <a:ext uri="{FF2B5EF4-FFF2-40B4-BE49-F238E27FC236}">
                    <a16:creationId xmlns:a16="http://schemas.microsoft.com/office/drawing/2014/main" id="{B4EEC5D0-C5AC-433A-AE41-B2483AD2484A}"/>
                  </a:ext>
                </a:extLst>
              </p:cNvPr>
              <p:cNvSpPr>
                <a:spLocks/>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7" name="Freeform 132">
                <a:extLst>
                  <a:ext uri="{FF2B5EF4-FFF2-40B4-BE49-F238E27FC236}">
                    <a16:creationId xmlns:a16="http://schemas.microsoft.com/office/drawing/2014/main" id="{A18CFF00-BECD-4BBD-888B-B5A64B685911}"/>
                  </a:ext>
                </a:extLst>
              </p:cNvPr>
              <p:cNvSpPr>
                <a:spLocks/>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8" name="Freeform 133">
                <a:extLst>
                  <a:ext uri="{FF2B5EF4-FFF2-40B4-BE49-F238E27FC236}">
                    <a16:creationId xmlns:a16="http://schemas.microsoft.com/office/drawing/2014/main" id="{F4F5D8E2-FDCF-43D4-9D70-F6DFEA1804E5}"/>
                  </a:ext>
                </a:extLst>
              </p:cNvPr>
              <p:cNvSpPr>
                <a:spLocks/>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9" name="Freeform 134">
                <a:extLst>
                  <a:ext uri="{FF2B5EF4-FFF2-40B4-BE49-F238E27FC236}">
                    <a16:creationId xmlns:a16="http://schemas.microsoft.com/office/drawing/2014/main" id="{8691F20F-1EE0-4BF6-85A6-E7D56917FE14}"/>
                  </a:ext>
                </a:extLst>
              </p:cNvPr>
              <p:cNvSpPr>
                <a:spLocks/>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0" name="Freeform 135">
                <a:extLst>
                  <a:ext uri="{FF2B5EF4-FFF2-40B4-BE49-F238E27FC236}">
                    <a16:creationId xmlns:a16="http://schemas.microsoft.com/office/drawing/2014/main" id="{A0ED5BED-FB88-49BD-B727-4F996466822C}"/>
                  </a:ext>
                </a:extLst>
              </p:cNvPr>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1" name="Freeform 136">
                <a:extLst>
                  <a:ext uri="{FF2B5EF4-FFF2-40B4-BE49-F238E27FC236}">
                    <a16:creationId xmlns:a16="http://schemas.microsoft.com/office/drawing/2014/main" id="{30F2C8AC-F067-4CED-A170-B73BECE98757}"/>
                  </a:ext>
                </a:extLst>
              </p:cNvPr>
              <p:cNvSpPr>
                <a:spLocks/>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43" name="组合 252">
              <a:extLst>
                <a:ext uri="{FF2B5EF4-FFF2-40B4-BE49-F238E27FC236}">
                  <a16:creationId xmlns:a16="http://schemas.microsoft.com/office/drawing/2014/main" id="{8AF0CBC8-EA22-4E7A-B78F-A9A085AE2569}"/>
                </a:ext>
              </a:extLst>
            </p:cNvPr>
            <p:cNvGrpSpPr/>
            <p:nvPr/>
          </p:nvGrpSpPr>
          <p:grpSpPr>
            <a:xfrm>
              <a:off x="3157811" y="2564132"/>
              <a:ext cx="239041" cy="425329"/>
              <a:chOff x="3846513" y="1814513"/>
              <a:chExt cx="323850" cy="576262"/>
            </a:xfrm>
            <a:grpFill/>
          </p:grpSpPr>
          <p:sp>
            <p:nvSpPr>
              <p:cNvPr id="111" name="Freeform 137">
                <a:extLst>
                  <a:ext uri="{FF2B5EF4-FFF2-40B4-BE49-F238E27FC236}">
                    <a16:creationId xmlns:a16="http://schemas.microsoft.com/office/drawing/2014/main" id="{EA06E50C-DB1E-4918-A099-FA81CBB03851}"/>
                  </a:ext>
                </a:extLst>
              </p:cNvPr>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2" name="Freeform 138">
                <a:extLst>
                  <a:ext uri="{FF2B5EF4-FFF2-40B4-BE49-F238E27FC236}">
                    <a16:creationId xmlns:a16="http://schemas.microsoft.com/office/drawing/2014/main" id="{FE917595-3324-4E5F-B126-751A8CBFB832}"/>
                  </a:ext>
                </a:extLst>
              </p:cNvPr>
              <p:cNvSpPr>
                <a:spLocks/>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3" name="Freeform 139">
                <a:extLst>
                  <a:ext uri="{FF2B5EF4-FFF2-40B4-BE49-F238E27FC236}">
                    <a16:creationId xmlns:a16="http://schemas.microsoft.com/office/drawing/2014/main" id="{84F2E62C-B075-4D5F-8BB7-CC109F8A6774}"/>
                  </a:ext>
                </a:extLst>
              </p:cNvPr>
              <p:cNvSpPr>
                <a:spLocks/>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44" name="Freeform 140">
              <a:extLst>
                <a:ext uri="{FF2B5EF4-FFF2-40B4-BE49-F238E27FC236}">
                  <a16:creationId xmlns:a16="http://schemas.microsoft.com/office/drawing/2014/main" id="{AD1587E8-95F0-4DAD-9F21-629E49268949}"/>
                </a:ext>
              </a:extLst>
            </p:cNvPr>
            <p:cNvSpPr>
              <a:spLocks/>
            </p:cNvSpPr>
            <p:nvPr/>
          </p:nvSpPr>
          <p:spPr bwMode="auto">
            <a:xfrm>
              <a:off x="2212189" y="2080214"/>
              <a:ext cx="380827" cy="310504"/>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45" name="Freeform 141">
              <a:extLst>
                <a:ext uri="{FF2B5EF4-FFF2-40B4-BE49-F238E27FC236}">
                  <a16:creationId xmlns:a16="http://schemas.microsoft.com/office/drawing/2014/main" id="{8506FD34-23DE-429F-9C22-B114A9F63E7C}"/>
                </a:ext>
              </a:extLst>
            </p:cNvPr>
            <p:cNvSpPr>
              <a:spLocks noEditPoints="1"/>
            </p:cNvSpPr>
            <p:nvPr/>
          </p:nvSpPr>
          <p:spPr bwMode="auto">
            <a:xfrm>
              <a:off x="2242658" y="3979557"/>
              <a:ext cx="464023" cy="383149"/>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46" name="Freeform 142">
              <a:extLst>
                <a:ext uri="{FF2B5EF4-FFF2-40B4-BE49-F238E27FC236}">
                  <a16:creationId xmlns:a16="http://schemas.microsoft.com/office/drawing/2014/main" id="{D3DE3DD5-AE8A-496A-973A-F3853BDC6E24}"/>
                </a:ext>
              </a:extLst>
            </p:cNvPr>
            <p:cNvSpPr>
              <a:spLocks noEditPoints="1"/>
            </p:cNvSpPr>
            <p:nvPr/>
          </p:nvSpPr>
          <p:spPr bwMode="auto">
            <a:xfrm>
              <a:off x="1288834" y="3210915"/>
              <a:ext cx="596433" cy="694825"/>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47" name="Freeform 143">
              <a:extLst>
                <a:ext uri="{FF2B5EF4-FFF2-40B4-BE49-F238E27FC236}">
                  <a16:creationId xmlns:a16="http://schemas.microsoft.com/office/drawing/2014/main" id="{054630A9-E2FE-4F6B-993F-03FDD6CC90FE}"/>
                </a:ext>
              </a:extLst>
            </p:cNvPr>
            <p:cNvSpPr>
              <a:spLocks noEditPoints="1"/>
            </p:cNvSpPr>
            <p:nvPr/>
          </p:nvSpPr>
          <p:spPr bwMode="auto">
            <a:xfrm>
              <a:off x="1182201" y="3415963"/>
              <a:ext cx="250760" cy="505008"/>
            </a:xfrm>
            <a:custGeom>
              <a:avLst/>
              <a:gdLst>
                <a:gd name="T0" fmla="*/ 194 w 214"/>
                <a:gd name="T1" fmla="*/ 431 h 431"/>
                <a:gd name="T2" fmla="*/ 169 w 214"/>
                <a:gd name="T3" fmla="*/ 408 h 431"/>
                <a:gd name="T4" fmla="*/ 209 w 214"/>
                <a:gd name="T5" fmla="*/ 349 h 431"/>
                <a:gd name="T6" fmla="*/ 203 w 214"/>
                <a:gd name="T7" fmla="*/ 341 h 431"/>
                <a:gd name="T8" fmla="*/ 188 w 214"/>
                <a:gd name="T9" fmla="*/ 337 h 431"/>
                <a:gd name="T10" fmla="*/ 180 w 214"/>
                <a:gd name="T11" fmla="*/ 344 h 431"/>
                <a:gd name="T12" fmla="*/ 179 w 214"/>
                <a:gd name="T13" fmla="*/ 353 h 431"/>
                <a:gd name="T14" fmla="*/ 171 w 214"/>
                <a:gd name="T15" fmla="*/ 347 h 431"/>
                <a:gd name="T16" fmla="*/ 125 w 214"/>
                <a:gd name="T17" fmla="*/ 385 h 431"/>
                <a:gd name="T18" fmla="*/ 50 w 214"/>
                <a:gd name="T19" fmla="*/ 194 h 431"/>
                <a:gd name="T20" fmla="*/ 54 w 214"/>
                <a:gd name="T21" fmla="*/ 186 h 431"/>
                <a:gd name="T22" fmla="*/ 81 w 214"/>
                <a:gd name="T23" fmla="*/ 176 h 431"/>
                <a:gd name="T24" fmla="*/ 74 w 214"/>
                <a:gd name="T25" fmla="*/ 173 h 431"/>
                <a:gd name="T26" fmla="*/ 50 w 214"/>
                <a:gd name="T27" fmla="*/ 115 h 431"/>
                <a:gd name="T28" fmla="*/ 99 w 214"/>
                <a:gd name="T29" fmla="*/ 61 h 431"/>
                <a:gd name="T30" fmla="*/ 111 w 214"/>
                <a:gd name="T31" fmla="*/ 65 h 431"/>
                <a:gd name="T32" fmla="*/ 144 w 214"/>
                <a:gd name="T33" fmla="*/ 146 h 431"/>
                <a:gd name="T34" fmla="*/ 144 w 214"/>
                <a:gd name="T35" fmla="*/ 156 h 431"/>
                <a:gd name="T36" fmla="*/ 168 w 214"/>
                <a:gd name="T37" fmla="*/ 347 h 431"/>
                <a:gd name="T38" fmla="*/ 163 w 214"/>
                <a:gd name="T39" fmla="*/ 348 h 431"/>
                <a:gd name="T40" fmla="*/ 153 w 214"/>
                <a:gd name="T41" fmla="*/ 357 h 431"/>
                <a:gd name="T42" fmla="*/ 150 w 214"/>
                <a:gd name="T43" fmla="*/ 359 h 431"/>
                <a:gd name="T44" fmla="*/ 135 w 214"/>
                <a:gd name="T45" fmla="*/ 357 h 431"/>
                <a:gd name="T46" fmla="*/ 129 w 214"/>
                <a:gd name="T47" fmla="*/ 366 h 431"/>
                <a:gd name="T48" fmla="*/ 130 w 214"/>
                <a:gd name="T49" fmla="*/ 381 h 431"/>
                <a:gd name="T50" fmla="*/ 125 w 214"/>
                <a:gd name="T51" fmla="*/ 385 h 431"/>
                <a:gd name="T52" fmla="*/ 50 w 214"/>
                <a:gd name="T53" fmla="*/ 77 h 431"/>
                <a:gd name="T54" fmla="*/ 87 w 214"/>
                <a:gd name="T55" fmla="*/ 28 h 431"/>
                <a:gd name="T56" fmla="*/ 77 w 214"/>
                <a:gd name="T57" fmla="*/ 14 h 431"/>
                <a:gd name="T58" fmla="*/ 62 w 214"/>
                <a:gd name="T59" fmla="*/ 3 h 431"/>
                <a:gd name="T60" fmla="*/ 50 w 214"/>
                <a:gd name="T61" fmla="*/ 0 h 431"/>
                <a:gd name="T62" fmla="*/ 45 w 214"/>
                <a:gd name="T63" fmla="*/ 191 h 431"/>
                <a:gd name="T64" fmla="*/ 11 w 214"/>
                <a:gd name="T65" fmla="*/ 108 h 431"/>
                <a:gd name="T66" fmla="*/ 12 w 214"/>
                <a:gd name="T67" fmla="*/ 96 h 431"/>
                <a:gd name="T68" fmla="*/ 4 w 214"/>
                <a:gd name="T69" fmla="*/ 61 h 431"/>
                <a:gd name="T70" fmla="*/ 1 w 214"/>
                <a:gd name="T71" fmla="*/ 35 h 431"/>
                <a:gd name="T72" fmla="*/ 15 w 214"/>
                <a:gd name="T73" fmla="*/ 12 h 431"/>
                <a:gd name="T74" fmla="*/ 30 w 214"/>
                <a:gd name="T75" fmla="*/ 3 h 431"/>
                <a:gd name="T76" fmla="*/ 50 w 214"/>
                <a:gd name="T77" fmla="*/ 77 h 431"/>
                <a:gd name="T78" fmla="*/ 50 w 214"/>
                <a:gd name="T79" fmla="*/ 115 h 431"/>
                <a:gd name="T80" fmla="*/ 43 w 214"/>
                <a:gd name="T81" fmla="*/ 98 h 431"/>
                <a:gd name="T82" fmla="*/ 47 w 214"/>
                <a:gd name="T83" fmla="*/ 88 h 431"/>
                <a:gd name="T84" fmla="*/ 22 w 214"/>
                <a:gd name="T85" fmla="*/ 99 h 431"/>
                <a:gd name="T86" fmla="*/ 19 w 214"/>
                <a:gd name="T87" fmla="*/ 111 h 431"/>
                <a:gd name="T88" fmla="*/ 47 w 214"/>
                <a:gd name="T89" fmla="*/ 18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48" name="组合 260">
              <a:extLst>
                <a:ext uri="{FF2B5EF4-FFF2-40B4-BE49-F238E27FC236}">
                  <a16:creationId xmlns:a16="http://schemas.microsoft.com/office/drawing/2014/main" id="{78DD2A87-1B84-4DB4-AE13-ABCD37B982AA}"/>
                </a:ext>
              </a:extLst>
            </p:cNvPr>
            <p:cNvGrpSpPr/>
            <p:nvPr/>
          </p:nvGrpSpPr>
          <p:grpSpPr>
            <a:xfrm>
              <a:off x="1911046" y="3479235"/>
              <a:ext cx="421839" cy="424160"/>
              <a:chOff x="2157413" y="3054350"/>
              <a:chExt cx="571500" cy="574675"/>
            </a:xfrm>
            <a:grpFill/>
          </p:grpSpPr>
          <p:sp>
            <p:nvSpPr>
              <p:cNvPr id="109" name="Freeform 144">
                <a:extLst>
                  <a:ext uri="{FF2B5EF4-FFF2-40B4-BE49-F238E27FC236}">
                    <a16:creationId xmlns:a16="http://schemas.microsoft.com/office/drawing/2014/main" id="{E0081673-0A9E-4376-9E2C-879C3EBA2DB1}"/>
                  </a:ext>
                </a:extLst>
              </p:cNvPr>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0" name="Freeform 145">
                <a:extLst>
                  <a:ext uri="{FF2B5EF4-FFF2-40B4-BE49-F238E27FC236}">
                    <a16:creationId xmlns:a16="http://schemas.microsoft.com/office/drawing/2014/main" id="{7BDE7108-F1FC-4248-BDB1-EF79BE1F08D9}"/>
                  </a:ext>
                </a:extLst>
              </p:cNvPr>
              <p:cNvSpPr>
                <a:spLocks/>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49" name="组合 263">
              <a:extLst>
                <a:ext uri="{FF2B5EF4-FFF2-40B4-BE49-F238E27FC236}">
                  <a16:creationId xmlns:a16="http://schemas.microsoft.com/office/drawing/2014/main" id="{40674BAB-AC14-4402-9440-A9DC1204777D}"/>
                </a:ext>
              </a:extLst>
            </p:cNvPr>
            <p:cNvGrpSpPr/>
            <p:nvPr/>
          </p:nvGrpSpPr>
          <p:grpSpPr>
            <a:xfrm>
              <a:off x="1832534" y="4024082"/>
              <a:ext cx="330440" cy="311675"/>
              <a:chOff x="2051051" y="3792538"/>
              <a:chExt cx="447675" cy="422275"/>
            </a:xfrm>
            <a:grpFill/>
          </p:grpSpPr>
          <p:sp>
            <p:nvSpPr>
              <p:cNvPr id="107" name="Freeform 146">
                <a:extLst>
                  <a:ext uri="{FF2B5EF4-FFF2-40B4-BE49-F238E27FC236}">
                    <a16:creationId xmlns:a16="http://schemas.microsoft.com/office/drawing/2014/main" id="{6920EAE6-4894-4421-B431-EDACF616835F}"/>
                  </a:ext>
                </a:extLst>
              </p:cNvPr>
              <p:cNvSpPr>
                <a:spLocks/>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8" name="Freeform 147">
                <a:extLst>
                  <a:ext uri="{FF2B5EF4-FFF2-40B4-BE49-F238E27FC236}">
                    <a16:creationId xmlns:a16="http://schemas.microsoft.com/office/drawing/2014/main" id="{5717E013-A2E4-40BB-A119-44B43952E566}"/>
                  </a:ext>
                </a:extLst>
              </p:cNvPr>
              <p:cNvSpPr>
                <a:spLocks/>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50" name="组合 266">
              <a:extLst>
                <a:ext uri="{FF2B5EF4-FFF2-40B4-BE49-F238E27FC236}">
                  <a16:creationId xmlns:a16="http://schemas.microsoft.com/office/drawing/2014/main" id="{356EF828-2A78-4604-979A-49701FE489F1}"/>
                </a:ext>
              </a:extLst>
            </p:cNvPr>
            <p:cNvGrpSpPr/>
            <p:nvPr/>
          </p:nvGrpSpPr>
          <p:grpSpPr>
            <a:xfrm>
              <a:off x="2673869" y="2132943"/>
              <a:ext cx="499176" cy="410099"/>
              <a:chOff x="3190876" y="1230313"/>
              <a:chExt cx="676275" cy="555625"/>
            </a:xfrm>
            <a:grpFill/>
          </p:grpSpPr>
          <p:sp>
            <p:nvSpPr>
              <p:cNvPr id="104" name="Freeform 148">
                <a:extLst>
                  <a:ext uri="{FF2B5EF4-FFF2-40B4-BE49-F238E27FC236}">
                    <a16:creationId xmlns:a16="http://schemas.microsoft.com/office/drawing/2014/main" id="{DB2B1C87-A3F9-42A5-BCEA-FC0F5F4D700D}"/>
                  </a:ext>
                </a:extLst>
              </p:cNvPr>
              <p:cNvSpPr>
                <a:spLocks/>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5" name="Freeform 149">
                <a:extLst>
                  <a:ext uri="{FF2B5EF4-FFF2-40B4-BE49-F238E27FC236}">
                    <a16:creationId xmlns:a16="http://schemas.microsoft.com/office/drawing/2014/main" id="{7C88C5C5-AF09-4845-8B4A-0FD0E7FD2103}"/>
                  </a:ext>
                </a:extLst>
              </p:cNvPr>
              <p:cNvSpPr>
                <a:spLocks/>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6" name="Freeform 150">
                <a:extLst>
                  <a:ext uri="{FF2B5EF4-FFF2-40B4-BE49-F238E27FC236}">
                    <a16:creationId xmlns:a16="http://schemas.microsoft.com/office/drawing/2014/main" id="{19DEAEA2-4F0F-4687-A776-DA469BB0FA56}"/>
                  </a:ext>
                </a:extLst>
              </p:cNvPr>
              <p:cNvSpPr>
                <a:spLocks/>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51" name="Freeform 151">
              <a:extLst>
                <a:ext uri="{FF2B5EF4-FFF2-40B4-BE49-F238E27FC236}">
                  <a16:creationId xmlns:a16="http://schemas.microsoft.com/office/drawing/2014/main" id="{2916B18F-E5CB-4963-97D5-5C70B126D1A2}"/>
                </a:ext>
              </a:extLst>
            </p:cNvPr>
            <p:cNvSpPr>
              <a:spLocks noEditPoints="1"/>
            </p:cNvSpPr>
            <p:nvPr/>
          </p:nvSpPr>
          <p:spPr bwMode="auto">
            <a:xfrm>
              <a:off x="1464599" y="3905740"/>
              <a:ext cx="281225" cy="487431"/>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2" name="Freeform 152">
              <a:extLst>
                <a:ext uri="{FF2B5EF4-FFF2-40B4-BE49-F238E27FC236}">
                  <a16:creationId xmlns:a16="http://schemas.microsoft.com/office/drawing/2014/main" id="{B44563F2-E2DF-48EF-A430-2DB2769F2ACB}"/>
                </a:ext>
              </a:extLst>
            </p:cNvPr>
            <p:cNvSpPr>
              <a:spLocks noEditPoints="1"/>
            </p:cNvSpPr>
            <p:nvPr/>
          </p:nvSpPr>
          <p:spPr bwMode="auto">
            <a:xfrm>
              <a:off x="3215230" y="3268328"/>
              <a:ext cx="404263" cy="439392"/>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3" name="Freeform 153">
              <a:extLst>
                <a:ext uri="{FF2B5EF4-FFF2-40B4-BE49-F238E27FC236}">
                  <a16:creationId xmlns:a16="http://schemas.microsoft.com/office/drawing/2014/main" id="{7C374608-FA81-4ECA-A2E2-3D896489E78A}"/>
                </a:ext>
              </a:extLst>
            </p:cNvPr>
            <p:cNvSpPr>
              <a:spLocks noEditPoints="1"/>
            </p:cNvSpPr>
            <p:nvPr/>
          </p:nvSpPr>
          <p:spPr bwMode="auto">
            <a:xfrm>
              <a:off x="1742309" y="2128255"/>
              <a:ext cx="380827" cy="372603"/>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4" name="Freeform 154">
              <a:extLst>
                <a:ext uri="{FF2B5EF4-FFF2-40B4-BE49-F238E27FC236}">
                  <a16:creationId xmlns:a16="http://schemas.microsoft.com/office/drawing/2014/main" id="{E19CE9F2-69E1-4932-AC48-FFDD8B3830EF}"/>
                </a:ext>
              </a:extLst>
            </p:cNvPr>
            <p:cNvSpPr>
              <a:spLocks noEditPoints="1"/>
            </p:cNvSpPr>
            <p:nvPr/>
          </p:nvSpPr>
          <p:spPr bwMode="auto">
            <a:xfrm>
              <a:off x="3080473" y="3717094"/>
              <a:ext cx="360907" cy="378461"/>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55" name="组合 274">
              <a:extLst>
                <a:ext uri="{FF2B5EF4-FFF2-40B4-BE49-F238E27FC236}">
                  <a16:creationId xmlns:a16="http://schemas.microsoft.com/office/drawing/2014/main" id="{9A6FAF51-5346-41A6-87A4-6A8B1C7C6B8D}"/>
                </a:ext>
              </a:extLst>
            </p:cNvPr>
            <p:cNvGrpSpPr/>
            <p:nvPr/>
          </p:nvGrpSpPr>
          <p:grpSpPr>
            <a:xfrm>
              <a:off x="1577088" y="2889867"/>
              <a:ext cx="456992" cy="480400"/>
              <a:chOff x="1704976" y="2255838"/>
              <a:chExt cx="619125" cy="650875"/>
            </a:xfrm>
            <a:grpFill/>
          </p:grpSpPr>
          <p:sp>
            <p:nvSpPr>
              <p:cNvPr id="91" name="Rectangle 155">
                <a:extLst>
                  <a:ext uri="{FF2B5EF4-FFF2-40B4-BE49-F238E27FC236}">
                    <a16:creationId xmlns:a16="http://schemas.microsoft.com/office/drawing/2014/main" id="{311FE0E1-BDC4-4DD5-B71F-3E6F6BD9E641}"/>
                  </a:ext>
                </a:extLst>
              </p:cNvPr>
              <p:cNvSpPr>
                <a:spLocks noChangeArrowheads="1"/>
              </p:cNvSpPr>
              <p:nvPr/>
            </p:nvSpPr>
            <p:spPr bwMode="auto">
              <a:xfrm>
                <a:off x="1704976" y="2873375"/>
                <a:ext cx="619125" cy="33338"/>
              </a:xfrm>
              <a:prstGeom prst="rect">
                <a:avLst/>
              </a:pr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2" name="Rectangle 156">
                <a:extLst>
                  <a:ext uri="{FF2B5EF4-FFF2-40B4-BE49-F238E27FC236}">
                    <a16:creationId xmlns:a16="http://schemas.microsoft.com/office/drawing/2014/main" id="{DCF905A6-1CAF-4DA8-A299-1E8FCE67A1ED}"/>
                  </a:ext>
                </a:extLst>
              </p:cNvPr>
              <p:cNvSpPr>
                <a:spLocks noChangeArrowheads="1"/>
              </p:cNvSpPr>
              <p:nvPr/>
            </p:nvSpPr>
            <p:spPr bwMode="auto">
              <a:xfrm>
                <a:off x="1730376" y="2811463"/>
                <a:ext cx="568325" cy="33338"/>
              </a:xfrm>
              <a:prstGeom prst="rect">
                <a:avLst/>
              </a:pr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3" name="Rectangle 157">
                <a:extLst>
                  <a:ext uri="{FF2B5EF4-FFF2-40B4-BE49-F238E27FC236}">
                    <a16:creationId xmlns:a16="http://schemas.microsoft.com/office/drawing/2014/main" id="{1F573599-332F-4E4B-8997-A4E244CBA5B1}"/>
                  </a:ext>
                </a:extLst>
              </p:cNvPr>
              <p:cNvSpPr>
                <a:spLocks noChangeArrowheads="1"/>
              </p:cNvSpPr>
              <p:nvPr/>
            </p:nvSpPr>
            <p:spPr bwMode="auto">
              <a:xfrm>
                <a:off x="1954213" y="2747963"/>
                <a:ext cx="120650" cy="31750"/>
              </a:xfrm>
              <a:prstGeom prst="rect">
                <a:avLst/>
              </a:pr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4" name="Rectangle 158">
                <a:extLst>
                  <a:ext uri="{FF2B5EF4-FFF2-40B4-BE49-F238E27FC236}">
                    <a16:creationId xmlns:a16="http://schemas.microsoft.com/office/drawing/2014/main" id="{5EC44F5D-1622-4C5E-8397-0DAACDD8F193}"/>
                  </a:ext>
                </a:extLst>
              </p:cNvPr>
              <p:cNvSpPr>
                <a:spLocks noChangeArrowheads="1"/>
              </p:cNvSpPr>
              <p:nvPr/>
            </p:nvSpPr>
            <p:spPr bwMode="auto">
              <a:xfrm>
                <a:off x="1976438" y="2517775"/>
                <a:ext cx="77788" cy="250825"/>
              </a:xfrm>
              <a:prstGeom prst="rect">
                <a:avLst/>
              </a:pr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5" name="Rectangle 159">
                <a:extLst>
                  <a:ext uri="{FF2B5EF4-FFF2-40B4-BE49-F238E27FC236}">
                    <a16:creationId xmlns:a16="http://schemas.microsoft.com/office/drawing/2014/main" id="{B3D6AF43-7308-47FE-8746-FBCB946FC352}"/>
                  </a:ext>
                </a:extLst>
              </p:cNvPr>
              <p:cNvSpPr>
                <a:spLocks noChangeArrowheads="1"/>
              </p:cNvSpPr>
              <p:nvPr/>
            </p:nvSpPr>
            <p:spPr bwMode="auto">
              <a:xfrm>
                <a:off x="1954213" y="2505075"/>
                <a:ext cx="120650" cy="31750"/>
              </a:xfrm>
              <a:prstGeom prst="rect">
                <a:avLst/>
              </a:pr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6" name="Rectangle 160">
                <a:extLst>
                  <a:ext uri="{FF2B5EF4-FFF2-40B4-BE49-F238E27FC236}">
                    <a16:creationId xmlns:a16="http://schemas.microsoft.com/office/drawing/2014/main" id="{C378A1C2-9925-4CA8-9FD1-22D57841207A}"/>
                  </a:ext>
                </a:extLst>
              </p:cNvPr>
              <p:cNvSpPr>
                <a:spLocks noChangeArrowheads="1"/>
              </p:cNvSpPr>
              <p:nvPr/>
            </p:nvSpPr>
            <p:spPr bwMode="auto">
              <a:xfrm>
                <a:off x="1774826" y="2747963"/>
                <a:ext cx="119063" cy="31750"/>
              </a:xfrm>
              <a:prstGeom prst="rect">
                <a:avLst/>
              </a:pr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7" name="Rectangle 161">
                <a:extLst>
                  <a:ext uri="{FF2B5EF4-FFF2-40B4-BE49-F238E27FC236}">
                    <a16:creationId xmlns:a16="http://schemas.microsoft.com/office/drawing/2014/main" id="{F73DD9F6-6144-4ECC-9249-7D3ED0C5AB13}"/>
                  </a:ext>
                </a:extLst>
              </p:cNvPr>
              <p:cNvSpPr>
                <a:spLocks noChangeArrowheads="1"/>
              </p:cNvSpPr>
              <p:nvPr/>
            </p:nvSpPr>
            <p:spPr bwMode="auto">
              <a:xfrm>
                <a:off x="1795463" y="2517775"/>
                <a:ext cx="77788" cy="250825"/>
              </a:xfrm>
              <a:prstGeom prst="rect">
                <a:avLst/>
              </a:pr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8" name="Rectangle 162">
                <a:extLst>
                  <a:ext uri="{FF2B5EF4-FFF2-40B4-BE49-F238E27FC236}">
                    <a16:creationId xmlns:a16="http://schemas.microsoft.com/office/drawing/2014/main" id="{6FA21DDC-125F-4095-83FC-82802760FC09}"/>
                  </a:ext>
                </a:extLst>
              </p:cNvPr>
              <p:cNvSpPr>
                <a:spLocks noChangeArrowheads="1"/>
              </p:cNvSpPr>
              <p:nvPr/>
            </p:nvSpPr>
            <p:spPr bwMode="auto">
              <a:xfrm>
                <a:off x="1774826" y="2505075"/>
                <a:ext cx="119063" cy="31750"/>
              </a:xfrm>
              <a:prstGeom prst="rect">
                <a:avLst/>
              </a:pr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9" name="Rectangle 163">
                <a:extLst>
                  <a:ext uri="{FF2B5EF4-FFF2-40B4-BE49-F238E27FC236}">
                    <a16:creationId xmlns:a16="http://schemas.microsoft.com/office/drawing/2014/main" id="{3D3DC418-67FF-4C25-B6F7-2D974BF216D7}"/>
                  </a:ext>
                </a:extLst>
              </p:cNvPr>
              <p:cNvSpPr>
                <a:spLocks noChangeArrowheads="1"/>
              </p:cNvSpPr>
              <p:nvPr/>
            </p:nvSpPr>
            <p:spPr bwMode="auto">
              <a:xfrm>
                <a:off x="2135188" y="2747963"/>
                <a:ext cx="120650" cy="31750"/>
              </a:xfrm>
              <a:prstGeom prst="rect">
                <a:avLst/>
              </a:pr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0" name="Rectangle 164">
                <a:extLst>
                  <a:ext uri="{FF2B5EF4-FFF2-40B4-BE49-F238E27FC236}">
                    <a16:creationId xmlns:a16="http://schemas.microsoft.com/office/drawing/2014/main" id="{1364E203-3C26-4A89-9628-67B461970ED5}"/>
                  </a:ext>
                </a:extLst>
              </p:cNvPr>
              <p:cNvSpPr>
                <a:spLocks noChangeArrowheads="1"/>
              </p:cNvSpPr>
              <p:nvPr/>
            </p:nvSpPr>
            <p:spPr bwMode="auto">
              <a:xfrm>
                <a:off x="2157413" y="2517775"/>
                <a:ext cx="76200" cy="250825"/>
              </a:xfrm>
              <a:prstGeom prst="rect">
                <a:avLst/>
              </a:pr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1" name="Rectangle 165">
                <a:extLst>
                  <a:ext uri="{FF2B5EF4-FFF2-40B4-BE49-F238E27FC236}">
                    <a16:creationId xmlns:a16="http://schemas.microsoft.com/office/drawing/2014/main" id="{69B5C239-9446-4F36-93FE-D6732FA07EED}"/>
                  </a:ext>
                </a:extLst>
              </p:cNvPr>
              <p:cNvSpPr>
                <a:spLocks noChangeArrowheads="1"/>
              </p:cNvSpPr>
              <p:nvPr/>
            </p:nvSpPr>
            <p:spPr bwMode="auto">
              <a:xfrm>
                <a:off x="2135188" y="2505075"/>
                <a:ext cx="120650" cy="31750"/>
              </a:xfrm>
              <a:prstGeom prst="rect">
                <a:avLst/>
              </a:pr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2" name="Rectangle 166">
                <a:extLst>
                  <a:ext uri="{FF2B5EF4-FFF2-40B4-BE49-F238E27FC236}">
                    <a16:creationId xmlns:a16="http://schemas.microsoft.com/office/drawing/2014/main" id="{4C3E54C8-E146-45FB-B91B-4533BF3774BE}"/>
                  </a:ext>
                </a:extLst>
              </p:cNvPr>
              <p:cNvSpPr>
                <a:spLocks noChangeArrowheads="1"/>
              </p:cNvSpPr>
              <p:nvPr/>
            </p:nvSpPr>
            <p:spPr bwMode="auto">
              <a:xfrm>
                <a:off x="1730376" y="2435225"/>
                <a:ext cx="568325" cy="33338"/>
              </a:xfrm>
              <a:prstGeom prst="rect">
                <a:avLst/>
              </a:pr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3" name="Freeform 167">
                <a:extLst>
                  <a:ext uri="{FF2B5EF4-FFF2-40B4-BE49-F238E27FC236}">
                    <a16:creationId xmlns:a16="http://schemas.microsoft.com/office/drawing/2014/main" id="{010D0938-E928-4D8A-9689-9CB3686116A4}"/>
                  </a:ext>
                </a:extLst>
              </p:cNvPr>
              <p:cNvSpPr>
                <a:spLocks/>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56" name="Freeform 168">
              <a:extLst>
                <a:ext uri="{FF2B5EF4-FFF2-40B4-BE49-F238E27FC236}">
                  <a16:creationId xmlns:a16="http://schemas.microsoft.com/office/drawing/2014/main" id="{AC87CD9D-1C9F-4658-8A08-BD060D5BF5D0}"/>
                </a:ext>
              </a:extLst>
            </p:cNvPr>
            <p:cNvSpPr>
              <a:spLocks noEditPoints="1"/>
            </p:cNvSpPr>
            <p:nvPr/>
          </p:nvSpPr>
          <p:spPr bwMode="auto">
            <a:xfrm>
              <a:off x="2585986" y="3009382"/>
              <a:ext cx="582372" cy="380805"/>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7" name="Freeform 169">
              <a:extLst>
                <a:ext uri="{FF2B5EF4-FFF2-40B4-BE49-F238E27FC236}">
                  <a16:creationId xmlns:a16="http://schemas.microsoft.com/office/drawing/2014/main" id="{525B4083-4CBC-4410-BC8D-5BE5389C023A}"/>
                </a:ext>
              </a:extLst>
            </p:cNvPr>
            <p:cNvSpPr>
              <a:spLocks noEditPoints="1"/>
            </p:cNvSpPr>
            <p:nvPr/>
          </p:nvSpPr>
          <p:spPr bwMode="auto">
            <a:xfrm>
              <a:off x="1746997" y="3428853"/>
              <a:ext cx="137097" cy="236685"/>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8" name="Freeform 170">
              <a:extLst>
                <a:ext uri="{FF2B5EF4-FFF2-40B4-BE49-F238E27FC236}">
                  <a16:creationId xmlns:a16="http://schemas.microsoft.com/office/drawing/2014/main" id="{B813A014-3D5E-47D6-81F0-6DA6A1158407}"/>
                </a:ext>
              </a:extLst>
            </p:cNvPr>
            <p:cNvSpPr>
              <a:spLocks noEditPoints="1"/>
            </p:cNvSpPr>
            <p:nvPr/>
          </p:nvSpPr>
          <p:spPr bwMode="auto">
            <a:xfrm>
              <a:off x="2805108" y="2609828"/>
              <a:ext cx="273024" cy="336281"/>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9" name="Freeform 171">
              <a:extLst>
                <a:ext uri="{FF2B5EF4-FFF2-40B4-BE49-F238E27FC236}">
                  <a16:creationId xmlns:a16="http://schemas.microsoft.com/office/drawing/2014/main" id="{33370575-AD10-4466-8119-06E5C8BEF38F}"/>
                </a:ext>
              </a:extLst>
            </p:cNvPr>
            <p:cNvSpPr>
              <a:spLocks noEditPoints="1"/>
            </p:cNvSpPr>
            <p:nvPr/>
          </p:nvSpPr>
          <p:spPr bwMode="auto">
            <a:xfrm>
              <a:off x="2132509" y="2962513"/>
              <a:ext cx="414808" cy="417129"/>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0" name="Freeform 172">
              <a:extLst>
                <a:ext uri="{FF2B5EF4-FFF2-40B4-BE49-F238E27FC236}">
                  <a16:creationId xmlns:a16="http://schemas.microsoft.com/office/drawing/2014/main" id="{301F8533-CB95-4DF4-ACD1-BB9AF6393858}"/>
                </a:ext>
              </a:extLst>
            </p:cNvPr>
            <p:cNvSpPr>
              <a:spLocks noEditPoints="1"/>
            </p:cNvSpPr>
            <p:nvPr/>
          </p:nvSpPr>
          <p:spPr bwMode="auto">
            <a:xfrm>
              <a:off x="2439513" y="3497983"/>
              <a:ext cx="467539" cy="356200"/>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61" name="组合 293">
              <a:extLst>
                <a:ext uri="{FF2B5EF4-FFF2-40B4-BE49-F238E27FC236}">
                  <a16:creationId xmlns:a16="http://schemas.microsoft.com/office/drawing/2014/main" id="{64E5EE90-4DD2-467A-8DCA-5D7F701AA3B8}"/>
                </a:ext>
              </a:extLst>
            </p:cNvPr>
            <p:cNvGrpSpPr/>
            <p:nvPr/>
          </p:nvGrpSpPr>
          <p:grpSpPr>
            <a:xfrm>
              <a:off x="2601218" y="2949624"/>
              <a:ext cx="154675" cy="147636"/>
              <a:chOff x="3092451" y="2336800"/>
              <a:chExt cx="209550" cy="200025"/>
            </a:xfrm>
            <a:grpFill/>
          </p:grpSpPr>
          <p:sp>
            <p:nvSpPr>
              <p:cNvPr id="89" name="Freeform 173">
                <a:extLst>
                  <a:ext uri="{FF2B5EF4-FFF2-40B4-BE49-F238E27FC236}">
                    <a16:creationId xmlns:a16="http://schemas.microsoft.com/office/drawing/2014/main" id="{DCCAAC30-BEBE-43E3-8AF2-D3E2DE4494C7}"/>
                  </a:ext>
                </a:extLst>
              </p:cNvPr>
              <p:cNvSpPr>
                <a:spLocks/>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0" name="Freeform 174">
                <a:extLst>
                  <a:ext uri="{FF2B5EF4-FFF2-40B4-BE49-F238E27FC236}">
                    <a16:creationId xmlns:a16="http://schemas.microsoft.com/office/drawing/2014/main" id="{A468B579-86E9-4061-A223-E9D2C8DF0CBC}"/>
                  </a:ext>
                </a:extLst>
              </p:cNvPr>
              <p:cNvSpPr>
                <a:spLocks/>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62" name="Freeform 175">
              <a:extLst>
                <a:ext uri="{FF2B5EF4-FFF2-40B4-BE49-F238E27FC236}">
                  <a16:creationId xmlns:a16="http://schemas.microsoft.com/office/drawing/2014/main" id="{D621C06B-BF33-4A6F-BFF5-7158B99A6E19}"/>
                </a:ext>
              </a:extLst>
            </p:cNvPr>
            <p:cNvSpPr>
              <a:spLocks noEditPoints="1"/>
            </p:cNvSpPr>
            <p:nvPr/>
          </p:nvSpPr>
          <p:spPr bwMode="auto">
            <a:xfrm>
              <a:off x="2765267" y="3925658"/>
              <a:ext cx="160533" cy="223797"/>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3" name="Freeform 176">
              <a:extLst>
                <a:ext uri="{FF2B5EF4-FFF2-40B4-BE49-F238E27FC236}">
                  <a16:creationId xmlns:a16="http://schemas.microsoft.com/office/drawing/2014/main" id="{844D0C84-F8A6-4C04-A6C3-36BAD9243ECA}"/>
                </a:ext>
              </a:extLst>
            </p:cNvPr>
            <p:cNvSpPr>
              <a:spLocks noEditPoints="1"/>
            </p:cNvSpPr>
            <p:nvPr/>
          </p:nvSpPr>
          <p:spPr bwMode="auto">
            <a:xfrm>
              <a:off x="1463425" y="2756291"/>
              <a:ext cx="206232" cy="223797"/>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4" name="Freeform 177">
              <a:extLst>
                <a:ext uri="{FF2B5EF4-FFF2-40B4-BE49-F238E27FC236}">
                  <a16:creationId xmlns:a16="http://schemas.microsoft.com/office/drawing/2014/main" id="{6276C71E-1674-4126-8C73-D52F3DE98C8A}"/>
                </a:ext>
              </a:extLst>
            </p:cNvPr>
            <p:cNvSpPr>
              <a:spLocks noEditPoints="1"/>
            </p:cNvSpPr>
            <p:nvPr/>
          </p:nvSpPr>
          <p:spPr bwMode="auto">
            <a:xfrm>
              <a:off x="2387958" y="2451648"/>
              <a:ext cx="309348" cy="447593"/>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65" name="组合 299">
              <a:extLst>
                <a:ext uri="{FF2B5EF4-FFF2-40B4-BE49-F238E27FC236}">
                  <a16:creationId xmlns:a16="http://schemas.microsoft.com/office/drawing/2014/main" id="{0B466AEE-549E-406B-814D-00A03ED8C9B6}"/>
                </a:ext>
              </a:extLst>
            </p:cNvPr>
            <p:cNvGrpSpPr/>
            <p:nvPr/>
          </p:nvGrpSpPr>
          <p:grpSpPr>
            <a:xfrm>
              <a:off x="2638717" y="2389546"/>
              <a:ext cx="268336" cy="162868"/>
              <a:chOff x="3143251" y="1577975"/>
              <a:chExt cx="363538" cy="220663"/>
            </a:xfrm>
            <a:grpFill/>
          </p:grpSpPr>
          <p:sp>
            <p:nvSpPr>
              <p:cNvPr id="83" name="Freeform 178">
                <a:extLst>
                  <a:ext uri="{FF2B5EF4-FFF2-40B4-BE49-F238E27FC236}">
                    <a16:creationId xmlns:a16="http://schemas.microsoft.com/office/drawing/2014/main" id="{B2A72FEF-E677-4D40-87A2-71F2F4D7526D}"/>
                  </a:ext>
                </a:extLst>
              </p:cNvPr>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7" name="Freeform 179">
                <a:extLst>
                  <a:ext uri="{FF2B5EF4-FFF2-40B4-BE49-F238E27FC236}">
                    <a16:creationId xmlns:a16="http://schemas.microsoft.com/office/drawing/2014/main" id="{A27610EB-4079-4CD6-A6F0-E71E0837CD84}"/>
                  </a:ext>
                </a:extLst>
              </p:cNvPr>
              <p:cNvSpPr>
                <a:spLocks/>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8" name="Freeform 180">
                <a:extLst>
                  <a:ext uri="{FF2B5EF4-FFF2-40B4-BE49-F238E27FC236}">
                    <a16:creationId xmlns:a16="http://schemas.microsoft.com/office/drawing/2014/main" id="{070936D2-C043-4745-A4F0-7CB46FBC5399}"/>
                  </a:ext>
                </a:extLst>
              </p:cNvPr>
              <p:cNvSpPr>
                <a:spLocks/>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66" name="Freeform 181">
              <a:extLst>
                <a:ext uri="{FF2B5EF4-FFF2-40B4-BE49-F238E27FC236}">
                  <a16:creationId xmlns:a16="http://schemas.microsoft.com/office/drawing/2014/main" id="{BA062D49-1CDD-4B47-8A3A-6EE7A3609604}"/>
                </a:ext>
              </a:extLst>
            </p:cNvPr>
            <p:cNvSpPr>
              <a:spLocks noEditPoints="1"/>
            </p:cNvSpPr>
            <p:nvPr/>
          </p:nvSpPr>
          <p:spPr bwMode="auto">
            <a:xfrm>
              <a:off x="2648091" y="3336289"/>
              <a:ext cx="322239" cy="114828"/>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67" name="组合 304">
              <a:extLst>
                <a:ext uri="{FF2B5EF4-FFF2-40B4-BE49-F238E27FC236}">
                  <a16:creationId xmlns:a16="http://schemas.microsoft.com/office/drawing/2014/main" id="{88194765-6C94-460B-B05E-9AF89047B555}"/>
                </a:ext>
              </a:extLst>
            </p:cNvPr>
            <p:cNvGrpSpPr/>
            <p:nvPr/>
          </p:nvGrpSpPr>
          <p:grpSpPr>
            <a:xfrm>
              <a:off x="1437647" y="3625701"/>
              <a:ext cx="182797" cy="230825"/>
              <a:chOff x="1516063" y="3252788"/>
              <a:chExt cx="247651" cy="312737"/>
            </a:xfrm>
            <a:grpFill/>
          </p:grpSpPr>
          <p:sp>
            <p:nvSpPr>
              <p:cNvPr id="80" name="Freeform 182">
                <a:extLst>
                  <a:ext uri="{FF2B5EF4-FFF2-40B4-BE49-F238E27FC236}">
                    <a16:creationId xmlns:a16="http://schemas.microsoft.com/office/drawing/2014/main" id="{6C822595-3C11-4FD1-A005-D006F31E953D}"/>
                  </a:ext>
                </a:extLst>
              </p:cNvPr>
              <p:cNvSpPr>
                <a:spLocks/>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1" name="Freeform 183">
                <a:extLst>
                  <a:ext uri="{FF2B5EF4-FFF2-40B4-BE49-F238E27FC236}">
                    <a16:creationId xmlns:a16="http://schemas.microsoft.com/office/drawing/2014/main" id="{55DEA15D-9E39-45C3-BF0A-638423CFFAF2}"/>
                  </a:ext>
                </a:extLst>
              </p:cNvPr>
              <p:cNvSpPr>
                <a:spLocks/>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2" name="Freeform 184">
                <a:extLst>
                  <a:ext uri="{FF2B5EF4-FFF2-40B4-BE49-F238E27FC236}">
                    <a16:creationId xmlns:a16="http://schemas.microsoft.com/office/drawing/2014/main" id="{34618B53-D40F-4B13-860D-34103DE46BB5}"/>
                  </a:ext>
                </a:extLst>
              </p:cNvPr>
              <p:cNvSpPr>
                <a:spLocks/>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68" name="Freeform 185">
              <a:extLst>
                <a:ext uri="{FF2B5EF4-FFF2-40B4-BE49-F238E27FC236}">
                  <a16:creationId xmlns:a16="http://schemas.microsoft.com/office/drawing/2014/main" id="{36482ABA-0D98-4B08-B968-49DFA645053F}"/>
                </a:ext>
              </a:extLst>
            </p:cNvPr>
            <p:cNvSpPr>
              <a:spLocks noEditPoints="1"/>
            </p:cNvSpPr>
            <p:nvPr/>
          </p:nvSpPr>
          <p:spPr bwMode="auto">
            <a:xfrm>
              <a:off x="1716531" y="2734028"/>
              <a:ext cx="147644" cy="113656"/>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69" name="组合 309">
              <a:extLst>
                <a:ext uri="{FF2B5EF4-FFF2-40B4-BE49-F238E27FC236}">
                  <a16:creationId xmlns:a16="http://schemas.microsoft.com/office/drawing/2014/main" id="{A6A55C92-8AE1-4C6C-9D5A-92FC99762FA3}"/>
                </a:ext>
              </a:extLst>
            </p:cNvPr>
            <p:cNvGrpSpPr/>
            <p:nvPr/>
          </p:nvGrpSpPr>
          <p:grpSpPr>
            <a:xfrm>
              <a:off x="3024231" y="3513218"/>
              <a:ext cx="195687" cy="247231"/>
              <a:chOff x="3665538" y="3100388"/>
              <a:chExt cx="265113" cy="334963"/>
            </a:xfrm>
            <a:grpFill/>
          </p:grpSpPr>
          <p:sp>
            <p:nvSpPr>
              <p:cNvPr id="77" name="Freeform 186">
                <a:extLst>
                  <a:ext uri="{FF2B5EF4-FFF2-40B4-BE49-F238E27FC236}">
                    <a16:creationId xmlns:a16="http://schemas.microsoft.com/office/drawing/2014/main" id="{52392433-0E90-4D46-9BAD-DADD2D5DF4F0}"/>
                  </a:ext>
                </a:extLst>
              </p:cNvPr>
              <p:cNvSpPr>
                <a:spLocks/>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8" name="Freeform 187">
                <a:extLst>
                  <a:ext uri="{FF2B5EF4-FFF2-40B4-BE49-F238E27FC236}">
                    <a16:creationId xmlns:a16="http://schemas.microsoft.com/office/drawing/2014/main" id="{51CFDB25-E357-4F1D-97FB-099E79F4083B}"/>
                  </a:ext>
                </a:extLst>
              </p:cNvPr>
              <p:cNvSpPr>
                <a:spLocks/>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9" name="Freeform 188">
                <a:extLst>
                  <a:ext uri="{FF2B5EF4-FFF2-40B4-BE49-F238E27FC236}">
                    <a16:creationId xmlns:a16="http://schemas.microsoft.com/office/drawing/2014/main" id="{07FFD7CB-21C1-425F-9B71-20EA2A19DABE}"/>
                  </a:ext>
                </a:extLst>
              </p:cNvPr>
              <p:cNvSpPr>
                <a:spLocks/>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70" name="Freeform 189">
              <a:extLst>
                <a:ext uri="{FF2B5EF4-FFF2-40B4-BE49-F238E27FC236}">
                  <a16:creationId xmlns:a16="http://schemas.microsoft.com/office/drawing/2014/main" id="{3F579392-6584-4C35-9175-F8434DE68154}"/>
                </a:ext>
              </a:extLst>
            </p:cNvPr>
            <p:cNvSpPr>
              <a:spLocks noEditPoints="1"/>
            </p:cNvSpPr>
            <p:nvPr/>
          </p:nvSpPr>
          <p:spPr bwMode="auto">
            <a:xfrm>
              <a:off x="2065717" y="4706017"/>
              <a:ext cx="160533" cy="172241"/>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71" name="组合 314">
              <a:extLst>
                <a:ext uri="{FF2B5EF4-FFF2-40B4-BE49-F238E27FC236}">
                  <a16:creationId xmlns:a16="http://schemas.microsoft.com/office/drawing/2014/main" id="{CD015691-757D-4204-980D-1CEC30FCEB2F}"/>
                </a:ext>
              </a:extLst>
            </p:cNvPr>
            <p:cNvGrpSpPr/>
            <p:nvPr/>
          </p:nvGrpSpPr>
          <p:grpSpPr>
            <a:xfrm>
              <a:off x="2296557" y="3383155"/>
              <a:ext cx="118349" cy="188645"/>
              <a:chOff x="2679701" y="2924175"/>
              <a:chExt cx="160337" cy="255588"/>
            </a:xfrm>
            <a:grpFill/>
          </p:grpSpPr>
          <p:sp>
            <p:nvSpPr>
              <p:cNvPr id="73" name="Freeform 190">
                <a:extLst>
                  <a:ext uri="{FF2B5EF4-FFF2-40B4-BE49-F238E27FC236}">
                    <a16:creationId xmlns:a16="http://schemas.microsoft.com/office/drawing/2014/main" id="{2E6DF8C4-F4BC-418C-B86A-E70994FB2B1C}"/>
                  </a:ext>
                </a:extLst>
              </p:cNvPr>
              <p:cNvSpPr>
                <a:spLocks/>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4" name="Freeform 191">
                <a:extLst>
                  <a:ext uri="{FF2B5EF4-FFF2-40B4-BE49-F238E27FC236}">
                    <a16:creationId xmlns:a16="http://schemas.microsoft.com/office/drawing/2014/main" id="{5BA60E1D-5827-43D5-90D6-688F85A4BDDA}"/>
                  </a:ext>
                </a:extLst>
              </p:cNvPr>
              <p:cNvSpPr>
                <a:spLocks/>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5" name="Freeform 192">
                <a:extLst>
                  <a:ext uri="{FF2B5EF4-FFF2-40B4-BE49-F238E27FC236}">
                    <a16:creationId xmlns:a16="http://schemas.microsoft.com/office/drawing/2014/main" id="{99A91990-D849-4546-8BCB-3EB97E2F47D5}"/>
                  </a:ext>
                </a:extLst>
              </p:cNvPr>
              <p:cNvSpPr>
                <a:spLocks/>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6" name="Freeform 193">
                <a:extLst>
                  <a:ext uri="{FF2B5EF4-FFF2-40B4-BE49-F238E27FC236}">
                    <a16:creationId xmlns:a16="http://schemas.microsoft.com/office/drawing/2014/main" id="{90202165-31BD-431F-9E7E-A30D05F4219D}"/>
                  </a:ext>
                </a:extLst>
              </p:cNvPr>
              <p:cNvSpPr>
                <a:spLocks/>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w="12700" cap="flat" cmpd="sng" algn="ctr">
                <a:noFill/>
                <a:prstDash val="solid"/>
                <a:miter lim="800000"/>
              </a:ln>
              <a:effectLst/>
            </p:spPr>
            <p:txBody>
              <a:bodyPr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72" name="Freeform 194">
              <a:extLst>
                <a:ext uri="{FF2B5EF4-FFF2-40B4-BE49-F238E27FC236}">
                  <a16:creationId xmlns:a16="http://schemas.microsoft.com/office/drawing/2014/main" id="{C2986699-0C5F-49EE-919B-A3B5CC4FB555}"/>
                </a:ext>
              </a:extLst>
            </p:cNvPr>
            <p:cNvSpPr>
              <a:spLocks noEditPoints="1"/>
            </p:cNvSpPr>
            <p:nvPr/>
          </p:nvSpPr>
          <p:spPr bwMode="auto">
            <a:xfrm>
              <a:off x="2283668" y="2416497"/>
              <a:ext cx="160533" cy="174585"/>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107" eaLnBrk="1" fontAlgn="auto" latinLnBrk="0" hangingPunct="1">
                <a:lnSpc>
                  <a:spcPct val="100000"/>
                </a:lnSpc>
                <a:spcBef>
                  <a:spcPts val="0"/>
                </a:spcBef>
                <a:spcAft>
                  <a:spcPts val="0"/>
                </a:spcAft>
                <a:buClrTx/>
                <a:buSzTx/>
                <a:buFontTx/>
                <a:buNone/>
                <a:tabLst/>
                <a:defRPr/>
              </a:pPr>
              <a:endParaRPr kumimoji="0" lang="zh-CN" altLang="en-US" sz="2371"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314" name="Group 32">
            <a:extLst>
              <a:ext uri="{FF2B5EF4-FFF2-40B4-BE49-F238E27FC236}">
                <a16:creationId xmlns:a16="http://schemas.microsoft.com/office/drawing/2014/main" id="{0EC102BC-D656-4428-BC8B-BFD98E8FFD46}"/>
              </a:ext>
            </a:extLst>
          </p:cNvPr>
          <p:cNvGrpSpPr/>
          <p:nvPr/>
        </p:nvGrpSpPr>
        <p:grpSpPr>
          <a:xfrm>
            <a:off x="7455288" y="2366400"/>
            <a:ext cx="812800" cy="812800"/>
            <a:chOff x="8462878" y="1892901"/>
            <a:chExt cx="812800" cy="812800"/>
          </a:xfrm>
        </p:grpSpPr>
        <p:sp>
          <p:nvSpPr>
            <p:cNvPr id="315" name="Oval 5">
              <a:extLst>
                <a:ext uri="{FF2B5EF4-FFF2-40B4-BE49-F238E27FC236}">
                  <a16:creationId xmlns:a16="http://schemas.microsoft.com/office/drawing/2014/main" id="{A7866BFB-0EBA-4591-B2A9-F1BD57C6BBAE}"/>
                </a:ext>
              </a:extLst>
            </p:cNvPr>
            <p:cNvSpPr/>
            <p:nvPr/>
          </p:nvSpPr>
          <p:spPr>
            <a:xfrm>
              <a:off x="8462878" y="1892901"/>
              <a:ext cx="812800" cy="812800"/>
            </a:xfrm>
            <a:prstGeom prst="ellipse">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Shape 2553">
              <a:extLst>
                <a:ext uri="{FF2B5EF4-FFF2-40B4-BE49-F238E27FC236}">
                  <a16:creationId xmlns:a16="http://schemas.microsoft.com/office/drawing/2014/main" id="{D1273306-E068-4007-BDE4-57EDFAAF5572}"/>
                </a:ext>
              </a:extLst>
            </p:cNvPr>
            <p:cNvSpPr/>
            <p:nvPr/>
          </p:nvSpPr>
          <p:spPr>
            <a:xfrm>
              <a:off x="8682675" y="2129661"/>
              <a:ext cx="373205" cy="339278"/>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pSp>
      <p:grpSp>
        <p:nvGrpSpPr>
          <p:cNvPr id="317" name="Group 33">
            <a:extLst>
              <a:ext uri="{FF2B5EF4-FFF2-40B4-BE49-F238E27FC236}">
                <a16:creationId xmlns:a16="http://schemas.microsoft.com/office/drawing/2014/main" id="{1A4E8D1B-BDF7-4F6F-B90B-C9B395793056}"/>
              </a:ext>
            </a:extLst>
          </p:cNvPr>
          <p:cNvGrpSpPr/>
          <p:nvPr/>
        </p:nvGrpSpPr>
        <p:grpSpPr>
          <a:xfrm>
            <a:off x="7455288" y="4801630"/>
            <a:ext cx="812800" cy="812800"/>
            <a:chOff x="8462878" y="3874101"/>
            <a:chExt cx="812800" cy="812800"/>
          </a:xfrm>
        </p:grpSpPr>
        <p:sp>
          <p:nvSpPr>
            <p:cNvPr id="318" name="Oval 6">
              <a:extLst>
                <a:ext uri="{FF2B5EF4-FFF2-40B4-BE49-F238E27FC236}">
                  <a16:creationId xmlns:a16="http://schemas.microsoft.com/office/drawing/2014/main" id="{83E60828-223A-4755-8ABC-8F58EB599991}"/>
                </a:ext>
              </a:extLst>
            </p:cNvPr>
            <p:cNvSpPr/>
            <p:nvPr/>
          </p:nvSpPr>
          <p:spPr>
            <a:xfrm>
              <a:off x="8462878" y="3874101"/>
              <a:ext cx="812800" cy="8128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Shape 2525">
              <a:extLst>
                <a:ext uri="{FF2B5EF4-FFF2-40B4-BE49-F238E27FC236}">
                  <a16:creationId xmlns:a16="http://schemas.microsoft.com/office/drawing/2014/main" id="{8ED09D2F-2044-4E3E-9DCA-5CC6C2DC6F93}"/>
                </a:ext>
              </a:extLst>
            </p:cNvPr>
            <p:cNvSpPr/>
            <p:nvPr/>
          </p:nvSpPr>
          <p:spPr>
            <a:xfrm>
              <a:off x="8682674" y="4093897"/>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pSp>
      <p:grpSp>
        <p:nvGrpSpPr>
          <p:cNvPr id="320" name="Group 23">
            <a:extLst>
              <a:ext uri="{FF2B5EF4-FFF2-40B4-BE49-F238E27FC236}">
                <a16:creationId xmlns:a16="http://schemas.microsoft.com/office/drawing/2014/main" id="{12DEBA92-CC3F-45F2-AFC9-4F5F63BF3666}"/>
              </a:ext>
            </a:extLst>
          </p:cNvPr>
          <p:cNvGrpSpPr/>
          <p:nvPr/>
        </p:nvGrpSpPr>
        <p:grpSpPr>
          <a:xfrm>
            <a:off x="790567" y="4801630"/>
            <a:ext cx="812800" cy="812800"/>
            <a:chOff x="4910730" y="3874101"/>
            <a:chExt cx="812800" cy="812800"/>
          </a:xfrm>
        </p:grpSpPr>
        <p:sp>
          <p:nvSpPr>
            <p:cNvPr id="321" name="Oval 3">
              <a:extLst>
                <a:ext uri="{FF2B5EF4-FFF2-40B4-BE49-F238E27FC236}">
                  <a16:creationId xmlns:a16="http://schemas.microsoft.com/office/drawing/2014/main" id="{3A19DD63-CA3B-45FC-AA4E-058664740C95}"/>
                </a:ext>
              </a:extLst>
            </p:cNvPr>
            <p:cNvSpPr/>
            <p:nvPr/>
          </p:nvSpPr>
          <p:spPr>
            <a:xfrm>
              <a:off x="4910730" y="3874101"/>
              <a:ext cx="812800" cy="812800"/>
            </a:xfrm>
            <a:prstGeom prst="ellipse">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Shape 2584">
              <a:extLst>
                <a:ext uri="{FF2B5EF4-FFF2-40B4-BE49-F238E27FC236}">
                  <a16:creationId xmlns:a16="http://schemas.microsoft.com/office/drawing/2014/main" id="{8B07DAEE-A183-4F92-B8DC-33796A607604}"/>
                </a:ext>
              </a:extLst>
            </p:cNvPr>
            <p:cNvSpPr/>
            <p:nvPr/>
          </p:nvSpPr>
          <p:spPr>
            <a:xfrm>
              <a:off x="5130527" y="4093898"/>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pSp>
      <p:grpSp>
        <p:nvGrpSpPr>
          <p:cNvPr id="323" name="Group 21">
            <a:extLst>
              <a:ext uri="{FF2B5EF4-FFF2-40B4-BE49-F238E27FC236}">
                <a16:creationId xmlns:a16="http://schemas.microsoft.com/office/drawing/2014/main" id="{DBB73536-F580-480F-BC59-13E8927CE873}"/>
              </a:ext>
            </a:extLst>
          </p:cNvPr>
          <p:cNvGrpSpPr/>
          <p:nvPr/>
        </p:nvGrpSpPr>
        <p:grpSpPr>
          <a:xfrm>
            <a:off x="790567" y="2366400"/>
            <a:ext cx="812800" cy="812800"/>
            <a:chOff x="4910730" y="1892901"/>
            <a:chExt cx="812800" cy="812800"/>
          </a:xfrm>
        </p:grpSpPr>
        <p:sp>
          <p:nvSpPr>
            <p:cNvPr id="324" name="Oval 2">
              <a:extLst>
                <a:ext uri="{FF2B5EF4-FFF2-40B4-BE49-F238E27FC236}">
                  <a16:creationId xmlns:a16="http://schemas.microsoft.com/office/drawing/2014/main" id="{219A9D05-9012-4E8C-A10A-3BE6AD0493BC}"/>
                </a:ext>
              </a:extLst>
            </p:cNvPr>
            <p:cNvSpPr/>
            <p:nvPr/>
          </p:nvSpPr>
          <p:spPr>
            <a:xfrm>
              <a:off x="4910730" y="1892901"/>
              <a:ext cx="812800" cy="8128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Shape 2587">
              <a:extLst>
                <a:ext uri="{FF2B5EF4-FFF2-40B4-BE49-F238E27FC236}">
                  <a16:creationId xmlns:a16="http://schemas.microsoft.com/office/drawing/2014/main" id="{891FEDCF-24D2-4CBA-93EA-218DE08574D9}"/>
                </a:ext>
              </a:extLst>
            </p:cNvPr>
            <p:cNvSpPr/>
            <p:nvPr/>
          </p:nvSpPr>
          <p:spPr>
            <a:xfrm>
              <a:off x="5130527" y="2112698"/>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pSp>
      <p:sp>
        <p:nvSpPr>
          <p:cNvPr id="330" name="TextBox 12">
            <a:extLst>
              <a:ext uri="{FF2B5EF4-FFF2-40B4-BE49-F238E27FC236}">
                <a16:creationId xmlns:a16="http://schemas.microsoft.com/office/drawing/2014/main" id="{791CF4FA-C52B-459D-9FA7-DB94543F1213}"/>
              </a:ext>
            </a:extLst>
          </p:cNvPr>
          <p:cNvSpPr txBox="1"/>
          <p:nvPr/>
        </p:nvSpPr>
        <p:spPr>
          <a:xfrm>
            <a:off x="1883626" y="2315714"/>
            <a:ext cx="2147958" cy="369332"/>
          </a:xfrm>
          <a:prstGeom prst="rect">
            <a:avLst/>
          </a:prstGeom>
          <a:noFill/>
        </p:spPr>
        <p:txBody>
          <a:bodyPr wrap="square" rtlCol="0">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提取探针用户：</a:t>
            </a:r>
            <a:endParaRPr 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3" name="TextBox 12">
            <a:extLst>
              <a:ext uri="{FF2B5EF4-FFF2-40B4-BE49-F238E27FC236}">
                <a16:creationId xmlns:a16="http://schemas.microsoft.com/office/drawing/2014/main" id="{5E283693-D4DC-46BC-8F76-F1E5E488738F}"/>
              </a:ext>
            </a:extLst>
          </p:cNvPr>
          <p:cNvSpPr txBox="1"/>
          <p:nvPr/>
        </p:nvSpPr>
        <p:spPr>
          <a:xfrm>
            <a:off x="1838802" y="4364620"/>
            <a:ext cx="2147958" cy="1754326"/>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微博里每个用户都有自己的</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ID</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，这里取特定时间段内（</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4.22-4.28</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）评论总量在前</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500</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的用户作为探针用户。</a:t>
            </a:r>
            <a:endParaRPr 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6" name="TextBox 12">
            <a:extLst>
              <a:ext uri="{FF2B5EF4-FFF2-40B4-BE49-F238E27FC236}">
                <a16:creationId xmlns:a16="http://schemas.microsoft.com/office/drawing/2014/main" id="{59340390-CF16-445B-B673-C1B25E5FF42A}"/>
              </a:ext>
            </a:extLst>
          </p:cNvPr>
          <p:cNvSpPr txBox="1"/>
          <p:nvPr/>
        </p:nvSpPr>
        <p:spPr>
          <a:xfrm>
            <a:off x="8516657" y="2315714"/>
            <a:ext cx="2147958" cy="369332"/>
          </a:xfrm>
          <a:prstGeom prst="rect">
            <a:avLst/>
          </a:prstGeom>
          <a:noFill/>
        </p:spPr>
        <p:txBody>
          <a:bodyPr wrap="square" rtlCol="0">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获得偏好向量：</a:t>
            </a:r>
            <a:endParaRPr 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9" name="TextBox 12">
            <a:extLst>
              <a:ext uri="{FF2B5EF4-FFF2-40B4-BE49-F238E27FC236}">
                <a16:creationId xmlns:a16="http://schemas.microsoft.com/office/drawing/2014/main" id="{CA32CAEF-24C1-4183-9AF3-BA82982D7D79}"/>
              </a:ext>
            </a:extLst>
          </p:cNvPr>
          <p:cNvSpPr txBox="1"/>
          <p:nvPr/>
        </p:nvSpPr>
        <p:spPr>
          <a:xfrm>
            <a:off x="8487884" y="3878218"/>
            <a:ext cx="2147958" cy="2031325"/>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每个用户都有关注的话题板块，例如娱乐、游戏或者军事等。因此可以获得用户偏好各个类别话题的概率作为偏好向量。</a:t>
            </a:r>
            <a:endParaRPr 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208839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fade">
                                      <p:cBhvr>
                                        <p:cTn id="12" dur="500"/>
                                        <p:tgtEl>
                                          <p:spTgt spid="330"/>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14"/>
                                        </p:tgtEl>
                                        <p:attrNameLst>
                                          <p:attrName>style.visibility</p:attrName>
                                        </p:attrNameLst>
                                      </p:cBhvr>
                                      <p:to>
                                        <p:strVal val="visible"/>
                                      </p:to>
                                    </p:set>
                                    <p:anim calcmode="lin" valueType="num">
                                      <p:cBhvr>
                                        <p:cTn id="16" dur="500" fill="hold"/>
                                        <p:tgtEl>
                                          <p:spTgt spid="314"/>
                                        </p:tgtEl>
                                        <p:attrNameLst>
                                          <p:attrName>ppt_w</p:attrName>
                                        </p:attrNameLst>
                                      </p:cBhvr>
                                      <p:tavLst>
                                        <p:tav tm="0">
                                          <p:val>
                                            <p:fltVal val="0"/>
                                          </p:val>
                                        </p:tav>
                                        <p:tav tm="100000">
                                          <p:val>
                                            <p:strVal val="#ppt_w"/>
                                          </p:val>
                                        </p:tav>
                                      </p:tavLst>
                                    </p:anim>
                                    <p:anim calcmode="lin" valueType="num">
                                      <p:cBhvr>
                                        <p:cTn id="17" dur="500" fill="hold"/>
                                        <p:tgtEl>
                                          <p:spTgt spid="314"/>
                                        </p:tgtEl>
                                        <p:attrNameLst>
                                          <p:attrName>ppt_h</p:attrName>
                                        </p:attrNameLst>
                                      </p:cBhvr>
                                      <p:tavLst>
                                        <p:tav tm="0">
                                          <p:val>
                                            <p:fltVal val="0"/>
                                          </p:val>
                                        </p:tav>
                                        <p:tav tm="100000">
                                          <p:val>
                                            <p:strVal val="#ppt_h"/>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336"/>
                                        </p:tgtEl>
                                        <p:attrNameLst>
                                          <p:attrName>style.visibility</p:attrName>
                                        </p:attrNameLst>
                                      </p:cBhvr>
                                      <p:to>
                                        <p:strVal val="visible"/>
                                      </p:to>
                                    </p:set>
                                    <p:animEffect transition="in" filter="fade">
                                      <p:cBhvr>
                                        <p:cTn id="20" dur="500"/>
                                        <p:tgtEl>
                                          <p:spTgt spid="336"/>
                                        </p:tgtEl>
                                      </p:cBhvr>
                                    </p:animEffect>
                                  </p:childTnLst>
                                </p:cTn>
                              </p:par>
                            </p:childTnLst>
                          </p:cTn>
                        </p:par>
                        <p:par>
                          <p:cTn id="21" fill="hold">
                            <p:stCondLst>
                              <p:cond delay="1500"/>
                            </p:stCondLst>
                            <p:childTnLst>
                              <p:par>
                                <p:cTn id="22" presetID="23" presetClass="entr" presetSubtype="16" fill="hold" nodeType="afterEffect">
                                  <p:stCondLst>
                                    <p:cond delay="0"/>
                                  </p:stCondLst>
                                  <p:childTnLst>
                                    <p:set>
                                      <p:cBhvr>
                                        <p:cTn id="23" dur="1" fill="hold">
                                          <p:stCondLst>
                                            <p:cond delay="0"/>
                                          </p:stCondLst>
                                        </p:cTn>
                                        <p:tgtEl>
                                          <p:spTgt spid="323"/>
                                        </p:tgtEl>
                                        <p:attrNameLst>
                                          <p:attrName>style.visibility</p:attrName>
                                        </p:attrNameLst>
                                      </p:cBhvr>
                                      <p:to>
                                        <p:strVal val="visible"/>
                                      </p:to>
                                    </p:set>
                                    <p:anim calcmode="lin" valueType="num">
                                      <p:cBhvr>
                                        <p:cTn id="24" dur="500" fill="hold"/>
                                        <p:tgtEl>
                                          <p:spTgt spid="323"/>
                                        </p:tgtEl>
                                        <p:attrNameLst>
                                          <p:attrName>ppt_w</p:attrName>
                                        </p:attrNameLst>
                                      </p:cBhvr>
                                      <p:tavLst>
                                        <p:tav tm="0">
                                          <p:val>
                                            <p:fltVal val="0"/>
                                          </p:val>
                                        </p:tav>
                                        <p:tav tm="100000">
                                          <p:val>
                                            <p:strVal val="#ppt_w"/>
                                          </p:val>
                                        </p:tav>
                                      </p:tavLst>
                                    </p:anim>
                                    <p:anim calcmode="lin" valueType="num">
                                      <p:cBhvr>
                                        <p:cTn id="25" dur="500" fill="hold"/>
                                        <p:tgtEl>
                                          <p:spTgt spid="323"/>
                                        </p:tgtEl>
                                        <p:attrNameLst>
                                          <p:attrName>ppt_h</p:attrName>
                                        </p:attrNameLst>
                                      </p:cBhvr>
                                      <p:tavLst>
                                        <p:tav tm="0">
                                          <p:val>
                                            <p:fltVal val="0"/>
                                          </p:val>
                                        </p:tav>
                                        <p:tav tm="100000">
                                          <p:val>
                                            <p:strVal val="#ppt_h"/>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333"/>
                                        </p:tgtEl>
                                        <p:attrNameLst>
                                          <p:attrName>style.visibility</p:attrName>
                                        </p:attrNameLst>
                                      </p:cBhvr>
                                      <p:to>
                                        <p:strVal val="visible"/>
                                      </p:to>
                                    </p:set>
                                    <p:animEffect transition="in" filter="fade">
                                      <p:cBhvr>
                                        <p:cTn id="28" dur="500"/>
                                        <p:tgtEl>
                                          <p:spTgt spid="333"/>
                                        </p:tgtEl>
                                      </p:cBhvr>
                                    </p:animEffect>
                                  </p:childTnLst>
                                </p:cTn>
                              </p:par>
                            </p:childTnLst>
                          </p:cTn>
                        </p:par>
                        <p:par>
                          <p:cTn id="29" fill="hold">
                            <p:stCondLst>
                              <p:cond delay="2000"/>
                            </p:stCondLst>
                            <p:childTnLst>
                              <p:par>
                                <p:cTn id="30" presetID="23" presetClass="entr" presetSubtype="16" fill="hold" nodeType="afterEffect">
                                  <p:stCondLst>
                                    <p:cond delay="0"/>
                                  </p:stCondLst>
                                  <p:childTnLst>
                                    <p:set>
                                      <p:cBhvr>
                                        <p:cTn id="31" dur="1" fill="hold">
                                          <p:stCondLst>
                                            <p:cond delay="0"/>
                                          </p:stCondLst>
                                        </p:cTn>
                                        <p:tgtEl>
                                          <p:spTgt spid="320"/>
                                        </p:tgtEl>
                                        <p:attrNameLst>
                                          <p:attrName>style.visibility</p:attrName>
                                        </p:attrNameLst>
                                      </p:cBhvr>
                                      <p:to>
                                        <p:strVal val="visible"/>
                                      </p:to>
                                    </p:set>
                                    <p:anim calcmode="lin" valueType="num">
                                      <p:cBhvr>
                                        <p:cTn id="32" dur="500" fill="hold"/>
                                        <p:tgtEl>
                                          <p:spTgt spid="320"/>
                                        </p:tgtEl>
                                        <p:attrNameLst>
                                          <p:attrName>ppt_w</p:attrName>
                                        </p:attrNameLst>
                                      </p:cBhvr>
                                      <p:tavLst>
                                        <p:tav tm="0">
                                          <p:val>
                                            <p:fltVal val="0"/>
                                          </p:val>
                                        </p:tav>
                                        <p:tav tm="100000">
                                          <p:val>
                                            <p:strVal val="#ppt_w"/>
                                          </p:val>
                                        </p:tav>
                                      </p:tavLst>
                                    </p:anim>
                                    <p:anim calcmode="lin" valueType="num">
                                      <p:cBhvr>
                                        <p:cTn id="33" dur="500" fill="hold"/>
                                        <p:tgtEl>
                                          <p:spTgt spid="320"/>
                                        </p:tgtEl>
                                        <p:attrNameLst>
                                          <p:attrName>ppt_h</p:attrName>
                                        </p:attrNameLst>
                                      </p:cBhvr>
                                      <p:tavLst>
                                        <p:tav tm="0">
                                          <p:val>
                                            <p:fltVal val="0"/>
                                          </p:val>
                                        </p:tav>
                                        <p:tav tm="100000">
                                          <p:val>
                                            <p:strVal val="#ppt_h"/>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339"/>
                                        </p:tgtEl>
                                        <p:attrNameLst>
                                          <p:attrName>style.visibility</p:attrName>
                                        </p:attrNameLst>
                                      </p:cBhvr>
                                      <p:to>
                                        <p:strVal val="visible"/>
                                      </p:to>
                                    </p:set>
                                    <p:animEffect transition="in" filter="fade">
                                      <p:cBhvr>
                                        <p:cTn id="36" dur="500"/>
                                        <p:tgtEl>
                                          <p:spTgt spid="339"/>
                                        </p:tgtEl>
                                      </p:cBhvr>
                                    </p:animEffect>
                                  </p:childTnLst>
                                </p:cTn>
                              </p:par>
                            </p:childTnLst>
                          </p:cTn>
                        </p:par>
                        <p:par>
                          <p:cTn id="37" fill="hold">
                            <p:stCondLst>
                              <p:cond delay="2500"/>
                            </p:stCondLst>
                            <p:childTnLst>
                              <p:par>
                                <p:cTn id="38" presetID="23" presetClass="entr" presetSubtype="16" fill="hold" nodeType="afterEffect">
                                  <p:stCondLst>
                                    <p:cond delay="0"/>
                                  </p:stCondLst>
                                  <p:childTnLst>
                                    <p:set>
                                      <p:cBhvr>
                                        <p:cTn id="39" dur="1" fill="hold">
                                          <p:stCondLst>
                                            <p:cond delay="0"/>
                                          </p:stCondLst>
                                        </p:cTn>
                                        <p:tgtEl>
                                          <p:spTgt spid="317"/>
                                        </p:tgtEl>
                                        <p:attrNameLst>
                                          <p:attrName>style.visibility</p:attrName>
                                        </p:attrNameLst>
                                      </p:cBhvr>
                                      <p:to>
                                        <p:strVal val="visible"/>
                                      </p:to>
                                    </p:set>
                                    <p:anim calcmode="lin" valueType="num">
                                      <p:cBhvr>
                                        <p:cTn id="40" dur="500" fill="hold"/>
                                        <p:tgtEl>
                                          <p:spTgt spid="317"/>
                                        </p:tgtEl>
                                        <p:attrNameLst>
                                          <p:attrName>ppt_w</p:attrName>
                                        </p:attrNameLst>
                                      </p:cBhvr>
                                      <p:tavLst>
                                        <p:tav tm="0">
                                          <p:val>
                                            <p:fltVal val="0"/>
                                          </p:val>
                                        </p:tav>
                                        <p:tav tm="100000">
                                          <p:val>
                                            <p:strVal val="#ppt_w"/>
                                          </p:val>
                                        </p:tav>
                                      </p:tavLst>
                                    </p:anim>
                                    <p:anim calcmode="lin" valueType="num">
                                      <p:cBhvr>
                                        <p:cTn id="41" dur="500" fill="hold"/>
                                        <p:tgtEl>
                                          <p:spTgt spid="3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p:bldP spid="333" grpId="0"/>
      <p:bldP spid="336" grpId="0"/>
      <p:bldP spid="3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378037" y="358474"/>
            <a:ext cx="1133644"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03</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1826141"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a:ea typeface="微软雅黑"/>
              </a:rPr>
              <a:t>三种模型</a:t>
            </a:r>
          </a:p>
        </p:txBody>
      </p:sp>
      <p:sp>
        <p:nvSpPr>
          <p:cNvPr id="32" name="Freeform 171">
            <a:extLst>
              <a:ext uri="{FF2B5EF4-FFF2-40B4-BE49-F238E27FC236}">
                <a16:creationId xmlns:a16="http://schemas.microsoft.com/office/drawing/2014/main" id="{BE9CEB92-BE04-4CB7-B2D9-6A98312FD9F3}"/>
              </a:ext>
            </a:extLst>
          </p:cNvPr>
          <p:cNvSpPr>
            <a:spLocks noEditPoints="1"/>
          </p:cNvSpPr>
          <p:nvPr/>
        </p:nvSpPr>
        <p:spPr bwMode="auto">
          <a:xfrm>
            <a:off x="4798742" y="1955377"/>
            <a:ext cx="488212" cy="418466"/>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97B9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33" name="TextBox 23">
            <a:extLst>
              <a:ext uri="{FF2B5EF4-FFF2-40B4-BE49-F238E27FC236}">
                <a16:creationId xmlns:a16="http://schemas.microsoft.com/office/drawing/2014/main" id="{3568121A-163A-4E43-AAD6-06FEB7775A26}"/>
              </a:ext>
            </a:extLst>
          </p:cNvPr>
          <p:cNvSpPr txBox="1"/>
          <p:nvPr/>
        </p:nvSpPr>
        <p:spPr>
          <a:xfrm>
            <a:off x="5433134" y="1955377"/>
            <a:ext cx="4311367" cy="923330"/>
          </a:xfrm>
          <a:prstGeom prst="rect">
            <a:avLst/>
          </a:prstGeom>
          <a:noFill/>
        </p:spPr>
        <p:txBody>
          <a:bodyPr wrap="square" rtlCol="0">
            <a:spAutoFit/>
          </a:bodyPr>
          <a:lstStyle/>
          <a:p>
            <a:r>
              <a:rPr lang="en-US" altLang="zh-CN" dirty="0">
                <a:latin typeface="方正粗黑宋简体" panose="02000000000000000000" pitchFamily="2" charset="-122"/>
                <a:ea typeface="方正粗黑宋简体" panose="02000000000000000000" pitchFamily="2" charset="-122"/>
              </a:rPr>
              <a:t>1.SH</a:t>
            </a:r>
            <a:r>
              <a:rPr lang="zh-CN" altLang="en-US" dirty="0">
                <a:latin typeface="方正粗黑宋简体" panose="02000000000000000000" pitchFamily="2" charset="-122"/>
                <a:ea typeface="方正粗黑宋简体" panose="02000000000000000000" pitchFamily="2" charset="-122"/>
              </a:rPr>
              <a:t>模型：要考虑早期时间取值以及话题发布时间，凌晨发布和中午发布的早期热度变化情况不同</a:t>
            </a:r>
            <a:endParaRPr lang="en-US" altLang="zh-CN" dirty="0">
              <a:latin typeface="方正粗黑宋简体" panose="02000000000000000000" pitchFamily="2" charset="-122"/>
              <a:ea typeface="方正粗黑宋简体" panose="02000000000000000000" pitchFamily="2" charset="-122"/>
            </a:endParaRPr>
          </a:p>
        </p:txBody>
      </p:sp>
      <p:sp>
        <p:nvSpPr>
          <p:cNvPr id="35" name="TextBox 27">
            <a:extLst>
              <a:ext uri="{FF2B5EF4-FFF2-40B4-BE49-F238E27FC236}">
                <a16:creationId xmlns:a16="http://schemas.microsoft.com/office/drawing/2014/main" id="{BFC35CF0-9801-469C-A929-65B0F88D3ECD}"/>
              </a:ext>
            </a:extLst>
          </p:cNvPr>
          <p:cNvSpPr txBox="1"/>
          <p:nvPr/>
        </p:nvSpPr>
        <p:spPr>
          <a:xfrm>
            <a:off x="5433134" y="4996288"/>
            <a:ext cx="5353235" cy="646331"/>
          </a:xfrm>
          <a:prstGeom prst="rect">
            <a:avLst/>
          </a:prstGeom>
          <a:noFill/>
        </p:spPr>
        <p:txBody>
          <a:bodyPr wrap="square" rtlCol="0">
            <a:spAutoFit/>
          </a:bodyPr>
          <a:lstStyle/>
          <a:p>
            <a:r>
              <a:rPr lang="en-US" altLang="zh-CN" dirty="0">
                <a:latin typeface="方正粗黑宋简体" panose="02000000000000000000" pitchFamily="2" charset="-122"/>
                <a:ea typeface="方正粗黑宋简体" panose="02000000000000000000" pitchFamily="2" charset="-122"/>
              </a:rPr>
              <a:t>3.</a:t>
            </a:r>
            <a:r>
              <a:rPr lang="zh-CN" altLang="en-US" dirty="0">
                <a:latin typeface="方正粗黑宋简体" panose="02000000000000000000" pitchFamily="2" charset="-122"/>
                <a:ea typeface="方正粗黑宋简体" panose="02000000000000000000" pitchFamily="2" charset="-122"/>
              </a:rPr>
              <a:t>用户竞争矩阵模型：引入用户对话题作用的竞争矩阵进行预测</a:t>
            </a:r>
            <a:endParaRPr lang="en-US" altLang="zh-CN" dirty="0">
              <a:latin typeface="方正粗黑宋简体" panose="02000000000000000000" pitchFamily="2" charset="-122"/>
              <a:ea typeface="方正粗黑宋简体" panose="02000000000000000000" pitchFamily="2" charset="-122"/>
            </a:endParaRPr>
          </a:p>
        </p:txBody>
      </p:sp>
      <p:sp>
        <p:nvSpPr>
          <p:cNvPr id="39" name="Freeform 173">
            <a:extLst>
              <a:ext uri="{FF2B5EF4-FFF2-40B4-BE49-F238E27FC236}">
                <a16:creationId xmlns:a16="http://schemas.microsoft.com/office/drawing/2014/main" id="{BCA7B146-9A05-45DC-AC3D-FAD09DC7985A}"/>
              </a:ext>
            </a:extLst>
          </p:cNvPr>
          <p:cNvSpPr>
            <a:spLocks noEditPoints="1"/>
          </p:cNvSpPr>
          <p:nvPr/>
        </p:nvSpPr>
        <p:spPr bwMode="auto">
          <a:xfrm>
            <a:off x="4827322" y="3487216"/>
            <a:ext cx="448091" cy="418466"/>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rgbClr val="476263"/>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40" name="Freeform 130">
            <a:extLst>
              <a:ext uri="{FF2B5EF4-FFF2-40B4-BE49-F238E27FC236}">
                <a16:creationId xmlns:a16="http://schemas.microsoft.com/office/drawing/2014/main" id="{AD975BF2-1248-49E7-B157-B122450CA685}"/>
              </a:ext>
            </a:extLst>
          </p:cNvPr>
          <p:cNvSpPr>
            <a:spLocks noEditPoints="1"/>
          </p:cNvSpPr>
          <p:nvPr/>
        </p:nvSpPr>
        <p:spPr bwMode="auto">
          <a:xfrm>
            <a:off x="4830446" y="5099640"/>
            <a:ext cx="456508" cy="418466"/>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rgbClr val="97B9A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endParaRPr>
          </a:p>
        </p:txBody>
      </p:sp>
      <p:grpSp>
        <p:nvGrpSpPr>
          <p:cNvPr id="41" name="组合 40">
            <a:extLst>
              <a:ext uri="{FF2B5EF4-FFF2-40B4-BE49-F238E27FC236}">
                <a16:creationId xmlns:a16="http://schemas.microsoft.com/office/drawing/2014/main" id="{1C07377D-774F-45AE-94CF-CDB8839A77F5}"/>
              </a:ext>
            </a:extLst>
          </p:cNvPr>
          <p:cNvGrpSpPr/>
          <p:nvPr/>
        </p:nvGrpSpPr>
        <p:grpSpPr>
          <a:xfrm>
            <a:off x="-2071235" y="2066962"/>
            <a:ext cx="7114083" cy="4405550"/>
            <a:chOff x="3356900" y="3497356"/>
            <a:chExt cx="2763405" cy="1723668"/>
          </a:xfrm>
        </p:grpSpPr>
        <p:pic>
          <p:nvPicPr>
            <p:cNvPr id="42" name="Picture 65">
              <a:extLst>
                <a:ext uri="{FF2B5EF4-FFF2-40B4-BE49-F238E27FC236}">
                  <a16:creationId xmlns:a16="http://schemas.microsoft.com/office/drawing/2014/main" id="{9DC33707-933F-4557-B4BD-3A64BC45CAF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6900" y="3497356"/>
              <a:ext cx="2763405" cy="1723668"/>
            </a:xfrm>
            <a:prstGeom prst="rect">
              <a:avLst/>
            </a:prstGeom>
            <a:noFill/>
            <a:ln w="9525">
              <a:noFill/>
              <a:miter lim="800000"/>
              <a:headEnd/>
              <a:tailEnd/>
            </a:ln>
          </p:spPr>
        </p:pic>
        <p:sp>
          <p:nvSpPr>
            <p:cNvPr id="43" name="Rectangle 19">
              <a:extLst>
                <a:ext uri="{FF2B5EF4-FFF2-40B4-BE49-F238E27FC236}">
                  <a16:creationId xmlns:a16="http://schemas.microsoft.com/office/drawing/2014/main" id="{6A0A3B26-ADF1-46DA-BA6B-CB63B41A2451}"/>
                </a:ext>
              </a:extLst>
            </p:cNvPr>
            <p:cNvSpPr/>
            <p:nvPr/>
          </p:nvSpPr>
          <p:spPr>
            <a:xfrm>
              <a:off x="3893483" y="3717042"/>
              <a:ext cx="1680052" cy="105625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algn="ctr" defTabSz="913924"/>
              <a:endParaRPr lang="zh-CN" altLang="zh-CN" sz="1800">
                <a:solidFill>
                  <a:schemeClr val="bg1">
                    <a:lumMod val="65000"/>
                  </a:schemeClr>
                </a:solidFill>
                <a:latin typeface="Arial" panose="020B0604020202020204" pitchFamily="34" charset="0"/>
                <a:ea typeface="宋体" panose="02010600030101010101" pitchFamily="2" charset="-122"/>
                <a:cs typeface="宋体" panose="02010600030101010101" pitchFamily="2" charset="-122"/>
              </a:endParaRPr>
            </a:p>
          </p:txBody>
        </p:sp>
      </p:grpSp>
      <p:sp>
        <p:nvSpPr>
          <p:cNvPr id="13" name="TextBox 27">
            <a:extLst>
              <a:ext uri="{FF2B5EF4-FFF2-40B4-BE49-F238E27FC236}">
                <a16:creationId xmlns:a16="http://schemas.microsoft.com/office/drawing/2014/main" id="{89912A38-B5D4-4F69-8667-6B279171A712}"/>
              </a:ext>
            </a:extLst>
          </p:cNvPr>
          <p:cNvSpPr txBox="1"/>
          <p:nvPr/>
        </p:nvSpPr>
        <p:spPr>
          <a:xfrm>
            <a:off x="5433134" y="3487216"/>
            <a:ext cx="5353235" cy="923330"/>
          </a:xfrm>
          <a:prstGeom prst="rect">
            <a:avLst/>
          </a:prstGeom>
          <a:noFill/>
        </p:spPr>
        <p:txBody>
          <a:bodyPr wrap="square" rtlCol="0">
            <a:spAutoFit/>
          </a:bodyPr>
          <a:lstStyle/>
          <a:p>
            <a:r>
              <a:rPr lang="en-US" altLang="zh-CN" dirty="0">
                <a:latin typeface="方正粗黑宋简体" panose="02000000000000000000" pitchFamily="2" charset="-122"/>
                <a:ea typeface="方正粗黑宋简体" panose="02000000000000000000" pitchFamily="2" charset="-122"/>
              </a:rPr>
              <a:t>2.SH+</a:t>
            </a:r>
            <a:r>
              <a:rPr lang="zh-CN" altLang="en-US" dirty="0">
                <a:latin typeface="方正粗黑宋简体" panose="02000000000000000000" pitchFamily="2" charset="-122"/>
                <a:ea typeface="方正粗黑宋简体" panose="02000000000000000000" pitchFamily="2" charset="-122"/>
              </a:rPr>
              <a:t>强连接模型：</a:t>
            </a:r>
            <a:r>
              <a:rPr lang="en-US" altLang="zh-CN" dirty="0">
                <a:latin typeface="方正粗黑宋简体" panose="02000000000000000000" pitchFamily="2" charset="-122"/>
                <a:ea typeface="方正粗黑宋简体" panose="02000000000000000000" pitchFamily="2" charset="-122"/>
              </a:rPr>
              <a:t>ln s(t</a:t>
            </a:r>
            <a:r>
              <a:rPr lang="en-US" altLang="zh-CN" baseline="-25000" dirty="0">
                <a:latin typeface="方正粗黑宋简体" panose="02000000000000000000" pitchFamily="2" charset="-122"/>
                <a:ea typeface="方正粗黑宋简体" panose="02000000000000000000" pitchFamily="2" charset="-122"/>
              </a:rPr>
              <a:t>r</a:t>
            </a:r>
            <a:r>
              <a:rPr lang="en-US" altLang="zh-CN" dirty="0">
                <a:latin typeface="方正粗黑宋简体" panose="02000000000000000000" pitchFamily="2" charset="-122"/>
                <a:ea typeface="方正粗黑宋简体" panose="02000000000000000000" pitchFamily="2" charset="-122"/>
              </a:rPr>
              <a:t>)=b</a:t>
            </a:r>
            <a:r>
              <a:rPr lang="en-US" altLang="zh-CN" baseline="-25000" dirty="0">
                <a:latin typeface="方正粗黑宋简体" panose="02000000000000000000" pitchFamily="2" charset="-122"/>
                <a:ea typeface="方正粗黑宋简体" panose="02000000000000000000" pitchFamily="2" charset="-122"/>
              </a:rPr>
              <a:t>1</a:t>
            </a:r>
            <a:r>
              <a:rPr lang="en-US" altLang="zh-CN" dirty="0">
                <a:latin typeface="方正粗黑宋简体" panose="02000000000000000000" pitchFamily="2" charset="-122"/>
                <a:ea typeface="方正粗黑宋简体" panose="02000000000000000000" pitchFamily="2" charset="-122"/>
              </a:rPr>
              <a:t> ln s(</a:t>
            </a:r>
            <a:r>
              <a:rPr lang="en-US" altLang="zh-CN" dirty="0" err="1">
                <a:latin typeface="方正粗黑宋简体" panose="02000000000000000000" pitchFamily="2" charset="-122"/>
                <a:ea typeface="方正粗黑宋简体" panose="02000000000000000000" pitchFamily="2" charset="-122"/>
              </a:rPr>
              <a:t>t</a:t>
            </a:r>
            <a:r>
              <a:rPr lang="en-US" altLang="zh-CN" baseline="-25000" dirty="0" err="1">
                <a:latin typeface="方正粗黑宋简体" panose="02000000000000000000" pitchFamily="2" charset="-122"/>
                <a:ea typeface="方正粗黑宋简体" panose="02000000000000000000" pitchFamily="2" charset="-122"/>
              </a:rPr>
              <a:t>i</a:t>
            </a:r>
            <a:r>
              <a:rPr lang="en-US" altLang="zh-CN" dirty="0">
                <a:latin typeface="方正粗黑宋简体" panose="02000000000000000000" pitchFamily="2" charset="-122"/>
                <a:ea typeface="方正粗黑宋简体" panose="02000000000000000000" pitchFamily="2" charset="-122"/>
              </a:rPr>
              <a:t>)+b</a:t>
            </a:r>
            <a:r>
              <a:rPr lang="en-US" altLang="zh-CN" baseline="-25000" dirty="0">
                <a:latin typeface="方正粗黑宋简体" panose="02000000000000000000" pitchFamily="2" charset="-122"/>
                <a:ea typeface="方正粗黑宋简体" panose="02000000000000000000" pitchFamily="2" charset="-122"/>
              </a:rPr>
              <a:t>2</a:t>
            </a:r>
            <a:r>
              <a:rPr lang="en-US" altLang="zh-CN" dirty="0">
                <a:latin typeface="方正粗黑宋简体" panose="02000000000000000000" pitchFamily="2" charset="-122"/>
                <a:ea typeface="方正粗黑宋简体" panose="02000000000000000000" pitchFamily="2" charset="-122"/>
              </a:rPr>
              <a:t> </a:t>
            </a:r>
            <a:r>
              <a:rPr lang="en-US" altLang="zh-CN" dirty="0" err="1">
                <a:latin typeface="方正粗黑宋简体" panose="02000000000000000000" pitchFamily="2" charset="-122"/>
                <a:ea typeface="方正粗黑宋简体" panose="02000000000000000000" pitchFamily="2" charset="-122"/>
              </a:rPr>
              <a:t>lnq</a:t>
            </a:r>
            <a:r>
              <a:rPr lang="en-US" altLang="zh-CN" dirty="0">
                <a:latin typeface="方正粗黑宋简体" panose="02000000000000000000" pitchFamily="2" charset="-122"/>
                <a:ea typeface="方正粗黑宋简体" panose="02000000000000000000" pitchFamily="2" charset="-122"/>
              </a:rPr>
              <a:t>(</a:t>
            </a:r>
            <a:r>
              <a:rPr lang="en-US" altLang="zh-CN" dirty="0" err="1">
                <a:latin typeface="方正粗黑宋简体" panose="02000000000000000000" pitchFamily="2" charset="-122"/>
                <a:ea typeface="方正粗黑宋简体" panose="02000000000000000000" pitchFamily="2" charset="-122"/>
              </a:rPr>
              <a:t>t</a:t>
            </a:r>
            <a:r>
              <a:rPr lang="en-US" altLang="zh-CN" baseline="-25000" dirty="0" err="1">
                <a:latin typeface="方正粗黑宋简体" panose="02000000000000000000" pitchFamily="2" charset="-122"/>
                <a:ea typeface="方正粗黑宋简体" panose="02000000000000000000" pitchFamily="2" charset="-122"/>
              </a:rPr>
              <a:t>i</a:t>
            </a:r>
            <a:r>
              <a:rPr lang="en-US" altLang="zh-CN" dirty="0" err="1">
                <a:latin typeface="方正粗黑宋简体" panose="02000000000000000000" pitchFamily="2" charset="-122"/>
                <a:ea typeface="方正粗黑宋简体" panose="02000000000000000000" pitchFamily="2" charset="-122"/>
              </a:rPr>
              <a:t>,p</a:t>
            </a:r>
            <a:r>
              <a:rPr lang="en-US" altLang="zh-CN" dirty="0">
                <a:latin typeface="方正粗黑宋简体" panose="02000000000000000000" pitchFamily="2" charset="-122"/>
                <a:ea typeface="方正粗黑宋简体" panose="02000000000000000000" pitchFamily="2" charset="-122"/>
              </a:rPr>
              <a:t>)+b</a:t>
            </a:r>
            <a:r>
              <a:rPr lang="en-US" altLang="zh-CN" baseline="-25000" dirty="0">
                <a:latin typeface="方正粗黑宋简体" panose="02000000000000000000" pitchFamily="2" charset="-122"/>
                <a:ea typeface="方正粗黑宋简体" panose="02000000000000000000" pitchFamily="2" charset="-122"/>
              </a:rPr>
              <a:t>3 </a:t>
            </a:r>
            <a:r>
              <a:rPr lang="zh-CN" altLang="en-US" dirty="0">
                <a:latin typeface="方正粗黑宋简体" panose="02000000000000000000" pitchFamily="2" charset="-122"/>
                <a:ea typeface="方正粗黑宋简体" panose="02000000000000000000" pitchFamily="2" charset="-122"/>
              </a:rPr>
              <a:t>其中</a:t>
            </a:r>
            <a:r>
              <a:rPr lang="en-US" altLang="zh-CN" dirty="0">
                <a:latin typeface="方正粗黑宋简体" panose="02000000000000000000" pitchFamily="2" charset="-122"/>
                <a:ea typeface="方正粗黑宋简体" panose="02000000000000000000" pitchFamily="2" charset="-122"/>
              </a:rPr>
              <a:t>b2</a:t>
            </a:r>
            <a:r>
              <a:rPr lang="zh-CN" altLang="en-US" dirty="0">
                <a:latin typeface="方正粗黑宋简体" panose="02000000000000000000" pitchFamily="2" charset="-122"/>
                <a:ea typeface="方正粗黑宋简体" panose="02000000000000000000" pitchFamily="2" charset="-122"/>
              </a:rPr>
              <a:t>项表示</a:t>
            </a:r>
            <a:r>
              <a:rPr lang="en-US" altLang="zh-CN" dirty="0" err="1">
                <a:latin typeface="方正粗黑宋简体" panose="02000000000000000000" pitchFamily="2" charset="-122"/>
                <a:ea typeface="方正粗黑宋简体" panose="02000000000000000000" pitchFamily="2" charset="-122"/>
              </a:rPr>
              <a:t>ti</a:t>
            </a:r>
            <a:r>
              <a:rPr lang="zh-CN" altLang="en-US" dirty="0">
                <a:latin typeface="方正粗黑宋简体" panose="02000000000000000000" pitchFamily="2" charset="-122"/>
                <a:ea typeface="方正粗黑宋简体" panose="02000000000000000000" pitchFamily="2" charset="-122"/>
              </a:rPr>
              <a:t>时刻转发（评论）中强连接用户所占比例</a:t>
            </a:r>
            <a:endParaRPr lang="en-US" altLang="zh-CN" dirty="0">
              <a:latin typeface="方正粗黑宋简体" panose="02000000000000000000" pitchFamily="2" charset="-122"/>
              <a:ea typeface="方正粗黑宋简体" panose="02000000000000000000" pitchFamily="2" charset="-122"/>
            </a:endParaRPr>
          </a:p>
        </p:txBody>
      </p:sp>
    </p:spTree>
    <p:extLst>
      <p:ext uri="{BB962C8B-B14F-4D97-AF65-F5344CB8AC3E}">
        <p14:creationId xmlns:p14="http://schemas.microsoft.com/office/powerpoint/2010/main" val="95103238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5" grpId="0"/>
      <p:bldP spid="39" grpId="0" animBg="1"/>
      <p:bldP spid="40"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03</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5822428"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a:ea typeface="微软雅黑"/>
              </a:rPr>
              <a:t>回归模型：</a:t>
            </a:r>
            <a:r>
              <a:rPr lang="en-US" altLang="zh-CN" sz="3200" b="1" dirty="0" err="1">
                <a:solidFill>
                  <a:srgbClr val="476263"/>
                </a:solidFill>
                <a:latin typeface="Arial"/>
                <a:ea typeface="微软雅黑"/>
              </a:rPr>
              <a:t>Stacking+Bagging</a:t>
            </a:r>
            <a:endParaRPr lang="zh-CN" altLang="en-US" sz="3200" b="1" dirty="0">
              <a:solidFill>
                <a:srgbClr val="476263"/>
              </a:solidFill>
              <a:latin typeface="Arial"/>
              <a:ea typeface="微软雅黑"/>
            </a:endParaRPr>
          </a:p>
        </p:txBody>
      </p:sp>
      <p:sp>
        <p:nvSpPr>
          <p:cNvPr id="32" name="Line 20">
            <a:extLst>
              <a:ext uri="{FF2B5EF4-FFF2-40B4-BE49-F238E27FC236}">
                <a16:creationId xmlns:a16="http://schemas.microsoft.com/office/drawing/2014/main" id="{9060DC04-AA07-4DC5-A1AA-AB4839E189C7}"/>
              </a:ext>
            </a:extLst>
          </p:cNvPr>
          <p:cNvSpPr>
            <a:spLocks noChangeShapeType="1"/>
          </p:cNvSpPr>
          <p:nvPr/>
        </p:nvSpPr>
        <p:spPr bwMode="auto">
          <a:xfrm flipH="1" flipV="1">
            <a:off x="3474716" y="5089001"/>
            <a:ext cx="2541771" cy="0"/>
          </a:xfrm>
          <a:prstGeom prst="line">
            <a:avLst/>
          </a:prstGeom>
          <a:noFill/>
          <a:ln w="9525" cap="rnd">
            <a:solidFill>
              <a:srgbClr val="476263"/>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686994">
              <a:defRPr/>
            </a:pPr>
            <a:endParaRPr lang="zh-CN" altLang="en-US" sz="1353"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Line 21">
            <a:extLst>
              <a:ext uri="{FF2B5EF4-FFF2-40B4-BE49-F238E27FC236}">
                <a16:creationId xmlns:a16="http://schemas.microsoft.com/office/drawing/2014/main" id="{E17889F9-D5CE-41DA-88D2-904362BC95CB}"/>
              </a:ext>
            </a:extLst>
          </p:cNvPr>
          <p:cNvSpPr>
            <a:spLocks noChangeShapeType="1"/>
          </p:cNvSpPr>
          <p:nvPr/>
        </p:nvSpPr>
        <p:spPr bwMode="auto">
          <a:xfrm flipH="1" flipV="1">
            <a:off x="3174762" y="2421859"/>
            <a:ext cx="2841724" cy="0"/>
          </a:xfrm>
          <a:prstGeom prst="line">
            <a:avLst/>
          </a:prstGeom>
          <a:noFill/>
          <a:ln w="9525" cap="rnd">
            <a:solidFill>
              <a:srgbClr val="476263"/>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686994">
              <a:defRPr/>
            </a:pPr>
            <a:endParaRPr lang="zh-CN" altLang="en-US" sz="1353"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Line 22">
            <a:extLst>
              <a:ext uri="{FF2B5EF4-FFF2-40B4-BE49-F238E27FC236}">
                <a16:creationId xmlns:a16="http://schemas.microsoft.com/office/drawing/2014/main" id="{843862EE-8AB6-4DEC-A37E-C4E5D2F523E4}"/>
              </a:ext>
            </a:extLst>
          </p:cNvPr>
          <p:cNvSpPr>
            <a:spLocks noChangeShapeType="1"/>
          </p:cNvSpPr>
          <p:nvPr/>
        </p:nvSpPr>
        <p:spPr bwMode="auto">
          <a:xfrm flipH="1" flipV="1">
            <a:off x="2913589" y="3795424"/>
            <a:ext cx="3102898" cy="0"/>
          </a:xfrm>
          <a:prstGeom prst="line">
            <a:avLst/>
          </a:prstGeom>
          <a:noFill/>
          <a:ln w="9525" cap="rnd">
            <a:solidFill>
              <a:srgbClr val="476263"/>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686994">
              <a:defRPr/>
            </a:pPr>
            <a:endParaRPr lang="zh-CN" altLang="en-US" sz="1353"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4">
            <a:extLst>
              <a:ext uri="{FF2B5EF4-FFF2-40B4-BE49-F238E27FC236}">
                <a16:creationId xmlns:a16="http://schemas.microsoft.com/office/drawing/2014/main" id="{4142ACEB-6172-4064-A0D9-E09121357332}"/>
              </a:ext>
            </a:extLst>
          </p:cNvPr>
          <p:cNvGrpSpPr/>
          <p:nvPr/>
        </p:nvGrpSpPr>
        <p:grpSpPr>
          <a:xfrm>
            <a:off x="1149106" y="4055605"/>
            <a:ext cx="3888956" cy="1991536"/>
            <a:chOff x="1047907" y="3811318"/>
            <a:chExt cx="3673475" cy="1881188"/>
          </a:xfrm>
          <a:effectLst>
            <a:outerShdw blurRad="152400" dist="317500" dir="5400000" sx="90000" sy="-19000" rotWithShape="0">
              <a:prstClr val="black">
                <a:alpha val="15000"/>
              </a:prstClr>
            </a:outerShdw>
          </a:effectLst>
        </p:grpSpPr>
        <p:grpSp>
          <p:nvGrpSpPr>
            <p:cNvPr id="42" name="Group 5">
              <a:extLst>
                <a:ext uri="{FF2B5EF4-FFF2-40B4-BE49-F238E27FC236}">
                  <a16:creationId xmlns:a16="http://schemas.microsoft.com/office/drawing/2014/main" id="{8DD8DAF3-0E37-4681-BF12-901079A18AE4}"/>
                </a:ext>
              </a:extLst>
            </p:cNvPr>
            <p:cNvGrpSpPr>
              <a:grpSpLocks/>
            </p:cNvGrpSpPr>
            <p:nvPr/>
          </p:nvGrpSpPr>
          <p:grpSpPr bwMode="auto">
            <a:xfrm>
              <a:off x="1047907" y="3965306"/>
              <a:ext cx="3673475" cy="1727200"/>
              <a:chOff x="1728" y="3024"/>
              <a:chExt cx="2304" cy="1080"/>
            </a:xfrm>
          </p:grpSpPr>
          <p:sp>
            <p:nvSpPr>
              <p:cNvPr id="44" name="Freeform 5">
                <a:extLst>
                  <a:ext uri="{FF2B5EF4-FFF2-40B4-BE49-F238E27FC236}">
                    <a16:creationId xmlns:a16="http://schemas.microsoft.com/office/drawing/2014/main" id="{1CE50F96-AFA0-464D-886D-A9764B0BC762}"/>
                  </a:ext>
                </a:extLst>
              </p:cNvPr>
              <p:cNvSpPr>
                <a:spLocks/>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rgbClr val="97B9A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lnSpc>
                    <a:spcPct val="120000"/>
                  </a:lnSpc>
                </a:pPr>
                <a:endParaRPr lang="zh-CN" altLang="en-US" sz="586"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6">
                <a:extLst>
                  <a:ext uri="{FF2B5EF4-FFF2-40B4-BE49-F238E27FC236}">
                    <a16:creationId xmlns:a16="http://schemas.microsoft.com/office/drawing/2014/main" id="{5F63EE35-29EE-4799-8E4E-0987E11B8079}"/>
                  </a:ext>
                </a:extLst>
              </p:cNvPr>
              <p:cNvSpPr>
                <a:spLocks/>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just">
                  <a:lnSpc>
                    <a:spcPct val="120000"/>
                  </a:lnSpc>
                </a:pPr>
                <a:endParaRPr lang="zh-CN" altLang="en-US" sz="586"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Oval 7">
              <a:extLst>
                <a:ext uri="{FF2B5EF4-FFF2-40B4-BE49-F238E27FC236}">
                  <a16:creationId xmlns:a16="http://schemas.microsoft.com/office/drawing/2014/main" id="{05B1A577-7306-45FC-B5D3-95232DC338C6}"/>
                </a:ext>
              </a:extLst>
            </p:cNvPr>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algn="just" defTabSz="686994" eaLnBrk="1" fontAlgn="base" hangingPunct="1">
                <a:spcBef>
                  <a:spcPts val="0"/>
                </a:spcBef>
                <a:buClrTx/>
                <a:buSzTx/>
                <a:buNone/>
                <a:defRPr/>
              </a:pPr>
              <a:endParaRPr lang="zh-CN" altLang="en-US" sz="586" b="0" kern="0">
                <a:solidFill>
                  <a:srgbClr val="000000"/>
                </a:solidFill>
                <a:latin typeface="Arial" panose="020B0604020202020204" pitchFamily="34" charset="0"/>
                <a:cs typeface="+mn-ea"/>
                <a:sym typeface="Arial" panose="020B0604020202020204" pitchFamily="34" charset="0"/>
              </a:endParaRPr>
            </a:p>
          </p:txBody>
        </p:sp>
      </p:grpSp>
      <p:grpSp>
        <p:nvGrpSpPr>
          <p:cNvPr id="46" name="Group 9">
            <a:extLst>
              <a:ext uri="{FF2B5EF4-FFF2-40B4-BE49-F238E27FC236}">
                <a16:creationId xmlns:a16="http://schemas.microsoft.com/office/drawing/2014/main" id="{0AEFE0B2-A49B-4C89-862E-D798B28216EC}"/>
              </a:ext>
            </a:extLst>
          </p:cNvPr>
          <p:cNvGrpSpPr/>
          <p:nvPr/>
        </p:nvGrpSpPr>
        <p:grpSpPr>
          <a:xfrm>
            <a:off x="1778499" y="2890411"/>
            <a:ext cx="2630171" cy="1631881"/>
            <a:chOff x="1659095" y="2788969"/>
            <a:chExt cx="2484437" cy="1541462"/>
          </a:xfrm>
        </p:grpSpPr>
        <p:grpSp>
          <p:nvGrpSpPr>
            <p:cNvPr id="47" name="Group 8">
              <a:extLst>
                <a:ext uri="{FF2B5EF4-FFF2-40B4-BE49-F238E27FC236}">
                  <a16:creationId xmlns:a16="http://schemas.microsoft.com/office/drawing/2014/main" id="{7399C8EE-AD17-49F7-B722-2306C25FA9B5}"/>
                </a:ext>
              </a:extLst>
            </p:cNvPr>
            <p:cNvGrpSpPr>
              <a:grpSpLocks/>
            </p:cNvGrpSpPr>
            <p:nvPr/>
          </p:nvGrpSpPr>
          <p:grpSpPr bwMode="auto">
            <a:xfrm>
              <a:off x="1659095" y="2957244"/>
              <a:ext cx="2484437" cy="1373187"/>
              <a:chOff x="2016" y="1944"/>
              <a:chExt cx="1728" cy="936"/>
            </a:xfrm>
          </p:grpSpPr>
          <p:sp>
            <p:nvSpPr>
              <p:cNvPr id="49" name="Freeform 9">
                <a:extLst>
                  <a:ext uri="{FF2B5EF4-FFF2-40B4-BE49-F238E27FC236}">
                    <a16:creationId xmlns:a16="http://schemas.microsoft.com/office/drawing/2014/main" id="{4ABB2AF4-0819-40F8-99FC-75D0D3729F8B}"/>
                  </a:ext>
                </a:extLst>
              </p:cNvPr>
              <p:cNvSpPr>
                <a:spLocks/>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rgbClr val="4762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lnSpc>
                    <a:spcPct val="120000"/>
                  </a:lnSpc>
                </a:pPr>
                <a:endParaRPr lang="zh-CN" altLang="en-US" sz="586"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0">
                <a:extLst>
                  <a:ext uri="{FF2B5EF4-FFF2-40B4-BE49-F238E27FC236}">
                    <a16:creationId xmlns:a16="http://schemas.microsoft.com/office/drawing/2014/main" id="{93FCFB22-E721-4523-93A2-1635961D90F2}"/>
                  </a:ext>
                </a:extLst>
              </p:cNvPr>
              <p:cNvSpPr>
                <a:spLocks/>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just">
                  <a:lnSpc>
                    <a:spcPct val="120000"/>
                  </a:lnSpc>
                </a:pPr>
                <a:endParaRPr lang="zh-CN" altLang="en-US" sz="586"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8" name="Oval 11">
              <a:extLst>
                <a:ext uri="{FF2B5EF4-FFF2-40B4-BE49-F238E27FC236}">
                  <a16:creationId xmlns:a16="http://schemas.microsoft.com/office/drawing/2014/main" id="{71803A9D-2C64-456C-8B6A-ED39B41B6231}"/>
                </a:ext>
              </a:extLst>
            </p:cNvPr>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algn="just" defTabSz="686994" eaLnBrk="1" fontAlgn="base" hangingPunct="1">
                <a:spcBef>
                  <a:spcPts val="0"/>
                </a:spcBef>
                <a:buClrTx/>
                <a:buSzTx/>
                <a:buNone/>
                <a:defRPr/>
              </a:pPr>
              <a:endParaRPr lang="zh-CN" altLang="en-US" sz="586" b="0" kern="0">
                <a:solidFill>
                  <a:srgbClr val="000000"/>
                </a:solidFill>
                <a:latin typeface="Arial" panose="020B0604020202020204" pitchFamily="34" charset="0"/>
                <a:cs typeface="+mn-ea"/>
                <a:sym typeface="Arial" panose="020B0604020202020204" pitchFamily="34" charset="0"/>
              </a:endParaRPr>
            </a:p>
          </p:txBody>
        </p:sp>
      </p:grpSp>
      <p:sp>
        <p:nvSpPr>
          <p:cNvPr id="51" name="Freeform 12">
            <a:extLst>
              <a:ext uri="{FF2B5EF4-FFF2-40B4-BE49-F238E27FC236}">
                <a16:creationId xmlns:a16="http://schemas.microsoft.com/office/drawing/2014/main" id="{7ED2D2DA-9851-4C40-9485-43876D394E62}"/>
              </a:ext>
            </a:extLst>
          </p:cNvPr>
          <p:cNvSpPr>
            <a:spLocks/>
          </p:cNvSpPr>
          <p:nvPr/>
        </p:nvSpPr>
        <p:spPr bwMode="auto">
          <a:xfrm>
            <a:off x="2336464" y="1649667"/>
            <a:ext cx="1514240" cy="1552897"/>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rgbClr val="97B9A1"/>
          </a:solidFill>
          <a:ln>
            <a:noFill/>
          </a:ln>
        </p:spPr>
        <p:txBody>
          <a:bodyPr wrap="none" anchor="ctr"/>
          <a:lstStyle/>
          <a:p>
            <a:pPr algn="just" defTabSz="686994">
              <a:lnSpc>
                <a:spcPct val="120000"/>
              </a:lnSpc>
              <a:defRPr/>
            </a:pPr>
            <a:endParaRPr lang="zh-CN" altLang="en-US" sz="586"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9">
            <a:extLst>
              <a:ext uri="{FF2B5EF4-FFF2-40B4-BE49-F238E27FC236}">
                <a16:creationId xmlns:a16="http://schemas.microsoft.com/office/drawing/2014/main" id="{DABE7999-6B04-4809-B61D-FBE375021E47}"/>
              </a:ext>
            </a:extLst>
          </p:cNvPr>
          <p:cNvSpPr>
            <a:spLocks noEditPoints="1"/>
          </p:cNvSpPr>
          <p:nvPr/>
        </p:nvSpPr>
        <p:spPr bwMode="auto">
          <a:xfrm>
            <a:off x="2850812" y="3795424"/>
            <a:ext cx="485544" cy="468854"/>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68696" tIns="34347" rIns="68696" bIns="34347" numCol="1" anchor="t" anchorCtr="0" compatLnSpc="1">
            <a:prstTxWarp prst="textNoShape">
              <a:avLst/>
            </a:prstTxWarp>
          </a:bodyPr>
          <a:lstStyle/>
          <a:p>
            <a:pPr algn="just">
              <a:lnSpc>
                <a:spcPct val="120000"/>
              </a:lnSpc>
            </a:pPr>
            <a:endParaRPr lang="id-ID" sz="586">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11">
            <a:extLst>
              <a:ext uri="{FF2B5EF4-FFF2-40B4-BE49-F238E27FC236}">
                <a16:creationId xmlns:a16="http://schemas.microsoft.com/office/drawing/2014/main" id="{4C5A20B6-3BDC-481B-8EE1-974CF873F02D}"/>
              </a:ext>
            </a:extLst>
          </p:cNvPr>
          <p:cNvSpPr>
            <a:spLocks noChangeAspect="1" noEditPoints="1"/>
          </p:cNvSpPr>
          <p:nvPr/>
        </p:nvSpPr>
        <p:spPr bwMode="auto">
          <a:xfrm>
            <a:off x="2839742" y="2545162"/>
            <a:ext cx="507684" cy="508222"/>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68696" tIns="34347" rIns="68696" bIns="34347" numCol="1" anchor="t" anchorCtr="0" compatLnSpc="1">
            <a:prstTxWarp prst="textNoShape">
              <a:avLst/>
            </a:prstTxWarp>
          </a:bodyPr>
          <a:lstStyle/>
          <a:p>
            <a:pPr algn="just">
              <a:lnSpc>
                <a:spcPct val="120000"/>
              </a:lnSpc>
            </a:pPr>
            <a:endParaRPr lang="en-US" sz="586"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4" name="Group 21">
            <a:extLst>
              <a:ext uri="{FF2B5EF4-FFF2-40B4-BE49-F238E27FC236}">
                <a16:creationId xmlns:a16="http://schemas.microsoft.com/office/drawing/2014/main" id="{3CB7CC83-7719-403B-B6F9-1AE5893E9DDB}"/>
              </a:ext>
            </a:extLst>
          </p:cNvPr>
          <p:cNvGrpSpPr/>
          <p:nvPr/>
        </p:nvGrpSpPr>
        <p:grpSpPr>
          <a:xfrm>
            <a:off x="2854605" y="5075318"/>
            <a:ext cx="477959" cy="468854"/>
            <a:chOff x="6786562" y="796925"/>
            <a:chExt cx="500063" cy="490538"/>
          </a:xfrm>
          <a:solidFill>
            <a:schemeClr val="bg1"/>
          </a:solidFill>
        </p:grpSpPr>
        <p:sp>
          <p:nvSpPr>
            <p:cNvPr id="55" name="Freeform 27">
              <a:extLst>
                <a:ext uri="{FF2B5EF4-FFF2-40B4-BE49-F238E27FC236}">
                  <a16:creationId xmlns:a16="http://schemas.microsoft.com/office/drawing/2014/main" id="{C6BA0664-41E6-4FDE-B68C-91642E9241A0}"/>
                </a:ext>
              </a:extLst>
            </p:cNvPr>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96" tIns="34347" rIns="68696" bIns="34347" numCol="1" anchor="t" anchorCtr="0" compatLnSpc="1">
              <a:prstTxWarp prst="textNoShape">
                <a:avLst/>
              </a:prstTxWarp>
            </a:bodyPr>
            <a:lstStyle/>
            <a:p>
              <a:pPr algn="just">
                <a:lnSpc>
                  <a:spcPct val="120000"/>
                </a:lnSpc>
              </a:pPr>
              <a:endParaRPr lang="id-ID" sz="586">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28">
              <a:extLst>
                <a:ext uri="{FF2B5EF4-FFF2-40B4-BE49-F238E27FC236}">
                  <a16:creationId xmlns:a16="http://schemas.microsoft.com/office/drawing/2014/main" id="{7AA69B73-D766-4276-9EA3-AE2B7F0D6691}"/>
                </a:ext>
              </a:extLst>
            </p:cNvPr>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96" tIns="34347" rIns="68696" bIns="34347" numCol="1" anchor="t" anchorCtr="0" compatLnSpc="1">
              <a:prstTxWarp prst="textNoShape">
                <a:avLst/>
              </a:prstTxWarp>
            </a:bodyPr>
            <a:lstStyle/>
            <a:p>
              <a:pPr algn="just">
                <a:lnSpc>
                  <a:spcPct val="120000"/>
                </a:lnSpc>
              </a:pPr>
              <a:endParaRPr lang="id-ID" sz="586">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29">
              <a:extLst>
                <a:ext uri="{FF2B5EF4-FFF2-40B4-BE49-F238E27FC236}">
                  <a16:creationId xmlns:a16="http://schemas.microsoft.com/office/drawing/2014/main" id="{2C8DFDEF-B420-48B8-9056-33549789BE62}"/>
                </a:ext>
              </a:extLst>
            </p:cNvPr>
            <p:cNvSpPr>
              <a:spLocks/>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96" tIns="34347" rIns="68696" bIns="34347" numCol="1" anchor="t" anchorCtr="0" compatLnSpc="1">
              <a:prstTxWarp prst="textNoShape">
                <a:avLst/>
              </a:prstTxWarp>
            </a:bodyPr>
            <a:lstStyle/>
            <a:p>
              <a:pPr algn="just">
                <a:lnSpc>
                  <a:spcPct val="120000"/>
                </a:lnSpc>
              </a:pPr>
              <a:endParaRPr lang="id-ID" sz="586">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0">
              <a:extLst>
                <a:ext uri="{FF2B5EF4-FFF2-40B4-BE49-F238E27FC236}">
                  <a16:creationId xmlns:a16="http://schemas.microsoft.com/office/drawing/2014/main" id="{72588783-A2C0-49CB-90A7-B488A9CC2935}"/>
                </a:ext>
              </a:extLst>
            </p:cNvPr>
            <p:cNvSpPr>
              <a:spLocks/>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96" tIns="34347" rIns="68696" bIns="34347" numCol="1" anchor="t" anchorCtr="0" compatLnSpc="1">
              <a:prstTxWarp prst="textNoShape">
                <a:avLst/>
              </a:prstTxWarp>
            </a:bodyPr>
            <a:lstStyle/>
            <a:p>
              <a:pPr algn="just">
                <a:lnSpc>
                  <a:spcPct val="120000"/>
                </a:lnSpc>
              </a:pPr>
              <a:endParaRPr lang="id-ID" sz="586">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Rectangle 70">
            <a:extLst>
              <a:ext uri="{FF2B5EF4-FFF2-40B4-BE49-F238E27FC236}">
                <a16:creationId xmlns:a16="http://schemas.microsoft.com/office/drawing/2014/main" id="{E0C14597-3C0E-46B2-B311-E12AABDECDCC}"/>
              </a:ext>
            </a:extLst>
          </p:cNvPr>
          <p:cNvSpPr>
            <a:spLocks noChangeArrowheads="1"/>
          </p:cNvSpPr>
          <p:nvPr/>
        </p:nvSpPr>
        <p:spPr bwMode="auto">
          <a:xfrm>
            <a:off x="7291827" y="2206608"/>
            <a:ext cx="2493818" cy="3385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b="1" noProof="1">
                <a:solidFill>
                  <a:schemeClr val="tx1"/>
                </a:solidFill>
                <a:latin typeface="Open Sans" panose="020B0606030504020204" pitchFamily="34" charset="0"/>
                <a:ea typeface="Open Sans" panose="020B0606030504020204" pitchFamily="34" charset="0"/>
                <a:cs typeface="Open Sans" panose="020B0606030504020204" pitchFamily="34" charset="0"/>
              </a:rPr>
              <a:t>线性回归模型</a:t>
            </a:r>
            <a:endParaRPr lang="en-US" altLang="zh-CN" sz="1600" b="1" noProof="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2" name="组合 61">
            <a:extLst>
              <a:ext uri="{FF2B5EF4-FFF2-40B4-BE49-F238E27FC236}">
                <a16:creationId xmlns:a16="http://schemas.microsoft.com/office/drawing/2014/main" id="{B08EEC39-625A-4597-8DBD-57FE9E9D27AC}"/>
              </a:ext>
            </a:extLst>
          </p:cNvPr>
          <p:cNvGrpSpPr/>
          <p:nvPr/>
        </p:nvGrpSpPr>
        <p:grpSpPr>
          <a:xfrm>
            <a:off x="6249625" y="2055255"/>
            <a:ext cx="906541" cy="669859"/>
            <a:chOff x="7335311" y="3689798"/>
            <a:chExt cx="906541" cy="669859"/>
          </a:xfrm>
          <a:effectLst/>
        </p:grpSpPr>
        <p:sp>
          <p:nvSpPr>
            <p:cNvPr id="63" name="椭圆 62">
              <a:extLst>
                <a:ext uri="{FF2B5EF4-FFF2-40B4-BE49-F238E27FC236}">
                  <a16:creationId xmlns:a16="http://schemas.microsoft.com/office/drawing/2014/main" id="{B483945D-0C73-443E-9090-E5629EB09CC1}"/>
                </a:ext>
              </a:extLst>
            </p:cNvPr>
            <p:cNvSpPr/>
            <p:nvPr/>
          </p:nvSpPr>
          <p:spPr>
            <a:xfrm>
              <a:off x="7458640" y="3689798"/>
              <a:ext cx="669859" cy="669859"/>
            </a:xfrm>
            <a:prstGeom prst="ellipse">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sp>
          <p:nvSpPr>
            <p:cNvPr id="64" name="59">
              <a:extLst>
                <a:ext uri="{FF2B5EF4-FFF2-40B4-BE49-F238E27FC236}">
                  <a16:creationId xmlns:a16="http://schemas.microsoft.com/office/drawing/2014/main" id="{8DFFA40C-DA5C-409F-B64D-5606B17D2849}"/>
                </a:ext>
              </a:extLst>
            </p:cNvPr>
            <p:cNvSpPr/>
            <p:nvPr/>
          </p:nvSpPr>
          <p:spPr>
            <a:xfrm>
              <a:off x="7335311" y="3689798"/>
              <a:ext cx="906541" cy="615553"/>
            </a:xfrm>
            <a:prstGeom prst="rect">
              <a:avLst/>
            </a:prstGeom>
          </p:spPr>
          <p:txBody>
            <a:bodyPr wrap="square" lIns="0" tIns="0" rIns="0" bIns="0">
              <a:spAutoFit/>
            </a:bodyPr>
            <a:lstStyle/>
            <a:p>
              <a:pPr algn="ctr"/>
              <a:r>
                <a:rPr lang="en-US" altLang="zh-CN" sz="4000" dirty="0">
                  <a:solidFill>
                    <a:schemeClr val="bg1"/>
                  </a:solidFill>
                  <a:latin typeface="Arial" panose="020B0604020202020204" pitchFamily="34" charset="0"/>
                  <a:cs typeface="Arial" panose="020B0604020202020204" pitchFamily="34" charset="0"/>
                </a:rPr>
                <a:t>1</a:t>
              </a:r>
              <a:endParaRPr lang="en-US" sz="4000" dirty="0">
                <a:solidFill>
                  <a:schemeClr val="bg1"/>
                </a:solidFill>
                <a:latin typeface="Arial" panose="020B0604020202020204" pitchFamily="34" charset="0"/>
                <a:cs typeface="Arial" panose="020B0604020202020204" pitchFamily="34" charset="0"/>
              </a:endParaRPr>
            </a:p>
          </p:txBody>
        </p:sp>
      </p:grpSp>
      <p:sp>
        <p:nvSpPr>
          <p:cNvPr id="72" name="Rectangle 70">
            <a:extLst>
              <a:ext uri="{FF2B5EF4-FFF2-40B4-BE49-F238E27FC236}">
                <a16:creationId xmlns:a16="http://schemas.microsoft.com/office/drawing/2014/main" id="{A3AF97D3-C09D-45E3-A00E-0C63F25425BD}"/>
              </a:ext>
            </a:extLst>
          </p:cNvPr>
          <p:cNvSpPr>
            <a:spLocks noChangeArrowheads="1"/>
          </p:cNvSpPr>
          <p:nvPr/>
        </p:nvSpPr>
        <p:spPr bwMode="auto">
          <a:xfrm>
            <a:off x="7301661" y="3422155"/>
            <a:ext cx="2695779" cy="83099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en-US" altLang="zh-CN" sz="1600" b="1" noProof="1">
                <a:solidFill>
                  <a:schemeClr val="tx1"/>
                </a:solidFill>
                <a:latin typeface="Open Sans" panose="020B0606030504020204" pitchFamily="34" charset="0"/>
                <a:ea typeface="Open Sans" panose="020B0606030504020204" pitchFamily="34" charset="0"/>
                <a:cs typeface="Open Sans" panose="020B0606030504020204" pitchFamily="34" charset="0"/>
              </a:rPr>
              <a:t>GBTD</a:t>
            </a:r>
            <a:r>
              <a:rPr lang="zh-CN" altLang="en-US" sz="1600" b="1" noProof="1">
                <a:solidFill>
                  <a:schemeClr val="tx1"/>
                </a:solidFill>
                <a:latin typeface="Open Sans" panose="020B0606030504020204" pitchFamily="34" charset="0"/>
                <a:ea typeface="Open Sans" panose="020B0606030504020204" pitchFamily="34" charset="0"/>
                <a:cs typeface="Open Sans" panose="020B0606030504020204" pitchFamily="34" charset="0"/>
              </a:rPr>
              <a:t>（一种基于集成思想的决策树模型，本质是基于残差学习）</a:t>
            </a:r>
            <a:endParaRPr lang="en-US" altLang="zh-CN" sz="1600" b="1" noProof="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4" name="组合 73">
            <a:extLst>
              <a:ext uri="{FF2B5EF4-FFF2-40B4-BE49-F238E27FC236}">
                <a16:creationId xmlns:a16="http://schemas.microsoft.com/office/drawing/2014/main" id="{1333B972-204D-4AAF-A0B0-94CC090E9DE4}"/>
              </a:ext>
            </a:extLst>
          </p:cNvPr>
          <p:cNvGrpSpPr/>
          <p:nvPr/>
        </p:nvGrpSpPr>
        <p:grpSpPr>
          <a:xfrm>
            <a:off x="6249625" y="3473045"/>
            <a:ext cx="906541" cy="669859"/>
            <a:chOff x="7335311" y="3689798"/>
            <a:chExt cx="906541" cy="669859"/>
          </a:xfrm>
          <a:effectLst/>
        </p:grpSpPr>
        <p:sp>
          <p:nvSpPr>
            <p:cNvPr id="75" name="椭圆 74">
              <a:extLst>
                <a:ext uri="{FF2B5EF4-FFF2-40B4-BE49-F238E27FC236}">
                  <a16:creationId xmlns:a16="http://schemas.microsoft.com/office/drawing/2014/main" id="{C20E5E2A-7E8A-46CC-ACF0-9F91BE128D02}"/>
                </a:ext>
              </a:extLst>
            </p:cNvPr>
            <p:cNvSpPr/>
            <p:nvPr/>
          </p:nvSpPr>
          <p:spPr>
            <a:xfrm>
              <a:off x="7458640" y="3689798"/>
              <a:ext cx="669859" cy="669859"/>
            </a:xfrm>
            <a:prstGeom prst="ellipse">
              <a:avLst/>
            </a:prstGeom>
            <a:solidFill>
              <a:srgbClr val="47626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sp>
          <p:nvSpPr>
            <p:cNvPr id="76" name="59">
              <a:extLst>
                <a:ext uri="{FF2B5EF4-FFF2-40B4-BE49-F238E27FC236}">
                  <a16:creationId xmlns:a16="http://schemas.microsoft.com/office/drawing/2014/main" id="{317D5125-6F43-4669-8C65-99350A784052}"/>
                </a:ext>
              </a:extLst>
            </p:cNvPr>
            <p:cNvSpPr/>
            <p:nvPr/>
          </p:nvSpPr>
          <p:spPr>
            <a:xfrm>
              <a:off x="7335311" y="3689798"/>
              <a:ext cx="906541" cy="615553"/>
            </a:xfrm>
            <a:prstGeom prst="rect">
              <a:avLst/>
            </a:prstGeom>
          </p:spPr>
          <p:txBody>
            <a:bodyPr wrap="square" lIns="0" tIns="0" rIns="0" bIns="0">
              <a:spAutoFit/>
            </a:bodyPr>
            <a:lstStyle/>
            <a:p>
              <a:pPr algn="ctr"/>
              <a:r>
                <a:rPr lang="en-US" altLang="zh-CN" sz="4000" dirty="0">
                  <a:solidFill>
                    <a:schemeClr val="bg1"/>
                  </a:solidFill>
                  <a:latin typeface="Arial" panose="020B0604020202020204" pitchFamily="34" charset="0"/>
                  <a:cs typeface="Arial" panose="020B0604020202020204" pitchFamily="34" charset="0"/>
                </a:rPr>
                <a:t>2</a:t>
              </a:r>
              <a:endParaRPr lang="en-US" sz="4000" dirty="0">
                <a:solidFill>
                  <a:schemeClr val="bg1"/>
                </a:solidFill>
                <a:latin typeface="Arial" panose="020B0604020202020204" pitchFamily="34" charset="0"/>
                <a:cs typeface="Arial" panose="020B0604020202020204" pitchFamily="34" charset="0"/>
              </a:endParaRPr>
            </a:p>
          </p:txBody>
        </p:sp>
      </p:grpSp>
      <p:sp>
        <p:nvSpPr>
          <p:cNvPr id="78" name="Rectangle 70">
            <a:extLst>
              <a:ext uri="{FF2B5EF4-FFF2-40B4-BE49-F238E27FC236}">
                <a16:creationId xmlns:a16="http://schemas.microsoft.com/office/drawing/2014/main" id="{6247E89D-69E4-4C47-A61B-CE6560F006BD}"/>
              </a:ext>
            </a:extLst>
          </p:cNvPr>
          <p:cNvSpPr>
            <a:spLocks noChangeArrowheads="1"/>
          </p:cNvSpPr>
          <p:nvPr/>
        </p:nvSpPr>
        <p:spPr bwMode="auto">
          <a:xfrm>
            <a:off x="7301661" y="4808625"/>
            <a:ext cx="2493818"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solidFill>
                <a:latin typeface="Open Sans" panose="020B0606030504020204" pitchFamily="34" charset="0"/>
                <a:ea typeface="Open Sans" panose="020B0606030504020204" pitchFamily="34" charset="0"/>
                <a:cs typeface="Open Sans" panose="020B0606030504020204" pitchFamily="34" charset="0"/>
              </a:rPr>
              <a:t>SVR</a:t>
            </a:r>
            <a:r>
              <a:rPr lang="zh-CN" altLang="en-US" sz="1600" b="1" noProof="1">
                <a:solidFill>
                  <a:schemeClr val="tx1"/>
                </a:solidFill>
                <a:latin typeface="Open Sans" panose="020B0606030504020204" pitchFamily="34" charset="0"/>
                <a:ea typeface="Open Sans" panose="020B0606030504020204" pitchFamily="34" charset="0"/>
                <a:cs typeface="Open Sans" panose="020B0606030504020204" pitchFamily="34" charset="0"/>
              </a:rPr>
              <a:t>（在</a:t>
            </a:r>
            <a:r>
              <a:rPr lang="en-US" altLang="zh-CN" sz="1600" b="1" noProof="1">
                <a:solidFill>
                  <a:schemeClr val="tx1"/>
                </a:solidFill>
                <a:latin typeface="Open Sans" panose="020B0606030504020204" pitchFamily="34" charset="0"/>
                <a:ea typeface="Open Sans" panose="020B0606030504020204" pitchFamily="34" charset="0"/>
                <a:cs typeface="Open Sans" panose="020B0606030504020204" pitchFamily="34" charset="0"/>
              </a:rPr>
              <a:t>SVM</a:t>
            </a:r>
            <a:r>
              <a:rPr lang="zh-CN" altLang="en-US" sz="1600" b="1" noProof="1">
                <a:solidFill>
                  <a:schemeClr val="tx1"/>
                </a:solidFill>
                <a:latin typeface="Open Sans" panose="020B0606030504020204" pitchFamily="34" charset="0"/>
                <a:ea typeface="Open Sans" panose="020B0606030504020204" pitchFamily="34" charset="0"/>
                <a:cs typeface="Open Sans" panose="020B0606030504020204" pitchFamily="34" charset="0"/>
              </a:rPr>
              <a:t>的基础上加入一个松弛带）</a:t>
            </a:r>
            <a:endParaRPr lang="en-US" altLang="zh-CN" sz="1600" b="1" noProof="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0" name="组合 79">
            <a:extLst>
              <a:ext uri="{FF2B5EF4-FFF2-40B4-BE49-F238E27FC236}">
                <a16:creationId xmlns:a16="http://schemas.microsoft.com/office/drawing/2014/main" id="{D78D8CA6-1117-4C9D-8345-9DB3F5B1810A}"/>
              </a:ext>
            </a:extLst>
          </p:cNvPr>
          <p:cNvGrpSpPr/>
          <p:nvPr/>
        </p:nvGrpSpPr>
        <p:grpSpPr>
          <a:xfrm>
            <a:off x="6249625" y="4845795"/>
            <a:ext cx="906541" cy="669859"/>
            <a:chOff x="7335311" y="3689798"/>
            <a:chExt cx="906541" cy="669859"/>
          </a:xfrm>
          <a:effectLst/>
        </p:grpSpPr>
        <p:sp>
          <p:nvSpPr>
            <p:cNvPr id="81" name="椭圆 80">
              <a:extLst>
                <a:ext uri="{FF2B5EF4-FFF2-40B4-BE49-F238E27FC236}">
                  <a16:creationId xmlns:a16="http://schemas.microsoft.com/office/drawing/2014/main" id="{F0FAB0EC-7CA7-4A0B-A2F7-FC82DAD3BD77}"/>
                </a:ext>
              </a:extLst>
            </p:cNvPr>
            <p:cNvSpPr/>
            <p:nvPr/>
          </p:nvSpPr>
          <p:spPr>
            <a:xfrm>
              <a:off x="7458640" y="3689798"/>
              <a:ext cx="669859" cy="669859"/>
            </a:xfrm>
            <a:prstGeom prst="ellipse">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sp>
          <p:nvSpPr>
            <p:cNvPr id="82" name="59">
              <a:extLst>
                <a:ext uri="{FF2B5EF4-FFF2-40B4-BE49-F238E27FC236}">
                  <a16:creationId xmlns:a16="http://schemas.microsoft.com/office/drawing/2014/main" id="{2BA1CBEA-E814-444D-B874-D627ED7E8F47}"/>
                </a:ext>
              </a:extLst>
            </p:cNvPr>
            <p:cNvSpPr/>
            <p:nvPr/>
          </p:nvSpPr>
          <p:spPr>
            <a:xfrm>
              <a:off x="7335311" y="3689798"/>
              <a:ext cx="906541" cy="615553"/>
            </a:xfrm>
            <a:prstGeom prst="rect">
              <a:avLst/>
            </a:prstGeom>
          </p:spPr>
          <p:txBody>
            <a:bodyPr wrap="square" lIns="0" tIns="0" rIns="0" bIns="0">
              <a:spAutoFit/>
            </a:bodyPr>
            <a:lstStyle/>
            <a:p>
              <a:pPr algn="ctr"/>
              <a:r>
                <a:rPr lang="en-US" altLang="zh-CN" sz="4000" dirty="0">
                  <a:solidFill>
                    <a:schemeClr val="bg1"/>
                  </a:solidFill>
                  <a:latin typeface="Arial" panose="020B0604020202020204" pitchFamily="34" charset="0"/>
                  <a:cs typeface="Arial" panose="020B0604020202020204" pitchFamily="34" charset="0"/>
                </a:rPr>
                <a:t>3</a:t>
              </a:r>
              <a:endParaRPr lang="en-US" sz="40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50749794"/>
      </p:ext>
    </p:extLst>
  </p:cSld>
  <p:clrMapOvr>
    <a:masterClrMapping/>
  </p:clrMapOvr>
  <p:transition spd="med">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8000">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14:bounceEnd="68000">
                                          <p:cBhvr additive="base">
                                            <p:cTn id="7" dur="1000" fill="hold"/>
                                            <p:tgtEl>
                                              <p:spTgt spid="51"/>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14:bounceEnd="68000">
                                          <p:cBhvr additive="base">
                                            <p:cTn id="11" dur="1000" fill="hold"/>
                                            <p:tgtEl>
                                              <p:spTgt spid="46"/>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14:bounceEnd="68000">
                                          <p:cBhvr additive="base">
                                            <p:cTn id="15" dur="1000" fill="hold"/>
                                            <p:tgtEl>
                                              <p:spTgt spid="41"/>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41"/>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250" fill="hold"/>
                                            <p:tgtEl>
                                              <p:spTgt spid="54"/>
                                            </p:tgtEl>
                                            <p:attrNameLst>
                                              <p:attrName>ppt_w</p:attrName>
                                            </p:attrNameLst>
                                          </p:cBhvr>
                                          <p:tavLst>
                                            <p:tav tm="0">
                                              <p:val>
                                                <p:fltVal val="0"/>
                                              </p:val>
                                            </p:tav>
                                            <p:tav tm="100000">
                                              <p:val>
                                                <p:strVal val="#ppt_w"/>
                                              </p:val>
                                            </p:tav>
                                          </p:tavLst>
                                        </p:anim>
                                        <p:anim calcmode="lin" valueType="num">
                                          <p:cBhvr>
                                            <p:cTn id="21" dur="250" fill="hold"/>
                                            <p:tgtEl>
                                              <p:spTgt spid="54"/>
                                            </p:tgtEl>
                                            <p:attrNameLst>
                                              <p:attrName>ppt_h</p:attrName>
                                            </p:attrNameLst>
                                          </p:cBhvr>
                                          <p:tavLst>
                                            <p:tav tm="0">
                                              <p:val>
                                                <p:fltVal val="0"/>
                                              </p:val>
                                            </p:tav>
                                            <p:tav tm="100000">
                                              <p:val>
                                                <p:strVal val="#ppt_h"/>
                                              </p:val>
                                            </p:tav>
                                          </p:tavLst>
                                        </p:anim>
                                        <p:animEffect transition="in" filter="fade">
                                          <p:cBhvr>
                                            <p:cTn id="22" dur="250"/>
                                            <p:tgtEl>
                                              <p:spTgt spid="54"/>
                                            </p:tgtEl>
                                          </p:cBhvr>
                                        </p:animEffect>
                                      </p:childTnLst>
                                    </p:cTn>
                                  </p:par>
                                </p:childTnLst>
                              </p:cTn>
                            </p:par>
                            <p:par>
                              <p:cTn id="23" fill="hold">
                                <p:stCondLst>
                                  <p:cond delay="1250"/>
                                </p:stCondLst>
                                <p:childTnLst>
                                  <p:par>
                                    <p:cTn id="24" presetID="53" presetClass="entr" presetSubtype="16"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ppt_w</p:attrName>
                                            </p:attrNameLst>
                                          </p:cBhvr>
                                          <p:tavLst>
                                            <p:tav tm="0">
                                              <p:val>
                                                <p:fltVal val="0"/>
                                              </p:val>
                                            </p:tav>
                                            <p:tav tm="100000">
                                              <p:val>
                                                <p:strVal val="#ppt_w"/>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animEffect transition="in" filter="fade">
                                          <p:cBhvr>
                                            <p:cTn id="28" dur="500"/>
                                            <p:tgtEl>
                                              <p:spTgt spid="52"/>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par>
                              <p:cTn id="35" fill="hold">
                                <p:stCondLst>
                                  <p:cond delay="2250"/>
                                </p:stCondLst>
                                <p:childTnLst>
                                  <p:par>
                                    <p:cTn id="36" presetID="2" presetClass="entr" presetSubtype="8"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300" fill="hold"/>
                                            <p:tgtEl>
                                              <p:spTgt spid="33"/>
                                            </p:tgtEl>
                                            <p:attrNameLst>
                                              <p:attrName>ppt_x</p:attrName>
                                            </p:attrNameLst>
                                          </p:cBhvr>
                                          <p:tavLst>
                                            <p:tav tm="0">
                                              <p:val>
                                                <p:strVal val="0-#ppt_w/2"/>
                                              </p:val>
                                            </p:tav>
                                            <p:tav tm="100000">
                                              <p:val>
                                                <p:strVal val="#ppt_x"/>
                                              </p:val>
                                            </p:tav>
                                          </p:tavLst>
                                        </p:anim>
                                        <p:anim calcmode="lin" valueType="num">
                                          <p:cBhvr additive="base">
                                            <p:cTn id="39" dur="300" fill="hold"/>
                                            <p:tgtEl>
                                              <p:spTgt spid="33"/>
                                            </p:tgtEl>
                                            <p:attrNameLst>
                                              <p:attrName>ppt_y</p:attrName>
                                            </p:attrNameLst>
                                          </p:cBhvr>
                                          <p:tavLst>
                                            <p:tav tm="0">
                                              <p:val>
                                                <p:strVal val="#ppt_y"/>
                                              </p:val>
                                            </p:tav>
                                            <p:tav tm="100000">
                                              <p:val>
                                                <p:strVal val="#ppt_y"/>
                                              </p:val>
                                            </p:tav>
                                          </p:tavLst>
                                        </p:anim>
                                      </p:childTnLst>
                                    </p:cTn>
                                  </p:par>
                                </p:childTnLst>
                              </p:cTn>
                            </p:par>
                            <p:par>
                              <p:cTn id="40" fill="hold">
                                <p:stCondLst>
                                  <p:cond delay="2550"/>
                                </p:stCondLst>
                                <p:childTnLst>
                                  <p:par>
                                    <p:cTn id="41" presetID="53" presetClass="entr" presetSubtype="16"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ppt_w</p:attrName>
                                            </p:attrNameLst>
                                          </p:cBhvr>
                                          <p:tavLst>
                                            <p:tav tm="0">
                                              <p:val>
                                                <p:fltVal val="0"/>
                                              </p:val>
                                            </p:tav>
                                            <p:tav tm="100000">
                                              <p:val>
                                                <p:strVal val="#ppt_w"/>
                                              </p:val>
                                            </p:tav>
                                          </p:tavLst>
                                        </p:anim>
                                        <p:anim calcmode="lin" valueType="num">
                                          <p:cBhvr>
                                            <p:cTn id="44" dur="500" fill="hold"/>
                                            <p:tgtEl>
                                              <p:spTgt spid="62"/>
                                            </p:tgtEl>
                                            <p:attrNameLst>
                                              <p:attrName>ppt_h</p:attrName>
                                            </p:attrNameLst>
                                          </p:cBhvr>
                                          <p:tavLst>
                                            <p:tav tm="0">
                                              <p:val>
                                                <p:fltVal val="0"/>
                                              </p:val>
                                            </p:tav>
                                            <p:tav tm="100000">
                                              <p:val>
                                                <p:strVal val="#ppt_h"/>
                                              </p:val>
                                            </p:tav>
                                          </p:tavLst>
                                        </p:anim>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childTnLst>
                              </p:cTn>
                            </p:par>
                            <p:par>
                              <p:cTn id="49" fill="hold">
                                <p:stCondLst>
                                  <p:cond delay="3050"/>
                                </p:stCondLst>
                                <p:childTnLst>
                                  <p:par>
                                    <p:cTn id="50" presetID="2" presetClass="entr" presetSubtype="8"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300" fill="hold"/>
                                            <p:tgtEl>
                                              <p:spTgt spid="34"/>
                                            </p:tgtEl>
                                            <p:attrNameLst>
                                              <p:attrName>ppt_x</p:attrName>
                                            </p:attrNameLst>
                                          </p:cBhvr>
                                          <p:tavLst>
                                            <p:tav tm="0">
                                              <p:val>
                                                <p:strVal val="0-#ppt_w/2"/>
                                              </p:val>
                                            </p:tav>
                                            <p:tav tm="100000">
                                              <p:val>
                                                <p:strVal val="#ppt_x"/>
                                              </p:val>
                                            </p:tav>
                                          </p:tavLst>
                                        </p:anim>
                                        <p:anim calcmode="lin" valueType="num">
                                          <p:cBhvr additive="base">
                                            <p:cTn id="53" dur="300" fill="hold"/>
                                            <p:tgtEl>
                                              <p:spTgt spid="34"/>
                                            </p:tgtEl>
                                            <p:attrNameLst>
                                              <p:attrName>ppt_y</p:attrName>
                                            </p:attrNameLst>
                                          </p:cBhvr>
                                          <p:tavLst>
                                            <p:tav tm="0">
                                              <p:val>
                                                <p:strVal val="#ppt_y"/>
                                              </p:val>
                                            </p:tav>
                                            <p:tav tm="100000">
                                              <p:val>
                                                <p:strVal val="#ppt_y"/>
                                              </p:val>
                                            </p:tav>
                                          </p:tavLst>
                                        </p:anim>
                                      </p:childTnLst>
                                    </p:cTn>
                                  </p:par>
                                </p:childTnLst>
                              </p:cTn>
                            </p:par>
                            <p:par>
                              <p:cTn id="54" fill="hold">
                                <p:stCondLst>
                                  <p:cond delay="3350"/>
                                </p:stCondLst>
                                <p:childTnLst>
                                  <p:par>
                                    <p:cTn id="55" presetID="53" presetClass="entr" presetSubtype="16" fill="hold" nodeType="after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p:cTn id="57" dur="500" fill="hold"/>
                                            <p:tgtEl>
                                              <p:spTgt spid="74"/>
                                            </p:tgtEl>
                                            <p:attrNameLst>
                                              <p:attrName>ppt_w</p:attrName>
                                            </p:attrNameLst>
                                          </p:cBhvr>
                                          <p:tavLst>
                                            <p:tav tm="0">
                                              <p:val>
                                                <p:fltVal val="0"/>
                                              </p:val>
                                            </p:tav>
                                            <p:tav tm="100000">
                                              <p:val>
                                                <p:strVal val="#ppt_w"/>
                                              </p:val>
                                            </p:tav>
                                          </p:tavLst>
                                        </p:anim>
                                        <p:anim calcmode="lin" valueType="num">
                                          <p:cBhvr>
                                            <p:cTn id="58" dur="500" fill="hold"/>
                                            <p:tgtEl>
                                              <p:spTgt spid="74"/>
                                            </p:tgtEl>
                                            <p:attrNameLst>
                                              <p:attrName>ppt_h</p:attrName>
                                            </p:attrNameLst>
                                          </p:cBhvr>
                                          <p:tavLst>
                                            <p:tav tm="0">
                                              <p:val>
                                                <p:fltVal val="0"/>
                                              </p:val>
                                            </p:tav>
                                            <p:tav tm="100000">
                                              <p:val>
                                                <p:strVal val="#ppt_h"/>
                                              </p:val>
                                            </p:tav>
                                          </p:tavLst>
                                        </p:anim>
                                        <p:animEffect transition="in" filter="fade">
                                          <p:cBhvr>
                                            <p:cTn id="59" dur="500"/>
                                            <p:tgtEl>
                                              <p:spTgt spid="7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childTnLst>
                              </p:cTn>
                            </p:par>
                            <p:par>
                              <p:cTn id="63" fill="hold">
                                <p:stCondLst>
                                  <p:cond delay="3850"/>
                                </p:stCondLst>
                                <p:childTnLst>
                                  <p:par>
                                    <p:cTn id="64" presetID="2" presetClass="entr" presetSubtype="8"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300" fill="hold"/>
                                            <p:tgtEl>
                                              <p:spTgt spid="32"/>
                                            </p:tgtEl>
                                            <p:attrNameLst>
                                              <p:attrName>ppt_x</p:attrName>
                                            </p:attrNameLst>
                                          </p:cBhvr>
                                          <p:tavLst>
                                            <p:tav tm="0">
                                              <p:val>
                                                <p:strVal val="0-#ppt_w/2"/>
                                              </p:val>
                                            </p:tav>
                                            <p:tav tm="100000">
                                              <p:val>
                                                <p:strVal val="#ppt_x"/>
                                              </p:val>
                                            </p:tav>
                                          </p:tavLst>
                                        </p:anim>
                                        <p:anim calcmode="lin" valueType="num">
                                          <p:cBhvr additive="base">
                                            <p:cTn id="67" dur="300" fill="hold"/>
                                            <p:tgtEl>
                                              <p:spTgt spid="32"/>
                                            </p:tgtEl>
                                            <p:attrNameLst>
                                              <p:attrName>ppt_y</p:attrName>
                                            </p:attrNameLst>
                                          </p:cBhvr>
                                          <p:tavLst>
                                            <p:tav tm="0">
                                              <p:val>
                                                <p:strVal val="#ppt_y"/>
                                              </p:val>
                                            </p:tav>
                                            <p:tav tm="100000">
                                              <p:val>
                                                <p:strVal val="#ppt_y"/>
                                              </p:val>
                                            </p:tav>
                                          </p:tavLst>
                                        </p:anim>
                                      </p:childTnLst>
                                    </p:cTn>
                                  </p:par>
                                </p:childTnLst>
                              </p:cTn>
                            </p:par>
                            <p:par>
                              <p:cTn id="68" fill="hold">
                                <p:stCondLst>
                                  <p:cond delay="4150"/>
                                </p:stCondLst>
                                <p:childTnLst>
                                  <p:par>
                                    <p:cTn id="69" presetID="53" presetClass="entr" presetSubtype="16"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Effect transition="in" filter="fade">
                                          <p:cBhvr>
                                            <p:cTn id="73" dur="500"/>
                                            <p:tgtEl>
                                              <p:spTgt spid="8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51" grpId="0" animBg="1"/>
          <p:bldP spid="52" grpId="0" animBg="1"/>
          <p:bldP spid="53" grpId="0" animBg="1"/>
          <p:bldP spid="60" grpId="0"/>
          <p:bldP spid="72"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fill="hold"/>
                                            <p:tgtEl>
                                              <p:spTgt spid="51"/>
                                            </p:tgtEl>
                                            <p:attrNameLst>
                                              <p:attrName>ppt_x</p:attrName>
                                            </p:attrNameLst>
                                          </p:cBhvr>
                                          <p:tavLst>
                                            <p:tav tm="0">
                                              <p:val>
                                                <p:strVal val="#ppt_x"/>
                                              </p:val>
                                            </p:tav>
                                            <p:tav tm="100000">
                                              <p:val>
                                                <p:strVal val="#ppt_x"/>
                                              </p:val>
                                            </p:tav>
                                          </p:tavLst>
                                        </p:anim>
                                        <p:anim calcmode="lin" valueType="num">
                                          <p:cBhvr additive="base">
                                            <p:cTn id="8" dur="10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ppt_x"/>
                                              </p:val>
                                            </p:tav>
                                            <p:tav tm="100000">
                                              <p:val>
                                                <p:strVal val="#ppt_x"/>
                                              </p:val>
                                            </p:tav>
                                          </p:tavLst>
                                        </p:anim>
                                        <p:anim calcmode="lin" valueType="num">
                                          <p:cBhvr additive="base">
                                            <p:cTn id="12" dur="10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250" fill="hold"/>
                                            <p:tgtEl>
                                              <p:spTgt spid="54"/>
                                            </p:tgtEl>
                                            <p:attrNameLst>
                                              <p:attrName>ppt_w</p:attrName>
                                            </p:attrNameLst>
                                          </p:cBhvr>
                                          <p:tavLst>
                                            <p:tav tm="0">
                                              <p:val>
                                                <p:fltVal val="0"/>
                                              </p:val>
                                            </p:tav>
                                            <p:tav tm="100000">
                                              <p:val>
                                                <p:strVal val="#ppt_w"/>
                                              </p:val>
                                            </p:tav>
                                          </p:tavLst>
                                        </p:anim>
                                        <p:anim calcmode="lin" valueType="num">
                                          <p:cBhvr>
                                            <p:cTn id="21" dur="250" fill="hold"/>
                                            <p:tgtEl>
                                              <p:spTgt spid="54"/>
                                            </p:tgtEl>
                                            <p:attrNameLst>
                                              <p:attrName>ppt_h</p:attrName>
                                            </p:attrNameLst>
                                          </p:cBhvr>
                                          <p:tavLst>
                                            <p:tav tm="0">
                                              <p:val>
                                                <p:fltVal val="0"/>
                                              </p:val>
                                            </p:tav>
                                            <p:tav tm="100000">
                                              <p:val>
                                                <p:strVal val="#ppt_h"/>
                                              </p:val>
                                            </p:tav>
                                          </p:tavLst>
                                        </p:anim>
                                        <p:animEffect transition="in" filter="fade">
                                          <p:cBhvr>
                                            <p:cTn id="22" dur="250"/>
                                            <p:tgtEl>
                                              <p:spTgt spid="54"/>
                                            </p:tgtEl>
                                          </p:cBhvr>
                                        </p:animEffect>
                                      </p:childTnLst>
                                    </p:cTn>
                                  </p:par>
                                </p:childTnLst>
                              </p:cTn>
                            </p:par>
                            <p:par>
                              <p:cTn id="23" fill="hold">
                                <p:stCondLst>
                                  <p:cond delay="1250"/>
                                </p:stCondLst>
                                <p:childTnLst>
                                  <p:par>
                                    <p:cTn id="24" presetID="53" presetClass="entr" presetSubtype="16"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ppt_w</p:attrName>
                                            </p:attrNameLst>
                                          </p:cBhvr>
                                          <p:tavLst>
                                            <p:tav tm="0">
                                              <p:val>
                                                <p:fltVal val="0"/>
                                              </p:val>
                                            </p:tav>
                                            <p:tav tm="100000">
                                              <p:val>
                                                <p:strVal val="#ppt_w"/>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animEffect transition="in" filter="fade">
                                          <p:cBhvr>
                                            <p:cTn id="28" dur="500"/>
                                            <p:tgtEl>
                                              <p:spTgt spid="52"/>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par>
                              <p:cTn id="35" fill="hold">
                                <p:stCondLst>
                                  <p:cond delay="2250"/>
                                </p:stCondLst>
                                <p:childTnLst>
                                  <p:par>
                                    <p:cTn id="36" presetID="2" presetClass="entr" presetSubtype="8"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300" fill="hold"/>
                                            <p:tgtEl>
                                              <p:spTgt spid="33"/>
                                            </p:tgtEl>
                                            <p:attrNameLst>
                                              <p:attrName>ppt_x</p:attrName>
                                            </p:attrNameLst>
                                          </p:cBhvr>
                                          <p:tavLst>
                                            <p:tav tm="0">
                                              <p:val>
                                                <p:strVal val="0-#ppt_w/2"/>
                                              </p:val>
                                            </p:tav>
                                            <p:tav tm="100000">
                                              <p:val>
                                                <p:strVal val="#ppt_x"/>
                                              </p:val>
                                            </p:tav>
                                          </p:tavLst>
                                        </p:anim>
                                        <p:anim calcmode="lin" valueType="num">
                                          <p:cBhvr additive="base">
                                            <p:cTn id="39" dur="300" fill="hold"/>
                                            <p:tgtEl>
                                              <p:spTgt spid="33"/>
                                            </p:tgtEl>
                                            <p:attrNameLst>
                                              <p:attrName>ppt_y</p:attrName>
                                            </p:attrNameLst>
                                          </p:cBhvr>
                                          <p:tavLst>
                                            <p:tav tm="0">
                                              <p:val>
                                                <p:strVal val="#ppt_y"/>
                                              </p:val>
                                            </p:tav>
                                            <p:tav tm="100000">
                                              <p:val>
                                                <p:strVal val="#ppt_y"/>
                                              </p:val>
                                            </p:tav>
                                          </p:tavLst>
                                        </p:anim>
                                      </p:childTnLst>
                                    </p:cTn>
                                  </p:par>
                                </p:childTnLst>
                              </p:cTn>
                            </p:par>
                            <p:par>
                              <p:cTn id="40" fill="hold">
                                <p:stCondLst>
                                  <p:cond delay="2550"/>
                                </p:stCondLst>
                                <p:childTnLst>
                                  <p:par>
                                    <p:cTn id="41" presetID="53" presetClass="entr" presetSubtype="16"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ppt_w</p:attrName>
                                            </p:attrNameLst>
                                          </p:cBhvr>
                                          <p:tavLst>
                                            <p:tav tm="0">
                                              <p:val>
                                                <p:fltVal val="0"/>
                                              </p:val>
                                            </p:tav>
                                            <p:tav tm="100000">
                                              <p:val>
                                                <p:strVal val="#ppt_w"/>
                                              </p:val>
                                            </p:tav>
                                          </p:tavLst>
                                        </p:anim>
                                        <p:anim calcmode="lin" valueType="num">
                                          <p:cBhvr>
                                            <p:cTn id="44" dur="500" fill="hold"/>
                                            <p:tgtEl>
                                              <p:spTgt spid="62"/>
                                            </p:tgtEl>
                                            <p:attrNameLst>
                                              <p:attrName>ppt_h</p:attrName>
                                            </p:attrNameLst>
                                          </p:cBhvr>
                                          <p:tavLst>
                                            <p:tav tm="0">
                                              <p:val>
                                                <p:fltVal val="0"/>
                                              </p:val>
                                            </p:tav>
                                            <p:tav tm="100000">
                                              <p:val>
                                                <p:strVal val="#ppt_h"/>
                                              </p:val>
                                            </p:tav>
                                          </p:tavLst>
                                        </p:anim>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childTnLst>
                              </p:cTn>
                            </p:par>
                            <p:par>
                              <p:cTn id="49" fill="hold">
                                <p:stCondLst>
                                  <p:cond delay="3050"/>
                                </p:stCondLst>
                                <p:childTnLst>
                                  <p:par>
                                    <p:cTn id="50" presetID="2" presetClass="entr" presetSubtype="8"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300" fill="hold"/>
                                            <p:tgtEl>
                                              <p:spTgt spid="34"/>
                                            </p:tgtEl>
                                            <p:attrNameLst>
                                              <p:attrName>ppt_x</p:attrName>
                                            </p:attrNameLst>
                                          </p:cBhvr>
                                          <p:tavLst>
                                            <p:tav tm="0">
                                              <p:val>
                                                <p:strVal val="0-#ppt_w/2"/>
                                              </p:val>
                                            </p:tav>
                                            <p:tav tm="100000">
                                              <p:val>
                                                <p:strVal val="#ppt_x"/>
                                              </p:val>
                                            </p:tav>
                                          </p:tavLst>
                                        </p:anim>
                                        <p:anim calcmode="lin" valueType="num">
                                          <p:cBhvr additive="base">
                                            <p:cTn id="53" dur="300" fill="hold"/>
                                            <p:tgtEl>
                                              <p:spTgt spid="34"/>
                                            </p:tgtEl>
                                            <p:attrNameLst>
                                              <p:attrName>ppt_y</p:attrName>
                                            </p:attrNameLst>
                                          </p:cBhvr>
                                          <p:tavLst>
                                            <p:tav tm="0">
                                              <p:val>
                                                <p:strVal val="#ppt_y"/>
                                              </p:val>
                                            </p:tav>
                                            <p:tav tm="100000">
                                              <p:val>
                                                <p:strVal val="#ppt_y"/>
                                              </p:val>
                                            </p:tav>
                                          </p:tavLst>
                                        </p:anim>
                                      </p:childTnLst>
                                    </p:cTn>
                                  </p:par>
                                </p:childTnLst>
                              </p:cTn>
                            </p:par>
                            <p:par>
                              <p:cTn id="54" fill="hold">
                                <p:stCondLst>
                                  <p:cond delay="3350"/>
                                </p:stCondLst>
                                <p:childTnLst>
                                  <p:par>
                                    <p:cTn id="55" presetID="53" presetClass="entr" presetSubtype="16" fill="hold" nodeType="after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p:cTn id="57" dur="500" fill="hold"/>
                                            <p:tgtEl>
                                              <p:spTgt spid="74"/>
                                            </p:tgtEl>
                                            <p:attrNameLst>
                                              <p:attrName>ppt_w</p:attrName>
                                            </p:attrNameLst>
                                          </p:cBhvr>
                                          <p:tavLst>
                                            <p:tav tm="0">
                                              <p:val>
                                                <p:fltVal val="0"/>
                                              </p:val>
                                            </p:tav>
                                            <p:tav tm="100000">
                                              <p:val>
                                                <p:strVal val="#ppt_w"/>
                                              </p:val>
                                            </p:tav>
                                          </p:tavLst>
                                        </p:anim>
                                        <p:anim calcmode="lin" valueType="num">
                                          <p:cBhvr>
                                            <p:cTn id="58" dur="500" fill="hold"/>
                                            <p:tgtEl>
                                              <p:spTgt spid="74"/>
                                            </p:tgtEl>
                                            <p:attrNameLst>
                                              <p:attrName>ppt_h</p:attrName>
                                            </p:attrNameLst>
                                          </p:cBhvr>
                                          <p:tavLst>
                                            <p:tav tm="0">
                                              <p:val>
                                                <p:fltVal val="0"/>
                                              </p:val>
                                            </p:tav>
                                            <p:tav tm="100000">
                                              <p:val>
                                                <p:strVal val="#ppt_h"/>
                                              </p:val>
                                            </p:tav>
                                          </p:tavLst>
                                        </p:anim>
                                        <p:animEffect transition="in" filter="fade">
                                          <p:cBhvr>
                                            <p:cTn id="59" dur="500"/>
                                            <p:tgtEl>
                                              <p:spTgt spid="7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childTnLst>
                              </p:cTn>
                            </p:par>
                            <p:par>
                              <p:cTn id="63" fill="hold">
                                <p:stCondLst>
                                  <p:cond delay="3850"/>
                                </p:stCondLst>
                                <p:childTnLst>
                                  <p:par>
                                    <p:cTn id="64" presetID="2" presetClass="entr" presetSubtype="8"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300" fill="hold"/>
                                            <p:tgtEl>
                                              <p:spTgt spid="32"/>
                                            </p:tgtEl>
                                            <p:attrNameLst>
                                              <p:attrName>ppt_x</p:attrName>
                                            </p:attrNameLst>
                                          </p:cBhvr>
                                          <p:tavLst>
                                            <p:tav tm="0">
                                              <p:val>
                                                <p:strVal val="0-#ppt_w/2"/>
                                              </p:val>
                                            </p:tav>
                                            <p:tav tm="100000">
                                              <p:val>
                                                <p:strVal val="#ppt_x"/>
                                              </p:val>
                                            </p:tav>
                                          </p:tavLst>
                                        </p:anim>
                                        <p:anim calcmode="lin" valueType="num">
                                          <p:cBhvr additive="base">
                                            <p:cTn id="67" dur="300" fill="hold"/>
                                            <p:tgtEl>
                                              <p:spTgt spid="32"/>
                                            </p:tgtEl>
                                            <p:attrNameLst>
                                              <p:attrName>ppt_y</p:attrName>
                                            </p:attrNameLst>
                                          </p:cBhvr>
                                          <p:tavLst>
                                            <p:tav tm="0">
                                              <p:val>
                                                <p:strVal val="#ppt_y"/>
                                              </p:val>
                                            </p:tav>
                                            <p:tav tm="100000">
                                              <p:val>
                                                <p:strVal val="#ppt_y"/>
                                              </p:val>
                                            </p:tav>
                                          </p:tavLst>
                                        </p:anim>
                                      </p:childTnLst>
                                    </p:cTn>
                                  </p:par>
                                </p:childTnLst>
                              </p:cTn>
                            </p:par>
                            <p:par>
                              <p:cTn id="68" fill="hold">
                                <p:stCondLst>
                                  <p:cond delay="4150"/>
                                </p:stCondLst>
                                <p:childTnLst>
                                  <p:par>
                                    <p:cTn id="69" presetID="53" presetClass="entr" presetSubtype="16"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Effect transition="in" filter="fade">
                                          <p:cBhvr>
                                            <p:cTn id="73" dur="500"/>
                                            <p:tgtEl>
                                              <p:spTgt spid="8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51" grpId="0" animBg="1"/>
          <p:bldP spid="52" grpId="0" animBg="1"/>
          <p:bldP spid="53" grpId="0" animBg="1"/>
          <p:bldP spid="60" grpId="0"/>
          <p:bldP spid="72" grpId="0"/>
          <p:bldP spid="7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D01693B-9177-4E2E-A8D7-0D6C66A29E4B}"/>
              </a:ext>
            </a:extLst>
          </p:cNvPr>
          <p:cNvSpPr txBox="1"/>
          <p:nvPr/>
        </p:nvSpPr>
        <p:spPr>
          <a:xfrm>
            <a:off x="3406609" y="1256366"/>
            <a:ext cx="1723549" cy="1938992"/>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12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04</a:t>
            </a:r>
          </a:p>
        </p:txBody>
      </p:sp>
      <p:sp>
        <p:nvSpPr>
          <p:cNvPr id="3" name="PA_文本框 22">
            <a:extLst>
              <a:ext uri="{FF2B5EF4-FFF2-40B4-BE49-F238E27FC236}">
                <a16:creationId xmlns:a16="http://schemas.microsoft.com/office/drawing/2014/main" id="{E5F4C9EA-6F58-4278-9883-DAC94D9D798B}"/>
              </a:ext>
            </a:extLst>
          </p:cNvPr>
          <p:cNvSpPr txBox="1"/>
          <p:nvPr>
            <p:custDataLst>
              <p:tags r:id="rId1"/>
            </p:custDataLst>
          </p:nvPr>
        </p:nvSpPr>
        <p:spPr>
          <a:xfrm>
            <a:off x="1292178" y="3364324"/>
            <a:ext cx="5952413" cy="1938992"/>
          </a:xfrm>
          <a:prstGeom prst="rect">
            <a:avLst/>
          </a:prstGeom>
          <a:noFill/>
          <a:effectLst/>
        </p:spPr>
        <p:txBody>
          <a:bodyPr wrap="square" rtlCol="0">
            <a:spAutoFit/>
          </a:bodyPr>
          <a:lstStyle/>
          <a:p>
            <a:pPr algn="ctr"/>
            <a:r>
              <a:rPr lang="zh-CN" altLang="en-US" sz="60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rPr>
              <a:t>实现话题</a:t>
            </a:r>
            <a:endParaRPr lang="en-US" altLang="zh-CN" sz="60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endParaRPr>
          </a:p>
          <a:p>
            <a:pPr algn="ctr"/>
            <a:r>
              <a:rPr lang="zh-CN" altLang="en-US" sz="60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rPr>
              <a:t>热度预测</a:t>
            </a:r>
          </a:p>
        </p:txBody>
      </p:sp>
      <p:grpSp>
        <p:nvGrpSpPr>
          <p:cNvPr id="6" name="组合 5">
            <a:extLst>
              <a:ext uri="{FF2B5EF4-FFF2-40B4-BE49-F238E27FC236}">
                <a16:creationId xmlns:a16="http://schemas.microsoft.com/office/drawing/2014/main" id="{F358FA39-9FFC-4BD6-887C-C78BDCC8BF12}"/>
              </a:ext>
            </a:extLst>
          </p:cNvPr>
          <p:cNvGrpSpPr/>
          <p:nvPr/>
        </p:nvGrpSpPr>
        <p:grpSpPr>
          <a:xfrm>
            <a:off x="3244883" y="5831872"/>
            <a:ext cx="2047002" cy="335372"/>
            <a:chOff x="4902198" y="3898900"/>
            <a:chExt cx="2387602" cy="375420"/>
          </a:xfrm>
          <a:solidFill>
            <a:srgbClr val="476263"/>
          </a:solidFill>
          <a:effectLst/>
        </p:grpSpPr>
        <p:sp>
          <p:nvSpPr>
            <p:cNvPr id="7" name="PA_圆角矩形 7">
              <a:extLst>
                <a:ext uri="{FF2B5EF4-FFF2-40B4-BE49-F238E27FC236}">
                  <a16:creationId xmlns:a16="http://schemas.microsoft.com/office/drawing/2014/main" id="{20CAD599-5A42-442A-B11E-A3B837C2DD3B}"/>
                </a:ext>
              </a:extLst>
            </p:cNvPr>
            <p:cNvSpPr/>
            <p:nvPr>
              <p:custDataLst>
                <p:tags r:id="rId2"/>
              </p:custDataLst>
            </p:nvPr>
          </p:nvSpPr>
          <p:spPr>
            <a:xfrm>
              <a:off x="4902198" y="3898900"/>
              <a:ext cx="2387602" cy="375420"/>
            </a:xfrm>
            <a:prstGeom prst="roundRect">
              <a:avLst>
                <a:gd name="adj" fmla="val 5000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a:extLst>
                <a:ext uri="{FF2B5EF4-FFF2-40B4-BE49-F238E27FC236}">
                  <a16:creationId xmlns:a16="http://schemas.microsoft.com/office/drawing/2014/main" id="{938F453C-BE96-4C4D-ACAB-DF3DBBF2AD7A}"/>
                </a:ext>
              </a:extLst>
            </p:cNvPr>
            <p:cNvSpPr txBox="1"/>
            <p:nvPr>
              <p:custDataLst>
                <p:tags r:id="rId3"/>
              </p:custDataLst>
            </p:nvPr>
          </p:nvSpPr>
          <p:spPr>
            <a:xfrm>
              <a:off x="5004992" y="3917333"/>
              <a:ext cx="2179464" cy="35698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THE PART FOUR</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307962432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5"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7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MH_Other_3">
            <a:extLst>
              <a:ext uri="{FF2B5EF4-FFF2-40B4-BE49-F238E27FC236}">
                <a16:creationId xmlns:a16="http://schemas.microsoft.com/office/drawing/2014/main" id="{765CAD08-68BE-40AA-8E5A-9A62F69BFD35}"/>
              </a:ext>
            </a:extLst>
          </p:cNvPr>
          <p:cNvPicPr>
            <a:picLocks noChangeAspect="1"/>
          </p:cNvPicPr>
          <p:nvPr>
            <p:custDataLst>
              <p:tags r:id="rId1"/>
            </p:custDataLst>
          </p:nvPr>
        </p:nvPicPr>
        <p:blipFill>
          <a:blip r:embed="rId25" cstate="screen">
            <a:extLst>
              <a:ext uri="{28A0092B-C50C-407E-A947-70E740481C1C}">
                <a14:useLocalDpi xmlns:a14="http://schemas.microsoft.com/office/drawing/2010/main"/>
              </a:ext>
            </a:extLst>
          </a:blip>
          <a:srcRect/>
          <a:stretch>
            <a:fillRect/>
          </a:stretch>
        </p:blipFill>
        <p:spPr bwMode="auto">
          <a:xfrm>
            <a:off x="5180495" y="6023759"/>
            <a:ext cx="3099130" cy="93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MH_Other_6">
            <a:extLst>
              <a:ext uri="{FF2B5EF4-FFF2-40B4-BE49-F238E27FC236}">
                <a16:creationId xmlns:a16="http://schemas.microsoft.com/office/drawing/2014/main" id="{5F549EC7-8C35-4985-B815-8F0A8C7330A4}"/>
              </a:ext>
            </a:extLst>
          </p:cNvPr>
          <p:cNvPicPr>
            <a:picLocks noChangeAspect="1"/>
          </p:cNvPicPr>
          <p:nvPr>
            <p:custDataLst>
              <p:tags r:id="rId2"/>
            </p:custDataLst>
          </p:nvPr>
        </p:nvPicPr>
        <p:blipFill>
          <a:blip r:embed="rId26" cstate="screen">
            <a:extLst>
              <a:ext uri="{28A0092B-C50C-407E-A947-70E740481C1C}">
                <a14:useLocalDpi xmlns:a14="http://schemas.microsoft.com/office/drawing/2010/main"/>
              </a:ext>
            </a:extLst>
          </a:blip>
          <a:srcRect/>
          <a:stretch>
            <a:fillRect/>
          </a:stretch>
        </p:blipFill>
        <p:spPr bwMode="auto">
          <a:xfrm>
            <a:off x="1920900" y="5264610"/>
            <a:ext cx="3341320" cy="93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E3E2BDB7-A4A1-4691-B8D2-9DCB2A3F7193}"/>
              </a:ext>
            </a:extLst>
          </p:cNvPr>
          <p:cNvSpPr txBox="1"/>
          <p:nvPr/>
        </p:nvSpPr>
        <p:spPr>
          <a:xfrm>
            <a:off x="378037" y="358474"/>
            <a:ext cx="1133644"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04</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4376519"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a:ea typeface="微软雅黑"/>
              </a:rPr>
              <a:t>微博数据集：</a:t>
            </a:r>
            <a:r>
              <a:rPr lang="en-US" altLang="zh-CN" sz="3200" b="1" dirty="0">
                <a:solidFill>
                  <a:srgbClr val="476263"/>
                </a:solidFill>
                <a:latin typeface="Arial"/>
                <a:ea typeface="微软雅黑"/>
              </a:rPr>
              <a:t>4.22-4.28</a:t>
            </a:r>
            <a:endParaRPr lang="zh-CN" altLang="en-US" sz="3200" b="1" dirty="0">
              <a:solidFill>
                <a:srgbClr val="476263"/>
              </a:solidFill>
              <a:latin typeface="Arial"/>
              <a:ea typeface="微软雅黑"/>
            </a:endParaRPr>
          </a:p>
        </p:txBody>
      </p:sp>
      <p:grpSp>
        <p:nvGrpSpPr>
          <p:cNvPr id="84" name="组合 83">
            <a:extLst>
              <a:ext uri="{FF2B5EF4-FFF2-40B4-BE49-F238E27FC236}">
                <a16:creationId xmlns:a16="http://schemas.microsoft.com/office/drawing/2014/main" id="{76D7E61C-D019-45EF-9AE3-BC58D22DE44C}"/>
              </a:ext>
            </a:extLst>
          </p:cNvPr>
          <p:cNvGrpSpPr/>
          <p:nvPr/>
        </p:nvGrpSpPr>
        <p:grpSpPr>
          <a:xfrm>
            <a:off x="1839176" y="549940"/>
            <a:ext cx="6705065" cy="6146866"/>
            <a:chOff x="3532188" y="1925639"/>
            <a:chExt cx="4746625" cy="4211637"/>
          </a:xfrm>
        </p:grpSpPr>
        <p:cxnSp>
          <p:nvCxnSpPr>
            <p:cNvPr id="85" name="MH_Other_2">
              <a:extLst>
                <a:ext uri="{FF2B5EF4-FFF2-40B4-BE49-F238E27FC236}">
                  <a16:creationId xmlns:a16="http://schemas.microsoft.com/office/drawing/2014/main" id="{F617CECD-31FB-4F65-8E45-A41B2A20939A}"/>
                </a:ext>
              </a:extLst>
            </p:cNvPr>
            <p:cNvCxnSpPr/>
            <p:nvPr>
              <p:custDataLst>
                <p:tags r:id="rId7"/>
              </p:custDataLst>
            </p:nvPr>
          </p:nvCxnSpPr>
          <p:spPr>
            <a:xfrm>
              <a:off x="5907088" y="1925639"/>
              <a:ext cx="0" cy="4211637"/>
            </a:xfrm>
            <a:prstGeom prst="line">
              <a:avLst/>
            </a:prstGeom>
            <a:noFill/>
            <a:ln w="9525" cap="flat" cmpd="sng" algn="ctr">
              <a:solidFill>
                <a:sysClr val="windowText" lastClr="000000"/>
              </a:solidFill>
              <a:prstDash val="dash"/>
              <a:miter lim="800000"/>
              <a:headEnd type="none" w="med" len="med"/>
              <a:tailEnd type="arrow" w="med" len="med"/>
            </a:ln>
            <a:effectLst/>
          </p:spPr>
        </p:cxnSp>
        <p:pic>
          <p:nvPicPr>
            <p:cNvPr id="86" name="MH_Other_3">
              <a:extLst>
                <a:ext uri="{FF2B5EF4-FFF2-40B4-BE49-F238E27FC236}">
                  <a16:creationId xmlns:a16="http://schemas.microsoft.com/office/drawing/2014/main" id="{6EF7695B-666E-4CDE-9DF2-94542442BD32}"/>
                </a:ext>
              </a:extLst>
            </p:cNvPr>
            <p:cNvPicPr>
              <a:picLocks noChangeAspect="1"/>
            </p:cNvPicPr>
            <p:nvPr>
              <p:custDataLst>
                <p:tags r:id="rId8"/>
              </p:custDataLst>
            </p:nvPr>
          </p:nvPicPr>
          <p:blipFill>
            <a:blip r:embed="rId25" cstate="screen">
              <a:extLst>
                <a:ext uri="{28A0092B-C50C-407E-A947-70E740481C1C}">
                  <a14:useLocalDpi xmlns:a14="http://schemas.microsoft.com/office/drawing/2010/main"/>
                </a:ext>
              </a:extLst>
            </a:blip>
            <a:srcRect/>
            <a:stretch>
              <a:fillRect/>
            </a:stretch>
          </p:blipFill>
          <p:spPr bwMode="auto">
            <a:xfrm>
              <a:off x="5897563" y="4619905"/>
              <a:ext cx="21939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MH_Other_4">
              <a:extLst>
                <a:ext uri="{FF2B5EF4-FFF2-40B4-BE49-F238E27FC236}">
                  <a16:creationId xmlns:a16="http://schemas.microsoft.com/office/drawing/2014/main" id="{91675034-8D1D-468C-9A24-1BFC7B46A7DB}"/>
                </a:ext>
              </a:extLst>
            </p:cNvPr>
            <p:cNvPicPr>
              <a:picLocks noChangeAspect="1"/>
            </p:cNvPicPr>
            <p:nvPr>
              <p:custDataLst>
                <p:tags r:id="rId9"/>
              </p:custDataLst>
            </p:nvPr>
          </p:nvPicPr>
          <p:blipFill>
            <a:blip r:embed="rId25" cstate="screen">
              <a:extLst>
                <a:ext uri="{28A0092B-C50C-407E-A947-70E740481C1C}">
                  <a14:useLocalDpi xmlns:a14="http://schemas.microsoft.com/office/drawing/2010/main"/>
                </a:ext>
              </a:extLst>
            </a:blip>
            <a:srcRect/>
            <a:stretch>
              <a:fillRect/>
            </a:stretch>
          </p:blipFill>
          <p:spPr bwMode="auto">
            <a:xfrm>
              <a:off x="5867852" y="3449019"/>
              <a:ext cx="21939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MH_Other_5">
              <a:extLst>
                <a:ext uri="{FF2B5EF4-FFF2-40B4-BE49-F238E27FC236}">
                  <a16:creationId xmlns:a16="http://schemas.microsoft.com/office/drawing/2014/main" id="{9A17C8C2-8EE7-430F-A6C7-EDC67EF2F040}"/>
                </a:ext>
              </a:extLst>
            </p:cNvPr>
            <p:cNvPicPr>
              <a:picLocks noChangeAspect="1"/>
            </p:cNvPicPr>
            <p:nvPr>
              <p:custDataLst>
                <p:tags r:id="rId10"/>
              </p:custDataLst>
            </p:nvPr>
          </p:nvPicPr>
          <p:blipFill>
            <a:blip r:embed="rId25" cstate="screen">
              <a:extLst>
                <a:ext uri="{28A0092B-C50C-407E-A947-70E740481C1C}">
                  <a14:useLocalDpi xmlns:a14="http://schemas.microsoft.com/office/drawing/2010/main"/>
                </a:ext>
              </a:extLst>
            </a:blip>
            <a:srcRect/>
            <a:stretch>
              <a:fillRect/>
            </a:stretch>
          </p:blipFill>
          <p:spPr bwMode="auto">
            <a:xfrm>
              <a:off x="5907089" y="2290764"/>
              <a:ext cx="21939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MH_Other_6">
              <a:extLst>
                <a:ext uri="{FF2B5EF4-FFF2-40B4-BE49-F238E27FC236}">
                  <a16:creationId xmlns:a16="http://schemas.microsoft.com/office/drawing/2014/main" id="{D9B60793-FF1B-41D8-8488-7D02CCD7DD87}"/>
                </a:ext>
              </a:extLst>
            </p:cNvPr>
            <p:cNvPicPr>
              <a:picLocks noChangeAspect="1"/>
            </p:cNvPicPr>
            <p:nvPr>
              <p:custDataLst>
                <p:tags r:id="rId11"/>
              </p:custDataLst>
            </p:nvPr>
          </p:nvPicPr>
          <p:blipFill>
            <a:blip r:embed="rId26" cstate="screen">
              <a:extLst>
                <a:ext uri="{28A0092B-C50C-407E-A947-70E740481C1C}">
                  <a14:useLocalDpi xmlns:a14="http://schemas.microsoft.com/office/drawing/2010/main"/>
                </a:ext>
              </a:extLst>
            </a:blip>
            <a:srcRect/>
            <a:stretch>
              <a:fillRect/>
            </a:stretch>
          </p:blipFill>
          <p:spPr bwMode="auto">
            <a:xfrm>
              <a:off x="3592738" y="3988099"/>
              <a:ext cx="2365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MH_Other_7">
              <a:extLst>
                <a:ext uri="{FF2B5EF4-FFF2-40B4-BE49-F238E27FC236}">
                  <a16:creationId xmlns:a16="http://schemas.microsoft.com/office/drawing/2014/main" id="{8464A3E7-5C81-4610-875F-C41DAE35BB26}"/>
                </a:ext>
              </a:extLst>
            </p:cNvPr>
            <p:cNvPicPr>
              <a:picLocks noChangeAspect="1"/>
            </p:cNvPicPr>
            <p:nvPr>
              <p:custDataLst>
                <p:tags r:id="rId12"/>
              </p:custDataLst>
            </p:nvPr>
          </p:nvPicPr>
          <p:blipFill>
            <a:blip r:embed="rId26" cstate="screen">
              <a:extLst>
                <a:ext uri="{28A0092B-C50C-407E-A947-70E740481C1C}">
                  <a14:useLocalDpi xmlns:a14="http://schemas.microsoft.com/office/drawing/2010/main"/>
                </a:ext>
              </a:extLst>
            </a:blip>
            <a:srcRect/>
            <a:stretch>
              <a:fillRect/>
            </a:stretch>
          </p:blipFill>
          <p:spPr bwMode="auto">
            <a:xfrm>
              <a:off x="3532188" y="2861469"/>
              <a:ext cx="2365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MH_Text_1">
              <a:extLst>
                <a:ext uri="{FF2B5EF4-FFF2-40B4-BE49-F238E27FC236}">
                  <a16:creationId xmlns:a16="http://schemas.microsoft.com/office/drawing/2014/main" id="{21E58CCD-9CD8-418A-9D2B-ECE026F33F44}"/>
                </a:ext>
              </a:extLst>
            </p:cNvPr>
            <p:cNvSpPr>
              <a:spLocks/>
            </p:cNvSpPr>
            <p:nvPr>
              <p:custDataLst>
                <p:tags r:id="rId13"/>
              </p:custDataLst>
            </p:nvPr>
          </p:nvSpPr>
          <p:spPr bwMode="auto">
            <a:xfrm>
              <a:off x="6234113" y="2282825"/>
              <a:ext cx="2044700" cy="363538"/>
            </a:xfrm>
            <a:custGeom>
              <a:avLst/>
              <a:gdLst>
                <a:gd name="T0" fmla="*/ 2017911 w 2385"/>
                <a:gd name="T1" fmla="*/ 0 h 425"/>
                <a:gd name="T2" fmla="*/ 0 w 2385"/>
                <a:gd name="T3" fmla="*/ 0 h 425"/>
                <a:gd name="T4" fmla="*/ 0 w 2385"/>
                <a:gd name="T5" fmla="*/ 363852 h 425"/>
                <a:gd name="T6" fmla="*/ 2017911 w 2385"/>
                <a:gd name="T7" fmla="*/ 363852 h 425"/>
                <a:gd name="T8" fmla="*/ 2045354 w 2385"/>
                <a:gd name="T9" fmla="*/ 336456 h 425"/>
                <a:gd name="T10" fmla="*/ 2045354 w 2385"/>
                <a:gd name="T11" fmla="*/ 27396 h 425"/>
                <a:gd name="T12" fmla="*/ 2017911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47626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ts val="1500"/>
                </a:lnSpc>
                <a:defRPr/>
              </a:pPr>
              <a:r>
                <a:rPr lang="zh-CN" altLang="en-US" sz="1400" b="1" kern="0" dirty="0">
                  <a:solidFill>
                    <a:srgbClr val="FFFFFF"/>
                  </a:solidFill>
                  <a:latin typeface="微软雅黑" panose="020B0503020204020204" pitchFamily="34" charset="-122"/>
                  <a:ea typeface="微软雅黑" panose="020B0503020204020204" pitchFamily="34" charset="-122"/>
                </a:rPr>
                <a:t>新浪体育</a:t>
              </a:r>
            </a:p>
          </p:txBody>
        </p:sp>
        <p:sp>
          <p:nvSpPr>
            <p:cNvPr id="172" name="MH_SubTitle_1">
              <a:extLst>
                <a:ext uri="{FF2B5EF4-FFF2-40B4-BE49-F238E27FC236}">
                  <a16:creationId xmlns:a16="http://schemas.microsoft.com/office/drawing/2014/main" id="{3168F4C2-BD7A-48AC-8B76-8D343C0D40A5}"/>
                </a:ext>
              </a:extLst>
            </p:cNvPr>
            <p:cNvSpPr>
              <a:spLocks/>
            </p:cNvSpPr>
            <p:nvPr>
              <p:custDataLst>
                <p:tags r:id="rId14"/>
              </p:custDataLst>
            </p:nvPr>
          </p:nvSpPr>
          <p:spPr bwMode="auto">
            <a:xfrm>
              <a:off x="5603875" y="2282825"/>
              <a:ext cx="630238" cy="457200"/>
            </a:xfrm>
            <a:custGeom>
              <a:avLst/>
              <a:gdLst>
                <a:gd name="connsiteX0" fmla="*/ 27417 w 628879"/>
                <a:gd name="connsiteY0" fmla="*/ 0 h 456686"/>
                <a:gd name="connsiteX1" fmla="*/ 628879 w 628879"/>
                <a:gd name="connsiteY1" fmla="*/ 0 h 456686"/>
                <a:gd name="connsiteX2" fmla="*/ 628879 w 628879"/>
                <a:gd name="connsiteY2" fmla="*/ 363852 h 456686"/>
                <a:gd name="connsiteX3" fmla="*/ 433433 w 628879"/>
                <a:gd name="connsiteY3" fmla="*/ 363852 h 456686"/>
                <a:gd name="connsiteX4" fmla="*/ 407274 w 628879"/>
                <a:gd name="connsiteY4" fmla="*/ 363852 h 456686"/>
                <a:gd name="connsiteX5" fmla="*/ 314440 w 628879"/>
                <a:gd name="connsiteY5" fmla="*/ 456686 h 456686"/>
                <a:gd name="connsiteX6" fmla="*/ 221606 w 628879"/>
                <a:gd name="connsiteY6" fmla="*/ 363852 h 456686"/>
                <a:gd name="connsiteX7" fmla="*/ 133289 w 628879"/>
                <a:gd name="connsiteY7" fmla="*/ 363852 h 456686"/>
                <a:gd name="connsiteX8" fmla="*/ 27417 w 628879"/>
                <a:gd name="connsiteY8" fmla="*/ 363852 h 456686"/>
                <a:gd name="connsiteX9" fmla="*/ 0 w 628879"/>
                <a:gd name="connsiteY9" fmla="*/ 336456 h 456686"/>
                <a:gd name="connsiteX10" fmla="*/ 0 w 628879"/>
                <a:gd name="connsiteY10" fmla="*/ 27396 h 456686"/>
                <a:gd name="connsiteX11" fmla="*/ 27417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27417" y="0"/>
                  </a:moveTo>
                  <a:lnTo>
                    <a:pt x="628879" y="0"/>
                  </a:lnTo>
                  <a:cubicBezTo>
                    <a:pt x="628879" y="0"/>
                    <a:pt x="628879" y="0"/>
                    <a:pt x="628879" y="363852"/>
                  </a:cubicBezTo>
                  <a:cubicBezTo>
                    <a:pt x="628879" y="363852"/>
                    <a:pt x="628879" y="363852"/>
                    <a:pt x="433433" y="363852"/>
                  </a:cubicBezTo>
                  <a:lnTo>
                    <a:pt x="407274" y="363852"/>
                  </a:lnTo>
                  <a:lnTo>
                    <a:pt x="314440" y="456686"/>
                  </a:lnTo>
                  <a:lnTo>
                    <a:pt x="221606" y="363852"/>
                  </a:lnTo>
                  <a:lnTo>
                    <a:pt x="133289" y="363852"/>
                  </a:lnTo>
                  <a:cubicBezTo>
                    <a:pt x="100250" y="363852"/>
                    <a:pt x="65008" y="363852"/>
                    <a:pt x="27417" y="363852"/>
                  </a:cubicBezTo>
                  <a:cubicBezTo>
                    <a:pt x="11995" y="363852"/>
                    <a:pt x="0" y="351866"/>
                    <a:pt x="0" y="336456"/>
                  </a:cubicBezTo>
                  <a:cubicBezTo>
                    <a:pt x="0" y="336456"/>
                    <a:pt x="0" y="336456"/>
                    <a:pt x="0" y="27396"/>
                  </a:cubicBezTo>
                  <a:cubicBezTo>
                    <a:pt x="0" y="12842"/>
                    <a:pt x="11995" y="0"/>
                    <a:pt x="27417" y="0"/>
                  </a:cubicBezTo>
                  <a:close/>
                </a:path>
              </a:pathLst>
            </a:custGeom>
            <a:solidFill>
              <a:srgbClr val="FFFFFF"/>
            </a:solidFill>
            <a:ln>
              <a:noFill/>
            </a:ln>
            <a:effectLst>
              <a:outerShdw blurRad="50800" dist="38100" dir="2700000" algn="tl" rotWithShape="0">
                <a:sysClr val="windowText" lastClr="000000">
                  <a:alpha val="40000"/>
                </a:sys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72000" anchor="ctr" anchorCtr="1">
              <a:norm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lang="en-US" altLang="zh-CN" sz="1200" b="1" kern="0" dirty="0">
                  <a:solidFill>
                    <a:srgbClr val="332A3B">
                      <a:lumMod val="75000"/>
                    </a:srgbClr>
                  </a:solidFill>
                  <a:latin typeface="微软雅黑" panose="020B0503020204020204" pitchFamily="34" charset="-122"/>
                  <a:ea typeface="微软雅黑" panose="020B0503020204020204" pitchFamily="34" charset="-122"/>
                </a:rPr>
                <a:t>2300w</a:t>
              </a:r>
              <a:endParaRPr kumimoji="0" lang="zh-CN" altLang="en-US" sz="1200" b="1" i="0" u="none" strike="noStrike" kern="0" cap="none" spc="0" normalizeH="0" baseline="0" noProof="0" dirty="0">
                <a:ln>
                  <a:noFill/>
                </a:ln>
                <a:solidFill>
                  <a:srgbClr val="332A3B">
                    <a:lumMod val="75000"/>
                  </a:srgbClr>
                </a:solidFill>
                <a:effectLst/>
                <a:uLnTx/>
                <a:uFillTx/>
                <a:latin typeface="微软雅黑" panose="020B0503020204020204" pitchFamily="34" charset="-122"/>
                <a:ea typeface="微软雅黑" panose="020B0503020204020204" pitchFamily="34" charset="-122"/>
              </a:endParaRPr>
            </a:p>
          </p:txBody>
        </p:sp>
        <p:sp>
          <p:nvSpPr>
            <p:cNvPr id="173" name="MH_Text_3">
              <a:extLst>
                <a:ext uri="{FF2B5EF4-FFF2-40B4-BE49-F238E27FC236}">
                  <a16:creationId xmlns:a16="http://schemas.microsoft.com/office/drawing/2014/main" id="{60AE27F8-C0C1-4D4B-A613-F4CB09958770}"/>
                </a:ext>
              </a:extLst>
            </p:cNvPr>
            <p:cNvSpPr>
              <a:spLocks/>
            </p:cNvSpPr>
            <p:nvPr>
              <p:custDataLst>
                <p:tags r:id="rId15"/>
              </p:custDataLst>
            </p:nvPr>
          </p:nvSpPr>
          <p:spPr bwMode="auto">
            <a:xfrm>
              <a:off x="6216651" y="3429796"/>
              <a:ext cx="2044700" cy="363537"/>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1" y="425"/>
                    <a:pt x="2385" y="411"/>
                    <a:pt x="2385" y="393"/>
                  </a:cubicBezTo>
                  <a:cubicBezTo>
                    <a:pt x="2385" y="32"/>
                    <a:pt x="2385" y="32"/>
                    <a:pt x="2385" y="32"/>
                  </a:cubicBezTo>
                  <a:cubicBezTo>
                    <a:pt x="2385" y="15"/>
                    <a:pt x="2371" y="0"/>
                    <a:pt x="2353" y="0"/>
                  </a:cubicBezTo>
                  <a:close/>
                </a:path>
              </a:pathLst>
            </a:custGeom>
            <a:solidFill>
              <a:srgbClr val="476263"/>
            </a:solidFill>
            <a:ln>
              <a:noFill/>
            </a:ln>
          </p:spPr>
          <p:txBody>
            <a:bodyPr lIns="108000" tIns="0" rIns="0" bIns="36000" anchor="ctr">
              <a:noAutofit/>
            </a:bodyPr>
            <a:lstStyle/>
            <a:p>
              <a:pPr lvl="0" algn="ctr">
                <a:lnSpc>
                  <a:spcPts val="1500"/>
                </a:lnSpc>
                <a:defRPr/>
              </a:pPr>
              <a:r>
                <a:rPr lang="zh-CN" altLang="en-US" sz="1400" b="1" kern="0" dirty="0">
                  <a:solidFill>
                    <a:srgbClr val="FFFFFF"/>
                  </a:solidFill>
                  <a:latin typeface="微软雅黑" panose="020B0503020204020204" pitchFamily="34" charset="-122"/>
                  <a:ea typeface="微软雅黑" panose="020B0503020204020204" pitchFamily="34" charset="-122"/>
                </a:rPr>
                <a:t>凤凰周刊</a:t>
              </a:r>
            </a:p>
          </p:txBody>
        </p:sp>
        <p:sp>
          <p:nvSpPr>
            <p:cNvPr id="174" name="MH_SubTitle_2">
              <a:extLst>
                <a:ext uri="{FF2B5EF4-FFF2-40B4-BE49-F238E27FC236}">
                  <a16:creationId xmlns:a16="http://schemas.microsoft.com/office/drawing/2014/main" id="{690095C0-AF46-42D3-8879-66119E2B9DC7}"/>
                </a:ext>
              </a:extLst>
            </p:cNvPr>
            <p:cNvSpPr>
              <a:spLocks/>
            </p:cNvSpPr>
            <p:nvPr>
              <p:custDataLst>
                <p:tags r:id="rId16"/>
              </p:custDataLst>
            </p:nvPr>
          </p:nvSpPr>
          <p:spPr bwMode="auto">
            <a:xfrm>
              <a:off x="5600701" y="3421556"/>
              <a:ext cx="627063" cy="457200"/>
            </a:xfrm>
            <a:custGeom>
              <a:avLst/>
              <a:gdLst>
                <a:gd name="connsiteX0" fmla="*/ 27389 w 627382"/>
                <a:gd name="connsiteY0" fmla="*/ 0 h 456687"/>
                <a:gd name="connsiteX1" fmla="*/ 627382 w 627382"/>
                <a:gd name="connsiteY1" fmla="*/ 0 h 456687"/>
                <a:gd name="connsiteX2" fmla="*/ 627382 w 627382"/>
                <a:gd name="connsiteY2" fmla="*/ 363852 h 456687"/>
                <a:gd name="connsiteX3" fmla="*/ 432414 w 627382"/>
                <a:gd name="connsiteY3" fmla="*/ 363852 h 456687"/>
                <a:gd name="connsiteX4" fmla="*/ 405778 w 627382"/>
                <a:gd name="connsiteY4" fmla="*/ 363852 h 456687"/>
                <a:gd name="connsiteX5" fmla="*/ 312943 w 627382"/>
                <a:gd name="connsiteY5" fmla="*/ 456687 h 456687"/>
                <a:gd name="connsiteX6" fmla="*/ 220108 w 627382"/>
                <a:gd name="connsiteY6" fmla="*/ 363852 h 456687"/>
                <a:gd name="connsiteX7" fmla="*/ 133003 w 627382"/>
                <a:gd name="connsiteY7" fmla="*/ 363852 h 456687"/>
                <a:gd name="connsiteX8" fmla="*/ 27389 w 627382"/>
                <a:gd name="connsiteY8" fmla="*/ 363852 h 456687"/>
                <a:gd name="connsiteX9" fmla="*/ 0 w 627382"/>
                <a:gd name="connsiteY9" fmla="*/ 336456 h 456687"/>
                <a:gd name="connsiteX10" fmla="*/ 0 w 627382"/>
                <a:gd name="connsiteY10" fmla="*/ 27396 h 456687"/>
                <a:gd name="connsiteX11" fmla="*/ 27389 w 627382"/>
                <a:gd name="connsiteY11" fmla="*/ 0 h 4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382" h="456687">
                  <a:moveTo>
                    <a:pt x="27389" y="0"/>
                  </a:moveTo>
                  <a:lnTo>
                    <a:pt x="627382" y="0"/>
                  </a:lnTo>
                  <a:cubicBezTo>
                    <a:pt x="627382" y="0"/>
                    <a:pt x="627382" y="0"/>
                    <a:pt x="627382" y="363852"/>
                  </a:cubicBezTo>
                  <a:cubicBezTo>
                    <a:pt x="627382" y="363852"/>
                    <a:pt x="627382" y="363852"/>
                    <a:pt x="432414" y="363852"/>
                  </a:cubicBezTo>
                  <a:lnTo>
                    <a:pt x="405778" y="363852"/>
                  </a:lnTo>
                  <a:lnTo>
                    <a:pt x="312943" y="456687"/>
                  </a:lnTo>
                  <a:lnTo>
                    <a:pt x="220108" y="363852"/>
                  </a:lnTo>
                  <a:lnTo>
                    <a:pt x="133003" y="363852"/>
                  </a:lnTo>
                  <a:cubicBezTo>
                    <a:pt x="100044" y="363852"/>
                    <a:pt x="64888" y="363852"/>
                    <a:pt x="27389" y="363852"/>
                  </a:cubicBezTo>
                  <a:cubicBezTo>
                    <a:pt x="11983" y="363852"/>
                    <a:pt x="0" y="351866"/>
                    <a:pt x="0" y="336456"/>
                  </a:cubicBezTo>
                  <a:cubicBezTo>
                    <a:pt x="0" y="336456"/>
                    <a:pt x="0" y="336456"/>
                    <a:pt x="0" y="27396"/>
                  </a:cubicBezTo>
                  <a:cubicBezTo>
                    <a:pt x="0" y="12842"/>
                    <a:pt x="11983" y="0"/>
                    <a:pt x="27389" y="0"/>
                  </a:cubicBezTo>
                  <a:close/>
                </a:path>
              </a:pathLst>
            </a:custGeom>
            <a:solidFill>
              <a:srgbClr val="FFFFFF"/>
            </a:solidFill>
            <a:ln>
              <a:noFill/>
            </a:ln>
            <a:effectLst>
              <a:outerShdw blurRad="50800" dist="38100" dir="2700000" algn="tl" rotWithShape="0">
                <a:sysClr val="windowText" lastClr="000000">
                  <a:alpha val="40000"/>
                </a:sys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72000" anchor="ctr" anchorCtr="1">
              <a:norm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lang="en-US" altLang="zh-CN" sz="1200" b="1" kern="0" dirty="0">
                  <a:solidFill>
                    <a:srgbClr val="332A3B">
                      <a:lumMod val="75000"/>
                    </a:srgbClr>
                  </a:solidFill>
                  <a:latin typeface="微软雅黑" panose="020B0503020204020204" pitchFamily="34" charset="-122"/>
                  <a:ea typeface="微软雅黑" panose="020B0503020204020204" pitchFamily="34" charset="-122"/>
                </a:rPr>
                <a:t>2000w</a:t>
              </a:r>
              <a:endParaRPr kumimoji="0" lang="zh-CN" altLang="en-US" sz="1200" b="1" i="0" u="none" strike="noStrike" kern="0" cap="none" spc="0" normalizeH="0" baseline="0" noProof="0" dirty="0">
                <a:ln>
                  <a:noFill/>
                </a:ln>
                <a:solidFill>
                  <a:srgbClr val="332A3B">
                    <a:lumMod val="75000"/>
                  </a:srgbClr>
                </a:solidFill>
                <a:effectLst/>
                <a:uLnTx/>
                <a:uFillTx/>
                <a:latin typeface="微软雅黑" panose="020B0503020204020204" pitchFamily="34" charset="-122"/>
                <a:ea typeface="微软雅黑" panose="020B0503020204020204" pitchFamily="34" charset="-122"/>
              </a:endParaRPr>
            </a:p>
          </p:txBody>
        </p:sp>
        <p:sp>
          <p:nvSpPr>
            <p:cNvPr id="175" name="MH_Text_5">
              <a:extLst>
                <a:ext uri="{FF2B5EF4-FFF2-40B4-BE49-F238E27FC236}">
                  <a16:creationId xmlns:a16="http://schemas.microsoft.com/office/drawing/2014/main" id="{DACD6DD9-F488-4D53-A236-2CAFEA0945E7}"/>
                </a:ext>
              </a:extLst>
            </p:cNvPr>
            <p:cNvSpPr>
              <a:spLocks/>
            </p:cNvSpPr>
            <p:nvPr>
              <p:custDataLst>
                <p:tags r:id="rId17"/>
              </p:custDataLst>
            </p:nvPr>
          </p:nvSpPr>
          <p:spPr bwMode="auto">
            <a:xfrm>
              <a:off x="6222207" y="4619905"/>
              <a:ext cx="2044700" cy="365125"/>
            </a:xfrm>
            <a:custGeom>
              <a:avLst/>
              <a:gdLst>
                <a:gd name="T0" fmla="*/ 2017911 w 2385"/>
                <a:gd name="T1" fmla="*/ 0 h 425"/>
                <a:gd name="T2" fmla="*/ 0 w 2385"/>
                <a:gd name="T3" fmla="*/ 0 h 425"/>
                <a:gd name="T4" fmla="*/ 0 w 2385"/>
                <a:gd name="T5" fmla="*/ 363852 h 425"/>
                <a:gd name="T6" fmla="*/ 2017911 w 2385"/>
                <a:gd name="T7" fmla="*/ 363852 h 425"/>
                <a:gd name="T8" fmla="*/ 2045354 w 2385"/>
                <a:gd name="T9" fmla="*/ 336456 h 425"/>
                <a:gd name="T10" fmla="*/ 2045354 w 2385"/>
                <a:gd name="T11" fmla="*/ 27396 h 425"/>
                <a:gd name="T12" fmla="*/ 2017911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2353" y="0"/>
                  </a:moveTo>
                  <a:cubicBezTo>
                    <a:pt x="0" y="0"/>
                    <a:pt x="0" y="0"/>
                    <a:pt x="0" y="0"/>
                  </a:cubicBezTo>
                  <a:cubicBezTo>
                    <a:pt x="0" y="425"/>
                    <a:pt x="0" y="425"/>
                    <a:pt x="0" y="425"/>
                  </a:cubicBezTo>
                  <a:cubicBezTo>
                    <a:pt x="2353" y="425"/>
                    <a:pt x="2353" y="425"/>
                    <a:pt x="2353" y="425"/>
                  </a:cubicBezTo>
                  <a:cubicBezTo>
                    <a:pt x="2371" y="425"/>
                    <a:pt x="2385" y="410"/>
                    <a:pt x="2385" y="393"/>
                  </a:cubicBezTo>
                  <a:cubicBezTo>
                    <a:pt x="2385" y="32"/>
                    <a:pt x="2385" y="32"/>
                    <a:pt x="2385" y="32"/>
                  </a:cubicBezTo>
                  <a:cubicBezTo>
                    <a:pt x="2385" y="14"/>
                    <a:pt x="2371" y="0"/>
                    <a:pt x="2353" y="0"/>
                  </a:cubicBezTo>
                  <a:close/>
                </a:path>
              </a:pathLst>
            </a:custGeom>
            <a:solidFill>
              <a:srgbClr val="47626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ts val="1500"/>
                </a:lnSpc>
                <a:defRPr/>
              </a:pPr>
              <a:r>
                <a:rPr lang="zh-CN" altLang="en-US" sz="1400" b="1" kern="0" dirty="0">
                  <a:solidFill>
                    <a:srgbClr val="FFFFFF"/>
                  </a:solidFill>
                  <a:latin typeface="微软雅黑" panose="020B0503020204020204" pitchFamily="34" charset="-122"/>
                  <a:ea typeface="微软雅黑" panose="020B0503020204020204" pitchFamily="34" charset="-122"/>
                </a:rPr>
                <a:t>局座召忠</a:t>
              </a:r>
            </a:p>
          </p:txBody>
        </p:sp>
        <p:sp>
          <p:nvSpPr>
            <p:cNvPr id="176" name="MH_SubTitle_3">
              <a:extLst>
                <a:ext uri="{FF2B5EF4-FFF2-40B4-BE49-F238E27FC236}">
                  <a16:creationId xmlns:a16="http://schemas.microsoft.com/office/drawing/2014/main" id="{8D71D14B-3279-400E-85CD-5E46B186A481}"/>
                </a:ext>
              </a:extLst>
            </p:cNvPr>
            <p:cNvSpPr>
              <a:spLocks/>
            </p:cNvSpPr>
            <p:nvPr>
              <p:custDataLst>
                <p:tags r:id="rId18"/>
              </p:custDataLst>
            </p:nvPr>
          </p:nvSpPr>
          <p:spPr bwMode="auto">
            <a:xfrm>
              <a:off x="5584031" y="4604958"/>
              <a:ext cx="627063" cy="457200"/>
            </a:xfrm>
            <a:custGeom>
              <a:avLst/>
              <a:gdLst>
                <a:gd name="connsiteX0" fmla="*/ 27389 w 627382"/>
                <a:gd name="connsiteY0" fmla="*/ 0 h 456686"/>
                <a:gd name="connsiteX1" fmla="*/ 627382 w 627382"/>
                <a:gd name="connsiteY1" fmla="*/ 0 h 456686"/>
                <a:gd name="connsiteX2" fmla="*/ 627382 w 627382"/>
                <a:gd name="connsiteY2" fmla="*/ 363852 h 456686"/>
                <a:gd name="connsiteX3" fmla="*/ 432414 w 627382"/>
                <a:gd name="connsiteY3" fmla="*/ 363852 h 456686"/>
                <a:gd name="connsiteX4" fmla="*/ 405777 w 627382"/>
                <a:gd name="connsiteY4" fmla="*/ 363852 h 456686"/>
                <a:gd name="connsiteX5" fmla="*/ 312943 w 627382"/>
                <a:gd name="connsiteY5" fmla="*/ 456686 h 456686"/>
                <a:gd name="connsiteX6" fmla="*/ 220109 w 627382"/>
                <a:gd name="connsiteY6" fmla="*/ 363852 h 456686"/>
                <a:gd name="connsiteX7" fmla="*/ 133003 w 627382"/>
                <a:gd name="connsiteY7" fmla="*/ 363852 h 456686"/>
                <a:gd name="connsiteX8" fmla="*/ 27389 w 627382"/>
                <a:gd name="connsiteY8" fmla="*/ 363852 h 456686"/>
                <a:gd name="connsiteX9" fmla="*/ 0 w 627382"/>
                <a:gd name="connsiteY9" fmla="*/ 336456 h 456686"/>
                <a:gd name="connsiteX10" fmla="*/ 0 w 627382"/>
                <a:gd name="connsiteY10" fmla="*/ 27396 h 456686"/>
                <a:gd name="connsiteX11" fmla="*/ 27389 w 627382"/>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382" h="456686">
                  <a:moveTo>
                    <a:pt x="27389" y="0"/>
                  </a:moveTo>
                  <a:lnTo>
                    <a:pt x="627382" y="0"/>
                  </a:lnTo>
                  <a:cubicBezTo>
                    <a:pt x="627382" y="0"/>
                    <a:pt x="627382" y="0"/>
                    <a:pt x="627382" y="363852"/>
                  </a:cubicBezTo>
                  <a:cubicBezTo>
                    <a:pt x="627382" y="363852"/>
                    <a:pt x="627382" y="363852"/>
                    <a:pt x="432414" y="363852"/>
                  </a:cubicBezTo>
                  <a:lnTo>
                    <a:pt x="405777" y="363852"/>
                  </a:lnTo>
                  <a:lnTo>
                    <a:pt x="312943" y="456686"/>
                  </a:lnTo>
                  <a:lnTo>
                    <a:pt x="220109" y="363852"/>
                  </a:lnTo>
                  <a:lnTo>
                    <a:pt x="133003" y="363852"/>
                  </a:lnTo>
                  <a:cubicBezTo>
                    <a:pt x="100044" y="363852"/>
                    <a:pt x="64888" y="363852"/>
                    <a:pt x="27389" y="363852"/>
                  </a:cubicBezTo>
                  <a:cubicBezTo>
                    <a:pt x="11983" y="363852"/>
                    <a:pt x="0" y="351010"/>
                    <a:pt x="0" y="336456"/>
                  </a:cubicBezTo>
                  <a:cubicBezTo>
                    <a:pt x="0" y="336456"/>
                    <a:pt x="0" y="336456"/>
                    <a:pt x="0" y="27396"/>
                  </a:cubicBezTo>
                  <a:cubicBezTo>
                    <a:pt x="0" y="11985"/>
                    <a:pt x="11983" y="0"/>
                    <a:pt x="27389" y="0"/>
                  </a:cubicBezTo>
                  <a:close/>
                </a:path>
              </a:pathLst>
            </a:custGeom>
            <a:solidFill>
              <a:srgbClr val="FFFFFF"/>
            </a:solidFill>
            <a:ln>
              <a:noFill/>
            </a:ln>
            <a:effectLst>
              <a:outerShdw blurRad="50800" dist="38100" dir="2700000" algn="tl" rotWithShape="0">
                <a:sysClr val="windowText" lastClr="000000">
                  <a:alpha val="40000"/>
                </a:sys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72000" anchor="ctr" anchorCtr="1">
              <a:norm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lang="en-US" altLang="zh-CN" sz="1200" b="1" kern="0" dirty="0">
                  <a:solidFill>
                    <a:srgbClr val="332A3B">
                      <a:lumMod val="75000"/>
                    </a:srgbClr>
                  </a:solidFill>
                  <a:latin typeface="微软雅黑" panose="020B0503020204020204" pitchFamily="34" charset="-122"/>
                  <a:ea typeface="微软雅黑" panose="020B0503020204020204" pitchFamily="34" charset="-122"/>
                </a:rPr>
                <a:t>1300w</a:t>
              </a:r>
              <a:endParaRPr kumimoji="0" lang="zh-CN" altLang="en-US" sz="1200" b="1" i="0" u="none" strike="noStrike" kern="0" cap="none" spc="0" normalizeH="0" baseline="0" noProof="0" dirty="0">
                <a:ln>
                  <a:noFill/>
                </a:ln>
                <a:solidFill>
                  <a:srgbClr val="332A3B">
                    <a:lumMod val="75000"/>
                  </a:srgbClr>
                </a:solidFill>
                <a:effectLst/>
                <a:uLnTx/>
                <a:uFillTx/>
                <a:latin typeface="微软雅黑" panose="020B0503020204020204" pitchFamily="34" charset="-122"/>
                <a:ea typeface="微软雅黑" panose="020B0503020204020204" pitchFamily="34" charset="-122"/>
              </a:endParaRPr>
            </a:p>
          </p:txBody>
        </p:sp>
        <p:sp>
          <p:nvSpPr>
            <p:cNvPr id="177" name="MH_Text_2">
              <a:extLst>
                <a:ext uri="{FF2B5EF4-FFF2-40B4-BE49-F238E27FC236}">
                  <a16:creationId xmlns:a16="http://schemas.microsoft.com/office/drawing/2014/main" id="{2D2E96EA-B684-4920-93E5-B433F5438831}"/>
                </a:ext>
              </a:extLst>
            </p:cNvPr>
            <p:cNvSpPr>
              <a:spLocks/>
            </p:cNvSpPr>
            <p:nvPr>
              <p:custDataLst>
                <p:tags r:id="rId19"/>
              </p:custDataLst>
            </p:nvPr>
          </p:nvSpPr>
          <p:spPr bwMode="auto">
            <a:xfrm>
              <a:off x="3581936" y="2855894"/>
              <a:ext cx="2044700" cy="365125"/>
            </a:xfrm>
            <a:custGeom>
              <a:avLst/>
              <a:gdLst>
                <a:gd name="T0" fmla="*/ 27423 w 2385"/>
                <a:gd name="T1" fmla="*/ 0 h 425"/>
                <a:gd name="T2" fmla="*/ 2043856 w 2385"/>
                <a:gd name="T3" fmla="*/ 0 h 425"/>
                <a:gd name="T4" fmla="*/ 2043856 w 2385"/>
                <a:gd name="T5" fmla="*/ 363852 h 425"/>
                <a:gd name="T6" fmla="*/ 27423 w 2385"/>
                <a:gd name="T7" fmla="*/ 363852 h 425"/>
                <a:gd name="T8" fmla="*/ 0 w 2385"/>
                <a:gd name="T9" fmla="*/ 336456 h 425"/>
                <a:gd name="T10" fmla="*/ 0 w 2385"/>
                <a:gd name="T11" fmla="*/ 27396 h 425"/>
                <a:gd name="T12" fmla="*/ 27423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97B9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08000" bIns="3600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ts val="1500"/>
                </a:lnSpc>
                <a:defRPr/>
              </a:pPr>
              <a:r>
                <a:rPr lang="zh-CN" altLang="en-US" sz="1400" b="1" kern="0" dirty="0">
                  <a:solidFill>
                    <a:srgbClr val="FFFFFF"/>
                  </a:solidFill>
                  <a:latin typeface="微软雅黑" panose="020B0503020204020204" pitchFamily="34" charset="-122"/>
                  <a:ea typeface="微软雅黑" panose="020B0503020204020204" pitchFamily="34" charset="-122"/>
                </a:rPr>
                <a:t>新浪娱乐</a:t>
              </a:r>
            </a:p>
          </p:txBody>
        </p:sp>
        <p:sp>
          <p:nvSpPr>
            <p:cNvPr id="178" name="MH_SubTitle_4">
              <a:extLst>
                <a:ext uri="{FF2B5EF4-FFF2-40B4-BE49-F238E27FC236}">
                  <a16:creationId xmlns:a16="http://schemas.microsoft.com/office/drawing/2014/main" id="{DAD1573B-F245-4E33-879D-6AFDD78A86BE}"/>
                </a:ext>
              </a:extLst>
            </p:cNvPr>
            <p:cNvSpPr>
              <a:spLocks/>
            </p:cNvSpPr>
            <p:nvPr>
              <p:custDataLst>
                <p:tags r:id="rId20"/>
              </p:custDataLst>
            </p:nvPr>
          </p:nvSpPr>
          <p:spPr bwMode="auto">
            <a:xfrm>
              <a:off x="5603875" y="2842911"/>
              <a:ext cx="628650" cy="4572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ysClr val="windowText" lastClr="000000">
                  <a:alpha val="40000"/>
                </a:sys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72000" anchor="ctr" anchorCtr="1">
              <a:norm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lang="en-US" altLang="zh-CN" sz="1200" b="1" kern="0" dirty="0">
                  <a:latin typeface="微软雅黑" panose="020B0503020204020204" pitchFamily="34" charset="-122"/>
                  <a:ea typeface="微软雅黑" panose="020B0503020204020204" pitchFamily="34" charset="-122"/>
                </a:rPr>
                <a:t>3700w</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79" name="MH_Text_4">
              <a:extLst>
                <a:ext uri="{FF2B5EF4-FFF2-40B4-BE49-F238E27FC236}">
                  <a16:creationId xmlns:a16="http://schemas.microsoft.com/office/drawing/2014/main" id="{7D57193F-A745-4771-93A6-7FFC6038E72E}"/>
                </a:ext>
              </a:extLst>
            </p:cNvPr>
            <p:cNvSpPr>
              <a:spLocks/>
            </p:cNvSpPr>
            <p:nvPr>
              <p:custDataLst>
                <p:tags r:id="rId21"/>
              </p:custDataLst>
            </p:nvPr>
          </p:nvSpPr>
          <p:spPr bwMode="auto">
            <a:xfrm>
              <a:off x="3581936" y="4007427"/>
              <a:ext cx="2044700" cy="363538"/>
            </a:xfrm>
            <a:custGeom>
              <a:avLst/>
              <a:gdLst>
                <a:gd name="T0" fmla="*/ 32 w 2385"/>
                <a:gd name="T1" fmla="*/ 0 h 424"/>
                <a:gd name="T2" fmla="*/ 2385 w 2385"/>
                <a:gd name="T3" fmla="*/ 0 h 424"/>
                <a:gd name="T4" fmla="*/ 2385 w 2385"/>
                <a:gd name="T5" fmla="*/ 424 h 424"/>
                <a:gd name="T6" fmla="*/ 32 w 2385"/>
                <a:gd name="T7" fmla="*/ 424 h 424"/>
                <a:gd name="T8" fmla="*/ 0 w 2385"/>
                <a:gd name="T9" fmla="*/ 392 h 424"/>
                <a:gd name="T10" fmla="*/ 0 w 2385"/>
                <a:gd name="T11" fmla="*/ 32 h 424"/>
                <a:gd name="T12" fmla="*/ 32 w 2385"/>
                <a:gd name="T13" fmla="*/ 0 h 424"/>
              </a:gdLst>
              <a:ahLst/>
              <a:cxnLst>
                <a:cxn ang="0">
                  <a:pos x="T0" y="T1"/>
                </a:cxn>
                <a:cxn ang="0">
                  <a:pos x="T2" y="T3"/>
                </a:cxn>
                <a:cxn ang="0">
                  <a:pos x="T4" y="T5"/>
                </a:cxn>
                <a:cxn ang="0">
                  <a:pos x="T6" y="T7"/>
                </a:cxn>
                <a:cxn ang="0">
                  <a:pos x="T8" y="T9"/>
                </a:cxn>
                <a:cxn ang="0">
                  <a:pos x="T10" y="T11"/>
                </a:cxn>
                <a:cxn ang="0">
                  <a:pos x="T12" y="T13"/>
                </a:cxn>
              </a:cxnLst>
              <a:rect l="0" t="0" r="r" b="b"/>
              <a:pathLst>
                <a:path w="2385" h="424">
                  <a:moveTo>
                    <a:pt x="32" y="0"/>
                  </a:moveTo>
                  <a:cubicBezTo>
                    <a:pt x="2385" y="0"/>
                    <a:pt x="2385" y="0"/>
                    <a:pt x="2385" y="0"/>
                  </a:cubicBezTo>
                  <a:cubicBezTo>
                    <a:pt x="2385" y="424"/>
                    <a:pt x="2385" y="424"/>
                    <a:pt x="2385" y="424"/>
                  </a:cubicBezTo>
                  <a:cubicBezTo>
                    <a:pt x="32" y="424"/>
                    <a:pt x="32" y="424"/>
                    <a:pt x="32" y="424"/>
                  </a:cubicBezTo>
                  <a:cubicBezTo>
                    <a:pt x="15" y="424"/>
                    <a:pt x="0" y="410"/>
                    <a:pt x="0" y="392"/>
                  </a:cubicBezTo>
                  <a:cubicBezTo>
                    <a:pt x="0" y="32"/>
                    <a:pt x="0" y="32"/>
                    <a:pt x="0" y="32"/>
                  </a:cubicBezTo>
                  <a:cubicBezTo>
                    <a:pt x="0" y="14"/>
                    <a:pt x="15" y="0"/>
                    <a:pt x="32" y="0"/>
                  </a:cubicBezTo>
                  <a:close/>
                </a:path>
              </a:pathLst>
            </a:custGeom>
            <a:solidFill>
              <a:srgbClr val="97B9A1"/>
            </a:solidFill>
            <a:ln>
              <a:noFill/>
            </a:ln>
          </p:spPr>
          <p:txBody>
            <a:bodyPr lIns="0" tIns="0" rIns="108000" bIns="36000" anchor="ctr">
              <a:noAutofit/>
            </a:bodyPr>
            <a:lstStyle/>
            <a:p>
              <a:pPr lvl="0" algn="ctr">
                <a:lnSpc>
                  <a:spcPts val="1500"/>
                </a:lnSpc>
                <a:defRPr/>
              </a:pPr>
              <a:r>
                <a:rPr lang="zh-CN" altLang="en-US" sz="1400" b="1" kern="0" dirty="0">
                  <a:solidFill>
                    <a:srgbClr val="FFFFFF"/>
                  </a:solidFill>
                  <a:latin typeface="微软雅黑" panose="020B0503020204020204" pitchFamily="34" charset="-122"/>
                  <a:ea typeface="微软雅黑" panose="020B0503020204020204" pitchFamily="34" charset="-122"/>
                </a:rPr>
                <a:t>环球网</a:t>
              </a:r>
            </a:p>
          </p:txBody>
        </p:sp>
        <p:sp>
          <p:nvSpPr>
            <p:cNvPr id="180" name="MH_SubTitle_5">
              <a:extLst>
                <a:ext uri="{FF2B5EF4-FFF2-40B4-BE49-F238E27FC236}">
                  <a16:creationId xmlns:a16="http://schemas.microsoft.com/office/drawing/2014/main" id="{775467DF-09BA-4469-9362-3052489ACE1C}"/>
                </a:ext>
              </a:extLst>
            </p:cNvPr>
            <p:cNvSpPr>
              <a:spLocks/>
            </p:cNvSpPr>
            <p:nvPr>
              <p:custDataLst>
                <p:tags r:id="rId22"/>
              </p:custDataLst>
            </p:nvPr>
          </p:nvSpPr>
          <p:spPr bwMode="auto">
            <a:xfrm>
              <a:off x="5591175" y="4007533"/>
              <a:ext cx="628650" cy="454025"/>
            </a:xfrm>
            <a:custGeom>
              <a:avLst/>
              <a:gdLst>
                <a:gd name="connsiteX0" fmla="*/ 0 w 628879"/>
                <a:gd name="connsiteY0" fmla="*/ 0 h 455188"/>
                <a:gd name="connsiteX1" fmla="*/ 601462 w 628879"/>
                <a:gd name="connsiteY1" fmla="*/ 0 h 455188"/>
                <a:gd name="connsiteX2" fmla="*/ 628879 w 628879"/>
                <a:gd name="connsiteY2" fmla="*/ 27460 h 455188"/>
                <a:gd name="connsiteX3" fmla="*/ 628879 w 628879"/>
                <a:gd name="connsiteY3" fmla="*/ 336392 h 455188"/>
                <a:gd name="connsiteX4" fmla="*/ 601462 w 628879"/>
                <a:gd name="connsiteY4" fmla="*/ 363852 h 455188"/>
                <a:gd name="connsiteX5" fmla="*/ 495590 w 628879"/>
                <a:gd name="connsiteY5" fmla="*/ 363852 h 455188"/>
                <a:gd name="connsiteX6" fmla="*/ 405775 w 628879"/>
                <a:gd name="connsiteY6" fmla="*/ 363852 h 455188"/>
                <a:gd name="connsiteX7" fmla="*/ 314439 w 628879"/>
                <a:gd name="connsiteY7" fmla="*/ 455188 h 455188"/>
                <a:gd name="connsiteX8" fmla="*/ 223103 w 628879"/>
                <a:gd name="connsiteY8" fmla="*/ 363852 h 455188"/>
                <a:gd name="connsiteX9" fmla="*/ 195446 w 628879"/>
                <a:gd name="connsiteY9" fmla="*/ 363852 h 455188"/>
                <a:gd name="connsiteX10" fmla="*/ 0 w 628879"/>
                <a:gd name="connsiteY10" fmla="*/ 363852 h 455188"/>
                <a:gd name="connsiteX11" fmla="*/ 0 w 628879"/>
                <a:gd name="connsiteY11" fmla="*/ 0 h 4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5188">
                  <a:moveTo>
                    <a:pt x="0" y="0"/>
                  </a:moveTo>
                  <a:lnTo>
                    <a:pt x="601462" y="0"/>
                  </a:lnTo>
                  <a:cubicBezTo>
                    <a:pt x="616884" y="0"/>
                    <a:pt x="628879" y="12014"/>
                    <a:pt x="628879" y="27460"/>
                  </a:cubicBezTo>
                  <a:cubicBezTo>
                    <a:pt x="628879" y="336392"/>
                    <a:pt x="628879" y="336392"/>
                    <a:pt x="628879" y="336392"/>
                  </a:cubicBezTo>
                  <a:cubicBezTo>
                    <a:pt x="628879" y="351838"/>
                    <a:pt x="616884" y="363852"/>
                    <a:pt x="601462" y="363852"/>
                  </a:cubicBezTo>
                  <a:cubicBezTo>
                    <a:pt x="563871" y="363852"/>
                    <a:pt x="528629" y="363852"/>
                    <a:pt x="495590" y="363852"/>
                  </a:cubicBezTo>
                  <a:lnTo>
                    <a:pt x="405775" y="363852"/>
                  </a:lnTo>
                  <a:lnTo>
                    <a:pt x="314439" y="455188"/>
                  </a:lnTo>
                  <a:lnTo>
                    <a:pt x="223103"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ysClr val="windowText" lastClr="000000">
                  <a:alpha val="40000"/>
                </a:sys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72000" anchor="ctr" anchorCtr="1">
              <a:norm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2000w</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21" name="MH_Text_4">
            <a:extLst>
              <a:ext uri="{FF2B5EF4-FFF2-40B4-BE49-F238E27FC236}">
                <a16:creationId xmlns:a16="http://schemas.microsoft.com/office/drawing/2014/main" id="{3F00F6D5-C2CB-4DF4-B11C-119F22490DC5}"/>
              </a:ext>
            </a:extLst>
          </p:cNvPr>
          <p:cNvSpPr>
            <a:spLocks/>
          </p:cNvSpPr>
          <p:nvPr>
            <p:custDataLst>
              <p:tags r:id="rId3"/>
            </p:custDataLst>
          </p:nvPr>
        </p:nvSpPr>
        <p:spPr bwMode="auto">
          <a:xfrm>
            <a:off x="1896858" y="5249135"/>
            <a:ext cx="2888336" cy="530582"/>
          </a:xfrm>
          <a:custGeom>
            <a:avLst/>
            <a:gdLst>
              <a:gd name="T0" fmla="*/ 32 w 2385"/>
              <a:gd name="T1" fmla="*/ 0 h 424"/>
              <a:gd name="T2" fmla="*/ 2385 w 2385"/>
              <a:gd name="T3" fmla="*/ 0 h 424"/>
              <a:gd name="T4" fmla="*/ 2385 w 2385"/>
              <a:gd name="T5" fmla="*/ 424 h 424"/>
              <a:gd name="T6" fmla="*/ 32 w 2385"/>
              <a:gd name="T7" fmla="*/ 424 h 424"/>
              <a:gd name="T8" fmla="*/ 0 w 2385"/>
              <a:gd name="T9" fmla="*/ 392 h 424"/>
              <a:gd name="T10" fmla="*/ 0 w 2385"/>
              <a:gd name="T11" fmla="*/ 32 h 424"/>
              <a:gd name="T12" fmla="*/ 32 w 2385"/>
              <a:gd name="T13" fmla="*/ 0 h 424"/>
            </a:gdLst>
            <a:ahLst/>
            <a:cxnLst>
              <a:cxn ang="0">
                <a:pos x="T0" y="T1"/>
              </a:cxn>
              <a:cxn ang="0">
                <a:pos x="T2" y="T3"/>
              </a:cxn>
              <a:cxn ang="0">
                <a:pos x="T4" y="T5"/>
              </a:cxn>
              <a:cxn ang="0">
                <a:pos x="T6" y="T7"/>
              </a:cxn>
              <a:cxn ang="0">
                <a:pos x="T8" y="T9"/>
              </a:cxn>
              <a:cxn ang="0">
                <a:pos x="T10" y="T11"/>
              </a:cxn>
              <a:cxn ang="0">
                <a:pos x="T12" y="T13"/>
              </a:cxn>
            </a:cxnLst>
            <a:rect l="0" t="0" r="r" b="b"/>
            <a:pathLst>
              <a:path w="2385" h="424">
                <a:moveTo>
                  <a:pt x="32" y="0"/>
                </a:moveTo>
                <a:cubicBezTo>
                  <a:pt x="2385" y="0"/>
                  <a:pt x="2385" y="0"/>
                  <a:pt x="2385" y="0"/>
                </a:cubicBezTo>
                <a:cubicBezTo>
                  <a:pt x="2385" y="424"/>
                  <a:pt x="2385" y="424"/>
                  <a:pt x="2385" y="424"/>
                </a:cubicBezTo>
                <a:cubicBezTo>
                  <a:pt x="32" y="424"/>
                  <a:pt x="32" y="424"/>
                  <a:pt x="32" y="424"/>
                </a:cubicBezTo>
                <a:cubicBezTo>
                  <a:pt x="15" y="424"/>
                  <a:pt x="0" y="410"/>
                  <a:pt x="0" y="392"/>
                </a:cubicBezTo>
                <a:cubicBezTo>
                  <a:pt x="0" y="32"/>
                  <a:pt x="0" y="32"/>
                  <a:pt x="0" y="32"/>
                </a:cubicBezTo>
                <a:cubicBezTo>
                  <a:pt x="0" y="14"/>
                  <a:pt x="15" y="0"/>
                  <a:pt x="32" y="0"/>
                </a:cubicBezTo>
                <a:close/>
              </a:path>
            </a:pathLst>
          </a:custGeom>
          <a:solidFill>
            <a:srgbClr val="97B9A1"/>
          </a:solidFill>
          <a:ln>
            <a:noFill/>
          </a:ln>
        </p:spPr>
        <p:txBody>
          <a:bodyPr lIns="0" tIns="0" rIns="108000" bIns="36000" anchor="ctr">
            <a:noAutofit/>
          </a:bodyPr>
          <a:lstStyle/>
          <a:p>
            <a:pPr lvl="0" algn="ctr">
              <a:lnSpc>
                <a:spcPts val="1500"/>
              </a:lnSpc>
              <a:defRPr/>
            </a:pPr>
            <a:r>
              <a:rPr lang="zh-CN" altLang="en-US" sz="1400" b="1" kern="0" dirty="0">
                <a:solidFill>
                  <a:srgbClr val="FFFFFF"/>
                </a:solidFill>
                <a:latin typeface="微软雅黑" panose="020B0503020204020204" pitchFamily="34" charset="-122"/>
                <a:ea typeface="微软雅黑" panose="020B0503020204020204" pitchFamily="34" charset="-122"/>
              </a:rPr>
              <a:t>英雄联盟</a:t>
            </a:r>
          </a:p>
        </p:txBody>
      </p:sp>
      <p:sp>
        <p:nvSpPr>
          <p:cNvPr id="22" name="MH_SubTitle_5">
            <a:extLst>
              <a:ext uri="{FF2B5EF4-FFF2-40B4-BE49-F238E27FC236}">
                <a16:creationId xmlns:a16="http://schemas.microsoft.com/office/drawing/2014/main" id="{B02DD3E1-77D3-4C3C-8033-CB8805A4B568}"/>
              </a:ext>
            </a:extLst>
          </p:cNvPr>
          <p:cNvSpPr>
            <a:spLocks/>
          </p:cNvSpPr>
          <p:nvPr>
            <p:custDataLst>
              <p:tags r:id="rId4"/>
            </p:custDataLst>
          </p:nvPr>
        </p:nvSpPr>
        <p:spPr bwMode="auto">
          <a:xfrm>
            <a:off x="4747698" y="5250681"/>
            <a:ext cx="888029" cy="662648"/>
          </a:xfrm>
          <a:custGeom>
            <a:avLst/>
            <a:gdLst>
              <a:gd name="connsiteX0" fmla="*/ 0 w 628879"/>
              <a:gd name="connsiteY0" fmla="*/ 0 h 455188"/>
              <a:gd name="connsiteX1" fmla="*/ 601462 w 628879"/>
              <a:gd name="connsiteY1" fmla="*/ 0 h 455188"/>
              <a:gd name="connsiteX2" fmla="*/ 628879 w 628879"/>
              <a:gd name="connsiteY2" fmla="*/ 27460 h 455188"/>
              <a:gd name="connsiteX3" fmla="*/ 628879 w 628879"/>
              <a:gd name="connsiteY3" fmla="*/ 336392 h 455188"/>
              <a:gd name="connsiteX4" fmla="*/ 601462 w 628879"/>
              <a:gd name="connsiteY4" fmla="*/ 363852 h 455188"/>
              <a:gd name="connsiteX5" fmla="*/ 495590 w 628879"/>
              <a:gd name="connsiteY5" fmla="*/ 363852 h 455188"/>
              <a:gd name="connsiteX6" fmla="*/ 405775 w 628879"/>
              <a:gd name="connsiteY6" fmla="*/ 363852 h 455188"/>
              <a:gd name="connsiteX7" fmla="*/ 314439 w 628879"/>
              <a:gd name="connsiteY7" fmla="*/ 455188 h 455188"/>
              <a:gd name="connsiteX8" fmla="*/ 223103 w 628879"/>
              <a:gd name="connsiteY8" fmla="*/ 363852 h 455188"/>
              <a:gd name="connsiteX9" fmla="*/ 195446 w 628879"/>
              <a:gd name="connsiteY9" fmla="*/ 363852 h 455188"/>
              <a:gd name="connsiteX10" fmla="*/ 0 w 628879"/>
              <a:gd name="connsiteY10" fmla="*/ 363852 h 455188"/>
              <a:gd name="connsiteX11" fmla="*/ 0 w 628879"/>
              <a:gd name="connsiteY11" fmla="*/ 0 h 4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5188">
                <a:moveTo>
                  <a:pt x="0" y="0"/>
                </a:moveTo>
                <a:lnTo>
                  <a:pt x="601462" y="0"/>
                </a:lnTo>
                <a:cubicBezTo>
                  <a:pt x="616884" y="0"/>
                  <a:pt x="628879" y="12014"/>
                  <a:pt x="628879" y="27460"/>
                </a:cubicBezTo>
                <a:cubicBezTo>
                  <a:pt x="628879" y="336392"/>
                  <a:pt x="628879" y="336392"/>
                  <a:pt x="628879" y="336392"/>
                </a:cubicBezTo>
                <a:cubicBezTo>
                  <a:pt x="628879" y="351838"/>
                  <a:pt x="616884" y="363852"/>
                  <a:pt x="601462" y="363852"/>
                </a:cubicBezTo>
                <a:cubicBezTo>
                  <a:pt x="563871" y="363852"/>
                  <a:pt x="528629" y="363852"/>
                  <a:pt x="495590" y="363852"/>
                </a:cubicBezTo>
                <a:lnTo>
                  <a:pt x="405775" y="363852"/>
                </a:lnTo>
                <a:lnTo>
                  <a:pt x="314439" y="455188"/>
                </a:lnTo>
                <a:lnTo>
                  <a:pt x="223103"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ysClr val="windowText" lastClr="000000">
                <a:alpha val="40000"/>
              </a:sys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72000" anchor="ctr" anchorCtr="1">
            <a:norm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lang="en-US" altLang="zh-CN" sz="1200" b="1" kern="0" dirty="0">
                <a:latin typeface="微软雅黑" panose="020B0503020204020204" pitchFamily="34" charset="-122"/>
                <a:ea typeface="微软雅黑" panose="020B0503020204020204" pitchFamily="34" charset="-122"/>
              </a:rPr>
              <a:t>1</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000w</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5" name="MH_Text_5">
            <a:extLst>
              <a:ext uri="{FF2B5EF4-FFF2-40B4-BE49-F238E27FC236}">
                <a16:creationId xmlns:a16="http://schemas.microsoft.com/office/drawing/2014/main" id="{2DB74CFA-43F1-4946-9A15-404DE1649454}"/>
              </a:ext>
            </a:extLst>
          </p:cNvPr>
          <p:cNvSpPr>
            <a:spLocks/>
          </p:cNvSpPr>
          <p:nvPr>
            <p:custDataLst>
              <p:tags r:id="rId5"/>
            </p:custDataLst>
          </p:nvPr>
        </p:nvSpPr>
        <p:spPr bwMode="auto">
          <a:xfrm>
            <a:off x="5602709" y="6055906"/>
            <a:ext cx="2888336" cy="532898"/>
          </a:xfrm>
          <a:custGeom>
            <a:avLst/>
            <a:gdLst>
              <a:gd name="T0" fmla="*/ 2017911 w 2385"/>
              <a:gd name="T1" fmla="*/ 0 h 425"/>
              <a:gd name="T2" fmla="*/ 0 w 2385"/>
              <a:gd name="T3" fmla="*/ 0 h 425"/>
              <a:gd name="T4" fmla="*/ 0 w 2385"/>
              <a:gd name="T5" fmla="*/ 363852 h 425"/>
              <a:gd name="T6" fmla="*/ 2017911 w 2385"/>
              <a:gd name="T7" fmla="*/ 363852 h 425"/>
              <a:gd name="T8" fmla="*/ 2045354 w 2385"/>
              <a:gd name="T9" fmla="*/ 336456 h 425"/>
              <a:gd name="T10" fmla="*/ 2045354 w 2385"/>
              <a:gd name="T11" fmla="*/ 27396 h 425"/>
              <a:gd name="T12" fmla="*/ 2017911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2353" y="0"/>
                </a:moveTo>
                <a:cubicBezTo>
                  <a:pt x="0" y="0"/>
                  <a:pt x="0" y="0"/>
                  <a:pt x="0" y="0"/>
                </a:cubicBezTo>
                <a:cubicBezTo>
                  <a:pt x="0" y="425"/>
                  <a:pt x="0" y="425"/>
                  <a:pt x="0" y="425"/>
                </a:cubicBezTo>
                <a:cubicBezTo>
                  <a:pt x="2353" y="425"/>
                  <a:pt x="2353" y="425"/>
                  <a:pt x="2353" y="425"/>
                </a:cubicBezTo>
                <a:cubicBezTo>
                  <a:pt x="2371" y="425"/>
                  <a:pt x="2385" y="410"/>
                  <a:pt x="2385" y="393"/>
                </a:cubicBezTo>
                <a:cubicBezTo>
                  <a:pt x="2385" y="32"/>
                  <a:pt x="2385" y="32"/>
                  <a:pt x="2385" y="32"/>
                </a:cubicBezTo>
                <a:cubicBezTo>
                  <a:pt x="2385" y="14"/>
                  <a:pt x="2371" y="0"/>
                  <a:pt x="2353" y="0"/>
                </a:cubicBezTo>
                <a:close/>
              </a:path>
            </a:pathLst>
          </a:custGeom>
          <a:solidFill>
            <a:srgbClr val="47626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ts val="1500"/>
              </a:lnSpc>
              <a:defRPr/>
            </a:pPr>
            <a:r>
              <a:rPr lang="zh-CN" altLang="en-US" sz="1400" b="1" kern="0" dirty="0">
                <a:solidFill>
                  <a:srgbClr val="FFFFFF"/>
                </a:solidFill>
                <a:latin typeface="微软雅黑" panose="020B0503020204020204" pitchFamily="34" charset="-122"/>
                <a:ea typeface="微软雅黑" panose="020B0503020204020204" pitchFamily="34" charset="-122"/>
              </a:rPr>
              <a:t>人民日报</a:t>
            </a:r>
          </a:p>
        </p:txBody>
      </p:sp>
      <p:sp>
        <p:nvSpPr>
          <p:cNvPr id="26" name="MH_SubTitle_3">
            <a:extLst>
              <a:ext uri="{FF2B5EF4-FFF2-40B4-BE49-F238E27FC236}">
                <a16:creationId xmlns:a16="http://schemas.microsoft.com/office/drawing/2014/main" id="{4F4CE4AC-7854-42ED-8C38-91DCB20D7331}"/>
              </a:ext>
            </a:extLst>
          </p:cNvPr>
          <p:cNvSpPr>
            <a:spLocks/>
          </p:cNvSpPr>
          <p:nvPr>
            <p:custDataLst>
              <p:tags r:id="rId6"/>
            </p:custDataLst>
          </p:nvPr>
        </p:nvSpPr>
        <p:spPr bwMode="auto">
          <a:xfrm>
            <a:off x="4748816" y="6055906"/>
            <a:ext cx="885787" cy="667281"/>
          </a:xfrm>
          <a:custGeom>
            <a:avLst/>
            <a:gdLst>
              <a:gd name="connsiteX0" fmla="*/ 27389 w 627382"/>
              <a:gd name="connsiteY0" fmla="*/ 0 h 456686"/>
              <a:gd name="connsiteX1" fmla="*/ 627382 w 627382"/>
              <a:gd name="connsiteY1" fmla="*/ 0 h 456686"/>
              <a:gd name="connsiteX2" fmla="*/ 627382 w 627382"/>
              <a:gd name="connsiteY2" fmla="*/ 363852 h 456686"/>
              <a:gd name="connsiteX3" fmla="*/ 432414 w 627382"/>
              <a:gd name="connsiteY3" fmla="*/ 363852 h 456686"/>
              <a:gd name="connsiteX4" fmla="*/ 405777 w 627382"/>
              <a:gd name="connsiteY4" fmla="*/ 363852 h 456686"/>
              <a:gd name="connsiteX5" fmla="*/ 312943 w 627382"/>
              <a:gd name="connsiteY5" fmla="*/ 456686 h 456686"/>
              <a:gd name="connsiteX6" fmla="*/ 220109 w 627382"/>
              <a:gd name="connsiteY6" fmla="*/ 363852 h 456686"/>
              <a:gd name="connsiteX7" fmla="*/ 133003 w 627382"/>
              <a:gd name="connsiteY7" fmla="*/ 363852 h 456686"/>
              <a:gd name="connsiteX8" fmla="*/ 27389 w 627382"/>
              <a:gd name="connsiteY8" fmla="*/ 363852 h 456686"/>
              <a:gd name="connsiteX9" fmla="*/ 0 w 627382"/>
              <a:gd name="connsiteY9" fmla="*/ 336456 h 456686"/>
              <a:gd name="connsiteX10" fmla="*/ 0 w 627382"/>
              <a:gd name="connsiteY10" fmla="*/ 27396 h 456686"/>
              <a:gd name="connsiteX11" fmla="*/ 27389 w 627382"/>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382" h="456686">
                <a:moveTo>
                  <a:pt x="27389" y="0"/>
                </a:moveTo>
                <a:lnTo>
                  <a:pt x="627382" y="0"/>
                </a:lnTo>
                <a:cubicBezTo>
                  <a:pt x="627382" y="0"/>
                  <a:pt x="627382" y="0"/>
                  <a:pt x="627382" y="363852"/>
                </a:cubicBezTo>
                <a:cubicBezTo>
                  <a:pt x="627382" y="363852"/>
                  <a:pt x="627382" y="363852"/>
                  <a:pt x="432414" y="363852"/>
                </a:cubicBezTo>
                <a:lnTo>
                  <a:pt x="405777" y="363852"/>
                </a:lnTo>
                <a:lnTo>
                  <a:pt x="312943" y="456686"/>
                </a:lnTo>
                <a:lnTo>
                  <a:pt x="220109" y="363852"/>
                </a:lnTo>
                <a:lnTo>
                  <a:pt x="133003" y="363852"/>
                </a:lnTo>
                <a:cubicBezTo>
                  <a:pt x="100044" y="363852"/>
                  <a:pt x="64888" y="363852"/>
                  <a:pt x="27389" y="363852"/>
                </a:cubicBezTo>
                <a:cubicBezTo>
                  <a:pt x="11983" y="363852"/>
                  <a:pt x="0" y="351010"/>
                  <a:pt x="0" y="336456"/>
                </a:cubicBezTo>
                <a:cubicBezTo>
                  <a:pt x="0" y="336456"/>
                  <a:pt x="0" y="336456"/>
                  <a:pt x="0" y="27396"/>
                </a:cubicBezTo>
                <a:cubicBezTo>
                  <a:pt x="0" y="11985"/>
                  <a:pt x="11983" y="0"/>
                  <a:pt x="27389" y="0"/>
                </a:cubicBezTo>
                <a:close/>
              </a:path>
            </a:pathLst>
          </a:custGeom>
          <a:solidFill>
            <a:srgbClr val="FFFFFF"/>
          </a:solidFill>
          <a:ln>
            <a:noFill/>
          </a:ln>
          <a:effectLst>
            <a:outerShdw blurRad="50800" dist="38100" dir="2700000" algn="tl" rotWithShape="0">
              <a:sysClr val="windowText" lastClr="000000">
                <a:alpha val="40000"/>
              </a:sys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72000" anchor="ctr" anchorCtr="1">
            <a:norm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lang="en-US" altLang="zh-CN" sz="1200" b="1" kern="0" dirty="0">
                <a:solidFill>
                  <a:srgbClr val="332A3B">
                    <a:lumMod val="75000"/>
                  </a:srgbClr>
                </a:solidFill>
                <a:latin typeface="微软雅黑" panose="020B0503020204020204" pitchFamily="34" charset="-122"/>
                <a:ea typeface="微软雅黑" panose="020B0503020204020204" pitchFamily="34" charset="-122"/>
              </a:rPr>
              <a:t>12000w</a:t>
            </a:r>
            <a:endParaRPr kumimoji="0" lang="zh-CN" altLang="en-US" sz="1200" b="1" i="0" u="none" strike="noStrike" kern="0" cap="none" spc="0" normalizeH="0" baseline="0" noProof="0" dirty="0">
              <a:ln>
                <a:noFill/>
              </a:ln>
              <a:solidFill>
                <a:srgbClr val="332A3B">
                  <a:lumMod val="75000"/>
                </a:srgbClr>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847961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1000" fill="hold"/>
                                        <p:tgtEl>
                                          <p:spTgt spid="84"/>
                                        </p:tgtEl>
                                        <p:attrNameLst>
                                          <p:attrName>ppt_w</p:attrName>
                                        </p:attrNameLst>
                                      </p:cBhvr>
                                      <p:tavLst>
                                        <p:tav tm="0">
                                          <p:val>
                                            <p:strVal val="#ppt_w*0.70"/>
                                          </p:val>
                                        </p:tav>
                                        <p:tav tm="100000">
                                          <p:val>
                                            <p:strVal val="#ppt_w"/>
                                          </p:val>
                                        </p:tav>
                                      </p:tavLst>
                                    </p:anim>
                                    <p:anim calcmode="lin" valueType="num">
                                      <p:cBhvr>
                                        <p:cTn id="8" dur="1000" fill="hold"/>
                                        <p:tgtEl>
                                          <p:spTgt spid="84"/>
                                        </p:tgtEl>
                                        <p:attrNameLst>
                                          <p:attrName>ppt_h</p:attrName>
                                        </p:attrNameLst>
                                      </p:cBhvr>
                                      <p:tavLst>
                                        <p:tav tm="0">
                                          <p:val>
                                            <p:strVal val="#ppt_h"/>
                                          </p:val>
                                        </p:tav>
                                        <p:tav tm="100000">
                                          <p:val>
                                            <p:strVal val="#ppt_h"/>
                                          </p:val>
                                        </p:tav>
                                      </p:tavLst>
                                    </p:anim>
                                    <p:animEffect transition="in" filter="fade">
                                      <p:cBhvr>
                                        <p:cTn id="9" dur="1000"/>
                                        <p:tgtEl>
                                          <p:spTgt spid="8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0.70"/>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par>
                                <p:cTn id="15" presetID="55"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strVal val="#ppt_w*0.70"/>
                                          </p:val>
                                        </p:tav>
                                        <p:tav tm="100000">
                                          <p:val>
                                            <p:strVal val="#ppt_w"/>
                                          </p:val>
                                        </p:tav>
                                      </p:tavLst>
                                    </p:anim>
                                    <p:anim calcmode="lin" valueType="num">
                                      <p:cBhvr>
                                        <p:cTn id="18" dur="1000" fill="hold"/>
                                        <p:tgtEl>
                                          <p:spTgt spid="23"/>
                                        </p:tgtEl>
                                        <p:attrNameLst>
                                          <p:attrName>ppt_h</p:attrName>
                                        </p:attrNameLst>
                                      </p:cBhvr>
                                      <p:tavLst>
                                        <p:tav tm="0">
                                          <p:val>
                                            <p:strVal val="#ppt_h"/>
                                          </p:val>
                                        </p:tav>
                                        <p:tav tm="100000">
                                          <p:val>
                                            <p:strVal val="#ppt_h"/>
                                          </p:val>
                                        </p:tav>
                                      </p:tavLst>
                                    </p:anim>
                                    <p:animEffect transition="in" filter="fade">
                                      <p:cBhvr>
                                        <p:cTn id="19" dur="1000"/>
                                        <p:tgtEl>
                                          <p:spTgt spid="2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strVal val="#ppt_w*0.70"/>
                                          </p:val>
                                        </p:tav>
                                        <p:tav tm="100000">
                                          <p:val>
                                            <p:strVal val="#ppt_w"/>
                                          </p:val>
                                        </p:tav>
                                      </p:tavLst>
                                    </p:anim>
                                    <p:anim calcmode="lin" valueType="num">
                                      <p:cBhvr>
                                        <p:cTn id="23" dur="1000" fill="hold"/>
                                        <p:tgtEl>
                                          <p:spTgt spid="22"/>
                                        </p:tgtEl>
                                        <p:attrNameLst>
                                          <p:attrName>ppt_h</p:attrName>
                                        </p:attrNameLst>
                                      </p:cBhvr>
                                      <p:tavLst>
                                        <p:tav tm="0">
                                          <p:val>
                                            <p:strVal val="#ppt_h"/>
                                          </p:val>
                                        </p:tav>
                                        <p:tav tm="100000">
                                          <p:val>
                                            <p:strVal val="#ppt_h"/>
                                          </p:val>
                                        </p:tav>
                                      </p:tavLst>
                                    </p:anim>
                                    <p:animEffect transition="in" filter="fade">
                                      <p:cBhvr>
                                        <p:cTn id="24" dur="1000"/>
                                        <p:tgtEl>
                                          <p:spTgt spid="2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strVal val="#ppt_w*0.70"/>
                                          </p:val>
                                        </p:tav>
                                        <p:tav tm="100000">
                                          <p:val>
                                            <p:strVal val="#ppt_w"/>
                                          </p:val>
                                        </p:tav>
                                      </p:tavLst>
                                    </p:anim>
                                    <p:anim calcmode="lin" valueType="num">
                                      <p:cBhvr>
                                        <p:cTn id="28" dur="1000" fill="hold"/>
                                        <p:tgtEl>
                                          <p:spTgt spid="25"/>
                                        </p:tgtEl>
                                        <p:attrNameLst>
                                          <p:attrName>ppt_h</p:attrName>
                                        </p:attrNameLst>
                                      </p:cBhvr>
                                      <p:tavLst>
                                        <p:tav tm="0">
                                          <p:val>
                                            <p:strVal val="#ppt_h"/>
                                          </p:val>
                                        </p:tav>
                                        <p:tav tm="100000">
                                          <p:val>
                                            <p:strVal val="#ppt_h"/>
                                          </p:val>
                                        </p:tav>
                                      </p:tavLst>
                                    </p:anim>
                                    <p:animEffect transition="in" filter="fade">
                                      <p:cBhvr>
                                        <p:cTn id="29" dur="1000"/>
                                        <p:tgtEl>
                                          <p:spTgt spid="2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strVal val="#ppt_w*0.70"/>
                                          </p:val>
                                        </p:tav>
                                        <p:tav tm="100000">
                                          <p:val>
                                            <p:strVal val="#ppt_w"/>
                                          </p:val>
                                        </p:tav>
                                      </p:tavLst>
                                    </p:anim>
                                    <p:anim calcmode="lin" valueType="num">
                                      <p:cBhvr>
                                        <p:cTn id="33" dur="1000" fill="hold"/>
                                        <p:tgtEl>
                                          <p:spTgt spid="26"/>
                                        </p:tgtEl>
                                        <p:attrNameLst>
                                          <p:attrName>ppt_h</p:attrName>
                                        </p:attrNameLst>
                                      </p:cBhvr>
                                      <p:tavLst>
                                        <p:tav tm="0">
                                          <p:val>
                                            <p:strVal val="#ppt_h"/>
                                          </p:val>
                                        </p:tav>
                                        <p:tav tm="100000">
                                          <p:val>
                                            <p:strVal val="#ppt_h"/>
                                          </p:val>
                                        </p:tav>
                                      </p:tavLst>
                                    </p:anim>
                                    <p:animEffect transition="in" filter="fade">
                                      <p:cBhvr>
                                        <p:cTn id="34" dur="1000"/>
                                        <p:tgtEl>
                                          <p:spTgt spid="26"/>
                                        </p:tgtEl>
                                      </p:cBhvr>
                                    </p:animEffect>
                                  </p:childTnLst>
                                </p:cTn>
                              </p:par>
                              <p:par>
                                <p:cTn id="35" presetID="55"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strVal val="#ppt_w*0.70"/>
                                          </p:val>
                                        </p:tav>
                                        <p:tav tm="100000">
                                          <p:val>
                                            <p:strVal val="#ppt_w"/>
                                          </p:val>
                                        </p:tav>
                                      </p:tavLst>
                                    </p:anim>
                                    <p:anim calcmode="lin" valueType="num">
                                      <p:cBhvr>
                                        <p:cTn id="38" dur="1000" fill="hold"/>
                                        <p:tgtEl>
                                          <p:spTgt spid="27"/>
                                        </p:tgtEl>
                                        <p:attrNameLst>
                                          <p:attrName>ppt_h</p:attrName>
                                        </p:attrNameLst>
                                      </p:cBhvr>
                                      <p:tavLst>
                                        <p:tav tm="0">
                                          <p:val>
                                            <p:strVal val="#ppt_h"/>
                                          </p:val>
                                        </p:tav>
                                        <p:tav tm="100000">
                                          <p:val>
                                            <p:strVal val="#ppt_h"/>
                                          </p:val>
                                        </p:tav>
                                      </p:tavLst>
                                    </p:anim>
                                    <p:animEffect transition="in" filter="fade">
                                      <p:cBhvr>
                                        <p:cTn id="3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378037" y="358474"/>
            <a:ext cx="1133644"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04</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1576072"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rgbClr val="476263"/>
                </a:solidFill>
                <a:latin typeface="Arial"/>
                <a:ea typeface="微软雅黑"/>
              </a:rPr>
              <a:t>SH</a:t>
            </a:r>
            <a:r>
              <a:rPr lang="zh-CN" altLang="en-US" sz="3200" b="1" dirty="0">
                <a:solidFill>
                  <a:srgbClr val="476263"/>
                </a:solidFill>
                <a:latin typeface="Arial"/>
                <a:ea typeface="微软雅黑"/>
              </a:rPr>
              <a:t>模型</a:t>
            </a:r>
          </a:p>
        </p:txBody>
      </p:sp>
      <p:pic>
        <p:nvPicPr>
          <p:cNvPr id="5" name="图片 4">
            <a:extLst>
              <a:ext uri="{FF2B5EF4-FFF2-40B4-BE49-F238E27FC236}">
                <a16:creationId xmlns:a16="http://schemas.microsoft.com/office/drawing/2014/main" id="{B9E078E4-EA77-4016-92C7-4FAAF1CA7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58" y="1342375"/>
            <a:ext cx="6827948" cy="3658255"/>
          </a:xfrm>
          <a:prstGeom prst="rect">
            <a:avLst/>
          </a:prstGeom>
        </p:spPr>
      </p:pic>
      <p:pic>
        <p:nvPicPr>
          <p:cNvPr id="9" name="图片 8">
            <a:extLst>
              <a:ext uri="{FF2B5EF4-FFF2-40B4-BE49-F238E27FC236}">
                <a16:creationId xmlns:a16="http://schemas.microsoft.com/office/drawing/2014/main" id="{CB01B839-B553-45AE-984B-8911BAB68E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3412" y="2105259"/>
            <a:ext cx="8343075" cy="4644256"/>
          </a:xfrm>
          <a:prstGeom prst="rect">
            <a:avLst/>
          </a:prstGeom>
        </p:spPr>
      </p:pic>
    </p:spTree>
    <p:extLst>
      <p:ext uri="{BB962C8B-B14F-4D97-AF65-F5344CB8AC3E}">
        <p14:creationId xmlns:p14="http://schemas.microsoft.com/office/powerpoint/2010/main" val="240638847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378037" y="358474"/>
            <a:ext cx="1133644"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04</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3047629"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rgbClr val="476263"/>
                </a:solidFill>
                <a:latin typeface="Arial"/>
                <a:ea typeface="微软雅黑"/>
              </a:rPr>
              <a:t>SH+</a:t>
            </a:r>
            <a:r>
              <a:rPr lang="zh-CN" altLang="en-US" sz="3200" b="1" dirty="0">
                <a:solidFill>
                  <a:srgbClr val="476263"/>
                </a:solidFill>
                <a:latin typeface="Arial"/>
                <a:ea typeface="微软雅黑"/>
              </a:rPr>
              <a:t>强连接模型</a:t>
            </a:r>
          </a:p>
        </p:txBody>
      </p:sp>
      <p:pic>
        <p:nvPicPr>
          <p:cNvPr id="6" name="图片 5">
            <a:extLst>
              <a:ext uri="{FF2B5EF4-FFF2-40B4-BE49-F238E27FC236}">
                <a16:creationId xmlns:a16="http://schemas.microsoft.com/office/drawing/2014/main" id="{977276A3-6692-4B2A-8A74-7954CB7D9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52" y="1687952"/>
            <a:ext cx="6514737" cy="3662514"/>
          </a:xfrm>
          <a:prstGeom prst="rect">
            <a:avLst/>
          </a:prstGeom>
        </p:spPr>
      </p:pic>
      <p:pic>
        <p:nvPicPr>
          <p:cNvPr id="9" name="图片 8">
            <a:extLst>
              <a:ext uri="{FF2B5EF4-FFF2-40B4-BE49-F238E27FC236}">
                <a16:creationId xmlns:a16="http://schemas.microsoft.com/office/drawing/2014/main" id="{FC518C2E-3E22-49DD-9D58-4761122A9A7D}"/>
              </a:ext>
            </a:extLst>
          </p:cNvPr>
          <p:cNvPicPr>
            <a:picLocks noChangeAspect="1"/>
          </p:cNvPicPr>
          <p:nvPr/>
        </p:nvPicPr>
        <p:blipFill rotWithShape="1">
          <a:blip r:embed="rId4">
            <a:extLst>
              <a:ext uri="{28A0092B-C50C-407E-A947-70E740481C1C}">
                <a14:useLocalDpi xmlns:a14="http://schemas.microsoft.com/office/drawing/2010/main" val="0"/>
              </a:ext>
            </a:extLst>
          </a:blip>
          <a:srcRect t="1573"/>
          <a:stretch/>
        </p:blipFill>
        <p:spPr>
          <a:xfrm>
            <a:off x="3942321" y="3840095"/>
            <a:ext cx="7134141" cy="1894884"/>
          </a:xfrm>
          <a:prstGeom prst="rect">
            <a:avLst/>
          </a:prstGeom>
        </p:spPr>
      </p:pic>
      <p:sp>
        <p:nvSpPr>
          <p:cNvPr id="14" name="TextBox 12">
            <a:extLst>
              <a:ext uri="{FF2B5EF4-FFF2-40B4-BE49-F238E27FC236}">
                <a16:creationId xmlns:a16="http://schemas.microsoft.com/office/drawing/2014/main" id="{F12BF8F2-B906-4C64-8441-153A5933E591}"/>
              </a:ext>
            </a:extLst>
          </p:cNvPr>
          <p:cNvSpPr txBox="1"/>
          <p:nvPr/>
        </p:nvSpPr>
        <p:spPr>
          <a:xfrm>
            <a:off x="7121313" y="2228671"/>
            <a:ext cx="3111259" cy="1200329"/>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以强连接选取比例</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p=0.05%</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为初始比例，步长为</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0.05%</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进行实验得到</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RMSE(</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均方根误差</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如下：</a:t>
            </a:r>
            <a:endParaRPr 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223757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378037" y="358474"/>
            <a:ext cx="1133644"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04</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1826141"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a:ea typeface="微软雅黑"/>
              </a:rPr>
              <a:t>竞争模型</a:t>
            </a:r>
          </a:p>
        </p:txBody>
      </p:sp>
      <p:sp>
        <p:nvSpPr>
          <p:cNvPr id="14" name="TextBox 12">
            <a:extLst>
              <a:ext uri="{FF2B5EF4-FFF2-40B4-BE49-F238E27FC236}">
                <a16:creationId xmlns:a16="http://schemas.microsoft.com/office/drawing/2014/main" id="{F12BF8F2-B906-4C64-8441-153A5933E591}"/>
              </a:ext>
            </a:extLst>
          </p:cNvPr>
          <p:cNvSpPr txBox="1"/>
          <p:nvPr/>
        </p:nvSpPr>
        <p:spPr>
          <a:xfrm>
            <a:off x="1241716" y="1362614"/>
            <a:ext cx="9260822" cy="2031325"/>
          </a:xfrm>
          <a:prstGeom prst="rect">
            <a:avLst/>
          </a:prstGeom>
          <a:noFill/>
        </p:spPr>
        <p:txBody>
          <a:bodyPr wrap="square" rtlCol="0">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选取评论量超过</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x</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的微博作为训练样本。</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buFontTx/>
              <a:buChar char="-"/>
            </a:pP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因为竞争作用通常发生在比较热门的微博之间。冷门话题（评论量小的微博）比较稳定，热度不容易受到抢占，也不会抢占其他话题热度。因此引入后会增大误差。</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buFontTx/>
              <a:buChar char="-"/>
            </a:pP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这也是为什么</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RMSE</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会随着</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X</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的增大而减小，而</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MAPE</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（平均绝对百分比误差）基本不变。 </a:t>
            </a:r>
            <a:endParaRPr 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3C1042EA-D7FF-4DE0-84BC-CEFEA7C56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3429000"/>
            <a:ext cx="5471067" cy="2717596"/>
          </a:xfrm>
          <a:prstGeom prst="rect">
            <a:avLst/>
          </a:prstGeom>
        </p:spPr>
      </p:pic>
      <p:pic>
        <p:nvPicPr>
          <p:cNvPr id="8" name="图片 7">
            <a:extLst>
              <a:ext uri="{FF2B5EF4-FFF2-40B4-BE49-F238E27FC236}">
                <a16:creationId xmlns:a16="http://schemas.microsoft.com/office/drawing/2014/main" id="{A2AD62AF-AD69-4B59-B4EA-3AB981206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321" y="3469936"/>
            <a:ext cx="5175469" cy="2676660"/>
          </a:xfrm>
          <a:prstGeom prst="rect">
            <a:avLst/>
          </a:prstGeom>
        </p:spPr>
      </p:pic>
    </p:spTree>
    <p:extLst>
      <p:ext uri="{BB962C8B-B14F-4D97-AF65-F5344CB8AC3E}">
        <p14:creationId xmlns:p14="http://schemas.microsoft.com/office/powerpoint/2010/main" val="3904822551"/>
      </p:ext>
    </p:extLst>
  </p:cSld>
  <p:clrMapOvr>
    <a:masterClrMapping/>
  </p:clrMapOvr>
  <p:transition spd="med">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60A36AC-15C9-41F9-B79B-54F42E8942BB}"/>
              </a:ext>
            </a:extLst>
          </p:cNvPr>
          <p:cNvSpPr txBox="1"/>
          <p:nvPr/>
        </p:nvSpPr>
        <p:spPr>
          <a:xfrm>
            <a:off x="6545356" y="892852"/>
            <a:ext cx="4232249"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CONTENTS</a:t>
            </a:r>
          </a:p>
        </p:txBody>
      </p:sp>
      <p:grpSp>
        <p:nvGrpSpPr>
          <p:cNvPr id="15" name="组合 14">
            <a:extLst>
              <a:ext uri="{FF2B5EF4-FFF2-40B4-BE49-F238E27FC236}">
                <a16:creationId xmlns:a16="http://schemas.microsoft.com/office/drawing/2014/main" id="{3C8D8EB6-D9A2-4C85-B6DA-36E0D4512B4B}"/>
              </a:ext>
            </a:extLst>
          </p:cNvPr>
          <p:cNvGrpSpPr/>
          <p:nvPr/>
        </p:nvGrpSpPr>
        <p:grpSpPr>
          <a:xfrm>
            <a:off x="8087310" y="2673940"/>
            <a:ext cx="2408541" cy="638664"/>
            <a:chOff x="6915848" y="1685854"/>
            <a:chExt cx="3866451" cy="638664"/>
          </a:xfrm>
        </p:grpSpPr>
        <p:sp>
          <p:nvSpPr>
            <p:cNvPr id="16" name="文本框 15">
              <a:extLst>
                <a:ext uri="{FF2B5EF4-FFF2-40B4-BE49-F238E27FC236}">
                  <a16:creationId xmlns:a16="http://schemas.microsoft.com/office/drawing/2014/main" id="{B3A933F6-17DB-4673-9094-F9D62972B98A}"/>
                </a:ext>
              </a:extLst>
            </p:cNvPr>
            <p:cNvSpPr txBox="1"/>
            <p:nvPr/>
          </p:nvSpPr>
          <p:spPr>
            <a:xfrm>
              <a:off x="6915850" y="1685854"/>
              <a:ext cx="3754980" cy="461665"/>
            </a:xfrm>
            <a:prstGeom prst="rect">
              <a:avLst/>
            </a:prstGeom>
            <a:noFill/>
          </p:spPr>
          <p:txBody>
            <a:bodyPr wrap="none" rtlCol="0">
              <a:spAutoFit/>
              <a:scene3d>
                <a:camera prst="orthographicFront"/>
                <a:lightRig rig="threePt" dir="t"/>
              </a:scene3d>
              <a:sp3d contourW="12700"/>
            </a:bodyPr>
            <a:lstStyle/>
            <a:p>
              <a:pPr lvl="0">
                <a:defRPr/>
              </a:pPr>
              <a:r>
                <a:rPr lang="zh-CN" altLang="en-US" sz="2400" b="1" dirty="0">
                  <a:solidFill>
                    <a:srgbClr val="476263"/>
                  </a:solidFill>
                  <a:latin typeface="Arial"/>
                  <a:ea typeface="微软雅黑"/>
                </a:rPr>
                <a:t>背景和传统模型</a:t>
              </a:r>
            </a:p>
          </p:txBody>
        </p:sp>
        <p:sp>
          <p:nvSpPr>
            <p:cNvPr id="17" name="文本框 16">
              <a:extLst>
                <a:ext uri="{FF2B5EF4-FFF2-40B4-BE49-F238E27FC236}">
                  <a16:creationId xmlns:a16="http://schemas.microsoft.com/office/drawing/2014/main" id="{D4373748-0B68-4274-BBA4-E345D1ABD19A}"/>
                </a:ext>
              </a:extLst>
            </p:cNvPr>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476263"/>
                  </a:solidFill>
                  <a:effectLst/>
                  <a:uLnTx/>
                  <a:uFillTx/>
                  <a:latin typeface="微软雅黑"/>
                  <a:ea typeface="微软雅黑"/>
                  <a:cs typeface="+mn-cs"/>
                </a:rPr>
                <a:t>Part one</a:t>
              </a:r>
            </a:p>
          </p:txBody>
        </p:sp>
      </p:grpSp>
      <p:grpSp>
        <p:nvGrpSpPr>
          <p:cNvPr id="18" name="组合 17">
            <a:extLst>
              <a:ext uri="{FF2B5EF4-FFF2-40B4-BE49-F238E27FC236}">
                <a16:creationId xmlns:a16="http://schemas.microsoft.com/office/drawing/2014/main" id="{85F281FD-8649-41B5-8422-0AC83AFCB87F}"/>
              </a:ext>
            </a:extLst>
          </p:cNvPr>
          <p:cNvGrpSpPr/>
          <p:nvPr/>
        </p:nvGrpSpPr>
        <p:grpSpPr>
          <a:xfrm>
            <a:off x="8087310" y="3527458"/>
            <a:ext cx="2408541" cy="638664"/>
            <a:chOff x="6915848" y="1685854"/>
            <a:chExt cx="3866451" cy="638664"/>
          </a:xfrm>
        </p:grpSpPr>
        <p:sp>
          <p:nvSpPr>
            <p:cNvPr id="19" name="文本框 18">
              <a:extLst>
                <a:ext uri="{FF2B5EF4-FFF2-40B4-BE49-F238E27FC236}">
                  <a16:creationId xmlns:a16="http://schemas.microsoft.com/office/drawing/2014/main" id="{8A08D276-B6C4-4022-91DF-D046F2931A08}"/>
                </a:ext>
              </a:extLst>
            </p:cNvPr>
            <p:cNvSpPr txBox="1"/>
            <p:nvPr/>
          </p:nvSpPr>
          <p:spPr>
            <a:xfrm>
              <a:off x="6915850" y="1685854"/>
              <a:ext cx="3626915" cy="461665"/>
            </a:xfrm>
            <a:prstGeom prst="rect">
              <a:avLst/>
            </a:prstGeom>
            <a:noFill/>
          </p:spPr>
          <p:txBody>
            <a:bodyPr wrap="square" rtlCol="0">
              <a:spAutoFit/>
              <a:scene3d>
                <a:camera prst="orthographicFront"/>
                <a:lightRig rig="threePt" dir="t"/>
              </a:scene3d>
              <a:sp3d contourW="12700"/>
            </a:bodyPr>
            <a:lstStyle/>
            <a:p>
              <a:pPr lvl="0">
                <a:defRPr/>
              </a:pPr>
              <a:r>
                <a:rPr lang="zh-CN" altLang="en-US" sz="2400" b="1" dirty="0">
                  <a:solidFill>
                    <a:srgbClr val="476263"/>
                  </a:solidFill>
                  <a:latin typeface="Arial"/>
                  <a:ea typeface="微软雅黑"/>
                </a:rPr>
                <a:t>引入相关概念</a:t>
              </a:r>
            </a:p>
          </p:txBody>
        </p:sp>
        <p:sp>
          <p:nvSpPr>
            <p:cNvPr id="20" name="文本框 19">
              <a:extLst>
                <a:ext uri="{FF2B5EF4-FFF2-40B4-BE49-F238E27FC236}">
                  <a16:creationId xmlns:a16="http://schemas.microsoft.com/office/drawing/2014/main" id="{A17A9FFB-E6E2-4D03-8247-65591337C54E}"/>
                </a:ext>
              </a:extLst>
            </p:cNvPr>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tabLst/>
                <a:defRPr/>
              </a:pPr>
              <a:r>
                <a:rPr lang="en-US" altLang="zh-CN" sz="1000" dirty="0">
                  <a:solidFill>
                    <a:srgbClr val="476263"/>
                  </a:solidFill>
                  <a:latin typeface="微软雅黑"/>
                  <a:ea typeface="微软雅黑"/>
                </a:rPr>
                <a:t>Part two</a:t>
              </a:r>
              <a:endParaRPr kumimoji="0" lang="en-US" altLang="zh-CN" sz="1000" b="0" i="0" u="none" strike="noStrike" kern="1200" cap="none" spc="0" normalizeH="0" baseline="0" noProof="0" dirty="0">
                <a:ln>
                  <a:noFill/>
                </a:ln>
                <a:solidFill>
                  <a:srgbClr val="476263"/>
                </a:solidFill>
                <a:effectLst/>
                <a:uLnTx/>
                <a:uFillTx/>
                <a:latin typeface="微软雅黑"/>
                <a:ea typeface="微软雅黑"/>
              </a:endParaRPr>
            </a:p>
          </p:txBody>
        </p:sp>
      </p:grpSp>
      <p:grpSp>
        <p:nvGrpSpPr>
          <p:cNvPr id="21" name="组合 20">
            <a:extLst>
              <a:ext uri="{FF2B5EF4-FFF2-40B4-BE49-F238E27FC236}">
                <a16:creationId xmlns:a16="http://schemas.microsoft.com/office/drawing/2014/main" id="{E5A7F019-E3D1-4783-9AED-D952F8FB6FBE}"/>
              </a:ext>
            </a:extLst>
          </p:cNvPr>
          <p:cNvGrpSpPr/>
          <p:nvPr/>
        </p:nvGrpSpPr>
        <p:grpSpPr>
          <a:xfrm>
            <a:off x="8087310" y="4352962"/>
            <a:ext cx="3643136" cy="830997"/>
            <a:chOff x="6915848" y="1685854"/>
            <a:chExt cx="3866451" cy="830997"/>
          </a:xfrm>
        </p:grpSpPr>
        <p:sp>
          <p:nvSpPr>
            <p:cNvPr id="22" name="文本框 21">
              <a:extLst>
                <a:ext uri="{FF2B5EF4-FFF2-40B4-BE49-F238E27FC236}">
                  <a16:creationId xmlns:a16="http://schemas.microsoft.com/office/drawing/2014/main" id="{DC9897C4-4781-44AE-8385-E9F814564771}"/>
                </a:ext>
              </a:extLst>
            </p:cNvPr>
            <p:cNvSpPr txBox="1"/>
            <p:nvPr/>
          </p:nvSpPr>
          <p:spPr>
            <a:xfrm>
              <a:off x="6915848" y="1685854"/>
              <a:ext cx="2954655" cy="830997"/>
            </a:xfrm>
            <a:prstGeom prst="rect">
              <a:avLst/>
            </a:prstGeom>
            <a:noFill/>
          </p:spPr>
          <p:txBody>
            <a:bodyPr wrap="square" rtlCol="0">
              <a:spAutoFit/>
              <a:scene3d>
                <a:camera prst="orthographicFront"/>
                <a:lightRig rig="threePt" dir="t"/>
              </a:scene3d>
              <a:sp3d contourW="12700"/>
            </a:bodyPr>
            <a:lstStyle/>
            <a:p>
              <a:pPr lvl="0">
                <a:defRPr/>
              </a:pPr>
              <a:r>
                <a:rPr lang="zh-CN" altLang="en-US" sz="2400" b="1" dirty="0">
                  <a:solidFill>
                    <a:srgbClr val="476263"/>
                  </a:solidFill>
                  <a:latin typeface="Arial"/>
                  <a:ea typeface="微软雅黑"/>
                </a:rPr>
                <a:t>建立竞争传播模型</a:t>
              </a:r>
            </a:p>
          </p:txBody>
        </p:sp>
        <p:sp>
          <p:nvSpPr>
            <p:cNvPr id="23" name="文本框 22">
              <a:extLst>
                <a:ext uri="{FF2B5EF4-FFF2-40B4-BE49-F238E27FC236}">
                  <a16:creationId xmlns:a16="http://schemas.microsoft.com/office/drawing/2014/main" id="{97B93F58-CEC5-4602-8652-271E9508E704}"/>
                </a:ext>
              </a:extLst>
            </p:cNvPr>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476263"/>
                  </a:solidFill>
                  <a:effectLst/>
                  <a:uLnTx/>
                  <a:uFillTx/>
                  <a:latin typeface="微软雅黑"/>
                  <a:ea typeface="微软雅黑"/>
                  <a:cs typeface="+mn-cs"/>
                </a:rPr>
                <a:t>Part three</a:t>
              </a:r>
            </a:p>
          </p:txBody>
        </p:sp>
      </p:grpSp>
      <p:grpSp>
        <p:nvGrpSpPr>
          <p:cNvPr id="24" name="组合 23">
            <a:extLst>
              <a:ext uri="{FF2B5EF4-FFF2-40B4-BE49-F238E27FC236}">
                <a16:creationId xmlns:a16="http://schemas.microsoft.com/office/drawing/2014/main" id="{CC2E5B49-E19A-4172-91C8-F335BDFA0DE7}"/>
              </a:ext>
            </a:extLst>
          </p:cNvPr>
          <p:cNvGrpSpPr/>
          <p:nvPr/>
        </p:nvGrpSpPr>
        <p:grpSpPr>
          <a:xfrm>
            <a:off x="8087310" y="5187750"/>
            <a:ext cx="2646879" cy="638664"/>
            <a:chOff x="6915848" y="1685854"/>
            <a:chExt cx="4249057" cy="638664"/>
          </a:xfrm>
        </p:grpSpPr>
        <p:sp>
          <p:nvSpPr>
            <p:cNvPr id="25" name="文本框 24">
              <a:extLst>
                <a:ext uri="{FF2B5EF4-FFF2-40B4-BE49-F238E27FC236}">
                  <a16:creationId xmlns:a16="http://schemas.microsoft.com/office/drawing/2014/main" id="{4CED8299-DCB4-4775-8C39-3079E7A385B9}"/>
                </a:ext>
              </a:extLst>
            </p:cNvPr>
            <p:cNvSpPr txBox="1"/>
            <p:nvPr/>
          </p:nvSpPr>
          <p:spPr>
            <a:xfrm>
              <a:off x="6915850" y="1685854"/>
              <a:ext cx="4249055" cy="461665"/>
            </a:xfrm>
            <a:prstGeom prst="rect">
              <a:avLst/>
            </a:prstGeom>
            <a:noFill/>
          </p:spPr>
          <p:txBody>
            <a:bodyPr wrap="none" rtlCol="0">
              <a:spAutoFit/>
              <a:scene3d>
                <a:camera prst="orthographicFront"/>
                <a:lightRig rig="threePt" dir="t"/>
              </a:scene3d>
              <a:sp3d contourW="12700"/>
            </a:bodyPr>
            <a:lstStyle/>
            <a:p>
              <a:pPr lvl="0">
                <a:defRPr/>
              </a:pPr>
              <a:r>
                <a:rPr lang="zh-CN" altLang="en-US" sz="2400" b="1" dirty="0">
                  <a:solidFill>
                    <a:srgbClr val="476263"/>
                  </a:solidFill>
                  <a:latin typeface="Arial"/>
                  <a:ea typeface="微软雅黑"/>
                </a:rPr>
                <a:t>实现话题热度预测</a:t>
              </a:r>
            </a:p>
          </p:txBody>
        </p:sp>
        <p:sp>
          <p:nvSpPr>
            <p:cNvPr id="26" name="文本框 25">
              <a:extLst>
                <a:ext uri="{FF2B5EF4-FFF2-40B4-BE49-F238E27FC236}">
                  <a16:creationId xmlns:a16="http://schemas.microsoft.com/office/drawing/2014/main" id="{FCE5AB02-B9F5-4722-8BB4-9EC27565A72D}"/>
                </a:ext>
              </a:extLst>
            </p:cNvPr>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476263"/>
                  </a:solidFill>
                  <a:effectLst/>
                  <a:uLnTx/>
                  <a:uFillTx/>
                  <a:latin typeface="微软雅黑"/>
                  <a:ea typeface="微软雅黑"/>
                  <a:cs typeface="+mn-cs"/>
                </a:rPr>
                <a:t>Part four</a:t>
              </a:r>
            </a:p>
          </p:txBody>
        </p:sp>
      </p:grpSp>
      <p:sp>
        <p:nvSpPr>
          <p:cNvPr id="28" name="文本框 27">
            <a:extLst>
              <a:ext uri="{FF2B5EF4-FFF2-40B4-BE49-F238E27FC236}">
                <a16:creationId xmlns:a16="http://schemas.microsoft.com/office/drawing/2014/main" id="{0E0C63F3-8E7F-4D2E-8046-7E2ADC0742F5}"/>
              </a:ext>
            </a:extLst>
          </p:cNvPr>
          <p:cNvSpPr txBox="1"/>
          <p:nvPr/>
        </p:nvSpPr>
        <p:spPr>
          <a:xfrm>
            <a:off x="7361280" y="2604718"/>
            <a:ext cx="697627" cy="707886"/>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4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01</a:t>
            </a:r>
          </a:p>
        </p:txBody>
      </p:sp>
      <p:sp>
        <p:nvSpPr>
          <p:cNvPr id="29" name="文本框 28">
            <a:extLst>
              <a:ext uri="{FF2B5EF4-FFF2-40B4-BE49-F238E27FC236}">
                <a16:creationId xmlns:a16="http://schemas.microsoft.com/office/drawing/2014/main" id="{BF922887-9D4F-4DEF-B713-C430B0DCEE50}"/>
              </a:ext>
            </a:extLst>
          </p:cNvPr>
          <p:cNvSpPr txBox="1"/>
          <p:nvPr/>
        </p:nvSpPr>
        <p:spPr>
          <a:xfrm>
            <a:off x="7361280" y="3446363"/>
            <a:ext cx="697627" cy="707886"/>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4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02</a:t>
            </a:r>
          </a:p>
        </p:txBody>
      </p:sp>
      <p:sp>
        <p:nvSpPr>
          <p:cNvPr id="30" name="文本框 29">
            <a:extLst>
              <a:ext uri="{FF2B5EF4-FFF2-40B4-BE49-F238E27FC236}">
                <a16:creationId xmlns:a16="http://schemas.microsoft.com/office/drawing/2014/main" id="{E10CA7E1-87BB-4A70-B384-68EE0774BAD4}"/>
              </a:ext>
            </a:extLst>
          </p:cNvPr>
          <p:cNvSpPr txBox="1"/>
          <p:nvPr/>
        </p:nvSpPr>
        <p:spPr>
          <a:xfrm>
            <a:off x="7361280" y="4288008"/>
            <a:ext cx="697627" cy="707886"/>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4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03</a:t>
            </a:r>
          </a:p>
        </p:txBody>
      </p:sp>
      <p:sp>
        <p:nvSpPr>
          <p:cNvPr id="31" name="文本框 30">
            <a:extLst>
              <a:ext uri="{FF2B5EF4-FFF2-40B4-BE49-F238E27FC236}">
                <a16:creationId xmlns:a16="http://schemas.microsoft.com/office/drawing/2014/main" id="{3AFC7EC6-F5E8-4E87-AC96-485511DA2397}"/>
              </a:ext>
            </a:extLst>
          </p:cNvPr>
          <p:cNvSpPr txBox="1"/>
          <p:nvPr/>
        </p:nvSpPr>
        <p:spPr>
          <a:xfrm>
            <a:off x="7361280" y="5129653"/>
            <a:ext cx="697627" cy="707886"/>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4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04</a:t>
            </a:r>
          </a:p>
        </p:txBody>
      </p:sp>
    </p:spTree>
    <p:extLst>
      <p:ext uri="{BB962C8B-B14F-4D97-AF65-F5344CB8AC3E}">
        <p14:creationId xmlns:p14="http://schemas.microsoft.com/office/powerpoint/2010/main" val="66710981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250" tmFilter="0, 0; .2, .5; .8, .5; 1, 0"/>
                                        <p:tgtEl>
                                          <p:spTgt spid="8"/>
                                        </p:tgtEl>
                                      </p:cBhvr>
                                    </p:animEffect>
                                    <p:animScale>
                                      <p:cBhvr>
                                        <p:cTn id="11" dur="125" autoRev="1" fill="hold"/>
                                        <p:tgtEl>
                                          <p:spTgt spid="8"/>
                                        </p:tgtEl>
                                      </p:cBhvr>
                                      <p:by x="105000" y="105000"/>
                                    </p:animScale>
                                  </p:childTnLst>
                                </p:cTn>
                              </p:par>
                            </p:childTnLst>
                          </p:cTn>
                        </p:par>
                        <p:par>
                          <p:cTn id="12" fill="hold">
                            <p:stCondLst>
                              <p:cond delay="925"/>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childTnLst>
                          </p:cTn>
                        </p:par>
                        <p:par>
                          <p:cTn id="18" fill="hold">
                            <p:stCondLst>
                              <p:cond delay="1175"/>
                            </p:stCondLst>
                            <p:childTnLst>
                              <p:par>
                                <p:cTn id="19" presetID="5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250" fill="hold"/>
                                        <p:tgtEl>
                                          <p:spTgt spid="29"/>
                                        </p:tgtEl>
                                        <p:attrNameLst>
                                          <p:attrName>ppt_w</p:attrName>
                                        </p:attrNameLst>
                                      </p:cBhvr>
                                      <p:tavLst>
                                        <p:tav tm="0">
                                          <p:val>
                                            <p:fltVal val="0"/>
                                          </p:val>
                                        </p:tav>
                                        <p:tav tm="100000">
                                          <p:val>
                                            <p:strVal val="#ppt_w"/>
                                          </p:val>
                                        </p:tav>
                                      </p:tavLst>
                                    </p:anim>
                                    <p:anim calcmode="lin" valueType="num">
                                      <p:cBhvr>
                                        <p:cTn id="22" dur="250" fill="hold"/>
                                        <p:tgtEl>
                                          <p:spTgt spid="29"/>
                                        </p:tgtEl>
                                        <p:attrNameLst>
                                          <p:attrName>ppt_h</p:attrName>
                                        </p:attrNameLst>
                                      </p:cBhvr>
                                      <p:tavLst>
                                        <p:tav tm="0">
                                          <p:val>
                                            <p:fltVal val="0"/>
                                          </p:val>
                                        </p:tav>
                                        <p:tav tm="100000">
                                          <p:val>
                                            <p:strVal val="#ppt_h"/>
                                          </p:val>
                                        </p:tav>
                                      </p:tavLst>
                                    </p:anim>
                                    <p:animEffect transition="in" filter="fade">
                                      <p:cBhvr>
                                        <p:cTn id="23" dur="250"/>
                                        <p:tgtEl>
                                          <p:spTgt spid="29"/>
                                        </p:tgtEl>
                                      </p:cBhvr>
                                    </p:animEffect>
                                  </p:childTnLst>
                                </p:cTn>
                              </p:par>
                            </p:childTnLst>
                          </p:cTn>
                        </p:par>
                        <p:par>
                          <p:cTn id="24" fill="hold">
                            <p:stCondLst>
                              <p:cond delay="1425"/>
                            </p:stCondLst>
                            <p:childTnLst>
                              <p:par>
                                <p:cTn id="25" presetID="5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250" fill="hold"/>
                                        <p:tgtEl>
                                          <p:spTgt spid="30"/>
                                        </p:tgtEl>
                                        <p:attrNameLst>
                                          <p:attrName>ppt_w</p:attrName>
                                        </p:attrNameLst>
                                      </p:cBhvr>
                                      <p:tavLst>
                                        <p:tav tm="0">
                                          <p:val>
                                            <p:fltVal val="0"/>
                                          </p:val>
                                        </p:tav>
                                        <p:tav tm="100000">
                                          <p:val>
                                            <p:strVal val="#ppt_w"/>
                                          </p:val>
                                        </p:tav>
                                      </p:tavLst>
                                    </p:anim>
                                    <p:anim calcmode="lin" valueType="num">
                                      <p:cBhvr>
                                        <p:cTn id="28" dur="250" fill="hold"/>
                                        <p:tgtEl>
                                          <p:spTgt spid="30"/>
                                        </p:tgtEl>
                                        <p:attrNameLst>
                                          <p:attrName>ppt_h</p:attrName>
                                        </p:attrNameLst>
                                      </p:cBhvr>
                                      <p:tavLst>
                                        <p:tav tm="0">
                                          <p:val>
                                            <p:fltVal val="0"/>
                                          </p:val>
                                        </p:tav>
                                        <p:tav tm="100000">
                                          <p:val>
                                            <p:strVal val="#ppt_h"/>
                                          </p:val>
                                        </p:tav>
                                      </p:tavLst>
                                    </p:anim>
                                    <p:animEffect transition="in" filter="fade">
                                      <p:cBhvr>
                                        <p:cTn id="29" dur="250"/>
                                        <p:tgtEl>
                                          <p:spTgt spid="30"/>
                                        </p:tgtEl>
                                      </p:cBhvr>
                                    </p:animEffect>
                                  </p:childTnLst>
                                </p:cTn>
                              </p:par>
                            </p:childTnLst>
                          </p:cTn>
                        </p:par>
                        <p:par>
                          <p:cTn id="30" fill="hold">
                            <p:stCondLst>
                              <p:cond delay="1675"/>
                            </p:stCondLst>
                            <p:childTnLst>
                              <p:par>
                                <p:cTn id="31" presetID="53" presetClass="entr" presetSubtype="16"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250" fill="hold"/>
                                        <p:tgtEl>
                                          <p:spTgt spid="31"/>
                                        </p:tgtEl>
                                        <p:attrNameLst>
                                          <p:attrName>ppt_w</p:attrName>
                                        </p:attrNameLst>
                                      </p:cBhvr>
                                      <p:tavLst>
                                        <p:tav tm="0">
                                          <p:val>
                                            <p:fltVal val="0"/>
                                          </p:val>
                                        </p:tav>
                                        <p:tav tm="100000">
                                          <p:val>
                                            <p:strVal val="#ppt_w"/>
                                          </p:val>
                                        </p:tav>
                                      </p:tavLst>
                                    </p:anim>
                                    <p:anim calcmode="lin" valueType="num">
                                      <p:cBhvr>
                                        <p:cTn id="34" dur="250" fill="hold"/>
                                        <p:tgtEl>
                                          <p:spTgt spid="31"/>
                                        </p:tgtEl>
                                        <p:attrNameLst>
                                          <p:attrName>ppt_h</p:attrName>
                                        </p:attrNameLst>
                                      </p:cBhvr>
                                      <p:tavLst>
                                        <p:tav tm="0">
                                          <p:val>
                                            <p:fltVal val="0"/>
                                          </p:val>
                                        </p:tav>
                                        <p:tav tm="100000">
                                          <p:val>
                                            <p:strVal val="#ppt_h"/>
                                          </p:val>
                                        </p:tav>
                                      </p:tavLst>
                                    </p:anim>
                                    <p:animEffect transition="in" filter="fade">
                                      <p:cBhvr>
                                        <p:cTn id="35" dur="250"/>
                                        <p:tgtEl>
                                          <p:spTgt spid="31"/>
                                        </p:tgtEl>
                                      </p:cBhvr>
                                    </p:animEffect>
                                  </p:childTnLst>
                                </p:cTn>
                              </p:par>
                            </p:childTnLst>
                          </p:cTn>
                        </p:par>
                        <p:par>
                          <p:cTn id="36" fill="hold">
                            <p:stCondLst>
                              <p:cond delay="1925"/>
                            </p:stCondLst>
                            <p:childTnLst>
                              <p:par>
                                <p:cTn id="37" presetID="2" presetClass="entr" presetSubtype="6" decel="10000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1+#ppt_w/2"/>
                                          </p:val>
                                        </p:tav>
                                        <p:tav tm="100000">
                                          <p:val>
                                            <p:strVal val="#ppt_x"/>
                                          </p:val>
                                        </p:tav>
                                      </p:tavLst>
                                    </p:anim>
                                    <p:anim calcmode="lin" valueType="num">
                                      <p:cBhvr additive="base">
                                        <p:cTn id="40" dur="10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6" decel="100000" fill="hold" nodeType="withEffect">
                                  <p:stCondLst>
                                    <p:cond delay="25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1+#ppt_w/2"/>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6" decel="100000" fill="hold" nodeType="withEffect">
                                  <p:stCondLst>
                                    <p:cond delay="5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1+#ppt_w/2"/>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6" decel="100000" fill="hold" nodeType="withEffect">
                                  <p:stCondLst>
                                    <p:cond delay="10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1+#ppt_w/2"/>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8" grpId="0"/>
      <p:bldP spid="29"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04</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188420"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rgbClr val="476263"/>
                </a:solidFill>
                <a:latin typeface="Arial"/>
                <a:ea typeface="微软雅黑"/>
              </a:rPr>
              <a:t>Model</a:t>
            </a:r>
            <a:r>
              <a:rPr lang="zh-CN" altLang="en-US" sz="3200" b="1" dirty="0">
                <a:solidFill>
                  <a:srgbClr val="476263"/>
                </a:solidFill>
                <a:latin typeface="Arial"/>
                <a:ea typeface="微软雅黑"/>
              </a:rPr>
              <a:t>对比</a:t>
            </a:r>
          </a:p>
        </p:txBody>
      </p:sp>
      <p:sp>
        <p:nvSpPr>
          <p:cNvPr id="100" name="Freeform 5">
            <a:extLst>
              <a:ext uri="{FF2B5EF4-FFF2-40B4-BE49-F238E27FC236}">
                <a16:creationId xmlns:a16="http://schemas.microsoft.com/office/drawing/2014/main" id="{10C0F9E9-869A-413E-8B1A-3086DF3E5499}"/>
              </a:ext>
            </a:extLst>
          </p:cNvPr>
          <p:cNvSpPr>
            <a:spLocks noEditPoints="1"/>
          </p:cNvSpPr>
          <p:nvPr/>
        </p:nvSpPr>
        <p:spPr bwMode="auto">
          <a:xfrm>
            <a:off x="3228257" y="5418986"/>
            <a:ext cx="437878" cy="405974"/>
          </a:xfrm>
          <a:custGeom>
            <a:avLst/>
            <a:gdLst>
              <a:gd name="T0" fmla="*/ 2903 w 2930"/>
              <a:gd name="T1" fmla="*/ 1416 h 2715"/>
              <a:gd name="T2" fmla="*/ 1514 w 2930"/>
              <a:gd name="T3" fmla="*/ 27 h 2715"/>
              <a:gd name="T4" fmla="*/ 1416 w 2930"/>
              <a:gd name="T5" fmla="*/ 27 h 2715"/>
              <a:gd name="T6" fmla="*/ 375 w 2930"/>
              <a:gd name="T7" fmla="*/ 1068 h 2715"/>
              <a:gd name="T8" fmla="*/ 374 w 2930"/>
              <a:gd name="T9" fmla="*/ 1070 h 2715"/>
              <a:gd name="T10" fmla="*/ 27 w 2930"/>
              <a:gd name="T11" fmla="*/ 1416 h 2715"/>
              <a:gd name="T12" fmla="*/ 27 w 2930"/>
              <a:gd name="T13" fmla="*/ 1514 h 2715"/>
              <a:gd name="T14" fmla="*/ 126 w 2930"/>
              <a:gd name="T15" fmla="*/ 1514 h 2715"/>
              <a:gd name="T16" fmla="*/ 354 w 2930"/>
              <a:gd name="T17" fmla="*/ 1286 h 2715"/>
              <a:gd name="T18" fmla="*/ 354 w 2930"/>
              <a:gd name="T19" fmla="*/ 2438 h 2715"/>
              <a:gd name="T20" fmla="*/ 632 w 2930"/>
              <a:gd name="T21" fmla="*/ 2715 h 2715"/>
              <a:gd name="T22" fmla="*/ 1118 w 2930"/>
              <a:gd name="T23" fmla="*/ 2715 h 2715"/>
              <a:gd name="T24" fmla="*/ 1187 w 2930"/>
              <a:gd name="T25" fmla="*/ 2646 h 2715"/>
              <a:gd name="T26" fmla="*/ 1187 w 2930"/>
              <a:gd name="T27" fmla="*/ 2021 h 2715"/>
              <a:gd name="T28" fmla="*/ 1812 w 2930"/>
              <a:gd name="T29" fmla="*/ 2021 h 2715"/>
              <a:gd name="T30" fmla="*/ 1882 w 2930"/>
              <a:gd name="T31" fmla="*/ 1951 h 2715"/>
              <a:gd name="T32" fmla="*/ 1812 w 2930"/>
              <a:gd name="T33" fmla="*/ 1882 h 2715"/>
              <a:gd name="T34" fmla="*/ 1118 w 2930"/>
              <a:gd name="T35" fmla="*/ 1882 h 2715"/>
              <a:gd name="T36" fmla="*/ 1049 w 2930"/>
              <a:gd name="T37" fmla="*/ 1951 h 2715"/>
              <a:gd name="T38" fmla="*/ 1049 w 2930"/>
              <a:gd name="T39" fmla="*/ 2576 h 2715"/>
              <a:gd name="T40" fmla="*/ 632 w 2930"/>
              <a:gd name="T41" fmla="*/ 2576 h 2715"/>
              <a:gd name="T42" fmla="*/ 493 w 2930"/>
              <a:gd name="T43" fmla="*/ 2438 h 2715"/>
              <a:gd name="T44" fmla="*/ 493 w 2930"/>
              <a:gd name="T45" fmla="*/ 1147 h 2715"/>
              <a:gd name="T46" fmla="*/ 1465 w 2930"/>
              <a:gd name="T47" fmla="*/ 175 h 2715"/>
              <a:gd name="T48" fmla="*/ 2805 w 2930"/>
              <a:gd name="T49" fmla="*/ 1514 h 2715"/>
              <a:gd name="T50" fmla="*/ 2854 w 2930"/>
              <a:gd name="T51" fmla="*/ 1535 h 2715"/>
              <a:gd name="T52" fmla="*/ 2903 w 2930"/>
              <a:gd name="T53" fmla="*/ 1514 h 2715"/>
              <a:gd name="T54" fmla="*/ 2903 w 2930"/>
              <a:gd name="T55" fmla="*/ 1416 h 2715"/>
              <a:gd name="T56" fmla="*/ 2903 w 2930"/>
              <a:gd name="T57" fmla="*/ 1416 h 2715"/>
              <a:gd name="T58" fmla="*/ 2507 w 2930"/>
              <a:gd name="T59" fmla="*/ 1604 h 2715"/>
              <a:gd name="T60" fmla="*/ 2437 w 2930"/>
              <a:gd name="T61" fmla="*/ 1674 h 2715"/>
              <a:gd name="T62" fmla="*/ 2437 w 2930"/>
              <a:gd name="T63" fmla="*/ 2437 h 2715"/>
              <a:gd name="T64" fmla="*/ 2299 w 2930"/>
              <a:gd name="T65" fmla="*/ 2576 h 2715"/>
              <a:gd name="T66" fmla="*/ 1812 w 2930"/>
              <a:gd name="T67" fmla="*/ 2576 h 2715"/>
              <a:gd name="T68" fmla="*/ 1743 w 2930"/>
              <a:gd name="T69" fmla="*/ 2646 h 2715"/>
              <a:gd name="T70" fmla="*/ 1812 w 2930"/>
              <a:gd name="T71" fmla="*/ 2715 h 2715"/>
              <a:gd name="T72" fmla="*/ 2299 w 2930"/>
              <a:gd name="T73" fmla="*/ 2715 h 2715"/>
              <a:gd name="T74" fmla="*/ 2576 w 2930"/>
              <a:gd name="T75" fmla="*/ 2437 h 2715"/>
              <a:gd name="T76" fmla="*/ 2576 w 2930"/>
              <a:gd name="T77" fmla="*/ 1674 h 2715"/>
              <a:gd name="T78" fmla="*/ 2507 w 2930"/>
              <a:gd name="T79" fmla="*/ 1604 h 2715"/>
              <a:gd name="T80" fmla="*/ 2507 w 2930"/>
              <a:gd name="T81" fmla="*/ 1604 h 2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0" h="2715">
                <a:moveTo>
                  <a:pt x="2903" y="1416"/>
                </a:moveTo>
                <a:cubicBezTo>
                  <a:pt x="1514" y="27"/>
                  <a:pt x="1514" y="27"/>
                  <a:pt x="1514" y="27"/>
                </a:cubicBezTo>
                <a:cubicBezTo>
                  <a:pt x="1487" y="0"/>
                  <a:pt x="1443" y="0"/>
                  <a:pt x="1416" y="27"/>
                </a:cubicBezTo>
                <a:cubicBezTo>
                  <a:pt x="375" y="1068"/>
                  <a:pt x="375" y="1068"/>
                  <a:pt x="375" y="1068"/>
                </a:cubicBezTo>
                <a:cubicBezTo>
                  <a:pt x="375" y="1069"/>
                  <a:pt x="374" y="1069"/>
                  <a:pt x="374" y="1070"/>
                </a:cubicBezTo>
                <a:cubicBezTo>
                  <a:pt x="27" y="1416"/>
                  <a:pt x="27" y="1416"/>
                  <a:pt x="27" y="1416"/>
                </a:cubicBezTo>
                <a:cubicBezTo>
                  <a:pt x="0" y="1443"/>
                  <a:pt x="0" y="1487"/>
                  <a:pt x="27" y="1514"/>
                </a:cubicBezTo>
                <a:cubicBezTo>
                  <a:pt x="54" y="1542"/>
                  <a:pt x="98" y="1542"/>
                  <a:pt x="126" y="1514"/>
                </a:cubicBezTo>
                <a:cubicBezTo>
                  <a:pt x="354" y="1286"/>
                  <a:pt x="354" y="1286"/>
                  <a:pt x="354" y="1286"/>
                </a:cubicBezTo>
                <a:cubicBezTo>
                  <a:pt x="354" y="2438"/>
                  <a:pt x="354" y="2438"/>
                  <a:pt x="354" y="2438"/>
                </a:cubicBezTo>
                <a:cubicBezTo>
                  <a:pt x="354" y="2591"/>
                  <a:pt x="479" y="2715"/>
                  <a:pt x="632" y="2715"/>
                </a:cubicBezTo>
                <a:cubicBezTo>
                  <a:pt x="1118" y="2715"/>
                  <a:pt x="1118" y="2715"/>
                  <a:pt x="1118" y="2715"/>
                </a:cubicBezTo>
                <a:cubicBezTo>
                  <a:pt x="1156" y="2715"/>
                  <a:pt x="1187" y="2684"/>
                  <a:pt x="1187" y="2646"/>
                </a:cubicBezTo>
                <a:cubicBezTo>
                  <a:pt x="1187" y="2021"/>
                  <a:pt x="1187" y="2021"/>
                  <a:pt x="1187" y="2021"/>
                </a:cubicBezTo>
                <a:cubicBezTo>
                  <a:pt x="1812" y="2021"/>
                  <a:pt x="1812" y="2021"/>
                  <a:pt x="1812" y="2021"/>
                </a:cubicBezTo>
                <a:cubicBezTo>
                  <a:pt x="1851" y="2021"/>
                  <a:pt x="1882" y="1990"/>
                  <a:pt x="1882" y="1951"/>
                </a:cubicBezTo>
                <a:cubicBezTo>
                  <a:pt x="1882" y="1913"/>
                  <a:pt x="1851" y="1882"/>
                  <a:pt x="1812" y="1882"/>
                </a:cubicBezTo>
                <a:cubicBezTo>
                  <a:pt x="1118" y="1882"/>
                  <a:pt x="1118" y="1882"/>
                  <a:pt x="1118" y="1882"/>
                </a:cubicBezTo>
                <a:cubicBezTo>
                  <a:pt x="1080" y="1882"/>
                  <a:pt x="1049" y="1913"/>
                  <a:pt x="1049" y="1951"/>
                </a:cubicBezTo>
                <a:cubicBezTo>
                  <a:pt x="1049" y="2576"/>
                  <a:pt x="1049" y="2576"/>
                  <a:pt x="1049" y="2576"/>
                </a:cubicBezTo>
                <a:cubicBezTo>
                  <a:pt x="632" y="2576"/>
                  <a:pt x="632" y="2576"/>
                  <a:pt x="632" y="2576"/>
                </a:cubicBezTo>
                <a:cubicBezTo>
                  <a:pt x="555" y="2576"/>
                  <a:pt x="493" y="2514"/>
                  <a:pt x="493" y="2438"/>
                </a:cubicBezTo>
                <a:cubicBezTo>
                  <a:pt x="493" y="1147"/>
                  <a:pt x="493" y="1147"/>
                  <a:pt x="493" y="1147"/>
                </a:cubicBezTo>
                <a:cubicBezTo>
                  <a:pt x="1465" y="175"/>
                  <a:pt x="1465" y="175"/>
                  <a:pt x="1465" y="175"/>
                </a:cubicBezTo>
                <a:cubicBezTo>
                  <a:pt x="2805" y="1514"/>
                  <a:pt x="2805" y="1514"/>
                  <a:pt x="2805" y="1514"/>
                </a:cubicBezTo>
                <a:cubicBezTo>
                  <a:pt x="2819" y="1528"/>
                  <a:pt x="2836" y="1535"/>
                  <a:pt x="2854" y="1535"/>
                </a:cubicBezTo>
                <a:cubicBezTo>
                  <a:pt x="2872" y="1535"/>
                  <a:pt x="2890" y="1528"/>
                  <a:pt x="2903" y="1514"/>
                </a:cubicBezTo>
                <a:cubicBezTo>
                  <a:pt x="2930" y="1487"/>
                  <a:pt x="2930" y="1443"/>
                  <a:pt x="2903" y="1416"/>
                </a:cubicBezTo>
                <a:cubicBezTo>
                  <a:pt x="2903" y="1416"/>
                  <a:pt x="2903" y="1416"/>
                  <a:pt x="2903" y="1416"/>
                </a:cubicBezTo>
                <a:close/>
                <a:moveTo>
                  <a:pt x="2507" y="1604"/>
                </a:moveTo>
                <a:cubicBezTo>
                  <a:pt x="2468" y="1604"/>
                  <a:pt x="2437" y="1635"/>
                  <a:pt x="2437" y="1674"/>
                </a:cubicBezTo>
                <a:cubicBezTo>
                  <a:pt x="2437" y="2437"/>
                  <a:pt x="2437" y="2437"/>
                  <a:pt x="2437" y="2437"/>
                </a:cubicBezTo>
                <a:cubicBezTo>
                  <a:pt x="2437" y="2514"/>
                  <a:pt x="2375" y="2576"/>
                  <a:pt x="2299" y="2576"/>
                </a:cubicBezTo>
                <a:cubicBezTo>
                  <a:pt x="1812" y="2576"/>
                  <a:pt x="1812" y="2576"/>
                  <a:pt x="1812" y="2576"/>
                </a:cubicBezTo>
                <a:cubicBezTo>
                  <a:pt x="1774" y="2576"/>
                  <a:pt x="1743" y="2607"/>
                  <a:pt x="1743" y="2646"/>
                </a:cubicBezTo>
                <a:cubicBezTo>
                  <a:pt x="1743" y="2684"/>
                  <a:pt x="1774" y="2715"/>
                  <a:pt x="1812" y="2715"/>
                </a:cubicBezTo>
                <a:cubicBezTo>
                  <a:pt x="2299" y="2715"/>
                  <a:pt x="2299" y="2715"/>
                  <a:pt x="2299" y="2715"/>
                </a:cubicBezTo>
                <a:cubicBezTo>
                  <a:pt x="2452" y="2715"/>
                  <a:pt x="2576" y="2591"/>
                  <a:pt x="2576" y="2437"/>
                </a:cubicBezTo>
                <a:cubicBezTo>
                  <a:pt x="2576" y="1674"/>
                  <a:pt x="2576" y="1674"/>
                  <a:pt x="2576" y="1674"/>
                </a:cubicBezTo>
                <a:cubicBezTo>
                  <a:pt x="2576" y="1635"/>
                  <a:pt x="2545" y="1604"/>
                  <a:pt x="2507" y="1604"/>
                </a:cubicBezTo>
                <a:cubicBezTo>
                  <a:pt x="2507" y="1604"/>
                  <a:pt x="2507" y="1604"/>
                  <a:pt x="2507" y="1604"/>
                </a:cubicBez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endParaRPr lang="zh-CN" altLang="en-US"/>
          </a:p>
        </p:txBody>
      </p:sp>
      <p:sp>
        <p:nvSpPr>
          <p:cNvPr id="102" name="矩形 101">
            <a:extLst>
              <a:ext uri="{FF2B5EF4-FFF2-40B4-BE49-F238E27FC236}">
                <a16:creationId xmlns:a16="http://schemas.microsoft.com/office/drawing/2014/main" id="{067ADBA3-E21B-4152-8551-9BA32A2B5A9B}"/>
              </a:ext>
            </a:extLst>
          </p:cNvPr>
          <p:cNvSpPr/>
          <p:nvPr/>
        </p:nvSpPr>
        <p:spPr>
          <a:xfrm>
            <a:off x="3878058" y="5418986"/>
            <a:ext cx="4189588"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竞争矩阵优于</a:t>
            </a:r>
            <a:r>
              <a:rPr lang="en-US" altLang="zh-CN" sz="2000" b="1" dirty="0">
                <a:latin typeface="微软雅黑" panose="020B0503020204020204" pitchFamily="34" charset="-122"/>
                <a:ea typeface="微软雅黑" panose="020B0503020204020204" pitchFamily="34" charset="-122"/>
              </a:rPr>
              <a:t>SH+</a:t>
            </a:r>
            <a:r>
              <a:rPr lang="zh-CN" altLang="en-US" sz="2000" b="1" dirty="0">
                <a:latin typeface="微软雅黑" panose="020B0503020204020204" pitchFamily="34" charset="-122"/>
                <a:ea typeface="微软雅黑" panose="020B0503020204020204" pitchFamily="34" charset="-122"/>
              </a:rPr>
              <a:t>强连接优于</a:t>
            </a:r>
            <a:r>
              <a:rPr lang="en-US" altLang="zh-CN" sz="2000" b="1" dirty="0">
                <a:latin typeface="微软雅黑" panose="020B0503020204020204" pitchFamily="34" charset="-122"/>
                <a:ea typeface="微软雅黑" panose="020B0503020204020204" pitchFamily="34" charset="-122"/>
              </a:rPr>
              <a:t>SH</a:t>
            </a:r>
            <a:endParaRPr lang="zh-CN" altLang="en-US" sz="2000" b="1"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D32426E6-BCC6-4BD6-9652-873DC322D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446" y="2161189"/>
            <a:ext cx="9120331" cy="2368917"/>
          </a:xfrm>
          <a:prstGeom prst="rect">
            <a:avLst/>
          </a:prstGeom>
        </p:spPr>
      </p:pic>
    </p:spTree>
    <p:extLst>
      <p:ext uri="{BB962C8B-B14F-4D97-AF65-F5344CB8AC3E}">
        <p14:creationId xmlns:p14="http://schemas.microsoft.com/office/powerpoint/2010/main" val="18329982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 calcmode="lin" valueType="num">
                                      <p:cBhvr>
                                        <p:cTn id="9" dur="500" fill="hold"/>
                                        <p:tgtEl>
                                          <p:spTgt spid="100"/>
                                        </p:tgtEl>
                                        <p:attrNameLst>
                                          <p:attrName>style.rotation</p:attrName>
                                        </p:attrNameLst>
                                      </p:cBhvr>
                                      <p:tavLst>
                                        <p:tav tm="0">
                                          <p:val>
                                            <p:fltVal val="360"/>
                                          </p:val>
                                        </p:tav>
                                        <p:tav tm="100000">
                                          <p:val>
                                            <p:fltVal val="0"/>
                                          </p:val>
                                        </p:tav>
                                      </p:tavLst>
                                    </p:anim>
                                    <p:animEffect transition="in" filter="fade">
                                      <p:cBhvr>
                                        <p:cTn id="10" dur="500"/>
                                        <p:tgtEl>
                                          <p:spTgt spid="100"/>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102"/>
                                        </p:tgtEl>
                                        <p:attrNameLst>
                                          <p:attrName>style.visibility</p:attrName>
                                        </p:attrNameLst>
                                      </p:cBhvr>
                                      <p:to>
                                        <p:strVal val="visible"/>
                                      </p:to>
                                    </p:set>
                                    <p:anim calcmode="lin" valueType="num">
                                      <p:cBhvr>
                                        <p:cTn id="14" dur="1000" fill="hold"/>
                                        <p:tgtEl>
                                          <p:spTgt spid="102"/>
                                        </p:tgtEl>
                                        <p:attrNameLst>
                                          <p:attrName>ppt_w</p:attrName>
                                        </p:attrNameLst>
                                      </p:cBhvr>
                                      <p:tavLst>
                                        <p:tav tm="0">
                                          <p:val>
                                            <p:strVal val="#ppt_w*0.70"/>
                                          </p:val>
                                        </p:tav>
                                        <p:tav tm="100000">
                                          <p:val>
                                            <p:strVal val="#ppt_w"/>
                                          </p:val>
                                        </p:tav>
                                      </p:tavLst>
                                    </p:anim>
                                    <p:anim calcmode="lin" valueType="num">
                                      <p:cBhvr>
                                        <p:cTn id="15" dur="1000" fill="hold"/>
                                        <p:tgtEl>
                                          <p:spTgt spid="102"/>
                                        </p:tgtEl>
                                        <p:attrNameLst>
                                          <p:attrName>ppt_h</p:attrName>
                                        </p:attrNameLst>
                                      </p:cBhvr>
                                      <p:tavLst>
                                        <p:tav tm="0">
                                          <p:val>
                                            <p:strVal val="#ppt_h"/>
                                          </p:val>
                                        </p:tav>
                                        <p:tav tm="100000">
                                          <p:val>
                                            <p:strVal val="#ppt_h"/>
                                          </p:val>
                                        </p:tav>
                                      </p:tavLst>
                                    </p:anim>
                                    <p:animEffect transition="in" filter="fade">
                                      <p:cBhvr>
                                        <p:cTn id="16"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AAA623A-5527-4F1C-8A60-B26D8E4203B2}"/>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952957" y="913160"/>
            <a:ext cx="1952625" cy="2076450"/>
          </a:xfrm>
          <a:prstGeom prst="rect">
            <a:avLst/>
          </a:prstGeom>
        </p:spPr>
      </p:pic>
      <p:sp>
        <p:nvSpPr>
          <p:cNvPr id="4" name="PA_文本框 22">
            <a:extLst>
              <a:ext uri="{FF2B5EF4-FFF2-40B4-BE49-F238E27FC236}">
                <a16:creationId xmlns:a16="http://schemas.microsoft.com/office/drawing/2014/main" id="{8D57D0AA-FD1E-4F33-AC14-963AAEEB254D}"/>
              </a:ext>
            </a:extLst>
          </p:cNvPr>
          <p:cNvSpPr txBox="1"/>
          <p:nvPr>
            <p:custDataLst>
              <p:tags r:id="rId1"/>
            </p:custDataLst>
          </p:nvPr>
        </p:nvSpPr>
        <p:spPr>
          <a:xfrm>
            <a:off x="1647625" y="3664520"/>
            <a:ext cx="5952413" cy="1569660"/>
          </a:xfrm>
          <a:prstGeom prst="rect">
            <a:avLst/>
          </a:prstGeom>
          <a:noFill/>
          <a:effectLst/>
        </p:spPr>
        <p:txBody>
          <a:bodyPr wrap="square" rtlCol="0">
            <a:spAutoFit/>
          </a:bodyPr>
          <a:lstStyle/>
          <a:p>
            <a:pPr algn="ctr"/>
            <a:r>
              <a:rPr lang="zh-CN" altLang="en-US" sz="96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rPr>
              <a:t>谢谢！</a:t>
            </a:r>
          </a:p>
        </p:txBody>
      </p:sp>
      <p:grpSp>
        <p:nvGrpSpPr>
          <p:cNvPr id="6" name="组合 5">
            <a:extLst>
              <a:ext uri="{FF2B5EF4-FFF2-40B4-BE49-F238E27FC236}">
                <a16:creationId xmlns:a16="http://schemas.microsoft.com/office/drawing/2014/main" id="{AB9ACB7F-B8D0-4F1B-9712-5277ABF67332}"/>
              </a:ext>
            </a:extLst>
          </p:cNvPr>
          <p:cNvGrpSpPr/>
          <p:nvPr/>
        </p:nvGrpSpPr>
        <p:grpSpPr>
          <a:xfrm>
            <a:off x="3173609" y="5573718"/>
            <a:ext cx="2047002" cy="335372"/>
            <a:chOff x="4902198" y="3898900"/>
            <a:chExt cx="2387602" cy="375420"/>
          </a:xfrm>
          <a:solidFill>
            <a:srgbClr val="476263"/>
          </a:solidFill>
          <a:effectLst/>
        </p:grpSpPr>
        <p:sp>
          <p:nvSpPr>
            <p:cNvPr id="7" name="PA_圆角矩形 7">
              <a:extLst>
                <a:ext uri="{FF2B5EF4-FFF2-40B4-BE49-F238E27FC236}">
                  <a16:creationId xmlns:a16="http://schemas.microsoft.com/office/drawing/2014/main" id="{02EB29FA-4024-4101-970D-DDD43B868A81}"/>
                </a:ext>
              </a:extLst>
            </p:cNvPr>
            <p:cNvSpPr/>
            <p:nvPr>
              <p:custDataLst>
                <p:tags r:id="rId2"/>
              </p:custDataLst>
            </p:nvPr>
          </p:nvSpPr>
          <p:spPr>
            <a:xfrm>
              <a:off x="4902198" y="3898900"/>
              <a:ext cx="2387602" cy="375420"/>
            </a:xfrm>
            <a:prstGeom prst="roundRect">
              <a:avLst>
                <a:gd name="adj" fmla="val 5000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a:extLst>
                <a:ext uri="{FF2B5EF4-FFF2-40B4-BE49-F238E27FC236}">
                  <a16:creationId xmlns:a16="http://schemas.microsoft.com/office/drawing/2014/main" id="{14DFC67A-8905-40D8-9DE3-805B3A6B7DD1}"/>
                </a:ext>
              </a:extLst>
            </p:cNvPr>
            <p:cNvSpPr txBox="1"/>
            <p:nvPr>
              <p:custDataLst>
                <p:tags r:id="rId3"/>
              </p:custDataLst>
            </p:nvPr>
          </p:nvSpPr>
          <p:spPr>
            <a:xfrm>
              <a:off x="5004992" y="3917333"/>
              <a:ext cx="2179464" cy="35698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2020</a:t>
              </a:r>
              <a:r>
                <a:rPr lang="zh-CN" altLang="en-US" sz="1400" b="1" dirty="0">
                  <a:solidFill>
                    <a:schemeClr val="bg1"/>
                  </a:solidFill>
                  <a:latin typeface="微软雅黑" panose="020B0503020204020204" pitchFamily="34" charset="-122"/>
                  <a:ea typeface="微软雅黑" panose="020B0503020204020204" pitchFamily="34" charset="-122"/>
                  <a:cs typeface="+mn-ea"/>
                  <a:sym typeface="+mn-lt"/>
                </a:rPr>
                <a:t>年</a:t>
              </a: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6</a:t>
              </a:r>
              <a:r>
                <a:rPr lang="zh-CN" altLang="en-US" sz="1400" b="1" dirty="0">
                  <a:solidFill>
                    <a:schemeClr val="bg1"/>
                  </a:solidFill>
                  <a:latin typeface="微软雅黑" panose="020B0503020204020204" pitchFamily="34" charset="-122"/>
                  <a:ea typeface="微软雅黑" panose="020B0503020204020204" pitchFamily="34" charset="-122"/>
                  <a:cs typeface="+mn-ea"/>
                  <a:sym typeface="+mn-lt"/>
                </a:rPr>
                <a:t>月</a:t>
              </a: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15</a:t>
              </a:r>
              <a:r>
                <a:rPr lang="zh-CN" altLang="en-US" sz="1400" b="1" dirty="0">
                  <a:solidFill>
                    <a:schemeClr val="bg1"/>
                  </a:solidFill>
                  <a:latin typeface="微软雅黑" panose="020B0503020204020204" pitchFamily="34" charset="-122"/>
                  <a:ea typeface="微软雅黑" panose="020B0503020204020204" pitchFamily="34" charset="-122"/>
                  <a:cs typeface="+mn-ea"/>
                  <a:sym typeface="+mn-lt"/>
                </a:rPr>
                <a:t>日</a:t>
              </a:r>
            </a:p>
          </p:txBody>
        </p:sp>
      </p:grpSp>
    </p:spTree>
    <p:extLst>
      <p:ext uri="{BB962C8B-B14F-4D97-AF65-F5344CB8AC3E}">
        <p14:creationId xmlns:p14="http://schemas.microsoft.com/office/powerpoint/2010/main" val="327450295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1+#ppt_w/2"/>
                                          </p:val>
                                        </p:tav>
                                        <p:tav tm="100000">
                                          <p:val>
                                            <p:strVal val="#ppt_x"/>
                                          </p:val>
                                        </p:tav>
                                      </p:tavLst>
                                    </p:anim>
                                    <p:anim calcmode="lin" valueType="num">
                                      <p:cBhvr additive="base">
                                        <p:cTn id="12" dur="12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D01693B-9177-4E2E-A8D7-0D6C66A29E4B}"/>
              </a:ext>
            </a:extLst>
          </p:cNvPr>
          <p:cNvSpPr txBox="1"/>
          <p:nvPr/>
        </p:nvSpPr>
        <p:spPr>
          <a:xfrm>
            <a:off x="3406610" y="1256366"/>
            <a:ext cx="1723549" cy="1938992"/>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12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01</a:t>
            </a:r>
          </a:p>
        </p:txBody>
      </p:sp>
      <p:sp>
        <p:nvSpPr>
          <p:cNvPr id="3" name="PA_文本框 22">
            <a:extLst>
              <a:ext uri="{FF2B5EF4-FFF2-40B4-BE49-F238E27FC236}">
                <a16:creationId xmlns:a16="http://schemas.microsoft.com/office/drawing/2014/main" id="{E5F4C9EA-6F58-4278-9883-DAC94D9D798B}"/>
              </a:ext>
            </a:extLst>
          </p:cNvPr>
          <p:cNvSpPr txBox="1"/>
          <p:nvPr>
            <p:custDataLst>
              <p:tags r:id="rId1"/>
            </p:custDataLst>
          </p:nvPr>
        </p:nvSpPr>
        <p:spPr>
          <a:xfrm>
            <a:off x="1292178" y="3364324"/>
            <a:ext cx="5952413" cy="1015663"/>
          </a:xfrm>
          <a:prstGeom prst="rect">
            <a:avLst/>
          </a:prstGeom>
          <a:noFill/>
          <a:effectLst/>
        </p:spPr>
        <p:txBody>
          <a:bodyPr wrap="square" rtlCol="0">
            <a:spAutoFit/>
          </a:bodyPr>
          <a:lstStyle/>
          <a:p>
            <a:pPr algn="ctr"/>
            <a:r>
              <a:rPr lang="zh-CN" altLang="en-US" sz="60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rPr>
              <a:t>背景和传统模型</a:t>
            </a:r>
          </a:p>
        </p:txBody>
      </p:sp>
      <p:grpSp>
        <p:nvGrpSpPr>
          <p:cNvPr id="6" name="组合 5">
            <a:extLst>
              <a:ext uri="{FF2B5EF4-FFF2-40B4-BE49-F238E27FC236}">
                <a16:creationId xmlns:a16="http://schemas.microsoft.com/office/drawing/2014/main" id="{9DBB9820-BC71-4D60-831A-F7709638B7B0}"/>
              </a:ext>
            </a:extLst>
          </p:cNvPr>
          <p:cNvGrpSpPr/>
          <p:nvPr/>
        </p:nvGrpSpPr>
        <p:grpSpPr>
          <a:xfrm>
            <a:off x="3244883" y="5831872"/>
            <a:ext cx="2047002" cy="335372"/>
            <a:chOff x="4902198" y="3898900"/>
            <a:chExt cx="2387602" cy="375420"/>
          </a:xfrm>
          <a:solidFill>
            <a:srgbClr val="476263"/>
          </a:solidFill>
          <a:effectLst/>
        </p:grpSpPr>
        <p:sp>
          <p:nvSpPr>
            <p:cNvPr id="7" name="PA_圆角矩形 7">
              <a:extLst>
                <a:ext uri="{FF2B5EF4-FFF2-40B4-BE49-F238E27FC236}">
                  <a16:creationId xmlns:a16="http://schemas.microsoft.com/office/drawing/2014/main" id="{5272B73F-70DE-44A6-9A0D-17FF44922343}"/>
                </a:ext>
              </a:extLst>
            </p:cNvPr>
            <p:cNvSpPr/>
            <p:nvPr>
              <p:custDataLst>
                <p:tags r:id="rId2"/>
              </p:custDataLst>
            </p:nvPr>
          </p:nvSpPr>
          <p:spPr>
            <a:xfrm>
              <a:off x="4902198" y="3898900"/>
              <a:ext cx="2387602" cy="375420"/>
            </a:xfrm>
            <a:prstGeom prst="roundRect">
              <a:avLst>
                <a:gd name="adj" fmla="val 5000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a:extLst>
                <a:ext uri="{FF2B5EF4-FFF2-40B4-BE49-F238E27FC236}">
                  <a16:creationId xmlns:a16="http://schemas.microsoft.com/office/drawing/2014/main" id="{7D6304E9-6672-4990-82F6-F1FB4A28F123}"/>
                </a:ext>
              </a:extLst>
            </p:cNvPr>
            <p:cNvSpPr txBox="1"/>
            <p:nvPr>
              <p:custDataLst>
                <p:tags r:id="rId3"/>
              </p:custDataLst>
            </p:nvPr>
          </p:nvSpPr>
          <p:spPr>
            <a:xfrm>
              <a:off x="5004992" y="3917333"/>
              <a:ext cx="2179464" cy="35698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THE PART ONE</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122647404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5"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70"/>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378037" y="358474"/>
            <a:ext cx="1133644"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01</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1005403"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a:ea typeface="微软雅黑"/>
              </a:rPr>
              <a:t>背景</a:t>
            </a:r>
          </a:p>
        </p:txBody>
      </p:sp>
      <p:grpSp>
        <p:nvGrpSpPr>
          <p:cNvPr id="84" name="Group 3">
            <a:extLst>
              <a:ext uri="{FF2B5EF4-FFF2-40B4-BE49-F238E27FC236}">
                <a16:creationId xmlns:a16="http://schemas.microsoft.com/office/drawing/2014/main" id="{3268A590-DE9B-4BCA-91BB-B320E5C7E828}"/>
              </a:ext>
            </a:extLst>
          </p:cNvPr>
          <p:cNvGrpSpPr/>
          <p:nvPr/>
        </p:nvGrpSpPr>
        <p:grpSpPr>
          <a:xfrm>
            <a:off x="1560616" y="2249056"/>
            <a:ext cx="8091440" cy="3541061"/>
            <a:chOff x="1100786" y="1551735"/>
            <a:chExt cx="10052640" cy="4399344"/>
          </a:xfrm>
          <a:effectLst>
            <a:outerShdw blurRad="50800" dist="38100" dir="18900000" algn="bl" rotWithShape="0">
              <a:prstClr val="black">
                <a:alpha val="40000"/>
              </a:prstClr>
            </a:outerShdw>
          </a:effectLst>
        </p:grpSpPr>
        <p:sp>
          <p:nvSpPr>
            <p:cNvPr id="85" name="Freeform 21">
              <a:extLst>
                <a:ext uri="{FF2B5EF4-FFF2-40B4-BE49-F238E27FC236}">
                  <a16:creationId xmlns:a16="http://schemas.microsoft.com/office/drawing/2014/main" id="{B4B89CA8-1DDF-4C28-8FB7-9602460FC371}"/>
                </a:ext>
              </a:extLst>
            </p:cNvPr>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ounded Rectangle 4">
              <a:extLst>
                <a:ext uri="{FF2B5EF4-FFF2-40B4-BE49-F238E27FC236}">
                  <a16:creationId xmlns:a16="http://schemas.microsoft.com/office/drawing/2014/main" id="{92419938-DD00-49A4-8B33-AF70C2C6AAC5}"/>
                </a:ext>
              </a:extLst>
            </p:cNvPr>
            <p:cNvSpPr/>
            <p:nvPr/>
          </p:nvSpPr>
          <p:spPr>
            <a:xfrm rot="19805282">
              <a:off x="1100786" y="3962064"/>
              <a:ext cx="634909" cy="634236"/>
            </a:xfrm>
            <a:prstGeom prst="roundRect">
              <a:avLst>
                <a:gd name="adj" fmla="val 50000"/>
              </a:avLst>
            </a:prstGeom>
            <a:solidFill>
              <a:srgbClr val="47626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Rounded Rectangle 17">
              <a:extLst>
                <a:ext uri="{FF2B5EF4-FFF2-40B4-BE49-F238E27FC236}">
                  <a16:creationId xmlns:a16="http://schemas.microsoft.com/office/drawing/2014/main" id="{FAA3116D-5293-4856-9682-D6D8317CB10F}"/>
                </a:ext>
              </a:extLst>
            </p:cNvPr>
            <p:cNvSpPr/>
            <p:nvPr/>
          </p:nvSpPr>
          <p:spPr>
            <a:xfrm rot="19805282">
              <a:off x="2976655" y="2907046"/>
              <a:ext cx="634909" cy="634236"/>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Rounded Rectangle 18">
              <a:extLst>
                <a:ext uri="{FF2B5EF4-FFF2-40B4-BE49-F238E27FC236}">
                  <a16:creationId xmlns:a16="http://schemas.microsoft.com/office/drawing/2014/main" id="{2D552FDF-919F-4764-BC7C-CBE27386D9A7}"/>
                </a:ext>
              </a:extLst>
            </p:cNvPr>
            <p:cNvSpPr/>
            <p:nvPr/>
          </p:nvSpPr>
          <p:spPr>
            <a:xfrm rot="19805282">
              <a:off x="4856481" y="3966200"/>
              <a:ext cx="634909" cy="634236"/>
            </a:xfrm>
            <a:prstGeom prst="roundRect">
              <a:avLst>
                <a:gd name="adj" fmla="val 50000"/>
              </a:avLst>
            </a:prstGeom>
            <a:solidFill>
              <a:srgbClr val="47626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Rounded Rectangle 19">
              <a:extLst>
                <a:ext uri="{FF2B5EF4-FFF2-40B4-BE49-F238E27FC236}">
                  <a16:creationId xmlns:a16="http://schemas.microsoft.com/office/drawing/2014/main" id="{29657690-56BB-4851-B876-8A96189B954F}"/>
                </a:ext>
              </a:extLst>
            </p:cNvPr>
            <p:cNvSpPr/>
            <p:nvPr/>
          </p:nvSpPr>
          <p:spPr>
            <a:xfrm rot="19805282">
              <a:off x="6750373" y="2907049"/>
              <a:ext cx="634909" cy="634236"/>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Rounded Rectangle 20">
              <a:extLst>
                <a:ext uri="{FF2B5EF4-FFF2-40B4-BE49-F238E27FC236}">
                  <a16:creationId xmlns:a16="http://schemas.microsoft.com/office/drawing/2014/main" id="{C09B901B-9EC9-455B-8B52-20C34BE92F7E}"/>
                </a:ext>
              </a:extLst>
            </p:cNvPr>
            <p:cNvSpPr/>
            <p:nvPr/>
          </p:nvSpPr>
          <p:spPr>
            <a:xfrm rot="19805282">
              <a:off x="10518517" y="2907047"/>
              <a:ext cx="634909" cy="634236"/>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Rounded Rectangle 22">
              <a:extLst>
                <a:ext uri="{FF2B5EF4-FFF2-40B4-BE49-F238E27FC236}">
                  <a16:creationId xmlns:a16="http://schemas.microsoft.com/office/drawing/2014/main" id="{581E4E6A-4837-4BB9-AE83-6864002CF9A8}"/>
                </a:ext>
              </a:extLst>
            </p:cNvPr>
            <p:cNvSpPr/>
            <p:nvPr/>
          </p:nvSpPr>
          <p:spPr>
            <a:xfrm rot="19805282">
              <a:off x="8614859" y="3962065"/>
              <a:ext cx="634909" cy="634236"/>
            </a:xfrm>
            <a:prstGeom prst="roundRect">
              <a:avLst>
                <a:gd name="adj" fmla="val 50000"/>
              </a:avLst>
            </a:prstGeom>
            <a:solidFill>
              <a:srgbClr val="47626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23">
              <a:extLst>
                <a:ext uri="{FF2B5EF4-FFF2-40B4-BE49-F238E27FC236}">
                  <a16:creationId xmlns:a16="http://schemas.microsoft.com/office/drawing/2014/main" id="{8C2866F4-A09F-49FB-B83E-C468C7DA7D83}"/>
                </a:ext>
              </a:extLst>
            </p:cNvPr>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24">
              <a:extLst>
                <a:ext uri="{FF2B5EF4-FFF2-40B4-BE49-F238E27FC236}">
                  <a16:creationId xmlns:a16="http://schemas.microsoft.com/office/drawing/2014/main" id="{997C764C-EF07-41BC-8753-CF0886309920}"/>
                </a:ext>
              </a:extLst>
            </p:cNvPr>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25">
              <a:extLst>
                <a:ext uri="{FF2B5EF4-FFF2-40B4-BE49-F238E27FC236}">
                  <a16:creationId xmlns:a16="http://schemas.microsoft.com/office/drawing/2014/main" id="{63A0D20F-0D9C-472B-81C7-99C9E5F5AAE6}"/>
                </a:ext>
              </a:extLst>
            </p:cNvPr>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26">
              <a:extLst>
                <a:ext uri="{FF2B5EF4-FFF2-40B4-BE49-F238E27FC236}">
                  <a16:creationId xmlns:a16="http://schemas.microsoft.com/office/drawing/2014/main" id="{0184C1E7-3CDC-42F7-93DC-F7108DEC2709}"/>
                </a:ext>
              </a:extLst>
            </p:cNvPr>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76" name="Straight Arrow Connector 37">
            <a:extLst>
              <a:ext uri="{FF2B5EF4-FFF2-40B4-BE49-F238E27FC236}">
                <a16:creationId xmlns:a16="http://schemas.microsoft.com/office/drawing/2014/main" id="{BD13CF62-5D0F-4D50-98FA-CBC5B574742A}"/>
              </a:ext>
            </a:extLst>
          </p:cNvPr>
          <p:cNvCxnSpPr/>
          <p:nvPr/>
        </p:nvCxnSpPr>
        <p:spPr>
          <a:xfrm>
            <a:off x="3187333" y="4049523"/>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40">
            <a:extLst>
              <a:ext uri="{FF2B5EF4-FFF2-40B4-BE49-F238E27FC236}">
                <a16:creationId xmlns:a16="http://schemas.microsoft.com/office/drawing/2014/main" id="{65BF3AAB-E22A-4ED1-AA39-B1AA26845534}"/>
              </a:ext>
            </a:extLst>
          </p:cNvPr>
          <p:cNvCxnSpPr/>
          <p:nvPr/>
        </p:nvCxnSpPr>
        <p:spPr>
          <a:xfrm>
            <a:off x="6224824" y="4049523"/>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41">
            <a:extLst>
              <a:ext uri="{FF2B5EF4-FFF2-40B4-BE49-F238E27FC236}">
                <a16:creationId xmlns:a16="http://schemas.microsoft.com/office/drawing/2014/main" id="{430DDD26-A345-4E44-BF19-C2415D02795B}"/>
              </a:ext>
            </a:extLst>
          </p:cNvPr>
          <p:cNvCxnSpPr/>
          <p:nvPr/>
        </p:nvCxnSpPr>
        <p:spPr>
          <a:xfrm flipV="1">
            <a:off x="7741048" y="3276470"/>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42">
            <a:extLst>
              <a:ext uri="{FF2B5EF4-FFF2-40B4-BE49-F238E27FC236}">
                <a16:creationId xmlns:a16="http://schemas.microsoft.com/office/drawing/2014/main" id="{C6D56EAB-47A6-485E-8F83-44B8FEAB26C2}"/>
              </a:ext>
            </a:extLst>
          </p:cNvPr>
          <p:cNvCxnSpPr/>
          <p:nvPr/>
        </p:nvCxnSpPr>
        <p:spPr>
          <a:xfrm flipV="1">
            <a:off x="4715362" y="3276470"/>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2" name="文本框 181">
            <a:extLst>
              <a:ext uri="{FF2B5EF4-FFF2-40B4-BE49-F238E27FC236}">
                <a16:creationId xmlns:a16="http://schemas.microsoft.com/office/drawing/2014/main" id="{3973E4A9-09CC-4DAB-BCE4-E5B51B0C9784}"/>
              </a:ext>
            </a:extLst>
          </p:cNvPr>
          <p:cNvSpPr txBox="1"/>
          <p:nvPr/>
        </p:nvSpPr>
        <p:spPr>
          <a:xfrm>
            <a:off x="1627268" y="5008873"/>
            <a:ext cx="3120130" cy="1015663"/>
          </a:xfrm>
          <a:prstGeom prst="rect">
            <a:avLst/>
          </a:prstGeom>
          <a:noFill/>
        </p:spPr>
        <p:txBody>
          <a:bodyPr wrap="square" rtlCol="0">
            <a:spAutoFit/>
          </a:bodyPr>
          <a:lstStyle/>
          <a:p>
            <a:pPr algn="ctr"/>
            <a:r>
              <a:rPr lang="zh-CN" altLang="en-US" sz="2000" b="1" dirty="0">
                <a:solidFill>
                  <a:schemeClr val="tx1">
                    <a:lumMod val="85000"/>
                    <a:lumOff val="15000"/>
                  </a:schemeClr>
                </a:solidFill>
                <a:latin typeface="Open Sans" panose="020B0606030504020204" pitchFamily="34" charset="0"/>
                <a:ea typeface="微软雅黑" panose="020B0503020204020204" pitchFamily="34" charset="-122"/>
              </a:rPr>
              <a:t>传统的话题热度预测模型多为单话题热度预测模型，例如</a:t>
            </a:r>
            <a:r>
              <a:rPr lang="en-US" altLang="zh-CN" sz="2000" b="1" dirty="0">
                <a:solidFill>
                  <a:schemeClr val="tx1">
                    <a:lumMod val="85000"/>
                    <a:lumOff val="15000"/>
                  </a:schemeClr>
                </a:solidFill>
                <a:latin typeface="Open Sans" panose="020B0606030504020204" pitchFamily="34" charset="0"/>
                <a:ea typeface="微软雅黑" panose="020B0503020204020204" pitchFamily="34" charset="-122"/>
              </a:rPr>
              <a:t>SH</a:t>
            </a:r>
            <a:r>
              <a:rPr lang="zh-CN" altLang="en-US" sz="2000" b="1" dirty="0">
                <a:solidFill>
                  <a:schemeClr val="tx1">
                    <a:lumMod val="85000"/>
                    <a:lumOff val="15000"/>
                  </a:schemeClr>
                </a:solidFill>
                <a:latin typeface="Open Sans" panose="020B0606030504020204" pitchFamily="34" charset="0"/>
                <a:ea typeface="微软雅黑" panose="020B0503020204020204" pitchFamily="34" charset="-122"/>
              </a:rPr>
              <a:t>模型</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5" name="文本框 184">
            <a:extLst>
              <a:ext uri="{FF2B5EF4-FFF2-40B4-BE49-F238E27FC236}">
                <a16:creationId xmlns:a16="http://schemas.microsoft.com/office/drawing/2014/main" id="{E0CAD324-DFE8-40F1-90DF-C9C6EE917C6B}"/>
              </a:ext>
            </a:extLst>
          </p:cNvPr>
          <p:cNvSpPr txBox="1"/>
          <p:nvPr/>
        </p:nvSpPr>
        <p:spPr>
          <a:xfrm>
            <a:off x="3591522" y="1873991"/>
            <a:ext cx="2223328" cy="1323439"/>
          </a:xfrm>
          <a:prstGeom prst="rect">
            <a:avLst/>
          </a:prstGeom>
          <a:noFill/>
        </p:spPr>
        <p:txBody>
          <a:bodyPr wrap="square" rtlCol="0">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    政府：</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对突发事件、热门事件进行预防性的舆论调控  </a:t>
            </a:r>
          </a:p>
        </p:txBody>
      </p:sp>
      <p:sp>
        <p:nvSpPr>
          <p:cNvPr id="188" name="文本框 187">
            <a:extLst>
              <a:ext uri="{FF2B5EF4-FFF2-40B4-BE49-F238E27FC236}">
                <a16:creationId xmlns:a16="http://schemas.microsoft.com/office/drawing/2014/main" id="{14CACDA4-0522-42F4-BA87-CF682BA9C843}"/>
              </a:ext>
            </a:extLst>
          </p:cNvPr>
          <p:cNvSpPr txBox="1"/>
          <p:nvPr/>
        </p:nvSpPr>
        <p:spPr>
          <a:xfrm>
            <a:off x="5276089" y="5010174"/>
            <a:ext cx="3894035" cy="1015663"/>
          </a:xfrm>
          <a:prstGeom prst="rect">
            <a:avLst/>
          </a:prstGeom>
          <a:noFill/>
        </p:spPr>
        <p:txBody>
          <a:bodyPr wrap="square" rtlCol="0">
            <a:spAutoFit/>
          </a:bodyPr>
          <a:lstStyle/>
          <a:p>
            <a:pPr algn="ctr"/>
            <a:r>
              <a:rPr lang="en-US" altLang="zh-CN"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2013</a:t>
            </a:r>
            <a:r>
              <a:rPr lang="zh-CN" alt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年</a:t>
            </a:r>
            <a:r>
              <a:rPr lang="en-US" altLang="zh-CN" sz="20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Leskovec</a:t>
            </a:r>
            <a:r>
              <a:rPr lang="zh-CN" alt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提出了可以进行多话题竞争传播热度预测的</a:t>
            </a:r>
            <a:r>
              <a:rPr lang="en-US" altLang="zh-CN"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IMM</a:t>
            </a:r>
            <a:r>
              <a:rPr lang="zh-CN" alt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模型</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1" name="文本框 190">
            <a:extLst>
              <a:ext uri="{FF2B5EF4-FFF2-40B4-BE49-F238E27FC236}">
                <a16:creationId xmlns:a16="http://schemas.microsoft.com/office/drawing/2014/main" id="{EF64CD62-0A60-4A0B-A1AA-720595F48DF8}"/>
              </a:ext>
            </a:extLst>
          </p:cNvPr>
          <p:cNvSpPr txBox="1"/>
          <p:nvPr/>
        </p:nvSpPr>
        <p:spPr>
          <a:xfrm>
            <a:off x="6255701" y="1683918"/>
            <a:ext cx="3166472" cy="1631216"/>
          </a:xfrm>
          <a:prstGeom prst="rect">
            <a:avLst/>
          </a:prstGeom>
          <a:noFill/>
        </p:spPr>
        <p:txBody>
          <a:bodyPr wrap="square" rtlCol="0">
            <a:spAutoFit/>
          </a:bodyPr>
          <a:lstStyle/>
          <a:p>
            <a:pPr algn="ctr"/>
            <a:r>
              <a:rPr lang="zh-CN" altLang="en-US" sz="2000" b="1" dirty="0">
                <a:solidFill>
                  <a:schemeClr val="tx1">
                    <a:lumMod val="85000"/>
                    <a:lumOff val="15000"/>
                  </a:schemeClr>
                </a:solidFill>
                <a:latin typeface="Open Sans" panose="020B0606030504020204" pitchFamily="34" charset="0"/>
                <a:ea typeface="微软雅黑" panose="020B0503020204020204" pitchFamily="34" charset="-122"/>
              </a:rPr>
              <a:t>企业：</a:t>
            </a:r>
            <a:endParaRPr lang="en-US" altLang="zh-CN" sz="2000" b="1" dirty="0">
              <a:solidFill>
                <a:schemeClr val="tx1">
                  <a:lumMod val="85000"/>
                  <a:lumOff val="15000"/>
                </a:schemeClr>
              </a:solidFill>
              <a:latin typeface="Open Sans" panose="020B0606030504020204" pitchFamily="34" charset="0"/>
              <a:ea typeface="微软雅黑" panose="020B0503020204020204" pitchFamily="34" charset="-122"/>
            </a:endParaRPr>
          </a:p>
          <a:p>
            <a:pPr algn="ctr"/>
            <a:r>
              <a:rPr lang="en-US" altLang="zh-CN" sz="2000" b="1" dirty="0">
                <a:solidFill>
                  <a:schemeClr val="tx1">
                    <a:lumMod val="85000"/>
                    <a:lumOff val="15000"/>
                  </a:schemeClr>
                </a:solidFill>
                <a:latin typeface="Open Sans" panose="020B0606030504020204" pitchFamily="34" charset="0"/>
                <a:ea typeface="微软雅黑" panose="020B0503020204020204" pitchFamily="34" charset="-122"/>
              </a:rPr>
              <a:t>·</a:t>
            </a:r>
            <a:r>
              <a:rPr lang="zh-CN" altLang="en-US" sz="2000" b="1" dirty="0">
                <a:solidFill>
                  <a:schemeClr val="tx1">
                    <a:lumMod val="85000"/>
                    <a:lumOff val="15000"/>
                  </a:schemeClr>
                </a:solidFill>
                <a:latin typeface="Open Sans" panose="020B0606030504020204" pitchFamily="34" charset="0"/>
                <a:ea typeface="微软雅黑" panose="020B0503020204020204" pitchFamily="34" charset="-122"/>
              </a:rPr>
              <a:t>提前预测热门新闻</a:t>
            </a:r>
            <a:endParaRPr lang="en-US" altLang="zh-CN" sz="2000" b="1" dirty="0">
              <a:solidFill>
                <a:schemeClr val="tx1">
                  <a:lumMod val="85000"/>
                  <a:lumOff val="15000"/>
                </a:schemeClr>
              </a:solidFill>
              <a:latin typeface="Open Sans" panose="020B0606030504020204" pitchFamily="34" charset="0"/>
              <a:ea typeface="微软雅黑" panose="020B0503020204020204" pitchFamily="34" charset="-122"/>
            </a:endParaRPr>
          </a:p>
          <a:p>
            <a:pPr algn="ctr"/>
            <a:r>
              <a:rPr lang="en-US" altLang="zh-CN" sz="2000" b="1" dirty="0">
                <a:solidFill>
                  <a:schemeClr val="tx1">
                    <a:lumMod val="85000"/>
                    <a:lumOff val="15000"/>
                  </a:schemeClr>
                </a:solidFill>
                <a:latin typeface="Open Sans" panose="020B0606030504020204" pitchFamily="34" charset="0"/>
                <a:ea typeface="微软雅黑" panose="020B0503020204020204" pitchFamily="34" charset="-122"/>
              </a:rPr>
              <a:t>·</a:t>
            </a:r>
            <a:r>
              <a:rPr lang="zh-CN" altLang="en-US" sz="2000" b="1" dirty="0">
                <a:solidFill>
                  <a:schemeClr val="tx1">
                    <a:lumMod val="85000"/>
                    <a:lumOff val="15000"/>
                  </a:schemeClr>
                </a:solidFill>
                <a:latin typeface="Open Sans" panose="020B0606030504020204" pitchFamily="34" charset="0"/>
                <a:ea typeface="微软雅黑" panose="020B0503020204020204" pitchFamily="34" charset="-122"/>
              </a:rPr>
              <a:t>了解用户关注板块</a:t>
            </a:r>
            <a:endParaRPr lang="en-US" altLang="zh-CN" sz="2000" b="1" dirty="0">
              <a:solidFill>
                <a:schemeClr val="tx1">
                  <a:lumMod val="85000"/>
                  <a:lumOff val="15000"/>
                </a:schemeClr>
              </a:solidFill>
              <a:latin typeface="Open Sans" panose="020B0606030504020204" pitchFamily="34" charset="0"/>
              <a:ea typeface="微软雅黑" panose="020B0503020204020204" pitchFamily="34" charset="-122"/>
            </a:endParaRPr>
          </a:p>
          <a:p>
            <a:pPr algn="ctr"/>
            <a:r>
              <a:rPr lang="en-US" altLang="zh-CN" sz="2000" b="1" dirty="0">
                <a:solidFill>
                  <a:schemeClr val="tx1">
                    <a:lumMod val="85000"/>
                    <a:lumOff val="15000"/>
                  </a:schemeClr>
                </a:solidFill>
                <a:latin typeface="Open Sans" panose="020B0606030504020204" pitchFamily="34" charset="0"/>
                <a:ea typeface="微软雅黑" panose="020B0503020204020204" pitchFamily="34" charset="-122"/>
              </a:rPr>
              <a:t>·</a:t>
            </a:r>
            <a:r>
              <a:rPr lang="zh-CN" altLang="en-US" sz="2000" b="1" dirty="0">
                <a:solidFill>
                  <a:schemeClr val="tx1">
                    <a:lumMod val="85000"/>
                    <a:lumOff val="15000"/>
                  </a:schemeClr>
                </a:solidFill>
                <a:latin typeface="Open Sans" panose="020B0606030504020204" pitchFamily="34" charset="0"/>
                <a:ea typeface="微软雅黑" panose="020B0503020204020204" pitchFamily="34" charset="-122"/>
              </a:rPr>
              <a:t>实现更好的社交网站、新闻</a:t>
            </a:r>
            <a:r>
              <a:rPr lang="en-US" altLang="zh-CN" sz="2000" b="1" dirty="0">
                <a:solidFill>
                  <a:schemeClr val="tx1">
                    <a:lumMod val="85000"/>
                    <a:lumOff val="15000"/>
                  </a:schemeClr>
                </a:solidFill>
                <a:latin typeface="Open Sans" panose="020B0606030504020204" pitchFamily="34" charset="0"/>
                <a:ea typeface="微软雅黑" panose="020B0503020204020204" pitchFamily="34" charset="-122"/>
              </a:rPr>
              <a:t>APP</a:t>
            </a:r>
            <a:r>
              <a:rPr lang="zh-CN" altLang="en-US" sz="2000" b="1" dirty="0">
                <a:solidFill>
                  <a:schemeClr val="tx1">
                    <a:lumMod val="85000"/>
                    <a:lumOff val="15000"/>
                  </a:schemeClr>
                </a:solidFill>
                <a:latin typeface="Open Sans" panose="020B0606030504020204" pitchFamily="34" charset="0"/>
                <a:ea typeface="微软雅黑" panose="020B0503020204020204" pitchFamily="34" charset="-122"/>
              </a:rPr>
              <a:t>商业模式</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552689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1000"/>
                                        <p:tgtEl>
                                          <p:spTgt spid="8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76"/>
                                        </p:tgtEl>
                                        <p:attrNameLst>
                                          <p:attrName>style.visibility</p:attrName>
                                        </p:attrNameLst>
                                      </p:cBhvr>
                                      <p:to>
                                        <p:strVal val="visible"/>
                                      </p:to>
                                    </p:set>
                                    <p:animEffect transition="in" filter="wipe(up)">
                                      <p:cBhvr>
                                        <p:cTn id="11" dur="500"/>
                                        <p:tgtEl>
                                          <p:spTgt spid="17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2"/>
                                        </p:tgtEl>
                                        <p:attrNameLst>
                                          <p:attrName>style.visibility</p:attrName>
                                        </p:attrNameLst>
                                      </p:cBhvr>
                                      <p:to>
                                        <p:strVal val="visible"/>
                                      </p:to>
                                    </p:set>
                                    <p:animEffect transition="in" filter="fade">
                                      <p:cBhvr>
                                        <p:cTn id="14" dur="500"/>
                                        <p:tgtEl>
                                          <p:spTgt spid="182"/>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79"/>
                                        </p:tgtEl>
                                        <p:attrNameLst>
                                          <p:attrName>style.visibility</p:attrName>
                                        </p:attrNameLst>
                                      </p:cBhvr>
                                      <p:to>
                                        <p:strVal val="visible"/>
                                      </p:to>
                                    </p:set>
                                    <p:animEffect transition="in" filter="wipe(down)">
                                      <p:cBhvr>
                                        <p:cTn id="18" dur="500"/>
                                        <p:tgtEl>
                                          <p:spTgt spid="17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77"/>
                                        </p:tgtEl>
                                        <p:attrNameLst>
                                          <p:attrName>style.visibility</p:attrName>
                                        </p:attrNameLst>
                                      </p:cBhvr>
                                      <p:to>
                                        <p:strVal val="visible"/>
                                      </p:to>
                                    </p:set>
                                    <p:animEffect transition="in" filter="wipe(up)">
                                      <p:cBhvr>
                                        <p:cTn id="25" dur="500"/>
                                        <p:tgtEl>
                                          <p:spTgt spid="17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8"/>
                                        </p:tgtEl>
                                        <p:attrNameLst>
                                          <p:attrName>style.visibility</p:attrName>
                                        </p:attrNameLst>
                                      </p:cBhvr>
                                      <p:to>
                                        <p:strVal val="visible"/>
                                      </p:to>
                                    </p:set>
                                    <p:animEffect transition="in" filter="fade">
                                      <p:cBhvr>
                                        <p:cTn id="28" dur="500"/>
                                        <p:tgtEl>
                                          <p:spTgt spid="188"/>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178"/>
                                        </p:tgtEl>
                                        <p:attrNameLst>
                                          <p:attrName>style.visibility</p:attrName>
                                        </p:attrNameLst>
                                      </p:cBhvr>
                                      <p:to>
                                        <p:strVal val="visible"/>
                                      </p:to>
                                    </p:set>
                                    <p:animEffect transition="in" filter="wipe(down)">
                                      <p:cBhvr>
                                        <p:cTn id="32" dur="500"/>
                                        <p:tgtEl>
                                          <p:spTgt spid="17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1"/>
                                        </p:tgtEl>
                                        <p:attrNameLst>
                                          <p:attrName>style.visibility</p:attrName>
                                        </p:attrNameLst>
                                      </p:cBhvr>
                                      <p:to>
                                        <p:strVal val="visible"/>
                                      </p:to>
                                    </p:set>
                                    <p:animEffect transition="in" filter="fade">
                                      <p:cBhvr>
                                        <p:cTn id="35"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5" grpId="0"/>
      <p:bldP spid="188" grpId="0"/>
      <p:bldP spid="1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01</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1576072"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rgbClr val="476263"/>
                </a:solidFill>
                <a:latin typeface="Arial"/>
                <a:ea typeface="微软雅黑"/>
              </a:rPr>
              <a:t>SH</a:t>
            </a:r>
            <a:r>
              <a:rPr lang="zh-CN" altLang="en-US" sz="3200" b="1" dirty="0">
                <a:solidFill>
                  <a:srgbClr val="476263"/>
                </a:solidFill>
                <a:latin typeface="Arial"/>
                <a:ea typeface="微软雅黑"/>
              </a:rPr>
              <a:t>模型</a:t>
            </a:r>
          </a:p>
        </p:txBody>
      </p:sp>
      <p:sp>
        <p:nvSpPr>
          <p:cNvPr id="32" name="Freeform 171">
            <a:extLst>
              <a:ext uri="{FF2B5EF4-FFF2-40B4-BE49-F238E27FC236}">
                <a16:creationId xmlns:a16="http://schemas.microsoft.com/office/drawing/2014/main" id="{BE9CEB92-BE04-4CB7-B2D9-6A98312FD9F3}"/>
              </a:ext>
            </a:extLst>
          </p:cNvPr>
          <p:cNvSpPr>
            <a:spLocks noEditPoints="1"/>
          </p:cNvSpPr>
          <p:nvPr/>
        </p:nvSpPr>
        <p:spPr bwMode="auto">
          <a:xfrm>
            <a:off x="4798742" y="1955377"/>
            <a:ext cx="488212" cy="418466"/>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97B9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33" name="TextBox 23">
            <a:extLst>
              <a:ext uri="{FF2B5EF4-FFF2-40B4-BE49-F238E27FC236}">
                <a16:creationId xmlns:a16="http://schemas.microsoft.com/office/drawing/2014/main" id="{3568121A-163A-4E43-AAD6-06FEB7775A26}"/>
              </a:ext>
            </a:extLst>
          </p:cNvPr>
          <p:cNvSpPr txBox="1"/>
          <p:nvPr/>
        </p:nvSpPr>
        <p:spPr>
          <a:xfrm>
            <a:off x="5433134" y="1955377"/>
            <a:ext cx="4311367" cy="923330"/>
          </a:xfrm>
          <a:prstGeom prst="rect">
            <a:avLst/>
          </a:prstGeom>
          <a:noFill/>
        </p:spPr>
        <p:txBody>
          <a:bodyPr wrap="square" rtlCol="0">
            <a:spAutoFit/>
          </a:bodyPr>
          <a:lstStyle/>
          <a:p>
            <a:r>
              <a:rPr lang="en-US" altLang="zh-CN" dirty="0">
                <a:latin typeface="方正粗黑宋简体" panose="02000000000000000000" pitchFamily="2" charset="-122"/>
                <a:ea typeface="方正粗黑宋简体" panose="02000000000000000000" pitchFamily="2" charset="-122"/>
              </a:rPr>
              <a:t>SH</a:t>
            </a:r>
            <a:r>
              <a:rPr lang="zh-CN" altLang="en-US" dirty="0">
                <a:latin typeface="方正粗黑宋简体" panose="02000000000000000000" pitchFamily="2" charset="-122"/>
                <a:ea typeface="方正粗黑宋简体" panose="02000000000000000000" pitchFamily="2" charset="-122"/>
              </a:rPr>
              <a:t>模型认为，一个话题的早期热度取对数之后与晚期热度取对数之后呈现一种很强烈的线性相关。其公式为：</a:t>
            </a:r>
            <a:endParaRPr lang="en-US" altLang="zh-CN" dirty="0">
              <a:latin typeface="方正粗黑宋简体" panose="02000000000000000000" pitchFamily="2" charset="-122"/>
              <a:ea typeface="方正粗黑宋简体" panose="02000000000000000000" pitchFamily="2" charset="-122"/>
            </a:endParaRPr>
          </a:p>
        </p:txBody>
      </p:sp>
      <p:sp>
        <p:nvSpPr>
          <p:cNvPr id="35" name="TextBox 27">
            <a:extLst>
              <a:ext uri="{FF2B5EF4-FFF2-40B4-BE49-F238E27FC236}">
                <a16:creationId xmlns:a16="http://schemas.microsoft.com/office/drawing/2014/main" id="{BFC35CF0-9801-469C-A929-65B0F88D3ECD}"/>
              </a:ext>
            </a:extLst>
          </p:cNvPr>
          <p:cNvSpPr txBox="1"/>
          <p:nvPr/>
        </p:nvSpPr>
        <p:spPr>
          <a:xfrm>
            <a:off x="5433134" y="4996288"/>
            <a:ext cx="5353235" cy="646331"/>
          </a:xfrm>
          <a:prstGeom prst="rect">
            <a:avLst/>
          </a:prstGeom>
          <a:noFill/>
        </p:spPr>
        <p:txBody>
          <a:bodyPr wrap="square" rtlCol="0">
            <a:spAutoFit/>
          </a:bodyPr>
          <a:lstStyle/>
          <a:p>
            <a:r>
              <a:rPr lang="zh-CN" altLang="en-US" dirty="0">
                <a:latin typeface="方正粗黑宋简体" panose="02000000000000000000" pitchFamily="2" charset="-122"/>
                <a:ea typeface="方正粗黑宋简体" panose="02000000000000000000" pitchFamily="2" charset="-122"/>
              </a:rPr>
              <a:t>其中</a:t>
            </a:r>
            <a:r>
              <a:rPr lang="en-US" altLang="zh-CN" dirty="0">
                <a:latin typeface="方正粗黑宋简体" panose="02000000000000000000" pitchFamily="2" charset="-122"/>
                <a:ea typeface="方正粗黑宋简体" panose="02000000000000000000" pitchFamily="2" charset="-122"/>
              </a:rPr>
              <a:t>N</a:t>
            </a:r>
            <a:r>
              <a:rPr lang="zh-CN" altLang="en-US" dirty="0">
                <a:latin typeface="方正粗黑宋简体" panose="02000000000000000000" pitchFamily="2" charset="-122"/>
                <a:ea typeface="方正粗黑宋简体" panose="02000000000000000000" pitchFamily="2" charset="-122"/>
              </a:rPr>
              <a:t>（</a:t>
            </a:r>
            <a:r>
              <a:rPr lang="en-US" altLang="zh-CN" dirty="0">
                <a:latin typeface="方正粗黑宋简体" panose="02000000000000000000" pitchFamily="2" charset="-122"/>
                <a:ea typeface="方正粗黑宋简体" panose="02000000000000000000" pitchFamily="2" charset="-122"/>
              </a:rPr>
              <a:t>t</a:t>
            </a:r>
            <a:r>
              <a:rPr lang="zh-CN" altLang="en-US" dirty="0">
                <a:latin typeface="方正粗黑宋简体" panose="02000000000000000000" pitchFamily="2" charset="-122"/>
                <a:ea typeface="方正粗黑宋简体" panose="02000000000000000000" pitchFamily="2" charset="-122"/>
              </a:rPr>
              <a:t>）为</a:t>
            </a:r>
            <a:r>
              <a:rPr lang="en-US" altLang="zh-CN" dirty="0">
                <a:latin typeface="方正粗黑宋简体" panose="02000000000000000000" pitchFamily="2" charset="-122"/>
                <a:ea typeface="方正粗黑宋简体" panose="02000000000000000000" pitchFamily="2" charset="-122"/>
              </a:rPr>
              <a:t>t</a:t>
            </a:r>
            <a:r>
              <a:rPr lang="zh-CN" altLang="en-US" dirty="0">
                <a:latin typeface="方正粗黑宋简体" panose="02000000000000000000" pitchFamily="2" charset="-122"/>
                <a:ea typeface="方正粗黑宋简体" panose="02000000000000000000" pitchFamily="2" charset="-122"/>
              </a:rPr>
              <a:t>时刻的网络热度，等式右边第一项为线性函数截距，最后一项为误差。</a:t>
            </a:r>
            <a:endParaRPr lang="en-US" altLang="zh-CN" dirty="0">
              <a:latin typeface="方正粗黑宋简体" panose="02000000000000000000" pitchFamily="2" charset="-122"/>
              <a:ea typeface="方正粗黑宋简体" panose="02000000000000000000" pitchFamily="2" charset="-122"/>
            </a:endParaRPr>
          </a:p>
        </p:txBody>
      </p:sp>
      <p:sp>
        <p:nvSpPr>
          <p:cNvPr id="39" name="Freeform 173">
            <a:extLst>
              <a:ext uri="{FF2B5EF4-FFF2-40B4-BE49-F238E27FC236}">
                <a16:creationId xmlns:a16="http://schemas.microsoft.com/office/drawing/2014/main" id="{BCA7B146-9A05-45DC-AC3D-FAD09DC7985A}"/>
              </a:ext>
            </a:extLst>
          </p:cNvPr>
          <p:cNvSpPr>
            <a:spLocks noEditPoints="1"/>
          </p:cNvSpPr>
          <p:nvPr/>
        </p:nvSpPr>
        <p:spPr bwMode="auto">
          <a:xfrm>
            <a:off x="4827322" y="3487216"/>
            <a:ext cx="448091" cy="418466"/>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rgbClr val="476263"/>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40" name="Freeform 130">
            <a:extLst>
              <a:ext uri="{FF2B5EF4-FFF2-40B4-BE49-F238E27FC236}">
                <a16:creationId xmlns:a16="http://schemas.microsoft.com/office/drawing/2014/main" id="{AD975BF2-1248-49E7-B157-B122450CA685}"/>
              </a:ext>
            </a:extLst>
          </p:cNvPr>
          <p:cNvSpPr>
            <a:spLocks noEditPoints="1"/>
          </p:cNvSpPr>
          <p:nvPr/>
        </p:nvSpPr>
        <p:spPr bwMode="auto">
          <a:xfrm>
            <a:off x="4830446" y="5099640"/>
            <a:ext cx="456508" cy="418466"/>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rgbClr val="97B9A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endParaRPr>
          </a:p>
        </p:txBody>
      </p:sp>
      <p:grpSp>
        <p:nvGrpSpPr>
          <p:cNvPr id="41" name="组合 40">
            <a:extLst>
              <a:ext uri="{FF2B5EF4-FFF2-40B4-BE49-F238E27FC236}">
                <a16:creationId xmlns:a16="http://schemas.microsoft.com/office/drawing/2014/main" id="{1C07377D-774F-45AE-94CF-CDB8839A77F5}"/>
              </a:ext>
            </a:extLst>
          </p:cNvPr>
          <p:cNvGrpSpPr/>
          <p:nvPr/>
        </p:nvGrpSpPr>
        <p:grpSpPr>
          <a:xfrm>
            <a:off x="-2071235" y="2066962"/>
            <a:ext cx="7114083" cy="4405550"/>
            <a:chOff x="3356900" y="3497356"/>
            <a:chExt cx="2763405" cy="1723668"/>
          </a:xfrm>
        </p:grpSpPr>
        <p:pic>
          <p:nvPicPr>
            <p:cNvPr id="42" name="Picture 65">
              <a:extLst>
                <a:ext uri="{FF2B5EF4-FFF2-40B4-BE49-F238E27FC236}">
                  <a16:creationId xmlns:a16="http://schemas.microsoft.com/office/drawing/2014/main" id="{9DC33707-933F-4557-B4BD-3A64BC45CAF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6900" y="3497356"/>
              <a:ext cx="2763405" cy="1723668"/>
            </a:xfrm>
            <a:prstGeom prst="rect">
              <a:avLst/>
            </a:prstGeom>
            <a:noFill/>
            <a:ln w="9525">
              <a:noFill/>
              <a:miter lim="800000"/>
              <a:headEnd/>
              <a:tailEnd/>
            </a:ln>
          </p:spPr>
        </p:pic>
        <p:sp>
          <p:nvSpPr>
            <p:cNvPr id="43" name="Rectangle 19">
              <a:extLst>
                <a:ext uri="{FF2B5EF4-FFF2-40B4-BE49-F238E27FC236}">
                  <a16:creationId xmlns:a16="http://schemas.microsoft.com/office/drawing/2014/main" id="{6A0A3B26-ADF1-46DA-BA6B-CB63B41A2451}"/>
                </a:ext>
              </a:extLst>
            </p:cNvPr>
            <p:cNvSpPr/>
            <p:nvPr/>
          </p:nvSpPr>
          <p:spPr>
            <a:xfrm>
              <a:off x="3893483" y="3717042"/>
              <a:ext cx="1680052" cy="105625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algn="ctr" defTabSz="913924"/>
              <a:endParaRPr lang="zh-CN" altLang="zh-CN" sz="1800">
                <a:solidFill>
                  <a:schemeClr val="bg1">
                    <a:lumMod val="65000"/>
                  </a:schemeClr>
                </a:solidFill>
                <a:latin typeface="Arial" panose="020B0604020202020204" pitchFamily="34" charset="0"/>
                <a:ea typeface="宋体" panose="02010600030101010101" pitchFamily="2" charset="-122"/>
                <a:cs typeface="宋体" panose="02010600030101010101" pitchFamily="2" charset="-122"/>
              </a:endParaRPr>
            </a:p>
          </p:txBody>
        </p:sp>
      </p:grpSp>
      <p:pic>
        <p:nvPicPr>
          <p:cNvPr id="16" name="图片 15">
            <a:extLst>
              <a:ext uri="{FF2B5EF4-FFF2-40B4-BE49-F238E27FC236}">
                <a16:creationId xmlns:a16="http://schemas.microsoft.com/office/drawing/2014/main" id="{DEA8E11E-6547-4711-A86B-67C46390DB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3134" y="3318893"/>
            <a:ext cx="4699408" cy="755112"/>
          </a:xfrm>
          <a:prstGeom prst="rect">
            <a:avLst/>
          </a:prstGeom>
        </p:spPr>
      </p:pic>
    </p:spTree>
    <p:extLst>
      <p:ext uri="{BB962C8B-B14F-4D97-AF65-F5344CB8AC3E}">
        <p14:creationId xmlns:p14="http://schemas.microsoft.com/office/powerpoint/2010/main" val="320193246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5" grpId="0"/>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01</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1802096"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rgbClr val="476263"/>
                </a:solidFill>
                <a:latin typeface="Arial"/>
                <a:ea typeface="微软雅黑"/>
              </a:rPr>
              <a:t>IMM</a:t>
            </a:r>
            <a:r>
              <a:rPr lang="zh-CN" altLang="en-US" sz="3200" b="1" dirty="0">
                <a:solidFill>
                  <a:srgbClr val="476263"/>
                </a:solidFill>
                <a:latin typeface="Arial"/>
                <a:ea typeface="微软雅黑"/>
              </a:rPr>
              <a:t>模型</a:t>
            </a:r>
          </a:p>
        </p:txBody>
      </p:sp>
      <p:pic>
        <p:nvPicPr>
          <p:cNvPr id="37" name="图片 36">
            <a:extLst>
              <a:ext uri="{FF2B5EF4-FFF2-40B4-BE49-F238E27FC236}">
                <a16:creationId xmlns:a16="http://schemas.microsoft.com/office/drawing/2014/main" id="{AD97E6CC-9D9E-4704-9743-0629CC5061BB}"/>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3780962" y="2042468"/>
            <a:ext cx="3702424" cy="3588024"/>
          </a:xfrm>
          <a:prstGeom prst="rect">
            <a:avLst/>
          </a:prstGeom>
          <a:effectLst/>
        </p:spPr>
      </p:pic>
      <p:sp>
        <p:nvSpPr>
          <p:cNvPr id="38" name="Shape 2525">
            <a:extLst>
              <a:ext uri="{FF2B5EF4-FFF2-40B4-BE49-F238E27FC236}">
                <a16:creationId xmlns:a16="http://schemas.microsoft.com/office/drawing/2014/main" id="{7DF49C25-5EF3-43D4-9C60-8F9704194B30}"/>
              </a:ext>
            </a:extLst>
          </p:cNvPr>
          <p:cNvSpPr/>
          <p:nvPr/>
        </p:nvSpPr>
        <p:spPr>
          <a:xfrm>
            <a:off x="2146984" y="2203544"/>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97B9A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42" name="Shape 2547">
            <a:extLst>
              <a:ext uri="{FF2B5EF4-FFF2-40B4-BE49-F238E27FC236}">
                <a16:creationId xmlns:a16="http://schemas.microsoft.com/office/drawing/2014/main" id="{6FDE0D6E-A108-40AA-94D9-1E412C1A14DB}"/>
              </a:ext>
            </a:extLst>
          </p:cNvPr>
          <p:cNvSpPr/>
          <p:nvPr/>
        </p:nvSpPr>
        <p:spPr>
          <a:xfrm>
            <a:off x="8591361" y="2194655"/>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47626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77" name="文本框 76">
            <a:extLst>
              <a:ext uri="{FF2B5EF4-FFF2-40B4-BE49-F238E27FC236}">
                <a16:creationId xmlns:a16="http://schemas.microsoft.com/office/drawing/2014/main" id="{DC1935A8-8764-4EE1-A818-98B91984FD5E}"/>
              </a:ext>
            </a:extLst>
          </p:cNvPr>
          <p:cNvSpPr txBox="1"/>
          <p:nvPr/>
        </p:nvSpPr>
        <p:spPr>
          <a:xfrm>
            <a:off x="7549385" y="2886273"/>
            <a:ext cx="2486025" cy="861774"/>
          </a:xfrm>
          <a:prstGeom prst="rect">
            <a:avLst/>
          </a:prstGeom>
          <a:noFill/>
        </p:spPr>
        <p:txBody>
          <a:bodyPr wrap="square" rtlCol="0">
            <a:spAutoFit/>
          </a:bodyPr>
          <a:lstStyle/>
          <a:p>
            <a:pPr algn="ctr"/>
            <a:r>
              <a:rPr lang="zh-CN" altLang="en-US" b="1" dirty="0">
                <a:solidFill>
                  <a:srgbClr val="476263"/>
                </a:solidFill>
                <a:latin typeface="Arial" panose="020B0604020202020204" pitchFamily="34" charset="0"/>
                <a:ea typeface="微软雅黑" panose="020B0503020204020204" pitchFamily="34" charset="-122"/>
                <a:cs typeface="Arial" panose="020B0604020202020204" pitchFamily="34" charset="0"/>
              </a:rPr>
              <a:t>△</a:t>
            </a:r>
            <a:r>
              <a:rPr lang="en-US" altLang="zh-CN" b="1" baseline="-25000" dirty="0">
                <a:solidFill>
                  <a:srgbClr val="476263"/>
                </a:solidFill>
                <a:latin typeface="Arial" panose="020B0604020202020204" pitchFamily="34" charset="0"/>
                <a:ea typeface="微软雅黑" panose="020B0503020204020204" pitchFamily="34" charset="-122"/>
                <a:cs typeface="Arial" panose="020B0604020202020204" pitchFamily="34" charset="0"/>
              </a:rPr>
              <a:t>COUNT</a:t>
            </a:r>
            <a:r>
              <a:rPr lang="en-US" altLang="zh-CN" b="1" dirty="0">
                <a:solidFill>
                  <a:srgbClr val="476263"/>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err="1">
                <a:solidFill>
                  <a:srgbClr val="476263"/>
                </a:solidFill>
                <a:latin typeface="Arial" panose="020B0604020202020204" pitchFamily="34" charset="0"/>
                <a:ea typeface="微软雅黑" panose="020B0503020204020204" pitchFamily="34" charset="-122"/>
                <a:cs typeface="Arial" panose="020B0604020202020204" pitchFamily="34" charset="0"/>
              </a:rPr>
              <a:t>X,Y</a:t>
            </a:r>
            <a:r>
              <a:rPr lang="en-US" altLang="zh-CN" b="1" baseline="-25000" dirty="0" err="1">
                <a:solidFill>
                  <a:srgbClr val="476263"/>
                </a:solidFill>
                <a:latin typeface="Arial" panose="020B0604020202020204" pitchFamily="34" charset="0"/>
                <a:ea typeface="微软雅黑" panose="020B0503020204020204" pitchFamily="34" charset="-122"/>
                <a:cs typeface="Arial" panose="020B0604020202020204" pitchFamily="34" charset="0"/>
              </a:rPr>
              <a:t>k</a:t>
            </a:r>
            <a:r>
              <a:rPr lang="en-US" altLang="zh-CN" b="1" dirty="0">
                <a:solidFill>
                  <a:srgbClr val="476263"/>
                </a:solidFill>
                <a:latin typeface="Arial" panose="020B0604020202020204" pitchFamily="34" charset="0"/>
                <a:ea typeface="微软雅黑" panose="020B0503020204020204" pitchFamily="34" charset="-122"/>
                <a:cs typeface="Arial" panose="020B0604020202020204" pitchFamily="34" charset="0"/>
              </a:rPr>
              <a:t>)=</a:t>
            </a:r>
            <a:r>
              <a:rPr lang="zh-CN" altLang="en-US" b="1" dirty="0">
                <a:solidFill>
                  <a:srgbClr val="476263"/>
                </a:solidFill>
                <a:latin typeface="Arial" panose="020B0604020202020204" pitchFamily="34" charset="0"/>
                <a:ea typeface="微软雅黑" panose="020B0503020204020204" pitchFamily="34" charset="-122"/>
                <a:cs typeface="Arial" panose="020B0604020202020204" pitchFamily="34" charset="0"/>
              </a:rPr>
              <a:t>∑</a:t>
            </a:r>
            <a:r>
              <a:rPr lang="en-US" altLang="zh-CN" b="1" baseline="-25000" dirty="0">
                <a:solidFill>
                  <a:srgbClr val="476263"/>
                </a:solidFill>
                <a:latin typeface="Arial" panose="020B0604020202020204" pitchFamily="34" charset="0"/>
                <a:ea typeface="微软雅黑" panose="020B0503020204020204" pitchFamily="34" charset="-122"/>
                <a:cs typeface="Arial" panose="020B0604020202020204" pitchFamily="34" charset="0"/>
              </a:rPr>
              <a:t>t</a:t>
            </a:r>
            <a:r>
              <a:rPr lang="zh-CN" altLang="en-US" b="1" dirty="0">
                <a:solidFill>
                  <a:srgbClr val="476263"/>
                </a:solidFill>
                <a:latin typeface="Arial" panose="020B0604020202020204" pitchFamily="34" charset="0"/>
                <a:ea typeface="微软雅黑" panose="020B0503020204020204" pitchFamily="34" charset="-122"/>
                <a:cs typeface="Arial" panose="020B0604020202020204" pitchFamily="34" charset="0"/>
              </a:rPr>
              <a:t>∑</a:t>
            </a:r>
            <a:r>
              <a:rPr lang="en-US" altLang="zh-CN" b="1" baseline="-25000" dirty="0" err="1">
                <a:solidFill>
                  <a:srgbClr val="476263"/>
                </a:solidFill>
                <a:latin typeface="Arial" panose="020B0604020202020204" pitchFamily="34" charset="0"/>
                <a:ea typeface="微软雅黑" panose="020B0503020204020204" pitchFamily="34" charset="-122"/>
                <a:cs typeface="Arial" panose="020B0604020202020204" pitchFamily="34" charset="0"/>
              </a:rPr>
              <a:t>s</a:t>
            </a:r>
            <a:r>
              <a:rPr lang="en-US" altLang="zh-CN" b="1" dirty="0" err="1">
                <a:solidFill>
                  <a:srgbClr val="476263"/>
                </a:solidFill>
                <a:latin typeface="Arial" panose="020B0604020202020204" pitchFamily="34" charset="0"/>
                <a:ea typeface="微软雅黑" panose="020B0503020204020204" pitchFamily="34" charset="-122"/>
                <a:cs typeface="Arial" panose="020B0604020202020204" pitchFamily="34" charset="0"/>
              </a:rPr>
              <a:t>M</a:t>
            </a:r>
            <a:r>
              <a:rPr lang="en-US" altLang="zh-CN" b="1" baseline="-25000" dirty="0" err="1">
                <a:solidFill>
                  <a:srgbClr val="476263"/>
                </a:solidFill>
                <a:latin typeface="Arial" panose="020B0604020202020204" pitchFamily="34" charset="0"/>
                <a:ea typeface="微软雅黑" panose="020B0503020204020204" pitchFamily="34" charset="-122"/>
                <a:cs typeface="Arial" panose="020B0604020202020204" pitchFamily="34" charset="0"/>
              </a:rPr>
              <a:t>x</a:t>
            </a:r>
            <a:r>
              <a:rPr lang="en-US" altLang="zh-CN" b="1" dirty="0">
                <a:solidFill>
                  <a:srgbClr val="476263"/>
                </a:solidFill>
                <a:latin typeface="Arial" panose="020B0604020202020204" pitchFamily="34" charset="0"/>
                <a:ea typeface="微软雅黑" panose="020B0503020204020204" pitchFamily="34" charset="-122"/>
                <a:cs typeface="Arial" panose="020B0604020202020204" pitchFamily="34" charset="0"/>
              </a:rPr>
              <a:t>[t]*</a:t>
            </a:r>
            <a:r>
              <a:rPr lang="zh-CN" altLang="en-US" b="1" dirty="0">
                <a:solidFill>
                  <a:srgbClr val="476263"/>
                </a:solidFill>
                <a:latin typeface="Arial" panose="020B0604020202020204" pitchFamily="34" charset="0"/>
                <a:ea typeface="微软雅黑" panose="020B0503020204020204" pitchFamily="34" charset="-122"/>
                <a:cs typeface="Arial" panose="020B0604020202020204" pitchFamily="34" charset="0"/>
              </a:rPr>
              <a:t>△</a:t>
            </a:r>
            <a:r>
              <a:rPr lang="en-US" altLang="zh-CN" b="1" baseline="-25000" dirty="0" err="1">
                <a:solidFill>
                  <a:srgbClr val="476263"/>
                </a:solidFill>
                <a:latin typeface="Arial" panose="020B0604020202020204" pitchFamily="34" charset="0"/>
                <a:ea typeface="微软雅黑" panose="020B0503020204020204" pitchFamily="34" charset="-122"/>
                <a:cs typeface="Arial" panose="020B0604020202020204" pitchFamily="34" charset="0"/>
              </a:rPr>
              <a:t>cluser</a:t>
            </a:r>
            <a:r>
              <a:rPr lang="en-US" altLang="zh-CN" b="1" dirty="0">
                <a:solidFill>
                  <a:srgbClr val="476263"/>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err="1">
                <a:solidFill>
                  <a:srgbClr val="476263"/>
                </a:solidFill>
                <a:latin typeface="Arial" panose="020B0604020202020204" pitchFamily="34" charset="0"/>
                <a:ea typeface="微软雅黑" panose="020B0503020204020204" pitchFamily="34" charset="-122"/>
                <a:cs typeface="Arial" panose="020B0604020202020204" pitchFamily="34" charset="0"/>
              </a:rPr>
              <a:t>Ct,Cs</a:t>
            </a:r>
            <a:r>
              <a:rPr lang="en-US" altLang="zh-CN" b="1" dirty="0">
                <a:solidFill>
                  <a:srgbClr val="476263"/>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err="1">
                <a:solidFill>
                  <a:srgbClr val="476263"/>
                </a:solidFill>
                <a:latin typeface="Arial" panose="020B0604020202020204" pitchFamily="34" charset="0"/>
                <a:ea typeface="微软雅黑" panose="020B0503020204020204" pitchFamily="34" charset="-122"/>
                <a:cs typeface="Arial" panose="020B0604020202020204" pitchFamily="34" charset="0"/>
              </a:rPr>
              <a:t>M</a:t>
            </a:r>
            <a:r>
              <a:rPr lang="en-US" altLang="zh-CN" b="1" baseline="-25000" dirty="0" err="1">
                <a:solidFill>
                  <a:srgbClr val="476263"/>
                </a:solidFill>
                <a:latin typeface="Arial" panose="020B0604020202020204" pitchFamily="34" charset="0"/>
                <a:ea typeface="微软雅黑" panose="020B0503020204020204" pitchFamily="34" charset="-122"/>
                <a:cs typeface="Arial" panose="020B0604020202020204" pitchFamily="34" charset="0"/>
              </a:rPr>
              <a:t>y</a:t>
            </a:r>
            <a:r>
              <a:rPr lang="en-US" altLang="zh-CN" b="1" baseline="-50000" dirty="0" err="1">
                <a:solidFill>
                  <a:srgbClr val="476263"/>
                </a:solidFill>
                <a:latin typeface="Arial" panose="020B0604020202020204" pitchFamily="34" charset="0"/>
                <a:ea typeface="微软雅黑" panose="020B0503020204020204" pitchFamily="34" charset="-122"/>
                <a:cs typeface="Arial" panose="020B0604020202020204" pitchFamily="34" charset="0"/>
              </a:rPr>
              <a:t>k</a:t>
            </a:r>
            <a:r>
              <a:rPr lang="en-US" altLang="zh-CN" b="1" dirty="0">
                <a:solidFill>
                  <a:srgbClr val="476263"/>
                </a:solidFill>
                <a:latin typeface="Arial" panose="020B0604020202020204" pitchFamily="34" charset="0"/>
                <a:ea typeface="微软雅黑" panose="020B0503020204020204" pitchFamily="34" charset="-122"/>
                <a:cs typeface="Arial" panose="020B0604020202020204" pitchFamily="34" charset="0"/>
              </a:rPr>
              <a:t>[S]</a:t>
            </a:r>
          </a:p>
          <a:p>
            <a:pPr algn="ctr"/>
            <a:r>
              <a:rPr lang="en-US" altLang="zh-CN" sz="1400" b="1" dirty="0">
                <a:solidFill>
                  <a:srgbClr val="476263"/>
                </a:solidFill>
                <a:latin typeface="Arial" panose="020B0604020202020204" pitchFamily="34" charset="0"/>
                <a:ea typeface="微软雅黑" panose="020B0503020204020204" pitchFamily="34" charset="-122"/>
                <a:cs typeface="Arial" panose="020B0604020202020204" pitchFamily="34" charset="0"/>
              </a:rPr>
              <a:t>Mx[t]</a:t>
            </a:r>
            <a:r>
              <a:rPr lang="zh-CN" altLang="en-US" sz="1400" b="1" dirty="0">
                <a:solidFill>
                  <a:srgbClr val="476263"/>
                </a:solidFill>
                <a:latin typeface="Arial" panose="020B0604020202020204" pitchFamily="34" charset="0"/>
                <a:ea typeface="微软雅黑" panose="020B0503020204020204" pitchFamily="34" charset="-122"/>
                <a:cs typeface="Arial" panose="020B0604020202020204" pitchFamily="34" charset="0"/>
              </a:rPr>
              <a:t>表示</a:t>
            </a:r>
            <a:r>
              <a:rPr lang="en-US" altLang="zh-CN" sz="1400" b="1" dirty="0">
                <a:solidFill>
                  <a:srgbClr val="476263"/>
                </a:solidFill>
                <a:latin typeface="Arial" panose="020B0604020202020204" pitchFamily="34" charset="0"/>
                <a:ea typeface="微软雅黑" panose="020B0503020204020204" pitchFamily="34" charset="-122"/>
                <a:cs typeface="Arial" panose="020B0604020202020204" pitchFamily="34" charset="0"/>
              </a:rPr>
              <a:t>x</a:t>
            </a:r>
            <a:r>
              <a:rPr lang="zh-CN" altLang="en-US" sz="1400" b="1" dirty="0">
                <a:solidFill>
                  <a:srgbClr val="476263"/>
                </a:solidFill>
                <a:latin typeface="Arial" panose="020B0604020202020204" pitchFamily="34" charset="0"/>
                <a:ea typeface="微软雅黑" panose="020B0503020204020204" pitchFamily="34" charset="-122"/>
                <a:cs typeface="Arial" panose="020B0604020202020204" pitchFamily="34" charset="0"/>
              </a:rPr>
              <a:t>属于类别</a:t>
            </a:r>
            <a:r>
              <a:rPr lang="en-US" altLang="zh-CN" sz="1400" b="1" dirty="0">
                <a:solidFill>
                  <a:srgbClr val="476263"/>
                </a:solidFill>
                <a:latin typeface="Arial" panose="020B0604020202020204" pitchFamily="34" charset="0"/>
                <a:ea typeface="微软雅黑" panose="020B0503020204020204" pitchFamily="34" charset="-122"/>
                <a:cs typeface="Arial" panose="020B0604020202020204" pitchFamily="34" charset="0"/>
              </a:rPr>
              <a:t>t</a:t>
            </a:r>
            <a:r>
              <a:rPr lang="zh-CN" altLang="en-US" sz="1400" b="1" dirty="0">
                <a:solidFill>
                  <a:srgbClr val="476263"/>
                </a:solidFill>
                <a:latin typeface="Arial" panose="020B0604020202020204" pitchFamily="34" charset="0"/>
                <a:ea typeface="微软雅黑" panose="020B0503020204020204" pitchFamily="34" charset="-122"/>
                <a:cs typeface="Arial" panose="020B0604020202020204" pitchFamily="34" charset="0"/>
              </a:rPr>
              <a:t>的概率</a:t>
            </a:r>
          </a:p>
        </p:txBody>
      </p:sp>
      <p:sp>
        <p:nvSpPr>
          <p:cNvPr id="80" name="文本框 79">
            <a:extLst>
              <a:ext uri="{FF2B5EF4-FFF2-40B4-BE49-F238E27FC236}">
                <a16:creationId xmlns:a16="http://schemas.microsoft.com/office/drawing/2014/main" id="{DCE6B3D8-7178-40B2-9E4B-3239CF0B20CA}"/>
              </a:ext>
            </a:extLst>
          </p:cNvPr>
          <p:cNvSpPr txBox="1"/>
          <p:nvPr/>
        </p:nvSpPr>
        <p:spPr>
          <a:xfrm>
            <a:off x="1154565" y="2854619"/>
            <a:ext cx="2486025" cy="923330"/>
          </a:xfrm>
          <a:prstGeom prst="rect">
            <a:avLst/>
          </a:prstGeom>
          <a:noFill/>
        </p:spPr>
        <p:txBody>
          <a:bodyPr wrap="square" rtlCol="0">
            <a:spAutoFit/>
          </a:bodyPr>
          <a:lstStyle/>
          <a:p>
            <a:pPr algn="ctr"/>
            <a:r>
              <a:rPr lang="zh-CN" altLang="en-US" b="1" dirty="0">
                <a:solidFill>
                  <a:srgbClr val="476263"/>
                </a:solidFill>
                <a:latin typeface="Arial" panose="020B0604020202020204" pitchFamily="34" charset="0"/>
                <a:ea typeface="微软雅黑" panose="020B0503020204020204" pitchFamily="34" charset="-122"/>
                <a:cs typeface="Arial" panose="020B0604020202020204" pitchFamily="34" charset="0"/>
              </a:rPr>
              <a:t>引入了话题之间的竞争矩阵（类别之间的相互作用</a:t>
            </a:r>
            <a:r>
              <a:rPr lang="zh-CN" altLang="en-US" sz="1600" b="1" dirty="0">
                <a:solidFill>
                  <a:srgbClr val="476263"/>
                </a:solidFill>
                <a:latin typeface="Arial" panose="020B0604020202020204" pitchFamily="34" charset="0"/>
                <a:ea typeface="微软雅黑" panose="020B0503020204020204" pitchFamily="34" charset="-122"/>
                <a:cs typeface="Arial" panose="020B0604020202020204" pitchFamily="34" charset="0"/>
              </a:rPr>
              <a:t>）</a:t>
            </a:r>
          </a:p>
        </p:txBody>
      </p:sp>
      <p:sp>
        <p:nvSpPr>
          <p:cNvPr id="85" name="Shape 2587">
            <a:extLst>
              <a:ext uri="{FF2B5EF4-FFF2-40B4-BE49-F238E27FC236}">
                <a16:creationId xmlns:a16="http://schemas.microsoft.com/office/drawing/2014/main" id="{769FC3EA-F980-4BE6-90CE-2E616F81C367}"/>
              </a:ext>
            </a:extLst>
          </p:cNvPr>
          <p:cNvSpPr/>
          <p:nvPr/>
        </p:nvSpPr>
        <p:spPr>
          <a:xfrm>
            <a:off x="2146983" y="4566804"/>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47626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6" name="Shape 2687">
            <a:extLst>
              <a:ext uri="{FF2B5EF4-FFF2-40B4-BE49-F238E27FC236}">
                <a16:creationId xmlns:a16="http://schemas.microsoft.com/office/drawing/2014/main" id="{7FDD9BF2-BF6D-46EF-9791-8D49F5436741}"/>
              </a:ext>
            </a:extLst>
          </p:cNvPr>
          <p:cNvSpPr/>
          <p:nvPr/>
        </p:nvSpPr>
        <p:spPr>
          <a:xfrm>
            <a:off x="8628376" y="4312965"/>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97B9A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4" name="矩形 3">
            <a:extLst>
              <a:ext uri="{FF2B5EF4-FFF2-40B4-BE49-F238E27FC236}">
                <a16:creationId xmlns:a16="http://schemas.microsoft.com/office/drawing/2014/main" id="{E2E6682C-657B-488A-97EC-6F4F19ED7B0C}"/>
              </a:ext>
            </a:extLst>
          </p:cNvPr>
          <p:cNvSpPr/>
          <p:nvPr/>
        </p:nvSpPr>
        <p:spPr>
          <a:xfrm>
            <a:off x="902539" y="5121285"/>
            <a:ext cx="3300904" cy="584775"/>
          </a:xfrm>
          <a:prstGeom prst="rect">
            <a:avLst/>
          </a:prstGeom>
        </p:spPr>
        <p:txBody>
          <a:bodyPr wrap="none">
            <a:spAutoFit/>
          </a:bodyPr>
          <a:lstStyle/>
          <a:p>
            <a:pPr algn="ctr"/>
            <a:r>
              <a:rPr lang="en-US" altLang="zh-CN" b="1" dirty="0">
                <a:solidFill>
                  <a:srgbClr val="476263"/>
                </a:solidFill>
                <a:latin typeface="Arial" panose="020B0604020202020204" pitchFamily="34" charset="0"/>
                <a:ea typeface="微软雅黑" panose="020B0503020204020204" pitchFamily="34" charset="-122"/>
                <a:cs typeface="Arial" panose="020B0604020202020204" pitchFamily="34" charset="0"/>
              </a:rPr>
              <a:t>P</a:t>
            </a:r>
            <a:r>
              <a:rPr lang="zh-CN" altLang="en-US" b="1" dirty="0">
                <a:solidFill>
                  <a:srgbClr val="476263"/>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a:solidFill>
                  <a:srgbClr val="476263"/>
                </a:solidFill>
                <a:latin typeface="Arial" panose="020B0604020202020204" pitchFamily="34" charset="0"/>
                <a:ea typeface="微软雅黑" panose="020B0503020204020204" pitchFamily="34" charset="-122"/>
                <a:cs typeface="Arial" panose="020B0604020202020204" pitchFamily="34" charset="0"/>
              </a:rPr>
              <a:t>X|Y</a:t>
            </a:r>
            <a:r>
              <a:rPr lang="en-US" altLang="zh-CN" b="1" baseline="-25000" dirty="0">
                <a:solidFill>
                  <a:srgbClr val="476263"/>
                </a:solidFill>
                <a:latin typeface="Arial" panose="020B0604020202020204" pitchFamily="34" charset="0"/>
                <a:ea typeface="微软雅黑" panose="020B0503020204020204" pitchFamily="34" charset="-122"/>
                <a:cs typeface="Arial" panose="020B0604020202020204" pitchFamily="34" charset="0"/>
              </a:rPr>
              <a:t>K</a:t>
            </a:r>
            <a:r>
              <a:rPr lang="zh-CN" altLang="en-US" b="1" dirty="0">
                <a:solidFill>
                  <a:srgbClr val="476263"/>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a:solidFill>
                  <a:srgbClr val="476263"/>
                </a:solidFill>
                <a:latin typeface="Arial" panose="020B0604020202020204" pitchFamily="34" charset="0"/>
                <a:ea typeface="微软雅黑" panose="020B0503020204020204" pitchFamily="34" charset="-122"/>
                <a:cs typeface="Arial" panose="020B0604020202020204" pitchFamily="34" charset="0"/>
              </a:rPr>
              <a:t>P(X)+</a:t>
            </a:r>
            <a:r>
              <a:rPr lang="zh-CN" altLang="en-US" b="1" dirty="0">
                <a:solidFill>
                  <a:srgbClr val="476263"/>
                </a:solidFill>
                <a:latin typeface="Arial" panose="020B0604020202020204" pitchFamily="34" charset="0"/>
                <a:ea typeface="微软雅黑" panose="020B0503020204020204" pitchFamily="34" charset="-122"/>
                <a:cs typeface="Arial" panose="020B0604020202020204" pitchFamily="34" charset="0"/>
              </a:rPr>
              <a:t>△</a:t>
            </a:r>
            <a:r>
              <a:rPr lang="en-US" altLang="zh-CN" b="1" baseline="-25000" dirty="0">
                <a:solidFill>
                  <a:srgbClr val="476263"/>
                </a:solidFill>
                <a:latin typeface="Arial" panose="020B0604020202020204" pitchFamily="34" charset="0"/>
                <a:ea typeface="微软雅黑" panose="020B0503020204020204" pitchFamily="34" charset="-122"/>
                <a:cs typeface="Arial" panose="020B0604020202020204" pitchFamily="34" charset="0"/>
              </a:rPr>
              <a:t>COUNT</a:t>
            </a:r>
            <a:r>
              <a:rPr lang="en-US" altLang="zh-CN" b="1" dirty="0">
                <a:solidFill>
                  <a:srgbClr val="476263"/>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err="1">
                <a:solidFill>
                  <a:srgbClr val="476263"/>
                </a:solidFill>
                <a:latin typeface="Arial" panose="020B0604020202020204" pitchFamily="34" charset="0"/>
                <a:ea typeface="微软雅黑" panose="020B0503020204020204" pitchFamily="34" charset="-122"/>
                <a:cs typeface="Arial" panose="020B0604020202020204" pitchFamily="34" charset="0"/>
              </a:rPr>
              <a:t>X,Y</a:t>
            </a:r>
            <a:r>
              <a:rPr lang="en-US" altLang="zh-CN" b="1" baseline="-25000" dirty="0" err="1">
                <a:solidFill>
                  <a:srgbClr val="476263"/>
                </a:solidFill>
                <a:latin typeface="Arial" panose="020B0604020202020204" pitchFamily="34" charset="0"/>
                <a:ea typeface="微软雅黑" panose="020B0503020204020204" pitchFamily="34" charset="-122"/>
                <a:cs typeface="Arial" panose="020B0604020202020204" pitchFamily="34" charset="0"/>
              </a:rPr>
              <a:t>k</a:t>
            </a:r>
            <a:r>
              <a:rPr lang="en-US" altLang="zh-CN" b="1" dirty="0">
                <a:solidFill>
                  <a:srgbClr val="476263"/>
                </a:solidFill>
                <a:latin typeface="Arial" panose="020B0604020202020204" pitchFamily="34" charset="0"/>
                <a:ea typeface="微软雅黑" panose="020B0503020204020204" pitchFamily="34" charset="-122"/>
                <a:cs typeface="Arial" panose="020B0604020202020204" pitchFamily="34" charset="0"/>
              </a:rPr>
              <a:t>)</a:t>
            </a:r>
          </a:p>
          <a:p>
            <a:pPr algn="ctr"/>
            <a:r>
              <a:rPr lang="zh-CN" altLang="en-US" sz="1400" b="1" dirty="0">
                <a:solidFill>
                  <a:srgbClr val="476263"/>
                </a:solidFill>
                <a:latin typeface="Arial" panose="020B0604020202020204" pitchFamily="34" charset="0"/>
                <a:ea typeface="微软雅黑" panose="020B0503020204020204" pitchFamily="34" charset="-122"/>
                <a:cs typeface="Arial" panose="020B0604020202020204" pitchFamily="34" charset="0"/>
              </a:rPr>
              <a:t>在给定内容</a:t>
            </a:r>
            <a:r>
              <a:rPr lang="en-US" altLang="zh-CN" sz="1400" b="1" dirty="0" err="1">
                <a:solidFill>
                  <a:srgbClr val="476263"/>
                </a:solidFill>
                <a:latin typeface="Arial" panose="020B0604020202020204" pitchFamily="34" charset="0"/>
                <a:ea typeface="微软雅黑" panose="020B0503020204020204" pitchFamily="34" charset="-122"/>
                <a:cs typeface="Arial" panose="020B0604020202020204" pitchFamily="34" charset="0"/>
              </a:rPr>
              <a:t>Yk</a:t>
            </a:r>
            <a:r>
              <a:rPr lang="zh-CN" altLang="en-US" sz="1400" b="1" dirty="0">
                <a:solidFill>
                  <a:srgbClr val="476263"/>
                </a:solidFill>
                <a:latin typeface="Arial" panose="020B0604020202020204" pitchFamily="34" charset="0"/>
                <a:ea typeface="微软雅黑" panose="020B0503020204020204" pitchFamily="34" charset="-122"/>
                <a:cs typeface="Arial" panose="020B0604020202020204" pitchFamily="34" charset="0"/>
              </a:rPr>
              <a:t>的情况下转发</a:t>
            </a:r>
            <a:r>
              <a:rPr lang="en-US" altLang="zh-CN" sz="1400" b="1" dirty="0">
                <a:solidFill>
                  <a:srgbClr val="476263"/>
                </a:solidFill>
                <a:latin typeface="Arial" panose="020B0604020202020204" pitchFamily="34" charset="0"/>
                <a:ea typeface="微软雅黑" panose="020B0503020204020204" pitchFamily="34" charset="-122"/>
                <a:cs typeface="Arial" panose="020B0604020202020204" pitchFamily="34" charset="0"/>
              </a:rPr>
              <a:t>X</a:t>
            </a:r>
            <a:r>
              <a:rPr lang="zh-CN" altLang="en-US" sz="1400" b="1" dirty="0">
                <a:solidFill>
                  <a:srgbClr val="476263"/>
                </a:solidFill>
                <a:latin typeface="Arial" panose="020B0604020202020204" pitchFamily="34" charset="0"/>
                <a:ea typeface="微软雅黑" panose="020B0503020204020204" pitchFamily="34" charset="-122"/>
                <a:cs typeface="Arial" panose="020B0604020202020204" pitchFamily="34" charset="0"/>
              </a:rPr>
              <a:t>的概率</a:t>
            </a:r>
          </a:p>
        </p:txBody>
      </p:sp>
      <p:sp>
        <p:nvSpPr>
          <p:cNvPr id="24" name="文本框 23">
            <a:extLst>
              <a:ext uri="{FF2B5EF4-FFF2-40B4-BE49-F238E27FC236}">
                <a16:creationId xmlns:a16="http://schemas.microsoft.com/office/drawing/2014/main" id="{C5BA1F3F-6B16-44D9-A2EC-C2849652DDEB}"/>
              </a:ext>
            </a:extLst>
          </p:cNvPr>
          <p:cNvSpPr txBox="1"/>
          <p:nvPr/>
        </p:nvSpPr>
        <p:spPr>
          <a:xfrm>
            <a:off x="7727619" y="4844286"/>
            <a:ext cx="2486025" cy="646331"/>
          </a:xfrm>
          <a:prstGeom prst="rect">
            <a:avLst/>
          </a:prstGeom>
          <a:noFill/>
        </p:spPr>
        <p:txBody>
          <a:bodyPr wrap="square" rtlCol="0">
            <a:spAutoFit/>
          </a:bodyPr>
          <a:lstStyle/>
          <a:p>
            <a:pPr algn="ctr"/>
            <a:r>
              <a:rPr lang="zh-CN" altLang="en-US" b="1" dirty="0">
                <a:solidFill>
                  <a:srgbClr val="476263"/>
                </a:solidFill>
                <a:latin typeface="Arial" panose="020B0604020202020204" pitchFamily="34" charset="0"/>
                <a:ea typeface="微软雅黑" panose="020B0503020204020204" pitchFamily="34" charset="-122"/>
                <a:cs typeface="Arial" panose="020B0604020202020204" pitchFamily="34" charset="0"/>
              </a:rPr>
              <a:t>先训练出竞争矩阵，再利用竞争矩阵进行预测</a:t>
            </a:r>
          </a:p>
        </p:txBody>
      </p:sp>
    </p:spTree>
    <p:extLst>
      <p:ext uri="{BB962C8B-B14F-4D97-AF65-F5344CB8AC3E}">
        <p14:creationId xmlns:p14="http://schemas.microsoft.com/office/powerpoint/2010/main" val="4238306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75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par>
                          <p:cTn id="28" fill="hold">
                            <p:stCondLst>
                              <p:cond delay="1750"/>
                            </p:stCondLst>
                            <p:childTnLst>
                              <p:par>
                                <p:cTn id="29" presetID="53" presetClass="entr" presetSubtype="16" fill="hold" grpId="0" nodeType="afterEffect">
                                  <p:stCondLst>
                                    <p:cond delay="0"/>
                                  </p:stCondLst>
                                  <p:childTnLst>
                                    <p:set>
                                      <p:cBhvr>
                                        <p:cTn id="30" dur="1" fill="hold">
                                          <p:stCondLst>
                                            <p:cond delay="0"/>
                                          </p:stCondLst>
                                        </p:cTn>
                                        <p:tgtEl>
                                          <p:spTgt spid="85"/>
                                        </p:tgtEl>
                                        <p:attrNameLst>
                                          <p:attrName>style.visibility</p:attrName>
                                        </p:attrNameLst>
                                      </p:cBhvr>
                                      <p:to>
                                        <p:strVal val="visible"/>
                                      </p:to>
                                    </p:set>
                                    <p:anim calcmode="lin" valueType="num">
                                      <p:cBhvr>
                                        <p:cTn id="31" dur="500" fill="hold"/>
                                        <p:tgtEl>
                                          <p:spTgt spid="85"/>
                                        </p:tgtEl>
                                        <p:attrNameLst>
                                          <p:attrName>ppt_w</p:attrName>
                                        </p:attrNameLst>
                                      </p:cBhvr>
                                      <p:tavLst>
                                        <p:tav tm="0">
                                          <p:val>
                                            <p:fltVal val="0"/>
                                          </p:val>
                                        </p:tav>
                                        <p:tav tm="100000">
                                          <p:val>
                                            <p:strVal val="#ppt_w"/>
                                          </p:val>
                                        </p:tav>
                                      </p:tavLst>
                                    </p:anim>
                                    <p:anim calcmode="lin" valueType="num">
                                      <p:cBhvr>
                                        <p:cTn id="32" dur="500" fill="hold"/>
                                        <p:tgtEl>
                                          <p:spTgt spid="85"/>
                                        </p:tgtEl>
                                        <p:attrNameLst>
                                          <p:attrName>ppt_h</p:attrName>
                                        </p:attrNameLst>
                                      </p:cBhvr>
                                      <p:tavLst>
                                        <p:tav tm="0">
                                          <p:val>
                                            <p:fltVal val="0"/>
                                          </p:val>
                                        </p:tav>
                                        <p:tav tm="100000">
                                          <p:val>
                                            <p:strVal val="#ppt_h"/>
                                          </p:val>
                                        </p:tav>
                                      </p:tavLst>
                                    </p:anim>
                                    <p:animEffect transition="in" filter="fade">
                                      <p:cBhvr>
                                        <p:cTn id="33" dur="500"/>
                                        <p:tgtEl>
                                          <p:spTgt spid="8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2250"/>
                            </p:stCondLst>
                            <p:childTnLst>
                              <p:par>
                                <p:cTn id="41" presetID="53" presetClass="entr" presetSubtype="16"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 calcmode="lin" valueType="num">
                                      <p:cBhvr>
                                        <p:cTn id="43" dur="500" fill="hold"/>
                                        <p:tgtEl>
                                          <p:spTgt spid="86"/>
                                        </p:tgtEl>
                                        <p:attrNameLst>
                                          <p:attrName>ppt_w</p:attrName>
                                        </p:attrNameLst>
                                      </p:cBhvr>
                                      <p:tavLst>
                                        <p:tav tm="0">
                                          <p:val>
                                            <p:fltVal val="0"/>
                                          </p:val>
                                        </p:tav>
                                        <p:tav tm="100000">
                                          <p:val>
                                            <p:strVal val="#ppt_w"/>
                                          </p:val>
                                        </p:tav>
                                      </p:tavLst>
                                    </p:anim>
                                    <p:anim calcmode="lin" valueType="num">
                                      <p:cBhvr>
                                        <p:cTn id="44" dur="500" fill="hold"/>
                                        <p:tgtEl>
                                          <p:spTgt spid="86"/>
                                        </p:tgtEl>
                                        <p:attrNameLst>
                                          <p:attrName>ppt_h</p:attrName>
                                        </p:attrNameLst>
                                      </p:cBhvr>
                                      <p:tavLst>
                                        <p:tav tm="0">
                                          <p:val>
                                            <p:fltVal val="0"/>
                                          </p:val>
                                        </p:tav>
                                        <p:tav tm="100000">
                                          <p:val>
                                            <p:strVal val="#ppt_h"/>
                                          </p:val>
                                        </p:tav>
                                      </p:tavLst>
                                    </p:anim>
                                    <p:animEffect transition="in" filter="fade">
                                      <p:cBhvr>
                                        <p:cTn id="4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77" grpId="0"/>
      <p:bldP spid="80" grpId="0"/>
      <p:bldP spid="85" grpId="0" animBg="1"/>
      <p:bldP spid="86" grpId="0" animBg="1"/>
      <p:bldP spid="4"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D01693B-9177-4E2E-A8D7-0D6C66A29E4B}"/>
              </a:ext>
            </a:extLst>
          </p:cNvPr>
          <p:cNvSpPr txBox="1"/>
          <p:nvPr/>
        </p:nvSpPr>
        <p:spPr>
          <a:xfrm>
            <a:off x="3406609" y="1256366"/>
            <a:ext cx="1723549" cy="1938992"/>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12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02</a:t>
            </a:r>
          </a:p>
        </p:txBody>
      </p:sp>
      <p:sp>
        <p:nvSpPr>
          <p:cNvPr id="3" name="PA_文本框 22">
            <a:extLst>
              <a:ext uri="{FF2B5EF4-FFF2-40B4-BE49-F238E27FC236}">
                <a16:creationId xmlns:a16="http://schemas.microsoft.com/office/drawing/2014/main" id="{E5F4C9EA-6F58-4278-9883-DAC94D9D798B}"/>
              </a:ext>
            </a:extLst>
          </p:cNvPr>
          <p:cNvSpPr txBox="1"/>
          <p:nvPr>
            <p:custDataLst>
              <p:tags r:id="rId1"/>
            </p:custDataLst>
          </p:nvPr>
        </p:nvSpPr>
        <p:spPr>
          <a:xfrm>
            <a:off x="1292178" y="3364324"/>
            <a:ext cx="5952413" cy="1015663"/>
          </a:xfrm>
          <a:prstGeom prst="rect">
            <a:avLst/>
          </a:prstGeom>
          <a:noFill/>
          <a:effectLst/>
        </p:spPr>
        <p:txBody>
          <a:bodyPr wrap="square" rtlCol="0">
            <a:spAutoFit/>
          </a:bodyPr>
          <a:lstStyle/>
          <a:p>
            <a:pPr algn="ctr"/>
            <a:r>
              <a:rPr lang="zh-CN" altLang="en-US" sz="60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rPr>
              <a:t>引入相关概念</a:t>
            </a:r>
          </a:p>
        </p:txBody>
      </p:sp>
      <p:grpSp>
        <p:nvGrpSpPr>
          <p:cNvPr id="6" name="组合 5">
            <a:extLst>
              <a:ext uri="{FF2B5EF4-FFF2-40B4-BE49-F238E27FC236}">
                <a16:creationId xmlns:a16="http://schemas.microsoft.com/office/drawing/2014/main" id="{A25023B0-1EB8-4A4A-A6AD-0CFD850525C6}"/>
              </a:ext>
            </a:extLst>
          </p:cNvPr>
          <p:cNvGrpSpPr/>
          <p:nvPr/>
        </p:nvGrpSpPr>
        <p:grpSpPr>
          <a:xfrm>
            <a:off x="3244883" y="5831872"/>
            <a:ext cx="2047002" cy="335372"/>
            <a:chOff x="4902198" y="3898900"/>
            <a:chExt cx="2387602" cy="375420"/>
          </a:xfrm>
          <a:solidFill>
            <a:srgbClr val="476263"/>
          </a:solidFill>
          <a:effectLst/>
        </p:grpSpPr>
        <p:sp>
          <p:nvSpPr>
            <p:cNvPr id="7" name="PA_圆角矩形 7">
              <a:extLst>
                <a:ext uri="{FF2B5EF4-FFF2-40B4-BE49-F238E27FC236}">
                  <a16:creationId xmlns:a16="http://schemas.microsoft.com/office/drawing/2014/main" id="{A99391F7-1844-4FA7-A3EB-A97CA235FE88}"/>
                </a:ext>
              </a:extLst>
            </p:cNvPr>
            <p:cNvSpPr/>
            <p:nvPr>
              <p:custDataLst>
                <p:tags r:id="rId2"/>
              </p:custDataLst>
            </p:nvPr>
          </p:nvSpPr>
          <p:spPr>
            <a:xfrm>
              <a:off x="4902198" y="3898900"/>
              <a:ext cx="2387602" cy="375420"/>
            </a:xfrm>
            <a:prstGeom prst="roundRect">
              <a:avLst>
                <a:gd name="adj" fmla="val 5000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a:extLst>
                <a:ext uri="{FF2B5EF4-FFF2-40B4-BE49-F238E27FC236}">
                  <a16:creationId xmlns:a16="http://schemas.microsoft.com/office/drawing/2014/main" id="{7531B5F2-C140-47BA-82E0-069930E2B448}"/>
                </a:ext>
              </a:extLst>
            </p:cNvPr>
            <p:cNvSpPr txBox="1"/>
            <p:nvPr>
              <p:custDataLst>
                <p:tags r:id="rId3"/>
              </p:custDataLst>
            </p:nvPr>
          </p:nvSpPr>
          <p:spPr>
            <a:xfrm>
              <a:off x="5004992" y="3917333"/>
              <a:ext cx="2179464" cy="35698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THE PART TWO</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243929067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5"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70"/>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378037" y="358474"/>
            <a:ext cx="1133644"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02</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646878"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a:ea typeface="微软雅黑"/>
              </a:rPr>
              <a:t>强弱连接理论</a:t>
            </a:r>
          </a:p>
        </p:txBody>
      </p:sp>
      <p:grpSp>
        <p:nvGrpSpPr>
          <p:cNvPr id="43" name="组合 42">
            <a:extLst>
              <a:ext uri="{FF2B5EF4-FFF2-40B4-BE49-F238E27FC236}">
                <a16:creationId xmlns:a16="http://schemas.microsoft.com/office/drawing/2014/main" id="{27120190-DD00-4E29-966C-CBE965BA6AD7}"/>
              </a:ext>
            </a:extLst>
          </p:cNvPr>
          <p:cNvGrpSpPr/>
          <p:nvPr/>
        </p:nvGrpSpPr>
        <p:grpSpPr>
          <a:xfrm>
            <a:off x="8217220" y="3161264"/>
            <a:ext cx="1205657" cy="2770071"/>
            <a:chOff x="749807" y="1824097"/>
            <a:chExt cx="1503466" cy="3454305"/>
          </a:xfrm>
          <a:solidFill>
            <a:srgbClr val="476263"/>
          </a:solidFill>
          <a:effectLst>
            <a:outerShdw blurRad="50800" dist="38100" dir="18900000" algn="bl" rotWithShape="0">
              <a:prstClr val="black">
                <a:alpha val="40000"/>
              </a:prstClr>
            </a:outerShdw>
          </a:effectLst>
        </p:grpSpPr>
        <p:sp>
          <p:nvSpPr>
            <p:cNvPr id="44" name="椭圆 43">
              <a:extLst>
                <a:ext uri="{FF2B5EF4-FFF2-40B4-BE49-F238E27FC236}">
                  <a16:creationId xmlns:a16="http://schemas.microsoft.com/office/drawing/2014/main" id="{23BEE63A-D8D3-4ABF-A2BD-93E1F2127CC1}"/>
                </a:ext>
              </a:extLst>
            </p:cNvPr>
            <p:cNvSpPr/>
            <p:nvPr/>
          </p:nvSpPr>
          <p:spPr>
            <a:xfrm>
              <a:off x="1145286" y="1824097"/>
              <a:ext cx="704850" cy="704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梯形 8">
              <a:extLst>
                <a:ext uri="{FF2B5EF4-FFF2-40B4-BE49-F238E27FC236}">
                  <a16:creationId xmlns:a16="http://schemas.microsoft.com/office/drawing/2014/main" id="{07D792A9-64FA-4AB4-A8BC-626348232084}"/>
                </a:ext>
              </a:extLst>
            </p:cNvPr>
            <p:cNvSpPr/>
            <p:nvPr/>
          </p:nvSpPr>
          <p:spPr>
            <a:xfrm>
              <a:off x="785812" y="2647950"/>
              <a:ext cx="1403206" cy="1866587"/>
            </a:xfrm>
            <a:custGeom>
              <a:avLst/>
              <a:gdLst>
                <a:gd name="connsiteX0" fmla="*/ 0 w 1457325"/>
                <a:gd name="connsiteY0" fmla="*/ 1866587 h 1866587"/>
                <a:gd name="connsiteX1" fmla="*/ 469113 w 1457325"/>
                <a:gd name="connsiteY1" fmla="*/ 0 h 1866587"/>
                <a:gd name="connsiteX2" fmla="*/ 988212 w 1457325"/>
                <a:gd name="connsiteY2" fmla="*/ 0 h 1866587"/>
                <a:gd name="connsiteX3" fmla="*/ 1457325 w 1457325"/>
                <a:gd name="connsiteY3" fmla="*/ 1866587 h 1866587"/>
                <a:gd name="connsiteX4" fmla="*/ 0 w 1457325"/>
                <a:gd name="connsiteY4" fmla="*/ 1866587 h 1866587"/>
                <a:gd name="connsiteX0-1" fmla="*/ 0 w 1457325"/>
                <a:gd name="connsiteY0-2" fmla="*/ 1866587 h 1866587"/>
                <a:gd name="connsiteX1-3" fmla="*/ 469113 w 1457325"/>
                <a:gd name="connsiteY1-4" fmla="*/ 0 h 1866587"/>
                <a:gd name="connsiteX2-5" fmla="*/ 988212 w 1457325"/>
                <a:gd name="connsiteY2-6" fmla="*/ 0 h 1866587"/>
                <a:gd name="connsiteX3-7" fmla="*/ 1457325 w 1457325"/>
                <a:gd name="connsiteY3-8" fmla="*/ 1866587 h 1866587"/>
                <a:gd name="connsiteX4-9" fmla="*/ 1195388 w 1457325"/>
                <a:gd name="connsiteY4-10" fmla="*/ 1864364 h 1866587"/>
                <a:gd name="connsiteX5" fmla="*/ 0 w 1457325"/>
                <a:gd name="connsiteY5" fmla="*/ 1866587 h 1866587"/>
                <a:gd name="connsiteX0-11" fmla="*/ 0 w 1457325"/>
                <a:gd name="connsiteY0-12" fmla="*/ 1866587 h 1866587"/>
                <a:gd name="connsiteX1-13" fmla="*/ 469113 w 1457325"/>
                <a:gd name="connsiteY1-14" fmla="*/ 0 h 1866587"/>
                <a:gd name="connsiteX2-15" fmla="*/ 988212 w 1457325"/>
                <a:gd name="connsiteY2-16" fmla="*/ 0 h 1866587"/>
                <a:gd name="connsiteX3-17" fmla="*/ 1403206 w 1457325"/>
                <a:gd name="connsiteY3-18" fmla="*/ 1614982 h 1866587"/>
                <a:gd name="connsiteX4-19" fmla="*/ 1457325 w 1457325"/>
                <a:gd name="connsiteY4-20" fmla="*/ 1866587 h 1866587"/>
                <a:gd name="connsiteX5-21" fmla="*/ 1195388 w 1457325"/>
                <a:gd name="connsiteY5-22" fmla="*/ 1864364 h 1866587"/>
                <a:gd name="connsiteX6" fmla="*/ 0 w 1457325"/>
                <a:gd name="connsiteY6" fmla="*/ 1866587 h 1866587"/>
                <a:gd name="connsiteX0-23" fmla="*/ 0 w 1403206"/>
                <a:gd name="connsiteY0-24" fmla="*/ 1866587 h 1866587"/>
                <a:gd name="connsiteX1-25" fmla="*/ 469113 w 1403206"/>
                <a:gd name="connsiteY1-26" fmla="*/ 0 h 1866587"/>
                <a:gd name="connsiteX2-27" fmla="*/ 988212 w 1403206"/>
                <a:gd name="connsiteY2-28" fmla="*/ 0 h 1866587"/>
                <a:gd name="connsiteX3-29" fmla="*/ 1403206 w 1403206"/>
                <a:gd name="connsiteY3-30" fmla="*/ 1614982 h 1866587"/>
                <a:gd name="connsiteX4-31" fmla="*/ 1195388 w 1403206"/>
                <a:gd name="connsiteY4-32" fmla="*/ 1864364 h 1866587"/>
                <a:gd name="connsiteX5-33" fmla="*/ 0 w 1403206"/>
                <a:gd name="connsiteY5-34" fmla="*/ 1866587 h 18665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403206" h="1866587">
                  <a:moveTo>
                    <a:pt x="0" y="1866587"/>
                  </a:moveTo>
                  <a:lnTo>
                    <a:pt x="469113" y="0"/>
                  </a:lnTo>
                  <a:lnTo>
                    <a:pt x="988212" y="0"/>
                  </a:lnTo>
                  <a:lnTo>
                    <a:pt x="1403206" y="1614982"/>
                  </a:lnTo>
                  <a:lnTo>
                    <a:pt x="1195388" y="1864364"/>
                  </a:lnTo>
                  <a:lnTo>
                    <a:pt x="0" y="1866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9">
              <a:extLst>
                <a:ext uri="{FF2B5EF4-FFF2-40B4-BE49-F238E27FC236}">
                  <a16:creationId xmlns:a16="http://schemas.microsoft.com/office/drawing/2014/main" id="{E35E8ADE-A19D-43BC-BC49-50EE37E1EF45}"/>
                </a:ext>
              </a:extLst>
            </p:cNvPr>
            <p:cNvSpPr/>
            <p:nvPr/>
          </p:nvSpPr>
          <p:spPr>
            <a:xfrm rot="4314963">
              <a:off x="1628716" y="3058998"/>
              <a:ext cx="980803" cy="268310"/>
            </a:xfrm>
            <a:custGeom>
              <a:avLst/>
              <a:gdLst>
                <a:gd name="connsiteX0" fmla="*/ 0 w 1112400"/>
                <a:gd name="connsiteY0" fmla="*/ 0 h 255600"/>
                <a:gd name="connsiteX1" fmla="*/ 1112400 w 1112400"/>
                <a:gd name="connsiteY1" fmla="*/ 0 h 255600"/>
                <a:gd name="connsiteX2" fmla="*/ 1112400 w 1112400"/>
                <a:gd name="connsiteY2" fmla="*/ 255600 h 255600"/>
                <a:gd name="connsiteX3" fmla="*/ 0 w 1112400"/>
                <a:gd name="connsiteY3" fmla="*/ 255600 h 255600"/>
                <a:gd name="connsiteX4" fmla="*/ 0 w 1112400"/>
                <a:gd name="connsiteY4" fmla="*/ 0 h 255600"/>
                <a:gd name="connsiteX0-1" fmla="*/ 2280 w 1114680"/>
                <a:gd name="connsiteY0-2" fmla="*/ 0 h 255600"/>
                <a:gd name="connsiteX1-3" fmla="*/ 1114680 w 1114680"/>
                <a:gd name="connsiteY1-4" fmla="*/ 0 h 255600"/>
                <a:gd name="connsiteX2-5" fmla="*/ 1114680 w 1114680"/>
                <a:gd name="connsiteY2-6" fmla="*/ 255600 h 255600"/>
                <a:gd name="connsiteX3-7" fmla="*/ 2280 w 1114680"/>
                <a:gd name="connsiteY3-8" fmla="*/ 255600 h 255600"/>
                <a:gd name="connsiteX4-9" fmla="*/ 0 w 1114680"/>
                <a:gd name="connsiteY4-10" fmla="*/ 76902 h 255600"/>
                <a:gd name="connsiteX5" fmla="*/ 2280 w 1114680"/>
                <a:gd name="connsiteY5" fmla="*/ 0 h 255600"/>
                <a:gd name="connsiteX0-11" fmla="*/ 2280 w 1114680"/>
                <a:gd name="connsiteY0-12" fmla="*/ 1909 h 257509"/>
                <a:gd name="connsiteX1-13" fmla="*/ 80845 w 1114680"/>
                <a:gd name="connsiteY1-14" fmla="*/ 0 h 257509"/>
                <a:gd name="connsiteX2-15" fmla="*/ 1114680 w 1114680"/>
                <a:gd name="connsiteY2-16" fmla="*/ 1909 h 257509"/>
                <a:gd name="connsiteX3-17" fmla="*/ 1114680 w 1114680"/>
                <a:gd name="connsiteY3-18" fmla="*/ 257509 h 257509"/>
                <a:gd name="connsiteX4-19" fmla="*/ 2280 w 1114680"/>
                <a:gd name="connsiteY4-20" fmla="*/ 257509 h 257509"/>
                <a:gd name="connsiteX5-21" fmla="*/ 0 w 1114680"/>
                <a:gd name="connsiteY5-22" fmla="*/ 78811 h 257509"/>
                <a:gd name="connsiteX6" fmla="*/ 2280 w 1114680"/>
                <a:gd name="connsiteY6" fmla="*/ 1909 h 257509"/>
                <a:gd name="connsiteX0-23" fmla="*/ 0 w 1114680"/>
                <a:gd name="connsiteY0-24" fmla="*/ 78811 h 257509"/>
                <a:gd name="connsiteX1-25" fmla="*/ 80845 w 1114680"/>
                <a:gd name="connsiteY1-26" fmla="*/ 0 h 257509"/>
                <a:gd name="connsiteX2-27" fmla="*/ 1114680 w 1114680"/>
                <a:gd name="connsiteY2-28" fmla="*/ 1909 h 257509"/>
                <a:gd name="connsiteX3-29" fmla="*/ 1114680 w 1114680"/>
                <a:gd name="connsiteY3-30" fmla="*/ 257509 h 257509"/>
                <a:gd name="connsiteX4-31" fmla="*/ 2280 w 1114680"/>
                <a:gd name="connsiteY4-32" fmla="*/ 257509 h 257509"/>
                <a:gd name="connsiteX5-33" fmla="*/ 0 w 1114680"/>
                <a:gd name="connsiteY5-34" fmla="*/ 78811 h 257509"/>
                <a:gd name="connsiteX0-35" fmla="*/ 0 w 1114680"/>
                <a:gd name="connsiteY0-36" fmla="*/ 79024 h 257722"/>
                <a:gd name="connsiteX1-37" fmla="*/ 80845 w 1114680"/>
                <a:gd name="connsiteY1-38" fmla="*/ 213 h 257722"/>
                <a:gd name="connsiteX2-39" fmla="*/ 834422 w 1114680"/>
                <a:gd name="connsiteY2-40" fmla="*/ 0 h 257722"/>
                <a:gd name="connsiteX3-41" fmla="*/ 1114680 w 1114680"/>
                <a:gd name="connsiteY3-42" fmla="*/ 2122 h 257722"/>
                <a:gd name="connsiteX4-43" fmla="*/ 1114680 w 1114680"/>
                <a:gd name="connsiteY4-44" fmla="*/ 257722 h 257722"/>
                <a:gd name="connsiteX5-45" fmla="*/ 2280 w 1114680"/>
                <a:gd name="connsiteY5-46" fmla="*/ 257722 h 257722"/>
                <a:gd name="connsiteX6-47" fmla="*/ 0 w 1114680"/>
                <a:gd name="connsiteY6-48" fmla="*/ 79024 h 257722"/>
                <a:gd name="connsiteX0-49" fmla="*/ 0 w 1114680"/>
                <a:gd name="connsiteY0-50" fmla="*/ 79024 h 268310"/>
                <a:gd name="connsiteX1-51" fmla="*/ 80845 w 1114680"/>
                <a:gd name="connsiteY1-52" fmla="*/ 213 h 268310"/>
                <a:gd name="connsiteX2-53" fmla="*/ 834422 w 1114680"/>
                <a:gd name="connsiteY2-54" fmla="*/ 0 h 268310"/>
                <a:gd name="connsiteX3-55" fmla="*/ 1114680 w 1114680"/>
                <a:gd name="connsiteY3-56" fmla="*/ 2122 h 268310"/>
                <a:gd name="connsiteX4-57" fmla="*/ 1114680 w 1114680"/>
                <a:gd name="connsiteY4-58" fmla="*/ 257722 h 268310"/>
                <a:gd name="connsiteX5-59" fmla="*/ 960567 w 1114680"/>
                <a:gd name="connsiteY5-60" fmla="*/ 268310 h 268310"/>
                <a:gd name="connsiteX6-61" fmla="*/ 2280 w 1114680"/>
                <a:gd name="connsiteY6-62" fmla="*/ 257722 h 268310"/>
                <a:gd name="connsiteX7" fmla="*/ 0 w 1114680"/>
                <a:gd name="connsiteY7" fmla="*/ 79024 h 268310"/>
                <a:gd name="connsiteX0-63" fmla="*/ 0 w 1114680"/>
                <a:gd name="connsiteY0-64" fmla="*/ 79024 h 268310"/>
                <a:gd name="connsiteX1-65" fmla="*/ 80845 w 1114680"/>
                <a:gd name="connsiteY1-66" fmla="*/ 213 h 268310"/>
                <a:gd name="connsiteX2-67" fmla="*/ 834422 w 1114680"/>
                <a:gd name="connsiteY2-68" fmla="*/ 0 h 268310"/>
                <a:gd name="connsiteX3-69" fmla="*/ 1114680 w 1114680"/>
                <a:gd name="connsiteY3-70" fmla="*/ 2122 h 268310"/>
                <a:gd name="connsiteX4-71" fmla="*/ 960567 w 1114680"/>
                <a:gd name="connsiteY4-72" fmla="*/ 268310 h 268310"/>
                <a:gd name="connsiteX5-73" fmla="*/ 2280 w 1114680"/>
                <a:gd name="connsiteY5-74" fmla="*/ 257722 h 268310"/>
                <a:gd name="connsiteX6-75" fmla="*/ 0 w 1114680"/>
                <a:gd name="connsiteY6-76" fmla="*/ 79024 h 268310"/>
                <a:gd name="connsiteX0-77" fmla="*/ 0 w 960567"/>
                <a:gd name="connsiteY0-78" fmla="*/ 79024 h 268310"/>
                <a:gd name="connsiteX1-79" fmla="*/ 80845 w 960567"/>
                <a:gd name="connsiteY1-80" fmla="*/ 213 h 268310"/>
                <a:gd name="connsiteX2-81" fmla="*/ 834422 w 960567"/>
                <a:gd name="connsiteY2-82" fmla="*/ 0 h 268310"/>
                <a:gd name="connsiteX3-83" fmla="*/ 960567 w 960567"/>
                <a:gd name="connsiteY3-84" fmla="*/ 268310 h 268310"/>
                <a:gd name="connsiteX4-85" fmla="*/ 2280 w 960567"/>
                <a:gd name="connsiteY4-86" fmla="*/ 257722 h 268310"/>
                <a:gd name="connsiteX5-87" fmla="*/ 0 w 960567"/>
                <a:gd name="connsiteY5-88" fmla="*/ 79024 h 2683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60567" h="268310">
                  <a:moveTo>
                    <a:pt x="0" y="79024"/>
                  </a:moveTo>
                  <a:lnTo>
                    <a:pt x="80845" y="213"/>
                  </a:lnTo>
                  <a:lnTo>
                    <a:pt x="834422" y="0"/>
                  </a:lnTo>
                  <a:lnTo>
                    <a:pt x="960567" y="268310"/>
                  </a:lnTo>
                  <a:lnTo>
                    <a:pt x="2280" y="257722"/>
                  </a:lnTo>
                  <a:lnTo>
                    <a:pt x="0" y="790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10">
              <a:extLst>
                <a:ext uri="{FF2B5EF4-FFF2-40B4-BE49-F238E27FC236}">
                  <a16:creationId xmlns:a16="http://schemas.microsoft.com/office/drawing/2014/main" id="{D6A77553-4B52-4DCE-B716-EC76DB84721F}"/>
                </a:ext>
              </a:extLst>
            </p:cNvPr>
            <p:cNvSpPr/>
            <p:nvPr/>
          </p:nvSpPr>
          <p:spPr>
            <a:xfrm rot="6530773">
              <a:off x="405367" y="3041461"/>
              <a:ext cx="956915" cy="268036"/>
            </a:xfrm>
            <a:custGeom>
              <a:avLst/>
              <a:gdLst>
                <a:gd name="connsiteX0" fmla="*/ 0 w 1110814"/>
                <a:gd name="connsiteY0" fmla="*/ 0 h 255816"/>
                <a:gd name="connsiteX1" fmla="*/ 1110814 w 1110814"/>
                <a:gd name="connsiteY1" fmla="*/ 0 h 255816"/>
                <a:gd name="connsiteX2" fmla="*/ 1110814 w 1110814"/>
                <a:gd name="connsiteY2" fmla="*/ 255816 h 255816"/>
                <a:gd name="connsiteX3" fmla="*/ 0 w 1110814"/>
                <a:gd name="connsiteY3" fmla="*/ 255816 h 255816"/>
                <a:gd name="connsiteX4" fmla="*/ 0 w 1110814"/>
                <a:gd name="connsiteY4" fmla="*/ 0 h 255816"/>
                <a:gd name="connsiteX0-1" fmla="*/ 0 w 1110814"/>
                <a:gd name="connsiteY0-2" fmla="*/ 0 h 255816"/>
                <a:gd name="connsiteX1-3" fmla="*/ 1110814 w 1110814"/>
                <a:gd name="connsiteY1-4" fmla="*/ 0 h 255816"/>
                <a:gd name="connsiteX2-5" fmla="*/ 1110814 w 1110814"/>
                <a:gd name="connsiteY2-6" fmla="*/ 255816 h 255816"/>
                <a:gd name="connsiteX3-7" fmla="*/ 113780 w 1110814"/>
                <a:gd name="connsiteY3-8" fmla="*/ 253936 h 255816"/>
                <a:gd name="connsiteX4-9" fmla="*/ 0 w 1110814"/>
                <a:gd name="connsiteY4-10" fmla="*/ 255816 h 255816"/>
                <a:gd name="connsiteX5" fmla="*/ 0 w 1110814"/>
                <a:gd name="connsiteY5" fmla="*/ 0 h 255816"/>
                <a:gd name="connsiteX0-11" fmla="*/ 0 w 1110814"/>
                <a:gd name="connsiteY0-12" fmla="*/ 0 h 255816"/>
                <a:gd name="connsiteX1-13" fmla="*/ 1110814 w 1110814"/>
                <a:gd name="connsiteY1-14" fmla="*/ 0 h 255816"/>
                <a:gd name="connsiteX2-15" fmla="*/ 1110814 w 1110814"/>
                <a:gd name="connsiteY2-16" fmla="*/ 255816 h 255816"/>
                <a:gd name="connsiteX3-17" fmla="*/ 113780 w 1110814"/>
                <a:gd name="connsiteY3-18" fmla="*/ 253936 h 255816"/>
                <a:gd name="connsiteX4-19" fmla="*/ 0 w 1110814"/>
                <a:gd name="connsiteY4-20" fmla="*/ 255816 h 255816"/>
                <a:gd name="connsiteX5-21" fmla="*/ 6173 w 1110814"/>
                <a:gd name="connsiteY5-22" fmla="*/ 159826 h 255816"/>
                <a:gd name="connsiteX6" fmla="*/ 0 w 1110814"/>
                <a:gd name="connsiteY6" fmla="*/ 0 h 255816"/>
                <a:gd name="connsiteX0-23" fmla="*/ 0 w 1110814"/>
                <a:gd name="connsiteY0-24" fmla="*/ 0 h 255816"/>
                <a:gd name="connsiteX1-25" fmla="*/ 1110814 w 1110814"/>
                <a:gd name="connsiteY1-26" fmla="*/ 0 h 255816"/>
                <a:gd name="connsiteX2-27" fmla="*/ 1110814 w 1110814"/>
                <a:gd name="connsiteY2-28" fmla="*/ 255816 h 255816"/>
                <a:gd name="connsiteX3-29" fmla="*/ 113780 w 1110814"/>
                <a:gd name="connsiteY3-30" fmla="*/ 253936 h 255816"/>
                <a:gd name="connsiteX4-31" fmla="*/ 6173 w 1110814"/>
                <a:gd name="connsiteY4-32" fmla="*/ 159826 h 255816"/>
                <a:gd name="connsiteX5-33" fmla="*/ 0 w 1110814"/>
                <a:gd name="connsiteY5-34" fmla="*/ 0 h 255816"/>
                <a:gd name="connsiteX0-35" fmla="*/ 0 w 1110814"/>
                <a:gd name="connsiteY0-36" fmla="*/ 0 h 265592"/>
                <a:gd name="connsiteX1-37" fmla="*/ 1110814 w 1110814"/>
                <a:gd name="connsiteY1-38" fmla="*/ 0 h 265592"/>
                <a:gd name="connsiteX2-39" fmla="*/ 1110814 w 1110814"/>
                <a:gd name="connsiteY2-40" fmla="*/ 255816 h 265592"/>
                <a:gd name="connsiteX3-41" fmla="*/ 879318 w 1110814"/>
                <a:gd name="connsiteY3-42" fmla="*/ 265592 h 265592"/>
                <a:gd name="connsiteX4-43" fmla="*/ 113780 w 1110814"/>
                <a:gd name="connsiteY4-44" fmla="*/ 253936 h 265592"/>
                <a:gd name="connsiteX5-45" fmla="*/ 6173 w 1110814"/>
                <a:gd name="connsiteY5-46" fmla="*/ 159826 h 265592"/>
                <a:gd name="connsiteX6-47" fmla="*/ 0 w 1110814"/>
                <a:gd name="connsiteY6-48" fmla="*/ 0 h 265592"/>
                <a:gd name="connsiteX0-49" fmla="*/ 0 w 1110814"/>
                <a:gd name="connsiteY0-50" fmla="*/ 2444 h 268036"/>
                <a:gd name="connsiteX1-51" fmla="*/ 956915 w 1110814"/>
                <a:gd name="connsiteY1-52" fmla="*/ 0 h 268036"/>
                <a:gd name="connsiteX2-53" fmla="*/ 1110814 w 1110814"/>
                <a:gd name="connsiteY2-54" fmla="*/ 2444 h 268036"/>
                <a:gd name="connsiteX3-55" fmla="*/ 1110814 w 1110814"/>
                <a:gd name="connsiteY3-56" fmla="*/ 258260 h 268036"/>
                <a:gd name="connsiteX4-57" fmla="*/ 879318 w 1110814"/>
                <a:gd name="connsiteY4-58" fmla="*/ 268036 h 268036"/>
                <a:gd name="connsiteX5-59" fmla="*/ 113780 w 1110814"/>
                <a:gd name="connsiteY5-60" fmla="*/ 256380 h 268036"/>
                <a:gd name="connsiteX6-61" fmla="*/ 6173 w 1110814"/>
                <a:gd name="connsiteY6-62" fmla="*/ 162270 h 268036"/>
                <a:gd name="connsiteX7" fmla="*/ 0 w 1110814"/>
                <a:gd name="connsiteY7" fmla="*/ 2444 h 268036"/>
                <a:gd name="connsiteX0-63" fmla="*/ 0 w 1110814"/>
                <a:gd name="connsiteY0-64" fmla="*/ 2444 h 268036"/>
                <a:gd name="connsiteX1-65" fmla="*/ 956915 w 1110814"/>
                <a:gd name="connsiteY1-66" fmla="*/ 0 h 268036"/>
                <a:gd name="connsiteX2-67" fmla="*/ 1110814 w 1110814"/>
                <a:gd name="connsiteY2-68" fmla="*/ 258260 h 268036"/>
                <a:gd name="connsiteX3-69" fmla="*/ 879318 w 1110814"/>
                <a:gd name="connsiteY3-70" fmla="*/ 268036 h 268036"/>
                <a:gd name="connsiteX4-71" fmla="*/ 113780 w 1110814"/>
                <a:gd name="connsiteY4-72" fmla="*/ 256380 h 268036"/>
                <a:gd name="connsiteX5-73" fmla="*/ 6173 w 1110814"/>
                <a:gd name="connsiteY5-74" fmla="*/ 162270 h 268036"/>
                <a:gd name="connsiteX6-75" fmla="*/ 0 w 1110814"/>
                <a:gd name="connsiteY6-76" fmla="*/ 2444 h 268036"/>
                <a:gd name="connsiteX0-77" fmla="*/ 0 w 956915"/>
                <a:gd name="connsiteY0-78" fmla="*/ 2444 h 268036"/>
                <a:gd name="connsiteX1-79" fmla="*/ 956915 w 956915"/>
                <a:gd name="connsiteY1-80" fmla="*/ 0 h 268036"/>
                <a:gd name="connsiteX2-81" fmla="*/ 879318 w 956915"/>
                <a:gd name="connsiteY2-82" fmla="*/ 268036 h 268036"/>
                <a:gd name="connsiteX3-83" fmla="*/ 113780 w 956915"/>
                <a:gd name="connsiteY3-84" fmla="*/ 256380 h 268036"/>
                <a:gd name="connsiteX4-85" fmla="*/ 6173 w 956915"/>
                <a:gd name="connsiteY4-86" fmla="*/ 162270 h 268036"/>
                <a:gd name="connsiteX5-87" fmla="*/ 0 w 956915"/>
                <a:gd name="connsiteY5-88" fmla="*/ 2444 h 2680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56915" h="268036">
                  <a:moveTo>
                    <a:pt x="0" y="2444"/>
                  </a:moveTo>
                  <a:lnTo>
                    <a:pt x="956915" y="0"/>
                  </a:lnTo>
                  <a:lnTo>
                    <a:pt x="879318" y="268036"/>
                  </a:lnTo>
                  <a:lnTo>
                    <a:pt x="113780" y="256380"/>
                  </a:lnTo>
                  <a:lnTo>
                    <a:pt x="6173" y="162270"/>
                  </a:lnTo>
                  <a:lnTo>
                    <a:pt x="0" y="24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4F0FFA8B-027D-4907-BD45-6D7DA3A32AB4}"/>
                </a:ext>
              </a:extLst>
            </p:cNvPr>
            <p:cNvSpPr/>
            <p:nvPr/>
          </p:nvSpPr>
          <p:spPr>
            <a:xfrm>
              <a:off x="1190612" y="4484011"/>
              <a:ext cx="237273"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684852D6-5405-4825-884C-51423C5D5E28}"/>
                </a:ext>
              </a:extLst>
            </p:cNvPr>
            <p:cNvSpPr/>
            <p:nvPr/>
          </p:nvSpPr>
          <p:spPr>
            <a:xfrm>
              <a:off x="1640573" y="4484011"/>
              <a:ext cx="237273"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40438F7C-8821-4EEC-A9EB-A289F7E02FA9}"/>
                </a:ext>
              </a:extLst>
            </p:cNvPr>
            <p:cNvSpPr/>
            <p:nvPr/>
          </p:nvSpPr>
          <p:spPr>
            <a:xfrm>
              <a:off x="1190612" y="50436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54AED1AD-0F13-46D7-A52D-7FD2AB79B493}"/>
                </a:ext>
              </a:extLst>
            </p:cNvPr>
            <p:cNvSpPr/>
            <p:nvPr/>
          </p:nvSpPr>
          <p:spPr>
            <a:xfrm>
              <a:off x="1643048" y="50436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72">
              <a:extLst>
                <a:ext uri="{FF2B5EF4-FFF2-40B4-BE49-F238E27FC236}">
                  <a16:creationId xmlns:a16="http://schemas.microsoft.com/office/drawing/2014/main" id="{C1B9D69F-A7CB-4F30-9AFD-6E84719C1739}"/>
                </a:ext>
              </a:extLst>
            </p:cNvPr>
            <p:cNvSpPr/>
            <p:nvPr/>
          </p:nvSpPr>
          <p:spPr>
            <a:xfrm>
              <a:off x="885824" y="2647950"/>
              <a:ext cx="1247775" cy="3429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00A54E2A-7544-4F06-909E-4B6911A67D5C}"/>
              </a:ext>
            </a:extLst>
          </p:cNvPr>
          <p:cNvGrpSpPr/>
          <p:nvPr/>
        </p:nvGrpSpPr>
        <p:grpSpPr>
          <a:xfrm>
            <a:off x="1421912" y="2109458"/>
            <a:ext cx="1679723" cy="2663080"/>
            <a:chOff x="1465061" y="2029944"/>
            <a:chExt cx="2170773" cy="3441605"/>
          </a:xfrm>
          <a:solidFill>
            <a:srgbClr val="97B9A1"/>
          </a:solidFill>
        </p:grpSpPr>
        <p:grpSp>
          <p:nvGrpSpPr>
            <p:cNvPr id="54" name="组合 53">
              <a:extLst>
                <a:ext uri="{FF2B5EF4-FFF2-40B4-BE49-F238E27FC236}">
                  <a16:creationId xmlns:a16="http://schemas.microsoft.com/office/drawing/2014/main" id="{ACD7C042-AEC6-46E4-8702-B64DC7D3E899}"/>
                </a:ext>
              </a:extLst>
            </p:cNvPr>
            <p:cNvGrpSpPr/>
            <p:nvPr/>
          </p:nvGrpSpPr>
          <p:grpSpPr>
            <a:xfrm>
              <a:off x="1975112" y="2029944"/>
              <a:ext cx="1660722" cy="3441605"/>
              <a:chOff x="808290" y="1824097"/>
              <a:chExt cx="1660722" cy="3441605"/>
            </a:xfrm>
            <a:grpFill/>
            <a:effectLst>
              <a:outerShdw blurRad="50800" dist="38100" dir="18900000" algn="bl" rotWithShape="0">
                <a:prstClr val="black">
                  <a:alpha val="40000"/>
                </a:prstClr>
              </a:outerShdw>
            </a:effectLst>
          </p:grpSpPr>
          <p:sp>
            <p:nvSpPr>
              <p:cNvPr id="58" name="椭圆 57">
                <a:extLst>
                  <a:ext uri="{FF2B5EF4-FFF2-40B4-BE49-F238E27FC236}">
                    <a16:creationId xmlns:a16="http://schemas.microsoft.com/office/drawing/2014/main" id="{AB45EC56-1B5E-40D9-B3CF-70D69325FED0}"/>
                  </a:ext>
                </a:extLst>
              </p:cNvPr>
              <p:cNvSpPr/>
              <p:nvPr/>
            </p:nvSpPr>
            <p:spPr>
              <a:xfrm>
                <a:off x="1145286" y="1824097"/>
                <a:ext cx="704850" cy="704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22">
                <a:extLst>
                  <a:ext uri="{FF2B5EF4-FFF2-40B4-BE49-F238E27FC236}">
                    <a16:creationId xmlns:a16="http://schemas.microsoft.com/office/drawing/2014/main" id="{8814E89F-87BB-44A0-BF07-0753F78753C9}"/>
                  </a:ext>
                </a:extLst>
              </p:cNvPr>
              <p:cNvSpPr/>
              <p:nvPr/>
            </p:nvSpPr>
            <p:spPr>
              <a:xfrm>
                <a:off x="1048559" y="2654299"/>
                <a:ext cx="951517" cy="1542503"/>
              </a:xfrm>
              <a:custGeom>
                <a:avLst/>
                <a:gdLst>
                  <a:gd name="connsiteX0" fmla="*/ 0 w 951517"/>
                  <a:gd name="connsiteY0" fmla="*/ 0 h 1548853"/>
                  <a:gd name="connsiteX1" fmla="*/ 951517 w 951517"/>
                  <a:gd name="connsiteY1" fmla="*/ 0 h 1548853"/>
                  <a:gd name="connsiteX2" fmla="*/ 951517 w 951517"/>
                  <a:gd name="connsiteY2" fmla="*/ 1548853 h 1548853"/>
                  <a:gd name="connsiteX3" fmla="*/ 0 w 951517"/>
                  <a:gd name="connsiteY3" fmla="*/ 1548853 h 1548853"/>
                  <a:gd name="connsiteX4" fmla="*/ 0 w 951517"/>
                  <a:gd name="connsiteY4" fmla="*/ 0 h 1548853"/>
                  <a:gd name="connsiteX0-1" fmla="*/ 76200 w 951517"/>
                  <a:gd name="connsiteY0-2" fmla="*/ 12700 h 1548853"/>
                  <a:gd name="connsiteX1-3" fmla="*/ 951517 w 951517"/>
                  <a:gd name="connsiteY1-4" fmla="*/ 0 h 1548853"/>
                  <a:gd name="connsiteX2-5" fmla="*/ 951517 w 951517"/>
                  <a:gd name="connsiteY2-6" fmla="*/ 1548853 h 1548853"/>
                  <a:gd name="connsiteX3-7" fmla="*/ 0 w 951517"/>
                  <a:gd name="connsiteY3-8" fmla="*/ 1548853 h 1548853"/>
                  <a:gd name="connsiteX4-9" fmla="*/ 76200 w 951517"/>
                  <a:gd name="connsiteY4-10" fmla="*/ 12700 h 1548853"/>
                  <a:gd name="connsiteX0-11" fmla="*/ 76200 w 951517"/>
                  <a:gd name="connsiteY0-12" fmla="*/ 25400 h 1561553"/>
                  <a:gd name="connsiteX1-13" fmla="*/ 875317 w 951517"/>
                  <a:gd name="connsiteY1-14" fmla="*/ 0 h 1561553"/>
                  <a:gd name="connsiteX2-15" fmla="*/ 951517 w 951517"/>
                  <a:gd name="connsiteY2-16" fmla="*/ 1561553 h 1561553"/>
                  <a:gd name="connsiteX3-17" fmla="*/ 0 w 951517"/>
                  <a:gd name="connsiteY3-18" fmla="*/ 1561553 h 1561553"/>
                  <a:gd name="connsiteX4-19" fmla="*/ 76200 w 951517"/>
                  <a:gd name="connsiteY4-20" fmla="*/ 25400 h 1561553"/>
                  <a:gd name="connsiteX0-21" fmla="*/ 76200 w 951517"/>
                  <a:gd name="connsiteY0-22" fmla="*/ 6350 h 1542503"/>
                  <a:gd name="connsiteX1-23" fmla="*/ 875317 w 951517"/>
                  <a:gd name="connsiteY1-24" fmla="*/ 0 h 1542503"/>
                  <a:gd name="connsiteX2-25" fmla="*/ 951517 w 951517"/>
                  <a:gd name="connsiteY2-26" fmla="*/ 1542503 h 1542503"/>
                  <a:gd name="connsiteX3-27" fmla="*/ 0 w 951517"/>
                  <a:gd name="connsiteY3-28" fmla="*/ 1542503 h 1542503"/>
                  <a:gd name="connsiteX4-29" fmla="*/ 76200 w 951517"/>
                  <a:gd name="connsiteY4-30" fmla="*/ 6350 h 154250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1517" h="1542503">
                    <a:moveTo>
                      <a:pt x="76200" y="6350"/>
                    </a:moveTo>
                    <a:lnTo>
                      <a:pt x="875317" y="0"/>
                    </a:lnTo>
                    <a:lnTo>
                      <a:pt x="951517" y="1542503"/>
                    </a:lnTo>
                    <a:lnTo>
                      <a:pt x="0" y="1542503"/>
                    </a:lnTo>
                    <a:lnTo>
                      <a:pt x="76200" y="6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9">
                <a:extLst>
                  <a:ext uri="{FF2B5EF4-FFF2-40B4-BE49-F238E27FC236}">
                    <a16:creationId xmlns:a16="http://schemas.microsoft.com/office/drawing/2014/main" id="{27129DCE-DD9D-4737-A316-BBD0BFA6CEE0}"/>
                  </a:ext>
                </a:extLst>
              </p:cNvPr>
              <p:cNvSpPr/>
              <p:nvPr/>
            </p:nvSpPr>
            <p:spPr>
              <a:xfrm rot="4314963">
                <a:off x="1616860" y="3091304"/>
                <a:ext cx="1112400" cy="255600"/>
              </a:xfrm>
              <a:custGeom>
                <a:avLst/>
                <a:gdLst>
                  <a:gd name="connsiteX0" fmla="*/ 0 w 1112400"/>
                  <a:gd name="connsiteY0" fmla="*/ 0 h 255600"/>
                  <a:gd name="connsiteX1" fmla="*/ 1112400 w 1112400"/>
                  <a:gd name="connsiteY1" fmla="*/ 0 h 255600"/>
                  <a:gd name="connsiteX2" fmla="*/ 1112400 w 1112400"/>
                  <a:gd name="connsiteY2" fmla="*/ 255600 h 255600"/>
                  <a:gd name="connsiteX3" fmla="*/ 0 w 1112400"/>
                  <a:gd name="connsiteY3" fmla="*/ 255600 h 255600"/>
                  <a:gd name="connsiteX4" fmla="*/ 0 w 1112400"/>
                  <a:gd name="connsiteY4" fmla="*/ 0 h 255600"/>
                  <a:gd name="connsiteX0-1" fmla="*/ 2280 w 1114680"/>
                  <a:gd name="connsiteY0-2" fmla="*/ 0 h 255600"/>
                  <a:gd name="connsiteX1-3" fmla="*/ 1114680 w 1114680"/>
                  <a:gd name="connsiteY1-4" fmla="*/ 0 h 255600"/>
                  <a:gd name="connsiteX2-5" fmla="*/ 1114680 w 1114680"/>
                  <a:gd name="connsiteY2-6" fmla="*/ 255600 h 255600"/>
                  <a:gd name="connsiteX3-7" fmla="*/ 2280 w 1114680"/>
                  <a:gd name="connsiteY3-8" fmla="*/ 255600 h 255600"/>
                  <a:gd name="connsiteX4-9" fmla="*/ 0 w 1114680"/>
                  <a:gd name="connsiteY4-10" fmla="*/ 76902 h 255600"/>
                  <a:gd name="connsiteX5" fmla="*/ 2280 w 1114680"/>
                  <a:gd name="connsiteY5" fmla="*/ 0 h 255600"/>
                  <a:gd name="connsiteX0-11" fmla="*/ 2280 w 1114680"/>
                  <a:gd name="connsiteY0-12" fmla="*/ 1909 h 257509"/>
                  <a:gd name="connsiteX1-13" fmla="*/ 80845 w 1114680"/>
                  <a:gd name="connsiteY1-14" fmla="*/ 0 h 257509"/>
                  <a:gd name="connsiteX2-15" fmla="*/ 1114680 w 1114680"/>
                  <a:gd name="connsiteY2-16" fmla="*/ 1909 h 257509"/>
                  <a:gd name="connsiteX3-17" fmla="*/ 1114680 w 1114680"/>
                  <a:gd name="connsiteY3-18" fmla="*/ 257509 h 257509"/>
                  <a:gd name="connsiteX4-19" fmla="*/ 2280 w 1114680"/>
                  <a:gd name="connsiteY4-20" fmla="*/ 257509 h 257509"/>
                  <a:gd name="connsiteX5-21" fmla="*/ 0 w 1114680"/>
                  <a:gd name="connsiteY5-22" fmla="*/ 78811 h 257509"/>
                  <a:gd name="connsiteX6" fmla="*/ 2280 w 1114680"/>
                  <a:gd name="connsiteY6" fmla="*/ 1909 h 257509"/>
                  <a:gd name="connsiteX0-23" fmla="*/ 0 w 1114680"/>
                  <a:gd name="connsiteY0-24" fmla="*/ 78811 h 257509"/>
                  <a:gd name="connsiteX1-25" fmla="*/ 80845 w 1114680"/>
                  <a:gd name="connsiteY1-26" fmla="*/ 0 h 257509"/>
                  <a:gd name="connsiteX2-27" fmla="*/ 1114680 w 1114680"/>
                  <a:gd name="connsiteY2-28" fmla="*/ 1909 h 257509"/>
                  <a:gd name="connsiteX3-29" fmla="*/ 1114680 w 1114680"/>
                  <a:gd name="connsiteY3-30" fmla="*/ 257509 h 257509"/>
                  <a:gd name="connsiteX4-31" fmla="*/ 2280 w 1114680"/>
                  <a:gd name="connsiteY4-32" fmla="*/ 257509 h 257509"/>
                  <a:gd name="connsiteX5-33" fmla="*/ 0 w 1114680"/>
                  <a:gd name="connsiteY5-34" fmla="*/ 78811 h 257509"/>
                  <a:gd name="connsiteX0-35" fmla="*/ 0 w 1114680"/>
                  <a:gd name="connsiteY0-36" fmla="*/ 78811 h 257509"/>
                  <a:gd name="connsiteX1-37" fmla="*/ 80845 w 1114680"/>
                  <a:gd name="connsiteY1-38" fmla="*/ 0 h 257509"/>
                  <a:gd name="connsiteX2-39" fmla="*/ 1114680 w 1114680"/>
                  <a:gd name="connsiteY2-40" fmla="*/ 1909 h 257509"/>
                  <a:gd name="connsiteX3-41" fmla="*/ 1114680 w 1114680"/>
                  <a:gd name="connsiteY3-42" fmla="*/ 257509 h 257509"/>
                  <a:gd name="connsiteX4-43" fmla="*/ 2280 w 1114680"/>
                  <a:gd name="connsiteY4-44" fmla="*/ 257509 h 257509"/>
                  <a:gd name="connsiteX5-45" fmla="*/ 6151 w 1114680"/>
                  <a:gd name="connsiteY5-46" fmla="*/ 131349 h 257509"/>
                  <a:gd name="connsiteX6-47" fmla="*/ 0 w 1114680"/>
                  <a:gd name="connsiteY6-48" fmla="*/ 78811 h 257509"/>
                  <a:gd name="connsiteX0-49" fmla="*/ 0 w 1114680"/>
                  <a:gd name="connsiteY0-50" fmla="*/ 78811 h 257509"/>
                  <a:gd name="connsiteX1-51" fmla="*/ 80845 w 1114680"/>
                  <a:gd name="connsiteY1-52" fmla="*/ 0 h 257509"/>
                  <a:gd name="connsiteX2-53" fmla="*/ 148437 w 1114680"/>
                  <a:gd name="connsiteY2-54" fmla="*/ 2462 h 257509"/>
                  <a:gd name="connsiteX3-55" fmla="*/ 1114680 w 1114680"/>
                  <a:gd name="connsiteY3-56" fmla="*/ 1909 h 257509"/>
                  <a:gd name="connsiteX4-57" fmla="*/ 1114680 w 1114680"/>
                  <a:gd name="connsiteY4-58" fmla="*/ 257509 h 257509"/>
                  <a:gd name="connsiteX5-59" fmla="*/ 2280 w 1114680"/>
                  <a:gd name="connsiteY5-60" fmla="*/ 257509 h 257509"/>
                  <a:gd name="connsiteX6-61" fmla="*/ 6151 w 1114680"/>
                  <a:gd name="connsiteY6-62" fmla="*/ 131349 h 257509"/>
                  <a:gd name="connsiteX7" fmla="*/ 0 w 1114680"/>
                  <a:gd name="connsiteY7" fmla="*/ 78811 h 257509"/>
                  <a:gd name="connsiteX0-63" fmla="*/ 0 w 1114680"/>
                  <a:gd name="connsiteY0-64" fmla="*/ 76902 h 255600"/>
                  <a:gd name="connsiteX1-65" fmla="*/ 148437 w 1114680"/>
                  <a:gd name="connsiteY1-66" fmla="*/ 553 h 255600"/>
                  <a:gd name="connsiteX2-67" fmla="*/ 1114680 w 1114680"/>
                  <a:gd name="connsiteY2-68" fmla="*/ 0 h 255600"/>
                  <a:gd name="connsiteX3-69" fmla="*/ 1114680 w 1114680"/>
                  <a:gd name="connsiteY3-70" fmla="*/ 255600 h 255600"/>
                  <a:gd name="connsiteX4-71" fmla="*/ 2280 w 1114680"/>
                  <a:gd name="connsiteY4-72" fmla="*/ 255600 h 255600"/>
                  <a:gd name="connsiteX5-73" fmla="*/ 6151 w 1114680"/>
                  <a:gd name="connsiteY5-74" fmla="*/ 129440 h 255600"/>
                  <a:gd name="connsiteX6-75" fmla="*/ 0 w 1114680"/>
                  <a:gd name="connsiteY6-76" fmla="*/ 76902 h 255600"/>
                  <a:gd name="connsiteX0-77" fmla="*/ 3871 w 1112400"/>
                  <a:gd name="connsiteY0-78" fmla="*/ 129440 h 255600"/>
                  <a:gd name="connsiteX1-79" fmla="*/ 146157 w 1112400"/>
                  <a:gd name="connsiteY1-80" fmla="*/ 553 h 255600"/>
                  <a:gd name="connsiteX2-81" fmla="*/ 1112400 w 1112400"/>
                  <a:gd name="connsiteY2-82" fmla="*/ 0 h 255600"/>
                  <a:gd name="connsiteX3-83" fmla="*/ 1112400 w 1112400"/>
                  <a:gd name="connsiteY3-84" fmla="*/ 255600 h 255600"/>
                  <a:gd name="connsiteX4-85" fmla="*/ 0 w 1112400"/>
                  <a:gd name="connsiteY4-86" fmla="*/ 255600 h 255600"/>
                  <a:gd name="connsiteX5-87" fmla="*/ 3871 w 1112400"/>
                  <a:gd name="connsiteY5-88" fmla="*/ 129440 h 255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12400" h="255600">
                    <a:moveTo>
                      <a:pt x="3871" y="129440"/>
                    </a:moveTo>
                    <a:lnTo>
                      <a:pt x="146157" y="553"/>
                    </a:lnTo>
                    <a:lnTo>
                      <a:pt x="1112400" y="0"/>
                    </a:lnTo>
                    <a:lnTo>
                      <a:pt x="1112400" y="255600"/>
                    </a:lnTo>
                    <a:lnTo>
                      <a:pt x="0" y="255600"/>
                    </a:lnTo>
                    <a:lnTo>
                      <a:pt x="3871" y="129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10">
                <a:extLst>
                  <a:ext uri="{FF2B5EF4-FFF2-40B4-BE49-F238E27FC236}">
                    <a16:creationId xmlns:a16="http://schemas.microsoft.com/office/drawing/2014/main" id="{904A027F-E8B5-4A34-95D9-B82B2F70C61B}"/>
                  </a:ext>
                </a:extLst>
              </p:cNvPr>
              <p:cNvSpPr/>
              <p:nvPr/>
            </p:nvSpPr>
            <p:spPr>
              <a:xfrm rot="6530773">
                <a:off x="597309" y="2915731"/>
                <a:ext cx="666529" cy="244567"/>
              </a:xfrm>
              <a:custGeom>
                <a:avLst/>
                <a:gdLst>
                  <a:gd name="connsiteX0" fmla="*/ 0 w 1110814"/>
                  <a:gd name="connsiteY0" fmla="*/ 0 h 255816"/>
                  <a:gd name="connsiteX1" fmla="*/ 1110814 w 1110814"/>
                  <a:gd name="connsiteY1" fmla="*/ 0 h 255816"/>
                  <a:gd name="connsiteX2" fmla="*/ 1110814 w 1110814"/>
                  <a:gd name="connsiteY2" fmla="*/ 255816 h 255816"/>
                  <a:gd name="connsiteX3" fmla="*/ 0 w 1110814"/>
                  <a:gd name="connsiteY3" fmla="*/ 255816 h 255816"/>
                  <a:gd name="connsiteX4" fmla="*/ 0 w 1110814"/>
                  <a:gd name="connsiteY4" fmla="*/ 0 h 255816"/>
                  <a:gd name="connsiteX0-1" fmla="*/ 0 w 1110814"/>
                  <a:gd name="connsiteY0-2" fmla="*/ 0 h 255816"/>
                  <a:gd name="connsiteX1-3" fmla="*/ 1110814 w 1110814"/>
                  <a:gd name="connsiteY1-4" fmla="*/ 0 h 255816"/>
                  <a:gd name="connsiteX2-5" fmla="*/ 1110814 w 1110814"/>
                  <a:gd name="connsiteY2-6" fmla="*/ 255816 h 255816"/>
                  <a:gd name="connsiteX3-7" fmla="*/ 113780 w 1110814"/>
                  <a:gd name="connsiteY3-8" fmla="*/ 253936 h 255816"/>
                  <a:gd name="connsiteX4-9" fmla="*/ 0 w 1110814"/>
                  <a:gd name="connsiteY4-10" fmla="*/ 255816 h 255816"/>
                  <a:gd name="connsiteX5" fmla="*/ 0 w 1110814"/>
                  <a:gd name="connsiteY5" fmla="*/ 0 h 255816"/>
                  <a:gd name="connsiteX0-11" fmla="*/ 0 w 1110814"/>
                  <a:gd name="connsiteY0-12" fmla="*/ 0 h 255816"/>
                  <a:gd name="connsiteX1-13" fmla="*/ 1110814 w 1110814"/>
                  <a:gd name="connsiteY1-14" fmla="*/ 0 h 255816"/>
                  <a:gd name="connsiteX2-15" fmla="*/ 1110814 w 1110814"/>
                  <a:gd name="connsiteY2-16" fmla="*/ 255816 h 255816"/>
                  <a:gd name="connsiteX3-17" fmla="*/ 113780 w 1110814"/>
                  <a:gd name="connsiteY3-18" fmla="*/ 253936 h 255816"/>
                  <a:gd name="connsiteX4-19" fmla="*/ 0 w 1110814"/>
                  <a:gd name="connsiteY4-20" fmla="*/ 255816 h 255816"/>
                  <a:gd name="connsiteX5-21" fmla="*/ 6173 w 1110814"/>
                  <a:gd name="connsiteY5-22" fmla="*/ 159826 h 255816"/>
                  <a:gd name="connsiteX6" fmla="*/ 0 w 1110814"/>
                  <a:gd name="connsiteY6" fmla="*/ 0 h 255816"/>
                  <a:gd name="connsiteX0-23" fmla="*/ 0 w 1110814"/>
                  <a:gd name="connsiteY0-24" fmla="*/ 0 h 255816"/>
                  <a:gd name="connsiteX1-25" fmla="*/ 1110814 w 1110814"/>
                  <a:gd name="connsiteY1-26" fmla="*/ 0 h 255816"/>
                  <a:gd name="connsiteX2-27" fmla="*/ 1110814 w 1110814"/>
                  <a:gd name="connsiteY2-28" fmla="*/ 255816 h 255816"/>
                  <a:gd name="connsiteX3-29" fmla="*/ 113780 w 1110814"/>
                  <a:gd name="connsiteY3-30" fmla="*/ 253936 h 255816"/>
                  <a:gd name="connsiteX4-31" fmla="*/ 6173 w 1110814"/>
                  <a:gd name="connsiteY4-32" fmla="*/ 159826 h 255816"/>
                  <a:gd name="connsiteX5-33" fmla="*/ 0 w 1110814"/>
                  <a:gd name="connsiteY5-34" fmla="*/ 0 h 255816"/>
                  <a:gd name="connsiteX0-35" fmla="*/ 0 w 1178759"/>
                  <a:gd name="connsiteY0-36" fmla="*/ 0 h 255515"/>
                  <a:gd name="connsiteX1-37" fmla="*/ 1110814 w 1178759"/>
                  <a:gd name="connsiteY1-38" fmla="*/ 0 h 255515"/>
                  <a:gd name="connsiteX2-39" fmla="*/ 1178760 w 1178759"/>
                  <a:gd name="connsiteY2-40" fmla="*/ 255515 h 255515"/>
                  <a:gd name="connsiteX3-41" fmla="*/ 113780 w 1178759"/>
                  <a:gd name="connsiteY3-42" fmla="*/ 253936 h 255515"/>
                  <a:gd name="connsiteX4-43" fmla="*/ 6173 w 1178759"/>
                  <a:gd name="connsiteY4-44" fmla="*/ 159826 h 255515"/>
                  <a:gd name="connsiteX5-45" fmla="*/ 0 w 1178759"/>
                  <a:gd name="connsiteY5-46" fmla="*/ 0 h 255515"/>
                  <a:gd name="connsiteX0-47" fmla="*/ 0 w 1178761"/>
                  <a:gd name="connsiteY0-48" fmla="*/ 1540 h 257055"/>
                  <a:gd name="connsiteX1-49" fmla="*/ 985090 w 1178761"/>
                  <a:gd name="connsiteY1-50" fmla="*/ 0 h 257055"/>
                  <a:gd name="connsiteX2-51" fmla="*/ 1178760 w 1178761"/>
                  <a:gd name="connsiteY2-52" fmla="*/ 257055 h 257055"/>
                  <a:gd name="connsiteX3-53" fmla="*/ 113780 w 1178761"/>
                  <a:gd name="connsiteY3-54" fmla="*/ 255476 h 257055"/>
                  <a:gd name="connsiteX4-55" fmla="*/ 6173 w 1178761"/>
                  <a:gd name="connsiteY4-56" fmla="*/ 161366 h 257055"/>
                  <a:gd name="connsiteX5-57" fmla="*/ 0 w 1178761"/>
                  <a:gd name="connsiteY5-58" fmla="*/ 1540 h 257055"/>
                  <a:gd name="connsiteX0-59" fmla="*/ 0 w 1127678"/>
                  <a:gd name="connsiteY0-60" fmla="*/ 1540 h 255476"/>
                  <a:gd name="connsiteX1-61" fmla="*/ 985090 w 1127678"/>
                  <a:gd name="connsiteY1-62" fmla="*/ 0 h 255476"/>
                  <a:gd name="connsiteX2-63" fmla="*/ 1127678 w 1127678"/>
                  <a:gd name="connsiteY2-64" fmla="*/ 246792 h 255476"/>
                  <a:gd name="connsiteX3-65" fmla="*/ 113780 w 1127678"/>
                  <a:gd name="connsiteY3-66" fmla="*/ 255476 h 255476"/>
                  <a:gd name="connsiteX4-67" fmla="*/ 6173 w 1127678"/>
                  <a:gd name="connsiteY4-68" fmla="*/ 161366 h 255476"/>
                  <a:gd name="connsiteX5-69" fmla="*/ 0 w 1127678"/>
                  <a:gd name="connsiteY5-70" fmla="*/ 1540 h 2554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27678" h="255476">
                    <a:moveTo>
                      <a:pt x="0" y="1540"/>
                    </a:moveTo>
                    <a:lnTo>
                      <a:pt x="985090" y="0"/>
                    </a:lnTo>
                    <a:lnTo>
                      <a:pt x="1127678" y="246792"/>
                    </a:lnTo>
                    <a:lnTo>
                      <a:pt x="113780" y="255476"/>
                    </a:lnTo>
                    <a:lnTo>
                      <a:pt x="6173" y="161366"/>
                    </a:lnTo>
                    <a:lnTo>
                      <a:pt x="0" y="15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C4F87095-DBD2-4756-A8B1-9985206B6B58}"/>
                  </a:ext>
                </a:extLst>
              </p:cNvPr>
              <p:cNvSpPr/>
              <p:nvPr/>
            </p:nvSpPr>
            <p:spPr>
              <a:xfrm>
                <a:off x="1193383" y="4009408"/>
                <a:ext cx="225670" cy="114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a:extLst>
                  <a:ext uri="{FF2B5EF4-FFF2-40B4-BE49-F238E27FC236}">
                    <a16:creationId xmlns:a16="http://schemas.microsoft.com/office/drawing/2014/main" id="{67A3BA25-6C30-4346-8BE7-0F394D6179A1}"/>
                  </a:ext>
                </a:extLst>
              </p:cNvPr>
              <p:cNvSpPr/>
              <p:nvPr/>
            </p:nvSpPr>
            <p:spPr>
              <a:xfrm>
                <a:off x="1612863" y="4009408"/>
                <a:ext cx="236565" cy="114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98EE6F73-4C09-411A-ABC7-8FCB583097F5}"/>
                  </a:ext>
                </a:extLst>
              </p:cNvPr>
              <p:cNvSpPr/>
              <p:nvPr/>
            </p:nvSpPr>
            <p:spPr>
              <a:xfrm>
                <a:off x="2216598" y="3613530"/>
                <a:ext cx="252414" cy="252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E66C221D-12BC-4C37-821A-D25C7F2EBED1}"/>
                  </a:ext>
                </a:extLst>
              </p:cNvPr>
              <p:cNvSpPr/>
              <p:nvPr/>
            </p:nvSpPr>
            <p:spPr>
              <a:xfrm>
                <a:off x="1193382" y="50309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42BED44E-D7C5-428E-8F32-D0AFB498F78F}"/>
                  </a:ext>
                </a:extLst>
              </p:cNvPr>
              <p:cNvSpPr/>
              <p:nvPr/>
            </p:nvSpPr>
            <p:spPr>
              <a:xfrm>
                <a:off x="1615338" y="50309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84">
                <a:extLst>
                  <a:ext uri="{FF2B5EF4-FFF2-40B4-BE49-F238E27FC236}">
                    <a16:creationId xmlns:a16="http://schemas.microsoft.com/office/drawing/2014/main" id="{5B7C3F46-B02E-431B-9D3E-97D0F16A1DEE}"/>
                  </a:ext>
                </a:extLst>
              </p:cNvPr>
              <p:cNvSpPr/>
              <p:nvPr/>
            </p:nvSpPr>
            <p:spPr>
              <a:xfrm>
                <a:off x="885825" y="2647950"/>
                <a:ext cx="1280914" cy="3429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a:extLst>
                <a:ext uri="{FF2B5EF4-FFF2-40B4-BE49-F238E27FC236}">
                  <a16:creationId xmlns:a16="http://schemas.microsoft.com/office/drawing/2014/main" id="{E71B3132-C711-4746-BC67-935146FFE92E}"/>
                </a:ext>
              </a:extLst>
            </p:cNvPr>
            <p:cNvGrpSpPr/>
            <p:nvPr/>
          </p:nvGrpSpPr>
          <p:grpSpPr>
            <a:xfrm>
              <a:off x="1465061" y="2596941"/>
              <a:ext cx="476348" cy="1050456"/>
              <a:chOff x="6065102" y="2280650"/>
              <a:chExt cx="476348" cy="1050456"/>
            </a:xfrm>
            <a:grpFill/>
            <a:effectLst>
              <a:outerShdw blurRad="50800" dist="38100" dir="18900000" algn="bl" rotWithShape="0">
                <a:prstClr val="black">
                  <a:alpha val="40000"/>
                </a:prstClr>
              </a:outerShdw>
            </a:effectLst>
          </p:grpSpPr>
          <p:sp>
            <p:nvSpPr>
              <p:cNvPr id="56" name="矩形 10">
                <a:extLst>
                  <a:ext uri="{FF2B5EF4-FFF2-40B4-BE49-F238E27FC236}">
                    <a16:creationId xmlns:a16="http://schemas.microsoft.com/office/drawing/2014/main" id="{A6B6C838-A329-4631-A139-640F88B7884D}"/>
                  </a:ext>
                </a:extLst>
              </p:cNvPr>
              <p:cNvSpPr/>
              <p:nvPr/>
            </p:nvSpPr>
            <p:spPr>
              <a:xfrm rot="3715739">
                <a:off x="5926531" y="2716186"/>
                <a:ext cx="974666" cy="255173"/>
              </a:xfrm>
              <a:custGeom>
                <a:avLst/>
                <a:gdLst>
                  <a:gd name="connsiteX0" fmla="*/ 0 w 1110814"/>
                  <a:gd name="connsiteY0" fmla="*/ 0 h 255816"/>
                  <a:gd name="connsiteX1" fmla="*/ 1110814 w 1110814"/>
                  <a:gd name="connsiteY1" fmla="*/ 0 h 255816"/>
                  <a:gd name="connsiteX2" fmla="*/ 1110814 w 1110814"/>
                  <a:gd name="connsiteY2" fmla="*/ 255816 h 255816"/>
                  <a:gd name="connsiteX3" fmla="*/ 0 w 1110814"/>
                  <a:gd name="connsiteY3" fmla="*/ 255816 h 255816"/>
                  <a:gd name="connsiteX4" fmla="*/ 0 w 1110814"/>
                  <a:gd name="connsiteY4" fmla="*/ 0 h 255816"/>
                  <a:gd name="connsiteX0-1" fmla="*/ 0 w 1110814"/>
                  <a:gd name="connsiteY0-2" fmla="*/ 0 h 255816"/>
                  <a:gd name="connsiteX1-3" fmla="*/ 1110814 w 1110814"/>
                  <a:gd name="connsiteY1-4" fmla="*/ 0 h 255816"/>
                  <a:gd name="connsiteX2-5" fmla="*/ 1110814 w 1110814"/>
                  <a:gd name="connsiteY2-6" fmla="*/ 255816 h 255816"/>
                  <a:gd name="connsiteX3-7" fmla="*/ 113780 w 1110814"/>
                  <a:gd name="connsiteY3-8" fmla="*/ 253936 h 255816"/>
                  <a:gd name="connsiteX4-9" fmla="*/ 0 w 1110814"/>
                  <a:gd name="connsiteY4-10" fmla="*/ 255816 h 255816"/>
                  <a:gd name="connsiteX5" fmla="*/ 0 w 1110814"/>
                  <a:gd name="connsiteY5" fmla="*/ 0 h 255816"/>
                  <a:gd name="connsiteX0-11" fmla="*/ 0 w 1110814"/>
                  <a:gd name="connsiteY0-12" fmla="*/ 0 h 255816"/>
                  <a:gd name="connsiteX1-13" fmla="*/ 1110814 w 1110814"/>
                  <a:gd name="connsiteY1-14" fmla="*/ 0 h 255816"/>
                  <a:gd name="connsiteX2-15" fmla="*/ 1110814 w 1110814"/>
                  <a:gd name="connsiteY2-16" fmla="*/ 255816 h 255816"/>
                  <a:gd name="connsiteX3-17" fmla="*/ 113780 w 1110814"/>
                  <a:gd name="connsiteY3-18" fmla="*/ 253936 h 255816"/>
                  <a:gd name="connsiteX4-19" fmla="*/ 0 w 1110814"/>
                  <a:gd name="connsiteY4-20" fmla="*/ 255816 h 255816"/>
                  <a:gd name="connsiteX5-21" fmla="*/ 6173 w 1110814"/>
                  <a:gd name="connsiteY5-22" fmla="*/ 159826 h 255816"/>
                  <a:gd name="connsiteX6" fmla="*/ 0 w 1110814"/>
                  <a:gd name="connsiteY6" fmla="*/ 0 h 255816"/>
                  <a:gd name="connsiteX0-23" fmla="*/ 0 w 1110814"/>
                  <a:gd name="connsiteY0-24" fmla="*/ 0 h 255816"/>
                  <a:gd name="connsiteX1-25" fmla="*/ 1110814 w 1110814"/>
                  <a:gd name="connsiteY1-26" fmla="*/ 0 h 255816"/>
                  <a:gd name="connsiteX2-27" fmla="*/ 1110814 w 1110814"/>
                  <a:gd name="connsiteY2-28" fmla="*/ 255816 h 255816"/>
                  <a:gd name="connsiteX3-29" fmla="*/ 113780 w 1110814"/>
                  <a:gd name="connsiteY3-30" fmla="*/ 253936 h 255816"/>
                  <a:gd name="connsiteX4-31" fmla="*/ 6173 w 1110814"/>
                  <a:gd name="connsiteY4-32" fmla="*/ 159826 h 255816"/>
                  <a:gd name="connsiteX5-33" fmla="*/ 0 w 1110814"/>
                  <a:gd name="connsiteY5-34" fmla="*/ 0 h 255816"/>
                  <a:gd name="connsiteX0-35" fmla="*/ 0 w 1110814"/>
                  <a:gd name="connsiteY0-36" fmla="*/ 0 h 255816"/>
                  <a:gd name="connsiteX1-37" fmla="*/ 1110814 w 1110814"/>
                  <a:gd name="connsiteY1-38" fmla="*/ 0 h 255816"/>
                  <a:gd name="connsiteX2-39" fmla="*/ 1110814 w 1110814"/>
                  <a:gd name="connsiteY2-40" fmla="*/ 255816 h 255816"/>
                  <a:gd name="connsiteX3-41" fmla="*/ 1182 w 1110814"/>
                  <a:gd name="connsiteY3-42" fmla="*/ 253312 h 255816"/>
                  <a:gd name="connsiteX4-43" fmla="*/ 6173 w 1110814"/>
                  <a:gd name="connsiteY4-44" fmla="*/ 159826 h 255816"/>
                  <a:gd name="connsiteX5-45" fmla="*/ 0 w 1110814"/>
                  <a:gd name="connsiteY5-46" fmla="*/ 0 h 255816"/>
                  <a:gd name="connsiteX0-47" fmla="*/ 0 w 1332432"/>
                  <a:gd name="connsiteY0-48" fmla="*/ 5943 h 261759"/>
                  <a:gd name="connsiteX1-49" fmla="*/ 1332432 w 1332432"/>
                  <a:gd name="connsiteY1-50" fmla="*/ 0 h 261759"/>
                  <a:gd name="connsiteX2-51" fmla="*/ 1110814 w 1332432"/>
                  <a:gd name="connsiteY2-52" fmla="*/ 261759 h 261759"/>
                  <a:gd name="connsiteX3-53" fmla="*/ 1182 w 1332432"/>
                  <a:gd name="connsiteY3-54" fmla="*/ 259255 h 261759"/>
                  <a:gd name="connsiteX4-55" fmla="*/ 6173 w 1332432"/>
                  <a:gd name="connsiteY4-56" fmla="*/ 165769 h 261759"/>
                  <a:gd name="connsiteX5-57" fmla="*/ 0 w 1332432"/>
                  <a:gd name="connsiteY5-58" fmla="*/ 5943 h 261759"/>
                  <a:gd name="connsiteX0-59" fmla="*/ 0 w 1332432"/>
                  <a:gd name="connsiteY0-60" fmla="*/ 5943 h 264811"/>
                  <a:gd name="connsiteX1-61" fmla="*/ 1332432 w 1332432"/>
                  <a:gd name="connsiteY1-62" fmla="*/ 0 h 264811"/>
                  <a:gd name="connsiteX2-63" fmla="*/ 1152943 w 1332432"/>
                  <a:gd name="connsiteY2-64" fmla="*/ 264811 h 264811"/>
                  <a:gd name="connsiteX3-65" fmla="*/ 1182 w 1332432"/>
                  <a:gd name="connsiteY3-66" fmla="*/ 259255 h 264811"/>
                  <a:gd name="connsiteX4-67" fmla="*/ 6173 w 1332432"/>
                  <a:gd name="connsiteY4-68" fmla="*/ 165769 h 264811"/>
                  <a:gd name="connsiteX5-69" fmla="*/ 0 w 1332432"/>
                  <a:gd name="connsiteY5-70" fmla="*/ 5943 h 2648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32432" h="264811">
                    <a:moveTo>
                      <a:pt x="0" y="5943"/>
                    </a:moveTo>
                    <a:lnTo>
                      <a:pt x="1332432" y="0"/>
                    </a:lnTo>
                    <a:lnTo>
                      <a:pt x="1152943" y="264811"/>
                    </a:lnTo>
                    <a:lnTo>
                      <a:pt x="1182" y="259255"/>
                    </a:lnTo>
                    <a:lnTo>
                      <a:pt x="6173" y="165769"/>
                    </a:lnTo>
                    <a:lnTo>
                      <a:pt x="0" y="59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53498B32-9460-4295-B9B0-A25AE919F354}"/>
                  </a:ext>
                </a:extLst>
              </p:cNvPr>
              <p:cNvSpPr/>
              <p:nvPr/>
            </p:nvSpPr>
            <p:spPr>
              <a:xfrm>
                <a:off x="6065102" y="2280650"/>
                <a:ext cx="241793" cy="299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8" name="文本框 67">
            <a:extLst>
              <a:ext uri="{FF2B5EF4-FFF2-40B4-BE49-F238E27FC236}">
                <a16:creationId xmlns:a16="http://schemas.microsoft.com/office/drawing/2014/main" id="{55884868-3C2D-42BE-BD87-A6E1FB88F6C9}"/>
              </a:ext>
            </a:extLst>
          </p:cNvPr>
          <p:cNvSpPr txBox="1"/>
          <p:nvPr/>
        </p:nvSpPr>
        <p:spPr>
          <a:xfrm>
            <a:off x="4673590" y="1510505"/>
            <a:ext cx="1542410" cy="2215991"/>
          </a:xfrm>
          <a:prstGeom prst="rect">
            <a:avLst/>
          </a:prstGeom>
          <a:noFill/>
        </p:spPr>
        <p:txBody>
          <a:bodyPr wrap="none" rtlCol="0">
            <a:spAutoFit/>
          </a:bodyPr>
          <a:lstStyle/>
          <a:p>
            <a:r>
              <a:rPr lang="en-US" altLang="zh-CN" sz="13800" b="1" dirty="0">
                <a:latin typeface="Mistral" panose="03090702030407020403" pitchFamily="66" charset="0"/>
              </a:rPr>
              <a:t>VS</a:t>
            </a:r>
            <a:endParaRPr lang="zh-CN" altLang="en-US" sz="13800" b="1" dirty="0">
              <a:latin typeface="Mistral" panose="03090702030407020403" pitchFamily="66" charset="0"/>
            </a:endParaRPr>
          </a:p>
        </p:txBody>
      </p:sp>
      <p:sp>
        <p:nvSpPr>
          <p:cNvPr id="69" name="文本框 68">
            <a:extLst>
              <a:ext uri="{FF2B5EF4-FFF2-40B4-BE49-F238E27FC236}">
                <a16:creationId xmlns:a16="http://schemas.microsoft.com/office/drawing/2014/main" id="{6F77CDB7-363C-440E-ACD9-DE380D6E0F3A}"/>
              </a:ext>
            </a:extLst>
          </p:cNvPr>
          <p:cNvSpPr txBox="1"/>
          <p:nvPr/>
        </p:nvSpPr>
        <p:spPr>
          <a:xfrm>
            <a:off x="3424848" y="3337419"/>
            <a:ext cx="4298403" cy="2308324"/>
          </a:xfrm>
          <a:prstGeom prst="rect">
            <a:avLst/>
          </a:prstGeom>
          <a:noFill/>
        </p:spPr>
        <p:txBody>
          <a:bodyPr wrap="square" rtlCol="0">
            <a:spAutoFit/>
          </a:bodyPr>
          <a:lstStyle/>
          <a:p>
            <a:r>
              <a:rPr lang="en-US" altLang="zh-CN" sz="1600" b="1" dirty="0">
                <a:solidFill>
                  <a:schemeClr val="tx1">
                    <a:lumMod val="85000"/>
                    <a:lumOff val="15000"/>
                  </a:schemeClr>
                </a:solidFill>
                <a:latin typeface="Open Sans" panose="020B0606030504020204" pitchFamily="34" charset="0"/>
                <a:ea typeface="微软雅黑" panose="020B0503020204020204" pitchFamily="34" charset="-122"/>
              </a:rPr>
              <a:t>        ·</a:t>
            </a:r>
            <a:r>
              <a:rPr lang="zh-CN" altLang="en-US" sz="1600" b="1" dirty="0">
                <a:solidFill>
                  <a:schemeClr val="tx1">
                    <a:lumMod val="85000"/>
                    <a:lumOff val="15000"/>
                  </a:schemeClr>
                </a:solidFill>
                <a:latin typeface="Open Sans" panose="020B0606030504020204" pitchFamily="34" charset="0"/>
                <a:ea typeface="微软雅黑" panose="020B0503020204020204" pitchFamily="34" charset="-122"/>
              </a:rPr>
              <a:t>强连接关系通常代表者行动者彼此之间具有高度的互动，在某些存在的互动关系型态上较亲密，因此，透过强连接所产生的讯息通常是重复的，容易自成一个封闭的系统。</a:t>
            </a:r>
            <a:endParaRPr lang="en-US" altLang="zh-CN" sz="1600" b="1" dirty="0">
              <a:solidFill>
                <a:schemeClr val="tx1">
                  <a:lumMod val="85000"/>
                  <a:lumOff val="15000"/>
                </a:schemeClr>
              </a:solidFill>
              <a:latin typeface="Open Sans" panose="020B0606030504020204" pitchFamily="34" charset="0"/>
              <a:ea typeface="微软雅黑" panose="020B0503020204020204" pitchFamily="34" charset="-122"/>
            </a:endParaRPr>
          </a:p>
          <a:p>
            <a:endParaRPr lang="en-US" altLang="zh-CN" sz="1600" b="1" dirty="0">
              <a:solidFill>
                <a:schemeClr val="tx1">
                  <a:lumMod val="85000"/>
                  <a:lumOff val="15000"/>
                </a:schemeClr>
              </a:solidFill>
              <a:latin typeface="Open Sans" panose="020B0606030504020204" pitchFamily="34" charset="0"/>
              <a:ea typeface="微软雅黑" panose="020B0503020204020204" pitchFamily="34" charset="-122"/>
            </a:endParaRPr>
          </a:p>
          <a:p>
            <a:r>
              <a:rPr lang="en-US" altLang="zh-CN" sz="1600" b="1" dirty="0">
                <a:solidFill>
                  <a:schemeClr val="tx1">
                    <a:lumMod val="85000"/>
                    <a:lumOff val="15000"/>
                  </a:schemeClr>
                </a:solidFill>
                <a:latin typeface="Open Sans" panose="020B0606030504020204" pitchFamily="34" charset="0"/>
                <a:ea typeface="微软雅黑" panose="020B0503020204020204" pitchFamily="34" charset="-122"/>
              </a:rPr>
              <a:t>       ·</a:t>
            </a:r>
            <a:r>
              <a:rPr lang="zh-CN" altLang="en-US" sz="1600" b="1" dirty="0">
                <a:solidFill>
                  <a:schemeClr val="tx1">
                    <a:lumMod val="85000"/>
                    <a:lumOff val="15000"/>
                  </a:schemeClr>
                </a:solidFill>
                <a:latin typeface="Open Sans" panose="020B0606030504020204" pitchFamily="34" charset="0"/>
                <a:ea typeface="微软雅黑" panose="020B0503020204020204" pitchFamily="34" charset="-122"/>
              </a:rPr>
              <a:t>相对于强连接关系，弱连接则较能够在不同的团体间传递非重复性的讯息，使得网络中的成员能够增加修正原先观点的机会。</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endParaRPr lang="zh-CN" altLang="en-US" sz="16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nvGrpSpPr>
          <p:cNvPr id="70" name="组合 69">
            <a:extLst>
              <a:ext uri="{FF2B5EF4-FFF2-40B4-BE49-F238E27FC236}">
                <a16:creationId xmlns:a16="http://schemas.microsoft.com/office/drawing/2014/main" id="{0C310A25-6ACF-41C7-A36A-90385FFEB91D}"/>
              </a:ext>
            </a:extLst>
          </p:cNvPr>
          <p:cNvGrpSpPr/>
          <p:nvPr/>
        </p:nvGrpSpPr>
        <p:grpSpPr>
          <a:xfrm>
            <a:off x="836720" y="4809174"/>
            <a:ext cx="3204870" cy="1876326"/>
            <a:chOff x="2820457" y="4395520"/>
            <a:chExt cx="1990485" cy="972727"/>
          </a:xfrm>
        </p:grpSpPr>
        <p:sp>
          <p:nvSpPr>
            <p:cNvPr id="71" name="Rectangle 23">
              <a:extLst>
                <a:ext uri="{FF2B5EF4-FFF2-40B4-BE49-F238E27FC236}">
                  <a16:creationId xmlns:a16="http://schemas.microsoft.com/office/drawing/2014/main" id="{4C4186F3-F2D5-473E-B9E5-0636C66AC4D9}"/>
                </a:ext>
              </a:extLst>
            </p:cNvPr>
            <p:cNvSpPr/>
            <p:nvPr/>
          </p:nvSpPr>
          <p:spPr>
            <a:xfrm>
              <a:off x="2820457" y="4682148"/>
              <a:ext cx="1990485" cy="686099"/>
            </a:xfrm>
            <a:prstGeom prst="rect">
              <a:avLst/>
            </a:prstGeom>
          </p:spPr>
          <p:txBody>
            <a:bodyPr wrap="square">
              <a:spAutoFit/>
            </a:bodyPr>
            <a:lstStyle/>
            <a:p>
              <a:pPr algn="ctr">
                <a:defRPr/>
              </a:pPr>
              <a:r>
                <a:rPr lang="zh-CN" altLang="en-US" sz="1600" b="1"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弱连接范围更广，同学、朋友、亲友等等都有可能，就是沟通和互动的机会较少。比如不会经常一起玩的朋友，不常见的亲戚等等。</a:t>
              </a:r>
              <a:endParaRPr lang="en-US" sz="1600" b="1"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2" name="文本框 71">
              <a:extLst>
                <a:ext uri="{FF2B5EF4-FFF2-40B4-BE49-F238E27FC236}">
                  <a16:creationId xmlns:a16="http://schemas.microsoft.com/office/drawing/2014/main" id="{EA1D731D-A6AB-4901-9FA8-740A39EBBBBE}"/>
                </a:ext>
              </a:extLst>
            </p:cNvPr>
            <p:cNvSpPr txBox="1"/>
            <p:nvPr/>
          </p:nvSpPr>
          <p:spPr>
            <a:xfrm>
              <a:off x="2866964" y="4395520"/>
              <a:ext cx="1897471" cy="461665"/>
            </a:xfrm>
            <a:prstGeom prst="rect">
              <a:avLst/>
            </a:prstGeom>
            <a:noFill/>
          </p:spPr>
          <p:txBody>
            <a:bodyPr wrap="square" rtlCol="0">
              <a:spAutoFit/>
            </a:bodyPr>
            <a:lstStyle/>
            <a:p>
              <a:pPr algn="ctr"/>
              <a:r>
                <a:rPr lang="zh-CN" altLang="en-US" sz="2400" b="1" dirty="0">
                  <a:solidFill>
                    <a:schemeClr val="tx1">
                      <a:lumMod val="85000"/>
                      <a:lumOff val="15000"/>
                    </a:schemeClr>
                  </a:solidFill>
                  <a:latin typeface="Open Sans" panose="020B0606030504020204" pitchFamily="34" charset="0"/>
                  <a:ea typeface="微软雅黑" panose="020B0503020204020204" pitchFamily="34" charset="-122"/>
                </a:rPr>
                <a:t>弱连接</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3" name="组合 72">
            <a:extLst>
              <a:ext uri="{FF2B5EF4-FFF2-40B4-BE49-F238E27FC236}">
                <a16:creationId xmlns:a16="http://schemas.microsoft.com/office/drawing/2014/main" id="{6862DCDE-C5C4-4237-9D06-E2A07FCB535F}"/>
              </a:ext>
            </a:extLst>
          </p:cNvPr>
          <p:cNvGrpSpPr/>
          <p:nvPr/>
        </p:nvGrpSpPr>
        <p:grpSpPr>
          <a:xfrm>
            <a:off x="7495111" y="980710"/>
            <a:ext cx="2777047" cy="2085123"/>
            <a:chOff x="2820457" y="4395520"/>
            <a:chExt cx="1990485" cy="1159451"/>
          </a:xfrm>
        </p:grpSpPr>
        <p:sp>
          <p:nvSpPr>
            <p:cNvPr id="74" name="Rectangle 23">
              <a:extLst>
                <a:ext uri="{FF2B5EF4-FFF2-40B4-BE49-F238E27FC236}">
                  <a16:creationId xmlns:a16="http://schemas.microsoft.com/office/drawing/2014/main" id="{B74692FE-AD39-4E16-8A6B-19E707831663}"/>
                </a:ext>
              </a:extLst>
            </p:cNvPr>
            <p:cNvSpPr/>
            <p:nvPr/>
          </p:nvSpPr>
          <p:spPr>
            <a:xfrm>
              <a:off x="2820457" y="4682148"/>
              <a:ext cx="1990485" cy="872823"/>
            </a:xfrm>
            <a:prstGeom prst="rect">
              <a:avLst/>
            </a:prstGeom>
          </p:spPr>
          <p:txBody>
            <a:bodyPr wrap="square">
              <a:spAutoFit/>
            </a:bodyPr>
            <a:lstStyle/>
            <a:p>
              <a:pPr algn="ctr">
                <a:defRPr/>
              </a:pPr>
              <a:r>
                <a:rPr lang="zh-CN" altLang="en-US" sz="1600" b="1"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每个人接触最频繁的是自己的亲人、同学、朋友、同事</a:t>
              </a:r>
              <a:r>
                <a:rPr lang="en-US" altLang="zh-CN" sz="1600" b="1"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r>
                <a:rPr lang="zh-CN" altLang="en-US" sz="1600" b="1"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这是一种十分稳定的然而传播范围有限的社会认知，这是一种“强连接” </a:t>
              </a:r>
              <a:r>
                <a:rPr lang="en-US" altLang="zh-CN" sz="1600" b="1"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(Strong Ties)</a:t>
              </a:r>
              <a:r>
                <a:rPr lang="zh-CN" altLang="en-US" sz="1600" b="1"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现象</a:t>
              </a:r>
              <a:endParaRPr lang="en-US" sz="1600" b="1"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5" name="文本框 74">
              <a:extLst>
                <a:ext uri="{FF2B5EF4-FFF2-40B4-BE49-F238E27FC236}">
                  <a16:creationId xmlns:a16="http://schemas.microsoft.com/office/drawing/2014/main" id="{86B6CA81-3887-4F3F-8786-B1971B00782A}"/>
                </a:ext>
              </a:extLst>
            </p:cNvPr>
            <p:cNvSpPr txBox="1"/>
            <p:nvPr/>
          </p:nvSpPr>
          <p:spPr>
            <a:xfrm>
              <a:off x="2866964" y="4395520"/>
              <a:ext cx="1897471" cy="256713"/>
            </a:xfrm>
            <a:prstGeom prst="rect">
              <a:avLst/>
            </a:prstGeom>
            <a:noFill/>
          </p:spPr>
          <p:txBody>
            <a:bodyPr wrap="square" rtlCol="0">
              <a:spAutoFit/>
            </a:bodyPr>
            <a:lstStyle/>
            <a:p>
              <a:pPr algn="ctr"/>
              <a:r>
                <a:rPr lang="zh-CN" altLang="en-US" sz="2400" b="1" dirty="0">
                  <a:solidFill>
                    <a:schemeClr val="tx1">
                      <a:lumMod val="85000"/>
                      <a:lumOff val="15000"/>
                    </a:schemeClr>
                  </a:solidFill>
                  <a:latin typeface="Open Sans" panose="020B0606030504020204" pitchFamily="34" charset="0"/>
                  <a:ea typeface="微软雅黑" panose="020B0503020204020204" pitchFamily="34" charset="-122"/>
                </a:rPr>
                <a:t>强连接</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806340688"/>
      </p:ext>
    </p:extLst>
  </p:cSld>
  <p:clrMapOvr>
    <a:masterClrMapping/>
  </p:clrMapOvr>
  <p:transition spd="med">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8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68000">
                                          <p:cBhvr additive="base">
                                            <p:cTn id="7" dur="500" fill="hold"/>
                                            <p:tgtEl>
                                              <p:spTgt spid="53"/>
                                            </p:tgtEl>
                                            <p:attrNameLst>
                                              <p:attrName>ppt_x</p:attrName>
                                            </p:attrNameLst>
                                          </p:cBhvr>
                                          <p:tavLst>
                                            <p:tav tm="0">
                                              <p:val>
                                                <p:strVal val="0-#ppt_w/2"/>
                                              </p:val>
                                            </p:tav>
                                            <p:tav tm="100000">
                                              <p:val>
                                                <p:strVal val="#ppt_x"/>
                                              </p:val>
                                            </p:tav>
                                          </p:tavLst>
                                        </p:anim>
                                        <p:anim calcmode="lin" valueType="num" p14:bounceEnd="68000">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68000">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14:bounceEnd="68000">
                                          <p:cBhvr additive="base">
                                            <p:cTn id="12" dur="500" fill="hold"/>
                                            <p:tgtEl>
                                              <p:spTgt spid="43"/>
                                            </p:tgtEl>
                                            <p:attrNameLst>
                                              <p:attrName>ppt_x</p:attrName>
                                            </p:attrNameLst>
                                          </p:cBhvr>
                                          <p:tavLst>
                                            <p:tav tm="0">
                                              <p:val>
                                                <p:strVal val="1+#ppt_w/2"/>
                                              </p:val>
                                            </p:tav>
                                            <p:tav tm="100000">
                                              <p:val>
                                                <p:strVal val="#ppt_x"/>
                                              </p:val>
                                            </p:tav>
                                          </p:tavLst>
                                        </p:anim>
                                        <p:anim calcmode="lin" valueType="num" p14:bounceEnd="68000">
                                          <p:cBhvr additive="base">
                                            <p:cTn id="13" dur="5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anim calcmode="lin" valueType="num">
                                          <p:cBhvr>
                                            <p:cTn id="18" dur="500" fill="hold"/>
                                            <p:tgtEl>
                                              <p:spTgt spid="70"/>
                                            </p:tgtEl>
                                            <p:attrNameLst>
                                              <p:attrName>ppt_x</p:attrName>
                                            </p:attrNameLst>
                                          </p:cBhvr>
                                          <p:tavLst>
                                            <p:tav tm="0">
                                              <p:val>
                                                <p:strVal val="#ppt_x"/>
                                              </p:val>
                                            </p:tav>
                                            <p:tav tm="100000">
                                              <p:val>
                                                <p:strVal val="#ppt_x"/>
                                              </p:val>
                                            </p:tav>
                                          </p:tavLst>
                                        </p:anim>
                                        <p:anim calcmode="lin" valueType="num">
                                          <p:cBhvr>
                                            <p:cTn id="19" dur="500" fill="hold"/>
                                            <p:tgtEl>
                                              <p:spTgt spid="7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anim calcmode="lin" valueType="num">
                                          <p:cBhvr>
                                            <p:cTn id="24" dur="500" fill="hold"/>
                                            <p:tgtEl>
                                              <p:spTgt spid="73"/>
                                            </p:tgtEl>
                                            <p:attrNameLst>
                                              <p:attrName>ppt_x</p:attrName>
                                            </p:attrNameLst>
                                          </p:cBhvr>
                                          <p:tavLst>
                                            <p:tav tm="0">
                                              <p:val>
                                                <p:strVal val="#ppt_x"/>
                                              </p:val>
                                            </p:tav>
                                            <p:tav tm="100000">
                                              <p:val>
                                                <p:strVal val="#ppt_x"/>
                                              </p:val>
                                            </p:tav>
                                          </p:tavLst>
                                        </p:anim>
                                        <p:anim calcmode="lin" valueType="num">
                                          <p:cBhvr>
                                            <p:cTn id="25" dur="500" fill="hold"/>
                                            <p:tgtEl>
                                              <p:spTgt spid="7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strVal val="#ppt_w*0.70"/>
                                              </p:val>
                                            </p:tav>
                                            <p:tav tm="100000">
                                              <p:val>
                                                <p:strVal val="#ppt_w"/>
                                              </p:val>
                                            </p:tav>
                                          </p:tavLst>
                                        </p:anim>
                                        <p:anim calcmode="lin" valueType="num">
                                          <p:cBhvr>
                                            <p:cTn id="30" dur="500" fill="hold"/>
                                            <p:tgtEl>
                                              <p:spTgt spid="68"/>
                                            </p:tgtEl>
                                            <p:attrNameLst>
                                              <p:attrName>ppt_h</p:attrName>
                                            </p:attrNameLst>
                                          </p:cBhvr>
                                          <p:tavLst>
                                            <p:tav tm="0">
                                              <p:val>
                                                <p:strVal val="#ppt_h"/>
                                              </p:val>
                                            </p:tav>
                                            <p:tav tm="100000">
                                              <p:val>
                                                <p:strVal val="#ppt_h"/>
                                              </p:val>
                                            </p:tav>
                                          </p:tavLst>
                                        </p:anim>
                                        <p:animEffect transition="in" filter="fade">
                                          <p:cBhvr>
                                            <p:cTn id="31" dur="500"/>
                                            <p:tgtEl>
                                              <p:spTgt spid="68"/>
                                            </p:tgtEl>
                                          </p:cBhvr>
                                        </p:animEffect>
                                      </p:childTnLst>
                                    </p:cTn>
                                  </p:par>
                                </p:childTnLst>
                              </p:cTn>
                            </p:par>
                            <p:par>
                              <p:cTn id="32" fill="hold">
                                <p:stCondLst>
                                  <p:cond delay="2500"/>
                                </p:stCondLst>
                                <p:childTnLst>
                                  <p:par>
                                    <p:cTn id="33" presetID="14" presetClass="entr" presetSubtype="10" fill="hold" grpId="0" nodeType="afterEffect">
                                      <p:stCondLst>
                                        <p:cond delay="0"/>
                                      </p:stCondLst>
                                      <p:iterate type="lt">
                                        <p:tmPct val="10000"/>
                                      </p:iterate>
                                      <p:childTnLst>
                                        <p:set>
                                          <p:cBhvr>
                                            <p:cTn id="34" dur="1" fill="hold">
                                              <p:stCondLst>
                                                <p:cond delay="0"/>
                                              </p:stCondLst>
                                            </p:cTn>
                                            <p:tgtEl>
                                              <p:spTgt spid="69"/>
                                            </p:tgtEl>
                                            <p:attrNameLst>
                                              <p:attrName>style.visibility</p:attrName>
                                            </p:attrNameLst>
                                          </p:cBhvr>
                                          <p:to>
                                            <p:strVal val="visible"/>
                                          </p:to>
                                        </p:set>
                                        <p:animEffect transition="in" filter="randombar(horizontal)">
                                          <p:cBhvr>
                                            <p:cTn id="35" dur="2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1+#ppt_w/2"/>
                                              </p:val>
                                            </p:tav>
                                            <p:tav tm="100000">
                                              <p:val>
                                                <p:strVal val="#ppt_x"/>
                                              </p:val>
                                            </p:tav>
                                          </p:tavLst>
                                        </p:anim>
                                        <p:anim calcmode="lin" valueType="num">
                                          <p:cBhvr additive="base">
                                            <p:cTn id="13" dur="5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anim calcmode="lin" valueType="num">
                                          <p:cBhvr>
                                            <p:cTn id="18" dur="500" fill="hold"/>
                                            <p:tgtEl>
                                              <p:spTgt spid="70"/>
                                            </p:tgtEl>
                                            <p:attrNameLst>
                                              <p:attrName>ppt_x</p:attrName>
                                            </p:attrNameLst>
                                          </p:cBhvr>
                                          <p:tavLst>
                                            <p:tav tm="0">
                                              <p:val>
                                                <p:strVal val="#ppt_x"/>
                                              </p:val>
                                            </p:tav>
                                            <p:tav tm="100000">
                                              <p:val>
                                                <p:strVal val="#ppt_x"/>
                                              </p:val>
                                            </p:tav>
                                          </p:tavLst>
                                        </p:anim>
                                        <p:anim calcmode="lin" valueType="num">
                                          <p:cBhvr>
                                            <p:cTn id="19" dur="500" fill="hold"/>
                                            <p:tgtEl>
                                              <p:spTgt spid="7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anim calcmode="lin" valueType="num">
                                          <p:cBhvr>
                                            <p:cTn id="24" dur="500" fill="hold"/>
                                            <p:tgtEl>
                                              <p:spTgt spid="73"/>
                                            </p:tgtEl>
                                            <p:attrNameLst>
                                              <p:attrName>ppt_x</p:attrName>
                                            </p:attrNameLst>
                                          </p:cBhvr>
                                          <p:tavLst>
                                            <p:tav tm="0">
                                              <p:val>
                                                <p:strVal val="#ppt_x"/>
                                              </p:val>
                                            </p:tav>
                                            <p:tav tm="100000">
                                              <p:val>
                                                <p:strVal val="#ppt_x"/>
                                              </p:val>
                                            </p:tav>
                                          </p:tavLst>
                                        </p:anim>
                                        <p:anim calcmode="lin" valueType="num">
                                          <p:cBhvr>
                                            <p:cTn id="25" dur="500" fill="hold"/>
                                            <p:tgtEl>
                                              <p:spTgt spid="7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strVal val="#ppt_w*0.70"/>
                                              </p:val>
                                            </p:tav>
                                            <p:tav tm="100000">
                                              <p:val>
                                                <p:strVal val="#ppt_w"/>
                                              </p:val>
                                            </p:tav>
                                          </p:tavLst>
                                        </p:anim>
                                        <p:anim calcmode="lin" valueType="num">
                                          <p:cBhvr>
                                            <p:cTn id="30" dur="500" fill="hold"/>
                                            <p:tgtEl>
                                              <p:spTgt spid="68"/>
                                            </p:tgtEl>
                                            <p:attrNameLst>
                                              <p:attrName>ppt_h</p:attrName>
                                            </p:attrNameLst>
                                          </p:cBhvr>
                                          <p:tavLst>
                                            <p:tav tm="0">
                                              <p:val>
                                                <p:strVal val="#ppt_h"/>
                                              </p:val>
                                            </p:tav>
                                            <p:tav tm="100000">
                                              <p:val>
                                                <p:strVal val="#ppt_h"/>
                                              </p:val>
                                            </p:tav>
                                          </p:tavLst>
                                        </p:anim>
                                        <p:animEffect transition="in" filter="fade">
                                          <p:cBhvr>
                                            <p:cTn id="31" dur="500"/>
                                            <p:tgtEl>
                                              <p:spTgt spid="68"/>
                                            </p:tgtEl>
                                          </p:cBhvr>
                                        </p:animEffect>
                                      </p:childTnLst>
                                    </p:cTn>
                                  </p:par>
                                </p:childTnLst>
                              </p:cTn>
                            </p:par>
                            <p:par>
                              <p:cTn id="32" fill="hold">
                                <p:stCondLst>
                                  <p:cond delay="2500"/>
                                </p:stCondLst>
                                <p:childTnLst>
                                  <p:par>
                                    <p:cTn id="33" presetID="14" presetClass="entr" presetSubtype="10" fill="hold" grpId="0" nodeType="afterEffect">
                                      <p:stCondLst>
                                        <p:cond delay="0"/>
                                      </p:stCondLst>
                                      <p:iterate type="lt">
                                        <p:tmPct val="10000"/>
                                      </p:iterate>
                                      <p:childTnLst>
                                        <p:set>
                                          <p:cBhvr>
                                            <p:cTn id="34" dur="1" fill="hold">
                                              <p:stCondLst>
                                                <p:cond delay="0"/>
                                              </p:stCondLst>
                                            </p:cTn>
                                            <p:tgtEl>
                                              <p:spTgt spid="69"/>
                                            </p:tgtEl>
                                            <p:attrNameLst>
                                              <p:attrName>style.visibility</p:attrName>
                                            </p:attrNameLst>
                                          </p:cBhvr>
                                          <p:to>
                                            <p:strVal val="visible"/>
                                          </p:to>
                                        </p:set>
                                        <p:animEffect transition="in" filter="randombar(horizontal)">
                                          <p:cBhvr>
                                            <p:cTn id="35" dur="2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02</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646878"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a:ea typeface="微软雅黑"/>
              </a:rPr>
              <a:t>用户竞争矩阵</a:t>
            </a:r>
          </a:p>
        </p:txBody>
      </p:sp>
      <p:grpSp>
        <p:nvGrpSpPr>
          <p:cNvPr id="285" name="组合 284">
            <a:extLst>
              <a:ext uri="{FF2B5EF4-FFF2-40B4-BE49-F238E27FC236}">
                <a16:creationId xmlns:a16="http://schemas.microsoft.com/office/drawing/2014/main" id="{60C67EB5-3133-41CF-A1F5-838385DE0D7C}"/>
              </a:ext>
            </a:extLst>
          </p:cNvPr>
          <p:cNvGrpSpPr/>
          <p:nvPr/>
        </p:nvGrpSpPr>
        <p:grpSpPr>
          <a:xfrm>
            <a:off x="454960" y="1926974"/>
            <a:ext cx="4862670" cy="4641540"/>
            <a:chOff x="1959919" y="2413487"/>
            <a:chExt cx="3157388" cy="2963176"/>
          </a:xfrm>
        </p:grpSpPr>
        <p:pic>
          <p:nvPicPr>
            <p:cNvPr id="286" name="Picture 62">
              <a:extLst>
                <a:ext uri="{FF2B5EF4-FFF2-40B4-BE49-F238E27FC236}">
                  <a16:creationId xmlns:a16="http://schemas.microsoft.com/office/drawing/2014/main" id="{CC4761E1-FA58-4B56-AB8A-F3319A6A735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59919" y="2413487"/>
              <a:ext cx="3157388" cy="2963176"/>
            </a:xfrm>
            <a:prstGeom prst="rect">
              <a:avLst/>
            </a:prstGeom>
            <a:noFill/>
            <a:ln w="9525">
              <a:noFill/>
              <a:miter lim="800000"/>
              <a:headEnd/>
              <a:tailEnd/>
            </a:ln>
          </p:spPr>
        </p:pic>
        <p:sp>
          <p:nvSpPr>
            <p:cNvPr id="287" name="Rectangle 19">
              <a:extLst>
                <a:ext uri="{FF2B5EF4-FFF2-40B4-BE49-F238E27FC236}">
                  <a16:creationId xmlns:a16="http://schemas.microsoft.com/office/drawing/2014/main" id="{A478D0CE-8CE4-498D-9A9D-09B020F1CA04}"/>
                </a:ext>
              </a:extLst>
            </p:cNvPr>
            <p:cNvSpPr/>
            <p:nvPr/>
          </p:nvSpPr>
          <p:spPr>
            <a:xfrm>
              <a:off x="2317006" y="2796481"/>
              <a:ext cx="2537174" cy="140541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algn="ctr" defTabSz="913924"/>
              <a:endParaRPr lang="zh-CN" altLang="zh-CN" sz="1800" dirty="0">
                <a:solidFill>
                  <a:schemeClr val="bg1">
                    <a:lumMod val="65000"/>
                  </a:schemeClr>
                </a:solidFill>
                <a:latin typeface="Arial" panose="020B0604020202020204" pitchFamily="34" charset="0"/>
                <a:ea typeface="宋体" panose="02010600030101010101" pitchFamily="2" charset="-122"/>
                <a:cs typeface="宋体" panose="02010600030101010101" pitchFamily="2" charset="-122"/>
              </a:endParaRPr>
            </a:p>
          </p:txBody>
        </p:sp>
      </p:grpSp>
      <p:grpSp>
        <p:nvGrpSpPr>
          <p:cNvPr id="291" name="组合 290">
            <a:extLst>
              <a:ext uri="{FF2B5EF4-FFF2-40B4-BE49-F238E27FC236}">
                <a16:creationId xmlns:a16="http://schemas.microsoft.com/office/drawing/2014/main" id="{32C4A407-5C8C-45CA-99D1-88CCE19B1B92}"/>
              </a:ext>
            </a:extLst>
          </p:cNvPr>
          <p:cNvGrpSpPr/>
          <p:nvPr/>
        </p:nvGrpSpPr>
        <p:grpSpPr>
          <a:xfrm>
            <a:off x="6458239" y="1840519"/>
            <a:ext cx="681793" cy="3250077"/>
            <a:chOff x="6479616" y="2631329"/>
            <a:chExt cx="479425" cy="2247006"/>
          </a:xfrm>
          <a:effectLst>
            <a:outerShdw blurRad="50800" dist="38100" dir="18900000" algn="bl" rotWithShape="0">
              <a:prstClr val="black">
                <a:alpha val="40000"/>
              </a:prstClr>
            </a:outerShdw>
          </a:effectLst>
        </p:grpSpPr>
        <p:sp>
          <p:nvSpPr>
            <p:cNvPr id="292" name="Freeform 6">
              <a:extLst>
                <a:ext uri="{FF2B5EF4-FFF2-40B4-BE49-F238E27FC236}">
                  <a16:creationId xmlns:a16="http://schemas.microsoft.com/office/drawing/2014/main" id="{1D7A3EA9-9356-4578-A610-6966915BD497}"/>
                </a:ext>
              </a:extLst>
            </p:cNvPr>
            <p:cNvSpPr/>
            <p:nvPr/>
          </p:nvSpPr>
          <p:spPr bwMode="auto">
            <a:xfrm>
              <a:off x="6479616" y="2631329"/>
              <a:ext cx="479425" cy="2247006"/>
            </a:xfrm>
            <a:custGeom>
              <a:avLst/>
              <a:gdLst>
                <a:gd name="T0" fmla="*/ 1368 w 1368"/>
                <a:gd name="T1" fmla="*/ 3205 h 6410"/>
                <a:gd name="T2" fmla="*/ 829 w 1368"/>
                <a:gd name="T3" fmla="*/ 2536 h 6410"/>
                <a:gd name="T4" fmla="*/ 829 w 1368"/>
                <a:gd name="T5" fmla="*/ 1353 h 6410"/>
                <a:gd name="T6" fmla="*/ 1368 w 1368"/>
                <a:gd name="T7" fmla="*/ 684 h 6410"/>
                <a:gd name="T8" fmla="*/ 684 w 1368"/>
                <a:gd name="T9" fmla="*/ 0 h 6410"/>
                <a:gd name="T10" fmla="*/ 0 w 1368"/>
                <a:gd name="T11" fmla="*/ 684 h 6410"/>
                <a:gd name="T12" fmla="*/ 540 w 1368"/>
                <a:gd name="T13" fmla="*/ 1353 h 6410"/>
                <a:gd name="T14" fmla="*/ 540 w 1368"/>
                <a:gd name="T15" fmla="*/ 2536 h 6410"/>
                <a:gd name="T16" fmla="*/ 0 w 1368"/>
                <a:gd name="T17" fmla="*/ 3205 h 6410"/>
                <a:gd name="T18" fmla="*/ 540 w 1368"/>
                <a:gd name="T19" fmla="*/ 3874 h 6410"/>
                <a:gd name="T20" fmla="*/ 540 w 1368"/>
                <a:gd name="T21" fmla="*/ 5057 h 6410"/>
                <a:gd name="T22" fmla="*/ 0 w 1368"/>
                <a:gd name="T23" fmla="*/ 5726 h 6410"/>
                <a:gd name="T24" fmla="*/ 684 w 1368"/>
                <a:gd name="T25" fmla="*/ 6410 h 6410"/>
                <a:gd name="T26" fmla="*/ 1368 w 1368"/>
                <a:gd name="T27" fmla="*/ 5726 h 6410"/>
                <a:gd name="T28" fmla="*/ 829 w 1368"/>
                <a:gd name="T29" fmla="*/ 5057 h 6410"/>
                <a:gd name="T30" fmla="*/ 829 w 1368"/>
                <a:gd name="T31" fmla="*/ 3874 h 6410"/>
                <a:gd name="T32" fmla="*/ 1368 w 1368"/>
                <a:gd name="T33" fmla="*/ 3205 h 6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8" h="6410">
                  <a:moveTo>
                    <a:pt x="1368" y="3205"/>
                  </a:moveTo>
                  <a:cubicBezTo>
                    <a:pt x="1368" y="2877"/>
                    <a:pt x="1137" y="2603"/>
                    <a:pt x="829" y="2536"/>
                  </a:cubicBezTo>
                  <a:cubicBezTo>
                    <a:pt x="829" y="1353"/>
                    <a:pt x="829" y="1353"/>
                    <a:pt x="829" y="1353"/>
                  </a:cubicBezTo>
                  <a:cubicBezTo>
                    <a:pt x="1137" y="1286"/>
                    <a:pt x="1368" y="1012"/>
                    <a:pt x="1368" y="684"/>
                  </a:cubicBezTo>
                  <a:cubicBezTo>
                    <a:pt x="1368" y="306"/>
                    <a:pt x="1062" y="0"/>
                    <a:pt x="684" y="0"/>
                  </a:cubicBezTo>
                  <a:cubicBezTo>
                    <a:pt x="306" y="0"/>
                    <a:pt x="0" y="306"/>
                    <a:pt x="0" y="684"/>
                  </a:cubicBezTo>
                  <a:cubicBezTo>
                    <a:pt x="0" y="1012"/>
                    <a:pt x="231" y="1286"/>
                    <a:pt x="540" y="1353"/>
                  </a:cubicBezTo>
                  <a:cubicBezTo>
                    <a:pt x="540" y="2536"/>
                    <a:pt x="540" y="2536"/>
                    <a:pt x="540" y="2536"/>
                  </a:cubicBezTo>
                  <a:cubicBezTo>
                    <a:pt x="231" y="2603"/>
                    <a:pt x="0" y="2877"/>
                    <a:pt x="0" y="3205"/>
                  </a:cubicBezTo>
                  <a:cubicBezTo>
                    <a:pt x="0" y="3533"/>
                    <a:pt x="231" y="3807"/>
                    <a:pt x="540" y="3874"/>
                  </a:cubicBezTo>
                  <a:cubicBezTo>
                    <a:pt x="540" y="5057"/>
                    <a:pt x="540" y="5057"/>
                    <a:pt x="540" y="5057"/>
                  </a:cubicBezTo>
                  <a:cubicBezTo>
                    <a:pt x="231" y="5124"/>
                    <a:pt x="0" y="5398"/>
                    <a:pt x="0" y="5726"/>
                  </a:cubicBezTo>
                  <a:cubicBezTo>
                    <a:pt x="0" y="6104"/>
                    <a:pt x="306" y="6410"/>
                    <a:pt x="684" y="6410"/>
                  </a:cubicBezTo>
                  <a:cubicBezTo>
                    <a:pt x="1062" y="6410"/>
                    <a:pt x="1368" y="6104"/>
                    <a:pt x="1368" y="5726"/>
                  </a:cubicBezTo>
                  <a:cubicBezTo>
                    <a:pt x="1368" y="5398"/>
                    <a:pt x="1137" y="5124"/>
                    <a:pt x="829" y="5057"/>
                  </a:cubicBezTo>
                  <a:cubicBezTo>
                    <a:pt x="829" y="3874"/>
                    <a:pt x="829" y="3874"/>
                    <a:pt x="829" y="3874"/>
                  </a:cubicBezTo>
                  <a:cubicBezTo>
                    <a:pt x="1137" y="3807"/>
                    <a:pt x="1368" y="3533"/>
                    <a:pt x="1368" y="3205"/>
                  </a:cubicBezTo>
                  <a:close/>
                </a:path>
              </a:pathLst>
            </a:custGeom>
            <a:solidFill>
              <a:srgbClr val="97B9A1"/>
            </a:solidFill>
            <a:ln w="6350">
              <a:noFill/>
            </a:ln>
          </p:spPr>
          <p:txBody>
            <a:bodyPr/>
            <a:lstStyle/>
            <a:p>
              <a:endParaRPr lang="zh-CN" altLang="en-US" sz="1013" b="1">
                <a:solidFill>
                  <a:srgbClr val="476263"/>
                </a:solidFill>
                <a:latin typeface="Arial Black" panose="020B0A04020102020204" pitchFamily="34" charset="0"/>
              </a:endParaRPr>
            </a:p>
          </p:txBody>
        </p:sp>
        <p:sp>
          <p:nvSpPr>
            <p:cNvPr id="293" name="Oval 7">
              <a:extLst>
                <a:ext uri="{FF2B5EF4-FFF2-40B4-BE49-F238E27FC236}">
                  <a16:creationId xmlns:a16="http://schemas.microsoft.com/office/drawing/2014/main" id="{7530C5AF-B7E3-4B97-8BB8-2D8804DADCAA}"/>
                </a:ext>
              </a:extLst>
            </p:cNvPr>
            <p:cNvSpPr>
              <a:spLocks noChangeArrowheads="1"/>
            </p:cNvSpPr>
            <p:nvPr/>
          </p:nvSpPr>
          <p:spPr bwMode="auto">
            <a:xfrm>
              <a:off x="6544715" y="2694849"/>
              <a:ext cx="352425" cy="35253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399" b="1" dirty="0">
                  <a:solidFill>
                    <a:srgbClr val="476263"/>
                  </a:solidFill>
                  <a:latin typeface="Arial Black" panose="020B0A04020102020204" pitchFamily="34" charset="0"/>
                  <a:ea typeface="微软雅黑" panose="020B0503020204020204" pitchFamily="34" charset="-122"/>
                </a:rPr>
                <a:t>01</a:t>
              </a:r>
              <a:endParaRPr lang="zh-CN" altLang="en-US" sz="1399" b="1" dirty="0">
                <a:solidFill>
                  <a:srgbClr val="476263"/>
                </a:solidFill>
                <a:latin typeface="Arial Black" panose="020B0A04020102020204" pitchFamily="34" charset="0"/>
                <a:ea typeface="微软雅黑" panose="020B0503020204020204" pitchFamily="34" charset="-122"/>
              </a:endParaRPr>
            </a:p>
          </p:txBody>
        </p:sp>
        <p:sp>
          <p:nvSpPr>
            <p:cNvPr id="294" name="Oval 8">
              <a:extLst>
                <a:ext uri="{FF2B5EF4-FFF2-40B4-BE49-F238E27FC236}">
                  <a16:creationId xmlns:a16="http://schemas.microsoft.com/office/drawing/2014/main" id="{7804C00E-3440-4A48-9A34-D72ABAA01F2B}"/>
                </a:ext>
              </a:extLst>
            </p:cNvPr>
            <p:cNvSpPr>
              <a:spLocks noChangeArrowheads="1"/>
            </p:cNvSpPr>
            <p:nvPr/>
          </p:nvSpPr>
          <p:spPr bwMode="auto">
            <a:xfrm>
              <a:off x="6544715" y="3577773"/>
              <a:ext cx="352425" cy="354122"/>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399" b="1" dirty="0">
                  <a:solidFill>
                    <a:srgbClr val="476263"/>
                  </a:solidFill>
                  <a:latin typeface="Arial Black" panose="020B0A04020102020204" pitchFamily="34" charset="0"/>
                  <a:ea typeface="微软雅黑" panose="020B0503020204020204" pitchFamily="34" charset="-122"/>
                </a:rPr>
                <a:t>02</a:t>
              </a:r>
              <a:endParaRPr lang="zh-CN" altLang="en-US" sz="1399" b="1" dirty="0">
                <a:solidFill>
                  <a:srgbClr val="476263"/>
                </a:solidFill>
                <a:latin typeface="Arial Black" panose="020B0A04020102020204" pitchFamily="34" charset="0"/>
                <a:ea typeface="微软雅黑" panose="020B0503020204020204" pitchFamily="34" charset="-122"/>
              </a:endParaRPr>
            </a:p>
          </p:txBody>
        </p:sp>
        <p:sp>
          <p:nvSpPr>
            <p:cNvPr id="295" name="Oval 9">
              <a:extLst>
                <a:ext uri="{FF2B5EF4-FFF2-40B4-BE49-F238E27FC236}">
                  <a16:creationId xmlns:a16="http://schemas.microsoft.com/office/drawing/2014/main" id="{135B331C-42E8-4FF1-AB11-1673FE17EB99}"/>
                </a:ext>
              </a:extLst>
            </p:cNvPr>
            <p:cNvSpPr>
              <a:spLocks noChangeArrowheads="1"/>
            </p:cNvSpPr>
            <p:nvPr/>
          </p:nvSpPr>
          <p:spPr bwMode="auto">
            <a:xfrm>
              <a:off x="6544715" y="4462284"/>
              <a:ext cx="352425" cy="35253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399" b="1" dirty="0">
                  <a:solidFill>
                    <a:srgbClr val="476263"/>
                  </a:solidFill>
                  <a:latin typeface="Arial Black" panose="020B0A04020102020204" pitchFamily="34" charset="0"/>
                  <a:ea typeface="微软雅黑" panose="020B0503020204020204" pitchFamily="34" charset="-122"/>
                </a:rPr>
                <a:t>03</a:t>
              </a:r>
              <a:endParaRPr lang="zh-CN" altLang="en-US" sz="1399" b="1" dirty="0">
                <a:solidFill>
                  <a:srgbClr val="476263"/>
                </a:solidFill>
                <a:latin typeface="Arial Black" panose="020B0A04020102020204" pitchFamily="34" charset="0"/>
                <a:ea typeface="微软雅黑" panose="020B0503020204020204" pitchFamily="34" charset="-122"/>
              </a:endParaRPr>
            </a:p>
          </p:txBody>
        </p:sp>
      </p:grpSp>
      <p:sp>
        <p:nvSpPr>
          <p:cNvPr id="306" name="Rectangle 70">
            <a:extLst>
              <a:ext uri="{FF2B5EF4-FFF2-40B4-BE49-F238E27FC236}">
                <a16:creationId xmlns:a16="http://schemas.microsoft.com/office/drawing/2014/main" id="{A3C4ACAA-832A-4FCF-8F77-AC87B453A1D7}"/>
              </a:ext>
            </a:extLst>
          </p:cNvPr>
          <p:cNvSpPr>
            <a:spLocks noChangeArrowheads="1"/>
          </p:cNvSpPr>
          <p:nvPr/>
        </p:nvSpPr>
        <p:spPr bwMode="auto">
          <a:xfrm>
            <a:off x="7357469" y="1374137"/>
            <a:ext cx="30401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IMM</a:t>
            </a:r>
            <a:r>
              <a:rPr lang="zh-CN" altLang="en-US"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中提出了话题类别相互作用的竞争矩阵。但同样的，用户对于话题的竞争传播同样具有重要意义。因此提出用户对话题作用的竞争矩阵。</a:t>
            </a:r>
            <a:endPar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9" name="Rectangle 70">
            <a:extLst>
              <a:ext uri="{FF2B5EF4-FFF2-40B4-BE49-F238E27FC236}">
                <a16:creationId xmlns:a16="http://schemas.microsoft.com/office/drawing/2014/main" id="{5C20B21C-27E1-4603-8549-1B1E207BFBD1}"/>
              </a:ext>
            </a:extLst>
          </p:cNvPr>
          <p:cNvSpPr>
            <a:spLocks noChangeArrowheads="1"/>
          </p:cNvSpPr>
          <p:nvPr/>
        </p:nvSpPr>
        <p:spPr bwMode="auto">
          <a:xfrm>
            <a:off x="7357469" y="2885385"/>
            <a:ext cx="30401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探针用户概念：探针用户即稳定活跃用户。例如在微博中的所有用户中，把评论量前</a:t>
            </a: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300</a:t>
            </a:r>
            <a:r>
              <a:rPr lang="zh-CN" altLang="en-US"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的用户作为探针用户，避免因僵尸粉、非活跃用户等导致的误差。</a:t>
            </a:r>
            <a:endPar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2" name="Rectangle 70">
            <a:extLst>
              <a:ext uri="{FF2B5EF4-FFF2-40B4-BE49-F238E27FC236}">
                <a16:creationId xmlns:a16="http://schemas.microsoft.com/office/drawing/2014/main" id="{044B90D1-6468-4156-810D-993324C9CACA}"/>
              </a:ext>
            </a:extLst>
          </p:cNvPr>
          <p:cNvSpPr>
            <a:spLocks noChangeArrowheads="1"/>
          </p:cNvSpPr>
          <p:nvPr/>
        </p:nvSpPr>
        <p:spPr bwMode="auto">
          <a:xfrm>
            <a:off x="7357468" y="4467483"/>
            <a:ext cx="30401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用户的关注能力是有限的（这也是话题竞争传播的基础），因而当大量用户评论了不属于他们偏好类别的话题时，表明该话题已有强大的竞争力。（需要提取用户偏好类别向量）</a:t>
            </a:r>
            <a:endPar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079062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p:cTn id="7" dur="500" fill="hold"/>
                                        <p:tgtEl>
                                          <p:spTgt spid="285"/>
                                        </p:tgtEl>
                                        <p:attrNameLst>
                                          <p:attrName>ppt_w</p:attrName>
                                        </p:attrNameLst>
                                      </p:cBhvr>
                                      <p:tavLst>
                                        <p:tav tm="0">
                                          <p:val>
                                            <p:fltVal val="0"/>
                                          </p:val>
                                        </p:tav>
                                        <p:tav tm="100000">
                                          <p:val>
                                            <p:strVal val="#ppt_w"/>
                                          </p:val>
                                        </p:tav>
                                      </p:tavLst>
                                    </p:anim>
                                    <p:anim calcmode="lin" valueType="num">
                                      <p:cBhvr>
                                        <p:cTn id="8" dur="500" fill="hold"/>
                                        <p:tgtEl>
                                          <p:spTgt spid="285"/>
                                        </p:tgtEl>
                                        <p:attrNameLst>
                                          <p:attrName>ppt_h</p:attrName>
                                        </p:attrNameLst>
                                      </p:cBhvr>
                                      <p:tavLst>
                                        <p:tav tm="0">
                                          <p:val>
                                            <p:fltVal val="0"/>
                                          </p:val>
                                        </p:tav>
                                        <p:tav tm="100000">
                                          <p:val>
                                            <p:strVal val="#ppt_h"/>
                                          </p:val>
                                        </p:tav>
                                      </p:tavLst>
                                    </p:anim>
                                    <p:animEffect transition="in" filter="fade">
                                      <p:cBhvr>
                                        <p:cTn id="9" dur="500"/>
                                        <p:tgtEl>
                                          <p:spTgt spid="285"/>
                                        </p:tgtEl>
                                      </p:cBhvr>
                                    </p:animEffect>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291"/>
                                        </p:tgtEl>
                                        <p:attrNameLst>
                                          <p:attrName>style.visibility</p:attrName>
                                        </p:attrNameLst>
                                      </p:cBhvr>
                                      <p:to>
                                        <p:strVal val="visible"/>
                                      </p:to>
                                    </p:set>
                                    <p:animEffect transition="in" filter="barn(outHorizontal)">
                                      <p:cBhvr>
                                        <p:cTn id="13" dur="500"/>
                                        <p:tgtEl>
                                          <p:spTgt spid="29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6"/>
                                        </p:tgtEl>
                                        <p:attrNameLst>
                                          <p:attrName>style.visibility</p:attrName>
                                        </p:attrNameLst>
                                      </p:cBhvr>
                                      <p:to>
                                        <p:strVal val="visible"/>
                                      </p:to>
                                    </p:set>
                                    <p:animEffect transition="in" filter="fade">
                                      <p:cBhvr>
                                        <p:cTn id="16" dur="500"/>
                                        <p:tgtEl>
                                          <p:spTgt spid="3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9"/>
                                        </p:tgtEl>
                                        <p:attrNameLst>
                                          <p:attrName>style.visibility</p:attrName>
                                        </p:attrNameLst>
                                      </p:cBhvr>
                                      <p:to>
                                        <p:strVal val="visible"/>
                                      </p:to>
                                    </p:set>
                                    <p:animEffect transition="in" filter="fade">
                                      <p:cBhvr>
                                        <p:cTn id="19" dur="500"/>
                                        <p:tgtEl>
                                          <p:spTgt spid="30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2"/>
                                        </p:tgtEl>
                                        <p:attrNameLst>
                                          <p:attrName>style.visibility</p:attrName>
                                        </p:attrNameLst>
                                      </p:cBhvr>
                                      <p:to>
                                        <p:strVal val="visible"/>
                                      </p:to>
                                    </p:set>
                                    <p:animEffect transition="in" filter="fade">
                                      <p:cBhvr>
                                        <p:cTn id="22"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p:bldP spid="309" grpId="0"/>
      <p:bldP spid="3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4"/>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5"/>
</p:tagLst>
</file>

<file path=ppt/tags/tag22.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5"/>
</p:tagLst>
</file>

<file path=ppt/tags/tag27.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6"/>
</p:tagLst>
</file>

<file path=ppt/tags/tag28.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7"/>
</p:tagLst>
</file>

<file path=ppt/tags/tag29.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5"/>
</p:tagLst>
</file>

<file path=ppt/tags/tag34.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4"/>
</p:tagLst>
</file>

<file path=ppt/tags/tag37.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4"/>
</p:tagLst>
</file>

<file path=ppt/tags/tag38.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5"/>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1083</Words>
  <Application>Microsoft Office PowerPoint</Application>
  <PresentationFormat>宽屏</PresentationFormat>
  <Paragraphs>152</Paragraphs>
  <Slides>21</Slides>
  <Notes>21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21</vt:i4>
      </vt:variant>
    </vt:vector>
  </HeadingPairs>
  <TitlesOfParts>
    <vt:vector size="37" baseType="lpstr">
      <vt:lpstr>Gill Sans</vt:lpstr>
      <vt:lpstr>Open Sans</vt:lpstr>
      <vt:lpstr>等线</vt:lpstr>
      <vt:lpstr>等线 Light</vt:lpstr>
      <vt:lpstr>方正粗黑宋简体</vt:lpstr>
      <vt:lpstr>个性印章</vt:lpstr>
      <vt:lpstr>汉仪大宋简</vt:lpstr>
      <vt:lpstr>汉仪菱心体简</vt:lpstr>
      <vt:lpstr>华文细黑</vt:lpstr>
      <vt:lpstr>微软雅黑</vt:lpstr>
      <vt:lpstr>Arial</vt:lpstr>
      <vt:lpstr>Arial Black</vt:lpstr>
      <vt:lpstr>Calibri</vt:lpstr>
      <vt:lpstr>Mistral</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纸张绿叶</dc:title>
  <dc:creator>第一PPT</dc:creator>
  <cp:keywords>www.1ppt.com</cp:keywords>
  <dc:description>www.1ppt.com</dc:description>
  <cp:lastModifiedBy>nie85</cp:lastModifiedBy>
  <cp:revision>173</cp:revision>
  <dcterms:created xsi:type="dcterms:W3CDTF">2019-06-29T16:49:30Z</dcterms:created>
  <dcterms:modified xsi:type="dcterms:W3CDTF">2020-06-15T08:49:14Z</dcterms:modified>
</cp:coreProperties>
</file>