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48" r:id="rId1"/>
  </p:sldMasterIdLst>
  <p:notesMasterIdLst>
    <p:notesMasterId r:id="rId22"/>
  </p:notesMasterIdLst>
  <p:sldIdLst>
    <p:sldId id="258" r:id="rId2"/>
    <p:sldId id="280" r:id="rId3"/>
    <p:sldId id="298" r:id="rId4"/>
    <p:sldId id="306" r:id="rId5"/>
    <p:sldId id="305" r:id="rId6"/>
    <p:sldId id="260" r:id="rId7"/>
    <p:sldId id="259" r:id="rId8"/>
    <p:sldId id="300" r:id="rId9"/>
    <p:sldId id="299" r:id="rId10"/>
    <p:sldId id="284" r:id="rId11"/>
    <p:sldId id="285" r:id="rId12"/>
    <p:sldId id="286" r:id="rId13"/>
    <p:sldId id="304" r:id="rId14"/>
    <p:sldId id="307" r:id="rId15"/>
    <p:sldId id="308" r:id="rId16"/>
    <p:sldId id="289" r:id="rId17"/>
    <p:sldId id="290" r:id="rId18"/>
    <p:sldId id="292" r:id="rId19"/>
    <p:sldId id="301" r:id="rId20"/>
    <p:sldId id="277" r:id="rId21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0">
          <p15:clr>
            <a:srgbClr val="A4A3A4"/>
          </p15:clr>
        </p15:guide>
        <p15:guide id="2" pos="6288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2966" autoAdjust="0"/>
  </p:normalViewPr>
  <p:slideViewPr>
    <p:cSldViewPr snapToGrid="0" showGuides="1">
      <p:cViewPr varScale="1">
        <p:scale>
          <a:sx n="151" d="100"/>
          <a:sy n="151" d="100"/>
        </p:scale>
        <p:origin x="1974" y="144"/>
      </p:cViewPr>
      <p:guideLst>
        <p:guide orient="horz" pos="3270"/>
        <p:guide pos="628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CD8463-B8A2-4E0E-8840-25541D07F0ED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2020/6/23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48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dirty="0"/>
              <a:t>‹#›</a:t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EE72179-FF78-4605-99F1-1EA8F6FB112F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2020/6/23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EE72179-FF78-4605-99F1-1EA8F6FB112F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2020/6/23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EE72179-FF78-4605-99F1-1EA8F6FB112F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2020/6/23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EE72179-FF78-4605-99F1-1EA8F6FB112F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2020/6/23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EE72179-FF78-4605-99F1-1EA8F6FB112F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2020/6/23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EE72179-FF78-4605-99F1-1EA8F6FB112F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2020/6/23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EE72179-FF78-4605-99F1-1EA8F6FB112F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2020/6/23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EE72179-FF78-4605-99F1-1EA8F6FB112F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2020/6/23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EE72179-FF78-4605-99F1-1EA8F6FB112F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2020/6/23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EE72179-FF78-4605-99F1-1EA8F6FB112F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2020/6/23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EE72179-FF78-4605-99F1-1EA8F6FB112F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2020/6/23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EE72179-FF78-4605-99F1-1EA8F6FB112F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2020/6/23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zh-CN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zh-CN" dirty="0"/>
              <a:t>单击此处编辑母版文本样式</a:t>
            </a:r>
          </a:p>
          <a:p>
            <a:pPr lvl="1"/>
            <a:r>
              <a:rPr lang="zh-CN" altLang="zh-CN" dirty="0"/>
              <a:t>第二级</a:t>
            </a:r>
          </a:p>
          <a:p>
            <a:pPr lvl="2"/>
            <a:r>
              <a:rPr lang="zh-CN" altLang="zh-CN" dirty="0"/>
              <a:t>第三级</a:t>
            </a:r>
          </a:p>
          <a:p>
            <a:pPr lvl="3"/>
            <a:r>
              <a:rPr lang="zh-CN" altLang="zh-CN" dirty="0"/>
              <a:t>第四级</a:t>
            </a:r>
          </a:p>
          <a:p>
            <a:pPr lvl="4"/>
            <a:r>
              <a:rPr lang="zh-CN" altLang="zh-CN" dirty="0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EE72179-FF78-4605-99F1-1EA8F6FB112F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2020/6/23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 Light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github.com/IAdmireu/ChineseSTS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alt.qcri.org/~wgao/data/rumdect.zip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同心圆 49"/>
          <p:cNvSpPr/>
          <p:nvPr/>
        </p:nvSpPr>
        <p:spPr>
          <a:xfrm>
            <a:off x="585788" y="-2524125"/>
            <a:ext cx="11020425" cy="11018838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50" y="10800"/>
                </a:moveTo>
                <a:cubicBezTo>
                  <a:pt x="450" y="16516"/>
                  <a:pt x="5084" y="21150"/>
                  <a:pt x="10800" y="21150"/>
                </a:cubicBezTo>
                <a:cubicBezTo>
                  <a:pt x="16516" y="21150"/>
                  <a:pt x="21150" y="16516"/>
                  <a:pt x="21150" y="10800"/>
                </a:cubicBezTo>
                <a:cubicBezTo>
                  <a:pt x="21150" y="5084"/>
                  <a:pt x="16516" y="450"/>
                  <a:pt x="10800" y="450"/>
                </a:cubicBezTo>
                <a:cubicBezTo>
                  <a:pt x="5084" y="450"/>
                  <a:pt x="450" y="5084"/>
                  <a:pt x="450" y="10800"/>
                </a:cubicBezTo>
                <a:close/>
              </a:path>
            </a:pathLst>
          </a:custGeom>
          <a:solidFill>
            <a:srgbClr val="AEDC46">
              <a:alpha val="14117"/>
            </a:srgbClr>
          </a:solidFill>
          <a:ln w="25400">
            <a:noFill/>
          </a:ln>
        </p:spPr>
        <p:txBody>
          <a:bodyPr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1" name="同心圆 50"/>
          <p:cNvSpPr/>
          <p:nvPr/>
        </p:nvSpPr>
        <p:spPr>
          <a:xfrm>
            <a:off x="1301749" y="-1983038"/>
            <a:ext cx="9586913" cy="9585325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50" y="10800"/>
                </a:moveTo>
                <a:cubicBezTo>
                  <a:pt x="450" y="16516"/>
                  <a:pt x="5084" y="21150"/>
                  <a:pt x="10800" y="21150"/>
                </a:cubicBezTo>
                <a:cubicBezTo>
                  <a:pt x="16516" y="21150"/>
                  <a:pt x="21150" y="16516"/>
                  <a:pt x="21150" y="10800"/>
                </a:cubicBezTo>
                <a:cubicBezTo>
                  <a:pt x="21150" y="5084"/>
                  <a:pt x="16516" y="450"/>
                  <a:pt x="10800" y="450"/>
                </a:cubicBezTo>
                <a:cubicBezTo>
                  <a:pt x="5084" y="450"/>
                  <a:pt x="450" y="5084"/>
                  <a:pt x="450" y="10800"/>
                </a:cubicBezTo>
                <a:close/>
              </a:path>
            </a:pathLst>
          </a:custGeom>
          <a:solidFill>
            <a:srgbClr val="21AFE6">
              <a:alpha val="14117"/>
            </a:srgbClr>
          </a:solidFill>
          <a:ln w="25400">
            <a:noFill/>
          </a:ln>
        </p:spPr>
        <p:txBody>
          <a:bodyPr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2" name="同心圆 51"/>
          <p:cNvSpPr/>
          <p:nvPr/>
        </p:nvSpPr>
        <p:spPr>
          <a:xfrm>
            <a:off x="1869281" y="-1239839"/>
            <a:ext cx="8451850" cy="8448675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4" y="10800"/>
                </a:moveTo>
                <a:cubicBezTo>
                  <a:pt x="544" y="16464"/>
                  <a:pt x="5136" y="21056"/>
                  <a:pt x="10800" y="21056"/>
                </a:cubicBezTo>
                <a:cubicBezTo>
                  <a:pt x="16464" y="21056"/>
                  <a:pt x="21056" y="16464"/>
                  <a:pt x="21056" y="10800"/>
                </a:cubicBezTo>
                <a:cubicBezTo>
                  <a:pt x="21056" y="5136"/>
                  <a:pt x="16464" y="544"/>
                  <a:pt x="10800" y="544"/>
                </a:cubicBezTo>
                <a:cubicBezTo>
                  <a:pt x="5136" y="544"/>
                  <a:pt x="544" y="5136"/>
                  <a:pt x="544" y="10800"/>
                </a:cubicBezTo>
                <a:close/>
              </a:path>
            </a:pathLst>
          </a:custGeom>
          <a:solidFill>
            <a:srgbClr val="424242">
              <a:alpha val="14117"/>
            </a:srgbClr>
          </a:solidFill>
          <a:ln w="25400">
            <a:noFill/>
          </a:ln>
        </p:spPr>
        <p:txBody>
          <a:bodyPr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3" name="同心圆 52"/>
          <p:cNvSpPr/>
          <p:nvPr/>
        </p:nvSpPr>
        <p:spPr>
          <a:xfrm>
            <a:off x="2568575" y="-541337"/>
            <a:ext cx="7054850" cy="7054850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660" y="10800"/>
                </a:moveTo>
                <a:cubicBezTo>
                  <a:pt x="660" y="16400"/>
                  <a:pt x="5200" y="20940"/>
                  <a:pt x="10800" y="20940"/>
                </a:cubicBezTo>
                <a:cubicBezTo>
                  <a:pt x="16400" y="20940"/>
                  <a:pt x="20940" y="16400"/>
                  <a:pt x="20940" y="10800"/>
                </a:cubicBezTo>
                <a:cubicBezTo>
                  <a:pt x="20940" y="5200"/>
                  <a:pt x="16400" y="660"/>
                  <a:pt x="10800" y="660"/>
                </a:cubicBezTo>
                <a:cubicBezTo>
                  <a:pt x="5200" y="660"/>
                  <a:pt x="660" y="5200"/>
                  <a:pt x="660" y="10800"/>
                </a:cubicBezTo>
                <a:close/>
              </a:path>
            </a:pathLst>
          </a:custGeom>
          <a:solidFill>
            <a:srgbClr val="AEDC46">
              <a:alpha val="14117"/>
            </a:srgbClr>
          </a:solidFill>
          <a:ln w="25400">
            <a:noFill/>
          </a:ln>
        </p:spPr>
        <p:txBody>
          <a:bodyPr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4" name="同心圆 53"/>
          <p:cNvSpPr/>
          <p:nvPr/>
        </p:nvSpPr>
        <p:spPr>
          <a:xfrm>
            <a:off x="3278188" y="166688"/>
            <a:ext cx="5635625" cy="5635625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844" y="10800"/>
                </a:moveTo>
                <a:cubicBezTo>
                  <a:pt x="844" y="16299"/>
                  <a:pt x="5301" y="20756"/>
                  <a:pt x="10800" y="20756"/>
                </a:cubicBezTo>
                <a:cubicBezTo>
                  <a:pt x="16299" y="20756"/>
                  <a:pt x="20756" y="16299"/>
                  <a:pt x="20756" y="10800"/>
                </a:cubicBezTo>
                <a:cubicBezTo>
                  <a:pt x="20756" y="5301"/>
                  <a:pt x="16299" y="844"/>
                  <a:pt x="10800" y="844"/>
                </a:cubicBezTo>
                <a:cubicBezTo>
                  <a:pt x="5301" y="844"/>
                  <a:pt x="844" y="5301"/>
                  <a:pt x="844" y="10800"/>
                </a:cubicBezTo>
                <a:close/>
              </a:path>
            </a:pathLst>
          </a:custGeom>
          <a:solidFill>
            <a:srgbClr val="21AFE6">
              <a:alpha val="14117"/>
            </a:srgbClr>
          </a:solidFill>
          <a:ln w="25400">
            <a:noFill/>
          </a:ln>
        </p:spPr>
        <p:txBody>
          <a:bodyPr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5" name="同心圆 54"/>
          <p:cNvSpPr/>
          <p:nvPr/>
        </p:nvSpPr>
        <p:spPr>
          <a:xfrm>
            <a:off x="4019550" y="908050"/>
            <a:ext cx="4152900" cy="4152900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39" y="10800"/>
                </a:moveTo>
                <a:cubicBezTo>
                  <a:pt x="1039" y="16191"/>
                  <a:pt x="5409" y="20561"/>
                  <a:pt x="10800" y="20561"/>
                </a:cubicBezTo>
                <a:cubicBezTo>
                  <a:pt x="16191" y="20561"/>
                  <a:pt x="20561" y="16191"/>
                  <a:pt x="20561" y="10800"/>
                </a:cubicBezTo>
                <a:cubicBezTo>
                  <a:pt x="20561" y="5409"/>
                  <a:pt x="16191" y="1039"/>
                  <a:pt x="10800" y="1039"/>
                </a:cubicBezTo>
                <a:cubicBezTo>
                  <a:pt x="5409" y="1039"/>
                  <a:pt x="1039" y="5409"/>
                  <a:pt x="1039" y="10800"/>
                </a:cubicBezTo>
                <a:close/>
              </a:path>
            </a:pathLst>
          </a:custGeom>
          <a:solidFill>
            <a:srgbClr val="424242">
              <a:alpha val="14117"/>
            </a:srgbClr>
          </a:solidFill>
          <a:ln w="25400">
            <a:noFill/>
          </a:ln>
        </p:spPr>
        <p:txBody>
          <a:bodyPr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6" name="矩形 12"/>
          <p:cNvSpPr/>
          <p:nvPr/>
        </p:nvSpPr>
        <p:spPr>
          <a:xfrm>
            <a:off x="-203914" y="2098354"/>
            <a:ext cx="12942727" cy="13769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ts val="5000"/>
              </a:lnSpc>
            </a:pPr>
            <a:r>
              <a:rPr lang="en-US" altLang="zh-CN" sz="4000" b="1" i="1" spc="300" dirty="0">
                <a:solidFill>
                  <a:srgbClr val="21AFE6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Rumor Detection using RNN and Visualization Model of Rumor Propagation and Evolution</a:t>
            </a:r>
            <a:endParaRPr lang="zh-CN" altLang="en-US" sz="4000" b="1" i="1" spc="300" dirty="0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2064" name="矩形 6"/>
          <p:cNvSpPr/>
          <p:nvPr/>
        </p:nvSpPr>
        <p:spPr>
          <a:xfrm>
            <a:off x="-74612" y="6007100"/>
            <a:ext cx="12342812" cy="1322388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anchor="ctr"/>
          <a:lstStyle/>
          <a:p>
            <a:pPr algn="ctr"/>
            <a:endParaRPr lang="zh-CN" altLang="zh-CN" dirty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65" name="矩形 41"/>
          <p:cNvSpPr/>
          <p:nvPr/>
        </p:nvSpPr>
        <p:spPr>
          <a:xfrm>
            <a:off x="4859338" y="6321425"/>
            <a:ext cx="2473049" cy="338554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rgbClr val="424242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Wang Yilin</a:t>
            </a:r>
            <a:r>
              <a:rPr lang="en-US" altLang="zh-CN" sz="1600" dirty="0">
                <a:solidFill>
                  <a:srgbClr val="00000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en-US" altLang="zh-CN" sz="1600" b="1" dirty="0">
                <a:solidFill>
                  <a:srgbClr val="21AFE6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517030910327</a:t>
            </a:r>
            <a:endParaRPr lang="zh-CN" altLang="en-US" sz="1600" b="1" dirty="0">
              <a:solidFill>
                <a:srgbClr val="424242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2066" name="矩形 7"/>
          <p:cNvSpPr/>
          <p:nvPr/>
        </p:nvSpPr>
        <p:spPr>
          <a:xfrm>
            <a:off x="-36512" y="6007100"/>
            <a:ext cx="4202112" cy="152400"/>
          </a:xfrm>
          <a:prstGeom prst="rect">
            <a:avLst/>
          </a:prstGeom>
          <a:solidFill>
            <a:srgbClr val="AEDC46"/>
          </a:solidFill>
          <a:ln w="12700">
            <a:noFill/>
          </a:ln>
        </p:spPr>
        <p:txBody>
          <a:bodyPr anchor="ctr"/>
          <a:lstStyle/>
          <a:p>
            <a:pPr algn="ctr"/>
            <a:endParaRPr lang="zh-CN" altLang="zh-CN" dirty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67" name="矩形 43"/>
          <p:cNvSpPr/>
          <p:nvPr/>
        </p:nvSpPr>
        <p:spPr>
          <a:xfrm>
            <a:off x="4165600" y="6007100"/>
            <a:ext cx="4203700" cy="152400"/>
          </a:xfrm>
          <a:prstGeom prst="rect">
            <a:avLst/>
          </a:prstGeom>
          <a:solidFill>
            <a:srgbClr val="21AFE6"/>
          </a:solidFill>
          <a:ln w="12700">
            <a:noFill/>
          </a:ln>
        </p:spPr>
        <p:txBody>
          <a:bodyPr anchor="ctr"/>
          <a:lstStyle/>
          <a:p>
            <a:pPr algn="ctr"/>
            <a:endParaRPr lang="zh-CN" altLang="zh-CN" dirty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68" name="矩形 44"/>
          <p:cNvSpPr/>
          <p:nvPr/>
        </p:nvSpPr>
        <p:spPr>
          <a:xfrm>
            <a:off x="8348663" y="6007100"/>
            <a:ext cx="4203700" cy="152400"/>
          </a:xfrm>
          <a:prstGeom prst="rect">
            <a:avLst/>
          </a:prstGeom>
          <a:solidFill>
            <a:srgbClr val="424242"/>
          </a:solidFill>
          <a:ln w="12700">
            <a:noFill/>
          </a:ln>
        </p:spPr>
        <p:txBody>
          <a:bodyPr anchor="ctr"/>
          <a:lstStyle/>
          <a:p>
            <a:pPr algn="ctr"/>
            <a:endParaRPr lang="zh-CN" altLang="zh-CN" dirty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矩形 2"/>
          <p:cNvSpPr/>
          <p:nvPr/>
        </p:nvSpPr>
        <p:spPr>
          <a:xfrm>
            <a:off x="108011" y="2438194"/>
            <a:ext cx="11975977" cy="15696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800" b="1" i="1" spc="300" dirty="0">
                <a:solidFill>
                  <a:srgbClr val="21AFE6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Visualization Model of Rumor Propagation and Evolution</a:t>
            </a:r>
            <a:endParaRPr lang="en-US" altLang="zh-CN" sz="4800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107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矩形 2"/>
          <p:cNvSpPr/>
          <p:nvPr/>
        </p:nvSpPr>
        <p:spPr>
          <a:xfrm>
            <a:off x="3648075" y="596399"/>
            <a:ext cx="489585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1" i="1" dirty="0">
                <a:latin typeface="Arial" panose="020B0604020202020204" pitchFamily="34" charset="0"/>
              </a:rPr>
              <a:t>Introduction</a:t>
            </a:r>
            <a:endParaRPr lang="zh-CN" altLang="en-US" sz="2400" b="1" i="1" dirty="0">
              <a:latin typeface="Arial" panose="020B0604020202020204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8D696C3-BC1F-45BB-A1D8-9D33BF1C3237}"/>
              </a:ext>
            </a:extLst>
          </p:cNvPr>
          <p:cNvSpPr txBox="1"/>
          <p:nvPr/>
        </p:nvSpPr>
        <p:spPr>
          <a:xfrm>
            <a:off x="930998" y="1552620"/>
            <a:ext cx="103300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A rumor might changes while spreading, and becomes more confusing and hard to discern.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For example: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“</a:t>
            </a:r>
            <a:r>
              <a:rPr lang="zh-CN" altLang="en-US" sz="2400" dirty="0"/>
              <a:t>新冠肺炎治愈了，后遗症也会拖累后半生</a:t>
            </a:r>
            <a:r>
              <a:rPr lang="en-US" altLang="zh-CN" sz="2400" dirty="0"/>
              <a:t>” </a:t>
            </a:r>
            <a:r>
              <a:rPr lang="en-US" altLang="zh-CN" sz="2400" dirty="0">
                <a:sym typeface="Wingdings" panose="05000000000000000000" pitchFamily="2" charset="2"/>
              </a:rPr>
              <a:t></a:t>
            </a:r>
            <a:r>
              <a:rPr lang="en-US" altLang="zh-CN" sz="2400" dirty="0"/>
              <a:t>“</a:t>
            </a:r>
            <a:r>
              <a:rPr lang="zh-CN" altLang="en-US" sz="2400" dirty="0"/>
              <a:t>有传钟南山院士曾发出警告</a:t>
            </a:r>
            <a:r>
              <a:rPr lang="en-US" altLang="zh-CN" sz="2400" dirty="0"/>
              <a:t>:‘</a:t>
            </a:r>
            <a:r>
              <a:rPr lang="zh-CN" altLang="en-US" sz="2400" dirty="0"/>
              <a:t>新冠肺炎一旦感染，用药也只能保命，后遗症会拖累余生</a:t>
            </a:r>
            <a:r>
              <a:rPr lang="en-US" altLang="zh-CN" sz="2400" dirty="0"/>
              <a:t>’</a:t>
            </a:r>
            <a:r>
              <a:rPr lang="zh-CN" altLang="en-US" sz="2400" dirty="0"/>
              <a:t>。</a:t>
            </a:r>
            <a:r>
              <a:rPr lang="en-US" altLang="zh-CN" sz="2400" dirty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23330EF-8279-4AD1-8334-B5D5DF6B5CCF}"/>
              </a:ext>
            </a:extLst>
          </p:cNvPr>
          <p:cNvSpPr txBox="1"/>
          <p:nvPr/>
        </p:nvSpPr>
        <p:spPr>
          <a:xfrm>
            <a:off x="930998" y="4230276"/>
            <a:ext cx="103300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Different rumor has different shapes of propagation tree, the root might not be the most confusing and widespread.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Here I built a model to visualize how a rumor spreads and how it changes.</a:t>
            </a:r>
          </a:p>
        </p:txBody>
      </p:sp>
    </p:spTree>
    <p:extLst>
      <p:ext uri="{BB962C8B-B14F-4D97-AF65-F5344CB8AC3E}">
        <p14:creationId xmlns:p14="http://schemas.microsoft.com/office/powerpoint/2010/main" val="2640399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矩形 2"/>
          <p:cNvSpPr/>
          <p:nvPr/>
        </p:nvSpPr>
        <p:spPr>
          <a:xfrm>
            <a:off x="3648075" y="596399"/>
            <a:ext cx="489585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1" i="1" dirty="0"/>
              <a:t>Semantical distance metric</a:t>
            </a:r>
            <a:endParaRPr lang="zh-CN" altLang="en-US" sz="2400" b="1" i="1" dirty="0">
              <a:latin typeface="Arial" panose="020B0604020202020204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8D696C3-BC1F-45BB-A1D8-9D33BF1C3237}"/>
              </a:ext>
            </a:extLst>
          </p:cNvPr>
          <p:cNvSpPr txBox="1"/>
          <p:nvPr/>
        </p:nvSpPr>
        <p:spPr>
          <a:xfrm>
            <a:off x="930998" y="1552620"/>
            <a:ext cx="103300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Given four microblog: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“</a:t>
            </a:r>
            <a:r>
              <a:rPr lang="zh-CN" altLang="en-US" sz="2400" dirty="0"/>
              <a:t>新冠肺炎治愈了，后遗症也会拖累后半生</a:t>
            </a:r>
            <a:r>
              <a:rPr lang="en-US" altLang="zh-CN" sz="2400" dirty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“</a:t>
            </a:r>
            <a:r>
              <a:rPr lang="zh-CN" altLang="en-US" sz="2400" dirty="0"/>
              <a:t>有传钟南山院士曾发出警告</a:t>
            </a:r>
            <a:r>
              <a:rPr lang="en-US" altLang="zh-CN" sz="2400" dirty="0"/>
              <a:t>:‘</a:t>
            </a:r>
            <a:r>
              <a:rPr lang="zh-CN" altLang="en-US" sz="2400" dirty="0"/>
              <a:t>新冠肺炎一旦感染，用药也只能保命，后遗症会拖累余生</a:t>
            </a:r>
            <a:r>
              <a:rPr lang="en-US" altLang="zh-CN" sz="2400" dirty="0"/>
              <a:t>’”</a:t>
            </a:r>
            <a:r>
              <a:rPr lang="en-US" altLang="zh-CN" sz="2400" dirty="0">
                <a:sym typeface="Wingdings" panose="05000000000000000000" pitchFamily="2" charset="2"/>
              </a:rPr>
              <a:t> evolved</a:t>
            </a:r>
            <a:endParaRPr lang="en-US" altLang="zh-CN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“</a:t>
            </a:r>
            <a:r>
              <a:rPr lang="zh-CN" altLang="en-US" sz="2400" dirty="0"/>
              <a:t>后遗症也会拖累后半生？肺炎真的好可怕。</a:t>
            </a:r>
            <a:r>
              <a:rPr lang="en-US" altLang="zh-CN" sz="2400" dirty="0"/>
              <a:t>”</a:t>
            </a:r>
            <a:r>
              <a:rPr lang="en-US" altLang="zh-CN" sz="2400" dirty="0">
                <a:sym typeface="Wingdings" panose="05000000000000000000" pitchFamily="2" charset="2"/>
              </a:rPr>
              <a:t> related but evolved</a:t>
            </a:r>
            <a:endParaRPr lang="en-US" altLang="zh-CN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“</a:t>
            </a:r>
            <a:r>
              <a:rPr lang="zh-CN" altLang="en-US" sz="2400" dirty="0"/>
              <a:t>转发微博</a:t>
            </a:r>
            <a:r>
              <a:rPr lang="en-US" altLang="zh-CN" sz="2400" dirty="0"/>
              <a:t>”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How to measure the similarity between two text?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How to judge if a node is evolved?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579428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矩形 2"/>
          <p:cNvSpPr/>
          <p:nvPr/>
        </p:nvSpPr>
        <p:spPr>
          <a:xfrm>
            <a:off x="3648075" y="424949"/>
            <a:ext cx="489585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1" i="1" dirty="0">
                <a:latin typeface="Arial" panose="020B0604020202020204" pitchFamily="34" charset="0"/>
              </a:rPr>
              <a:t>Similarity</a:t>
            </a:r>
            <a:endParaRPr lang="zh-CN" altLang="en-US" sz="2400" b="1" i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C8D696C3-BC1F-45BB-A1D8-9D33BF1C3237}"/>
                  </a:ext>
                </a:extLst>
              </p:cNvPr>
              <p:cNvSpPr txBox="1"/>
              <p:nvPr/>
            </p:nvSpPr>
            <p:spPr>
              <a:xfrm>
                <a:off x="930998" y="992684"/>
                <a:ext cx="10330004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800" i="1" dirty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zh-CN" altLang="en-US" sz="2800" dirty="0">
                            <a:latin typeface="Cambria Math" panose="02040503050406030204" pitchFamily="18" charset="0"/>
                          </a:rPr>
                          <m:t>ⅈ</m:t>
                        </m:r>
                      </m:sub>
                    </m:sSub>
                  </m:oMath>
                </a14:m>
                <a:r>
                  <a:rPr lang="en-US" altLang="zh-CN" sz="2800" dirty="0"/>
                  <a:t> 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sz="2800" dirty="0"/>
                      <m:t>semantical</m:t>
                    </m:r>
                    <m:r>
                      <m:rPr>
                        <m:nor/>
                      </m:rPr>
                      <a:rPr lang="en-US" altLang="zh-CN" sz="2800" dirty="0" smtClean="0"/>
                      <m:t> </m:t>
                    </m:r>
                  </m:oMath>
                </a14:m>
                <a:r>
                  <a:rPr lang="en-US" altLang="zh-CN" sz="2800" dirty="0"/>
                  <a:t>similarity</a:t>
                </a:r>
                <a:r>
                  <a:rPr lang="zh-CN" altLang="en-US" sz="2800" dirty="0"/>
                  <a:t> </a:t>
                </a:r>
                <a:r>
                  <a:rPr lang="en-US" altLang="zh-CN" sz="2800" dirty="0"/>
                  <a:t>between node </a:t>
                </a:r>
                <a:r>
                  <a:rPr lang="en-US" altLang="zh-CN" sz="2800" dirty="0" err="1"/>
                  <a:t>i</a:t>
                </a:r>
                <a:r>
                  <a:rPr lang="en-US" altLang="zh-CN" sz="2800" dirty="0"/>
                  <a:t> and root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2800" dirty="0"/>
                  <a:t>learned from an classical LSTM model.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2800" dirty="0"/>
                  <a:t>Dataset</a:t>
                </a:r>
                <a:r>
                  <a:rPr lang="zh-CN" altLang="en-US" sz="2800" dirty="0"/>
                  <a:t>：</a:t>
                </a:r>
                <a:r>
                  <a:rPr lang="en-US" altLang="zh-CN" sz="2800" dirty="0">
                    <a:hlinkClick r:id="rId2"/>
                  </a:rPr>
                  <a:t>https://github.com/IAdmireu/ChineseSTS</a:t>
                </a:r>
                <a:endParaRPr lang="en-US" altLang="zh-CN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zh-CN" sz="2800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C8D696C3-BC1F-45BB-A1D8-9D33BF1C3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998" y="992684"/>
                <a:ext cx="10330004" cy="1815882"/>
              </a:xfrm>
              <a:prstGeom prst="rect">
                <a:avLst/>
              </a:prstGeom>
              <a:blipFill>
                <a:blip r:embed="rId3"/>
                <a:stretch>
                  <a:fillRect l="-1063" t="-36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流程图: 可选过程 1">
            <a:extLst>
              <a:ext uri="{FF2B5EF4-FFF2-40B4-BE49-F238E27FC236}">
                <a16:creationId xmlns:a16="http://schemas.microsoft.com/office/drawing/2014/main" id="{58E6670E-15D9-417E-B1E8-FADEEC12DC6A}"/>
              </a:ext>
            </a:extLst>
          </p:cNvPr>
          <p:cNvSpPr/>
          <p:nvPr/>
        </p:nvSpPr>
        <p:spPr bwMode="auto">
          <a:xfrm>
            <a:off x="806416" y="2665254"/>
            <a:ext cx="4954385" cy="498764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r>
              <a:rPr lang="zh-CN" altLang="en-US" dirty="0">
                <a:solidFill>
                  <a:schemeClr val="bg1"/>
                </a:solidFill>
              </a:rPr>
              <a:t>新冠肺炎治愈了，后遗症也会拖累后半生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" name="流程图: 可选过程 5">
            <a:extLst>
              <a:ext uri="{FF2B5EF4-FFF2-40B4-BE49-F238E27FC236}">
                <a16:creationId xmlns:a16="http://schemas.microsoft.com/office/drawing/2014/main" id="{92E7777D-5383-4EEB-9903-7F278FAB71E1}"/>
              </a:ext>
            </a:extLst>
          </p:cNvPr>
          <p:cNvSpPr/>
          <p:nvPr/>
        </p:nvSpPr>
        <p:spPr bwMode="auto">
          <a:xfrm>
            <a:off x="806415" y="3155517"/>
            <a:ext cx="4954385" cy="498764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r>
              <a:rPr lang="zh-CN" altLang="en-US" dirty="0">
                <a:solidFill>
                  <a:schemeClr val="bg1"/>
                </a:solidFill>
              </a:rPr>
              <a:t>后遗症也会拖累后半生？肺炎真的好可怕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" name="箭头: 右 2">
            <a:extLst>
              <a:ext uri="{FF2B5EF4-FFF2-40B4-BE49-F238E27FC236}">
                <a16:creationId xmlns:a16="http://schemas.microsoft.com/office/drawing/2014/main" id="{94996AF2-98F4-4648-A884-242B421472AC}"/>
              </a:ext>
            </a:extLst>
          </p:cNvPr>
          <p:cNvSpPr/>
          <p:nvPr/>
        </p:nvSpPr>
        <p:spPr bwMode="auto">
          <a:xfrm rot="5400000">
            <a:off x="3178653" y="3828739"/>
            <a:ext cx="498765" cy="31977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流程图: 可选过程 7">
            <a:extLst>
              <a:ext uri="{FF2B5EF4-FFF2-40B4-BE49-F238E27FC236}">
                <a16:creationId xmlns:a16="http://schemas.microsoft.com/office/drawing/2014/main" id="{0AEE5E61-7214-419C-838A-B3E41CE942A5}"/>
              </a:ext>
            </a:extLst>
          </p:cNvPr>
          <p:cNvSpPr/>
          <p:nvPr/>
        </p:nvSpPr>
        <p:spPr bwMode="auto">
          <a:xfrm>
            <a:off x="806415" y="4389279"/>
            <a:ext cx="4954385" cy="498764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r>
              <a:rPr lang="en-US" altLang="zh-CN" dirty="0">
                <a:solidFill>
                  <a:schemeClr val="bg1"/>
                </a:solidFill>
              </a:rPr>
              <a:t>28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9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62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42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6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110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210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6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7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5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0" name="流程图: 可选过程 9">
            <a:extLst>
              <a:ext uri="{FF2B5EF4-FFF2-40B4-BE49-F238E27FC236}">
                <a16:creationId xmlns:a16="http://schemas.microsoft.com/office/drawing/2014/main" id="{470DD650-48CB-4B3E-A1FF-3B0429452BF8}"/>
              </a:ext>
            </a:extLst>
          </p:cNvPr>
          <p:cNvSpPr/>
          <p:nvPr/>
        </p:nvSpPr>
        <p:spPr bwMode="auto">
          <a:xfrm>
            <a:off x="806415" y="4879542"/>
            <a:ext cx="4954385" cy="498764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210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，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8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，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91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，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6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，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7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，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5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，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36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，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11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，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54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，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20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1" name="箭头: 右 10">
            <a:extLst>
              <a:ext uri="{FF2B5EF4-FFF2-40B4-BE49-F238E27FC236}">
                <a16:creationId xmlns:a16="http://schemas.microsoft.com/office/drawing/2014/main" id="{AC5D25D6-D172-452A-8BAF-CC97C597F02B}"/>
              </a:ext>
            </a:extLst>
          </p:cNvPr>
          <p:cNvSpPr/>
          <p:nvPr/>
        </p:nvSpPr>
        <p:spPr bwMode="auto">
          <a:xfrm rot="5400000">
            <a:off x="3178653" y="5577911"/>
            <a:ext cx="498765" cy="31977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流程图: 可选过程 4">
            <a:extLst>
              <a:ext uri="{FF2B5EF4-FFF2-40B4-BE49-F238E27FC236}">
                <a16:creationId xmlns:a16="http://schemas.microsoft.com/office/drawing/2014/main" id="{18E351F8-80AD-4985-B9D5-57CF0E34748D}"/>
              </a:ext>
            </a:extLst>
          </p:cNvPr>
          <p:cNvSpPr/>
          <p:nvPr/>
        </p:nvSpPr>
        <p:spPr bwMode="auto">
          <a:xfrm>
            <a:off x="2357139" y="6097295"/>
            <a:ext cx="2146522" cy="498764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D=P</a:t>
            </a:r>
            <a:r>
              <a:rPr lang="en-US" altLang="zh-CN" dirty="0">
                <a:solidFill>
                  <a:schemeClr val="bg1"/>
                </a:solidFill>
              </a:rPr>
              <a:t>(similar)=0.9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2" name="流程图: 可选过程 11">
            <a:extLst>
              <a:ext uri="{FF2B5EF4-FFF2-40B4-BE49-F238E27FC236}">
                <a16:creationId xmlns:a16="http://schemas.microsoft.com/office/drawing/2014/main" id="{7466FDE8-35A3-454F-967E-C8BD3F123705}"/>
              </a:ext>
            </a:extLst>
          </p:cNvPr>
          <p:cNvSpPr/>
          <p:nvPr/>
        </p:nvSpPr>
        <p:spPr bwMode="auto">
          <a:xfrm>
            <a:off x="6306618" y="2665254"/>
            <a:ext cx="4954385" cy="498764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r>
              <a:rPr lang="zh-CN" altLang="en-US" dirty="0">
                <a:solidFill>
                  <a:schemeClr val="bg1"/>
                </a:solidFill>
              </a:rPr>
              <a:t>新冠肺炎治愈了，后遗症也会拖累后半生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3" name="流程图: 可选过程 12">
            <a:extLst>
              <a:ext uri="{FF2B5EF4-FFF2-40B4-BE49-F238E27FC236}">
                <a16:creationId xmlns:a16="http://schemas.microsoft.com/office/drawing/2014/main" id="{719CCB45-278B-4749-A3B8-011C148F2359}"/>
              </a:ext>
            </a:extLst>
          </p:cNvPr>
          <p:cNvSpPr/>
          <p:nvPr/>
        </p:nvSpPr>
        <p:spPr bwMode="auto">
          <a:xfrm>
            <a:off x="6306617" y="3155517"/>
            <a:ext cx="4954385" cy="498764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r>
              <a:rPr lang="zh-CN" altLang="en-US" dirty="0">
                <a:solidFill>
                  <a:schemeClr val="bg1"/>
                </a:solidFill>
              </a:rPr>
              <a:t>转发微博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4" name="箭头: 右 13">
            <a:extLst>
              <a:ext uri="{FF2B5EF4-FFF2-40B4-BE49-F238E27FC236}">
                <a16:creationId xmlns:a16="http://schemas.microsoft.com/office/drawing/2014/main" id="{F56D95E4-CE64-4D00-ABB5-BF653D11D099}"/>
              </a:ext>
            </a:extLst>
          </p:cNvPr>
          <p:cNvSpPr/>
          <p:nvPr/>
        </p:nvSpPr>
        <p:spPr bwMode="auto">
          <a:xfrm rot="5400000">
            <a:off x="8678855" y="3828739"/>
            <a:ext cx="498765" cy="31977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流程图: 可选过程 14">
            <a:extLst>
              <a:ext uri="{FF2B5EF4-FFF2-40B4-BE49-F238E27FC236}">
                <a16:creationId xmlns:a16="http://schemas.microsoft.com/office/drawing/2014/main" id="{1FB4D197-CCCD-415A-8858-B37ED7FD5E26}"/>
              </a:ext>
            </a:extLst>
          </p:cNvPr>
          <p:cNvSpPr/>
          <p:nvPr/>
        </p:nvSpPr>
        <p:spPr bwMode="auto">
          <a:xfrm>
            <a:off x="6306617" y="4389279"/>
            <a:ext cx="4954385" cy="498764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r>
              <a:rPr lang="en-US" altLang="zh-CN" dirty="0">
                <a:solidFill>
                  <a:schemeClr val="bg1"/>
                </a:solidFill>
              </a:rPr>
              <a:t>28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9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62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42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6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110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210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6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7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5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6" name="流程图: 可选过程 15">
            <a:extLst>
              <a:ext uri="{FF2B5EF4-FFF2-40B4-BE49-F238E27FC236}">
                <a16:creationId xmlns:a16="http://schemas.microsoft.com/office/drawing/2014/main" id="{E78A4424-BC44-44D0-8F73-1C3F2B902B8C}"/>
              </a:ext>
            </a:extLst>
          </p:cNvPr>
          <p:cNvSpPr/>
          <p:nvPr/>
        </p:nvSpPr>
        <p:spPr bwMode="auto">
          <a:xfrm>
            <a:off x="6306616" y="4888043"/>
            <a:ext cx="4954385" cy="498764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r>
              <a:rPr lang="en-US" altLang="zh-CN" dirty="0">
                <a:solidFill>
                  <a:schemeClr val="bg1"/>
                </a:solidFill>
              </a:rPr>
              <a:t>29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15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0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0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0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0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0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0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0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en-US" altLang="zh-CN" dirty="0">
                <a:solidFill>
                  <a:schemeClr val="bg1"/>
                </a:solidFill>
              </a:rPr>
              <a:t>0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7" name="箭头: 右 16">
            <a:extLst>
              <a:ext uri="{FF2B5EF4-FFF2-40B4-BE49-F238E27FC236}">
                <a16:creationId xmlns:a16="http://schemas.microsoft.com/office/drawing/2014/main" id="{F4613BBC-4DA2-41C6-9BFD-1EBDCE7B16F7}"/>
              </a:ext>
            </a:extLst>
          </p:cNvPr>
          <p:cNvSpPr/>
          <p:nvPr/>
        </p:nvSpPr>
        <p:spPr bwMode="auto">
          <a:xfrm rot="5400000">
            <a:off x="8678855" y="5577911"/>
            <a:ext cx="498765" cy="31977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流程图: 可选过程 17">
            <a:extLst>
              <a:ext uri="{FF2B5EF4-FFF2-40B4-BE49-F238E27FC236}">
                <a16:creationId xmlns:a16="http://schemas.microsoft.com/office/drawing/2014/main" id="{5AD8D27D-CEA7-4D90-9B32-D2AD2BC20665}"/>
              </a:ext>
            </a:extLst>
          </p:cNvPr>
          <p:cNvSpPr/>
          <p:nvPr/>
        </p:nvSpPr>
        <p:spPr bwMode="auto">
          <a:xfrm>
            <a:off x="7881126" y="6171414"/>
            <a:ext cx="1966465" cy="523274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altLang="zh-CN" dirty="0">
                <a:solidFill>
                  <a:schemeClr val="bg1"/>
                </a:solidFill>
              </a:rPr>
              <a:t>D=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P</a:t>
            </a:r>
            <a:r>
              <a:rPr lang="en-US" altLang="zh-CN" dirty="0">
                <a:solidFill>
                  <a:schemeClr val="bg1"/>
                </a:solidFill>
              </a:rPr>
              <a:t>(similar)=0.1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48607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矩形 2"/>
          <p:cNvSpPr/>
          <p:nvPr/>
        </p:nvSpPr>
        <p:spPr>
          <a:xfrm>
            <a:off x="3648075" y="596399"/>
            <a:ext cx="489585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1" i="1" dirty="0">
                <a:latin typeface="Arial" panose="020B0604020202020204" pitchFamily="34" charset="0"/>
              </a:rPr>
              <a:t>Evolution</a:t>
            </a:r>
            <a:endParaRPr lang="zh-CN" altLang="en-US" sz="2400" b="1" i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C8D696C3-BC1F-45BB-A1D8-9D33BF1C3237}"/>
                  </a:ext>
                </a:extLst>
              </p:cNvPr>
              <p:cNvSpPr txBox="1"/>
              <p:nvPr/>
            </p:nvSpPr>
            <p:spPr>
              <a:xfrm>
                <a:off x="930998" y="792659"/>
                <a:ext cx="10330004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zh-CN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i="1" dirty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zh-CN" altLang="en-US" sz="28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800" dirty="0"/>
                  <a:t> : length of the shortest path from node </a:t>
                </a:r>
                <a:r>
                  <a:rPr lang="en-US" altLang="zh-CN" sz="2800" dirty="0" err="1"/>
                  <a:t>i</a:t>
                </a:r>
                <a:r>
                  <a:rPr lang="en-US" altLang="zh-CN" sz="2800" dirty="0"/>
                  <a:t> to source node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2800" dirty="0"/>
                  <a:t>an auto-encoder is learned to project text onto a hyperplane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2800" dirty="0"/>
                  <a:t>Apply Dijkstra to find shortest path.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2800" dirty="0"/>
                  <a:t>Each node is only connected to nearest k nodes.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zh-CN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zh-CN" sz="2800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C8D696C3-BC1F-45BB-A1D8-9D33BF1C3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998" y="792659"/>
                <a:ext cx="10330004" cy="3108543"/>
              </a:xfrm>
              <a:prstGeom prst="rect">
                <a:avLst/>
              </a:prstGeom>
              <a:blipFill>
                <a:blip r:embed="rId2"/>
                <a:stretch>
                  <a:fillRect l="-10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流程图: 接点 1">
            <a:extLst>
              <a:ext uri="{FF2B5EF4-FFF2-40B4-BE49-F238E27FC236}">
                <a16:creationId xmlns:a16="http://schemas.microsoft.com/office/drawing/2014/main" id="{83034E44-680C-44BF-8D65-12D6D87C5939}"/>
              </a:ext>
            </a:extLst>
          </p:cNvPr>
          <p:cNvSpPr/>
          <p:nvPr/>
        </p:nvSpPr>
        <p:spPr bwMode="auto">
          <a:xfrm>
            <a:off x="1733550" y="4057650"/>
            <a:ext cx="190500" cy="219075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流程图: 接点 4">
            <a:extLst>
              <a:ext uri="{FF2B5EF4-FFF2-40B4-BE49-F238E27FC236}">
                <a16:creationId xmlns:a16="http://schemas.microsoft.com/office/drawing/2014/main" id="{0EAC4432-C14D-473E-BE2A-2EBAFA4AE26B}"/>
              </a:ext>
            </a:extLst>
          </p:cNvPr>
          <p:cNvSpPr/>
          <p:nvPr/>
        </p:nvSpPr>
        <p:spPr bwMode="auto">
          <a:xfrm>
            <a:off x="1847850" y="4752975"/>
            <a:ext cx="190500" cy="219075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流程图: 接点 5">
            <a:extLst>
              <a:ext uri="{FF2B5EF4-FFF2-40B4-BE49-F238E27FC236}">
                <a16:creationId xmlns:a16="http://schemas.microsoft.com/office/drawing/2014/main" id="{5E16FCA8-05F4-4D4E-BB5A-2799A3CA3B09}"/>
              </a:ext>
            </a:extLst>
          </p:cNvPr>
          <p:cNvSpPr/>
          <p:nvPr/>
        </p:nvSpPr>
        <p:spPr bwMode="auto">
          <a:xfrm>
            <a:off x="2590800" y="3955613"/>
            <a:ext cx="190500" cy="219075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流程图: 接点 6">
            <a:extLst>
              <a:ext uri="{FF2B5EF4-FFF2-40B4-BE49-F238E27FC236}">
                <a16:creationId xmlns:a16="http://schemas.microsoft.com/office/drawing/2014/main" id="{54100B2B-92C0-41A0-9469-3E28012C343F}"/>
              </a:ext>
            </a:extLst>
          </p:cNvPr>
          <p:cNvSpPr/>
          <p:nvPr/>
        </p:nvSpPr>
        <p:spPr bwMode="auto">
          <a:xfrm>
            <a:off x="2952750" y="4522350"/>
            <a:ext cx="190500" cy="219075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流程图: 接点 7">
            <a:extLst>
              <a:ext uri="{FF2B5EF4-FFF2-40B4-BE49-F238E27FC236}">
                <a16:creationId xmlns:a16="http://schemas.microsoft.com/office/drawing/2014/main" id="{4B184D78-DE5C-49AA-A6C6-3D579ACF2EFD}"/>
              </a:ext>
            </a:extLst>
          </p:cNvPr>
          <p:cNvSpPr/>
          <p:nvPr/>
        </p:nvSpPr>
        <p:spPr bwMode="auto">
          <a:xfrm>
            <a:off x="4181475" y="6152063"/>
            <a:ext cx="190500" cy="219075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流程图: 接点 9">
            <a:extLst>
              <a:ext uri="{FF2B5EF4-FFF2-40B4-BE49-F238E27FC236}">
                <a16:creationId xmlns:a16="http://schemas.microsoft.com/office/drawing/2014/main" id="{D6F32E55-1CDE-4DE0-97B2-4A209C9931E7}"/>
              </a:ext>
            </a:extLst>
          </p:cNvPr>
          <p:cNvSpPr/>
          <p:nvPr/>
        </p:nvSpPr>
        <p:spPr bwMode="auto">
          <a:xfrm>
            <a:off x="2495550" y="4819650"/>
            <a:ext cx="190500" cy="219075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流程图: 接点 10">
            <a:extLst>
              <a:ext uri="{FF2B5EF4-FFF2-40B4-BE49-F238E27FC236}">
                <a16:creationId xmlns:a16="http://schemas.microsoft.com/office/drawing/2014/main" id="{5136BCF6-33DE-4D94-9F26-177D46639119}"/>
              </a:ext>
            </a:extLst>
          </p:cNvPr>
          <p:cNvSpPr/>
          <p:nvPr/>
        </p:nvSpPr>
        <p:spPr bwMode="auto">
          <a:xfrm>
            <a:off x="4924425" y="4065150"/>
            <a:ext cx="190500" cy="219075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流程图: 接点 11">
            <a:extLst>
              <a:ext uri="{FF2B5EF4-FFF2-40B4-BE49-F238E27FC236}">
                <a16:creationId xmlns:a16="http://schemas.microsoft.com/office/drawing/2014/main" id="{EE24F199-5C41-4408-B387-FCBAC0AB8599}"/>
              </a:ext>
            </a:extLst>
          </p:cNvPr>
          <p:cNvSpPr/>
          <p:nvPr/>
        </p:nvSpPr>
        <p:spPr bwMode="auto">
          <a:xfrm>
            <a:off x="6629400" y="4772025"/>
            <a:ext cx="190500" cy="219075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流程图: 接点 12">
            <a:extLst>
              <a:ext uri="{FF2B5EF4-FFF2-40B4-BE49-F238E27FC236}">
                <a16:creationId xmlns:a16="http://schemas.microsoft.com/office/drawing/2014/main" id="{367025C6-C264-42E0-9393-056F1A39450E}"/>
              </a:ext>
            </a:extLst>
          </p:cNvPr>
          <p:cNvSpPr/>
          <p:nvPr/>
        </p:nvSpPr>
        <p:spPr bwMode="auto">
          <a:xfrm>
            <a:off x="7353300" y="4522350"/>
            <a:ext cx="190500" cy="219075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流程图: 接点 13">
            <a:extLst>
              <a:ext uri="{FF2B5EF4-FFF2-40B4-BE49-F238E27FC236}">
                <a16:creationId xmlns:a16="http://schemas.microsoft.com/office/drawing/2014/main" id="{030CE1BB-1B1B-49D0-884C-0EDB95EA26AB}"/>
              </a:ext>
            </a:extLst>
          </p:cNvPr>
          <p:cNvSpPr/>
          <p:nvPr/>
        </p:nvSpPr>
        <p:spPr bwMode="auto">
          <a:xfrm>
            <a:off x="8277225" y="4141350"/>
            <a:ext cx="190500" cy="219075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流程图: 接点 14">
            <a:extLst>
              <a:ext uri="{FF2B5EF4-FFF2-40B4-BE49-F238E27FC236}">
                <a16:creationId xmlns:a16="http://schemas.microsoft.com/office/drawing/2014/main" id="{6101D951-9750-4A5F-A0C0-1096FA422093}"/>
              </a:ext>
            </a:extLst>
          </p:cNvPr>
          <p:cNvSpPr/>
          <p:nvPr/>
        </p:nvSpPr>
        <p:spPr bwMode="auto">
          <a:xfrm>
            <a:off x="7258050" y="5186360"/>
            <a:ext cx="190500" cy="219075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流程图: 接点 15">
            <a:extLst>
              <a:ext uri="{FF2B5EF4-FFF2-40B4-BE49-F238E27FC236}">
                <a16:creationId xmlns:a16="http://schemas.microsoft.com/office/drawing/2014/main" id="{A1ED2BEC-F4E9-4BFF-9C54-B9BE66AEA15B}"/>
              </a:ext>
            </a:extLst>
          </p:cNvPr>
          <p:cNvSpPr/>
          <p:nvPr/>
        </p:nvSpPr>
        <p:spPr bwMode="auto">
          <a:xfrm>
            <a:off x="8715375" y="4972050"/>
            <a:ext cx="190500" cy="219075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流程图: 接点 16">
            <a:extLst>
              <a:ext uri="{FF2B5EF4-FFF2-40B4-BE49-F238E27FC236}">
                <a16:creationId xmlns:a16="http://schemas.microsoft.com/office/drawing/2014/main" id="{E05C2289-7D6F-4437-A717-408B11FB19E2}"/>
              </a:ext>
            </a:extLst>
          </p:cNvPr>
          <p:cNvSpPr/>
          <p:nvPr/>
        </p:nvSpPr>
        <p:spPr bwMode="auto">
          <a:xfrm>
            <a:off x="8020050" y="4705349"/>
            <a:ext cx="190500" cy="219075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1B28CB47-7484-427D-A816-3E20E386076F}"/>
              </a:ext>
            </a:extLst>
          </p:cNvPr>
          <p:cNvCxnSpPr>
            <a:stCxn id="10" idx="5"/>
            <a:endCxn id="8" idx="1"/>
          </p:cNvCxnSpPr>
          <p:nvPr/>
        </p:nvCxnSpPr>
        <p:spPr bwMode="auto">
          <a:xfrm>
            <a:off x="2658152" y="5006642"/>
            <a:ext cx="1551221" cy="11775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257AC12E-D4DB-46CA-A54E-7A6F017D3A49}"/>
              </a:ext>
            </a:extLst>
          </p:cNvPr>
          <p:cNvCxnSpPr>
            <a:cxnSpLocks/>
            <a:stCxn id="8" idx="7"/>
            <a:endCxn id="11" idx="4"/>
          </p:cNvCxnSpPr>
          <p:nvPr/>
        </p:nvCxnSpPr>
        <p:spPr bwMode="auto">
          <a:xfrm flipV="1">
            <a:off x="4344077" y="4284225"/>
            <a:ext cx="675598" cy="18999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992B6883-E392-4613-A9EB-68A6FFAE2BD6}"/>
              </a:ext>
            </a:extLst>
          </p:cNvPr>
          <p:cNvCxnSpPr>
            <a:cxnSpLocks/>
            <a:stCxn id="7" idx="7"/>
            <a:endCxn id="11" idx="2"/>
          </p:cNvCxnSpPr>
          <p:nvPr/>
        </p:nvCxnSpPr>
        <p:spPr bwMode="auto">
          <a:xfrm flipV="1">
            <a:off x="3115352" y="4174688"/>
            <a:ext cx="1809073" cy="37974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BC0A5ACC-C9FC-4BA0-9908-FEAE93E62531}"/>
              </a:ext>
            </a:extLst>
          </p:cNvPr>
          <p:cNvCxnSpPr>
            <a:cxnSpLocks/>
            <a:stCxn id="12" idx="1"/>
            <a:endCxn id="11" idx="6"/>
          </p:cNvCxnSpPr>
          <p:nvPr/>
        </p:nvCxnSpPr>
        <p:spPr bwMode="auto">
          <a:xfrm flipH="1" flipV="1">
            <a:off x="5114925" y="4174688"/>
            <a:ext cx="1542373" cy="62942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94D10284-0621-4912-9E7A-DFCA6F73BDDD}"/>
              </a:ext>
            </a:extLst>
          </p:cNvPr>
          <p:cNvCxnSpPr>
            <a:cxnSpLocks/>
            <a:stCxn id="7" idx="3"/>
            <a:endCxn id="10" idx="7"/>
          </p:cNvCxnSpPr>
          <p:nvPr/>
        </p:nvCxnSpPr>
        <p:spPr bwMode="auto">
          <a:xfrm flipH="1">
            <a:off x="2658152" y="4709342"/>
            <a:ext cx="322496" cy="142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7204611D-25F0-4C03-AF7B-BB5C5E83052F}"/>
              </a:ext>
            </a:extLst>
          </p:cNvPr>
          <p:cNvCxnSpPr>
            <a:cxnSpLocks/>
            <a:stCxn id="6" idx="5"/>
            <a:endCxn id="7" idx="1"/>
          </p:cNvCxnSpPr>
          <p:nvPr/>
        </p:nvCxnSpPr>
        <p:spPr bwMode="auto">
          <a:xfrm>
            <a:off x="2753402" y="4142605"/>
            <a:ext cx="227246" cy="4118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62C04E8A-2B50-410D-BBB0-116ADBD82F62}"/>
              </a:ext>
            </a:extLst>
          </p:cNvPr>
          <p:cNvCxnSpPr>
            <a:cxnSpLocks/>
            <a:stCxn id="2" idx="6"/>
            <a:endCxn id="5" idx="0"/>
          </p:cNvCxnSpPr>
          <p:nvPr/>
        </p:nvCxnSpPr>
        <p:spPr bwMode="auto">
          <a:xfrm>
            <a:off x="1924050" y="4167188"/>
            <a:ext cx="19050" cy="58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4E0FF74F-2249-4DA8-94ED-EE0AFD2723FD}"/>
              </a:ext>
            </a:extLst>
          </p:cNvPr>
          <p:cNvCxnSpPr>
            <a:cxnSpLocks/>
            <a:stCxn id="2" idx="6"/>
            <a:endCxn id="6" idx="2"/>
          </p:cNvCxnSpPr>
          <p:nvPr/>
        </p:nvCxnSpPr>
        <p:spPr bwMode="auto">
          <a:xfrm flipV="1">
            <a:off x="1924050" y="4065151"/>
            <a:ext cx="666750" cy="1020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374F657B-4C66-41DD-989C-0A5362018E79}"/>
              </a:ext>
            </a:extLst>
          </p:cNvPr>
          <p:cNvCxnSpPr>
            <a:cxnSpLocks/>
            <a:stCxn id="5" idx="6"/>
            <a:endCxn id="10" idx="2"/>
          </p:cNvCxnSpPr>
          <p:nvPr/>
        </p:nvCxnSpPr>
        <p:spPr bwMode="auto">
          <a:xfrm>
            <a:off x="2038350" y="4862513"/>
            <a:ext cx="457200" cy="666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D1D0A3B4-DD83-4D83-94D6-167728D72FF3}"/>
              </a:ext>
            </a:extLst>
          </p:cNvPr>
          <p:cNvCxnSpPr>
            <a:cxnSpLocks/>
            <a:stCxn id="12" idx="6"/>
            <a:endCxn id="15" idx="1"/>
          </p:cNvCxnSpPr>
          <p:nvPr/>
        </p:nvCxnSpPr>
        <p:spPr bwMode="auto">
          <a:xfrm>
            <a:off x="6819900" y="4881563"/>
            <a:ext cx="466048" cy="3368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" name="直接连接符 45">
            <a:extLst>
              <a:ext uri="{FF2B5EF4-FFF2-40B4-BE49-F238E27FC236}">
                <a16:creationId xmlns:a16="http://schemas.microsoft.com/office/drawing/2014/main" id="{A728777A-E3C9-4FFC-9E4E-DFCFF1A29D5B}"/>
              </a:ext>
            </a:extLst>
          </p:cNvPr>
          <p:cNvCxnSpPr>
            <a:cxnSpLocks/>
            <a:stCxn id="13" idx="2"/>
            <a:endCxn id="12" idx="7"/>
          </p:cNvCxnSpPr>
          <p:nvPr/>
        </p:nvCxnSpPr>
        <p:spPr bwMode="auto">
          <a:xfrm flipH="1">
            <a:off x="6792002" y="4631888"/>
            <a:ext cx="561298" cy="17222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直接连接符 48">
            <a:extLst>
              <a:ext uri="{FF2B5EF4-FFF2-40B4-BE49-F238E27FC236}">
                <a16:creationId xmlns:a16="http://schemas.microsoft.com/office/drawing/2014/main" id="{EADF214D-0AA7-449F-BD00-96AFB7059EDB}"/>
              </a:ext>
            </a:extLst>
          </p:cNvPr>
          <p:cNvCxnSpPr>
            <a:cxnSpLocks/>
            <a:stCxn id="13" idx="7"/>
            <a:endCxn id="14" idx="2"/>
          </p:cNvCxnSpPr>
          <p:nvPr/>
        </p:nvCxnSpPr>
        <p:spPr bwMode="auto">
          <a:xfrm flipV="1">
            <a:off x="7515902" y="4250888"/>
            <a:ext cx="761323" cy="30354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14B097CF-7097-4044-B662-9E325867C184}"/>
              </a:ext>
            </a:extLst>
          </p:cNvPr>
          <p:cNvCxnSpPr>
            <a:cxnSpLocks/>
            <a:stCxn id="17" idx="7"/>
            <a:endCxn id="14" idx="5"/>
          </p:cNvCxnSpPr>
          <p:nvPr/>
        </p:nvCxnSpPr>
        <p:spPr bwMode="auto">
          <a:xfrm flipV="1">
            <a:off x="8182652" y="4328342"/>
            <a:ext cx="257175" cy="4090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" name="直接连接符 54">
            <a:extLst>
              <a:ext uri="{FF2B5EF4-FFF2-40B4-BE49-F238E27FC236}">
                <a16:creationId xmlns:a16="http://schemas.microsoft.com/office/drawing/2014/main" id="{52EA88EE-41B5-4AC7-8694-11A0332629A0}"/>
              </a:ext>
            </a:extLst>
          </p:cNvPr>
          <p:cNvCxnSpPr>
            <a:cxnSpLocks/>
            <a:stCxn id="17" idx="6"/>
            <a:endCxn id="16" idx="2"/>
          </p:cNvCxnSpPr>
          <p:nvPr/>
        </p:nvCxnSpPr>
        <p:spPr bwMode="auto">
          <a:xfrm>
            <a:off x="8210550" y="4814887"/>
            <a:ext cx="504825" cy="2667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直接连接符 58">
            <a:extLst>
              <a:ext uri="{FF2B5EF4-FFF2-40B4-BE49-F238E27FC236}">
                <a16:creationId xmlns:a16="http://schemas.microsoft.com/office/drawing/2014/main" id="{4D9FE016-08B4-40A3-82BE-16F7C98F1E1C}"/>
              </a:ext>
            </a:extLst>
          </p:cNvPr>
          <p:cNvCxnSpPr>
            <a:cxnSpLocks/>
            <a:stCxn id="13" idx="4"/>
            <a:endCxn id="15" idx="7"/>
          </p:cNvCxnSpPr>
          <p:nvPr/>
        </p:nvCxnSpPr>
        <p:spPr bwMode="auto">
          <a:xfrm flipH="1">
            <a:off x="7420652" y="4741425"/>
            <a:ext cx="27898" cy="4770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2" name="直接连接符 61">
            <a:extLst>
              <a:ext uri="{FF2B5EF4-FFF2-40B4-BE49-F238E27FC236}">
                <a16:creationId xmlns:a16="http://schemas.microsoft.com/office/drawing/2014/main" id="{3F171F51-985E-4ABF-8821-3A4B8F4A241A}"/>
              </a:ext>
            </a:extLst>
          </p:cNvPr>
          <p:cNvCxnSpPr>
            <a:cxnSpLocks/>
            <a:stCxn id="14" idx="6"/>
            <a:endCxn id="16" idx="0"/>
          </p:cNvCxnSpPr>
          <p:nvPr/>
        </p:nvCxnSpPr>
        <p:spPr bwMode="auto">
          <a:xfrm>
            <a:off x="8467725" y="4250888"/>
            <a:ext cx="342900" cy="72116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980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矩形 2"/>
          <p:cNvSpPr/>
          <p:nvPr/>
        </p:nvSpPr>
        <p:spPr>
          <a:xfrm>
            <a:off x="3648075" y="596399"/>
            <a:ext cx="489585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1" i="1" dirty="0">
                <a:latin typeface="Arial" panose="020B0604020202020204" pitchFamily="34" charset="0"/>
              </a:rPr>
              <a:t>Similarity and Evolution</a:t>
            </a:r>
            <a:endParaRPr lang="zh-CN" altLang="en-US" sz="2400" b="1" i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C8D696C3-BC1F-45BB-A1D8-9D33BF1C3237}"/>
                  </a:ext>
                </a:extLst>
              </p:cNvPr>
              <p:cNvSpPr txBox="1"/>
              <p:nvPr/>
            </p:nvSpPr>
            <p:spPr>
              <a:xfrm>
                <a:off x="930998" y="1164134"/>
                <a:ext cx="1033000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zh-CN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2800" dirty="0">
                    <a:latin typeface="Cambria Math" panose="02040503050406030204" pitchFamily="18" charset="0"/>
                  </a:rPr>
                  <a:t>To measure the confidence for node </a:t>
                </a:r>
                <a:r>
                  <a:rPr lang="en-US" altLang="zh-CN" sz="2800" dirty="0" err="1">
                    <a:latin typeface="Cambria Math" panose="02040503050406030204" pitchFamily="18" charset="0"/>
                  </a:rPr>
                  <a:t>i</a:t>
                </a:r>
                <a:r>
                  <a:rPr lang="en-US" altLang="zh-CN" sz="2800" dirty="0">
                    <a:latin typeface="Cambria Math" panose="02040503050406030204" pitchFamily="18" charset="0"/>
                  </a:rPr>
                  <a:t> to be a evolved node</a:t>
                </a:r>
                <a:endParaRPr lang="en-US" altLang="zh-CN" sz="2800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800" i="1" dirty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 :</m:t>
                    </m:r>
                    <m:r>
                      <m:rPr>
                        <m:sty m:val="p"/>
                      </m:rPr>
                      <a:rPr lang="en-US" altLang="zh-CN" sz="2800" b="0" i="0" smtClean="0">
                        <a:latin typeface="Cambria Math" panose="02040503050406030204" pitchFamily="18" charset="0"/>
                      </a:rPr>
                      <m:t>e</m:t>
                    </m:r>
                    <m:r>
                      <m:rPr>
                        <m:sty m:val="p"/>
                      </m:rPr>
                      <a:rPr lang="en-US" altLang="zh-CN" sz="2800" i="0">
                        <a:latin typeface="Cambria Math" panose="02040503050406030204" pitchFamily="18" charset="0"/>
                      </a:rPr>
                      <m:t>volution</m:t>
                    </m:r>
                    <m:r>
                      <a:rPr lang="en-US" altLang="zh-CN" sz="2800" i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800" i="0">
                        <a:latin typeface="Cambria Math" panose="02040503050406030204" pitchFamily="18" charset="0"/>
                      </a:rPr>
                      <m:t>degree</m:t>
                    </m:r>
                    <m:r>
                      <a:rPr lang="en-US" altLang="zh-CN" sz="2800" i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800" i="0">
                        <a:latin typeface="Cambria Math" panose="02040503050406030204" pitchFamily="18" charset="0"/>
                      </a:rPr>
                      <m:t>between</m:t>
                    </m:r>
                    <m:r>
                      <a:rPr lang="en-US" altLang="zh-CN" sz="2800" i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800" i="0">
                        <a:latin typeface="Cambria Math" panose="02040503050406030204" pitchFamily="18" charset="0"/>
                      </a:rPr>
                      <m:t>rumor</m:t>
                    </m:r>
                    <m:r>
                      <a:rPr lang="en-US" altLang="zh-CN" sz="2800" i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800" i="0">
                        <a:latin typeface="Cambria Math" panose="02040503050406030204" pitchFamily="18" charset="0"/>
                      </a:rPr>
                      <m:t>source</m:t>
                    </m:r>
                    <m:r>
                      <a:rPr lang="en-US" altLang="zh-CN" sz="2800" i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800" i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US" altLang="zh-CN" sz="2800" i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800" i="0">
                        <a:latin typeface="Cambria Math" panose="02040503050406030204" pitchFamily="18" charset="0"/>
                      </a:rPr>
                      <m:t>node</m:t>
                    </m:r>
                    <m:r>
                      <a:rPr lang="en-US" altLang="zh-CN" sz="2800" i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800" i="0">
                        <a:latin typeface="Cambria Math" panose="02040503050406030204" pitchFamily="18" charset="0"/>
                      </a:rPr>
                      <m:t>i</m:t>
                    </m:r>
                  </m:oMath>
                </a14:m>
                <a:endParaRPr lang="en-US" altLang="zh-CN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800" i="1" dirty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zh-CN" altLang="en-US" sz="28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zh-CN" altLang="en-US" sz="2800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zh-CN" alt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800" i="1" dirty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zh-CN" altLang="en-US" sz="2800" dirty="0">
                            <a:latin typeface="Cambria Math" panose="02040503050406030204" pitchFamily="18" charset="0"/>
                          </a:rPr>
                          <m:t>ⅈ</m:t>
                        </m:r>
                      </m:sub>
                    </m:sSub>
                    <m:r>
                      <a:rPr lang="zh-CN" altLang="en-US" sz="2800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zh-CN" altLang="en-US" sz="2800" i="1" dirty="0">
                        <a:latin typeface="Cambria Math" panose="02040503050406030204" pitchFamily="18" charset="0"/>
                      </a:rPr>
                      <m:t>𝜆</m:t>
                    </m:r>
                    <m:sSub>
                      <m:sSubPr>
                        <m:ctrlPr>
                          <a:rPr lang="zh-CN" alt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i="1" dirty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zh-CN" altLang="en-US" sz="28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CN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zh-CN" sz="2800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C8D696C3-BC1F-45BB-A1D8-9D33BF1C3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998" y="1164134"/>
                <a:ext cx="10330004" cy="2246769"/>
              </a:xfrm>
              <a:prstGeom prst="rect">
                <a:avLst/>
              </a:prstGeom>
              <a:blipFill>
                <a:blip r:embed="rId2"/>
                <a:stretch>
                  <a:fillRect l="-10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3CCB79BF-58EF-4584-8E78-979BAB7E5BFA}"/>
              </a:ext>
            </a:extLst>
          </p:cNvPr>
          <p:cNvSpPr/>
          <p:nvPr/>
        </p:nvSpPr>
        <p:spPr bwMode="auto">
          <a:xfrm>
            <a:off x="740945" y="3410903"/>
            <a:ext cx="4114194" cy="3154755"/>
          </a:xfrm>
          <a:custGeom>
            <a:avLst/>
            <a:gdLst>
              <a:gd name="connsiteX0" fmla="*/ 2354680 w 4114194"/>
              <a:gd name="connsiteY0" fmla="*/ 15875 h 3154755"/>
              <a:gd name="connsiteX1" fmla="*/ 3735805 w 4114194"/>
              <a:gd name="connsiteY1" fmla="*/ 158750 h 3154755"/>
              <a:gd name="connsiteX2" fmla="*/ 4097755 w 4114194"/>
              <a:gd name="connsiteY2" fmla="*/ 1158875 h 3154755"/>
              <a:gd name="connsiteX3" fmla="*/ 3945355 w 4114194"/>
              <a:gd name="connsiteY3" fmla="*/ 2435225 h 3154755"/>
              <a:gd name="connsiteX4" fmla="*/ 3021430 w 4114194"/>
              <a:gd name="connsiteY4" fmla="*/ 2997200 h 3154755"/>
              <a:gd name="connsiteX5" fmla="*/ 1621255 w 4114194"/>
              <a:gd name="connsiteY5" fmla="*/ 3121025 h 3154755"/>
              <a:gd name="connsiteX6" fmla="*/ 182980 w 4114194"/>
              <a:gd name="connsiteY6" fmla="*/ 2473325 h 3154755"/>
              <a:gd name="connsiteX7" fmla="*/ 49630 w 4114194"/>
              <a:gd name="connsiteY7" fmla="*/ 1311275 h 3154755"/>
              <a:gd name="connsiteX8" fmla="*/ 459205 w 4114194"/>
              <a:gd name="connsiteY8" fmla="*/ 130175 h 3154755"/>
              <a:gd name="connsiteX9" fmla="*/ 1345030 w 4114194"/>
              <a:gd name="connsiteY9" fmla="*/ 177800 h 3154755"/>
              <a:gd name="connsiteX10" fmla="*/ 2268955 w 4114194"/>
              <a:gd name="connsiteY10" fmla="*/ 463550 h 3154755"/>
              <a:gd name="connsiteX11" fmla="*/ 3669130 w 4114194"/>
              <a:gd name="connsiteY11" fmla="*/ 1654175 h 3154755"/>
              <a:gd name="connsiteX12" fmla="*/ 3135730 w 4114194"/>
              <a:gd name="connsiteY12" fmla="*/ 2578100 h 3154755"/>
              <a:gd name="connsiteX13" fmla="*/ 1945105 w 4114194"/>
              <a:gd name="connsiteY13" fmla="*/ 2730500 h 3154755"/>
              <a:gd name="connsiteX14" fmla="*/ 1002130 w 4114194"/>
              <a:gd name="connsiteY14" fmla="*/ 2149475 h 3154755"/>
              <a:gd name="connsiteX15" fmla="*/ 1259305 w 4114194"/>
              <a:gd name="connsiteY15" fmla="*/ 920750 h 3154755"/>
              <a:gd name="connsiteX16" fmla="*/ 2573755 w 4114194"/>
              <a:gd name="connsiteY16" fmla="*/ 1301750 h 3154755"/>
              <a:gd name="connsiteX17" fmla="*/ 2135605 w 4114194"/>
              <a:gd name="connsiteY17" fmla="*/ 2292350 h 3154755"/>
              <a:gd name="connsiteX18" fmla="*/ 1649830 w 4114194"/>
              <a:gd name="connsiteY18" fmla="*/ 1825625 h 3154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114194" h="3154755">
                <a:moveTo>
                  <a:pt x="2354680" y="15875"/>
                </a:moveTo>
                <a:cubicBezTo>
                  <a:pt x="2899986" y="-7938"/>
                  <a:pt x="3445293" y="-31750"/>
                  <a:pt x="3735805" y="158750"/>
                </a:cubicBezTo>
                <a:cubicBezTo>
                  <a:pt x="4026318" y="349250"/>
                  <a:pt x="4062830" y="779462"/>
                  <a:pt x="4097755" y="1158875"/>
                </a:cubicBezTo>
                <a:cubicBezTo>
                  <a:pt x="4132680" y="1538288"/>
                  <a:pt x="4124743" y="2128837"/>
                  <a:pt x="3945355" y="2435225"/>
                </a:cubicBezTo>
                <a:cubicBezTo>
                  <a:pt x="3765967" y="2741613"/>
                  <a:pt x="3408780" y="2882900"/>
                  <a:pt x="3021430" y="2997200"/>
                </a:cubicBezTo>
                <a:cubicBezTo>
                  <a:pt x="2634080" y="3111500"/>
                  <a:pt x="2094330" y="3208338"/>
                  <a:pt x="1621255" y="3121025"/>
                </a:cubicBezTo>
                <a:cubicBezTo>
                  <a:pt x="1148180" y="3033713"/>
                  <a:pt x="444917" y="2774950"/>
                  <a:pt x="182980" y="2473325"/>
                </a:cubicBezTo>
                <a:cubicBezTo>
                  <a:pt x="-78958" y="2171700"/>
                  <a:pt x="3593" y="1701800"/>
                  <a:pt x="49630" y="1311275"/>
                </a:cubicBezTo>
                <a:cubicBezTo>
                  <a:pt x="95667" y="920750"/>
                  <a:pt x="243305" y="319087"/>
                  <a:pt x="459205" y="130175"/>
                </a:cubicBezTo>
                <a:cubicBezTo>
                  <a:pt x="675105" y="-58737"/>
                  <a:pt x="1043405" y="122238"/>
                  <a:pt x="1345030" y="177800"/>
                </a:cubicBezTo>
                <a:cubicBezTo>
                  <a:pt x="1646655" y="233362"/>
                  <a:pt x="1881605" y="217488"/>
                  <a:pt x="2268955" y="463550"/>
                </a:cubicBezTo>
                <a:cubicBezTo>
                  <a:pt x="2656305" y="709613"/>
                  <a:pt x="3524668" y="1301750"/>
                  <a:pt x="3669130" y="1654175"/>
                </a:cubicBezTo>
                <a:cubicBezTo>
                  <a:pt x="3813593" y="2006600"/>
                  <a:pt x="3423068" y="2398713"/>
                  <a:pt x="3135730" y="2578100"/>
                </a:cubicBezTo>
                <a:cubicBezTo>
                  <a:pt x="2848393" y="2757488"/>
                  <a:pt x="2300705" y="2801938"/>
                  <a:pt x="1945105" y="2730500"/>
                </a:cubicBezTo>
                <a:cubicBezTo>
                  <a:pt x="1589505" y="2659062"/>
                  <a:pt x="1116430" y="2451100"/>
                  <a:pt x="1002130" y="2149475"/>
                </a:cubicBezTo>
                <a:cubicBezTo>
                  <a:pt x="887830" y="1847850"/>
                  <a:pt x="997368" y="1062037"/>
                  <a:pt x="1259305" y="920750"/>
                </a:cubicBezTo>
                <a:cubicBezTo>
                  <a:pt x="1521242" y="779463"/>
                  <a:pt x="2427705" y="1073150"/>
                  <a:pt x="2573755" y="1301750"/>
                </a:cubicBezTo>
                <a:cubicBezTo>
                  <a:pt x="2719805" y="1530350"/>
                  <a:pt x="2289592" y="2205038"/>
                  <a:pt x="2135605" y="2292350"/>
                </a:cubicBezTo>
                <a:cubicBezTo>
                  <a:pt x="1981618" y="2379662"/>
                  <a:pt x="1754605" y="1903413"/>
                  <a:pt x="1649830" y="1825625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流程图: 接点 7">
            <a:extLst>
              <a:ext uri="{FF2B5EF4-FFF2-40B4-BE49-F238E27FC236}">
                <a16:creationId xmlns:a16="http://schemas.microsoft.com/office/drawing/2014/main" id="{130BBA0D-644E-4C1E-95B0-D0C665C4510B}"/>
              </a:ext>
            </a:extLst>
          </p:cNvPr>
          <p:cNvSpPr/>
          <p:nvPr/>
        </p:nvSpPr>
        <p:spPr bwMode="auto">
          <a:xfrm>
            <a:off x="4557483" y="3691453"/>
            <a:ext cx="416718" cy="394772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流程图: 接点 10">
            <a:extLst>
              <a:ext uri="{FF2B5EF4-FFF2-40B4-BE49-F238E27FC236}">
                <a16:creationId xmlns:a16="http://schemas.microsoft.com/office/drawing/2014/main" id="{07B5761C-5B64-4368-8E55-DFC06EB56A37}"/>
              </a:ext>
            </a:extLst>
          </p:cNvPr>
          <p:cNvSpPr/>
          <p:nvPr/>
        </p:nvSpPr>
        <p:spPr bwMode="auto">
          <a:xfrm>
            <a:off x="4620051" y="4387076"/>
            <a:ext cx="416718" cy="394771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流程图: 接点 11">
            <a:extLst>
              <a:ext uri="{FF2B5EF4-FFF2-40B4-BE49-F238E27FC236}">
                <a16:creationId xmlns:a16="http://schemas.microsoft.com/office/drawing/2014/main" id="{5650EB48-2F71-4E87-8B7D-49EAA423C350}"/>
              </a:ext>
            </a:extLst>
          </p:cNvPr>
          <p:cNvSpPr/>
          <p:nvPr/>
        </p:nvSpPr>
        <p:spPr bwMode="auto">
          <a:xfrm>
            <a:off x="3640701" y="4298048"/>
            <a:ext cx="416718" cy="394771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8C4DAB96-4B4A-4FEC-8178-D0A0348F5528}"/>
              </a:ext>
            </a:extLst>
          </p:cNvPr>
          <p:cNvCxnSpPr>
            <a:cxnSpLocks/>
            <a:stCxn id="8" idx="2"/>
            <a:endCxn id="12" idx="7"/>
          </p:cNvCxnSpPr>
          <p:nvPr/>
        </p:nvCxnSpPr>
        <p:spPr bwMode="auto">
          <a:xfrm flipH="1">
            <a:off x="3996392" y="3888839"/>
            <a:ext cx="561091" cy="4670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D7DCB1DA-4803-4F04-AD73-28C383B47BE0}"/>
              </a:ext>
            </a:extLst>
          </p:cNvPr>
          <p:cNvCxnSpPr>
            <a:cxnSpLocks/>
            <a:stCxn id="8" idx="5"/>
            <a:endCxn id="11" idx="7"/>
          </p:cNvCxnSpPr>
          <p:nvPr/>
        </p:nvCxnSpPr>
        <p:spPr bwMode="auto">
          <a:xfrm>
            <a:off x="4913174" y="4028412"/>
            <a:ext cx="62568" cy="4164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文本框 27">
            <a:extLst>
              <a:ext uri="{FF2B5EF4-FFF2-40B4-BE49-F238E27FC236}">
                <a16:creationId xmlns:a16="http://schemas.microsoft.com/office/drawing/2014/main" id="{D5C8317F-7C3E-4476-BD01-9601724CB6DB}"/>
              </a:ext>
            </a:extLst>
          </p:cNvPr>
          <p:cNvSpPr txBox="1"/>
          <p:nvPr/>
        </p:nvSpPr>
        <p:spPr>
          <a:xfrm>
            <a:off x="5599401" y="4213353"/>
            <a:ext cx="5919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A-C: close in semantics but far in evolution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A-B: close in semantics and evolution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25220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矩形 2"/>
          <p:cNvSpPr/>
          <p:nvPr/>
        </p:nvSpPr>
        <p:spPr>
          <a:xfrm>
            <a:off x="3648075" y="596399"/>
            <a:ext cx="489585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1" i="1" dirty="0">
                <a:latin typeface="Arial" panose="020B0604020202020204" pitchFamily="34" charset="0"/>
              </a:rPr>
              <a:t>Rumor propagation </a:t>
            </a:r>
            <a:endParaRPr lang="zh-CN" altLang="en-US" sz="2400" b="1" i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C8D696C3-BC1F-45BB-A1D8-9D33BF1C3237}"/>
                  </a:ext>
                </a:extLst>
              </p:cNvPr>
              <p:cNvSpPr txBox="1"/>
              <p:nvPr/>
            </p:nvSpPr>
            <p:spPr>
              <a:xfrm>
                <a:off x="930998" y="1604308"/>
                <a:ext cx="10330004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For each node </a:t>
                </a:r>
                <a:r>
                  <a:rPr lang="en-US" altLang="zh-CN" sz="2400" dirty="0" err="1"/>
                  <a:t>i</a:t>
                </a:r>
                <a:r>
                  <a:rPr lang="en-US" altLang="zh-CN" sz="2400" dirty="0"/>
                  <a:t>, define: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𝐶𝑜𝑛𝑓𝑖𝑑𝑒𝑛𝑐𝑒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𝑓𝑜𝑟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𝑛𝑜𝑑𝑒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𝑏𝑒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𝑟𝑢𝑚𝑜𝑟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𝑟𝑜𝑜𝑡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zh-CN" sz="24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𝐻𝑜𝑤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𝑚𝑎𝑛𝑦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𝑢𝑠𝑒𝑟𝑠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𝑟𝑒𝑝𝑜𝑠𝑡𝑒𝑑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𝑡h𝑖𝑠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𝑚𝑖𝑐𝑟𝑜𝑏𝑙𝑜𝑔</m:t>
                    </m:r>
                    <m:r>
                      <a:rPr lang="en-US" altLang="zh-CN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zh-CN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400" i="1" dirty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𝐸𝑣𝑜𝑙𝑢𝑡𝑖𝑜𝑛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𝑑𝑒𝑔𝑟𝑒𝑒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𝑏𝑒𝑡𝑤𝑒𝑒𝑛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𝑟𝑢𝑚𝑜𝑟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𝑠𝑜𝑢𝑟𝑐𝑒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𝑛𝑜𝑑𝑒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altLang="zh-CN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𝑃𝑟𝑜𝑝𝑎𝑔𝑎𝑡𝑖𝑜𝑛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𝑐𝑜𝑛𝑡𝑟𝑖𝑏𝑢𝑡𝑖𝑜𝑛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400" i="1" dirty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400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C8D696C3-BC1F-45BB-A1D8-9D33BF1C3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998" y="1604308"/>
                <a:ext cx="10330004" cy="1938992"/>
              </a:xfrm>
              <a:prstGeom prst="rect">
                <a:avLst/>
              </a:prstGeom>
              <a:blipFill>
                <a:blip r:embed="rId2"/>
                <a:stretch>
                  <a:fillRect l="-826" t="-2201" b="-566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26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矩形 2"/>
          <p:cNvSpPr/>
          <p:nvPr/>
        </p:nvSpPr>
        <p:spPr>
          <a:xfrm>
            <a:off x="3648075" y="374302"/>
            <a:ext cx="489585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1" i="1" dirty="0"/>
              <a:t>E</a:t>
            </a:r>
            <a:r>
              <a:rPr lang="en-US" altLang="zh-CN" sz="2400" b="1" i="1" dirty="0">
                <a:latin typeface="Arial" panose="020B0604020202020204" pitchFamily="34" charset="0"/>
              </a:rPr>
              <a:t>xample</a:t>
            </a:r>
            <a:endParaRPr lang="zh-CN" altLang="en-US" sz="2400" b="1" i="1" dirty="0">
              <a:latin typeface="Arial" panose="020B0604020202020204" pitchFamily="34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4D9D7065-BB4E-41E2-BFBE-10677341ED3C}"/>
              </a:ext>
            </a:extLst>
          </p:cNvPr>
          <p:cNvSpPr/>
          <p:nvPr/>
        </p:nvSpPr>
        <p:spPr>
          <a:xfrm>
            <a:off x="600074" y="1526554"/>
            <a:ext cx="489584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/>
              <a:t>【内幕出来了！笑的我眼泪都出来了！】在我的再三哀求下，央视铁哥们在一番请示之后，终于截图给我了....【真不能怪何润东！润东同学的确是把最后一句删掉了！！！】 终于见识到什么是笨蛋了！哈哈！！艾玛，我得出去跑跑步，笑的我肚子痛死了.........@笑话大王彭彭"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9C83C15-7B86-4752-B3F4-DA3CB57D6B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356" y="1091795"/>
            <a:ext cx="3695067" cy="527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383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矩形 2"/>
          <p:cNvSpPr/>
          <p:nvPr/>
        </p:nvSpPr>
        <p:spPr>
          <a:xfrm>
            <a:off x="3648075" y="374302"/>
            <a:ext cx="489585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1" i="1" dirty="0">
                <a:latin typeface="Arial" panose="020B0604020202020204" pitchFamily="34" charset="0"/>
              </a:rPr>
              <a:t>Visualization</a:t>
            </a:r>
            <a:endParaRPr lang="zh-CN" altLang="en-US" sz="2400" b="1" i="1" dirty="0">
              <a:latin typeface="Arial" panose="020B0604020202020204" pitchFamily="34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F2F4F414-1B0E-4C70-A3AB-F5206B95BEC4}"/>
              </a:ext>
            </a:extLst>
          </p:cNvPr>
          <p:cNvSpPr txBox="1"/>
          <p:nvPr/>
        </p:nvSpPr>
        <p:spPr>
          <a:xfrm>
            <a:off x="3216491" y="5236459"/>
            <a:ext cx="62418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Each bubble represents a microblog in a propagation tree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size of a bubble: propagation contribution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transparency of a bubble : evolution degree</a:t>
            </a:r>
            <a:endParaRPr lang="zh-CN" altLang="en-US" sz="20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68A85FD-717E-4185-89ED-E6257E7E45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337" y="835967"/>
            <a:ext cx="8582025" cy="428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85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矩形 2"/>
          <p:cNvSpPr/>
          <p:nvPr/>
        </p:nvSpPr>
        <p:spPr>
          <a:xfrm>
            <a:off x="3648075" y="374302"/>
            <a:ext cx="489585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1" i="1" dirty="0"/>
              <a:t>Visualization</a:t>
            </a:r>
            <a:endParaRPr lang="zh-CN" altLang="en-US" sz="2400" b="1" i="1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F2F4F414-1B0E-4C70-A3AB-F5206B95BEC4}"/>
              </a:ext>
            </a:extLst>
          </p:cNvPr>
          <p:cNvSpPr txBox="1"/>
          <p:nvPr/>
        </p:nvSpPr>
        <p:spPr>
          <a:xfrm>
            <a:off x="5807291" y="1028700"/>
            <a:ext cx="624183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苹果：听说</a:t>
            </a:r>
            <a:r>
              <a:rPr lang="en-US" altLang="zh-CN" dirty="0"/>
              <a:t>315</a:t>
            </a:r>
            <a:r>
              <a:rPr lang="zh-CN" altLang="en-US" dirty="0"/>
              <a:t>要搞我们？何润东：是啊，央视让我当托发微博谴责你们，大概八点二十发。苹果：东东，作为一名果粉，你应该明白应该怎么做。东东：我咋向央视交代？苹果：就说你号被网易盗了。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你只看到我的微博，却没看到狂删评论的我，你有你的</a:t>
            </a:r>
            <a:r>
              <a:rPr lang="en-US" altLang="zh-CN" dirty="0"/>
              <a:t>315</a:t>
            </a:r>
            <a:r>
              <a:rPr lang="zh-CN" altLang="en-US" dirty="0"/>
              <a:t>，我有我的</a:t>
            </a:r>
            <a:r>
              <a:rPr lang="en-US" altLang="zh-CN" dirty="0"/>
              <a:t>820</a:t>
            </a:r>
            <a:r>
              <a:rPr lang="zh-CN" altLang="en-US" dirty="0"/>
              <a:t>，你否认苹果的售后，我决定苹果的未来。你可以轻视我的智商，我会证明我被盗号。我是何润东，我为自己代言。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咱们也给笑话大王截一个黑何润东的图，别等他删了不认账。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【</a:t>
            </a:r>
            <a:r>
              <a:rPr lang="zh-CN" altLang="en-US" dirty="0"/>
              <a:t>内幕出来了！笑的我眼泪都出来了！</a:t>
            </a:r>
            <a:r>
              <a:rPr lang="en-US" altLang="zh-CN" dirty="0"/>
              <a:t>】</a:t>
            </a:r>
            <a:r>
              <a:rPr lang="zh-CN" altLang="en-US" dirty="0"/>
              <a:t>在我的再三哀求下，央视铁哥们在一番请示之后，终于截图给我了</a:t>
            </a:r>
            <a:r>
              <a:rPr lang="en-US" altLang="zh-CN" dirty="0"/>
              <a:t>....【</a:t>
            </a:r>
            <a:r>
              <a:rPr lang="zh-CN" altLang="en-US" dirty="0"/>
              <a:t>真不能怪何润东！润东同学的确是把最后一句删掉了！！！</a:t>
            </a:r>
            <a:r>
              <a:rPr lang="en-US" altLang="zh-CN" dirty="0"/>
              <a:t>】 </a:t>
            </a:r>
            <a:r>
              <a:rPr lang="zh-CN" altLang="en-US" dirty="0"/>
              <a:t>终于见识到什么是笨蛋了！哈哈！！艾玛，我得出去跑跑步，笑的我肚子痛死了</a:t>
            </a:r>
            <a:r>
              <a:rPr lang="en-US" altLang="zh-CN" dirty="0"/>
              <a:t>.........@</a:t>
            </a:r>
            <a:r>
              <a:rPr lang="zh-CN" altLang="en-US" dirty="0"/>
              <a:t>笑话大王彭彭</a:t>
            </a:r>
            <a:r>
              <a:rPr lang="en-US" altLang="zh-CN" dirty="0"/>
              <a:t>"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B901023-A37B-4455-9ADB-E63092B3A5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660" y="1973659"/>
            <a:ext cx="5828951" cy="2910681"/>
          </a:xfrm>
          <a:prstGeom prst="rect">
            <a:avLst/>
          </a:prstGeom>
        </p:spPr>
      </p:pic>
      <p:sp>
        <p:nvSpPr>
          <p:cNvPr id="7" name="箭头: 右 6">
            <a:extLst>
              <a:ext uri="{FF2B5EF4-FFF2-40B4-BE49-F238E27FC236}">
                <a16:creationId xmlns:a16="http://schemas.microsoft.com/office/drawing/2014/main" id="{2F66C082-92BD-4E94-BC55-0349DAE76276}"/>
              </a:ext>
            </a:extLst>
          </p:cNvPr>
          <p:cNvSpPr/>
          <p:nvPr/>
        </p:nvSpPr>
        <p:spPr bwMode="auto">
          <a:xfrm rot="5133889">
            <a:off x="2030381" y="2790073"/>
            <a:ext cx="647700" cy="27622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箭头: 右 8">
            <a:extLst>
              <a:ext uri="{FF2B5EF4-FFF2-40B4-BE49-F238E27FC236}">
                <a16:creationId xmlns:a16="http://schemas.microsoft.com/office/drawing/2014/main" id="{3E682F65-BCD6-46F8-AE0B-86A88D52437A}"/>
              </a:ext>
            </a:extLst>
          </p:cNvPr>
          <p:cNvSpPr/>
          <p:nvPr/>
        </p:nvSpPr>
        <p:spPr bwMode="auto">
          <a:xfrm rot="4850112">
            <a:off x="1421240" y="2763505"/>
            <a:ext cx="647700" cy="27622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543C91F2-9C66-41D1-B4E0-0AAC16EC0814}"/>
              </a:ext>
            </a:extLst>
          </p:cNvPr>
          <p:cNvSpPr/>
          <p:nvPr/>
        </p:nvSpPr>
        <p:spPr bwMode="auto">
          <a:xfrm rot="16396003">
            <a:off x="1874039" y="4171881"/>
            <a:ext cx="647700" cy="27622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箭头: 右 9">
            <a:extLst>
              <a:ext uri="{FF2B5EF4-FFF2-40B4-BE49-F238E27FC236}">
                <a16:creationId xmlns:a16="http://schemas.microsoft.com/office/drawing/2014/main" id="{82F5BF71-C15E-470A-94D7-C671BB19C2AF}"/>
              </a:ext>
            </a:extLst>
          </p:cNvPr>
          <p:cNvSpPr/>
          <p:nvPr/>
        </p:nvSpPr>
        <p:spPr bwMode="auto">
          <a:xfrm rot="14315172">
            <a:off x="3807218" y="4033361"/>
            <a:ext cx="647700" cy="27622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847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矩形 2"/>
          <p:cNvSpPr/>
          <p:nvPr/>
        </p:nvSpPr>
        <p:spPr>
          <a:xfrm>
            <a:off x="216023" y="2646424"/>
            <a:ext cx="11975977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800" b="1" i="1" dirty="0">
                <a:solidFill>
                  <a:srgbClr val="00B0F0"/>
                </a:solidFill>
              </a:rPr>
              <a:t>Rumor Detection using RNN</a:t>
            </a:r>
          </a:p>
        </p:txBody>
      </p:sp>
    </p:spTree>
    <p:extLst>
      <p:ext uri="{BB962C8B-B14F-4D97-AF65-F5344CB8AC3E}">
        <p14:creationId xmlns:p14="http://schemas.microsoft.com/office/powerpoint/2010/main" val="2333378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458" name="椭圆 3"/>
          <p:cNvSpPr/>
          <p:nvPr/>
        </p:nvSpPr>
        <p:spPr>
          <a:xfrm>
            <a:off x="4546600" y="1854200"/>
            <a:ext cx="3116263" cy="3149600"/>
          </a:xfrm>
          <a:prstGeom prst="ellipse">
            <a:avLst/>
          </a:prstGeom>
          <a:ln w="25400" cap="flat" cmpd="sng">
            <a:solidFill>
              <a:srgbClr val="21AFE6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>
        <p:nvSpPr>
          <p:cNvPr id="19459" name="同心圆 4"/>
          <p:cNvSpPr/>
          <p:nvPr/>
        </p:nvSpPr>
        <p:spPr>
          <a:xfrm>
            <a:off x="585788" y="-2079625"/>
            <a:ext cx="11020425" cy="11018838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50" y="10800"/>
                </a:moveTo>
                <a:cubicBezTo>
                  <a:pt x="450" y="16516"/>
                  <a:pt x="5084" y="21150"/>
                  <a:pt x="10800" y="21150"/>
                </a:cubicBezTo>
                <a:cubicBezTo>
                  <a:pt x="16516" y="21150"/>
                  <a:pt x="21150" y="16516"/>
                  <a:pt x="21150" y="10800"/>
                </a:cubicBezTo>
                <a:cubicBezTo>
                  <a:pt x="21150" y="5084"/>
                  <a:pt x="16516" y="450"/>
                  <a:pt x="10800" y="450"/>
                </a:cubicBezTo>
                <a:cubicBezTo>
                  <a:pt x="5084" y="450"/>
                  <a:pt x="450" y="5084"/>
                  <a:pt x="450" y="10800"/>
                </a:cubicBezTo>
                <a:close/>
              </a:path>
            </a:pathLst>
          </a:custGeom>
          <a:solidFill>
            <a:srgbClr val="AEDC46">
              <a:alpha val="14117"/>
            </a:srgbClr>
          </a:solidFill>
          <a:ln w="25400">
            <a:noFill/>
          </a:ln>
        </p:spPr>
        <p:txBody>
          <a:bodyPr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9460" name="同心圆 5"/>
          <p:cNvSpPr/>
          <p:nvPr/>
        </p:nvSpPr>
        <p:spPr>
          <a:xfrm>
            <a:off x="1301750" y="-1362075"/>
            <a:ext cx="9586913" cy="9585325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50" y="10800"/>
                </a:moveTo>
                <a:cubicBezTo>
                  <a:pt x="450" y="16516"/>
                  <a:pt x="5084" y="21150"/>
                  <a:pt x="10800" y="21150"/>
                </a:cubicBezTo>
                <a:cubicBezTo>
                  <a:pt x="16516" y="21150"/>
                  <a:pt x="21150" y="16516"/>
                  <a:pt x="21150" y="10800"/>
                </a:cubicBezTo>
                <a:cubicBezTo>
                  <a:pt x="21150" y="5084"/>
                  <a:pt x="16516" y="450"/>
                  <a:pt x="10800" y="450"/>
                </a:cubicBezTo>
                <a:cubicBezTo>
                  <a:pt x="5084" y="450"/>
                  <a:pt x="450" y="5084"/>
                  <a:pt x="450" y="10800"/>
                </a:cubicBezTo>
                <a:close/>
              </a:path>
            </a:pathLst>
          </a:custGeom>
          <a:solidFill>
            <a:srgbClr val="21AFE6">
              <a:alpha val="14117"/>
            </a:srgbClr>
          </a:solidFill>
          <a:ln w="25400">
            <a:noFill/>
          </a:ln>
        </p:spPr>
        <p:txBody>
          <a:bodyPr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9461" name="同心圆 6"/>
          <p:cNvSpPr/>
          <p:nvPr/>
        </p:nvSpPr>
        <p:spPr>
          <a:xfrm>
            <a:off x="1870075" y="-793750"/>
            <a:ext cx="8451850" cy="8448675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4" y="10800"/>
                </a:moveTo>
                <a:cubicBezTo>
                  <a:pt x="544" y="16464"/>
                  <a:pt x="5136" y="21056"/>
                  <a:pt x="10800" y="21056"/>
                </a:cubicBezTo>
                <a:cubicBezTo>
                  <a:pt x="16464" y="21056"/>
                  <a:pt x="21056" y="16464"/>
                  <a:pt x="21056" y="10800"/>
                </a:cubicBezTo>
                <a:cubicBezTo>
                  <a:pt x="21056" y="5136"/>
                  <a:pt x="16464" y="544"/>
                  <a:pt x="10800" y="544"/>
                </a:cubicBezTo>
                <a:cubicBezTo>
                  <a:pt x="5136" y="544"/>
                  <a:pt x="544" y="5136"/>
                  <a:pt x="544" y="10800"/>
                </a:cubicBezTo>
                <a:close/>
              </a:path>
            </a:pathLst>
          </a:custGeom>
          <a:solidFill>
            <a:srgbClr val="424242">
              <a:alpha val="14117"/>
            </a:srgbClr>
          </a:solidFill>
          <a:ln w="25400">
            <a:noFill/>
          </a:ln>
        </p:spPr>
        <p:txBody>
          <a:bodyPr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9462" name="同心圆 7"/>
          <p:cNvSpPr/>
          <p:nvPr/>
        </p:nvSpPr>
        <p:spPr>
          <a:xfrm>
            <a:off x="2568575" y="-96837"/>
            <a:ext cx="7054850" cy="7054850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660" y="10800"/>
                </a:moveTo>
                <a:cubicBezTo>
                  <a:pt x="660" y="16400"/>
                  <a:pt x="5200" y="20940"/>
                  <a:pt x="10800" y="20940"/>
                </a:cubicBezTo>
                <a:cubicBezTo>
                  <a:pt x="16400" y="20940"/>
                  <a:pt x="20940" y="16400"/>
                  <a:pt x="20940" y="10800"/>
                </a:cubicBezTo>
                <a:cubicBezTo>
                  <a:pt x="20940" y="5200"/>
                  <a:pt x="16400" y="660"/>
                  <a:pt x="10800" y="660"/>
                </a:cubicBezTo>
                <a:cubicBezTo>
                  <a:pt x="5200" y="660"/>
                  <a:pt x="660" y="5200"/>
                  <a:pt x="660" y="10800"/>
                </a:cubicBezTo>
                <a:close/>
              </a:path>
            </a:pathLst>
          </a:custGeom>
          <a:solidFill>
            <a:srgbClr val="AEDC46">
              <a:alpha val="14117"/>
            </a:srgbClr>
          </a:solidFill>
          <a:ln w="25400">
            <a:noFill/>
          </a:ln>
        </p:spPr>
        <p:txBody>
          <a:bodyPr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9463" name="同心圆 8"/>
          <p:cNvSpPr/>
          <p:nvPr/>
        </p:nvSpPr>
        <p:spPr>
          <a:xfrm>
            <a:off x="3278188" y="611188"/>
            <a:ext cx="5635625" cy="5635625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844" y="10800"/>
                </a:moveTo>
                <a:cubicBezTo>
                  <a:pt x="844" y="16299"/>
                  <a:pt x="5301" y="20756"/>
                  <a:pt x="10800" y="20756"/>
                </a:cubicBezTo>
                <a:cubicBezTo>
                  <a:pt x="16299" y="20756"/>
                  <a:pt x="20756" y="16299"/>
                  <a:pt x="20756" y="10800"/>
                </a:cubicBezTo>
                <a:cubicBezTo>
                  <a:pt x="20756" y="5301"/>
                  <a:pt x="16299" y="844"/>
                  <a:pt x="10800" y="844"/>
                </a:cubicBezTo>
                <a:cubicBezTo>
                  <a:pt x="5301" y="844"/>
                  <a:pt x="844" y="5301"/>
                  <a:pt x="844" y="10800"/>
                </a:cubicBezTo>
                <a:close/>
              </a:path>
            </a:pathLst>
          </a:custGeom>
          <a:solidFill>
            <a:srgbClr val="21AFE6">
              <a:alpha val="14117"/>
            </a:srgbClr>
          </a:solidFill>
          <a:ln w="25400">
            <a:noFill/>
          </a:ln>
        </p:spPr>
        <p:txBody>
          <a:bodyPr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9464" name="同心圆 9"/>
          <p:cNvSpPr/>
          <p:nvPr/>
        </p:nvSpPr>
        <p:spPr>
          <a:xfrm>
            <a:off x="4019550" y="1352550"/>
            <a:ext cx="4152900" cy="4152900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39" y="10800"/>
                </a:moveTo>
                <a:cubicBezTo>
                  <a:pt x="1039" y="16191"/>
                  <a:pt x="5409" y="20561"/>
                  <a:pt x="10800" y="20561"/>
                </a:cubicBezTo>
                <a:cubicBezTo>
                  <a:pt x="16191" y="20561"/>
                  <a:pt x="20561" y="16191"/>
                  <a:pt x="20561" y="10800"/>
                </a:cubicBezTo>
                <a:cubicBezTo>
                  <a:pt x="20561" y="5409"/>
                  <a:pt x="16191" y="1039"/>
                  <a:pt x="10800" y="1039"/>
                </a:cubicBezTo>
                <a:cubicBezTo>
                  <a:pt x="5409" y="1039"/>
                  <a:pt x="1039" y="5409"/>
                  <a:pt x="1039" y="10800"/>
                </a:cubicBezTo>
                <a:close/>
              </a:path>
            </a:pathLst>
          </a:custGeom>
          <a:solidFill>
            <a:srgbClr val="424242">
              <a:alpha val="14117"/>
            </a:srgbClr>
          </a:solidFill>
          <a:ln w="25400">
            <a:noFill/>
          </a:ln>
        </p:spPr>
        <p:txBody>
          <a:bodyPr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9465" name="椭圆 10"/>
          <p:cNvSpPr/>
          <p:nvPr/>
        </p:nvSpPr>
        <p:spPr>
          <a:xfrm>
            <a:off x="4733925" y="2066925"/>
            <a:ext cx="2724150" cy="2724150"/>
          </a:xfrm>
          <a:prstGeom prst="ellipse">
            <a:avLst/>
          </a:prstGeom>
          <a:solidFill>
            <a:srgbClr val="21AFE6"/>
          </a:solidFill>
          <a:ln w="25400">
            <a:noFill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>
        <p:nvSpPr>
          <p:cNvPr id="19467" name="文本框 12"/>
          <p:cNvSpPr/>
          <p:nvPr/>
        </p:nvSpPr>
        <p:spPr>
          <a:xfrm>
            <a:off x="4841875" y="2987675"/>
            <a:ext cx="2541588" cy="9239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5400" b="1" dirty="0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THANKS</a:t>
            </a:r>
            <a:endParaRPr lang="zh-CN" altLang="en-US" sz="5400" b="1" dirty="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1" name="矩形 2"/>
          <p:cNvSpPr/>
          <p:nvPr/>
        </p:nvSpPr>
        <p:spPr>
          <a:xfrm>
            <a:off x="2633662" y="371475"/>
            <a:ext cx="6924675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3600" b="1" i="1" dirty="0">
                <a:latin typeface="Arial" panose="020B0604020202020204" pitchFamily="34" charset="0"/>
              </a:rPr>
              <a:t>Detect Rumor based on Text?</a:t>
            </a:r>
            <a:endParaRPr lang="zh-CN" altLang="en-US" sz="3600" b="1" i="1" dirty="0">
              <a:latin typeface="Arial" panose="020B0604020202020204" pitchFamily="34" charset="0"/>
            </a:endParaRPr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3DC97A82-A403-4543-95D3-A7209BE59F64}"/>
              </a:ext>
            </a:extLst>
          </p:cNvPr>
          <p:cNvSpPr/>
          <p:nvPr/>
        </p:nvSpPr>
        <p:spPr bwMode="auto">
          <a:xfrm>
            <a:off x="2633662" y="1219200"/>
            <a:ext cx="7162800" cy="16764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今天是马画藤的生日，转发这条消息，即可获得五百</a:t>
            </a:r>
            <a:r>
              <a:rPr kumimoji="0" lang="en-US" altLang="zh-CN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Q</a:t>
            </a:r>
            <a:r>
              <a:rPr kumimoji="0" lang="zh-CN" altLang="en-US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币。</a:t>
            </a: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A343BF77-2F9B-4EB3-AA6C-40A02B0A6FAE}"/>
              </a:ext>
            </a:extLst>
          </p:cNvPr>
          <p:cNvSpPr/>
          <p:nvPr/>
        </p:nvSpPr>
        <p:spPr bwMode="auto">
          <a:xfrm>
            <a:off x="2633662" y="3124201"/>
            <a:ext cx="7162800" cy="1676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今天是马画藤生日，转发这条微博，抽五个用户送五百</a:t>
            </a:r>
            <a:r>
              <a:rPr kumimoji="0" lang="en-US" altLang="zh-CN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Q</a:t>
            </a:r>
            <a:r>
              <a:rPr kumimoji="0" lang="zh-CN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币。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819C268-D8F4-4CF5-8186-671492900662}"/>
              </a:ext>
            </a:extLst>
          </p:cNvPr>
          <p:cNvSpPr txBox="1"/>
          <p:nvPr/>
        </p:nvSpPr>
        <p:spPr>
          <a:xfrm>
            <a:off x="3038474" y="5407967"/>
            <a:ext cx="9420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B0F0"/>
                </a:solidFill>
              </a:rPr>
              <a:t>Impossible to detect rumor based on text.</a:t>
            </a:r>
            <a:endParaRPr lang="zh-CN" altLang="en-US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618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1" name="矩形 2"/>
          <p:cNvSpPr/>
          <p:nvPr/>
        </p:nvSpPr>
        <p:spPr>
          <a:xfrm>
            <a:off x="3638550" y="247650"/>
            <a:ext cx="4895850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3600" b="1" i="1" dirty="0">
                <a:latin typeface="Arial" panose="020B0604020202020204" pitchFamily="34" charset="0"/>
              </a:rPr>
              <a:t>Structure of a Rumor</a:t>
            </a:r>
            <a:endParaRPr lang="zh-CN" altLang="en-US" sz="3600" b="1" i="1" dirty="0">
              <a:latin typeface="Arial" panose="020B0604020202020204" pitchFamily="34" charset="0"/>
            </a:endParaRPr>
          </a:p>
        </p:txBody>
      </p:sp>
      <p:sp>
        <p:nvSpPr>
          <p:cNvPr id="2" name="流程图: 可选过程 1">
            <a:extLst>
              <a:ext uri="{FF2B5EF4-FFF2-40B4-BE49-F238E27FC236}">
                <a16:creationId xmlns:a16="http://schemas.microsoft.com/office/drawing/2014/main" id="{F8E32901-181B-46D7-99FF-43AB5A193985}"/>
              </a:ext>
            </a:extLst>
          </p:cNvPr>
          <p:cNvSpPr/>
          <p:nvPr/>
        </p:nvSpPr>
        <p:spPr bwMode="auto">
          <a:xfrm>
            <a:off x="781049" y="1581150"/>
            <a:ext cx="771525" cy="405765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D2715788-A518-4AC4-94A9-38C24D819F19}"/>
              </a:ext>
            </a:extLst>
          </p:cNvPr>
          <p:cNvCxnSpPr>
            <a:cxnSpLocks/>
            <a:stCxn id="2" idx="3"/>
            <a:endCxn id="39" idx="1"/>
          </p:cNvCxnSpPr>
          <p:nvPr/>
        </p:nvCxnSpPr>
        <p:spPr bwMode="auto">
          <a:xfrm>
            <a:off x="1552574" y="3609975"/>
            <a:ext cx="116681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39" name="流程图: 可选过程 38">
            <a:extLst>
              <a:ext uri="{FF2B5EF4-FFF2-40B4-BE49-F238E27FC236}">
                <a16:creationId xmlns:a16="http://schemas.microsoft.com/office/drawing/2014/main" id="{319BE60F-FEC7-451C-83A6-B6AB7D71B887}"/>
              </a:ext>
            </a:extLst>
          </p:cNvPr>
          <p:cNvSpPr/>
          <p:nvPr/>
        </p:nvSpPr>
        <p:spPr bwMode="auto">
          <a:xfrm>
            <a:off x="2719387" y="1581150"/>
            <a:ext cx="771525" cy="405765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7FEFF041-F08A-41D8-B463-167673D92F76}"/>
              </a:ext>
            </a:extLst>
          </p:cNvPr>
          <p:cNvCxnSpPr>
            <a:cxnSpLocks/>
            <a:stCxn id="39" idx="3"/>
            <a:endCxn id="55" idx="1"/>
          </p:cNvCxnSpPr>
          <p:nvPr/>
        </p:nvCxnSpPr>
        <p:spPr bwMode="auto">
          <a:xfrm>
            <a:off x="3490912" y="3609975"/>
            <a:ext cx="116681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55" name="流程图: 可选过程 54">
            <a:extLst>
              <a:ext uri="{FF2B5EF4-FFF2-40B4-BE49-F238E27FC236}">
                <a16:creationId xmlns:a16="http://schemas.microsoft.com/office/drawing/2014/main" id="{D15C8940-E435-442A-A3B2-976A7E533B13}"/>
              </a:ext>
            </a:extLst>
          </p:cNvPr>
          <p:cNvSpPr/>
          <p:nvPr/>
        </p:nvSpPr>
        <p:spPr bwMode="auto">
          <a:xfrm>
            <a:off x="4657725" y="1581150"/>
            <a:ext cx="771525" cy="405765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6" name="流程图: 可选过程 55">
            <a:extLst>
              <a:ext uri="{FF2B5EF4-FFF2-40B4-BE49-F238E27FC236}">
                <a16:creationId xmlns:a16="http://schemas.microsoft.com/office/drawing/2014/main" id="{5EA66A76-78BC-4332-B511-C2424D62256E}"/>
              </a:ext>
            </a:extLst>
          </p:cNvPr>
          <p:cNvSpPr/>
          <p:nvPr/>
        </p:nvSpPr>
        <p:spPr bwMode="auto">
          <a:xfrm>
            <a:off x="6596063" y="1581150"/>
            <a:ext cx="771525" cy="405765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57" name="直接箭头连接符 56">
            <a:extLst>
              <a:ext uri="{FF2B5EF4-FFF2-40B4-BE49-F238E27FC236}">
                <a16:creationId xmlns:a16="http://schemas.microsoft.com/office/drawing/2014/main" id="{1682F5B9-6B03-4723-8B64-B0523987BDA1}"/>
              </a:ext>
            </a:extLst>
          </p:cNvPr>
          <p:cNvCxnSpPr>
            <a:cxnSpLocks/>
            <a:stCxn id="56" idx="3"/>
            <a:endCxn id="58" idx="1"/>
          </p:cNvCxnSpPr>
          <p:nvPr/>
        </p:nvCxnSpPr>
        <p:spPr bwMode="auto">
          <a:xfrm>
            <a:off x="7367588" y="3609975"/>
            <a:ext cx="1209418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58" name="流程图: 可选过程 57">
            <a:extLst>
              <a:ext uri="{FF2B5EF4-FFF2-40B4-BE49-F238E27FC236}">
                <a16:creationId xmlns:a16="http://schemas.microsoft.com/office/drawing/2014/main" id="{4025495B-3F4E-460A-80F5-8045638DEB83}"/>
              </a:ext>
            </a:extLst>
          </p:cNvPr>
          <p:cNvSpPr/>
          <p:nvPr/>
        </p:nvSpPr>
        <p:spPr bwMode="auto">
          <a:xfrm>
            <a:off x="8577006" y="1619250"/>
            <a:ext cx="771525" cy="405765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59" name="直接箭头连接符 58">
            <a:extLst>
              <a:ext uri="{FF2B5EF4-FFF2-40B4-BE49-F238E27FC236}">
                <a16:creationId xmlns:a16="http://schemas.microsoft.com/office/drawing/2014/main" id="{8D9FCFBE-400B-4C9B-B578-C930361584BF}"/>
              </a:ext>
            </a:extLst>
          </p:cNvPr>
          <p:cNvCxnSpPr>
            <a:cxnSpLocks/>
            <a:stCxn id="58" idx="3"/>
            <a:endCxn id="60" idx="1"/>
          </p:cNvCxnSpPr>
          <p:nvPr/>
        </p:nvCxnSpPr>
        <p:spPr bwMode="auto">
          <a:xfrm>
            <a:off x="9348531" y="3648075"/>
            <a:ext cx="112420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60" name="流程图: 可选过程 59">
            <a:extLst>
              <a:ext uri="{FF2B5EF4-FFF2-40B4-BE49-F238E27FC236}">
                <a16:creationId xmlns:a16="http://schemas.microsoft.com/office/drawing/2014/main" id="{BE235350-3C59-44D5-A568-A50CAE21B415}"/>
              </a:ext>
            </a:extLst>
          </p:cNvPr>
          <p:cNvSpPr/>
          <p:nvPr/>
        </p:nvSpPr>
        <p:spPr bwMode="auto">
          <a:xfrm>
            <a:off x="10472739" y="1619250"/>
            <a:ext cx="771525" cy="405765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61" name="直接箭头连接符 60">
            <a:extLst>
              <a:ext uri="{FF2B5EF4-FFF2-40B4-BE49-F238E27FC236}">
                <a16:creationId xmlns:a16="http://schemas.microsoft.com/office/drawing/2014/main" id="{191EFD96-E1A1-42F2-A241-42AFD9786265}"/>
              </a:ext>
            </a:extLst>
          </p:cNvPr>
          <p:cNvCxnSpPr>
            <a:cxnSpLocks/>
            <a:stCxn id="55" idx="3"/>
            <a:endCxn id="56" idx="1"/>
          </p:cNvCxnSpPr>
          <p:nvPr/>
        </p:nvCxnSpPr>
        <p:spPr bwMode="auto">
          <a:xfrm>
            <a:off x="5429250" y="3609975"/>
            <a:ext cx="116681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65" name="矩形 43">
            <a:extLst>
              <a:ext uri="{FF2B5EF4-FFF2-40B4-BE49-F238E27FC236}">
                <a16:creationId xmlns:a16="http://schemas.microsoft.com/office/drawing/2014/main" id="{0CB877F0-D232-4F3C-A270-E2BD28F6727C}"/>
              </a:ext>
            </a:extLst>
          </p:cNvPr>
          <p:cNvSpPr/>
          <p:nvPr/>
        </p:nvSpPr>
        <p:spPr>
          <a:xfrm>
            <a:off x="823118" y="2024925"/>
            <a:ext cx="771525" cy="317009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震惊！全国麦当劳的</a:t>
            </a:r>
            <a:r>
              <a:rPr lang="en-US" altLang="zh-CN" sz="2000" dirty="0" err="1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wifi</a:t>
            </a:r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密码都是一样的</a:t>
            </a:r>
            <a:r>
              <a:rPr lang="en-US" altLang="zh-CN" sz="2000" dirty="0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……</a:t>
            </a:r>
          </a:p>
        </p:txBody>
      </p:sp>
      <p:sp>
        <p:nvSpPr>
          <p:cNvPr id="67" name="矩形 42">
            <a:extLst>
              <a:ext uri="{FF2B5EF4-FFF2-40B4-BE49-F238E27FC236}">
                <a16:creationId xmlns:a16="http://schemas.microsoft.com/office/drawing/2014/main" id="{B8FEF0F9-29B3-445E-9827-5D6B560BE726}"/>
              </a:ext>
            </a:extLst>
          </p:cNvPr>
          <p:cNvSpPr/>
          <p:nvPr/>
        </p:nvSpPr>
        <p:spPr>
          <a:xfrm>
            <a:off x="2718196" y="2151727"/>
            <a:ext cx="729456" cy="25545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真的吗？怎么可能全国都是一样的</a:t>
            </a:r>
            <a:r>
              <a:rPr lang="en-US" altLang="zh-CN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?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69" name="矩形 41">
            <a:extLst>
              <a:ext uri="{FF2B5EF4-FFF2-40B4-BE49-F238E27FC236}">
                <a16:creationId xmlns:a16="http://schemas.microsoft.com/office/drawing/2014/main" id="{7FF29FC1-14FF-4330-A472-714F02BD86FF}"/>
              </a:ext>
            </a:extLst>
          </p:cNvPr>
          <p:cNvSpPr/>
          <p:nvPr/>
        </p:nvSpPr>
        <p:spPr>
          <a:xfrm>
            <a:off x="4833540" y="2948254"/>
            <a:ext cx="419895" cy="13234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转发微博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70" name="矩形 41">
            <a:extLst>
              <a:ext uri="{FF2B5EF4-FFF2-40B4-BE49-F238E27FC236}">
                <a16:creationId xmlns:a16="http://schemas.microsoft.com/office/drawing/2014/main" id="{5C691913-6A41-473E-85E3-D2B7D1160484}"/>
              </a:ext>
            </a:extLst>
          </p:cNvPr>
          <p:cNvSpPr/>
          <p:nvPr/>
        </p:nvSpPr>
        <p:spPr>
          <a:xfrm>
            <a:off x="8577006" y="2151727"/>
            <a:ext cx="767952" cy="286232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全国密码都是一样的？业界良心麦当当！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71" name="矩形 41">
            <a:extLst>
              <a:ext uri="{FF2B5EF4-FFF2-40B4-BE49-F238E27FC236}">
                <a16:creationId xmlns:a16="http://schemas.microsoft.com/office/drawing/2014/main" id="{C8EB0A5E-97E1-4053-8E52-F80CC5093897}"/>
              </a:ext>
            </a:extLst>
          </p:cNvPr>
          <p:cNvSpPr/>
          <p:nvPr/>
        </p:nvSpPr>
        <p:spPr>
          <a:xfrm>
            <a:off x="6641643" y="2024923"/>
            <a:ext cx="771525" cy="317009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假的</a:t>
            </a:r>
            <a:r>
              <a:rPr lang="en-US" altLang="zh-CN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,</a:t>
            </a:r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其实只有在一个省份内才有相同的密码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72" name="矩形 41">
            <a:extLst>
              <a:ext uri="{FF2B5EF4-FFF2-40B4-BE49-F238E27FC236}">
                <a16:creationId xmlns:a16="http://schemas.microsoft.com/office/drawing/2014/main" id="{231BE972-DB19-4E38-A97D-31612357DDDF}"/>
              </a:ext>
            </a:extLst>
          </p:cNvPr>
          <p:cNvSpPr/>
          <p:nvPr/>
        </p:nvSpPr>
        <p:spPr>
          <a:xfrm>
            <a:off x="10622697" y="2385273"/>
            <a:ext cx="407253" cy="224676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亲测，是真的！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3B22C44-81A2-4A89-BE90-09DED2A099FE}"/>
              </a:ext>
            </a:extLst>
          </p:cNvPr>
          <p:cNvSpPr txBox="1"/>
          <p:nvPr/>
        </p:nvSpPr>
        <p:spPr>
          <a:xfrm>
            <a:off x="781049" y="600075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T=0</a:t>
            </a:r>
            <a:endParaRPr lang="zh-CN" altLang="en-US" dirty="0"/>
          </a:p>
        </p:txBody>
      </p:sp>
      <p:sp>
        <p:nvSpPr>
          <p:cNvPr id="74" name="文本框 73">
            <a:extLst>
              <a:ext uri="{FF2B5EF4-FFF2-40B4-BE49-F238E27FC236}">
                <a16:creationId xmlns:a16="http://schemas.microsoft.com/office/drawing/2014/main" id="{59827A62-B314-4FCC-A92A-FC4211E00B23}"/>
              </a:ext>
            </a:extLst>
          </p:cNvPr>
          <p:cNvSpPr txBox="1"/>
          <p:nvPr/>
        </p:nvSpPr>
        <p:spPr>
          <a:xfrm>
            <a:off x="6687513" y="600075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T=3</a:t>
            </a:r>
            <a:endParaRPr lang="zh-CN" altLang="en-US" dirty="0"/>
          </a:p>
        </p:txBody>
      </p:sp>
      <p:sp>
        <p:nvSpPr>
          <p:cNvPr id="75" name="文本框 74">
            <a:extLst>
              <a:ext uri="{FF2B5EF4-FFF2-40B4-BE49-F238E27FC236}">
                <a16:creationId xmlns:a16="http://schemas.microsoft.com/office/drawing/2014/main" id="{C7320409-ED62-4858-A2D7-464419BF03E6}"/>
              </a:ext>
            </a:extLst>
          </p:cNvPr>
          <p:cNvSpPr txBox="1"/>
          <p:nvPr/>
        </p:nvSpPr>
        <p:spPr>
          <a:xfrm>
            <a:off x="4749175" y="600075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T=2</a:t>
            </a:r>
            <a:endParaRPr lang="zh-CN" altLang="en-US" dirty="0"/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A7A0D6C5-4AE6-4ADA-AF1C-78D639FB35F1}"/>
              </a:ext>
            </a:extLst>
          </p:cNvPr>
          <p:cNvSpPr txBox="1"/>
          <p:nvPr/>
        </p:nvSpPr>
        <p:spPr>
          <a:xfrm>
            <a:off x="2810837" y="600075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T=1</a:t>
            </a:r>
            <a:endParaRPr lang="zh-CN" altLang="en-US" dirty="0"/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28419E31-1074-4814-82A9-DE56EB6E117A}"/>
              </a:ext>
            </a:extLst>
          </p:cNvPr>
          <p:cNvSpPr txBox="1"/>
          <p:nvPr/>
        </p:nvSpPr>
        <p:spPr>
          <a:xfrm>
            <a:off x="10611811" y="5997207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T=5</a:t>
            </a:r>
            <a:endParaRPr lang="zh-CN" altLang="en-US" dirty="0"/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E70296FA-4CD1-4391-AE70-17D8635818C1}"/>
              </a:ext>
            </a:extLst>
          </p:cNvPr>
          <p:cNvSpPr txBox="1"/>
          <p:nvPr/>
        </p:nvSpPr>
        <p:spPr>
          <a:xfrm>
            <a:off x="8625850" y="5956636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06880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1" name="矩形 2"/>
          <p:cNvSpPr/>
          <p:nvPr/>
        </p:nvSpPr>
        <p:spPr>
          <a:xfrm>
            <a:off x="3638550" y="247650"/>
            <a:ext cx="4895850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3600" b="1" i="1" dirty="0">
                <a:latin typeface="Arial" panose="020B0604020202020204" pitchFamily="34" charset="0"/>
              </a:rPr>
              <a:t>Structure of a Rumor</a:t>
            </a:r>
            <a:endParaRPr lang="zh-CN" altLang="en-US" sz="3600" b="1" i="1" dirty="0">
              <a:latin typeface="Arial" panose="020B0604020202020204" pitchFamily="34" charset="0"/>
            </a:endParaRPr>
          </a:p>
        </p:txBody>
      </p:sp>
      <p:sp>
        <p:nvSpPr>
          <p:cNvPr id="2" name="流程图: 可选过程 1">
            <a:extLst>
              <a:ext uri="{FF2B5EF4-FFF2-40B4-BE49-F238E27FC236}">
                <a16:creationId xmlns:a16="http://schemas.microsoft.com/office/drawing/2014/main" id="{F8E32901-181B-46D7-99FF-43AB5A193985}"/>
              </a:ext>
            </a:extLst>
          </p:cNvPr>
          <p:cNvSpPr/>
          <p:nvPr/>
        </p:nvSpPr>
        <p:spPr bwMode="auto">
          <a:xfrm>
            <a:off x="781049" y="1581150"/>
            <a:ext cx="771525" cy="405765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D2715788-A518-4AC4-94A9-38C24D819F19}"/>
              </a:ext>
            </a:extLst>
          </p:cNvPr>
          <p:cNvCxnSpPr>
            <a:cxnSpLocks/>
            <a:stCxn id="2" idx="3"/>
            <a:endCxn id="39" idx="1"/>
          </p:cNvCxnSpPr>
          <p:nvPr/>
        </p:nvCxnSpPr>
        <p:spPr bwMode="auto">
          <a:xfrm>
            <a:off x="1552574" y="3609975"/>
            <a:ext cx="116681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39" name="流程图: 可选过程 38">
            <a:extLst>
              <a:ext uri="{FF2B5EF4-FFF2-40B4-BE49-F238E27FC236}">
                <a16:creationId xmlns:a16="http://schemas.microsoft.com/office/drawing/2014/main" id="{319BE60F-FEC7-451C-83A6-B6AB7D71B887}"/>
              </a:ext>
            </a:extLst>
          </p:cNvPr>
          <p:cNvSpPr/>
          <p:nvPr/>
        </p:nvSpPr>
        <p:spPr bwMode="auto">
          <a:xfrm>
            <a:off x="2719387" y="1581150"/>
            <a:ext cx="771525" cy="405765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7FEFF041-F08A-41D8-B463-167673D92F76}"/>
              </a:ext>
            </a:extLst>
          </p:cNvPr>
          <p:cNvCxnSpPr>
            <a:cxnSpLocks/>
            <a:stCxn id="39" idx="3"/>
            <a:endCxn id="55" idx="1"/>
          </p:cNvCxnSpPr>
          <p:nvPr/>
        </p:nvCxnSpPr>
        <p:spPr bwMode="auto">
          <a:xfrm>
            <a:off x="3490912" y="3609975"/>
            <a:ext cx="116681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55" name="流程图: 可选过程 54">
            <a:extLst>
              <a:ext uri="{FF2B5EF4-FFF2-40B4-BE49-F238E27FC236}">
                <a16:creationId xmlns:a16="http://schemas.microsoft.com/office/drawing/2014/main" id="{D15C8940-E435-442A-A3B2-976A7E533B13}"/>
              </a:ext>
            </a:extLst>
          </p:cNvPr>
          <p:cNvSpPr/>
          <p:nvPr/>
        </p:nvSpPr>
        <p:spPr bwMode="auto">
          <a:xfrm>
            <a:off x="4657725" y="1581150"/>
            <a:ext cx="771525" cy="405765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6" name="流程图: 可选过程 55">
            <a:extLst>
              <a:ext uri="{FF2B5EF4-FFF2-40B4-BE49-F238E27FC236}">
                <a16:creationId xmlns:a16="http://schemas.microsoft.com/office/drawing/2014/main" id="{5EA66A76-78BC-4332-B511-C2424D62256E}"/>
              </a:ext>
            </a:extLst>
          </p:cNvPr>
          <p:cNvSpPr/>
          <p:nvPr/>
        </p:nvSpPr>
        <p:spPr bwMode="auto">
          <a:xfrm>
            <a:off x="6596063" y="1581150"/>
            <a:ext cx="771525" cy="405765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57" name="直接箭头连接符 56">
            <a:extLst>
              <a:ext uri="{FF2B5EF4-FFF2-40B4-BE49-F238E27FC236}">
                <a16:creationId xmlns:a16="http://schemas.microsoft.com/office/drawing/2014/main" id="{1682F5B9-6B03-4723-8B64-B0523987BDA1}"/>
              </a:ext>
            </a:extLst>
          </p:cNvPr>
          <p:cNvCxnSpPr>
            <a:cxnSpLocks/>
            <a:stCxn id="56" idx="3"/>
            <a:endCxn id="58" idx="1"/>
          </p:cNvCxnSpPr>
          <p:nvPr/>
        </p:nvCxnSpPr>
        <p:spPr bwMode="auto">
          <a:xfrm>
            <a:off x="7367588" y="3609975"/>
            <a:ext cx="1209418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58" name="流程图: 可选过程 57">
            <a:extLst>
              <a:ext uri="{FF2B5EF4-FFF2-40B4-BE49-F238E27FC236}">
                <a16:creationId xmlns:a16="http://schemas.microsoft.com/office/drawing/2014/main" id="{4025495B-3F4E-460A-80F5-8045638DEB83}"/>
              </a:ext>
            </a:extLst>
          </p:cNvPr>
          <p:cNvSpPr/>
          <p:nvPr/>
        </p:nvSpPr>
        <p:spPr bwMode="auto">
          <a:xfrm>
            <a:off x="8577006" y="1619250"/>
            <a:ext cx="771525" cy="405765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59" name="直接箭头连接符 58">
            <a:extLst>
              <a:ext uri="{FF2B5EF4-FFF2-40B4-BE49-F238E27FC236}">
                <a16:creationId xmlns:a16="http://schemas.microsoft.com/office/drawing/2014/main" id="{8D9FCFBE-400B-4C9B-B578-C930361584BF}"/>
              </a:ext>
            </a:extLst>
          </p:cNvPr>
          <p:cNvCxnSpPr>
            <a:cxnSpLocks/>
            <a:stCxn id="58" idx="3"/>
            <a:endCxn id="60" idx="1"/>
          </p:cNvCxnSpPr>
          <p:nvPr/>
        </p:nvCxnSpPr>
        <p:spPr bwMode="auto">
          <a:xfrm>
            <a:off x="9348531" y="3648075"/>
            <a:ext cx="112420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60" name="流程图: 可选过程 59">
            <a:extLst>
              <a:ext uri="{FF2B5EF4-FFF2-40B4-BE49-F238E27FC236}">
                <a16:creationId xmlns:a16="http://schemas.microsoft.com/office/drawing/2014/main" id="{BE235350-3C59-44D5-A568-A50CAE21B415}"/>
              </a:ext>
            </a:extLst>
          </p:cNvPr>
          <p:cNvSpPr/>
          <p:nvPr/>
        </p:nvSpPr>
        <p:spPr bwMode="auto">
          <a:xfrm>
            <a:off x="10472739" y="1619250"/>
            <a:ext cx="771525" cy="4057650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61" name="直接箭头连接符 60">
            <a:extLst>
              <a:ext uri="{FF2B5EF4-FFF2-40B4-BE49-F238E27FC236}">
                <a16:creationId xmlns:a16="http://schemas.microsoft.com/office/drawing/2014/main" id="{191EFD96-E1A1-42F2-A241-42AFD9786265}"/>
              </a:ext>
            </a:extLst>
          </p:cNvPr>
          <p:cNvCxnSpPr>
            <a:cxnSpLocks/>
            <a:stCxn id="55" idx="3"/>
            <a:endCxn id="56" idx="1"/>
          </p:cNvCxnSpPr>
          <p:nvPr/>
        </p:nvCxnSpPr>
        <p:spPr bwMode="auto">
          <a:xfrm>
            <a:off x="5429250" y="3609975"/>
            <a:ext cx="116681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65" name="矩形 43">
            <a:extLst>
              <a:ext uri="{FF2B5EF4-FFF2-40B4-BE49-F238E27FC236}">
                <a16:creationId xmlns:a16="http://schemas.microsoft.com/office/drawing/2014/main" id="{0CB877F0-D232-4F3C-A270-E2BD28F6727C}"/>
              </a:ext>
            </a:extLst>
          </p:cNvPr>
          <p:cNvSpPr/>
          <p:nvPr/>
        </p:nvSpPr>
        <p:spPr>
          <a:xfrm>
            <a:off x="823118" y="2024925"/>
            <a:ext cx="771525" cy="317009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震惊！全国麦当劳的</a:t>
            </a:r>
            <a:r>
              <a:rPr lang="en-US" altLang="zh-CN" sz="2000" dirty="0" err="1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wifi</a:t>
            </a:r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密码都是一样的</a:t>
            </a:r>
            <a:r>
              <a:rPr lang="en-US" altLang="zh-CN" sz="2000" dirty="0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……</a:t>
            </a:r>
          </a:p>
        </p:txBody>
      </p:sp>
      <p:sp>
        <p:nvSpPr>
          <p:cNvPr id="67" name="矩形 42">
            <a:extLst>
              <a:ext uri="{FF2B5EF4-FFF2-40B4-BE49-F238E27FC236}">
                <a16:creationId xmlns:a16="http://schemas.microsoft.com/office/drawing/2014/main" id="{B8FEF0F9-29B3-445E-9827-5D6B560BE726}"/>
              </a:ext>
            </a:extLst>
          </p:cNvPr>
          <p:cNvSpPr/>
          <p:nvPr/>
        </p:nvSpPr>
        <p:spPr>
          <a:xfrm>
            <a:off x="2718196" y="2151727"/>
            <a:ext cx="729456" cy="25545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真的吗？怎么可能全国都是一样的</a:t>
            </a:r>
            <a:r>
              <a:rPr lang="en-US" altLang="zh-CN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?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69" name="矩形 41">
            <a:extLst>
              <a:ext uri="{FF2B5EF4-FFF2-40B4-BE49-F238E27FC236}">
                <a16:creationId xmlns:a16="http://schemas.microsoft.com/office/drawing/2014/main" id="{7FF29FC1-14FF-4330-A472-714F02BD86FF}"/>
              </a:ext>
            </a:extLst>
          </p:cNvPr>
          <p:cNvSpPr/>
          <p:nvPr/>
        </p:nvSpPr>
        <p:spPr>
          <a:xfrm>
            <a:off x="4833540" y="2948254"/>
            <a:ext cx="419895" cy="13234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转发微博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70" name="矩形 41">
            <a:extLst>
              <a:ext uri="{FF2B5EF4-FFF2-40B4-BE49-F238E27FC236}">
                <a16:creationId xmlns:a16="http://schemas.microsoft.com/office/drawing/2014/main" id="{5C691913-6A41-473E-85E3-D2B7D1160484}"/>
              </a:ext>
            </a:extLst>
          </p:cNvPr>
          <p:cNvSpPr/>
          <p:nvPr/>
        </p:nvSpPr>
        <p:spPr>
          <a:xfrm>
            <a:off x="8577006" y="2151727"/>
            <a:ext cx="767952" cy="286232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全国密码都是一样的？业界良心麦当当！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71" name="矩形 41">
            <a:extLst>
              <a:ext uri="{FF2B5EF4-FFF2-40B4-BE49-F238E27FC236}">
                <a16:creationId xmlns:a16="http://schemas.microsoft.com/office/drawing/2014/main" id="{C8EB0A5E-97E1-4053-8E52-F80CC5093897}"/>
              </a:ext>
            </a:extLst>
          </p:cNvPr>
          <p:cNvSpPr/>
          <p:nvPr/>
        </p:nvSpPr>
        <p:spPr>
          <a:xfrm>
            <a:off x="6641643" y="2024923"/>
            <a:ext cx="771525" cy="317009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假的</a:t>
            </a:r>
            <a:r>
              <a:rPr lang="en-US" altLang="zh-CN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,</a:t>
            </a:r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其实只有在一个省份内才有相同的密码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72" name="矩形 41">
            <a:extLst>
              <a:ext uri="{FF2B5EF4-FFF2-40B4-BE49-F238E27FC236}">
                <a16:creationId xmlns:a16="http://schemas.microsoft.com/office/drawing/2014/main" id="{231BE972-DB19-4E38-A97D-31612357DDDF}"/>
              </a:ext>
            </a:extLst>
          </p:cNvPr>
          <p:cNvSpPr/>
          <p:nvPr/>
        </p:nvSpPr>
        <p:spPr>
          <a:xfrm>
            <a:off x="10622697" y="2385273"/>
            <a:ext cx="407253" cy="224676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亲测，是真的！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3B22C44-81A2-4A89-BE90-09DED2A099FE}"/>
              </a:ext>
            </a:extLst>
          </p:cNvPr>
          <p:cNvSpPr txBox="1"/>
          <p:nvPr/>
        </p:nvSpPr>
        <p:spPr>
          <a:xfrm>
            <a:off x="781049" y="600075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T=0</a:t>
            </a:r>
            <a:endParaRPr lang="zh-CN" altLang="en-US" dirty="0"/>
          </a:p>
        </p:txBody>
      </p:sp>
      <p:sp>
        <p:nvSpPr>
          <p:cNvPr id="74" name="文本框 73">
            <a:extLst>
              <a:ext uri="{FF2B5EF4-FFF2-40B4-BE49-F238E27FC236}">
                <a16:creationId xmlns:a16="http://schemas.microsoft.com/office/drawing/2014/main" id="{59827A62-B314-4FCC-A92A-FC4211E00B23}"/>
              </a:ext>
            </a:extLst>
          </p:cNvPr>
          <p:cNvSpPr txBox="1"/>
          <p:nvPr/>
        </p:nvSpPr>
        <p:spPr>
          <a:xfrm>
            <a:off x="6687513" y="600075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T=3</a:t>
            </a:r>
            <a:endParaRPr lang="zh-CN" altLang="en-US" dirty="0"/>
          </a:p>
        </p:txBody>
      </p:sp>
      <p:sp>
        <p:nvSpPr>
          <p:cNvPr id="75" name="文本框 74">
            <a:extLst>
              <a:ext uri="{FF2B5EF4-FFF2-40B4-BE49-F238E27FC236}">
                <a16:creationId xmlns:a16="http://schemas.microsoft.com/office/drawing/2014/main" id="{C7320409-ED62-4858-A2D7-464419BF03E6}"/>
              </a:ext>
            </a:extLst>
          </p:cNvPr>
          <p:cNvSpPr txBox="1"/>
          <p:nvPr/>
        </p:nvSpPr>
        <p:spPr>
          <a:xfrm>
            <a:off x="4749175" y="600075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T=2</a:t>
            </a:r>
            <a:endParaRPr lang="zh-CN" altLang="en-US" dirty="0"/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A7A0D6C5-4AE6-4ADA-AF1C-78D639FB35F1}"/>
              </a:ext>
            </a:extLst>
          </p:cNvPr>
          <p:cNvSpPr txBox="1"/>
          <p:nvPr/>
        </p:nvSpPr>
        <p:spPr>
          <a:xfrm>
            <a:off x="2810837" y="600075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T=1</a:t>
            </a:r>
            <a:endParaRPr lang="zh-CN" altLang="en-US" dirty="0"/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28419E31-1074-4814-82A9-DE56EB6E117A}"/>
              </a:ext>
            </a:extLst>
          </p:cNvPr>
          <p:cNvSpPr txBox="1"/>
          <p:nvPr/>
        </p:nvSpPr>
        <p:spPr>
          <a:xfrm>
            <a:off x="10611811" y="5997207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T=5</a:t>
            </a:r>
            <a:endParaRPr lang="zh-CN" altLang="en-US" dirty="0"/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E70296FA-4CD1-4391-AE70-17D8635818C1}"/>
              </a:ext>
            </a:extLst>
          </p:cNvPr>
          <p:cNvSpPr txBox="1"/>
          <p:nvPr/>
        </p:nvSpPr>
        <p:spPr>
          <a:xfrm>
            <a:off x="8625850" y="5956636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T=4</a:t>
            </a:r>
            <a:endParaRPr lang="zh-CN" altLang="en-US" dirty="0"/>
          </a:p>
        </p:txBody>
      </p:sp>
      <p:sp>
        <p:nvSpPr>
          <p:cNvPr id="9" name="箭头: 下弧形 8">
            <a:extLst>
              <a:ext uri="{FF2B5EF4-FFF2-40B4-BE49-F238E27FC236}">
                <a16:creationId xmlns:a16="http://schemas.microsoft.com/office/drawing/2014/main" id="{07E54947-A011-4358-A343-1B91F4CC9001}"/>
              </a:ext>
            </a:extLst>
          </p:cNvPr>
          <p:cNvSpPr/>
          <p:nvPr/>
        </p:nvSpPr>
        <p:spPr bwMode="auto">
          <a:xfrm rot="10800000">
            <a:off x="8828114" y="893980"/>
            <a:ext cx="2078183" cy="594889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箭头: 下弧形 31">
            <a:extLst>
              <a:ext uri="{FF2B5EF4-FFF2-40B4-BE49-F238E27FC236}">
                <a16:creationId xmlns:a16="http://schemas.microsoft.com/office/drawing/2014/main" id="{DE2CEE6F-A546-4B43-BCF4-A74B83D0DED6}"/>
              </a:ext>
            </a:extLst>
          </p:cNvPr>
          <p:cNvSpPr/>
          <p:nvPr/>
        </p:nvSpPr>
        <p:spPr bwMode="auto">
          <a:xfrm rot="10800000">
            <a:off x="3067048" y="784620"/>
            <a:ext cx="3946215" cy="594889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箭头: 下弧形 32">
            <a:extLst>
              <a:ext uri="{FF2B5EF4-FFF2-40B4-BE49-F238E27FC236}">
                <a16:creationId xmlns:a16="http://schemas.microsoft.com/office/drawing/2014/main" id="{EA1A2564-5E7F-4E82-A43E-49320C6773B6}"/>
              </a:ext>
            </a:extLst>
          </p:cNvPr>
          <p:cNvSpPr/>
          <p:nvPr/>
        </p:nvSpPr>
        <p:spPr bwMode="auto">
          <a:xfrm rot="10800000">
            <a:off x="1076324" y="757985"/>
            <a:ext cx="2006599" cy="594889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6651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矩形 2"/>
          <p:cNvSpPr/>
          <p:nvPr/>
        </p:nvSpPr>
        <p:spPr>
          <a:xfrm>
            <a:off x="3618199" y="469064"/>
            <a:ext cx="489585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1" i="1" dirty="0"/>
              <a:t>Bottom-Up Sequential Model</a:t>
            </a:r>
            <a:endParaRPr lang="zh-CN" altLang="en-US" sz="2400" b="1" i="1" dirty="0">
              <a:latin typeface="Arial" panose="020B0604020202020204" pitchFamily="34" charset="0"/>
            </a:endParaRPr>
          </a:p>
        </p:txBody>
      </p:sp>
      <p:sp>
        <p:nvSpPr>
          <p:cNvPr id="8" name="流程图: 可选过程 7">
            <a:extLst>
              <a:ext uri="{FF2B5EF4-FFF2-40B4-BE49-F238E27FC236}">
                <a16:creationId xmlns:a16="http://schemas.microsoft.com/office/drawing/2014/main" id="{3E04346F-E7FE-4096-916B-E6AE9B430935}"/>
              </a:ext>
            </a:extLst>
          </p:cNvPr>
          <p:cNvSpPr/>
          <p:nvPr/>
        </p:nvSpPr>
        <p:spPr bwMode="auto">
          <a:xfrm>
            <a:off x="8676938" y="1399347"/>
            <a:ext cx="1646786" cy="461665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     Rumor!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8ECFEFE0-0070-4B71-A193-C862370638C9}"/>
              </a:ext>
            </a:extLst>
          </p:cNvPr>
          <p:cNvGrpSpPr/>
          <p:nvPr/>
        </p:nvGrpSpPr>
        <p:grpSpPr>
          <a:xfrm>
            <a:off x="2470824" y="4613691"/>
            <a:ext cx="3401314" cy="593655"/>
            <a:chOff x="1674891" y="2906162"/>
            <a:chExt cx="3657600" cy="612648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" name="流程图: 过程 1">
              <a:extLst>
                <a:ext uri="{FF2B5EF4-FFF2-40B4-BE49-F238E27FC236}">
                  <a16:creationId xmlns:a16="http://schemas.microsoft.com/office/drawing/2014/main" id="{24E2B174-9CDE-4A91-B133-52FE8C5FF68A}"/>
                </a:ext>
              </a:extLst>
            </p:cNvPr>
            <p:cNvSpPr/>
            <p:nvPr/>
          </p:nvSpPr>
          <p:spPr bwMode="auto">
            <a:xfrm>
              <a:off x="1674891" y="2906162"/>
              <a:ext cx="914400" cy="612648"/>
            </a:xfrm>
            <a:prstGeom prst="flowChartProcess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" name="流程图: 过程 33">
              <a:extLst>
                <a:ext uri="{FF2B5EF4-FFF2-40B4-BE49-F238E27FC236}">
                  <a16:creationId xmlns:a16="http://schemas.microsoft.com/office/drawing/2014/main" id="{AFA08AE6-8CD9-44AE-803F-82B6A93505C3}"/>
                </a:ext>
              </a:extLst>
            </p:cNvPr>
            <p:cNvSpPr/>
            <p:nvPr/>
          </p:nvSpPr>
          <p:spPr bwMode="auto">
            <a:xfrm>
              <a:off x="4418091" y="2906162"/>
              <a:ext cx="914400" cy="612648"/>
            </a:xfrm>
            <a:prstGeom prst="flowChartProcess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5" name="流程图: 过程 34">
              <a:extLst>
                <a:ext uri="{FF2B5EF4-FFF2-40B4-BE49-F238E27FC236}">
                  <a16:creationId xmlns:a16="http://schemas.microsoft.com/office/drawing/2014/main" id="{3D34671E-09CF-4EC9-BEDB-2723EDDBE76B}"/>
                </a:ext>
              </a:extLst>
            </p:cNvPr>
            <p:cNvSpPr/>
            <p:nvPr/>
          </p:nvSpPr>
          <p:spPr bwMode="auto">
            <a:xfrm>
              <a:off x="3503691" y="2906162"/>
              <a:ext cx="914400" cy="612648"/>
            </a:xfrm>
            <a:prstGeom prst="flowChartProcess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6" name="流程图: 过程 35">
              <a:extLst>
                <a:ext uri="{FF2B5EF4-FFF2-40B4-BE49-F238E27FC236}">
                  <a16:creationId xmlns:a16="http://schemas.microsoft.com/office/drawing/2014/main" id="{FE2D7833-2E90-4887-9CAE-E3A0A8974AB4}"/>
                </a:ext>
              </a:extLst>
            </p:cNvPr>
            <p:cNvSpPr/>
            <p:nvPr/>
          </p:nvSpPr>
          <p:spPr bwMode="auto">
            <a:xfrm>
              <a:off x="2589291" y="2906162"/>
              <a:ext cx="914400" cy="612648"/>
            </a:xfrm>
            <a:prstGeom prst="flowChartProcess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7748E9E9-25A7-42F5-A84F-C49AC6FCC8AD}"/>
              </a:ext>
            </a:extLst>
          </p:cNvPr>
          <p:cNvGrpSpPr/>
          <p:nvPr/>
        </p:nvGrpSpPr>
        <p:grpSpPr>
          <a:xfrm>
            <a:off x="2200711" y="3707900"/>
            <a:ext cx="3941539" cy="273419"/>
            <a:chOff x="1302191" y="3275845"/>
            <a:chExt cx="7315200" cy="612648"/>
          </a:xfrm>
        </p:grpSpPr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id="{1190A151-47DE-435E-8CDD-96A30E2D30BE}"/>
                </a:ext>
              </a:extLst>
            </p:cNvPr>
            <p:cNvGrpSpPr/>
            <p:nvPr/>
          </p:nvGrpSpPr>
          <p:grpSpPr>
            <a:xfrm>
              <a:off x="1302191" y="3275845"/>
              <a:ext cx="3657600" cy="612648"/>
              <a:chOff x="1674891" y="2906162"/>
              <a:chExt cx="3657600" cy="612648"/>
            </a:xfrm>
            <a:solidFill>
              <a:schemeClr val="accent1"/>
            </a:solidFill>
          </p:grpSpPr>
          <p:sp>
            <p:nvSpPr>
              <p:cNvPr id="44" name="流程图: 过程 43">
                <a:extLst>
                  <a:ext uri="{FF2B5EF4-FFF2-40B4-BE49-F238E27FC236}">
                    <a16:creationId xmlns:a16="http://schemas.microsoft.com/office/drawing/2014/main" id="{B7F0EB22-08CC-4001-BD25-5853930B4445}"/>
                  </a:ext>
                </a:extLst>
              </p:cNvPr>
              <p:cNvSpPr/>
              <p:nvPr/>
            </p:nvSpPr>
            <p:spPr bwMode="auto">
              <a:xfrm>
                <a:off x="16748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" name="流程图: 过程 44">
                <a:extLst>
                  <a:ext uri="{FF2B5EF4-FFF2-40B4-BE49-F238E27FC236}">
                    <a16:creationId xmlns:a16="http://schemas.microsoft.com/office/drawing/2014/main" id="{503E4D07-EA09-4280-8BF7-7387E3ED1928}"/>
                  </a:ext>
                </a:extLst>
              </p:cNvPr>
              <p:cNvSpPr/>
              <p:nvPr/>
            </p:nvSpPr>
            <p:spPr bwMode="auto">
              <a:xfrm>
                <a:off x="44180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6" name="流程图: 过程 45">
                <a:extLst>
                  <a:ext uri="{FF2B5EF4-FFF2-40B4-BE49-F238E27FC236}">
                    <a16:creationId xmlns:a16="http://schemas.microsoft.com/office/drawing/2014/main" id="{42000C70-5B5C-4D18-BE01-3250BD44D645}"/>
                  </a:ext>
                </a:extLst>
              </p:cNvPr>
              <p:cNvSpPr/>
              <p:nvPr/>
            </p:nvSpPr>
            <p:spPr bwMode="auto">
              <a:xfrm>
                <a:off x="35036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7" name="流程图: 过程 46">
                <a:extLst>
                  <a:ext uri="{FF2B5EF4-FFF2-40B4-BE49-F238E27FC236}">
                    <a16:creationId xmlns:a16="http://schemas.microsoft.com/office/drawing/2014/main" id="{D4087C95-516F-4052-822A-34BFB82DC500}"/>
                  </a:ext>
                </a:extLst>
              </p:cNvPr>
              <p:cNvSpPr/>
              <p:nvPr/>
            </p:nvSpPr>
            <p:spPr bwMode="auto">
              <a:xfrm>
                <a:off x="25892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8" name="组合 47">
              <a:extLst>
                <a:ext uri="{FF2B5EF4-FFF2-40B4-BE49-F238E27FC236}">
                  <a16:creationId xmlns:a16="http://schemas.microsoft.com/office/drawing/2014/main" id="{4887362F-0654-462E-A041-F0E60E53526A}"/>
                </a:ext>
              </a:extLst>
            </p:cNvPr>
            <p:cNvGrpSpPr/>
            <p:nvPr/>
          </p:nvGrpSpPr>
          <p:grpSpPr>
            <a:xfrm>
              <a:off x="4959791" y="3275845"/>
              <a:ext cx="3657600" cy="612648"/>
              <a:chOff x="1674891" y="2906162"/>
              <a:chExt cx="3657600" cy="612648"/>
            </a:xfrm>
            <a:solidFill>
              <a:schemeClr val="accent1"/>
            </a:solidFill>
          </p:grpSpPr>
          <p:sp>
            <p:nvSpPr>
              <p:cNvPr id="49" name="流程图: 过程 48">
                <a:extLst>
                  <a:ext uri="{FF2B5EF4-FFF2-40B4-BE49-F238E27FC236}">
                    <a16:creationId xmlns:a16="http://schemas.microsoft.com/office/drawing/2014/main" id="{D359BA24-7056-45C4-A367-7E496BD38F74}"/>
                  </a:ext>
                </a:extLst>
              </p:cNvPr>
              <p:cNvSpPr/>
              <p:nvPr/>
            </p:nvSpPr>
            <p:spPr bwMode="auto">
              <a:xfrm>
                <a:off x="16748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0" name="流程图: 过程 49">
                <a:extLst>
                  <a:ext uri="{FF2B5EF4-FFF2-40B4-BE49-F238E27FC236}">
                    <a16:creationId xmlns:a16="http://schemas.microsoft.com/office/drawing/2014/main" id="{ED67EC23-D2C7-4F59-B5A9-5B8C3BFCA5D5}"/>
                  </a:ext>
                </a:extLst>
              </p:cNvPr>
              <p:cNvSpPr/>
              <p:nvPr/>
            </p:nvSpPr>
            <p:spPr bwMode="auto">
              <a:xfrm>
                <a:off x="44180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" name="流程图: 过程 50">
                <a:extLst>
                  <a:ext uri="{FF2B5EF4-FFF2-40B4-BE49-F238E27FC236}">
                    <a16:creationId xmlns:a16="http://schemas.microsoft.com/office/drawing/2014/main" id="{84642936-A914-4F0B-A9E7-74AC57688AC5}"/>
                  </a:ext>
                </a:extLst>
              </p:cNvPr>
              <p:cNvSpPr/>
              <p:nvPr/>
            </p:nvSpPr>
            <p:spPr bwMode="auto">
              <a:xfrm>
                <a:off x="35036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" name="流程图: 过程 51">
                <a:extLst>
                  <a:ext uri="{FF2B5EF4-FFF2-40B4-BE49-F238E27FC236}">
                    <a16:creationId xmlns:a16="http://schemas.microsoft.com/office/drawing/2014/main" id="{8608D7C8-A60E-4F3C-9411-684F9FF10EB0}"/>
                  </a:ext>
                </a:extLst>
              </p:cNvPr>
              <p:cNvSpPr/>
              <p:nvPr/>
            </p:nvSpPr>
            <p:spPr bwMode="auto">
              <a:xfrm>
                <a:off x="25892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90B131DA-554A-4AD6-B315-CE15495A8C8B}"/>
              </a:ext>
            </a:extLst>
          </p:cNvPr>
          <p:cNvGrpSpPr/>
          <p:nvPr/>
        </p:nvGrpSpPr>
        <p:grpSpPr>
          <a:xfrm>
            <a:off x="1990081" y="2470907"/>
            <a:ext cx="4362799" cy="593655"/>
            <a:chOff x="477997" y="2694896"/>
            <a:chExt cx="5454712" cy="811796"/>
          </a:xfrm>
        </p:grpSpPr>
        <p:sp>
          <p:nvSpPr>
            <p:cNvPr id="5" name="流程图: 可选过程 4">
              <a:extLst>
                <a:ext uri="{FF2B5EF4-FFF2-40B4-BE49-F238E27FC236}">
                  <a16:creationId xmlns:a16="http://schemas.microsoft.com/office/drawing/2014/main" id="{4F70BC7E-A9E8-4F43-B678-083CF898272E}"/>
                </a:ext>
              </a:extLst>
            </p:cNvPr>
            <p:cNvSpPr/>
            <p:nvPr/>
          </p:nvSpPr>
          <p:spPr bwMode="auto">
            <a:xfrm>
              <a:off x="477997" y="2694896"/>
              <a:ext cx="5454712" cy="811796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F5984FEA-40FA-4F98-9501-52EF30A001E0}"/>
                </a:ext>
              </a:extLst>
            </p:cNvPr>
            <p:cNvSpPr/>
            <p:nvPr/>
          </p:nvSpPr>
          <p:spPr bwMode="auto">
            <a:xfrm>
              <a:off x="1298821" y="2851811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7" name="椭圆 66">
              <a:extLst>
                <a:ext uri="{FF2B5EF4-FFF2-40B4-BE49-F238E27FC236}">
                  <a16:creationId xmlns:a16="http://schemas.microsoft.com/office/drawing/2014/main" id="{998D1FB3-6451-44FA-B0B5-FB411D7635BD}"/>
                </a:ext>
              </a:extLst>
            </p:cNvPr>
            <p:cNvSpPr/>
            <p:nvPr/>
          </p:nvSpPr>
          <p:spPr bwMode="auto">
            <a:xfrm>
              <a:off x="3675045" y="2851810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8" name="椭圆 67">
              <a:extLst>
                <a:ext uri="{FF2B5EF4-FFF2-40B4-BE49-F238E27FC236}">
                  <a16:creationId xmlns:a16="http://schemas.microsoft.com/office/drawing/2014/main" id="{4425A643-967A-4D34-833F-03DAFE649BE6}"/>
                </a:ext>
              </a:extLst>
            </p:cNvPr>
            <p:cNvSpPr/>
            <p:nvPr/>
          </p:nvSpPr>
          <p:spPr bwMode="auto">
            <a:xfrm>
              <a:off x="2484291" y="2860838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9" name="椭圆 68">
              <a:extLst>
                <a:ext uri="{FF2B5EF4-FFF2-40B4-BE49-F238E27FC236}">
                  <a16:creationId xmlns:a16="http://schemas.microsoft.com/office/drawing/2014/main" id="{7BD9C688-4C93-4076-ADCE-E28CB697161F}"/>
                </a:ext>
              </a:extLst>
            </p:cNvPr>
            <p:cNvSpPr/>
            <p:nvPr/>
          </p:nvSpPr>
          <p:spPr bwMode="auto">
            <a:xfrm>
              <a:off x="1891183" y="2860838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0" name="椭圆 69">
              <a:extLst>
                <a:ext uri="{FF2B5EF4-FFF2-40B4-BE49-F238E27FC236}">
                  <a16:creationId xmlns:a16="http://schemas.microsoft.com/office/drawing/2014/main" id="{6F9E7642-B7DD-48F7-96E4-23CF70581333}"/>
                </a:ext>
              </a:extLst>
            </p:cNvPr>
            <p:cNvSpPr/>
            <p:nvPr/>
          </p:nvSpPr>
          <p:spPr bwMode="auto">
            <a:xfrm>
              <a:off x="4861261" y="2865316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1" name="椭圆 70">
              <a:extLst>
                <a:ext uri="{FF2B5EF4-FFF2-40B4-BE49-F238E27FC236}">
                  <a16:creationId xmlns:a16="http://schemas.microsoft.com/office/drawing/2014/main" id="{16599FA6-C05D-4D10-8E66-DCE6B5D27EA0}"/>
                </a:ext>
              </a:extLst>
            </p:cNvPr>
            <p:cNvSpPr/>
            <p:nvPr/>
          </p:nvSpPr>
          <p:spPr bwMode="auto">
            <a:xfrm>
              <a:off x="704967" y="2851811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2" name="椭圆 71">
              <a:extLst>
                <a:ext uri="{FF2B5EF4-FFF2-40B4-BE49-F238E27FC236}">
                  <a16:creationId xmlns:a16="http://schemas.microsoft.com/office/drawing/2014/main" id="{A22C1465-0D30-4B5A-B31B-ACEC27C5F0E1}"/>
                </a:ext>
              </a:extLst>
            </p:cNvPr>
            <p:cNvSpPr/>
            <p:nvPr/>
          </p:nvSpPr>
          <p:spPr bwMode="auto">
            <a:xfrm>
              <a:off x="3076757" y="2851811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3" name="椭圆 72">
              <a:extLst>
                <a:ext uri="{FF2B5EF4-FFF2-40B4-BE49-F238E27FC236}">
                  <a16:creationId xmlns:a16="http://schemas.microsoft.com/office/drawing/2014/main" id="{F1A97410-008D-4C86-AD07-2C27382DAB21}"/>
                </a:ext>
              </a:extLst>
            </p:cNvPr>
            <p:cNvSpPr/>
            <p:nvPr/>
          </p:nvSpPr>
          <p:spPr bwMode="auto">
            <a:xfrm>
              <a:off x="4268996" y="2860837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85" name="组合 84">
            <a:extLst>
              <a:ext uri="{FF2B5EF4-FFF2-40B4-BE49-F238E27FC236}">
                <a16:creationId xmlns:a16="http://schemas.microsoft.com/office/drawing/2014/main" id="{99C1710C-4439-4412-B75A-C786E3454937}"/>
              </a:ext>
            </a:extLst>
          </p:cNvPr>
          <p:cNvGrpSpPr/>
          <p:nvPr/>
        </p:nvGrpSpPr>
        <p:grpSpPr>
          <a:xfrm>
            <a:off x="7817827" y="4613691"/>
            <a:ext cx="3401314" cy="593655"/>
            <a:chOff x="1674891" y="2906162"/>
            <a:chExt cx="3657600" cy="612648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86" name="流程图: 过程 85">
              <a:extLst>
                <a:ext uri="{FF2B5EF4-FFF2-40B4-BE49-F238E27FC236}">
                  <a16:creationId xmlns:a16="http://schemas.microsoft.com/office/drawing/2014/main" id="{40C4E60E-C2AA-46FB-B86A-6F56CAE6847E}"/>
                </a:ext>
              </a:extLst>
            </p:cNvPr>
            <p:cNvSpPr/>
            <p:nvPr/>
          </p:nvSpPr>
          <p:spPr bwMode="auto">
            <a:xfrm>
              <a:off x="1674891" y="2906162"/>
              <a:ext cx="914400" cy="612648"/>
            </a:xfrm>
            <a:prstGeom prst="flowChartProcess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7" name="流程图: 过程 86">
              <a:extLst>
                <a:ext uri="{FF2B5EF4-FFF2-40B4-BE49-F238E27FC236}">
                  <a16:creationId xmlns:a16="http://schemas.microsoft.com/office/drawing/2014/main" id="{8DE437A9-1B2B-44CA-BF14-3CF4A0A39C6C}"/>
                </a:ext>
              </a:extLst>
            </p:cNvPr>
            <p:cNvSpPr/>
            <p:nvPr/>
          </p:nvSpPr>
          <p:spPr bwMode="auto">
            <a:xfrm>
              <a:off x="4418091" y="2906162"/>
              <a:ext cx="914400" cy="612648"/>
            </a:xfrm>
            <a:prstGeom prst="flowChartProcess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8" name="流程图: 过程 87">
              <a:extLst>
                <a:ext uri="{FF2B5EF4-FFF2-40B4-BE49-F238E27FC236}">
                  <a16:creationId xmlns:a16="http://schemas.microsoft.com/office/drawing/2014/main" id="{2D7C7F1B-F1B6-404B-917E-A814ECE8FA4A}"/>
                </a:ext>
              </a:extLst>
            </p:cNvPr>
            <p:cNvSpPr/>
            <p:nvPr/>
          </p:nvSpPr>
          <p:spPr bwMode="auto">
            <a:xfrm>
              <a:off x="3503691" y="2906162"/>
              <a:ext cx="914400" cy="612648"/>
            </a:xfrm>
            <a:prstGeom prst="flowChartProcess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9" name="流程图: 过程 88">
              <a:extLst>
                <a:ext uri="{FF2B5EF4-FFF2-40B4-BE49-F238E27FC236}">
                  <a16:creationId xmlns:a16="http://schemas.microsoft.com/office/drawing/2014/main" id="{F109F720-EEBD-4A6C-9BF0-6D91ADA9BDE6}"/>
                </a:ext>
              </a:extLst>
            </p:cNvPr>
            <p:cNvSpPr/>
            <p:nvPr/>
          </p:nvSpPr>
          <p:spPr bwMode="auto">
            <a:xfrm>
              <a:off x="2589291" y="2906162"/>
              <a:ext cx="914400" cy="612648"/>
            </a:xfrm>
            <a:prstGeom prst="flowChartProcess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90" name="组合 89">
            <a:extLst>
              <a:ext uri="{FF2B5EF4-FFF2-40B4-BE49-F238E27FC236}">
                <a16:creationId xmlns:a16="http://schemas.microsoft.com/office/drawing/2014/main" id="{FD32E7F7-94F6-43E9-87CF-FBB227A434C7}"/>
              </a:ext>
            </a:extLst>
          </p:cNvPr>
          <p:cNvGrpSpPr/>
          <p:nvPr/>
        </p:nvGrpSpPr>
        <p:grpSpPr>
          <a:xfrm>
            <a:off x="7547714" y="3707900"/>
            <a:ext cx="3941539" cy="273419"/>
            <a:chOff x="1302191" y="3275845"/>
            <a:chExt cx="7315200" cy="612648"/>
          </a:xfrm>
        </p:grpSpPr>
        <p:grpSp>
          <p:nvGrpSpPr>
            <p:cNvPr id="91" name="组合 90">
              <a:extLst>
                <a:ext uri="{FF2B5EF4-FFF2-40B4-BE49-F238E27FC236}">
                  <a16:creationId xmlns:a16="http://schemas.microsoft.com/office/drawing/2014/main" id="{31EBE5AC-3B20-4B4E-9E5F-B13AC81DE5B7}"/>
                </a:ext>
              </a:extLst>
            </p:cNvPr>
            <p:cNvGrpSpPr/>
            <p:nvPr/>
          </p:nvGrpSpPr>
          <p:grpSpPr>
            <a:xfrm>
              <a:off x="1302191" y="3275845"/>
              <a:ext cx="3657600" cy="612648"/>
              <a:chOff x="1674891" y="2906162"/>
              <a:chExt cx="3657600" cy="612648"/>
            </a:xfrm>
            <a:solidFill>
              <a:schemeClr val="accent1"/>
            </a:solidFill>
          </p:grpSpPr>
          <p:sp>
            <p:nvSpPr>
              <p:cNvPr id="97" name="流程图: 过程 96">
                <a:extLst>
                  <a:ext uri="{FF2B5EF4-FFF2-40B4-BE49-F238E27FC236}">
                    <a16:creationId xmlns:a16="http://schemas.microsoft.com/office/drawing/2014/main" id="{F515AF37-9A2E-4431-83CC-2CDEA525F534}"/>
                  </a:ext>
                </a:extLst>
              </p:cNvPr>
              <p:cNvSpPr/>
              <p:nvPr/>
            </p:nvSpPr>
            <p:spPr bwMode="auto">
              <a:xfrm>
                <a:off x="16748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8" name="流程图: 过程 97">
                <a:extLst>
                  <a:ext uri="{FF2B5EF4-FFF2-40B4-BE49-F238E27FC236}">
                    <a16:creationId xmlns:a16="http://schemas.microsoft.com/office/drawing/2014/main" id="{57CD34DB-DEB9-4480-99C7-16A8D1B5B274}"/>
                  </a:ext>
                </a:extLst>
              </p:cNvPr>
              <p:cNvSpPr/>
              <p:nvPr/>
            </p:nvSpPr>
            <p:spPr bwMode="auto">
              <a:xfrm>
                <a:off x="44180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9" name="流程图: 过程 98">
                <a:extLst>
                  <a:ext uri="{FF2B5EF4-FFF2-40B4-BE49-F238E27FC236}">
                    <a16:creationId xmlns:a16="http://schemas.microsoft.com/office/drawing/2014/main" id="{44E5E88A-0A1B-4BA3-BF08-363A19703072}"/>
                  </a:ext>
                </a:extLst>
              </p:cNvPr>
              <p:cNvSpPr/>
              <p:nvPr/>
            </p:nvSpPr>
            <p:spPr bwMode="auto">
              <a:xfrm>
                <a:off x="35036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0" name="流程图: 过程 99">
                <a:extLst>
                  <a:ext uri="{FF2B5EF4-FFF2-40B4-BE49-F238E27FC236}">
                    <a16:creationId xmlns:a16="http://schemas.microsoft.com/office/drawing/2014/main" id="{ECA3D4DC-3B7E-44BB-9AC1-C11B1671EBF0}"/>
                  </a:ext>
                </a:extLst>
              </p:cNvPr>
              <p:cNvSpPr/>
              <p:nvPr/>
            </p:nvSpPr>
            <p:spPr bwMode="auto">
              <a:xfrm>
                <a:off x="25892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92" name="组合 91">
              <a:extLst>
                <a:ext uri="{FF2B5EF4-FFF2-40B4-BE49-F238E27FC236}">
                  <a16:creationId xmlns:a16="http://schemas.microsoft.com/office/drawing/2014/main" id="{0FE24283-F4E3-4EDA-8107-72EAD58BE04D}"/>
                </a:ext>
              </a:extLst>
            </p:cNvPr>
            <p:cNvGrpSpPr/>
            <p:nvPr/>
          </p:nvGrpSpPr>
          <p:grpSpPr>
            <a:xfrm>
              <a:off x="4959791" y="3275845"/>
              <a:ext cx="3657600" cy="612648"/>
              <a:chOff x="1674891" y="2906162"/>
              <a:chExt cx="3657600" cy="612648"/>
            </a:xfrm>
            <a:solidFill>
              <a:schemeClr val="accent1"/>
            </a:solidFill>
          </p:grpSpPr>
          <p:sp>
            <p:nvSpPr>
              <p:cNvPr id="93" name="流程图: 过程 92">
                <a:extLst>
                  <a:ext uri="{FF2B5EF4-FFF2-40B4-BE49-F238E27FC236}">
                    <a16:creationId xmlns:a16="http://schemas.microsoft.com/office/drawing/2014/main" id="{141A10AF-CA38-43E5-9D38-8653DD4644DE}"/>
                  </a:ext>
                </a:extLst>
              </p:cNvPr>
              <p:cNvSpPr/>
              <p:nvPr/>
            </p:nvSpPr>
            <p:spPr bwMode="auto">
              <a:xfrm>
                <a:off x="16748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4" name="流程图: 过程 93">
                <a:extLst>
                  <a:ext uri="{FF2B5EF4-FFF2-40B4-BE49-F238E27FC236}">
                    <a16:creationId xmlns:a16="http://schemas.microsoft.com/office/drawing/2014/main" id="{CD79142D-B0AF-4110-8F9F-35A539B686C6}"/>
                  </a:ext>
                </a:extLst>
              </p:cNvPr>
              <p:cNvSpPr/>
              <p:nvPr/>
            </p:nvSpPr>
            <p:spPr bwMode="auto">
              <a:xfrm>
                <a:off x="44180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5" name="流程图: 过程 94">
                <a:extLst>
                  <a:ext uri="{FF2B5EF4-FFF2-40B4-BE49-F238E27FC236}">
                    <a16:creationId xmlns:a16="http://schemas.microsoft.com/office/drawing/2014/main" id="{E8EF9E17-5F32-4C10-9CD5-7441998B291D}"/>
                  </a:ext>
                </a:extLst>
              </p:cNvPr>
              <p:cNvSpPr/>
              <p:nvPr/>
            </p:nvSpPr>
            <p:spPr bwMode="auto">
              <a:xfrm>
                <a:off x="35036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6" name="流程图: 过程 95">
                <a:extLst>
                  <a:ext uri="{FF2B5EF4-FFF2-40B4-BE49-F238E27FC236}">
                    <a16:creationId xmlns:a16="http://schemas.microsoft.com/office/drawing/2014/main" id="{E25DCDA5-A459-49D9-AF90-8C67AD40685A}"/>
                  </a:ext>
                </a:extLst>
              </p:cNvPr>
              <p:cNvSpPr/>
              <p:nvPr/>
            </p:nvSpPr>
            <p:spPr bwMode="auto">
              <a:xfrm>
                <a:off x="2589291" y="2906162"/>
                <a:ext cx="914400" cy="612648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101" name="组合 100">
            <a:extLst>
              <a:ext uri="{FF2B5EF4-FFF2-40B4-BE49-F238E27FC236}">
                <a16:creationId xmlns:a16="http://schemas.microsoft.com/office/drawing/2014/main" id="{6A458078-51D1-49A0-94A0-C2666E4D18F0}"/>
              </a:ext>
            </a:extLst>
          </p:cNvPr>
          <p:cNvGrpSpPr/>
          <p:nvPr/>
        </p:nvGrpSpPr>
        <p:grpSpPr>
          <a:xfrm>
            <a:off x="7337084" y="2470907"/>
            <a:ext cx="4362799" cy="593655"/>
            <a:chOff x="477997" y="2694896"/>
            <a:chExt cx="5454712" cy="811796"/>
          </a:xfrm>
        </p:grpSpPr>
        <p:sp>
          <p:nvSpPr>
            <p:cNvPr id="102" name="流程图: 可选过程 101">
              <a:extLst>
                <a:ext uri="{FF2B5EF4-FFF2-40B4-BE49-F238E27FC236}">
                  <a16:creationId xmlns:a16="http://schemas.microsoft.com/office/drawing/2014/main" id="{60089C58-3554-455D-B1A4-FA2549AAD6F6}"/>
                </a:ext>
              </a:extLst>
            </p:cNvPr>
            <p:cNvSpPr/>
            <p:nvPr/>
          </p:nvSpPr>
          <p:spPr bwMode="auto">
            <a:xfrm>
              <a:off x="477997" y="2694896"/>
              <a:ext cx="5454712" cy="811796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3" name="椭圆 102">
              <a:extLst>
                <a:ext uri="{FF2B5EF4-FFF2-40B4-BE49-F238E27FC236}">
                  <a16:creationId xmlns:a16="http://schemas.microsoft.com/office/drawing/2014/main" id="{380C5F4B-ECDF-40C2-A04B-FAD9F42CD037}"/>
                </a:ext>
              </a:extLst>
            </p:cNvPr>
            <p:cNvSpPr/>
            <p:nvPr/>
          </p:nvSpPr>
          <p:spPr bwMode="auto">
            <a:xfrm>
              <a:off x="1298821" y="2851811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" name="椭圆 103">
              <a:extLst>
                <a:ext uri="{FF2B5EF4-FFF2-40B4-BE49-F238E27FC236}">
                  <a16:creationId xmlns:a16="http://schemas.microsoft.com/office/drawing/2014/main" id="{652D47EB-5F2C-4D56-8463-B33F811F32B9}"/>
                </a:ext>
              </a:extLst>
            </p:cNvPr>
            <p:cNvSpPr/>
            <p:nvPr/>
          </p:nvSpPr>
          <p:spPr bwMode="auto">
            <a:xfrm>
              <a:off x="3675045" y="2851810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5" name="椭圆 104">
              <a:extLst>
                <a:ext uri="{FF2B5EF4-FFF2-40B4-BE49-F238E27FC236}">
                  <a16:creationId xmlns:a16="http://schemas.microsoft.com/office/drawing/2014/main" id="{FD508045-BBF2-4FDC-B51A-34B243CA2053}"/>
                </a:ext>
              </a:extLst>
            </p:cNvPr>
            <p:cNvSpPr/>
            <p:nvPr/>
          </p:nvSpPr>
          <p:spPr bwMode="auto">
            <a:xfrm>
              <a:off x="2484291" y="2860838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6" name="椭圆 105">
              <a:extLst>
                <a:ext uri="{FF2B5EF4-FFF2-40B4-BE49-F238E27FC236}">
                  <a16:creationId xmlns:a16="http://schemas.microsoft.com/office/drawing/2014/main" id="{0657CA27-19E9-4524-8C7E-D6B55F2371B5}"/>
                </a:ext>
              </a:extLst>
            </p:cNvPr>
            <p:cNvSpPr/>
            <p:nvPr/>
          </p:nvSpPr>
          <p:spPr bwMode="auto">
            <a:xfrm>
              <a:off x="1891183" y="2860838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7" name="椭圆 106">
              <a:extLst>
                <a:ext uri="{FF2B5EF4-FFF2-40B4-BE49-F238E27FC236}">
                  <a16:creationId xmlns:a16="http://schemas.microsoft.com/office/drawing/2014/main" id="{3E45187E-E4C1-4ACB-8A4D-138B2EB00B84}"/>
                </a:ext>
              </a:extLst>
            </p:cNvPr>
            <p:cNvSpPr/>
            <p:nvPr/>
          </p:nvSpPr>
          <p:spPr bwMode="auto">
            <a:xfrm>
              <a:off x="4861261" y="2865316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8" name="椭圆 107">
              <a:extLst>
                <a:ext uri="{FF2B5EF4-FFF2-40B4-BE49-F238E27FC236}">
                  <a16:creationId xmlns:a16="http://schemas.microsoft.com/office/drawing/2014/main" id="{0A75A90D-1C69-4A8D-A1E4-DFF6F543F34F}"/>
                </a:ext>
              </a:extLst>
            </p:cNvPr>
            <p:cNvSpPr/>
            <p:nvPr/>
          </p:nvSpPr>
          <p:spPr bwMode="auto">
            <a:xfrm>
              <a:off x="704967" y="2851811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9" name="椭圆 108">
              <a:extLst>
                <a:ext uri="{FF2B5EF4-FFF2-40B4-BE49-F238E27FC236}">
                  <a16:creationId xmlns:a16="http://schemas.microsoft.com/office/drawing/2014/main" id="{D915AA60-F0B9-4808-962E-3B0B577B4CC8}"/>
                </a:ext>
              </a:extLst>
            </p:cNvPr>
            <p:cNvSpPr/>
            <p:nvPr/>
          </p:nvSpPr>
          <p:spPr bwMode="auto">
            <a:xfrm>
              <a:off x="3076757" y="2851811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0" name="椭圆 109">
              <a:extLst>
                <a:ext uri="{FF2B5EF4-FFF2-40B4-BE49-F238E27FC236}">
                  <a16:creationId xmlns:a16="http://schemas.microsoft.com/office/drawing/2014/main" id="{F5BC43CC-74CF-4BB2-B8DA-229982D9CAB1}"/>
                </a:ext>
              </a:extLst>
            </p:cNvPr>
            <p:cNvSpPr/>
            <p:nvPr/>
          </p:nvSpPr>
          <p:spPr bwMode="auto">
            <a:xfrm>
              <a:off x="4268996" y="2860837"/>
              <a:ext cx="506994" cy="497969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B40DEC55-42EE-43F4-A875-57071BA51C2A}"/>
              </a:ext>
            </a:extLst>
          </p:cNvPr>
          <p:cNvCxnSpPr/>
          <p:nvPr/>
        </p:nvCxnSpPr>
        <p:spPr bwMode="auto">
          <a:xfrm flipV="1">
            <a:off x="4171481" y="3981319"/>
            <a:ext cx="0" cy="63237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14" name="直接箭头连接符 113">
            <a:extLst>
              <a:ext uri="{FF2B5EF4-FFF2-40B4-BE49-F238E27FC236}">
                <a16:creationId xmlns:a16="http://schemas.microsoft.com/office/drawing/2014/main" id="{5E7986F4-F107-41EF-A4B5-D739F4A77FE9}"/>
              </a:ext>
            </a:extLst>
          </p:cNvPr>
          <p:cNvCxnSpPr/>
          <p:nvPr/>
        </p:nvCxnSpPr>
        <p:spPr bwMode="auto">
          <a:xfrm flipV="1">
            <a:off x="4171481" y="3075528"/>
            <a:ext cx="0" cy="63237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15" name="直接箭头连接符 114">
            <a:extLst>
              <a:ext uri="{FF2B5EF4-FFF2-40B4-BE49-F238E27FC236}">
                <a16:creationId xmlns:a16="http://schemas.microsoft.com/office/drawing/2014/main" id="{E602CAC8-65D6-432E-B339-8B3BDCD1AECD}"/>
              </a:ext>
            </a:extLst>
          </p:cNvPr>
          <p:cNvCxnSpPr>
            <a:cxnSpLocks/>
            <a:stCxn id="5" idx="3"/>
            <a:endCxn id="102" idx="1"/>
          </p:cNvCxnSpPr>
          <p:nvPr/>
        </p:nvCxnSpPr>
        <p:spPr bwMode="auto">
          <a:xfrm>
            <a:off x="6352880" y="2767735"/>
            <a:ext cx="98420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18" name="直接箭头连接符 117">
            <a:extLst>
              <a:ext uri="{FF2B5EF4-FFF2-40B4-BE49-F238E27FC236}">
                <a16:creationId xmlns:a16="http://schemas.microsoft.com/office/drawing/2014/main" id="{6D9DFB75-9517-462C-B824-4FD2F9BE0CBA}"/>
              </a:ext>
            </a:extLst>
          </p:cNvPr>
          <p:cNvCxnSpPr/>
          <p:nvPr/>
        </p:nvCxnSpPr>
        <p:spPr bwMode="auto">
          <a:xfrm flipV="1">
            <a:off x="9518484" y="3075528"/>
            <a:ext cx="0" cy="63237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19" name="直接箭头连接符 118">
            <a:extLst>
              <a:ext uri="{FF2B5EF4-FFF2-40B4-BE49-F238E27FC236}">
                <a16:creationId xmlns:a16="http://schemas.microsoft.com/office/drawing/2014/main" id="{F71D00E3-314B-4BFC-8348-D369B1DAB018}"/>
              </a:ext>
            </a:extLst>
          </p:cNvPr>
          <p:cNvCxnSpPr/>
          <p:nvPr/>
        </p:nvCxnSpPr>
        <p:spPr bwMode="auto">
          <a:xfrm flipV="1">
            <a:off x="9518484" y="3916255"/>
            <a:ext cx="0" cy="63237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0" name="直接箭头连接符 119">
            <a:extLst>
              <a:ext uri="{FF2B5EF4-FFF2-40B4-BE49-F238E27FC236}">
                <a16:creationId xmlns:a16="http://schemas.microsoft.com/office/drawing/2014/main" id="{A07D749B-F039-4DE3-9E65-F077219649BD}"/>
              </a:ext>
            </a:extLst>
          </p:cNvPr>
          <p:cNvCxnSpPr>
            <a:cxnSpLocks/>
          </p:cNvCxnSpPr>
          <p:nvPr/>
        </p:nvCxnSpPr>
        <p:spPr bwMode="auto">
          <a:xfrm>
            <a:off x="1005877" y="2774336"/>
            <a:ext cx="98420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81" name="直接箭头连接符 180">
            <a:extLst>
              <a:ext uri="{FF2B5EF4-FFF2-40B4-BE49-F238E27FC236}">
                <a16:creationId xmlns:a16="http://schemas.microsoft.com/office/drawing/2014/main" id="{0AC330BD-86AD-4C2D-85E3-BF0BC8B15E14}"/>
              </a:ext>
            </a:extLst>
          </p:cNvPr>
          <p:cNvCxnSpPr/>
          <p:nvPr/>
        </p:nvCxnSpPr>
        <p:spPr bwMode="auto">
          <a:xfrm flipV="1">
            <a:off x="9501216" y="1838535"/>
            <a:ext cx="0" cy="63237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92D674AD-1C8A-49F1-84EA-BB7E40881D7A}"/>
                  </a:ext>
                </a:extLst>
              </p:cNvPr>
              <p:cNvSpPr txBox="1"/>
              <p:nvPr/>
            </p:nvSpPr>
            <p:spPr>
              <a:xfrm>
                <a:off x="3525883" y="4093941"/>
                <a:ext cx="5104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92D674AD-1C8A-49F1-84EA-BB7E40881D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883" y="4093941"/>
                <a:ext cx="510461" cy="276999"/>
              </a:xfrm>
              <a:prstGeom prst="rect">
                <a:avLst/>
              </a:prstGeom>
              <a:blipFill>
                <a:blip r:embed="rId2"/>
                <a:stretch>
                  <a:fillRect l="-8333" r="-3571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3" name="文本框 182">
                <a:extLst>
                  <a:ext uri="{FF2B5EF4-FFF2-40B4-BE49-F238E27FC236}">
                    <a16:creationId xmlns:a16="http://schemas.microsoft.com/office/drawing/2014/main" id="{4AFF7FC9-48A0-4A37-9D8C-AB7F8E53E50B}"/>
                  </a:ext>
                </a:extLst>
              </p:cNvPr>
              <p:cNvSpPr txBox="1"/>
              <p:nvPr/>
            </p:nvSpPr>
            <p:spPr>
              <a:xfrm>
                <a:off x="9157537" y="4126473"/>
                <a:ext cx="290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3" name="文本框 182">
                <a:extLst>
                  <a:ext uri="{FF2B5EF4-FFF2-40B4-BE49-F238E27FC236}">
                    <a16:creationId xmlns:a16="http://schemas.microsoft.com/office/drawing/2014/main" id="{4AFF7FC9-48A0-4A37-9D8C-AB7F8E53E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7537" y="4126473"/>
                <a:ext cx="290849" cy="276999"/>
              </a:xfrm>
              <a:prstGeom prst="rect">
                <a:avLst/>
              </a:prstGeom>
              <a:blipFill>
                <a:blip r:embed="rId3"/>
                <a:stretch>
                  <a:fillRect l="-16667" r="-2083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本框 14">
            <a:extLst>
              <a:ext uri="{FF2B5EF4-FFF2-40B4-BE49-F238E27FC236}">
                <a16:creationId xmlns:a16="http://schemas.microsoft.com/office/drawing/2014/main" id="{F2E992FE-DA3D-487D-B91B-0CB0032197AA}"/>
              </a:ext>
            </a:extLst>
          </p:cNvPr>
          <p:cNvSpPr txBox="1"/>
          <p:nvPr/>
        </p:nvSpPr>
        <p:spPr>
          <a:xfrm>
            <a:off x="1026651" y="472585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Input</a:t>
            </a:r>
            <a:endParaRPr lang="zh-CN" altLang="en-US" dirty="0"/>
          </a:p>
        </p:txBody>
      </p:sp>
      <p:sp>
        <p:nvSpPr>
          <p:cNvPr id="185" name="文本框 184">
            <a:extLst>
              <a:ext uri="{FF2B5EF4-FFF2-40B4-BE49-F238E27FC236}">
                <a16:creationId xmlns:a16="http://schemas.microsoft.com/office/drawing/2014/main" id="{D3F3BDD3-243C-41BD-8F81-9423F282C0F1}"/>
              </a:ext>
            </a:extLst>
          </p:cNvPr>
          <p:cNvSpPr txBox="1"/>
          <p:nvPr/>
        </p:nvSpPr>
        <p:spPr>
          <a:xfrm>
            <a:off x="757429" y="3611987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Embedding</a:t>
            </a:r>
            <a:endParaRPr lang="zh-CN" altLang="en-US" dirty="0"/>
          </a:p>
        </p:txBody>
      </p:sp>
      <p:sp>
        <p:nvSpPr>
          <p:cNvPr id="186" name="文本框 185">
            <a:extLst>
              <a:ext uri="{FF2B5EF4-FFF2-40B4-BE49-F238E27FC236}">
                <a16:creationId xmlns:a16="http://schemas.microsoft.com/office/drawing/2014/main" id="{5CE1EF38-2AD5-49C5-9D5B-6F10E27EF582}"/>
              </a:ext>
            </a:extLst>
          </p:cNvPr>
          <p:cNvSpPr txBox="1"/>
          <p:nvPr/>
        </p:nvSpPr>
        <p:spPr>
          <a:xfrm>
            <a:off x="61658" y="2925632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LSTM</a:t>
            </a:r>
            <a:endParaRPr lang="zh-CN" altLang="en-US" dirty="0"/>
          </a:p>
        </p:txBody>
      </p:sp>
      <p:sp>
        <p:nvSpPr>
          <p:cNvPr id="187" name="文本框 186">
            <a:extLst>
              <a:ext uri="{FF2B5EF4-FFF2-40B4-BE49-F238E27FC236}">
                <a16:creationId xmlns:a16="http://schemas.microsoft.com/office/drawing/2014/main" id="{87BEBC1D-CE9F-4FC3-B501-376C6028EA38}"/>
              </a:ext>
            </a:extLst>
          </p:cNvPr>
          <p:cNvSpPr txBox="1"/>
          <p:nvPr/>
        </p:nvSpPr>
        <p:spPr>
          <a:xfrm>
            <a:off x="7380116" y="145823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Output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8" name="文本框 187">
                <a:extLst>
                  <a:ext uri="{FF2B5EF4-FFF2-40B4-BE49-F238E27FC236}">
                    <a16:creationId xmlns:a16="http://schemas.microsoft.com/office/drawing/2014/main" id="{77899581-07E0-4CEC-980B-CEC5B4CB1083}"/>
                  </a:ext>
                </a:extLst>
              </p:cNvPr>
              <p:cNvSpPr txBox="1"/>
              <p:nvPr/>
            </p:nvSpPr>
            <p:spPr>
              <a:xfrm>
                <a:off x="3545807" y="3208353"/>
                <a:ext cx="50340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8" name="文本框 187">
                <a:extLst>
                  <a:ext uri="{FF2B5EF4-FFF2-40B4-BE49-F238E27FC236}">
                    <a16:creationId xmlns:a16="http://schemas.microsoft.com/office/drawing/2014/main" id="{77899581-07E0-4CEC-980B-CEC5B4CB1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5807" y="3208353"/>
                <a:ext cx="503408" cy="276999"/>
              </a:xfrm>
              <a:prstGeom prst="rect">
                <a:avLst/>
              </a:prstGeom>
              <a:blipFill>
                <a:blip r:embed="rId4"/>
                <a:stretch>
                  <a:fillRect l="-9756" r="-3659" b="-173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文本框 189">
                <a:extLst>
                  <a:ext uri="{FF2B5EF4-FFF2-40B4-BE49-F238E27FC236}">
                    <a16:creationId xmlns:a16="http://schemas.microsoft.com/office/drawing/2014/main" id="{7BDCCB1E-8BED-46AF-9FF7-EFC42AFD2662}"/>
                  </a:ext>
                </a:extLst>
              </p:cNvPr>
              <p:cNvSpPr txBox="1"/>
              <p:nvPr/>
            </p:nvSpPr>
            <p:spPr>
              <a:xfrm>
                <a:off x="9157537" y="3246023"/>
                <a:ext cx="2837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90" name="文本框 189">
                <a:extLst>
                  <a:ext uri="{FF2B5EF4-FFF2-40B4-BE49-F238E27FC236}">
                    <a16:creationId xmlns:a16="http://schemas.microsoft.com/office/drawing/2014/main" id="{7BDCCB1E-8BED-46AF-9FF7-EFC42AFD2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7537" y="3246023"/>
                <a:ext cx="283796" cy="276999"/>
              </a:xfrm>
              <a:prstGeom prst="rect">
                <a:avLst/>
              </a:prstGeom>
              <a:blipFill>
                <a:blip r:embed="rId5"/>
                <a:stretch>
                  <a:fillRect l="-17021" r="-2128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文本框 190">
                <a:extLst>
                  <a:ext uri="{FF2B5EF4-FFF2-40B4-BE49-F238E27FC236}">
                    <a16:creationId xmlns:a16="http://schemas.microsoft.com/office/drawing/2014/main" id="{97D85562-BD08-445B-81FA-972FE90DCFDA}"/>
                  </a:ext>
                </a:extLst>
              </p:cNvPr>
              <p:cNvSpPr txBox="1"/>
              <p:nvPr/>
            </p:nvSpPr>
            <p:spPr>
              <a:xfrm>
                <a:off x="1242749" y="2332407"/>
                <a:ext cx="4997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91" name="文本框 190">
                <a:extLst>
                  <a:ext uri="{FF2B5EF4-FFF2-40B4-BE49-F238E27FC236}">
                    <a16:creationId xmlns:a16="http://schemas.microsoft.com/office/drawing/2014/main" id="{97D85562-BD08-445B-81FA-972FE90DCF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749" y="2332407"/>
                <a:ext cx="499752" cy="276999"/>
              </a:xfrm>
              <a:prstGeom prst="rect">
                <a:avLst/>
              </a:prstGeom>
              <a:blipFill>
                <a:blip r:embed="rId6"/>
                <a:stretch>
                  <a:fillRect l="-9756" r="-2439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2" name="文本框 191">
                <a:extLst>
                  <a:ext uri="{FF2B5EF4-FFF2-40B4-BE49-F238E27FC236}">
                    <a16:creationId xmlns:a16="http://schemas.microsoft.com/office/drawing/2014/main" id="{2D21EE63-2E4F-4165-9FF0-60B85B0BF675}"/>
                  </a:ext>
                </a:extLst>
              </p:cNvPr>
              <p:cNvSpPr txBox="1"/>
              <p:nvPr/>
            </p:nvSpPr>
            <p:spPr>
              <a:xfrm>
                <a:off x="6595106" y="2226754"/>
                <a:ext cx="4997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92" name="文本框 191">
                <a:extLst>
                  <a:ext uri="{FF2B5EF4-FFF2-40B4-BE49-F238E27FC236}">
                    <a16:creationId xmlns:a16="http://schemas.microsoft.com/office/drawing/2014/main" id="{2D21EE63-2E4F-4165-9FF0-60B85B0BF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106" y="2226754"/>
                <a:ext cx="499752" cy="276999"/>
              </a:xfrm>
              <a:prstGeom prst="rect">
                <a:avLst/>
              </a:prstGeom>
              <a:blipFill>
                <a:blip r:embed="rId7"/>
                <a:stretch>
                  <a:fillRect l="-9756" r="-2439" b="-173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本框 15">
            <a:extLst>
              <a:ext uri="{FF2B5EF4-FFF2-40B4-BE49-F238E27FC236}">
                <a16:creationId xmlns:a16="http://schemas.microsoft.com/office/drawing/2014/main" id="{C44A7309-1B61-4E09-8B16-2C3D44A2B936}"/>
              </a:ext>
            </a:extLst>
          </p:cNvPr>
          <p:cNvSpPr txBox="1"/>
          <p:nvPr/>
        </p:nvSpPr>
        <p:spPr>
          <a:xfrm>
            <a:off x="4664173" y="3485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1" name="文本框 200">
                <a:extLst>
                  <a:ext uri="{FF2B5EF4-FFF2-40B4-BE49-F238E27FC236}">
                    <a16:creationId xmlns:a16="http://schemas.microsoft.com/office/drawing/2014/main" id="{81DF9E1F-E04C-4057-8F4A-F832D1CC3A65}"/>
                  </a:ext>
                </a:extLst>
              </p:cNvPr>
              <p:cNvSpPr txBox="1"/>
              <p:nvPr/>
            </p:nvSpPr>
            <p:spPr>
              <a:xfrm>
                <a:off x="6576237" y="2949814"/>
                <a:ext cx="4958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01" name="文本框 200">
                <a:extLst>
                  <a:ext uri="{FF2B5EF4-FFF2-40B4-BE49-F238E27FC236}">
                    <a16:creationId xmlns:a16="http://schemas.microsoft.com/office/drawing/2014/main" id="{81DF9E1F-E04C-4057-8F4A-F832D1CC3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6237" y="2949814"/>
                <a:ext cx="495840" cy="276999"/>
              </a:xfrm>
              <a:prstGeom prst="rect">
                <a:avLst/>
              </a:prstGeom>
              <a:blipFill>
                <a:blip r:embed="rId8"/>
                <a:stretch>
                  <a:fillRect l="-9877" r="-3704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2" name="文本框 201">
                <a:extLst>
                  <a:ext uri="{FF2B5EF4-FFF2-40B4-BE49-F238E27FC236}">
                    <a16:creationId xmlns:a16="http://schemas.microsoft.com/office/drawing/2014/main" id="{9EF2DC80-A258-42C5-A7B9-B4A0C2E1B5F0}"/>
                  </a:ext>
                </a:extLst>
              </p:cNvPr>
              <p:cNvSpPr txBox="1"/>
              <p:nvPr/>
            </p:nvSpPr>
            <p:spPr>
              <a:xfrm>
                <a:off x="1220402" y="2847997"/>
                <a:ext cx="4958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02" name="文本框 201">
                <a:extLst>
                  <a:ext uri="{FF2B5EF4-FFF2-40B4-BE49-F238E27FC236}">
                    <a16:creationId xmlns:a16="http://schemas.microsoft.com/office/drawing/2014/main" id="{9EF2DC80-A258-42C5-A7B9-B4A0C2E1B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0402" y="2847997"/>
                <a:ext cx="495840" cy="276999"/>
              </a:xfrm>
              <a:prstGeom prst="rect">
                <a:avLst/>
              </a:prstGeom>
              <a:blipFill>
                <a:blip r:embed="rId9"/>
                <a:stretch>
                  <a:fillRect l="-8537" r="-3659" b="-173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矩形 43">
            <a:extLst>
              <a:ext uri="{FF2B5EF4-FFF2-40B4-BE49-F238E27FC236}">
                <a16:creationId xmlns:a16="http://schemas.microsoft.com/office/drawing/2014/main" id="{415E8307-D0E1-4D76-A4ED-DD19BCDC1E38}"/>
              </a:ext>
            </a:extLst>
          </p:cNvPr>
          <p:cNvSpPr/>
          <p:nvPr/>
        </p:nvSpPr>
        <p:spPr>
          <a:xfrm>
            <a:off x="7924125" y="5610719"/>
            <a:ext cx="3115571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latin typeface="Calibri" panose="020F0502020204030204" pitchFamily="34" charset="0"/>
                <a:sym typeface="Calibri" panose="020F0502020204030204" pitchFamily="34" charset="0"/>
              </a:rPr>
              <a:t>震惊！全国麦当劳的</a:t>
            </a:r>
            <a:r>
              <a:rPr lang="en-US" altLang="zh-CN" sz="2000" b="1" dirty="0" err="1">
                <a:latin typeface="Calibri" panose="020F0502020204030204" pitchFamily="34" charset="0"/>
                <a:sym typeface="Calibri" panose="020F0502020204030204" pitchFamily="34" charset="0"/>
              </a:rPr>
              <a:t>wifi</a:t>
            </a:r>
            <a:r>
              <a:rPr lang="zh-CN" altLang="en-US" sz="2000" b="1" dirty="0">
                <a:latin typeface="Calibri" panose="020F0502020204030204" pitchFamily="34" charset="0"/>
                <a:sym typeface="Calibri" panose="020F0502020204030204" pitchFamily="34" charset="0"/>
              </a:rPr>
              <a:t>密码都是一样的</a:t>
            </a:r>
            <a:r>
              <a:rPr lang="en-US" altLang="zh-CN" sz="2000" b="1" dirty="0">
                <a:latin typeface="Calibri" panose="020F0502020204030204" pitchFamily="34" charset="0"/>
                <a:sym typeface="Calibri" panose="020F0502020204030204" pitchFamily="34" charset="0"/>
              </a:rPr>
              <a:t>……</a:t>
            </a:r>
          </a:p>
        </p:txBody>
      </p:sp>
      <p:sp>
        <p:nvSpPr>
          <p:cNvPr id="77" name="矩形 42">
            <a:extLst>
              <a:ext uri="{FF2B5EF4-FFF2-40B4-BE49-F238E27FC236}">
                <a16:creationId xmlns:a16="http://schemas.microsoft.com/office/drawing/2014/main" id="{3C4E023A-5EB7-4BEF-B599-17E5B62D81A5}"/>
              </a:ext>
            </a:extLst>
          </p:cNvPr>
          <p:cNvSpPr/>
          <p:nvPr/>
        </p:nvSpPr>
        <p:spPr>
          <a:xfrm>
            <a:off x="2390921" y="5610719"/>
            <a:ext cx="3510495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latin typeface="Calibri" panose="020F0502020204030204" pitchFamily="34" charset="0"/>
                <a:sym typeface="宋体" panose="02010600030101010101" pitchFamily="2" charset="-122"/>
              </a:rPr>
              <a:t>真的吗？怎么可能全国都是一样的</a:t>
            </a:r>
            <a:r>
              <a:rPr lang="en-US" altLang="zh-CN" sz="2000" b="1" dirty="0">
                <a:latin typeface="Calibri" panose="020F0502020204030204" pitchFamily="34" charset="0"/>
                <a:sym typeface="宋体" panose="02010600030101010101" pitchFamily="2" charset="-122"/>
              </a:rPr>
              <a:t>?</a:t>
            </a:r>
            <a:endParaRPr lang="zh-CN" altLang="en-US" sz="2000" b="1" dirty="0"/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FBFC75C9-CC43-44D3-88CC-C3978F93CB74}"/>
              </a:ext>
            </a:extLst>
          </p:cNvPr>
          <p:cNvSpPr txBox="1"/>
          <p:nvPr/>
        </p:nvSpPr>
        <p:spPr>
          <a:xfrm>
            <a:off x="3781113" y="533730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T=1</a:t>
            </a:r>
            <a:endParaRPr lang="zh-CN" altLang="en-US" dirty="0"/>
          </a:p>
        </p:txBody>
      </p:sp>
      <p:sp>
        <p:nvSpPr>
          <p:cNvPr id="79" name="文本框 78">
            <a:extLst>
              <a:ext uri="{FF2B5EF4-FFF2-40B4-BE49-F238E27FC236}">
                <a16:creationId xmlns:a16="http://schemas.microsoft.com/office/drawing/2014/main" id="{B2B9A876-613A-4F4C-B6B4-40AF8394A002}"/>
              </a:ext>
            </a:extLst>
          </p:cNvPr>
          <p:cNvSpPr txBox="1"/>
          <p:nvPr/>
        </p:nvSpPr>
        <p:spPr>
          <a:xfrm>
            <a:off x="9232512" y="533730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T=0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直接连接符 16"/>
          <p:cNvSpPr/>
          <p:nvPr/>
        </p:nvSpPr>
        <p:spPr>
          <a:xfrm flipH="1">
            <a:off x="6187207" y="3806031"/>
            <a:ext cx="923925" cy="1009650"/>
          </a:xfrm>
          <a:prstGeom prst="line">
            <a:avLst/>
          </a:prstGeom>
          <a:ln w="25400" cap="flat" cmpd="sng">
            <a:solidFill>
              <a:schemeClr val="accent1"/>
            </a:solidFill>
            <a:prstDash val="solid"/>
            <a:bevel/>
            <a:headEnd type="none" w="med" len="med"/>
            <a:tailEnd type="none" w="med" len="med"/>
          </a:ln>
        </p:spPr>
      </p:sp>
      <p:sp>
        <p:nvSpPr>
          <p:cNvPr id="4102" name="直接连接符 15"/>
          <p:cNvSpPr/>
          <p:nvPr/>
        </p:nvSpPr>
        <p:spPr>
          <a:xfrm flipH="1" flipV="1">
            <a:off x="6077669" y="2174081"/>
            <a:ext cx="2857500" cy="2641600"/>
          </a:xfrm>
          <a:prstGeom prst="line">
            <a:avLst/>
          </a:prstGeom>
          <a:ln w="25400" cap="flat" cmpd="sng">
            <a:solidFill>
              <a:schemeClr val="accent1"/>
            </a:solidFill>
            <a:prstDash val="solid"/>
            <a:bevel/>
            <a:headEnd type="none" w="med" len="med"/>
            <a:tailEnd type="none" w="med" len="med"/>
          </a:ln>
        </p:spPr>
      </p:sp>
      <p:sp>
        <p:nvSpPr>
          <p:cNvPr id="4103" name="直接连接符 11"/>
          <p:cNvSpPr/>
          <p:nvPr/>
        </p:nvSpPr>
        <p:spPr>
          <a:xfrm flipH="1">
            <a:off x="2593107" y="2197894"/>
            <a:ext cx="2762250" cy="2601912"/>
          </a:xfrm>
          <a:prstGeom prst="line">
            <a:avLst/>
          </a:prstGeom>
          <a:ln w="25400" cap="flat" cmpd="sng">
            <a:solidFill>
              <a:schemeClr val="accent1"/>
            </a:solidFill>
            <a:prstDash val="solid"/>
            <a:bevel/>
            <a:headEnd type="none" w="med" len="med"/>
            <a:tailEnd type="none" w="med" len="med"/>
          </a:ln>
        </p:spPr>
      </p:sp>
      <p:sp useBgFill="1">
        <p:nvSpPr>
          <p:cNvPr id="4104" name="椭圆 20"/>
          <p:cNvSpPr/>
          <p:nvPr/>
        </p:nvSpPr>
        <p:spPr>
          <a:xfrm>
            <a:off x="6495182" y="2364581"/>
            <a:ext cx="2132012" cy="2133600"/>
          </a:xfrm>
          <a:prstGeom prst="ellipse">
            <a:avLst/>
          </a:prstGeom>
          <a:ln w="25400" cap="flat" cmpd="sng">
            <a:solidFill>
              <a:srgbClr val="21AFE6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 useBgFill="1">
        <p:nvSpPr>
          <p:cNvPr id="4105" name="椭圆 22"/>
          <p:cNvSpPr/>
          <p:nvPr/>
        </p:nvSpPr>
        <p:spPr>
          <a:xfrm>
            <a:off x="4890219" y="4266406"/>
            <a:ext cx="1739900" cy="1739900"/>
          </a:xfrm>
          <a:prstGeom prst="ellipse">
            <a:avLst/>
          </a:prstGeom>
          <a:ln w="25400" cap="flat" cmpd="sng">
            <a:solidFill>
              <a:srgbClr val="424242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 useBgFill="1">
        <p:nvSpPr>
          <p:cNvPr id="4106" name="椭圆 23"/>
          <p:cNvSpPr/>
          <p:nvPr/>
        </p:nvSpPr>
        <p:spPr>
          <a:xfrm>
            <a:off x="8457332" y="4271169"/>
            <a:ext cx="1739900" cy="1739900"/>
          </a:xfrm>
          <a:prstGeom prst="ellipse">
            <a:avLst/>
          </a:prstGeom>
          <a:ln w="25400" cap="flat" cmpd="sng">
            <a:solidFill>
              <a:schemeClr val="bg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 useBgFill="1">
        <p:nvSpPr>
          <p:cNvPr id="4107" name="椭圆 24"/>
          <p:cNvSpPr/>
          <p:nvPr/>
        </p:nvSpPr>
        <p:spPr>
          <a:xfrm>
            <a:off x="1286594" y="4271169"/>
            <a:ext cx="1739900" cy="1739900"/>
          </a:xfrm>
          <a:prstGeom prst="ellipse">
            <a:avLst/>
          </a:prstGeom>
          <a:ln w="25400" cap="flat" cmpd="sng">
            <a:solidFill>
              <a:schemeClr val="bg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 useBgFill="1">
        <p:nvSpPr>
          <p:cNvPr id="4108" name="椭圆 19"/>
          <p:cNvSpPr/>
          <p:nvPr/>
        </p:nvSpPr>
        <p:spPr>
          <a:xfrm>
            <a:off x="2885207" y="2364581"/>
            <a:ext cx="2132012" cy="2133600"/>
          </a:xfrm>
          <a:prstGeom prst="ellipse">
            <a:avLst/>
          </a:prstGeom>
          <a:ln w="25400" cap="flat" cmpd="sng">
            <a:solidFill>
              <a:srgbClr val="21AFE6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 useBgFill="1">
        <p:nvSpPr>
          <p:cNvPr id="4109" name="椭圆 21"/>
          <p:cNvSpPr/>
          <p:nvPr/>
        </p:nvSpPr>
        <p:spPr>
          <a:xfrm>
            <a:off x="4872757" y="1078706"/>
            <a:ext cx="1739900" cy="1739900"/>
          </a:xfrm>
          <a:prstGeom prst="ellipse">
            <a:avLst/>
          </a:prstGeom>
          <a:ln w="25400" cap="flat" cmpd="sng">
            <a:solidFill>
              <a:srgbClr val="AEDC46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>
        <p:nvSpPr>
          <p:cNvPr id="4111" name="矩形 2"/>
          <p:cNvSpPr/>
          <p:nvPr/>
        </p:nvSpPr>
        <p:spPr>
          <a:xfrm>
            <a:off x="3638550" y="247650"/>
            <a:ext cx="4895850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3600" b="1" i="1" dirty="0"/>
              <a:t>Tree</a:t>
            </a:r>
            <a:r>
              <a:rPr lang="en-US" altLang="zh-CN" sz="3600" b="1" i="1" dirty="0">
                <a:latin typeface="Arial" panose="020B0604020202020204" pitchFamily="34" charset="0"/>
              </a:rPr>
              <a:t> of a Rumor</a:t>
            </a:r>
            <a:endParaRPr lang="zh-CN" altLang="en-US" sz="3600" b="1" i="1" dirty="0">
              <a:latin typeface="Arial" panose="020B0604020202020204" pitchFamily="34" charset="0"/>
            </a:endParaRPr>
          </a:p>
        </p:txBody>
      </p:sp>
      <p:sp>
        <p:nvSpPr>
          <p:cNvPr id="4112" name="椭圆 3"/>
          <p:cNvSpPr/>
          <p:nvPr/>
        </p:nvSpPr>
        <p:spPr>
          <a:xfrm>
            <a:off x="4982294" y="1186656"/>
            <a:ext cx="1522413" cy="1524000"/>
          </a:xfrm>
          <a:prstGeom prst="ellipse">
            <a:avLst/>
          </a:prstGeom>
          <a:solidFill>
            <a:srgbClr val="AEDC46"/>
          </a:solidFill>
          <a:ln w="25400">
            <a:noFill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>
        <p:nvSpPr>
          <p:cNvPr id="4113" name="椭圆 5"/>
          <p:cNvSpPr/>
          <p:nvPr/>
        </p:nvSpPr>
        <p:spPr>
          <a:xfrm>
            <a:off x="3004269" y="2477294"/>
            <a:ext cx="1908175" cy="1908175"/>
          </a:xfrm>
          <a:prstGeom prst="ellipse">
            <a:avLst/>
          </a:prstGeom>
          <a:solidFill>
            <a:srgbClr val="21AFE6"/>
          </a:solidFill>
          <a:ln w="25400">
            <a:noFill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>
        <p:nvSpPr>
          <p:cNvPr id="4114" name="椭圆 6"/>
          <p:cNvSpPr/>
          <p:nvPr/>
        </p:nvSpPr>
        <p:spPr>
          <a:xfrm>
            <a:off x="6607894" y="2477294"/>
            <a:ext cx="1908175" cy="1908175"/>
          </a:xfrm>
          <a:prstGeom prst="ellipse">
            <a:avLst/>
          </a:prstGeom>
          <a:solidFill>
            <a:srgbClr val="21AFE6"/>
          </a:solidFill>
          <a:ln w="25400">
            <a:noFill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>
        <p:nvSpPr>
          <p:cNvPr id="4117" name="椭圆 9"/>
          <p:cNvSpPr/>
          <p:nvPr/>
        </p:nvSpPr>
        <p:spPr>
          <a:xfrm>
            <a:off x="4998169" y="4385469"/>
            <a:ext cx="1524000" cy="1522412"/>
          </a:xfrm>
          <a:prstGeom prst="ellipse">
            <a:avLst/>
          </a:prstGeom>
          <a:solidFill>
            <a:srgbClr val="424242"/>
          </a:solidFill>
          <a:ln w="25400">
            <a:noFill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>
        <p:nvSpPr>
          <p:cNvPr id="4118" name="矩形 41"/>
          <p:cNvSpPr/>
          <p:nvPr/>
        </p:nvSpPr>
        <p:spPr>
          <a:xfrm>
            <a:off x="3086819" y="2956719"/>
            <a:ext cx="1711325" cy="10156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全国密码都是一样的？业界良心麦当当！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4119" name="矩形 42"/>
          <p:cNvSpPr/>
          <p:nvPr/>
        </p:nvSpPr>
        <p:spPr>
          <a:xfrm>
            <a:off x="6696794" y="2959893"/>
            <a:ext cx="1754188" cy="10156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真的吗？怎么可能全国都是一样的</a:t>
            </a:r>
            <a:r>
              <a:rPr lang="en-US" altLang="zh-CN" sz="2000" b="1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?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4120" name="矩形 43"/>
          <p:cNvSpPr/>
          <p:nvPr/>
        </p:nvSpPr>
        <p:spPr>
          <a:xfrm>
            <a:off x="5010507" y="1414687"/>
            <a:ext cx="1452563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震惊！全国麦当劳的</a:t>
            </a:r>
            <a:r>
              <a:rPr lang="en-US" altLang="zh-CN" sz="1600" b="1" dirty="0" err="1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wifi</a:t>
            </a:r>
            <a:r>
              <a:rPr lang="zh-CN" altLang="en-US" sz="1600" b="1" dirty="0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密码都是一样的</a:t>
            </a:r>
            <a:r>
              <a:rPr lang="en-US" altLang="zh-CN" sz="1600" b="1" dirty="0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……</a:t>
            </a:r>
          </a:p>
        </p:txBody>
      </p:sp>
      <p:sp>
        <p:nvSpPr>
          <p:cNvPr id="4121" name="圆角矩形 44"/>
          <p:cNvSpPr/>
          <p:nvPr/>
        </p:nvSpPr>
        <p:spPr>
          <a:xfrm rot="-5400000">
            <a:off x="2926322" y="5029832"/>
            <a:ext cx="720725" cy="82550"/>
          </a:xfrm>
          <a:prstGeom prst="roundRect">
            <a:avLst>
              <a:gd name="adj" fmla="val 50000"/>
            </a:avLst>
          </a:prstGeom>
          <a:solidFill>
            <a:srgbClr val="424242"/>
          </a:solidFill>
          <a:ln w="12700">
            <a:noFill/>
          </a:ln>
        </p:spPr>
        <p:txBody>
          <a:bodyPr anchor="ctr"/>
          <a:lstStyle/>
          <a:p>
            <a:pPr algn="ctr"/>
            <a:endParaRPr lang="zh-CN" altLang="zh-CN" dirty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22" name="圆角矩形 45"/>
          <p:cNvSpPr/>
          <p:nvPr/>
        </p:nvSpPr>
        <p:spPr>
          <a:xfrm rot="-5400000">
            <a:off x="6652413" y="1687513"/>
            <a:ext cx="720725" cy="84137"/>
          </a:xfrm>
          <a:prstGeom prst="roundRect">
            <a:avLst>
              <a:gd name="adj" fmla="val 50000"/>
            </a:avLst>
          </a:prstGeom>
          <a:solidFill>
            <a:srgbClr val="AEDC46"/>
          </a:solidFill>
          <a:ln w="12700">
            <a:noFill/>
          </a:ln>
        </p:spPr>
        <p:txBody>
          <a:bodyPr anchor="ctr"/>
          <a:lstStyle/>
          <a:p>
            <a:pPr algn="ctr"/>
            <a:endParaRPr lang="zh-CN" altLang="zh-CN" dirty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23" name="圆角矩形 46"/>
          <p:cNvSpPr/>
          <p:nvPr/>
        </p:nvSpPr>
        <p:spPr>
          <a:xfrm rot="16200000">
            <a:off x="8603895" y="3359810"/>
            <a:ext cx="720725" cy="84138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 w="12700">
            <a:noFill/>
          </a:ln>
        </p:spPr>
        <p:txBody>
          <a:bodyPr anchor="ctr"/>
          <a:lstStyle/>
          <a:p>
            <a:pPr algn="ctr"/>
            <a:endParaRPr lang="zh-CN" altLang="zh-CN" dirty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27" name="矩形 60"/>
          <p:cNvSpPr/>
          <p:nvPr/>
        </p:nvSpPr>
        <p:spPr>
          <a:xfrm>
            <a:off x="3343834" y="4740907"/>
            <a:ext cx="1511300" cy="73866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1050" dirty="0">
                <a:latin typeface="Arial" panose="020B0604020202020204" pitchFamily="34" charset="0"/>
              </a:rPr>
              <a:t>Some user repost a parent microblog and express opinions on parent microblog</a:t>
            </a:r>
            <a:endParaRPr lang="zh-CN" altLang="en-US" sz="1050" dirty="0">
              <a:latin typeface="Arial" panose="020B0604020202020204" pitchFamily="34" charset="0"/>
            </a:endParaRPr>
          </a:p>
        </p:txBody>
      </p:sp>
      <p:sp>
        <p:nvSpPr>
          <p:cNvPr id="4128" name="矩形 61"/>
          <p:cNvSpPr/>
          <p:nvPr/>
        </p:nvSpPr>
        <p:spPr>
          <a:xfrm>
            <a:off x="7054844" y="1483519"/>
            <a:ext cx="3403606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dirty="0"/>
              <a:t>Root: Source of a rumor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129" name="矩形 62"/>
          <p:cNvSpPr/>
          <p:nvPr/>
        </p:nvSpPr>
        <p:spPr>
          <a:xfrm rot="21566360">
            <a:off x="9103504" y="2993309"/>
            <a:ext cx="2376700" cy="73866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1400" dirty="0"/>
              <a:t>Some user repost the original microblog and purpose their own thoughts </a:t>
            </a:r>
            <a:endParaRPr lang="zh-CN" altLang="en-US" sz="1400" dirty="0">
              <a:latin typeface="Arial" panose="020B0604020202020204" pitchFamily="34" charset="0"/>
            </a:endParaRPr>
          </a:p>
        </p:txBody>
      </p:sp>
      <p:sp>
        <p:nvSpPr>
          <p:cNvPr id="45" name="椭圆 9">
            <a:extLst>
              <a:ext uri="{FF2B5EF4-FFF2-40B4-BE49-F238E27FC236}">
                <a16:creationId xmlns:a16="http://schemas.microsoft.com/office/drawing/2014/main" id="{80D28FA9-06FE-4B4B-8941-A3B4A4E86183}"/>
              </a:ext>
            </a:extLst>
          </p:cNvPr>
          <p:cNvSpPr/>
          <p:nvPr/>
        </p:nvSpPr>
        <p:spPr>
          <a:xfrm>
            <a:off x="8564557" y="4375150"/>
            <a:ext cx="1524000" cy="1522412"/>
          </a:xfrm>
          <a:prstGeom prst="ellipse">
            <a:avLst/>
          </a:prstGeom>
          <a:solidFill>
            <a:srgbClr val="424242"/>
          </a:solidFill>
          <a:ln w="25400">
            <a:noFill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 useBgFill="1">
        <p:nvSpPr>
          <p:cNvPr id="46" name="椭圆 22">
            <a:extLst>
              <a:ext uri="{FF2B5EF4-FFF2-40B4-BE49-F238E27FC236}">
                <a16:creationId xmlns:a16="http://schemas.microsoft.com/office/drawing/2014/main" id="{DEE7CB46-61D3-495A-A631-B23C520AF85C}"/>
              </a:ext>
            </a:extLst>
          </p:cNvPr>
          <p:cNvSpPr/>
          <p:nvPr/>
        </p:nvSpPr>
        <p:spPr>
          <a:xfrm>
            <a:off x="1286212" y="4266406"/>
            <a:ext cx="1739900" cy="1739900"/>
          </a:xfrm>
          <a:prstGeom prst="ellipse">
            <a:avLst/>
          </a:prstGeom>
          <a:ln w="25400" cap="flat" cmpd="sng">
            <a:solidFill>
              <a:srgbClr val="424242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>
        <p:nvSpPr>
          <p:cNvPr id="44" name="椭圆 9">
            <a:extLst>
              <a:ext uri="{FF2B5EF4-FFF2-40B4-BE49-F238E27FC236}">
                <a16:creationId xmlns:a16="http://schemas.microsoft.com/office/drawing/2014/main" id="{5A09CDB8-E0AA-4794-9906-CCDB7838D509}"/>
              </a:ext>
            </a:extLst>
          </p:cNvPr>
          <p:cNvSpPr/>
          <p:nvPr/>
        </p:nvSpPr>
        <p:spPr>
          <a:xfrm>
            <a:off x="1398427" y="4385469"/>
            <a:ext cx="1524000" cy="1522412"/>
          </a:xfrm>
          <a:prstGeom prst="ellipse">
            <a:avLst/>
          </a:prstGeom>
          <a:solidFill>
            <a:srgbClr val="424242"/>
          </a:solidFill>
          <a:ln w="25400">
            <a:noFill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 useBgFill="1">
        <p:nvSpPr>
          <p:cNvPr id="47" name="椭圆 24">
            <a:extLst>
              <a:ext uri="{FF2B5EF4-FFF2-40B4-BE49-F238E27FC236}">
                <a16:creationId xmlns:a16="http://schemas.microsoft.com/office/drawing/2014/main" id="{BE51DCBD-D8FF-4C23-97B1-8C0ACCA52D85}"/>
              </a:ext>
            </a:extLst>
          </p:cNvPr>
          <p:cNvSpPr/>
          <p:nvPr/>
        </p:nvSpPr>
        <p:spPr>
          <a:xfrm>
            <a:off x="8462262" y="4280694"/>
            <a:ext cx="1739900" cy="1739900"/>
          </a:xfrm>
          <a:prstGeom prst="ellipse">
            <a:avLst/>
          </a:prstGeom>
          <a:ln w="25400" cap="flat" cmpd="sng">
            <a:solidFill>
              <a:schemeClr val="bg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 useBgFill="1">
        <p:nvSpPr>
          <p:cNvPr id="48" name="椭圆 22">
            <a:extLst>
              <a:ext uri="{FF2B5EF4-FFF2-40B4-BE49-F238E27FC236}">
                <a16:creationId xmlns:a16="http://schemas.microsoft.com/office/drawing/2014/main" id="{A3933631-AB8D-41FE-91D0-F7A0E7B4BD59}"/>
              </a:ext>
            </a:extLst>
          </p:cNvPr>
          <p:cNvSpPr/>
          <p:nvPr/>
        </p:nvSpPr>
        <p:spPr>
          <a:xfrm>
            <a:off x="8461880" y="4275931"/>
            <a:ext cx="1739900" cy="1739900"/>
          </a:xfrm>
          <a:prstGeom prst="ellipse">
            <a:avLst/>
          </a:prstGeom>
          <a:ln w="25400" cap="flat" cmpd="sng">
            <a:solidFill>
              <a:srgbClr val="424242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>
        <p:nvSpPr>
          <p:cNvPr id="49" name="椭圆 9">
            <a:extLst>
              <a:ext uri="{FF2B5EF4-FFF2-40B4-BE49-F238E27FC236}">
                <a16:creationId xmlns:a16="http://schemas.microsoft.com/office/drawing/2014/main" id="{98393804-5F4F-4EBF-8824-1444ED585F29}"/>
              </a:ext>
            </a:extLst>
          </p:cNvPr>
          <p:cNvSpPr/>
          <p:nvPr/>
        </p:nvSpPr>
        <p:spPr>
          <a:xfrm>
            <a:off x="8574095" y="4394994"/>
            <a:ext cx="1524000" cy="152241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5400">
            <a:noFill/>
          </a:ln>
        </p:spPr>
        <p:txBody>
          <a:bodyPr anchor="ctr"/>
          <a:lstStyle/>
          <a:p>
            <a:pPr algn="ctr"/>
            <a:endParaRPr lang="zh-CN" altLang="zh-CN" sz="1400" b="1" dirty="0">
              <a:solidFill>
                <a:srgbClr val="181818"/>
              </a:solidFill>
              <a:latin typeface="Arial" panose="020B0604020202020204" pitchFamily="34" charset="0"/>
              <a:ea typeface="方正兰亭特黑简体" pitchFamily="2" charset="-122"/>
            </a:endParaRPr>
          </a:p>
        </p:txBody>
      </p:sp>
      <p:sp>
        <p:nvSpPr>
          <p:cNvPr id="50" name="矩形 41">
            <a:extLst>
              <a:ext uri="{FF2B5EF4-FFF2-40B4-BE49-F238E27FC236}">
                <a16:creationId xmlns:a16="http://schemas.microsoft.com/office/drawing/2014/main" id="{B303E9D8-0ABF-49B1-899E-2478F9F0A13E}"/>
              </a:ext>
            </a:extLst>
          </p:cNvPr>
          <p:cNvSpPr/>
          <p:nvPr/>
        </p:nvSpPr>
        <p:spPr>
          <a:xfrm>
            <a:off x="4935620" y="4937086"/>
            <a:ext cx="1711325" cy="4001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转发微博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51" name="矩形 41">
            <a:extLst>
              <a:ext uri="{FF2B5EF4-FFF2-40B4-BE49-F238E27FC236}">
                <a16:creationId xmlns:a16="http://schemas.microsoft.com/office/drawing/2014/main" id="{5DB93350-A4A7-45D0-BF8F-C6A2F54D9439}"/>
              </a:ext>
            </a:extLst>
          </p:cNvPr>
          <p:cNvSpPr/>
          <p:nvPr/>
        </p:nvSpPr>
        <p:spPr>
          <a:xfrm>
            <a:off x="1735872" y="4718899"/>
            <a:ext cx="1046161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亲测，是真的！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52" name="矩形 41">
            <a:extLst>
              <a:ext uri="{FF2B5EF4-FFF2-40B4-BE49-F238E27FC236}">
                <a16:creationId xmlns:a16="http://schemas.microsoft.com/office/drawing/2014/main" id="{DB3762BA-1C35-4979-97C1-259FC87731EA}"/>
              </a:ext>
            </a:extLst>
          </p:cNvPr>
          <p:cNvSpPr/>
          <p:nvPr/>
        </p:nvSpPr>
        <p:spPr>
          <a:xfrm>
            <a:off x="8829601" y="4464060"/>
            <a:ext cx="1046161" cy="13234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假的</a:t>
            </a:r>
            <a:r>
              <a:rPr lang="en-US" altLang="zh-CN" sz="16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,</a:t>
            </a:r>
            <a:r>
              <a:rPr lang="zh-CN" altLang="en-US" sz="1600" dirty="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其实只有在一个省份内才有相同的密码</a:t>
            </a:r>
            <a:endParaRPr lang="zh-CN" altLang="en-US" sz="1600" dirty="0">
              <a:latin typeface="Arial" panose="020B0604020202020204" pitchFamily="34" charset="0"/>
            </a:endParaRPr>
          </a:p>
        </p:txBody>
      </p:sp>
      <p:sp>
        <p:nvSpPr>
          <p:cNvPr id="53" name="圆角矩形 44">
            <a:extLst>
              <a:ext uri="{FF2B5EF4-FFF2-40B4-BE49-F238E27FC236}">
                <a16:creationId xmlns:a16="http://schemas.microsoft.com/office/drawing/2014/main" id="{087611BD-0DC5-478A-B48E-2916C0272FB7}"/>
              </a:ext>
            </a:extLst>
          </p:cNvPr>
          <p:cNvSpPr/>
          <p:nvPr/>
        </p:nvSpPr>
        <p:spPr>
          <a:xfrm rot="-5400000">
            <a:off x="9948863" y="5013324"/>
            <a:ext cx="720725" cy="82550"/>
          </a:xfrm>
          <a:prstGeom prst="roundRect">
            <a:avLst>
              <a:gd name="adj" fmla="val 50000"/>
            </a:avLst>
          </a:prstGeom>
          <a:solidFill>
            <a:srgbClr val="424242"/>
          </a:solidFill>
          <a:ln w="12700">
            <a:noFill/>
          </a:ln>
        </p:spPr>
        <p:txBody>
          <a:bodyPr anchor="ctr"/>
          <a:lstStyle/>
          <a:p>
            <a:pPr algn="ctr"/>
            <a:endParaRPr lang="zh-CN" altLang="zh-CN" dirty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4" name="矩形 60">
            <a:extLst>
              <a:ext uri="{FF2B5EF4-FFF2-40B4-BE49-F238E27FC236}">
                <a16:creationId xmlns:a16="http://schemas.microsoft.com/office/drawing/2014/main" id="{03A7F800-61BC-43D2-88DA-D85CA8A0012B}"/>
              </a:ext>
            </a:extLst>
          </p:cNvPr>
          <p:cNvSpPr/>
          <p:nvPr/>
        </p:nvSpPr>
        <p:spPr>
          <a:xfrm>
            <a:off x="10366375" y="4724399"/>
            <a:ext cx="1511300" cy="73866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1050" dirty="0">
                <a:latin typeface="Arial" panose="020B0604020202020204" pitchFamily="34" charset="0"/>
              </a:rPr>
              <a:t>Some user  might even change a rumor slightly, leading to rumor development</a:t>
            </a:r>
            <a:endParaRPr lang="zh-CN" altLang="en-US" sz="105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矩形 2"/>
          <p:cNvSpPr/>
          <p:nvPr/>
        </p:nvSpPr>
        <p:spPr>
          <a:xfrm>
            <a:off x="3618199" y="469064"/>
            <a:ext cx="489585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1" i="1" dirty="0"/>
              <a:t>Bottom-Up Tree Model</a:t>
            </a:r>
            <a:endParaRPr lang="zh-CN" altLang="en-US" sz="2400" b="1" i="1" dirty="0">
              <a:latin typeface="Arial" panose="020B0604020202020204" pitchFamily="34" charset="0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1FA6C05E-604C-4C78-BF27-4F06360CB3FE}"/>
              </a:ext>
            </a:extLst>
          </p:cNvPr>
          <p:cNvSpPr/>
          <p:nvPr/>
        </p:nvSpPr>
        <p:spPr bwMode="auto">
          <a:xfrm>
            <a:off x="4574704" y="1176181"/>
            <a:ext cx="2348834" cy="52145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矩形: 圆角 80">
                <a:extLst>
                  <a:ext uri="{FF2B5EF4-FFF2-40B4-BE49-F238E27FC236}">
                    <a16:creationId xmlns:a16="http://schemas.microsoft.com/office/drawing/2014/main" id="{CF89FB1E-E489-470C-B00D-A6B14D738C41}"/>
                  </a:ext>
                </a:extLst>
              </p:cNvPr>
              <p:cNvSpPr/>
              <p:nvPr/>
            </p:nvSpPr>
            <p:spPr bwMode="auto">
              <a:xfrm>
                <a:off x="2955954" y="2164991"/>
                <a:ext cx="2348834" cy="521451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zh-CN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宋体" panose="02010600030101010101" pitchFamily="2" charset="-122"/>
                        </a:rPr>
                        <m:t>𝑗</m:t>
                      </m:r>
                    </m:oMath>
                  </m:oMathPara>
                </a14:m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81" name="矩形: 圆角 80">
                <a:extLst>
                  <a:ext uri="{FF2B5EF4-FFF2-40B4-BE49-F238E27FC236}">
                    <a16:creationId xmlns:a16="http://schemas.microsoft.com/office/drawing/2014/main" id="{CF89FB1E-E489-470C-B00D-A6B14D738C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55954" y="2164991"/>
                <a:ext cx="2348834" cy="521451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矩形: 圆角 81">
            <a:extLst>
              <a:ext uri="{FF2B5EF4-FFF2-40B4-BE49-F238E27FC236}">
                <a16:creationId xmlns:a16="http://schemas.microsoft.com/office/drawing/2014/main" id="{EB21CFA2-D1F9-4C09-A611-48E46F1BCD95}"/>
              </a:ext>
            </a:extLst>
          </p:cNvPr>
          <p:cNvSpPr/>
          <p:nvPr/>
        </p:nvSpPr>
        <p:spPr bwMode="auto">
          <a:xfrm>
            <a:off x="6411324" y="2175429"/>
            <a:ext cx="2348834" cy="52145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矩形: 圆角 82">
                <a:extLst>
                  <a:ext uri="{FF2B5EF4-FFF2-40B4-BE49-F238E27FC236}">
                    <a16:creationId xmlns:a16="http://schemas.microsoft.com/office/drawing/2014/main" id="{7F61AA83-21F5-45F1-A6AB-0AF8AA155F97}"/>
                  </a:ext>
                </a:extLst>
              </p:cNvPr>
              <p:cNvSpPr/>
              <p:nvPr/>
            </p:nvSpPr>
            <p:spPr bwMode="auto">
              <a:xfrm>
                <a:off x="1448946" y="3267076"/>
                <a:ext cx="2348834" cy="521451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CN" sz="1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</m:ctrlPr>
                        </m:sSubPr>
                        <m:e>
                          <m:r>
                            <a:rPr kumimoji="0" lang="en-US" altLang="zh-CN" sz="1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𝑖</m:t>
                          </m:r>
                        </m:e>
                        <m:sub>
                          <m:r>
                            <a:rPr kumimoji="0" lang="en-US" altLang="zh-CN" sz="1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ea typeface="宋体" panose="02010600030101010101" pitchFamily="2" charset="-122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83" name="矩形: 圆角 82">
                <a:extLst>
                  <a:ext uri="{FF2B5EF4-FFF2-40B4-BE49-F238E27FC236}">
                    <a16:creationId xmlns:a16="http://schemas.microsoft.com/office/drawing/2014/main" id="{7F61AA83-21F5-45F1-A6AB-0AF8AA155F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48946" y="3267076"/>
                <a:ext cx="2348834" cy="521451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矩形: 圆角 83">
            <a:extLst>
              <a:ext uri="{FF2B5EF4-FFF2-40B4-BE49-F238E27FC236}">
                <a16:creationId xmlns:a16="http://schemas.microsoft.com/office/drawing/2014/main" id="{E465F993-52CF-4B27-8362-A0044BC6863C}"/>
              </a:ext>
            </a:extLst>
          </p:cNvPr>
          <p:cNvSpPr/>
          <p:nvPr/>
        </p:nvSpPr>
        <p:spPr bwMode="auto">
          <a:xfrm>
            <a:off x="4317294" y="3267075"/>
            <a:ext cx="2348834" cy="52145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1" name="矩形: 圆角 110">
            <a:extLst>
              <a:ext uri="{FF2B5EF4-FFF2-40B4-BE49-F238E27FC236}">
                <a16:creationId xmlns:a16="http://schemas.microsoft.com/office/drawing/2014/main" id="{23231567-AF51-4983-8B8B-D0170A96E8B4}"/>
              </a:ext>
            </a:extLst>
          </p:cNvPr>
          <p:cNvSpPr/>
          <p:nvPr/>
        </p:nvSpPr>
        <p:spPr bwMode="auto">
          <a:xfrm>
            <a:off x="7585741" y="3213677"/>
            <a:ext cx="2348834" cy="52145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E9B27320-FC0E-43DC-86A9-BC64E4F5CD16}"/>
              </a:ext>
            </a:extLst>
          </p:cNvPr>
          <p:cNvCxnSpPr>
            <a:stCxn id="9" idx="2"/>
            <a:endCxn id="81" idx="0"/>
          </p:cNvCxnSpPr>
          <p:nvPr/>
        </p:nvCxnSpPr>
        <p:spPr bwMode="auto">
          <a:xfrm flipH="1">
            <a:off x="4130371" y="1697632"/>
            <a:ext cx="1618750" cy="4673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2" name="直接连接符 111">
            <a:extLst>
              <a:ext uri="{FF2B5EF4-FFF2-40B4-BE49-F238E27FC236}">
                <a16:creationId xmlns:a16="http://schemas.microsoft.com/office/drawing/2014/main" id="{40CC1900-E3FA-4B59-B891-28EBF29B950E}"/>
              </a:ext>
            </a:extLst>
          </p:cNvPr>
          <p:cNvCxnSpPr>
            <a:cxnSpLocks/>
            <a:stCxn id="81" idx="2"/>
            <a:endCxn id="83" idx="0"/>
          </p:cNvCxnSpPr>
          <p:nvPr/>
        </p:nvCxnSpPr>
        <p:spPr bwMode="auto">
          <a:xfrm flipH="1">
            <a:off x="2623363" y="2686442"/>
            <a:ext cx="1507008" cy="580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3" name="直接连接符 112">
            <a:extLst>
              <a:ext uri="{FF2B5EF4-FFF2-40B4-BE49-F238E27FC236}">
                <a16:creationId xmlns:a16="http://schemas.microsoft.com/office/drawing/2014/main" id="{A99AB12D-8707-4ABB-B31F-3D285E477648}"/>
              </a:ext>
            </a:extLst>
          </p:cNvPr>
          <p:cNvCxnSpPr>
            <a:cxnSpLocks/>
            <a:stCxn id="81" idx="2"/>
            <a:endCxn id="84" idx="0"/>
          </p:cNvCxnSpPr>
          <p:nvPr/>
        </p:nvCxnSpPr>
        <p:spPr bwMode="auto">
          <a:xfrm>
            <a:off x="4130371" y="2686442"/>
            <a:ext cx="1361340" cy="5806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6" name="直接连接符 115">
            <a:extLst>
              <a:ext uri="{FF2B5EF4-FFF2-40B4-BE49-F238E27FC236}">
                <a16:creationId xmlns:a16="http://schemas.microsoft.com/office/drawing/2014/main" id="{A1B77D1E-FC20-4A60-BDA0-D82A686E098F}"/>
              </a:ext>
            </a:extLst>
          </p:cNvPr>
          <p:cNvCxnSpPr>
            <a:cxnSpLocks/>
            <a:stCxn id="9" idx="2"/>
            <a:endCxn id="82" idx="0"/>
          </p:cNvCxnSpPr>
          <p:nvPr/>
        </p:nvCxnSpPr>
        <p:spPr bwMode="auto">
          <a:xfrm>
            <a:off x="5749121" y="1697632"/>
            <a:ext cx="1836620" cy="4777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7" name="直接连接符 116">
            <a:extLst>
              <a:ext uri="{FF2B5EF4-FFF2-40B4-BE49-F238E27FC236}">
                <a16:creationId xmlns:a16="http://schemas.microsoft.com/office/drawing/2014/main" id="{3FE82246-0577-4FA6-8108-CE4B1CCBC033}"/>
              </a:ext>
            </a:extLst>
          </p:cNvPr>
          <p:cNvCxnSpPr>
            <a:cxnSpLocks/>
            <a:stCxn id="82" idx="2"/>
            <a:endCxn id="111" idx="0"/>
          </p:cNvCxnSpPr>
          <p:nvPr/>
        </p:nvCxnSpPr>
        <p:spPr bwMode="auto">
          <a:xfrm>
            <a:off x="7585741" y="2696880"/>
            <a:ext cx="1174417" cy="5167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文本框 61">
                <a:extLst>
                  <a:ext uri="{FF2B5EF4-FFF2-40B4-BE49-F238E27FC236}">
                    <a16:creationId xmlns:a16="http://schemas.microsoft.com/office/drawing/2014/main" id="{CFF2A5A9-DDFE-45F3-AA1C-45688A129020}"/>
                  </a:ext>
                </a:extLst>
              </p:cNvPr>
              <p:cNvSpPr txBox="1"/>
              <p:nvPr/>
            </p:nvSpPr>
            <p:spPr>
              <a:xfrm>
                <a:off x="4317295" y="4226035"/>
                <a:ext cx="1475725" cy="3007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b="1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b="1" i="1" dirty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altLang="zh-CN" b="1" i="1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zh-CN" altLang="en-US" b="1" i="0" dirty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zh-CN" altLang="en-US" b="1" i="1" dirty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b="1" i="1" dirty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sSub>
                            <m:sSubPr>
                              <m:ctrlPr>
                                <a:rPr lang="zh-CN" altLang="en-US" b="1" i="1" dirty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1" i="1" dirty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  <m:sub>
                              <m:r>
                                <a:rPr lang="zh-CN" altLang="en-US" b="1" i="0" dirty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sub>
                      </m:sSub>
                      <m:r>
                        <a:rPr lang="zh-CN" altLang="en-US" b="1" i="0" dirty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zh-CN" altLang="en-US" b="1" i="1" dirty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b="1" i="1" dirty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sSub>
                            <m:sSubPr>
                              <m:ctrlPr>
                                <a:rPr lang="zh-CN" altLang="en-US" b="1" i="1" dirty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1" i="1" dirty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  <m:sub>
                              <m:r>
                                <a:rPr lang="zh-CN" altLang="en-US" b="1" i="0" dirty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zh-CN" altLang="en-US" b="1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62" name="文本框 61">
                <a:extLst>
                  <a:ext uri="{FF2B5EF4-FFF2-40B4-BE49-F238E27FC236}">
                    <a16:creationId xmlns:a16="http://schemas.microsoft.com/office/drawing/2014/main" id="{CFF2A5A9-DDFE-45F3-AA1C-45688A129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295" y="4226035"/>
                <a:ext cx="1475725" cy="300788"/>
              </a:xfrm>
              <a:prstGeom prst="rect">
                <a:avLst/>
              </a:prstGeom>
              <a:blipFill>
                <a:blip r:embed="rId4"/>
                <a:stretch>
                  <a:fillRect l="-3306" b="-16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文本框 62">
                <a:extLst>
                  <a:ext uri="{FF2B5EF4-FFF2-40B4-BE49-F238E27FC236}">
                    <a16:creationId xmlns:a16="http://schemas.microsoft.com/office/drawing/2014/main" id="{C9274B64-FA7D-4299-B772-652F4513BD76}"/>
                  </a:ext>
                </a:extLst>
              </p:cNvPr>
              <p:cNvSpPr txBox="1"/>
              <p:nvPr/>
            </p:nvSpPr>
            <p:spPr>
              <a:xfrm>
                <a:off x="5395442" y="3335902"/>
                <a:ext cx="2451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3" name="文本框 62">
                <a:extLst>
                  <a:ext uri="{FF2B5EF4-FFF2-40B4-BE49-F238E27FC236}">
                    <a16:creationId xmlns:a16="http://schemas.microsoft.com/office/drawing/2014/main" id="{C9274B64-FA7D-4299-B772-652F4513BD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442" y="3335902"/>
                <a:ext cx="245195" cy="276999"/>
              </a:xfrm>
              <a:prstGeom prst="rect">
                <a:avLst/>
              </a:prstGeom>
              <a:blipFill>
                <a:blip r:embed="rId5"/>
                <a:stretch>
                  <a:fillRect l="-22500" r="-7500" b="-173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文本框 65">
                <a:extLst>
                  <a:ext uri="{FF2B5EF4-FFF2-40B4-BE49-F238E27FC236}">
                    <a16:creationId xmlns:a16="http://schemas.microsoft.com/office/drawing/2014/main" id="{5CD124D0-2B3C-46A9-8A2B-84B6A583A375}"/>
                  </a:ext>
                </a:extLst>
              </p:cNvPr>
              <p:cNvSpPr txBox="1"/>
              <p:nvPr/>
            </p:nvSpPr>
            <p:spPr>
              <a:xfrm>
                <a:off x="4317295" y="4647949"/>
                <a:ext cx="2167516" cy="3230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zh-CN" altLang="en-US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r>
                        <a:rPr lang="zh-CN" altLang="en-US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b="1" i="1">
                          <a:latin typeface="Cambria Math" panose="02040503050406030204" pitchFamily="18" charset="0"/>
                        </a:rPr>
                        <m:t>𝝈</m:t>
                      </m:r>
                      <m:d>
                        <m:dPr>
                          <m:ctrlPr>
                            <a:rPr lang="zh-CN" alt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  <m:r>
                            <a:rPr lang="zh-CN" altLang="en-US" b="1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b="1" dirty="0"/>
              </a:p>
            </p:txBody>
          </p:sp>
        </mc:Choice>
        <mc:Fallback xmlns="">
          <p:sp>
            <p:nvSpPr>
              <p:cNvPr id="66" name="文本框 65">
                <a:extLst>
                  <a:ext uri="{FF2B5EF4-FFF2-40B4-BE49-F238E27FC236}">
                    <a16:creationId xmlns:a16="http://schemas.microsoft.com/office/drawing/2014/main" id="{5CD124D0-2B3C-46A9-8A2B-84B6A583A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295" y="4647949"/>
                <a:ext cx="2167516" cy="323037"/>
              </a:xfrm>
              <a:prstGeom prst="rect">
                <a:avLst/>
              </a:prstGeom>
              <a:blipFill>
                <a:blip r:embed="rId6"/>
                <a:stretch>
                  <a:fillRect l="-843" b="-245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文本框 129">
                <a:extLst>
                  <a:ext uri="{FF2B5EF4-FFF2-40B4-BE49-F238E27FC236}">
                    <a16:creationId xmlns:a16="http://schemas.microsoft.com/office/drawing/2014/main" id="{BEA42134-1A2F-4FE8-BB05-670B3B45C214}"/>
                  </a:ext>
                </a:extLst>
              </p:cNvPr>
              <p:cNvSpPr txBox="1"/>
              <p:nvPr/>
            </p:nvSpPr>
            <p:spPr>
              <a:xfrm>
                <a:off x="4317294" y="5107457"/>
                <a:ext cx="2156296" cy="3230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zh-CN" altLang="en-US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r>
                        <a:rPr lang="zh-CN" altLang="en-US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b="1" i="1">
                          <a:latin typeface="Cambria Math" panose="02040503050406030204" pitchFamily="18" charset="0"/>
                        </a:rPr>
                        <m:t>𝝈</m:t>
                      </m:r>
                      <m:d>
                        <m:dPr>
                          <m:ctrlPr>
                            <a:rPr lang="zh-CN" alt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  <m:r>
                            <a:rPr lang="zh-CN" altLang="en-US" b="1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b="1" dirty="0"/>
              </a:p>
            </p:txBody>
          </p:sp>
        </mc:Choice>
        <mc:Fallback xmlns="">
          <p:sp>
            <p:nvSpPr>
              <p:cNvPr id="130" name="文本框 129">
                <a:extLst>
                  <a:ext uri="{FF2B5EF4-FFF2-40B4-BE49-F238E27FC236}">
                    <a16:creationId xmlns:a16="http://schemas.microsoft.com/office/drawing/2014/main" id="{BEA42134-1A2F-4FE8-BB05-670B3B45C2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294" y="5107457"/>
                <a:ext cx="2156296" cy="323037"/>
              </a:xfrm>
              <a:prstGeom prst="rect">
                <a:avLst/>
              </a:prstGeom>
              <a:blipFill>
                <a:blip r:embed="rId7"/>
                <a:stretch>
                  <a:fillRect l="-847" b="-245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文本框 73">
                <a:extLst>
                  <a:ext uri="{FF2B5EF4-FFF2-40B4-BE49-F238E27FC236}">
                    <a16:creationId xmlns:a16="http://schemas.microsoft.com/office/drawing/2014/main" id="{6E357317-793F-4EEB-8E5E-A39415F2256B}"/>
                  </a:ext>
                </a:extLst>
              </p:cNvPr>
              <p:cNvSpPr txBox="1"/>
              <p:nvPr/>
            </p:nvSpPr>
            <p:spPr>
              <a:xfrm>
                <a:off x="4317294" y="5566965"/>
                <a:ext cx="3253006" cy="414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zh-CN" altLang="en-US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</m:e>
                      </m:acc>
                      <m:r>
                        <a:rPr lang="zh-CN" altLang="en-US" b="1" i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zh-CN" altLang="en-US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zh-CN" altLang="en-US" b="1" i="0">
                              <a:latin typeface="Cambria Math" panose="02040503050406030204" pitchFamily="18" charset="0"/>
                            </a:rPr>
                            <m:t>𝐭𝐚𝐧𝐡</m:t>
                          </m:r>
                        </m:fName>
                        <m:e>
                          <m:d>
                            <m:dPr>
                              <m:ctrlP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zh-CN" alt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b="1" i="1"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</m:e>
                                <m:sub>
                                  <m:r>
                                    <a:rPr lang="zh-CN" altLang="en-US" b="1" i="1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zh-CN" alt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zh-CN" altLang="en-US" b="1" i="1"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</m:sSub>
                              <m:r>
                                <a:rPr lang="zh-CN" altLang="en-US" b="1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zh-CN" alt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b="1" i="1"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zh-CN" altLang="en-US" b="1" i="1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zh-CN" alt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zh-CN" altLang="en-US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b="1" i="1">
                                          <a:latin typeface="Cambria Math" panose="02040503050406030204" pitchFamily="18" charset="0"/>
                                        </a:rPr>
                                        <m:t>𝒉</m:t>
                                      </m:r>
                                    </m:e>
                                    <m:sub>
                                      <m:r>
                                        <a:rPr lang="en-US" altLang="zh-CN" b="1" i="1" smtClean="0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r>
                                    <a:rPr lang="en-US" altLang="zh-CN" b="1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sSub>
                                    <m:sSubPr>
                                      <m:ctrlPr>
                                        <a:rPr lang="zh-CN" altLang="en-US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b="1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zh-CN" altLang="en-US" b="1" i="1">
                                          <a:latin typeface="Cambria Math" panose="02040503050406030204" pitchFamily="18" charset="0"/>
                                        </a:rPr>
                                        <m:t>𝒓</m:t>
                                      </m:r>
                                    </m:e>
                                    <m:sub>
                                      <m:r>
                                        <a:rPr lang="zh-CN" altLang="en-US" b="1" i="1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zh-CN" altLang="en-US" b="1" dirty="0"/>
              </a:p>
            </p:txBody>
          </p:sp>
        </mc:Choice>
        <mc:Fallback xmlns="">
          <p:sp>
            <p:nvSpPr>
              <p:cNvPr id="74" name="文本框 73">
                <a:extLst>
                  <a:ext uri="{FF2B5EF4-FFF2-40B4-BE49-F238E27FC236}">
                    <a16:creationId xmlns:a16="http://schemas.microsoft.com/office/drawing/2014/main" id="{6E357317-793F-4EEB-8E5E-A39415F22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294" y="5566965"/>
                <a:ext cx="3253006" cy="414537"/>
              </a:xfrm>
              <a:prstGeom prst="rect">
                <a:avLst/>
              </a:prstGeom>
              <a:blipFill>
                <a:blip r:embed="rId8"/>
                <a:stretch>
                  <a:fillRect l="-1124" b="-88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文本框 79">
                <a:extLst>
                  <a:ext uri="{FF2B5EF4-FFF2-40B4-BE49-F238E27FC236}">
                    <a16:creationId xmlns:a16="http://schemas.microsoft.com/office/drawing/2014/main" id="{415D30FA-AF6C-4ABD-BA52-978817988E4A}"/>
                  </a:ext>
                </a:extLst>
              </p:cNvPr>
              <p:cNvSpPr txBox="1"/>
              <p:nvPr/>
            </p:nvSpPr>
            <p:spPr>
              <a:xfrm>
                <a:off x="4317294" y="6056794"/>
                <a:ext cx="2809295" cy="3377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zh-CN" altLang="en-US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r>
                        <a:rPr lang="zh-CN" altLang="en-US" b="1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zh-CN" alt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b="1" i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zh-CN" altLang="en-US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</m:e>
                      </m:d>
                      <m:r>
                        <a:rPr lang="zh-CN" altLang="en-US" b="1" i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zh-CN" alt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zh-CN" altLang="en-US" b="1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zh-CN" alt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b="1" i="1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zh-CN" altLang="en-US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r>
                        <a:rPr lang="zh-CN" altLang="en-US" b="1" i="0">
                          <a:latin typeface="Cambria Math" panose="02040503050406030204" pitchFamily="18" charset="0"/>
                        </a:rPr>
                        <m:t>∗</m:t>
                      </m:r>
                      <m:acc>
                        <m:accPr>
                          <m:chr m:val="̃"/>
                          <m:ctrlPr>
                            <a:rPr lang="zh-CN" alt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zh-CN" altLang="en-US" b="1" i="1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b="1" dirty="0"/>
              </a:p>
            </p:txBody>
          </p:sp>
        </mc:Choice>
        <mc:Fallback xmlns="">
          <p:sp>
            <p:nvSpPr>
              <p:cNvPr id="80" name="文本框 79">
                <a:extLst>
                  <a:ext uri="{FF2B5EF4-FFF2-40B4-BE49-F238E27FC236}">
                    <a16:creationId xmlns:a16="http://schemas.microsoft.com/office/drawing/2014/main" id="{415D30FA-AF6C-4ABD-BA52-978817988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294" y="6056794"/>
                <a:ext cx="2809295" cy="337785"/>
              </a:xfrm>
              <a:prstGeom prst="rect">
                <a:avLst/>
              </a:prstGeom>
              <a:blipFill>
                <a:blip r:embed="rId9"/>
                <a:stretch>
                  <a:fillRect l="-217" t="-16364" r="-22993" b="-2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文本框 120">
            <a:extLst>
              <a:ext uri="{FF2B5EF4-FFF2-40B4-BE49-F238E27FC236}">
                <a16:creationId xmlns:a16="http://schemas.microsoft.com/office/drawing/2014/main" id="{FE7A5CAD-316C-4DCD-9B00-BBA7896E8CC1}"/>
              </a:ext>
            </a:extLst>
          </p:cNvPr>
          <p:cNvSpPr txBox="1"/>
          <p:nvPr/>
        </p:nvSpPr>
        <p:spPr>
          <a:xfrm>
            <a:off x="2136399" y="5107457"/>
            <a:ext cx="1240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Tree-GRU</a:t>
            </a:r>
            <a:endParaRPr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8B67BCA-0BB5-434D-BFE1-0CBE3E16D418}"/>
              </a:ext>
            </a:extLst>
          </p:cNvPr>
          <p:cNvSpPr txBox="1"/>
          <p:nvPr/>
        </p:nvSpPr>
        <p:spPr>
          <a:xfrm>
            <a:off x="10466048" y="3343134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T=2</a:t>
            </a:r>
            <a:endParaRPr lang="zh-CN" altLang="en-US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34723F8E-6E9C-4E3B-B944-4A0FAD6D74B5}"/>
              </a:ext>
            </a:extLst>
          </p:cNvPr>
          <p:cNvSpPr txBox="1"/>
          <p:nvPr/>
        </p:nvSpPr>
        <p:spPr>
          <a:xfrm>
            <a:off x="10466048" y="2251488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T=1</a:t>
            </a:r>
            <a:endParaRPr lang="zh-CN" altLang="en-US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CC14FD79-8AE9-42B7-A058-02333C0E82AF}"/>
              </a:ext>
            </a:extLst>
          </p:cNvPr>
          <p:cNvSpPr txBox="1"/>
          <p:nvPr/>
        </p:nvSpPr>
        <p:spPr>
          <a:xfrm>
            <a:off x="10466047" y="1176181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T=0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9914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矩形 2"/>
          <p:cNvSpPr/>
          <p:nvPr/>
        </p:nvSpPr>
        <p:spPr>
          <a:xfrm>
            <a:off x="3648075" y="329131"/>
            <a:ext cx="489585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1" i="1" dirty="0">
                <a:latin typeface="Arial" panose="020B0604020202020204" pitchFamily="34" charset="0"/>
              </a:rPr>
              <a:t>Performance</a:t>
            </a:r>
            <a:endParaRPr lang="zh-CN" altLang="en-US" sz="2400" b="1" i="1" dirty="0">
              <a:latin typeface="Arial" panose="020B0604020202020204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8D696C3-BC1F-45BB-A1D8-9D33BF1C3237}"/>
              </a:ext>
            </a:extLst>
          </p:cNvPr>
          <p:cNvSpPr txBox="1"/>
          <p:nvPr/>
        </p:nvSpPr>
        <p:spPr>
          <a:xfrm>
            <a:off x="930998" y="1552620"/>
            <a:ext cx="103300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Data collected from </a:t>
            </a:r>
            <a:r>
              <a:rPr lang="en-US" altLang="zh-CN" sz="2400" i="1" dirty="0">
                <a:hlinkClick r:id="rId2"/>
              </a:rPr>
              <a:t>http://alt.qcri.org/~wgao/data/rumdect.zip</a:t>
            </a:r>
            <a:r>
              <a:rPr lang="en-US" altLang="zh-CN" sz="2400" i="1" dirty="0"/>
              <a:t>, containing </a:t>
            </a:r>
            <a:r>
              <a:rPr lang="en-US" altLang="zh-CN" sz="2400" dirty="0"/>
              <a:t>2313 rumors and 2351 non-rumors. Split train and test by 60%:40%.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Set vocabulary size as 20000, sorted by </a:t>
            </a:r>
            <a:r>
              <a:rPr lang="en-US" altLang="zh-CN" sz="2400" dirty="0" err="1"/>
              <a:t>tf-idf</a:t>
            </a:r>
            <a:r>
              <a:rPr lang="en-US" altLang="zh-CN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23330EF-8279-4AD1-8334-B5D5DF6B5CCF}"/>
              </a:ext>
            </a:extLst>
          </p:cNvPr>
          <p:cNvSpPr txBox="1"/>
          <p:nvPr/>
        </p:nvSpPr>
        <p:spPr>
          <a:xfrm>
            <a:off x="930998" y="3735721"/>
            <a:ext cx="103300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On test set: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accuracy = 0.8912  when  maximum propagation length=150.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accuracy = 0.9182  when  maximum propagation length=300.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accuracy = 0.9201  when  maximum propagation length=800.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Early detection is important.</a:t>
            </a:r>
          </a:p>
        </p:txBody>
      </p:sp>
    </p:spTree>
    <p:extLst>
      <p:ext uri="{BB962C8B-B14F-4D97-AF65-F5344CB8AC3E}">
        <p14:creationId xmlns:p14="http://schemas.microsoft.com/office/powerpoint/2010/main" val="133203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1330</Words>
  <Application>Microsoft Office PowerPoint</Application>
  <PresentationFormat>宽屏</PresentationFormat>
  <Paragraphs>151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6" baseType="lpstr">
      <vt:lpstr>宋体</vt:lpstr>
      <vt:lpstr>Arial</vt:lpstr>
      <vt:lpstr>Calibri</vt:lpstr>
      <vt:lpstr>Calibri Light</vt:lpstr>
      <vt:lpstr>Cambria Math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yellownancy</dc:creator>
  <cp:lastModifiedBy>一霖 王</cp:lastModifiedBy>
  <cp:revision>116</cp:revision>
  <dcterms:created xsi:type="dcterms:W3CDTF">2014-03-18T04:33:00Z</dcterms:created>
  <dcterms:modified xsi:type="dcterms:W3CDTF">2020-06-23T09:12:47Z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