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9"/>
  </p:notesMasterIdLst>
  <p:sldIdLst>
    <p:sldId id="261" r:id="rId2"/>
    <p:sldId id="289" r:id="rId3"/>
    <p:sldId id="260" r:id="rId4"/>
    <p:sldId id="280" r:id="rId5"/>
    <p:sldId id="279" r:id="rId6"/>
    <p:sldId id="291" r:id="rId7"/>
    <p:sldId id="281" r:id="rId8"/>
    <p:sldId id="278" r:id="rId9"/>
    <p:sldId id="293" r:id="rId10"/>
    <p:sldId id="282" r:id="rId11"/>
    <p:sldId id="264" r:id="rId12"/>
    <p:sldId id="283" r:id="rId13"/>
    <p:sldId id="292" r:id="rId14"/>
    <p:sldId id="294" r:id="rId15"/>
    <p:sldId id="284" r:id="rId16"/>
    <p:sldId id="266" r:id="rId17"/>
    <p:sldId id="25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 Cheng" initials="MC" lastIdx="11" clrIdx="0">
    <p:extLst>
      <p:ext uri="{19B8F6BF-5375-455C-9EA6-DF929625EA0E}">
        <p15:presenceInfo xmlns:p15="http://schemas.microsoft.com/office/powerpoint/2012/main" userId="3f02c1fd7250ec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E2F3"/>
    <a:srgbClr val="C3182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785" autoAdjust="0"/>
  </p:normalViewPr>
  <p:slideViewPr>
    <p:cSldViewPr snapToGrid="0">
      <p:cViewPr varScale="1">
        <p:scale>
          <a:sx n="85" d="100"/>
          <a:sy n="85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Sheet1!$E$4</c:f>
              <c:strCache>
                <c:ptCount val="1"/>
                <c:pt idx="0">
                  <c:v>匹配到交易数占比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2-4040-946D-6C36AF521A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F2-4040-946D-6C36AF521A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F2-4040-946D-6C36AF521A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F2-4040-946D-6C36AF521A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F2-4040-946D-6C36AF521A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F2-4040-946D-6C36AF521A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Sheet1!$D$5:$D$10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5及以上</c:v>
                </c:pt>
              </c:strCache>
            </c:strRef>
          </c:cat>
          <c:val>
            <c:numRef>
              <c:f>Sheet1!$E$5:$E$10</c:f>
              <c:numCache>
                <c:formatCode>0.00%</c:formatCode>
                <c:ptCount val="6"/>
                <c:pt idx="0">
                  <c:v>0.27210000000000001</c:v>
                </c:pt>
                <c:pt idx="1">
                  <c:v>0.40560000000000002</c:v>
                </c:pt>
                <c:pt idx="2">
                  <c:v>6.1100000000000002E-2</c:v>
                </c:pt>
                <c:pt idx="3">
                  <c:v>4.3700000000000003E-2</c:v>
                </c:pt>
                <c:pt idx="4">
                  <c:v>3.0300000000000001E-2</c:v>
                </c:pt>
                <c:pt idx="5">
                  <c:v>0.18720000000000001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F2-4040-946D-6C36AF521AD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Sheet1!$E$12</c:f>
              <c:strCache>
                <c:ptCount val="1"/>
                <c:pt idx="0">
                  <c:v>地址种类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06-4932-AC26-99D4D555E3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06-4932-AC26-99D4D555E3A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Sheet1!$D$13:$D$14</c:f>
              <c:strCache>
                <c:ptCount val="2"/>
                <c:pt idx="0">
                  <c:v>得出结果</c:v>
                </c:pt>
                <c:pt idx="1">
                  <c:v>未得出结果</c:v>
                </c:pt>
              </c:strCache>
            </c:strRef>
          </c:cat>
          <c:val>
            <c:numRef>
              <c:f>Sheet1!$E$13:$E$14</c:f>
              <c:numCache>
                <c:formatCode>0.00%</c:formatCode>
                <c:ptCount val="2"/>
                <c:pt idx="0">
                  <c:v>0.57310000000000005</c:v>
                </c:pt>
                <c:pt idx="1">
                  <c:v>0.4269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06-4932-AC26-99D4D555E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8T10:58:00.566" idx="2">
    <p:pos x="4787" y="1133"/>
    <p:text>比特币使用的是化名系统，虽然比特币所有交易均是公开的，但是公开显示的只是交易用户的一个账户代号，也就是“地址”，仅凭此无法将其与现实生活中身份建立联系。客观上提供了匿名性，但同时也被不法分子所利用</p:text>
    <p:extLst>
      <p:ext uri="{C676402C-5697-4E1C-873F-D02D1690AC5C}">
        <p15:threadingInfo xmlns:p15="http://schemas.microsoft.com/office/powerpoint/2012/main" timeZoneBias="-480"/>
      </p:ext>
    </p:extLst>
  </p:cm>
  <p:cm authorId="1" dt="2020-06-08T11:12:10.039" idx="3">
    <p:pos x="3135" y="1977"/>
    <p:text>但比特币并不能保证完全匿名，当比特币交易与现实世界产生联系时，有可能会泄露真实信息（如使用比特币购物，或使用比特币兑换法定货币），又因为区块上所有交易均是公开的，这就为比特币去匿名化提供了突破口。</p:text>
    <p:extLst>
      <p:ext uri="{C676402C-5697-4E1C-873F-D02D1690AC5C}">
        <p15:threadingInfo xmlns:p15="http://schemas.microsoft.com/office/powerpoint/2012/main" timeZoneBias="-480"/>
      </p:ext>
    </p:extLst>
  </p:cm>
  <p:cm authorId="1" dt="2020-06-08T11:26:24.184" idx="4">
    <p:pos x="1917" y="2592"/>
    <p:text>比特币网络去匿名化主要有两种思路，一是网络层去匿名化，利用比特币交易在p2p网络中的广播，通过操纵多个节点等手段判断广播来源，从而将用户地址与IP地址相关联，实现去匿名化。二是应用层去匿名化，应用层去匿名化主要依靠交易图谱分析，将区块链中交易构建交易网络，并于各种途径获得的真实交易信息匹配，从而实现去匿名化。这次project中，我对应用层去匿名化进行了一定的探究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8T16:29:18.408" idx="5">
    <p:pos x="1474" y="718"/>
    <p:text>具体实施过程中，我们首先要获取比特币区块链上的交易信息，再从交易信息中提取有用的节点和边等信息，从而构建比特币交易网络，其次我们要获得比特币交易与现实世界产生联系的信息，这部分信息我选取了比特币交易平台Mt.Gox在2014年泄露的交易记录。该交易记录中的账户为实名注册，如果能够将该部分交易记录与比特币区块链交易记录相匹配，那么我们就算是去匿名化成功了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8T16:36:27.896" idx="6">
    <p:pos x="2328" y="987"/>
    <p:text>我们可以通过下载比特币钱包，自动下载全节点所有数据，来获取比特币交易记录，我们下载得到的数据形式为.dat文件，文件有很标准的格式，具体格式可见官方文档，一个.dat文件中有多个block，block的每一部分都占有相应的字节数，按顺序读取，分割即可。</p:text>
    <p:extLst>
      <p:ext uri="{C676402C-5697-4E1C-873F-D02D1690AC5C}">
        <p15:threadingInfo xmlns:p15="http://schemas.microsoft.com/office/powerpoint/2012/main" timeZoneBias="-480"/>
      </p:ext>
    </p:extLst>
  </p:cm>
  <p:cm authorId="1" dt="2020-06-08T16:46:40.417" idx="7">
    <p:pos x="3781" y="3465"/>
    <p:text>除此之外，我们还以通过API在线获取json格式的block或交易数据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8T16:48:17.410" idx="8">
    <p:pos x="10" y="10"/>
    <p:text>Mt.Gox数据集则可以在个数据网站获取，数据格式为.csv文件，其中包括了，出售比特币的用户，购买比特币的用户，比特币数量，交易时间等数据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8T16:58:09.406" idx="9">
    <p:pos x="10" y="10"/>
    <p:text>为了获取有用的信息，我们需要对数据进行处理，首先我们要从文件中读取每一个block的上链时间，以及包含的transaction，transaction分为input和output部分，其中可能包含多个地址。input中的previous hash指向比特币来源的交易，由此我们可以读出input和output中每一个账户涉及的比特币数和公钥，从公钥我们可以推导出各账户的地址。最后我们将上述信息保存为json格式，就完成了数据处理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8T17:07:07.686" idx="10">
    <p:pos x="10" y="10"/>
    <p:text>最后我们来进行网络去匿名化，我选取的是2011.7.19日的数据.算法如下：对于Mt.Gox和区块链中的交易数据，其联系点在于交易时间和金额。对于Mt.Gox数据集中的每一笔交易（source，target），我们在收支网络中寻找与该笔交易金额相同，且交易时间相差小于6个区块时间的交易（input，output），每当找到这样的交易，就说明source和input，target和output可能属于同一用户，我们便他们之间置信度+1</p:text>
    <p:extLst>
      <p:ext uri="{C676402C-5697-4E1C-873F-D02D1690AC5C}">
        <p15:threadingInfo xmlns:p15="http://schemas.microsoft.com/office/powerpoint/2012/main" timeZoneBias="-480"/>
      </p:ext>
    </p:extLst>
  </p:cm>
  <p:cm authorId="1" dt="2020-06-08T17:10:34.418" idx="11">
    <p:pos x="146" y="146"/>
    <p:text>通过遍历Mt.Gox中所有交易，我们可以得到各个账户与各个地址之间的置信度，对任意bitcoin地址，哪个Mt.Gox账户与其置信度最高，我们就认为该地址属于这个账户。没有匹配到或置信度最高的不知一个则不分配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4211593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51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Final Presentation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72288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基础背景</a:t>
            </a: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数据准备</a:t>
            </a: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数据处理</a:t>
            </a: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网络去匿名化</a:t>
            </a:r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进一步讨论</a:t>
            </a:r>
          </a:p>
        </p:txBody>
      </p:sp>
    </p:spTree>
    <p:extLst>
      <p:ext uri="{BB962C8B-B14F-4D97-AF65-F5344CB8AC3E}">
        <p14:creationId xmlns:p14="http://schemas.microsoft.com/office/powerpoint/2010/main" val="37829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数据处理</a:t>
            </a:r>
          </a:p>
        </p:txBody>
      </p:sp>
      <p:sp>
        <p:nvSpPr>
          <p:cNvPr id="3" name="内容占位符 4">
            <a:extLst>
              <a:ext uri="{FF2B5EF4-FFF2-40B4-BE49-F238E27FC236}">
                <a16:creationId xmlns:a16="http://schemas.microsoft.com/office/drawing/2014/main" id="{21D7026E-C763-47D3-812F-28616171D8FD}"/>
              </a:ext>
            </a:extLst>
          </p:cNvPr>
          <p:cNvSpPr txBox="1">
            <a:spLocks/>
          </p:cNvSpPr>
          <p:nvPr/>
        </p:nvSpPr>
        <p:spPr>
          <a:xfrm>
            <a:off x="494026" y="2000472"/>
            <a:ext cx="8372163" cy="39356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/>
              <a:t>区块链交易</a:t>
            </a:r>
            <a:endParaRPr lang="en-US" altLang="zh-CN" sz="2000" b="1" dirty="0"/>
          </a:p>
          <a:p>
            <a:pPr marL="800100" lvl="1" indent="-342900">
              <a:buAutoNum type="arabicPeriod"/>
            </a:pPr>
            <a:r>
              <a:rPr lang="zh-CN" altLang="en-US" sz="1600" dirty="0"/>
              <a:t>从</a:t>
            </a:r>
            <a:r>
              <a:rPr lang="en-US" altLang="zh-CN" sz="1600" dirty="0"/>
              <a:t>blkxxxxx.dat</a:t>
            </a:r>
            <a:r>
              <a:rPr lang="zh-CN" altLang="en-US" sz="1600" dirty="0"/>
              <a:t>文件中读取：</a:t>
            </a:r>
            <a:r>
              <a:rPr lang="en-US" altLang="zh-CN" sz="1600" dirty="0"/>
              <a:t>block</a:t>
            </a:r>
            <a:r>
              <a:rPr lang="zh-CN" altLang="en-US" sz="1600" dirty="0"/>
              <a:t>上链时间，</a:t>
            </a:r>
            <a:r>
              <a:rPr lang="en-US" altLang="zh-CN" sz="1600" dirty="0"/>
              <a:t>Transaction</a:t>
            </a:r>
            <a:r>
              <a:rPr lang="zh-CN" altLang="en-US" sz="1600" dirty="0"/>
              <a:t>中的</a:t>
            </a:r>
            <a:r>
              <a:rPr lang="en-US" altLang="zh-CN" sz="1600" dirty="0"/>
              <a:t>input</a:t>
            </a:r>
            <a:r>
              <a:rPr lang="zh-CN" altLang="en-US" sz="1600" dirty="0"/>
              <a:t>，</a:t>
            </a:r>
            <a:r>
              <a:rPr lang="en-US" altLang="zh-CN" sz="1600" dirty="0"/>
              <a:t>output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zh-CN" altLang="en-US" sz="1600" dirty="0"/>
              <a:t>在</a:t>
            </a:r>
            <a:r>
              <a:rPr lang="en-US" altLang="zh-CN" sz="1600" dirty="0"/>
              <a:t>input</a:t>
            </a:r>
            <a:r>
              <a:rPr lang="zh-CN" altLang="en-US" sz="1600" dirty="0"/>
              <a:t>中读取</a:t>
            </a:r>
            <a:r>
              <a:rPr lang="en-US" altLang="zh-CN" sz="1600" dirty="0"/>
              <a:t>previous hash</a:t>
            </a:r>
            <a:r>
              <a:rPr lang="zh-CN" altLang="en-US" sz="1600" dirty="0"/>
              <a:t>，</a:t>
            </a:r>
            <a:r>
              <a:rPr lang="en-US" altLang="zh-CN" sz="1600" dirty="0"/>
              <a:t>output</a:t>
            </a:r>
            <a:r>
              <a:rPr lang="zh-CN" altLang="en-US" sz="1600" dirty="0"/>
              <a:t>中读取</a:t>
            </a:r>
            <a:r>
              <a:rPr lang="en-US" altLang="zh-CN" sz="1600" dirty="0"/>
              <a:t>value</a:t>
            </a:r>
            <a:r>
              <a:rPr lang="zh-CN" altLang="en-US" sz="1600" dirty="0"/>
              <a:t>，公钥</a:t>
            </a:r>
            <a:endParaRPr lang="en-US" altLang="zh-CN" sz="1600" dirty="0"/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zh-CN" altLang="en-US" sz="1600" dirty="0"/>
              <a:t>通过</a:t>
            </a:r>
            <a:r>
              <a:rPr lang="en-US" altLang="zh-CN" sz="1600" dirty="0"/>
              <a:t>previous hash</a:t>
            </a:r>
            <a:r>
              <a:rPr lang="zh-CN" altLang="en-US" sz="1600" dirty="0"/>
              <a:t>找到前一个交易，读取</a:t>
            </a:r>
            <a:r>
              <a:rPr lang="en-US" altLang="zh-CN" sz="1600" dirty="0"/>
              <a:t>output</a:t>
            </a:r>
            <a:r>
              <a:rPr lang="zh-CN" altLang="en-US" sz="1600" dirty="0"/>
              <a:t>中的</a:t>
            </a:r>
            <a:r>
              <a:rPr lang="en-US" altLang="zh-CN" sz="1600" dirty="0"/>
              <a:t>value</a:t>
            </a:r>
            <a:r>
              <a:rPr lang="zh-CN" altLang="en-US" sz="1600" dirty="0"/>
              <a:t>，公钥</a:t>
            </a:r>
            <a:endParaRPr lang="en-US" altLang="zh-CN" sz="1600" dirty="0"/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zh-CN" altLang="en-US" sz="1600" dirty="0"/>
              <a:t>由公钥推导出各</a:t>
            </a:r>
            <a:r>
              <a:rPr lang="en-US" altLang="zh-CN" sz="1600" dirty="0"/>
              <a:t>input</a:t>
            </a:r>
            <a:r>
              <a:rPr lang="zh-CN" altLang="en-US" sz="1600" dirty="0"/>
              <a:t>和</a:t>
            </a:r>
            <a:r>
              <a:rPr lang="en-US" altLang="zh-CN" sz="1600" dirty="0"/>
              <a:t>output</a:t>
            </a:r>
            <a:r>
              <a:rPr lang="zh-CN" altLang="en-US" sz="1600" dirty="0"/>
              <a:t>的地址</a:t>
            </a:r>
            <a:endParaRPr lang="en-US" altLang="zh-CN" sz="1600" dirty="0"/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zh-CN" altLang="en-US" sz="1600" dirty="0"/>
              <a:t>将上述信息保存为</a:t>
            </a:r>
            <a:r>
              <a:rPr lang="en-US" altLang="zh-CN" sz="1600" dirty="0"/>
              <a:t>json</a:t>
            </a:r>
            <a:r>
              <a:rPr lang="zh-CN" altLang="en-US" sz="1600" dirty="0"/>
              <a:t>格式</a:t>
            </a:r>
            <a:endParaRPr lang="en-US" altLang="zh-CN" sz="1600" dirty="0"/>
          </a:p>
          <a:p>
            <a:r>
              <a:rPr lang="en-US" altLang="zh-CN" sz="2000" b="1" dirty="0" err="1"/>
              <a:t>Mt.Gox</a:t>
            </a:r>
            <a:r>
              <a:rPr lang="zh-CN" altLang="en-US" sz="2000" b="1" dirty="0"/>
              <a:t>数据集</a:t>
            </a:r>
            <a:endParaRPr lang="en-US" altLang="zh-CN" sz="1600" b="1" dirty="0"/>
          </a:p>
          <a:p>
            <a:pPr lvl="1"/>
            <a:r>
              <a:rPr lang="zh-CN" altLang="en-US" sz="1600" dirty="0"/>
              <a:t>将时间格式转换成自</a:t>
            </a:r>
            <a:r>
              <a:rPr lang="en-US" altLang="zh-CN" sz="1600" dirty="0"/>
              <a:t>1970</a:t>
            </a:r>
            <a:r>
              <a:rPr lang="zh-CN" altLang="en-US" sz="1600" dirty="0"/>
              <a:t>年的时间，其他无需改变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20924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 noChangeAspect="1"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>
            <a:spLocks/>
          </p:cNvSpPr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基础背景</a:t>
            </a:r>
          </a:p>
        </p:txBody>
      </p:sp>
      <p:sp>
        <p:nvSpPr>
          <p:cNvPr id="13" name="Freeform 10"/>
          <p:cNvSpPr>
            <a:spLocks noChangeAspect="1"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数据准备</a:t>
            </a:r>
          </a:p>
        </p:txBody>
      </p:sp>
      <p:sp>
        <p:nvSpPr>
          <p:cNvPr id="18" name="Freeform 10"/>
          <p:cNvSpPr>
            <a:spLocks noChangeAspect="1"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数据处理</a:t>
            </a:r>
          </a:p>
        </p:txBody>
      </p:sp>
      <p:sp>
        <p:nvSpPr>
          <p:cNvPr id="23" name="Freeform 10"/>
          <p:cNvSpPr>
            <a:spLocks noChangeAspect="1"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网络去匿名化</a:t>
            </a:r>
          </a:p>
        </p:txBody>
      </p:sp>
      <p:sp>
        <p:nvSpPr>
          <p:cNvPr id="33" name="Freeform 10"/>
          <p:cNvSpPr>
            <a:spLocks noChangeAspect="1"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进一步讨论</a:t>
            </a:r>
          </a:p>
        </p:txBody>
      </p:sp>
    </p:spTree>
    <p:extLst>
      <p:ext uri="{BB962C8B-B14F-4D97-AF65-F5344CB8AC3E}">
        <p14:creationId xmlns:p14="http://schemas.microsoft.com/office/powerpoint/2010/main" val="126483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Mt.Gox</a:t>
            </a:r>
            <a:r>
              <a:rPr lang="zh-CN" altLang="en-US" dirty="0"/>
              <a:t>数据与收支网络匹配</a:t>
            </a:r>
            <a:endParaRPr lang="en-US" altLang="zh-CN" dirty="0"/>
          </a:p>
          <a:p>
            <a:pPr lvl="1"/>
            <a:r>
              <a:rPr lang="zh-CN" altLang="en-US" dirty="0"/>
              <a:t>数据选取：</a:t>
            </a:r>
            <a:r>
              <a:rPr lang="en-US" altLang="zh-CN" dirty="0"/>
              <a:t>2011.7.19</a:t>
            </a:r>
            <a:r>
              <a:rPr lang="zh-CN" altLang="en-US" dirty="0"/>
              <a:t>的数据</a:t>
            </a:r>
            <a:endParaRPr lang="en-US" altLang="zh-CN" dirty="0"/>
          </a:p>
          <a:p>
            <a:pPr lvl="1"/>
            <a:r>
              <a:rPr lang="zh-CN" altLang="en-US" dirty="0"/>
              <a:t>算法：</a:t>
            </a:r>
            <a:endParaRPr lang="en-US" altLang="zh-CN" dirty="0"/>
          </a:p>
          <a:p>
            <a:pPr marL="1257300" lvl="2" indent="-342900">
              <a:buAutoNum type="arabicPeriod"/>
            </a:pPr>
            <a:r>
              <a:rPr lang="zh-CN" altLang="en-US" dirty="0"/>
              <a:t>对于</a:t>
            </a:r>
            <a:r>
              <a:rPr lang="en-US" altLang="zh-CN" dirty="0" err="1"/>
              <a:t>Mt.Gox</a:t>
            </a:r>
            <a:r>
              <a:rPr lang="zh-CN" altLang="en-US" dirty="0"/>
              <a:t>数据集中的每一笔交易（</a:t>
            </a:r>
            <a:r>
              <a:rPr lang="en-US" altLang="zh-CN" dirty="0"/>
              <a:t>source</a:t>
            </a:r>
            <a:r>
              <a:rPr lang="zh-CN" altLang="en-US" dirty="0"/>
              <a:t>，</a:t>
            </a:r>
            <a:r>
              <a:rPr lang="en-US" altLang="zh-CN" dirty="0"/>
              <a:t>target</a:t>
            </a:r>
            <a:r>
              <a:rPr lang="zh-CN" altLang="en-US" dirty="0"/>
              <a:t>），在收支网络中寻找与该笔交易金额相同，且交易时间相差小于</a:t>
            </a:r>
            <a:r>
              <a:rPr lang="en-US" altLang="zh-CN" dirty="0"/>
              <a:t>6</a:t>
            </a:r>
            <a:r>
              <a:rPr lang="zh-CN" altLang="en-US" dirty="0"/>
              <a:t>个区块时间的交易（</a:t>
            </a:r>
            <a:r>
              <a:rPr lang="en-US" altLang="zh-CN" dirty="0"/>
              <a:t>input</a:t>
            </a:r>
            <a:r>
              <a:rPr lang="zh-CN" altLang="en-US" dirty="0"/>
              <a:t>，</a:t>
            </a:r>
            <a:r>
              <a:rPr lang="en-US" altLang="zh-CN" dirty="0"/>
              <a:t>output</a:t>
            </a:r>
            <a:r>
              <a:rPr lang="zh-CN" altLang="en-US" dirty="0"/>
              <a:t>），每找到这样的交易，就说明</a:t>
            </a:r>
            <a:r>
              <a:rPr lang="en-US" altLang="zh-CN" dirty="0"/>
              <a:t>source</a:t>
            </a:r>
            <a:r>
              <a:rPr lang="zh-CN" altLang="en-US" dirty="0"/>
              <a:t>和</a:t>
            </a:r>
            <a:r>
              <a:rPr lang="en-US" altLang="zh-CN" dirty="0"/>
              <a:t>input</a:t>
            </a:r>
            <a:r>
              <a:rPr lang="zh-CN" altLang="en-US" dirty="0"/>
              <a:t>，</a:t>
            </a:r>
            <a:r>
              <a:rPr lang="en-US" altLang="zh-CN" dirty="0"/>
              <a:t>target</a:t>
            </a:r>
            <a:r>
              <a:rPr lang="zh-CN" altLang="en-US" dirty="0"/>
              <a:t>和</a:t>
            </a:r>
            <a:r>
              <a:rPr lang="en-US" altLang="zh-CN" dirty="0"/>
              <a:t>output</a:t>
            </a:r>
            <a:r>
              <a:rPr lang="zh-CN" altLang="en-US" dirty="0"/>
              <a:t>可能属于同一用户，他们之间置信度</a:t>
            </a:r>
            <a:r>
              <a:rPr lang="en-US" altLang="zh-CN" dirty="0"/>
              <a:t>+1</a:t>
            </a:r>
          </a:p>
          <a:p>
            <a:pPr marL="1257300" lvl="2" indent="-342900">
              <a:buAutoNum type="arabicPeriod"/>
            </a:pPr>
            <a:r>
              <a:rPr lang="zh-CN" altLang="en-US" dirty="0"/>
              <a:t>遍历</a:t>
            </a:r>
            <a:r>
              <a:rPr lang="en-US" altLang="zh-CN" dirty="0" err="1"/>
              <a:t>Mt.Gox</a:t>
            </a:r>
            <a:r>
              <a:rPr lang="zh-CN" altLang="en-US" dirty="0"/>
              <a:t>中所有交易，得到各个账户与各个地址之间的置信度，对任意</a:t>
            </a:r>
            <a:r>
              <a:rPr lang="en-US" altLang="zh-CN" dirty="0"/>
              <a:t>bitcoin</a:t>
            </a:r>
            <a:r>
              <a:rPr lang="zh-CN" altLang="en-US" dirty="0"/>
              <a:t>地址，哪个</a:t>
            </a:r>
            <a:r>
              <a:rPr lang="en-US" altLang="zh-CN" dirty="0" err="1"/>
              <a:t>Mt.Gox</a:t>
            </a:r>
            <a:r>
              <a:rPr lang="zh-CN" altLang="en-US" dirty="0"/>
              <a:t>账户与其置信度最高，我们就认为该地址属于这个账户。没有匹配到或置信度最高的不知一个则不分配</a:t>
            </a:r>
            <a:endParaRPr lang="en-US" altLang="zh-CN" dirty="0"/>
          </a:p>
          <a:p>
            <a:pPr marL="1257300" lvl="2" indent="-342900">
              <a:buAutoNum type="arabicPeriod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网络去匿名化</a:t>
            </a:r>
          </a:p>
        </p:txBody>
      </p:sp>
    </p:spTree>
    <p:extLst>
      <p:ext uri="{BB962C8B-B14F-4D97-AF65-F5344CB8AC3E}">
        <p14:creationId xmlns:p14="http://schemas.microsoft.com/office/powerpoint/2010/main" val="61264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1257300" lvl="2" indent="-342900">
              <a:buAutoNum type="arabicPeriod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结果与分析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C43EF148-2868-4303-BDA3-223B87C5D4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130568"/>
              </p:ext>
            </p:extLst>
          </p:nvPr>
        </p:nvGraphicFramePr>
        <p:xfrm>
          <a:off x="84524" y="1623747"/>
          <a:ext cx="40200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D979F066-D4C0-41B5-B101-D17ADB541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577982"/>
              </p:ext>
            </p:extLst>
          </p:nvPr>
        </p:nvGraphicFramePr>
        <p:xfrm>
          <a:off x="3922699" y="16856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C95F4BB-EFEE-42F3-9695-211CA94FA387}"/>
              </a:ext>
            </a:extLst>
          </p:cNvPr>
          <p:cNvSpPr txBox="1"/>
          <p:nvPr/>
        </p:nvSpPr>
        <p:spPr>
          <a:xfrm>
            <a:off x="494026" y="4366947"/>
            <a:ext cx="3610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可以看到，</a:t>
            </a:r>
            <a:r>
              <a:rPr lang="en-US" altLang="zh-CN" dirty="0" err="1"/>
              <a:t>Mt.Gox</a:t>
            </a:r>
            <a:r>
              <a:rPr lang="zh-CN" altLang="en-US" dirty="0"/>
              <a:t>中</a:t>
            </a:r>
            <a:r>
              <a:rPr lang="en-US" altLang="zh-CN" dirty="0"/>
              <a:t>4</a:t>
            </a:r>
            <a:r>
              <a:rPr lang="zh-CN" altLang="en-US" dirty="0"/>
              <a:t>成的交易都匹配到了比特币网络中唯一的交易。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另外还有</a:t>
            </a:r>
            <a:r>
              <a:rPr lang="en-US" altLang="zh-CN" dirty="0"/>
              <a:t>3</a:t>
            </a:r>
            <a:r>
              <a:rPr lang="zh-CN" altLang="en-US" dirty="0"/>
              <a:t>成交易匹配到了不止一个交易，很可能是因为有很多整数</a:t>
            </a:r>
            <a:r>
              <a:rPr lang="en-US" altLang="zh-CN" dirty="0"/>
              <a:t>value</a:t>
            </a:r>
            <a:r>
              <a:rPr lang="zh-CN" altLang="en-US" dirty="0"/>
              <a:t>经常在交易中出现（如：</a:t>
            </a:r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10</a:t>
            </a:r>
            <a:r>
              <a:rPr lang="zh-CN" altLang="en-US" dirty="0"/>
              <a:t>，</a:t>
            </a:r>
            <a:r>
              <a:rPr lang="en-US" altLang="zh-CN" dirty="0"/>
              <a:t>100</a:t>
            </a:r>
            <a:r>
              <a:rPr lang="zh-CN" altLang="en-US" dirty="0"/>
              <a:t>等）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A8AEC6-FCC6-474B-AF2B-11E22F4C418D}"/>
              </a:ext>
            </a:extLst>
          </p:cNvPr>
          <p:cNvSpPr txBox="1"/>
          <p:nvPr/>
        </p:nvSpPr>
        <p:spPr>
          <a:xfrm>
            <a:off x="4619306" y="4366947"/>
            <a:ext cx="3732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通过完整算法，近六成地址得出了去匿名化结果。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其余未成功去匿名化的结果是由于</a:t>
            </a:r>
            <a:r>
              <a:rPr lang="en-US" altLang="zh-CN" dirty="0" err="1"/>
              <a:t>Mt.Gox</a:t>
            </a:r>
            <a:r>
              <a:rPr lang="zh-CN" altLang="en-US" dirty="0"/>
              <a:t>中的交易并没有涵盖所有交易，且有未匹配到地址的交易。</a:t>
            </a:r>
          </a:p>
        </p:txBody>
      </p:sp>
    </p:spTree>
    <p:extLst>
      <p:ext uri="{BB962C8B-B14F-4D97-AF65-F5344CB8AC3E}">
        <p14:creationId xmlns:p14="http://schemas.microsoft.com/office/powerpoint/2010/main" val="327222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基础背景</a:t>
            </a: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当前进展</a:t>
            </a:r>
            <a:endParaRPr lang="zh-CN" altLang="en-US" sz="2400" dirty="0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数据处理</a:t>
            </a: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网络去匿名化</a:t>
            </a:r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进一步讨论</a:t>
            </a:r>
          </a:p>
        </p:txBody>
      </p:sp>
    </p:spTree>
    <p:extLst>
      <p:ext uri="{BB962C8B-B14F-4D97-AF65-F5344CB8AC3E}">
        <p14:creationId xmlns:p14="http://schemas.microsoft.com/office/powerpoint/2010/main" val="2312849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3980604"/>
          </a:xfrm>
        </p:spPr>
        <p:txBody>
          <a:bodyPr>
            <a:normAutofit/>
          </a:bodyPr>
          <a:lstStyle/>
          <a:p>
            <a:endParaRPr lang="en-US" altLang="zh-CN" sz="2400" b="1" dirty="0"/>
          </a:p>
          <a:p>
            <a:r>
              <a:rPr lang="zh-CN" altLang="en-US" sz="2400" b="1" dirty="0"/>
              <a:t>可以以不同地址间交易数等作为依据，通过</a:t>
            </a:r>
            <a:r>
              <a:rPr lang="en-US" altLang="zh-CN" sz="2400" b="1" dirty="0"/>
              <a:t>k-means</a:t>
            </a:r>
            <a:r>
              <a:rPr lang="zh-CN" altLang="en-US" sz="2400" b="1" dirty="0"/>
              <a:t>等聚类算法对各地址进行聚类分析，观察去匿名化结果中属于同一个用户的地址是否在同一个簇中，从而分析去匿名化结果的有效性。</a:t>
            </a:r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下一步工作</a:t>
            </a:r>
          </a:p>
        </p:txBody>
      </p:sp>
    </p:spTree>
    <p:extLst>
      <p:ext uri="{BB962C8B-B14F-4D97-AF65-F5344CB8AC3E}">
        <p14:creationId xmlns:p14="http://schemas.microsoft.com/office/powerpoint/2010/main" val="356774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3348" y="181679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56405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比特币交易网络去匿名化研究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程明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7236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基础背景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22352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数据准备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841535" y="314349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数据处理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841535" y="406346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网络去匿名化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841535" y="4983444"/>
            <a:ext cx="843427" cy="443226"/>
            <a:chOff x="666810" y="2586037"/>
            <a:chExt cx="468000" cy="245937"/>
          </a:xfrm>
        </p:grpSpPr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34" name="文本框 3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进一步讨论</a:t>
            </a:r>
          </a:p>
        </p:txBody>
      </p:sp>
    </p:spTree>
    <p:extLst>
      <p:ext uri="{BB962C8B-B14F-4D97-AF65-F5344CB8AC3E}">
        <p14:creationId xmlns:p14="http://schemas.microsoft.com/office/powerpoint/2010/main" val="133791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基础背景</a:t>
            </a: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数据准备</a:t>
            </a: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数据处理</a:t>
            </a: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网络去匿名化</a:t>
            </a:r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进一步讨论</a:t>
            </a:r>
          </a:p>
        </p:txBody>
      </p:sp>
    </p:spTree>
    <p:extLst>
      <p:ext uri="{BB962C8B-B14F-4D97-AF65-F5344CB8AC3E}">
        <p14:creationId xmlns:p14="http://schemas.microsoft.com/office/powerpoint/2010/main" val="31175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177785" cy="49214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比特币使用的是化名系统，客观上提供了匿名性，但也被不法分子所利用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比特币并不能保证完全匿名，当比特币交易与现实世界产生联系时，有可能会泄露真实信息，这就为比特币去匿名化提供了突破口。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去匿名化的两种思路：</a:t>
            </a:r>
            <a:endParaRPr lang="en-US" altLang="zh-CN" sz="1600" dirty="0"/>
          </a:p>
          <a:p>
            <a:pPr lvl="1">
              <a:lnSpc>
                <a:spcPct val="150000"/>
              </a:lnSpc>
            </a:pPr>
            <a:r>
              <a:rPr lang="zh-CN" altLang="en-US" sz="1400" dirty="0"/>
              <a:t>网络层去匿名化</a:t>
            </a:r>
            <a:endParaRPr lang="en-US" altLang="zh-CN" sz="1400" dirty="0"/>
          </a:p>
          <a:p>
            <a:pPr lvl="1">
              <a:lnSpc>
                <a:spcPct val="150000"/>
              </a:lnSpc>
            </a:pPr>
            <a:r>
              <a:rPr lang="zh-CN" altLang="en-US" sz="1400" dirty="0"/>
              <a:t>应用层去匿名化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endParaRPr lang="en-US" altLang="zh-CN" sz="1600" dirty="0"/>
          </a:p>
          <a:p>
            <a:pPr>
              <a:lnSpc>
                <a:spcPct val="150000"/>
              </a:lnSpc>
            </a:pPr>
            <a:endParaRPr lang="en-US" altLang="zh-CN" sz="1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基础背景</a:t>
            </a:r>
          </a:p>
        </p:txBody>
      </p:sp>
    </p:spTree>
    <p:extLst>
      <p:ext uri="{BB962C8B-B14F-4D97-AF65-F5344CB8AC3E}">
        <p14:creationId xmlns:p14="http://schemas.microsoft.com/office/powerpoint/2010/main" val="268474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177785" cy="50224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基于上述的原因，对比特币交易去匿名化来打击使用比特币进行的违法犯罪行为就变 得迫在眉睫。本次</a:t>
            </a:r>
            <a:r>
              <a:rPr lang="en-US" altLang="zh-CN" sz="1600" dirty="0"/>
              <a:t>project</a:t>
            </a:r>
            <a:r>
              <a:rPr lang="zh-CN" altLang="en-US" sz="1600" dirty="0"/>
              <a:t>就是对比特币交易网络的去匿名化进行初步的研究分析。大致包括如下内容：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获取比特币的交易数据</a:t>
            </a:r>
            <a:r>
              <a:rPr lang="zh-CN" altLang="en-US" sz="1600" dirty="0"/>
              <a:t>，从区块链中提取有用的节点与边的信息，构建比特币交易网络（如收支交易网络），分析其中的演化特征。这部分数据可以通过下载全节点数据获得。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从一些平台（如</a:t>
            </a:r>
            <a:r>
              <a:rPr lang="en-US" altLang="zh-CN" sz="1600" b="1" dirty="0" err="1"/>
              <a:t>Mt.Gox</a:t>
            </a:r>
            <a:r>
              <a:rPr lang="zh-CN" altLang="en-US" sz="1600" b="1" dirty="0"/>
              <a:t>）获取一些已经泄露的交易数据</a:t>
            </a:r>
            <a:r>
              <a:rPr lang="zh-CN" altLang="en-US" sz="1600" dirty="0"/>
              <a:t>，通过特定算法将其与上面的</a:t>
            </a:r>
            <a:r>
              <a:rPr lang="zh-CN" altLang="en-US" sz="1600" b="1" dirty="0"/>
              <a:t>收支交易网络对比和匹配</a:t>
            </a:r>
            <a:r>
              <a:rPr lang="zh-CN" altLang="en-US" sz="1600" dirty="0"/>
              <a:t>，找到这些用户所拥有的比特币地址，进一步分析这些地址组成的交易网络的特点。</a:t>
            </a:r>
            <a:endParaRPr lang="en-US" altLang="zh-CN" sz="1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具体实施</a:t>
            </a:r>
          </a:p>
        </p:txBody>
      </p:sp>
    </p:spTree>
    <p:extLst>
      <p:ext uri="{BB962C8B-B14F-4D97-AF65-F5344CB8AC3E}">
        <p14:creationId xmlns:p14="http://schemas.microsoft.com/office/powerpoint/2010/main" val="363227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基础背景</a:t>
            </a: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数据准备</a:t>
            </a: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数据处理</a:t>
            </a: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网络去匿名化</a:t>
            </a:r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进一步讨论</a:t>
            </a:r>
          </a:p>
        </p:txBody>
      </p:sp>
    </p:spTree>
    <p:extLst>
      <p:ext uri="{BB962C8B-B14F-4D97-AF65-F5344CB8AC3E}">
        <p14:creationId xmlns:p14="http://schemas.microsoft.com/office/powerpoint/2010/main" val="428108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7892971" cy="4921498"/>
          </a:xfrm>
        </p:spPr>
        <p:txBody>
          <a:bodyPr>
            <a:normAutofit/>
          </a:bodyPr>
          <a:lstStyle/>
          <a:p>
            <a:r>
              <a:rPr lang="en-US" altLang="zh-CN" b="1" dirty="0"/>
              <a:t>Bitcoin</a:t>
            </a:r>
            <a:r>
              <a:rPr lang="zh-CN" altLang="en-US" b="1" dirty="0"/>
              <a:t>交易数据</a:t>
            </a:r>
            <a:endParaRPr lang="en-US" altLang="zh-CN" b="1" dirty="0"/>
          </a:p>
          <a:p>
            <a:pPr lvl="1"/>
            <a:r>
              <a:rPr lang="zh-CN" altLang="en-US" b="1" dirty="0"/>
              <a:t>获取方式：下载比特币钱包，自动下载全节点数据</a:t>
            </a:r>
            <a:endParaRPr lang="en-US" altLang="zh-CN" b="1" dirty="0"/>
          </a:p>
          <a:p>
            <a:pPr lvl="1"/>
            <a:r>
              <a:rPr lang="zh-CN" altLang="en-US" b="1" dirty="0"/>
              <a:t>数据格式：</a:t>
            </a:r>
            <a:r>
              <a:rPr lang="en-US" altLang="zh-CN" b="1" dirty="0"/>
              <a:t>blkxxxxx.dat</a:t>
            </a:r>
          </a:p>
          <a:p>
            <a:pPr lvl="2"/>
            <a:r>
              <a:rPr lang="zh-CN" altLang="en-US" b="1" dirty="0"/>
              <a:t>格式：具体见官方文档</a:t>
            </a:r>
            <a:endParaRPr lang="en-US" altLang="zh-CN" b="1" dirty="0"/>
          </a:p>
          <a:p>
            <a:pPr lvl="2"/>
            <a:endParaRPr lang="en-US" altLang="zh-CN" b="1" dirty="0"/>
          </a:p>
          <a:p>
            <a:pPr lvl="2"/>
            <a:endParaRPr lang="en-US" altLang="zh-CN" b="1" dirty="0"/>
          </a:p>
          <a:p>
            <a:pPr lvl="2"/>
            <a:endParaRPr lang="en-US" altLang="zh-CN" b="1" dirty="0"/>
          </a:p>
          <a:p>
            <a:pPr lvl="2"/>
            <a:endParaRPr lang="en-US" altLang="zh-CN" b="1" dirty="0"/>
          </a:p>
          <a:p>
            <a:pPr lvl="2"/>
            <a:endParaRPr lang="en-US" altLang="zh-CN" b="1" dirty="0"/>
          </a:p>
          <a:p>
            <a:pPr lvl="2"/>
            <a:endParaRPr lang="en-US" altLang="zh-CN" b="1" dirty="0"/>
          </a:p>
          <a:p>
            <a:pPr lvl="1"/>
            <a:r>
              <a:rPr lang="zh-CN" altLang="en-US" b="1" dirty="0"/>
              <a:t>另外也可以通过</a:t>
            </a:r>
            <a:r>
              <a:rPr lang="en-US" altLang="zh-CN" b="1" dirty="0"/>
              <a:t>API</a:t>
            </a:r>
            <a:r>
              <a:rPr lang="zh-CN" altLang="en-US" b="1" dirty="0"/>
              <a:t>获取</a:t>
            </a:r>
            <a:r>
              <a:rPr lang="en-US" altLang="zh-CN" b="1" dirty="0"/>
              <a:t>json</a:t>
            </a:r>
            <a:r>
              <a:rPr lang="zh-CN" altLang="en-US" b="1" dirty="0"/>
              <a:t>格式的交易数据</a:t>
            </a:r>
            <a:endParaRPr lang="en-US" altLang="zh-CN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数据获取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C19209-4E5C-4B99-8EEB-BF5EA322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0" y="3219346"/>
            <a:ext cx="6652441" cy="21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7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7892971" cy="4921498"/>
          </a:xfrm>
        </p:spPr>
        <p:txBody>
          <a:bodyPr>
            <a:normAutofit/>
          </a:bodyPr>
          <a:lstStyle/>
          <a:p>
            <a:r>
              <a:rPr lang="en-US" altLang="zh-CN" b="1" dirty="0" err="1"/>
              <a:t>Mt.Gox</a:t>
            </a:r>
            <a:r>
              <a:rPr lang="en-US" altLang="zh-CN" b="1" dirty="0"/>
              <a:t> leaked</a:t>
            </a:r>
            <a:r>
              <a:rPr lang="zh-CN" altLang="en-US" b="1" dirty="0"/>
              <a:t>数据集</a:t>
            </a:r>
            <a:endParaRPr lang="en-US" altLang="zh-CN" b="1" dirty="0"/>
          </a:p>
          <a:p>
            <a:pPr lvl="1"/>
            <a:r>
              <a:rPr lang="zh-CN" altLang="en-US" b="1" dirty="0"/>
              <a:t>获取方式：各数据集网站（如：</a:t>
            </a:r>
            <a:r>
              <a:rPr lang="en-US" altLang="zh-CN" b="1" dirty="0" err="1"/>
              <a:t>kaggle</a:t>
            </a:r>
            <a:r>
              <a:rPr lang="zh-CN" altLang="en-US" b="1" dirty="0">
                <a:sym typeface="Wingdings" panose="05000000000000000000" pitchFamily="2" charset="2"/>
              </a:rPr>
              <a:t>）</a:t>
            </a:r>
            <a:endParaRPr lang="en-US" altLang="zh-CN" b="1" dirty="0"/>
          </a:p>
          <a:p>
            <a:pPr lvl="1"/>
            <a:r>
              <a:rPr lang="zh-CN" altLang="en-US" b="1" dirty="0"/>
              <a:t>数据格式：</a:t>
            </a:r>
            <a:endParaRPr lang="en-US" altLang="zh-CN" b="1" dirty="0"/>
          </a:p>
          <a:p>
            <a:pPr lvl="2"/>
            <a:r>
              <a:rPr lang="en-US" altLang="zh-CN" b="1" dirty="0"/>
              <a:t>.csv</a:t>
            </a:r>
            <a:r>
              <a:rPr lang="zh-CN" altLang="en-US" b="1" dirty="0"/>
              <a:t>文件</a:t>
            </a:r>
            <a:endParaRPr lang="en-US" altLang="zh-CN" b="1" dirty="0"/>
          </a:p>
          <a:p>
            <a:pPr lvl="2"/>
            <a:r>
              <a:rPr lang="zh-CN" altLang="en-US" b="1" dirty="0"/>
              <a:t>格式：</a:t>
            </a:r>
            <a:endParaRPr lang="en-US" altLang="zh-CN" b="1" dirty="0"/>
          </a:p>
          <a:p>
            <a:pPr lvl="2"/>
            <a:endParaRPr lang="en-US" altLang="zh-CN" b="1" dirty="0"/>
          </a:p>
          <a:p>
            <a:pPr lvl="2"/>
            <a:endParaRPr lang="en-US" altLang="zh-CN" b="1" dirty="0"/>
          </a:p>
          <a:p>
            <a:pPr lvl="2"/>
            <a:endParaRPr lang="en-US" altLang="zh-CN" b="1" dirty="0"/>
          </a:p>
          <a:p>
            <a:pPr lvl="2"/>
            <a:endParaRPr lang="en-US" altLang="zh-CN" b="1" dirty="0"/>
          </a:p>
          <a:p>
            <a:pPr marL="914400" lvl="2" indent="0">
              <a:buNone/>
            </a:pPr>
            <a:endParaRPr lang="en-US" altLang="zh-CN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数据获取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911857-9C98-4D23-84C4-BF4EE8D9B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" y="3757566"/>
            <a:ext cx="7779895" cy="12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3351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2589</TotalTime>
  <Words>836</Words>
  <Application>Microsoft Office PowerPoint</Application>
  <PresentationFormat>全屏显示(4:3)</PresentationFormat>
  <Paragraphs>142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Calibri</vt:lpstr>
      <vt:lpstr>2016-VI主题</vt:lpstr>
      <vt:lpstr>Final Presentation</vt:lpstr>
      <vt:lpstr>比特币交易网络去匿名化研究</vt:lpstr>
      <vt:lpstr>目录 Contents</vt:lpstr>
      <vt:lpstr>目录 Contents</vt:lpstr>
      <vt:lpstr>基础背景</vt:lpstr>
      <vt:lpstr>具体实施</vt:lpstr>
      <vt:lpstr>目录 Contents</vt:lpstr>
      <vt:lpstr>数据获取</vt:lpstr>
      <vt:lpstr>数据获取</vt:lpstr>
      <vt:lpstr>目录 Contents</vt:lpstr>
      <vt:lpstr>数据处理</vt:lpstr>
      <vt:lpstr>目录 Contents</vt:lpstr>
      <vt:lpstr>网络去匿名化</vt:lpstr>
      <vt:lpstr>结果与分析</vt:lpstr>
      <vt:lpstr>目录 Contents</vt:lpstr>
      <vt:lpstr>下一步工作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M. Cheng</cp:lastModifiedBy>
  <cp:revision>119</cp:revision>
  <dcterms:created xsi:type="dcterms:W3CDTF">2016-01-21T16:32:22Z</dcterms:created>
  <dcterms:modified xsi:type="dcterms:W3CDTF">2020-06-08T09:45:10Z</dcterms:modified>
</cp:coreProperties>
</file>