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8" r:id="rId2"/>
    <p:sldId id="262" r:id="rId3"/>
    <p:sldId id="261" r:id="rId4"/>
    <p:sldId id="264" r:id="rId5"/>
    <p:sldId id="265" r:id="rId6"/>
    <p:sldId id="266" r:id="rId7"/>
    <p:sldId id="267" r:id="rId8"/>
    <p:sldId id="268" r:id="rId9"/>
    <p:sldId id="269" r:id="rId10"/>
    <p:sldId id="270" r:id="rId11"/>
    <p:sldId id="271"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1382" y="67"/>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628650" y="4149566"/>
            <a:ext cx="7886700" cy="899510"/>
          </a:xfrm>
          <a:prstGeom prst="rect">
            <a:avLst/>
          </a:prstGeom>
        </p:spPr>
        <p:txBody>
          <a:bodyPr anchor="ctr">
            <a:noAutofit/>
          </a:bodyPr>
          <a:lstStyle>
            <a:lvl1pPr algn="ctr">
              <a:defRPr sz="4800" b="1">
                <a:solidFill>
                  <a:schemeClr val="bg1"/>
                </a:solidFill>
                <a:latin typeface="+mj-ea"/>
                <a:ea typeface="+mj-ea"/>
              </a:defRPr>
            </a:lvl1pPr>
          </a:lstStyle>
          <a:p>
            <a:r>
              <a:rPr lang="zh-CN" altLang="en-US"/>
              <a:t>单击此处编辑母版标题样式</a:t>
            </a:r>
            <a:endParaRPr lang="zh-CN" altLang="en-US" dirty="0"/>
          </a:p>
        </p:txBody>
      </p:sp>
      <p:sp>
        <p:nvSpPr>
          <p:cNvPr id="6" name="副标题 2"/>
          <p:cNvSpPr>
            <a:spLocks noGrp="1"/>
          </p:cNvSpPr>
          <p:nvPr>
            <p:ph type="subTitle" idx="1"/>
          </p:nvPr>
        </p:nvSpPr>
        <p:spPr>
          <a:xfrm>
            <a:off x="628650" y="5114029"/>
            <a:ext cx="7886700" cy="604299"/>
          </a:xfrm>
        </p:spPr>
        <p:txBody>
          <a:bodyPr anchor="ctr">
            <a:noAutofit/>
          </a:bodyPr>
          <a:lstStyle>
            <a:lvl1pPr algn="ctr">
              <a:defRPr lang="zh-CN" altLang="en-US" sz="2400" b="0">
                <a:solidFill>
                  <a:schemeClr val="bg1"/>
                </a:solidFill>
                <a:latin typeface="+mn-ea"/>
                <a:cs typeface="+mj-cs"/>
              </a:defRPr>
            </a:lvl1pPr>
          </a:lstStyle>
          <a:p>
            <a:pPr lvl="0" algn="ctr">
              <a:lnSpc>
                <a:spcPct val="90000"/>
              </a:lnSpc>
              <a:spcBef>
                <a:spcPct val="0"/>
              </a:spcBef>
              <a:buNone/>
            </a:pPr>
            <a:r>
              <a:rPr lang="zh-CN" altLang="en-US"/>
              <a:t>单击此处编辑母版副标题样式</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8" t="172" r="40" b="-12"/>
          <a:stretch/>
        </p:blipFill>
        <p:spPr>
          <a:xfrm>
            <a:off x="0" y="0"/>
            <a:ext cx="9144000" cy="3899805"/>
          </a:xfrm>
          <a:prstGeom prst="rect">
            <a:avLst/>
          </a:prstGeom>
          <a:ln>
            <a:noFill/>
          </a:ln>
        </p:spPr>
      </p:pic>
      <p:cxnSp>
        <p:nvCxnSpPr>
          <p:cNvPr id="9" name="直接连接符 8"/>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489643"/>
      </p:ext>
    </p:extLst>
  </p:cSld>
  <p:clrMapOvr>
    <a:masterClrMapping/>
  </p:clrMapOvr>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0" y="0"/>
            <a:ext cx="9144793" cy="664522"/>
          </a:xfrm>
          <a:prstGeom prst="rect">
            <a:avLst/>
          </a:prstGeom>
        </p:spPr>
      </p:pic>
      <p:sp>
        <p:nvSpPr>
          <p:cNvPr id="15" name="矩形 14"/>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7" name="矩形 16"/>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pPr/>
              <a:t>‹#›</a:t>
            </a:fld>
            <a:endParaRPr lang="en-US" altLang="zh-CN"/>
          </a:p>
        </p:txBody>
      </p:sp>
      <p:pic>
        <p:nvPicPr>
          <p:cNvPr id="8" name="图片 7"/>
          <p:cNvPicPr>
            <a:picLocks noChangeAspect="1"/>
          </p:cNvPicPr>
          <p:nvPr/>
        </p:nvPicPr>
        <p:blipFill>
          <a:blip r:embed="rId2"/>
          <a:stretch>
            <a:fillRect/>
          </a:stretch>
        </p:blipFill>
        <p:spPr>
          <a:xfrm>
            <a:off x="0" y="0"/>
            <a:ext cx="9144793" cy="664522"/>
          </a:xfrm>
          <a:prstGeom prst="rect">
            <a:avLst/>
          </a:prstGeom>
        </p:spPr>
      </p:pic>
      <p:sp>
        <p:nvSpPr>
          <p:cNvPr id="9" name="矩形 8"/>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1" name="矩形 10"/>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235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两栏">
    <p:spTree>
      <p:nvGrpSpPr>
        <p:cNvPr id="1" name=""/>
        <p:cNvGrpSpPr/>
        <p:nvPr/>
      </p:nvGrpSpPr>
      <p:grpSpPr>
        <a:xfrm>
          <a:off x="0" y="0"/>
          <a:ext cx="0" cy="0"/>
          <a:chOff x="0" y="0"/>
          <a:chExt cx="0" cy="0"/>
        </a:xfrm>
      </p:grpSpPr>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 name="标题 1"/>
          <p:cNvSpPr>
            <a:spLocks noGrp="1"/>
          </p:cNvSpPr>
          <p:nvPr>
            <p:ph type="title"/>
          </p:nvPr>
        </p:nvSpPr>
        <p:spPr>
          <a:xfrm>
            <a:off x="262393" y="975600"/>
            <a:ext cx="8556169"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p>
        </p:txBody>
      </p:sp>
    </p:spTree>
    <p:extLst>
      <p:ext uri="{BB962C8B-B14F-4D97-AF65-F5344CB8AC3E}">
        <p14:creationId xmlns:p14="http://schemas.microsoft.com/office/powerpoint/2010/main" val="1942321589"/>
      </p:ext>
    </p:extLst>
  </p:cSld>
  <p:clrMapOvr>
    <a:masterClrMapping/>
  </p:clrMapOvr>
  <p:extLst mod="1">
    <p:ext uri="{DCECCB84-F9BA-43D5-87BE-67443E8EF086}">
      <p15:sldGuideLst xmlns:p15="http://schemas.microsoft.com/office/powerpoint/2012/main">
        <p15:guide id="1" pos="2880">
          <p15:clr>
            <a:srgbClr val="FBAE40"/>
          </p15:clr>
        </p15:guide>
        <p15:guide id="3" pos="1620">
          <p15:clr>
            <a:srgbClr val="FBAE40"/>
          </p15:clr>
        </p15:guide>
        <p15:guide id="4"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两栏-有页码">
    <p:spTree>
      <p:nvGrpSpPr>
        <p:cNvPr id="1" name=""/>
        <p:cNvGrpSpPr/>
        <p:nvPr/>
      </p:nvGrpSpPr>
      <p:grpSpPr>
        <a:xfrm>
          <a:off x="0" y="0"/>
          <a:ext cx="0" cy="0"/>
          <a:chOff x="0" y="0"/>
          <a:chExt cx="0" cy="0"/>
        </a:xfrm>
      </p:grpSpPr>
      <p:pic>
        <p:nvPicPr>
          <p:cNvPr id="20" name="图片 19"/>
          <p:cNvPicPr>
            <a:picLocks noChangeAspect="1"/>
          </p:cNvPicPr>
          <p:nvPr/>
        </p:nvPicPr>
        <p:blipFill>
          <a:blip r:embed="rId2"/>
          <a:stretch>
            <a:fillRect/>
          </a:stretch>
        </p:blipFill>
        <p:spPr>
          <a:xfrm>
            <a:off x="0" y="1231682"/>
            <a:ext cx="9144000" cy="332713"/>
          </a:xfrm>
          <a:prstGeom prst="rect">
            <a:avLst/>
          </a:prstGeom>
        </p:spPr>
      </p:pic>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sp>
        <p:nvSpPr>
          <p:cNvPr id="2" name="标题 1"/>
          <p:cNvSpPr>
            <a:spLocks noGrp="1"/>
          </p:cNvSpPr>
          <p:nvPr>
            <p:ph type="title"/>
          </p:nvPr>
        </p:nvSpPr>
        <p:spPr>
          <a:xfrm>
            <a:off x="262393" y="975600"/>
            <a:ext cx="8566445"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endParaRPr lang="zh-CN" altLang="en-US" dirty="0"/>
          </a:p>
        </p:txBody>
      </p:sp>
      <p:pic>
        <p:nvPicPr>
          <p:cNvPr id="8" name="图片 7"/>
          <p:cNvPicPr>
            <a:picLocks noChangeAspect="1"/>
          </p:cNvPicPr>
          <p:nvPr/>
        </p:nvPicPr>
        <p:blipFill>
          <a:blip r:embed="rId2"/>
          <a:stretch>
            <a:fillRect/>
          </a:stretch>
        </p:blipFill>
        <p:spPr>
          <a:xfrm>
            <a:off x="0" y="1231682"/>
            <a:ext cx="9144000" cy="332713"/>
          </a:xfrm>
          <a:prstGeom prst="rect">
            <a:avLst/>
          </a:prstGeom>
        </p:spPr>
      </p:pic>
    </p:spTree>
    <p:extLst>
      <p:ext uri="{BB962C8B-B14F-4D97-AF65-F5344CB8AC3E}">
        <p14:creationId xmlns:p14="http://schemas.microsoft.com/office/powerpoint/2010/main" val="4007102441"/>
      </p:ext>
    </p:extLst>
  </p:cSld>
  <p:clrMapOvr>
    <a:masterClrMapping/>
  </p:clrMapOvr>
  <p:extLst mod="1">
    <p:ext uri="{DCECCB84-F9BA-43D5-87BE-67443E8EF086}">
      <p15:sldGuideLst xmlns:p15="http://schemas.microsoft.com/office/powerpoint/2012/main">
        <p15:guide id="1" pos="2880">
          <p15:clr>
            <a:srgbClr val="FBAE40"/>
          </p15:clr>
        </p15:guide>
        <p15:guide id="2" pos="5193">
          <p15:clr>
            <a:srgbClr val="FBAE40"/>
          </p15:clr>
        </p15:guide>
        <p15:guide id="5" pos="1620">
          <p15:clr>
            <a:srgbClr val="FBAE40"/>
          </p15:clr>
        </p15:guide>
        <p15:guide id="6" pos="2921">
          <p15:clr>
            <a:srgbClr val="FBAE40"/>
          </p15:clr>
        </p15:guide>
        <p15:guide id="7" pos="2160">
          <p15:clr>
            <a:srgbClr val="FBAE40"/>
          </p15:clr>
        </p15:guide>
        <p15:guide id="8" pos="38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pic>
        <p:nvPicPr>
          <p:cNvPr id="19" name="图片 18"/>
          <p:cNvPicPr>
            <a:picLocks noChangeAspect="1"/>
          </p:cNvPicPr>
          <p:nvPr/>
        </p:nvPicPr>
        <p:blipFill>
          <a:blip r:embed="rId2"/>
          <a:stretch>
            <a:fillRect/>
          </a:stretch>
        </p:blipFill>
        <p:spPr>
          <a:xfrm>
            <a:off x="0" y="0"/>
            <a:ext cx="9144793" cy="664522"/>
          </a:xfrm>
          <a:prstGeom prst="rect">
            <a:avLst/>
          </a:prstGeom>
        </p:spPr>
      </p:pic>
      <p:sp>
        <p:nvSpPr>
          <p:cNvPr id="20" name="矩形 1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2" name="矩形 21"/>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stretch>
            <a:fillRect/>
          </a:stretch>
        </p:blipFill>
        <p:spPr>
          <a:xfrm>
            <a:off x="0" y="0"/>
            <a:ext cx="9144793" cy="664522"/>
          </a:xfrm>
          <a:prstGeom prst="rect">
            <a:avLst/>
          </a:prstGeom>
        </p:spPr>
      </p:pic>
      <p:sp>
        <p:nvSpPr>
          <p:cNvPr id="13" name="矩形 12"/>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5" name="矩形 14"/>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9475642"/>
      </p:ext>
    </p:extLst>
  </p:cSld>
  <p:clrMapOvr>
    <a:masterClrMapping/>
  </p:clrMapOvr>
  <p:extLst mod="1">
    <p:ext uri="{DCECCB84-F9BA-43D5-87BE-67443E8EF086}">
      <p15:sldGuideLst xmlns:p15="http://schemas.microsoft.com/office/powerpoint/2012/main">
        <p15:guide id="1" pos="2880">
          <p15:clr>
            <a:srgbClr val="FBAE40"/>
          </p15:clr>
        </p15:guide>
        <p15:guide id="3" pos="1620">
          <p15:clr>
            <a:srgbClr val="FBAE40"/>
          </p15:clr>
        </p15:guide>
        <p15:guide id="4"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0" y="0"/>
            <a:ext cx="9144793" cy="664522"/>
          </a:xfrm>
          <a:prstGeom prst="rect">
            <a:avLst/>
          </a:prstGeom>
        </p:spPr>
      </p:pic>
      <p:sp>
        <p:nvSpPr>
          <p:cNvPr id="22" name="矩形 21"/>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4" name="矩形 23"/>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pic>
        <p:nvPicPr>
          <p:cNvPr id="13" name="图片 12"/>
          <p:cNvPicPr>
            <a:picLocks noChangeAspect="1"/>
          </p:cNvPicPr>
          <p:nvPr/>
        </p:nvPicPr>
        <p:blipFill>
          <a:blip r:embed="rId2"/>
          <a:stretch>
            <a:fillRect/>
          </a:stretch>
        </p:blipFill>
        <p:spPr>
          <a:xfrm>
            <a:off x="0" y="0"/>
            <a:ext cx="9144793" cy="664522"/>
          </a:xfrm>
          <a:prstGeom prst="rect">
            <a:avLst/>
          </a:prstGeom>
        </p:spPr>
      </p:pic>
      <p:sp>
        <p:nvSpPr>
          <p:cNvPr id="14" name="矩形 13"/>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9" name="矩形 18"/>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1306052"/>
      </p:ext>
    </p:extLst>
  </p:cSld>
  <p:clrMapOvr>
    <a:masterClrMapping/>
  </p:clrMapOvr>
  <p:extLst mod="1">
    <p:ext uri="{DCECCB84-F9BA-43D5-87BE-67443E8EF086}">
      <p15:sldGuideLst xmlns:p15="http://schemas.microsoft.com/office/powerpoint/2012/main">
        <p15:guide id="1" pos="2880">
          <p15:clr>
            <a:srgbClr val="FBAE40"/>
          </p15:clr>
        </p15:guide>
        <p15:guide id="2" pos="5193">
          <p15:clr>
            <a:srgbClr val="FBAE40"/>
          </p15:clr>
        </p15:guide>
        <p15:guide id="5" pos="1620">
          <p15:clr>
            <a:srgbClr val="FBAE40"/>
          </p15:clr>
        </p15:guide>
        <p15:guide id="6" pos="2921">
          <p15:clr>
            <a:srgbClr val="FBAE40"/>
          </p15:clr>
        </p15:guide>
        <p15:guide id="7" pos="2160">
          <p15:clr>
            <a:srgbClr val="FBAE40"/>
          </p15:clr>
        </p15:guide>
        <p15:guide id="8" pos="389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469123" y="4006448"/>
            <a:ext cx="8325019" cy="1114192"/>
          </a:xfrm>
          <a:prstGeom prst="rect">
            <a:avLst/>
          </a:prstGeom>
        </p:spPr>
        <p:txBody>
          <a:bodyPr anchor="ctr">
            <a:noAutofit/>
          </a:bodyPr>
          <a:lstStyle>
            <a:lvl1pPr algn="l">
              <a:lnSpc>
                <a:spcPct val="100000"/>
              </a:lnSpc>
              <a:defRPr sz="4000" b="1">
                <a:solidFill>
                  <a:schemeClr val="bg1"/>
                </a:solidFill>
                <a:latin typeface="+mj-ea"/>
                <a:ea typeface="+mj-ea"/>
              </a:defRPr>
            </a:lvl1pPr>
          </a:lstStyle>
          <a:p>
            <a:r>
              <a:rPr lang="zh-CN" altLang="en-US"/>
              <a:t>单击此处编辑母版标题样式</a:t>
            </a:r>
            <a:endParaRPr lang="zh-CN" altLang="en-US" dirty="0"/>
          </a:p>
        </p:txBody>
      </p:sp>
      <p:sp>
        <p:nvSpPr>
          <p:cNvPr id="6" name="副标题 2"/>
          <p:cNvSpPr>
            <a:spLocks noGrp="1"/>
          </p:cNvSpPr>
          <p:nvPr>
            <p:ph type="subTitle" idx="1"/>
          </p:nvPr>
        </p:nvSpPr>
        <p:spPr>
          <a:xfrm>
            <a:off x="469124" y="5245246"/>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a:t>单击此处编辑母版副标题样式</a:t>
            </a:r>
            <a:endParaRPr lang="zh-CN" altLang="en-US" dirty="0"/>
          </a:p>
        </p:txBody>
      </p:sp>
      <p:sp>
        <p:nvSpPr>
          <p:cNvPr id="7" name="文本占位符 6"/>
          <p:cNvSpPr>
            <a:spLocks noGrp="1"/>
          </p:cNvSpPr>
          <p:nvPr>
            <p:ph type="body" sz="quarter" idx="10" hasCustomPrompt="1"/>
          </p:nvPr>
        </p:nvSpPr>
        <p:spPr>
          <a:xfrm>
            <a:off x="469124"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a:t>单击此处添加日期</a:t>
            </a: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78" t="172" r="40" b="-12"/>
          <a:stretch/>
        </p:blipFill>
        <p:spPr>
          <a:xfrm>
            <a:off x="0" y="0"/>
            <a:ext cx="9144000" cy="3899805"/>
          </a:xfrm>
          <a:prstGeom prst="rect">
            <a:avLst/>
          </a:prstGeom>
          <a:ln>
            <a:noFill/>
          </a:ln>
        </p:spPr>
      </p:pic>
      <p:cxnSp>
        <p:nvCxnSpPr>
          <p:cNvPr id="11" name="直接连接符 10"/>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78" t="172" r="40" b="-12"/>
          <a:stretch/>
        </p:blipFill>
        <p:spPr>
          <a:xfrm>
            <a:off x="0" y="0"/>
            <a:ext cx="9144000" cy="3899805"/>
          </a:xfrm>
          <a:prstGeom prst="rect">
            <a:avLst/>
          </a:prstGeom>
          <a:ln>
            <a:noFill/>
          </a:ln>
        </p:spPr>
      </p:pic>
      <p:cxnSp>
        <p:nvCxnSpPr>
          <p:cNvPr id="9" name="直接连接符 8"/>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060996"/>
      </p:ext>
    </p:extLst>
  </p:cSld>
  <p:clrMapOvr>
    <a:masterClrMapping/>
  </p:clrMapOvr>
  <p:extLst mod="1">
    <p:ext uri="{DCECCB84-F9BA-43D5-87BE-67443E8EF086}">
      <p15:sldGuideLst xmlns:p15="http://schemas.microsoft.com/office/powerpoint/2012/main">
        <p15:guide id="2" pos="295">
          <p15:clr>
            <a:srgbClr val="FBAE40"/>
          </p15:clr>
        </p15:guide>
        <p15:guide id="3" orient="horz" pos="2160">
          <p15:clr>
            <a:srgbClr val="FBAE40"/>
          </p15:clr>
        </p15:guide>
        <p15:guide id="4" pos="1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封底">
    <p:bg>
      <p:bgPr>
        <a:solidFill>
          <a:schemeClr val="accent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073"/>
            <a:ext cx="9144000" cy="281178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974" y="3608990"/>
            <a:ext cx="3021843" cy="799946"/>
          </a:xfrm>
          <a:prstGeom prst="rect">
            <a:avLst/>
          </a:prstGeom>
        </p:spPr>
      </p:pic>
      <p:sp>
        <p:nvSpPr>
          <p:cNvPr id="3" name="标题 2"/>
          <p:cNvSpPr>
            <a:spLocks noGrp="1"/>
          </p:cNvSpPr>
          <p:nvPr>
            <p:ph type="title"/>
          </p:nvPr>
        </p:nvSpPr>
        <p:spPr>
          <a:xfrm>
            <a:off x="487896" y="1371600"/>
            <a:ext cx="8410492" cy="926932"/>
          </a:xfrm>
        </p:spPr>
        <p:txBody>
          <a:bodyPr>
            <a:noAutofit/>
          </a:bodyPr>
          <a:lstStyle>
            <a:lvl1pPr algn="ctr">
              <a:defRPr sz="6600" b="1">
                <a:solidFill>
                  <a:schemeClr val="bg1"/>
                </a:solidFill>
              </a:defRPr>
            </a:lvl1pPr>
          </a:lstStyle>
          <a:p>
            <a:r>
              <a:rPr lang="zh-CN" altLang="en-US"/>
              <a:t>单击此处编辑母版标题样式</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073"/>
            <a:ext cx="9144000" cy="2811780"/>
          </a:xfrm>
          <a:prstGeom prst="rect">
            <a:avLst/>
          </a:prstGeom>
        </p:spPr>
      </p:pic>
    </p:spTree>
    <p:extLst>
      <p:ext uri="{BB962C8B-B14F-4D97-AF65-F5344CB8AC3E}">
        <p14:creationId xmlns:p14="http://schemas.microsoft.com/office/powerpoint/2010/main" val="138037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49050177"/>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5" y="975600"/>
            <a:ext cx="8372163" cy="576000"/>
          </a:xfrm>
          <a:prstGeom prst="rect">
            <a:avLst/>
          </a:prstGeom>
        </p:spPr>
        <p:txBody>
          <a:bodyPr/>
          <a:lstStyle>
            <a:lvl1pPr>
              <a:defRPr sz="3200" b="1">
                <a:solidFill>
                  <a:schemeClr val="accent1"/>
                </a:solidFill>
              </a:defRPr>
            </a:lvl1pPr>
          </a:lstStyle>
          <a:p>
            <a:r>
              <a:rPr lang="zh-CN" altLang="en-US"/>
              <a:t>单击此处编辑母版标题样式</a:t>
            </a:r>
          </a:p>
        </p:txBody>
      </p:sp>
      <p:sp>
        <p:nvSpPr>
          <p:cNvPr id="10" name="灯片编号占位符 5"/>
          <p:cNvSpPr txBox="1">
            <a:spLocks/>
          </p:cNvSpPr>
          <p:nvPr/>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pPr lvl="0"/>
              <a:t>‹#›</a:t>
            </a:fld>
            <a:endParaRPr lang="zh-CN" altLang="en-US" dirty="0"/>
          </a:p>
        </p:txBody>
      </p:sp>
      <p:sp>
        <p:nvSpPr>
          <p:cNvPr id="9" name="文本框 8"/>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9745371"/>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内页-极简">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
        <p:nvSpPr>
          <p:cNvPr id="7" name="矩形 6"/>
          <p:cNvSpPr/>
          <p:nvPr/>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extLst>
      <p:ext uri="{BB962C8B-B14F-4D97-AF65-F5344CB8AC3E}">
        <p14:creationId xmlns:p14="http://schemas.microsoft.com/office/powerpoint/2010/main" val="5272837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内页-极简-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8"/>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D4CE0C3C-47D3-4455-AB34-8268314DB49D}" type="slidenum">
              <a:rPr lang="en-US" altLang="zh-CN" smtClean="0"/>
              <a:pPr/>
              <a:t>‹#›</a:t>
            </a:fld>
            <a:endParaRPr lang="en-US" altLang="zh-CN"/>
          </a:p>
        </p:txBody>
      </p:sp>
      <p:sp>
        <p:nvSpPr>
          <p:cNvPr id="8" name="文本框 7"/>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
        <p:nvSpPr>
          <p:cNvPr id="11" name="矩形 10"/>
          <p:cNvSpPr/>
          <p:nvPr/>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extLst>
      <p:ext uri="{BB962C8B-B14F-4D97-AF65-F5344CB8AC3E}">
        <p14:creationId xmlns:p14="http://schemas.microsoft.com/office/powerpoint/2010/main" val="3571174895"/>
      </p:ext>
    </p:extLst>
  </p:cSld>
  <p:clrMapOvr>
    <a:masterClrMapping/>
  </p:clrMapOvr>
  <p:hf hdr="0" ftr="0" dt="0"/>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目录">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0" y="0"/>
            <a:ext cx="9144793" cy="664522"/>
          </a:xfrm>
          <a:prstGeom prst="rect">
            <a:avLst/>
          </a:prstGeom>
        </p:spPr>
      </p:pic>
      <p:sp>
        <p:nvSpPr>
          <p:cNvPr id="7" name="矩形 6"/>
          <p:cNvSpPr/>
          <p:nvPr/>
        </p:nvSpPr>
        <p:spPr>
          <a:xfrm>
            <a:off x="0" y="5821680"/>
            <a:ext cx="9144000" cy="103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293" y="6100771"/>
            <a:ext cx="1958547" cy="518469"/>
          </a:xfrm>
          <a:prstGeom prst="rect">
            <a:avLst/>
          </a:prstGeom>
        </p:spPr>
      </p:pic>
      <p:sp>
        <p:nvSpPr>
          <p:cNvPr id="2" name="标题 1"/>
          <p:cNvSpPr>
            <a:spLocks noGrp="1"/>
          </p:cNvSpPr>
          <p:nvPr>
            <p:ph type="title"/>
          </p:nvPr>
        </p:nvSpPr>
        <p:spPr>
          <a:xfrm>
            <a:off x="323850" y="235137"/>
            <a:ext cx="6474515" cy="337358"/>
          </a:xfrm>
          <a:prstGeom prst="rect">
            <a:avLst/>
          </a:prstGeom>
        </p:spPr>
        <p:txBody>
          <a:bodyPr anchor="ctr"/>
          <a:lstStyle>
            <a:lvl1pPr>
              <a:defRPr sz="2000">
                <a:solidFill>
                  <a:schemeClr val="bg1"/>
                </a:solidFill>
                <a:effectLst/>
              </a:defRPr>
            </a:lvl1pPr>
          </a:lstStyle>
          <a:p>
            <a:r>
              <a:rPr lang="zh-CN" altLang="en-US"/>
              <a:t>单击此处编辑母版标题样式</a:t>
            </a:r>
            <a:endParaRPr lang="zh-CN" altLang="en-US" dirty="0"/>
          </a:p>
        </p:txBody>
      </p:sp>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pic>
        <p:nvPicPr>
          <p:cNvPr id="9" name="图片 8"/>
          <p:cNvPicPr>
            <a:picLocks noChangeAspect="1"/>
          </p:cNvPicPr>
          <p:nvPr/>
        </p:nvPicPr>
        <p:blipFill>
          <a:blip r:embed="rId2"/>
          <a:stretch>
            <a:fillRect/>
          </a:stretch>
        </p:blipFill>
        <p:spPr>
          <a:xfrm>
            <a:off x="0" y="0"/>
            <a:ext cx="9144793" cy="664522"/>
          </a:xfrm>
          <a:prstGeom prst="rect">
            <a:avLst/>
          </a:prstGeom>
        </p:spPr>
      </p:pic>
      <p:sp>
        <p:nvSpPr>
          <p:cNvPr id="11" name="矩形 10"/>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spTree>
    <p:extLst>
      <p:ext uri="{BB962C8B-B14F-4D97-AF65-F5344CB8AC3E}">
        <p14:creationId xmlns:p14="http://schemas.microsoft.com/office/powerpoint/2010/main" val="1186249892"/>
      </p:ext>
    </p:extLst>
  </p:cSld>
  <p:clrMapOvr>
    <a:masterClrMapping/>
  </p:clrMapOvr>
  <p:extLst mod="1">
    <p:ext uri="{DCECCB84-F9BA-43D5-87BE-67443E8EF086}">
      <p15:sldGuideLst xmlns:p15="http://schemas.microsoft.com/office/powerpoint/2012/main">
        <p15:guide id="1" pos="5556">
          <p15:clr>
            <a:srgbClr val="FBAE40"/>
          </p15:clr>
        </p15:guide>
        <p15:guide id="2" pos="204">
          <p15:clr>
            <a:srgbClr val="FBAE40"/>
          </p15:clr>
        </p15:guide>
        <p15:guide id="5" pos="3125">
          <p15:clr>
            <a:srgbClr val="FBAE40"/>
          </p15:clr>
        </p15:guide>
        <p15:guide id="6" pos="115">
          <p15:clr>
            <a:srgbClr val="FBAE40"/>
          </p15:clr>
        </p15:guide>
        <p15:guide id="7" pos="4167">
          <p15:clr>
            <a:srgbClr val="FBAE40"/>
          </p15:clr>
        </p15:guide>
        <p15:guide id="8" pos="1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纯标题">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p>
        </p:txBody>
      </p:sp>
    </p:spTree>
    <p:extLst>
      <p:ext uri="{BB962C8B-B14F-4D97-AF65-F5344CB8AC3E}">
        <p14:creationId xmlns:p14="http://schemas.microsoft.com/office/powerpoint/2010/main" val="186658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纯标题-有页码">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10" name="文本框 9"/>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a:spLocks/>
          </p:cNvSpPr>
          <p:nvPr/>
        </p:nvSpPr>
        <p:spPr>
          <a:xfrm>
            <a:off x="8696565"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mtClean="0"/>
              <a:pPr lvl="0"/>
              <a:t>‹#›</a:t>
            </a:fld>
            <a:endParaRPr lang="zh-CN" altLang="en-US" dirty="0"/>
          </a:p>
        </p:txBody>
      </p:sp>
    </p:spTree>
    <p:extLst>
      <p:ext uri="{BB962C8B-B14F-4D97-AF65-F5344CB8AC3E}">
        <p14:creationId xmlns:p14="http://schemas.microsoft.com/office/powerpoint/2010/main" val="113261993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9144793" cy="664522"/>
          </a:xfrm>
          <a:prstGeom prst="rect">
            <a:avLst/>
          </a:prstGeom>
        </p:spPr>
      </p:pic>
      <p:sp>
        <p:nvSpPr>
          <p:cNvPr id="11" name="矩形 10"/>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stretch>
            <a:fillRect/>
          </a:stretch>
        </p:blipFill>
        <p:spPr>
          <a:xfrm>
            <a:off x="0" y="0"/>
            <a:ext cx="9144793" cy="664522"/>
          </a:xfrm>
          <a:prstGeom prst="rect">
            <a:avLst/>
          </a:prstGeom>
        </p:spPr>
      </p:pic>
      <p:sp>
        <p:nvSpPr>
          <p:cNvPr id="7" name="矩形 6"/>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0" name="矩形 9"/>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9330335"/>
      </p:ext>
    </p:extLst>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18"/>
          <a:stretch>
            <a:fillRect/>
          </a:stretch>
        </p:blipFill>
        <p:spPr>
          <a:xfrm>
            <a:off x="0" y="0"/>
            <a:ext cx="9144793" cy="664522"/>
          </a:xfrm>
          <a:prstGeom prst="rect">
            <a:avLst/>
          </a:prstGeom>
        </p:spPr>
      </p:pic>
      <p:sp>
        <p:nvSpPr>
          <p:cNvPr id="6" name="文本占位符 5"/>
          <p:cNvSpPr>
            <a:spLocks noGrp="1"/>
          </p:cNvSpPr>
          <p:nvPr>
            <p:ph type="body" idx="1"/>
          </p:nvPr>
        </p:nvSpPr>
        <p:spPr>
          <a:xfrm>
            <a:off x="413468" y="1673352"/>
            <a:ext cx="8340421" cy="499984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21"/>
          <a:stretch>
            <a:fillRect/>
          </a:stretch>
        </p:blipFill>
        <p:spPr>
          <a:xfrm>
            <a:off x="0" y="1231682"/>
            <a:ext cx="9144000" cy="332713"/>
          </a:xfrm>
          <a:prstGeom prst="rect">
            <a:avLst/>
          </a:prstGeom>
        </p:spPr>
      </p:pic>
      <p:sp>
        <p:nvSpPr>
          <p:cNvPr id="4" name="标题占位符 3"/>
          <p:cNvSpPr>
            <a:spLocks noGrp="1"/>
          </p:cNvSpPr>
          <p:nvPr>
            <p:ph type="title"/>
          </p:nvPr>
        </p:nvSpPr>
        <p:spPr>
          <a:xfrm>
            <a:off x="413468" y="863020"/>
            <a:ext cx="8410492" cy="701375"/>
          </a:xfrm>
          <a:prstGeom prst="rect">
            <a:avLst/>
          </a:prstGeom>
        </p:spPr>
        <p:txBody>
          <a:bodyPr vert="horz" lIns="91440" tIns="45720" rIns="91440" bIns="45720" rtlCol="0" anchor="ctr">
            <a:normAutofit/>
          </a:bodyPr>
          <a:lstStyle/>
          <a:p>
            <a:r>
              <a:rPr lang="zh-CN" altLang="en-US"/>
              <a:t>单击此处编辑母版标题样式</a:t>
            </a:r>
          </a:p>
        </p:txBody>
      </p:sp>
      <p:pic>
        <p:nvPicPr>
          <p:cNvPr id="9" name="图片 8"/>
          <p:cNvPicPr>
            <a:picLocks noChangeAspect="1"/>
          </p:cNvPicPr>
          <p:nvPr/>
        </p:nvPicPr>
        <p:blipFill>
          <a:blip r:embed="rId18"/>
          <a:stretch>
            <a:fillRect/>
          </a:stretch>
        </p:blipFill>
        <p:spPr>
          <a:xfrm>
            <a:off x="0" y="0"/>
            <a:ext cx="9144793" cy="664522"/>
          </a:xfrm>
          <a:prstGeom prst="rect">
            <a:avLst/>
          </a:prstGeom>
        </p:spPr>
      </p:pic>
      <p:sp>
        <p:nvSpPr>
          <p:cNvPr id="11" name="矩形 10"/>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6" name="矩形 15"/>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1"/>
          <a:stretch>
            <a:fillRect/>
          </a:stretch>
        </p:blipFill>
        <p:spPr>
          <a:xfrm>
            <a:off x="0" y="1231682"/>
            <a:ext cx="9144000" cy="332713"/>
          </a:xfrm>
          <a:prstGeom prst="rect">
            <a:avLst/>
          </a:prstGeom>
        </p:spPr>
      </p:pic>
    </p:spTree>
    <p:extLst>
      <p:ext uri="{BB962C8B-B14F-4D97-AF65-F5344CB8AC3E}">
        <p14:creationId xmlns:p14="http://schemas.microsoft.com/office/powerpoint/2010/main" val="326573739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ransition spd="med">
    <p:push/>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xml"/><Relationship Id="rId7" Type="http://schemas.openxmlformats.org/officeDocument/2006/relationships/image" Target="../media/image1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slideLayout" Target="../slideLayouts/slideLayout3.xml"/><Relationship Id="rId4" Type="http://schemas.openxmlformats.org/officeDocument/2006/relationships/tags" Target="../tags/tag6.xml"/></Relationships>
</file>

<file path=ppt/slides/_rels/slide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8.png"/><Relationship Id="rId18" Type="http://schemas.openxmlformats.org/officeDocument/2006/relationships/image" Target="../media/image12.png"/><Relationship Id="rId3" Type="http://schemas.openxmlformats.org/officeDocument/2006/relationships/tags" Target="../tags/tag9.xml"/><Relationship Id="rId21" Type="http://schemas.openxmlformats.org/officeDocument/2006/relationships/image" Target="../media/image24.png"/><Relationship Id="rId7" Type="http://schemas.openxmlformats.org/officeDocument/2006/relationships/tags" Target="../tags/tag13.xml"/><Relationship Id="rId12" Type="http://schemas.openxmlformats.org/officeDocument/2006/relationships/slideLayout" Target="../slideLayouts/slideLayout3.xml"/><Relationship Id="rId17" Type="http://schemas.openxmlformats.org/officeDocument/2006/relationships/image" Target="../media/image22.png"/><Relationship Id="rId2" Type="http://schemas.openxmlformats.org/officeDocument/2006/relationships/tags" Target="../tags/tag8.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image" Target="../media/image20.png"/><Relationship Id="rId23" Type="http://schemas.openxmlformats.org/officeDocument/2006/relationships/image" Target="../media/image26.png"/><Relationship Id="rId10" Type="http://schemas.openxmlformats.org/officeDocument/2006/relationships/tags" Target="../tags/tag16.xml"/><Relationship Id="rId19" Type="http://schemas.openxmlformats.org/officeDocument/2006/relationships/image" Target="../media/image16.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19.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31.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3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29.png"/><Relationship Id="rId5" Type="http://schemas.openxmlformats.org/officeDocument/2006/relationships/tags" Target="../tags/tag22.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21.xml"/><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7.xml"/><Relationship Id="rId7" Type="http://schemas.openxmlformats.org/officeDocument/2006/relationships/image" Target="../media/image2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3.xml"/><Relationship Id="rId11" Type="http://schemas.openxmlformats.org/officeDocument/2006/relationships/image" Target="../media/image37.png"/><Relationship Id="rId5" Type="http://schemas.openxmlformats.org/officeDocument/2006/relationships/tags" Target="../tags/tag29.xml"/><Relationship Id="rId10" Type="http://schemas.openxmlformats.org/officeDocument/2006/relationships/image" Target="../media/image36.png"/><Relationship Id="rId4" Type="http://schemas.openxmlformats.org/officeDocument/2006/relationships/tags" Target="../tags/tag28.xm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65155-9E0E-49C8-9885-4B33419E1D50}"/>
              </a:ext>
            </a:extLst>
          </p:cNvPr>
          <p:cNvSpPr>
            <a:spLocks noGrp="1"/>
          </p:cNvSpPr>
          <p:nvPr>
            <p:ph type="title"/>
          </p:nvPr>
        </p:nvSpPr>
        <p:spPr/>
        <p:txBody>
          <a:bodyPr/>
          <a:lstStyle/>
          <a:p>
            <a:r>
              <a:rPr lang="en-US" altLang="zh-CN" dirty="0"/>
              <a:t>Secure Connectivity with RL</a:t>
            </a:r>
            <a:br>
              <a:rPr lang="en-US" altLang="zh-CN" dirty="0"/>
            </a:br>
            <a:r>
              <a:rPr lang="en-US" altLang="zh-CN" dirty="0"/>
              <a:t>under Adversarial Model</a:t>
            </a:r>
            <a:endParaRPr lang="zh-CN" altLang="en-US" dirty="0"/>
          </a:p>
        </p:txBody>
      </p:sp>
      <p:sp>
        <p:nvSpPr>
          <p:cNvPr id="3" name="副标题 2">
            <a:extLst>
              <a:ext uri="{FF2B5EF4-FFF2-40B4-BE49-F238E27FC236}">
                <a16:creationId xmlns:a16="http://schemas.microsoft.com/office/drawing/2014/main" id="{7DE0EB97-943E-4F7B-8EC5-FE92D90D1EA7}"/>
              </a:ext>
            </a:extLst>
          </p:cNvPr>
          <p:cNvSpPr>
            <a:spLocks noGrp="1"/>
          </p:cNvSpPr>
          <p:nvPr>
            <p:ph type="subTitle" idx="1"/>
          </p:nvPr>
        </p:nvSpPr>
        <p:spPr/>
        <p:txBody>
          <a:bodyPr/>
          <a:lstStyle/>
          <a:p>
            <a:r>
              <a:rPr lang="en-US" altLang="zh-CN" dirty="0"/>
              <a:t>Yuhao Lu</a:t>
            </a:r>
            <a:endParaRPr lang="zh-CN" altLang="en-US" dirty="0"/>
          </a:p>
        </p:txBody>
      </p:sp>
      <p:sp>
        <p:nvSpPr>
          <p:cNvPr id="4" name="文本占位符 3">
            <a:extLst>
              <a:ext uri="{FF2B5EF4-FFF2-40B4-BE49-F238E27FC236}">
                <a16:creationId xmlns:a16="http://schemas.microsoft.com/office/drawing/2014/main" id="{94AAFE5A-AF7E-4C35-9726-F958D33CE6FE}"/>
              </a:ext>
            </a:extLst>
          </p:cNvPr>
          <p:cNvSpPr>
            <a:spLocks noGrp="1"/>
          </p:cNvSpPr>
          <p:nvPr>
            <p:ph type="body" sz="quarter" idx="10"/>
          </p:nvPr>
        </p:nvSpPr>
        <p:spPr/>
        <p:txBody>
          <a:bodyPr/>
          <a:lstStyle/>
          <a:p>
            <a:r>
              <a:rPr lang="en-US" altLang="zh-CN" dirty="0"/>
              <a:t>2020/5/20</a:t>
            </a:r>
            <a:endParaRPr lang="zh-CN" altLang="en-US" dirty="0"/>
          </a:p>
        </p:txBody>
      </p:sp>
    </p:spTree>
    <p:extLst>
      <p:ext uri="{BB962C8B-B14F-4D97-AF65-F5344CB8AC3E}">
        <p14:creationId xmlns:p14="http://schemas.microsoft.com/office/powerpoint/2010/main" val="414658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F115D3A-F2DD-4919-94CA-858CEC98272D}"/>
              </a:ext>
            </a:extLst>
          </p:cNvPr>
          <p:cNvSpPr>
            <a:spLocks noGrp="1"/>
          </p:cNvSpPr>
          <p:nvPr>
            <p:ph sz="quarter" idx="10"/>
          </p:nvPr>
        </p:nvSpPr>
        <p:spPr/>
        <p:txBody>
          <a:bodyPr/>
          <a:lstStyle/>
          <a:p>
            <a:r>
              <a:rPr lang="en-US" altLang="zh-CN" dirty="0"/>
              <a:t>Test the </a:t>
            </a:r>
            <a:r>
              <a:rPr lang="en-US" altLang="zh-CN" dirty="0" err="1"/>
              <a:t>rl</a:t>
            </a:r>
            <a:r>
              <a:rPr lang="en-US" altLang="zh-CN" dirty="0"/>
              <a:t>-trained attacker/defender against other (random, rule-based) defender/attacker.</a:t>
            </a:r>
          </a:p>
          <a:p>
            <a:r>
              <a:rPr lang="en-US" altLang="zh-CN" dirty="0"/>
              <a:t>Derive a direct expression for the normalizer           . </a:t>
            </a:r>
            <a:endParaRPr lang="zh-CN" altLang="en-US" dirty="0"/>
          </a:p>
        </p:txBody>
      </p:sp>
      <p:sp>
        <p:nvSpPr>
          <p:cNvPr id="3" name="标题 2">
            <a:extLst>
              <a:ext uri="{FF2B5EF4-FFF2-40B4-BE49-F238E27FC236}">
                <a16:creationId xmlns:a16="http://schemas.microsoft.com/office/drawing/2014/main" id="{90EDAD96-C8D8-4251-98DE-8EA296EF5A53}"/>
              </a:ext>
            </a:extLst>
          </p:cNvPr>
          <p:cNvSpPr>
            <a:spLocks noGrp="1"/>
          </p:cNvSpPr>
          <p:nvPr>
            <p:ph type="title"/>
          </p:nvPr>
        </p:nvSpPr>
        <p:spPr/>
        <p:txBody>
          <a:bodyPr/>
          <a:lstStyle/>
          <a:p>
            <a:r>
              <a:rPr lang="en-US" altLang="zh-CN" dirty="0"/>
              <a:t>Future Work</a:t>
            </a:r>
            <a:endParaRPr lang="zh-CN" altLang="en-US" dirty="0"/>
          </a:p>
        </p:txBody>
      </p:sp>
      <p:pic>
        <p:nvPicPr>
          <p:cNvPr id="5" name="图片 4">
            <a:extLst>
              <a:ext uri="{FF2B5EF4-FFF2-40B4-BE49-F238E27FC236}">
                <a16:creationId xmlns:a16="http://schemas.microsoft.com/office/drawing/2014/main" id="{9D95E4F6-8681-48E1-8F53-F606C50840F0}"/>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593915" y="2682042"/>
            <a:ext cx="650667" cy="254476"/>
          </a:xfrm>
          <a:prstGeom prst="rect">
            <a:avLst/>
          </a:prstGeom>
        </p:spPr>
      </p:pic>
    </p:spTree>
    <p:extLst>
      <p:ext uri="{BB962C8B-B14F-4D97-AF65-F5344CB8AC3E}">
        <p14:creationId xmlns:p14="http://schemas.microsoft.com/office/powerpoint/2010/main" val="55473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5016FF-ABC8-4E20-A382-A2B997DC7F2C}"/>
              </a:ext>
            </a:extLst>
          </p:cNvPr>
          <p:cNvSpPr>
            <a:spLocks noGrp="1"/>
          </p:cNvSpPr>
          <p:nvPr>
            <p:ph type="title"/>
          </p:nvPr>
        </p:nvSpPr>
        <p:spPr/>
        <p:txBody>
          <a:bodyPr/>
          <a:lstStyle/>
          <a:p>
            <a:r>
              <a:rPr lang="en-US" altLang="zh-CN" dirty="0"/>
              <a:t>Thank you.</a:t>
            </a:r>
            <a:endParaRPr lang="zh-CN" altLang="en-US" dirty="0"/>
          </a:p>
        </p:txBody>
      </p:sp>
    </p:spTree>
    <p:extLst>
      <p:ext uri="{BB962C8B-B14F-4D97-AF65-F5344CB8AC3E}">
        <p14:creationId xmlns:p14="http://schemas.microsoft.com/office/powerpoint/2010/main" val="296645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D986487-9D57-4B06-B67C-54ED110F5CAA}"/>
              </a:ext>
            </a:extLst>
          </p:cNvPr>
          <p:cNvSpPr>
            <a:spLocks noGrp="1"/>
          </p:cNvSpPr>
          <p:nvPr>
            <p:ph type="title"/>
          </p:nvPr>
        </p:nvSpPr>
        <p:spPr/>
        <p:txBody>
          <a:bodyPr/>
          <a:lstStyle/>
          <a:p>
            <a:r>
              <a:rPr lang="en-US" altLang="zh-CN" dirty="0"/>
              <a:t>Introduction</a:t>
            </a:r>
            <a:endParaRPr lang="zh-CN" altLang="en-US" dirty="0"/>
          </a:p>
        </p:txBody>
      </p:sp>
      <p:pic>
        <p:nvPicPr>
          <p:cNvPr id="4" name="内容占位符 4">
            <a:extLst>
              <a:ext uri="{FF2B5EF4-FFF2-40B4-BE49-F238E27FC236}">
                <a16:creationId xmlns:a16="http://schemas.microsoft.com/office/drawing/2014/main" id="{202ED1C1-E287-4CCA-8687-9002A60A7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522" y="4500979"/>
            <a:ext cx="2146164" cy="2146164"/>
          </a:xfrm>
          <a:prstGeom prst="rect">
            <a:avLst/>
          </a:prstGeom>
        </p:spPr>
      </p:pic>
      <p:pic>
        <p:nvPicPr>
          <p:cNvPr id="5" name="图片 4">
            <a:extLst>
              <a:ext uri="{FF2B5EF4-FFF2-40B4-BE49-F238E27FC236}">
                <a16:creationId xmlns:a16="http://schemas.microsoft.com/office/drawing/2014/main" id="{69C91EDA-137D-4E84-9722-CADEC47B6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871" y="4500979"/>
            <a:ext cx="2146164" cy="2146164"/>
          </a:xfrm>
          <a:prstGeom prst="rect">
            <a:avLst/>
          </a:prstGeom>
        </p:spPr>
      </p:pic>
      <p:pic>
        <p:nvPicPr>
          <p:cNvPr id="6" name="图片 5">
            <a:extLst>
              <a:ext uri="{FF2B5EF4-FFF2-40B4-BE49-F238E27FC236}">
                <a16:creationId xmlns:a16="http://schemas.microsoft.com/office/drawing/2014/main" id="{10018030-882F-4C4C-A064-C8CF1667E2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1476" y="4500979"/>
            <a:ext cx="2146164" cy="2146164"/>
          </a:xfrm>
          <a:prstGeom prst="rect">
            <a:avLst/>
          </a:prstGeom>
        </p:spPr>
      </p:pic>
      <p:sp>
        <p:nvSpPr>
          <p:cNvPr id="8" name="内容占位符 1">
            <a:extLst>
              <a:ext uri="{FF2B5EF4-FFF2-40B4-BE49-F238E27FC236}">
                <a16:creationId xmlns:a16="http://schemas.microsoft.com/office/drawing/2014/main" id="{6CC4FF6A-087F-4F32-A784-D6631F46A31E}"/>
              </a:ext>
            </a:extLst>
          </p:cNvPr>
          <p:cNvSpPr>
            <a:spLocks noGrp="1"/>
          </p:cNvSpPr>
          <p:nvPr>
            <p:ph sz="quarter" idx="10"/>
          </p:nvPr>
        </p:nvSpPr>
        <p:spPr>
          <a:xfrm>
            <a:off x="494025" y="1685678"/>
            <a:ext cx="8372163" cy="4921498"/>
          </a:xfrm>
        </p:spPr>
        <p:txBody>
          <a:bodyPr/>
          <a:lstStyle/>
          <a:p>
            <a:r>
              <a:rPr lang="en-US" altLang="zh-CN" dirty="0"/>
              <a:t>A mobile network with a defender and an attacker.</a:t>
            </a:r>
          </a:p>
          <a:p>
            <a:r>
              <a:rPr lang="en-US" altLang="zh-CN" dirty="0"/>
              <a:t>Attacker aims to reduce the connectivity (</a:t>
            </a:r>
            <a:r>
              <a:rPr lang="en-US" altLang="zh-CN" dirty="0" err="1"/>
              <a:t>inc</a:t>
            </a:r>
            <a:r>
              <a:rPr lang="en-US" altLang="zh-CN" dirty="0"/>
              <a:t> # cc) of the network.</a:t>
            </a:r>
          </a:p>
          <a:p>
            <a:r>
              <a:rPr lang="en-US" altLang="zh-CN" dirty="0"/>
              <a:t>Defender aims to protect the network from attack.</a:t>
            </a:r>
          </a:p>
          <a:p>
            <a:r>
              <a:rPr lang="en-US" altLang="zh-CN" dirty="0"/>
              <a:t>A unit square playground with     nodes.</a:t>
            </a:r>
          </a:p>
          <a:p>
            <a:r>
              <a:rPr lang="en-US" altLang="zh-CN" dirty="0"/>
              <a:t>Every node has a maximum velocity and acceleration (random).</a:t>
            </a:r>
          </a:p>
          <a:p>
            <a:r>
              <a:rPr lang="en-US" altLang="zh-CN" dirty="0"/>
              <a:t>Two nodes are connected if their distance under          .</a:t>
            </a:r>
            <a:endParaRPr lang="zh-CN" altLang="en-US" dirty="0"/>
          </a:p>
        </p:txBody>
      </p:sp>
      <p:pic>
        <p:nvPicPr>
          <p:cNvPr id="10" name="图片 9">
            <a:extLst>
              <a:ext uri="{FF2B5EF4-FFF2-40B4-BE49-F238E27FC236}">
                <a16:creationId xmlns:a16="http://schemas.microsoft.com/office/drawing/2014/main" id="{1E66D893-DD0B-47D4-BD3F-52239FB6C26D}"/>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111347" y="3325149"/>
            <a:ext cx="214857" cy="172190"/>
          </a:xfrm>
          <a:prstGeom prst="rect">
            <a:avLst/>
          </a:prstGeom>
        </p:spPr>
      </p:pic>
      <p:pic>
        <p:nvPicPr>
          <p:cNvPr id="12" name="图片 11">
            <a:extLst>
              <a:ext uri="{FF2B5EF4-FFF2-40B4-BE49-F238E27FC236}">
                <a16:creationId xmlns:a16="http://schemas.microsoft.com/office/drawing/2014/main" id="{67F1998A-E93A-4110-97CB-0B35531E976D}"/>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033918" y="4176031"/>
            <a:ext cx="556823" cy="381740"/>
          </a:xfrm>
          <a:prstGeom prst="rect">
            <a:avLst/>
          </a:prstGeom>
        </p:spPr>
      </p:pic>
      <p:pic>
        <p:nvPicPr>
          <p:cNvPr id="7" name="图片 6">
            <a:extLst>
              <a:ext uri="{FF2B5EF4-FFF2-40B4-BE49-F238E27FC236}">
                <a16:creationId xmlns:a16="http://schemas.microsoft.com/office/drawing/2014/main" id="{89C0E94F-363D-4598-8C63-F9D8870DDB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0770" y="4500979"/>
            <a:ext cx="2146164" cy="2146164"/>
          </a:xfrm>
          <a:prstGeom prst="rect">
            <a:avLst/>
          </a:prstGeom>
        </p:spPr>
      </p:pic>
    </p:spTree>
    <p:extLst>
      <p:ext uri="{BB962C8B-B14F-4D97-AF65-F5344CB8AC3E}">
        <p14:creationId xmlns:p14="http://schemas.microsoft.com/office/powerpoint/2010/main" val="411402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1.48148E-6 L 0.11024 -0.31296 " pathEditMode="relative" rAng="0" ptsTypes="AA">
                                      <p:cBhvr>
                                        <p:cTn id="6" dur="500" fill="hold"/>
                                        <p:tgtEl>
                                          <p:spTgt spid="7"/>
                                        </p:tgtEl>
                                        <p:attrNameLst>
                                          <p:attrName>ppt_x</p:attrName>
                                          <p:attrName>ppt_y</p:attrName>
                                        </p:attrNameLst>
                                      </p:cBhvr>
                                      <p:rCtr x="5503" y="-15648"/>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 fill="hold"/>
                                        <p:tgtEl>
                                          <p:spTgt spid="7"/>
                                        </p:tgtEl>
                                      </p:cBhvr>
                                      <p:by x="240000" y="2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484F12C-BE89-4B47-B47B-15D848B4237E}"/>
              </a:ext>
            </a:extLst>
          </p:cNvPr>
          <p:cNvSpPr>
            <a:spLocks noGrp="1"/>
          </p:cNvSpPr>
          <p:nvPr>
            <p:ph sz="quarter" idx="10"/>
          </p:nvPr>
        </p:nvSpPr>
        <p:spPr/>
        <p:txBody>
          <a:bodyPr/>
          <a:lstStyle/>
          <a:p>
            <a:r>
              <a:rPr lang="en-US" altLang="zh-CN" dirty="0"/>
              <a:t>Involve an agent and an environment.</a:t>
            </a:r>
          </a:p>
          <a:p>
            <a:pPr marL="800100" lvl="1" indent="-342900">
              <a:buFont typeface="+mj-lt"/>
              <a:buAutoNum type="arabicPeriod"/>
            </a:pPr>
            <a:r>
              <a:rPr lang="en-US" altLang="zh-CN" dirty="0"/>
              <a:t>Agent observes the state and takes an action.</a:t>
            </a:r>
          </a:p>
          <a:p>
            <a:pPr marL="800100" lvl="1" indent="-342900">
              <a:buFont typeface="+mj-lt"/>
              <a:buAutoNum type="arabicPeriod"/>
            </a:pPr>
            <a:r>
              <a:rPr lang="en-US" altLang="zh-CN" dirty="0"/>
              <a:t>Environment returns a reward and transit into the next state.</a:t>
            </a:r>
          </a:p>
          <a:p>
            <a:pPr marL="800100" lvl="1" indent="-342900">
              <a:buFont typeface="+mj-lt"/>
              <a:buAutoNum type="arabicPeriod"/>
            </a:pPr>
            <a:r>
              <a:rPr lang="en-US" altLang="zh-CN" dirty="0"/>
              <a:t>Go to 1. until environment signals a “done”.</a:t>
            </a:r>
          </a:p>
          <a:p>
            <a:r>
              <a:rPr lang="en-US" altLang="zh-CN" dirty="0"/>
              <a:t>Agent wants to maximize the total rewards.</a:t>
            </a:r>
          </a:p>
          <a:p>
            <a:pPr marL="0" indent="0">
              <a:buNone/>
            </a:pPr>
            <a:endParaRPr lang="en-US" altLang="zh-CN" dirty="0"/>
          </a:p>
          <a:p>
            <a:pPr marL="457200" lvl="1" indent="0">
              <a:buNone/>
            </a:pPr>
            <a:endParaRPr lang="en-US" altLang="zh-CN" dirty="0"/>
          </a:p>
        </p:txBody>
      </p:sp>
      <p:sp>
        <p:nvSpPr>
          <p:cNvPr id="3" name="标题 2">
            <a:extLst>
              <a:ext uri="{FF2B5EF4-FFF2-40B4-BE49-F238E27FC236}">
                <a16:creationId xmlns:a16="http://schemas.microsoft.com/office/drawing/2014/main" id="{EF077BAA-BEE8-4871-AC0C-C750B2F3AFA5}"/>
              </a:ext>
            </a:extLst>
          </p:cNvPr>
          <p:cNvSpPr>
            <a:spLocks noGrp="1"/>
          </p:cNvSpPr>
          <p:nvPr>
            <p:ph type="title"/>
          </p:nvPr>
        </p:nvSpPr>
        <p:spPr/>
        <p:txBody>
          <a:bodyPr/>
          <a:lstStyle/>
          <a:p>
            <a:r>
              <a:rPr lang="en-US" altLang="zh-CN" dirty="0"/>
              <a:t>Introduction</a:t>
            </a:r>
            <a:endParaRPr lang="zh-CN" altLang="en-US" dirty="0"/>
          </a:p>
        </p:txBody>
      </p:sp>
      <p:pic>
        <p:nvPicPr>
          <p:cNvPr id="10" name="内容占位符 4">
            <a:extLst>
              <a:ext uri="{FF2B5EF4-FFF2-40B4-BE49-F238E27FC236}">
                <a16:creationId xmlns:a16="http://schemas.microsoft.com/office/drawing/2014/main" id="{9758E95A-D2A4-4AC0-9F97-7591B61B9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243" y="3851803"/>
            <a:ext cx="5599726" cy="2641037"/>
          </a:xfrm>
          <a:prstGeom prst="rect">
            <a:avLst/>
          </a:prstGeom>
        </p:spPr>
      </p:pic>
    </p:spTree>
    <p:extLst>
      <p:ext uri="{BB962C8B-B14F-4D97-AF65-F5344CB8AC3E}">
        <p14:creationId xmlns:p14="http://schemas.microsoft.com/office/powerpoint/2010/main" val="96072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9529823-B25D-4A13-99EC-B291D164708C}"/>
              </a:ext>
            </a:extLst>
          </p:cNvPr>
          <p:cNvSpPr>
            <a:spLocks noGrp="1"/>
          </p:cNvSpPr>
          <p:nvPr>
            <p:ph sz="quarter" idx="10"/>
          </p:nvPr>
        </p:nvSpPr>
        <p:spPr/>
        <p:txBody>
          <a:bodyPr>
            <a:normAutofit fontScale="92500" lnSpcReduction="10000"/>
          </a:bodyPr>
          <a:lstStyle/>
          <a:p>
            <a:r>
              <a:rPr lang="en-US" altLang="zh-CN" dirty="0"/>
              <a:t>Environment: The playground with     nodes.</a:t>
            </a:r>
          </a:p>
          <a:p>
            <a:r>
              <a:rPr lang="en-US" altLang="zh-CN" dirty="0"/>
              <a:t>Agents: Two </a:t>
            </a:r>
            <a:r>
              <a:rPr lang="en-US" altLang="zh-CN" dirty="0" err="1"/>
              <a:t>rl</a:t>
            </a:r>
            <a:r>
              <a:rPr lang="en-US" altLang="zh-CN" dirty="0"/>
              <a:t> agents for defender and attacker respectively.</a:t>
            </a:r>
          </a:p>
          <a:p>
            <a:r>
              <a:rPr lang="en-US" altLang="zh-CN" dirty="0"/>
              <a:t>State: Flattened reduced adjacent matrix.</a:t>
            </a:r>
          </a:p>
          <a:p>
            <a:r>
              <a:rPr lang="en-US" altLang="zh-CN" dirty="0"/>
              <a:t>Action: A set of    edges chosen from all possible edges.</a:t>
            </a:r>
          </a:p>
          <a:p>
            <a:pPr lvl="1"/>
            <a:r>
              <a:rPr lang="en-US" altLang="zh-CN" dirty="0"/>
              <a:t>Defender set edges to defend every time slot.</a:t>
            </a:r>
          </a:p>
          <a:p>
            <a:pPr lvl="1"/>
            <a:r>
              <a:rPr lang="en-US" altLang="zh-CN" dirty="0"/>
              <a:t>Attacker is not aware of which edges are defended, i.e. receive exactly the same state as the defender. If the any of the attacked edges is not defended, it will be removed. Otherwise, nothing happens.</a:t>
            </a:r>
          </a:p>
          <a:p>
            <a:r>
              <a:rPr lang="en-US" altLang="zh-CN" dirty="0"/>
              <a:t>Reward: </a:t>
            </a:r>
          </a:p>
          <a:p>
            <a:pPr lvl="1"/>
            <a:r>
              <a:rPr lang="en-US" altLang="zh-CN" dirty="0"/>
              <a:t>Delta = # cc after attack - # cc before attack</a:t>
            </a:r>
          </a:p>
          <a:p>
            <a:pPr lvl="1"/>
            <a:r>
              <a:rPr lang="en-US" altLang="zh-CN" dirty="0"/>
              <a:t>Punishment = # edges selected but not exist</a:t>
            </a:r>
          </a:p>
          <a:p>
            <a:pPr lvl="1"/>
            <a:r>
              <a:rPr lang="en-US" altLang="zh-CN" dirty="0"/>
              <a:t>Attacker: Delta - Punishment</a:t>
            </a:r>
          </a:p>
          <a:p>
            <a:pPr lvl="1"/>
            <a:r>
              <a:rPr lang="en-US" altLang="zh-CN" dirty="0"/>
              <a:t>Defender: -Delta - Punishment</a:t>
            </a:r>
            <a:endParaRPr lang="zh-CN" altLang="en-US" dirty="0"/>
          </a:p>
        </p:txBody>
      </p:sp>
      <p:sp>
        <p:nvSpPr>
          <p:cNvPr id="3" name="标题 2">
            <a:extLst>
              <a:ext uri="{FF2B5EF4-FFF2-40B4-BE49-F238E27FC236}">
                <a16:creationId xmlns:a16="http://schemas.microsoft.com/office/drawing/2014/main" id="{A5216B3C-BC0C-49C2-91D7-F3F0ADF414D7}"/>
              </a:ext>
            </a:extLst>
          </p:cNvPr>
          <p:cNvSpPr>
            <a:spLocks noGrp="1"/>
          </p:cNvSpPr>
          <p:nvPr>
            <p:ph type="title"/>
          </p:nvPr>
        </p:nvSpPr>
        <p:spPr/>
        <p:txBody>
          <a:bodyPr/>
          <a:lstStyle/>
          <a:p>
            <a:r>
              <a:rPr lang="en-US" altLang="zh-CN" dirty="0"/>
              <a:t>Introduction</a:t>
            </a:r>
            <a:endParaRPr lang="zh-CN" altLang="en-US" dirty="0"/>
          </a:p>
        </p:txBody>
      </p:sp>
      <p:pic>
        <p:nvPicPr>
          <p:cNvPr id="5" name="图片 4">
            <a:extLst>
              <a:ext uri="{FF2B5EF4-FFF2-40B4-BE49-F238E27FC236}">
                <a16:creationId xmlns:a16="http://schemas.microsoft.com/office/drawing/2014/main" id="{31EB3512-A18E-45A1-B2C3-0D8358435034}"/>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348265" y="1820909"/>
            <a:ext cx="214857" cy="172190"/>
          </a:xfrm>
          <a:prstGeom prst="rect">
            <a:avLst/>
          </a:prstGeom>
        </p:spPr>
      </p:pic>
      <p:pic>
        <p:nvPicPr>
          <p:cNvPr id="14" name="图片 13">
            <a:extLst>
              <a:ext uri="{FF2B5EF4-FFF2-40B4-BE49-F238E27FC236}">
                <a16:creationId xmlns:a16="http://schemas.microsoft.com/office/drawing/2014/main" id="{55681028-1A72-4D54-9F3A-3C4679640CF1}"/>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433467" y="3143683"/>
            <a:ext cx="115810" cy="178286"/>
          </a:xfrm>
          <a:prstGeom prst="rect">
            <a:avLst/>
          </a:prstGeom>
        </p:spPr>
      </p:pic>
      <p:grpSp>
        <p:nvGrpSpPr>
          <p:cNvPr id="12" name="组合 11">
            <a:extLst>
              <a:ext uri="{FF2B5EF4-FFF2-40B4-BE49-F238E27FC236}">
                <a16:creationId xmlns:a16="http://schemas.microsoft.com/office/drawing/2014/main" id="{15069617-5CD2-4BCD-AC01-62F5F7FF9748}"/>
              </a:ext>
            </a:extLst>
          </p:cNvPr>
          <p:cNvGrpSpPr/>
          <p:nvPr/>
        </p:nvGrpSpPr>
        <p:grpSpPr>
          <a:xfrm>
            <a:off x="4455693" y="3022907"/>
            <a:ext cx="4434227" cy="2031325"/>
            <a:chOff x="2391755" y="2721068"/>
            <a:chExt cx="4434227" cy="2031325"/>
          </a:xfrm>
        </p:grpSpPr>
        <p:sp>
          <p:nvSpPr>
            <p:cNvPr id="6" name="文本框 5">
              <a:extLst>
                <a:ext uri="{FF2B5EF4-FFF2-40B4-BE49-F238E27FC236}">
                  <a16:creationId xmlns:a16="http://schemas.microsoft.com/office/drawing/2014/main" id="{ABB50910-A832-4B0D-A60B-9F1C13A4B277}"/>
                </a:ext>
              </a:extLst>
            </p:cNvPr>
            <p:cNvSpPr txBox="1"/>
            <p:nvPr/>
          </p:nvSpPr>
          <p:spPr>
            <a:xfrm>
              <a:off x="2391755" y="2721068"/>
              <a:ext cx="4434227" cy="203132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altLang="zh-CN" dirty="0">
                  <a:solidFill>
                    <a:schemeClr val="tx1"/>
                  </a:solidFill>
                </a:rPr>
                <a:t>Why?</a:t>
              </a:r>
            </a:p>
            <a:p>
              <a:r>
                <a:rPr lang="en-US" altLang="zh-CN" dirty="0">
                  <a:solidFill>
                    <a:schemeClr val="tx1"/>
                  </a:solidFill>
                </a:rPr>
                <a:t>The adjacent matrix of a simple undirected </a:t>
              </a:r>
            </a:p>
            <a:p>
              <a:r>
                <a:rPr lang="en-US" altLang="zh-CN" dirty="0">
                  <a:solidFill>
                    <a:schemeClr val="tx1"/>
                  </a:solidFill>
                </a:rPr>
                <a:t>graph contains redundant information. Only</a:t>
              </a:r>
            </a:p>
            <a:p>
              <a:r>
                <a:rPr lang="en-US" altLang="zh-CN" dirty="0">
                  <a:solidFill>
                    <a:schemeClr val="tx1"/>
                  </a:solidFill>
                </a:rPr>
                <a:t>the half above the main diagonal is enough.</a:t>
              </a:r>
            </a:p>
            <a:p>
              <a:r>
                <a:rPr lang="en-US" altLang="zh-CN" dirty="0">
                  <a:solidFill>
                    <a:schemeClr val="tx1"/>
                  </a:solidFill>
                </a:rPr>
                <a:t>With     nodes, there are a total of               </a:t>
              </a:r>
            </a:p>
            <a:p>
              <a:r>
                <a:rPr lang="en-US" altLang="zh-CN" dirty="0">
                  <a:solidFill>
                    <a:schemeClr val="tx1"/>
                  </a:solidFill>
                </a:rPr>
                <a:t>possible edges. Then we vectorize the top </a:t>
              </a:r>
            </a:p>
            <a:p>
              <a:r>
                <a:rPr lang="en-US" altLang="zh-CN" dirty="0">
                  <a:solidFill>
                    <a:schemeClr val="tx1"/>
                  </a:solidFill>
                </a:rPr>
                <a:t>half to feed into the neural networks.</a:t>
              </a:r>
            </a:p>
          </p:txBody>
        </p:sp>
        <p:pic>
          <p:nvPicPr>
            <p:cNvPr id="7" name="图片 6">
              <a:extLst>
                <a:ext uri="{FF2B5EF4-FFF2-40B4-BE49-F238E27FC236}">
                  <a16:creationId xmlns:a16="http://schemas.microsoft.com/office/drawing/2014/main" id="{4F769C36-DF04-4012-BB7E-26BBACB60FCA}"/>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2975497" y="3926397"/>
              <a:ext cx="214857" cy="172190"/>
            </a:xfrm>
            <a:prstGeom prst="rect">
              <a:avLst/>
            </a:prstGeom>
          </p:spPr>
        </p:pic>
        <p:pic>
          <p:nvPicPr>
            <p:cNvPr id="11" name="图片 10">
              <a:extLst>
                <a:ext uri="{FF2B5EF4-FFF2-40B4-BE49-F238E27FC236}">
                  <a16:creationId xmlns:a16="http://schemas.microsoft.com/office/drawing/2014/main" id="{C7C63820-D2B1-4D98-B33E-0CA57379E5C8}"/>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5791299" y="3857336"/>
              <a:ext cx="813687" cy="341060"/>
            </a:xfrm>
            <a:prstGeom prst="rect">
              <a:avLst/>
            </a:prstGeom>
          </p:spPr>
        </p:pic>
      </p:grpSp>
    </p:spTree>
    <p:extLst>
      <p:ext uri="{BB962C8B-B14F-4D97-AF65-F5344CB8AC3E}">
        <p14:creationId xmlns:p14="http://schemas.microsoft.com/office/powerpoint/2010/main" val="23865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C740218-2D24-4DB5-9AF5-780AE4A6F5A8}"/>
              </a:ext>
            </a:extLst>
          </p:cNvPr>
          <p:cNvSpPr>
            <a:spLocks noGrp="1"/>
          </p:cNvSpPr>
          <p:nvPr>
            <p:ph sz="quarter" idx="10"/>
          </p:nvPr>
        </p:nvSpPr>
        <p:spPr/>
        <p:txBody>
          <a:bodyPr/>
          <a:lstStyle/>
          <a:p>
            <a:r>
              <a:rPr lang="en-US" altLang="zh-CN" dirty="0"/>
              <a:t>Combinatorial action space</a:t>
            </a:r>
          </a:p>
          <a:p>
            <a:pPr lvl="1"/>
            <a:r>
              <a:rPr lang="en-US" altLang="zh-CN" dirty="0"/>
              <a:t>Say                        , we have a total of                  possible edges                       and note that                    and                    are two different actions.</a:t>
            </a:r>
          </a:p>
          <a:p>
            <a:pPr lvl="1"/>
            <a:r>
              <a:rPr lang="en-US" altLang="zh-CN" dirty="0"/>
              <a:t>Therefore, given     nodes and let action contains    edges, the size of action space is given by</a:t>
            </a:r>
          </a:p>
          <a:p>
            <a:pPr lvl="1"/>
            <a:endParaRPr lang="en-US" altLang="zh-CN" dirty="0"/>
          </a:p>
          <a:p>
            <a:pPr lvl="1"/>
            <a:endParaRPr lang="en-US" altLang="zh-CN" dirty="0"/>
          </a:p>
          <a:p>
            <a:pPr lvl="1"/>
            <a:r>
              <a:rPr lang="en-US" altLang="zh-CN" dirty="0"/>
              <a:t>Value-based algorithms like DQN are not applicable. </a:t>
            </a:r>
          </a:p>
          <a:p>
            <a:pPr lvl="1"/>
            <a:r>
              <a:rPr lang="en-US" altLang="zh-CN" dirty="0"/>
              <a:t>Policy-based algorithms like A2C, PPO all require agents to compute           , probability of choosing action    in state   .</a:t>
            </a:r>
          </a:p>
        </p:txBody>
      </p:sp>
      <p:sp>
        <p:nvSpPr>
          <p:cNvPr id="3" name="标题 2">
            <a:extLst>
              <a:ext uri="{FF2B5EF4-FFF2-40B4-BE49-F238E27FC236}">
                <a16:creationId xmlns:a16="http://schemas.microsoft.com/office/drawing/2014/main" id="{048AFC50-8393-46D8-9158-72FF514CECF1}"/>
              </a:ext>
            </a:extLst>
          </p:cNvPr>
          <p:cNvSpPr>
            <a:spLocks noGrp="1"/>
          </p:cNvSpPr>
          <p:nvPr>
            <p:ph type="title"/>
          </p:nvPr>
        </p:nvSpPr>
        <p:spPr/>
        <p:txBody>
          <a:bodyPr/>
          <a:lstStyle/>
          <a:p>
            <a:r>
              <a:rPr lang="en-US" altLang="zh-CN" dirty="0"/>
              <a:t>Difficulty</a:t>
            </a:r>
            <a:endParaRPr lang="zh-CN" altLang="en-US" dirty="0"/>
          </a:p>
        </p:txBody>
      </p:sp>
      <p:pic>
        <p:nvPicPr>
          <p:cNvPr id="5" name="图片 4">
            <a:extLst>
              <a:ext uri="{FF2B5EF4-FFF2-40B4-BE49-F238E27FC236}">
                <a16:creationId xmlns:a16="http://schemas.microsoft.com/office/drawing/2014/main" id="{7CE3D710-9D0D-4525-A968-BE74C50C4290}"/>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696622" y="2255914"/>
            <a:ext cx="1365943" cy="201600"/>
          </a:xfrm>
          <a:prstGeom prst="rect">
            <a:avLst/>
          </a:prstGeom>
        </p:spPr>
      </p:pic>
      <p:pic>
        <p:nvPicPr>
          <p:cNvPr id="7" name="图片 6">
            <a:extLst>
              <a:ext uri="{FF2B5EF4-FFF2-40B4-BE49-F238E27FC236}">
                <a16:creationId xmlns:a16="http://schemas.microsoft.com/office/drawing/2014/main" id="{C16029F8-E646-4508-8FAA-2808D1EF4575}"/>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7491768" y="2198963"/>
            <a:ext cx="1265828" cy="267429"/>
          </a:xfrm>
          <a:prstGeom prst="rect">
            <a:avLst/>
          </a:prstGeom>
        </p:spPr>
      </p:pic>
      <p:pic>
        <p:nvPicPr>
          <p:cNvPr id="9" name="图片 8">
            <a:extLst>
              <a:ext uri="{FF2B5EF4-FFF2-40B4-BE49-F238E27FC236}">
                <a16:creationId xmlns:a16="http://schemas.microsoft.com/office/drawing/2014/main" id="{96A6CB8E-A943-43AF-BD9D-02A6D9E8B943}"/>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5025748" y="2103624"/>
            <a:ext cx="940047" cy="506179"/>
          </a:xfrm>
          <a:prstGeom prst="rect">
            <a:avLst/>
          </a:prstGeom>
        </p:spPr>
      </p:pic>
      <p:pic>
        <p:nvPicPr>
          <p:cNvPr id="13" name="图片 12">
            <a:extLst>
              <a:ext uri="{FF2B5EF4-FFF2-40B4-BE49-F238E27FC236}">
                <a16:creationId xmlns:a16="http://schemas.microsoft.com/office/drawing/2014/main" id="{CD0FEECE-C81F-4741-BC76-98E46E648148}"/>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2655411" y="2566311"/>
            <a:ext cx="1049143" cy="229029"/>
          </a:xfrm>
          <a:prstGeom prst="rect">
            <a:avLst/>
          </a:prstGeom>
        </p:spPr>
      </p:pic>
      <p:pic>
        <p:nvPicPr>
          <p:cNvPr id="16" name="图片 15">
            <a:extLst>
              <a:ext uri="{FF2B5EF4-FFF2-40B4-BE49-F238E27FC236}">
                <a16:creationId xmlns:a16="http://schemas.microsoft.com/office/drawing/2014/main" id="{39910E0C-FD38-4A42-B9EB-60F1C1064B13}"/>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4245994" y="2566310"/>
            <a:ext cx="1049143" cy="229029"/>
          </a:xfrm>
          <a:prstGeom prst="rect">
            <a:avLst/>
          </a:prstGeom>
        </p:spPr>
      </p:pic>
      <p:pic>
        <p:nvPicPr>
          <p:cNvPr id="18" name="图片 17">
            <a:extLst>
              <a:ext uri="{FF2B5EF4-FFF2-40B4-BE49-F238E27FC236}">
                <a16:creationId xmlns:a16="http://schemas.microsoft.com/office/drawing/2014/main" id="{345A3696-2DC0-4476-A2F9-BFE2EA652CA1}"/>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2896816" y="2973574"/>
            <a:ext cx="193371" cy="154971"/>
          </a:xfrm>
          <a:prstGeom prst="rect">
            <a:avLst/>
          </a:prstGeom>
        </p:spPr>
      </p:pic>
      <p:pic>
        <p:nvPicPr>
          <p:cNvPr id="20" name="图片 19">
            <a:extLst>
              <a:ext uri="{FF2B5EF4-FFF2-40B4-BE49-F238E27FC236}">
                <a16:creationId xmlns:a16="http://schemas.microsoft.com/office/drawing/2014/main" id="{F2A01B63-2399-47C9-861E-B17159075B61}"/>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6011171" y="2968088"/>
            <a:ext cx="104229" cy="160457"/>
          </a:xfrm>
          <a:prstGeom prst="rect">
            <a:avLst/>
          </a:prstGeom>
        </p:spPr>
      </p:pic>
      <p:pic>
        <p:nvPicPr>
          <p:cNvPr id="22" name="图片 21">
            <a:extLst>
              <a:ext uri="{FF2B5EF4-FFF2-40B4-BE49-F238E27FC236}">
                <a16:creationId xmlns:a16="http://schemas.microsoft.com/office/drawing/2014/main" id="{A4ED2AA2-7633-4A28-8872-76CDD99FEE6A}"/>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4058163" y="3566313"/>
            <a:ext cx="1243886" cy="580114"/>
          </a:xfrm>
          <a:prstGeom prst="rect">
            <a:avLst/>
          </a:prstGeom>
        </p:spPr>
      </p:pic>
      <p:pic>
        <p:nvPicPr>
          <p:cNvPr id="24" name="图片 23">
            <a:extLst>
              <a:ext uri="{FF2B5EF4-FFF2-40B4-BE49-F238E27FC236}">
                <a16:creationId xmlns:a16="http://schemas.microsoft.com/office/drawing/2014/main" id="{13C461D6-93D1-4F0F-A48D-BD6EEAF5FFE9}"/>
              </a:ext>
            </a:extLst>
          </p:cNvPr>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7901087" y="4848620"/>
            <a:ext cx="578743" cy="229029"/>
          </a:xfrm>
          <a:prstGeom prst="rect">
            <a:avLst/>
          </a:prstGeom>
        </p:spPr>
      </p:pic>
      <p:pic>
        <p:nvPicPr>
          <p:cNvPr id="26" name="图片 25">
            <a:extLst>
              <a:ext uri="{FF2B5EF4-FFF2-40B4-BE49-F238E27FC236}">
                <a16:creationId xmlns:a16="http://schemas.microsoft.com/office/drawing/2014/main" id="{F0EED5C7-4232-4592-A057-3FEFF04E5E03}"/>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4187327" y="5262515"/>
            <a:ext cx="117333" cy="114286"/>
          </a:xfrm>
          <a:prstGeom prst="rect">
            <a:avLst/>
          </a:prstGeom>
        </p:spPr>
      </p:pic>
      <p:pic>
        <p:nvPicPr>
          <p:cNvPr id="28" name="图片 27">
            <a:extLst>
              <a:ext uri="{FF2B5EF4-FFF2-40B4-BE49-F238E27FC236}">
                <a16:creationId xmlns:a16="http://schemas.microsoft.com/office/drawing/2014/main" id="{D065F6B2-736E-4907-8EE9-84DDCCE9DA74}"/>
              </a:ext>
            </a:extLst>
          </p:cNvPr>
          <p:cNvPicPr>
            <a:picLocks noChangeAspect="1"/>
          </p:cNvPicPr>
          <p:nvPr>
            <p:custDataLst>
              <p:tags r:id="rId11"/>
            </p:custDataLst>
          </p:nvPr>
        </p:nvPicPr>
        <p:blipFill>
          <a:blip r:embed="rId23">
            <a:extLst>
              <a:ext uri="{28A0092B-C50C-407E-A947-70E740481C1C}">
                <a14:useLocalDpi xmlns:a14="http://schemas.microsoft.com/office/drawing/2010/main" val="0"/>
              </a:ext>
            </a:extLst>
          </a:blip>
          <a:stretch>
            <a:fillRect/>
          </a:stretch>
        </p:blipFill>
        <p:spPr>
          <a:xfrm>
            <a:off x="5114869" y="5262515"/>
            <a:ext cx="85029" cy="102857"/>
          </a:xfrm>
          <a:prstGeom prst="rect">
            <a:avLst/>
          </a:prstGeom>
        </p:spPr>
      </p:pic>
    </p:spTree>
    <p:extLst>
      <p:ext uri="{BB962C8B-B14F-4D97-AF65-F5344CB8AC3E}">
        <p14:creationId xmlns:p14="http://schemas.microsoft.com/office/powerpoint/2010/main" val="145463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B6BC7ED-B937-41AD-B8B2-37FFAB5BC7F3}"/>
              </a:ext>
            </a:extLst>
          </p:cNvPr>
          <p:cNvSpPr>
            <a:spLocks noGrp="1"/>
          </p:cNvSpPr>
          <p:nvPr>
            <p:ph sz="quarter" idx="10"/>
          </p:nvPr>
        </p:nvSpPr>
        <p:spPr/>
        <p:txBody>
          <a:bodyPr/>
          <a:lstStyle/>
          <a:p>
            <a:r>
              <a:rPr lang="en-US" altLang="zh-CN" dirty="0"/>
              <a:t>We can output a vector                             (after </a:t>
            </a:r>
            <a:r>
              <a:rPr lang="en-US" altLang="zh-CN" dirty="0" err="1"/>
              <a:t>softmax</a:t>
            </a:r>
            <a:r>
              <a:rPr lang="en-US" altLang="zh-CN" dirty="0"/>
              <a:t>) corresponding to all possible edges (can be interpreted as probability). A natural idea would be to assign          to action              , e.g. set the probability of action                                     . Now the problem is that the probability of all actions does not sum to 1. Here follows another natural idea, we can divide the pseudo probabilities by a normalizer given by </a:t>
            </a:r>
          </a:p>
          <a:p>
            <a:endParaRPr lang="en-US" altLang="zh-CN" dirty="0"/>
          </a:p>
          <a:p>
            <a:endParaRPr lang="en-US" altLang="zh-CN" dirty="0"/>
          </a:p>
          <a:p>
            <a:r>
              <a:rPr lang="en-US" altLang="zh-CN" dirty="0"/>
              <a:t>E.g.                                                               , then the normalizer is</a:t>
            </a:r>
            <a:endParaRPr lang="zh-CN" altLang="en-US" dirty="0"/>
          </a:p>
        </p:txBody>
      </p:sp>
      <p:sp>
        <p:nvSpPr>
          <p:cNvPr id="3" name="标题 2">
            <a:extLst>
              <a:ext uri="{FF2B5EF4-FFF2-40B4-BE49-F238E27FC236}">
                <a16:creationId xmlns:a16="http://schemas.microsoft.com/office/drawing/2014/main" id="{4C71C486-1224-4348-8B49-B4C14DAC8EE2}"/>
              </a:ext>
            </a:extLst>
          </p:cNvPr>
          <p:cNvSpPr>
            <a:spLocks noGrp="1"/>
          </p:cNvSpPr>
          <p:nvPr>
            <p:ph type="title"/>
          </p:nvPr>
        </p:nvSpPr>
        <p:spPr/>
        <p:txBody>
          <a:bodyPr/>
          <a:lstStyle/>
          <a:p>
            <a:r>
              <a:rPr lang="en-US" altLang="zh-CN" dirty="0"/>
              <a:t>Solution</a:t>
            </a:r>
            <a:endParaRPr lang="zh-CN" altLang="en-US" dirty="0"/>
          </a:p>
        </p:txBody>
      </p:sp>
      <p:pic>
        <p:nvPicPr>
          <p:cNvPr id="5" name="图片 4">
            <a:extLst>
              <a:ext uri="{FF2B5EF4-FFF2-40B4-BE49-F238E27FC236}">
                <a16:creationId xmlns:a16="http://schemas.microsoft.com/office/drawing/2014/main" id="{BBA6734F-ABB1-4529-BDAD-FAE234CDF67E}"/>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3406344" y="1776985"/>
            <a:ext cx="1872762" cy="335238"/>
          </a:xfrm>
          <a:prstGeom prst="rect">
            <a:avLst/>
          </a:prstGeom>
        </p:spPr>
      </p:pic>
      <p:pic>
        <p:nvPicPr>
          <p:cNvPr id="7" name="图片 6">
            <a:extLst>
              <a:ext uri="{FF2B5EF4-FFF2-40B4-BE49-F238E27FC236}">
                <a16:creationId xmlns:a16="http://schemas.microsoft.com/office/drawing/2014/main" id="{11A8CFDA-2E98-43D0-B03E-46632D93EE82}"/>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2930943" y="2399270"/>
            <a:ext cx="494306" cy="582616"/>
          </a:xfrm>
          <a:prstGeom prst="rect">
            <a:avLst/>
          </a:prstGeom>
        </p:spPr>
      </p:pic>
      <p:pic>
        <p:nvPicPr>
          <p:cNvPr id="9" name="图片 8">
            <a:extLst>
              <a:ext uri="{FF2B5EF4-FFF2-40B4-BE49-F238E27FC236}">
                <a16:creationId xmlns:a16="http://schemas.microsoft.com/office/drawing/2014/main" id="{49F5CCD9-AD43-4B8A-8363-B60E0A0BC8B1}"/>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4555512" y="2494201"/>
            <a:ext cx="801524" cy="327619"/>
          </a:xfrm>
          <a:prstGeom prst="rect">
            <a:avLst/>
          </a:prstGeom>
        </p:spPr>
      </p:pic>
      <p:pic>
        <p:nvPicPr>
          <p:cNvPr id="11" name="图片 10">
            <a:extLst>
              <a:ext uri="{FF2B5EF4-FFF2-40B4-BE49-F238E27FC236}">
                <a16:creationId xmlns:a16="http://schemas.microsoft.com/office/drawing/2014/main" id="{B599E07D-9180-4ABD-86CE-BC851F95A594}"/>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519067" y="2916540"/>
            <a:ext cx="2491428" cy="254476"/>
          </a:xfrm>
          <a:prstGeom prst="rect">
            <a:avLst/>
          </a:prstGeom>
        </p:spPr>
      </p:pic>
      <p:pic>
        <p:nvPicPr>
          <p:cNvPr id="25" name="图片 24">
            <a:extLst>
              <a:ext uri="{FF2B5EF4-FFF2-40B4-BE49-F238E27FC236}">
                <a16:creationId xmlns:a16="http://schemas.microsoft.com/office/drawing/2014/main" id="{7CC0FA34-42D4-47B8-AC0C-46A0104BF686}"/>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2672826" y="4181291"/>
            <a:ext cx="3765372" cy="593827"/>
          </a:xfrm>
          <a:prstGeom prst="rect">
            <a:avLst/>
          </a:prstGeom>
        </p:spPr>
      </p:pic>
      <p:pic>
        <p:nvPicPr>
          <p:cNvPr id="37" name="图片 36">
            <a:extLst>
              <a:ext uri="{FF2B5EF4-FFF2-40B4-BE49-F238E27FC236}">
                <a16:creationId xmlns:a16="http://schemas.microsoft.com/office/drawing/2014/main" id="{91EAA5C1-02F3-4C71-BAF2-0F6FA1E4933E}"/>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1307154" y="5124314"/>
            <a:ext cx="4236189" cy="254476"/>
          </a:xfrm>
          <a:prstGeom prst="rect">
            <a:avLst/>
          </a:prstGeom>
        </p:spPr>
      </p:pic>
      <p:pic>
        <p:nvPicPr>
          <p:cNvPr id="35" name="图片 34">
            <a:extLst>
              <a:ext uri="{FF2B5EF4-FFF2-40B4-BE49-F238E27FC236}">
                <a16:creationId xmlns:a16="http://schemas.microsoft.com/office/drawing/2014/main" id="{B1A7FDB3-76B0-4ECD-94E3-BF93691AA52B}"/>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900298" y="5573067"/>
            <a:ext cx="7559615" cy="618666"/>
          </a:xfrm>
          <a:prstGeom prst="rect">
            <a:avLst/>
          </a:prstGeom>
        </p:spPr>
      </p:pic>
    </p:spTree>
    <p:extLst>
      <p:ext uri="{BB962C8B-B14F-4D97-AF65-F5344CB8AC3E}">
        <p14:creationId xmlns:p14="http://schemas.microsoft.com/office/powerpoint/2010/main" val="28569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FC048A0-E40A-4E65-ADB4-20AA72E8FE30}"/>
              </a:ext>
            </a:extLst>
          </p:cNvPr>
          <p:cNvSpPr>
            <a:spLocks noGrp="1"/>
          </p:cNvSpPr>
          <p:nvPr>
            <p:ph sz="quarter" idx="10"/>
          </p:nvPr>
        </p:nvSpPr>
        <p:spPr/>
        <p:txBody>
          <a:bodyPr/>
          <a:lstStyle/>
          <a:p>
            <a:r>
              <a:rPr lang="en-US" altLang="zh-CN" dirty="0"/>
              <a:t>What we have is                             or                                  is what we can easily get in python.</a:t>
            </a:r>
          </a:p>
          <a:p>
            <a:r>
              <a:rPr lang="en-US" altLang="zh-CN" dirty="0"/>
              <a:t>Define </a:t>
            </a:r>
          </a:p>
          <a:p>
            <a:endParaRPr lang="en-US" altLang="zh-CN" dirty="0"/>
          </a:p>
          <a:p>
            <a:endParaRPr lang="en-US" altLang="zh-CN" dirty="0"/>
          </a:p>
          <a:p>
            <a:r>
              <a:rPr lang="en-US" altLang="zh-CN" dirty="0"/>
              <a:t>We can get the following recursive equation</a:t>
            </a:r>
          </a:p>
        </p:txBody>
      </p:sp>
      <p:sp>
        <p:nvSpPr>
          <p:cNvPr id="3" name="标题 2">
            <a:extLst>
              <a:ext uri="{FF2B5EF4-FFF2-40B4-BE49-F238E27FC236}">
                <a16:creationId xmlns:a16="http://schemas.microsoft.com/office/drawing/2014/main" id="{C35377AA-2F26-4787-89FA-16C02B708FA5}"/>
              </a:ext>
            </a:extLst>
          </p:cNvPr>
          <p:cNvSpPr>
            <a:spLocks noGrp="1"/>
          </p:cNvSpPr>
          <p:nvPr>
            <p:ph type="title"/>
          </p:nvPr>
        </p:nvSpPr>
        <p:spPr/>
        <p:txBody>
          <a:bodyPr/>
          <a:lstStyle/>
          <a:p>
            <a:r>
              <a:rPr lang="en-US" altLang="zh-CN" dirty="0"/>
              <a:t>Solution</a:t>
            </a:r>
            <a:endParaRPr lang="zh-CN" altLang="en-US" dirty="0"/>
          </a:p>
        </p:txBody>
      </p:sp>
      <p:pic>
        <p:nvPicPr>
          <p:cNvPr id="4" name="图片 3">
            <a:extLst>
              <a:ext uri="{FF2B5EF4-FFF2-40B4-BE49-F238E27FC236}">
                <a16:creationId xmlns:a16="http://schemas.microsoft.com/office/drawing/2014/main" id="{B793C25D-E1F6-4A1E-8A26-2F5A8EA3DE46}"/>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628214" y="1758764"/>
            <a:ext cx="1872762" cy="335238"/>
          </a:xfrm>
          <a:prstGeom prst="rect">
            <a:avLst/>
          </a:prstGeom>
        </p:spPr>
      </p:pic>
      <p:pic>
        <p:nvPicPr>
          <p:cNvPr id="7" name="图片 6">
            <a:extLst>
              <a:ext uri="{FF2B5EF4-FFF2-40B4-BE49-F238E27FC236}">
                <a16:creationId xmlns:a16="http://schemas.microsoft.com/office/drawing/2014/main" id="{66FB722C-EE3E-43EB-B1D4-3B5556677EF6}"/>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893498" y="1758763"/>
            <a:ext cx="2171429" cy="335238"/>
          </a:xfrm>
          <a:prstGeom prst="rect">
            <a:avLst/>
          </a:prstGeom>
        </p:spPr>
      </p:pic>
      <p:pic>
        <p:nvPicPr>
          <p:cNvPr id="9" name="图片 8">
            <a:extLst>
              <a:ext uri="{FF2B5EF4-FFF2-40B4-BE49-F238E27FC236}">
                <a16:creationId xmlns:a16="http://schemas.microsoft.com/office/drawing/2014/main" id="{16D45EF9-BF14-40D5-93A1-0C1FE165881E}"/>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746772" y="2744186"/>
            <a:ext cx="1866667" cy="848762"/>
          </a:xfrm>
          <a:prstGeom prst="rect">
            <a:avLst/>
          </a:prstGeom>
        </p:spPr>
      </p:pic>
      <p:pic>
        <p:nvPicPr>
          <p:cNvPr id="11" name="图片 10">
            <a:extLst>
              <a:ext uri="{FF2B5EF4-FFF2-40B4-BE49-F238E27FC236}">
                <a16:creationId xmlns:a16="http://schemas.microsoft.com/office/drawing/2014/main" id="{CAB08F94-AA5C-4490-83C7-888607AD3DF2}"/>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4125438" y="3727026"/>
            <a:ext cx="1109333" cy="254476"/>
          </a:xfrm>
          <a:prstGeom prst="rect">
            <a:avLst/>
          </a:prstGeom>
        </p:spPr>
      </p:pic>
      <p:pic>
        <p:nvPicPr>
          <p:cNvPr id="17" name="图片 16">
            <a:extLst>
              <a:ext uri="{FF2B5EF4-FFF2-40B4-BE49-F238E27FC236}">
                <a16:creationId xmlns:a16="http://schemas.microsoft.com/office/drawing/2014/main" id="{C0284521-F206-4803-ABDF-B0A8167C47DB}"/>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2518666" y="4753395"/>
            <a:ext cx="4106667" cy="693333"/>
          </a:xfrm>
          <a:prstGeom prst="rect">
            <a:avLst/>
          </a:prstGeom>
        </p:spPr>
      </p:pic>
    </p:spTree>
    <p:extLst>
      <p:ext uri="{BB962C8B-B14F-4D97-AF65-F5344CB8AC3E}">
        <p14:creationId xmlns:p14="http://schemas.microsoft.com/office/powerpoint/2010/main" val="341357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C5E8B80-99BA-4D08-88B7-AAEBC72516DB}"/>
              </a:ext>
            </a:extLst>
          </p:cNvPr>
          <p:cNvSpPr>
            <a:spLocks noGrp="1"/>
          </p:cNvSpPr>
          <p:nvPr>
            <p:ph sz="quarter" idx="10"/>
          </p:nvPr>
        </p:nvSpPr>
        <p:spPr/>
        <p:txBody>
          <a:bodyPr/>
          <a:lstStyle/>
          <a:p>
            <a:r>
              <a:rPr lang="en-US" altLang="zh-CN" dirty="0"/>
              <a:t>We implement the equation in a iteration-based manner inspired by the optimization of computing Fibonacci numbers.</a:t>
            </a:r>
            <a:endParaRPr lang="zh-CN" altLang="en-US" dirty="0"/>
          </a:p>
        </p:txBody>
      </p:sp>
      <p:sp>
        <p:nvSpPr>
          <p:cNvPr id="3" name="标题 2">
            <a:extLst>
              <a:ext uri="{FF2B5EF4-FFF2-40B4-BE49-F238E27FC236}">
                <a16:creationId xmlns:a16="http://schemas.microsoft.com/office/drawing/2014/main" id="{01884068-9FD6-4713-A3C2-7FFC1E572FA0}"/>
              </a:ext>
            </a:extLst>
          </p:cNvPr>
          <p:cNvSpPr>
            <a:spLocks noGrp="1"/>
          </p:cNvSpPr>
          <p:nvPr>
            <p:ph type="title"/>
          </p:nvPr>
        </p:nvSpPr>
        <p:spPr/>
        <p:txBody>
          <a:bodyPr/>
          <a:lstStyle/>
          <a:p>
            <a:r>
              <a:rPr lang="en-US" altLang="zh-CN" dirty="0"/>
              <a:t>Performance</a:t>
            </a:r>
            <a:endParaRPr lang="zh-CN" altLang="en-US" dirty="0"/>
          </a:p>
        </p:txBody>
      </p:sp>
      <p:pic>
        <p:nvPicPr>
          <p:cNvPr id="5" name="图片 4">
            <a:extLst>
              <a:ext uri="{FF2B5EF4-FFF2-40B4-BE49-F238E27FC236}">
                <a16:creationId xmlns:a16="http://schemas.microsoft.com/office/drawing/2014/main" id="{F2E419D3-E4A0-4747-8F3C-D9DFFD63A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12" y="2885241"/>
            <a:ext cx="4477265" cy="3357949"/>
          </a:xfrm>
          <a:prstGeom prst="rect">
            <a:avLst/>
          </a:prstGeom>
        </p:spPr>
      </p:pic>
      <p:pic>
        <p:nvPicPr>
          <p:cNvPr id="7" name="图片 6">
            <a:extLst>
              <a:ext uri="{FF2B5EF4-FFF2-40B4-BE49-F238E27FC236}">
                <a16:creationId xmlns:a16="http://schemas.microsoft.com/office/drawing/2014/main" id="{A58F233C-0D3B-4DA8-A805-9B0FF7F4C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332" y="2885241"/>
            <a:ext cx="4477265" cy="3357949"/>
          </a:xfrm>
          <a:prstGeom prst="rect">
            <a:avLst/>
          </a:prstGeom>
        </p:spPr>
      </p:pic>
    </p:spTree>
    <p:extLst>
      <p:ext uri="{BB962C8B-B14F-4D97-AF65-F5344CB8AC3E}">
        <p14:creationId xmlns:p14="http://schemas.microsoft.com/office/powerpoint/2010/main" val="269958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92255CF-EEA4-4E6A-91FB-0CFBBF9AAD9F}"/>
              </a:ext>
            </a:extLst>
          </p:cNvPr>
          <p:cNvSpPr>
            <a:spLocks noGrp="1"/>
          </p:cNvSpPr>
          <p:nvPr>
            <p:ph sz="quarter" idx="10"/>
          </p:nvPr>
        </p:nvSpPr>
        <p:spPr/>
        <p:txBody>
          <a:bodyPr/>
          <a:lstStyle/>
          <a:p>
            <a:r>
              <a:rPr lang="en-US" altLang="zh-CN" dirty="0"/>
              <a:t>We choose Proximal Policy Optimization (PPO) for each agent.</a:t>
            </a:r>
          </a:p>
          <a:p>
            <a:r>
              <a:rPr lang="en-US" altLang="zh-CN" dirty="0"/>
              <a:t>We </a:t>
            </a:r>
            <a:r>
              <a:rPr lang="en-US" altLang="zh-CN" dirty="0" err="1"/>
              <a:t>adversarially</a:t>
            </a:r>
            <a:r>
              <a:rPr lang="en-US" altLang="zh-CN" dirty="0"/>
              <a:t> train the defender and attacker.</a:t>
            </a:r>
            <a:endParaRPr lang="zh-CN" altLang="en-US" dirty="0"/>
          </a:p>
        </p:txBody>
      </p:sp>
      <p:sp>
        <p:nvSpPr>
          <p:cNvPr id="3" name="标题 2">
            <a:extLst>
              <a:ext uri="{FF2B5EF4-FFF2-40B4-BE49-F238E27FC236}">
                <a16:creationId xmlns:a16="http://schemas.microsoft.com/office/drawing/2014/main" id="{7C8CB2EF-320F-470F-ACBA-E6E57608189B}"/>
              </a:ext>
            </a:extLst>
          </p:cNvPr>
          <p:cNvSpPr>
            <a:spLocks noGrp="1"/>
          </p:cNvSpPr>
          <p:nvPr>
            <p:ph type="title"/>
          </p:nvPr>
        </p:nvSpPr>
        <p:spPr/>
        <p:txBody>
          <a:bodyPr/>
          <a:lstStyle/>
          <a:p>
            <a:r>
              <a:rPr lang="en-US" altLang="zh-CN" dirty="0"/>
              <a:t>Algorithm</a:t>
            </a:r>
            <a:endParaRPr lang="zh-CN" altLang="en-US" dirty="0"/>
          </a:p>
        </p:txBody>
      </p:sp>
      <p:pic>
        <p:nvPicPr>
          <p:cNvPr id="5" name="图片 4">
            <a:extLst>
              <a:ext uri="{FF2B5EF4-FFF2-40B4-BE49-F238E27FC236}">
                <a16:creationId xmlns:a16="http://schemas.microsoft.com/office/drawing/2014/main" id="{DD0FC7A6-D984-4581-9D1D-B3D42A37E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636" y="2592689"/>
            <a:ext cx="5056727" cy="3792545"/>
          </a:xfrm>
          <a:prstGeom prst="rect">
            <a:avLst/>
          </a:prstGeom>
        </p:spPr>
      </p:pic>
    </p:spTree>
    <p:extLst>
      <p:ext uri="{BB962C8B-B14F-4D97-AF65-F5344CB8AC3E}">
        <p14:creationId xmlns:p14="http://schemas.microsoft.com/office/powerpoint/2010/main" val="265707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5.7368"/>
  <p:tag name="LATEXADDIN" val="\documentclass{article}&#10;\usepackage{amsmath}&#10;\usepackage{amsfonts}&#10;\usepackage{xcolor}&#10;\pagestyle{empty}&#10;\begin{document}&#10;&#10;&#10;\begin{equation*}&#10;N&#10;\end{equation*}&#10;&#10;\end{document}"/>
  <p:tag name="IGUANATEXSIZE" val="20"/>
  <p:tag name="IGUANATEXCURSOR" val="143"/>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73.6783"/>
  <p:tag name="LATEXADDIN" val="\documentclass{article}&#10;\usepackage{amsmath}&#10;\usepackage{amsfonts}&#10;\usepackage{xcolor}&#10;\pagestyle{empty}&#10;\begin{document}&#10;&#10;&#10;\begin{equation*}&#10;(e_1, e_2, e_{10})&#10;\end{equation*}&#10;&#10;\end{document}"/>
  <p:tag name="IGUANATEXSIZE" val="18"/>
  <p:tag name="IGUANATEXCURSOR" val="159"/>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73.6783"/>
  <p:tag name="LATEXADDIN" val="\documentclass{article}&#10;\usepackage{amsmath}&#10;\usepackage{amsfonts}&#10;\usepackage{xcolor}&#10;\pagestyle{empty}&#10;\begin{document}&#10;&#10;&#10;\begin{equation*}&#10;(e_1, e_2, e_{11})&#10;\end{equation*}&#10;&#10;\end{document}"/>
  <p:tag name="IGUANATEXSIZE" val="18"/>
  <p:tag name="IGUANATEXCURSOR" val="158"/>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5.7368"/>
  <p:tag name="LATEXADDIN" val="\documentclass{article}&#10;\usepackage{amsmath}&#10;\usepackage{amsfonts}&#10;\usepackage{xcolor}&#10;\pagestyle{empty}&#10;\begin{document}&#10;&#10;&#10;\begin{equation*}&#10;N&#10;\end{equation*}&#10;&#10;\end{document}"/>
  <p:tag name="IGUANATEXSIZE" val="18"/>
  <p:tag name="IGUANATEXCURSOR" val="143"/>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6.99291"/>
  <p:tag name="LATEXADDIN" val="\documentclass{article}&#10;\usepackage{amsmath}&#10;\usepackage{amsfonts}&#10;\usepackage{xcolor}&#10;\pagestyle{empty}&#10;\begin{document}&#10;&#10;&#10;\begin{equation*}&#10;k&#10;\end{equation*}&#10;&#10;\end{document}"/>
  <p:tag name="IGUANATEXSIZE" val="18"/>
  <p:tag name="IGUANATEXCURSOR" val="143"/>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317.2103"/>
  <p:tag name="ORIGINALWIDTH" val="680.165"/>
  <p:tag name="LATEXADDIN" val="\documentclass{article}&#10;\usepackage{amsmath}&#10;\usepackage{amsfonts}&#10;\usepackage{xcolor}&#10;\pagestyle{empty}&#10;\begin{document}&#10;&#10;&#10;\begin{equation*}&#10;|\mathcal{A}| = \binom{\binom{N}{2}}{k}&#10;\end{equation*}&#10;&#10;\end{document}"/>
  <p:tag name="IGUANATEXSIZE" val="18"/>
  <p:tag name="IGUANATEXCURSOR" val="180"/>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16.4605"/>
  <p:tag name="LATEXADDIN" val="\documentclass{article}&#10;\usepackage{amsmath}&#10;\usepackage{amsfonts}&#10;\usepackage{xcolor}&#10;\pagestyle{empty}&#10;\begin{document}&#10;&#10;&#10;\begin{equation*}&#10;\pi(a|s)&#10;\end{equation*}&#10;&#10;\end{document}"/>
  <p:tag name="IGUANATEXSIZE" val="18"/>
  <p:tag name="IGUANATEXCURSOR" val="145"/>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57.74276"/>
  <p:tag name="LATEXADDIN" val="\documentclass{article}&#10;\usepackage{amsmath}&#10;\usepackage{amsfonts}&#10;\usepackage{xcolor}&#10;\pagestyle{empty}&#10;\begin{document}&#10;&#10;&#10;\begin{equation*}&#10;a&#10;\end{equation*}&#10;&#10;\end{document}"/>
  <p:tag name="IGUANATEXSIZE" val="20"/>
  <p:tag name="IGUANATEXCURSOR" val="143"/>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usepackage{amsfonts}&#10;\usepackage{xcolor}&#10;\pagestyle{empty}&#10;\begin{document}&#10;&#10;&#10;\begin{equation*}&#10;s&#10;\end{equation*}&#10;&#10;\end{document}"/>
  <p:tag name="IGUANATEXSIZE" val="18"/>
  <p:tag name="IGUANATEXCURSOR" val="143"/>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921.6348"/>
  <p:tag name="LATEXADDIN" val="\documentclass{article}&#10;\usepackage{amsmath}&#10;\usepackage{amsfonts}&#10;\usepackage{xcolor}&#10;\pagestyle{empty}&#10;\begin{document}&#10;&#10;&#10;\begin{equation*}&#10;\boldsymbol{p}=(p_i)_{i=1}^{N(N-1)/2}&#10;\end{equation*}&#10;&#10;\end{document}"/>
  <p:tag name="IGUANATEXSIZE" val="20"/>
  <p:tag name="IGUANATEXCURSOR" val="178"/>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380.9524"/>
  <p:tag name="ORIGINALWIDTH" val="323.2096"/>
  <p:tag name="LATEXADDIN" val="\documentclass{article}&#10;\usepackage{amsmath}&#10;\usepackage{amsfonts}&#10;\usepackage{xcolor}&#10;\pagestyle{empty}&#10;\begin{document}&#10;&#10;&#10;\begin{equation*}&#10;\prod_{j=1}^kp_{i_j}&#10;\end{equation*}&#10;&#10;\end{document}"/>
  <p:tag name="IGUANATEXSIZE" val="20"/>
  <p:tag name="IGUANATEXCURSOR" val="162"/>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436.4454"/>
  <p:tag name="LATEXADDIN" val="\documentclass{article}&#10;\usepackage{amsmath}&#10;\usepackage{amsfonts}&#10;\usepackage{xcolor}&#10;\pagestyle{empty}&#10;\begin{document}&#10;&#10;&#10;\begin{equation*}&#10;\sqrt{\frac{\log N}{\pi N}}&#10;\end{equation*}&#10;&#10;\end{document}"/>
  <p:tag name="IGUANATEXSIZE" val="20"/>
  <p:tag name="IGUANATEXCURSOR" val="167"/>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61.2298"/>
  <p:tag name="ORIGINALWIDTH" val="394.4507"/>
  <p:tag name="LATEXADDIN" val="\documentclass{article}&#10;\usepackage{amsmath}&#10;\usepackage{amsfonts}&#10;\usepackage{xcolor}&#10;\pagestyle{empty}&#10;\begin{document}&#10;&#10;&#10;\begin{equation*}&#10;(e_{i_j})_{j=1}^k&#10;\end{equation*}&#10;&#10;\end{document}"/>
  <p:tag name="IGUANATEXSIZE" val="20"/>
  <p:tag name="IGUANATEXCURSOR" val="159"/>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26.097"/>
  <p:tag name="LATEXADDIN" val="\documentclass{article}&#10;\usepackage{amsmath}&#10;\usepackage{amsfonts}&#10;\usepackage{xcolor}&#10;\pagestyle{empty}&#10;\begin{document}&#10;&#10;&#10;\begin{equation*}&#10;p(e_1, e_2, e_{10}) = p_1p_2p_{10}&#10;\end{equation*}&#10;&#10;\end{document}"/>
  <p:tag name="IGUANATEXSIZE" val="20"/>
  <p:tag name="IGUANATEXCURSOR" val="176"/>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332.2085"/>
  <p:tag name="ORIGINALWIDTH" val="2106.487"/>
  <p:tag name="LATEXADDIN" val="\documentclass{article}&#10;\usepackage{amsmath}&#10;\usepackage{amsfonts}&#10;\usepackage{xcolor}&#10;\pagestyle{empty}&#10;\begin{document}&#10;&#10;&#10;\begin{equation*}&#10;X_{k}(\boldsymbol{p}) = \sum_{1\le i_1&lt;i_2&lt;\cdots&lt;i_k\le \binom{N}{2}} p_{i_1}p_{i_2}\cdots p_{i_k}&#10;\end{equation*}&#10;&#10;\end{document}"/>
  <p:tag name="IGUANATEXSIZE" val="20"/>
  <p:tag name="IGUANATEXCURSOR" val="161"/>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084.739"/>
  <p:tag name="LATEXADDIN" val="\documentclass{article}&#10;\usepackage{amsmath}&#10;\usepackage{amsfonts}&#10;\usepackage{xcolor}&#10;\pagestyle{empty}&#10;\begin{document}&#10;&#10;&#10;\begin{equation*}&#10;N=4, k=2, E=\{e_1,e_2,e_3,e_4,e_5,e_6\}&#10;\end{equation*}&#10;&#10;\end{document}"/>
  <p:tag name="IGUANATEXSIZE" val="20"/>
  <p:tag name="IGUANATEXCURSOR" val="179"/>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304.462"/>
  <p:tag name="ORIGINALWIDTH" val="3720.285"/>
  <p:tag name="LATEXADDIN" val="\documentclass{article}&#10;\usepackage{amsmath}&#10;\usepackage{amsfonts}&#10;\usepackage{xcolor}&#10;\pagestyle{empty}&#10;\begin{document}&#10;&#10;&#10;\begin{eqnarray*}&#10;X_{2}(\boldsymbol{p}) &amp; = &amp; p_1p_2 + p_1p_3 + + p_1p_4 + p_1p_5 + p_1p_6 + p_2p_3 + p_2p_4\\&#10;&amp;  &amp;  + p_2p_5 + p_2p_6 + p_3p_4 + p_3p_5 + p_3p_6 + p_4p_5 + p_4p_6 + p_5p_6&#10;\end{eqnarray*}&#10;&#10;\end{document} "/>
  <p:tag name="IGUANATEXSIZE" val="20"/>
  <p:tag name="IGUANATEXCURSOR" val="232"/>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921.6348"/>
  <p:tag name="LATEXADDIN" val="\documentclass{article}&#10;\usepackage{amsmath}&#10;\usepackage{amsfonts}&#10;\usepackage{xcolor}&#10;\pagestyle{empty}&#10;\begin{document}&#10;&#10;&#10;\begin{equation*}&#10;\boldsymbol{p}=(p_i)_{i=1}^{N(N-1)/2}&#10;\end{equation*}&#10;&#10;\end{document}"/>
  <p:tag name="IGUANATEXSIZE" val="20"/>
  <p:tag name="IGUANATEXCURSOR" val="178"/>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1068.616"/>
  <p:tag name="LATEXADDIN" val="\documentclass{article}&#10;\usepackage{amsmath}&#10;\usepackage{amsfonts}&#10;\usepackage{xcolor}&#10;\pagestyle{empty}&#10;\begin{document}&#10;&#10;&#10;\begin{equation*}&#10;\boldsymbol{p}^m=(p_i^m)_{i=1}^{N(N-1)/2}&#10;\end{equation*}&#10;&#10;\end{document}"/>
  <p:tag name="IGUANATEXSIZE" val="20"/>
  <p:tag name="IGUANATEXCURSOR" val="165"/>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417.6978"/>
  <p:tag name="ORIGINALWIDTH" val="918.6352"/>
  <p:tag name="LATEXADDIN" val="\documentclass{article}&#10;\usepackage{amsmath}&#10;\usepackage{amsfonts}&#10;\usepackage{xcolor}&#10;\pagestyle{empty}&#10;\begin{document}&#10;&#10;&#10;\begin{equation*}&#10;f(\boldsymbol{p},m) = \sum_{i=1}^{\binom{N}{2}}p_{i}^m&#10;\end{equation*}&#10;&#10;\end{document}"/>
  <p:tag name="IGUANATEXSIZE" val="20"/>
  <p:tag name="IGUANATEXCURSOR" val="196"/>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45.9318"/>
  <p:tag name="LATEXADDIN" val="\documentclass{article}&#10;\usepackage{amsmath}&#10;\usepackage{amsfonts}&#10;\usepackage{xcolor}&#10;\pagestyle{empty}&#10;\begin{document}&#10;&#10;&#10;\begin{equation*}&#10;X_0(\boldsymbol{p})=1&#10;\end{equation*}&#10;&#10;\end{document}"/>
  <p:tag name="IGUANATEXSIZE" val="20"/>
  <p:tag name="IGUANATEXCURSOR" val="163"/>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341.2073"/>
  <p:tag name="ORIGINALWIDTH" val="2020.997"/>
  <p:tag name="LATEXADDIN" val="\documentclass{article}&#10;\usepackage{amsmath}&#10;\usepackage{amsfonts}&#10;\usepackage{xcolor}&#10;\pagestyle{empty}&#10;\begin{document}&#10;&#10;&#10;\begin{equation*}&#10;X_n(\boldsymbol{p})=\frac{1}{n}\sum_{i=1}^n(-1)^{i+1}X_{n-i}(\boldsymbol{p})f(\boldsymbol{p},i)&#10;\end{equation*}&#10;&#10;\end{document}"/>
  <p:tag name="IGUANATEXSIZE" val="20"/>
  <p:tag name="IGUANATEXCURSOR" val="216"/>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5.7368"/>
  <p:tag name="LATEXADDIN" val="\documentclass{article}&#10;\usepackage{amsmath}&#10;\usepackage{amsfonts}&#10;\usepackage{xcolor}&#10;\pagestyle{empty}&#10;\begin{document}&#10;&#10;&#10;\begin{equation*}&#10;N&#10;\end{equation*}&#10;&#10;\end{document}"/>
  <p:tag name="IGUANATEXSIZE" val="20"/>
  <p:tag name="IGUANATEXCURSOR" val="143"/>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20.21"/>
  <p:tag name="LATEXADDIN" val="\documentclass{article}&#10;\usepackage{amsmath}&#10;\usepackage{amsfonts}&#10;\usepackage{xcolor}&#10;\pagestyle{empty}&#10;\begin{document}&#10;&#10;&#10;\begin{equation*}&#10;X_k(\boldsymbol{p})&#10;\end{equation*}&#10;&#10;\end{document}"/>
  <p:tag name="IGUANATEXSIZE" val="20"/>
  <p:tag name="IGUANATEXCURSOR" val="161"/>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6.99291"/>
  <p:tag name="LATEXADDIN" val="\documentclass{article}&#10;\usepackage{amsmath}&#10;\usepackage{amsfonts}&#10;\usepackage{xcolor}&#10;\pagestyle{empty}&#10;\begin{document}&#10;&#10;&#10;\begin{equation*}&#10;k&#10;\end{equation*}&#10;&#10;\end{document}"/>
  <p:tag name="IGUANATEXSIZE" val="20"/>
  <p:tag name="IGUANATEXCURSOR" val="143"/>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5.7368"/>
  <p:tag name="LATEXADDIN" val="\documentclass{article}&#10;\usepackage{amsmath}&#10;\usepackage{amsfonts}&#10;\usepackage{xcolor}&#10;\pagestyle{empty}&#10;\begin{document}&#10;&#10;&#10;\begin{equation*}&#10;N&#10;\end{equation*}&#10;&#10;\end{document}"/>
  <p:tag name="IGUANATEXSIZE" val="20"/>
  <p:tag name="IGUANATEXCURSOR" val="143"/>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602.9246"/>
  <p:tag name="LATEXADDIN" val="\documentclass{article}&#10;\usepackage{amsmath}&#10;\usepackage{amsfonts}&#10;\usepackage{xcolor}&#10;\pagestyle{empty}&#10;\begin{document}&#10;&#10;&#10;\begin{equation*}&#10;\frac{1}{2}N(N-1)&#10;\end{equation*}&#10;&#10;\end{document}"/>
  <p:tag name="IGUANATEXSIZE" val="18"/>
  <p:tag name="IGUANATEXCURSOR" val="158"/>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10.2362"/>
  <p:tag name="ORIGINALWIDTH" val="746.9066"/>
  <p:tag name="LATEXADDIN" val="\documentclass{article}&#10;\usepackage{amsmath}&#10;\usepackage{amsfonts}&#10;\usepackage{xcolor}&#10;\pagestyle{empty}&#10;\begin{document}&#10;&#10;&#10;\begin{equation*}&#10;N = 10, k =3&#10;\end{equation*}&#10;&#10;\end{document}"/>
  <p:tag name="IGUANATEXSIZE" val="18"/>
  <p:tag name="IGUANATEXCURSOR" val="154"/>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46.2317"/>
  <p:tag name="ORIGINALWIDTH" val="692.1635"/>
  <p:tag name="LATEXADDIN" val="\documentclass{article}&#10;\usepackage{amsmath}&#10;\usepackage{amsfonts}&#10;\usepackage{xcolor}&#10;\pagestyle{empty}&#10;\begin{document}&#10;&#10;&#10;\begin{equation*}&#10;E_p = \{e_i\}_{i=0}^{44}&#10;\end{equation*}&#10;&#10;\end{document}"/>
  <p:tag name="IGUANATEXSIZE" val="18"/>
  <p:tag name="IGUANATEXCURSOR" val="165"/>
  <p:tag name="TRANSPARENCY" val="True"/>
  <p:tag name="FILENAME" val=""/>
  <p:tag name="LATEXENGINEID" val="0"/>
  <p:tag name="TEMPFOLDER" val="f:\tools\powerpointaddin\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555.6805"/>
  <p:tag name="LATEXADDIN" val="\documentclass{article}&#10;\usepackage{amsmath}&#10;\usepackage{amsfonts}&#10;\usepackage{xcolor}&#10;\pagestyle{empty}&#10;\begin{document}&#10;&#10;&#10;\begin{equation*}&#10;\binom{N}{2}=45&#10;\end{equation*}&#10;&#10;\end{document}"/>
  <p:tag name="IGUANATEXSIZE" val="18"/>
  <p:tag name="IGUANATEXCURSOR" val="148"/>
  <p:tag name="TRANSPARENCY" val="True"/>
  <p:tag name="FILENAME" val=""/>
  <p:tag name="LATEXENGINEID" val="0"/>
  <p:tag name="TEMPFOLDER" val="f:\tools\powerpointaddin\temp\"/>
  <p:tag name="LATEXFORMHEIGHT" val="312"/>
  <p:tag name="LATEXFORMWIDTH" val="384"/>
  <p:tag name="LATEXFORMWRAP" val="True"/>
  <p:tag name="BITMAPVECTOR" val="0"/>
</p:tagLst>
</file>

<file path=ppt/theme/theme1.xml><?xml version="1.0" encoding="utf-8"?>
<a:theme xmlns:a="http://schemas.openxmlformats.org/drawingml/2006/main" name="SJTU">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自定义 7">
      <a:majorFont>
        <a:latin typeface="等线"/>
        <a:ea typeface="等线"/>
        <a:cs typeface=""/>
      </a:majorFont>
      <a:minorFont>
        <a:latin typeface="等线 Light"/>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JTU" id="{63A84447-35C1-4275-81F9-BABC11890D6F}" vid="{7AD6242F-63F4-4D2E-A2D5-0D90B4F0F6C8}"/>
    </a:ext>
  </a:extLst>
</a:theme>
</file>

<file path=docProps/app.xml><?xml version="1.0" encoding="utf-8"?>
<Properties xmlns="http://schemas.openxmlformats.org/officeDocument/2006/extended-properties" xmlns:vt="http://schemas.openxmlformats.org/officeDocument/2006/docPropsVTypes">
  <Template>SJTU</Template>
  <TotalTime>875</TotalTime>
  <Words>534</Words>
  <Application>Microsoft Office PowerPoint</Application>
  <PresentationFormat>全屏显示(4:3)</PresentationFormat>
  <Paragraphs>63</Paragraphs>
  <Slides>11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微软雅黑</vt:lpstr>
      <vt:lpstr>等线</vt:lpstr>
      <vt:lpstr>等线 Light</vt:lpstr>
      <vt:lpstr>Arial</vt:lpstr>
      <vt:lpstr>Calibri</vt:lpstr>
      <vt:lpstr>SJTU</vt:lpstr>
      <vt:lpstr>Secure Connectivity with RL under Adversarial Model</vt:lpstr>
      <vt:lpstr>Introduction</vt:lpstr>
      <vt:lpstr>Introduction</vt:lpstr>
      <vt:lpstr>Introduction</vt:lpstr>
      <vt:lpstr>Difficulty</vt:lpstr>
      <vt:lpstr>Solution</vt:lpstr>
      <vt:lpstr>Solution</vt:lpstr>
      <vt:lpstr>Performance</vt:lpstr>
      <vt:lpstr>Algorithm</vt:lpstr>
      <vt:lpstr>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Connectivity under Adversarial Model</dc:title>
  <dc:creator>陆 昱昊</dc:creator>
  <cp:lastModifiedBy>陆 昱昊</cp:lastModifiedBy>
  <cp:revision>34</cp:revision>
  <dcterms:created xsi:type="dcterms:W3CDTF">2020-05-19T01:29:37Z</dcterms:created>
  <dcterms:modified xsi:type="dcterms:W3CDTF">2020-05-20T02:39:49Z</dcterms:modified>
</cp:coreProperties>
</file>