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70" r:id="rId2"/>
    <p:sldMasterId id="2147483989" r:id="rId3"/>
    <p:sldMasterId id="2147484040" r:id="rId4"/>
  </p:sldMasterIdLst>
  <p:notesMasterIdLst>
    <p:notesMasterId r:id="rId33"/>
  </p:notesMasterIdLst>
  <p:handoutMasterIdLst>
    <p:handoutMasterId r:id="rId34"/>
  </p:handoutMasterIdLst>
  <p:sldIdLst>
    <p:sldId id="256" r:id="rId5"/>
    <p:sldId id="260" r:id="rId6"/>
    <p:sldId id="261" r:id="rId7"/>
    <p:sldId id="304" r:id="rId8"/>
    <p:sldId id="262" r:id="rId9"/>
    <p:sldId id="264" r:id="rId10"/>
    <p:sldId id="305" r:id="rId11"/>
    <p:sldId id="308" r:id="rId12"/>
    <p:sldId id="302" r:id="rId13"/>
    <p:sldId id="307" r:id="rId14"/>
    <p:sldId id="268" r:id="rId15"/>
    <p:sldId id="303" r:id="rId16"/>
    <p:sldId id="266" r:id="rId17"/>
    <p:sldId id="270" r:id="rId18"/>
    <p:sldId id="271" r:id="rId19"/>
    <p:sldId id="311" r:id="rId20"/>
    <p:sldId id="272" r:id="rId21"/>
    <p:sldId id="288" r:id="rId22"/>
    <p:sldId id="276" r:id="rId23"/>
    <p:sldId id="295" r:id="rId24"/>
    <p:sldId id="312" r:id="rId25"/>
    <p:sldId id="313" r:id="rId26"/>
    <p:sldId id="314" r:id="rId27"/>
    <p:sldId id="280" r:id="rId28"/>
    <p:sldId id="299" r:id="rId29"/>
    <p:sldId id="315" r:id="rId30"/>
    <p:sldId id="300" r:id="rId31"/>
    <p:sldId id="282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1D8"/>
    <a:srgbClr val="3F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4649" autoAdjust="0"/>
  </p:normalViewPr>
  <p:slideViewPr>
    <p:cSldViewPr snapToGrid="0">
      <p:cViewPr>
        <p:scale>
          <a:sx n="75" d="100"/>
          <a:sy n="75" d="100"/>
        </p:scale>
        <p:origin x="-1062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3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4" y="3608990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7896" y="1371600"/>
            <a:ext cx="8410492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B401F-00D4-4E8C-B94E-48B35CAAE047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A50D2-3D92-4AA5-9AD8-2D4109739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836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88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79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8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E0B4DC1-AB35-4259-8072-EA8F5B8A0BBF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9236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1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7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4" y="3608990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7896" y="1371600"/>
            <a:ext cx="8410492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1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48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00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4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E0B4DC1-AB35-4259-8072-EA8F5B8A0BBF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6759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2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4" y="3608990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7896" y="1371600"/>
            <a:ext cx="8410492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62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21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3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E0B4DC1-AB35-4259-8072-EA8F5B8A0BBF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5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3306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12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8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4" y="3608990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7896" y="1371600"/>
            <a:ext cx="8410492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6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5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6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3033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4057" r:id="rId17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7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6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4661302"/>
            <a:ext cx="9144000" cy="899510"/>
          </a:xfrm>
        </p:spPr>
        <p:txBody>
          <a:bodyPr/>
          <a:lstStyle/>
          <a:p>
            <a:pPr algn="l"/>
            <a:r>
              <a:rPr lang="en-US" altLang="zh-CN" sz="3200" dirty="0" smtClean="0"/>
              <a:t>Hierarchical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Methods For Multi Partially Overlapped Social Network De-anonymization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endParaRPr lang="zh-CN" altLang="en-US" sz="44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5927866"/>
            <a:ext cx="9144000" cy="60429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2020.6.3</a:t>
            </a:r>
            <a:endParaRPr lang="zh-CN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4662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张宇澄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517021910431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Feature-aware graph matching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z="2400" b="1" dirty="0" smtClean="0"/>
              <a:t>Step 1 </a:t>
            </a:r>
          </a:p>
          <a:p>
            <a:endParaRPr lang="en-US" altLang="zh-CN" sz="2400" b="1" dirty="0"/>
          </a:p>
          <a:p>
            <a:endParaRPr lang="en-US" altLang="zh-CN" sz="2400" b="1" dirty="0" smtClean="0"/>
          </a:p>
          <a:p>
            <a:endParaRPr lang="en-US" altLang="zh-CN" sz="2400" b="1" dirty="0"/>
          </a:p>
          <a:p>
            <a:pPr marL="0" indent="0">
              <a:buNone/>
            </a:pPr>
            <a:endParaRPr lang="en-US" altLang="zh-CN" sz="2400" b="1" dirty="0" smtClean="0"/>
          </a:p>
          <a:p>
            <a:r>
              <a:rPr lang="en-US" altLang="zh-CN" sz="2400" b="1" dirty="0" smtClean="0"/>
              <a:t>Step 2  Filter out the wrongly match pairs </a:t>
            </a:r>
            <a:endParaRPr lang="en-US" altLang="zh-CN" sz="2400" b="1" baseline="300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3" y="2124634"/>
            <a:ext cx="6591463" cy="164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3" y="5287357"/>
            <a:ext cx="6782678" cy="88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Gradient Descent Based Algorithm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5" y="1684524"/>
            <a:ext cx="7934577" cy="482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Conditions for correct matching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2238"/>
            <a:ext cx="8888506" cy="7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9732"/>
            <a:ext cx="7357259" cy="174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8787103" cy="129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1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Conditions for correct matching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2389" y="5244352"/>
                <a:ext cx="8727141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If d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altLang="zh-CN" sz="2400" b="1" i="1" smtClean="0">
                            <a:latin typeface="Cambria Math"/>
                          </a:rPr>
                          <m:t>α</m:t>
                        </m:r>
                      </m:sup>
                    </m:sSup>
                  </m:oMath>
                </a14:m>
                <a:r>
                  <a:rPr lang="en-US" altLang="zh-CN" sz="2400" b="1" dirty="0" smtClean="0"/>
                  <a:t>), we can even match just use node features.</a:t>
                </a:r>
              </a:p>
              <a:p>
                <a:r>
                  <a:rPr lang="en-US" altLang="zh-CN" sz="2400" b="1" dirty="0" smtClean="0"/>
                  <a:t>However, this is not practical. We suppose that d is a constant.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9" y="5244352"/>
                <a:ext cx="8727141" cy="862608"/>
              </a:xfrm>
              <a:prstGeom prst="rect">
                <a:avLst/>
              </a:prstGeom>
              <a:blipFill rotWithShape="1">
                <a:blip r:embed="rId2"/>
                <a:stretch>
                  <a:fillRect l="-1047" t="-4930" b="-11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8" y="3729037"/>
            <a:ext cx="8438082" cy="130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83" y="1579628"/>
            <a:ext cx="6155952" cy="170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1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2" y="2194707"/>
            <a:ext cx="622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</a:rPr>
              <a:t>Node-feature-aware  Graph Matching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62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Hierarchical Multi Network De-anonymization </a:t>
            </a:r>
            <a:endParaRPr lang="zh-CN" altLang="en-US" sz="2400" dirty="0"/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 and Future Work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Center-Peripheral Structure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400" b="1" dirty="0" smtClean="0"/>
              <a:t>Central Graphs</a:t>
            </a:r>
          </a:p>
          <a:p>
            <a:pPr marL="0" indent="0">
              <a:buNone/>
            </a:pPr>
            <a:r>
              <a:rPr lang="en-US" altLang="zh-CN" sz="2400" b="1" dirty="0" smtClean="0"/>
              <a:t>   This </a:t>
            </a:r>
            <a:r>
              <a:rPr lang="en-US" altLang="zh-CN" sz="2400" b="1" dirty="0"/>
              <a:t>part contains two or three graphs which has the </a:t>
            </a:r>
            <a:r>
              <a:rPr lang="en-US" altLang="zh-CN" sz="2400" b="1" dirty="0" smtClean="0"/>
              <a:t>most        </a:t>
            </a:r>
          </a:p>
          <a:p>
            <a:pPr marL="0" indent="0">
              <a:buNone/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nodes</a:t>
            </a:r>
            <a:r>
              <a:rPr lang="en-US" altLang="zh-CN" sz="2400" b="1" dirty="0"/>
              <a:t>. 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b="1" dirty="0" smtClean="0"/>
              <a:t>   We hope </a:t>
            </a:r>
            <a:r>
              <a:rPr lang="en-US" altLang="zh-CN" sz="2400" b="1" dirty="0"/>
              <a:t>the union of nodes in central graphs will cover as 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more  nodes  as </a:t>
            </a:r>
            <a:r>
              <a:rPr lang="en-US" altLang="zh-CN" sz="2400" b="1" dirty="0"/>
              <a:t>possible while </a:t>
            </a:r>
            <a:r>
              <a:rPr lang="en-US" altLang="zh-CN" sz="2400" b="1" dirty="0" smtClean="0"/>
              <a:t>using the </a:t>
            </a:r>
            <a:r>
              <a:rPr lang="en-US" altLang="zh-CN" sz="2400" b="1" dirty="0"/>
              <a:t>minimum number 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of </a:t>
            </a:r>
            <a:r>
              <a:rPr lang="en-US" altLang="zh-CN" sz="2400" b="1" dirty="0"/>
              <a:t>graphs</a:t>
            </a:r>
            <a:r>
              <a:rPr lang="en-US" altLang="zh-CN" sz="2400" b="1" dirty="0" smtClean="0"/>
              <a:t>.</a:t>
            </a:r>
            <a:endParaRPr lang="en-US" altLang="zh-CN" sz="2400" b="1" dirty="0"/>
          </a:p>
          <a:p>
            <a:r>
              <a:rPr lang="en-US" altLang="zh-CN" sz="2400" b="1" dirty="0"/>
              <a:t>P</a:t>
            </a:r>
            <a:r>
              <a:rPr lang="en-US" altLang="zh-CN" sz="2400" b="1" dirty="0" smtClean="0"/>
              <a:t>eripheral </a:t>
            </a:r>
            <a:r>
              <a:rPr lang="en-US" altLang="zh-CN" sz="2400" b="1" dirty="0"/>
              <a:t>G</a:t>
            </a:r>
            <a:r>
              <a:rPr lang="en-US" altLang="zh-CN" sz="2400" b="1" dirty="0" smtClean="0"/>
              <a:t>raphs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b="1" dirty="0" smtClean="0"/>
              <a:t>   The </a:t>
            </a:r>
            <a:r>
              <a:rPr lang="en-US" altLang="zh-CN" sz="2400" b="1" dirty="0"/>
              <a:t>rest of graphs will be put into peripheral part</a:t>
            </a:r>
            <a:r>
              <a:rPr lang="en-US" altLang="zh-CN" sz="2400" b="1" dirty="0" smtClean="0"/>
              <a:t>.</a:t>
            </a:r>
          </a:p>
          <a:p>
            <a:pPr marL="0" indent="0">
              <a:buNone/>
            </a:pPr>
            <a:r>
              <a:rPr lang="en-US" altLang="zh-CN" sz="2400" b="1" dirty="0" smtClean="0"/>
              <a:t>   They have less nodes than central graphs.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3714034" y="2297202"/>
            <a:ext cx="1211875" cy="123675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G2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2808105" y="3533953"/>
            <a:ext cx="1391895" cy="144833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G1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4499478" y="3533953"/>
            <a:ext cx="1347574" cy="130839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G3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2195736" y="2060848"/>
            <a:ext cx="4248472" cy="338437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934208" y="5733257"/>
            <a:ext cx="1310199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G4</a:t>
            </a:r>
            <a:endParaRPr lang="zh-CN" altLang="en-US" dirty="0"/>
          </a:p>
        </p:txBody>
      </p:sp>
      <p:cxnSp>
        <p:nvCxnSpPr>
          <p:cNvPr id="35" name="直接连接符 34"/>
          <p:cNvCxnSpPr>
            <a:stCxn id="22" idx="1"/>
            <a:endCxn id="17" idx="5"/>
          </p:cNvCxnSpPr>
          <p:nvPr/>
        </p:nvCxnSpPr>
        <p:spPr>
          <a:xfrm flipH="1" flipV="1">
            <a:off x="5822034" y="4949594"/>
            <a:ext cx="1304048" cy="91020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6227077" y="620688"/>
            <a:ext cx="1362230" cy="67384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G5</a:t>
            </a:r>
            <a:endParaRPr lang="zh-CN" altLang="en-US" dirty="0"/>
          </a:p>
        </p:txBody>
      </p:sp>
      <p:sp>
        <p:nvSpPr>
          <p:cNvPr id="53" name="椭圆 52"/>
          <p:cNvSpPr/>
          <p:nvPr/>
        </p:nvSpPr>
        <p:spPr>
          <a:xfrm>
            <a:off x="301602" y="3383449"/>
            <a:ext cx="1215482" cy="8047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G6</a:t>
            </a:r>
            <a:endParaRPr lang="zh-CN" altLang="en-US" dirty="0"/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1532130" y="3785801"/>
            <a:ext cx="645386" cy="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49" idx="3"/>
          </p:cNvCxnSpPr>
          <p:nvPr/>
        </p:nvCxnSpPr>
        <p:spPr>
          <a:xfrm flipH="1">
            <a:off x="5578309" y="1195852"/>
            <a:ext cx="848262" cy="1160434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云形标注 3"/>
          <p:cNvSpPr/>
          <p:nvPr/>
        </p:nvSpPr>
        <p:spPr>
          <a:xfrm>
            <a:off x="7332554" y="1700808"/>
            <a:ext cx="1415910" cy="1368152"/>
          </a:xfrm>
          <a:prstGeom prst="cloudCallout">
            <a:avLst>
              <a:gd name="adj1" fmla="val -167095"/>
              <a:gd name="adj2" fmla="val 8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Central Graphs</a:t>
            </a:r>
            <a:endParaRPr lang="zh-CN" altLang="en-US" dirty="0"/>
          </a:p>
        </p:txBody>
      </p:sp>
      <p:sp>
        <p:nvSpPr>
          <p:cNvPr id="6" name="云形标注 5"/>
          <p:cNvSpPr/>
          <p:nvPr/>
        </p:nvSpPr>
        <p:spPr>
          <a:xfrm>
            <a:off x="1331640" y="620688"/>
            <a:ext cx="1872208" cy="1296144"/>
          </a:xfrm>
          <a:prstGeom prst="cloudCallout">
            <a:avLst>
              <a:gd name="adj1" fmla="val -77849"/>
              <a:gd name="adj2" fmla="val 15992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Peripheral Graphs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56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Matching Algorithm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1733550"/>
            <a:ext cx="8483471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5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Intuition and Advantages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48117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Intuitions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In multi-graph matching,  consistency means correctness.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Matching with graphs with more nodes will make the matching more accurate.</a:t>
            </a:r>
            <a:endParaRPr lang="en-US" altLang="zh-CN" sz="2400" b="1" dirty="0">
              <a:solidFill>
                <a:srgbClr val="000000"/>
              </a:solidFill>
            </a:endParaRPr>
          </a:p>
          <a:p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Advantages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More accurate than directly matching two peripheral graphs.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Our method is faster. If there are 2 central and (n-2) peripheral graphs, we only need to match 2n times rather than n(n-1)/2.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Scalability for online matching. If there comes a new small graph, just add it to peripheral part.</a:t>
            </a: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 noChangeAspect="1"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>
            <a:spLocks/>
          </p:cNvSpPr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Freeform 10"/>
          <p:cNvSpPr>
            <a:spLocks noChangeAspect="1"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2" y="2194707"/>
            <a:ext cx="622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</a:rPr>
              <a:t>Node-feature-aware  Graph Matching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Freeform 10"/>
          <p:cNvSpPr>
            <a:spLocks noChangeAspect="1"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62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</a:rPr>
              <a:t>Hierarchical Multi Network De-anonymization 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Freeform 10"/>
          <p:cNvSpPr>
            <a:spLocks noChangeAspect="1"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Experiments</a:t>
            </a:r>
          </a:p>
        </p:txBody>
      </p:sp>
      <p:sp>
        <p:nvSpPr>
          <p:cNvPr id="33" name="Freeform 10"/>
          <p:cNvSpPr>
            <a:spLocks noChangeAspect="1"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Conclusion and Future Work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Introduction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22352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841535" y="314349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2179854"/>
            <a:ext cx="524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Node-feature-aware  Graph Matching</a:t>
            </a:r>
            <a:endParaRPr lang="zh-CN" altLang="en-US" sz="24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841535" y="406346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Experiments</a:t>
            </a:r>
            <a:endParaRPr lang="zh-CN" altLang="en-US" sz="24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841535" y="4983444"/>
            <a:ext cx="843427" cy="443226"/>
            <a:chOff x="666810" y="2586037"/>
            <a:chExt cx="468000" cy="245937"/>
          </a:xfrm>
        </p:grpSpPr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34" name="文本框 3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Conclusion and Future Work</a:t>
            </a:r>
            <a:endParaRPr lang="zh-CN" altLang="en-US" sz="2400" dirty="0"/>
          </a:p>
        </p:txBody>
      </p:sp>
      <p:sp>
        <p:nvSpPr>
          <p:cNvPr id="28" name="文本框 20"/>
          <p:cNvSpPr txBox="1"/>
          <p:nvPr/>
        </p:nvSpPr>
        <p:spPr>
          <a:xfrm>
            <a:off x="2915073" y="3086427"/>
            <a:ext cx="622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Hierarchical Multi Network De-anonymization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52511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With Feature VS Without Feature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62166" y="1759565"/>
                <a:ext cx="2581834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We do experiments on synthetic data</a:t>
                </a:r>
              </a:p>
              <a:p>
                <a:endParaRPr lang="en-US" altLang="zh-CN" sz="2400" b="1" dirty="0" smtClean="0">
                  <a:solidFill>
                    <a:srgbClr val="000000"/>
                  </a:solidFill>
                </a:endParaRPr>
              </a:p>
              <a:p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s = 1.0</a:t>
                </a:r>
              </a:p>
              <a:p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p = 0.05</a:t>
                </a:r>
              </a:p>
              <a:p>
                <a:r>
                  <a:rPr lang="el-GR" altLang="zh-CN" sz="2400" b="1" dirty="0" smtClean="0">
                    <a:solidFill>
                      <a:srgbClr val="000000"/>
                    </a:solidFill>
                  </a:rPr>
                  <a:t>λ</a:t>
                </a:r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 = 1.0</a:t>
                </a:r>
              </a:p>
              <a:p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d = 5</a:t>
                </a:r>
              </a:p>
              <a:p>
                <a:endParaRPr lang="en-US" altLang="zh-CN" sz="2400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</a:rPr>
                  <a:t>=0.9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</a:rPr>
                  <a:t>=0.2</a:t>
                </a:r>
              </a:p>
              <a:p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endParaRPr lang="en-US" altLang="zh-CN" sz="24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66" y="1759565"/>
                <a:ext cx="2581834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3538" t="-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 descr="C:\Users\ccc\Desktop\移动互联网论文\tw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6" y="1930396"/>
            <a:ext cx="6400800" cy="47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Hierarchical Methods VS Direct Matching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136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 descr="C:\Users\ccc\Desktop\移动互联网论文\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891082"/>
            <a:ext cx="585152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62166" y="1759565"/>
                <a:ext cx="2581834" cy="637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s </a:t>
                </a:r>
                <a:r>
                  <a:rPr lang="en-US" altLang="zh-CN" sz="2400" b="1" smtClean="0">
                    <a:solidFill>
                      <a:srgbClr val="000000"/>
                    </a:solidFill>
                  </a:rPr>
                  <a:t>= 1.0</a:t>
                </a:r>
                <a:endParaRPr lang="en-US" altLang="zh-CN" sz="2400" b="1" dirty="0" smtClean="0">
                  <a:solidFill>
                    <a:srgbClr val="000000"/>
                  </a:solidFill>
                </a:endParaRPr>
              </a:p>
              <a:p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p = 0.05</a:t>
                </a:r>
              </a:p>
              <a:p>
                <a:r>
                  <a:rPr lang="el-GR" altLang="zh-CN" sz="2400" b="1" dirty="0">
                    <a:solidFill>
                      <a:srgbClr val="000000"/>
                    </a:solidFill>
                  </a:rPr>
                  <a:t>λ</a:t>
                </a:r>
                <a:r>
                  <a:rPr lang="en-US" altLang="zh-CN" sz="2400" b="1" dirty="0">
                    <a:solidFill>
                      <a:srgbClr val="000000"/>
                    </a:solidFill>
                  </a:rPr>
                  <a:t> = 1.0</a:t>
                </a:r>
              </a:p>
              <a:p>
                <a:r>
                  <a:rPr lang="en-US" altLang="zh-CN" sz="2400" b="1" dirty="0">
                    <a:solidFill>
                      <a:srgbClr val="000000"/>
                    </a:solidFill>
                  </a:rPr>
                  <a:t>d = </a:t>
                </a:r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5</a:t>
                </a:r>
              </a:p>
              <a:p>
                <a:endParaRPr lang="en-US" altLang="zh-CN" sz="2400" b="1" dirty="0" smtClean="0">
                  <a:solidFill>
                    <a:srgbClr val="000000"/>
                  </a:solidFill>
                </a:endParaRPr>
              </a:p>
              <a:p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Central Graphs</a:t>
                </a:r>
                <a:endParaRPr lang="en-US" altLang="zh-CN" sz="2400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</a:rPr>
                  <a:t>=0.9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</a:rPr>
                  <a:t>=</a:t>
                </a:r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0.9</a:t>
                </a:r>
              </a:p>
              <a:p>
                <a:endParaRPr lang="en-US" altLang="zh-CN" sz="2400" b="1" dirty="0">
                  <a:solidFill>
                    <a:srgbClr val="000000"/>
                  </a:solidFill>
                </a:endParaRPr>
              </a:p>
              <a:p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Peripheral Graphs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=0.2</a:t>
                </a:r>
                <a:endParaRPr lang="en-US" altLang="zh-CN" sz="2400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</a:rPr>
                  <a:t>=</a:t>
                </a:r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0.2</a:t>
                </a:r>
                <a:endParaRPr lang="en-US" altLang="zh-CN" sz="2400" b="1" dirty="0">
                  <a:solidFill>
                    <a:srgbClr val="000000"/>
                  </a:solidFill>
                </a:endParaRPr>
              </a:p>
              <a:p>
                <a:endParaRPr lang="en-US" altLang="zh-CN" sz="2400" b="1" dirty="0">
                  <a:solidFill>
                    <a:srgbClr val="000000"/>
                  </a:solidFill>
                </a:endParaRPr>
              </a:p>
              <a:p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endParaRPr lang="en-US" altLang="zh-CN" sz="24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66" y="1759565"/>
                <a:ext cx="2581834" cy="6370975"/>
              </a:xfrm>
              <a:prstGeom prst="rect">
                <a:avLst/>
              </a:prstGeom>
              <a:blipFill rotWithShape="1">
                <a:blip r:embed="rId3"/>
                <a:stretch>
                  <a:fillRect l="-3538" t="-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3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 Intermediate VS One Intermediate</a:t>
            </a:r>
            <a:endParaRPr lang="zh-CN" altLang="en-US" dirty="0"/>
          </a:p>
        </p:txBody>
      </p:sp>
      <p:pic>
        <p:nvPicPr>
          <p:cNvPr id="11266" name="Picture 2" descr="C:\Users\ccc\Desktop\移动互联网论文\th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5" y="1721224"/>
            <a:ext cx="6287997" cy="46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145306" y="2178041"/>
                <a:ext cx="2447364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rgbClr val="000000"/>
                    </a:solidFill>
                  </a:rPr>
                  <a:t>s = 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1.0</a:t>
                </a:r>
                <a:endParaRPr lang="en-US" altLang="zh-CN" b="1" dirty="0">
                  <a:solidFill>
                    <a:srgbClr val="000000"/>
                  </a:solidFill>
                </a:endParaRPr>
              </a:p>
              <a:p>
                <a:r>
                  <a:rPr lang="en-US" altLang="zh-CN" b="1" dirty="0">
                    <a:solidFill>
                      <a:srgbClr val="000000"/>
                    </a:solidFill>
                  </a:rPr>
                  <a:t>p = 0.05</a:t>
                </a:r>
              </a:p>
              <a:p>
                <a:r>
                  <a:rPr lang="el-GR" altLang="zh-CN" b="1" dirty="0">
                    <a:solidFill>
                      <a:srgbClr val="000000"/>
                    </a:solidFill>
                  </a:rPr>
                  <a:t>λ</a:t>
                </a:r>
                <a:r>
                  <a:rPr lang="en-US" altLang="zh-CN" b="1" dirty="0">
                    <a:solidFill>
                      <a:srgbClr val="000000"/>
                    </a:solidFill>
                  </a:rPr>
                  <a:t> = 1.0</a:t>
                </a:r>
              </a:p>
              <a:p>
                <a:r>
                  <a:rPr lang="en-US" altLang="zh-CN" b="1" dirty="0">
                    <a:solidFill>
                      <a:srgbClr val="000000"/>
                    </a:solidFill>
                  </a:rPr>
                  <a:t>d = 5</a:t>
                </a:r>
              </a:p>
              <a:p>
                <a:endParaRPr lang="en-US" altLang="zh-CN" b="1" dirty="0">
                  <a:solidFill>
                    <a:srgbClr val="000000"/>
                  </a:solidFill>
                </a:endParaRPr>
              </a:p>
              <a:p>
                <a:r>
                  <a:rPr lang="en-US" altLang="zh-CN" b="1" dirty="0">
                    <a:solidFill>
                      <a:srgbClr val="000000"/>
                    </a:solidFill>
                  </a:rPr>
                  <a:t>Central Graphs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</a:rPr>
                  <a:t>=0.9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</a:rPr>
                  <a:t>=0.9</a:t>
                </a:r>
              </a:p>
              <a:p>
                <a:endParaRPr lang="en-US" altLang="zh-CN" b="1" dirty="0">
                  <a:solidFill>
                    <a:srgbClr val="000000"/>
                  </a:solidFill>
                </a:endParaRPr>
              </a:p>
              <a:p>
                <a:r>
                  <a:rPr lang="en-US" altLang="zh-CN" b="1" dirty="0">
                    <a:solidFill>
                      <a:srgbClr val="000000"/>
                    </a:solidFill>
                  </a:rPr>
                  <a:t>Peripheral Graphs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</a:rPr>
                  <a:t>=0.2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</a:rPr>
                  <a:t>=0.2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06" y="2178041"/>
                <a:ext cx="2447364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1990" t="-891" b="-1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2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 Graphs with t=0.9 VS 3 Graphs with t=0.7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136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000000"/>
              </a:solidFill>
            </a:endParaRPr>
          </a:p>
        </p:txBody>
      </p:sp>
      <p:pic>
        <p:nvPicPr>
          <p:cNvPr id="12291" name="Picture 3" descr="C:\Users\ccc\Desktop\移动互联网论文\F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9" y="1817314"/>
            <a:ext cx="6126162" cy="45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427694" y="2541111"/>
                <a:ext cx="2447364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0000"/>
                    </a:solidFill>
                  </a:rPr>
                  <a:t>s = 1.0</a:t>
                </a:r>
              </a:p>
              <a:p>
                <a:r>
                  <a:rPr lang="en-US" altLang="zh-CN" b="1" dirty="0">
                    <a:solidFill>
                      <a:srgbClr val="000000"/>
                    </a:solidFill>
                  </a:rPr>
                  <a:t>p = 0.05</a:t>
                </a:r>
              </a:p>
              <a:p>
                <a:r>
                  <a:rPr lang="el-GR" altLang="zh-CN" b="1" dirty="0">
                    <a:solidFill>
                      <a:srgbClr val="000000"/>
                    </a:solidFill>
                  </a:rPr>
                  <a:t>λ</a:t>
                </a:r>
                <a:r>
                  <a:rPr lang="en-US" altLang="zh-CN" b="1" dirty="0">
                    <a:solidFill>
                      <a:srgbClr val="000000"/>
                    </a:solidFill>
                  </a:rPr>
                  <a:t> = 1.0</a:t>
                </a:r>
              </a:p>
              <a:p>
                <a:r>
                  <a:rPr lang="en-US" altLang="zh-CN" b="1" dirty="0">
                    <a:solidFill>
                      <a:srgbClr val="000000"/>
                    </a:solidFill>
                  </a:rPr>
                  <a:t>d = 5</a:t>
                </a:r>
              </a:p>
              <a:p>
                <a:endParaRPr lang="en-US" altLang="zh-CN" b="1" dirty="0">
                  <a:solidFill>
                    <a:srgbClr val="000000"/>
                  </a:solidFill>
                </a:endParaRPr>
              </a:p>
              <a:p>
                <a:r>
                  <a:rPr lang="en-US" altLang="zh-CN" b="1" dirty="0">
                    <a:solidFill>
                      <a:srgbClr val="000000"/>
                    </a:solidFill>
                  </a:rPr>
                  <a:t>Central Graphs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</a:rPr>
                  <a:t>=0.9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</a:rPr>
                  <a:t>=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0.7</a:t>
                </a:r>
                <a:endParaRPr lang="en-US" altLang="zh-CN" b="1" dirty="0">
                  <a:solidFill>
                    <a:srgbClr val="000000"/>
                  </a:solidFill>
                </a:endParaRPr>
              </a:p>
              <a:p>
                <a:endParaRPr lang="en-US" altLang="zh-CN" b="1" dirty="0">
                  <a:solidFill>
                    <a:srgbClr val="000000"/>
                  </a:solidFill>
                </a:endParaRPr>
              </a:p>
              <a:p>
                <a:r>
                  <a:rPr lang="en-US" altLang="zh-CN" b="1" dirty="0">
                    <a:solidFill>
                      <a:srgbClr val="000000"/>
                    </a:solidFill>
                  </a:rPr>
                  <a:t>Peripheral Graphs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</a:rPr>
                  <a:t>=0.2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00"/>
                    </a:solidFill>
                  </a:rPr>
                  <a:t>=0.2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94" y="2541111"/>
                <a:ext cx="2447364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1990" t="-893" b="-1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9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2" y="2194707"/>
            <a:ext cx="622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</a:rPr>
              <a:t>Node-feature-aware  Graph Matching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62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</a:rPr>
              <a:t>Hierarchical Multi Network De-anonymization 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Experiments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 and Future Work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1364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When matching two partially overlapped graphs, taking nodes’ features into consideration is a better method.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We come up with a hierarchical stru</a:t>
            </a:r>
            <a:r>
              <a:rPr lang="en-US" altLang="zh-CN" sz="2400" b="1" dirty="0">
                <a:solidFill>
                  <a:srgbClr val="000000"/>
                </a:solidFill>
              </a:rPr>
              <a:t>c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ture for multi social network de-anonymization.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Experiments show our proposed method performs very well on generated data.</a:t>
            </a:r>
          </a:p>
        </p:txBody>
      </p:sp>
    </p:spTree>
    <p:extLst>
      <p:ext uri="{BB962C8B-B14F-4D97-AF65-F5344CB8AC3E}">
        <p14:creationId xmlns:p14="http://schemas.microsoft.com/office/powerpoint/2010/main" val="8117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Differences with Prior Work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61565"/>
            <a:ext cx="9143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     Ehsan </a:t>
            </a:r>
            <a:r>
              <a:rPr lang="en-US" altLang="zh-CN" sz="2400" b="1" dirty="0" err="1" smtClean="0"/>
              <a:t>Kazemi</a:t>
            </a:r>
            <a:r>
              <a:rPr lang="en-US" altLang="zh-CN" sz="2400" b="1" dirty="0" smtClean="0"/>
              <a:t>, Lyudmila </a:t>
            </a:r>
            <a:r>
              <a:rPr lang="en-US" altLang="zh-CN" sz="2400" b="1" dirty="0" err="1" smtClean="0"/>
              <a:t>Yartseva</a:t>
            </a:r>
            <a:r>
              <a:rPr lang="en-US" altLang="zh-CN" sz="2400" b="1" dirty="0" smtClean="0"/>
              <a:t>, and Matthias </a:t>
            </a:r>
            <a:r>
              <a:rPr lang="en-US" altLang="zh-CN" sz="2400" b="1" dirty="0" err="1" smtClean="0"/>
              <a:t>Grossglauser</a:t>
            </a:r>
            <a:r>
              <a:rPr lang="en-US" altLang="zh-CN" sz="2400" b="1" dirty="0" smtClean="0"/>
              <a:t>. 2015.</a:t>
            </a:r>
          </a:p>
          <a:p>
            <a:r>
              <a:rPr lang="en-US" altLang="zh-CN" sz="2400" b="1" dirty="0" smtClean="0"/>
              <a:t>     When Can Two Unlabeled Networks Be Aligned Under Partial   </a:t>
            </a:r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Overlap?   .In Allerton Conference </a:t>
            </a:r>
            <a:r>
              <a:rPr lang="en-US" altLang="zh-CN" sz="2400" b="1" dirty="0"/>
              <a:t>on Communication. </a:t>
            </a:r>
            <a:endParaRPr lang="en-US" altLang="zh-CN" sz="2400" b="1" dirty="0" smtClean="0"/>
          </a:p>
          <a:p>
            <a:pPr marL="457200" indent="-457200">
              <a:buFont typeface="+mj-ea"/>
              <a:buAutoNum type="circleNumDbPlain"/>
            </a:pPr>
            <a:endParaRPr lang="en-US" altLang="zh-CN" sz="2400" b="1" dirty="0" smtClean="0"/>
          </a:p>
          <a:p>
            <a:endParaRPr lang="en-US" altLang="zh-CN" sz="24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69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1364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Online Matching</a:t>
            </a:r>
          </a:p>
          <a:p>
            <a:r>
              <a:rPr lang="en-US" altLang="zh-CN" sz="2400" b="1" dirty="0" smtClean="0">
                <a:solidFill>
                  <a:srgbClr val="000000"/>
                </a:solidFill>
              </a:rPr>
              <a:t>      Future work may take the change of each platform’s user number   </a:t>
            </a:r>
          </a:p>
          <a:p>
            <a:r>
              <a:rPr lang="en-US" altLang="zh-CN" sz="2400" b="1" dirty="0" smtClean="0">
                <a:solidFill>
                  <a:srgbClr val="000000"/>
                </a:solidFill>
              </a:rPr>
              <a:t>      into consideration. </a:t>
            </a:r>
          </a:p>
          <a:p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     There may be new users for social networks.</a:t>
            </a:r>
          </a:p>
          <a:p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     Small platforms may grow larger while large platform may decline.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All platforms are too small</a:t>
            </a:r>
          </a:p>
          <a:p>
            <a:r>
              <a:rPr lang="en-US" altLang="zh-CN" sz="2400" b="1" dirty="0" smtClean="0">
                <a:solidFill>
                  <a:srgbClr val="000000"/>
                </a:solidFill>
              </a:rPr>
              <a:t>      In this work, we have an assumption that the top 2 or 3 platforms   </a:t>
            </a:r>
          </a:p>
          <a:p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     will cover most of the latent nodes. But what if the biggest  </a:t>
            </a:r>
          </a:p>
          <a:p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     platform only contains less than 50% of total nodes?</a:t>
            </a:r>
          </a:p>
          <a:p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7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ea typeface="+mn-ea"/>
              </a:rPr>
              <a:t>Thanks</a:t>
            </a:r>
            <a:r>
              <a:rPr lang="zh-CN" altLang="en-US" dirty="0" smtClean="0">
                <a:latin typeface="+mn-ea"/>
                <a:ea typeface="+mn-ea"/>
              </a:rPr>
              <a:t>！</a:t>
            </a:r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29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Introduction</a:t>
            </a:r>
            <a:endParaRPr lang="zh-CN" altLang="en-US" sz="2400" dirty="0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2" y="2194707"/>
            <a:ext cx="622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</a:rPr>
              <a:t>Node-feature-aware  Graph Matching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62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</a:rPr>
              <a:t>Hierarchical Multi Network De-anonymization 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 and Future Work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1" y="1685678"/>
            <a:ext cx="9144000" cy="50647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In real social network platforms, there may not exist one platform that can cover all the users.</a:t>
            </a:r>
            <a:endParaRPr lang="en-US" altLang="zh-CN" sz="24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Two social network may only partially overlap.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/>
              <a:t>A</a:t>
            </a:r>
            <a:r>
              <a:rPr lang="en-US" altLang="zh-CN" sz="2400" b="1" dirty="0" smtClean="0"/>
              <a:t> large number of social networks.</a:t>
            </a:r>
            <a:endParaRPr lang="en-US" altLang="zh-CN" sz="24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Social network is not only about the connections between users. Each user has its own inherent characteristics (e.g. preference for a certain topic;  behavioral habits).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b="1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21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608"/>
            <a:ext cx="8861781" cy="284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965" y="5096435"/>
            <a:ext cx="839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Each node has a d-dimension feature vector.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0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2" y="2194707"/>
            <a:ext cx="622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Node-feature-aware  Graph Matching</a:t>
            </a:r>
            <a:endParaRPr lang="zh-CN" altLang="en-US" sz="2400" dirty="0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2" y="3114680"/>
            <a:ext cx="622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</a:rPr>
              <a:t>Hierarchical Multi Network De-anonymization 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1841535" y="5047251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 and Future Work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Feature-aware graph matching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608"/>
            <a:ext cx="8861781" cy="284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965" y="5096435"/>
            <a:ext cx="839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Each node has a d-dimension feature vector.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98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Feature-aware two-graph matching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b="1" dirty="0" smtClean="0"/>
                  <a:t>the </a:t>
                </a:r>
                <a:r>
                  <a:rPr lang="en-US" altLang="zh-CN" sz="2400" b="1" dirty="0" err="1" smtClean="0"/>
                  <a:t>i-th</a:t>
                </a:r>
                <a:r>
                  <a:rPr lang="en-US" altLang="zh-CN" sz="2400" b="1" dirty="0" smtClean="0"/>
                  <a:t> </a:t>
                </a:r>
                <a:r>
                  <a:rPr lang="en-US" altLang="zh-CN" sz="2400" b="1" dirty="0"/>
                  <a:t>node  in A has a feature vector </a:t>
                </a:r>
                <a:r>
                  <a:rPr lang="en-US" altLang="zh-CN" sz="2400" b="1" dirty="0" err="1" smtClean="0"/>
                  <a:t>f</a:t>
                </a:r>
                <a:r>
                  <a:rPr lang="en-US" altLang="zh-CN" sz="2400" b="1" baseline="-25000" dirty="0" err="1" smtClean="0"/>
                  <a:t>i</a:t>
                </a:r>
                <a:r>
                  <a:rPr lang="en-US" altLang="zh-CN" sz="2400" b="1" baseline="30000" dirty="0" err="1" smtClean="0"/>
                  <a:t>A</a:t>
                </a:r>
                <a:endParaRPr lang="en-US" altLang="zh-CN" sz="2400" b="1" baseline="30000" dirty="0"/>
              </a:p>
              <a:p>
                <a:r>
                  <a:rPr lang="en-US" altLang="zh-CN" sz="2400" b="1" dirty="0" smtClean="0"/>
                  <a:t>the </a:t>
                </a:r>
                <a:r>
                  <a:rPr lang="en-US" altLang="zh-CN" sz="2400" b="1" dirty="0"/>
                  <a:t>j-</a:t>
                </a:r>
                <a:r>
                  <a:rPr lang="en-US" altLang="zh-CN" sz="2400" b="1" dirty="0" err="1"/>
                  <a:t>th</a:t>
                </a:r>
                <a:r>
                  <a:rPr lang="en-US" altLang="zh-CN" sz="2400" b="1" dirty="0"/>
                  <a:t> node  in B has a feature vector </a:t>
                </a:r>
                <a:r>
                  <a:rPr lang="en-US" altLang="zh-CN" sz="2400" b="1" dirty="0" err="1" smtClean="0"/>
                  <a:t>f</a:t>
                </a:r>
                <a:r>
                  <a:rPr lang="en-US" altLang="zh-CN" sz="2400" b="1" baseline="-25000" dirty="0" err="1" smtClean="0"/>
                  <a:t>j</a:t>
                </a:r>
                <a:r>
                  <a:rPr lang="en-US" altLang="zh-CN" sz="2400" b="1" baseline="30000" dirty="0" err="1" smtClean="0"/>
                  <a:t>B</a:t>
                </a:r>
                <a:endParaRPr lang="en-US" altLang="zh-CN" sz="2400" b="1" baseline="30000" dirty="0" smtClean="0"/>
              </a:p>
              <a:p>
                <a:endParaRPr lang="en-US" altLang="zh-CN" sz="2400" b="1" dirty="0" smtClean="0"/>
              </a:p>
              <a:p>
                <a:r>
                  <a:rPr lang="en-US" altLang="zh-CN" sz="2400" b="1" dirty="0" smtClean="0"/>
                  <a:t>Distance </a:t>
                </a:r>
                <a:r>
                  <a:rPr lang="en-US" altLang="zh-CN" sz="2400" b="1" dirty="0"/>
                  <a:t>matrix </a:t>
                </a:r>
                <a:r>
                  <a:rPr lang="en-US" altLang="zh-CN" sz="2400" b="1" dirty="0" smtClean="0"/>
                  <a:t>D</a:t>
                </a:r>
              </a:p>
              <a:p>
                <a:endParaRPr lang="en-US" altLang="zh-CN" sz="2400" b="1" dirty="0"/>
              </a:p>
              <a:p>
                <a:endParaRPr lang="en-US" altLang="zh-CN" sz="2400" b="1" dirty="0" smtClean="0"/>
              </a:p>
              <a:p>
                <a:r>
                  <a:rPr lang="en-US" altLang="zh-CN" sz="2400" b="1" dirty="0" smtClean="0"/>
                  <a:t>If (</a:t>
                </a:r>
                <a:r>
                  <a:rPr lang="en-US" altLang="zh-CN" sz="2400" b="1" dirty="0" err="1" smtClean="0"/>
                  <a:t>i</a:t>
                </a:r>
                <a:r>
                  <a:rPr lang="en-US" altLang="zh-CN" sz="2400" b="1" dirty="0" smtClean="0"/>
                  <a:t>, j) is a correct match,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1" i="1">
                            <a:latin typeface="Cambria Math"/>
                          </a:rPr>
                          <m:t>ij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altLang="zh-CN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dirty="0" smtClean="0"/>
                  <a:t>is small with a high probability</a:t>
                </a:r>
              </a:p>
              <a:p>
                <a:r>
                  <a:rPr lang="en-US" altLang="zh-CN" sz="2400" b="1" dirty="0" smtClean="0"/>
                  <a:t>If (</a:t>
                </a:r>
                <a:r>
                  <a:rPr lang="en-US" altLang="zh-CN" sz="2400" b="1" dirty="0" err="1" smtClean="0"/>
                  <a:t>i</a:t>
                </a:r>
                <a:r>
                  <a:rPr lang="en-US" altLang="zh-CN" sz="2400" b="1" dirty="0" smtClean="0"/>
                  <a:t>, j) is a wrong match,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1" i="1">
                            <a:latin typeface="Cambria Math"/>
                          </a:rPr>
                          <m:t>ij</m:t>
                        </m:r>
                        <m:r>
                          <a:rPr lang="en-US" altLang="zh-CN" sz="2400" b="1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altLang="zh-CN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dirty="0" smtClean="0"/>
                  <a:t>is large </a:t>
                </a:r>
                <a:r>
                  <a:rPr lang="en-US" altLang="zh-CN" sz="2400" b="1" dirty="0"/>
                  <a:t>with a high probability</a:t>
                </a:r>
              </a:p>
              <a:p>
                <a:endParaRPr lang="en-US" altLang="zh-CN" sz="2400" b="1" dirty="0"/>
              </a:p>
              <a:p>
                <a:endParaRPr lang="zh-CN" altLang="en-US" baseline="-25000" dirty="0"/>
              </a:p>
              <a:p>
                <a:endParaRPr lang="zh-CN" altLang="en-US" b="1" baseline="-25000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/>
                <a:stretch>
                  <a:fillRect l="-1092" t="-2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4013667"/>
            <a:ext cx="8798952" cy="7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1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Feature-aware graph matching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z="2400" b="1" dirty="0" smtClean="0"/>
              <a:t>Matching matrix P</a:t>
            </a:r>
          </a:p>
          <a:p>
            <a:r>
              <a:rPr lang="en-US" altLang="zh-CN" sz="2400" b="1" dirty="0" smtClean="0"/>
              <a:t>Ground Truth P</a:t>
            </a:r>
            <a:r>
              <a:rPr lang="en-US" altLang="zh-CN" sz="2400" b="1" baseline="30000" dirty="0" smtClean="0"/>
              <a:t>*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84" y="3177988"/>
            <a:ext cx="4921780" cy="116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2016-VI主题-蓝" id="{1B918C6D-2D61-4306-88BA-3CA31BAAF13F}" vid="{A734D909-B61D-48C4-8B37-4CE497344009}"/>
    </a:ext>
  </a:extLst>
</a:theme>
</file>

<file path=ppt/theme/theme2.xml><?xml version="1.0" encoding="utf-8"?>
<a:theme xmlns:a="http://schemas.openxmlformats.org/drawingml/2006/main" name="4_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2016-VI主题-蓝" id="{1B918C6D-2D61-4306-88BA-3CA31BAAF13F}" vid="{A734D909-B61D-48C4-8B37-4CE497344009}"/>
    </a:ext>
  </a:extLst>
</a:theme>
</file>

<file path=ppt/theme/theme3.xml><?xml version="1.0" encoding="utf-8"?>
<a:theme xmlns:a="http://schemas.openxmlformats.org/drawingml/2006/main" name="11_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2016-VI主题-蓝" id="{1B918C6D-2D61-4306-88BA-3CA31BAAF13F}" vid="{A734D909-B61D-48C4-8B37-4CE497344009}"/>
    </a:ext>
  </a:extLst>
</a:theme>
</file>

<file path=ppt/theme/theme4.xml><?xml version="1.0" encoding="utf-8"?>
<a:theme xmlns:a="http://schemas.openxmlformats.org/drawingml/2006/main" name="14_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2016-VI主题-蓝" id="{1B918C6D-2D61-4306-88BA-3CA31BAAF13F}" vid="{A734D909-B61D-48C4-8B37-4CE497344009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2016-VI主题-蓝</Template>
  <TotalTime>2762</TotalTime>
  <Words>870</Words>
  <Application>Microsoft Office PowerPoint</Application>
  <PresentationFormat>全屏显示(4:3)</PresentationFormat>
  <Paragraphs>212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2016-VI主题-蓝</vt:lpstr>
      <vt:lpstr>4_2016-VI主题-蓝</vt:lpstr>
      <vt:lpstr>11_2016-VI主题-蓝</vt:lpstr>
      <vt:lpstr>14_2016-VI主题-蓝</vt:lpstr>
      <vt:lpstr>Hierarchical Methods For Multi Partially Overlapped Social Network De-anonymization </vt:lpstr>
      <vt:lpstr>目录 Contents</vt:lpstr>
      <vt:lpstr>目录 Contents</vt:lpstr>
      <vt:lpstr>Motivation</vt:lpstr>
      <vt:lpstr>Introduction</vt:lpstr>
      <vt:lpstr>目录 Contents</vt:lpstr>
      <vt:lpstr>Feature-aware graph matching</vt:lpstr>
      <vt:lpstr>Feature-aware two-graph matching</vt:lpstr>
      <vt:lpstr>Feature-aware graph matching</vt:lpstr>
      <vt:lpstr>Feature-aware graph matching</vt:lpstr>
      <vt:lpstr>Gradient Descent Based Algorithm</vt:lpstr>
      <vt:lpstr>Conditions for correct matching</vt:lpstr>
      <vt:lpstr>Conditions for correct matching</vt:lpstr>
      <vt:lpstr>目录 Contents</vt:lpstr>
      <vt:lpstr>Center-Peripheral Structure</vt:lpstr>
      <vt:lpstr>PowerPoint 演示文稿</vt:lpstr>
      <vt:lpstr>Matching Algorithm</vt:lpstr>
      <vt:lpstr>Intuition and Advantages</vt:lpstr>
      <vt:lpstr>目录 Contents</vt:lpstr>
      <vt:lpstr>With Feature VS Without Feature</vt:lpstr>
      <vt:lpstr>Hierarchical Methods VS Direct Matching</vt:lpstr>
      <vt:lpstr>Two Intermediate VS One Intermediate</vt:lpstr>
      <vt:lpstr>2 Graphs with t=0.9 VS 3 Graphs with t=0.7</vt:lpstr>
      <vt:lpstr>目录 Contents</vt:lpstr>
      <vt:lpstr>Conclusion</vt:lpstr>
      <vt:lpstr>Differences with Prior Work</vt:lpstr>
      <vt:lpstr>Future Work</vt:lpstr>
      <vt:lpstr>Thanks！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沈小丹</dc:creator>
  <cp:lastModifiedBy>ccc</cp:lastModifiedBy>
  <cp:revision>247</cp:revision>
  <dcterms:created xsi:type="dcterms:W3CDTF">2016-04-20T02:59:17Z</dcterms:created>
  <dcterms:modified xsi:type="dcterms:W3CDTF">2020-06-23T13:51:39Z</dcterms:modified>
</cp:coreProperties>
</file>