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28"/>
  </p:sldMasterIdLst>
  <p:notesMasterIdLst>
    <p:notesMasterId r:id="rId42"/>
  </p:notesMasterIdLst>
  <p:handoutMasterIdLst>
    <p:handoutMasterId r:id="rId43"/>
  </p:handoutMasterIdLst>
  <p:sldIdLst>
    <p:sldId id="687" r:id="rId29"/>
    <p:sldId id="693" r:id="rId30"/>
    <p:sldId id="694" r:id="rId31"/>
    <p:sldId id="695" r:id="rId32"/>
    <p:sldId id="696" r:id="rId33"/>
    <p:sldId id="697" r:id="rId34"/>
    <p:sldId id="698" r:id="rId35"/>
    <p:sldId id="700" r:id="rId36"/>
    <p:sldId id="701" r:id="rId37"/>
    <p:sldId id="702" r:id="rId38"/>
    <p:sldId id="703" r:id="rId39"/>
    <p:sldId id="704" r:id="rId40"/>
    <p:sldId id="692" r:id="rId41"/>
  </p:sldIdLst>
  <p:sldSz cx="9144000" cy="6858000" type="screen4x3"/>
  <p:notesSz cx="6797675" cy="987425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33984"/>
    <a:srgbClr val="00AC50"/>
    <a:srgbClr val="00AA4F"/>
    <a:srgbClr val="EB2D2E"/>
    <a:srgbClr val="008ED3"/>
    <a:srgbClr val="FFCA18"/>
    <a:srgbClr val="FEF4CA"/>
    <a:srgbClr val="00A8F3"/>
    <a:srgbClr val="EC999C"/>
    <a:srgbClr val="F952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3" autoAdjust="0"/>
    <p:restoredTop sz="92278" autoAdjust="0"/>
  </p:normalViewPr>
  <p:slideViewPr>
    <p:cSldViewPr>
      <p:cViewPr varScale="1">
        <p:scale>
          <a:sx n="105" d="100"/>
          <a:sy n="105" d="100"/>
        </p:scale>
        <p:origin x="1602" y="7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-9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slide" Target="slides/slide6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slide" Target="slides/slide5.xml"/><Relationship Id="rId38" Type="http://schemas.openxmlformats.org/officeDocument/2006/relationships/slide" Target="slides/slide10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slide" Target="slides/slide1.xml"/><Relationship Id="rId41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slide" Target="slides/slide4.xml"/><Relationship Id="rId37" Type="http://schemas.openxmlformats.org/officeDocument/2006/relationships/slide" Target="slides/slide9.xml"/><Relationship Id="rId40" Type="http://schemas.openxmlformats.org/officeDocument/2006/relationships/slide" Target="slides/slide12.xml"/><Relationship Id="rId45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slideMaster" Target="slideMasters/slideMaster1.xml"/><Relationship Id="rId36" Type="http://schemas.openxmlformats.org/officeDocument/2006/relationships/slide" Target="slides/slide8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3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slide" Target="slides/slide2.xml"/><Relationship Id="rId35" Type="http://schemas.openxmlformats.org/officeDocument/2006/relationships/slide" Target="slides/slide7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837" y="0"/>
            <a:ext cx="2945659" cy="49371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89218D-BCA3-48FC-8F5D-6D4E65F6EE8F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378253"/>
            <a:ext cx="2945659" cy="49371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837" y="9378253"/>
            <a:ext cx="2945659" cy="49371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30C5A2D-6B12-4436-AD85-2DFB0FAA53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4637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D2B23C3-0585-43AA-A549-338CC6724E3C}" type="datetimeFigureOut">
              <a:rPr lang="zh-CN" altLang="en-US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755CF21-1A74-46A5-A015-C109132076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53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55CF21-1A74-46A5-A015-C1091320768F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0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21"/>
          <p:cNvGrpSpPr>
            <a:grpSpLocks/>
          </p:cNvGrpSpPr>
          <p:nvPr/>
        </p:nvGrpSpPr>
        <p:grpSpPr bwMode="auto">
          <a:xfrm>
            <a:off x="6084888" y="139700"/>
            <a:ext cx="2889250" cy="625475"/>
            <a:chOff x="6228338" y="194099"/>
            <a:chExt cx="2889920" cy="625068"/>
          </a:xfrm>
        </p:grpSpPr>
        <p:pic>
          <p:nvPicPr>
            <p:cNvPr id="5" name="Picture 2"/>
            <p:cNvPicPr>
              <a:picLocks noChangeAspect="1" noChangeArrowheads="1"/>
            </p:cNvPicPr>
            <p:nvPr userDrawn="1"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9925" y="194099"/>
              <a:ext cx="1438609" cy="487046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8061" y="195686"/>
              <a:ext cx="1440197" cy="479113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" name="组合 20"/>
            <p:cNvGrpSpPr>
              <a:grpSpLocks/>
            </p:cNvGrpSpPr>
            <p:nvPr userDrawn="1"/>
          </p:nvGrpSpPr>
          <p:grpSpPr bwMode="auto">
            <a:xfrm>
              <a:off x="6228338" y="674799"/>
              <a:ext cx="2889920" cy="144368"/>
              <a:chOff x="6228338" y="674799"/>
              <a:chExt cx="2889920" cy="144368"/>
            </a:xfrm>
          </p:grpSpPr>
          <p:sp>
            <p:nvSpPr>
              <p:cNvPr id="8" name="Text Box 15"/>
              <p:cNvSpPr txBox="1">
                <a:spLocks noChangeArrowheads="1"/>
              </p:cNvSpPr>
              <p:nvPr userDrawn="1"/>
            </p:nvSpPr>
            <p:spPr bwMode="auto">
              <a:xfrm>
                <a:off x="6228338" y="674799"/>
                <a:ext cx="727244" cy="144368"/>
              </a:xfrm>
              <a:prstGeom prst="rect">
                <a:avLst/>
              </a:prstGeom>
              <a:solidFill>
                <a:srgbClr val="8F1120"/>
              </a:solidFill>
              <a:ln>
                <a:noFill/>
              </a:ln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zh-CN" sz="900" dirty="0">
                    <a:solidFill>
                      <a:schemeClr val="bg1"/>
                    </a:solidFill>
                    <a:ea typeface="黑体" pitchFamily="49" charset="-122"/>
                  </a:rPr>
                  <a:t>1896</a:t>
                </a:r>
              </a:p>
            </p:txBody>
          </p:sp>
          <p:sp>
            <p:nvSpPr>
              <p:cNvPr id="9" name="Text Box 16"/>
              <p:cNvSpPr txBox="1">
                <a:spLocks noChangeArrowheads="1"/>
              </p:cNvSpPr>
              <p:nvPr userDrawn="1"/>
            </p:nvSpPr>
            <p:spPr bwMode="auto">
              <a:xfrm>
                <a:off x="6947642" y="674799"/>
                <a:ext cx="725656" cy="144368"/>
              </a:xfrm>
              <a:prstGeom prst="rect">
                <a:avLst/>
              </a:prstGeom>
              <a:solidFill>
                <a:srgbClr val="8F1120"/>
              </a:solidFill>
              <a:ln>
                <a:noFill/>
              </a:ln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zh-CN" sz="900" dirty="0">
                    <a:solidFill>
                      <a:schemeClr val="bg1"/>
                    </a:solidFill>
                    <a:ea typeface="黑体" pitchFamily="49" charset="-122"/>
                  </a:rPr>
                  <a:t>1920</a:t>
                </a:r>
              </a:p>
            </p:txBody>
          </p:sp>
          <p:sp>
            <p:nvSpPr>
              <p:cNvPr id="10" name="Text Box 17"/>
              <p:cNvSpPr txBox="1">
                <a:spLocks noChangeArrowheads="1"/>
              </p:cNvSpPr>
              <p:nvPr userDrawn="1"/>
            </p:nvSpPr>
            <p:spPr bwMode="auto">
              <a:xfrm>
                <a:off x="7673298" y="674799"/>
                <a:ext cx="755825" cy="144368"/>
              </a:xfrm>
              <a:prstGeom prst="rect">
                <a:avLst/>
              </a:prstGeom>
              <a:solidFill>
                <a:srgbClr val="8F1120"/>
              </a:solidFill>
              <a:ln>
                <a:noFill/>
              </a:ln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zh-CN" sz="900" dirty="0">
                    <a:solidFill>
                      <a:schemeClr val="bg1"/>
                    </a:solidFill>
                    <a:ea typeface="黑体" pitchFamily="49" charset="-122"/>
                  </a:rPr>
                  <a:t>1987</a:t>
                </a:r>
              </a:p>
            </p:txBody>
          </p:sp>
          <p:sp>
            <p:nvSpPr>
              <p:cNvPr id="11" name="Text Box 18"/>
              <p:cNvSpPr txBox="1">
                <a:spLocks noChangeArrowheads="1"/>
              </p:cNvSpPr>
              <p:nvPr userDrawn="1"/>
            </p:nvSpPr>
            <p:spPr bwMode="auto">
              <a:xfrm>
                <a:off x="8414832" y="674799"/>
                <a:ext cx="703426" cy="144368"/>
              </a:xfrm>
              <a:prstGeom prst="rect">
                <a:avLst/>
              </a:prstGeom>
              <a:solidFill>
                <a:srgbClr val="8F1120"/>
              </a:solidFill>
              <a:ln>
                <a:noFill/>
              </a:ln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charset="-122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zh-CN" sz="900" dirty="0">
                    <a:solidFill>
                      <a:schemeClr val="bg1"/>
                    </a:solidFill>
                    <a:ea typeface="黑体" pitchFamily="49" charset="-122"/>
                  </a:rPr>
                  <a:t>2006</a:t>
                </a:r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lIns="0" rIns="0" bIns="36000"/>
          <a:lstStyle>
            <a:lvl1pPr algn="ctr">
              <a:defRPr/>
            </a:lvl1pPr>
          </a:lstStyle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47E6A-7C93-4AA2-BA9D-987C9CFA27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9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313FB-1E26-4742-960C-A32A85362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4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273800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273800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C2DB6-8D3C-4E39-9525-8BB331921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0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01EE6-69E7-4D8C-BEC6-ABEE334B5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1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2780928"/>
            <a:ext cx="7772400" cy="918046"/>
          </a:xfrm>
        </p:spPr>
        <p:txBody>
          <a:bodyPr lIns="0" rIns="0"/>
          <a:lstStyle>
            <a:lvl1pPr algn="ctr">
              <a:defRPr sz="4000" b="1" cap="none"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3568" y="3717032"/>
            <a:ext cx="7772400" cy="420067"/>
          </a:xfrm>
        </p:spPr>
        <p:txBody>
          <a:bodyPr anchor="b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C68BA-B0F6-4474-A7D2-68004A2327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7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0602B-0279-4F12-9940-09F732DD2E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6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CDCEE-8D97-4F5C-A2BC-3A70623476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3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E96B-3BBA-4897-A8E9-BFB6375CF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68937-E3C2-42F1-80E3-A7653FBD40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49F33-CC2B-4D80-AE46-C6E4DB1BC1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55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0"/>
          <p:cNvSpPr>
            <a:spLocks noChangeArrowheads="1"/>
          </p:cNvSpPr>
          <p:nvPr/>
        </p:nvSpPr>
        <p:spPr bwMode="auto">
          <a:xfrm>
            <a:off x="0" y="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dirty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705F6-7A47-43B5-AA8D-CC573808E2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2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ppt底板白-新校徽红(10mm)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solidFill>
            <a:schemeClr val="accent1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265863" y="6542088"/>
            <a:ext cx="2879725" cy="904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41E3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>
              <a:ea typeface="黑体" pitchFamily="49" charset="-122"/>
            </a:endParaRPr>
          </a:p>
        </p:txBody>
      </p:sp>
      <p:sp>
        <p:nvSpPr>
          <p:cNvPr id="2052" name="矩形 10"/>
          <p:cNvSpPr>
            <a:spLocks noChangeArrowheads="1"/>
          </p:cNvSpPr>
          <p:nvPr/>
        </p:nvSpPr>
        <p:spPr bwMode="auto">
          <a:xfrm>
            <a:off x="0" y="6000750"/>
            <a:ext cx="9144000" cy="857250"/>
          </a:xfrm>
          <a:prstGeom prst="rect">
            <a:avLst/>
          </a:prstGeom>
          <a:solidFill>
            <a:schemeClr val="bg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endParaRPr lang="zh-CN" altLang="en-US">
              <a:ea typeface="黑体" pitchFamily="49" charset="-122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0" tIns="36000" rIns="36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15113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DDF6303-79E0-4359-B4F2-E489CF5912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8" name="Rectangle 2"/>
          <p:cNvSpPr>
            <a:spLocks noChangeArrowheads="1"/>
          </p:cNvSpPr>
          <p:nvPr/>
        </p:nvSpPr>
        <p:spPr bwMode="auto">
          <a:xfrm rot="10800000">
            <a:off x="2608263" y="682625"/>
            <a:ext cx="2879725" cy="904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41E31">
                  <a:alpha val="59998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endParaRPr lang="zh-CN" altLang="zh-CN" sz="2400">
              <a:ea typeface="黑体" pitchFamily="49" charset="-122"/>
            </a:endParaRPr>
          </a:p>
        </p:txBody>
      </p:sp>
      <p:pic>
        <p:nvPicPr>
          <p:cNvPr id="2059" name="图片 12" descr="logo4.pn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1311275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31" r:id="rId1"/>
    <p:sldLayoutId id="2147484532" r:id="rId2"/>
    <p:sldLayoutId id="2147484533" r:id="rId3"/>
    <p:sldLayoutId id="2147484534" r:id="rId4"/>
    <p:sldLayoutId id="2147484535" r:id="rId5"/>
    <p:sldLayoutId id="2147484536" r:id="rId6"/>
    <p:sldLayoutId id="2147484537" r:id="rId7"/>
    <p:sldLayoutId id="2147484538" r:id="rId8"/>
    <p:sldLayoutId id="2147484539" r:id="rId9"/>
    <p:sldLayoutId id="2147484540" r:id="rId10"/>
    <p:sldLayoutId id="214748454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黑体" pitchFamily="49" charset="-122"/>
          <a:ea typeface="黑体" pitchFamily="49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Arial" pitchFamily="34" charset="0"/>
          <a:ea typeface="华文新魏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Arial" pitchFamily="34" charset="0"/>
          <a:ea typeface="华文新魏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Arial" pitchFamily="34" charset="0"/>
          <a:ea typeface="华文新魏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Arial" pitchFamily="34" charset="0"/>
          <a:ea typeface="华文新魏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Arial" pitchFamily="34" charset="0"/>
          <a:ea typeface="华文新魏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Arial" pitchFamily="34" charset="0"/>
          <a:ea typeface="华文新魏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Arial" pitchFamily="34" charset="0"/>
          <a:ea typeface="华文新魏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Arial" pitchFamily="34" charset="0"/>
          <a:ea typeface="华文新魏" pitchFamily="2" charset="-122"/>
        </a:defRPr>
      </a:lvl9pPr>
    </p:titleStyle>
    <p:bodyStyle>
      <a:lvl1pPr marL="449263" indent="-44926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SzPct val="120000"/>
        <a:buBlip>
          <a:blip r:embed="rId15"/>
        </a:buBlip>
        <a:defRPr sz="2400" b="1">
          <a:solidFill>
            <a:srgbClr val="133984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marL="1023938" indent="-39528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000"/>
        </a:buClr>
        <a:buFont typeface="Arial" charset="0"/>
        <a:buChar char="―"/>
        <a:defRPr sz="2000" b="1">
          <a:solidFill>
            <a:srgbClr val="133984"/>
          </a:solidFill>
          <a:latin typeface="Arial" pitchFamily="34" charset="0"/>
          <a:ea typeface="黑体" pitchFamily="49" charset="-122"/>
          <a:cs typeface="Arial" pitchFamily="34" charset="0"/>
        </a:defRPr>
      </a:lvl2pPr>
      <a:lvl3pPr marL="14890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 b="1">
          <a:solidFill>
            <a:srgbClr val="133984"/>
          </a:solidFill>
          <a:latin typeface="Arial" pitchFamily="34" charset="0"/>
          <a:ea typeface="黑体" pitchFamily="49" charset="-122"/>
          <a:cs typeface="Arial" pitchFamily="34" charset="0"/>
        </a:defRPr>
      </a:lvl3pPr>
      <a:lvl4pPr marL="18319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1600" b="1">
          <a:solidFill>
            <a:srgbClr val="133984"/>
          </a:solidFill>
          <a:latin typeface="Arial" pitchFamily="34" charset="0"/>
          <a:ea typeface="黑体" pitchFamily="49" charset="-122"/>
          <a:cs typeface="Arial" pitchFamily="34" charset="0"/>
        </a:defRPr>
      </a:lvl4pPr>
      <a:lvl5pPr marL="21748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1400" b="1">
          <a:solidFill>
            <a:srgbClr val="133984"/>
          </a:solidFill>
          <a:latin typeface="Arial" pitchFamily="34" charset="0"/>
          <a:ea typeface="黑体" pitchFamily="49" charset="-122"/>
          <a:cs typeface="Arial" pitchFamily="34" charset="0"/>
        </a:defRPr>
      </a:lvl5pPr>
      <a:lvl6pPr marL="2632075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1400" b="1">
          <a:solidFill>
            <a:srgbClr val="133984"/>
          </a:solidFill>
          <a:latin typeface="+mn-lt"/>
          <a:ea typeface="+mn-ea"/>
        </a:defRPr>
      </a:lvl6pPr>
      <a:lvl7pPr marL="3089275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1400" b="1">
          <a:solidFill>
            <a:srgbClr val="133984"/>
          </a:solidFill>
          <a:latin typeface="+mn-lt"/>
          <a:ea typeface="+mn-ea"/>
        </a:defRPr>
      </a:lvl7pPr>
      <a:lvl8pPr marL="3546475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1400" b="1">
          <a:solidFill>
            <a:srgbClr val="133984"/>
          </a:solidFill>
          <a:latin typeface="+mn-lt"/>
          <a:ea typeface="+mn-ea"/>
        </a:defRPr>
      </a:lvl8pPr>
      <a:lvl9pPr marL="4003675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1400" b="1">
          <a:solidFill>
            <a:srgbClr val="133984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59532" y="2420888"/>
            <a:ext cx="8424936" cy="1470025"/>
          </a:xfrm>
        </p:spPr>
        <p:txBody>
          <a:bodyPr/>
          <a:lstStyle/>
          <a:p>
            <a:r>
              <a:rPr lang="en-US" altLang="zh-CN" sz="3200" dirty="0">
                <a:latin typeface="Microsoft PhagsPa" panose="020B0502040204020203" pitchFamily="34" charset="0"/>
              </a:rPr>
              <a:t> Robust Seed Selection </a:t>
            </a:r>
            <a:br>
              <a:rPr lang="en-US" altLang="zh-CN" sz="3200" dirty="0">
                <a:latin typeface="Microsoft PhagsPa" panose="020B0502040204020203" pitchFamily="34" charset="0"/>
              </a:rPr>
            </a:br>
            <a:r>
              <a:rPr lang="en-US" altLang="zh-CN" sz="3200" dirty="0">
                <a:latin typeface="Microsoft PhagsPa" panose="020B0502040204020203" pitchFamily="34" charset="0"/>
              </a:rPr>
              <a:t>for Influence Maximization Problem</a:t>
            </a:r>
            <a:endParaRPr lang="zh-CN" altLang="en-US" sz="3200" dirty="0">
              <a:latin typeface="Microsoft PhagsPa" panose="020B0502040204020203" pitchFamily="34" charset="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371600" y="5805264"/>
            <a:ext cx="6400800" cy="481608"/>
          </a:xfrm>
        </p:spPr>
        <p:txBody>
          <a:bodyPr/>
          <a:lstStyle/>
          <a:p>
            <a:r>
              <a:rPr lang="en-US" altLang="zh-CN" dirty="0"/>
              <a:t>2020/06/01</a:t>
            </a:r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E9BB2E7-9523-4B3C-8574-EC0095659051}"/>
              </a:ext>
            </a:extLst>
          </p:cNvPr>
          <p:cNvSpPr txBox="1"/>
          <p:nvPr/>
        </p:nvSpPr>
        <p:spPr>
          <a:xfrm>
            <a:off x="1943708" y="5343599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133984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517021910416 </a:t>
            </a:r>
            <a:r>
              <a:rPr lang="zh-CN" altLang="en-US" sz="2400" b="1" dirty="0">
                <a:solidFill>
                  <a:srgbClr val="133984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丁雨成</a:t>
            </a:r>
          </a:p>
        </p:txBody>
      </p:sp>
    </p:spTree>
    <p:extLst>
      <p:ext uri="{BB962C8B-B14F-4D97-AF65-F5344CB8AC3E}">
        <p14:creationId xmlns:p14="http://schemas.microsoft.com/office/powerpoint/2010/main" val="153175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792226-544D-46E5-8456-A3A58FBCF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Evaluation</a:t>
            </a:r>
            <a:endParaRPr lang="zh-CN" altLang="en-US" dirty="0">
              <a:latin typeface="Microsoft PhagsPa" panose="020B0502040204020203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787576-DBF2-45AB-8DA7-50DE0F12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Influence estimation test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8D31B7C-6A6F-44A0-A449-DBD3A91A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4B2A53D-70F7-4577-AD42-511897937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78486"/>
            <a:ext cx="6624736" cy="487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792226-544D-46E5-8456-A3A58FBCF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Evaluation</a:t>
            </a:r>
            <a:endParaRPr lang="zh-CN" altLang="en-US" dirty="0">
              <a:latin typeface="Microsoft PhagsPa" panose="020B0502040204020203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787576-DBF2-45AB-8DA7-50DE0F12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795320" cy="5400675"/>
          </a:xfrm>
        </p:spPr>
        <p:txBody>
          <a:bodyPr/>
          <a:lstStyle/>
          <a:p>
            <a:r>
              <a:rPr lang="en-US" altLang="zh-CN" dirty="0"/>
              <a:t>Robust seed </a:t>
            </a:r>
            <a:r>
              <a:rPr lang="en-US" altLang="zh-CN" dirty="0">
                <a:solidFill>
                  <a:srgbClr val="C00000"/>
                </a:solidFill>
              </a:rPr>
              <a:t>vs</a:t>
            </a:r>
            <a:r>
              <a:rPr lang="en-US" altLang="zh-CN" dirty="0"/>
              <a:t> Random seed </a:t>
            </a:r>
            <a:r>
              <a:rPr lang="en-US" altLang="zh-CN" dirty="0">
                <a:solidFill>
                  <a:srgbClr val="C00000"/>
                </a:solidFill>
              </a:rPr>
              <a:t>vs</a:t>
            </a:r>
            <a:r>
              <a:rPr lang="en-US" altLang="zh-CN" dirty="0"/>
              <a:t> Greedy Alg. </a:t>
            </a:r>
          </a:p>
          <a:p>
            <a:pPr lvl="1"/>
            <a:r>
              <a:rPr lang="en-US" altLang="zh-CN" dirty="0"/>
              <a:t>original seed </a:t>
            </a:r>
            <a:r>
              <a:rPr lang="en-US" altLang="zh-CN" dirty="0">
                <a:sym typeface="Wingdings" panose="05000000000000000000" pitchFamily="2" charset="2"/>
              </a:rPr>
              <a:t> delete some nodes to minimize the influence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8D31B7C-6A6F-44A0-A449-DBD3A91A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0A7DAB9-F55B-4C60-85B0-D9EC87C31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89256"/>
            <a:ext cx="6192688" cy="458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79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8F842D-A3B1-450B-8629-B0F7D8FA3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Future Work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E682142-8DFB-4359-B841-A6D38D8A16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Some of the initial nodes spread negative information?</a:t>
                </a:r>
              </a:p>
              <a:p>
                <a:pPr lvl="1"/>
                <a:r>
                  <a:rPr lang="en-US" altLang="zh-CN" dirty="0"/>
                  <a:t>New activation rules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At the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altLang="zh-CN" dirty="0"/>
                  <a:t>-</a:t>
                </a:r>
                <a:r>
                  <a:rPr lang="en-US" altLang="zh-CN" dirty="0" err="1"/>
                  <a:t>th</a:t>
                </a:r>
                <a:r>
                  <a:rPr lang="en-US" altLang="zh-CN" dirty="0"/>
                  <a:t> round, node u activates its out-neighbor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dirty="0"/>
                  <a:t> with probability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altLang="zh-CN" dirty="0"/>
                  <a:t>(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en-US" altLang="zh-CN" dirty="0"/>
                  <a:t>,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dirty="0"/>
                  <a:t>) *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? </a:t>
                </a:r>
              </a:p>
              <a:p>
                <a:pPr lvl="1"/>
                <a:r>
                  <a:rPr lang="en-US" altLang="zh-CN" dirty="0"/>
                  <a:t>Based on the real situation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E682142-8DFB-4359-B841-A6D38D8A16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013765-A504-43EA-B6E3-8D2D6D72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6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6000" dirty="0">
                <a:latin typeface="Microsoft PhagsPa" panose="020B0502040204020203" pitchFamily="34" charset="0"/>
              </a:rPr>
              <a:t>Thanks</a:t>
            </a:r>
            <a:endParaRPr lang="zh-CN" altLang="en-US" sz="6000" dirty="0">
              <a:latin typeface="Microsoft PhagsPa" panose="020B0502040204020203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C68BA-B0F6-4474-A7D2-68004A2327E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9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3CEA1D-F52F-4D99-8B0E-F7C6E5A11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Background</a:t>
            </a:r>
            <a:endParaRPr lang="zh-CN" altLang="en-US" dirty="0">
              <a:latin typeface="Microsoft PhagsPa" panose="020B0502040204020203" pitchFamily="34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D4E77E-640A-4223-B2EC-BF002205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E7D978D8-44BB-44C2-95C4-3919C29AB59C}"/>
              </a:ext>
            </a:extLst>
          </p:cNvPr>
          <p:cNvGrpSpPr/>
          <p:nvPr/>
        </p:nvGrpSpPr>
        <p:grpSpPr>
          <a:xfrm>
            <a:off x="683568" y="1268760"/>
            <a:ext cx="3275784" cy="3163139"/>
            <a:chOff x="1123685" y="1640666"/>
            <a:chExt cx="3275784" cy="3163139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D6A2F484-F381-4626-91B9-CFF6BC9DC8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3685" y="2618858"/>
              <a:ext cx="3275784" cy="2184947"/>
            </a:xfrm>
            <a:prstGeom prst="rect">
              <a:avLst/>
            </a:prstGeom>
            <a:effectLst>
              <a:outerShdw blurRad="317500" dist="1397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Text Box 3">
              <a:extLst>
                <a:ext uri="{FF2B5EF4-FFF2-40B4-BE49-F238E27FC236}">
                  <a16:creationId xmlns:a16="http://schemas.microsoft.com/office/drawing/2014/main" id="{06BC5B04-9775-4434-8BF1-5D49A06036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1842" y="1640666"/>
              <a:ext cx="2291046" cy="64633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fontAlgn="base" hangingPunct="0">
                <a:spcBef>
                  <a:spcPts val="0"/>
                </a:spcBef>
                <a:buClr>
                  <a:srgbClr val="FF0000"/>
                </a:buClr>
                <a:buSzTx/>
                <a:buNone/>
                <a:defRPr/>
              </a:pPr>
              <a:r>
                <a:rPr lang="en-US" altLang="zh-CN" sz="1800" b="1" dirty="0">
                  <a:solidFill>
                    <a:prstClr val="black"/>
                  </a:solidFill>
                  <a:latin typeface="Calibri" pitchFamily="34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Influence spread over    social networks 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965B45EA-0A4D-4B13-A46D-156DA8B0D4CE}"/>
              </a:ext>
            </a:extLst>
          </p:cNvPr>
          <p:cNvGrpSpPr/>
          <p:nvPr/>
        </p:nvGrpSpPr>
        <p:grpSpPr>
          <a:xfrm>
            <a:off x="4724082" y="1268760"/>
            <a:ext cx="4044039" cy="2731662"/>
            <a:chOff x="6069893" y="2062629"/>
            <a:chExt cx="4044039" cy="2731662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79CEB8C7-5FF6-4370-8AE7-D27B8F343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5439" y="2967911"/>
              <a:ext cx="3838493" cy="1826380"/>
            </a:xfrm>
            <a:prstGeom prst="rect">
              <a:avLst/>
            </a:prstGeom>
            <a:effectLst>
              <a:outerShdw blurRad="317500" dist="1397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" name="Text Box 3">
              <a:extLst>
                <a:ext uri="{FF2B5EF4-FFF2-40B4-BE49-F238E27FC236}">
                  <a16:creationId xmlns:a16="http://schemas.microsoft.com/office/drawing/2014/main" id="{E34990C6-2E67-4D71-8BA9-FD021CE274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43711" y="2062629"/>
              <a:ext cx="2291046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fontAlgn="base" hangingPunct="0">
                <a:spcBef>
                  <a:spcPts val="0"/>
                </a:spcBef>
                <a:buClr>
                  <a:srgbClr val="FF0000"/>
                </a:buClr>
                <a:buSzTx/>
                <a:buNone/>
                <a:defRPr/>
              </a:pPr>
              <a:r>
                <a:rPr lang="en-US" altLang="zh-CN" sz="1800" b="1" dirty="0">
                  <a:solidFill>
                    <a:prstClr val="black"/>
                  </a:solidFill>
                  <a:latin typeface="Calibri" pitchFamily="34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Word-of-mouth effect</a:t>
              </a:r>
            </a:p>
          </p:txBody>
        </p:sp>
        <p:sp>
          <p:nvSpPr>
            <p:cNvPr id="11" name="Text Box 3">
              <a:extLst>
                <a:ext uri="{FF2B5EF4-FFF2-40B4-BE49-F238E27FC236}">
                  <a16:creationId xmlns:a16="http://schemas.microsoft.com/office/drawing/2014/main" id="{7D844DC8-9A49-4CC6-B997-13AE7F095C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69893" y="2604145"/>
              <a:ext cx="814610" cy="46166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2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fontAlgn="base" hangingPunct="0">
                <a:spcBef>
                  <a:spcPts val="0"/>
                </a:spcBef>
                <a:buClr>
                  <a:srgbClr val="FF0000"/>
                </a:buClr>
                <a:buSzTx/>
                <a:buNone/>
                <a:defRPr/>
              </a:pPr>
              <a:r>
                <a:rPr lang="en-US" altLang="zh-CN" sz="2400" b="1" dirty="0">
                  <a:solidFill>
                    <a:prstClr val="black"/>
                  </a:solidFill>
                  <a:latin typeface="Calibri" pitchFamily="34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seed</a:t>
              </a:r>
            </a:p>
          </p:txBody>
        </p:sp>
        <p:sp>
          <p:nvSpPr>
            <p:cNvPr id="12" name="下箭头 11">
              <a:extLst>
                <a:ext uri="{FF2B5EF4-FFF2-40B4-BE49-F238E27FC236}">
                  <a16:creationId xmlns:a16="http://schemas.microsoft.com/office/drawing/2014/main" id="{DC2FF72D-1116-4F96-B0CD-FC0420C05EE0}"/>
                </a:ext>
              </a:extLst>
            </p:cNvPr>
            <p:cNvSpPr/>
            <p:nvPr/>
          </p:nvSpPr>
          <p:spPr bwMode="auto">
            <a:xfrm>
              <a:off x="6364336" y="3126160"/>
              <a:ext cx="225724" cy="470927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6169BB23-4BC4-41CD-BCEF-801CAD419312}"/>
              </a:ext>
            </a:extLst>
          </p:cNvPr>
          <p:cNvSpPr txBox="1"/>
          <p:nvPr/>
        </p:nvSpPr>
        <p:spPr>
          <a:xfrm>
            <a:off x="971600" y="5229200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133984"/>
                </a:solidFill>
                <a:ea typeface="楷体_GB2312" pitchFamily="49" charset="-122"/>
              </a:rPr>
              <a:t>Select k initial nodes to maximize the final influenced size</a:t>
            </a:r>
            <a:endParaRPr lang="zh-CN" altLang="en-US" sz="2000" b="1" dirty="0">
              <a:solidFill>
                <a:srgbClr val="133984"/>
              </a:solidFill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9652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43C3B7-BC1B-4FC7-9D26-2E64C8A9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Introduction</a:t>
            </a:r>
            <a:endParaRPr lang="zh-CN" altLang="en-US" dirty="0">
              <a:latin typeface="Microsoft PhagsPa" panose="020B0502040204020203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A7499E-90B4-495B-9F11-9C9801A2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kern="1200" dirty="0">
              <a:latin typeface="Arial" charset="0"/>
              <a:ea typeface="楷体_GB2312" pitchFamily="49" charset="-122"/>
              <a:cs typeface="+mn-cs"/>
            </a:endParaRPr>
          </a:p>
          <a:p>
            <a:r>
              <a:rPr lang="en-US" altLang="zh-CN" kern="1200" dirty="0">
                <a:latin typeface="Arial" charset="0"/>
                <a:ea typeface="楷体_GB2312" pitchFamily="49" charset="-122"/>
                <a:cs typeface="+mn-cs"/>
              </a:rPr>
              <a:t>Some of the initial nodes are not successfully activated. (e.g., refuse to spread the information)</a:t>
            </a:r>
          </a:p>
          <a:p>
            <a:endParaRPr lang="en-US" altLang="zh-CN" kern="1200" dirty="0">
              <a:latin typeface="Arial" charset="0"/>
              <a:ea typeface="楷体_GB2312" pitchFamily="49" charset="-122"/>
              <a:cs typeface="+mn-cs"/>
            </a:endParaRPr>
          </a:p>
          <a:p>
            <a:r>
              <a:rPr lang="en-US" altLang="zh-CN" kern="1200" dirty="0">
                <a:latin typeface="Arial" charset="0"/>
                <a:ea typeface="楷体_GB2312" pitchFamily="49" charset="-122"/>
                <a:cs typeface="+mn-cs"/>
              </a:rPr>
              <a:t>As the information diffusion progresses, the diffusion efficiency decreases.</a:t>
            </a:r>
            <a:endParaRPr lang="zh-CN" altLang="en-US" kern="1200" dirty="0">
              <a:latin typeface="Arial" charset="0"/>
              <a:ea typeface="楷体_GB2312" pitchFamily="49" charset="-122"/>
              <a:cs typeface="+mn-cs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1CE8BC-D42F-4077-B975-2EC781582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4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0B2225-45A1-45F0-97AA-5512C6D0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Problem Formulation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229BFBD-8142-4592-A376-548EAED9B5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513"/>
                <a:ext cx="8686800" cy="5400675"/>
              </a:xfrm>
            </p:spPr>
            <p:txBody>
              <a:bodyPr/>
              <a:lstStyle/>
              <a:p>
                <a:r>
                  <a:rPr lang="en-US" altLang="zh-CN" dirty="0"/>
                  <a:t>Notations</a:t>
                </a:r>
              </a:p>
              <a:p>
                <a:pPr lvl="1"/>
                <a:r>
                  <a:rPr lang="en-US" altLang="zh-CN" dirty="0"/>
                  <a:t>Social influence graph</a:t>
                </a:r>
                <a:r>
                  <a:rPr lang="zh-CN" altLang="en-US" dirty="0"/>
                  <a:t> </a:t>
                </a:r>
                <a:r>
                  <a:rPr lang="en-US" altLang="zh-CN" dirty="0"/>
                  <a:t>G(V, E)</a:t>
                </a:r>
              </a:p>
              <a:p>
                <a:pPr lvl="1"/>
                <a:r>
                  <a:rPr lang="en-US" altLang="zh-CN" dirty="0"/>
                  <a:t>Influence function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Initial seed size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Inactivated seed size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>
                  <a:buFont typeface="Arial" charset="0"/>
                  <a:buChar char="•"/>
                  <a:defRPr/>
                </a:pPr>
                <a:r>
                  <a:rPr lang="en-US" altLang="zh-CN" dirty="0"/>
                  <a:t>Dynamic independent cascade model</a:t>
                </a:r>
              </a:p>
              <a:p>
                <a:pPr lvl="1"/>
                <a:r>
                  <a:rPr lang="en-US" altLang="zh-CN" dirty="0"/>
                  <a:t>Edge (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en-US" altLang="zh-CN" dirty="0"/>
                  <a:t>,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dirty="0"/>
                  <a:t>) has an original propagation probability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altLang="zh-CN" dirty="0"/>
                  <a:t>(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en-US" altLang="zh-CN" dirty="0"/>
                  <a:t>,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dirty="0"/>
                  <a:t>)</a:t>
                </a:r>
              </a:p>
              <a:p>
                <a:pPr lvl="1"/>
                <a:r>
                  <a:rPr lang="en-US" altLang="zh-CN" dirty="0"/>
                  <a:t>A discrete time model</a:t>
                </a:r>
              </a:p>
              <a:p>
                <a:pPr lvl="1"/>
                <a:r>
                  <a:rPr lang="en-US" altLang="zh-CN" dirty="0"/>
                  <a:t>Attenuation coefficient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𝜹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zh-CN" dirty="0"/>
              </a:p>
              <a:p>
                <a:pPr lvl="1"/>
                <a:r>
                  <a:rPr lang="en-US" altLang="zh-CN" dirty="0"/>
                  <a:t>At the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altLang="zh-CN" dirty="0"/>
                  <a:t>-</a:t>
                </a:r>
                <a:r>
                  <a:rPr lang="en-US" altLang="zh-CN" dirty="0" err="1"/>
                  <a:t>th</a:t>
                </a:r>
                <a:r>
                  <a:rPr lang="en-US" altLang="zh-CN" dirty="0"/>
                  <a:t> round, each </a:t>
                </a:r>
                <a:r>
                  <a:rPr lang="en-US" altLang="zh-CN" i="1" dirty="0">
                    <a:solidFill>
                      <a:srgbClr val="C00000"/>
                    </a:solidFill>
                  </a:rPr>
                  <a:t>newly </a:t>
                </a:r>
                <a:r>
                  <a:rPr lang="en-US" altLang="zh-CN" dirty="0"/>
                  <a:t>activated node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en-US" altLang="zh-CN" dirty="0"/>
                  <a:t> </a:t>
                </a:r>
                <a:r>
                  <a:rPr lang="en-US" altLang="zh-CN" i="1" dirty="0">
                    <a:solidFill>
                      <a:srgbClr val="C00000"/>
                    </a:solidFill>
                  </a:rPr>
                  <a:t>independently </a:t>
                </a:r>
                <a:r>
                  <a:rPr lang="en-US" altLang="zh-CN" dirty="0"/>
                  <a:t>activates its out-neighbor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dirty="0"/>
                  <a:t> with probability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altLang="zh-CN" dirty="0"/>
                  <a:t>(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en-US" altLang="zh-CN" dirty="0"/>
                  <a:t>, </a:t>
                </a: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dirty="0"/>
                  <a:t>) 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𝜹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US" altLang="zh-CN" dirty="0"/>
              </a:p>
              <a:p>
                <a:pPr marL="628650" lvl="1" indent="0">
                  <a:buNone/>
                </a:pPr>
                <a:endParaRPr lang="en-US" altLang="zh-CN" dirty="0"/>
              </a:p>
              <a:p>
                <a:endParaRPr lang="en-US" altLang="zh-CN" b="1" dirty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229BFBD-8142-4592-A376-548EAED9B5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513"/>
                <a:ext cx="8686800" cy="5400675"/>
              </a:xfrm>
              <a:blipFill>
                <a:blip r:embed="rId2"/>
                <a:stretch>
                  <a:fillRect l="-1333" t="-226" r="-4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7369AA-B5FF-45B6-ACC8-6D4FAD24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09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0B2225-45A1-45F0-97AA-5512C6D0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Problem Formulation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29BFBD-8142-4592-A376-548EAED9B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686800" cy="5400675"/>
          </a:xfrm>
        </p:spPr>
        <p:txBody>
          <a:bodyPr/>
          <a:lstStyle/>
          <a:p>
            <a:r>
              <a:rPr lang="en-US" altLang="zh-CN" dirty="0"/>
              <a:t>Objective</a:t>
            </a:r>
          </a:p>
          <a:p>
            <a:pPr lvl="1"/>
            <a:r>
              <a:rPr lang="en-US" altLang="zh-CN" dirty="0"/>
              <a:t>Robust seed selection </a:t>
            </a:r>
            <a:r>
              <a:rPr lang="en-US" altLang="zh-CN" dirty="0">
                <a:sym typeface="Wingdings" panose="05000000000000000000" pitchFamily="2" charset="2"/>
              </a:rPr>
              <a:t> max-min problem</a:t>
            </a:r>
            <a:endParaRPr lang="en-US" altLang="zh-CN" dirty="0"/>
          </a:p>
          <a:p>
            <a:pPr marL="628650" lvl="1" indent="0">
              <a:buNone/>
            </a:pPr>
            <a:endParaRPr lang="en-US" altLang="zh-CN" dirty="0"/>
          </a:p>
          <a:p>
            <a:endParaRPr lang="en-US" altLang="zh-CN" b="1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7369AA-B5FF-45B6-ACC8-6D4FAD24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75E0441-69AE-4304-8CEB-ADB10D0C1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074" y="2204864"/>
            <a:ext cx="4665303" cy="94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0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0B2225-45A1-45F0-97AA-5512C6D0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Algorithm Design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229BFBD-8142-4592-A376-548EAED9B5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513"/>
                <a:ext cx="8686800" cy="5400675"/>
              </a:xfrm>
            </p:spPr>
            <p:txBody>
              <a:bodyPr/>
              <a:lstStyle/>
              <a:p>
                <a:r>
                  <a:rPr lang="en-US" altLang="zh-CN" dirty="0"/>
                  <a:t>Find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nodes with maximum influence</a:t>
                </a:r>
              </a:p>
              <a:p>
                <a:pPr lvl="1"/>
                <a:r>
                  <a:rPr lang="en-US" altLang="zh-CN" dirty="0"/>
                  <a:t>Aims to increase robustness</a:t>
                </a:r>
              </a:p>
              <a:p>
                <a:r>
                  <a:rPr lang="en-US" altLang="zh-CN" dirty="0"/>
                  <a:t>Find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nodes with marginal maximum influence</a:t>
                </a:r>
              </a:p>
              <a:p>
                <a:pPr lvl="1"/>
                <a:r>
                  <a:rPr lang="en-US" altLang="zh-CN" dirty="0"/>
                  <a:t>Greedy algorithm, simulate the “max” process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229BFBD-8142-4592-A376-548EAED9B5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513"/>
                <a:ext cx="8686800" cy="5400675"/>
              </a:xfrm>
              <a:blipFill>
                <a:blip r:embed="rId2"/>
                <a:stretch>
                  <a:fillRect t="-2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7369AA-B5FF-45B6-ACC8-6D4FAD24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EAE2511-23AF-44AE-8A65-51FAADBD4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470" y="2936803"/>
            <a:ext cx="5237060" cy="387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37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0B2225-45A1-45F0-97AA-5512C6D0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Influence Estimation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229BFBD-8142-4592-A376-548EAED9B5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513"/>
                <a:ext cx="8686800" cy="5400675"/>
              </a:xfrm>
            </p:spPr>
            <p:txBody>
              <a:bodyPr/>
              <a:lstStyle/>
              <a:p>
                <a:r>
                  <a:rPr lang="en-US" altLang="zh-CN" dirty="0"/>
                  <a:t>For each node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altLang="zh-CN" dirty="0"/>
                  <a:t>, estimate the probability of </a:t>
                </a:r>
                <a14:m>
                  <m:oMath xmlns:m="http://schemas.openxmlformats.org/officeDocument/2006/math"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US" altLang="zh-CN" dirty="0"/>
                  <a:t> being activated</a:t>
                </a:r>
              </a:p>
              <a:p>
                <a:r>
                  <a:rPr lang="en-US" altLang="zh-CN" dirty="0"/>
                  <a:t>P</a:t>
                </a:r>
                <a:r>
                  <a:rPr lang="en-US" altLang="zh-CN" b="1" dirty="0"/>
                  <a:t>robability </a:t>
                </a:r>
                <a:r>
                  <a:rPr lang="en-US" altLang="zh-CN" dirty="0"/>
                  <a:t>of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altLang="zh-CN" dirty="0"/>
                  <a:t> being activated at the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altLang="zh-CN" dirty="0"/>
                  <a:t>-</a:t>
                </a:r>
                <a:r>
                  <a:rPr lang="en-US" altLang="zh-CN" dirty="0" err="1"/>
                  <a:t>th</a:t>
                </a:r>
                <a:r>
                  <a:rPr lang="en-US" altLang="zh-CN" dirty="0"/>
                  <a:t> round: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sub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bSup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First part: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altLang="zh-CN" dirty="0"/>
                  <a:t> was not activated at the first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altLang="zh-CN" dirty="0"/>
                  <a:t> rounds</a:t>
                </a:r>
              </a:p>
              <a:p>
                <a:r>
                  <a:rPr lang="en-US" altLang="zh-CN" dirty="0"/>
                  <a:t>Second part: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altLang="zh-CN" dirty="0"/>
                  <a:t> was activated at the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altLang="zh-CN" dirty="0"/>
                  <a:t>-</a:t>
                </a:r>
                <a:r>
                  <a:rPr lang="en-US" altLang="zh-CN" dirty="0" err="1"/>
                  <a:t>th</a:t>
                </a:r>
                <a:r>
                  <a:rPr lang="en-US" altLang="zh-CN" dirty="0"/>
                  <a:t> round by its </a:t>
                </a:r>
                <a:r>
                  <a:rPr lang="en-US" altLang="zh-CN" dirty="0" err="1"/>
                  <a:t>neighbour</a:t>
                </a:r>
                <a:r>
                  <a:rPr lang="en-US" altLang="zh-CN" dirty="0"/>
                  <a:t>, who were activated at the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-</a:t>
                </a:r>
                <a:r>
                  <a:rPr lang="en-US" altLang="zh-CN" dirty="0" err="1"/>
                  <a:t>th</a:t>
                </a:r>
                <a:r>
                  <a:rPr lang="en-US" altLang="zh-CN" dirty="0"/>
                  <a:t> round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229BFBD-8142-4592-A376-548EAED9B5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513"/>
                <a:ext cx="8686800" cy="5400675"/>
              </a:xfrm>
              <a:blipFill>
                <a:blip r:embed="rId2"/>
                <a:stretch>
                  <a:fillRect t="-2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7369AA-B5FF-45B6-ACC8-6D4FAD24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709A43A-8EE3-4325-94BB-EC87C89F28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320" y="2636912"/>
            <a:ext cx="6822560" cy="129614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8308D66-17BE-4FCC-A763-3F5B731452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0312" y="5406858"/>
            <a:ext cx="3203376" cy="123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97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0B2225-45A1-45F0-97AA-5512C6D0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Influence Estimation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29BFBD-8142-4592-A376-548EAED9B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686800" cy="5400675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7369AA-B5FF-45B6-ACC8-6D4FAD24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内容占位符 2">
                <a:extLst>
                  <a:ext uri="{FF2B5EF4-FFF2-40B4-BE49-F238E27FC236}">
                    <a16:creationId xmlns:a16="http://schemas.microsoft.com/office/drawing/2014/main" id="{3CC0AC3E-EC6C-468F-BEC8-5EE13E130F5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39552" y="1078833"/>
                <a:ext cx="8686800" cy="5400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449263" indent="-449263" algn="l" rtl="0" eaLnBrk="0" fontAlgn="base" hangingPunct="0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SzPct val="120000"/>
                  <a:buBlip>
                    <a:blip r:embed="rId2"/>
                  </a:buBlip>
                  <a:defRPr sz="2400" b="1">
                    <a:solidFill>
                      <a:srgbClr val="133984"/>
                    </a:solidFill>
                    <a:latin typeface="Arial" pitchFamily="34" charset="0"/>
                    <a:ea typeface="黑体" pitchFamily="49" charset="-122"/>
                    <a:cs typeface="Arial" pitchFamily="34" charset="0"/>
                  </a:defRPr>
                </a:lvl1pPr>
                <a:lvl2pPr marL="1023938" indent="-395288" algn="l" rtl="0" eaLnBrk="0" fontAlgn="base" hangingPunct="0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Arial" charset="0"/>
                  <a:buChar char="―"/>
                  <a:defRPr sz="2000" b="1">
                    <a:solidFill>
                      <a:srgbClr val="133984"/>
                    </a:solidFill>
                    <a:latin typeface="Arial" pitchFamily="34" charset="0"/>
                    <a:ea typeface="黑体" pitchFamily="49" charset="-122"/>
                    <a:cs typeface="Arial" pitchFamily="34" charset="0"/>
                  </a:defRPr>
                </a:lvl2pPr>
                <a:lvl3pPr marL="1489075" indent="-228600" algn="l" rtl="0" eaLnBrk="0" fontAlgn="base" hangingPunct="0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Char char="•"/>
                  <a:defRPr sz="1800" b="1">
                    <a:solidFill>
                      <a:srgbClr val="133984"/>
                    </a:solidFill>
                    <a:latin typeface="Arial" pitchFamily="34" charset="0"/>
                    <a:ea typeface="黑体" pitchFamily="49" charset="-122"/>
                    <a:cs typeface="Arial" pitchFamily="34" charset="0"/>
                  </a:defRPr>
                </a:lvl3pPr>
                <a:lvl4pPr marL="1831975" indent="-228600" algn="l" rtl="0" eaLnBrk="0" fontAlgn="base" hangingPunct="0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Char char="•"/>
                  <a:defRPr sz="1600" b="1">
                    <a:solidFill>
                      <a:srgbClr val="133984"/>
                    </a:solidFill>
                    <a:latin typeface="Arial" pitchFamily="34" charset="0"/>
                    <a:ea typeface="黑体" pitchFamily="49" charset="-122"/>
                    <a:cs typeface="Arial" pitchFamily="34" charset="0"/>
                  </a:defRPr>
                </a:lvl4pPr>
                <a:lvl5pPr marL="2174875" indent="-228600" algn="l" rtl="0" eaLnBrk="0" fontAlgn="base" hangingPunct="0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Char char="•"/>
                  <a:defRPr sz="1400" b="1">
                    <a:solidFill>
                      <a:srgbClr val="133984"/>
                    </a:solidFill>
                    <a:latin typeface="Arial" pitchFamily="34" charset="0"/>
                    <a:ea typeface="黑体" pitchFamily="49" charset="-122"/>
                    <a:cs typeface="Arial" pitchFamily="34" charset="0"/>
                  </a:defRPr>
                </a:lvl5pPr>
                <a:lvl6pPr marL="2632075" indent="-228600" algn="l" rtl="0" eaLnBrk="1" fontAlgn="base" hangingPunct="1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Char char="•"/>
                  <a:defRPr sz="1400" b="1">
                    <a:solidFill>
                      <a:srgbClr val="133984"/>
                    </a:solidFill>
                    <a:latin typeface="+mn-lt"/>
                    <a:ea typeface="+mn-ea"/>
                  </a:defRPr>
                </a:lvl6pPr>
                <a:lvl7pPr marL="3089275" indent="-228600" algn="l" rtl="0" eaLnBrk="1" fontAlgn="base" hangingPunct="1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Char char="•"/>
                  <a:defRPr sz="1400" b="1">
                    <a:solidFill>
                      <a:srgbClr val="133984"/>
                    </a:solidFill>
                    <a:latin typeface="+mn-lt"/>
                    <a:ea typeface="+mn-ea"/>
                  </a:defRPr>
                </a:lvl7pPr>
                <a:lvl8pPr marL="3546475" indent="-228600" algn="l" rtl="0" eaLnBrk="1" fontAlgn="base" hangingPunct="1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Char char="•"/>
                  <a:defRPr sz="1400" b="1">
                    <a:solidFill>
                      <a:srgbClr val="133984"/>
                    </a:solidFill>
                    <a:latin typeface="+mn-lt"/>
                    <a:ea typeface="+mn-ea"/>
                  </a:defRPr>
                </a:lvl8pPr>
                <a:lvl9pPr marL="4003675" indent="-228600" algn="l" rtl="0" eaLnBrk="1" fontAlgn="base" hangingPunct="1">
                  <a:lnSpc>
                    <a:spcPct val="12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Char char="•"/>
                  <a:defRPr sz="1400" b="1">
                    <a:solidFill>
                      <a:srgbClr val="133984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CN" dirty="0">
                    <a:latin typeface="Arial" charset="0"/>
                    <a:ea typeface="楷体_GB2312" pitchFamily="49" charset="-122"/>
                  </a:rPr>
                  <a:t>The efficiency of information diffusion decreases with time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  <a:ea typeface="楷体_GB2312" pitchFamily="49" charset="-122"/>
                      </a:rPr>
                      <m:t>𝒓</m:t>
                    </m:r>
                  </m:oMath>
                </a14:m>
                <a:r>
                  <a:rPr lang="en-US" altLang="zh-CN" dirty="0">
                    <a:latin typeface="Arial" charset="0"/>
                    <a:ea typeface="楷体_GB2312" pitchFamily="49" charset="-122"/>
                  </a:rPr>
                  <a:t> </a:t>
                </a:r>
                <a:r>
                  <a:rPr lang="en-US" altLang="zh-CN" dirty="0">
                    <a:latin typeface="Arial" charset="0"/>
                    <a:ea typeface="楷体_GB2312" pitchFamily="49" charset="-122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 panose="02040503050406030204" pitchFamily="18" charset="0"/>
                        <a:ea typeface="楷体_GB2312" pitchFamily="49" charset="-122"/>
                        <a:sym typeface="Wingdings" panose="05000000000000000000" pitchFamily="2" charset="2"/>
                      </a:rPr>
                      <m:t>+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  <a:ea typeface="楷体_GB2312" pitchFamily="49" charset="-122"/>
                        <a:sym typeface="Wingdings" panose="05000000000000000000" pitchFamily="2" charset="2"/>
                      </a:rPr>
                      <m:t>∞</m:t>
                    </m:r>
                  </m:oMath>
                </a14:m>
                <a:r>
                  <a:rPr lang="en-US" altLang="zh-CN" dirty="0">
                    <a:latin typeface="Arial" charset="0"/>
                    <a:ea typeface="楷体_GB2312" pitchFamily="49" charset="-122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1" i="1" smtClean="0">
                            <a:latin typeface="Cambria Math" panose="02040503050406030204" pitchFamily="18" charset="0"/>
                            <a:ea typeface="楷体_GB2312" pitchFamily="49" charset="-122"/>
                          </a:rPr>
                        </m:ctrlPr>
                      </m:sSub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楷体_GB2312" pitchFamily="49" charset="-122"/>
                          </a:rPr>
                          <m:t>𝑰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楷体_GB2312" pitchFamily="49" charset="-122"/>
                          </a:rPr>
                          <m:t>𝒗</m:t>
                        </m:r>
                      </m:sub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楷体_GB2312" pitchFamily="49" charset="-122"/>
                          </a:rPr>
                          <m:t>𝒓</m:t>
                        </m:r>
                      </m:sup>
                    </m:sSubSup>
                  </m:oMath>
                </a14:m>
                <a:r>
                  <a:rPr lang="en-US" altLang="zh-CN" dirty="0">
                    <a:latin typeface="Arial" charset="0"/>
                    <a:ea typeface="楷体_GB2312" pitchFamily="49" charset="-122"/>
                  </a:rPr>
                  <a:t> </a:t>
                </a:r>
                <a:r>
                  <a:rPr lang="en-US" altLang="zh-CN" dirty="0">
                    <a:latin typeface="Arial" charset="0"/>
                    <a:ea typeface="楷体_GB2312" pitchFamily="49" charset="-122"/>
                    <a:sym typeface="Wingdings" panose="05000000000000000000" pitchFamily="2" charset="2"/>
                  </a:rPr>
                  <a:t> 0</a:t>
                </a:r>
              </a:p>
              <a:p>
                <a:pPr lvl="1"/>
                <a:r>
                  <a:rPr lang="en-US" altLang="zh-CN" dirty="0">
                    <a:latin typeface="Arial" charset="0"/>
                    <a:ea typeface="楷体_GB2312" pitchFamily="49" charset="-122"/>
                    <a:sym typeface="Wingdings" panose="05000000000000000000" pitchFamily="2" charset="2"/>
                  </a:rPr>
                  <a:t>Only calculate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_GB2312" pitchFamily="49" charset="-122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楷体_GB2312" pitchFamily="49" charset="-122"/>
                          </a:rPr>
                          <m:t>𝑰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楷体_GB2312" pitchFamily="49" charset="-122"/>
                          </a:rPr>
                          <m:t>𝒗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楷体_GB2312" pitchFamily="49" charset="-122"/>
                          </a:rPr>
                          <m:t>𝒓</m:t>
                        </m:r>
                      </m:sup>
                    </m:sSubSup>
                  </m:oMath>
                </a14:m>
                <a:r>
                  <a:rPr lang="en-US" altLang="zh-CN" dirty="0">
                    <a:latin typeface="Arial" charset="0"/>
                    <a:ea typeface="楷体_GB2312" pitchFamily="49" charset="-122"/>
                  </a:rPr>
                  <a:t> in the first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  <a:ea typeface="楷体_GB2312" pitchFamily="49" charset="-122"/>
                      </a:rPr>
                      <m:t>𝒕</m:t>
                    </m:r>
                  </m:oMath>
                </a14:m>
                <a:r>
                  <a:rPr lang="en-US" altLang="zh-CN" dirty="0">
                    <a:latin typeface="Arial" charset="0"/>
                    <a:ea typeface="楷体_GB2312" pitchFamily="49" charset="-122"/>
                  </a:rPr>
                  <a:t> rounds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latin typeface="Arial" charset="0"/>
                    <a:ea typeface="楷体_GB2312" pitchFamily="49" charset="-122"/>
                  </a:rPr>
                  <a:t>Bounded error</a:t>
                </a:r>
              </a:p>
              <a:p>
                <a:endParaRPr lang="en-US" altLang="zh-CN" dirty="0">
                  <a:latin typeface="Arial" charset="0"/>
                  <a:ea typeface="楷体_GB2312" pitchFamily="49" charset="-122"/>
                </a:endParaRPr>
              </a:p>
              <a:p>
                <a:endParaRPr lang="en-US" altLang="zh-CN" dirty="0">
                  <a:latin typeface="Arial" charset="0"/>
                  <a:ea typeface="楷体_GB2312" pitchFamily="49" charset="-122"/>
                </a:endParaRPr>
              </a:p>
              <a:p>
                <a:pPr marL="0" indent="0">
                  <a:buNone/>
                </a:pPr>
                <a:r>
                  <a:rPr lang="en-US" altLang="zh-CN" dirty="0">
                    <a:latin typeface="Arial" charset="0"/>
                    <a:ea typeface="楷体_GB2312" pitchFamily="49" charset="-122"/>
                  </a:rPr>
                  <a:t>Estimated influence function, denoted as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b="1" i="1" smtClean="0">
                            <a:latin typeface="Cambria Math" panose="02040503050406030204" pitchFamily="18" charset="0"/>
                            <a:ea typeface="楷体_GB2312" pitchFamily="49" charset="-122"/>
                          </a:rPr>
                        </m:ctrlPr>
                      </m:acc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楷体_GB2312" pitchFamily="49" charset="-122"/>
                          </a:rPr>
                          <m:t>𝑭</m:t>
                        </m:r>
                      </m:e>
                    </m:acc>
                  </m:oMath>
                </a14:m>
                <a:endParaRPr lang="en-US" altLang="zh-CN" dirty="0">
                  <a:latin typeface="Arial" charset="0"/>
                  <a:ea typeface="楷体_GB2312" pitchFamily="49" charset="-122"/>
                </a:endParaRPr>
              </a:p>
              <a:p>
                <a:endParaRPr lang="en-US" altLang="zh-CN" dirty="0">
                  <a:latin typeface="Arial" charset="0"/>
                  <a:ea typeface="楷体_GB2312" pitchFamily="49" charset="-122"/>
                </a:endParaRPr>
              </a:p>
            </p:txBody>
          </p:sp>
        </mc:Choice>
        <mc:Fallback xmlns="">
          <p:sp>
            <p:nvSpPr>
              <p:cNvPr id="9" name="内容占位符 2">
                <a:extLst>
                  <a:ext uri="{FF2B5EF4-FFF2-40B4-BE49-F238E27FC236}">
                    <a16:creationId xmlns:a16="http://schemas.microsoft.com/office/drawing/2014/main" id="{3CC0AC3E-EC6C-468F-BEC8-5EE13E130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1078833"/>
                <a:ext cx="8686800" cy="5400675"/>
              </a:xfrm>
              <a:prstGeom prst="rect">
                <a:avLst/>
              </a:prstGeom>
              <a:blipFill>
                <a:blip r:embed="rId3"/>
                <a:stretch>
                  <a:fillRect l="-1123" t="-2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>
            <a:extLst>
              <a:ext uri="{FF2B5EF4-FFF2-40B4-BE49-F238E27FC236}">
                <a16:creationId xmlns:a16="http://schemas.microsoft.com/office/drawing/2014/main" id="{10819E08-82D3-44E0-A977-26B4A52A8A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320" y="3573016"/>
            <a:ext cx="3705360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5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A2062E-20E1-4F3A-8DF9-8481A823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Microsoft PhagsPa" panose="020B0502040204020203" pitchFamily="34" charset="0"/>
              </a:rPr>
              <a:t>Approximation Ratio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5C4F7DB-5B06-409F-A0A9-6D8B74233B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Lemma 1: The influence estimation function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acc>
                  </m:oMath>
                </a14:m>
                <a:r>
                  <a:rPr lang="en-US" altLang="zh-CN" dirty="0"/>
                  <a:t> is submodular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r>
                  <a:rPr lang="en-US" altLang="zh-CN" dirty="0"/>
                  <a:t>Lemma 2: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r>
                  <a:rPr lang="en-US" altLang="zh-CN" dirty="0"/>
                  <a:t>Lemma 3: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Lemma 4:</a:t>
                </a:r>
              </a:p>
              <a:p>
                <a:endParaRPr lang="en-US" altLang="zh-CN" dirty="0"/>
              </a:p>
              <a:p>
                <a:r>
                  <a:rPr lang="en-US" altLang="zh-CN" dirty="0">
                    <a:solidFill>
                      <a:srgbClr val="C00000"/>
                    </a:solidFill>
                  </a:rPr>
                  <a:t>Theorem:</a:t>
                </a:r>
                <a:r>
                  <a:rPr lang="en-US" altLang="zh-CN" dirty="0"/>
                  <a:t>   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5C4F7DB-5B06-409F-A0A9-6D8B74233B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C808FD-F0C7-4785-A9BA-D669C125F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01EE6-69E7-4D8C-BEC6-ABEE334B5CD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6A5158A-04D8-46A3-BD15-5885444841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01" y="2348880"/>
            <a:ext cx="4122736" cy="80709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19C77CC-8FD3-4EC9-B555-FC04661B1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7496" y="3477898"/>
            <a:ext cx="4192834" cy="69544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FDBD50D-FC12-42FF-A70B-DE990C3923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347" y="4408313"/>
            <a:ext cx="3764606" cy="90495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5970E74-DBB3-4F85-B354-8B64A8FD85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506" y="5464508"/>
            <a:ext cx="34385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3646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3">
  <a:themeElements>
    <a:clrScheme name="中意绿色能源实验室建设事宜通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中意绿色能源实验室建设事宜通报">
      <a:majorFont>
        <a:latin typeface="Arial"/>
        <a:ea typeface="华文新魏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noFill/>
        <a:ln w="25400">
          <a:solidFill>
            <a:schemeClr val="tx1"/>
          </a:solidFill>
          <a:prstDash val="dash"/>
          <a:round/>
          <a:headEnd/>
          <a:tailEnd type="none"/>
        </a:ln>
      </a:spPr>
      <a:bodyPr/>
      <a:lstStyle/>
    </a:lnDef>
    <a:txDef>
      <a:spPr>
        <a:noFill/>
      </a:spPr>
      <a:bodyPr wrap="none" rtlCol="0">
        <a:spAutoFit/>
      </a:bodyPr>
      <a:lstStyle>
        <a:defPPr algn="ctr">
          <a:defRPr sz="2000" b="1" dirty="0" smtClean="0">
            <a:solidFill>
              <a:srgbClr val="133984"/>
            </a:solidFill>
            <a:ea typeface="楷体_GB2312" pitchFamily="49" charset="-122"/>
          </a:defRPr>
        </a:defPPr>
      </a:lstStyle>
    </a:txDef>
  </a:objectDefaults>
  <a:extraClrSchemeLst>
    <a:extraClrScheme>
      <a:clrScheme name="中意绿色能源实验室建设事宜通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中意绿色能源实验室建设事宜通报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athena xmlns="http://schemas.microsoft.com/edu/athena" version="0.1.3885.0">
  <media streamable="true" recordStart="431402" recordEnd="463187" recordLength="669816" audioOnly="true" start="431402" end="463187" audioFormat="{00001610-0000-0010-8000-00AA00389B71}" audioRate="44100" muted="false" volume="0.8" fadeIn="0" fadeOut="0" videoFormat="{34363248-0000-0010-8000-00AA00389B71}" videoRate="15" videoWidth="256" videoHeight="256"/>
</athena>
</file>

<file path=customXml/item10.xml><?xml version="1.0" encoding="utf-8"?>
<athena xmlns="http://schemas.microsoft.com/edu/athena" version="0.1.3885.0">
  <media streamable="true" recordStart="576859" recordEnd="620658" recordLength="669816" audioOnly="true" start="576859" end="620658" audioFormat="{00001610-0000-0010-8000-00AA00389B71}" audioRate="44100" muted="false" volume="0.8" fadeIn="0" fadeOut="0" videoFormat="{34363248-0000-0010-8000-00AA00389B71}" videoRate="15" videoWidth="256" videoHeight="256"/>
</athena>
</file>

<file path=customXml/item11.xml><?xml version="1.0" encoding="utf-8"?>
<athena xmlns="http://schemas.microsoft.com/edu/athena" version="0.1.3885.0">
  <media streamable="true" recordStart="112946" recordEnd="147322" recordLength="669816" audioOnly="true" start="112946" end="147322" audioFormat="{00001610-0000-0010-8000-00AA00389B71}" audioRate="44100" muted="false" volume="0.8" fadeIn="0" fadeOut="0" videoFormat="{34363248-0000-0010-8000-00AA00389B71}" videoRate="15" videoWidth="256" videoHeight="256"/>
</athena>
</file>

<file path=customXml/item12.xml><?xml version="1.0" encoding="utf-8"?>
<athena xmlns="http://schemas.microsoft.com/edu/athena" version="0.1.3885.0">
  <media streamable="true" recordStart="510053" recordEnd="534530" recordLength="669816" audioOnly="true" start="510053" end="534530" audioFormat="{00001610-0000-0010-8000-00AA00389B71}" audioRate="44100" muted="false" volume="0.8" fadeIn="0" fadeOut="0" videoFormat="{34363248-0000-0010-8000-00AA00389B71}" videoRate="15" videoWidth="256" videoHeight="256"/>
</athena>
</file>

<file path=customXml/item13.xml><?xml version="1.0" encoding="utf-8"?>
<athena xmlns="http://schemas.microsoft.com/edu/athena" version="0.1.3885.0">
  <media streamable="true" recordStart="413217" recordEnd="431402" recordLength="669816" audioOnly="true" start="413217" end="431402" audioFormat="{00001610-0000-0010-8000-00AA00389B71}" audioRate="44100" muted="false" volume="0.8" fadeIn="0" fadeOut="0" videoFormat="{34363248-0000-0010-8000-00AA00389B71}" videoRate="15" videoWidth="256" videoHeight="256"/>
</athena>
</file>

<file path=customXml/item14.xml><?xml version="1.0" encoding="utf-8"?>
<athena xmlns="http://schemas.microsoft.com/edu/athena" version="0.1.3885.0">
  <media streamable="true" recordStart="278110" recordEnd="319544" recordLength="669816" audioOnly="true" start="278110" end="319544" audioFormat="{00001610-0000-0010-8000-00AA00389B71}" audioRate="44100" muted="false" volume="0.8" fadeIn="0" fadeOut="0" videoFormat="{34363248-0000-0010-8000-00AA00389B71}" videoRate="15" videoWidth="256" videoHeight="256"/>
</athena>
</file>

<file path=customXml/item15.xml><?xml version="1.0" encoding="utf-8"?>
<athena xmlns="http://schemas.microsoft.com/edu/athena" version="0.1.3885.0">
  <media streamable="true" recordStart="319544" recordEnd="342498" recordLength="669816" audioOnly="true" start="319544" end="342498" audioFormat="{00001610-0000-0010-8000-00AA00389B71}" audioRate="44100" muted="false" volume="0.8" fadeIn="0" fadeOut="0" videoFormat="{34363248-0000-0010-8000-00AA00389B71}" videoRate="15" videoWidth="256" videoHeight="256"/>
</athena>
</file>

<file path=customXml/item16.xml><?xml version="1.0" encoding="utf-8"?>
<athena xmlns="http://schemas.microsoft.com/edu/athena" version="0.1.3885.0">
  <media streamable="true" recordStart="356711" recordEnd="363192" recordLength="669816" audioOnly="true" start="356711" end="363192" audioFormat="{00001610-0000-0010-8000-00AA00389B71}" audioRate="44100" muted="false" volume="0.8" fadeIn="0" fadeOut="0" videoFormat="{34363248-0000-0010-8000-00AA00389B71}" videoRate="15" videoWidth="256" videoHeight="256"/>
</athena>
</file>

<file path=customXml/item17.xml><?xml version="1.0" encoding="utf-8"?>
<athena xmlns="http://schemas.microsoft.com/edu/athena" version="0.1.3885.0">
  <media streamable="true" recordStart="534530" recordEnd="576859" recordLength="669816" audioOnly="true" start="534530" end="576859" audioFormat="{00001610-0000-0010-8000-00AA00389B71}" audioRate="44100" muted="false" volume="0.8" fadeIn="0" fadeOut="0" videoFormat="{34363248-0000-0010-8000-00AA00389B71}" videoRate="15" videoWidth="256" videoHeight="256"/>
</athena>
</file>

<file path=customXml/item18.xml><?xml version="1.0" encoding="utf-8"?>
<athena xmlns="http://schemas.microsoft.com/edu/athena" version="0.1.3885.0">
  <media streamable="true" recordStart="342498" recordEnd="356711" recordLength="669816" audioOnly="true" start="342498" end="356711" audioFormat="{00001610-0000-0010-8000-00AA00389B71}" audioRate="44100" muted="false" volume="0.8" fadeIn="0" fadeOut="0" videoFormat="{34363248-0000-0010-8000-00AA00389B71}" videoRate="15" videoWidth="256" videoHeight="256"/>
</athena>
</file>

<file path=customXml/item19.xml><?xml version="1.0" encoding="utf-8"?>
<athena xmlns="http://schemas.microsoft.com/edu/athena" version="0.1.3885.0">
  <media streamable="true" recordStart="620658" recordEnd="661769" recordLength="669816" audioOnly="true" start="620658" end="661769" audioFormat="{00001610-0000-0010-8000-00AA00389B71}" audioRate="44100" muted="false" volume="0.8" fadeIn="0" fadeOut="0" videoFormat="{34363248-0000-0010-8000-00AA00389B71}" videoRate="15" videoWidth="256" videoHeight="256"/>
</athena>
</file>

<file path=customXml/item2.xml><?xml version="1.0" encoding="utf-8"?>
<athena xmlns="http://schemas.microsoft.com/edu/athena" version="0.1.3885.0">
  <timings duration="31785"/>
</athena>
</file>

<file path=customXml/item20.xml><?xml version="1.0" encoding="utf-8"?>
<athena xmlns="http://schemas.microsoft.com/edu/athena" version="0.1.3885.0">
  <timings duration="13578"/>
</athena>
</file>

<file path=customXml/item21.xml><?xml version="1.0" encoding="utf-8"?>
<athena xmlns="http://schemas.microsoft.com/edu/athena" version="0.1.3885.0">
  <media streamable="true" recordStart="147322" recordEnd="153589" recordLength="669816" audioOnly="true" start="147322" end="153589" audioFormat="{00001610-0000-0010-8000-00AA00389B71}" audioRate="44100" muted="false" volume="0.8" fadeIn="0" fadeOut="0" videoFormat="{34363248-0000-0010-8000-00AA00389B71}" videoRate="15" videoWidth="256" videoHeight="256"/>
</athena>
</file>

<file path=customXml/item22.xml><?xml version="1.0" encoding="utf-8"?>
<athena xmlns="http://schemas.microsoft.com/edu/athena" version="0.1.3885.0">
  <media streamable="true" recordStart="363192" recordEnd="389513" recordLength="669816" audioOnly="true" start="363192" end="389513" audioFormat="{00001610-0000-0010-8000-00AA00389B71}" audioRate="44100" muted="false" volume="0.8" fadeIn="0" fadeOut="0" videoFormat="{34363248-0000-0010-8000-00AA00389B71}" videoRate="15" videoWidth="256" videoHeight="256"/>
</athena>
</file>

<file path=customXml/item23.xml><?xml version="1.0" encoding="utf-8"?>
<athena xmlns="http://schemas.microsoft.com/edu/athena" version="0.1.3885.0">
  <media streamable="true" recordStart="661769" recordEnd="669790" recordLength="669816" audioOnly="true" start="661769" end="669790" audioFormat="{00001610-0000-0010-8000-00AA00389B71}" audioRate="44100" muted="false" volume="0.8" fadeIn="0" fadeOut="0" videoFormat="{34363248-0000-0010-8000-00AA00389B71}" videoRate="15" videoWidth="256" videoHeight="256"/>
</athena>
</file>

<file path=customXml/item24.xml><?xml version="1.0" encoding="utf-8"?>
<athena xmlns="http://schemas.microsoft.com/edu/athena" version="0.1.3885.0">
  <media streamable="true" recordStart="505463" recordEnd="510053" recordLength="669816" audioOnly="true" start="505463" end="510053" audioFormat="{00001610-0000-0010-8000-00AA00389B71}" audioRate="44100" muted="false" volume="0.8" fadeIn="0" fadeOut="0" videoFormat="{34363248-0000-0010-8000-00AA00389B71}" videoRate="15" videoWidth="256" videoHeight="256"/>
</athena>
</file>

<file path=customXml/item25.xml><?xml version="1.0" encoding="utf-8"?>
<athena xmlns="http://schemas.microsoft.com/edu/athena" version="0.1.3885.0">
  <timings duration="14213"/>
</athena>
</file>

<file path=customXml/item26.xml><?xml version="1.0" encoding="utf-8"?>
<athena xmlns="http://schemas.microsoft.com/edu/athena" version="0.1.3885.0">
  <media streamable="true" recordStart="225837" recordEnd="278110" recordLength="669816" audioOnly="true" start="225837" end="278110" audioFormat="{00001610-0000-0010-8000-00AA00389B71}" audioRate="44100" muted="false" volume="0.8" fadeIn="0" fadeOut="0" videoFormat="{34363248-0000-0010-8000-00AA00389B71}" videoRate="15" videoWidth="256" videoHeight="256"/>
</athena>
</file>

<file path=customXml/item27.xml><?xml version="1.0" encoding="utf-8"?>
<athena xmlns="http://schemas.microsoft.com/edu/athena" version="0.1.3885.0">
  <media streamable="true" recordStart="225837" recordEnd="278110" recordLength="669816" audioOnly="true" start="225837" end="278110" audioFormat="{00001610-0000-0010-8000-00AA00389B71}" audioRate="44100" muted="false" volume="0.8" fadeIn="0" fadeOut="0" videoFormat="{34363248-0000-0010-8000-00AA00389B71}" videoRate="15" videoWidth="256" videoHeight="256"/>
</athena>
</file>

<file path=customXml/item3.xml><?xml version="1.0" encoding="utf-8"?>
<athena xmlns="http://schemas.microsoft.com/edu/athena" version="0.1.3885.0">
  <media streamable="true" recordStart="463187" recordEnd="505463" recordLength="669816" audioOnly="true" start="463187" end="505463" audioFormat="{00001610-0000-0010-8000-00AA00389B71}" audioRate="44100" muted="false" volume="0.8" fadeIn="0" fadeOut="0" videoFormat="{34363248-0000-0010-8000-00AA00389B71}" videoRate="15" videoWidth="256" videoHeight="256"/>
</athena>
</file>

<file path=customXml/item4.xml><?xml version="1.0" encoding="utf-8"?>
<athena xmlns="http://schemas.microsoft.com/edu/athena" version="0.1.3885.0">
  <timings duration="22954"/>
</athena>
</file>

<file path=customXml/item5.xml><?xml version="1.0" encoding="utf-8"?>
<athena xmlns="http://schemas.microsoft.com/edu/athena" version="0.1.3885.0">
  <timings duration="43799"/>
</athena>
</file>

<file path=customXml/item6.xml><?xml version="1.0" encoding="utf-8"?>
<athena xmlns="http://schemas.microsoft.com/edu/athena" version="0.1.3885.0">
  <media streamable="true" recordStart="389513" recordEnd="413217" recordLength="669816" audioOnly="true" start="389513" end="413217" audioFormat="{00001610-0000-0010-8000-00AA00389B71}" audioRate="44100" muted="false" volume="0.8" fadeIn="0" fadeOut="0" videoFormat="{34363248-0000-0010-8000-00AA00389B71}" videoRate="15" videoWidth="256" videoHeight="256"/>
</athena>
</file>

<file path=customXml/item7.xml><?xml version="1.0" encoding="utf-8"?>
<athena xmlns="http://schemas.microsoft.com/edu/athena" version="0.1.3885.0">
  <timings duration="17424"/>
</athena>
</file>

<file path=customXml/item8.xml><?xml version="1.0" encoding="utf-8"?>
<athena xmlns="http://schemas.microsoft.com/edu/athena" version="0.1.3885.0">
  <timings duration="22489"/>
</athena>
</file>

<file path=customXml/item9.xml><?xml version="1.0" encoding="utf-8"?>
<athena xmlns="http://schemas.microsoft.com/edu/athena" version="0.1.3885.0">
  <media streamable="true" recordStart="153589" recordEnd="200397" recordLength="669816" audioOnly="true" start="153589" end="200397" audioFormat="{00001610-0000-0010-8000-00AA00389B71}" audioRate="44100" muted="false" volume="0.8" fadeIn="0" fadeOut="0" videoFormat="{34363248-0000-0010-8000-00AA00389B71}" videoRate="15" videoWidth="256" videoHeight="256"/>
</athena>
</file>

<file path=customXml/itemProps1.xml><?xml version="1.0" encoding="utf-8"?>
<ds:datastoreItem xmlns:ds="http://schemas.openxmlformats.org/officeDocument/2006/customXml" ds:itemID="{553A5B53-1F3A-4839-BE37-7A029847113E}">
  <ds:schemaRefs>
    <ds:schemaRef ds:uri="http://schemas.microsoft.com/edu/athena"/>
  </ds:schemaRefs>
</ds:datastoreItem>
</file>

<file path=customXml/itemProps10.xml><?xml version="1.0" encoding="utf-8"?>
<ds:datastoreItem xmlns:ds="http://schemas.openxmlformats.org/officeDocument/2006/customXml" ds:itemID="{14927382-7099-4892-940D-1DDA83962209}">
  <ds:schemaRefs>
    <ds:schemaRef ds:uri="http://schemas.microsoft.com/edu/athena"/>
  </ds:schemaRefs>
</ds:datastoreItem>
</file>

<file path=customXml/itemProps11.xml><?xml version="1.0" encoding="utf-8"?>
<ds:datastoreItem xmlns:ds="http://schemas.openxmlformats.org/officeDocument/2006/customXml" ds:itemID="{A796279B-8657-406A-B59E-2D7F58295D78}">
  <ds:schemaRefs>
    <ds:schemaRef ds:uri="http://schemas.microsoft.com/edu/athena"/>
  </ds:schemaRefs>
</ds:datastoreItem>
</file>

<file path=customXml/itemProps12.xml><?xml version="1.0" encoding="utf-8"?>
<ds:datastoreItem xmlns:ds="http://schemas.openxmlformats.org/officeDocument/2006/customXml" ds:itemID="{D4B2E7BB-5E47-4113-8F5D-903A95D25A37}">
  <ds:schemaRefs>
    <ds:schemaRef ds:uri="http://schemas.microsoft.com/edu/athena"/>
  </ds:schemaRefs>
</ds:datastoreItem>
</file>

<file path=customXml/itemProps13.xml><?xml version="1.0" encoding="utf-8"?>
<ds:datastoreItem xmlns:ds="http://schemas.openxmlformats.org/officeDocument/2006/customXml" ds:itemID="{343D659A-8115-430A-BEAA-32DA2E13911B}">
  <ds:schemaRefs>
    <ds:schemaRef ds:uri="http://schemas.microsoft.com/edu/athena"/>
  </ds:schemaRefs>
</ds:datastoreItem>
</file>

<file path=customXml/itemProps14.xml><?xml version="1.0" encoding="utf-8"?>
<ds:datastoreItem xmlns:ds="http://schemas.openxmlformats.org/officeDocument/2006/customXml" ds:itemID="{283F68AC-CFA7-4978-8805-A56AA399384D}">
  <ds:schemaRefs>
    <ds:schemaRef ds:uri="http://schemas.microsoft.com/edu/athena"/>
  </ds:schemaRefs>
</ds:datastoreItem>
</file>

<file path=customXml/itemProps15.xml><?xml version="1.0" encoding="utf-8"?>
<ds:datastoreItem xmlns:ds="http://schemas.openxmlformats.org/officeDocument/2006/customXml" ds:itemID="{03FC1747-F3C0-48F6-BC2E-6A399C048DF2}">
  <ds:schemaRefs>
    <ds:schemaRef ds:uri="http://schemas.microsoft.com/edu/athena"/>
  </ds:schemaRefs>
</ds:datastoreItem>
</file>

<file path=customXml/itemProps16.xml><?xml version="1.0" encoding="utf-8"?>
<ds:datastoreItem xmlns:ds="http://schemas.openxmlformats.org/officeDocument/2006/customXml" ds:itemID="{74E48BE4-FBEB-45AE-B746-E1D17B2371A8}">
  <ds:schemaRefs>
    <ds:schemaRef ds:uri="http://schemas.microsoft.com/edu/athena"/>
  </ds:schemaRefs>
</ds:datastoreItem>
</file>

<file path=customXml/itemProps17.xml><?xml version="1.0" encoding="utf-8"?>
<ds:datastoreItem xmlns:ds="http://schemas.openxmlformats.org/officeDocument/2006/customXml" ds:itemID="{F38411FD-23C4-465F-968F-1674A3366AC4}">
  <ds:schemaRefs>
    <ds:schemaRef ds:uri="http://schemas.microsoft.com/edu/athena"/>
  </ds:schemaRefs>
</ds:datastoreItem>
</file>

<file path=customXml/itemProps18.xml><?xml version="1.0" encoding="utf-8"?>
<ds:datastoreItem xmlns:ds="http://schemas.openxmlformats.org/officeDocument/2006/customXml" ds:itemID="{65A306B7-3262-4F6F-9669-D85DB035E3D6}">
  <ds:schemaRefs>
    <ds:schemaRef ds:uri="http://schemas.microsoft.com/edu/athena"/>
  </ds:schemaRefs>
</ds:datastoreItem>
</file>

<file path=customXml/itemProps19.xml><?xml version="1.0" encoding="utf-8"?>
<ds:datastoreItem xmlns:ds="http://schemas.openxmlformats.org/officeDocument/2006/customXml" ds:itemID="{18721F73-AC82-434A-A904-8C9BB8556CCA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6DB7D245-B66A-4989-B45A-790B0FCF49AB}">
  <ds:schemaRefs>
    <ds:schemaRef ds:uri="http://schemas.microsoft.com/edu/athena"/>
  </ds:schemaRefs>
</ds:datastoreItem>
</file>

<file path=customXml/itemProps20.xml><?xml version="1.0" encoding="utf-8"?>
<ds:datastoreItem xmlns:ds="http://schemas.openxmlformats.org/officeDocument/2006/customXml" ds:itemID="{74E3DD17-7355-4E7A-8FC0-93F2FB6C98DC}">
  <ds:schemaRefs>
    <ds:schemaRef ds:uri="http://schemas.microsoft.com/edu/athena"/>
  </ds:schemaRefs>
</ds:datastoreItem>
</file>

<file path=customXml/itemProps21.xml><?xml version="1.0" encoding="utf-8"?>
<ds:datastoreItem xmlns:ds="http://schemas.openxmlformats.org/officeDocument/2006/customXml" ds:itemID="{B4D53F34-C531-402A-8F80-3C5509B585FC}">
  <ds:schemaRefs>
    <ds:schemaRef ds:uri="http://schemas.microsoft.com/edu/athena"/>
  </ds:schemaRefs>
</ds:datastoreItem>
</file>

<file path=customXml/itemProps22.xml><?xml version="1.0" encoding="utf-8"?>
<ds:datastoreItem xmlns:ds="http://schemas.openxmlformats.org/officeDocument/2006/customXml" ds:itemID="{F3FA849D-97E9-47F4-85AA-6D3258EDA2D8}">
  <ds:schemaRefs>
    <ds:schemaRef ds:uri="http://schemas.microsoft.com/edu/athena"/>
  </ds:schemaRefs>
</ds:datastoreItem>
</file>

<file path=customXml/itemProps23.xml><?xml version="1.0" encoding="utf-8"?>
<ds:datastoreItem xmlns:ds="http://schemas.openxmlformats.org/officeDocument/2006/customXml" ds:itemID="{7EF07972-03B8-44BA-9389-0033CE0F0D61}">
  <ds:schemaRefs>
    <ds:schemaRef ds:uri="http://schemas.microsoft.com/edu/athena"/>
  </ds:schemaRefs>
</ds:datastoreItem>
</file>

<file path=customXml/itemProps24.xml><?xml version="1.0" encoding="utf-8"?>
<ds:datastoreItem xmlns:ds="http://schemas.openxmlformats.org/officeDocument/2006/customXml" ds:itemID="{B80998FD-F44C-489B-B360-79179B6FA214}">
  <ds:schemaRefs>
    <ds:schemaRef ds:uri="http://schemas.microsoft.com/edu/athena"/>
  </ds:schemaRefs>
</ds:datastoreItem>
</file>

<file path=customXml/itemProps25.xml><?xml version="1.0" encoding="utf-8"?>
<ds:datastoreItem xmlns:ds="http://schemas.openxmlformats.org/officeDocument/2006/customXml" ds:itemID="{02DE1087-BD74-403A-8445-103F07F19A7F}">
  <ds:schemaRefs>
    <ds:schemaRef ds:uri="http://schemas.microsoft.com/edu/athena"/>
  </ds:schemaRefs>
</ds:datastoreItem>
</file>

<file path=customXml/itemProps26.xml><?xml version="1.0" encoding="utf-8"?>
<ds:datastoreItem xmlns:ds="http://schemas.openxmlformats.org/officeDocument/2006/customXml" ds:itemID="{296E4F00-AA22-4B0B-9AD5-CE9E6FD9833D}">
  <ds:schemaRefs>
    <ds:schemaRef ds:uri="http://schemas.microsoft.com/edu/athena"/>
  </ds:schemaRefs>
</ds:datastoreItem>
</file>

<file path=customXml/itemProps27.xml><?xml version="1.0" encoding="utf-8"?>
<ds:datastoreItem xmlns:ds="http://schemas.openxmlformats.org/officeDocument/2006/customXml" ds:itemID="{C8A7052E-0FDB-4FB3-86BA-F06CD1BFF1B4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6A764A01-DCDA-4E23-8935-969C89198513}">
  <ds:schemaRefs>
    <ds:schemaRef ds:uri="http://schemas.microsoft.com/edu/athena"/>
  </ds:schemaRefs>
</ds:datastoreItem>
</file>

<file path=customXml/itemProps4.xml><?xml version="1.0" encoding="utf-8"?>
<ds:datastoreItem xmlns:ds="http://schemas.openxmlformats.org/officeDocument/2006/customXml" ds:itemID="{083A996F-03E5-4621-BC41-E12729EEE5D7}">
  <ds:schemaRefs>
    <ds:schemaRef ds:uri="http://schemas.microsoft.com/edu/athena"/>
  </ds:schemaRefs>
</ds:datastoreItem>
</file>

<file path=customXml/itemProps5.xml><?xml version="1.0" encoding="utf-8"?>
<ds:datastoreItem xmlns:ds="http://schemas.openxmlformats.org/officeDocument/2006/customXml" ds:itemID="{CF7602AB-0169-47A0-8296-0F5ADFE81CE2}">
  <ds:schemaRefs>
    <ds:schemaRef ds:uri="http://schemas.microsoft.com/edu/athena"/>
  </ds:schemaRefs>
</ds:datastoreItem>
</file>

<file path=customXml/itemProps6.xml><?xml version="1.0" encoding="utf-8"?>
<ds:datastoreItem xmlns:ds="http://schemas.openxmlformats.org/officeDocument/2006/customXml" ds:itemID="{DD1974BF-3D5A-4A26-B7AE-023AE6D33C03}">
  <ds:schemaRefs>
    <ds:schemaRef ds:uri="http://schemas.microsoft.com/edu/athena"/>
  </ds:schemaRefs>
</ds:datastoreItem>
</file>

<file path=customXml/itemProps7.xml><?xml version="1.0" encoding="utf-8"?>
<ds:datastoreItem xmlns:ds="http://schemas.openxmlformats.org/officeDocument/2006/customXml" ds:itemID="{720D3B23-BDA5-484D-837A-E4CD2B12B31A}">
  <ds:schemaRefs>
    <ds:schemaRef ds:uri="http://schemas.microsoft.com/edu/athena"/>
  </ds:schemaRefs>
</ds:datastoreItem>
</file>

<file path=customXml/itemProps8.xml><?xml version="1.0" encoding="utf-8"?>
<ds:datastoreItem xmlns:ds="http://schemas.openxmlformats.org/officeDocument/2006/customXml" ds:itemID="{026775A7-C670-408D-B3E2-DE90897A2B69}">
  <ds:schemaRefs>
    <ds:schemaRef ds:uri="http://schemas.microsoft.com/edu/athena"/>
  </ds:schemaRefs>
</ds:datastoreItem>
</file>

<file path=customXml/itemProps9.xml><?xml version="1.0" encoding="utf-8"?>
<ds:datastoreItem xmlns:ds="http://schemas.openxmlformats.org/officeDocument/2006/customXml" ds:itemID="{8F7AF26B-CBF1-4C8F-BE42-2426C82CD7D8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48675</TotalTime>
  <Words>402</Words>
  <Application>Microsoft Office PowerPoint</Application>
  <PresentationFormat>全屏显示(4:3)</PresentationFormat>
  <Paragraphs>89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黑体</vt:lpstr>
      <vt:lpstr>Arial</vt:lpstr>
      <vt:lpstr>Calibri</vt:lpstr>
      <vt:lpstr>Cambria Math</vt:lpstr>
      <vt:lpstr>Microsoft PhagsPa</vt:lpstr>
      <vt:lpstr>Times New Roman</vt:lpstr>
      <vt:lpstr>Presentation13</vt:lpstr>
      <vt:lpstr> Robust Seed Selection  for Influence Maximization Problem</vt:lpstr>
      <vt:lpstr>Background</vt:lpstr>
      <vt:lpstr>Introduction</vt:lpstr>
      <vt:lpstr>Problem Formulation</vt:lpstr>
      <vt:lpstr>Problem Formulation</vt:lpstr>
      <vt:lpstr>Algorithm Design</vt:lpstr>
      <vt:lpstr>Influence Estimation</vt:lpstr>
      <vt:lpstr>Influence Estimation</vt:lpstr>
      <vt:lpstr>Approximation Ratio</vt:lpstr>
      <vt:lpstr>Evaluation</vt:lpstr>
      <vt:lpstr>Evaluation</vt:lpstr>
      <vt:lpstr>Future Work</vt:lpstr>
      <vt:lpstr>Thanks</vt:lpstr>
    </vt:vector>
  </TitlesOfParts>
  <Company>sjtu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先进网络研究组  Advanced Networking Group</dc:title>
  <dc:creator>Fan Wu</dc:creator>
  <cp:lastModifiedBy>1060867469@qq.com</cp:lastModifiedBy>
  <cp:revision>3192</cp:revision>
  <cp:lastPrinted>2015-09-08T12:05:41Z</cp:lastPrinted>
  <dcterms:created xsi:type="dcterms:W3CDTF">2011-05-17T12:02:52Z</dcterms:created>
  <dcterms:modified xsi:type="dcterms:W3CDTF">2020-06-01T08:15:02Z</dcterms:modified>
</cp:coreProperties>
</file>