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7" r:id="rId3"/>
    <p:sldId id="258" r:id="rId4"/>
    <p:sldId id="262" r:id="rId5"/>
    <p:sldId id="276" r:id="rId6"/>
    <p:sldId id="275" r:id="rId7"/>
    <p:sldId id="259" r:id="rId8"/>
    <p:sldId id="277" r:id="rId9"/>
    <p:sldId id="278" r:id="rId10"/>
    <p:sldId id="279" r:id="rId11"/>
    <p:sldId id="260" r:id="rId12"/>
    <p:sldId id="280" r:id="rId13"/>
    <p:sldId id="261" r:id="rId14"/>
    <p:sldId id="281" r:id="rId15"/>
    <p:sldId id="282" r:id="rId16"/>
    <p:sldId id="283" r:id="rId17"/>
    <p:sldId id="284" r:id="rId18"/>
    <p:sldId id="285" r:id="rId19"/>
    <p:sldId id="274" r:id="rId20"/>
  </p:sldIdLst>
  <p:sldSz cx="12192000" cy="6858000"/>
  <p:notesSz cx="6858000" cy="9144000"/>
  <p:custDataLst>
    <p:tags r:id="rId22"/>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162"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enovo" initials="l" lastIdx="1" clrIdx="0">
    <p:extLst>
      <p:ext uri="{19B8F6BF-5375-455C-9EA6-DF929625EA0E}">
        <p15:presenceInfo xmlns:p15="http://schemas.microsoft.com/office/powerpoint/2012/main" userId="lenovo"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33D2D"/>
    <a:srgbClr val="1C4885"/>
    <a:srgbClr val="20B3A1"/>
    <a:srgbClr val="D6424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191" autoAdjust="0"/>
    <p:restoredTop sz="68379" autoAdjust="0"/>
  </p:normalViewPr>
  <p:slideViewPr>
    <p:cSldViewPr snapToGrid="0" showGuides="1">
      <p:cViewPr varScale="1">
        <p:scale>
          <a:sx n="47" d="100"/>
          <a:sy n="47" d="100"/>
        </p:scale>
        <p:origin x="1256" y="32"/>
      </p:cViewPr>
      <p:guideLst>
        <p:guide orient="horz" pos="1162"/>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gs" Target="tags/tag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58B725A-BFDD-44D0-A8D3-61766B07B7F1}" type="datetimeFigureOut">
              <a:rPr lang="zh-CN" altLang="en-US" smtClean="0"/>
              <a:t>2020/5/25</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9BCC932-0C1F-4C94-8B9A-3944ABBB4E30}" type="slidenum">
              <a:rPr lang="zh-CN" altLang="en-US" smtClean="0"/>
              <a:t>‹#›</a:t>
            </a:fld>
            <a:endParaRPr lang="zh-CN" altLang="en-US"/>
          </a:p>
        </p:txBody>
      </p:sp>
    </p:spTree>
    <p:extLst>
      <p:ext uri="{BB962C8B-B14F-4D97-AF65-F5344CB8AC3E}">
        <p14:creationId xmlns:p14="http://schemas.microsoft.com/office/powerpoint/2010/main" val="29471053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大家好，我们小组大作业的主题是，评估影响力最大化方案在存在边不确定性时的鲁棒性</a:t>
            </a:r>
          </a:p>
        </p:txBody>
      </p:sp>
      <p:sp>
        <p:nvSpPr>
          <p:cNvPr id="4" name="灯片编号占位符 3"/>
          <p:cNvSpPr>
            <a:spLocks noGrp="1"/>
          </p:cNvSpPr>
          <p:nvPr>
            <p:ph type="sldNum" sz="quarter" idx="10"/>
          </p:nvPr>
        </p:nvSpPr>
        <p:spPr/>
        <p:txBody>
          <a:bodyPr/>
          <a:lstStyle/>
          <a:p>
            <a:fld id="{B9BCC932-0C1F-4C94-8B9A-3944ABBB4E30}" type="slidenum">
              <a:rPr lang="zh-CN" altLang="en-US" smtClean="0"/>
              <a:t>1</a:t>
            </a:fld>
            <a:endParaRPr lang="zh-CN" altLang="en-US"/>
          </a:p>
        </p:txBody>
      </p:sp>
    </p:spTree>
    <p:extLst>
      <p:ext uri="{BB962C8B-B14F-4D97-AF65-F5344CB8AC3E}">
        <p14:creationId xmlns:p14="http://schemas.microsoft.com/office/powerpoint/2010/main" val="32420202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05:11 04:21</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dirty="0"/>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dirty="0"/>
              <a:t>接下来我们证明了线性阈值模型下，子模性是满足的。</a:t>
            </a:r>
            <a:endParaRPr lang="en-US" altLang="zh-CN"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dirty="0"/>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dirty="0"/>
              <a:t>首先我们借用了开山之作</a:t>
            </a:r>
            <a:r>
              <a:rPr lang="en-US" altLang="zh-CN" dirty="0"/>
              <a:t>live-edge graph</a:t>
            </a:r>
            <a:r>
              <a:rPr lang="zh-CN" altLang="en-US" dirty="0"/>
              <a:t>的概念，也就是对每个节点，最多只有一条入边存在，存在的概率为边的权重。最终影响力期望，等于</a:t>
            </a:r>
            <a:r>
              <a:rPr lang="en-US" altLang="zh-CN" dirty="0"/>
              <a:t>live-edge graph</a:t>
            </a:r>
            <a:r>
              <a:rPr lang="zh-CN" altLang="en-US" dirty="0"/>
              <a:t>上与种子节点相联通的节点数的期望。</a:t>
            </a:r>
            <a:endParaRPr lang="en-US" altLang="zh-CN"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dirty="0"/>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dirty="0"/>
              <a:t>根据</a:t>
            </a:r>
            <a:r>
              <a:rPr lang="en-US" altLang="zh-CN" dirty="0"/>
              <a:t>live-edge</a:t>
            </a:r>
            <a:r>
              <a:rPr lang="zh-CN" altLang="en-US" dirty="0"/>
              <a:t>图的定义，我们可以知道，从种子节点到任何一个节点的路径最多只有一条，否则就会出现左上角图中，两个红色边指向同一个节点的情况。</a:t>
            </a:r>
            <a:endParaRPr lang="en-US" altLang="zh-CN"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dirty="0"/>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dirty="0"/>
              <a:t>基于这个结论，我们仅关注一个任选的节点</a:t>
            </a:r>
            <a:r>
              <a:rPr lang="en-US" altLang="zh-CN" dirty="0"/>
              <a:t>v</a:t>
            </a:r>
            <a:r>
              <a:rPr lang="zh-CN" altLang="en-US" dirty="0"/>
              <a:t>，分图示三种情况讨论，蓝色节点表示种子节点。第一种情况，</a:t>
            </a:r>
            <a:r>
              <a:rPr lang="en-US" altLang="zh-CN" dirty="0"/>
              <a:t>v</a:t>
            </a:r>
            <a:r>
              <a:rPr lang="zh-CN" altLang="en-US" dirty="0"/>
              <a:t>本来就不被激活，去除</a:t>
            </a:r>
            <a:r>
              <a:rPr lang="en-US" altLang="zh-CN" dirty="0"/>
              <a:t>e</a:t>
            </a:r>
            <a:r>
              <a:rPr lang="zh-CN" altLang="en-US" dirty="0"/>
              <a:t>对其无影响。第二三中情况中</a:t>
            </a:r>
            <a:r>
              <a:rPr lang="en-US" altLang="zh-CN" dirty="0"/>
              <a:t>v</a:t>
            </a:r>
            <a:r>
              <a:rPr lang="zh-CN" altLang="en-US" dirty="0"/>
              <a:t>被激活，种子节点到他的路径只能由唯一一条。第二种情况中</a:t>
            </a:r>
            <a:r>
              <a:rPr lang="en-US" altLang="zh-CN" dirty="0"/>
              <a:t>e</a:t>
            </a:r>
            <a:r>
              <a:rPr lang="zh-CN" altLang="en-US" dirty="0"/>
              <a:t>不在这条路径上，去除对</a:t>
            </a:r>
            <a:r>
              <a:rPr lang="en-US" altLang="zh-CN" dirty="0"/>
              <a:t>v</a:t>
            </a:r>
            <a:r>
              <a:rPr lang="zh-CN" altLang="en-US" dirty="0"/>
              <a:t>没有影响。第三种情况</a:t>
            </a:r>
            <a:r>
              <a:rPr lang="en-US" altLang="zh-CN" dirty="0"/>
              <a:t>e</a:t>
            </a:r>
            <a:r>
              <a:rPr lang="zh-CN" altLang="en-US" dirty="0"/>
              <a:t>在这条路径，从上图去掉</a:t>
            </a:r>
            <a:r>
              <a:rPr lang="en-US" altLang="zh-CN" dirty="0"/>
              <a:t>e</a:t>
            </a:r>
            <a:r>
              <a:rPr lang="zh-CN" altLang="en-US" dirty="0"/>
              <a:t>即可使</a:t>
            </a:r>
            <a:r>
              <a:rPr lang="en-US" altLang="zh-CN" dirty="0"/>
              <a:t>v</a:t>
            </a:r>
            <a:r>
              <a:rPr lang="zh-CN" altLang="en-US" dirty="0"/>
              <a:t>不被激活，从下图去掉</a:t>
            </a:r>
            <a:r>
              <a:rPr lang="en-US" altLang="zh-CN" dirty="0"/>
              <a:t>e</a:t>
            </a:r>
            <a:r>
              <a:rPr lang="zh-CN" altLang="en-US" dirty="0"/>
              <a:t>不能对</a:t>
            </a:r>
            <a:r>
              <a:rPr lang="en-US" altLang="zh-CN" dirty="0"/>
              <a:t>v</a:t>
            </a:r>
            <a:r>
              <a:rPr lang="zh-CN" altLang="en-US" dirty="0"/>
              <a:t>造成更大的影响。</a:t>
            </a:r>
            <a:endParaRPr lang="en-US" altLang="zh-CN"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dirty="0"/>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dirty="0"/>
              <a:t>因此三种情况都得到去掉</a:t>
            </a:r>
            <a:r>
              <a:rPr lang="en-US" altLang="zh-CN" dirty="0"/>
              <a:t>e</a:t>
            </a:r>
            <a:r>
              <a:rPr lang="zh-CN" altLang="en-US" dirty="0"/>
              <a:t>在上面的图中对</a:t>
            </a:r>
            <a:r>
              <a:rPr lang="en-US" altLang="zh-CN" dirty="0"/>
              <a:t>v</a:t>
            </a:r>
            <a:r>
              <a:rPr lang="zh-CN" altLang="en-US" dirty="0"/>
              <a:t>的影响更大。因为这适用于所有节点，做一个求和就可以证明出子模性。</a:t>
            </a:r>
            <a:endParaRPr lang="en-US" altLang="zh-CN"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50</a:t>
            </a:r>
            <a:r>
              <a:rPr lang="zh-CN" altLang="en-US" dirty="0"/>
              <a:t>秒</a:t>
            </a:r>
            <a:endParaRPr lang="en-US" altLang="zh-CN" dirty="0"/>
          </a:p>
        </p:txBody>
      </p:sp>
      <p:sp>
        <p:nvSpPr>
          <p:cNvPr id="4" name="灯片编号占位符 3"/>
          <p:cNvSpPr>
            <a:spLocks noGrp="1"/>
          </p:cNvSpPr>
          <p:nvPr>
            <p:ph type="sldNum" sz="quarter" idx="10"/>
          </p:nvPr>
        </p:nvSpPr>
        <p:spPr/>
        <p:txBody>
          <a:bodyPr/>
          <a:lstStyle/>
          <a:p>
            <a:fld id="{B9BCC932-0C1F-4C94-8B9A-3944ABBB4E30}" type="slidenum">
              <a:rPr lang="zh-CN" altLang="en-US" smtClean="0"/>
              <a:t>10</a:t>
            </a:fld>
            <a:endParaRPr lang="zh-CN" altLang="en-US"/>
          </a:p>
        </p:txBody>
      </p:sp>
    </p:spTree>
    <p:extLst>
      <p:ext uri="{BB962C8B-B14F-4D97-AF65-F5344CB8AC3E}">
        <p14:creationId xmlns:p14="http://schemas.microsoft.com/office/powerpoint/2010/main" val="12723537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9BCC932-0C1F-4C94-8B9A-3944ABBB4E30}" type="slidenum">
              <a:rPr lang="zh-CN" altLang="en-US" smtClean="0"/>
              <a:t>11</a:t>
            </a:fld>
            <a:endParaRPr lang="zh-CN" altLang="en-US"/>
          </a:p>
        </p:txBody>
      </p:sp>
    </p:spTree>
    <p:extLst>
      <p:ext uri="{BB962C8B-B14F-4D97-AF65-F5344CB8AC3E}">
        <p14:creationId xmlns:p14="http://schemas.microsoft.com/office/powerpoint/2010/main" val="10760137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03:59 03:09</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dirty="0"/>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dirty="0"/>
              <a:t>关于连续问题，</a:t>
            </a:r>
            <a:r>
              <a:rPr lang="en-US" altLang="zh-CN" dirty="0"/>
              <a:t>E</a:t>
            </a:r>
            <a:r>
              <a:rPr lang="zh-CN" altLang="en-US" dirty="0"/>
              <a:t>是预测的边值，</a:t>
            </a:r>
            <a:r>
              <a:rPr lang="en-US" altLang="zh-CN" dirty="0"/>
              <a:t>E</a:t>
            </a:r>
            <a:r>
              <a:rPr lang="zh-CN" altLang="en-US" dirty="0"/>
              <a:t>帽是实际的边值。根据正太分布的假设，如果我们认为概率密度低于某值不可能，那个</a:t>
            </a:r>
            <a:r>
              <a:rPr lang="en-US" altLang="zh-CN" dirty="0"/>
              <a:t>E</a:t>
            </a:r>
            <a:r>
              <a:rPr lang="zh-CN" altLang="en-US" dirty="0"/>
              <a:t>帽与</a:t>
            </a:r>
            <a:r>
              <a:rPr lang="en-US" altLang="zh-CN" dirty="0"/>
              <a:t>E</a:t>
            </a:r>
            <a:r>
              <a:rPr lang="zh-CN" altLang="en-US" dirty="0"/>
              <a:t>的距离不能大于某个常数</a:t>
            </a:r>
            <a:r>
              <a:rPr lang="en-US" altLang="zh-CN" dirty="0"/>
              <a:t>R</a:t>
            </a:r>
            <a:r>
              <a:rPr lang="zh-CN" altLang="en-US" dirty="0"/>
              <a:t>，问题建模为有约束的最小化问题。为了便于优化，我们将约束转化为一个二次正则项，问题转化成了无约束的最小化问题，这里</a:t>
            </a:r>
            <a:r>
              <a:rPr lang="en-US" altLang="zh-CN" dirty="0"/>
              <a:t>R</a:t>
            </a:r>
            <a:r>
              <a:rPr lang="zh-CN" altLang="en-US" dirty="0"/>
              <a:t>越大，</a:t>
            </a:r>
            <a:r>
              <a:rPr lang="en-US" altLang="zh-CN" dirty="0"/>
              <a:t>lambda</a:t>
            </a:r>
            <a:r>
              <a:rPr lang="zh-CN" altLang="en-US" dirty="0"/>
              <a:t>越小。</a:t>
            </a:r>
            <a:endParaRPr lang="en-US" altLang="zh-CN"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dirty="0"/>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dirty="0"/>
              <a:t>最小化一个函数，常见的方法就是梯度下降。但是现在的问题是影响力期望的梯度不好直接求。因此我们考虑用数值梯度来近似，也就是对每一条边，求出此时的影响力期望和对边值做一个小的扰动后的影响力期望，对两个值求差除以扰动量就是函数对这个变量偏导数的近似。求影响力期望同样需要多次随机模拟，引入了随机性，因此我们称这个算法为随机梯度下降，不过内在含义与机器学习中的</a:t>
            </a:r>
            <a:r>
              <a:rPr lang="en-US" altLang="zh-CN" dirty="0"/>
              <a:t>SGD</a:t>
            </a:r>
            <a:r>
              <a:rPr lang="zh-CN" altLang="en-US" dirty="0"/>
              <a:t>并不相同。</a:t>
            </a:r>
            <a:endParaRPr lang="en-US" altLang="zh-CN"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1</a:t>
            </a:r>
            <a:r>
              <a:rPr lang="zh-CN" altLang="en-US" dirty="0"/>
              <a:t>分钟</a:t>
            </a:r>
            <a:r>
              <a:rPr lang="en-US" altLang="zh-CN" dirty="0"/>
              <a:t>0</a:t>
            </a:r>
            <a:r>
              <a:rPr lang="zh-CN" altLang="en-US" dirty="0"/>
              <a:t>秒</a:t>
            </a:r>
            <a:endParaRPr lang="en-US" altLang="zh-CN" dirty="0"/>
          </a:p>
        </p:txBody>
      </p:sp>
      <p:sp>
        <p:nvSpPr>
          <p:cNvPr id="4" name="灯片编号占位符 3"/>
          <p:cNvSpPr>
            <a:spLocks noGrp="1"/>
          </p:cNvSpPr>
          <p:nvPr>
            <p:ph type="sldNum" sz="quarter" idx="10"/>
          </p:nvPr>
        </p:nvSpPr>
        <p:spPr/>
        <p:txBody>
          <a:bodyPr/>
          <a:lstStyle/>
          <a:p>
            <a:fld id="{B9BCC932-0C1F-4C94-8B9A-3944ABBB4E30}" type="slidenum">
              <a:rPr lang="zh-CN" altLang="en-US" smtClean="0"/>
              <a:t>12</a:t>
            </a:fld>
            <a:endParaRPr lang="zh-CN" altLang="en-US"/>
          </a:p>
        </p:txBody>
      </p:sp>
    </p:spTree>
    <p:extLst>
      <p:ext uri="{BB962C8B-B14F-4D97-AF65-F5344CB8AC3E}">
        <p14:creationId xmlns:p14="http://schemas.microsoft.com/office/powerpoint/2010/main" val="10609199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9BCC932-0C1F-4C94-8B9A-3944ABBB4E30}" type="slidenum">
              <a:rPr lang="zh-CN" altLang="en-US" smtClean="0"/>
              <a:t>13</a:t>
            </a:fld>
            <a:endParaRPr lang="zh-CN" altLang="en-US"/>
          </a:p>
        </p:txBody>
      </p:sp>
    </p:spTree>
    <p:extLst>
      <p:ext uri="{BB962C8B-B14F-4D97-AF65-F5344CB8AC3E}">
        <p14:creationId xmlns:p14="http://schemas.microsoft.com/office/powerpoint/2010/main" val="410363787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02:56 02:06</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dirty="0"/>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dirty="0"/>
              <a:t>最后介绍我们的实验结果，因为贪婪算法复杂度较高，笔记本电脑算力有限，我们使用的图只含有大约</a:t>
            </a:r>
            <a:r>
              <a:rPr lang="en-US" altLang="zh-CN" dirty="0"/>
              <a:t>100</a:t>
            </a:r>
            <a:r>
              <a:rPr lang="zh-CN" altLang="en-US" dirty="0"/>
              <a:t>个节点，但是实验结果可以验证我们算法的正确性和在效果上的优越性。</a:t>
            </a:r>
            <a:endParaRPr lang="en-US" altLang="zh-CN"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dirty="0"/>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dirty="0"/>
              <a:t>我们设定的</a:t>
            </a:r>
            <a:r>
              <a:rPr lang="en-US" altLang="zh-CN" dirty="0"/>
              <a:t>baseline</a:t>
            </a:r>
            <a:r>
              <a:rPr lang="zh-CN" altLang="en-US" dirty="0"/>
              <a:t>是逐个选取具有最大边值的边。两个图的横坐标是去掉的边数，可以看到贪婪算法降低的影响力期望高于</a:t>
            </a:r>
            <a:r>
              <a:rPr lang="en-US" altLang="zh-CN" dirty="0"/>
              <a:t>baseline</a:t>
            </a:r>
            <a:r>
              <a:rPr lang="zh-CN" altLang="en-US" dirty="0"/>
              <a:t>。</a:t>
            </a:r>
            <a:endParaRPr lang="en-US" altLang="zh-CN" dirty="0"/>
          </a:p>
        </p:txBody>
      </p:sp>
      <p:sp>
        <p:nvSpPr>
          <p:cNvPr id="4" name="灯片编号占位符 3"/>
          <p:cNvSpPr>
            <a:spLocks noGrp="1"/>
          </p:cNvSpPr>
          <p:nvPr>
            <p:ph type="sldNum" sz="quarter" idx="10"/>
          </p:nvPr>
        </p:nvSpPr>
        <p:spPr/>
        <p:txBody>
          <a:bodyPr/>
          <a:lstStyle/>
          <a:p>
            <a:fld id="{B9BCC932-0C1F-4C94-8B9A-3944ABBB4E30}" type="slidenum">
              <a:rPr lang="zh-CN" altLang="en-US" smtClean="0"/>
              <a:t>14</a:t>
            </a:fld>
            <a:endParaRPr lang="zh-CN" altLang="en-US"/>
          </a:p>
        </p:txBody>
      </p:sp>
    </p:spTree>
    <p:extLst>
      <p:ext uri="{BB962C8B-B14F-4D97-AF65-F5344CB8AC3E}">
        <p14:creationId xmlns:p14="http://schemas.microsoft.com/office/powerpoint/2010/main" val="42696568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02:34 01:44</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dirty="0"/>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dirty="0"/>
              <a:t>这张图绘制了估计影响力时，模拟的次数对最终效果的影响。可以看到，大约</a:t>
            </a:r>
            <a:r>
              <a:rPr lang="en-US" altLang="zh-CN" dirty="0"/>
              <a:t>4000</a:t>
            </a:r>
            <a:r>
              <a:rPr lang="zh-CN" altLang="en-US" dirty="0"/>
              <a:t>次模拟就能得到比较好的效果了。</a:t>
            </a:r>
            <a:endParaRPr lang="en-US" altLang="zh-CN" dirty="0"/>
          </a:p>
        </p:txBody>
      </p:sp>
      <p:sp>
        <p:nvSpPr>
          <p:cNvPr id="4" name="灯片编号占位符 3"/>
          <p:cNvSpPr>
            <a:spLocks noGrp="1"/>
          </p:cNvSpPr>
          <p:nvPr>
            <p:ph type="sldNum" sz="quarter" idx="10"/>
          </p:nvPr>
        </p:nvSpPr>
        <p:spPr/>
        <p:txBody>
          <a:bodyPr/>
          <a:lstStyle/>
          <a:p>
            <a:fld id="{B9BCC932-0C1F-4C94-8B9A-3944ABBB4E30}" type="slidenum">
              <a:rPr lang="zh-CN" altLang="en-US" smtClean="0"/>
              <a:t>15</a:t>
            </a:fld>
            <a:endParaRPr lang="zh-CN" altLang="en-US"/>
          </a:p>
        </p:txBody>
      </p:sp>
    </p:spTree>
    <p:extLst>
      <p:ext uri="{BB962C8B-B14F-4D97-AF65-F5344CB8AC3E}">
        <p14:creationId xmlns:p14="http://schemas.microsoft.com/office/powerpoint/2010/main" val="4318587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02:25 01:35</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dirty="0"/>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dirty="0"/>
              <a:t>接下来介绍</a:t>
            </a:r>
            <a:r>
              <a:rPr lang="en-US" altLang="zh-CN" dirty="0"/>
              <a:t>SGD</a:t>
            </a:r>
            <a:r>
              <a:rPr lang="zh-CN" altLang="en-US" dirty="0"/>
              <a:t>算法在</a:t>
            </a:r>
            <a:r>
              <a:rPr lang="en-US" altLang="zh-CN" dirty="0"/>
              <a:t>LT</a:t>
            </a:r>
            <a:r>
              <a:rPr lang="zh-CN" altLang="en-US" dirty="0"/>
              <a:t>模型上的结果，前两张图横坐标是迭代次数，纵坐标分别是目标函数和影响力期望，展示了不同</a:t>
            </a:r>
            <a:r>
              <a:rPr lang="en-US" altLang="zh-CN" dirty="0"/>
              <a:t>lambda</a:t>
            </a:r>
            <a:r>
              <a:rPr lang="zh-CN" altLang="en-US" dirty="0"/>
              <a:t>下实验的结果。从第一张图可以看出</a:t>
            </a:r>
            <a:r>
              <a:rPr lang="en-US" altLang="zh-CN" dirty="0"/>
              <a:t>SGD</a:t>
            </a:r>
            <a:r>
              <a:rPr lang="zh-CN" altLang="en-US" dirty="0"/>
              <a:t>算法的可行性，目标函数值在十几次迭代内就收敛了。</a:t>
            </a:r>
            <a:endParaRPr lang="en-US" altLang="zh-CN"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lambda</a:t>
            </a:r>
            <a:r>
              <a:rPr lang="zh-CN" altLang="en-US" dirty="0"/>
              <a:t>越大对应的估计的边值越准确，最差情况下的影响力期望也应该越高，从第三张以</a:t>
            </a:r>
            <a:r>
              <a:rPr lang="en-US" altLang="zh-CN" dirty="0"/>
              <a:t>lambda</a:t>
            </a:r>
            <a:r>
              <a:rPr lang="zh-CN" altLang="en-US" dirty="0"/>
              <a:t>为横坐标的图可以看出，与实验结果一致</a:t>
            </a:r>
            <a:endParaRPr lang="en-US" altLang="zh-CN" dirty="0"/>
          </a:p>
        </p:txBody>
      </p:sp>
      <p:sp>
        <p:nvSpPr>
          <p:cNvPr id="4" name="灯片编号占位符 3"/>
          <p:cNvSpPr>
            <a:spLocks noGrp="1"/>
          </p:cNvSpPr>
          <p:nvPr>
            <p:ph type="sldNum" sz="quarter" idx="10"/>
          </p:nvPr>
        </p:nvSpPr>
        <p:spPr/>
        <p:txBody>
          <a:bodyPr/>
          <a:lstStyle/>
          <a:p>
            <a:fld id="{B9BCC932-0C1F-4C94-8B9A-3944ABBB4E30}" type="slidenum">
              <a:rPr lang="zh-CN" altLang="en-US" smtClean="0"/>
              <a:t>16</a:t>
            </a:fld>
            <a:endParaRPr lang="zh-CN" altLang="en-US"/>
          </a:p>
        </p:txBody>
      </p:sp>
    </p:spTree>
    <p:extLst>
      <p:ext uri="{BB962C8B-B14F-4D97-AF65-F5344CB8AC3E}">
        <p14:creationId xmlns:p14="http://schemas.microsoft.com/office/powerpoint/2010/main" val="17340223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01:53 01:03</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dirty="0"/>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dirty="0"/>
              <a:t>同样对</a:t>
            </a:r>
            <a:r>
              <a:rPr lang="en-US" altLang="zh-CN" dirty="0"/>
              <a:t>SGD</a:t>
            </a:r>
            <a:r>
              <a:rPr lang="zh-CN" altLang="en-US" dirty="0"/>
              <a:t>我们也做了模拟次数对算法性能影响的实验，从左图可以看到至少需要约</a:t>
            </a:r>
            <a:r>
              <a:rPr lang="en-US" altLang="zh-CN" dirty="0"/>
              <a:t>5000</a:t>
            </a:r>
            <a:r>
              <a:rPr lang="zh-CN" altLang="en-US" dirty="0"/>
              <a:t>次模拟，</a:t>
            </a:r>
            <a:r>
              <a:rPr lang="en-US" altLang="zh-CN" dirty="0"/>
              <a:t>SGD</a:t>
            </a:r>
            <a:r>
              <a:rPr lang="zh-CN" altLang="en-US" dirty="0"/>
              <a:t>算法的才足够稳定。</a:t>
            </a:r>
            <a:endParaRPr lang="en-US" altLang="zh-CN"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dirty="0"/>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dirty="0"/>
              <a:t>此外，我们还对</a:t>
            </a:r>
            <a:r>
              <a:rPr lang="en-US" altLang="zh-CN" dirty="0"/>
              <a:t>IC</a:t>
            </a:r>
            <a:r>
              <a:rPr lang="zh-CN" altLang="en-US" dirty="0"/>
              <a:t>模型做了实验如右图所示，可以看到</a:t>
            </a:r>
            <a:r>
              <a:rPr lang="en-US" altLang="zh-CN" dirty="0"/>
              <a:t>SGD</a:t>
            </a:r>
            <a:r>
              <a:rPr lang="zh-CN" altLang="en-US" dirty="0"/>
              <a:t>在</a:t>
            </a:r>
            <a:r>
              <a:rPr lang="en-US" altLang="zh-CN" dirty="0"/>
              <a:t>IC</a:t>
            </a:r>
            <a:r>
              <a:rPr lang="zh-CN" altLang="en-US" dirty="0"/>
              <a:t>模型下也可以正确运行</a:t>
            </a:r>
            <a:endParaRPr lang="en-US" altLang="zh-CN" dirty="0"/>
          </a:p>
        </p:txBody>
      </p:sp>
      <p:sp>
        <p:nvSpPr>
          <p:cNvPr id="4" name="灯片编号占位符 3"/>
          <p:cNvSpPr>
            <a:spLocks noGrp="1"/>
          </p:cNvSpPr>
          <p:nvPr>
            <p:ph type="sldNum" sz="quarter" idx="10"/>
          </p:nvPr>
        </p:nvSpPr>
        <p:spPr/>
        <p:txBody>
          <a:bodyPr/>
          <a:lstStyle/>
          <a:p>
            <a:fld id="{B9BCC932-0C1F-4C94-8B9A-3944ABBB4E30}" type="slidenum">
              <a:rPr lang="zh-CN" altLang="en-US" smtClean="0"/>
              <a:t>17</a:t>
            </a:fld>
            <a:endParaRPr lang="zh-CN" altLang="en-US"/>
          </a:p>
        </p:txBody>
      </p:sp>
    </p:spTree>
    <p:extLst>
      <p:ext uri="{BB962C8B-B14F-4D97-AF65-F5344CB8AC3E}">
        <p14:creationId xmlns:p14="http://schemas.microsoft.com/office/powerpoint/2010/main" val="25915195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01:35 00:45</a:t>
            </a:r>
          </a:p>
          <a:p>
            <a:endParaRPr lang="en-US" altLang="zh-CN" dirty="0"/>
          </a:p>
          <a:p>
            <a:r>
              <a:rPr lang="zh-CN" altLang="en-US" dirty="0"/>
              <a:t>我们工作的主要贡献是研究了一个新的问题，对问题做出了合理的建模，提出了离散和连续两种情况。对于离散的情况，我们证明了其两个子问题的</a:t>
            </a:r>
            <a:r>
              <a:rPr lang="en-US" altLang="zh-CN" dirty="0"/>
              <a:t>NP</a:t>
            </a:r>
            <a:r>
              <a:rPr lang="zh-CN" altLang="en-US" dirty="0"/>
              <a:t>难性，</a:t>
            </a:r>
            <a:r>
              <a:rPr lang="en-US" altLang="zh-CN" dirty="0"/>
              <a:t>IC</a:t>
            </a:r>
            <a:r>
              <a:rPr lang="zh-CN" altLang="en-US" dirty="0"/>
              <a:t>模型下的不可近似性，</a:t>
            </a:r>
            <a:r>
              <a:rPr lang="en-US" altLang="zh-CN" dirty="0"/>
              <a:t>LT</a:t>
            </a:r>
            <a:r>
              <a:rPr lang="zh-CN" altLang="en-US" dirty="0"/>
              <a:t>模型下的子模性，以及另外两种模型下不满足子模性。对于连续的情况，我们提出了新的</a:t>
            </a:r>
            <a:r>
              <a:rPr lang="en-US" altLang="zh-CN" dirty="0"/>
              <a:t>SGD</a:t>
            </a:r>
            <a:r>
              <a:rPr lang="zh-CN" altLang="en-US" dirty="0"/>
              <a:t>算法求解，并且实验验证了其有效性。</a:t>
            </a:r>
            <a:endParaRPr lang="en-US" altLang="zh-CN" dirty="0"/>
          </a:p>
          <a:p>
            <a:endParaRPr lang="en-US" altLang="zh-CN" dirty="0"/>
          </a:p>
          <a:p>
            <a:r>
              <a:rPr lang="zh-CN" altLang="en-US" dirty="0"/>
              <a:t>关于未来可以进行的工作，一个是遗留的经典线性阈值模型</a:t>
            </a:r>
            <a:r>
              <a:rPr lang="en-US" altLang="zh-CN" dirty="0"/>
              <a:t>NP</a:t>
            </a:r>
            <a:r>
              <a:rPr lang="zh-CN" altLang="en-US" dirty="0"/>
              <a:t>难的证明，以及是否能为</a:t>
            </a:r>
            <a:r>
              <a:rPr lang="en-US" altLang="zh-CN" dirty="0"/>
              <a:t>IC</a:t>
            </a:r>
            <a:r>
              <a:rPr lang="zh-CN" altLang="en-US" dirty="0"/>
              <a:t>模型和</a:t>
            </a:r>
            <a:r>
              <a:rPr lang="en-US" altLang="zh-CN" dirty="0"/>
              <a:t>DLT</a:t>
            </a:r>
            <a:r>
              <a:rPr lang="zh-CN" altLang="en-US" dirty="0"/>
              <a:t>模型找到有理论近似率的算法。</a:t>
            </a:r>
            <a:endParaRPr lang="en-US" altLang="zh-CN" dirty="0"/>
          </a:p>
          <a:p>
            <a:r>
              <a:rPr lang="zh-CN" altLang="en-US" dirty="0"/>
              <a:t>还有就是因为这个问题上现有的研究比较少，设计的算法复杂度可能比较高，之后希望可以优化一下。</a:t>
            </a:r>
            <a:endParaRPr lang="en-US" altLang="zh-CN" dirty="0"/>
          </a:p>
          <a:p>
            <a:endParaRPr lang="en-US" altLang="zh-CN" dirty="0"/>
          </a:p>
          <a:p>
            <a:r>
              <a:rPr lang="zh-CN" altLang="en-US" dirty="0"/>
              <a:t>再就是在此工作基础上，研究对边不确定性鲁棒的影响力最大化算法。</a:t>
            </a:r>
            <a:endParaRPr lang="en-US" altLang="zh-CN" dirty="0"/>
          </a:p>
        </p:txBody>
      </p:sp>
      <p:sp>
        <p:nvSpPr>
          <p:cNvPr id="4" name="灯片编号占位符 3"/>
          <p:cNvSpPr>
            <a:spLocks noGrp="1"/>
          </p:cNvSpPr>
          <p:nvPr>
            <p:ph type="sldNum" sz="quarter" idx="10"/>
          </p:nvPr>
        </p:nvSpPr>
        <p:spPr/>
        <p:txBody>
          <a:bodyPr/>
          <a:lstStyle/>
          <a:p>
            <a:fld id="{B9BCC932-0C1F-4C94-8B9A-3944ABBB4E30}" type="slidenum">
              <a:rPr lang="zh-CN" altLang="en-US" smtClean="0"/>
              <a:t>18</a:t>
            </a:fld>
            <a:endParaRPr lang="zh-CN" altLang="en-US"/>
          </a:p>
        </p:txBody>
      </p:sp>
    </p:spTree>
    <p:extLst>
      <p:ext uri="{BB962C8B-B14F-4D97-AF65-F5344CB8AC3E}">
        <p14:creationId xmlns:p14="http://schemas.microsoft.com/office/powerpoint/2010/main" val="257987316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谢谢大家</a:t>
            </a:r>
            <a:endParaRPr lang="en-US" altLang="zh-CN" dirty="0"/>
          </a:p>
          <a:p>
            <a:endParaRPr lang="en-US" altLang="zh-CN" dirty="0"/>
          </a:p>
          <a:p>
            <a:r>
              <a:rPr lang="en-US" altLang="zh-CN" dirty="0"/>
              <a:t>00:50</a:t>
            </a:r>
            <a:endParaRPr lang="zh-CN" altLang="en-US" dirty="0"/>
          </a:p>
        </p:txBody>
      </p:sp>
      <p:sp>
        <p:nvSpPr>
          <p:cNvPr id="4" name="灯片编号占位符 3"/>
          <p:cNvSpPr>
            <a:spLocks noGrp="1"/>
          </p:cNvSpPr>
          <p:nvPr>
            <p:ph type="sldNum" sz="quarter" idx="10"/>
          </p:nvPr>
        </p:nvSpPr>
        <p:spPr/>
        <p:txBody>
          <a:bodyPr/>
          <a:lstStyle/>
          <a:p>
            <a:fld id="{B9BCC932-0C1F-4C94-8B9A-3944ABBB4E30}" type="slidenum">
              <a:rPr lang="zh-CN" altLang="en-US" smtClean="0"/>
              <a:t>19</a:t>
            </a:fld>
            <a:endParaRPr lang="zh-CN" altLang="en-US"/>
          </a:p>
        </p:txBody>
      </p:sp>
    </p:spTree>
    <p:extLst>
      <p:ext uri="{BB962C8B-B14F-4D97-AF65-F5344CB8AC3E}">
        <p14:creationId xmlns:p14="http://schemas.microsoft.com/office/powerpoint/2010/main" val="28458208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9BCC932-0C1F-4C94-8B9A-3944ABBB4E30}" type="slidenum">
              <a:rPr lang="zh-CN" altLang="en-US" smtClean="0"/>
              <a:t>2</a:t>
            </a:fld>
            <a:endParaRPr lang="zh-CN" altLang="en-US"/>
          </a:p>
        </p:txBody>
      </p:sp>
    </p:spTree>
    <p:extLst>
      <p:ext uri="{BB962C8B-B14F-4D97-AF65-F5344CB8AC3E}">
        <p14:creationId xmlns:p14="http://schemas.microsoft.com/office/powerpoint/2010/main" val="10040739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9BCC932-0C1F-4C94-8B9A-3944ABBB4E30}" type="slidenum">
              <a:rPr lang="zh-CN" altLang="en-US" smtClean="0"/>
              <a:t>3</a:t>
            </a:fld>
            <a:endParaRPr lang="zh-CN" altLang="en-US"/>
          </a:p>
        </p:txBody>
      </p:sp>
    </p:spTree>
    <p:extLst>
      <p:ext uri="{BB962C8B-B14F-4D97-AF65-F5344CB8AC3E}">
        <p14:creationId xmlns:p14="http://schemas.microsoft.com/office/powerpoint/2010/main" val="18157966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09:50 09:00</a:t>
            </a:r>
          </a:p>
          <a:p>
            <a:endParaRPr lang="en-US" altLang="zh-CN" dirty="0"/>
          </a:p>
          <a:p>
            <a:r>
              <a:rPr lang="zh-CN" altLang="en-US" dirty="0"/>
              <a:t>影响力最大化研究的问题是，给定一个社交网络，如何选取初始激活的节点，能让最终被激活的节点数最大化。</a:t>
            </a:r>
            <a:endParaRPr lang="en-US" altLang="zh-CN" dirty="0"/>
          </a:p>
          <a:p>
            <a:endParaRPr lang="en-US" altLang="zh-CN" dirty="0"/>
          </a:p>
          <a:p>
            <a:r>
              <a:rPr lang="zh-CN" altLang="en-US" dirty="0"/>
              <a:t>在这个问题下，首先需要确定影响力扩散的模型，领域的开山之作提出了两个模型，独立级联和线性阈值模型。</a:t>
            </a:r>
            <a:endParaRPr lang="en-US" altLang="zh-CN" dirty="0"/>
          </a:p>
          <a:p>
            <a:r>
              <a:rPr lang="zh-CN" altLang="en-US" dirty="0"/>
              <a:t>两个模型上课都讲过，我在这里用图表示一下就不细节解释了。</a:t>
            </a:r>
            <a:endParaRPr lang="en-US" altLang="zh-CN" dirty="0"/>
          </a:p>
          <a:p>
            <a:r>
              <a:rPr lang="zh-CN" altLang="en-US" dirty="0"/>
              <a:t>这里特别说明我们额外讨论了一个模型，也就是确定性线性阈值模型，简称</a:t>
            </a:r>
            <a:r>
              <a:rPr lang="en-US" altLang="zh-CN" dirty="0"/>
              <a:t>DLT</a:t>
            </a:r>
            <a:r>
              <a:rPr lang="zh-CN" altLang="en-US" dirty="0"/>
              <a:t>，其中每个节点的阈值不是随机选取而是确定的值。</a:t>
            </a:r>
            <a:endParaRPr lang="en-US" altLang="zh-CN" dirty="0"/>
          </a:p>
          <a:p>
            <a:endParaRPr lang="en-US" altLang="zh-CN" dirty="0"/>
          </a:p>
          <a:p>
            <a:endParaRPr lang="en-US" altLang="zh-CN" dirty="0"/>
          </a:p>
          <a:p>
            <a:r>
              <a:rPr lang="zh-CN" altLang="en-US" dirty="0"/>
              <a:t>对于这个问题，文章证明了其</a:t>
            </a:r>
            <a:r>
              <a:rPr lang="en-US" altLang="zh-CN" dirty="0"/>
              <a:t>NP</a:t>
            </a:r>
            <a:r>
              <a:rPr lang="zh-CN" altLang="en-US" dirty="0"/>
              <a:t>难性质，提出了贪婪算法求近似解</a:t>
            </a:r>
            <a:endParaRPr lang="en-US" altLang="zh-CN" dirty="0"/>
          </a:p>
          <a:p>
            <a:endParaRPr lang="en-US" altLang="zh-CN" dirty="0"/>
          </a:p>
          <a:p>
            <a:r>
              <a:rPr lang="zh-CN" altLang="en-US" dirty="0"/>
              <a:t>根据子模性的理论，文章证明了贪婪算法的理论近似率</a:t>
            </a:r>
            <a:r>
              <a:rPr lang="en-US" altLang="zh-CN" dirty="0"/>
              <a:t>1-1/e</a:t>
            </a:r>
            <a:r>
              <a:rPr lang="zh-CN" altLang="en-US" dirty="0"/>
              <a:t>。</a:t>
            </a:r>
            <a:endParaRPr lang="en-US" altLang="zh-CN" dirty="0"/>
          </a:p>
          <a:p>
            <a:endParaRPr lang="en-US" altLang="zh-CN" dirty="0"/>
          </a:p>
          <a:p>
            <a:r>
              <a:rPr lang="zh-CN" altLang="en-US" dirty="0"/>
              <a:t>所谓子模性，直白讲就是在小的集合上添加元素的边际收益更大。</a:t>
            </a:r>
            <a:endParaRPr lang="en-US" altLang="zh-CN" dirty="0"/>
          </a:p>
          <a:p>
            <a:endParaRPr lang="en-US" altLang="zh-CN" dirty="0"/>
          </a:p>
          <a:p>
            <a:r>
              <a:rPr lang="zh-CN" altLang="en-US" dirty="0"/>
              <a:t>满足子模性的函数，使用贪婪算法优化，都可以保证获得</a:t>
            </a:r>
            <a:r>
              <a:rPr lang="en-US" altLang="zh-CN" dirty="0"/>
              <a:t>1-1/e</a:t>
            </a:r>
            <a:r>
              <a:rPr lang="zh-CN" altLang="en-US" dirty="0"/>
              <a:t>的近似率。</a:t>
            </a:r>
            <a:endParaRPr lang="en-US" altLang="zh-CN" dirty="0"/>
          </a:p>
          <a:p>
            <a:endParaRPr lang="en-US" altLang="zh-CN" dirty="0"/>
          </a:p>
          <a:p>
            <a:r>
              <a:rPr lang="en-US" altLang="zh-CN" dirty="0"/>
              <a:t>------</a:t>
            </a:r>
            <a:r>
              <a:rPr lang="zh-CN" altLang="en-US" dirty="0"/>
              <a:t>不讲</a:t>
            </a:r>
            <a:endParaRPr lang="en-US" altLang="zh-CN" dirty="0"/>
          </a:p>
          <a:p>
            <a:endParaRPr lang="en-US" altLang="zh-CN" dirty="0"/>
          </a:p>
          <a:p>
            <a:r>
              <a:rPr lang="zh-CN" altLang="en-US" dirty="0"/>
              <a:t>独立级联模型中，被激活的节点也就是图中黑色的</a:t>
            </a:r>
            <a:r>
              <a:rPr lang="en-US" altLang="zh-CN" dirty="0"/>
              <a:t>v1</a:t>
            </a:r>
            <a:r>
              <a:rPr lang="zh-CN" altLang="en-US" dirty="0"/>
              <a:t>和</a:t>
            </a:r>
            <a:r>
              <a:rPr lang="en-US" altLang="zh-CN" dirty="0"/>
              <a:t>v3</a:t>
            </a:r>
            <a:r>
              <a:rPr lang="zh-CN" altLang="en-US" dirty="0"/>
              <a:t>，独立的以边对应的概率</a:t>
            </a:r>
            <a:r>
              <a:rPr lang="en-US" altLang="zh-CN" dirty="0"/>
              <a:t>w1</a:t>
            </a:r>
            <a:r>
              <a:rPr lang="zh-CN" altLang="en-US" dirty="0"/>
              <a:t>和</a:t>
            </a:r>
            <a:r>
              <a:rPr lang="en-US" altLang="zh-CN" dirty="0"/>
              <a:t>w3</a:t>
            </a:r>
            <a:r>
              <a:rPr lang="zh-CN" altLang="en-US" dirty="0"/>
              <a:t>尝试激活邻接节点</a:t>
            </a:r>
            <a:r>
              <a:rPr lang="en-US" altLang="zh-CN" dirty="0"/>
              <a:t>v</a:t>
            </a:r>
            <a:r>
              <a:rPr lang="zh-CN" altLang="en-US" dirty="0"/>
              <a:t>。</a:t>
            </a:r>
            <a:endParaRPr lang="en-US" altLang="zh-CN" dirty="0"/>
          </a:p>
          <a:p>
            <a:endParaRPr lang="en-US" altLang="zh-CN" dirty="0"/>
          </a:p>
          <a:p>
            <a:r>
              <a:rPr lang="zh-CN" altLang="en-US" dirty="0"/>
              <a:t>线性阈值模型中，每一个节点，以</a:t>
            </a:r>
            <a:r>
              <a:rPr lang="en-US" altLang="zh-CN" dirty="0"/>
              <a:t>v</a:t>
            </a:r>
            <a:r>
              <a:rPr lang="zh-CN" altLang="en-US" dirty="0"/>
              <a:t>为例，只有当与其相邻接的激活节点边权重之和，也就是图中</a:t>
            </a:r>
            <a:r>
              <a:rPr lang="en-US" altLang="zh-CN" dirty="0"/>
              <a:t>w1+w3</a:t>
            </a:r>
            <a:r>
              <a:rPr lang="zh-CN" altLang="en-US" dirty="0"/>
              <a:t>，大于某一个阈值时，该节点被激活。经典的线性阈值模型中，阈值的选取是在</a:t>
            </a:r>
            <a:r>
              <a:rPr lang="en-US" altLang="zh-CN" dirty="0"/>
              <a:t>0-1</a:t>
            </a:r>
            <a:r>
              <a:rPr lang="zh-CN" altLang="en-US" dirty="0"/>
              <a:t>的区间中随机选取，简写为</a:t>
            </a:r>
            <a:r>
              <a:rPr lang="en-US" altLang="zh-CN" dirty="0"/>
              <a:t>LT</a:t>
            </a:r>
            <a:r>
              <a:rPr lang="zh-CN" altLang="en-US" dirty="0"/>
              <a:t>。我们还额外讨论一种给定阈值的模型，称为确定性线性阈值模型，简写为</a:t>
            </a:r>
            <a:r>
              <a:rPr lang="en-US" altLang="zh-CN" dirty="0"/>
              <a:t>DLT</a:t>
            </a:r>
            <a:r>
              <a:rPr lang="zh-CN" altLang="en-US" dirty="0"/>
              <a:t>。</a:t>
            </a:r>
            <a:endParaRPr lang="en-US" altLang="zh-CN" dirty="0"/>
          </a:p>
          <a:p>
            <a:endParaRPr lang="en-US" altLang="zh-CN" dirty="0"/>
          </a:p>
          <a:p>
            <a:r>
              <a:rPr lang="en-US" altLang="zh-CN" dirty="0"/>
              <a:t>1</a:t>
            </a:r>
            <a:r>
              <a:rPr lang="zh-CN" altLang="en-US" dirty="0"/>
              <a:t>分</a:t>
            </a:r>
            <a:r>
              <a:rPr lang="en-US" altLang="zh-CN" dirty="0"/>
              <a:t>50</a:t>
            </a:r>
            <a:r>
              <a:rPr lang="zh-CN" altLang="en-US" dirty="0"/>
              <a:t>秒</a:t>
            </a:r>
          </a:p>
        </p:txBody>
      </p:sp>
      <p:sp>
        <p:nvSpPr>
          <p:cNvPr id="4" name="灯片编号占位符 3"/>
          <p:cNvSpPr>
            <a:spLocks noGrp="1"/>
          </p:cNvSpPr>
          <p:nvPr>
            <p:ph type="sldNum" sz="quarter" idx="10"/>
          </p:nvPr>
        </p:nvSpPr>
        <p:spPr/>
        <p:txBody>
          <a:bodyPr/>
          <a:lstStyle/>
          <a:p>
            <a:fld id="{B9BCC932-0C1F-4C94-8B9A-3944ABBB4E30}" type="slidenum">
              <a:rPr lang="zh-CN" altLang="en-US" smtClean="0"/>
              <a:t>4</a:t>
            </a:fld>
            <a:endParaRPr lang="zh-CN" altLang="en-US"/>
          </a:p>
        </p:txBody>
      </p:sp>
    </p:spTree>
    <p:extLst>
      <p:ext uri="{BB962C8B-B14F-4D97-AF65-F5344CB8AC3E}">
        <p14:creationId xmlns:p14="http://schemas.microsoft.com/office/powerpoint/2010/main" val="837621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08:48 07:58</a:t>
            </a:r>
          </a:p>
          <a:p>
            <a:endParaRPr lang="en-US" altLang="zh-CN" dirty="0"/>
          </a:p>
          <a:p>
            <a:r>
              <a:rPr lang="zh-CN" altLang="en-US" dirty="0"/>
              <a:t>做影响力最大化之前，首先要对真实社交网络进行建模。以微信为例，影响力最大化是在用户的好友网络上进行的，边就是用户之间的好友关系。</a:t>
            </a:r>
            <a:endParaRPr lang="en-US" altLang="zh-CN" dirty="0"/>
          </a:p>
          <a:p>
            <a:endParaRPr lang="en-US" altLang="zh-CN" dirty="0"/>
          </a:p>
          <a:p>
            <a:r>
              <a:rPr lang="zh-CN" altLang="en-US" dirty="0"/>
              <a:t>这时就引入了边的不确定性，真实社交网络中的边，与系统中注册的好友关系不一定一致。</a:t>
            </a:r>
            <a:endParaRPr lang="en-US" altLang="zh-CN" dirty="0"/>
          </a:p>
          <a:p>
            <a:endParaRPr lang="en-US" altLang="zh-CN" dirty="0"/>
          </a:p>
          <a:p>
            <a:r>
              <a:rPr lang="zh-CN" altLang="en-US" dirty="0"/>
              <a:t>第一种情况就是边可能会缺失，比如我们用微信时可能临时添加好友，之后不再联系，影响力无法通过这条边传播，在实际的社交网络中，这条边是缺失的。我们称这种情况为离散情况。</a:t>
            </a:r>
            <a:endParaRPr lang="en-US" altLang="zh-CN" dirty="0"/>
          </a:p>
          <a:p>
            <a:endParaRPr lang="en-US" altLang="zh-CN" dirty="0"/>
          </a:p>
          <a:p>
            <a:r>
              <a:rPr lang="zh-CN" altLang="en-US" dirty="0"/>
              <a:t>第二种情况是边值存在误差，真实的社交网络中存在很多未被建模的复杂因素会影响边的参数值，因此我们假设真实的社交网络参数服从以估计的参数值为期望的正态分布。我们称这种情况为连续情况</a:t>
            </a:r>
            <a:endParaRPr lang="en-US" altLang="zh-CN" dirty="0"/>
          </a:p>
          <a:p>
            <a:endParaRPr lang="en-US" altLang="zh-CN" dirty="0"/>
          </a:p>
          <a:p>
            <a:r>
              <a:rPr lang="zh-CN" altLang="en-US" dirty="0"/>
              <a:t>基于以上讨论，我们希望给定一个社交网络和种子节点，求出在有边缺失或者边误差时，最差能得到的影响力期望。解决这个问题可以帮助对于种子选取方案进行风险评估。将来的工作也可以基于此设计存在边不确定性时，鲁棒的影响力最大化算法。</a:t>
            </a:r>
            <a:endParaRPr lang="en-US" altLang="zh-CN" dirty="0"/>
          </a:p>
          <a:p>
            <a:endParaRPr lang="en-US" altLang="zh-CN" dirty="0"/>
          </a:p>
          <a:p>
            <a:r>
              <a:rPr lang="en-US" altLang="zh-CN" dirty="0"/>
              <a:t>1</a:t>
            </a:r>
            <a:r>
              <a:rPr lang="zh-CN" altLang="en-US" dirty="0"/>
              <a:t>分</a:t>
            </a:r>
            <a:r>
              <a:rPr lang="en-US" altLang="zh-CN" dirty="0"/>
              <a:t>23</a:t>
            </a:r>
            <a:r>
              <a:rPr lang="zh-CN" altLang="en-US" dirty="0"/>
              <a:t>秒</a:t>
            </a:r>
            <a:endParaRPr lang="en-US" altLang="zh-CN" dirty="0"/>
          </a:p>
          <a:p>
            <a:endParaRPr lang="en-US" altLang="zh-CN" dirty="0"/>
          </a:p>
          <a:p>
            <a:endParaRPr lang="zh-CN" altLang="en-US" dirty="0"/>
          </a:p>
        </p:txBody>
      </p:sp>
      <p:sp>
        <p:nvSpPr>
          <p:cNvPr id="4" name="灯片编号占位符 3"/>
          <p:cNvSpPr>
            <a:spLocks noGrp="1"/>
          </p:cNvSpPr>
          <p:nvPr>
            <p:ph type="sldNum" sz="quarter" idx="10"/>
          </p:nvPr>
        </p:nvSpPr>
        <p:spPr/>
        <p:txBody>
          <a:bodyPr/>
          <a:lstStyle/>
          <a:p>
            <a:fld id="{B9BCC932-0C1F-4C94-8B9A-3944ABBB4E30}" type="slidenum">
              <a:rPr lang="zh-CN" altLang="en-US" smtClean="0"/>
              <a:t>5</a:t>
            </a:fld>
            <a:endParaRPr lang="zh-CN" altLang="en-US"/>
          </a:p>
        </p:txBody>
      </p:sp>
    </p:spTree>
    <p:extLst>
      <p:ext uri="{BB962C8B-B14F-4D97-AF65-F5344CB8AC3E}">
        <p14:creationId xmlns:p14="http://schemas.microsoft.com/office/powerpoint/2010/main" val="3878170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07:40 06:50</a:t>
            </a:r>
          </a:p>
          <a:p>
            <a:endParaRPr lang="en-US" altLang="zh-CN" dirty="0"/>
          </a:p>
          <a:p>
            <a:r>
              <a:rPr lang="zh-CN" altLang="en-US" dirty="0"/>
              <a:t>总体介绍一下工作的内容。</a:t>
            </a:r>
            <a:endParaRPr lang="en-US" altLang="zh-CN" dirty="0"/>
          </a:p>
          <a:p>
            <a:endParaRPr lang="en-US" altLang="zh-CN" dirty="0"/>
          </a:p>
          <a:p>
            <a:r>
              <a:rPr lang="zh-CN" altLang="en-US" dirty="0"/>
              <a:t>我们的工作分前述的离散和连续两种情况讨论。</a:t>
            </a:r>
            <a:endParaRPr lang="en-US" altLang="zh-CN" dirty="0"/>
          </a:p>
          <a:p>
            <a:endParaRPr lang="en-US" altLang="zh-CN" dirty="0"/>
          </a:p>
          <a:p>
            <a:r>
              <a:rPr lang="zh-CN" altLang="en-US" dirty="0"/>
              <a:t>离散情况下，我们研究了问题的</a:t>
            </a:r>
            <a:r>
              <a:rPr lang="en-US" altLang="zh-CN" dirty="0"/>
              <a:t>NP</a:t>
            </a:r>
            <a:r>
              <a:rPr lang="zh-CN" altLang="en-US" dirty="0"/>
              <a:t>难性，不可近似性，以及子模性。</a:t>
            </a:r>
            <a:endParaRPr lang="en-US" altLang="zh-CN" dirty="0"/>
          </a:p>
          <a:p>
            <a:endParaRPr lang="en-US" altLang="zh-CN" dirty="0"/>
          </a:p>
          <a:p>
            <a:r>
              <a:rPr lang="zh-CN" altLang="en-US" dirty="0"/>
              <a:t>连续的情况下，我们提出了一种随机梯度下降算法。</a:t>
            </a:r>
            <a:endParaRPr lang="en-US" altLang="zh-CN" dirty="0"/>
          </a:p>
          <a:p>
            <a:endParaRPr lang="en-US" altLang="zh-CN" dirty="0"/>
          </a:p>
          <a:p>
            <a:r>
              <a:rPr lang="zh-CN" altLang="en-US" dirty="0"/>
              <a:t>最后我们实现提出的两个算法，验证了我们的理论结论。</a:t>
            </a:r>
            <a:endParaRPr lang="en-US" altLang="zh-CN" dirty="0"/>
          </a:p>
          <a:p>
            <a:endParaRPr lang="en-US" altLang="zh-CN" dirty="0"/>
          </a:p>
          <a:p>
            <a:r>
              <a:rPr lang="en-US" altLang="zh-CN" dirty="0"/>
              <a:t>43</a:t>
            </a:r>
            <a:r>
              <a:rPr lang="zh-CN" altLang="en-US" dirty="0"/>
              <a:t>秒</a:t>
            </a:r>
          </a:p>
        </p:txBody>
      </p:sp>
      <p:sp>
        <p:nvSpPr>
          <p:cNvPr id="4" name="灯片编号占位符 3"/>
          <p:cNvSpPr>
            <a:spLocks noGrp="1"/>
          </p:cNvSpPr>
          <p:nvPr>
            <p:ph type="sldNum" sz="quarter" idx="10"/>
          </p:nvPr>
        </p:nvSpPr>
        <p:spPr/>
        <p:txBody>
          <a:bodyPr/>
          <a:lstStyle/>
          <a:p>
            <a:fld id="{B9BCC932-0C1F-4C94-8B9A-3944ABBB4E30}" type="slidenum">
              <a:rPr lang="zh-CN" altLang="en-US" smtClean="0"/>
              <a:t>6</a:t>
            </a:fld>
            <a:endParaRPr lang="zh-CN" altLang="en-US"/>
          </a:p>
        </p:txBody>
      </p:sp>
    </p:spTree>
    <p:extLst>
      <p:ext uri="{BB962C8B-B14F-4D97-AF65-F5344CB8AC3E}">
        <p14:creationId xmlns:p14="http://schemas.microsoft.com/office/powerpoint/2010/main" val="3527733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9BCC932-0C1F-4C94-8B9A-3944ABBB4E30}" type="slidenum">
              <a:rPr lang="zh-CN" altLang="en-US" smtClean="0"/>
              <a:t>7</a:t>
            </a:fld>
            <a:endParaRPr lang="zh-CN" altLang="en-US"/>
          </a:p>
        </p:txBody>
      </p:sp>
    </p:spTree>
    <p:extLst>
      <p:ext uri="{BB962C8B-B14F-4D97-AF65-F5344CB8AC3E}">
        <p14:creationId xmlns:p14="http://schemas.microsoft.com/office/powerpoint/2010/main" val="38929878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07:20 06:30</a:t>
            </a:r>
          </a:p>
          <a:p>
            <a:endParaRPr lang="en-US" altLang="zh-CN" dirty="0"/>
          </a:p>
          <a:p>
            <a:r>
              <a:rPr lang="zh-CN" altLang="en-US" dirty="0"/>
              <a:t>我们证明了</a:t>
            </a:r>
            <a:r>
              <a:rPr lang="en-US" altLang="zh-CN" dirty="0"/>
              <a:t>DLT</a:t>
            </a:r>
            <a:r>
              <a:rPr lang="zh-CN" altLang="en-US" dirty="0"/>
              <a:t>和</a:t>
            </a:r>
            <a:r>
              <a:rPr lang="en-US" altLang="zh-CN" dirty="0"/>
              <a:t>IC</a:t>
            </a:r>
            <a:r>
              <a:rPr lang="zh-CN" altLang="en-US" dirty="0"/>
              <a:t>模型下，鲁棒性估计问题是</a:t>
            </a:r>
            <a:r>
              <a:rPr lang="en-US" altLang="zh-CN" dirty="0"/>
              <a:t>NP</a:t>
            </a:r>
            <a:r>
              <a:rPr lang="zh-CN" altLang="en-US" dirty="0"/>
              <a:t>难的。</a:t>
            </a:r>
            <a:endParaRPr lang="en-US" altLang="zh-CN" dirty="0"/>
          </a:p>
          <a:p>
            <a:endParaRPr lang="en-US" altLang="zh-CN" dirty="0"/>
          </a:p>
          <a:p>
            <a:r>
              <a:rPr lang="zh-CN" altLang="en-US" dirty="0"/>
              <a:t>首先，介绍两个</a:t>
            </a:r>
            <a:r>
              <a:rPr lang="en-US" altLang="zh-CN" dirty="0"/>
              <a:t>NP</a:t>
            </a:r>
            <a:r>
              <a:rPr lang="zh-CN" altLang="en-US" dirty="0"/>
              <a:t>难的问题，最大交集问题和最大并集问题，问的是从</a:t>
            </a:r>
            <a:r>
              <a:rPr lang="en-US" altLang="zh-CN" dirty="0"/>
              <a:t>m</a:t>
            </a:r>
            <a:r>
              <a:rPr lang="zh-CN" altLang="en-US" dirty="0"/>
              <a:t>个子集里取</a:t>
            </a:r>
            <a:r>
              <a:rPr lang="en-US" altLang="zh-CN" dirty="0"/>
              <a:t>k</a:t>
            </a:r>
            <a:r>
              <a:rPr lang="zh-CN" altLang="en-US" dirty="0"/>
              <a:t>个，最大化其并集或者交集的大小。已知</a:t>
            </a:r>
            <a:r>
              <a:rPr lang="en-US" altLang="zh-CN" dirty="0"/>
              <a:t>NP</a:t>
            </a:r>
            <a:r>
              <a:rPr lang="zh-CN" altLang="en-US" dirty="0"/>
              <a:t>难的集合覆盖问题是最大并集问题的一个子问题，它问的是并集的大小能否达到</a:t>
            </a:r>
            <a:r>
              <a:rPr lang="en-US" altLang="zh-CN" dirty="0"/>
              <a:t>n</a:t>
            </a:r>
            <a:r>
              <a:rPr lang="zh-CN" altLang="en-US" dirty="0"/>
              <a:t>。而最大交集问题，我们查找到论文证明了他是</a:t>
            </a:r>
            <a:r>
              <a:rPr lang="en-US" altLang="zh-CN" dirty="0"/>
              <a:t>NP</a:t>
            </a:r>
            <a:r>
              <a:rPr lang="zh-CN" altLang="en-US" dirty="0"/>
              <a:t>难的，并且不存在多项式算法能获得常数的近似率。</a:t>
            </a:r>
            <a:endParaRPr lang="en-US" altLang="zh-CN" dirty="0"/>
          </a:p>
          <a:p>
            <a:endParaRPr lang="en-US" altLang="zh-CN" dirty="0"/>
          </a:p>
          <a:p>
            <a:r>
              <a:rPr lang="zh-CN" altLang="en-US" dirty="0"/>
              <a:t>接下来我们将两个问题归约成图示的鲁棒性估计问题，每个集合对一个蓝色的种子节点，和一个绿色的节点。每个元素对应一个黄色的节点。集合包含元素时在绿色节点和黄色节点中连上对应的边。在不删除边的情况下，所有节点都会被激活，我们的目标是减少</a:t>
            </a:r>
            <a:r>
              <a:rPr lang="en-US" altLang="zh-CN" dirty="0"/>
              <a:t>k</a:t>
            </a:r>
            <a:r>
              <a:rPr lang="zh-CN" altLang="en-US" dirty="0"/>
              <a:t>条边，以最大化不被激活的节点数。</a:t>
            </a:r>
            <a:endParaRPr lang="en-US" altLang="zh-CN" dirty="0"/>
          </a:p>
          <a:p>
            <a:endParaRPr lang="en-US" altLang="zh-CN" dirty="0"/>
          </a:p>
          <a:p>
            <a:r>
              <a:rPr lang="zh-CN" altLang="en-US" dirty="0"/>
              <a:t>观察得到，删除的边只能在蓝色和绿色节点之间，因为绿色到黄色节点的边删除效果一定不如删除对应的蓝色到绿色的边。</a:t>
            </a:r>
          </a:p>
          <a:p>
            <a:endParaRPr lang="en-US" altLang="zh-CN" dirty="0"/>
          </a:p>
          <a:p>
            <a:r>
              <a:rPr lang="zh-CN" altLang="en-US" dirty="0"/>
              <a:t>基于这个观察，首先讨论独立级联模型，所有边概率赋值</a:t>
            </a:r>
            <a:r>
              <a:rPr lang="en-US" altLang="zh-CN" dirty="0"/>
              <a:t>1</a:t>
            </a:r>
            <a:r>
              <a:rPr lang="zh-CN" altLang="en-US" dirty="0"/>
              <a:t>，任何一个黄色节点只有当所有绿色节点都不被激活时，才能不被激活。因此不被激活的黄色节点数量等于删除的边对应的集合的交集大小。因此最大交集问题可以归约到独立级联模型。证明了</a:t>
            </a:r>
            <a:r>
              <a:rPr lang="en-US" altLang="zh-CN" dirty="0"/>
              <a:t>NP</a:t>
            </a:r>
            <a:r>
              <a:rPr lang="zh-CN" altLang="en-US" dirty="0"/>
              <a:t>难性和不存在常数近似率的算法。</a:t>
            </a:r>
            <a:endParaRPr lang="en-US" altLang="zh-CN" dirty="0"/>
          </a:p>
          <a:p>
            <a:endParaRPr lang="en-US" altLang="zh-CN" dirty="0"/>
          </a:p>
          <a:p>
            <a:r>
              <a:rPr lang="zh-CN" altLang="en-US" dirty="0"/>
              <a:t>同理，线性阈值模型下，一个黄色节点只有要任何一个对应的绿色节点不被激活，就可以不被激活。因此最大并集问题可以归约到线性阈值模型。</a:t>
            </a:r>
            <a:endParaRPr lang="en-US" altLang="zh-CN" dirty="0"/>
          </a:p>
          <a:p>
            <a:endParaRPr lang="en-US" altLang="zh-CN" dirty="0"/>
          </a:p>
          <a:p>
            <a:r>
              <a:rPr lang="en-US" altLang="zh-CN" dirty="0"/>
              <a:t>1</a:t>
            </a:r>
            <a:r>
              <a:rPr lang="zh-CN" altLang="en-US" dirty="0"/>
              <a:t>分</a:t>
            </a:r>
            <a:r>
              <a:rPr lang="en-US" altLang="zh-CN" dirty="0"/>
              <a:t>50</a:t>
            </a:r>
            <a:r>
              <a:rPr lang="zh-CN" altLang="en-US" dirty="0"/>
              <a:t>秒</a:t>
            </a:r>
            <a:endParaRPr lang="en-US" altLang="zh-CN" dirty="0"/>
          </a:p>
        </p:txBody>
      </p:sp>
      <p:sp>
        <p:nvSpPr>
          <p:cNvPr id="4" name="灯片编号占位符 3"/>
          <p:cNvSpPr>
            <a:spLocks noGrp="1"/>
          </p:cNvSpPr>
          <p:nvPr>
            <p:ph type="sldNum" sz="quarter" idx="10"/>
          </p:nvPr>
        </p:nvSpPr>
        <p:spPr/>
        <p:txBody>
          <a:bodyPr/>
          <a:lstStyle/>
          <a:p>
            <a:fld id="{B9BCC932-0C1F-4C94-8B9A-3944ABBB4E30}" type="slidenum">
              <a:rPr lang="zh-CN" altLang="en-US" smtClean="0"/>
              <a:t>8</a:t>
            </a:fld>
            <a:endParaRPr lang="zh-CN" altLang="en-US"/>
          </a:p>
        </p:txBody>
      </p:sp>
    </p:spTree>
    <p:extLst>
      <p:ext uri="{BB962C8B-B14F-4D97-AF65-F5344CB8AC3E}">
        <p14:creationId xmlns:p14="http://schemas.microsoft.com/office/powerpoint/2010/main" val="26610798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05:38 04:48</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dirty="0"/>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dirty="0"/>
              <a:t>解决这个问题，我们采用贪婪算法，从空集开始，一个个的向其中添加删除的边，每次添加的边要求能最大化目标函数，也就是影响力期望的减少量。</a:t>
            </a:r>
            <a:endParaRPr lang="en-US" altLang="zh-CN" dirty="0"/>
          </a:p>
          <a:p>
            <a:endParaRPr lang="en-US" altLang="zh-CN" dirty="0"/>
          </a:p>
          <a:p>
            <a:r>
              <a:rPr lang="zh-CN" altLang="en-US" dirty="0"/>
              <a:t>对</a:t>
            </a:r>
            <a:r>
              <a:rPr lang="en-US" altLang="zh-CN" dirty="0"/>
              <a:t>DLT</a:t>
            </a:r>
            <a:r>
              <a:rPr lang="zh-CN" altLang="en-US" dirty="0"/>
              <a:t>和</a:t>
            </a:r>
            <a:r>
              <a:rPr lang="en-US" altLang="zh-CN" dirty="0"/>
              <a:t>IC</a:t>
            </a:r>
            <a:r>
              <a:rPr lang="zh-CN" altLang="en-US" dirty="0"/>
              <a:t>模型，在如</a:t>
            </a:r>
            <a:r>
              <a:rPr lang="en-US" altLang="zh-CN" dirty="0"/>
              <a:t>ppt</a:t>
            </a:r>
            <a:r>
              <a:rPr lang="zh-CN" altLang="en-US" dirty="0"/>
              <a:t>所示的网络中，</a:t>
            </a:r>
            <a:r>
              <a:rPr lang="en-US" altLang="zh-CN" dirty="0"/>
              <a:t>v</a:t>
            </a:r>
            <a:r>
              <a:rPr lang="zh-CN" altLang="en-US" dirty="0"/>
              <a:t>只有在两条边都去掉时才不被激活。因此在空集基础上去掉一条边，目标函数为</a:t>
            </a:r>
            <a:r>
              <a:rPr lang="en-US" altLang="zh-CN" dirty="0"/>
              <a:t>0</a:t>
            </a:r>
            <a:r>
              <a:rPr lang="zh-CN" altLang="en-US" dirty="0"/>
              <a:t>，而在已经去掉另一条边时去掉这条边，目标函数为</a:t>
            </a:r>
            <a:r>
              <a:rPr lang="en-US" altLang="zh-CN" dirty="0"/>
              <a:t>1</a:t>
            </a:r>
            <a:r>
              <a:rPr lang="zh-CN" altLang="en-US" dirty="0"/>
              <a:t>，违背了子模性。</a:t>
            </a:r>
            <a:endParaRPr lang="en-US" altLang="zh-CN" dirty="0"/>
          </a:p>
          <a:p>
            <a:endParaRPr lang="en-US" altLang="zh-CN" dirty="0"/>
          </a:p>
          <a:p>
            <a:r>
              <a:rPr lang="en-US" altLang="zh-CN" dirty="0"/>
              <a:t>28</a:t>
            </a:r>
            <a:r>
              <a:rPr lang="zh-CN" altLang="en-US" dirty="0"/>
              <a:t>秒</a:t>
            </a:r>
            <a:endParaRPr lang="en-US" altLang="zh-CN" dirty="0"/>
          </a:p>
        </p:txBody>
      </p:sp>
      <p:sp>
        <p:nvSpPr>
          <p:cNvPr id="4" name="灯片编号占位符 3"/>
          <p:cNvSpPr>
            <a:spLocks noGrp="1"/>
          </p:cNvSpPr>
          <p:nvPr>
            <p:ph type="sldNum" sz="quarter" idx="10"/>
          </p:nvPr>
        </p:nvSpPr>
        <p:spPr/>
        <p:txBody>
          <a:bodyPr/>
          <a:lstStyle/>
          <a:p>
            <a:fld id="{B9BCC932-0C1F-4C94-8B9A-3944ABBB4E30}" type="slidenum">
              <a:rPr lang="zh-CN" altLang="en-US" smtClean="0"/>
              <a:t>9</a:t>
            </a:fld>
            <a:endParaRPr lang="zh-CN" altLang="en-US"/>
          </a:p>
        </p:txBody>
      </p:sp>
    </p:spTree>
    <p:extLst>
      <p:ext uri="{BB962C8B-B14F-4D97-AF65-F5344CB8AC3E}">
        <p14:creationId xmlns:p14="http://schemas.microsoft.com/office/powerpoint/2010/main" val="36818277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p>
        </p:txBody>
      </p:sp>
      <p:sp>
        <p:nvSpPr>
          <p:cNvPr id="4" name="日期占位符 3"/>
          <p:cNvSpPr>
            <a:spLocks noGrp="1"/>
          </p:cNvSpPr>
          <p:nvPr>
            <p:ph type="dt" sz="half" idx="10"/>
          </p:nvPr>
        </p:nvSpPr>
        <p:spPr/>
        <p:txBody>
          <a:bodyPr/>
          <a:lstStyle/>
          <a:p>
            <a:fld id="{8AF6F278-ABF0-48CA-ADF0-1D43CCA8A181}" type="datetimeFigureOut">
              <a:rPr lang="zh-CN" altLang="en-US" smtClean="0"/>
              <a:t>2020/5/25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46799FB-52B8-4698-BECF-01ADD9E846BE}" type="slidenum">
              <a:rPr lang="zh-CN" altLang="en-US" smtClean="0"/>
              <a:t>‹#›</a:t>
            </a:fld>
            <a:endParaRPr lang="zh-CN" altLang="en-US"/>
          </a:p>
        </p:txBody>
      </p:sp>
    </p:spTree>
    <p:extLst>
      <p:ext uri="{BB962C8B-B14F-4D97-AF65-F5344CB8AC3E}">
        <p14:creationId xmlns:p14="http://schemas.microsoft.com/office/powerpoint/2010/main" val="2155440255"/>
      </p:ext>
    </p:extLst>
  </p:cSld>
  <p:clrMapOvr>
    <a:masterClrMapping/>
  </p:clrMapOvr>
  <mc:AlternateContent xmlns:mc="http://schemas.openxmlformats.org/markup-compatibility/2006" xmlns:p14="http://schemas.microsoft.com/office/powerpoint/2010/main">
    <mc:Choice Requires="p14">
      <p:transition p14:dur="0" advTm="3000"/>
    </mc:Choice>
    <mc:Fallback xmlns="">
      <p:transition advTm="300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8AF6F278-ABF0-48CA-ADF0-1D43CCA8A181}" type="datetimeFigureOut">
              <a:rPr lang="zh-CN" altLang="en-US" smtClean="0"/>
              <a:t>2020/5/25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46799FB-52B8-4698-BECF-01ADD9E846BE}" type="slidenum">
              <a:rPr lang="zh-CN" altLang="en-US" smtClean="0"/>
              <a:t>‹#›</a:t>
            </a:fld>
            <a:endParaRPr lang="zh-CN" altLang="en-US"/>
          </a:p>
        </p:txBody>
      </p:sp>
    </p:spTree>
    <p:extLst>
      <p:ext uri="{BB962C8B-B14F-4D97-AF65-F5344CB8AC3E}">
        <p14:creationId xmlns:p14="http://schemas.microsoft.com/office/powerpoint/2010/main" val="3956612616"/>
      </p:ext>
    </p:extLst>
  </p:cSld>
  <p:clrMapOvr>
    <a:masterClrMapping/>
  </p:clrMapOvr>
  <mc:AlternateContent xmlns:mc="http://schemas.openxmlformats.org/markup-compatibility/2006" xmlns:p14="http://schemas.microsoft.com/office/powerpoint/2010/main">
    <mc:Choice Requires="p14">
      <p:transition p14:dur="0" advTm="3000"/>
    </mc:Choice>
    <mc:Fallback xmlns="">
      <p:transition advTm="300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8AF6F278-ABF0-48CA-ADF0-1D43CCA8A181}" type="datetimeFigureOut">
              <a:rPr lang="zh-CN" altLang="en-US" smtClean="0"/>
              <a:t>2020/5/25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46799FB-52B8-4698-BECF-01ADD9E846BE}" type="slidenum">
              <a:rPr lang="zh-CN" altLang="en-US" smtClean="0"/>
              <a:t>‹#›</a:t>
            </a:fld>
            <a:endParaRPr lang="zh-CN" altLang="en-US"/>
          </a:p>
        </p:txBody>
      </p:sp>
    </p:spTree>
    <p:extLst>
      <p:ext uri="{BB962C8B-B14F-4D97-AF65-F5344CB8AC3E}">
        <p14:creationId xmlns:p14="http://schemas.microsoft.com/office/powerpoint/2010/main" val="1260705704"/>
      </p:ext>
    </p:extLst>
  </p:cSld>
  <p:clrMapOvr>
    <a:masterClrMapping/>
  </p:clrMapOvr>
  <mc:AlternateContent xmlns:mc="http://schemas.openxmlformats.org/markup-compatibility/2006" xmlns:p14="http://schemas.microsoft.com/office/powerpoint/2010/main">
    <mc:Choice Requires="p14">
      <p:transition p14:dur="0" advTm="3000"/>
    </mc:Choice>
    <mc:Fallback xmlns="">
      <p:transition advTm="300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8AF6F278-ABF0-48CA-ADF0-1D43CCA8A181}" type="datetimeFigureOut">
              <a:rPr lang="zh-CN" altLang="en-US" smtClean="0"/>
              <a:t>2020/5/25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46799FB-52B8-4698-BECF-01ADD9E846BE}" type="slidenum">
              <a:rPr lang="zh-CN" altLang="en-US" smtClean="0"/>
              <a:t>‹#›</a:t>
            </a:fld>
            <a:endParaRPr lang="zh-CN" altLang="en-US"/>
          </a:p>
        </p:txBody>
      </p:sp>
    </p:spTree>
    <p:extLst>
      <p:ext uri="{BB962C8B-B14F-4D97-AF65-F5344CB8AC3E}">
        <p14:creationId xmlns:p14="http://schemas.microsoft.com/office/powerpoint/2010/main" val="4251981102"/>
      </p:ext>
    </p:extLst>
  </p:cSld>
  <p:clrMapOvr>
    <a:masterClrMapping/>
  </p:clrMapOvr>
  <mc:AlternateContent xmlns:mc="http://schemas.openxmlformats.org/markup-compatibility/2006" xmlns:p14="http://schemas.microsoft.com/office/powerpoint/2010/main">
    <mc:Choice Requires="p14">
      <p:transition p14:dur="0" advTm="3000"/>
    </mc:Choice>
    <mc:Fallback xmlns="">
      <p:transition advTm="300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日期占位符 3"/>
          <p:cNvSpPr>
            <a:spLocks noGrp="1"/>
          </p:cNvSpPr>
          <p:nvPr>
            <p:ph type="dt" sz="half" idx="10"/>
          </p:nvPr>
        </p:nvSpPr>
        <p:spPr/>
        <p:txBody>
          <a:bodyPr/>
          <a:lstStyle/>
          <a:p>
            <a:fld id="{8AF6F278-ABF0-48CA-ADF0-1D43CCA8A181}" type="datetimeFigureOut">
              <a:rPr lang="zh-CN" altLang="en-US" smtClean="0"/>
              <a:t>2020/5/25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46799FB-52B8-4698-BECF-01ADD9E846BE}" type="slidenum">
              <a:rPr lang="zh-CN" altLang="en-US" smtClean="0"/>
              <a:t>‹#›</a:t>
            </a:fld>
            <a:endParaRPr lang="zh-CN" altLang="en-US"/>
          </a:p>
        </p:txBody>
      </p:sp>
    </p:spTree>
    <p:extLst>
      <p:ext uri="{BB962C8B-B14F-4D97-AF65-F5344CB8AC3E}">
        <p14:creationId xmlns:p14="http://schemas.microsoft.com/office/powerpoint/2010/main" val="2496556029"/>
      </p:ext>
    </p:extLst>
  </p:cSld>
  <p:clrMapOvr>
    <a:masterClrMapping/>
  </p:clrMapOvr>
  <mc:AlternateContent xmlns:mc="http://schemas.openxmlformats.org/markup-compatibility/2006" xmlns:p14="http://schemas.microsoft.com/office/powerpoint/2010/main">
    <mc:Choice Requires="p14">
      <p:transition p14:dur="0" advTm="3000"/>
    </mc:Choice>
    <mc:Fallback xmlns="">
      <p:transition advTm="300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8AF6F278-ABF0-48CA-ADF0-1D43CCA8A181}" type="datetimeFigureOut">
              <a:rPr lang="zh-CN" altLang="en-US" smtClean="0"/>
              <a:t>2020/5/25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46799FB-52B8-4698-BECF-01ADD9E846BE}" type="slidenum">
              <a:rPr lang="zh-CN" altLang="en-US" smtClean="0"/>
              <a:t>‹#›</a:t>
            </a:fld>
            <a:endParaRPr lang="zh-CN" altLang="en-US"/>
          </a:p>
        </p:txBody>
      </p:sp>
    </p:spTree>
    <p:extLst>
      <p:ext uri="{BB962C8B-B14F-4D97-AF65-F5344CB8AC3E}">
        <p14:creationId xmlns:p14="http://schemas.microsoft.com/office/powerpoint/2010/main" val="300992857"/>
      </p:ext>
    </p:extLst>
  </p:cSld>
  <p:clrMapOvr>
    <a:masterClrMapping/>
  </p:clrMapOvr>
  <mc:AlternateContent xmlns:mc="http://schemas.openxmlformats.org/markup-compatibility/2006" xmlns:p14="http://schemas.microsoft.com/office/powerpoint/2010/main">
    <mc:Choice Requires="p14">
      <p:transition p14:dur="0" advTm="3000"/>
    </mc:Choice>
    <mc:Fallback xmlns="">
      <p:transition advTm="300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8AF6F278-ABF0-48CA-ADF0-1D43CCA8A181}" type="datetimeFigureOut">
              <a:rPr lang="zh-CN" altLang="en-US" smtClean="0"/>
              <a:t>2020/5/25</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F46799FB-52B8-4698-BECF-01ADD9E846BE}" type="slidenum">
              <a:rPr lang="zh-CN" altLang="en-US" smtClean="0"/>
              <a:t>‹#›</a:t>
            </a:fld>
            <a:endParaRPr lang="zh-CN" altLang="en-US"/>
          </a:p>
        </p:txBody>
      </p:sp>
    </p:spTree>
    <p:extLst>
      <p:ext uri="{BB962C8B-B14F-4D97-AF65-F5344CB8AC3E}">
        <p14:creationId xmlns:p14="http://schemas.microsoft.com/office/powerpoint/2010/main" val="3696548795"/>
      </p:ext>
    </p:extLst>
  </p:cSld>
  <p:clrMapOvr>
    <a:masterClrMapping/>
  </p:clrMapOvr>
  <mc:AlternateContent xmlns:mc="http://schemas.openxmlformats.org/markup-compatibility/2006" xmlns:p14="http://schemas.microsoft.com/office/powerpoint/2010/main">
    <mc:Choice Requires="p14">
      <p:transition p14:dur="0" advTm="3000"/>
    </mc:Choice>
    <mc:Fallback xmlns="">
      <p:transition advTm="300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8AF6F278-ABF0-48CA-ADF0-1D43CCA8A181}" type="datetimeFigureOut">
              <a:rPr lang="zh-CN" altLang="en-US" smtClean="0"/>
              <a:t>2020/5/25</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F46799FB-52B8-4698-BECF-01ADD9E846BE}" type="slidenum">
              <a:rPr lang="zh-CN" altLang="en-US" smtClean="0"/>
              <a:t>‹#›</a:t>
            </a:fld>
            <a:endParaRPr lang="zh-CN" altLang="en-US"/>
          </a:p>
        </p:txBody>
      </p:sp>
    </p:spTree>
    <p:extLst>
      <p:ext uri="{BB962C8B-B14F-4D97-AF65-F5344CB8AC3E}">
        <p14:creationId xmlns:p14="http://schemas.microsoft.com/office/powerpoint/2010/main" val="3987785369"/>
      </p:ext>
    </p:extLst>
  </p:cSld>
  <p:clrMapOvr>
    <a:masterClrMapping/>
  </p:clrMapOvr>
  <mc:AlternateContent xmlns:mc="http://schemas.openxmlformats.org/markup-compatibility/2006" xmlns:p14="http://schemas.microsoft.com/office/powerpoint/2010/main">
    <mc:Choice Requires="p14">
      <p:transition p14:dur="0" advTm="3000"/>
    </mc:Choice>
    <mc:Fallback xmlns="">
      <p:transition advTm="300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8AF6F278-ABF0-48CA-ADF0-1D43CCA8A181}" type="datetimeFigureOut">
              <a:rPr lang="zh-CN" altLang="en-US" smtClean="0"/>
              <a:t>2020/5/25</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F46799FB-52B8-4698-BECF-01ADD9E846BE}" type="slidenum">
              <a:rPr lang="zh-CN" altLang="en-US" smtClean="0"/>
              <a:t>‹#›</a:t>
            </a:fld>
            <a:endParaRPr lang="zh-CN" altLang="en-US"/>
          </a:p>
        </p:txBody>
      </p:sp>
    </p:spTree>
    <p:extLst>
      <p:ext uri="{BB962C8B-B14F-4D97-AF65-F5344CB8AC3E}">
        <p14:creationId xmlns:p14="http://schemas.microsoft.com/office/powerpoint/2010/main" val="1380765298"/>
      </p:ext>
    </p:extLst>
  </p:cSld>
  <p:clrMapOvr>
    <a:masterClrMapping/>
  </p:clrMapOvr>
  <mc:AlternateContent xmlns:mc="http://schemas.openxmlformats.org/markup-compatibility/2006" xmlns:p14="http://schemas.microsoft.com/office/powerpoint/2010/main">
    <mc:Choice Requires="p14">
      <p:transition p14:dur="0" advTm="3000"/>
    </mc:Choice>
    <mc:Fallback xmlns="">
      <p:transition advTm="300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8AF6F278-ABF0-48CA-ADF0-1D43CCA8A181}" type="datetimeFigureOut">
              <a:rPr lang="zh-CN" altLang="en-US" smtClean="0"/>
              <a:t>2020/5/25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46799FB-52B8-4698-BECF-01ADD9E846BE}" type="slidenum">
              <a:rPr lang="zh-CN" altLang="en-US" smtClean="0"/>
              <a:t>‹#›</a:t>
            </a:fld>
            <a:endParaRPr lang="zh-CN" altLang="en-US"/>
          </a:p>
        </p:txBody>
      </p:sp>
    </p:spTree>
    <p:extLst>
      <p:ext uri="{BB962C8B-B14F-4D97-AF65-F5344CB8AC3E}">
        <p14:creationId xmlns:p14="http://schemas.microsoft.com/office/powerpoint/2010/main" val="1008421190"/>
      </p:ext>
    </p:extLst>
  </p:cSld>
  <p:clrMapOvr>
    <a:masterClrMapping/>
  </p:clrMapOvr>
  <mc:AlternateContent xmlns:mc="http://schemas.openxmlformats.org/markup-compatibility/2006" xmlns:p14="http://schemas.microsoft.com/office/powerpoint/2010/main">
    <mc:Choice Requires="p14">
      <p:transition p14:dur="0" advTm="3000"/>
    </mc:Choice>
    <mc:Fallback xmlns="">
      <p:transition advTm="300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8AF6F278-ABF0-48CA-ADF0-1D43CCA8A181}" type="datetimeFigureOut">
              <a:rPr lang="zh-CN" altLang="en-US" smtClean="0"/>
              <a:t>2020/5/25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46799FB-52B8-4698-BECF-01ADD9E846BE}" type="slidenum">
              <a:rPr lang="zh-CN" altLang="en-US" smtClean="0"/>
              <a:t>‹#›</a:t>
            </a:fld>
            <a:endParaRPr lang="zh-CN" altLang="en-US"/>
          </a:p>
        </p:txBody>
      </p:sp>
    </p:spTree>
    <p:extLst>
      <p:ext uri="{BB962C8B-B14F-4D97-AF65-F5344CB8AC3E}">
        <p14:creationId xmlns:p14="http://schemas.microsoft.com/office/powerpoint/2010/main" val="649586407"/>
      </p:ext>
    </p:extLst>
  </p:cSld>
  <p:clrMapOvr>
    <a:masterClrMapping/>
  </p:clrMapOvr>
  <mc:AlternateContent xmlns:mc="http://schemas.openxmlformats.org/markup-compatibility/2006" xmlns:p14="http://schemas.microsoft.com/office/powerpoint/2010/main">
    <mc:Choice Requires="p14">
      <p:transition p14:dur="0" advTm="3000"/>
    </mc:Choice>
    <mc:Fallback xmlns="">
      <p:transition advTm="300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F6F278-ABF0-48CA-ADF0-1D43CCA8A181}" type="datetimeFigureOut">
              <a:rPr lang="zh-CN" altLang="en-US" smtClean="0"/>
              <a:t>2020/5/25</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6799FB-52B8-4698-BECF-01ADD9E846BE}" type="slidenum">
              <a:rPr lang="zh-CN" altLang="en-US" smtClean="0"/>
              <a:t>‹#›</a:t>
            </a:fld>
            <a:endParaRPr lang="zh-CN" altLang="en-US"/>
          </a:p>
        </p:txBody>
      </p:sp>
    </p:spTree>
    <p:extLst>
      <p:ext uri="{BB962C8B-B14F-4D97-AF65-F5344CB8AC3E}">
        <p14:creationId xmlns:p14="http://schemas.microsoft.com/office/powerpoint/2010/main" val="2636820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p14:dur="0" advTm="3000"/>
    </mc:Choice>
    <mc:Fallback xmlns="">
      <p:transition advTm="3000"/>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3" Type="http://schemas.openxmlformats.org/officeDocument/2006/relationships/image" Target="../media/image39.png"/><Relationship Id="rId18" Type="http://schemas.openxmlformats.org/officeDocument/2006/relationships/image" Target="../media/image44.png"/><Relationship Id="rId26" Type="http://schemas.openxmlformats.org/officeDocument/2006/relationships/image" Target="../media/image52.png"/><Relationship Id="rId39" Type="http://schemas.openxmlformats.org/officeDocument/2006/relationships/image" Target="../media/image65.png"/><Relationship Id="rId21" Type="http://schemas.openxmlformats.org/officeDocument/2006/relationships/image" Target="../media/image47.png"/><Relationship Id="rId34" Type="http://schemas.openxmlformats.org/officeDocument/2006/relationships/image" Target="../media/image60.png"/><Relationship Id="rId42" Type="http://schemas.openxmlformats.org/officeDocument/2006/relationships/image" Target="../media/image68.png"/><Relationship Id="rId47" Type="http://schemas.openxmlformats.org/officeDocument/2006/relationships/image" Target="../media/image73.png"/><Relationship Id="rId50" Type="http://schemas.openxmlformats.org/officeDocument/2006/relationships/image" Target="../media/image76.png"/><Relationship Id="rId55" Type="http://schemas.openxmlformats.org/officeDocument/2006/relationships/image" Target="../media/image81.png"/><Relationship Id="rId7" Type="http://schemas.openxmlformats.org/officeDocument/2006/relationships/image" Target="../media/image33.png"/><Relationship Id="rId2" Type="http://schemas.openxmlformats.org/officeDocument/2006/relationships/notesSlide" Target="../notesSlides/notesSlide10.xml"/><Relationship Id="rId16" Type="http://schemas.openxmlformats.org/officeDocument/2006/relationships/image" Target="../media/image42.png"/><Relationship Id="rId29" Type="http://schemas.openxmlformats.org/officeDocument/2006/relationships/image" Target="../media/image55.png"/><Relationship Id="rId11" Type="http://schemas.openxmlformats.org/officeDocument/2006/relationships/image" Target="../media/image37.png"/><Relationship Id="rId24" Type="http://schemas.openxmlformats.org/officeDocument/2006/relationships/image" Target="../media/image50.png"/><Relationship Id="rId32" Type="http://schemas.openxmlformats.org/officeDocument/2006/relationships/image" Target="../media/image58.png"/><Relationship Id="rId37" Type="http://schemas.openxmlformats.org/officeDocument/2006/relationships/image" Target="../media/image63.png"/><Relationship Id="rId40" Type="http://schemas.openxmlformats.org/officeDocument/2006/relationships/image" Target="../media/image66.png"/><Relationship Id="rId45" Type="http://schemas.openxmlformats.org/officeDocument/2006/relationships/image" Target="../media/image71.png"/><Relationship Id="rId53" Type="http://schemas.openxmlformats.org/officeDocument/2006/relationships/image" Target="../media/image79.png"/><Relationship Id="rId58" Type="http://schemas.openxmlformats.org/officeDocument/2006/relationships/image" Target="../media/image84.png"/><Relationship Id="rId5" Type="http://schemas.openxmlformats.org/officeDocument/2006/relationships/image" Target="../media/image31.png"/><Relationship Id="rId19" Type="http://schemas.openxmlformats.org/officeDocument/2006/relationships/image" Target="../media/image45.png"/><Relationship Id="rId4" Type="http://schemas.openxmlformats.org/officeDocument/2006/relationships/image" Target="../media/image30.png"/><Relationship Id="rId9" Type="http://schemas.openxmlformats.org/officeDocument/2006/relationships/image" Target="../media/image35.png"/><Relationship Id="rId14" Type="http://schemas.openxmlformats.org/officeDocument/2006/relationships/image" Target="../media/image40.png"/><Relationship Id="rId22" Type="http://schemas.openxmlformats.org/officeDocument/2006/relationships/image" Target="../media/image48.png"/><Relationship Id="rId27" Type="http://schemas.openxmlformats.org/officeDocument/2006/relationships/image" Target="../media/image53.png"/><Relationship Id="rId30" Type="http://schemas.openxmlformats.org/officeDocument/2006/relationships/image" Target="../media/image56.png"/><Relationship Id="rId35" Type="http://schemas.openxmlformats.org/officeDocument/2006/relationships/image" Target="../media/image61.png"/><Relationship Id="rId43" Type="http://schemas.openxmlformats.org/officeDocument/2006/relationships/image" Target="../media/image69.png"/><Relationship Id="rId48" Type="http://schemas.openxmlformats.org/officeDocument/2006/relationships/image" Target="../media/image74.png"/><Relationship Id="rId56" Type="http://schemas.openxmlformats.org/officeDocument/2006/relationships/image" Target="../media/image82.png"/><Relationship Id="rId8" Type="http://schemas.openxmlformats.org/officeDocument/2006/relationships/image" Target="../media/image34.png"/><Relationship Id="rId51" Type="http://schemas.openxmlformats.org/officeDocument/2006/relationships/image" Target="../media/image77.png"/><Relationship Id="rId3" Type="http://schemas.openxmlformats.org/officeDocument/2006/relationships/image" Target="../media/image1.jpeg"/><Relationship Id="rId12" Type="http://schemas.openxmlformats.org/officeDocument/2006/relationships/image" Target="../media/image38.png"/><Relationship Id="rId17" Type="http://schemas.openxmlformats.org/officeDocument/2006/relationships/image" Target="../media/image43.png"/><Relationship Id="rId25" Type="http://schemas.openxmlformats.org/officeDocument/2006/relationships/image" Target="../media/image51.png"/><Relationship Id="rId33" Type="http://schemas.openxmlformats.org/officeDocument/2006/relationships/image" Target="../media/image59.png"/><Relationship Id="rId38" Type="http://schemas.openxmlformats.org/officeDocument/2006/relationships/image" Target="../media/image64.png"/><Relationship Id="rId46" Type="http://schemas.openxmlformats.org/officeDocument/2006/relationships/image" Target="../media/image72.png"/><Relationship Id="rId20" Type="http://schemas.openxmlformats.org/officeDocument/2006/relationships/image" Target="../media/image46.png"/><Relationship Id="rId41" Type="http://schemas.openxmlformats.org/officeDocument/2006/relationships/image" Target="../media/image67.png"/><Relationship Id="rId54" Type="http://schemas.openxmlformats.org/officeDocument/2006/relationships/image" Target="../media/image80.png"/><Relationship Id="rId1" Type="http://schemas.openxmlformats.org/officeDocument/2006/relationships/slideLayout" Target="../slideLayouts/slideLayout2.xml"/><Relationship Id="rId6" Type="http://schemas.openxmlformats.org/officeDocument/2006/relationships/image" Target="../media/image32.png"/><Relationship Id="rId15" Type="http://schemas.openxmlformats.org/officeDocument/2006/relationships/image" Target="../media/image41.png"/><Relationship Id="rId23" Type="http://schemas.openxmlformats.org/officeDocument/2006/relationships/image" Target="../media/image49.png"/><Relationship Id="rId28" Type="http://schemas.openxmlformats.org/officeDocument/2006/relationships/image" Target="../media/image54.png"/><Relationship Id="rId36" Type="http://schemas.openxmlformats.org/officeDocument/2006/relationships/image" Target="../media/image62.png"/><Relationship Id="rId49" Type="http://schemas.openxmlformats.org/officeDocument/2006/relationships/image" Target="../media/image75.png"/><Relationship Id="rId57" Type="http://schemas.openxmlformats.org/officeDocument/2006/relationships/image" Target="../media/image83.png"/><Relationship Id="rId10" Type="http://schemas.openxmlformats.org/officeDocument/2006/relationships/image" Target="../media/image36.png"/><Relationship Id="rId31" Type="http://schemas.openxmlformats.org/officeDocument/2006/relationships/image" Target="../media/image57.png"/><Relationship Id="rId44" Type="http://schemas.openxmlformats.org/officeDocument/2006/relationships/image" Target="../media/image70.png"/><Relationship Id="rId52" Type="http://schemas.openxmlformats.org/officeDocument/2006/relationships/image" Target="../media/image78.png"/></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85.png"/></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87.png"/><Relationship Id="rId4" Type="http://schemas.openxmlformats.org/officeDocument/2006/relationships/image" Target="../media/image86.png"/></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88.png"/></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90.png"/><Relationship Id="rId4" Type="http://schemas.openxmlformats.org/officeDocument/2006/relationships/image" Target="../media/image89.png"/></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image" Target="../media/image92.png"/><Relationship Id="rId4" Type="http://schemas.openxmlformats.org/officeDocument/2006/relationships/image" Target="../media/image91.png"/></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93.png"/></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e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15.png"/><Relationship Id="rId13" Type="http://schemas.openxmlformats.org/officeDocument/2006/relationships/image" Target="../media/image20.png"/><Relationship Id="rId18" Type="http://schemas.openxmlformats.org/officeDocument/2006/relationships/image" Target="../media/image25.png"/><Relationship Id="rId3" Type="http://schemas.openxmlformats.org/officeDocument/2006/relationships/image" Target="../media/image1.jpeg"/><Relationship Id="rId7" Type="http://schemas.openxmlformats.org/officeDocument/2006/relationships/image" Target="../media/image14.png"/><Relationship Id="rId12" Type="http://schemas.openxmlformats.org/officeDocument/2006/relationships/image" Target="../media/image19.png"/><Relationship Id="rId17" Type="http://schemas.openxmlformats.org/officeDocument/2006/relationships/image" Target="../media/image24.png"/><Relationship Id="rId2" Type="http://schemas.openxmlformats.org/officeDocument/2006/relationships/notesSlide" Target="../notesSlides/notesSlide8.xml"/><Relationship Id="rId16" Type="http://schemas.openxmlformats.org/officeDocument/2006/relationships/image" Target="../media/image23.png"/><Relationship Id="rId1" Type="http://schemas.openxmlformats.org/officeDocument/2006/relationships/slideLayout" Target="../slideLayouts/slideLayout2.xml"/><Relationship Id="rId6" Type="http://schemas.openxmlformats.org/officeDocument/2006/relationships/image" Target="../media/image13.png"/><Relationship Id="rId11" Type="http://schemas.openxmlformats.org/officeDocument/2006/relationships/image" Target="../media/image18.png"/><Relationship Id="rId5" Type="http://schemas.openxmlformats.org/officeDocument/2006/relationships/image" Target="../media/image12.png"/><Relationship Id="rId15" Type="http://schemas.openxmlformats.org/officeDocument/2006/relationships/image" Target="../media/image22.png"/><Relationship Id="rId10" Type="http://schemas.openxmlformats.org/officeDocument/2006/relationships/image" Target="../media/image17.png"/><Relationship Id="rId4" Type="http://schemas.openxmlformats.org/officeDocument/2006/relationships/image" Target="../media/image11.png"/><Relationship Id="rId9" Type="http://schemas.openxmlformats.org/officeDocument/2006/relationships/image" Target="../media/image16.png"/><Relationship Id="rId14" Type="http://schemas.openxmlformats.org/officeDocument/2006/relationships/image" Target="../media/image21.png"/></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29.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28.png"/><Relationship Id="rId5" Type="http://schemas.openxmlformats.org/officeDocument/2006/relationships/image" Target="../media/image27.png"/><Relationship Id="rId4" Type="http://schemas.openxmlformats.org/officeDocument/2006/relationships/image" Target="../media/image2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9984658" y="4866967"/>
            <a:ext cx="1961536" cy="1696064"/>
          </a:xfrm>
          <a:prstGeom prst="rect">
            <a:avLst/>
          </a:prstGeom>
          <a:solidFill>
            <a:srgbClr val="1C48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245805" y="294968"/>
            <a:ext cx="1961536" cy="1696064"/>
          </a:xfrm>
          <a:prstGeom prst="rect">
            <a:avLst/>
          </a:prstGeom>
          <a:solidFill>
            <a:srgbClr val="1C48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245805" y="4866967"/>
            <a:ext cx="1961536" cy="1696064"/>
          </a:xfrm>
          <a:prstGeom prst="rect">
            <a:avLst/>
          </a:prstGeom>
          <a:solidFill>
            <a:srgbClr val="1C48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9984658" y="294968"/>
            <a:ext cx="1961536" cy="1696064"/>
          </a:xfrm>
          <a:prstGeom prst="rect">
            <a:avLst/>
          </a:prstGeom>
          <a:solidFill>
            <a:srgbClr val="1C48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圆角矩形 7"/>
          <p:cNvSpPr/>
          <p:nvPr/>
        </p:nvSpPr>
        <p:spPr>
          <a:xfrm>
            <a:off x="403122" y="405580"/>
            <a:ext cx="11385755" cy="5958349"/>
          </a:xfrm>
          <a:prstGeom prst="roundRect">
            <a:avLst>
              <a:gd name="adj" fmla="val 1568"/>
            </a:avLst>
          </a:prstGeom>
          <a:solidFill>
            <a:schemeClr val="bg1"/>
          </a:solidFill>
          <a:ln>
            <a:noFill/>
          </a:ln>
          <a:effectLst>
            <a:glow rad="228600">
              <a:schemeClr val="tx1">
                <a:alpha val="3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p:nvSpPr>
        <p:spPr>
          <a:xfrm>
            <a:off x="916161" y="2101644"/>
            <a:ext cx="10359676" cy="1569660"/>
          </a:xfrm>
          <a:prstGeom prst="rect">
            <a:avLst/>
          </a:prstGeom>
          <a:noFill/>
        </p:spPr>
        <p:txBody>
          <a:bodyPr wrap="square" rtlCol="0">
            <a:spAutoFit/>
          </a:bodyPr>
          <a:lstStyle/>
          <a:p>
            <a:pPr algn="dist"/>
            <a:r>
              <a:rPr lang="en-US" altLang="zh-CN" sz="4800" dirty="0">
                <a:solidFill>
                  <a:srgbClr val="1C4885"/>
                </a:solidFill>
                <a:latin typeface="Times New Roman" panose="02020603050405020304" pitchFamily="18" charset="0"/>
                <a:ea typeface="FZZhengHeiS-DB-GB" panose="02000000000000000000" pitchFamily="2" charset="0"/>
                <a:cs typeface="Times New Roman" panose="02020603050405020304" pitchFamily="18" charset="0"/>
              </a:rPr>
              <a:t>Evaluate the Robustness of Influence Maximization Against Edge Uncertainty</a:t>
            </a:r>
            <a:endParaRPr lang="zh-CN" altLang="en-US" sz="4800" dirty="0">
              <a:solidFill>
                <a:srgbClr val="1C4885"/>
              </a:solidFill>
              <a:latin typeface="Times New Roman" panose="02020603050405020304" pitchFamily="18" charset="0"/>
              <a:ea typeface="FZZhengHeiS-DB-GB" panose="02000000000000000000" pitchFamily="2" charset="0"/>
              <a:cs typeface="Times New Roman" panose="02020603050405020304" pitchFamily="18" charset="0"/>
            </a:endParaRPr>
          </a:p>
        </p:txBody>
      </p:sp>
      <p:sp>
        <p:nvSpPr>
          <p:cNvPr id="17" name="文本框 16"/>
          <p:cNvSpPr txBox="1"/>
          <p:nvPr/>
        </p:nvSpPr>
        <p:spPr>
          <a:xfrm>
            <a:off x="3631864" y="4497635"/>
            <a:ext cx="4928271" cy="369332"/>
          </a:xfrm>
          <a:prstGeom prst="rect">
            <a:avLst/>
          </a:prstGeom>
          <a:noFill/>
        </p:spPr>
        <p:txBody>
          <a:bodyPr wrap="square" rtlCol="0">
            <a:spAutoFit/>
          </a:bodyPr>
          <a:lstStyle/>
          <a:p>
            <a:pPr algn="just"/>
            <a:r>
              <a:rPr lang="zh-CN" altLang="en-US" dirty="0">
                <a:solidFill>
                  <a:schemeClr val="tx1">
                    <a:lumMod val="85000"/>
                    <a:lumOff val="15000"/>
                  </a:schemeClr>
                </a:solidFill>
                <a:latin typeface="微软雅黑" panose="020B0503020204020204" pitchFamily="34" charset="-122"/>
                <a:ea typeface="微软雅黑" panose="020B0503020204020204" pitchFamily="34" charset="-122"/>
              </a:rPr>
              <a:t>汇报人：严谊凯   汇报时间：</a:t>
            </a:r>
            <a:r>
              <a:rPr lang="en-US" altLang="zh-CN" dirty="0">
                <a:solidFill>
                  <a:schemeClr val="tx1">
                    <a:lumMod val="85000"/>
                    <a:lumOff val="15000"/>
                  </a:schemeClr>
                </a:solidFill>
                <a:latin typeface="微软雅黑" panose="020B0503020204020204" pitchFamily="34" charset="-122"/>
                <a:ea typeface="微软雅黑" panose="020B0503020204020204" pitchFamily="34" charset="-122"/>
              </a:rPr>
              <a:t>2020</a:t>
            </a:r>
            <a:r>
              <a:rPr lang="zh-CN" altLang="en-US" dirty="0">
                <a:solidFill>
                  <a:schemeClr val="tx1">
                    <a:lumMod val="85000"/>
                    <a:lumOff val="15000"/>
                  </a:schemeClr>
                </a:solidFill>
                <a:latin typeface="微软雅黑" panose="020B0503020204020204" pitchFamily="34" charset="-122"/>
                <a:ea typeface="微软雅黑" panose="020B0503020204020204" pitchFamily="34" charset="-122"/>
              </a:rPr>
              <a:t>年</a:t>
            </a:r>
            <a:r>
              <a:rPr lang="en-US" altLang="zh-CN" dirty="0">
                <a:solidFill>
                  <a:schemeClr val="tx1">
                    <a:lumMod val="85000"/>
                    <a:lumOff val="15000"/>
                  </a:schemeClr>
                </a:solidFill>
                <a:latin typeface="微软雅黑" panose="020B0503020204020204" pitchFamily="34" charset="-122"/>
                <a:ea typeface="微软雅黑" panose="020B0503020204020204" pitchFamily="34" charset="-122"/>
              </a:rPr>
              <a:t>05</a:t>
            </a:r>
            <a:r>
              <a:rPr lang="zh-CN" altLang="en-US" dirty="0">
                <a:solidFill>
                  <a:schemeClr val="tx1">
                    <a:lumMod val="85000"/>
                    <a:lumOff val="15000"/>
                  </a:schemeClr>
                </a:solidFill>
                <a:latin typeface="微软雅黑" panose="020B0503020204020204" pitchFamily="34" charset="-122"/>
                <a:ea typeface="微软雅黑" panose="020B0503020204020204" pitchFamily="34" charset="-122"/>
              </a:rPr>
              <a:t>月</a:t>
            </a:r>
            <a:r>
              <a:rPr lang="en-US" altLang="zh-CN" dirty="0">
                <a:solidFill>
                  <a:schemeClr val="tx1">
                    <a:lumMod val="85000"/>
                    <a:lumOff val="15000"/>
                  </a:schemeClr>
                </a:solidFill>
                <a:latin typeface="微软雅黑" panose="020B0503020204020204" pitchFamily="34" charset="-122"/>
                <a:ea typeface="微软雅黑" panose="020B0503020204020204" pitchFamily="34" charset="-122"/>
              </a:rPr>
              <a:t>25</a:t>
            </a:r>
            <a:r>
              <a:rPr lang="zh-CN" altLang="en-US" dirty="0">
                <a:solidFill>
                  <a:schemeClr val="tx1">
                    <a:lumMod val="85000"/>
                    <a:lumOff val="15000"/>
                  </a:schemeClr>
                </a:solidFill>
                <a:latin typeface="微软雅黑" panose="020B0503020204020204" pitchFamily="34" charset="-122"/>
                <a:ea typeface="微软雅黑" panose="020B0503020204020204" pitchFamily="34" charset="-122"/>
              </a:rPr>
              <a:t>日</a:t>
            </a:r>
          </a:p>
        </p:txBody>
      </p:sp>
      <p:pic>
        <p:nvPicPr>
          <p:cNvPr id="19" name="图片 1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57385" y="734960"/>
            <a:ext cx="816082" cy="816080"/>
          </a:xfrm>
          <a:prstGeom prst="rect">
            <a:avLst/>
          </a:prstGeom>
        </p:spPr>
      </p:pic>
    </p:spTree>
    <p:extLst>
      <p:ext uri="{BB962C8B-B14F-4D97-AF65-F5344CB8AC3E}">
        <p14:creationId xmlns:p14="http://schemas.microsoft.com/office/powerpoint/2010/main" val="344028055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直接连接符 5"/>
          <p:cNvCxnSpPr/>
          <p:nvPr/>
        </p:nvCxnSpPr>
        <p:spPr>
          <a:xfrm>
            <a:off x="796413" y="457203"/>
            <a:ext cx="0" cy="632244"/>
          </a:xfrm>
          <a:prstGeom prst="line">
            <a:avLst/>
          </a:prstGeom>
          <a:ln w="76200">
            <a:solidFill>
              <a:srgbClr val="1C4885"/>
            </a:solidFill>
          </a:ln>
        </p:spPr>
        <p:style>
          <a:lnRef idx="1">
            <a:schemeClr val="accent1"/>
          </a:lnRef>
          <a:fillRef idx="0">
            <a:schemeClr val="accent1"/>
          </a:fillRef>
          <a:effectRef idx="0">
            <a:schemeClr val="accent1"/>
          </a:effectRef>
          <a:fontRef idx="minor">
            <a:schemeClr val="tx1"/>
          </a:fontRef>
        </p:style>
      </p:cxnSp>
      <p:pic>
        <p:nvPicPr>
          <p:cNvPr id="7" name="图片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85985" y="332359"/>
            <a:ext cx="816082" cy="816080"/>
          </a:xfrm>
          <a:prstGeom prst="rect">
            <a:avLst/>
          </a:prstGeom>
        </p:spPr>
      </p:pic>
      <p:sp>
        <p:nvSpPr>
          <p:cNvPr id="27" name="文本框 26">
            <a:extLst>
              <a:ext uri="{FF2B5EF4-FFF2-40B4-BE49-F238E27FC236}">
                <a16:creationId xmlns:a16="http://schemas.microsoft.com/office/drawing/2014/main" id="{1D946CCD-2B92-4028-A398-AFBE8C8AACA4}"/>
              </a:ext>
            </a:extLst>
          </p:cNvPr>
          <p:cNvSpPr txBox="1"/>
          <p:nvPr/>
        </p:nvSpPr>
        <p:spPr>
          <a:xfrm>
            <a:off x="891541" y="478789"/>
            <a:ext cx="6069920" cy="523220"/>
          </a:xfrm>
          <a:prstGeom prst="rect">
            <a:avLst/>
          </a:prstGeom>
          <a:noFill/>
        </p:spPr>
        <p:txBody>
          <a:bodyPr wrap="square" rtlCol="0">
            <a:spAutoFit/>
          </a:bodyPr>
          <a:lstStyle/>
          <a:p>
            <a:r>
              <a:rPr lang="en-US" altLang="zh-CN" sz="2800" b="1" dirty="0">
                <a:solidFill>
                  <a:schemeClr val="tx1">
                    <a:lumMod val="85000"/>
                    <a:lumOff val="15000"/>
                  </a:schemeClr>
                </a:solidFill>
                <a:latin typeface="Times New Roman" panose="02020603050405020304" pitchFamily="18" charset="0"/>
                <a:ea typeface="FZZhengHeiS-DB-GB" panose="02000000000000000000" pitchFamily="2" charset="0"/>
                <a:cs typeface="Times New Roman" panose="02020603050405020304" pitchFamily="18" charset="0"/>
              </a:rPr>
              <a:t>Greedy Algorithm and Submodularity</a:t>
            </a:r>
            <a:endParaRPr lang="zh-CN" altLang="en-US" sz="2800" b="1" dirty="0">
              <a:solidFill>
                <a:schemeClr val="tx1">
                  <a:lumMod val="85000"/>
                  <a:lumOff val="15000"/>
                </a:schemeClr>
              </a:solidFill>
              <a:latin typeface="Times New Roman" panose="02020603050405020304" pitchFamily="18" charset="0"/>
              <a:ea typeface="FZZhengHeiS-DB-GB" panose="02000000000000000000" pitchFamily="2"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3" name="文本框 2">
                <a:extLst>
                  <a:ext uri="{FF2B5EF4-FFF2-40B4-BE49-F238E27FC236}">
                    <a16:creationId xmlns:a16="http://schemas.microsoft.com/office/drawing/2014/main" id="{644542FF-033C-454A-A2EB-6FF65AA80036}"/>
                  </a:ext>
                </a:extLst>
              </p:cNvPr>
              <p:cNvSpPr txBox="1"/>
              <p:nvPr/>
            </p:nvSpPr>
            <p:spPr>
              <a:xfrm>
                <a:off x="4412531" y="1167658"/>
                <a:ext cx="6957374" cy="1200329"/>
              </a:xfrm>
              <a:prstGeom prst="rect">
                <a:avLst/>
              </a:prstGeom>
              <a:noFill/>
            </p:spPr>
            <p:txBody>
              <a:bodyPr wrap="square" rtlCol="0">
                <a:spAutoFit/>
              </a:bodyPr>
              <a:lstStyle/>
              <a:p>
                <a:pPr marL="342900" indent="-342900">
                  <a:buFont typeface="Arial" panose="020B0604020202020204" pitchFamily="34" charset="0"/>
                  <a:buChar char="•"/>
                </a:pPr>
                <a:r>
                  <a:rPr lang="en-US" altLang="zh-CN" sz="2400" b="1" dirty="0">
                    <a:latin typeface="Times New Roman" panose="02020603050405020304" pitchFamily="18" charset="0"/>
                    <a:cs typeface="Times New Roman" panose="02020603050405020304" pitchFamily="18" charset="0"/>
                  </a:rPr>
                  <a:t>Objective function under LT is submodular</a:t>
                </a:r>
                <a:endParaRPr lang="en-US" altLang="zh-CN" sz="2400" dirty="0">
                  <a:latin typeface="Times New Roman" panose="02020603050405020304" pitchFamily="18" charset="0"/>
                  <a:cs typeface="Times New Roman" panose="02020603050405020304" pitchFamily="18" charset="0"/>
                </a:endParaRPr>
              </a:p>
              <a:p>
                <a:pPr marL="800100" lvl="1" indent="-342900">
                  <a:buFont typeface="Arial" panose="020B0604020202020204" pitchFamily="34" charset="0"/>
                  <a:buChar char="•"/>
                </a:pPr>
                <a:r>
                  <a:rPr lang="en-US" altLang="zh-CN" sz="2400" dirty="0">
                    <a:latin typeface="Times New Roman" panose="02020603050405020304" pitchFamily="18" charset="0"/>
                    <a:cs typeface="Times New Roman" panose="02020603050405020304" pitchFamily="18" charset="0"/>
                  </a:rPr>
                  <a:t>At most one path to </a:t>
                </a:r>
                <a14:m>
                  <m:oMath xmlns:m="http://schemas.openxmlformats.org/officeDocument/2006/math">
                    <m:sSub>
                      <m:sSubPr>
                        <m:ctrlPr>
                          <a:rPr lang="en-US" altLang="zh-CN" sz="2400" b="0" i="1" smtClean="0">
                            <a:latin typeface="Cambria Math" panose="02040503050406030204" pitchFamily="18" charset="0"/>
                            <a:cs typeface="Times New Roman" panose="02020603050405020304" pitchFamily="18" charset="0"/>
                          </a:rPr>
                        </m:ctrlPr>
                      </m:sSubPr>
                      <m:e>
                        <m:r>
                          <a:rPr lang="en-US" altLang="zh-CN" sz="2400" b="0" i="1" smtClean="0">
                            <a:latin typeface="Cambria Math" panose="02040503050406030204" pitchFamily="18" charset="0"/>
                            <a:cs typeface="Times New Roman" panose="02020603050405020304" pitchFamily="18" charset="0"/>
                          </a:rPr>
                          <m:t>𝑢</m:t>
                        </m:r>
                      </m:e>
                      <m:sub>
                        <m:r>
                          <a:rPr lang="en-US" altLang="zh-CN" sz="2400" b="0" i="1" smtClean="0">
                            <a:latin typeface="Cambria Math" panose="02040503050406030204" pitchFamily="18" charset="0"/>
                            <a:cs typeface="Times New Roman" panose="02020603050405020304" pitchFamily="18" charset="0"/>
                          </a:rPr>
                          <m:t>4</m:t>
                        </m:r>
                      </m:sub>
                    </m:sSub>
                  </m:oMath>
                </a14:m>
                <a:r>
                  <a:rPr lang="en-US" altLang="zh-CN" sz="2400" dirty="0">
                    <a:latin typeface="Times New Roman" panose="02020603050405020304" pitchFamily="18" charset="0"/>
                    <a:cs typeface="Times New Roman" panose="02020603050405020304" pitchFamily="18" charset="0"/>
                  </a:rPr>
                  <a:t> in the live-edge graph</a:t>
                </a:r>
              </a:p>
              <a:p>
                <a:pPr marL="800100" lvl="1" indent="-342900">
                  <a:buFont typeface="Arial" panose="020B0604020202020204" pitchFamily="34" charset="0"/>
                  <a:buChar char="•"/>
                </a:pPr>
                <a:r>
                  <a:rPr lang="en-US" altLang="zh-CN" sz="2400" dirty="0">
                    <a:latin typeface="Times New Roman" panose="02020603050405020304" pitchFamily="18" charset="0"/>
                    <a:cs typeface="Times New Roman" panose="02020603050405020304" pitchFamily="18" charset="0"/>
                  </a:rPr>
                  <a:t>Prove Submodularity case by case</a:t>
                </a:r>
              </a:p>
            </p:txBody>
          </p:sp>
        </mc:Choice>
        <mc:Fallback xmlns="">
          <p:sp>
            <p:nvSpPr>
              <p:cNvPr id="3" name="文本框 2">
                <a:extLst>
                  <a:ext uri="{FF2B5EF4-FFF2-40B4-BE49-F238E27FC236}">
                    <a16:creationId xmlns:a16="http://schemas.microsoft.com/office/drawing/2014/main" id="{644542FF-033C-454A-A2EB-6FF65AA80036}"/>
                  </a:ext>
                </a:extLst>
              </p:cNvPr>
              <p:cNvSpPr txBox="1">
                <a:spLocks noRot="1" noChangeAspect="1" noMove="1" noResize="1" noEditPoints="1" noAdjustHandles="1" noChangeArrowheads="1" noChangeShapeType="1" noTextEdit="1"/>
              </p:cNvSpPr>
              <p:nvPr/>
            </p:nvSpPr>
            <p:spPr>
              <a:xfrm>
                <a:off x="4412531" y="1167658"/>
                <a:ext cx="6957374" cy="1200329"/>
              </a:xfrm>
              <a:prstGeom prst="rect">
                <a:avLst/>
              </a:prstGeom>
              <a:blipFill>
                <a:blip r:embed="rId4"/>
                <a:stretch>
                  <a:fillRect l="-1227" t="-4082" b="-11224"/>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1" name="椭圆 10">
                <a:extLst>
                  <a:ext uri="{FF2B5EF4-FFF2-40B4-BE49-F238E27FC236}">
                    <a16:creationId xmlns:a16="http://schemas.microsoft.com/office/drawing/2014/main" id="{3DB0B4E8-3342-49CC-90C2-34D84D6FC903}"/>
                  </a:ext>
                </a:extLst>
              </p:cNvPr>
              <p:cNvSpPr/>
              <p:nvPr/>
            </p:nvSpPr>
            <p:spPr>
              <a:xfrm>
                <a:off x="1313401" y="1149167"/>
                <a:ext cx="516835" cy="506896"/>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US" altLang="zh-CN" b="0" i="1" smtClean="0">
                              <a:solidFill>
                                <a:schemeClr val="tx1"/>
                              </a:solidFill>
                              <a:latin typeface="Cambria Math" panose="02040503050406030204" pitchFamily="18" charset="0"/>
                            </a:rPr>
                          </m:ctrlPr>
                        </m:sSubPr>
                        <m:e>
                          <m:r>
                            <a:rPr lang="en-US" altLang="zh-CN" b="0" i="1" smtClean="0">
                              <a:solidFill>
                                <a:schemeClr val="tx1"/>
                              </a:solidFill>
                              <a:latin typeface="Cambria Math" panose="02040503050406030204" pitchFamily="18" charset="0"/>
                            </a:rPr>
                            <m:t>𝑠</m:t>
                          </m:r>
                        </m:e>
                        <m:sub>
                          <m:r>
                            <a:rPr lang="en-US" altLang="zh-CN" b="0" i="1" smtClean="0">
                              <a:solidFill>
                                <a:schemeClr val="tx1"/>
                              </a:solidFill>
                              <a:latin typeface="Cambria Math" panose="02040503050406030204" pitchFamily="18" charset="0"/>
                            </a:rPr>
                            <m:t>1</m:t>
                          </m:r>
                        </m:sub>
                      </m:sSub>
                    </m:oMath>
                  </m:oMathPara>
                </a14:m>
                <a:endParaRPr lang="zh-CN" altLang="en-US" dirty="0">
                  <a:solidFill>
                    <a:schemeClr val="tx1"/>
                  </a:solidFill>
                </a:endParaRPr>
              </a:p>
            </p:txBody>
          </p:sp>
        </mc:Choice>
        <mc:Fallback xmlns="">
          <p:sp>
            <p:nvSpPr>
              <p:cNvPr id="11" name="椭圆 10">
                <a:extLst>
                  <a:ext uri="{FF2B5EF4-FFF2-40B4-BE49-F238E27FC236}">
                    <a16:creationId xmlns:a16="http://schemas.microsoft.com/office/drawing/2014/main" id="{3DB0B4E8-3342-49CC-90C2-34D84D6FC903}"/>
                  </a:ext>
                </a:extLst>
              </p:cNvPr>
              <p:cNvSpPr>
                <a:spLocks noRot="1" noChangeAspect="1" noMove="1" noResize="1" noEditPoints="1" noAdjustHandles="1" noChangeArrowheads="1" noChangeShapeType="1" noTextEdit="1"/>
              </p:cNvSpPr>
              <p:nvPr/>
            </p:nvSpPr>
            <p:spPr>
              <a:xfrm>
                <a:off x="1313401" y="1149167"/>
                <a:ext cx="516835" cy="506896"/>
              </a:xfrm>
              <a:prstGeom prst="ellipse">
                <a:avLst/>
              </a:prstGeom>
              <a:blipFill>
                <a:blip r:embed="rId5"/>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2" name="椭圆 11">
                <a:extLst>
                  <a:ext uri="{FF2B5EF4-FFF2-40B4-BE49-F238E27FC236}">
                    <a16:creationId xmlns:a16="http://schemas.microsoft.com/office/drawing/2014/main" id="{53643189-AC9E-444F-A3F7-A337BD77A9E2}"/>
                  </a:ext>
                </a:extLst>
              </p:cNvPr>
              <p:cNvSpPr/>
              <p:nvPr/>
            </p:nvSpPr>
            <p:spPr>
              <a:xfrm>
                <a:off x="1313400" y="2101666"/>
                <a:ext cx="516835" cy="506896"/>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US" altLang="zh-CN" b="0" i="1" smtClean="0">
                              <a:solidFill>
                                <a:schemeClr val="tx1"/>
                              </a:solidFill>
                              <a:latin typeface="Cambria Math" panose="02040503050406030204" pitchFamily="18" charset="0"/>
                            </a:rPr>
                          </m:ctrlPr>
                        </m:sSubPr>
                        <m:e>
                          <m:r>
                            <a:rPr lang="en-US" altLang="zh-CN" b="0" i="1" smtClean="0">
                              <a:solidFill>
                                <a:schemeClr val="tx1"/>
                              </a:solidFill>
                              <a:latin typeface="Cambria Math" panose="02040503050406030204" pitchFamily="18" charset="0"/>
                            </a:rPr>
                            <m:t>𝑠</m:t>
                          </m:r>
                        </m:e>
                        <m:sub>
                          <m:r>
                            <a:rPr lang="en-US" altLang="zh-CN" b="0" i="1" smtClean="0">
                              <a:solidFill>
                                <a:schemeClr val="tx1"/>
                              </a:solidFill>
                              <a:latin typeface="Cambria Math" panose="02040503050406030204" pitchFamily="18" charset="0"/>
                            </a:rPr>
                            <m:t>2</m:t>
                          </m:r>
                        </m:sub>
                      </m:sSub>
                    </m:oMath>
                  </m:oMathPara>
                </a14:m>
                <a:endParaRPr lang="zh-CN" altLang="en-US" dirty="0">
                  <a:solidFill>
                    <a:schemeClr val="tx1"/>
                  </a:solidFill>
                </a:endParaRPr>
              </a:p>
            </p:txBody>
          </p:sp>
        </mc:Choice>
        <mc:Fallback xmlns="">
          <p:sp>
            <p:nvSpPr>
              <p:cNvPr id="12" name="椭圆 11">
                <a:extLst>
                  <a:ext uri="{FF2B5EF4-FFF2-40B4-BE49-F238E27FC236}">
                    <a16:creationId xmlns:a16="http://schemas.microsoft.com/office/drawing/2014/main" id="{53643189-AC9E-444F-A3F7-A337BD77A9E2}"/>
                  </a:ext>
                </a:extLst>
              </p:cNvPr>
              <p:cNvSpPr>
                <a:spLocks noRot="1" noChangeAspect="1" noMove="1" noResize="1" noEditPoints="1" noAdjustHandles="1" noChangeArrowheads="1" noChangeShapeType="1" noTextEdit="1"/>
              </p:cNvSpPr>
              <p:nvPr/>
            </p:nvSpPr>
            <p:spPr>
              <a:xfrm>
                <a:off x="1313400" y="2101666"/>
                <a:ext cx="516835" cy="506896"/>
              </a:xfrm>
              <a:prstGeom prst="ellipse">
                <a:avLst/>
              </a:prstGeom>
              <a:blipFill>
                <a:blip r:embed="rId6"/>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3" name="椭圆 12">
                <a:extLst>
                  <a:ext uri="{FF2B5EF4-FFF2-40B4-BE49-F238E27FC236}">
                    <a16:creationId xmlns:a16="http://schemas.microsoft.com/office/drawing/2014/main" id="{C87168A4-BEEC-49BA-99D6-010EC3CD324B}"/>
                  </a:ext>
                </a:extLst>
              </p:cNvPr>
              <p:cNvSpPr/>
              <p:nvPr/>
            </p:nvSpPr>
            <p:spPr>
              <a:xfrm>
                <a:off x="2456400" y="1149167"/>
                <a:ext cx="516835" cy="506896"/>
              </a:xfrm>
              <a:prstGeom prst="ellips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US" altLang="zh-CN" b="0" i="1" smtClean="0">
                              <a:solidFill>
                                <a:schemeClr val="tx1"/>
                              </a:solidFill>
                              <a:latin typeface="Cambria Math" panose="02040503050406030204" pitchFamily="18" charset="0"/>
                            </a:rPr>
                          </m:ctrlPr>
                        </m:sSubPr>
                        <m:e>
                          <m:r>
                            <a:rPr lang="en-US" altLang="zh-CN" b="0" i="1" smtClean="0">
                              <a:solidFill>
                                <a:schemeClr val="tx1"/>
                              </a:solidFill>
                              <a:latin typeface="Cambria Math" panose="02040503050406030204" pitchFamily="18" charset="0"/>
                            </a:rPr>
                            <m:t>𝑢</m:t>
                          </m:r>
                        </m:e>
                        <m:sub>
                          <m:r>
                            <a:rPr lang="en-US" altLang="zh-CN" b="0" i="1" smtClean="0">
                              <a:solidFill>
                                <a:schemeClr val="tx1"/>
                              </a:solidFill>
                              <a:latin typeface="Cambria Math" panose="02040503050406030204" pitchFamily="18" charset="0"/>
                            </a:rPr>
                            <m:t>1</m:t>
                          </m:r>
                        </m:sub>
                      </m:sSub>
                    </m:oMath>
                  </m:oMathPara>
                </a14:m>
                <a:endParaRPr lang="zh-CN" altLang="en-US" dirty="0">
                  <a:solidFill>
                    <a:schemeClr val="tx1"/>
                  </a:solidFill>
                </a:endParaRPr>
              </a:p>
            </p:txBody>
          </p:sp>
        </mc:Choice>
        <mc:Fallback xmlns="">
          <p:sp>
            <p:nvSpPr>
              <p:cNvPr id="13" name="椭圆 12">
                <a:extLst>
                  <a:ext uri="{FF2B5EF4-FFF2-40B4-BE49-F238E27FC236}">
                    <a16:creationId xmlns:a16="http://schemas.microsoft.com/office/drawing/2014/main" id="{C87168A4-BEEC-49BA-99D6-010EC3CD324B}"/>
                  </a:ext>
                </a:extLst>
              </p:cNvPr>
              <p:cNvSpPr>
                <a:spLocks noRot="1" noChangeAspect="1" noMove="1" noResize="1" noEditPoints="1" noAdjustHandles="1" noChangeArrowheads="1" noChangeShapeType="1" noTextEdit="1"/>
              </p:cNvSpPr>
              <p:nvPr/>
            </p:nvSpPr>
            <p:spPr>
              <a:xfrm>
                <a:off x="2456400" y="1149167"/>
                <a:ext cx="516835" cy="506896"/>
              </a:xfrm>
              <a:prstGeom prst="ellipse">
                <a:avLst/>
              </a:prstGeom>
              <a:blipFill>
                <a:blip r:embed="rId7"/>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4" name="椭圆 13">
                <a:extLst>
                  <a:ext uri="{FF2B5EF4-FFF2-40B4-BE49-F238E27FC236}">
                    <a16:creationId xmlns:a16="http://schemas.microsoft.com/office/drawing/2014/main" id="{DD050651-4C59-44F4-A1E6-B26051DD2DCF}"/>
                  </a:ext>
                </a:extLst>
              </p:cNvPr>
              <p:cNvSpPr/>
              <p:nvPr/>
            </p:nvSpPr>
            <p:spPr>
              <a:xfrm>
                <a:off x="2456399" y="2101666"/>
                <a:ext cx="516835" cy="506896"/>
              </a:xfrm>
              <a:prstGeom prst="ellips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US" altLang="zh-CN" b="0" i="1" smtClean="0">
                              <a:solidFill>
                                <a:schemeClr val="tx1"/>
                              </a:solidFill>
                              <a:latin typeface="Cambria Math" panose="02040503050406030204" pitchFamily="18" charset="0"/>
                            </a:rPr>
                          </m:ctrlPr>
                        </m:sSubPr>
                        <m:e>
                          <m:r>
                            <a:rPr lang="en-US" altLang="zh-CN" b="0" i="1" smtClean="0">
                              <a:solidFill>
                                <a:schemeClr val="tx1"/>
                              </a:solidFill>
                              <a:latin typeface="Cambria Math" panose="02040503050406030204" pitchFamily="18" charset="0"/>
                            </a:rPr>
                            <m:t>𝑢</m:t>
                          </m:r>
                        </m:e>
                        <m:sub>
                          <m:r>
                            <a:rPr lang="en-US" altLang="zh-CN" b="0" i="1" smtClean="0">
                              <a:solidFill>
                                <a:schemeClr val="tx1"/>
                              </a:solidFill>
                              <a:latin typeface="Cambria Math" panose="02040503050406030204" pitchFamily="18" charset="0"/>
                            </a:rPr>
                            <m:t>3</m:t>
                          </m:r>
                        </m:sub>
                      </m:sSub>
                    </m:oMath>
                  </m:oMathPara>
                </a14:m>
                <a:endParaRPr lang="zh-CN" altLang="en-US" dirty="0">
                  <a:solidFill>
                    <a:schemeClr val="tx1"/>
                  </a:solidFill>
                </a:endParaRPr>
              </a:p>
            </p:txBody>
          </p:sp>
        </mc:Choice>
        <mc:Fallback xmlns="">
          <p:sp>
            <p:nvSpPr>
              <p:cNvPr id="14" name="椭圆 13">
                <a:extLst>
                  <a:ext uri="{FF2B5EF4-FFF2-40B4-BE49-F238E27FC236}">
                    <a16:creationId xmlns:a16="http://schemas.microsoft.com/office/drawing/2014/main" id="{DD050651-4C59-44F4-A1E6-B26051DD2DCF}"/>
                  </a:ext>
                </a:extLst>
              </p:cNvPr>
              <p:cNvSpPr>
                <a:spLocks noRot="1" noChangeAspect="1" noMove="1" noResize="1" noEditPoints="1" noAdjustHandles="1" noChangeArrowheads="1" noChangeShapeType="1" noTextEdit="1"/>
              </p:cNvSpPr>
              <p:nvPr/>
            </p:nvSpPr>
            <p:spPr>
              <a:xfrm>
                <a:off x="2456399" y="2101666"/>
                <a:ext cx="516835" cy="506896"/>
              </a:xfrm>
              <a:prstGeom prst="ellipse">
                <a:avLst/>
              </a:prstGeom>
              <a:blipFill>
                <a:blip r:embed="rId8"/>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5" name="椭圆 14">
                <a:extLst>
                  <a:ext uri="{FF2B5EF4-FFF2-40B4-BE49-F238E27FC236}">
                    <a16:creationId xmlns:a16="http://schemas.microsoft.com/office/drawing/2014/main" id="{34465E3B-ECF1-4BB9-B4B8-97144606AB94}"/>
                  </a:ext>
                </a:extLst>
              </p:cNvPr>
              <p:cNvSpPr/>
              <p:nvPr/>
            </p:nvSpPr>
            <p:spPr>
              <a:xfrm>
                <a:off x="3599399" y="1149167"/>
                <a:ext cx="516835" cy="506896"/>
              </a:xfrm>
              <a:prstGeom prst="ellips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US" altLang="zh-CN" b="0" i="1" smtClean="0">
                              <a:solidFill>
                                <a:schemeClr val="tx1"/>
                              </a:solidFill>
                              <a:latin typeface="Cambria Math" panose="02040503050406030204" pitchFamily="18" charset="0"/>
                            </a:rPr>
                          </m:ctrlPr>
                        </m:sSubPr>
                        <m:e>
                          <m:r>
                            <a:rPr lang="en-US" altLang="zh-CN" b="0" i="1" smtClean="0">
                              <a:solidFill>
                                <a:schemeClr val="tx1"/>
                              </a:solidFill>
                              <a:latin typeface="Cambria Math" panose="02040503050406030204" pitchFamily="18" charset="0"/>
                            </a:rPr>
                            <m:t>𝑢</m:t>
                          </m:r>
                        </m:e>
                        <m:sub>
                          <m:r>
                            <a:rPr lang="en-US" altLang="zh-CN" b="0" i="1" smtClean="0">
                              <a:solidFill>
                                <a:schemeClr val="tx1"/>
                              </a:solidFill>
                              <a:latin typeface="Cambria Math" panose="02040503050406030204" pitchFamily="18" charset="0"/>
                            </a:rPr>
                            <m:t>2</m:t>
                          </m:r>
                        </m:sub>
                      </m:sSub>
                    </m:oMath>
                  </m:oMathPara>
                </a14:m>
                <a:endParaRPr lang="zh-CN" altLang="en-US" dirty="0">
                  <a:solidFill>
                    <a:schemeClr val="tx1"/>
                  </a:solidFill>
                </a:endParaRPr>
              </a:p>
            </p:txBody>
          </p:sp>
        </mc:Choice>
        <mc:Fallback xmlns="">
          <p:sp>
            <p:nvSpPr>
              <p:cNvPr id="15" name="椭圆 14">
                <a:extLst>
                  <a:ext uri="{FF2B5EF4-FFF2-40B4-BE49-F238E27FC236}">
                    <a16:creationId xmlns:a16="http://schemas.microsoft.com/office/drawing/2014/main" id="{34465E3B-ECF1-4BB9-B4B8-97144606AB94}"/>
                  </a:ext>
                </a:extLst>
              </p:cNvPr>
              <p:cNvSpPr>
                <a:spLocks noRot="1" noChangeAspect="1" noMove="1" noResize="1" noEditPoints="1" noAdjustHandles="1" noChangeArrowheads="1" noChangeShapeType="1" noTextEdit="1"/>
              </p:cNvSpPr>
              <p:nvPr/>
            </p:nvSpPr>
            <p:spPr>
              <a:xfrm>
                <a:off x="3599399" y="1149167"/>
                <a:ext cx="516835" cy="506896"/>
              </a:xfrm>
              <a:prstGeom prst="ellipse">
                <a:avLst/>
              </a:prstGeom>
              <a:blipFill>
                <a:blip r:embed="rId9"/>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6" name="椭圆 15">
                <a:extLst>
                  <a:ext uri="{FF2B5EF4-FFF2-40B4-BE49-F238E27FC236}">
                    <a16:creationId xmlns:a16="http://schemas.microsoft.com/office/drawing/2014/main" id="{86E7F07B-6744-4BEF-97B5-24BDDD06A905}"/>
                  </a:ext>
                </a:extLst>
              </p:cNvPr>
              <p:cNvSpPr/>
              <p:nvPr/>
            </p:nvSpPr>
            <p:spPr>
              <a:xfrm>
                <a:off x="3599398" y="2101666"/>
                <a:ext cx="516835" cy="506896"/>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US" altLang="zh-CN" b="0" i="1" smtClean="0">
                              <a:solidFill>
                                <a:schemeClr val="tx1"/>
                              </a:solidFill>
                              <a:latin typeface="Cambria Math" panose="02040503050406030204" pitchFamily="18" charset="0"/>
                            </a:rPr>
                          </m:ctrlPr>
                        </m:sSubPr>
                        <m:e>
                          <m:r>
                            <a:rPr lang="en-US" altLang="zh-CN" b="0" i="1" smtClean="0">
                              <a:solidFill>
                                <a:schemeClr val="tx1"/>
                              </a:solidFill>
                              <a:latin typeface="Cambria Math" panose="02040503050406030204" pitchFamily="18" charset="0"/>
                            </a:rPr>
                            <m:t>𝑢</m:t>
                          </m:r>
                        </m:e>
                        <m:sub>
                          <m:r>
                            <a:rPr lang="en-US" altLang="zh-CN" b="0" i="1" smtClean="0">
                              <a:solidFill>
                                <a:schemeClr val="tx1"/>
                              </a:solidFill>
                              <a:latin typeface="Cambria Math" panose="02040503050406030204" pitchFamily="18" charset="0"/>
                            </a:rPr>
                            <m:t>4</m:t>
                          </m:r>
                        </m:sub>
                      </m:sSub>
                    </m:oMath>
                  </m:oMathPara>
                </a14:m>
                <a:endParaRPr lang="zh-CN" altLang="en-US" dirty="0">
                  <a:solidFill>
                    <a:schemeClr val="tx1"/>
                  </a:solidFill>
                </a:endParaRPr>
              </a:p>
            </p:txBody>
          </p:sp>
        </mc:Choice>
        <mc:Fallback xmlns="">
          <p:sp>
            <p:nvSpPr>
              <p:cNvPr id="16" name="椭圆 15">
                <a:extLst>
                  <a:ext uri="{FF2B5EF4-FFF2-40B4-BE49-F238E27FC236}">
                    <a16:creationId xmlns:a16="http://schemas.microsoft.com/office/drawing/2014/main" id="{86E7F07B-6744-4BEF-97B5-24BDDD06A905}"/>
                  </a:ext>
                </a:extLst>
              </p:cNvPr>
              <p:cNvSpPr>
                <a:spLocks noRot="1" noChangeAspect="1" noMove="1" noResize="1" noEditPoints="1" noAdjustHandles="1" noChangeArrowheads="1" noChangeShapeType="1" noTextEdit="1"/>
              </p:cNvSpPr>
              <p:nvPr/>
            </p:nvSpPr>
            <p:spPr>
              <a:xfrm>
                <a:off x="3599398" y="2101666"/>
                <a:ext cx="516835" cy="506896"/>
              </a:xfrm>
              <a:prstGeom prst="ellipse">
                <a:avLst/>
              </a:prstGeom>
              <a:blipFill>
                <a:blip r:embed="rId10"/>
                <a:stretch>
                  <a:fillRect/>
                </a:stretch>
              </a:blipFill>
            </p:spPr>
            <p:txBody>
              <a:bodyPr/>
              <a:lstStyle/>
              <a:p>
                <a:r>
                  <a:rPr lang="zh-CN" altLang="en-US">
                    <a:noFill/>
                  </a:rPr>
                  <a:t> </a:t>
                </a:r>
              </a:p>
            </p:txBody>
          </p:sp>
        </mc:Fallback>
      </mc:AlternateContent>
      <p:cxnSp>
        <p:nvCxnSpPr>
          <p:cNvPr id="17" name="直接箭头连接符 16">
            <a:extLst>
              <a:ext uri="{FF2B5EF4-FFF2-40B4-BE49-F238E27FC236}">
                <a16:creationId xmlns:a16="http://schemas.microsoft.com/office/drawing/2014/main" id="{3E76D3E0-81A4-40F8-871C-3B5D041D74F1}"/>
              </a:ext>
            </a:extLst>
          </p:cNvPr>
          <p:cNvCxnSpPr>
            <a:cxnSpLocks/>
            <a:stCxn id="11" idx="6"/>
            <a:endCxn id="13" idx="2"/>
          </p:cNvCxnSpPr>
          <p:nvPr/>
        </p:nvCxnSpPr>
        <p:spPr>
          <a:xfrm>
            <a:off x="1830236" y="1402615"/>
            <a:ext cx="626164"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8" name="直接箭头连接符 17">
            <a:extLst>
              <a:ext uri="{FF2B5EF4-FFF2-40B4-BE49-F238E27FC236}">
                <a16:creationId xmlns:a16="http://schemas.microsoft.com/office/drawing/2014/main" id="{77E9DAAB-8C98-4D8F-9203-5C52C9C16780}"/>
              </a:ext>
            </a:extLst>
          </p:cNvPr>
          <p:cNvCxnSpPr>
            <a:cxnSpLocks/>
            <a:stCxn id="13" idx="6"/>
            <a:endCxn id="15" idx="2"/>
          </p:cNvCxnSpPr>
          <p:nvPr/>
        </p:nvCxnSpPr>
        <p:spPr>
          <a:xfrm>
            <a:off x="2973235" y="1402615"/>
            <a:ext cx="626164" cy="0"/>
          </a:xfrm>
          <a:prstGeom prst="straightConnector1">
            <a:avLst/>
          </a:prstGeom>
          <a:ln>
            <a:solidFill>
              <a:srgbClr val="FF0000"/>
            </a:solidFill>
            <a:tailEnd type="triangle"/>
          </a:ln>
        </p:spPr>
        <p:style>
          <a:lnRef idx="1">
            <a:schemeClr val="dk1"/>
          </a:lnRef>
          <a:fillRef idx="0">
            <a:schemeClr val="dk1"/>
          </a:fillRef>
          <a:effectRef idx="0">
            <a:schemeClr val="dk1"/>
          </a:effectRef>
          <a:fontRef idx="minor">
            <a:schemeClr val="tx1"/>
          </a:fontRef>
        </p:style>
      </p:cxnSp>
      <p:cxnSp>
        <p:nvCxnSpPr>
          <p:cNvPr id="19" name="直接箭头连接符 18">
            <a:extLst>
              <a:ext uri="{FF2B5EF4-FFF2-40B4-BE49-F238E27FC236}">
                <a16:creationId xmlns:a16="http://schemas.microsoft.com/office/drawing/2014/main" id="{07F6328D-BA9C-4051-A067-C4F5823E9314}"/>
              </a:ext>
            </a:extLst>
          </p:cNvPr>
          <p:cNvCxnSpPr>
            <a:cxnSpLocks/>
            <a:stCxn id="15" idx="4"/>
            <a:endCxn id="16" idx="0"/>
          </p:cNvCxnSpPr>
          <p:nvPr/>
        </p:nvCxnSpPr>
        <p:spPr>
          <a:xfrm flipH="1">
            <a:off x="3857816" y="1656063"/>
            <a:ext cx="1" cy="44560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0" name="直接箭头连接符 19">
            <a:extLst>
              <a:ext uri="{FF2B5EF4-FFF2-40B4-BE49-F238E27FC236}">
                <a16:creationId xmlns:a16="http://schemas.microsoft.com/office/drawing/2014/main" id="{F020C3D9-BA98-406A-B349-C4DD88A8EA66}"/>
              </a:ext>
            </a:extLst>
          </p:cNvPr>
          <p:cNvCxnSpPr>
            <a:cxnSpLocks/>
            <a:stCxn id="14" idx="7"/>
            <a:endCxn id="15" idx="3"/>
          </p:cNvCxnSpPr>
          <p:nvPr/>
        </p:nvCxnSpPr>
        <p:spPr>
          <a:xfrm flipV="1">
            <a:off x="2897545" y="1581830"/>
            <a:ext cx="777543" cy="594069"/>
          </a:xfrm>
          <a:prstGeom prst="straightConnector1">
            <a:avLst/>
          </a:prstGeom>
          <a:ln>
            <a:solidFill>
              <a:srgbClr val="FF0000"/>
            </a:solidFill>
            <a:tailEnd type="triangle"/>
          </a:ln>
        </p:spPr>
        <p:style>
          <a:lnRef idx="1">
            <a:schemeClr val="dk1"/>
          </a:lnRef>
          <a:fillRef idx="0">
            <a:schemeClr val="dk1"/>
          </a:fillRef>
          <a:effectRef idx="0">
            <a:schemeClr val="dk1"/>
          </a:effectRef>
          <a:fontRef idx="minor">
            <a:schemeClr val="tx1"/>
          </a:fontRef>
        </p:style>
      </p:cxnSp>
      <p:cxnSp>
        <p:nvCxnSpPr>
          <p:cNvPr id="21" name="直接箭头连接符 20">
            <a:extLst>
              <a:ext uri="{FF2B5EF4-FFF2-40B4-BE49-F238E27FC236}">
                <a16:creationId xmlns:a16="http://schemas.microsoft.com/office/drawing/2014/main" id="{F275B165-EC05-435B-B107-29FB7BB105D9}"/>
              </a:ext>
            </a:extLst>
          </p:cNvPr>
          <p:cNvCxnSpPr>
            <a:cxnSpLocks/>
            <a:stCxn id="12" idx="6"/>
            <a:endCxn id="14" idx="2"/>
          </p:cNvCxnSpPr>
          <p:nvPr/>
        </p:nvCxnSpPr>
        <p:spPr>
          <a:xfrm>
            <a:off x="1830235" y="2355114"/>
            <a:ext cx="626164"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28" name="椭圆 27">
                <a:extLst>
                  <a:ext uri="{FF2B5EF4-FFF2-40B4-BE49-F238E27FC236}">
                    <a16:creationId xmlns:a16="http://schemas.microsoft.com/office/drawing/2014/main" id="{7D2A2629-555A-4B50-949E-58C918D6E3E7}"/>
                  </a:ext>
                </a:extLst>
              </p:cNvPr>
              <p:cNvSpPr/>
              <p:nvPr/>
            </p:nvSpPr>
            <p:spPr>
              <a:xfrm>
                <a:off x="6791548" y="3219703"/>
                <a:ext cx="516835" cy="506896"/>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altLang="zh-CN" b="0" i="1" smtClean="0">
                          <a:solidFill>
                            <a:schemeClr val="tx1"/>
                          </a:solidFill>
                          <a:latin typeface="Cambria Math" panose="02040503050406030204" pitchFamily="18" charset="0"/>
                        </a:rPr>
                        <m:t>𝑣</m:t>
                      </m:r>
                    </m:oMath>
                  </m:oMathPara>
                </a14:m>
                <a:endParaRPr lang="zh-CN" altLang="en-US" dirty="0">
                  <a:solidFill>
                    <a:schemeClr val="tx1"/>
                  </a:solidFill>
                </a:endParaRPr>
              </a:p>
            </p:txBody>
          </p:sp>
        </mc:Choice>
        <mc:Fallback xmlns="">
          <p:sp>
            <p:nvSpPr>
              <p:cNvPr id="28" name="椭圆 27">
                <a:extLst>
                  <a:ext uri="{FF2B5EF4-FFF2-40B4-BE49-F238E27FC236}">
                    <a16:creationId xmlns:a16="http://schemas.microsoft.com/office/drawing/2014/main" id="{7D2A2629-555A-4B50-949E-58C918D6E3E7}"/>
                  </a:ext>
                </a:extLst>
              </p:cNvPr>
              <p:cNvSpPr>
                <a:spLocks noRot="1" noChangeAspect="1" noMove="1" noResize="1" noEditPoints="1" noAdjustHandles="1" noChangeArrowheads="1" noChangeShapeType="1" noTextEdit="1"/>
              </p:cNvSpPr>
              <p:nvPr/>
            </p:nvSpPr>
            <p:spPr>
              <a:xfrm>
                <a:off x="6791548" y="3219703"/>
                <a:ext cx="516835" cy="506896"/>
              </a:xfrm>
              <a:prstGeom prst="ellipse">
                <a:avLst/>
              </a:prstGeom>
              <a:blipFill>
                <a:blip r:embed="rId11"/>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29" name="椭圆 28">
                <a:extLst>
                  <a:ext uri="{FF2B5EF4-FFF2-40B4-BE49-F238E27FC236}">
                    <a16:creationId xmlns:a16="http://schemas.microsoft.com/office/drawing/2014/main" id="{87F4740D-3922-4980-9AE6-0065DECF7F0D}"/>
                  </a:ext>
                </a:extLst>
              </p:cNvPr>
              <p:cNvSpPr/>
              <p:nvPr/>
            </p:nvSpPr>
            <p:spPr>
              <a:xfrm>
                <a:off x="4516082" y="4054687"/>
                <a:ext cx="516835" cy="506896"/>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US" altLang="zh-CN" b="0" i="1" smtClean="0">
                              <a:solidFill>
                                <a:schemeClr val="tx1"/>
                              </a:solidFill>
                              <a:latin typeface="Cambria Math" panose="02040503050406030204" pitchFamily="18" charset="0"/>
                            </a:rPr>
                          </m:ctrlPr>
                        </m:sSubPr>
                        <m:e>
                          <m:r>
                            <a:rPr lang="en-US" altLang="zh-CN" b="0" i="1" smtClean="0">
                              <a:solidFill>
                                <a:schemeClr val="tx1"/>
                              </a:solidFill>
                              <a:latin typeface="Cambria Math" panose="02040503050406030204" pitchFamily="18" charset="0"/>
                            </a:rPr>
                            <m:t>𝑠</m:t>
                          </m:r>
                        </m:e>
                        <m:sub>
                          <m:r>
                            <a:rPr lang="en-US" altLang="zh-CN" b="0" i="1" smtClean="0">
                              <a:solidFill>
                                <a:schemeClr val="tx1"/>
                              </a:solidFill>
                              <a:latin typeface="Cambria Math" panose="02040503050406030204" pitchFamily="18" charset="0"/>
                            </a:rPr>
                            <m:t>1</m:t>
                          </m:r>
                        </m:sub>
                      </m:sSub>
                    </m:oMath>
                  </m:oMathPara>
                </a14:m>
                <a:endParaRPr lang="zh-CN" altLang="en-US" dirty="0">
                  <a:solidFill>
                    <a:schemeClr val="tx1"/>
                  </a:solidFill>
                </a:endParaRPr>
              </a:p>
            </p:txBody>
          </p:sp>
        </mc:Choice>
        <mc:Fallback xmlns="">
          <p:sp>
            <p:nvSpPr>
              <p:cNvPr id="29" name="椭圆 28">
                <a:extLst>
                  <a:ext uri="{FF2B5EF4-FFF2-40B4-BE49-F238E27FC236}">
                    <a16:creationId xmlns:a16="http://schemas.microsoft.com/office/drawing/2014/main" id="{87F4740D-3922-4980-9AE6-0065DECF7F0D}"/>
                  </a:ext>
                </a:extLst>
              </p:cNvPr>
              <p:cNvSpPr>
                <a:spLocks noRot="1" noChangeAspect="1" noMove="1" noResize="1" noEditPoints="1" noAdjustHandles="1" noChangeArrowheads="1" noChangeShapeType="1" noTextEdit="1"/>
              </p:cNvSpPr>
              <p:nvPr/>
            </p:nvSpPr>
            <p:spPr>
              <a:xfrm>
                <a:off x="4516082" y="4054687"/>
                <a:ext cx="516835" cy="506896"/>
              </a:xfrm>
              <a:prstGeom prst="ellipse">
                <a:avLst/>
              </a:prstGeom>
              <a:blipFill>
                <a:blip r:embed="rId12"/>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30" name="椭圆 29">
                <a:extLst>
                  <a:ext uri="{FF2B5EF4-FFF2-40B4-BE49-F238E27FC236}">
                    <a16:creationId xmlns:a16="http://schemas.microsoft.com/office/drawing/2014/main" id="{D4AA0CFE-46B9-42B0-A28F-AD2BF630BA40}"/>
                  </a:ext>
                </a:extLst>
              </p:cNvPr>
              <p:cNvSpPr/>
              <p:nvPr/>
            </p:nvSpPr>
            <p:spPr>
              <a:xfrm>
                <a:off x="5659081" y="4054687"/>
                <a:ext cx="516835" cy="506896"/>
              </a:xfrm>
              <a:prstGeom prst="ellips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US" altLang="zh-CN" b="0" i="1" smtClean="0">
                              <a:solidFill>
                                <a:schemeClr val="tx1"/>
                              </a:solidFill>
                              <a:latin typeface="Cambria Math" panose="02040503050406030204" pitchFamily="18" charset="0"/>
                            </a:rPr>
                          </m:ctrlPr>
                        </m:sSubPr>
                        <m:e>
                          <m:r>
                            <a:rPr lang="en-US" altLang="zh-CN" b="0" i="1" smtClean="0">
                              <a:solidFill>
                                <a:schemeClr val="tx1"/>
                              </a:solidFill>
                              <a:latin typeface="Cambria Math" panose="02040503050406030204" pitchFamily="18" charset="0"/>
                            </a:rPr>
                            <m:t>𝑢</m:t>
                          </m:r>
                        </m:e>
                        <m:sub>
                          <m:r>
                            <a:rPr lang="en-US" altLang="zh-CN" b="0" i="1" smtClean="0">
                              <a:solidFill>
                                <a:schemeClr val="tx1"/>
                              </a:solidFill>
                              <a:latin typeface="Cambria Math" panose="02040503050406030204" pitchFamily="18" charset="0"/>
                            </a:rPr>
                            <m:t>1</m:t>
                          </m:r>
                        </m:sub>
                      </m:sSub>
                    </m:oMath>
                  </m:oMathPara>
                </a14:m>
                <a:endParaRPr lang="zh-CN" altLang="en-US" dirty="0">
                  <a:solidFill>
                    <a:schemeClr val="tx1"/>
                  </a:solidFill>
                </a:endParaRPr>
              </a:p>
            </p:txBody>
          </p:sp>
        </mc:Choice>
        <mc:Fallback xmlns="">
          <p:sp>
            <p:nvSpPr>
              <p:cNvPr id="30" name="椭圆 29">
                <a:extLst>
                  <a:ext uri="{FF2B5EF4-FFF2-40B4-BE49-F238E27FC236}">
                    <a16:creationId xmlns:a16="http://schemas.microsoft.com/office/drawing/2014/main" id="{D4AA0CFE-46B9-42B0-A28F-AD2BF630BA40}"/>
                  </a:ext>
                </a:extLst>
              </p:cNvPr>
              <p:cNvSpPr>
                <a:spLocks noRot="1" noChangeAspect="1" noMove="1" noResize="1" noEditPoints="1" noAdjustHandles="1" noChangeArrowheads="1" noChangeShapeType="1" noTextEdit="1"/>
              </p:cNvSpPr>
              <p:nvPr/>
            </p:nvSpPr>
            <p:spPr>
              <a:xfrm>
                <a:off x="5659081" y="4054687"/>
                <a:ext cx="516835" cy="506896"/>
              </a:xfrm>
              <a:prstGeom prst="ellipse">
                <a:avLst/>
              </a:prstGeom>
              <a:blipFill>
                <a:blip r:embed="rId13"/>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31" name="椭圆 30">
                <a:extLst>
                  <a:ext uri="{FF2B5EF4-FFF2-40B4-BE49-F238E27FC236}">
                    <a16:creationId xmlns:a16="http://schemas.microsoft.com/office/drawing/2014/main" id="{F1AEA77B-1F40-4308-8880-9691F9DEDF69}"/>
                  </a:ext>
                </a:extLst>
              </p:cNvPr>
              <p:cNvSpPr/>
              <p:nvPr/>
            </p:nvSpPr>
            <p:spPr>
              <a:xfrm>
                <a:off x="6802080" y="4054687"/>
                <a:ext cx="516835" cy="506896"/>
              </a:xfrm>
              <a:prstGeom prst="ellips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US" altLang="zh-CN" b="0" i="1" smtClean="0">
                              <a:solidFill>
                                <a:schemeClr val="tx1"/>
                              </a:solidFill>
                              <a:latin typeface="Cambria Math" panose="02040503050406030204" pitchFamily="18" charset="0"/>
                            </a:rPr>
                          </m:ctrlPr>
                        </m:sSubPr>
                        <m:e>
                          <m:r>
                            <a:rPr lang="en-US" altLang="zh-CN" b="0" i="1" smtClean="0">
                              <a:solidFill>
                                <a:schemeClr val="tx1"/>
                              </a:solidFill>
                              <a:latin typeface="Cambria Math" panose="02040503050406030204" pitchFamily="18" charset="0"/>
                            </a:rPr>
                            <m:t>𝑢</m:t>
                          </m:r>
                        </m:e>
                        <m:sub>
                          <m:r>
                            <a:rPr lang="en-US" altLang="zh-CN" b="0" i="1" smtClean="0">
                              <a:solidFill>
                                <a:schemeClr val="tx1"/>
                              </a:solidFill>
                              <a:latin typeface="Cambria Math" panose="02040503050406030204" pitchFamily="18" charset="0"/>
                            </a:rPr>
                            <m:t>2</m:t>
                          </m:r>
                        </m:sub>
                      </m:sSub>
                    </m:oMath>
                  </m:oMathPara>
                </a14:m>
                <a:endParaRPr lang="zh-CN" altLang="en-US" dirty="0">
                  <a:solidFill>
                    <a:schemeClr val="tx1"/>
                  </a:solidFill>
                </a:endParaRPr>
              </a:p>
            </p:txBody>
          </p:sp>
        </mc:Choice>
        <mc:Fallback xmlns="">
          <p:sp>
            <p:nvSpPr>
              <p:cNvPr id="31" name="椭圆 30">
                <a:extLst>
                  <a:ext uri="{FF2B5EF4-FFF2-40B4-BE49-F238E27FC236}">
                    <a16:creationId xmlns:a16="http://schemas.microsoft.com/office/drawing/2014/main" id="{F1AEA77B-1F40-4308-8880-9691F9DEDF69}"/>
                  </a:ext>
                </a:extLst>
              </p:cNvPr>
              <p:cNvSpPr>
                <a:spLocks noRot="1" noChangeAspect="1" noMove="1" noResize="1" noEditPoints="1" noAdjustHandles="1" noChangeArrowheads="1" noChangeShapeType="1" noTextEdit="1"/>
              </p:cNvSpPr>
              <p:nvPr/>
            </p:nvSpPr>
            <p:spPr>
              <a:xfrm>
                <a:off x="6802080" y="4054687"/>
                <a:ext cx="516835" cy="506896"/>
              </a:xfrm>
              <a:prstGeom prst="ellipse">
                <a:avLst/>
              </a:prstGeom>
              <a:blipFill>
                <a:blip r:embed="rId14"/>
                <a:stretch>
                  <a:fillRect/>
                </a:stretch>
              </a:blipFill>
            </p:spPr>
            <p:txBody>
              <a:bodyPr/>
              <a:lstStyle/>
              <a:p>
                <a:r>
                  <a:rPr lang="zh-CN" altLang="en-US">
                    <a:noFill/>
                  </a:rPr>
                  <a:t> </a:t>
                </a:r>
              </a:p>
            </p:txBody>
          </p:sp>
        </mc:Fallback>
      </mc:AlternateContent>
      <p:cxnSp>
        <p:nvCxnSpPr>
          <p:cNvPr id="32" name="直接箭头连接符 31">
            <a:extLst>
              <a:ext uri="{FF2B5EF4-FFF2-40B4-BE49-F238E27FC236}">
                <a16:creationId xmlns:a16="http://schemas.microsoft.com/office/drawing/2014/main" id="{7FA1B07E-951A-403A-824A-1BA9B0BA39F6}"/>
              </a:ext>
            </a:extLst>
          </p:cNvPr>
          <p:cNvCxnSpPr>
            <a:cxnSpLocks/>
            <a:stCxn id="29" idx="6"/>
            <a:endCxn id="30" idx="2"/>
          </p:cNvCxnSpPr>
          <p:nvPr/>
        </p:nvCxnSpPr>
        <p:spPr>
          <a:xfrm>
            <a:off x="5032917" y="4308135"/>
            <a:ext cx="626164"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3" name="直接箭头连接符 32">
            <a:extLst>
              <a:ext uri="{FF2B5EF4-FFF2-40B4-BE49-F238E27FC236}">
                <a16:creationId xmlns:a16="http://schemas.microsoft.com/office/drawing/2014/main" id="{2D6557AB-A909-40B1-9571-43A9940B538B}"/>
              </a:ext>
            </a:extLst>
          </p:cNvPr>
          <p:cNvCxnSpPr>
            <a:cxnSpLocks/>
            <a:stCxn id="30" idx="6"/>
            <a:endCxn id="31" idx="2"/>
          </p:cNvCxnSpPr>
          <p:nvPr/>
        </p:nvCxnSpPr>
        <p:spPr>
          <a:xfrm>
            <a:off x="6175916" y="4308135"/>
            <a:ext cx="626164" cy="0"/>
          </a:xfrm>
          <a:prstGeom prst="straightConnector1">
            <a:avLst/>
          </a:prstGeom>
          <a:ln>
            <a:solidFill>
              <a:srgbClr val="FF0000"/>
            </a:solidFill>
            <a:tailEnd type="triangle"/>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34" name="椭圆 33">
                <a:extLst>
                  <a:ext uri="{FF2B5EF4-FFF2-40B4-BE49-F238E27FC236}">
                    <a16:creationId xmlns:a16="http://schemas.microsoft.com/office/drawing/2014/main" id="{F2E001A3-3C72-4140-8A8B-BA3AAD72FBD4}"/>
                  </a:ext>
                </a:extLst>
              </p:cNvPr>
              <p:cNvSpPr/>
              <p:nvPr/>
            </p:nvSpPr>
            <p:spPr>
              <a:xfrm>
                <a:off x="4516082" y="3204900"/>
                <a:ext cx="516835" cy="506896"/>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US" altLang="zh-CN" b="0" i="1" smtClean="0">
                              <a:solidFill>
                                <a:schemeClr val="tx1"/>
                              </a:solidFill>
                              <a:latin typeface="Cambria Math" panose="02040503050406030204" pitchFamily="18" charset="0"/>
                            </a:rPr>
                          </m:ctrlPr>
                        </m:sSubPr>
                        <m:e>
                          <m:r>
                            <a:rPr lang="en-US" altLang="zh-CN" b="0" i="1" smtClean="0">
                              <a:solidFill>
                                <a:schemeClr val="tx1"/>
                              </a:solidFill>
                              <a:latin typeface="Cambria Math" panose="02040503050406030204" pitchFamily="18" charset="0"/>
                            </a:rPr>
                            <m:t>𝑠</m:t>
                          </m:r>
                        </m:e>
                        <m:sub>
                          <m:r>
                            <a:rPr lang="en-US" altLang="zh-CN" b="0" i="1" smtClean="0">
                              <a:solidFill>
                                <a:schemeClr val="tx1"/>
                              </a:solidFill>
                              <a:latin typeface="Cambria Math" panose="02040503050406030204" pitchFamily="18" charset="0"/>
                            </a:rPr>
                            <m:t>2</m:t>
                          </m:r>
                        </m:sub>
                      </m:sSub>
                    </m:oMath>
                  </m:oMathPara>
                </a14:m>
                <a:endParaRPr lang="zh-CN" altLang="en-US" dirty="0">
                  <a:solidFill>
                    <a:schemeClr val="tx1"/>
                  </a:solidFill>
                </a:endParaRPr>
              </a:p>
            </p:txBody>
          </p:sp>
        </mc:Choice>
        <mc:Fallback xmlns="">
          <p:sp>
            <p:nvSpPr>
              <p:cNvPr id="34" name="椭圆 33">
                <a:extLst>
                  <a:ext uri="{FF2B5EF4-FFF2-40B4-BE49-F238E27FC236}">
                    <a16:creationId xmlns:a16="http://schemas.microsoft.com/office/drawing/2014/main" id="{F2E001A3-3C72-4140-8A8B-BA3AAD72FBD4}"/>
                  </a:ext>
                </a:extLst>
              </p:cNvPr>
              <p:cNvSpPr>
                <a:spLocks noRot="1" noChangeAspect="1" noMove="1" noResize="1" noEditPoints="1" noAdjustHandles="1" noChangeArrowheads="1" noChangeShapeType="1" noTextEdit="1"/>
              </p:cNvSpPr>
              <p:nvPr/>
            </p:nvSpPr>
            <p:spPr>
              <a:xfrm>
                <a:off x="4516082" y="3204900"/>
                <a:ext cx="516835" cy="506896"/>
              </a:xfrm>
              <a:prstGeom prst="ellipse">
                <a:avLst/>
              </a:prstGeom>
              <a:blipFill>
                <a:blip r:embed="rId15"/>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35" name="椭圆 34">
                <a:extLst>
                  <a:ext uri="{FF2B5EF4-FFF2-40B4-BE49-F238E27FC236}">
                    <a16:creationId xmlns:a16="http://schemas.microsoft.com/office/drawing/2014/main" id="{BA3B74FE-BE1A-40DB-B79F-CEA70F936971}"/>
                  </a:ext>
                </a:extLst>
              </p:cNvPr>
              <p:cNvSpPr/>
              <p:nvPr/>
            </p:nvSpPr>
            <p:spPr>
              <a:xfrm>
                <a:off x="5659081" y="3204900"/>
                <a:ext cx="516835" cy="506896"/>
              </a:xfrm>
              <a:prstGeom prst="ellips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US" altLang="zh-CN" b="0" i="1" smtClean="0">
                              <a:solidFill>
                                <a:schemeClr val="tx1"/>
                              </a:solidFill>
                              <a:latin typeface="Cambria Math" panose="02040503050406030204" pitchFamily="18" charset="0"/>
                            </a:rPr>
                          </m:ctrlPr>
                        </m:sSubPr>
                        <m:e>
                          <m:r>
                            <a:rPr lang="en-US" altLang="zh-CN" b="0" i="1" smtClean="0">
                              <a:solidFill>
                                <a:schemeClr val="tx1"/>
                              </a:solidFill>
                              <a:latin typeface="Cambria Math" panose="02040503050406030204" pitchFamily="18" charset="0"/>
                            </a:rPr>
                            <m:t>𝑢</m:t>
                          </m:r>
                        </m:e>
                        <m:sub>
                          <m:r>
                            <a:rPr lang="en-US" altLang="zh-CN" b="0" i="1" smtClean="0">
                              <a:solidFill>
                                <a:schemeClr val="tx1"/>
                              </a:solidFill>
                              <a:latin typeface="Cambria Math" panose="02040503050406030204" pitchFamily="18" charset="0"/>
                            </a:rPr>
                            <m:t>3</m:t>
                          </m:r>
                        </m:sub>
                      </m:sSub>
                    </m:oMath>
                  </m:oMathPara>
                </a14:m>
                <a:endParaRPr lang="zh-CN" altLang="en-US" dirty="0">
                  <a:solidFill>
                    <a:schemeClr val="tx1"/>
                  </a:solidFill>
                </a:endParaRPr>
              </a:p>
            </p:txBody>
          </p:sp>
        </mc:Choice>
        <mc:Fallback xmlns="">
          <p:sp>
            <p:nvSpPr>
              <p:cNvPr id="35" name="椭圆 34">
                <a:extLst>
                  <a:ext uri="{FF2B5EF4-FFF2-40B4-BE49-F238E27FC236}">
                    <a16:creationId xmlns:a16="http://schemas.microsoft.com/office/drawing/2014/main" id="{BA3B74FE-BE1A-40DB-B79F-CEA70F936971}"/>
                  </a:ext>
                </a:extLst>
              </p:cNvPr>
              <p:cNvSpPr>
                <a:spLocks noRot="1" noChangeAspect="1" noMove="1" noResize="1" noEditPoints="1" noAdjustHandles="1" noChangeArrowheads="1" noChangeShapeType="1" noTextEdit="1"/>
              </p:cNvSpPr>
              <p:nvPr/>
            </p:nvSpPr>
            <p:spPr>
              <a:xfrm>
                <a:off x="5659081" y="3204900"/>
                <a:ext cx="516835" cy="506896"/>
              </a:xfrm>
              <a:prstGeom prst="ellipse">
                <a:avLst/>
              </a:prstGeom>
              <a:blipFill>
                <a:blip r:embed="rId16"/>
                <a:stretch>
                  <a:fillRect/>
                </a:stretch>
              </a:blipFill>
            </p:spPr>
            <p:txBody>
              <a:bodyPr/>
              <a:lstStyle/>
              <a:p>
                <a:r>
                  <a:rPr lang="zh-CN" altLang="en-US">
                    <a:noFill/>
                  </a:rPr>
                  <a:t> </a:t>
                </a:r>
              </a:p>
            </p:txBody>
          </p:sp>
        </mc:Fallback>
      </mc:AlternateContent>
      <p:cxnSp>
        <p:nvCxnSpPr>
          <p:cNvPr id="36" name="直接箭头连接符 35">
            <a:extLst>
              <a:ext uri="{FF2B5EF4-FFF2-40B4-BE49-F238E27FC236}">
                <a16:creationId xmlns:a16="http://schemas.microsoft.com/office/drawing/2014/main" id="{B10E9700-274D-4CA9-A62C-C85699C39DCC}"/>
              </a:ext>
            </a:extLst>
          </p:cNvPr>
          <p:cNvCxnSpPr>
            <a:cxnSpLocks/>
            <a:stCxn id="34" idx="6"/>
            <a:endCxn id="35" idx="2"/>
          </p:cNvCxnSpPr>
          <p:nvPr/>
        </p:nvCxnSpPr>
        <p:spPr>
          <a:xfrm>
            <a:off x="5032917" y="3458348"/>
            <a:ext cx="626164"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7" name="直接箭头连接符 36">
            <a:extLst>
              <a:ext uri="{FF2B5EF4-FFF2-40B4-BE49-F238E27FC236}">
                <a16:creationId xmlns:a16="http://schemas.microsoft.com/office/drawing/2014/main" id="{600602C2-3D87-4F24-8757-44CD445BF327}"/>
              </a:ext>
            </a:extLst>
          </p:cNvPr>
          <p:cNvCxnSpPr>
            <a:cxnSpLocks/>
            <a:stCxn id="35" idx="6"/>
            <a:endCxn id="28" idx="2"/>
          </p:cNvCxnSpPr>
          <p:nvPr/>
        </p:nvCxnSpPr>
        <p:spPr>
          <a:xfrm>
            <a:off x="6175916" y="3458348"/>
            <a:ext cx="615632" cy="1480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38" name="文本框 37">
                <a:extLst>
                  <a:ext uri="{FF2B5EF4-FFF2-40B4-BE49-F238E27FC236}">
                    <a16:creationId xmlns:a16="http://schemas.microsoft.com/office/drawing/2014/main" id="{BF363B0F-E737-45EE-B501-E9A1BB1BF355}"/>
                  </a:ext>
                </a:extLst>
              </p:cNvPr>
              <p:cNvSpPr txBox="1"/>
              <p:nvPr/>
            </p:nvSpPr>
            <p:spPr>
              <a:xfrm>
                <a:off x="4713168" y="2623396"/>
                <a:ext cx="2261936"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altLang="zh-CN" b="0" i="1" smtClean="0">
                          <a:latin typeface="Cambria Math" panose="02040503050406030204" pitchFamily="18" charset="0"/>
                        </a:rPr>
                        <m:t>𝑆</m:t>
                      </m:r>
                    </m:oMath>
                  </m:oMathPara>
                </a14:m>
                <a:endParaRPr lang="zh-CN" altLang="en-US" dirty="0"/>
              </a:p>
            </p:txBody>
          </p:sp>
        </mc:Choice>
        <mc:Fallback xmlns="">
          <p:sp>
            <p:nvSpPr>
              <p:cNvPr id="38" name="文本框 37">
                <a:extLst>
                  <a:ext uri="{FF2B5EF4-FFF2-40B4-BE49-F238E27FC236}">
                    <a16:creationId xmlns:a16="http://schemas.microsoft.com/office/drawing/2014/main" id="{BF363B0F-E737-45EE-B501-E9A1BB1BF355}"/>
                  </a:ext>
                </a:extLst>
              </p:cNvPr>
              <p:cNvSpPr txBox="1">
                <a:spLocks noRot="1" noChangeAspect="1" noMove="1" noResize="1" noEditPoints="1" noAdjustHandles="1" noChangeArrowheads="1" noChangeShapeType="1" noTextEdit="1"/>
              </p:cNvSpPr>
              <p:nvPr/>
            </p:nvSpPr>
            <p:spPr>
              <a:xfrm>
                <a:off x="4713168" y="2623396"/>
                <a:ext cx="2261936" cy="369332"/>
              </a:xfrm>
              <a:prstGeom prst="rect">
                <a:avLst/>
              </a:prstGeom>
              <a:blipFill>
                <a:blip r:embed="rId17"/>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39" name="文本框 38">
                <a:extLst>
                  <a:ext uri="{FF2B5EF4-FFF2-40B4-BE49-F238E27FC236}">
                    <a16:creationId xmlns:a16="http://schemas.microsoft.com/office/drawing/2014/main" id="{A94A97B5-6B64-4C9B-B45A-2AFAE806ECFC}"/>
                  </a:ext>
                </a:extLst>
              </p:cNvPr>
              <p:cNvSpPr txBox="1"/>
              <p:nvPr/>
            </p:nvSpPr>
            <p:spPr>
              <a:xfrm>
                <a:off x="4713168" y="4815031"/>
                <a:ext cx="2261936"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altLang="zh-CN" b="0" i="1" smtClean="0">
                          <a:latin typeface="Cambria Math" panose="02040503050406030204" pitchFamily="18" charset="0"/>
                        </a:rPr>
                        <m:t>𝑇</m:t>
                      </m:r>
                    </m:oMath>
                  </m:oMathPara>
                </a14:m>
                <a:endParaRPr lang="zh-CN" altLang="en-US" dirty="0"/>
              </a:p>
            </p:txBody>
          </p:sp>
        </mc:Choice>
        <mc:Fallback xmlns="">
          <p:sp>
            <p:nvSpPr>
              <p:cNvPr id="39" name="文本框 38">
                <a:extLst>
                  <a:ext uri="{FF2B5EF4-FFF2-40B4-BE49-F238E27FC236}">
                    <a16:creationId xmlns:a16="http://schemas.microsoft.com/office/drawing/2014/main" id="{A94A97B5-6B64-4C9B-B45A-2AFAE806ECFC}"/>
                  </a:ext>
                </a:extLst>
              </p:cNvPr>
              <p:cNvSpPr txBox="1">
                <a:spLocks noRot="1" noChangeAspect="1" noMove="1" noResize="1" noEditPoints="1" noAdjustHandles="1" noChangeArrowheads="1" noChangeShapeType="1" noTextEdit="1"/>
              </p:cNvSpPr>
              <p:nvPr/>
            </p:nvSpPr>
            <p:spPr>
              <a:xfrm>
                <a:off x="4713168" y="4815031"/>
                <a:ext cx="2261936" cy="369332"/>
              </a:xfrm>
              <a:prstGeom prst="rect">
                <a:avLst/>
              </a:prstGeom>
              <a:blipFill>
                <a:blip r:embed="rId18"/>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40" name="椭圆 39">
                <a:extLst>
                  <a:ext uri="{FF2B5EF4-FFF2-40B4-BE49-F238E27FC236}">
                    <a16:creationId xmlns:a16="http://schemas.microsoft.com/office/drawing/2014/main" id="{8C081950-CB00-491F-9D76-B18AEA1EB436}"/>
                  </a:ext>
                </a:extLst>
              </p:cNvPr>
              <p:cNvSpPr/>
              <p:nvPr/>
            </p:nvSpPr>
            <p:spPr>
              <a:xfrm>
                <a:off x="6791548" y="5411338"/>
                <a:ext cx="516835" cy="506896"/>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altLang="zh-CN" b="0" i="1" smtClean="0">
                          <a:solidFill>
                            <a:schemeClr val="tx1"/>
                          </a:solidFill>
                          <a:latin typeface="Cambria Math" panose="02040503050406030204" pitchFamily="18" charset="0"/>
                        </a:rPr>
                        <m:t>𝑣</m:t>
                      </m:r>
                    </m:oMath>
                  </m:oMathPara>
                </a14:m>
                <a:endParaRPr lang="zh-CN" altLang="en-US" dirty="0">
                  <a:solidFill>
                    <a:schemeClr val="tx1"/>
                  </a:solidFill>
                </a:endParaRPr>
              </a:p>
            </p:txBody>
          </p:sp>
        </mc:Choice>
        <mc:Fallback xmlns="">
          <p:sp>
            <p:nvSpPr>
              <p:cNvPr id="40" name="椭圆 39">
                <a:extLst>
                  <a:ext uri="{FF2B5EF4-FFF2-40B4-BE49-F238E27FC236}">
                    <a16:creationId xmlns:a16="http://schemas.microsoft.com/office/drawing/2014/main" id="{8C081950-CB00-491F-9D76-B18AEA1EB436}"/>
                  </a:ext>
                </a:extLst>
              </p:cNvPr>
              <p:cNvSpPr>
                <a:spLocks noRot="1" noChangeAspect="1" noMove="1" noResize="1" noEditPoints="1" noAdjustHandles="1" noChangeArrowheads="1" noChangeShapeType="1" noTextEdit="1"/>
              </p:cNvSpPr>
              <p:nvPr/>
            </p:nvSpPr>
            <p:spPr>
              <a:xfrm>
                <a:off x="6791548" y="5411338"/>
                <a:ext cx="516835" cy="506896"/>
              </a:xfrm>
              <a:prstGeom prst="ellipse">
                <a:avLst/>
              </a:prstGeom>
              <a:blipFill>
                <a:blip r:embed="rId19"/>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41" name="椭圆 40">
                <a:extLst>
                  <a:ext uri="{FF2B5EF4-FFF2-40B4-BE49-F238E27FC236}">
                    <a16:creationId xmlns:a16="http://schemas.microsoft.com/office/drawing/2014/main" id="{40A0662C-0BC3-4761-ADAC-2EBDB0629B4A}"/>
                  </a:ext>
                </a:extLst>
              </p:cNvPr>
              <p:cNvSpPr/>
              <p:nvPr/>
            </p:nvSpPr>
            <p:spPr>
              <a:xfrm>
                <a:off x="4516082" y="6246322"/>
                <a:ext cx="516835" cy="506896"/>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US" altLang="zh-CN" b="0" i="1" smtClean="0">
                              <a:solidFill>
                                <a:schemeClr val="tx1"/>
                              </a:solidFill>
                              <a:latin typeface="Cambria Math" panose="02040503050406030204" pitchFamily="18" charset="0"/>
                            </a:rPr>
                          </m:ctrlPr>
                        </m:sSubPr>
                        <m:e>
                          <m:r>
                            <a:rPr lang="en-US" altLang="zh-CN" b="0" i="1" smtClean="0">
                              <a:solidFill>
                                <a:schemeClr val="tx1"/>
                              </a:solidFill>
                              <a:latin typeface="Cambria Math" panose="02040503050406030204" pitchFamily="18" charset="0"/>
                            </a:rPr>
                            <m:t>𝑠</m:t>
                          </m:r>
                        </m:e>
                        <m:sub>
                          <m:r>
                            <a:rPr lang="en-US" altLang="zh-CN" b="0" i="1" smtClean="0">
                              <a:solidFill>
                                <a:schemeClr val="tx1"/>
                              </a:solidFill>
                              <a:latin typeface="Cambria Math" panose="02040503050406030204" pitchFamily="18" charset="0"/>
                            </a:rPr>
                            <m:t>1</m:t>
                          </m:r>
                        </m:sub>
                      </m:sSub>
                    </m:oMath>
                  </m:oMathPara>
                </a14:m>
                <a:endParaRPr lang="zh-CN" altLang="en-US" dirty="0">
                  <a:solidFill>
                    <a:schemeClr val="tx1"/>
                  </a:solidFill>
                </a:endParaRPr>
              </a:p>
            </p:txBody>
          </p:sp>
        </mc:Choice>
        <mc:Fallback xmlns="">
          <p:sp>
            <p:nvSpPr>
              <p:cNvPr id="41" name="椭圆 40">
                <a:extLst>
                  <a:ext uri="{FF2B5EF4-FFF2-40B4-BE49-F238E27FC236}">
                    <a16:creationId xmlns:a16="http://schemas.microsoft.com/office/drawing/2014/main" id="{40A0662C-0BC3-4761-ADAC-2EBDB0629B4A}"/>
                  </a:ext>
                </a:extLst>
              </p:cNvPr>
              <p:cNvSpPr>
                <a:spLocks noRot="1" noChangeAspect="1" noMove="1" noResize="1" noEditPoints="1" noAdjustHandles="1" noChangeArrowheads="1" noChangeShapeType="1" noTextEdit="1"/>
              </p:cNvSpPr>
              <p:nvPr/>
            </p:nvSpPr>
            <p:spPr>
              <a:xfrm>
                <a:off x="4516082" y="6246322"/>
                <a:ext cx="516835" cy="506896"/>
              </a:xfrm>
              <a:prstGeom prst="ellipse">
                <a:avLst/>
              </a:prstGeom>
              <a:blipFill>
                <a:blip r:embed="rId20"/>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42" name="椭圆 41">
                <a:extLst>
                  <a:ext uri="{FF2B5EF4-FFF2-40B4-BE49-F238E27FC236}">
                    <a16:creationId xmlns:a16="http://schemas.microsoft.com/office/drawing/2014/main" id="{CC71A739-EC91-4213-BACA-BECA26C5C59D}"/>
                  </a:ext>
                </a:extLst>
              </p:cNvPr>
              <p:cNvSpPr/>
              <p:nvPr/>
            </p:nvSpPr>
            <p:spPr>
              <a:xfrm>
                <a:off x="5659081" y="6246322"/>
                <a:ext cx="516835" cy="506896"/>
              </a:xfrm>
              <a:prstGeom prst="ellips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US" altLang="zh-CN" b="0" i="1" smtClean="0">
                              <a:solidFill>
                                <a:schemeClr val="tx1"/>
                              </a:solidFill>
                              <a:latin typeface="Cambria Math" panose="02040503050406030204" pitchFamily="18" charset="0"/>
                            </a:rPr>
                          </m:ctrlPr>
                        </m:sSubPr>
                        <m:e>
                          <m:r>
                            <a:rPr lang="en-US" altLang="zh-CN" b="0" i="1" smtClean="0">
                              <a:solidFill>
                                <a:schemeClr val="tx1"/>
                              </a:solidFill>
                              <a:latin typeface="Cambria Math" panose="02040503050406030204" pitchFamily="18" charset="0"/>
                            </a:rPr>
                            <m:t>𝑢</m:t>
                          </m:r>
                        </m:e>
                        <m:sub>
                          <m:r>
                            <a:rPr lang="en-US" altLang="zh-CN" b="0" i="1" smtClean="0">
                              <a:solidFill>
                                <a:schemeClr val="tx1"/>
                              </a:solidFill>
                              <a:latin typeface="Cambria Math" panose="02040503050406030204" pitchFamily="18" charset="0"/>
                            </a:rPr>
                            <m:t>1</m:t>
                          </m:r>
                        </m:sub>
                      </m:sSub>
                    </m:oMath>
                  </m:oMathPara>
                </a14:m>
                <a:endParaRPr lang="zh-CN" altLang="en-US" dirty="0">
                  <a:solidFill>
                    <a:schemeClr val="tx1"/>
                  </a:solidFill>
                </a:endParaRPr>
              </a:p>
            </p:txBody>
          </p:sp>
        </mc:Choice>
        <mc:Fallback xmlns="">
          <p:sp>
            <p:nvSpPr>
              <p:cNvPr id="42" name="椭圆 41">
                <a:extLst>
                  <a:ext uri="{FF2B5EF4-FFF2-40B4-BE49-F238E27FC236}">
                    <a16:creationId xmlns:a16="http://schemas.microsoft.com/office/drawing/2014/main" id="{CC71A739-EC91-4213-BACA-BECA26C5C59D}"/>
                  </a:ext>
                </a:extLst>
              </p:cNvPr>
              <p:cNvSpPr>
                <a:spLocks noRot="1" noChangeAspect="1" noMove="1" noResize="1" noEditPoints="1" noAdjustHandles="1" noChangeArrowheads="1" noChangeShapeType="1" noTextEdit="1"/>
              </p:cNvSpPr>
              <p:nvPr/>
            </p:nvSpPr>
            <p:spPr>
              <a:xfrm>
                <a:off x="5659081" y="6246322"/>
                <a:ext cx="516835" cy="506896"/>
              </a:xfrm>
              <a:prstGeom prst="ellipse">
                <a:avLst/>
              </a:prstGeom>
              <a:blipFill>
                <a:blip r:embed="rId21"/>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43" name="椭圆 42">
                <a:extLst>
                  <a:ext uri="{FF2B5EF4-FFF2-40B4-BE49-F238E27FC236}">
                    <a16:creationId xmlns:a16="http://schemas.microsoft.com/office/drawing/2014/main" id="{EEF19A93-E5E4-4211-A116-E9C5A95FAB42}"/>
                  </a:ext>
                </a:extLst>
              </p:cNvPr>
              <p:cNvSpPr/>
              <p:nvPr/>
            </p:nvSpPr>
            <p:spPr>
              <a:xfrm>
                <a:off x="6802080" y="6246322"/>
                <a:ext cx="516835" cy="506896"/>
              </a:xfrm>
              <a:prstGeom prst="ellips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US" altLang="zh-CN" b="0" i="1" smtClean="0">
                              <a:solidFill>
                                <a:schemeClr val="tx1"/>
                              </a:solidFill>
                              <a:latin typeface="Cambria Math" panose="02040503050406030204" pitchFamily="18" charset="0"/>
                            </a:rPr>
                          </m:ctrlPr>
                        </m:sSubPr>
                        <m:e>
                          <m:r>
                            <a:rPr lang="en-US" altLang="zh-CN" b="0" i="1" smtClean="0">
                              <a:solidFill>
                                <a:schemeClr val="tx1"/>
                              </a:solidFill>
                              <a:latin typeface="Cambria Math" panose="02040503050406030204" pitchFamily="18" charset="0"/>
                            </a:rPr>
                            <m:t>𝑢</m:t>
                          </m:r>
                        </m:e>
                        <m:sub>
                          <m:r>
                            <a:rPr lang="en-US" altLang="zh-CN" b="0" i="1" smtClean="0">
                              <a:solidFill>
                                <a:schemeClr val="tx1"/>
                              </a:solidFill>
                              <a:latin typeface="Cambria Math" panose="02040503050406030204" pitchFamily="18" charset="0"/>
                            </a:rPr>
                            <m:t>2</m:t>
                          </m:r>
                        </m:sub>
                      </m:sSub>
                    </m:oMath>
                  </m:oMathPara>
                </a14:m>
                <a:endParaRPr lang="zh-CN" altLang="en-US" dirty="0">
                  <a:solidFill>
                    <a:schemeClr val="tx1"/>
                  </a:solidFill>
                </a:endParaRPr>
              </a:p>
            </p:txBody>
          </p:sp>
        </mc:Choice>
        <mc:Fallback xmlns="">
          <p:sp>
            <p:nvSpPr>
              <p:cNvPr id="43" name="椭圆 42">
                <a:extLst>
                  <a:ext uri="{FF2B5EF4-FFF2-40B4-BE49-F238E27FC236}">
                    <a16:creationId xmlns:a16="http://schemas.microsoft.com/office/drawing/2014/main" id="{EEF19A93-E5E4-4211-A116-E9C5A95FAB42}"/>
                  </a:ext>
                </a:extLst>
              </p:cNvPr>
              <p:cNvSpPr>
                <a:spLocks noRot="1" noChangeAspect="1" noMove="1" noResize="1" noEditPoints="1" noAdjustHandles="1" noChangeArrowheads="1" noChangeShapeType="1" noTextEdit="1"/>
              </p:cNvSpPr>
              <p:nvPr/>
            </p:nvSpPr>
            <p:spPr>
              <a:xfrm>
                <a:off x="6802080" y="6246322"/>
                <a:ext cx="516835" cy="506896"/>
              </a:xfrm>
              <a:prstGeom prst="ellipse">
                <a:avLst/>
              </a:prstGeom>
              <a:blipFill>
                <a:blip r:embed="rId22"/>
                <a:stretch>
                  <a:fillRect/>
                </a:stretch>
              </a:blipFill>
            </p:spPr>
            <p:txBody>
              <a:bodyPr/>
              <a:lstStyle/>
              <a:p>
                <a:r>
                  <a:rPr lang="zh-CN" altLang="en-US">
                    <a:noFill/>
                  </a:rPr>
                  <a:t> </a:t>
                </a:r>
              </a:p>
            </p:txBody>
          </p:sp>
        </mc:Fallback>
      </mc:AlternateContent>
      <p:cxnSp>
        <p:nvCxnSpPr>
          <p:cNvPr id="44" name="直接箭头连接符 43">
            <a:extLst>
              <a:ext uri="{FF2B5EF4-FFF2-40B4-BE49-F238E27FC236}">
                <a16:creationId xmlns:a16="http://schemas.microsoft.com/office/drawing/2014/main" id="{A79F481D-8A0D-4907-AB56-86CF17568E5A}"/>
              </a:ext>
            </a:extLst>
          </p:cNvPr>
          <p:cNvCxnSpPr>
            <a:cxnSpLocks/>
            <a:stCxn id="42" idx="6"/>
            <a:endCxn id="43" idx="2"/>
          </p:cNvCxnSpPr>
          <p:nvPr/>
        </p:nvCxnSpPr>
        <p:spPr>
          <a:xfrm>
            <a:off x="6175916" y="6499770"/>
            <a:ext cx="626164" cy="0"/>
          </a:xfrm>
          <a:prstGeom prst="straightConnector1">
            <a:avLst/>
          </a:prstGeom>
          <a:ln>
            <a:solidFill>
              <a:srgbClr val="FF0000"/>
            </a:solidFill>
            <a:tailEnd type="triangle"/>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45" name="椭圆 44">
                <a:extLst>
                  <a:ext uri="{FF2B5EF4-FFF2-40B4-BE49-F238E27FC236}">
                    <a16:creationId xmlns:a16="http://schemas.microsoft.com/office/drawing/2014/main" id="{4D259F9B-5F29-4CE3-9B25-CE8C5799160F}"/>
                  </a:ext>
                </a:extLst>
              </p:cNvPr>
              <p:cNvSpPr/>
              <p:nvPr/>
            </p:nvSpPr>
            <p:spPr>
              <a:xfrm>
                <a:off x="4516082" y="5396535"/>
                <a:ext cx="516835" cy="506896"/>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US" altLang="zh-CN" b="0" i="1" smtClean="0">
                              <a:solidFill>
                                <a:schemeClr val="tx1"/>
                              </a:solidFill>
                              <a:latin typeface="Cambria Math" panose="02040503050406030204" pitchFamily="18" charset="0"/>
                            </a:rPr>
                          </m:ctrlPr>
                        </m:sSubPr>
                        <m:e>
                          <m:r>
                            <a:rPr lang="en-US" altLang="zh-CN" b="0" i="1" smtClean="0">
                              <a:solidFill>
                                <a:schemeClr val="tx1"/>
                              </a:solidFill>
                              <a:latin typeface="Cambria Math" panose="02040503050406030204" pitchFamily="18" charset="0"/>
                            </a:rPr>
                            <m:t>𝑠</m:t>
                          </m:r>
                        </m:e>
                        <m:sub>
                          <m:r>
                            <a:rPr lang="en-US" altLang="zh-CN" b="0" i="1" smtClean="0">
                              <a:solidFill>
                                <a:schemeClr val="tx1"/>
                              </a:solidFill>
                              <a:latin typeface="Cambria Math" panose="02040503050406030204" pitchFamily="18" charset="0"/>
                            </a:rPr>
                            <m:t>2</m:t>
                          </m:r>
                        </m:sub>
                      </m:sSub>
                    </m:oMath>
                  </m:oMathPara>
                </a14:m>
                <a:endParaRPr lang="zh-CN" altLang="en-US" dirty="0">
                  <a:solidFill>
                    <a:schemeClr val="tx1"/>
                  </a:solidFill>
                </a:endParaRPr>
              </a:p>
            </p:txBody>
          </p:sp>
        </mc:Choice>
        <mc:Fallback xmlns="">
          <p:sp>
            <p:nvSpPr>
              <p:cNvPr id="45" name="椭圆 44">
                <a:extLst>
                  <a:ext uri="{FF2B5EF4-FFF2-40B4-BE49-F238E27FC236}">
                    <a16:creationId xmlns:a16="http://schemas.microsoft.com/office/drawing/2014/main" id="{4D259F9B-5F29-4CE3-9B25-CE8C5799160F}"/>
                  </a:ext>
                </a:extLst>
              </p:cNvPr>
              <p:cNvSpPr>
                <a:spLocks noRot="1" noChangeAspect="1" noMove="1" noResize="1" noEditPoints="1" noAdjustHandles="1" noChangeArrowheads="1" noChangeShapeType="1" noTextEdit="1"/>
              </p:cNvSpPr>
              <p:nvPr/>
            </p:nvSpPr>
            <p:spPr>
              <a:xfrm>
                <a:off x="4516082" y="5396535"/>
                <a:ext cx="516835" cy="506896"/>
              </a:xfrm>
              <a:prstGeom prst="ellipse">
                <a:avLst/>
              </a:prstGeom>
              <a:blipFill>
                <a:blip r:embed="rId23"/>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47" name="椭圆 46">
                <a:extLst>
                  <a:ext uri="{FF2B5EF4-FFF2-40B4-BE49-F238E27FC236}">
                    <a16:creationId xmlns:a16="http://schemas.microsoft.com/office/drawing/2014/main" id="{DFAEB937-9D17-4C8A-8B1C-B21BA12DAB85}"/>
                  </a:ext>
                </a:extLst>
              </p:cNvPr>
              <p:cNvSpPr/>
              <p:nvPr/>
            </p:nvSpPr>
            <p:spPr>
              <a:xfrm>
                <a:off x="5659081" y="5396535"/>
                <a:ext cx="516835" cy="506896"/>
              </a:xfrm>
              <a:prstGeom prst="ellips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US" altLang="zh-CN" b="0" i="1" smtClean="0">
                              <a:solidFill>
                                <a:schemeClr val="tx1"/>
                              </a:solidFill>
                              <a:latin typeface="Cambria Math" panose="02040503050406030204" pitchFamily="18" charset="0"/>
                            </a:rPr>
                          </m:ctrlPr>
                        </m:sSubPr>
                        <m:e>
                          <m:r>
                            <a:rPr lang="en-US" altLang="zh-CN" b="0" i="1" smtClean="0">
                              <a:solidFill>
                                <a:schemeClr val="tx1"/>
                              </a:solidFill>
                              <a:latin typeface="Cambria Math" panose="02040503050406030204" pitchFamily="18" charset="0"/>
                            </a:rPr>
                            <m:t>𝑢</m:t>
                          </m:r>
                        </m:e>
                        <m:sub>
                          <m:r>
                            <a:rPr lang="en-US" altLang="zh-CN" b="0" i="1" smtClean="0">
                              <a:solidFill>
                                <a:schemeClr val="tx1"/>
                              </a:solidFill>
                              <a:latin typeface="Cambria Math" panose="02040503050406030204" pitchFamily="18" charset="0"/>
                            </a:rPr>
                            <m:t>3</m:t>
                          </m:r>
                        </m:sub>
                      </m:sSub>
                    </m:oMath>
                  </m:oMathPara>
                </a14:m>
                <a:endParaRPr lang="zh-CN" altLang="en-US" dirty="0">
                  <a:solidFill>
                    <a:schemeClr val="tx1"/>
                  </a:solidFill>
                </a:endParaRPr>
              </a:p>
            </p:txBody>
          </p:sp>
        </mc:Choice>
        <mc:Fallback xmlns="">
          <p:sp>
            <p:nvSpPr>
              <p:cNvPr id="47" name="椭圆 46">
                <a:extLst>
                  <a:ext uri="{FF2B5EF4-FFF2-40B4-BE49-F238E27FC236}">
                    <a16:creationId xmlns:a16="http://schemas.microsoft.com/office/drawing/2014/main" id="{DFAEB937-9D17-4C8A-8B1C-B21BA12DAB85}"/>
                  </a:ext>
                </a:extLst>
              </p:cNvPr>
              <p:cNvSpPr>
                <a:spLocks noRot="1" noChangeAspect="1" noMove="1" noResize="1" noEditPoints="1" noAdjustHandles="1" noChangeArrowheads="1" noChangeShapeType="1" noTextEdit="1"/>
              </p:cNvSpPr>
              <p:nvPr/>
            </p:nvSpPr>
            <p:spPr>
              <a:xfrm>
                <a:off x="5659081" y="5396535"/>
                <a:ext cx="516835" cy="506896"/>
              </a:xfrm>
              <a:prstGeom prst="ellipse">
                <a:avLst/>
              </a:prstGeom>
              <a:blipFill>
                <a:blip r:embed="rId24"/>
                <a:stretch>
                  <a:fillRect/>
                </a:stretch>
              </a:blipFill>
            </p:spPr>
            <p:txBody>
              <a:bodyPr/>
              <a:lstStyle/>
              <a:p>
                <a:r>
                  <a:rPr lang="zh-CN" altLang="en-US">
                    <a:noFill/>
                  </a:rPr>
                  <a:t> </a:t>
                </a:r>
              </a:p>
            </p:txBody>
          </p:sp>
        </mc:Fallback>
      </mc:AlternateContent>
      <p:cxnSp>
        <p:nvCxnSpPr>
          <p:cNvPr id="52" name="直接箭头连接符 51">
            <a:extLst>
              <a:ext uri="{FF2B5EF4-FFF2-40B4-BE49-F238E27FC236}">
                <a16:creationId xmlns:a16="http://schemas.microsoft.com/office/drawing/2014/main" id="{07A5E62D-BF58-4AD5-AA87-37FA0D92DDB2}"/>
              </a:ext>
            </a:extLst>
          </p:cNvPr>
          <p:cNvCxnSpPr>
            <a:cxnSpLocks/>
            <a:stCxn id="45" idx="6"/>
            <a:endCxn id="47" idx="2"/>
          </p:cNvCxnSpPr>
          <p:nvPr/>
        </p:nvCxnSpPr>
        <p:spPr>
          <a:xfrm>
            <a:off x="5032917" y="5649983"/>
            <a:ext cx="626164"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53" name="文本框 52">
                <a:extLst>
                  <a:ext uri="{FF2B5EF4-FFF2-40B4-BE49-F238E27FC236}">
                    <a16:creationId xmlns:a16="http://schemas.microsoft.com/office/drawing/2014/main" id="{7F4A2E20-40A9-4C61-9229-3D6F7043C241}"/>
                  </a:ext>
                </a:extLst>
              </p:cNvPr>
              <p:cNvSpPr txBox="1"/>
              <p:nvPr/>
            </p:nvSpPr>
            <p:spPr>
              <a:xfrm>
                <a:off x="5358030" y="4006375"/>
                <a:ext cx="2261936"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altLang="zh-CN" b="0" i="1" smtClean="0">
                          <a:latin typeface="Cambria Math" panose="02040503050406030204" pitchFamily="18" charset="0"/>
                        </a:rPr>
                        <m:t>𝑒</m:t>
                      </m:r>
                    </m:oMath>
                  </m:oMathPara>
                </a14:m>
                <a:endParaRPr lang="zh-CN" altLang="en-US" dirty="0"/>
              </a:p>
            </p:txBody>
          </p:sp>
        </mc:Choice>
        <mc:Fallback xmlns="">
          <p:sp>
            <p:nvSpPr>
              <p:cNvPr id="53" name="文本框 52">
                <a:extLst>
                  <a:ext uri="{FF2B5EF4-FFF2-40B4-BE49-F238E27FC236}">
                    <a16:creationId xmlns:a16="http://schemas.microsoft.com/office/drawing/2014/main" id="{7F4A2E20-40A9-4C61-9229-3D6F7043C241}"/>
                  </a:ext>
                </a:extLst>
              </p:cNvPr>
              <p:cNvSpPr txBox="1">
                <a:spLocks noRot="1" noChangeAspect="1" noMove="1" noResize="1" noEditPoints="1" noAdjustHandles="1" noChangeArrowheads="1" noChangeShapeType="1" noTextEdit="1"/>
              </p:cNvSpPr>
              <p:nvPr/>
            </p:nvSpPr>
            <p:spPr>
              <a:xfrm>
                <a:off x="5358030" y="4006375"/>
                <a:ext cx="2261936" cy="369332"/>
              </a:xfrm>
              <a:prstGeom prst="rect">
                <a:avLst/>
              </a:prstGeom>
              <a:blipFill>
                <a:blip r:embed="rId25"/>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54" name="文本框 53">
                <a:extLst>
                  <a:ext uri="{FF2B5EF4-FFF2-40B4-BE49-F238E27FC236}">
                    <a16:creationId xmlns:a16="http://schemas.microsoft.com/office/drawing/2014/main" id="{F680B250-2C95-497F-916B-2045A98923F1}"/>
                  </a:ext>
                </a:extLst>
              </p:cNvPr>
              <p:cNvSpPr txBox="1"/>
              <p:nvPr/>
            </p:nvSpPr>
            <p:spPr>
              <a:xfrm>
                <a:off x="5358030" y="6198010"/>
                <a:ext cx="2261936"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altLang="zh-CN" b="0" i="1" smtClean="0">
                          <a:latin typeface="Cambria Math" panose="02040503050406030204" pitchFamily="18" charset="0"/>
                        </a:rPr>
                        <m:t>𝑒</m:t>
                      </m:r>
                    </m:oMath>
                  </m:oMathPara>
                </a14:m>
                <a:endParaRPr lang="zh-CN" altLang="en-US" dirty="0"/>
              </a:p>
            </p:txBody>
          </p:sp>
        </mc:Choice>
        <mc:Fallback xmlns="">
          <p:sp>
            <p:nvSpPr>
              <p:cNvPr id="54" name="文本框 53">
                <a:extLst>
                  <a:ext uri="{FF2B5EF4-FFF2-40B4-BE49-F238E27FC236}">
                    <a16:creationId xmlns:a16="http://schemas.microsoft.com/office/drawing/2014/main" id="{F680B250-2C95-497F-916B-2045A98923F1}"/>
                  </a:ext>
                </a:extLst>
              </p:cNvPr>
              <p:cNvSpPr txBox="1">
                <a:spLocks noRot="1" noChangeAspect="1" noMove="1" noResize="1" noEditPoints="1" noAdjustHandles="1" noChangeArrowheads="1" noChangeShapeType="1" noTextEdit="1"/>
              </p:cNvSpPr>
              <p:nvPr/>
            </p:nvSpPr>
            <p:spPr>
              <a:xfrm>
                <a:off x="5358030" y="6198010"/>
                <a:ext cx="2261936" cy="369332"/>
              </a:xfrm>
              <a:prstGeom prst="rect">
                <a:avLst/>
              </a:prstGeom>
              <a:blipFill>
                <a:blip r:embed="rId26"/>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55" name="椭圆 54">
                <a:extLst>
                  <a:ext uri="{FF2B5EF4-FFF2-40B4-BE49-F238E27FC236}">
                    <a16:creationId xmlns:a16="http://schemas.microsoft.com/office/drawing/2014/main" id="{E934C7AD-6F24-47D7-81E3-845AF0604600}"/>
                  </a:ext>
                </a:extLst>
              </p:cNvPr>
              <p:cNvSpPr/>
              <p:nvPr/>
            </p:nvSpPr>
            <p:spPr>
              <a:xfrm>
                <a:off x="3588867" y="3219703"/>
                <a:ext cx="516835" cy="506896"/>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altLang="zh-CN" b="0" i="1" smtClean="0">
                          <a:solidFill>
                            <a:schemeClr val="tx1"/>
                          </a:solidFill>
                          <a:latin typeface="Cambria Math" panose="02040503050406030204" pitchFamily="18" charset="0"/>
                        </a:rPr>
                        <m:t>𝑣</m:t>
                      </m:r>
                    </m:oMath>
                  </m:oMathPara>
                </a14:m>
                <a:endParaRPr lang="zh-CN" altLang="en-US" dirty="0">
                  <a:solidFill>
                    <a:schemeClr val="tx1"/>
                  </a:solidFill>
                </a:endParaRPr>
              </a:p>
            </p:txBody>
          </p:sp>
        </mc:Choice>
        <mc:Fallback xmlns="">
          <p:sp>
            <p:nvSpPr>
              <p:cNvPr id="55" name="椭圆 54">
                <a:extLst>
                  <a:ext uri="{FF2B5EF4-FFF2-40B4-BE49-F238E27FC236}">
                    <a16:creationId xmlns:a16="http://schemas.microsoft.com/office/drawing/2014/main" id="{E934C7AD-6F24-47D7-81E3-845AF0604600}"/>
                  </a:ext>
                </a:extLst>
              </p:cNvPr>
              <p:cNvSpPr>
                <a:spLocks noRot="1" noChangeAspect="1" noMove="1" noResize="1" noEditPoints="1" noAdjustHandles="1" noChangeArrowheads="1" noChangeShapeType="1" noTextEdit="1"/>
              </p:cNvSpPr>
              <p:nvPr/>
            </p:nvSpPr>
            <p:spPr>
              <a:xfrm>
                <a:off x="3588867" y="3219703"/>
                <a:ext cx="516835" cy="506896"/>
              </a:xfrm>
              <a:prstGeom prst="ellipse">
                <a:avLst/>
              </a:prstGeom>
              <a:blipFill>
                <a:blip r:embed="rId27"/>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56" name="椭圆 55">
                <a:extLst>
                  <a:ext uri="{FF2B5EF4-FFF2-40B4-BE49-F238E27FC236}">
                    <a16:creationId xmlns:a16="http://schemas.microsoft.com/office/drawing/2014/main" id="{9A9F5318-B56B-4AF5-B1A8-2A5160A211CE}"/>
                  </a:ext>
                </a:extLst>
              </p:cNvPr>
              <p:cNvSpPr/>
              <p:nvPr/>
            </p:nvSpPr>
            <p:spPr>
              <a:xfrm>
                <a:off x="1313401" y="4054687"/>
                <a:ext cx="516835" cy="506896"/>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US" altLang="zh-CN" b="0" i="1" smtClean="0">
                              <a:solidFill>
                                <a:schemeClr val="tx1"/>
                              </a:solidFill>
                              <a:latin typeface="Cambria Math" panose="02040503050406030204" pitchFamily="18" charset="0"/>
                            </a:rPr>
                          </m:ctrlPr>
                        </m:sSubPr>
                        <m:e>
                          <m:r>
                            <a:rPr lang="en-US" altLang="zh-CN" b="0" i="1" smtClean="0">
                              <a:solidFill>
                                <a:schemeClr val="tx1"/>
                              </a:solidFill>
                              <a:latin typeface="Cambria Math" panose="02040503050406030204" pitchFamily="18" charset="0"/>
                            </a:rPr>
                            <m:t>𝑠</m:t>
                          </m:r>
                        </m:e>
                        <m:sub>
                          <m:r>
                            <a:rPr lang="en-US" altLang="zh-CN" b="0" i="1" smtClean="0">
                              <a:solidFill>
                                <a:schemeClr val="tx1"/>
                              </a:solidFill>
                              <a:latin typeface="Cambria Math" panose="02040503050406030204" pitchFamily="18" charset="0"/>
                            </a:rPr>
                            <m:t>1</m:t>
                          </m:r>
                        </m:sub>
                      </m:sSub>
                    </m:oMath>
                  </m:oMathPara>
                </a14:m>
                <a:endParaRPr lang="zh-CN" altLang="en-US" dirty="0">
                  <a:solidFill>
                    <a:schemeClr val="tx1"/>
                  </a:solidFill>
                </a:endParaRPr>
              </a:p>
            </p:txBody>
          </p:sp>
        </mc:Choice>
        <mc:Fallback xmlns="">
          <p:sp>
            <p:nvSpPr>
              <p:cNvPr id="56" name="椭圆 55">
                <a:extLst>
                  <a:ext uri="{FF2B5EF4-FFF2-40B4-BE49-F238E27FC236}">
                    <a16:creationId xmlns:a16="http://schemas.microsoft.com/office/drawing/2014/main" id="{9A9F5318-B56B-4AF5-B1A8-2A5160A211CE}"/>
                  </a:ext>
                </a:extLst>
              </p:cNvPr>
              <p:cNvSpPr>
                <a:spLocks noRot="1" noChangeAspect="1" noMove="1" noResize="1" noEditPoints="1" noAdjustHandles="1" noChangeArrowheads="1" noChangeShapeType="1" noTextEdit="1"/>
              </p:cNvSpPr>
              <p:nvPr/>
            </p:nvSpPr>
            <p:spPr>
              <a:xfrm>
                <a:off x="1313401" y="4054687"/>
                <a:ext cx="516835" cy="506896"/>
              </a:xfrm>
              <a:prstGeom prst="ellipse">
                <a:avLst/>
              </a:prstGeom>
              <a:blipFill>
                <a:blip r:embed="rId28"/>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57" name="椭圆 56">
                <a:extLst>
                  <a:ext uri="{FF2B5EF4-FFF2-40B4-BE49-F238E27FC236}">
                    <a16:creationId xmlns:a16="http://schemas.microsoft.com/office/drawing/2014/main" id="{126CD94D-5594-4EAE-BF52-F5E950E88508}"/>
                  </a:ext>
                </a:extLst>
              </p:cNvPr>
              <p:cNvSpPr/>
              <p:nvPr/>
            </p:nvSpPr>
            <p:spPr>
              <a:xfrm>
                <a:off x="2456400" y="4054687"/>
                <a:ext cx="516835" cy="506896"/>
              </a:xfrm>
              <a:prstGeom prst="ellips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US" altLang="zh-CN" b="0" i="1" smtClean="0">
                              <a:solidFill>
                                <a:schemeClr val="tx1"/>
                              </a:solidFill>
                              <a:latin typeface="Cambria Math" panose="02040503050406030204" pitchFamily="18" charset="0"/>
                            </a:rPr>
                          </m:ctrlPr>
                        </m:sSubPr>
                        <m:e>
                          <m:r>
                            <a:rPr lang="en-US" altLang="zh-CN" b="0" i="1" smtClean="0">
                              <a:solidFill>
                                <a:schemeClr val="tx1"/>
                              </a:solidFill>
                              <a:latin typeface="Cambria Math" panose="02040503050406030204" pitchFamily="18" charset="0"/>
                            </a:rPr>
                            <m:t>𝑢</m:t>
                          </m:r>
                        </m:e>
                        <m:sub>
                          <m:r>
                            <a:rPr lang="en-US" altLang="zh-CN" b="0" i="1" smtClean="0">
                              <a:solidFill>
                                <a:schemeClr val="tx1"/>
                              </a:solidFill>
                              <a:latin typeface="Cambria Math" panose="02040503050406030204" pitchFamily="18" charset="0"/>
                            </a:rPr>
                            <m:t>1</m:t>
                          </m:r>
                        </m:sub>
                      </m:sSub>
                    </m:oMath>
                  </m:oMathPara>
                </a14:m>
                <a:endParaRPr lang="zh-CN" altLang="en-US" dirty="0">
                  <a:solidFill>
                    <a:schemeClr val="tx1"/>
                  </a:solidFill>
                </a:endParaRPr>
              </a:p>
            </p:txBody>
          </p:sp>
        </mc:Choice>
        <mc:Fallback xmlns="">
          <p:sp>
            <p:nvSpPr>
              <p:cNvPr id="57" name="椭圆 56">
                <a:extLst>
                  <a:ext uri="{FF2B5EF4-FFF2-40B4-BE49-F238E27FC236}">
                    <a16:creationId xmlns:a16="http://schemas.microsoft.com/office/drawing/2014/main" id="{126CD94D-5594-4EAE-BF52-F5E950E88508}"/>
                  </a:ext>
                </a:extLst>
              </p:cNvPr>
              <p:cNvSpPr>
                <a:spLocks noRot="1" noChangeAspect="1" noMove="1" noResize="1" noEditPoints="1" noAdjustHandles="1" noChangeArrowheads="1" noChangeShapeType="1" noTextEdit="1"/>
              </p:cNvSpPr>
              <p:nvPr/>
            </p:nvSpPr>
            <p:spPr>
              <a:xfrm>
                <a:off x="2456400" y="4054687"/>
                <a:ext cx="516835" cy="506896"/>
              </a:xfrm>
              <a:prstGeom prst="ellipse">
                <a:avLst/>
              </a:prstGeom>
              <a:blipFill>
                <a:blip r:embed="rId29"/>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58" name="椭圆 57">
                <a:extLst>
                  <a:ext uri="{FF2B5EF4-FFF2-40B4-BE49-F238E27FC236}">
                    <a16:creationId xmlns:a16="http://schemas.microsoft.com/office/drawing/2014/main" id="{7905D5F8-53B5-49CE-97CB-6CC9D1FB945E}"/>
                  </a:ext>
                </a:extLst>
              </p:cNvPr>
              <p:cNvSpPr/>
              <p:nvPr/>
            </p:nvSpPr>
            <p:spPr>
              <a:xfrm>
                <a:off x="3599399" y="4054687"/>
                <a:ext cx="516835" cy="506896"/>
              </a:xfrm>
              <a:prstGeom prst="ellips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US" altLang="zh-CN" b="0" i="1" smtClean="0">
                              <a:solidFill>
                                <a:schemeClr val="tx1"/>
                              </a:solidFill>
                              <a:latin typeface="Cambria Math" panose="02040503050406030204" pitchFamily="18" charset="0"/>
                            </a:rPr>
                          </m:ctrlPr>
                        </m:sSubPr>
                        <m:e>
                          <m:r>
                            <a:rPr lang="en-US" altLang="zh-CN" b="0" i="1" smtClean="0">
                              <a:solidFill>
                                <a:schemeClr val="tx1"/>
                              </a:solidFill>
                              <a:latin typeface="Cambria Math" panose="02040503050406030204" pitchFamily="18" charset="0"/>
                            </a:rPr>
                            <m:t>𝑢</m:t>
                          </m:r>
                        </m:e>
                        <m:sub>
                          <m:r>
                            <a:rPr lang="en-US" altLang="zh-CN" b="0" i="1" smtClean="0">
                              <a:solidFill>
                                <a:schemeClr val="tx1"/>
                              </a:solidFill>
                              <a:latin typeface="Cambria Math" panose="02040503050406030204" pitchFamily="18" charset="0"/>
                            </a:rPr>
                            <m:t>2</m:t>
                          </m:r>
                        </m:sub>
                      </m:sSub>
                    </m:oMath>
                  </m:oMathPara>
                </a14:m>
                <a:endParaRPr lang="zh-CN" altLang="en-US" dirty="0">
                  <a:solidFill>
                    <a:schemeClr val="tx1"/>
                  </a:solidFill>
                </a:endParaRPr>
              </a:p>
            </p:txBody>
          </p:sp>
        </mc:Choice>
        <mc:Fallback xmlns="">
          <p:sp>
            <p:nvSpPr>
              <p:cNvPr id="58" name="椭圆 57">
                <a:extLst>
                  <a:ext uri="{FF2B5EF4-FFF2-40B4-BE49-F238E27FC236}">
                    <a16:creationId xmlns:a16="http://schemas.microsoft.com/office/drawing/2014/main" id="{7905D5F8-53B5-49CE-97CB-6CC9D1FB945E}"/>
                  </a:ext>
                </a:extLst>
              </p:cNvPr>
              <p:cNvSpPr>
                <a:spLocks noRot="1" noChangeAspect="1" noMove="1" noResize="1" noEditPoints="1" noAdjustHandles="1" noChangeArrowheads="1" noChangeShapeType="1" noTextEdit="1"/>
              </p:cNvSpPr>
              <p:nvPr/>
            </p:nvSpPr>
            <p:spPr>
              <a:xfrm>
                <a:off x="3599399" y="4054687"/>
                <a:ext cx="516835" cy="506896"/>
              </a:xfrm>
              <a:prstGeom prst="ellipse">
                <a:avLst/>
              </a:prstGeom>
              <a:blipFill>
                <a:blip r:embed="rId30"/>
                <a:stretch>
                  <a:fillRect/>
                </a:stretch>
              </a:blipFill>
            </p:spPr>
            <p:txBody>
              <a:bodyPr/>
              <a:lstStyle/>
              <a:p>
                <a:r>
                  <a:rPr lang="zh-CN" altLang="en-US">
                    <a:noFill/>
                  </a:rPr>
                  <a:t> </a:t>
                </a:r>
              </a:p>
            </p:txBody>
          </p:sp>
        </mc:Fallback>
      </mc:AlternateContent>
      <p:cxnSp>
        <p:nvCxnSpPr>
          <p:cNvPr id="59" name="直接箭头连接符 58">
            <a:extLst>
              <a:ext uri="{FF2B5EF4-FFF2-40B4-BE49-F238E27FC236}">
                <a16:creationId xmlns:a16="http://schemas.microsoft.com/office/drawing/2014/main" id="{2FE6A24B-8DF0-4777-A203-4A2FF0094ED6}"/>
              </a:ext>
            </a:extLst>
          </p:cNvPr>
          <p:cNvCxnSpPr>
            <a:cxnSpLocks/>
            <a:stCxn id="56" idx="6"/>
            <a:endCxn id="57" idx="2"/>
          </p:cNvCxnSpPr>
          <p:nvPr/>
        </p:nvCxnSpPr>
        <p:spPr>
          <a:xfrm>
            <a:off x="1830236" y="4308135"/>
            <a:ext cx="626164"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60" name="直接箭头连接符 59">
            <a:extLst>
              <a:ext uri="{FF2B5EF4-FFF2-40B4-BE49-F238E27FC236}">
                <a16:creationId xmlns:a16="http://schemas.microsoft.com/office/drawing/2014/main" id="{D713B734-09D3-45FE-8F5D-574E984A7C6C}"/>
              </a:ext>
            </a:extLst>
          </p:cNvPr>
          <p:cNvCxnSpPr>
            <a:cxnSpLocks/>
            <a:stCxn id="57" idx="6"/>
            <a:endCxn id="58" idx="2"/>
          </p:cNvCxnSpPr>
          <p:nvPr/>
        </p:nvCxnSpPr>
        <p:spPr>
          <a:xfrm>
            <a:off x="2973235" y="4308135"/>
            <a:ext cx="626164" cy="0"/>
          </a:xfrm>
          <a:prstGeom prst="straightConnector1">
            <a:avLst/>
          </a:prstGeom>
          <a:ln>
            <a:solidFill>
              <a:srgbClr val="FF0000"/>
            </a:solidFill>
            <a:tailEnd type="triangle"/>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61" name="椭圆 60">
                <a:extLst>
                  <a:ext uri="{FF2B5EF4-FFF2-40B4-BE49-F238E27FC236}">
                    <a16:creationId xmlns:a16="http://schemas.microsoft.com/office/drawing/2014/main" id="{5DC4D3D2-0EA5-46F4-BF84-020DEB94B26E}"/>
                  </a:ext>
                </a:extLst>
              </p:cNvPr>
              <p:cNvSpPr/>
              <p:nvPr/>
            </p:nvSpPr>
            <p:spPr>
              <a:xfrm>
                <a:off x="1313401" y="3204900"/>
                <a:ext cx="516835" cy="506896"/>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US" altLang="zh-CN" b="0" i="1" smtClean="0">
                              <a:solidFill>
                                <a:schemeClr val="tx1"/>
                              </a:solidFill>
                              <a:latin typeface="Cambria Math" panose="02040503050406030204" pitchFamily="18" charset="0"/>
                            </a:rPr>
                          </m:ctrlPr>
                        </m:sSubPr>
                        <m:e>
                          <m:r>
                            <a:rPr lang="en-US" altLang="zh-CN" b="0" i="1" smtClean="0">
                              <a:solidFill>
                                <a:schemeClr val="tx1"/>
                              </a:solidFill>
                              <a:latin typeface="Cambria Math" panose="02040503050406030204" pitchFamily="18" charset="0"/>
                            </a:rPr>
                            <m:t>𝑠</m:t>
                          </m:r>
                        </m:e>
                        <m:sub>
                          <m:r>
                            <a:rPr lang="en-US" altLang="zh-CN" b="0" i="1" smtClean="0">
                              <a:solidFill>
                                <a:schemeClr val="tx1"/>
                              </a:solidFill>
                              <a:latin typeface="Cambria Math" panose="02040503050406030204" pitchFamily="18" charset="0"/>
                            </a:rPr>
                            <m:t>2</m:t>
                          </m:r>
                        </m:sub>
                      </m:sSub>
                    </m:oMath>
                  </m:oMathPara>
                </a14:m>
                <a:endParaRPr lang="zh-CN" altLang="en-US" dirty="0">
                  <a:solidFill>
                    <a:schemeClr val="tx1"/>
                  </a:solidFill>
                </a:endParaRPr>
              </a:p>
            </p:txBody>
          </p:sp>
        </mc:Choice>
        <mc:Fallback xmlns="">
          <p:sp>
            <p:nvSpPr>
              <p:cNvPr id="61" name="椭圆 60">
                <a:extLst>
                  <a:ext uri="{FF2B5EF4-FFF2-40B4-BE49-F238E27FC236}">
                    <a16:creationId xmlns:a16="http://schemas.microsoft.com/office/drawing/2014/main" id="{5DC4D3D2-0EA5-46F4-BF84-020DEB94B26E}"/>
                  </a:ext>
                </a:extLst>
              </p:cNvPr>
              <p:cNvSpPr>
                <a:spLocks noRot="1" noChangeAspect="1" noMove="1" noResize="1" noEditPoints="1" noAdjustHandles="1" noChangeArrowheads="1" noChangeShapeType="1" noTextEdit="1"/>
              </p:cNvSpPr>
              <p:nvPr/>
            </p:nvSpPr>
            <p:spPr>
              <a:xfrm>
                <a:off x="1313401" y="3204900"/>
                <a:ext cx="516835" cy="506896"/>
              </a:xfrm>
              <a:prstGeom prst="ellipse">
                <a:avLst/>
              </a:prstGeom>
              <a:blipFill>
                <a:blip r:embed="rId31"/>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62" name="椭圆 61">
                <a:extLst>
                  <a:ext uri="{FF2B5EF4-FFF2-40B4-BE49-F238E27FC236}">
                    <a16:creationId xmlns:a16="http://schemas.microsoft.com/office/drawing/2014/main" id="{393EEDEB-5E78-40F8-A69E-81FB274E0E2D}"/>
                  </a:ext>
                </a:extLst>
              </p:cNvPr>
              <p:cNvSpPr/>
              <p:nvPr/>
            </p:nvSpPr>
            <p:spPr>
              <a:xfrm>
                <a:off x="2456400" y="3204900"/>
                <a:ext cx="516835" cy="506896"/>
              </a:xfrm>
              <a:prstGeom prst="ellips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US" altLang="zh-CN" b="0" i="1" smtClean="0">
                              <a:solidFill>
                                <a:schemeClr val="tx1"/>
                              </a:solidFill>
                              <a:latin typeface="Cambria Math" panose="02040503050406030204" pitchFamily="18" charset="0"/>
                            </a:rPr>
                          </m:ctrlPr>
                        </m:sSubPr>
                        <m:e>
                          <m:r>
                            <a:rPr lang="en-US" altLang="zh-CN" b="0" i="1" smtClean="0">
                              <a:solidFill>
                                <a:schemeClr val="tx1"/>
                              </a:solidFill>
                              <a:latin typeface="Cambria Math" panose="02040503050406030204" pitchFamily="18" charset="0"/>
                            </a:rPr>
                            <m:t>𝑢</m:t>
                          </m:r>
                        </m:e>
                        <m:sub>
                          <m:r>
                            <a:rPr lang="en-US" altLang="zh-CN" b="0" i="1" smtClean="0">
                              <a:solidFill>
                                <a:schemeClr val="tx1"/>
                              </a:solidFill>
                              <a:latin typeface="Cambria Math" panose="02040503050406030204" pitchFamily="18" charset="0"/>
                            </a:rPr>
                            <m:t>3</m:t>
                          </m:r>
                        </m:sub>
                      </m:sSub>
                    </m:oMath>
                  </m:oMathPara>
                </a14:m>
                <a:endParaRPr lang="zh-CN" altLang="en-US" dirty="0">
                  <a:solidFill>
                    <a:schemeClr val="tx1"/>
                  </a:solidFill>
                </a:endParaRPr>
              </a:p>
            </p:txBody>
          </p:sp>
        </mc:Choice>
        <mc:Fallback xmlns="">
          <p:sp>
            <p:nvSpPr>
              <p:cNvPr id="62" name="椭圆 61">
                <a:extLst>
                  <a:ext uri="{FF2B5EF4-FFF2-40B4-BE49-F238E27FC236}">
                    <a16:creationId xmlns:a16="http://schemas.microsoft.com/office/drawing/2014/main" id="{393EEDEB-5E78-40F8-A69E-81FB274E0E2D}"/>
                  </a:ext>
                </a:extLst>
              </p:cNvPr>
              <p:cNvSpPr>
                <a:spLocks noRot="1" noChangeAspect="1" noMove="1" noResize="1" noEditPoints="1" noAdjustHandles="1" noChangeArrowheads="1" noChangeShapeType="1" noTextEdit="1"/>
              </p:cNvSpPr>
              <p:nvPr/>
            </p:nvSpPr>
            <p:spPr>
              <a:xfrm>
                <a:off x="2456400" y="3204900"/>
                <a:ext cx="516835" cy="506896"/>
              </a:xfrm>
              <a:prstGeom prst="ellipse">
                <a:avLst/>
              </a:prstGeom>
              <a:blipFill>
                <a:blip r:embed="rId32"/>
                <a:stretch>
                  <a:fillRect/>
                </a:stretch>
              </a:blipFill>
            </p:spPr>
            <p:txBody>
              <a:bodyPr/>
              <a:lstStyle/>
              <a:p>
                <a:r>
                  <a:rPr lang="zh-CN" altLang="en-US">
                    <a:noFill/>
                  </a:rPr>
                  <a:t> </a:t>
                </a:r>
              </a:p>
            </p:txBody>
          </p:sp>
        </mc:Fallback>
      </mc:AlternateContent>
      <p:cxnSp>
        <p:nvCxnSpPr>
          <p:cNvPr id="63" name="直接箭头连接符 62">
            <a:extLst>
              <a:ext uri="{FF2B5EF4-FFF2-40B4-BE49-F238E27FC236}">
                <a16:creationId xmlns:a16="http://schemas.microsoft.com/office/drawing/2014/main" id="{A465A2BE-4F1B-4836-94BE-15606692BC84}"/>
              </a:ext>
            </a:extLst>
          </p:cNvPr>
          <p:cNvCxnSpPr>
            <a:cxnSpLocks/>
            <a:stCxn id="61" idx="6"/>
            <a:endCxn id="62" idx="2"/>
          </p:cNvCxnSpPr>
          <p:nvPr/>
        </p:nvCxnSpPr>
        <p:spPr>
          <a:xfrm>
            <a:off x="1830236" y="3458348"/>
            <a:ext cx="626164"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64" name="直接箭头连接符 63">
            <a:extLst>
              <a:ext uri="{FF2B5EF4-FFF2-40B4-BE49-F238E27FC236}">
                <a16:creationId xmlns:a16="http://schemas.microsoft.com/office/drawing/2014/main" id="{E3EA7AD5-AC4E-42F1-9C99-A2C68F5416BB}"/>
              </a:ext>
            </a:extLst>
          </p:cNvPr>
          <p:cNvCxnSpPr>
            <a:cxnSpLocks/>
            <a:stCxn id="61" idx="5"/>
            <a:endCxn id="57" idx="1"/>
          </p:cNvCxnSpPr>
          <p:nvPr/>
        </p:nvCxnSpPr>
        <p:spPr>
          <a:xfrm>
            <a:off x="1754547" y="3637563"/>
            <a:ext cx="777542" cy="49135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65" name="文本框 64">
                <a:extLst>
                  <a:ext uri="{FF2B5EF4-FFF2-40B4-BE49-F238E27FC236}">
                    <a16:creationId xmlns:a16="http://schemas.microsoft.com/office/drawing/2014/main" id="{3E341704-7DF4-4A9A-8A26-4AB18F297804}"/>
                  </a:ext>
                </a:extLst>
              </p:cNvPr>
              <p:cNvSpPr txBox="1"/>
              <p:nvPr/>
            </p:nvSpPr>
            <p:spPr>
              <a:xfrm>
                <a:off x="1510487" y="2623396"/>
                <a:ext cx="2261936"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altLang="zh-CN" b="0" i="1" smtClean="0">
                          <a:latin typeface="Cambria Math" panose="02040503050406030204" pitchFamily="18" charset="0"/>
                        </a:rPr>
                        <m:t>𝑆</m:t>
                      </m:r>
                    </m:oMath>
                  </m:oMathPara>
                </a14:m>
                <a:endParaRPr lang="zh-CN" altLang="en-US" dirty="0"/>
              </a:p>
            </p:txBody>
          </p:sp>
        </mc:Choice>
        <mc:Fallback xmlns="">
          <p:sp>
            <p:nvSpPr>
              <p:cNvPr id="65" name="文本框 64">
                <a:extLst>
                  <a:ext uri="{FF2B5EF4-FFF2-40B4-BE49-F238E27FC236}">
                    <a16:creationId xmlns:a16="http://schemas.microsoft.com/office/drawing/2014/main" id="{3E341704-7DF4-4A9A-8A26-4AB18F297804}"/>
                  </a:ext>
                </a:extLst>
              </p:cNvPr>
              <p:cNvSpPr txBox="1">
                <a:spLocks noRot="1" noChangeAspect="1" noMove="1" noResize="1" noEditPoints="1" noAdjustHandles="1" noChangeArrowheads="1" noChangeShapeType="1" noTextEdit="1"/>
              </p:cNvSpPr>
              <p:nvPr/>
            </p:nvSpPr>
            <p:spPr>
              <a:xfrm>
                <a:off x="1510487" y="2623396"/>
                <a:ext cx="2261936" cy="369332"/>
              </a:xfrm>
              <a:prstGeom prst="rect">
                <a:avLst/>
              </a:prstGeom>
              <a:blipFill>
                <a:blip r:embed="rId33"/>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66" name="文本框 65">
                <a:extLst>
                  <a:ext uri="{FF2B5EF4-FFF2-40B4-BE49-F238E27FC236}">
                    <a16:creationId xmlns:a16="http://schemas.microsoft.com/office/drawing/2014/main" id="{57552DEC-46AC-4E6A-B563-CE50570E6122}"/>
                  </a:ext>
                </a:extLst>
              </p:cNvPr>
              <p:cNvSpPr txBox="1"/>
              <p:nvPr/>
            </p:nvSpPr>
            <p:spPr>
              <a:xfrm>
                <a:off x="2155349" y="4006375"/>
                <a:ext cx="2261936"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altLang="zh-CN" b="0" i="1" smtClean="0">
                          <a:latin typeface="Cambria Math" panose="02040503050406030204" pitchFamily="18" charset="0"/>
                        </a:rPr>
                        <m:t>𝑒</m:t>
                      </m:r>
                    </m:oMath>
                  </m:oMathPara>
                </a14:m>
                <a:endParaRPr lang="zh-CN" altLang="en-US" dirty="0"/>
              </a:p>
            </p:txBody>
          </p:sp>
        </mc:Choice>
        <mc:Fallback xmlns="">
          <p:sp>
            <p:nvSpPr>
              <p:cNvPr id="66" name="文本框 65">
                <a:extLst>
                  <a:ext uri="{FF2B5EF4-FFF2-40B4-BE49-F238E27FC236}">
                    <a16:creationId xmlns:a16="http://schemas.microsoft.com/office/drawing/2014/main" id="{57552DEC-46AC-4E6A-B563-CE50570E6122}"/>
                  </a:ext>
                </a:extLst>
              </p:cNvPr>
              <p:cNvSpPr txBox="1">
                <a:spLocks noRot="1" noChangeAspect="1" noMove="1" noResize="1" noEditPoints="1" noAdjustHandles="1" noChangeArrowheads="1" noChangeShapeType="1" noTextEdit="1"/>
              </p:cNvSpPr>
              <p:nvPr/>
            </p:nvSpPr>
            <p:spPr>
              <a:xfrm>
                <a:off x="2155349" y="4006375"/>
                <a:ext cx="2261936" cy="369332"/>
              </a:xfrm>
              <a:prstGeom prst="rect">
                <a:avLst/>
              </a:prstGeom>
              <a:blipFill>
                <a:blip r:embed="rId34"/>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67" name="椭圆 66">
                <a:extLst>
                  <a:ext uri="{FF2B5EF4-FFF2-40B4-BE49-F238E27FC236}">
                    <a16:creationId xmlns:a16="http://schemas.microsoft.com/office/drawing/2014/main" id="{BAE9CD61-AE2E-43B6-B73D-3C1054AD1ACD}"/>
                  </a:ext>
                </a:extLst>
              </p:cNvPr>
              <p:cNvSpPr/>
              <p:nvPr/>
            </p:nvSpPr>
            <p:spPr>
              <a:xfrm>
                <a:off x="3588867" y="5411338"/>
                <a:ext cx="516835" cy="506896"/>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altLang="zh-CN" b="0" i="1" smtClean="0">
                          <a:solidFill>
                            <a:schemeClr val="tx1"/>
                          </a:solidFill>
                          <a:latin typeface="Cambria Math" panose="02040503050406030204" pitchFamily="18" charset="0"/>
                        </a:rPr>
                        <m:t>𝑣</m:t>
                      </m:r>
                    </m:oMath>
                  </m:oMathPara>
                </a14:m>
                <a:endParaRPr lang="zh-CN" altLang="en-US" dirty="0">
                  <a:solidFill>
                    <a:schemeClr val="tx1"/>
                  </a:solidFill>
                </a:endParaRPr>
              </a:p>
            </p:txBody>
          </p:sp>
        </mc:Choice>
        <mc:Fallback xmlns="">
          <p:sp>
            <p:nvSpPr>
              <p:cNvPr id="67" name="椭圆 66">
                <a:extLst>
                  <a:ext uri="{FF2B5EF4-FFF2-40B4-BE49-F238E27FC236}">
                    <a16:creationId xmlns:a16="http://schemas.microsoft.com/office/drawing/2014/main" id="{BAE9CD61-AE2E-43B6-B73D-3C1054AD1ACD}"/>
                  </a:ext>
                </a:extLst>
              </p:cNvPr>
              <p:cNvSpPr>
                <a:spLocks noRot="1" noChangeAspect="1" noMove="1" noResize="1" noEditPoints="1" noAdjustHandles="1" noChangeArrowheads="1" noChangeShapeType="1" noTextEdit="1"/>
              </p:cNvSpPr>
              <p:nvPr/>
            </p:nvSpPr>
            <p:spPr>
              <a:xfrm>
                <a:off x="3588867" y="5411338"/>
                <a:ext cx="516835" cy="506896"/>
              </a:xfrm>
              <a:prstGeom prst="ellipse">
                <a:avLst/>
              </a:prstGeom>
              <a:blipFill>
                <a:blip r:embed="rId35"/>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68" name="椭圆 67">
                <a:extLst>
                  <a:ext uri="{FF2B5EF4-FFF2-40B4-BE49-F238E27FC236}">
                    <a16:creationId xmlns:a16="http://schemas.microsoft.com/office/drawing/2014/main" id="{A6D09CCF-03AB-4D0F-B215-6F79D5E1CA35}"/>
                  </a:ext>
                </a:extLst>
              </p:cNvPr>
              <p:cNvSpPr/>
              <p:nvPr/>
            </p:nvSpPr>
            <p:spPr>
              <a:xfrm>
                <a:off x="1313401" y="6246322"/>
                <a:ext cx="516835" cy="506896"/>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US" altLang="zh-CN" b="0" i="1" smtClean="0">
                              <a:solidFill>
                                <a:schemeClr val="tx1"/>
                              </a:solidFill>
                              <a:latin typeface="Cambria Math" panose="02040503050406030204" pitchFamily="18" charset="0"/>
                            </a:rPr>
                          </m:ctrlPr>
                        </m:sSubPr>
                        <m:e>
                          <m:r>
                            <a:rPr lang="en-US" altLang="zh-CN" b="0" i="1" smtClean="0">
                              <a:solidFill>
                                <a:schemeClr val="tx1"/>
                              </a:solidFill>
                              <a:latin typeface="Cambria Math" panose="02040503050406030204" pitchFamily="18" charset="0"/>
                            </a:rPr>
                            <m:t>𝑠</m:t>
                          </m:r>
                        </m:e>
                        <m:sub>
                          <m:r>
                            <a:rPr lang="en-US" altLang="zh-CN" b="0" i="1" smtClean="0">
                              <a:solidFill>
                                <a:schemeClr val="tx1"/>
                              </a:solidFill>
                              <a:latin typeface="Cambria Math" panose="02040503050406030204" pitchFamily="18" charset="0"/>
                            </a:rPr>
                            <m:t>1</m:t>
                          </m:r>
                        </m:sub>
                      </m:sSub>
                    </m:oMath>
                  </m:oMathPara>
                </a14:m>
                <a:endParaRPr lang="zh-CN" altLang="en-US" dirty="0">
                  <a:solidFill>
                    <a:schemeClr val="tx1"/>
                  </a:solidFill>
                </a:endParaRPr>
              </a:p>
            </p:txBody>
          </p:sp>
        </mc:Choice>
        <mc:Fallback xmlns="">
          <p:sp>
            <p:nvSpPr>
              <p:cNvPr id="68" name="椭圆 67">
                <a:extLst>
                  <a:ext uri="{FF2B5EF4-FFF2-40B4-BE49-F238E27FC236}">
                    <a16:creationId xmlns:a16="http://schemas.microsoft.com/office/drawing/2014/main" id="{A6D09CCF-03AB-4D0F-B215-6F79D5E1CA35}"/>
                  </a:ext>
                </a:extLst>
              </p:cNvPr>
              <p:cNvSpPr>
                <a:spLocks noRot="1" noChangeAspect="1" noMove="1" noResize="1" noEditPoints="1" noAdjustHandles="1" noChangeArrowheads="1" noChangeShapeType="1" noTextEdit="1"/>
              </p:cNvSpPr>
              <p:nvPr/>
            </p:nvSpPr>
            <p:spPr>
              <a:xfrm>
                <a:off x="1313401" y="6246322"/>
                <a:ext cx="516835" cy="506896"/>
              </a:xfrm>
              <a:prstGeom prst="ellipse">
                <a:avLst/>
              </a:prstGeom>
              <a:blipFill>
                <a:blip r:embed="rId36"/>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69" name="椭圆 68">
                <a:extLst>
                  <a:ext uri="{FF2B5EF4-FFF2-40B4-BE49-F238E27FC236}">
                    <a16:creationId xmlns:a16="http://schemas.microsoft.com/office/drawing/2014/main" id="{4B34124B-D645-49F1-8D9C-4BBC93C44AD4}"/>
                  </a:ext>
                </a:extLst>
              </p:cNvPr>
              <p:cNvSpPr/>
              <p:nvPr/>
            </p:nvSpPr>
            <p:spPr>
              <a:xfrm>
                <a:off x="2456400" y="6246322"/>
                <a:ext cx="516835" cy="506896"/>
              </a:xfrm>
              <a:prstGeom prst="ellips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US" altLang="zh-CN" b="0" i="1" smtClean="0">
                              <a:solidFill>
                                <a:schemeClr val="tx1"/>
                              </a:solidFill>
                              <a:latin typeface="Cambria Math" panose="02040503050406030204" pitchFamily="18" charset="0"/>
                            </a:rPr>
                          </m:ctrlPr>
                        </m:sSubPr>
                        <m:e>
                          <m:r>
                            <a:rPr lang="en-US" altLang="zh-CN" b="0" i="1" smtClean="0">
                              <a:solidFill>
                                <a:schemeClr val="tx1"/>
                              </a:solidFill>
                              <a:latin typeface="Cambria Math" panose="02040503050406030204" pitchFamily="18" charset="0"/>
                            </a:rPr>
                            <m:t>𝑢</m:t>
                          </m:r>
                        </m:e>
                        <m:sub>
                          <m:r>
                            <a:rPr lang="en-US" altLang="zh-CN" b="0" i="1" smtClean="0">
                              <a:solidFill>
                                <a:schemeClr val="tx1"/>
                              </a:solidFill>
                              <a:latin typeface="Cambria Math" panose="02040503050406030204" pitchFamily="18" charset="0"/>
                            </a:rPr>
                            <m:t>1</m:t>
                          </m:r>
                        </m:sub>
                      </m:sSub>
                    </m:oMath>
                  </m:oMathPara>
                </a14:m>
                <a:endParaRPr lang="zh-CN" altLang="en-US" dirty="0">
                  <a:solidFill>
                    <a:schemeClr val="tx1"/>
                  </a:solidFill>
                </a:endParaRPr>
              </a:p>
            </p:txBody>
          </p:sp>
        </mc:Choice>
        <mc:Fallback xmlns="">
          <p:sp>
            <p:nvSpPr>
              <p:cNvPr id="69" name="椭圆 68">
                <a:extLst>
                  <a:ext uri="{FF2B5EF4-FFF2-40B4-BE49-F238E27FC236}">
                    <a16:creationId xmlns:a16="http://schemas.microsoft.com/office/drawing/2014/main" id="{4B34124B-D645-49F1-8D9C-4BBC93C44AD4}"/>
                  </a:ext>
                </a:extLst>
              </p:cNvPr>
              <p:cNvSpPr>
                <a:spLocks noRot="1" noChangeAspect="1" noMove="1" noResize="1" noEditPoints="1" noAdjustHandles="1" noChangeArrowheads="1" noChangeShapeType="1" noTextEdit="1"/>
              </p:cNvSpPr>
              <p:nvPr/>
            </p:nvSpPr>
            <p:spPr>
              <a:xfrm>
                <a:off x="2456400" y="6246322"/>
                <a:ext cx="516835" cy="506896"/>
              </a:xfrm>
              <a:prstGeom prst="ellipse">
                <a:avLst/>
              </a:prstGeom>
              <a:blipFill>
                <a:blip r:embed="rId37"/>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70" name="椭圆 69">
                <a:extLst>
                  <a:ext uri="{FF2B5EF4-FFF2-40B4-BE49-F238E27FC236}">
                    <a16:creationId xmlns:a16="http://schemas.microsoft.com/office/drawing/2014/main" id="{83A31DB8-EB87-411F-A0E3-6CD69D66B86A}"/>
                  </a:ext>
                </a:extLst>
              </p:cNvPr>
              <p:cNvSpPr/>
              <p:nvPr/>
            </p:nvSpPr>
            <p:spPr>
              <a:xfrm>
                <a:off x="3599399" y="6246322"/>
                <a:ext cx="516835" cy="506896"/>
              </a:xfrm>
              <a:prstGeom prst="ellips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US" altLang="zh-CN" b="0" i="1" smtClean="0">
                              <a:solidFill>
                                <a:schemeClr val="tx1"/>
                              </a:solidFill>
                              <a:latin typeface="Cambria Math" panose="02040503050406030204" pitchFamily="18" charset="0"/>
                            </a:rPr>
                          </m:ctrlPr>
                        </m:sSubPr>
                        <m:e>
                          <m:r>
                            <a:rPr lang="en-US" altLang="zh-CN" b="0" i="1" smtClean="0">
                              <a:solidFill>
                                <a:schemeClr val="tx1"/>
                              </a:solidFill>
                              <a:latin typeface="Cambria Math" panose="02040503050406030204" pitchFamily="18" charset="0"/>
                            </a:rPr>
                            <m:t>𝑢</m:t>
                          </m:r>
                        </m:e>
                        <m:sub>
                          <m:r>
                            <a:rPr lang="en-US" altLang="zh-CN" b="0" i="1" smtClean="0">
                              <a:solidFill>
                                <a:schemeClr val="tx1"/>
                              </a:solidFill>
                              <a:latin typeface="Cambria Math" panose="02040503050406030204" pitchFamily="18" charset="0"/>
                            </a:rPr>
                            <m:t>2</m:t>
                          </m:r>
                        </m:sub>
                      </m:sSub>
                    </m:oMath>
                  </m:oMathPara>
                </a14:m>
                <a:endParaRPr lang="zh-CN" altLang="en-US" dirty="0">
                  <a:solidFill>
                    <a:schemeClr val="tx1"/>
                  </a:solidFill>
                </a:endParaRPr>
              </a:p>
            </p:txBody>
          </p:sp>
        </mc:Choice>
        <mc:Fallback xmlns="">
          <p:sp>
            <p:nvSpPr>
              <p:cNvPr id="70" name="椭圆 69">
                <a:extLst>
                  <a:ext uri="{FF2B5EF4-FFF2-40B4-BE49-F238E27FC236}">
                    <a16:creationId xmlns:a16="http://schemas.microsoft.com/office/drawing/2014/main" id="{83A31DB8-EB87-411F-A0E3-6CD69D66B86A}"/>
                  </a:ext>
                </a:extLst>
              </p:cNvPr>
              <p:cNvSpPr>
                <a:spLocks noRot="1" noChangeAspect="1" noMove="1" noResize="1" noEditPoints="1" noAdjustHandles="1" noChangeArrowheads="1" noChangeShapeType="1" noTextEdit="1"/>
              </p:cNvSpPr>
              <p:nvPr/>
            </p:nvSpPr>
            <p:spPr>
              <a:xfrm>
                <a:off x="3599399" y="6246322"/>
                <a:ext cx="516835" cy="506896"/>
              </a:xfrm>
              <a:prstGeom prst="ellipse">
                <a:avLst/>
              </a:prstGeom>
              <a:blipFill>
                <a:blip r:embed="rId38"/>
                <a:stretch>
                  <a:fillRect/>
                </a:stretch>
              </a:blipFill>
            </p:spPr>
            <p:txBody>
              <a:bodyPr/>
              <a:lstStyle/>
              <a:p>
                <a:r>
                  <a:rPr lang="zh-CN" altLang="en-US">
                    <a:noFill/>
                  </a:rPr>
                  <a:t> </a:t>
                </a:r>
              </a:p>
            </p:txBody>
          </p:sp>
        </mc:Fallback>
      </mc:AlternateContent>
      <p:cxnSp>
        <p:nvCxnSpPr>
          <p:cNvPr id="71" name="直接箭头连接符 70">
            <a:extLst>
              <a:ext uri="{FF2B5EF4-FFF2-40B4-BE49-F238E27FC236}">
                <a16:creationId xmlns:a16="http://schemas.microsoft.com/office/drawing/2014/main" id="{DD19C81A-1A4C-48B3-98D4-89793D29A9AD}"/>
              </a:ext>
            </a:extLst>
          </p:cNvPr>
          <p:cNvCxnSpPr>
            <a:cxnSpLocks/>
            <a:stCxn id="69" idx="6"/>
            <a:endCxn id="70" idx="2"/>
          </p:cNvCxnSpPr>
          <p:nvPr/>
        </p:nvCxnSpPr>
        <p:spPr>
          <a:xfrm>
            <a:off x="2973235" y="6499770"/>
            <a:ext cx="626164" cy="0"/>
          </a:xfrm>
          <a:prstGeom prst="straightConnector1">
            <a:avLst/>
          </a:prstGeom>
          <a:ln>
            <a:solidFill>
              <a:srgbClr val="FF0000"/>
            </a:solidFill>
            <a:tailEnd type="triangle"/>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72" name="椭圆 71">
                <a:extLst>
                  <a:ext uri="{FF2B5EF4-FFF2-40B4-BE49-F238E27FC236}">
                    <a16:creationId xmlns:a16="http://schemas.microsoft.com/office/drawing/2014/main" id="{753E7C60-DBE9-4375-AD0F-4AD35494C019}"/>
                  </a:ext>
                </a:extLst>
              </p:cNvPr>
              <p:cNvSpPr/>
              <p:nvPr/>
            </p:nvSpPr>
            <p:spPr>
              <a:xfrm>
                <a:off x="1313401" y="5396535"/>
                <a:ext cx="516835" cy="506896"/>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US" altLang="zh-CN" b="0" i="1" smtClean="0">
                              <a:solidFill>
                                <a:schemeClr val="tx1"/>
                              </a:solidFill>
                              <a:latin typeface="Cambria Math" panose="02040503050406030204" pitchFamily="18" charset="0"/>
                            </a:rPr>
                          </m:ctrlPr>
                        </m:sSubPr>
                        <m:e>
                          <m:r>
                            <a:rPr lang="en-US" altLang="zh-CN" b="0" i="1" smtClean="0">
                              <a:solidFill>
                                <a:schemeClr val="tx1"/>
                              </a:solidFill>
                              <a:latin typeface="Cambria Math" panose="02040503050406030204" pitchFamily="18" charset="0"/>
                            </a:rPr>
                            <m:t>𝑠</m:t>
                          </m:r>
                        </m:e>
                        <m:sub>
                          <m:r>
                            <a:rPr lang="en-US" altLang="zh-CN" b="0" i="1" smtClean="0">
                              <a:solidFill>
                                <a:schemeClr val="tx1"/>
                              </a:solidFill>
                              <a:latin typeface="Cambria Math" panose="02040503050406030204" pitchFamily="18" charset="0"/>
                            </a:rPr>
                            <m:t>2</m:t>
                          </m:r>
                        </m:sub>
                      </m:sSub>
                    </m:oMath>
                  </m:oMathPara>
                </a14:m>
                <a:endParaRPr lang="zh-CN" altLang="en-US" dirty="0">
                  <a:solidFill>
                    <a:schemeClr val="tx1"/>
                  </a:solidFill>
                </a:endParaRPr>
              </a:p>
            </p:txBody>
          </p:sp>
        </mc:Choice>
        <mc:Fallback xmlns="">
          <p:sp>
            <p:nvSpPr>
              <p:cNvPr id="72" name="椭圆 71">
                <a:extLst>
                  <a:ext uri="{FF2B5EF4-FFF2-40B4-BE49-F238E27FC236}">
                    <a16:creationId xmlns:a16="http://schemas.microsoft.com/office/drawing/2014/main" id="{753E7C60-DBE9-4375-AD0F-4AD35494C019}"/>
                  </a:ext>
                </a:extLst>
              </p:cNvPr>
              <p:cNvSpPr>
                <a:spLocks noRot="1" noChangeAspect="1" noMove="1" noResize="1" noEditPoints="1" noAdjustHandles="1" noChangeArrowheads="1" noChangeShapeType="1" noTextEdit="1"/>
              </p:cNvSpPr>
              <p:nvPr/>
            </p:nvSpPr>
            <p:spPr>
              <a:xfrm>
                <a:off x="1313401" y="5396535"/>
                <a:ext cx="516835" cy="506896"/>
              </a:xfrm>
              <a:prstGeom prst="ellipse">
                <a:avLst/>
              </a:prstGeom>
              <a:blipFill>
                <a:blip r:embed="rId39"/>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73" name="椭圆 72">
                <a:extLst>
                  <a:ext uri="{FF2B5EF4-FFF2-40B4-BE49-F238E27FC236}">
                    <a16:creationId xmlns:a16="http://schemas.microsoft.com/office/drawing/2014/main" id="{9B62083D-F297-4B3D-8A27-631FD97ABE0B}"/>
                  </a:ext>
                </a:extLst>
              </p:cNvPr>
              <p:cNvSpPr/>
              <p:nvPr/>
            </p:nvSpPr>
            <p:spPr>
              <a:xfrm>
                <a:off x="2456400" y="5396535"/>
                <a:ext cx="516835" cy="506896"/>
              </a:xfrm>
              <a:prstGeom prst="ellips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US" altLang="zh-CN" b="0" i="1" smtClean="0">
                              <a:solidFill>
                                <a:schemeClr val="tx1"/>
                              </a:solidFill>
                              <a:latin typeface="Cambria Math" panose="02040503050406030204" pitchFamily="18" charset="0"/>
                            </a:rPr>
                          </m:ctrlPr>
                        </m:sSubPr>
                        <m:e>
                          <m:r>
                            <a:rPr lang="en-US" altLang="zh-CN" b="0" i="1" smtClean="0">
                              <a:solidFill>
                                <a:schemeClr val="tx1"/>
                              </a:solidFill>
                              <a:latin typeface="Cambria Math" panose="02040503050406030204" pitchFamily="18" charset="0"/>
                            </a:rPr>
                            <m:t>𝑢</m:t>
                          </m:r>
                        </m:e>
                        <m:sub>
                          <m:r>
                            <a:rPr lang="en-US" altLang="zh-CN" b="0" i="1" smtClean="0">
                              <a:solidFill>
                                <a:schemeClr val="tx1"/>
                              </a:solidFill>
                              <a:latin typeface="Cambria Math" panose="02040503050406030204" pitchFamily="18" charset="0"/>
                            </a:rPr>
                            <m:t>3</m:t>
                          </m:r>
                        </m:sub>
                      </m:sSub>
                    </m:oMath>
                  </m:oMathPara>
                </a14:m>
                <a:endParaRPr lang="zh-CN" altLang="en-US" dirty="0">
                  <a:solidFill>
                    <a:schemeClr val="tx1"/>
                  </a:solidFill>
                </a:endParaRPr>
              </a:p>
            </p:txBody>
          </p:sp>
        </mc:Choice>
        <mc:Fallback xmlns="">
          <p:sp>
            <p:nvSpPr>
              <p:cNvPr id="73" name="椭圆 72">
                <a:extLst>
                  <a:ext uri="{FF2B5EF4-FFF2-40B4-BE49-F238E27FC236}">
                    <a16:creationId xmlns:a16="http://schemas.microsoft.com/office/drawing/2014/main" id="{9B62083D-F297-4B3D-8A27-631FD97ABE0B}"/>
                  </a:ext>
                </a:extLst>
              </p:cNvPr>
              <p:cNvSpPr>
                <a:spLocks noRot="1" noChangeAspect="1" noMove="1" noResize="1" noEditPoints="1" noAdjustHandles="1" noChangeArrowheads="1" noChangeShapeType="1" noTextEdit="1"/>
              </p:cNvSpPr>
              <p:nvPr/>
            </p:nvSpPr>
            <p:spPr>
              <a:xfrm>
                <a:off x="2456400" y="5396535"/>
                <a:ext cx="516835" cy="506896"/>
              </a:xfrm>
              <a:prstGeom prst="ellipse">
                <a:avLst/>
              </a:prstGeom>
              <a:blipFill>
                <a:blip r:embed="rId40"/>
                <a:stretch>
                  <a:fillRect/>
                </a:stretch>
              </a:blipFill>
            </p:spPr>
            <p:txBody>
              <a:bodyPr/>
              <a:lstStyle/>
              <a:p>
                <a:r>
                  <a:rPr lang="zh-CN" altLang="en-US">
                    <a:noFill/>
                  </a:rPr>
                  <a:t> </a:t>
                </a:r>
              </a:p>
            </p:txBody>
          </p:sp>
        </mc:Fallback>
      </mc:AlternateContent>
      <p:cxnSp>
        <p:nvCxnSpPr>
          <p:cNvPr id="74" name="直接箭头连接符 73">
            <a:extLst>
              <a:ext uri="{FF2B5EF4-FFF2-40B4-BE49-F238E27FC236}">
                <a16:creationId xmlns:a16="http://schemas.microsoft.com/office/drawing/2014/main" id="{B4EA5F6E-C6D0-48E5-83D7-C6CEA3C188F7}"/>
              </a:ext>
            </a:extLst>
          </p:cNvPr>
          <p:cNvCxnSpPr>
            <a:cxnSpLocks/>
            <a:stCxn id="72" idx="6"/>
            <a:endCxn id="73" idx="2"/>
          </p:cNvCxnSpPr>
          <p:nvPr/>
        </p:nvCxnSpPr>
        <p:spPr>
          <a:xfrm>
            <a:off x="1830236" y="5649983"/>
            <a:ext cx="626164"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75" name="文本框 74">
                <a:extLst>
                  <a:ext uri="{FF2B5EF4-FFF2-40B4-BE49-F238E27FC236}">
                    <a16:creationId xmlns:a16="http://schemas.microsoft.com/office/drawing/2014/main" id="{07CD5B81-75D0-4C66-8F6A-32759EB5E6C9}"/>
                  </a:ext>
                </a:extLst>
              </p:cNvPr>
              <p:cNvSpPr txBox="1"/>
              <p:nvPr/>
            </p:nvSpPr>
            <p:spPr>
              <a:xfrm>
                <a:off x="1510487" y="4815031"/>
                <a:ext cx="2261936"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altLang="zh-CN" b="0" i="1" smtClean="0">
                          <a:latin typeface="Cambria Math" panose="02040503050406030204" pitchFamily="18" charset="0"/>
                        </a:rPr>
                        <m:t>𝑇</m:t>
                      </m:r>
                    </m:oMath>
                  </m:oMathPara>
                </a14:m>
                <a:endParaRPr lang="zh-CN" altLang="en-US" dirty="0"/>
              </a:p>
            </p:txBody>
          </p:sp>
        </mc:Choice>
        <mc:Fallback xmlns="">
          <p:sp>
            <p:nvSpPr>
              <p:cNvPr id="75" name="文本框 74">
                <a:extLst>
                  <a:ext uri="{FF2B5EF4-FFF2-40B4-BE49-F238E27FC236}">
                    <a16:creationId xmlns:a16="http://schemas.microsoft.com/office/drawing/2014/main" id="{07CD5B81-75D0-4C66-8F6A-32759EB5E6C9}"/>
                  </a:ext>
                </a:extLst>
              </p:cNvPr>
              <p:cNvSpPr txBox="1">
                <a:spLocks noRot="1" noChangeAspect="1" noMove="1" noResize="1" noEditPoints="1" noAdjustHandles="1" noChangeArrowheads="1" noChangeShapeType="1" noTextEdit="1"/>
              </p:cNvSpPr>
              <p:nvPr/>
            </p:nvSpPr>
            <p:spPr>
              <a:xfrm>
                <a:off x="1510487" y="4815031"/>
                <a:ext cx="2261936" cy="369332"/>
              </a:xfrm>
              <a:prstGeom prst="rect">
                <a:avLst/>
              </a:prstGeom>
              <a:blipFill>
                <a:blip r:embed="rId41"/>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76" name="文本框 75">
                <a:extLst>
                  <a:ext uri="{FF2B5EF4-FFF2-40B4-BE49-F238E27FC236}">
                    <a16:creationId xmlns:a16="http://schemas.microsoft.com/office/drawing/2014/main" id="{F330A626-8EB8-4FF3-AA04-E5C7AE9AC712}"/>
                  </a:ext>
                </a:extLst>
              </p:cNvPr>
              <p:cNvSpPr txBox="1"/>
              <p:nvPr/>
            </p:nvSpPr>
            <p:spPr>
              <a:xfrm>
                <a:off x="2155349" y="6198010"/>
                <a:ext cx="2261936"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altLang="zh-CN" b="0" i="1" smtClean="0">
                          <a:latin typeface="Cambria Math" panose="02040503050406030204" pitchFamily="18" charset="0"/>
                        </a:rPr>
                        <m:t>𝑒</m:t>
                      </m:r>
                    </m:oMath>
                  </m:oMathPara>
                </a14:m>
                <a:endParaRPr lang="zh-CN" altLang="en-US" dirty="0"/>
              </a:p>
            </p:txBody>
          </p:sp>
        </mc:Choice>
        <mc:Fallback xmlns="">
          <p:sp>
            <p:nvSpPr>
              <p:cNvPr id="76" name="文本框 75">
                <a:extLst>
                  <a:ext uri="{FF2B5EF4-FFF2-40B4-BE49-F238E27FC236}">
                    <a16:creationId xmlns:a16="http://schemas.microsoft.com/office/drawing/2014/main" id="{F330A626-8EB8-4FF3-AA04-E5C7AE9AC712}"/>
                  </a:ext>
                </a:extLst>
              </p:cNvPr>
              <p:cNvSpPr txBox="1">
                <a:spLocks noRot="1" noChangeAspect="1" noMove="1" noResize="1" noEditPoints="1" noAdjustHandles="1" noChangeArrowheads="1" noChangeShapeType="1" noTextEdit="1"/>
              </p:cNvSpPr>
              <p:nvPr/>
            </p:nvSpPr>
            <p:spPr>
              <a:xfrm>
                <a:off x="2155349" y="6198010"/>
                <a:ext cx="2261936" cy="369332"/>
              </a:xfrm>
              <a:prstGeom prst="rect">
                <a:avLst/>
              </a:prstGeom>
              <a:blipFill>
                <a:blip r:embed="rId42"/>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77" name="椭圆 76">
                <a:extLst>
                  <a:ext uri="{FF2B5EF4-FFF2-40B4-BE49-F238E27FC236}">
                    <a16:creationId xmlns:a16="http://schemas.microsoft.com/office/drawing/2014/main" id="{BE58C99B-37C6-4F63-88B1-8A9ECB49CD88}"/>
                  </a:ext>
                </a:extLst>
              </p:cNvPr>
              <p:cNvSpPr/>
              <p:nvPr/>
            </p:nvSpPr>
            <p:spPr>
              <a:xfrm>
                <a:off x="9969598" y="3219703"/>
                <a:ext cx="516835" cy="506896"/>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altLang="zh-CN" b="0" i="1" smtClean="0">
                          <a:solidFill>
                            <a:schemeClr val="tx1"/>
                          </a:solidFill>
                          <a:latin typeface="Cambria Math" panose="02040503050406030204" pitchFamily="18" charset="0"/>
                        </a:rPr>
                        <m:t>𝑣</m:t>
                      </m:r>
                    </m:oMath>
                  </m:oMathPara>
                </a14:m>
                <a:endParaRPr lang="zh-CN" altLang="en-US" dirty="0">
                  <a:solidFill>
                    <a:schemeClr val="tx1"/>
                  </a:solidFill>
                </a:endParaRPr>
              </a:p>
            </p:txBody>
          </p:sp>
        </mc:Choice>
        <mc:Fallback xmlns="">
          <p:sp>
            <p:nvSpPr>
              <p:cNvPr id="77" name="椭圆 76">
                <a:extLst>
                  <a:ext uri="{FF2B5EF4-FFF2-40B4-BE49-F238E27FC236}">
                    <a16:creationId xmlns:a16="http://schemas.microsoft.com/office/drawing/2014/main" id="{BE58C99B-37C6-4F63-88B1-8A9ECB49CD88}"/>
                  </a:ext>
                </a:extLst>
              </p:cNvPr>
              <p:cNvSpPr>
                <a:spLocks noRot="1" noChangeAspect="1" noMove="1" noResize="1" noEditPoints="1" noAdjustHandles="1" noChangeArrowheads="1" noChangeShapeType="1" noTextEdit="1"/>
              </p:cNvSpPr>
              <p:nvPr/>
            </p:nvSpPr>
            <p:spPr>
              <a:xfrm>
                <a:off x="9969598" y="3219703"/>
                <a:ext cx="516835" cy="506896"/>
              </a:xfrm>
              <a:prstGeom prst="ellipse">
                <a:avLst/>
              </a:prstGeom>
              <a:blipFill>
                <a:blip r:embed="rId43"/>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78" name="椭圆 77">
                <a:extLst>
                  <a:ext uri="{FF2B5EF4-FFF2-40B4-BE49-F238E27FC236}">
                    <a16:creationId xmlns:a16="http://schemas.microsoft.com/office/drawing/2014/main" id="{9F24C3FE-9E01-4911-9ADA-DDD307113D1D}"/>
                  </a:ext>
                </a:extLst>
              </p:cNvPr>
              <p:cNvSpPr/>
              <p:nvPr/>
            </p:nvSpPr>
            <p:spPr>
              <a:xfrm>
                <a:off x="7694132" y="4054687"/>
                <a:ext cx="516835" cy="506896"/>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US" altLang="zh-CN" b="0" i="1" smtClean="0">
                              <a:solidFill>
                                <a:schemeClr val="tx1"/>
                              </a:solidFill>
                              <a:latin typeface="Cambria Math" panose="02040503050406030204" pitchFamily="18" charset="0"/>
                            </a:rPr>
                          </m:ctrlPr>
                        </m:sSubPr>
                        <m:e>
                          <m:r>
                            <a:rPr lang="en-US" altLang="zh-CN" b="0" i="1" smtClean="0">
                              <a:solidFill>
                                <a:schemeClr val="tx1"/>
                              </a:solidFill>
                              <a:latin typeface="Cambria Math" panose="02040503050406030204" pitchFamily="18" charset="0"/>
                            </a:rPr>
                            <m:t>𝑠</m:t>
                          </m:r>
                        </m:e>
                        <m:sub>
                          <m:r>
                            <a:rPr lang="en-US" altLang="zh-CN" b="0" i="1" smtClean="0">
                              <a:solidFill>
                                <a:schemeClr val="tx1"/>
                              </a:solidFill>
                              <a:latin typeface="Cambria Math" panose="02040503050406030204" pitchFamily="18" charset="0"/>
                            </a:rPr>
                            <m:t>1</m:t>
                          </m:r>
                        </m:sub>
                      </m:sSub>
                    </m:oMath>
                  </m:oMathPara>
                </a14:m>
                <a:endParaRPr lang="zh-CN" altLang="en-US" dirty="0">
                  <a:solidFill>
                    <a:schemeClr val="tx1"/>
                  </a:solidFill>
                </a:endParaRPr>
              </a:p>
            </p:txBody>
          </p:sp>
        </mc:Choice>
        <mc:Fallback xmlns="">
          <p:sp>
            <p:nvSpPr>
              <p:cNvPr id="78" name="椭圆 77">
                <a:extLst>
                  <a:ext uri="{FF2B5EF4-FFF2-40B4-BE49-F238E27FC236}">
                    <a16:creationId xmlns:a16="http://schemas.microsoft.com/office/drawing/2014/main" id="{9F24C3FE-9E01-4911-9ADA-DDD307113D1D}"/>
                  </a:ext>
                </a:extLst>
              </p:cNvPr>
              <p:cNvSpPr>
                <a:spLocks noRot="1" noChangeAspect="1" noMove="1" noResize="1" noEditPoints="1" noAdjustHandles="1" noChangeArrowheads="1" noChangeShapeType="1" noTextEdit="1"/>
              </p:cNvSpPr>
              <p:nvPr/>
            </p:nvSpPr>
            <p:spPr>
              <a:xfrm>
                <a:off x="7694132" y="4054687"/>
                <a:ext cx="516835" cy="506896"/>
              </a:xfrm>
              <a:prstGeom prst="ellipse">
                <a:avLst/>
              </a:prstGeom>
              <a:blipFill>
                <a:blip r:embed="rId44"/>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79" name="椭圆 78">
                <a:extLst>
                  <a:ext uri="{FF2B5EF4-FFF2-40B4-BE49-F238E27FC236}">
                    <a16:creationId xmlns:a16="http://schemas.microsoft.com/office/drawing/2014/main" id="{C7429284-1B90-4018-8E3A-1B43ED5613FE}"/>
                  </a:ext>
                </a:extLst>
              </p:cNvPr>
              <p:cNvSpPr/>
              <p:nvPr/>
            </p:nvSpPr>
            <p:spPr>
              <a:xfrm>
                <a:off x="8837131" y="4054687"/>
                <a:ext cx="516835" cy="506896"/>
              </a:xfrm>
              <a:prstGeom prst="ellips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US" altLang="zh-CN" b="0" i="1" smtClean="0">
                              <a:solidFill>
                                <a:schemeClr val="tx1"/>
                              </a:solidFill>
                              <a:latin typeface="Cambria Math" panose="02040503050406030204" pitchFamily="18" charset="0"/>
                            </a:rPr>
                          </m:ctrlPr>
                        </m:sSubPr>
                        <m:e>
                          <m:r>
                            <a:rPr lang="en-US" altLang="zh-CN" b="0" i="1" smtClean="0">
                              <a:solidFill>
                                <a:schemeClr val="tx1"/>
                              </a:solidFill>
                              <a:latin typeface="Cambria Math" panose="02040503050406030204" pitchFamily="18" charset="0"/>
                            </a:rPr>
                            <m:t>𝑢</m:t>
                          </m:r>
                        </m:e>
                        <m:sub>
                          <m:r>
                            <a:rPr lang="en-US" altLang="zh-CN" b="0" i="1" smtClean="0">
                              <a:solidFill>
                                <a:schemeClr val="tx1"/>
                              </a:solidFill>
                              <a:latin typeface="Cambria Math" panose="02040503050406030204" pitchFamily="18" charset="0"/>
                            </a:rPr>
                            <m:t>1</m:t>
                          </m:r>
                        </m:sub>
                      </m:sSub>
                    </m:oMath>
                  </m:oMathPara>
                </a14:m>
                <a:endParaRPr lang="zh-CN" altLang="en-US" dirty="0">
                  <a:solidFill>
                    <a:schemeClr val="tx1"/>
                  </a:solidFill>
                </a:endParaRPr>
              </a:p>
            </p:txBody>
          </p:sp>
        </mc:Choice>
        <mc:Fallback xmlns="">
          <p:sp>
            <p:nvSpPr>
              <p:cNvPr id="79" name="椭圆 78">
                <a:extLst>
                  <a:ext uri="{FF2B5EF4-FFF2-40B4-BE49-F238E27FC236}">
                    <a16:creationId xmlns:a16="http://schemas.microsoft.com/office/drawing/2014/main" id="{C7429284-1B90-4018-8E3A-1B43ED5613FE}"/>
                  </a:ext>
                </a:extLst>
              </p:cNvPr>
              <p:cNvSpPr>
                <a:spLocks noRot="1" noChangeAspect="1" noMove="1" noResize="1" noEditPoints="1" noAdjustHandles="1" noChangeArrowheads="1" noChangeShapeType="1" noTextEdit="1"/>
              </p:cNvSpPr>
              <p:nvPr/>
            </p:nvSpPr>
            <p:spPr>
              <a:xfrm>
                <a:off x="8837131" y="4054687"/>
                <a:ext cx="516835" cy="506896"/>
              </a:xfrm>
              <a:prstGeom prst="ellipse">
                <a:avLst/>
              </a:prstGeom>
              <a:blipFill>
                <a:blip r:embed="rId45"/>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80" name="椭圆 79">
                <a:extLst>
                  <a:ext uri="{FF2B5EF4-FFF2-40B4-BE49-F238E27FC236}">
                    <a16:creationId xmlns:a16="http://schemas.microsoft.com/office/drawing/2014/main" id="{EC796344-5A01-4578-8330-2A08870116C5}"/>
                  </a:ext>
                </a:extLst>
              </p:cNvPr>
              <p:cNvSpPr/>
              <p:nvPr/>
            </p:nvSpPr>
            <p:spPr>
              <a:xfrm>
                <a:off x="9980130" y="4054687"/>
                <a:ext cx="516835" cy="506896"/>
              </a:xfrm>
              <a:prstGeom prst="ellips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US" altLang="zh-CN" b="0" i="1" smtClean="0">
                              <a:solidFill>
                                <a:schemeClr val="tx1"/>
                              </a:solidFill>
                              <a:latin typeface="Cambria Math" panose="02040503050406030204" pitchFamily="18" charset="0"/>
                            </a:rPr>
                          </m:ctrlPr>
                        </m:sSubPr>
                        <m:e>
                          <m:r>
                            <a:rPr lang="en-US" altLang="zh-CN" b="0" i="1" smtClean="0">
                              <a:solidFill>
                                <a:schemeClr val="tx1"/>
                              </a:solidFill>
                              <a:latin typeface="Cambria Math" panose="02040503050406030204" pitchFamily="18" charset="0"/>
                            </a:rPr>
                            <m:t>𝑢</m:t>
                          </m:r>
                        </m:e>
                        <m:sub>
                          <m:r>
                            <a:rPr lang="en-US" altLang="zh-CN" b="0" i="1" smtClean="0">
                              <a:solidFill>
                                <a:schemeClr val="tx1"/>
                              </a:solidFill>
                              <a:latin typeface="Cambria Math" panose="02040503050406030204" pitchFamily="18" charset="0"/>
                            </a:rPr>
                            <m:t>2</m:t>
                          </m:r>
                        </m:sub>
                      </m:sSub>
                    </m:oMath>
                  </m:oMathPara>
                </a14:m>
                <a:endParaRPr lang="zh-CN" altLang="en-US" dirty="0">
                  <a:solidFill>
                    <a:schemeClr val="tx1"/>
                  </a:solidFill>
                </a:endParaRPr>
              </a:p>
            </p:txBody>
          </p:sp>
        </mc:Choice>
        <mc:Fallback xmlns="">
          <p:sp>
            <p:nvSpPr>
              <p:cNvPr id="80" name="椭圆 79">
                <a:extLst>
                  <a:ext uri="{FF2B5EF4-FFF2-40B4-BE49-F238E27FC236}">
                    <a16:creationId xmlns:a16="http://schemas.microsoft.com/office/drawing/2014/main" id="{EC796344-5A01-4578-8330-2A08870116C5}"/>
                  </a:ext>
                </a:extLst>
              </p:cNvPr>
              <p:cNvSpPr>
                <a:spLocks noRot="1" noChangeAspect="1" noMove="1" noResize="1" noEditPoints="1" noAdjustHandles="1" noChangeArrowheads="1" noChangeShapeType="1" noTextEdit="1"/>
              </p:cNvSpPr>
              <p:nvPr/>
            </p:nvSpPr>
            <p:spPr>
              <a:xfrm>
                <a:off x="9980130" y="4054687"/>
                <a:ext cx="516835" cy="506896"/>
              </a:xfrm>
              <a:prstGeom prst="ellipse">
                <a:avLst/>
              </a:prstGeom>
              <a:blipFill>
                <a:blip r:embed="rId46"/>
                <a:stretch>
                  <a:fillRect/>
                </a:stretch>
              </a:blipFill>
            </p:spPr>
            <p:txBody>
              <a:bodyPr/>
              <a:lstStyle/>
              <a:p>
                <a:r>
                  <a:rPr lang="zh-CN" altLang="en-US">
                    <a:noFill/>
                  </a:rPr>
                  <a:t> </a:t>
                </a:r>
              </a:p>
            </p:txBody>
          </p:sp>
        </mc:Fallback>
      </mc:AlternateContent>
      <p:cxnSp>
        <p:nvCxnSpPr>
          <p:cNvPr id="81" name="直接箭头连接符 80">
            <a:extLst>
              <a:ext uri="{FF2B5EF4-FFF2-40B4-BE49-F238E27FC236}">
                <a16:creationId xmlns:a16="http://schemas.microsoft.com/office/drawing/2014/main" id="{E28E9225-F0B4-43E8-9808-F80F46A03980}"/>
              </a:ext>
            </a:extLst>
          </p:cNvPr>
          <p:cNvCxnSpPr>
            <a:cxnSpLocks/>
            <a:stCxn id="78" idx="6"/>
            <a:endCxn id="79" idx="2"/>
          </p:cNvCxnSpPr>
          <p:nvPr/>
        </p:nvCxnSpPr>
        <p:spPr>
          <a:xfrm>
            <a:off x="8210967" y="4308135"/>
            <a:ext cx="626164"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82" name="直接箭头连接符 81">
            <a:extLst>
              <a:ext uri="{FF2B5EF4-FFF2-40B4-BE49-F238E27FC236}">
                <a16:creationId xmlns:a16="http://schemas.microsoft.com/office/drawing/2014/main" id="{9A320277-C073-43A3-B481-4B578B42E64C}"/>
              </a:ext>
            </a:extLst>
          </p:cNvPr>
          <p:cNvCxnSpPr>
            <a:cxnSpLocks/>
            <a:stCxn id="79" idx="6"/>
            <a:endCxn id="80" idx="2"/>
          </p:cNvCxnSpPr>
          <p:nvPr/>
        </p:nvCxnSpPr>
        <p:spPr>
          <a:xfrm>
            <a:off x="9353966" y="4308135"/>
            <a:ext cx="626164"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83" name="椭圆 82">
                <a:extLst>
                  <a:ext uri="{FF2B5EF4-FFF2-40B4-BE49-F238E27FC236}">
                    <a16:creationId xmlns:a16="http://schemas.microsoft.com/office/drawing/2014/main" id="{702AFEFE-EB45-4B73-8737-DEF4EFDCE233}"/>
                  </a:ext>
                </a:extLst>
              </p:cNvPr>
              <p:cNvSpPr/>
              <p:nvPr/>
            </p:nvSpPr>
            <p:spPr>
              <a:xfrm>
                <a:off x="7694132" y="3204900"/>
                <a:ext cx="516835" cy="506896"/>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US" altLang="zh-CN" b="0" i="1" smtClean="0">
                              <a:solidFill>
                                <a:schemeClr val="tx1"/>
                              </a:solidFill>
                              <a:latin typeface="Cambria Math" panose="02040503050406030204" pitchFamily="18" charset="0"/>
                            </a:rPr>
                          </m:ctrlPr>
                        </m:sSubPr>
                        <m:e>
                          <m:r>
                            <a:rPr lang="en-US" altLang="zh-CN" b="0" i="1" smtClean="0">
                              <a:solidFill>
                                <a:schemeClr val="tx1"/>
                              </a:solidFill>
                              <a:latin typeface="Cambria Math" panose="02040503050406030204" pitchFamily="18" charset="0"/>
                            </a:rPr>
                            <m:t>𝑠</m:t>
                          </m:r>
                        </m:e>
                        <m:sub>
                          <m:r>
                            <a:rPr lang="en-US" altLang="zh-CN" b="0" i="1" smtClean="0">
                              <a:solidFill>
                                <a:schemeClr val="tx1"/>
                              </a:solidFill>
                              <a:latin typeface="Cambria Math" panose="02040503050406030204" pitchFamily="18" charset="0"/>
                            </a:rPr>
                            <m:t>2</m:t>
                          </m:r>
                        </m:sub>
                      </m:sSub>
                    </m:oMath>
                  </m:oMathPara>
                </a14:m>
                <a:endParaRPr lang="zh-CN" altLang="en-US" dirty="0">
                  <a:solidFill>
                    <a:schemeClr val="tx1"/>
                  </a:solidFill>
                </a:endParaRPr>
              </a:p>
            </p:txBody>
          </p:sp>
        </mc:Choice>
        <mc:Fallback xmlns="">
          <p:sp>
            <p:nvSpPr>
              <p:cNvPr id="83" name="椭圆 82">
                <a:extLst>
                  <a:ext uri="{FF2B5EF4-FFF2-40B4-BE49-F238E27FC236}">
                    <a16:creationId xmlns:a16="http://schemas.microsoft.com/office/drawing/2014/main" id="{702AFEFE-EB45-4B73-8737-DEF4EFDCE233}"/>
                  </a:ext>
                </a:extLst>
              </p:cNvPr>
              <p:cNvSpPr>
                <a:spLocks noRot="1" noChangeAspect="1" noMove="1" noResize="1" noEditPoints="1" noAdjustHandles="1" noChangeArrowheads="1" noChangeShapeType="1" noTextEdit="1"/>
              </p:cNvSpPr>
              <p:nvPr/>
            </p:nvSpPr>
            <p:spPr>
              <a:xfrm>
                <a:off x="7694132" y="3204900"/>
                <a:ext cx="516835" cy="506896"/>
              </a:xfrm>
              <a:prstGeom prst="ellipse">
                <a:avLst/>
              </a:prstGeom>
              <a:blipFill>
                <a:blip r:embed="rId47"/>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84" name="椭圆 83">
                <a:extLst>
                  <a:ext uri="{FF2B5EF4-FFF2-40B4-BE49-F238E27FC236}">
                    <a16:creationId xmlns:a16="http://schemas.microsoft.com/office/drawing/2014/main" id="{2FACA923-0789-4C2C-BC16-7CC32633860E}"/>
                  </a:ext>
                </a:extLst>
              </p:cNvPr>
              <p:cNvSpPr/>
              <p:nvPr/>
            </p:nvSpPr>
            <p:spPr>
              <a:xfrm>
                <a:off x="8837131" y="3204900"/>
                <a:ext cx="516835" cy="506896"/>
              </a:xfrm>
              <a:prstGeom prst="ellips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US" altLang="zh-CN" b="0" i="1" smtClean="0">
                              <a:solidFill>
                                <a:schemeClr val="tx1"/>
                              </a:solidFill>
                              <a:latin typeface="Cambria Math" panose="02040503050406030204" pitchFamily="18" charset="0"/>
                            </a:rPr>
                          </m:ctrlPr>
                        </m:sSubPr>
                        <m:e>
                          <m:r>
                            <a:rPr lang="en-US" altLang="zh-CN" b="0" i="1" smtClean="0">
                              <a:solidFill>
                                <a:schemeClr val="tx1"/>
                              </a:solidFill>
                              <a:latin typeface="Cambria Math" panose="02040503050406030204" pitchFamily="18" charset="0"/>
                            </a:rPr>
                            <m:t>𝑢</m:t>
                          </m:r>
                        </m:e>
                        <m:sub>
                          <m:r>
                            <a:rPr lang="en-US" altLang="zh-CN" b="0" i="1" smtClean="0">
                              <a:solidFill>
                                <a:schemeClr val="tx1"/>
                              </a:solidFill>
                              <a:latin typeface="Cambria Math" panose="02040503050406030204" pitchFamily="18" charset="0"/>
                            </a:rPr>
                            <m:t>3</m:t>
                          </m:r>
                        </m:sub>
                      </m:sSub>
                    </m:oMath>
                  </m:oMathPara>
                </a14:m>
                <a:endParaRPr lang="zh-CN" altLang="en-US" dirty="0">
                  <a:solidFill>
                    <a:schemeClr val="tx1"/>
                  </a:solidFill>
                </a:endParaRPr>
              </a:p>
            </p:txBody>
          </p:sp>
        </mc:Choice>
        <mc:Fallback xmlns="">
          <p:sp>
            <p:nvSpPr>
              <p:cNvPr id="84" name="椭圆 83">
                <a:extLst>
                  <a:ext uri="{FF2B5EF4-FFF2-40B4-BE49-F238E27FC236}">
                    <a16:creationId xmlns:a16="http://schemas.microsoft.com/office/drawing/2014/main" id="{2FACA923-0789-4C2C-BC16-7CC32633860E}"/>
                  </a:ext>
                </a:extLst>
              </p:cNvPr>
              <p:cNvSpPr>
                <a:spLocks noRot="1" noChangeAspect="1" noMove="1" noResize="1" noEditPoints="1" noAdjustHandles="1" noChangeArrowheads="1" noChangeShapeType="1" noTextEdit="1"/>
              </p:cNvSpPr>
              <p:nvPr/>
            </p:nvSpPr>
            <p:spPr>
              <a:xfrm>
                <a:off x="8837131" y="3204900"/>
                <a:ext cx="516835" cy="506896"/>
              </a:xfrm>
              <a:prstGeom prst="ellipse">
                <a:avLst/>
              </a:prstGeom>
              <a:blipFill>
                <a:blip r:embed="rId48"/>
                <a:stretch>
                  <a:fillRect/>
                </a:stretch>
              </a:blipFill>
            </p:spPr>
            <p:txBody>
              <a:bodyPr/>
              <a:lstStyle/>
              <a:p>
                <a:r>
                  <a:rPr lang="zh-CN" altLang="en-US">
                    <a:noFill/>
                  </a:rPr>
                  <a:t> </a:t>
                </a:r>
              </a:p>
            </p:txBody>
          </p:sp>
        </mc:Fallback>
      </mc:AlternateContent>
      <p:cxnSp>
        <p:nvCxnSpPr>
          <p:cNvPr id="85" name="直接箭头连接符 84">
            <a:extLst>
              <a:ext uri="{FF2B5EF4-FFF2-40B4-BE49-F238E27FC236}">
                <a16:creationId xmlns:a16="http://schemas.microsoft.com/office/drawing/2014/main" id="{68931F20-ACBF-4B4C-AB12-9808797989F0}"/>
              </a:ext>
            </a:extLst>
          </p:cNvPr>
          <p:cNvCxnSpPr>
            <a:cxnSpLocks/>
            <a:stCxn id="83" idx="6"/>
            <a:endCxn id="84" idx="2"/>
          </p:cNvCxnSpPr>
          <p:nvPr/>
        </p:nvCxnSpPr>
        <p:spPr>
          <a:xfrm>
            <a:off x="8210967" y="3458348"/>
            <a:ext cx="626164"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86" name="直接箭头连接符 85">
            <a:extLst>
              <a:ext uri="{FF2B5EF4-FFF2-40B4-BE49-F238E27FC236}">
                <a16:creationId xmlns:a16="http://schemas.microsoft.com/office/drawing/2014/main" id="{7F6C0D1D-A4F3-416F-8A54-14341DF69256}"/>
              </a:ext>
            </a:extLst>
          </p:cNvPr>
          <p:cNvCxnSpPr>
            <a:cxnSpLocks/>
            <a:stCxn id="84" idx="6"/>
            <a:endCxn id="77" idx="2"/>
          </p:cNvCxnSpPr>
          <p:nvPr/>
        </p:nvCxnSpPr>
        <p:spPr>
          <a:xfrm>
            <a:off x="9353966" y="3458348"/>
            <a:ext cx="615632" cy="14803"/>
          </a:xfrm>
          <a:prstGeom prst="straightConnector1">
            <a:avLst/>
          </a:prstGeom>
          <a:ln>
            <a:solidFill>
              <a:srgbClr val="FF0000"/>
            </a:solidFill>
            <a:tailEnd type="triangle"/>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87" name="文本框 86">
                <a:extLst>
                  <a:ext uri="{FF2B5EF4-FFF2-40B4-BE49-F238E27FC236}">
                    <a16:creationId xmlns:a16="http://schemas.microsoft.com/office/drawing/2014/main" id="{6F0A41CD-50DD-4050-937C-242AE4BB1687}"/>
                  </a:ext>
                </a:extLst>
              </p:cNvPr>
              <p:cNvSpPr txBox="1"/>
              <p:nvPr/>
            </p:nvSpPr>
            <p:spPr>
              <a:xfrm>
                <a:off x="7891218" y="2623396"/>
                <a:ext cx="2261936"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altLang="zh-CN" b="0" i="1" smtClean="0">
                          <a:latin typeface="Cambria Math" panose="02040503050406030204" pitchFamily="18" charset="0"/>
                        </a:rPr>
                        <m:t>𝑆</m:t>
                      </m:r>
                    </m:oMath>
                  </m:oMathPara>
                </a14:m>
                <a:endParaRPr lang="zh-CN" altLang="en-US" dirty="0"/>
              </a:p>
            </p:txBody>
          </p:sp>
        </mc:Choice>
        <mc:Fallback xmlns="">
          <p:sp>
            <p:nvSpPr>
              <p:cNvPr id="87" name="文本框 86">
                <a:extLst>
                  <a:ext uri="{FF2B5EF4-FFF2-40B4-BE49-F238E27FC236}">
                    <a16:creationId xmlns:a16="http://schemas.microsoft.com/office/drawing/2014/main" id="{6F0A41CD-50DD-4050-937C-242AE4BB1687}"/>
                  </a:ext>
                </a:extLst>
              </p:cNvPr>
              <p:cNvSpPr txBox="1">
                <a:spLocks noRot="1" noChangeAspect="1" noMove="1" noResize="1" noEditPoints="1" noAdjustHandles="1" noChangeArrowheads="1" noChangeShapeType="1" noTextEdit="1"/>
              </p:cNvSpPr>
              <p:nvPr/>
            </p:nvSpPr>
            <p:spPr>
              <a:xfrm>
                <a:off x="7891218" y="2623396"/>
                <a:ext cx="2261936" cy="369332"/>
              </a:xfrm>
              <a:prstGeom prst="rect">
                <a:avLst/>
              </a:prstGeom>
              <a:blipFill>
                <a:blip r:embed="rId49"/>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88" name="文本框 87">
                <a:extLst>
                  <a:ext uri="{FF2B5EF4-FFF2-40B4-BE49-F238E27FC236}">
                    <a16:creationId xmlns:a16="http://schemas.microsoft.com/office/drawing/2014/main" id="{BA0D19CA-663A-46C6-9AD7-68157E303419}"/>
                  </a:ext>
                </a:extLst>
              </p:cNvPr>
              <p:cNvSpPr txBox="1"/>
              <p:nvPr/>
            </p:nvSpPr>
            <p:spPr>
              <a:xfrm>
                <a:off x="8524049" y="3169476"/>
                <a:ext cx="2261936"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altLang="zh-CN" b="0" i="1" smtClean="0">
                          <a:latin typeface="Cambria Math" panose="02040503050406030204" pitchFamily="18" charset="0"/>
                        </a:rPr>
                        <m:t>𝑒</m:t>
                      </m:r>
                    </m:oMath>
                  </m:oMathPara>
                </a14:m>
                <a:endParaRPr lang="zh-CN" altLang="en-US" dirty="0"/>
              </a:p>
            </p:txBody>
          </p:sp>
        </mc:Choice>
        <mc:Fallback xmlns="">
          <p:sp>
            <p:nvSpPr>
              <p:cNvPr id="88" name="文本框 87">
                <a:extLst>
                  <a:ext uri="{FF2B5EF4-FFF2-40B4-BE49-F238E27FC236}">
                    <a16:creationId xmlns:a16="http://schemas.microsoft.com/office/drawing/2014/main" id="{BA0D19CA-663A-46C6-9AD7-68157E303419}"/>
                  </a:ext>
                </a:extLst>
              </p:cNvPr>
              <p:cNvSpPr txBox="1">
                <a:spLocks noRot="1" noChangeAspect="1" noMove="1" noResize="1" noEditPoints="1" noAdjustHandles="1" noChangeArrowheads="1" noChangeShapeType="1" noTextEdit="1"/>
              </p:cNvSpPr>
              <p:nvPr/>
            </p:nvSpPr>
            <p:spPr>
              <a:xfrm>
                <a:off x="8524049" y="3169476"/>
                <a:ext cx="2261936" cy="369332"/>
              </a:xfrm>
              <a:prstGeom prst="rect">
                <a:avLst/>
              </a:prstGeom>
              <a:blipFill>
                <a:blip r:embed="rId50"/>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89" name="文本框 88">
                <a:extLst>
                  <a:ext uri="{FF2B5EF4-FFF2-40B4-BE49-F238E27FC236}">
                    <a16:creationId xmlns:a16="http://schemas.microsoft.com/office/drawing/2014/main" id="{3E1E8E6D-4FE9-4E28-9603-3E633B7621C1}"/>
                  </a:ext>
                </a:extLst>
              </p:cNvPr>
              <p:cNvSpPr txBox="1"/>
              <p:nvPr/>
            </p:nvSpPr>
            <p:spPr>
              <a:xfrm>
                <a:off x="7891218" y="4815031"/>
                <a:ext cx="2261936"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altLang="zh-CN" b="0" i="1" smtClean="0">
                          <a:latin typeface="Cambria Math" panose="02040503050406030204" pitchFamily="18" charset="0"/>
                        </a:rPr>
                        <m:t>𝑇</m:t>
                      </m:r>
                    </m:oMath>
                  </m:oMathPara>
                </a14:m>
                <a:endParaRPr lang="zh-CN" altLang="en-US" dirty="0"/>
              </a:p>
            </p:txBody>
          </p:sp>
        </mc:Choice>
        <mc:Fallback xmlns="">
          <p:sp>
            <p:nvSpPr>
              <p:cNvPr id="89" name="文本框 88">
                <a:extLst>
                  <a:ext uri="{FF2B5EF4-FFF2-40B4-BE49-F238E27FC236}">
                    <a16:creationId xmlns:a16="http://schemas.microsoft.com/office/drawing/2014/main" id="{3E1E8E6D-4FE9-4E28-9603-3E633B7621C1}"/>
                  </a:ext>
                </a:extLst>
              </p:cNvPr>
              <p:cNvSpPr txBox="1">
                <a:spLocks noRot="1" noChangeAspect="1" noMove="1" noResize="1" noEditPoints="1" noAdjustHandles="1" noChangeArrowheads="1" noChangeShapeType="1" noTextEdit="1"/>
              </p:cNvSpPr>
              <p:nvPr/>
            </p:nvSpPr>
            <p:spPr>
              <a:xfrm>
                <a:off x="7891218" y="4815031"/>
                <a:ext cx="2261936" cy="369332"/>
              </a:xfrm>
              <a:prstGeom prst="rect">
                <a:avLst/>
              </a:prstGeom>
              <a:blipFill>
                <a:blip r:embed="rId51"/>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90" name="椭圆 89">
                <a:extLst>
                  <a:ext uri="{FF2B5EF4-FFF2-40B4-BE49-F238E27FC236}">
                    <a16:creationId xmlns:a16="http://schemas.microsoft.com/office/drawing/2014/main" id="{4059DC20-769C-411D-A4C9-98D8D434BE1C}"/>
                  </a:ext>
                </a:extLst>
              </p:cNvPr>
              <p:cNvSpPr/>
              <p:nvPr/>
            </p:nvSpPr>
            <p:spPr>
              <a:xfrm>
                <a:off x="9969598" y="5410301"/>
                <a:ext cx="516835" cy="506896"/>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altLang="zh-CN" b="0" i="1" smtClean="0">
                          <a:solidFill>
                            <a:schemeClr val="tx1"/>
                          </a:solidFill>
                          <a:latin typeface="Cambria Math" panose="02040503050406030204" pitchFamily="18" charset="0"/>
                        </a:rPr>
                        <m:t>𝑣</m:t>
                      </m:r>
                    </m:oMath>
                  </m:oMathPara>
                </a14:m>
                <a:endParaRPr lang="zh-CN" altLang="en-US" dirty="0">
                  <a:solidFill>
                    <a:schemeClr val="tx1"/>
                  </a:solidFill>
                </a:endParaRPr>
              </a:p>
            </p:txBody>
          </p:sp>
        </mc:Choice>
        <mc:Fallback xmlns="">
          <p:sp>
            <p:nvSpPr>
              <p:cNvPr id="90" name="椭圆 89">
                <a:extLst>
                  <a:ext uri="{FF2B5EF4-FFF2-40B4-BE49-F238E27FC236}">
                    <a16:creationId xmlns:a16="http://schemas.microsoft.com/office/drawing/2014/main" id="{4059DC20-769C-411D-A4C9-98D8D434BE1C}"/>
                  </a:ext>
                </a:extLst>
              </p:cNvPr>
              <p:cNvSpPr>
                <a:spLocks noRot="1" noChangeAspect="1" noMove="1" noResize="1" noEditPoints="1" noAdjustHandles="1" noChangeArrowheads="1" noChangeShapeType="1" noTextEdit="1"/>
              </p:cNvSpPr>
              <p:nvPr/>
            </p:nvSpPr>
            <p:spPr>
              <a:xfrm>
                <a:off x="9969598" y="5410301"/>
                <a:ext cx="516835" cy="506896"/>
              </a:xfrm>
              <a:prstGeom prst="ellipse">
                <a:avLst/>
              </a:prstGeom>
              <a:blipFill>
                <a:blip r:embed="rId52"/>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91" name="椭圆 90">
                <a:extLst>
                  <a:ext uri="{FF2B5EF4-FFF2-40B4-BE49-F238E27FC236}">
                    <a16:creationId xmlns:a16="http://schemas.microsoft.com/office/drawing/2014/main" id="{F0637ADA-F8B2-4CBF-A291-2257AB50D7E7}"/>
                  </a:ext>
                </a:extLst>
              </p:cNvPr>
              <p:cNvSpPr/>
              <p:nvPr/>
            </p:nvSpPr>
            <p:spPr>
              <a:xfrm>
                <a:off x="7694132" y="6245285"/>
                <a:ext cx="516835" cy="506896"/>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US" altLang="zh-CN" b="0" i="1" smtClean="0">
                              <a:solidFill>
                                <a:schemeClr val="tx1"/>
                              </a:solidFill>
                              <a:latin typeface="Cambria Math" panose="02040503050406030204" pitchFamily="18" charset="0"/>
                            </a:rPr>
                          </m:ctrlPr>
                        </m:sSubPr>
                        <m:e>
                          <m:r>
                            <a:rPr lang="en-US" altLang="zh-CN" b="0" i="1" smtClean="0">
                              <a:solidFill>
                                <a:schemeClr val="tx1"/>
                              </a:solidFill>
                              <a:latin typeface="Cambria Math" panose="02040503050406030204" pitchFamily="18" charset="0"/>
                            </a:rPr>
                            <m:t>𝑠</m:t>
                          </m:r>
                        </m:e>
                        <m:sub>
                          <m:r>
                            <a:rPr lang="en-US" altLang="zh-CN" b="0" i="1" smtClean="0">
                              <a:solidFill>
                                <a:schemeClr val="tx1"/>
                              </a:solidFill>
                              <a:latin typeface="Cambria Math" panose="02040503050406030204" pitchFamily="18" charset="0"/>
                            </a:rPr>
                            <m:t>1</m:t>
                          </m:r>
                        </m:sub>
                      </m:sSub>
                    </m:oMath>
                  </m:oMathPara>
                </a14:m>
                <a:endParaRPr lang="zh-CN" altLang="en-US" dirty="0">
                  <a:solidFill>
                    <a:schemeClr val="tx1"/>
                  </a:solidFill>
                </a:endParaRPr>
              </a:p>
            </p:txBody>
          </p:sp>
        </mc:Choice>
        <mc:Fallback xmlns="">
          <p:sp>
            <p:nvSpPr>
              <p:cNvPr id="91" name="椭圆 90">
                <a:extLst>
                  <a:ext uri="{FF2B5EF4-FFF2-40B4-BE49-F238E27FC236}">
                    <a16:creationId xmlns:a16="http://schemas.microsoft.com/office/drawing/2014/main" id="{F0637ADA-F8B2-4CBF-A291-2257AB50D7E7}"/>
                  </a:ext>
                </a:extLst>
              </p:cNvPr>
              <p:cNvSpPr>
                <a:spLocks noRot="1" noChangeAspect="1" noMove="1" noResize="1" noEditPoints="1" noAdjustHandles="1" noChangeArrowheads="1" noChangeShapeType="1" noTextEdit="1"/>
              </p:cNvSpPr>
              <p:nvPr/>
            </p:nvSpPr>
            <p:spPr>
              <a:xfrm>
                <a:off x="7694132" y="6245285"/>
                <a:ext cx="516835" cy="506896"/>
              </a:xfrm>
              <a:prstGeom prst="ellipse">
                <a:avLst/>
              </a:prstGeom>
              <a:blipFill>
                <a:blip r:embed="rId53"/>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92" name="椭圆 91">
                <a:extLst>
                  <a:ext uri="{FF2B5EF4-FFF2-40B4-BE49-F238E27FC236}">
                    <a16:creationId xmlns:a16="http://schemas.microsoft.com/office/drawing/2014/main" id="{6A2F9AD3-2C41-493B-8052-2FF3EEB33AED}"/>
                  </a:ext>
                </a:extLst>
              </p:cNvPr>
              <p:cNvSpPr/>
              <p:nvPr/>
            </p:nvSpPr>
            <p:spPr>
              <a:xfrm>
                <a:off x="8837131" y="6245285"/>
                <a:ext cx="516835" cy="506896"/>
              </a:xfrm>
              <a:prstGeom prst="ellips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US" altLang="zh-CN" b="0" i="1" smtClean="0">
                              <a:solidFill>
                                <a:schemeClr val="tx1"/>
                              </a:solidFill>
                              <a:latin typeface="Cambria Math" panose="02040503050406030204" pitchFamily="18" charset="0"/>
                            </a:rPr>
                          </m:ctrlPr>
                        </m:sSubPr>
                        <m:e>
                          <m:r>
                            <a:rPr lang="en-US" altLang="zh-CN" b="0" i="1" smtClean="0">
                              <a:solidFill>
                                <a:schemeClr val="tx1"/>
                              </a:solidFill>
                              <a:latin typeface="Cambria Math" panose="02040503050406030204" pitchFamily="18" charset="0"/>
                            </a:rPr>
                            <m:t>𝑢</m:t>
                          </m:r>
                        </m:e>
                        <m:sub>
                          <m:r>
                            <a:rPr lang="en-US" altLang="zh-CN" b="0" i="1" smtClean="0">
                              <a:solidFill>
                                <a:schemeClr val="tx1"/>
                              </a:solidFill>
                              <a:latin typeface="Cambria Math" panose="02040503050406030204" pitchFamily="18" charset="0"/>
                            </a:rPr>
                            <m:t>1</m:t>
                          </m:r>
                        </m:sub>
                      </m:sSub>
                    </m:oMath>
                  </m:oMathPara>
                </a14:m>
                <a:endParaRPr lang="zh-CN" altLang="en-US" dirty="0">
                  <a:solidFill>
                    <a:schemeClr val="tx1"/>
                  </a:solidFill>
                </a:endParaRPr>
              </a:p>
            </p:txBody>
          </p:sp>
        </mc:Choice>
        <mc:Fallback xmlns="">
          <p:sp>
            <p:nvSpPr>
              <p:cNvPr id="92" name="椭圆 91">
                <a:extLst>
                  <a:ext uri="{FF2B5EF4-FFF2-40B4-BE49-F238E27FC236}">
                    <a16:creationId xmlns:a16="http://schemas.microsoft.com/office/drawing/2014/main" id="{6A2F9AD3-2C41-493B-8052-2FF3EEB33AED}"/>
                  </a:ext>
                </a:extLst>
              </p:cNvPr>
              <p:cNvSpPr>
                <a:spLocks noRot="1" noChangeAspect="1" noMove="1" noResize="1" noEditPoints="1" noAdjustHandles="1" noChangeArrowheads="1" noChangeShapeType="1" noTextEdit="1"/>
              </p:cNvSpPr>
              <p:nvPr/>
            </p:nvSpPr>
            <p:spPr>
              <a:xfrm>
                <a:off x="8837131" y="6245285"/>
                <a:ext cx="516835" cy="506896"/>
              </a:xfrm>
              <a:prstGeom prst="ellipse">
                <a:avLst/>
              </a:prstGeom>
              <a:blipFill>
                <a:blip r:embed="rId54"/>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93" name="椭圆 92">
                <a:extLst>
                  <a:ext uri="{FF2B5EF4-FFF2-40B4-BE49-F238E27FC236}">
                    <a16:creationId xmlns:a16="http://schemas.microsoft.com/office/drawing/2014/main" id="{7CEF2A31-4CC7-429A-8944-81362A75C1C9}"/>
                  </a:ext>
                </a:extLst>
              </p:cNvPr>
              <p:cNvSpPr/>
              <p:nvPr/>
            </p:nvSpPr>
            <p:spPr>
              <a:xfrm>
                <a:off x="9980130" y="6245285"/>
                <a:ext cx="516835" cy="506896"/>
              </a:xfrm>
              <a:prstGeom prst="ellips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US" altLang="zh-CN" b="0" i="1" smtClean="0">
                              <a:solidFill>
                                <a:schemeClr val="tx1"/>
                              </a:solidFill>
                              <a:latin typeface="Cambria Math" panose="02040503050406030204" pitchFamily="18" charset="0"/>
                            </a:rPr>
                          </m:ctrlPr>
                        </m:sSubPr>
                        <m:e>
                          <m:r>
                            <a:rPr lang="en-US" altLang="zh-CN" b="0" i="1" smtClean="0">
                              <a:solidFill>
                                <a:schemeClr val="tx1"/>
                              </a:solidFill>
                              <a:latin typeface="Cambria Math" panose="02040503050406030204" pitchFamily="18" charset="0"/>
                            </a:rPr>
                            <m:t>𝑢</m:t>
                          </m:r>
                        </m:e>
                        <m:sub>
                          <m:r>
                            <a:rPr lang="en-US" altLang="zh-CN" b="0" i="1" smtClean="0">
                              <a:solidFill>
                                <a:schemeClr val="tx1"/>
                              </a:solidFill>
                              <a:latin typeface="Cambria Math" panose="02040503050406030204" pitchFamily="18" charset="0"/>
                            </a:rPr>
                            <m:t>2</m:t>
                          </m:r>
                        </m:sub>
                      </m:sSub>
                    </m:oMath>
                  </m:oMathPara>
                </a14:m>
                <a:endParaRPr lang="zh-CN" altLang="en-US" dirty="0">
                  <a:solidFill>
                    <a:schemeClr val="tx1"/>
                  </a:solidFill>
                </a:endParaRPr>
              </a:p>
            </p:txBody>
          </p:sp>
        </mc:Choice>
        <mc:Fallback xmlns="">
          <p:sp>
            <p:nvSpPr>
              <p:cNvPr id="93" name="椭圆 92">
                <a:extLst>
                  <a:ext uri="{FF2B5EF4-FFF2-40B4-BE49-F238E27FC236}">
                    <a16:creationId xmlns:a16="http://schemas.microsoft.com/office/drawing/2014/main" id="{7CEF2A31-4CC7-429A-8944-81362A75C1C9}"/>
                  </a:ext>
                </a:extLst>
              </p:cNvPr>
              <p:cNvSpPr>
                <a:spLocks noRot="1" noChangeAspect="1" noMove="1" noResize="1" noEditPoints="1" noAdjustHandles="1" noChangeArrowheads="1" noChangeShapeType="1" noTextEdit="1"/>
              </p:cNvSpPr>
              <p:nvPr/>
            </p:nvSpPr>
            <p:spPr>
              <a:xfrm>
                <a:off x="9980130" y="6245285"/>
                <a:ext cx="516835" cy="506896"/>
              </a:xfrm>
              <a:prstGeom prst="ellipse">
                <a:avLst/>
              </a:prstGeom>
              <a:blipFill>
                <a:blip r:embed="rId55"/>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94" name="椭圆 93">
                <a:extLst>
                  <a:ext uri="{FF2B5EF4-FFF2-40B4-BE49-F238E27FC236}">
                    <a16:creationId xmlns:a16="http://schemas.microsoft.com/office/drawing/2014/main" id="{508CE5BE-0506-41D3-BAFE-AD5D4FA23E1C}"/>
                  </a:ext>
                </a:extLst>
              </p:cNvPr>
              <p:cNvSpPr/>
              <p:nvPr/>
            </p:nvSpPr>
            <p:spPr>
              <a:xfrm>
                <a:off x="7694132" y="5395498"/>
                <a:ext cx="516835" cy="506896"/>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US" altLang="zh-CN" b="0" i="1" smtClean="0">
                              <a:solidFill>
                                <a:schemeClr val="tx1"/>
                              </a:solidFill>
                              <a:latin typeface="Cambria Math" panose="02040503050406030204" pitchFamily="18" charset="0"/>
                            </a:rPr>
                          </m:ctrlPr>
                        </m:sSubPr>
                        <m:e>
                          <m:r>
                            <a:rPr lang="en-US" altLang="zh-CN" b="0" i="1" smtClean="0">
                              <a:solidFill>
                                <a:schemeClr val="tx1"/>
                              </a:solidFill>
                              <a:latin typeface="Cambria Math" panose="02040503050406030204" pitchFamily="18" charset="0"/>
                            </a:rPr>
                            <m:t>𝑠</m:t>
                          </m:r>
                        </m:e>
                        <m:sub>
                          <m:r>
                            <a:rPr lang="en-US" altLang="zh-CN" b="0" i="1" smtClean="0">
                              <a:solidFill>
                                <a:schemeClr val="tx1"/>
                              </a:solidFill>
                              <a:latin typeface="Cambria Math" panose="02040503050406030204" pitchFamily="18" charset="0"/>
                            </a:rPr>
                            <m:t>2</m:t>
                          </m:r>
                        </m:sub>
                      </m:sSub>
                    </m:oMath>
                  </m:oMathPara>
                </a14:m>
                <a:endParaRPr lang="zh-CN" altLang="en-US" dirty="0">
                  <a:solidFill>
                    <a:schemeClr val="tx1"/>
                  </a:solidFill>
                </a:endParaRPr>
              </a:p>
            </p:txBody>
          </p:sp>
        </mc:Choice>
        <mc:Fallback xmlns="">
          <p:sp>
            <p:nvSpPr>
              <p:cNvPr id="94" name="椭圆 93">
                <a:extLst>
                  <a:ext uri="{FF2B5EF4-FFF2-40B4-BE49-F238E27FC236}">
                    <a16:creationId xmlns:a16="http://schemas.microsoft.com/office/drawing/2014/main" id="{508CE5BE-0506-41D3-BAFE-AD5D4FA23E1C}"/>
                  </a:ext>
                </a:extLst>
              </p:cNvPr>
              <p:cNvSpPr>
                <a:spLocks noRot="1" noChangeAspect="1" noMove="1" noResize="1" noEditPoints="1" noAdjustHandles="1" noChangeArrowheads="1" noChangeShapeType="1" noTextEdit="1"/>
              </p:cNvSpPr>
              <p:nvPr/>
            </p:nvSpPr>
            <p:spPr>
              <a:xfrm>
                <a:off x="7694132" y="5395498"/>
                <a:ext cx="516835" cy="506896"/>
              </a:xfrm>
              <a:prstGeom prst="ellipse">
                <a:avLst/>
              </a:prstGeom>
              <a:blipFill>
                <a:blip r:embed="rId56"/>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95" name="椭圆 94">
                <a:extLst>
                  <a:ext uri="{FF2B5EF4-FFF2-40B4-BE49-F238E27FC236}">
                    <a16:creationId xmlns:a16="http://schemas.microsoft.com/office/drawing/2014/main" id="{01EB2FCD-EFEE-4684-8C55-0DA262F8D16B}"/>
                  </a:ext>
                </a:extLst>
              </p:cNvPr>
              <p:cNvSpPr/>
              <p:nvPr/>
            </p:nvSpPr>
            <p:spPr>
              <a:xfrm>
                <a:off x="8837131" y="5395498"/>
                <a:ext cx="516835" cy="506896"/>
              </a:xfrm>
              <a:prstGeom prst="ellips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US" altLang="zh-CN" b="0" i="1" smtClean="0">
                              <a:solidFill>
                                <a:schemeClr val="tx1"/>
                              </a:solidFill>
                              <a:latin typeface="Cambria Math" panose="02040503050406030204" pitchFamily="18" charset="0"/>
                            </a:rPr>
                          </m:ctrlPr>
                        </m:sSubPr>
                        <m:e>
                          <m:r>
                            <a:rPr lang="en-US" altLang="zh-CN" b="0" i="1" smtClean="0">
                              <a:solidFill>
                                <a:schemeClr val="tx1"/>
                              </a:solidFill>
                              <a:latin typeface="Cambria Math" panose="02040503050406030204" pitchFamily="18" charset="0"/>
                            </a:rPr>
                            <m:t>𝑢</m:t>
                          </m:r>
                        </m:e>
                        <m:sub>
                          <m:r>
                            <a:rPr lang="en-US" altLang="zh-CN" b="0" i="1" smtClean="0">
                              <a:solidFill>
                                <a:schemeClr val="tx1"/>
                              </a:solidFill>
                              <a:latin typeface="Cambria Math" panose="02040503050406030204" pitchFamily="18" charset="0"/>
                            </a:rPr>
                            <m:t>3</m:t>
                          </m:r>
                        </m:sub>
                      </m:sSub>
                    </m:oMath>
                  </m:oMathPara>
                </a14:m>
                <a:endParaRPr lang="zh-CN" altLang="en-US" dirty="0">
                  <a:solidFill>
                    <a:schemeClr val="tx1"/>
                  </a:solidFill>
                </a:endParaRPr>
              </a:p>
            </p:txBody>
          </p:sp>
        </mc:Choice>
        <mc:Fallback xmlns="">
          <p:sp>
            <p:nvSpPr>
              <p:cNvPr id="95" name="椭圆 94">
                <a:extLst>
                  <a:ext uri="{FF2B5EF4-FFF2-40B4-BE49-F238E27FC236}">
                    <a16:creationId xmlns:a16="http://schemas.microsoft.com/office/drawing/2014/main" id="{01EB2FCD-EFEE-4684-8C55-0DA262F8D16B}"/>
                  </a:ext>
                </a:extLst>
              </p:cNvPr>
              <p:cNvSpPr>
                <a:spLocks noRot="1" noChangeAspect="1" noMove="1" noResize="1" noEditPoints="1" noAdjustHandles="1" noChangeArrowheads="1" noChangeShapeType="1" noTextEdit="1"/>
              </p:cNvSpPr>
              <p:nvPr/>
            </p:nvSpPr>
            <p:spPr>
              <a:xfrm>
                <a:off x="8837131" y="5395498"/>
                <a:ext cx="516835" cy="506896"/>
              </a:xfrm>
              <a:prstGeom prst="ellipse">
                <a:avLst/>
              </a:prstGeom>
              <a:blipFill>
                <a:blip r:embed="rId57"/>
                <a:stretch>
                  <a:fillRect/>
                </a:stretch>
              </a:blipFill>
            </p:spPr>
            <p:txBody>
              <a:bodyPr/>
              <a:lstStyle/>
              <a:p>
                <a:r>
                  <a:rPr lang="zh-CN" altLang="en-US">
                    <a:noFill/>
                  </a:rPr>
                  <a:t> </a:t>
                </a:r>
              </a:p>
            </p:txBody>
          </p:sp>
        </mc:Fallback>
      </mc:AlternateContent>
      <p:cxnSp>
        <p:nvCxnSpPr>
          <p:cNvPr id="96" name="直接箭头连接符 95">
            <a:extLst>
              <a:ext uri="{FF2B5EF4-FFF2-40B4-BE49-F238E27FC236}">
                <a16:creationId xmlns:a16="http://schemas.microsoft.com/office/drawing/2014/main" id="{E82F401D-B563-41F9-98B0-8526AB88A43A}"/>
              </a:ext>
            </a:extLst>
          </p:cNvPr>
          <p:cNvCxnSpPr>
            <a:cxnSpLocks/>
            <a:stCxn id="95" idx="6"/>
            <a:endCxn id="90" idx="2"/>
          </p:cNvCxnSpPr>
          <p:nvPr/>
        </p:nvCxnSpPr>
        <p:spPr>
          <a:xfrm>
            <a:off x="9353966" y="5648946"/>
            <a:ext cx="615632" cy="14803"/>
          </a:xfrm>
          <a:prstGeom prst="straightConnector1">
            <a:avLst/>
          </a:prstGeom>
          <a:ln>
            <a:solidFill>
              <a:srgbClr val="FF0000"/>
            </a:solidFill>
            <a:tailEnd type="triangle"/>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97" name="文本框 96">
                <a:extLst>
                  <a:ext uri="{FF2B5EF4-FFF2-40B4-BE49-F238E27FC236}">
                    <a16:creationId xmlns:a16="http://schemas.microsoft.com/office/drawing/2014/main" id="{5B84A65F-1170-46CE-AA39-CFB728C7BF57}"/>
                  </a:ext>
                </a:extLst>
              </p:cNvPr>
              <p:cNvSpPr txBox="1"/>
              <p:nvPr/>
            </p:nvSpPr>
            <p:spPr>
              <a:xfrm>
                <a:off x="8524049" y="5360074"/>
                <a:ext cx="2261936"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altLang="zh-CN" b="0" i="1" smtClean="0">
                          <a:latin typeface="Cambria Math" panose="02040503050406030204" pitchFamily="18" charset="0"/>
                        </a:rPr>
                        <m:t>𝑒</m:t>
                      </m:r>
                    </m:oMath>
                  </m:oMathPara>
                </a14:m>
                <a:endParaRPr lang="zh-CN" altLang="en-US" dirty="0"/>
              </a:p>
            </p:txBody>
          </p:sp>
        </mc:Choice>
        <mc:Fallback xmlns="">
          <p:sp>
            <p:nvSpPr>
              <p:cNvPr id="97" name="文本框 96">
                <a:extLst>
                  <a:ext uri="{FF2B5EF4-FFF2-40B4-BE49-F238E27FC236}">
                    <a16:creationId xmlns:a16="http://schemas.microsoft.com/office/drawing/2014/main" id="{5B84A65F-1170-46CE-AA39-CFB728C7BF57}"/>
                  </a:ext>
                </a:extLst>
              </p:cNvPr>
              <p:cNvSpPr txBox="1">
                <a:spLocks noRot="1" noChangeAspect="1" noMove="1" noResize="1" noEditPoints="1" noAdjustHandles="1" noChangeArrowheads="1" noChangeShapeType="1" noTextEdit="1"/>
              </p:cNvSpPr>
              <p:nvPr/>
            </p:nvSpPr>
            <p:spPr>
              <a:xfrm>
                <a:off x="8524049" y="5360074"/>
                <a:ext cx="2261936" cy="369332"/>
              </a:xfrm>
              <a:prstGeom prst="rect">
                <a:avLst/>
              </a:prstGeom>
              <a:blipFill>
                <a:blip r:embed="rId58"/>
                <a:stretch>
                  <a:fillRect/>
                </a:stretch>
              </a:blipFill>
            </p:spPr>
            <p:txBody>
              <a:bodyPr/>
              <a:lstStyle/>
              <a:p>
                <a:r>
                  <a:rPr lang="zh-CN" altLang="en-US">
                    <a:noFill/>
                  </a:rPr>
                  <a:t> </a:t>
                </a:r>
              </a:p>
            </p:txBody>
          </p:sp>
        </mc:Fallback>
      </mc:AlternateContent>
      <p:cxnSp>
        <p:nvCxnSpPr>
          <p:cNvPr id="98" name="直接箭头连接符 97">
            <a:extLst>
              <a:ext uri="{FF2B5EF4-FFF2-40B4-BE49-F238E27FC236}">
                <a16:creationId xmlns:a16="http://schemas.microsoft.com/office/drawing/2014/main" id="{5A678974-000F-4D7C-824A-9CFF879515A1}"/>
              </a:ext>
            </a:extLst>
          </p:cNvPr>
          <p:cNvCxnSpPr>
            <a:cxnSpLocks/>
            <a:stCxn id="91" idx="6"/>
            <a:endCxn id="92" idx="2"/>
          </p:cNvCxnSpPr>
          <p:nvPr/>
        </p:nvCxnSpPr>
        <p:spPr>
          <a:xfrm>
            <a:off x="8210967" y="6498733"/>
            <a:ext cx="626164"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73644294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245805" y="294968"/>
            <a:ext cx="1961536" cy="1696064"/>
          </a:xfrm>
          <a:prstGeom prst="rect">
            <a:avLst/>
          </a:prstGeom>
          <a:solidFill>
            <a:srgbClr val="1C48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9984658" y="4866967"/>
            <a:ext cx="1961536" cy="1696064"/>
          </a:xfrm>
          <a:prstGeom prst="rect">
            <a:avLst/>
          </a:prstGeom>
          <a:solidFill>
            <a:srgbClr val="1C48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圆角矩形 5"/>
          <p:cNvSpPr/>
          <p:nvPr/>
        </p:nvSpPr>
        <p:spPr>
          <a:xfrm>
            <a:off x="403122" y="449825"/>
            <a:ext cx="11385755" cy="5958349"/>
          </a:xfrm>
          <a:prstGeom prst="roundRect">
            <a:avLst>
              <a:gd name="adj" fmla="val 1568"/>
            </a:avLst>
          </a:prstGeom>
          <a:solidFill>
            <a:schemeClr val="bg1"/>
          </a:solidFill>
          <a:ln>
            <a:noFill/>
          </a:ln>
          <a:effectLst>
            <a:glow rad="228600">
              <a:srgbClr val="02615A">
                <a:alpha val="30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椭圆 6"/>
          <p:cNvSpPr/>
          <p:nvPr/>
        </p:nvSpPr>
        <p:spPr>
          <a:xfrm>
            <a:off x="1887301" y="2420811"/>
            <a:ext cx="1592179" cy="1592179"/>
          </a:xfrm>
          <a:prstGeom prst="ellipse">
            <a:avLst/>
          </a:prstGeom>
          <a:solidFill>
            <a:srgbClr val="1C48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3800" b="1" dirty="0">
                <a:solidFill>
                  <a:schemeClr val="bg1"/>
                </a:solidFill>
                <a:latin typeface="FuturaBookC" pitchFamily="2" charset="-52"/>
              </a:rPr>
              <a:t>3</a:t>
            </a:r>
            <a:endParaRPr lang="zh-CN" altLang="en-US" sz="13800" b="1" dirty="0">
              <a:solidFill>
                <a:schemeClr val="bg1"/>
              </a:solidFill>
              <a:latin typeface="FuturaBookC" pitchFamily="2" charset="-52"/>
            </a:endParaRPr>
          </a:p>
        </p:txBody>
      </p:sp>
      <p:sp>
        <p:nvSpPr>
          <p:cNvPr id="8" name="文本框 7"/>
          <p:cNvSpPr txBox="1"/>
          <p:nvPr/>
        </p:nvSpPr>
        <p:spPr>
          <a:xfrm>
            <a:off x="4158757" y="2832179"/>
            <a:ext cx="5760360" cy="769441"/>
          </a:xfrm>
          <a:prstGeom prst="rect">
            <a:avLst/>
          </a:prstGeom>
          <a:noFill/>
        </p:spPr>
        <p:txBody>
          <a:bodyPr wrap="square" rtlCol="0">
            <a:spAutoFit/>
          </a:bodyPr>
          <a:lstStyle/>
          <a:p>
            <a:pPr algn="dist"/>
            <a:r>
              <a:rPr lang="en-US" altLang="zh-CN" sz="4400" dirty="0">
                <a:solidFill>
                  <a:srgbClr val="1C4885"/>
                </a:solidFill>
                <a:latin typeface="Times New Roman" panose="02020603050405020304" pitchFamily="18" charset="0"/>
                <a:ea typeface="FZZhengHeiS-DB-GB" panose="02000000000000000000" pitchFamily="2" charset="0"/>
                <a:cs typeface="Times New Roman" panose="02020603050405020304" pitchFamily="18" charset="0"/>
              </a:rPr>
              <a:t>Continuous Case: SGD</a:t>
            </a:r>
          </a:p>
        </p:txBody>
      </p:sp>
      <p:pic>
        <p:nvPicPr>
          <p:cNvPr id="12" name="图片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57385" y="734960"/>
            <a:ext cx="816082" cy="816080"/>
          </a:xfrm>
          <a:prstGeom prst="rect">
            <a:avLst/>
          </a:prstGeom>
        </p:spPr>
      </p:pic>
    </p:spTree>
    <p:extLst>
      <p:ext uri="{BB962C8B-B14F-4D97-AF65-F5344CB8AC3E}">
        <p14:creationId xmlns:p14="http://schemas.microsoft.com/office/powerpoint/2010/main" val="257731545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直接连接符 5"/>
          <p:cNvCxnSpPr/>
          <p:nvPr/>
        </p:nvCxnSpPr>
        <p:spPr>
          <a:xfrm>
            <a:off x="796413" y="457203"/>
            <a:ext cx="0" cy="632244"/>
          </a:xfrm>
          <a:prstGeom prst="line">
            <a:avLst/>
          </a:prstGeom>
          <a:ln w="76200">
            <a:solidFill>
              <a:srgbClr val="1C4885"/>
            </a:solidFill>
          </a:ln>
        </p:spPr>
        <p:style>
          <a:lnRef idx="1">
            <a:schemeClr val="accent1"/>
          </a:lnRef>
          <a:fillRef idx="0">
            <a:schemeClr val="accent1"/>
          </a:fillRef>
          <a:effectRef idx="0">
            <a:schemeClr val="accent1"/>
          </a:effectRef>
          <a:fontRef idx="minor">
            <a:schemeClr val="tx1"/>
          </a:fontRef>
        </p:style>
      </p:cxnSp>
      <p:pic>
        <p:nvPicPr>
          <p:cNvPr id="7" name="图片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85985" y="332359"/>
            <a:ext cx="816082" cy="816080"/>
          </a:xfrm>
          <a:prstGeom prst="rect">
            <a:avLst/>
          </a:prstGeom>
        </p:spPr>
      </p:pic>
      <p:sp>
        <p:nvSpPr>
          <p:cNvPr id="27" name="文本框 26">
            <a:extLst>
              <a:ext uri="{FF2B5EF4-FFF2-40B4-BE49-F238E27FC236}">
                <a16:creationId xmlns:a16="http://schemas.microsoft.com/office/drawing/2014/main" id="{1D946CCD-2B92-4028-A398-AFBE8C8AACA4}"/>
              </a:ext>
            </a:extLst>
          </p:cNvPr>
          <p:cNvSpPr txBox="1"/>
          <p:nvPr/>
        </p:nvSpPr>
        <p:spPr>
          <a:xfrm>
            <a:off x="891540" y="478789"/>
            <a:ext cx="7037799" cy="523220"/>
          </a:xfrm>
          <a:prstGeom prst="rect">
            <a:avLst/>
          </a:prstGeom>
          <a:noFill/>
        </p:spPr>
        <p:txBody>
          <a:bodyPr wrap="square" rtlCol="0">
            <a:spAutoFit/>
          </a:bodyPr>
          <a:lstStyle/>
          <a:p>
            <a:r>
              <a:rPr lang="en-US" altLang="zh-CN" sz="2800" b="1" dirty="0">
                <a:solidFill>
                  <a:schemeClr val="tx1">
                    <a:lumMod val="85000"/>
                    <a:lumOff val="15000"/>
                  </a:schemeClr>
                </a:solidFill>
                <a:latin typeface="Times New Roman" panose="02020603050405020304" pitchFamily="18" charset="0"/>
                <a:ea typeface="FZZhengHeiS-DB-GB" panose="02000000000000000000" pitchFamily="2" charset="0"/>
                <a:cs typeface="Times New Roman" panose="02020603050405020304" pitchFamily="18" charset="0"/>
              </a:rPr>
              <a:t>Regularization Term and SGD Algorithm</a:t>
            </a:r>
            <a:endParaRPr lang="zh-CN" altLang="en-US" sz="2800" b="1" dirty="0">
              <a:solidFill>
                <a:schemeClr val="tx1">
                  <a:lumMod val="85000"/>
                  <a:lumOff val="15000"/>
                </a:schemeClr>
              </a:solidFill>
              <a:latin typeface="Times New Roman" panose="02020603050405020304" pitchFamily="18" charset="0"/>
              <a:ea typeface="FZZhengHeiS-DB-GB" panose="02000000000000000000" pitchFamily="2"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3" name="文本框 2">
                <a:extLst>
                  <a:ext uri="{FF2B5EF4-FFF2-40B4-BE49-F238E27FC236}">
                    <a16:creationId xmlns:a16="http://schemas.microsoft.com/office/drawing/2014/main" id="{644542FF-033C-454A-A2EB-6FF65AA80036}"/>
                  </a:ext>
                </a:extLst>
              </p:cNvPr>
              <p:cNvSpPr txBox="1"/>
              <p:nvPr/>
            </p:nvSpPr>
            <p:spPr>
              <a:xfrm>
                <a:off x="796413" y="1640241"/>
                <a:ext cx="10397613" cy="3577518"/>
              </a:xfrm>
              <a:prstGeom prst="rect">
                <a:avLst/>
              </a:prstGeom>
              <a:noFill/>
            </p:spPr>
            <p:txBody>
              <a:bodyPr wrap="square" rtlCol="0">
                <a:spAutoFit/>
              </a:bodyPr>
              <a:lstStyle/>
              <a:p>
                <a:pPr marL="342900" indent="-342900">
                  <a:buFont typeface="Arial" panose="020B0604020202020204" pitchFamily="34" charset="0"/>
                  <a:buChar char="•"/>
                </a:pPr>
                <a:r>
                  <a:rPr lang="en-US" altLang="zh-CN" sz="2400" b="1" dirty="0">
                    <a:latin typeface="Times New Roman" panose="02020603050405020304" pitchFamily="18" charset="0"/>
                    <a:cs typeface="Times New Roman" panose="02020603050405020304" pitchFamily="18" charset="0"/>
                  </a:rPr>
                  <a:t>Objective function</a:t>
                </a:r>
              </a:p>
              <a:p>
                <a:pPr marL="800100" lvl="1" indent="-342900">
                  <a:buFont typeface="Arial" panose="020B0604020202020204" pitchFamily="34" charset="0"/>
                  <a:buChar char="•"/>
                </a:pPr>
                <a:r>
                  <a:rPr lang="en-US" altLang="zh-CN" sz="2400" dirty="0">
                    <a:latin typeface="Times New Roman" panose="02020603050405020304" pitchFamily="18" charset="0"/>
                    <a:cs typeface="Times New Roman" panose="02020603050405020304" pitchFamily="18" charset="0"/>
                  </a:rPr>
                  <a:t>minimize </a:t>
                </a:r>
                <a14:m>
                  <m:oMath xmlns:m="http://schemas.openxmlformats.org/officeDocument/2006/math">
                    <m:r>
                      <a:rPr lang="en-US" altLang="zh-CN" sz="2400" b="0" i="1" smtClean="0">
                        <a:latin typeface="Cambria Math" panose="02040503050406030204" pitchFamily="18" charset="0"/>
                        <a:cs typeface="Times New Roman" panose="02020603050405020304" pitchFamily="18" charset="0"/>
                      </a:rPr>
                      <m:t>𝑖𝑛𝑓𝑙𝑢𝑒𝑛𝑐𝑒</m:t>
                    </m:r>
                    <m:r>
                      <a:rPr lang="en-US" altLang="zh-CN" sz="2400" b="0" i="1" smtClean="0">
                        <a:latin typeface="Cambria Math" panose="02040503050406030204" pitchFamily="18" charset="0"/>
                        <a:cs typeface="Times New Roman" panose="02020603050405020304" pitchFamily="18" charset="0"/>
                      </a:rPr>
                      <m:t> </m:t>
                    </m:r>
                    <m:r>
                      <a:rPr lang="en-US" altLang="zh-CN" sz="2400" b="0" i="1" smtClean="0">
                        <a:latin typeface="Cambria Math" panose="02040503050406030204" pitchFamily="18" charset="0"/>
                        <a:cs typeface="Times New Roman" panose="02020603050405020304" pitchFamily="18" charset="0"/>
                      </a:rPr>
                      <m:t>𝑒𝑥𝑝𝑒𝑐𝑡𝑎𝑡𝑖𝑜𝑛</m:t>
                    </m:r>
                  </m:oMath>
                </a14:m>
                <a:r>
                  <a:rPr lang="en-US" altLang="zh-CN" sz="2400" dirty="0">
                    <a:latin typeface="Times New Roman" panose="02020603050405020304" pitchFamily="18" charset="0"/>
                    <a:cs typeface="Times New Roman" panose="02020603050405020304" pitchFamily="18" charset="0"/>
                  </a:rPr>
                  <a:t> subject to </a:t>
                </a:r>
                <a14:m>
                  <m:oMath xmlns:m="http://schemas.openxmlformats.org/officeDocument/2006/math">
                    <m:sSub>
                      <m:sSubPr>
                        <m:ctrlPr>
                          <a:rPr lang="en-US" altLang="zh-CN" sz="2400" b="0" i="1" smtClean="0">
                            <a:latin typeface="Cambria Math" panose="02040503050406030204" pitchFamily="18" charset="0"/>
                            <a:cs typeface="Times New Roman" panose="02020603050405020304" pitchFamily="18" charset="0"/>
                          </a:rPr>
                        </m:ctrlPr>
                      </m:sSubPr>
                      <m:e>
                        <m:d>
                          <m:dPr>
                            <m:begChr m:val="|"/>
                            <m:endChr m:val="|"/>
                            <m:ctrlPr>
                              <a:rPr lang="en-US" altLang="zh-CN" sz="2400" i="1">
                                <a:latin typeface="Cambria Math" panose="02040503050406030204" pitchFamily="18" charset="0"/>
                                <a:cs typeface="Times New Roman" panose="02020603050405020304" pitchFamily="18" charset="0"/>
                              </a:rPr>
                            </m:ctrlPr>
                          </m:dPr>
                          <m:e>
                            <m:d>
                              <m:dPr>
                                <m:begChr m:val="|"/>
                                <m:endChr m:val="|"/>
                                <m:ctrlPr>
                                  <a:rPr lang="en-US" altLang="zh-CN" sz="2400" i="1">
                                    <a:latin typeface="Cambria Math" panose="02040503050406030204" pitchFamily="18" charset="0"/>
                                    <a:cs typeface="Times New Roman" panose="02020603050405020304" pitchFamily="18" charset="0"/>
                                  </a:rPr>
                                </m:ctrlPr>
                              </m:dPr>
                              <m:e>
                                <m:r>
                                  <a:rPr lang="en-US" altLang="zh-CN" sz="2400" b="1">
                                    <a:latin typeface="Cambria Math" panose="02040503050406030204" pitchFamily="18" charset="0"/>
                                    <a:cs typeface="Times New Roman" panose="02020603050405020304" pitchFamily="18" charset="0"/>
                                  </a:rPr>
                                  <m:t>𝐄</m:t>
                                </m:r>
                                <m:r>
                                  <a:rPr lang="en-US" altLang="zh-CN" sz="2400" b="1">
                                    <a:latin typeface="Cambria Math" panose="02040503050406030204" pitchFamily="18" charset="0"/>
                                    <a:cs typeface="Times New Roman" panose="02020603050405020304" pitchFamily="18" charset="0"/>
                                  </a:rPr>
                                  <m:t>−</m:t>
                                </m:r>
                                <m:acc>
                                  <m:accPr>
                                    <m:chr m:val="̂"/>
                                    <m:ctrlPr>
                                      <a:rPr lang="en-US" altLang="zh-CN" sz="2400" b="1" i="1">
                                        <a:latin typeface="Cambria Math" panose="02040503050406030204" pitchFamily="18" charset="0"/>
                                        <a:cs typeface="Times New Roman" panose="02020603050405020304" pitchFamily="18" charset="0"/>
                                      </a:rPr>
                                    </m:ctrlPr>
                                  </m:accPr>
                                  <m:e>
                                    <m:r>
                                      <a:rPr lang="en-US" altLang="zh-CN" sz="2400" b="1">
                                        <a:latin typeface="Cambria Math" panose="02040503050406030204" pitchFamily="18" charset="0"/>
                                        <a:cs typeface="Times New Roman" panose="02020603050405020304" pitchFamily="18" charset="0"/>
                                      </a:rPr>
                                      <m:t>𝐄</m:t>
                                    </m:r>
                                  </m:e>
                                </m:acc>
                              </m:e>
                            </m:d>
                          </m:e>
                        </m:d>
                      </m:e>
                      <m:sub>
                        <m:r>
                          <a:rPr lang="en-US" altLang="zh-CN" sz="2400" b="0" i="1" smtClean="0">
                            <a:latin typeface="Cambria Math" panose="02040503050406030204" pitchFamily="18" charset="0"/>
                            <a:cs typeface="Times New Roman" panose="02020603050405020304" pitchFamily="18" charset="0"/>
                          </a:rPr>
                          <m:t>2</m:t>
                        </m:r>
                      </m:sub>
                    </m:sSub>
                    <m:r>
                      <a:rPr lang="en-US" altLang="zh-CN" sz="2400" b="0" i="1" smtClean="0">
                        <a:latin typeface="Cambria Math" panose="02040503050406030204" pitchFamily="18" charset="0"/>
                        <a:cs typeface="Times New Roman" panose="02020603050405020304" pitchFamily="18" charset="0"/>
                      </a:rPr>
                      <m:t>≤</m:t>
                    </m:r>
                    <m:r>
                      <a:rPr lang="en-US" altLang="zh-CN" sz="2400" b="0" i="1" smtClean="0">
                        <a:latin typeface="Cambria Math" panose="02040503050406030204" pitchFamily="18" charset="0"/>
                        <a:cs typeface="Times New Roman" panose="02020603050405020304" pitchFamily="18" charset="0"/>
                      </a:rPr>
                      <m:t>𝑅</m:t>
                    </m:r>
                  </m:oMath>
                </a14:m>
                <a:endParaRPr lang="en-US" altLang="zh-CN" sz="2400" dirty="0">
                  <a:latin typeface="Times New Roman" panose="02020603050405020304" pitchFamily="18" charset="0"/>
                  <a:cs typeface="Times New Roman" panose="02020603050405020304" pitchFamily="18" charset="0"/>
                </a:endParaRPr>
              </a:p>
              <a:p>
                <a:pPr marL="800100" lvl="1" indent="-342900">
                  <a:buFont typeface="Arial" panose="020B0604020202020204" pitchFamily="34" charset="0"/>
                  <a:buChar char="•"/>
                </a:pPr>
                <a:r>
                  <a:rPr lang="en-US" altLang="zh-CN" sz="2400" dirty="0">
                    <a:latin typeface="Times New Roman" panose="02020603050405020304" pitchFamily="18" charset="0"/>
                    <a:cs typeface="Times New Roman" panose="02020603050405020304" pitchFamily="18" charset="0"/>
                  </a:rPr>
                  <a:t>minimize </a:t>
                </a:r>
                <a14:m>
                  <m:oMath xmlns:m="http://schemas.openxmlformats.org/officeDocument/2006/math">
                    <m:r>
                      <a:rPr lang="en-US" altLang="zh-CN" sz="2400" b="0" i="1" smtClean="0">
                        <a:latin typeface="Cambria Math" panose="02040503050406030204" pitchFamily="18" charset="0"/>
                        <a:cs typeface="Times New Roman" panose="02020603050405020304" pitchFamily="18" charset="0"/>
                      </a:rPr>
                      <m:t>𝑖𝑛𝑓𝑙𝑢𝑒𝑛𝑐𝑒</m:t>
                    </m:r>
                    <m:r>
                      <a:rPr lang="en-US" altLang="zh-CN" sz="2400" b="0" i="1" smtClean="0">
                        <a:latin typeface="Cambria Math" panose="02040503050406030204" pitchFamily="18" charset="0"/>
                        <a:cs typeface="Times New Roman" panose="02020603050405020304" pitchFamily="18" charset="0"/>
                      </a:rPr>
                      <m:t> </m:t>
                    </m:r>
                    <m:r>
                      <a:rPr lang="en-US" altLang="zh-CN" sz="2400" b="0" i="1" smtClean="0">
                        <a:latin typeface="Cambria Math" panose="02040503050406030204" pitchFamily="18" charset="0"/>
                        <a:cs typeface="Times New Roman" panose="02020603050405020304" pitchFamily="18" charset="0"/>
                      </a:rPr>
                      <m:t>𝑒𝑥𝑝𝑒𝑐𝑡𝑎𝑡𝑖𝑜𝑛</m:t>
                    </m:r>
                    <m:r>
                      <a:rPr lang="en-US" altLang="zh-CN" sz="2400" b="0" i="1" smtClean="0">
                        <a:latin typeface="Cambria Math" panose="02040503050406030204" pitchFamily="18" charset="0"/>
                        <a:cs typeface="Times New Roman" panose="02020603050405020304" pitchFamily="18" charset="0"/>
                      </a:rPr>
                      <m:t>+</m:t>
                    </m:r>
                    <m:r>
                      <a:rPr lang="en-US" altLang="zh-CN" sz="2400" b="0" i="1" smtClean="0">
                        <a:latin typeface="Cambria Math" panose="02040503050406030204" pitchFamily="18" charset="0"/>
                        <a:cs typeface="Times New Roman" panose="02020603050405020304" pitchFamily="18" charset="0"/>
                      </a:rPr>
                      <m:t>𝜆</m:t>
                    </m:r>
                    <m:sSubSup>
                      <m:sSubSupPr>
                        <m:ctrlPr>
                          <a:rPr lang="en-US" altLang="zh-CN" sz="2400" b="1" i="1" smtClean="0">
                            <a:latin typeface="Cambria Math" panose="02040503050406030204" pitchFamily="18" charset="0"/>
                            <a:cs typeface="Times New Roman" panose="02020603050405020304" pitchFamily="18" charset="0"/>
                          </a:rPr>
                        </m:ctrlPr>
                      </m:sSubSupPr>
                      <m:e>
                        <m:d>
                          <m:dPr>
                            <m:begChr m:val="|"/>
                            <m:endChr m:val="|"/>
                            <m:ctrlPr>
                              <a:rPr lang="en-US" altLang="zh-CN" sz="2400" b="0" i="1" smtClean="0">
                                <a:latin typeface="Cambria Math" panose="02040503050406030204" pitchFamily="18" charset="0"/>
                                <a:cs typeface="Times New Roman" panose="02020603050405020304" pitchFamily="18" charset="0"/>
                              </a:rPr>
                            </m:ctrlPr>
                          </m:dPr>
                          <m:e>
                            <m:d>
                              <m:dPr>
                                <m:begChr m:val="|"/>
                                <m:endChr m:val="|"/>
                                <m:ctrlPr>
                                  <a:rPr lang="en-US" altLang="zh-CN" sz="2400" b="0" i="1" smtClean="0">
                                    <a:latin typeface="Cambria Math" panose="02040503050406030204" pitchFamily="18" charset="0"/>
                                    <a:cs typeface="Times New Roman" panose="02020603050405020304" pitchFamily="18" charset="0"/>
                                  </a:rPr>
                                </m:ctrlPr>
                              </m:dPr>
                              <m:e>
                                <m:r>
                                  <a:rPr lang="en-US" altLang="zh-CN" sz="2400" b="1" i="0" smtClean="0">
                                    <a:latin typeface="Cambria Math" panose="02040503050406030204" pitchFamily="18" charset="0"/>
                                    <a:cs typeface="Times New Roman" panose="02020603050405020304" pitchFamily="18" charset="0"/>
                                  </a:rPr>
                                  <m:t>𝐄</m:t>
                                </m:r>
                                <m:r>
                                  <a:rPr lang="en-US" altLang="zh-CN" sz="2400" b="1" i="0" smtClean="0">
                                    <a:latin typeface="Cambria Math" panose="02040503050406030204" pitchFamily="18" charset="0"/>
                                    <a:cs typeface="Times New Roman" panose="02020603050405020304" pitchFamily="18" charset="0"/>
                                  </a:rPr>
                                  <m:t>−</m:t>
                                </m:r>
                                <m:acc>
                                  <m:accPr>
                                    <m:chr m:val="̂"/>
                                    <m:ctrlPr>
                                      <a:rPr lang="en-US" altLang="zh-CN" sz="2400" b="1" i="1" smtClean="0">
                                        <a:latin typeface="Cambria Math" panose="02040503050406030204" pitchFamily="18" charset="0"/>
                                        <a:cs typeface="Times New Roman" panose="02020603050405020304" pitchFamily="18" charset="0"/>
                                      </a:rPr>
                                    </m:ctrlPr>
                                  </m:accPr>
                                  <m:e>
                                    <m:r>
                                      <a:rPr lang="en-US" altLang="zh-CN" sz="2400" b="1" i="0" smtClean="0">
                                        <a:latin typeface="Cambria Math" panose="02040503050406030204" pitchFamily="18" charset="0"/>
                                        <a:cs typeface="Times New Roman" panose="02020603050405020304" pitchFamily="18" charset="0"/>
                                      </a:rPr>
                                      <m:t>𝐄</m:t>
                                    </m:r>
                                  </m:e>
                                </m:acc>
                              </m:e>
                            </m:d>
                          </m:e>
                        </m:d>
                      </m:e>
                      <m:sub>
                        <m:r>
                          <a:rPr lang="en-US" altLang="zh-CN" sz="2400" b="0" i="1" smtClean="0">
                            <a:latin typeface="Cambria Math" panose="02040503050406030204" pitchFamily="18" charset="0"/>
                            <a:cs typeface="Times New Roman" panose="02020603050405020304" pitchFamily="18" charset="0"/>
                          </a:rPr>
                          <m:t>2</m:t>
                        </m:r>
                      </m:sub>
                      <m:sup>
                        <m:r>
                          <a:rPr lang="en-US" altLang="zh-CN" sz="2400" b="0" i="0" smtClean="0">
                            <a:latin typeface="Cambria Math" panose="02040503050406030204" pitchFamily="18" charset="0"/>
                            <a:cs typeface="Times New Roman" panose="02020603050405020304" pitchFamily="18" charset="0"/>
                          </a:rPr>
                          <m:t>2</m:t>
                        </m:r>
                      </m:sup>
                    </m:sSubSup>
                  </m:oMath>
                </a14:m>
                <a:endParaRPr lang="en-US" altLang="zh-CN"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altLang="zh-CN"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altLang="zh-CN"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altLang="zh-CN" sz="2400" b="1" dirty="0">
                    <a:latin typeface="Times New Roman" panose="02020603050405020304" pitchFamily="18" charset="0"/>
                    <a:cs typeface="Times New Roman" panose="02020603050405020304" pitchFamily="18" charset="0"/>
                  </a:rPr>
                  <a:t>Stochastic gradient descent</a:t>
                </a:r>
              </a:p>
              <a:p>
                <a:pPr marL="800100" lvl="1" indent="-342900">
                  <a:buFont typeface="Arial" panose="020B0604020202020204" pitchFamily="34" charset="0"/>
                  <a:buChar char="•"/>
                </a:pPr>
                <a:r>
                  <a:rPr lang="en-US" altLang="zh-CN" sz="2400" dirty="0">
                    <a:latin typeface="Times New Roman" panose="02020603050405020304" pitchFamily="18" charset="0"/>
                    <a:cs typeface="Times New Roman" panose="02020603050405020304" pitchFamily="18" charset="0"/>
                  </a:rPr>
                  <a:t>Gradient descent on the objective</a:t>
                </a:r>
              </a:p>
              <a:p>
                <a:pPr marL="800100" lvl="1" indent="-342900">
                  <a:buFont typeface="Arial" panose="020B0604020202020204" pitchFamily="34" charset="0"/>
                  <a:buChar char="•"/>
                </a:pPr>
                <a:r>
                  <a:rPr lang="en-US" altLang="zh-CN" sz="2400" dirty="0">
                    <a:latin typeface="Times New Roman" panose="02020603050405020304" pitchFamily="18" charset="0"/>
                    <a:cs typeface="Times New Roman" panose="02020603050405020304" pitchFamily="18" charset="0"/>
                  </a:rPr>
                  <a:t>Compute gradient via simulation (introduce randomness)</a:t>
                </a:r>
              </a:p>
            </p:txBody>
          </p:sp>
        </mc:Choice>
        <mc:Fallback xmlns="">
          <p:sp>
            <p:nvSpPr>
              <p:cNvPr id="3" name="文本框 2">
                <a:extLst>
                  <a:ext uri="{FF2B5EF4-FFF2-40B4-BE49-F238E27FC236}">
                    <a16:creationId xmlns:a16="http://schemas.microsoft.com/office/drawing/2014/main" id="{644542FF-033C-454A-A2EB-6FF65AA80036}"/>
                  </a:ext>
                </a:extLst>
              </p:cNvPr>
              <p:cNvSpPr txBox="1">
                <a:spLocks noRot="1" noChangeAspect="1" noMove="1" noResize="1" noEditPoints="1" noAdjustHandles="1" noChangeArrowheads="1" noChangeShapeType="1" noTextEdit="1"/>
              </p:cNvSpPr>
              <p:nvPr/>
            </p:nvSpPr>
            <p:spPr>
              <a:xfrm>
                <a:off x="796413" y="1640241"/>
                <a:ext cx="10397613" cy="3577518"/>
              </a:xfrm>
              <a:prstGeom prst="rect">
                <a:avLst/>
              </a:prstGeom>
              <a:blipFill>
                <a:blip r:embed="rId4"/>
                <a:stretch>
                  <a:fillRect l="-821" t="-1363" b="-2896"/>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192090802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245805" y="294968"/>
            <a:ext cx="1961536" cy="1696064"/>
          </a:xfrm>
          <a:prstGeom prst="rect">
            <a:avLst/>
          </a:prstGeom>
          <a:solidFill>
            <a:srgbClr val="1C48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9984658" y="4866967"/>
            <a:ext cx="1961536" cy="1696064"/>
          </a:xfrm>
          <a:prstGeom prst="rect">
            <a:avLst/>
          </a:prstGeom>
          <a:solidFill>
            <a:srgbClr val="1C48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圆角矩形 5"/>
          <p:cNvSpPr/>
          <p:nvPr/>
        </p:nvSpPr>
        <p:spPr>
          <a:xfrm>
            <a:off x="403122" y="449825"/>
            <a:ext cx="11385755" cy="5958349"/>
          </a:xfrm>
          <a:prstGeom prst="roundRect">
            <a:avLst>
              <a:gd name="adj" fmla="val 1568"/>
            </a:avLst>
          </a:prstGeom>
          <a:solidFill>
            <a:schemeClr val="bg1"/>
          </a:solidFill>
          <a:ln>
            <a:noFill/>
          </a:ln>
          <a:effectLst>
            <a:glow rad="228600">
              <a:srgbClr val="02615A">
                <a:alpha val="30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椭圆 6"/>
          <p:cNvSpPr/>
          <p:nvPr/>
        </p:nvSpPr>
        <p:spPr>
          <a:xfrm>
            <a:off x="1887301" y="2420811"/>
            <a:ext cx="1592179" cy="1592179"/>
          </a:xfrm>
          <a:prstGeom prst="ellipse">
            <a:avLst/>
          </a:prstGeom>
          <a:solidFill>
            <a:srgbClr val="1C48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3800" b="1" dirty="0">
                <a:solidFill>
                  <a:schemeClr val="bg1"/>
                </a:solidFill>
                <a:latin typeface="FuturaBookC" pitchFamily="2" charset="-52"/>
              </a:rPr>
              <a:t>4</a:t>
            </a:r>
            <a:endParaRPr lang="zh-CN" altLang="en-US" sz="13800" b="1" dirty="0">
              <a:solidFill>
                <a:schemeClr val="bg1"/>
              </a:solidFill>
              <a:latin typeface="FuturaBookC" pitchFamily="2" charset="-52"/>
            </a:endParaRPr>
          </a:p>
        </p:txBody>
      </p:sp>
      <p:sp>
        <p:nvSpPr>
          <p:cNvPr id="8" name="文本框 7"/>
          <p:cNvSpPr txBox="1"/>
          <p:nvPr/>
        </p:nvSpPr>
        <p:spPr>
          <a:xfrm>
            <a:off x="4550444" y="2832179"/>
            <a:ext cx="3091110" cy="769441"/>
          </a:xfrm>
          <a:prstGeom prst="rect">
            <a:avLst/>
          </a:prstGeom>
          <a:noFill/>
        </p:spPr>
        <p:txBody>
          <a:bodyPr wrap="square" rtlCol="0">
            <a:spAutoFit/>
          </a:bodyPr>
          <a:lstStyle/>
          <a:p>
            <a:pPr algn="dist"/>
            <a:r>
              <a:rPr lang="en-US" altLang="zh-CN" sz="4400" dirty="0">
                <a:solidFill>
                  <a:srgbClr val="1C4885"/>
                </a:solidFill>
                <a:latin typeface="Times New Roman" panose="02020603050405020304" pitchFamily="18" charset="0"/>
                <a:ea typeface="FZZhengHeiS-DB-GB" panose="02000000000000000000" pitchFamily="2" charset="0"/>
                <a:cs typeface="Times New Roman" panose="02020603050405020304" pitchFamily="18" charset="0"/>
              </a:rPr>
              <a:t>Experiments</a:t>
            </a:r>
            <a:endParaRPr lang="zh-CN" altLang="en-US" sz="4400" dirty="0">
              <a:solidFill>
                <a:srgbClr val="1C4885"/>
              </a:solidFill>
              <a:latin typeface="Times New Roman" panose="02020603050405020304" pitchFamily="18" charset="0"/>
              <a:ea typeface="FZZhengHeiS-DB-GB" panose="02000000000000000000" pitchFamily="2" charset="0"/>
              <a:cs typeface="Times New Roman" panose="02020603050405020304" pitchFamily="18" charset="0"/>
            </a:endParaRPr>
          </a:p>
        </p:txBody>
      </p:sp>
      <p:pic>
        <p:nvPicPr>
          <p:cNvPr id="12" name="图片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57385" y="734960"/>
            <a:ext cx="816082" cy="816080"/>
          </a:xfrm>
          <a:prstGeom prst="rect">
            <a:avLst/>
          </a:prstGeom>
        </p:spPr>
      </p:pic>
    </p:spTree>
    <p:extLst>
      <p:ext uri="{BB962C8B-B14F-4D97-AF65-F5344CB8AC3E}">
        <p14:creationId xmlns:p14="http://schemas.microsoft.com/office/powerpoint/2010/main" val="288143623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直接连接符 5"/>
          <p:cNvCxnSpPr/>
          <p:nvPr/>
        </p:nvCxnSpPr>
        <p:spPr>
          <a:xfrm>
            <a:off x="796413" y="457203"/>
            <a:ext cx="0" cy="632244"/>
          </a:xfrm>
          <a:prstGeom prst="line">
            <a:avLst/>
          </a:prstGeom>
          <a:ln w="76200">
            <a:solidFill>
              <a:srgbClr val="1C4885"/>
            </a:solidFill>
          </a:ln>
        </p:spPr>
        <p:style>
          <a:lnRef idx="1">
            <a:schemeClr val="accent1"/>
          </a:lnRef>
          <a:fillRef idx="0">
            <a:schemeClr val="accent1"/>
          </a:fillRef>
          <a:effectRef idx="0">
            <a:schemeClr val="accent1"/>
          </a:effectRef>
          <a:fontRef idx="minor">
            <a:schemeClr val="tx1"/>
          </a:fontRef>
        </p:style>
      </p:cxnSp>
      <p:pic>
        <p:nvPicPr>
          <p:cNvPr id="7" name="图片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85985" y="332359"/>
            <a:ext cx="816082" cy="816080"/>
          </a:xfrm>
          <a:prstGeom prst="rect">
            <a:avLst/>
          </a:prstGeom>
        </p:spPr>
      </p:pic>
      <p:sp>
        <p:nvSpPr>
          <p:cNvPr id="27" name="文本框 26">
            <a:extLst>
              <a:ext uri="{FF2B5EF4-FFF2-40B4-BE49-F238E27FC236}">
                <a16:creationId xmlns:a16="http://schemas.microsoft.com/office/drawing/2014/main" id="{1D946CCD-2B92-4028-A398-AFBE8C8AACA4}"/>
              </a:ext>
            </a:extLst>
          </p:cNvPr>
          <p:cNvSpPr txBox="1"/>
          <p:nvPr/>
        </p:nvSpPr>
        <p:spPr>
          <a:xfrm>
            <a:off x="891540" y="478789"/>
            <a:ext cx="7037799" cy="523220"/>
          </a:xfrm>
          <a:prstGeom prst="rect">
            <a:avLst/>
          </a:prstGeom>
          <a:noFill/>
        </p:spPr>
        <p:txBody>
          <a:bodyPr wrap="square" rtlCol="0">
            <a:spAutoFit/>
          </a:bodyPr>
          <a:lstStyle/>
          <a:p>
            <a:r>
              <a:rPr lang="en-US" altLang="zh-CN" sz="2800" b="1" dirty="0">
                <a:solidFill>
                  <a:schemeClr val="tx1">
                    <a:lumMod val="85000"/>
                    <a:lumOff val="15000"/>
                  </a:schemeClr>
                </a:solidFill>
                <a:latin typeface="Times New Roman" panose="02020603050405020304" pitchFamily="18" charset="0"/>
                <a:ea typeface="FZZhengHeiS-DB-GB" panose="02000000000000000000" pitchFamily="2" charset="0"/>
                <a:cs typeface="Times New Roman" panose="02020603050405020304" pitchFamily="18" charset="0"/>
              </a:rPr>
              <a:t>Greedy Algorithm</a:t>
            </a:r>
            <a:endParaRPr lang="zh-CN" altLang="en-US" sz="2800" b="1" dirty="0">
              <a:solidFill>
                <a:schemeClr val="tx1">
                  <a:lumMod val="85000"/>
                  <a:lumOff val="15000"/>
                </a:schemeClr>
              </a:solidFill>
              <a:latin typeface="Times New Roman" panose="02020603050405020304" pitchFamily="18" charset="0"/>
              <a:ea typeface="FZZhengHeiS-DB-GB" panose="02000000000000000000" pitchFamily="2" charset="0"/>
              <a:cs typeface="Times New Roman" panose="02020603050405020304" pitchFamily="18" charset="0"/>
            </a:endParaRPr>
          </a:p>
        </p:txBody>
      </p:sp>
      <p:pic>
        <p:nvPicPr>
          <p:cNvPr id="2" name="图片 1">
            <a:extLst>
              <a:ext uri="{FF2B5EF4-FFF2-40B4-BE49-F238E27FC236}">
                <a16:creationId xmlns:a16="http://schemas.microsoft.com/office/drawing/2014/main" id="{91FA74ED-1EEF-4E4F-83C2-73F97F9193F7}"/>
              </a:ext>
            </a:extLst>
          </p:cNvPr>
          <p:cNvPicPr>
            <a:picLocks noChangeAspect="1"/>
          </p:cNvPicPr>
          <p:nvPr/>
        </p:nvPicPr>
        <p:blipFill>
          <a:blip r:embed="rId4"/>
          <a:stretch>
            <a:fillRect/>
          </a:stretch>
        </p:blipFill>
        <p:spPr>
          <a:xfrm>
            <a:off x="229768" y="2804110"/>
            <a:ext cx="5750963" cy="3842347"/>
          </a:xfrm>
          <a:prstGeom prst="rect">
            <a:avLst/>
          </a:prstGeom>
        </p:spPr>
      </p:pic>
      <p:pic>
        <p:nvPicPr>
          <p:cNvPr id="4" name="图片 3">
            <a:extLst>
              <a:ext uri="{FF2B5EF4-FFF2-40B4-BE49-F238E27FC236}">
                <a16:creationId xmlns:a16="http://schemas.microsoft.com/office/drawing/2014/main" id="{D0E8B3CA-5E41-4495-9702-86FDD5729B3E}"/>
              </a:ext>
            </a:extLst>
          </p:cNvPr>
          <p:cNvPicPr>
            <a:picLocks noChangeAspect="1"/>
          </p:cNvPicPr>
          <p:nvPr/>
        </p:nvPicPr>
        <p:blipFill>
          <a:blip r:embed="rId5"/>
          <a:stretch>
            <a:fillRect/>
          </a:stretch>
        </p:blipFill>
        <p:spPr>
          <a:xfrm>
            <a:off x="6168492" y="2674961"/>
            <a:ext cx="5838439" cy="3971496"/>
          </a:xfrm>
          <a:prstGeom prst="rect">
            <a:avLst/>
          </a:prstGeom>
        </p:spPr>
      </p:pic>
      <p:sp>
        <p:nvSpPr>
          <p:cNvPr id="8" name="文本框 7">
            <a:extLst>
              <a:ext uri="{FF2B5EF4-FFF2-40B4-BE49-F238E27FC236}">
                <a16:creationId xmlns:a16="http://schemas.microsoft.com/office/drawing/2014/main" id="{0361F715-CAB8-40E8-A283-E8C9989A1A3C}"/>
              </a:ext>
            </a:extLst>
          </p:cNvPr>
          <p:cNvSpPr txBox="1"/>
          <p:nvPr/>
        </p:nvSpPr>
        <p:spPr>
          <a:xfrm>
            <a:off x="781924" y="1715946"/>
            <a:ext cx="10397613" cy="461665"/>
          </a:xfrm>
          <a:prstGeom prst="rect">
            <a:avLst/>
          </a:prstGeom>
          <a:noFill/>
        </p:spPr>
        <p:txBody>
          <a:bodyPr wrap="square" rtlCol="0">
            <a:spAutoFit/>
          </a:bodyPr>
          <a:lstStyle/>
          <a:p>
            <a:pPr marL="342900" indent="-342900">
              <a:buFont typeface="Arial" panose="020B0604020202020204" pitchFamily="34" charset="0"/>
              <a:buChar char="•"/>
            </a:pPr>
            <a:r>
              <a:rPr lang="en-US" altLang="zh-CN" sz="2400" b="1" dirty="0">
                <a:latin typeface="Times New Roman" panose="02020603050405020304" pitchFamily="18" charset="0"/>
                <a:cs typeface="Times New Roman" panose="02020603050405020304" pitchFamily="18" charset="0"/>
              </a:rPr>
              <a:t>Baseline:</a:t>
            </a:r>
            <a:r>
              <a:rPr lang="zh-CN" altLang="en-US" sz="2400" b="1" dirty="0">
                <a:latin typeface="Times New Roman" panose="02020603050405020304" pitchFamily="18" charset="0"/>
                <a:cs typeface="Times New Roman" panose="02020603050405020304" pitchFamily="18" charset="0"/>
              </a:rPr>
              <a:t> </a:t>
            </a:r>
            <a:r>
              <a:rPr lang="en-US" altLang="zh-CN" sz="2400" dirty="0">
                <a:latin typeface="Times New Roman" panose="02020603050405020304" pitchFamily="18" charset="0"/>
                <a:cs typeface="Times New Roman" panose="02020603050405020304" pitchFamily="18" charset="0"/>
              </a:rPr>
              <a:t>select edge with the largest probability/weight</a:t>
            </a:r>
          </a:p>
        </p:txBody>
      </p:sp>
    </p:spTree>
    <p:extLst>
      <p:ext uri="{BB962C8B-B14F-4D97-AF65-F5344CB8AC3E}">
        <p14:creationId xmlns:p14="http://schemas.microsoft.com/office/powerpoint/2010/main" val="198804639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直接连接符 5"/>
          <p:cNvCxnSpPr/>
          <p:nvPr/>
        </p:nvCxnSpPr>
        <p:spPr>
          <a:xfrm>
            <a:off x="796413" y="457203"/>
            <a:ext cx="0" cy="632244"/>
          </a:xfrm>
          <a:prstGeom prst="line">
            <a:avLst/>
          </a:prstGeom>
          <a:ln w="76200">
            <a:solidFill>
              <a:srgbClr val="1C4885"/>
            </a:solidFill>
          </a:ln>
        </p:spPr>
        <p:style>
          <a:lnRef idx="1">
            <a:schemeClr val="accent1"/>
          </a:lnRef>
          <a:fillRef idx="0">
            <a:schemeClr val="accent1"/>
          </a:fillRef>
          <a:effectRef idx="0">
            <a:schemeClr val="accent1"/>
          </a:effectRef>
          <a:fontRef idx="minor">
            <a:schemeClr val="tx1"/>
          </a:fontRef>
        </p:style>
      </p:cxnSp>
      <p:pic>
        <p:nvPicPr>
          <p:cNvPr id="7" name="图片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85985" y="332359"/>
            <a:ext cx="816082" cy="816080"/>
          </a:xfrm>
          <a:prstGeom prst="rect">
            <a:avLst/>
          </a:prstGeom>
        </p:spPr>
      </p:pic>
      <p:sp>
        <p:nvSpPr>
          <p:cNvPr id="27" name="文本框 26">
            <a:extLst>
              <a:ext uri="{FF2B5EF4-FFF2-40B4-BE49-F238E27FC236}">
                <a16:creationId xmlns:a16="http://schemas.microsoft.com/office/drawing/2014/main" id="{1D946CCD-2B92-4028-A398-AFBE8C8AACA4}"/>
              </a:ext>
            </a:extLst>
          </p:cNvPr>
          <p:cNvSpPr txBox="1"/>
          <p:nvPr/>
        </p:nvSpPr>
        <p:spPr>
          <a:xfrm>
            <a:off x="891540" y="478789"/>
            <a:ext cx="7037799" cy="523220"/>
          </a:xfrm>
          <a:prstGeom prst="rect">
            <a:avLst/>
          </a:prstGeom>
          <a:noFill/>
        </p:spPr>
        <p:txBody>
          <a:bodyPr wrap="square" rtlCol="0">
            <a:spAutoFit/>
          </a:bodyPr>
          <a:lstStyle/>
          <a:p>
            <a:r>
              <a:rPr lang="en-US" altLang="zh-CN" sz="2800" b="1" dirty="0">
                <a:solidFill>
                  <a:schemeClr val="tx1">
                    <a:lumMod val="85000"/>
                    <a:lumOff val="15000"/>
                  </a:schemeClr>
                </a:solidFill>
                <a:latin typeface="Times New Roman" panose="02020603050405020304" pitchFamily="18" charset="0"/>
                <a:ea typeface="FZZhengHeiS-DB-GB" panose="02000000000000000000" pitchFamily="2" charset="0"/>
                <a:cs typeface="Times New Roman" panose="02020603050405020304" pitchFamily="18" charset="0"/>
              </a:rPr>
              <a:t>Greedy Algorithm</a:t>
            </a:r>
            <a:endParaRPr lang="zh-CN" altLang="en-US" sz="2800" b="1" dirty="0">
              <a:solidFill>
                <a:schemeClr val="tx1">
                  <a:lumMod val="85000"/>
                  <a:lumOff val="15000"/>
                </a:schemeClr>
              </a:solidFill>
              <a:latin typeface="Times New Roman" panose="02020603050405020304" pitchFamily="18" charset="0"/>
              <a:ea typeface="FZZhengHeiS-DB-GB" panose="02000000000000000000" pitchFamily="2" charset="0"/>
              <a:cs typeface="Times New Roman" panose="02020603050405020304" pitchFamily="18" charset="0"/>
            </a:endParaRPr>
          </a:p>
        </p:txBody>
      </p:sp>
      <p:sp>
        <p:nvSpPr>
          <p:cNvPr id="8" name="文本框 7">
            <a:extLst>
              <a:ext uri="{FF2B5EF4-FFF2-40B4-BE49-F238E27FC236}">
                <a16:creationId xmlns:a16="http://schemas.microsoft.com/office/drawing/2014/main" id="{0361F715-CAB8-40E8-A283-E8C9989A1A3C}"/>
              </a:ext>
            </a:extLst>
          </p:cNvPr>
          <p:cNvSpPr txBox="1"/>
          <p:nvPr/>
        </p:nvSpPr>
        <p:spPr>
          <a:xfrm>
            <a:off x="781924" y="1497581"/>
            <a:ext cx="10397613" cy="461665"/>
          </a:xfrm>
          <a:prstGeom prst="rect">
            <a:avLst/>
          </a:prstGeom>
          <a:noFill/>
        </p:spPr>
        <p:txBody>
          <a:bodyPr wrap="square" rtlCol="0">
            <a:spAutoFit/>
          </a:bodyPr>
          <a:lstStyle/>
          <a:p>
            <a:pPr marL="342900" indent="-342900">
              <a:buFont typeface="Arial" panose="020B0604020202020204" pitchFamily="34" charset="0"/>
              <a:buChar char="•"/>
            </a:pPr>
            <a:r>
              <a:rPr lang="en-US" altLang="zh-CN" sz="2400" dirty="0">
                <a:latin typeface="Times New Roman" panose="02020603050405020304" pitchFamily="18" charset="0"/>
                <a:cs typeface="Times New Roman" panose="02020603050405020304" pitchFamily="18" charset="0"/>
              </a:rPr>
              <a:t>More simulations contribute to better performance</a:t>
            </a:r>
          </a:p>
        </p:txBody>
      </p:sp>
      <p:pic>
        <p:nvPicPr>
          <p:cNvPr id="3" name="图片 2">
            <a:extLst>
              <a:ext uri="{FF2B5EF4-FFF2-40B4-BE49-F238E27FC236}">
                <a16:creationId xmlns:a16="http://schemas.microsoft.com/office/drawing/2014/main" id="{5BF4844C-32E7-41BC-B405-F3FC1CFC2737}"/>
              </a:ext>
            </a:extLst>
          </p:cNvPr>
          <p:cNvPicPr>
            <a:picLocks noChangeAspect="1"/>
          </p:cNvPicPr>
          <p:nvPr/>
        </p:nvPicPr>
        <p:blipFill>
          <a:blip r:embed="rId4"/>
          <a:stretch>
            <a:fillRect/>
          </a:stretch>
        </p:blipFill>
        <p:spPr>
          <a:xfrm>
            <a:off x="2346288" y="2177611"/>
            <a:ext cx="7499424" cy="4541136"/>
          </a:xfrm>
          <a:prstGeom prst="rect">
            <a:avLst/>
          </a:prstGeom>
        </p:spPr>
      </p:pic>
    </p:spTree>
    <p:extLst>
      <p:ext uri="{BB962C8B-B14F-4D97-AF65-F5344CB8AC3E}">
        <p14:creationId xmlns:p14="http://schemas.microsoft.com/office/powerpoint/2010/main" val="223929429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直接连接符 5"/>
          <p:cNvCxnSpPr/>
          <p:nvPr/>
        </p:nvCxnSpPr>
        <p:spPr>
          <a:xfrm>
            <a:off x="796413" y="457203"/>
            <a:ext cx="0" cy="632244"/>
          </a:xfrm>
          <a:prstGeom prst="line">
            <a:avLst/>
          </a:prstGeom>
          <a:ln w="76200">
            <a:solidFill>
              <a:srgbClr val="1C4885"/>
            </a:solidFill>
          </a:ln>
        </p:spPr>
        <p:style>
          <a:lnRef idx="1">
            <a:schemeClr val="accent1"/>
          </a:lnRef>
          <a:fillRef idx="0">
            <a:schemeClr val="accent1"/>
          </a:fillRef>
          <a:effectRef idx="0">
            <a:schemeClr val="accent1"/>
          </a:effectRef>
          <a:fontRef idx="minor">
            <a:schemeClr val="tx1"/>
          </a:fontRef>
        </p:style>
      </p:cxnSp>
      <p:pic>
        <p:nvPicPr>
          <p:cNvPr id="7" name="图片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85985" y="332359"/>
            <a:ext cx="816082" cy="816080"/>
          </a:xfrm>
          <a:prstGeom prst="rect">
            <a:avLst/>
          </a:prstGeom>
        </p:spPr>
      </p:pic>
      <p:sp>
        <p:nvSpPr>
          <p:cNvPr id="27" name="文本框 26">
            <a:extLst>
              <a:ext uri="{FF2B5EF4-FFF2-40B4-BE49-F238E27FC236}">
                <a16:creationId xmlns:a16="http://schemas.microsoft.com/office/drawing/2014/main" id="{1D946CCD-2B92-4028-A398-AFBE8C8AACA4}"/>
              </a:ext>
            </a:extLst>
          </p:cNvPr>
          <p:cNvSpPr txBox="1"/>
          <p:nvPr/>
        </p:nvSpPr>
        <p:spPr>
          <a:xfrm>
            <a:off x="891540" y="478789"/>
            <a:ext cx="7037799" cy="523220"/>
          </a:xfrm>
          <a:prstGeom prst="rect">
            <a:avLst/>
          </a:prstGeom>
          <a:noFill/>
        </p:spPr>
        <p:txBody>
          <a:bodyPr wrap="square" rtlCol="0">
            <a:spAutoFit/>
          </a:bodyPr>
          <a:lstStyle/>
          <a:p>
            <a:r>
              <a:rPr lang="en-US" altLang="zh-CN" sz="2800" b="1" dirty="0">
                <a:solidFill>
                  <a:schemeClr val="tx1">
                    <a:lumMod val="85000"/>
                    <a:lumOff val="15000"/>
                  </a:schemeClr>
                </a:solidFill>
                <a:latin typeface="Times New Roman" panose="02020603050405020304" pitchFamily="18" charset="0"/>
                <a:ea typeface="FZZhengHeiS-DB-GB" panose="02000000000000000000" pitchFamily="2" charset="0"/>
                <a:cs typeface="Times New Roman" panose="02020603050405020304" pitchFamily="18" charset="0"/>
              </a:rPr>
              <a:t>SGD</a:t>
            </a:r>
            <a:endParaRPr lang="zh-CN" altLang="en-US" sz="2800" b="1" dirty="0">
              <a:solidFill>
                <a:schemeClr val="tx1">
                  <a:lumMod val="85000"/>
                  <a:lumOff val="15000"/>
                </a:schemeClr>
              </a:solidFill>
              <a:latin typeface="Times New Roman" panose="02020603050405020304" pitchFamily="18" charset="0"/>
              <a:ea typeface="FZZhengHeiS-DB-GB" panose="02000000000000000000" pitchFamily="2"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8" name="文本框 7">
                <a:extLst>
                  <a:ext uri="{FF2B5EF4-FFF2-40B4-BE49-F238E27FC236}">
                    <a16:creationId xmlns:a16="http://schemas.microsoft.com/office/drawing/2014/main" id="{0361F715-CAB8-40E8-A283-E8C9989A1A3C}"/>
                  </a:ext>
                </a:extLst>
              </p:cNvPr>
              <p:cNvSpPr txBox="1"/>
              <p:nvPr/>
            </p:nvSpPr>
            <p:spPr>
              <a:xfrm>
                <a:off x="781924" y="1497581"/>
                <a:ext cx="10397613" cy="830997"/>
              </a:xfrm>
              <a:prstGeom prst="rect">
                <a:avLst/>
              </a:prstGeom>
              <a:noFill/>
            </p:spPr>
            <p:txBody>
              <a:bodyPr wrap="square" rtlCol="0">
                <a:spAutoFit/>
              </a:bodyPr>
              <a:lstStyle/>
              <a:p>
                <a:pPr marL="342900" indent="-342900">
                  <a:buFont typeface="Arial" panose="020B0604020202020204" pitchFamily="34" charset="0"/>
                  <a:buChar char="•"/>
                </a:pPr>
                <a:r>
                  <a:rPr lang="en-US" altLang="zh-CN" sz="2400" b="0" dirty="0">
                    <a:latin typeface="Cambria Math" panose="02040503050406030204" pitchFamily="18" charset="0"/>
                    <a:cs typeface="Times New Roman" panose="02020603050405020304" pitchFamily="18" charset="0"/>
                  </a:rPr>
                  <a:t>SGD with Larger </a:t>
                </a:r>
                <a14:m>
                  <m:oMath xmlns:m="http://schemas.openxmlformats.org/officeDocument/2006/math">
                    <m:r>
                      <a:rPr lang="en-US" altLang="zh-CN" sz="2400" b="0" i="1" smtClean="0">
                        <a:latin typeface="Cambria Math" panose="02040503050406030204" pitchFamily="18" charset="0"/>
                        <a:cs typeface="Times New Roman" panose="02020603050405020304" pitchFamily="18" charset="0"/>
                      </a:rPr>
                      <m:t>𝜆</m:t>
                    </m:r>
                  </m:oMath>
                </a14:m>
                <a:r>
                  <a:rPr lang="en-US" altLang="zh-CN" sz="2400" b="0" dirty="0">
                    <a:latin typeface="Cambria Math" panose="02040503050406030204" pitchFamily="18" charset="0"/>
                    <a:cs typeface="Times New Roman" panose="02020603050405020304" pitchFamily="18" charset="0"/>
                  </a:rPr>
                  <a:t> converges to larger influence expectation</a:t>
                </a:r>
              </a:p>
              <a:p>
                <a:pPr marL="800100" lvl="1" indent="-342900">
                  <a:buFont typeface="Arial" panose="020B0604020202020204" pitchFamily="34" charset="0"/>
                  <a:buChar char="•"/>
                </a:pPr>
                <a:r>
                  <a:rPr lang="en-US" altLang="zh-CN" sz="2400" dirty="0">
                    <a:latin typeface="Times New Roman" panose="02020603050405020304" pitchFamily="18" charset="0"/>
                    <a:cs typeface="Times New Roman" panose="02020603050405020304" pitchFamily="18" charset="0"/>
                  </a:rPr>
                  <a:t>Reasonable because </a:t>
                </a:r>
                <a14:m>
                  <m:oMath xmlns:m="http://schemas.openxmlformats.org/officeDocument/2006/math">
                    <m:r>
                      <a:rPr lang="en-US" altLang="zh-CN" sz="2400" b="0" i="1" smtClean="0">
                        <a:latin typeface="Cambria Math" panose="02040503050406030204" pitchFamily="18" charset="0"/>
                        <a:cs typeface="Times New Roman" panose="02020603050405020304" pitchFamily="18" charset="0"/>
                      </a:rPr>
                      <m:t>𝜆</m:t>
                    </m:r>
                  </m:oMath>
                </a14:m>
                <a:r>
                  <a:rPr lang="en-US" altLang="zh-CN" sz="2400" dirty="0">
                    <a:latin typeface="Times New Roman" panose="02020603050405020304" pitchFamily="18" charset="0"/>
                    <a:cs typeface="Times New Roman" panose="02020603050405020304" pitchFamily="18" charset="0"/>
                  </a:rPr>
                  <a:t> represents the accuracy of estimated edge values.</a:t>
                </a:r>
              </a:p>
            </p:txBody>
          </p:sp>
        </mc:Choice>
        <mc:Fallback xmlns="">
          <p:sp>
            <p:nvSpPr>
              <p:cNvPr id="8" name="文本框 7">
                <a:extLst>
                  <a:ext uri="{FF2B5EF4-FFF2-40B4-BE49-F238E27FC236}">
                    <a16:creationId xmlns:a16="http://schemas.microsoft.com/office/drawing/2014/main" id="{0361F715-CAB8-40E8-A283-E8C9989A1A3C}"/>
                  </a:ext>
                </a:extLst>
              </p:cNvPr>
              <p:cNvSpPr txBox="1">
                <a:spLocks noRot="1" noChangeAspect="1" noMove="1" noResize="1" noEditPoints="1" noAdjustHandles="1" noChangeArrowheads="1" noChangeShapeType="1" noTextEdit="1"/>
              </p:cNvSpPr>
              <p:nvPr/>
            </p:nvSpPr>
            <p:spPr>
              <a:xfrm>
                <a:off x="781924" y="1497581"/>
                <a:ext cx="10397613" cy="830997"/>
              </a:xfrm>
              <a:prstGeom prst="rect">
                <a:avLst/>
              </a:prstGeom>
              <a:blipFill>
                <a:blip r:embed="rId4"/>
                <a:stretch>
                  <a:fillRect l="-762" t="-5882" b="-16176"/>
                </a:stretch>
              </a:blipFill>
            </p:spPr>
            <p:txBody>
              <a:bodyPr/>
              <a:lstStyle/>
              <a:p>
                <a:r>
                  <a:rPr lang="zh-CN" altLang="en-US">
                    <a:noFill/>
                  </a:rPr>
                  <a:t> </a:t>
                </a:r>
              </a:p>
            </p:txBody>
          </p:sp>
        </mc:Fallback>
      </mc:AlternateContent>
      <p:pic>
        <p:nvPicPr>
          <p:cNvPr id="4" name="图片 3">
            <a:extLst>
              <a:ext uri="{FF2B5EF4-FFF2-40B4-BE49-F238E27FC236}">
                <a16:creationId xmlns:a16="http://schemas.microsoft.com/office/drawing/2014/main" id="{9C36A950-C66D-48B6-8680-1C7564DA3C44}"/>
              </a:ext>
            </a:extLst>
          </p:cNvPr>
          <p:cNvPicPr>
            <a:picLocks noChangeAspect="1"/>
          </p:cNvPicPr>
          <p:nvPr/>
        </p:nvPicPr>
        <p:blipFill>
          <a:blip r:embed="rId5"/>
          <a:stretch>
            <a:fillRect/>
          </a:stretch>
        </p:blipFill>
        <p:spPr>
          <a:xfrm>
            <a:off x="0" y="2727773"/>
            <a:ext cx="12192000" cy="3924393"/>
          </a:xfrm>
          <a:prstGeom prst="rect">
            <a:avLst/>
          </a:prstGeom>
        </p:spPr>
      </p:pic>
    </p:spTree>
    <p:extLst>
      <p:ext uri="{BB962C8B-B14F-4D97-AF65-F5344CB8AC3E}">
        <p14:creationId xmlns:p14="http://schemas.microsoft.com/office/powerpoint/2010/main" val="272025473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直接连接符 5"/>
          <p:cNvCxnSpPr/>
          <p:nvPr/>
        </p:nvCxnSpPr>
        <p:spPr>
          <a:xfrm>
            <a:off x="796413" y="457203"/>
            <a:ext cx="0" cy="632244"/>
          </a:xfrm>
          <a:prstGeom prst="line">
            <a:avLst/>
          </a:prstGeom>
          <a:ln w="76200">
            <a:solidFill>
              <a:srgbClr val="1C4885"/>
            </a:solidFill>
          </a:ln>
        </p:spPr>
        <p:style>
          <a:lnRef idx="1">
            <a:schemeClr val="accent1"/>
          </a:lnRef>
          <a:fillRef idx="0">
            <a:schemeClr val="accent1"/>
          </a:fillRef>
          <a:effectRef idx="0">
            <a:schemeClr val="accent1"/>
          </a:effectRef>
          <a:fontRef idx="minor">
            <a:schemeClr val="tx1"/>
          </a:fontRef>
        </p:style>
      </p:cxnSp>
      <p:pic>
        <p:nvPicPr>
          <p:cNvPr id="7" name="图片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85985" y="332359"/>
            <a:ext cx="816082" cy="816080"/>
          </a:xfrm>
          <a:prstGeom prst="rect">
            <a:avLst/>
          </a:prstGeom>
        </p:spPr>
      </p:pic>
      <p:sp>
        <p:nvSpPr>
          <p:cNvPr id="27" name="文本框 26">
            <a:extLst>
              <a:ext uri="{FF2B5EF4-FFF2-40B4-BE49-F238E27FC236}">
                <a16:creationId xmlns:a16="http://schemas.microsoft.com/office/drawing/2014/main" id="{1D946CCD-2B92-4028-A398-AFBE8C8AACA4}"/>
              </a:ext>
            </a:extLst>
          </p:cNvPr>
          <p:cNvSpPr txBox="1"/>
          <p:nvPr/>
        </p:nvSpPr>
        <p:spPr>
          <a:xfrm>
            <a:off x="891540" y="478789"/>
            <a:ext cx="7037799" cy="523220"/>
          </a:xfrm>
          <a:prstGeom prst="rect">
            <a:avLst/>
          </a:prstGeom>
          <a:noFill/>
        </p:spPr>
        <p:txBody>
          <a:bodyPr wrap="square" rtlCol="0">
            <a:spAutoFit/>
          </a:bodyPr>
          <a:lstStyle/>
          <a:p>
            <a:r>
              <a:rPr lang="en-US" altLang="zh-CN" sz="2800" b="1" dirty="0">
                <a:solidFill>
                  <a:schemeClr val="tx1">
                    <a:lumMod val="85000"/>
                    <a:lumOff val="15000"/>
                  </a:schemeClr>
                </a:solidFill>
                <a:latin typeface="Times New Roman" panose="02020603050405020304" pitchFamily="18" charset="0"/>
                <a:ea typeface="FZZhengHeiS-DB-GB" panose="02000000000000000000" pitchFamily="2" charset="0"/>
                <a:cs typeface="Times New Roman" panose="02020603050405020304" pitchFamily="18" charset="0"/>
              </a:rPr>
              <a:t>SGD</a:t>
            </a:r>
            <a:endParaRPr lang="zh-CN" altLang="en-US" sz="2800" b="1" dirty="0">
              <a:solidFill>
                <a:schemeClr val="tx1">
                  <a:lumMod val="85000"/>
                  <a:lumOff val="15000"/>
                </a:schemeClr>
              </a:solidFill>
              <a:latin typeface="Times New Roman" panose="02020603050405020304" pitchFamily="18" charset="0"/>
              <a:ea typeface="FZZhengHeiS-DB-GB" panose="02000000000000000000" pitchFamily="2" charset="0"/>
              <a:cs typeface="Times New Roman" panose="02020603050405020304" pitchFamily="18" charset="0"/>
            </a:endParaRPr>
          </a:p>
        </p:txBody>
      </p:sp>
      <p:sp>
        <p:nvSpPr>
          <p:cNvPr id="8" name="文本框 7">
            <a:extLst>
              <a:ext uri="{FF2B5EF4-FFF2-40B4-BE49-F238E27FC236}">
                <a16:creationId xmlns:a16="http://schemas.microsoft.com/office/drawing/2014/main" id="{0361F715-CAB8-40E8-A283-E8C9989A1A3C}"/>
              </a:ext>
            </a:extLst>
          </p:cNvPr>
          <p:cNvSpPr txBox="1"/>
          <p:nvPr/>
        </p:nvSpPr>
        <p:spPr>
          <a:xfrm>
            <a:off x="786776" y="1668757"/>
            <a:ext cx="10397613" cy="830997"/>
          </a:xfrm>
          <a:prstGeom prst="rect">
            <a:avLst/>
          </a:prstGeom>
          <a:noFill/>
        </p:spPr>
        <p:txBody>
          <a:bodyPr wrap="square" rtlCol="0">
            <a:spAutoFit/>
          </a:bodyPr>
          <a:lstStyle/>
          <a:p>
            <a:pPr marL="342900" indent="-342900">
              <a:buFont typeface="Arial" panose="020B0604020202020204" pitchFamily="34" charset="0"/>
              <a:buChar char="•"/>
            </a:pPr>
            <a:r>
              <a:rPr lang="en-US" altLang="zh-CN" sz="2400" dirty="0">
                <a:latin typeface="Times New Roman" panose="02020603050405020304" pitchFamily="18" charset="0"/>
                <a:cs typeface="Times New Roman" panose="02020603050405020304" pitchFamily="18" charset="0"/>
              </a:rPr>
              <a:t>We should ensure enough simulations to make the SGD process stable.</a:t>
            </a:r>
          </a:p>
          <a:p>
            <a:pPr marL="342900" indent="-342900">
              <a:buFont typeface="Arial" panose="020B0604020202020204" pitchFamily="34" charset="0"/>
              <a:buChar char="•"/>
            </a:pPr>
            <a:r>
              <a:rPr lang="en-US" altLang="zh-CN" sz="2400" dirty="0">
                <a:latin typeface="Times New Roman" panose="02020603050405020304" pitchFamily="18" charset="0"/>
                <a:cs typeface="Times New Roman" panose="02020603050405020304" pitchFamily="18" charset="0"/>
              </a:rPr>
              <a:t>SGD also works well under IC model.</a:t>
            </a:r>
          </a:p>
        </p:txBody>
      </p:sp>
      <p:pic>
        <p:nvPicPr>
          <p:cNvPr id="2" name="图片 1">
            <a:extLst>
              <a:ext uri="{FF2B5EF4-FFF2-40B4-BE49-F238E27FC236}">
                <a16:creationId xmlns:a16="http://schemas.microsoft.com/office/drawing/2014/main" id="{292F23E2-714D-4AE7-B1D0-A15E1CAB02B6}"/>
              </a:ext>
            </a:extLst>
          </p:cNvPr>
          <p:cNvPicPr>
            <a:picLocks noChangeAspect="1"/>
          </p:cNvPicPr>
          <p:nvPr/>
        </p:nvPicPr>
        <p:blipFill>
          <a:blip r:embed="rId4"/>
          <a:stretch>
            <a:fillRect/>
          </a:stretch>
        </p:blipFill>
        <p:spPr>
          <a:xfrm>
            <a:off x="5985583" y="2974430"/>
            <a:ext cx="6206417" cy="3719315"/>
          </a:xfrm>
          <a:prstGeom prst="rect">
            <a:avLst/>
          </a:prstGeom>
        </p:spPr>
      </p:pic>
      <p:pic>
        <p:nvPicPr>
          <p:cNvPr id="3" name="图片 2">
            <a:extLst>
              <a:ext uri="{FF2B5EF4-FFF2-40B4-BE49-F238E27FC236}">
                <a16:creationId xmlns:a16="http://schemas.microsoft.com/office/drawing/2014/main" id="{595D8D5F-D6B4-47BA-AF3F-EF0BCDBB03B4}"/>
              </a:ext>
            </a:extLst>
          </p:cNvPr>
          <p:cNvPicPr>
            <a:picLocks noChangeAspect="1"/>
          </p:cNvPicPr>
          <p:nvPr/>
        </p:nvPicPr>
        <p:blipFill>
          <a:blip r:embed="rId5"/>
          <a:stretch>
            <a:fillRect/>
          </a:stretch>
        </p:blipFill>
        <p:spPr>
          <a:xfrm>
            <a:off x="167775" y="3017132"/>
            <a:ext cx="6211719" cy="3719314"/>
          </a:xfrm>
          <a:prstGeom prst="rect">
            <a:avLst/>
          </a:prstGeom>
        </p:spPr>
      </p:pic>
    </p:spTree>
    <p:extLst>
      <p:ext uri="{BB962C8B-B14F-4D97-AF65-F5344CB8AC3E}">
        <p14:creationId xmlns:p14="http://schemas.microsoft.com/office/powerpoint/2010/main" val="78453508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直接连接符 5"/>
          <p:cNvCxnSpPr/>
          <p:nvPr/>
        </p:nvCxnSpPr>
        <p:spPr>
          <a:xfrm>
            <a:off x="796413" y="457203"/>
            <a:ext cx="0" cy="632244"/>
          </a:xfrm>
          <a:prstGeom prst="line">
            <a:avLst/>
          </a:prstGeom>
          <a:ln w="76200">
            <a:solidFill>
              <a:srgbClr val="1C4885"/>
            </a:solidFill>
          </a:ln>
        </p:spPr>
        <p:style>
          <a:lnRef idx="1">
            <a:schemeClr val="accent1"/>
          </a:lnRef>
          <a:fillRef idx="0">
            <a:schemeClr val="accent1"/>
          </a:fillRef>
          <a:effectRef idx="0">
            <a:schemeClr val="accent1"/>
          </a:effectRef>
          <a:fontRef idx="minor">
            <a:schemeClr val="tx1"/>
          </a:fontRef>
        </p:style>
      </p:cxnSp>
      <p:pic>
        <p:nvPicPr>
          <p:cNvPr id="7" name="图片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85985" y="332359"/>
            <a:ext cx="816082" cy="816080"/>
          </a:xfrm>
          <a:prstGeom prst="rect">
            <a:avLst/>
          </a:prstGeom>
        </p:spPr>
      </p:pic>
      <p:sp>
        <p:nvSpPr>
          <p:cNvPr id="27" name="文本框 26">
            <a:extLst>
              <a:ext uri="{FF2B5EF4-FFF2-40B4-BE49-F238E27FC236}">
                <a16:creationId xmlns:a16="http://schemas.microsoft.com/office/drawing/2014/main" id="{1D946CCD-2B92-4028-A398-AFBE8C8AACA4}"/>
              </a:ext>
            </a:extLst>
          </p:cNvPr>
          <p:cNvSpPr txBox="1"/>
          <p:nvPr/>
        </p:nvSpPr>
        <p:spPr>
          <a:xfrm>
            <a:off x="891540" y="478789"/>
            <a:ext cx="7037799" cy="523220"/>
          </a:xfrm>
          <a:prstGeom prst="rect">
            <a:avLst/>
          </a:prstGeom>
          <a:noFill/>
        </p:spPr>
        <p:txBody>
          <a:bodyPr wrap="square" rtlCol="0">
            <a:spAutoFit/>
          </a:bodyPr>
          <a:lstStyle/>
          <a:p>
            <a:r>
              <a:rPr lang="en-US" altLang="zh-CN" sz="2800" b="1" dirty="0">
                <a:solidFill>
                  <a:schemeClr val="tx1">
                    <a:lumMod val="85000"/>
                    <a:lumOff val="15000"/>
                  </a:schemeClr>
                </a:solidFill>
                <a:latin typeface="Times New Roman" panose="02020603050405020304" pitchFamily="18" charset="0"/>
                <a:ea typeface="FZZhengHeiS-DB-GB" panose="02000000000000000000" pitchFamily="2" charset="0"/>
                <a:cs typeface="Times New Roman" panose="02020603050405020304" pitchFamily="18" charset="0"/>
              </a:rPr>
              <a:t>Contributions and Future Work</a:t>
            </a:r>
            <a:endParaRPr lang="zh-CN" altLang="en-US" sz="2800" b="1" dirty="0">
              <a:solidFill>
                <a:schemeClr val="tx1">
                  <a:lumMod val="85000"/>
                  <a:lumOff val="15000"/>
                </a:schemeClr>
              </a:solidFill>
              <a:latin typeface="Times New Roman" panose="02020603050405020304" pitchFamily="18" charset="0"/>
              <a:ea typeface="FZZhengHeiS-DB-GB" panose="02000000000000000000" pitchFamily="2" charset="0"/>
              <a:cs typeface="Times New Roman" panose="02020603050405020304" pitchFamily="18" charset="0"/>
            </a:endParaRPr>
          </a:p>
        </p:txBody>
      </p:sp>
      <p:sp>
        <p:nvSpPr>
          <p:cNvPr id="9" name="文本框 8">
            <a:extLst>
              <a:ext uri="{FF2B5EF4-FFF2-40B4-BE49-F238E27FC236}">
                <a16:creationId xmlns:a16="http://schemas.microsoft.com/office/drawing/2014/main" id="{E5D967A8-1693-4749-9C18-C7A232750DB7}"/>
              </a:ext>
            </a:extLst>
          </p:cNvPr>
          <p:cNvSpPr txBox="1"/>
          <p:nvPr/>
        </p:nvSpPr>
        <p:spPr>
          <a:xfrm>
            <a:off x="786776" y="1668757"/>
            <a:ext cx="10397613" cy="4893647"/>
          </a:xfrm>
          <a:prstGeom prst="rect">
            <a:avLst/>
          </a:prstGeom>
          <a:noFill/>
        </p:spPr>
        <p:txBody>
          <a:bodyPr wrap="square" rtlCol="0">
            <a:spAutoFit/>
          </a:bodyPr>
          <a:lstStyle/>
          <a:p>
            <a:pPr marL="342900" indent="-342900">
              <a:buFont typeface="Arial" panose="020B0604020202020204" pitchFamily="34" charset="0"/>
              <a:buChar char="•"/>
            </a:pPr>
            <a:r>
              <a:rPr lang="en-US" altLang="zh-CN" sz="2400" b="1" dirty="0">
                <a:latin typeface="Times New Roman" panose="02020603050405020304" pitchFamily="18" charset="0"/>
                <a:cs typeface="Times New Roman" panose="02020603050405020304" pitchFamily="18" charset="0"/>
              </a:rPr>
              <a:t>Discrete Case</a:t>
            </a:r>
          </a:p>
          <a:p>
            <a:pPr marL="342900" indent="-342900">
              <a:buFont typeface="Arial" panose="020B0604020202020204" pitchFamily="34" charset="0"/>
              <a:buChar char="•"/>
            </a:pPr>
            <a:endParaRPr lang="en-US" altLang="zh-CN"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altLang="zh-CN"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altLang="zh-CN"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altLang="zh-CN" sz="2400" dirty="0">
              <a:latin typeface="Times New Roman" panose="02020603050405020304" pitchFamily="18" charset="0"/>
              <a:cs typeface="Times New Roman" panose="02020603050405020304" pitchFamily="18" charset="0"/>
            </a:endParaRPr>
          </a:p>
          <a:p>
            <a:endParaRPr lang="en-US" altLang="zh-CN" sz="2400" b="1"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altLang="zh-CN" sz="2400" b="1" dirty="0">
                <a:latin typeface="Times New Roman" panose="02020603050405020304" pitchFamily="18" charset="0"/>
                <a:cs typeface="Times New Roman" panose="02020603050405020304" pitchFamily="18" charset="0"/>
              </a:rPr>
              <a:t>Continuous Case</a:t>
            </a:r>
          </a:p>
          <a:p>
            <a:pPr marL="800100" lvl="1" indent="-342900">
              <a:buFont typeface="Arial" panose="020B0604020202020204" pitchFamily="34" charset="0"/>
              <a:buChar char="•"/>
            </a:pPr>
            <a:r>
              <a:rPr lang="en-US" altLang="zh-CN" sz="2400" dirty="0">
                <a:latin typeface="Times New Roman" panose="02020603050405020304" pitchFamily="18" charset="0"/>
                <a:cs typeface="Times New Roman" panose="02020603050405020304" pitchFamily="18" charset="0"/>
              </a:rPr>
              <a:t>SGD Algorithm</a:t>
            </a:r>
          </a:p>
          <a:p>
            <a:pPr marL="800100" lvl="1" indent="-342900">
              <a:buFont typeface="Arial" panose="020B0604020202020204" pitchFamily="34" charset="0"/>
              <a:buChar char="•"/>
            </a:pPr>
            <a:endParaRPr lang="en-US" altLang="zh-CN"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altLang="zh-CN" sz="2400" b="1" dirty="0">
                <a:latin typeface="Times New Roman" panose="02020603050405020304" pitchFamily="18" charset="0"/>
                <a:cs typeface="Times New Roman" panose="02020603050405020304" pitchFamily="18" charset="0"/>
              </a:rPr>
              <a:t>Future Work</a:t>
            </a:r>
          </a:p>
          <a:p>
            <a:pPr marL="800100" lvl="1" indent="-342900">
              <a:buFont typeface="Arial" panose="020B0604020202020204" pitchFamily="34" charset="0"/>
              <a:buChar char="•"/>
            </a:pPr>
            <a:r>
              <a:rPr lang="en-US" altLang="zh-CN" sz="2400" dirty="0">
                <a:latin typeface="Times New Roman" panose="02020603050405020304" pitchFamily="18" charset="0"/>
                <a:cs typeface="Times New Roman" panose="02020603050405020304" pitchFamily="18" charset="0"/>
              </a:rPr>
              <a:t>NP-hardness of LT</a:t>
            </a:r>
          </a:p>
          <a:p>
            <a:pPr marL="800100" lvl="1" indent="-342900">
              <a:buFont typeface="Arial" panose="020B0604020202020204" pitchFamily="34" charset="0"/>
              <a:buChar char="•"/>
            </a:pPr>
            <a:r>
              <a:rPr lang="en-US" altLang="zh-CN" sz="2400">
                <a:latin typeface="Times New Roman" panose="02020603050405020304" pitchFamily="18" charset="0"/>
                <a:cs typeface="Times New Roman" panose="02020603050405020304" pitchFamily="18" charset="0"/>
              </a:rPr>
              <a:t>Algorithms </a:t>
            </a:r>
            <a:r>
              <a:rPr lang="en-US" altLang="zh-CN" sz="2400" dirty="0">
                <a:latin typeface="Times New Roman" panose="02020603050405020304" pitchFamily="18" charset="0"/>
                <a:cs typeface="Times New Roman" panose="02020603050405020304" pitchFamily="18" charset="0"/>
              </a:rPr>
              <a:t>under IC/DLT with theoretical performance guarantee</a:t>
            </a:r>
          </a:p>
          <a:p>
            <a:pPr marL="800100" lvl="1" indent="-342900">
              <a:buFont typeface="Arial" panose="020B0604020202020204" pitchFamily="34" charset="0"/>
              <a:buChar char="•"/>
            </a:pPr>
            <a:r>
              <a:rPr lang="en-US" altLang="zh-CN" sz="2400" dirty="0">
                <a:latin typeface="Times New Roman" panose="02020603050405020304" pitchFamily="18" charset="0"/>
                <a:cs typeface="Times New Roman" panose="02020603050405020304" pitchFamily="18" charset="0"/>
              </a:rPr>
              <a:t>Robust IM against edge uncertainty</a:t>
            </a:r>
          </a:p>
        </p:txBody>
      </p:sp>
      <p:pic>
        <p:nvPicPr>
          <p:cNvPr id="4" name="图片 3">
            <a:extLst>
              <a:ext uri="{FF2B5EF4-FFF2-40B4-BE49-F238E27FC236}">
                <a16:creationId xmlns:a16="http://schemas.microsoft.com/office/drawing/2014/main" id="{CD522B2A-A08F-4901-938C-921EF943E006}"/>
              </a:ext>
            </a:extLst>
          </p:cNvPr>
          <p:cNvPicPr>
            <a:picLocks noChangeAspect="1"/>
          </p:cNvPicPr>
          <p:nvPr/>
        </p:nvPicPr>
        <p:blipFill>
          <a:blip r:embed="rId4"/>
          <a:stretch>
            <a:fillRect/>
          </a:stretch>
        </p:blipFill>
        <p:spPr>
          <a:xfrm>
            <a:off x="1206813" y="2209737"/>
            <a:ext cx="9778374" cy="1680795"/>
          </a:xfrm>
          <a:prstGeom prst="rect">
            <a:avLst/>
          </a:prstGeom>
        </p:spPr>
      </p:pic>
    </p:spTree>
    <p:extLst>
      <p:ext uri="{BB962C8B-B14F-4D97-AF65-F5344CB8AC3E}">
        <p14:creationId xmlns:p14="http://schemas.microsoft.com/office/powerpoint/2010/main" val="219381463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9984658" y="4866967"/>
            <a:ext cx="1961536" cy="1696064"/>
          </a:xfrm>
          <a:prstGeom prst="rect">
            <a:avLst/>
          </a:prstGeom>
          <a:solidFill>
            <a:srgbClr val="1C48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245805" y="294968"/>
            <a:ext cx="1961536" cy="1696064"/>
          </a:xfrm>
          <a:prstGeom prst="rect">
            <a:avLst/>
          </a:prstGeom>
          <a:solidFill>
            <a:srgbClr val="1C48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245805" y="4866967"/>
            <a:ext cx="1961536" cy="1696064"/>
          </a:xfrm>
          <a:prstGeom prst="rect">
            <a:avLst/>
          </a:prstGeom>
          <a:solidFill>
            <a:srgbClr val="1C48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9984658" y="294968"/>
            <a:ext cx="1961536" cy="1696064"/>
          </a:xfrm>
          <a:prstGeom prst="rect">
            <a:avLst/>
          </a:prstGeom>
          <a:solidFill>
            <a:srgbClr val="1C48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圆角矩形 7"/>
          <p:cNvSpPr/>
          <p:nvPr/>
        </p:nvSpPr>
        <p:spPr>
          <a:xfrm>
            <a:off x="403122" y="405580"/>
            <a:ext cx="11385755" cy="5958349"/>
          </a:xfrm>
          <a:prstGeom prst="roundRect">
            <a:avLst>
              <a:gd name="adj" fmla="val 1568"/>
            </a:avLst>
          </a:prstGeom>
          <a:solidFill>
            <a:schemeClr val="bg1"/>
          </a:solidFill>
          <a:ln>
            <a:noFill/>
          </a:ln>
          <a:effectLst>
            <a:glow rad="228600">
              <a:schemeClr val="tx1">
                <a:alpha val="3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文本框 8"/>
          <p:cNvSpPr txBox="1"/>
          <p:nvPr/>
        </p:nvSpPr>
        <p:spPr>
          <a:xfrm>
            <a:off x="2718926" y="2815387"/>
            <a:ext cx="6754146" cy="923330"/>
          </a:xfrm>
          <a:prstGeom prst="rect">
            <a:avLst/>
          </a:prstGeom>
          <a:noFill/>
        </p:spPr>
        <p:txBody>
          <a:bodyPr wrap="square" rtlCol="0">
            <a:spAutoFit/>
          </a:bodyPr>
          <a:lstStyle/>
          <a:p>
            <a:pPr algn="dist"/>
            <a:r>
              <a:rPr lang="en-US" altLang="zh-CN" sz="5400" dirty="0">
                <a:solidFill>
                  <a:srgbClr val="1C4885"/>
                </a:solidFill>
                <a:latin typeface="Times New Roman" panose="02020603050405020304" pitchFamily="18" charset="0"/>
                <a:ea typeface="FZZhengHeiS-DB-GB" panose="02000000000000000000" pitchFamily="2" charset="0"/>
                <a:cs typeface="Times New Roman" panose="02020603050405020304" pitchFamily="18" charset="0"/>
              </a:rPr>
              <a:t>Thanks</a:t>
            </a:r>
            <a:endParaRPr lang="zh-CN" altLang="en-US" sz="5400" dirty="0">
              <a:solidFill>
                <a:srgbClr val="1C4885"/>
              </a:solidFill>
              <a:latin typeface="Times New Roman" panose="02020603050405020304" pitchFamily="18" charset="0"/>
              <a:ea typeface="FZZhengHeiS-DB-GB" panose="02000000000000000000" pitchFamily="2" charset="0"/>
              <a:cs typeface="Times New Roman" panose="02020603050405020304" pitchFamily="18" charset="0"/>
            </a:endParaRPr>
          </a:p>
        </p:txBody>
      </p:sp>
      <p:cxnSp>
        <p:nvCxnSpPr>
          <p:cNvPr id="11" name="直接连接符 10"/>
          <p:cNvCxnSpPr/>
          <p:nvPr/>
        </p:nvCxnSpPr>
        <p:spPr>
          <a:xfrm>
            <a:off x="5401597" y="3738717"/>
            <a:ext cx="1388806" cy="0"/>
          </a:xfrm>
          <a:prstGeom prst="line">
            <a:avLst/>
          </a:prstGeom>
          <a:ln w="254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pic>
        <p:nvPicPr>
          <p:cNvPr id="12" name="图片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57385" y="734960"/>
            <a:ext cx="816082" cy="816080"/>
          </a:xfrm>
          <a:prstGeom prst="rect">
            <a:avLst/>
          </a:prstGeom>
        </p:spPr>
      </p:pic>
    </p:spTree>
    <p:extLst>
      <p:ext uri="{BB962C8B-B14F-4D97-AF65-F5344CB8AC3E}">
        <p14:creationId xmlns:p14="http://schemas.microsoft.com/office/powerpoint/2010/main" val="5708805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7988709" y="5737122"/>
            <a:ext cx="3957485" cy="825909"/>
          </a:xfrm>
          <a:prstGeom prst="rect">
            <a:avLst/>
          </a:prstGeom>
          <a:solidFill>
            <a:srgbClr val="1C48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245804" y="294968"/>
            <a:ext cx="3957485" cy="825909"/>
          </a:xfrm>
          <a:prstGeom prst="rect">
            <a:avLst/>
          </a:prstGeom>
          <a:solidFill>
            <a:srgbClr val="1C48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圆角矩形 5"/>
          <p:cNvSpPr/>
          <p:nvPr/>
        </p:nvSpPr>
        <p:spPr>
          <a:xfrm>
            <a:off x="403122" y="449825"/>
            <a:ext cx="11385755" cy="5958349"/>
          </a:xfrm>
          <a:prstGeom prst="roundRect">
            <a:avLst>
              <a:gd name="adj" fmla="val 1568"/>
            </a:avLst>
          </a:prstGeom>
          <a:solidFill>
            <a:schemeClr val="bg1"/>
          </a:solidFill>
          <a:ln>
            <a:noFill/>
          </a:ln>
          <a:effectLst>
            <a:glow rad="228600">
              <a:schemeClr val="tx1">
                <a:alpha val="3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框 7"/>
          <p:cNvSpPr txBox="1"/>
          <p:nvPr/>
        </p:nvSpPr>
        <p:spPr>
          <a:xfrm>
            <a:off x="1991336" y="1275734"/>
            <a:ext cx="2325945" cy="584775"/>
          </a:xfrm>
          <a:prstGeom prst="rect">
            <a:avLst/>
          </a:prstGeom>
          <a:noFill/>
        </p:spPr>
        <p:txBody>
          <a:bodyPr wrap="square" rtlCol="0">
            <a:spAutoFit/>
          </a:bodyPr>
          <a:lstStyle/>
          <a:p>
            <a:pPr algn="dist"/>
            <a:r>
              <a:rPr lang="en-US" altLang="zh-CN" sz="3200" dirty="0">
                <a:solidFill>
                  <a:srgbClr val="1C4885"/>
                </a:solidFill>
                <a:latin typeface="FuturaBookC" charset="-52"/>
                <a:ea typeface="微软雅黑" panose="020B0503020204020204" pitchFamily="34" charset="-122"/>
              </a:rPr>
              <a:t>CONTENT</a:t>
            </a:r>
            <a:endParaRPr lang="zh-CN" altLang="en-US" sz="3200" dirty="0">
              <a:solidFill>
                <a:srgbClr val="1C4885"/>
              </a:solidFill>
              <a:latin typeface="FuturaBookC" charset="-52"/>
              <a:ea typeface="微软雅黑" panose="020B0503020204020204" pitchFamily="34" charset="-122"/>
            </a:endParaRPr>
          </a:p>
        </p:txBody>
      </p:sp>
      <p:sp>
        <p:nvSpPr>
          <p:cNvPr id="9" name="椭圆 8"/>
          <p:cNvSpPr/>
          <p:nvPr/>
        </p:nvSpPr>
        <p:spPr>
          <a:xfrm>
            <a:off x="1908283" y="3112512"/>
            <a:ext cx="643774" cy="643774"/>
          </a:xfrm>
          <a:prstGeom prst="ellipse">
            <a:avLst/>
          </a:prstGeom>
          <a:solidFill>
            <a:srgbClr val="1C48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chemeClr val="bg1"/>
                </a:solidFill>
                <a:latin typeface="FuturaBookC" charset="-52"/>
              </a:rPr>
              <a:t>01</a:t>
            </a:r>
            <a:endParaRPr lang="zh-CN" altLang="en-US" sz="1200" b="1" dirty="0">
              <a:solidFill>
                <a:schemeClr val="bg1"/>
              </a:solidFill>
              <a:latin typeface="FuturaBookC" charset="-52"/>
            </a:endParaRPr>
          </a:p>
        </p:txBody>
      </p:sp>
      <p:sp>
        <p:nvSpPr>
          <p:cNvPr id="10" name="文本框 9"/>
          <p:cNvSpPr txBox="1"/>
          <p:nvPr/>
        </p:nvSpPr>
        <p:spPr>
          <a:xfrm>
            <a:off x="2672779" y="3105175"/>
            <a:ext cx="3701845" cy="461665"/>
          </a:xfrm>
          <a:prstGeom prst="rect">
            <a:avLst/>
          </a:prstGeom>
          <a:noFill/>
        </p:spPr>
        <p:txBody>
          <a:bodyPr wrap="square" rtlCol="0">
            <a:spAutoFit/>
          </a:bodyPr>
          <a:lstStyle/>
          <a:p>
            <a:pPr algn="just"/>
            <a:r>
              <a:rPr lang="en-US" altLang="zh-CN" sz="2400" dirty="0">
                <a:latin typeface="Times New Roman" panose="02020603050405020304" pitchFamily="18" charset="0"/>
                <a:ea typeface="FZZhengHeiS-DB-GB" panose="02000000000000000000" pitchFamily="2" charset="0"/>
                <a:cs typeface="Times New Roman" panose="02020603050405020304" pitchFamily="18" charset="0"/>
              </a:rPr>
              <a:t>Background and Overview</a:t>
            </a:r>
            <a:endParaRPr lang="zh-CN" altLang="en-US" sz="2400" dirty="0">
              <a:latin typeface="Times New Roman" panose="02020603050405020304" pitchFamily="18" charset="0"/>
              <a:ea typeface="FZZhengHeiS-DB-GB" panose="02000000000000000000" pitchFamily="2" charset="0"/>
              <a:cs typeface="Times New Roman" panose="02020603050405020304" pitchFamily="18" charset="0"/>
            </a:endParaRPr>
          </a:p>
        </p:txBody>
      </p:sp>
      <p:sp>
        <p:nvSpPr>
          <p:cNvPr id="12" name="椭圆 11"/>
          <p:cNvSpPr/>
          <p:nvPr/>
        </p:nvSpPr>
        <p:spPr>
          <a:xfrm>
            <a:off x="6495346" y="3112512"/>
            <a:ext cx="643774" cy="643774"/>
          </a:xfrm>
          <a:prstGeom prst="ellipse">
            <a:avLst/>
          </a:prstGeom>
          <a:solidFill>
            <a:srgbClr val="1C48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chemeClr val="bg1"/>
                </a:solidFill>
                <a:latin typeface="FuturaBookC" charset="-52"/>
              </a:rPr>
              <a:t>02</a:t>
            </a:r>
            <a:endParaRPr lang="zh-CN" altLang="en-US" sz="1200" b="1" dirty="0">
              <a:solidFill>
                <a:schemeClr val="bg1"/>
              </a:solidFill>
              <a:latin typeface="FuturaBookC" charset="-52"/>
            </a:endParaRPr>
          </a:p>
        </p:txBody>
      </p:sp>
      <p:sp>
        <p:nvSpPr>
          <p:cNvPr id="13" name="文本框 12"/>
          <p:cNvSpPr txBox="1"/>
          <p:nvPr/>
        </p:nvSpPr>
        <p:spPr>
          <a:xfrm>
            <a:off x="7259842" y="3105175"/>
            <a:ext cx="3701845" cy="461665"/>
          </a:xfrm>
          <a:prstGeom prst="rect">
            <a:avLst/>
          </a:prstGeom>
          <a:noFill/>
        </p:spPr>
        <p:txBody>
          <a:bodyPr wrap="square" rtlCol="0">
            <a:spAutoFit/>
          </a:bodyPr>
          <a:lstStyle/>
          <a:p>
            <a:pPr algn="just"/>
            <a:r>
              <a:rPr lang="en-US" altLang="zh-CN" sz="2400" dirty="0">
                <a:latin typeface="Times New Roman" panose="02020603050405020304" pitchFamily="18" charset="0"/>
                <a:ea typeface="FZZhengHeiS-DB-GB" panose="02000000000000000000" pitchFamily="2" charset="0"/>
                <a:cs typeface="Times New Roman" panose="02020603050405020304" pitchFamily="18" charset="0"/>
              </a:rPr>
              <a:t>Discrete Case: Greedy</a:t>
            </a:r>
            <a:endParaRPr lang="zh-CN" altLang="en-US" sz="2400" dirty="0">
              <a:latin typeface="Times New Roman" panose="02020603050405020304" pitchFamily="18" charset="0"/>
              <a:ea typeface="FZZhengHeiS-DB-GB" panose="02000000000000000000" pitchFamily="2" charset="0"/>
              <a:cs typeface="Times New Roman" panose="02020603050405020304" pitchFamily="18" charset="0"/>
            </a:endParaRPr>
          </a:p>
        </p:txBody>
      </p:sp>
      <p:sp>
        <p:nvSpPr>
          <p:cNvPr id="15" name="椭圆 14"/>
          <p:cNvSpPr/>
          <p:nvPr/>
        </p:nvSpPr>
        <p:spPr>
          <a:xfrm>
            <a:off x="1908283" y="4355250"/>
            <a:ext cx="643774" cy="643774"/>
          </a:xfrm>
          <a:prstGeom prst="ellipse">
            <a:avLst/>
          </a:prstGeom>
          <a:solidFill>
            <a:srgbClr val="1C48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chemeClr val="bg1"/>
                </a:solidFill>
                <a:latin typeface="FuturaBookC" charset="-52"/>
              </a:rPr>
              <a:t>03</a:t>
            </a:r>
            <a:endParaRPr lang="zh-CN" altLang="en-US" sz="1200" b="1" dirty="0">
              <a:solidFill>
                <a:schemeClr val="bg1"/>
              </a:solidFill>
              <a:latin typeface="FuturaBookC" charset="-52"/>
            </a:endParaRPr>
          </a:p>
        </p:txBody>
      </p:sp>
      <p:sp>
        <p:nvSpPr>
          <p:cNvPr id="16" name="文本框 15"/>
          <p:cNvSpPr txBox="1"/>
          <p:nvPr/>
        </p:nvSpPr>
        <p:spPr>
          <a:xfrm>
            <a:off x="2672779" y="4347913"/>
            <a:ext cx="3701845" cy="461665"/>
          </a:xfrm>
          <a:prstGeom prst="rect">
            <a:avLst/>
          </a:prstGeom>
          <a:noFill/>
        </p:spPr>
        <p:txBody>
          <a:bodyPr wrap="square" rtlCol="0">
            <a:spAutoFit/>
          </a:bodyPr>
          <a:lstStyle/>
          <a:p>
            <a:pPr algn="just"/>
            <a:r>
              <a:rPr lang="en-US" altLang="zh-CN" sz="2400" dirty="0">
                <a:latin typeface="Times New Roman" panose="02020603050405020304" pitchFamily="18" charset="0"/>
                <a:ea typeface="FZZhengHeiS-DB-GB" panose="02000000000000000000" pitchFamily="2" charset="0"/>
                <a:cs typeface="Times New Roman" panose="02020603050405020304" pitchFamily="18" charset="0"/>
              </a:rPr>
              <a:t>Continuous Case: SGD</a:t>
            </a:r>
            <a:endParaRPr lang="zh-CN" altLang="en-US" sz="2400" dirty="0">
              <a:latin typeface="Times New Roman" panose="02020603050405020304" pitchFamily="18" charset="0"/>
              <a:ea typeface="FZZhengHeiS-DB-GB" panose="02000000000000000000" pitchFamily="2" charset="0"/>
              <a:cs typeface="Times New Roman" panose="02020603050405020304" pitchFamily="18" charset="0"/>
            </a:endParaRPr>
          </a:p>
        </p:txBody>
      </p:sp>
      <p:sp>
        <p:nvSpPr>
          <p:cNvPr id="18" name="椭圆 17"/>
          <p:cNvSpPr/>
          <p:nvPr/>
        </p:nvSpPr>
        <p:spPr>
          <a:xfrm>
            <a:off x="6495346" y="4355250"/>
            <a:ext cx="643774" cy="643774"/>
          </a:xfrm>
          <a:prstGeom prst="ellipse">
            <a:avLst/>
          </a:prstGeom>
          <a:solidFill>
            <a:srgbClr val="1C48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chemeClr val="bg1"/>
                </a:solidFill>
                <a:latin typeface="FuturaBookC" charset="-52"/>
              </a:rPr>
              <a:t>04</a:t>
            </a:r>
            <a:endParaRPr lang="zh-CN" altLang="en-US" sz="1200" b="1" dirty="0">
              <a:solidFill>
                <a:schemeClr val="bg1"/>
              </a:solidFill>
              <a:latin typeface="FuturaBookC" charset="-52"/>
            </a:endParaRPr>
          </a:p>
        </p:txBody>
      </p:sp>
      <p:sp>
        <p:nvSpPr>
          <p:cNvPr id="20" name="文本框 19"/>
          <p:cNvSpPr txBox="1"/>
          <p:nvPr/>
        </p:nvSpPr>
        <p:spPr>
          <a:xfrm>
            <a:off x="7259842" y="4347913"/>
            <a:ext cx="3701845" cy="461665"/>
          </a:xfrm>
          <a:prstGeom prst="rect">
            <a:avLst/>
          </a:prstGeom>
          <a:noFill/>
        </p:spPr>
        <p:txBody>
          <a:bodyPr wrap="square" rtlCol="0">
            <a:spAutoFit/>
          </a:bodyPr>
          <a:lstStyle/>
          <a:p>
            <a:pPr algn="just"/>
            <a:r>
              <a:rPr lang="en-US" altLang="zh-CN" sz="2400" dirty="0">
                <a:latin typeface="Times New Roman" panose="02020603050405020304" pitchFamily="18" charset="0"/>
                <a:ea typeface="FZZhengHeiS-DB-GB" panose="02000000000000000000" pitchFamily="2" charset="0"/>
                <a:cs typeface="Times New Roman" panose="02020603050405020304" pitchFamily="18" charset="0"/>
              </a:rPr>
              <a:t>Experiments</a:t>
            </a:r>
            <a:endParaRPr lang="zh-CN" altLang="en-US" sz="2400" dirty="0">
              <a:latin typeface="Times New Roman" panose="02020603050405020304" pitchFamily="18" charset="0"/>
              <a:ea typeface="FZZhengHeiS-DB-GB" panose="02000000000000000000" pitchFamily="2" charset="0"/>
              <a:cs typeface="Times New Roman" panose="02020603050405020304" pitchFamily="18" charset="0"/>
            </a:endParaRPr>
          </a:p>
        </p:txBody>
      </p:sp>
      <p:pic>
        <p:nvPicPr>
          <p:cNvPr id="21" name="图片 2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57385" y="734960"/>
            <a:ext cx="816082" cy="816080"/>
          </a:xfrm>
          <a:prstGeom prst="rect">
            <a:avLst/>
          </a:prstGeom>
        </p:spPr>
      </p:pic>
    </p:spTree>
    <p:extLst>
      <p:ext uri="{BB962C8B-B14F-4D97-AF65-F5344CB8AC3E}">
        <p14:creationId xmlns:p14="http://schemas.microsoft.com/office/powerpoint/2010/main" val="260299339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245805" y="294968"/>
            <a:ext cx="1961536" cy="1696064"/>
          </a:xfrm>
          <a:prstGeom prst="rect">
            <a:avLst/>
          </a:prstGeom>
          <a:solidFill>
            <a:srgbClr val="1C48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9984658" y="4866967"/>
            <a:ext cx="1961536" cy="1696064"/>
          </a:xfrm>
          <a:prstGeom prst="rect">
            <a:avLst/>
          </a:prstGeom>
          <a:solidFill>
            <a:srgbClr val="1C48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圆角矩形 5"/>
          <p:cNvSpPr/>
          <p:nvPr/>
        </p:nvSpPr>
        <p:spPr>
          <a:xfrm>
            <a:off x="403122" y="449825"/>
            <a:ext cx="11385755" cy="5958349"/>
          </a:xfrm>
          <a:prstGeom prst="roundRect">
            <a:avLst>
              <a:gd name="adj" fmla="val 1568"/>
            </a:avLst>
          </a:prstGeom>
          <a:solidFill>
            <a:schemeClr val="bg1"/>
          </a:solidFill>
          <a:ln>
            <a:noFill/>
          </a:ln>
          <a:effectLst>
            <a:glow rad="228600">
              <a:srgbClr val="02615A">
                <a:alpha val="30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椭圆 6"/>
          <p:cNvSpPr/>
          <p:nvPr/>
        </p:nvSpPr>
        <p:spPr>
          <a:xfrm>
            <a:off x="1887301" y="2420811"/>
            <a:ext cx="1592179" cy="1592179"/>
          </a:xfrm>
          <a:prstGeom prst="ellipse">
            <a:avLst/>
          </a:prstGeom>
          <a:solidFill>
            <a:srgbClr val="1C48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3800" b="1" dirty="0">
                <a:solidFill>
                  <a:schemeClr val="bg1"/>
                </a:solidFill>
                <a:latin typeface="FuturaBookC" pitchFamily="2" charset="-52"/>
              </a:rPr>
              <a:t>1</a:t>
            </a:r>
            <a:endParaRPr lang="zh-CN" altLang="en-US" sz="13800" b="1" dirty="0">
              <a:solidFill>
                <a:schemeClr val="bg1"/>
              </a:solidFill>
              <a:latin typeface="FuturaBookC" pitchFamily="2" charset="-52"/>
            </a:endParaRPr>
          </a:p>
        </p:txBody>
      </p:sp>
      <p:sp>
        <p:nvSpPr>
          <p:cNvPr id="8" name="文本框 7"/>
          <p:cNvSpPr txBox="1"/>
          <p:nvPr/>
        </p:nvSpPr>
        <p:spPr>
          <a:xfrm>
            <a:off x="3908275" y="2832179"/>
            <a:ext cx="6396424" cy="769441"/>
          </a:xfrm>
          <a:prstGeom prst="rect">
            <a:avLst/>
          </a:prstGeom>
          <a:noFill/>
        </p:spPr>
        <p:txBody>
          <a:bodyPr wrap="square" rtlCol="0">
            <a:spAutoFit/>
          </a:bodyPr>
          <a:lstStyle/>
          <a:p>
            <a:pPr algn="dist"/>
            <a:r>
              <a:rPr lang="en-US" altLang="zh-CN" sz="4400" dirty="0">
                <a:solidFill>
                  <a:srgbClr val="1C4885"/>
                </a:solidFill>
                <a:latin typeface="Times New Roman" panose="02020603050405020304" pitchFamily="18" charset="0"/>
                <a:ea typeface="FZZhengHeiS-DB-GB" panose="02000000000000000000" pitchFamily="2" charset="0"/>
                <a:cs typeface="Times New Roman" panose="02020603050405020304" pitchFamily="18" charset="0"/>
              </a:rPr>
              <a:t>Background and Overview</a:t>
            </a:r>
            <a:endParaRPr lang="zh-CN" altLang="en-US" sz="4400" dirty="0">
              <a:solidFill>
                <a:srgbClr val="1C4885"/>
              </a:solidFill>
              <a:latin typeface="Times New Roman" panose="02020603050405020304" pitchFamily="18" charset="0"/>
              <a:ea typeface="FZZhengHeiS-DB-GB" panose="02000000000000000000" pitchFamily="2" charset="0"/>
              <a:cs typeface="Times New Roman" panose="02020603050405020304" pitchFamily="18" charset="0"/>
            </a:endParaRPr>
          </a:p>
        </p:txBody>
      </p:sp>
      <p:pic>
        <p:nvPicPr>
          <p:cNvPr id="12" name="图片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57385" y="734960"/>
            <a:ext cx="816082" cy="816080"/>
          </a:xfrm>
          <a:prstGeom prst="rect">
            <a:avLst/>
          </a:prstGeom>
        </p:spPr>
      </p:pic>
    </p:spTree>
    <p:extLst>
      <p:ext uri="{BB962C8B-B14F-4D97-AF65-F5344CB8AC3E}">
        <p14:creationId xmlns:p14="http://schemas.microsoft.com/office/powerpoint/2010/main" val="39763295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891541" y="478789"/>
            <a:ext cx="4607216" cy="523220"/>
          </a:xfrm>
          <a:prstGeom prst="rect">
            <a:avLst/>
          </a:prstGeom>
          <a:noFill/>
        </p:spPr>
        <p:txBody>
          <a:bodyPr wrap="square" rtlCol="0">
            <a:spAutoFit/>
          </a:bodyPr>
          <a:lstStyle/>
          <a:p>
            <a:r>
              <a:rPr lang="en-US" altLang="zh-CN" sz="2800" b="1" dirty="0">
                <a:solidFill>
                  <a:schemeClr val="tx1">
                    <a:lumMod val="85000"/>
                    <a:lumOff val="15000"/>
                  </a:schemeClr>
                </a:solidFill>
                <a:latin typeface="Times New Roman" panose="02020603050405020304" pitchFamily="18" charset="0"/>
                <a:ea typeface="FZZhengHeiS-DB-GB" panose="02000000000000000000" pitchFamily="2" charset="0"/>
                <a:cs typeface="Times New Roman" panose="02020603050405020304" pitchFamily="18" charset="0"/>
              </a:rPr>
              <a:t>Influence Maximization</a:t>
            </a:r>
            <a:endParaRPr lang="zh-CN" altLang="en-US" sz="2800" b="1" dirty="0">
              <a:solidFill>
                <a:schemeClr val="tx1">
                  <a:lumMod val="85000"/>
                  <a:lumOff val="15000"/>
                </a:schemeClr>
              </a:solidFill>
              <a:latin typeface="Times New Roman" panose="02020603050405020304" pitchFamily="18" charset="0"/>
              <a:ea typeface="FZZhengHeiS-DB-GB" panose="02000000000000000000" pitchFamily="2" charset="0"/>
              <a:cs typeface="Times New Roman" panose="02020603050405020304" pitchFamily="18" charset="0"/>
            </a:endParaRPr>
          </a:p>
        </p:txBody>
      </p:sp>
      <p:cxnSp>
        <p:nvCxnSpPr>
          <p:cNvPr id="6" name="直接连接符 5"/>
          <p:cNvCxnSpPr/>
          <p:nvPr/>
        </p:nvCxnSpPr>
        <p:spPr>
          <a:xfrm>
            <a:off x="796413" y="457203"/>
            <a:ext cx="0" cy="632244"/>
          </a:xfrm>
          <a:prstGeom prst="line">
            <a:avLst/>
          </a:prstGeom>
          <a:ln w="76200">
            <a:solidFill>
              <a:srgbClr val="1C4885"/>
            </a:solidFill>
          </a:ln>
        </p:spPr>
        <p:style>
          <a:lnRef idx="1">
            <a:schemeClr val="accent1"/>
          </a:lnRef>
          <a:fillRef idx="0">
            <a:schemeClr val="accent1"/>
          </a:fillRef>
          <a:effectRef idx="0">
            <a:schemeClr val="accent1"/>
          </a:effectRef>
          <a:fontRef idx="minor">
            <a:schemeClr val="tx1"/>
          </a:fontRef>
        </p:style>
      </p:cxnSp>
      <p:pic>
        <p:nvPicPr>
          <p:cNvPr id="7" name="图片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85985" y="332359"/>
            <a:ext cx="816082" cy="816080"/>
          </a:xfrm>
          <a:prstGeom prst="rect">
            <a:avLst/>
          </a:prstGeom>
        </p:spPr>
      </p:pic>
      <p:grpSp>
        <p:nvGrpSpPr>
          <p:cNvPr id="27" name="组合 26"/>
          <p:cNvGrpSpPr/>
          <p:nvPr/>
        </p:nvGrpSpPr>
        <p:grpSpPr>
          <a:xfrm>
            <a:off x="5829815" y="1666134"/>
            <a:ext cx="1362525" cy="988578"/>
            <a:chOff x="6177683" y="1666134"/>
            <a:chExt cx="1362525" cy="988578"/>
          </a:xfrm>
          <a:solidFill>
            <a:srgbClr val="1C4885"/>
          </a:solidFill>
        </p:grpSpPr>
        <p:sp>
          <p:nvSpPr>
            <p:cNvPr id="28" name="矩形 27"/>
            <p:cNvSpPr/>
            <p:nvPr/>
          </p:nvSpPr>
          <p:spPr>
            <a:xfrm rot="5400000">
              <a:off x="5743333" y="2100484"/>
              <a:ext cx="988578" cy="11987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矩形 28"/>
            <p:cNvSpPr/>
            <p:nvPr/>
          </p:nvSpPr>
          <p:spPr>
            <a:xfrm>
              <a:off x="6297561" y="1666134"/>
              <a:ext cx="1242647" cy="10367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1" name="矩形 30"/>
          <p:cNvSpPr/>
          <p:nvPr/>
        </p:nvSpPr>
        <p:spPr>
          <a:xfrm>
            <a:off x="5949692" y="1769806"/>
            <a:ext cx="4842879" cy="115037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矩形 31"/>
          <p:cNvSpPr/>
          <p:nvPr/>
        </p:nvSpPr>
        <p:spPr>
          <a:xfrm>
            <a:off x="5949692" y="3182723"/>
            <a:ext cx="4842879" cy="115037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矩形 32"/>
          <p:cNvSpPr/>
          <p:nvPr/>
        </p:nvSpPr>
        <p:spPr>
          <a:xfrm>
            <a:off x="5949692" y="4595640"/>
            <a:ext cx="4842879" cy="115037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4" name="组合 33"/>
          <p:cNvGrpSpPr/>
          <p:nvPr/>
        </p:nvGrpSpPr>
        <p:grpSpPr>
          <a:xfrm>
            <a:off x="5829815" y="3078968"/>
            <a:ext cx="1362525" cy="988578"/>
            <a:chOff x="6177683" y="1666134"/>
            <a:chExt cx="1362525" cy="988578"/>
          </a:xfrm>
          <a:solidFill>
            <a:srgbClr val="1C4885"/>
          </a:solidFill>
        </p:grpSpPr>
        <p:sp>
          <p:nvSpPr>
            <p:cNvPr id="35" name="矩形 34"/>
            <p:cNvSpPr/>
            <p:nvPr/>
          </p:nvSpPr>
          <p:spPr>
            <a:xfrm rot="5400000">
              <a:off x="5743333" y="2100484"/>
              <a:ext cx="988578" cy="11987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矩形 35"/>
            <p:cNvSpPr/>
            <p:nvPr/>
          </p:nvSpPr>
          <p:spPr>
            <a:xfrm>
              <a:off x="6297561" y="1666134"/>
              <a:ext cx="1242647" cy="10367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7" name="组合 36"/>
          <p:cNvGrpSpPr/>
          <p:nvPr/>
        </p:nvGrpSpPr>
        <p:grpSpPr>
          <a:xfrm>
            <a:off x="5829815" y="4497549"/>
            <a:ext cx="1362525" cy="988578"/>
            <a:chOff x="6177683" y="1666134"/>
            <a:chExt cx="1362525" cy="988578"/>
          </a:xfrm>
          <a:solidFill>
            <a:srgbClr val="1C4885"/>
          </a:solidFill>
        </p:grpSpPr>
        <p:sp>
          <p:nvSpPr>
            <p:cNvPr id="38" name="矩形 37"/>
            <p:cNvSpPr/>
            <p:nvPr/>
          </p:nvSpPr>
          <p:spPr>
            <a:xfrm rot="5400000">
              <a:off x="5743333" y="2100484"/>
              <a:ext cx="988578" cy="11987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 name="矩形 38"/>
            <p:cNvSpPr/>
            <p:nvPr/>
          </p:nvSpPr>
          <p:spPr>
            <a:xfrm>
              <a:off x="6297561" y="1666134"/>
              <a:ext cx="1242647" cy="10367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43" name="文本框 42"/>
          <p:cNvSpPr txBox="1"/>
          <p:nvPr/>
        </p:nvSpPr>
        <p:spPr>
          <a:xfrm>
            <a:off x="6607885" y="1835430"/>
            <a:ext cx="3526493" cy="1015663"/>
          </a:xfrm>
          <a:prstGeom prst="rect">
            <a:avLst/>
          </a:prstGeom>
          <a:noFill/>
        </p:spPr>
        <p:txBody>
          <a:bodyPr wrap="square" rtlCol="0">
            <a:spAutoFit/>
          </a:bodyPr>
          <a:lstStyle/>
          <a:p>
            <a:pPr algn="ctr"/>
            <a:r>
              <a:rPr lang="en-US" altLang="zh-CN" sz="2000" b="1" dirty="0">
                <a:latin typeface="Times New Roman" panose="02020603050405020304" pitchFamily="18" charset="0"/>
                <a:cs typeface="Times New Roman" panose="02020603050405020304" pitchFamily="18" charset="0"/>
              </a:rPr>
              <a:t>Diffusion Models</a:t>
            </a:r>
          </a:p>
          <a:p>
            <a:pPr marL="342900" indent="-342900" algn="just">
              <a:buFont typeface="Arial" panose="020B0604020202020204" pitchFamily="34" charset="0"/>
              <a:buChar char="•"/>
            </a:pPr>
            <a:r>
              <a:rPr lang="en-US" altLang="zh-CN" sz="2000" dirty="0">
                <a:latin typeface="Times New Roman" panose="02020603050405020304" pitchFamily="18" charset="0"/>
                <a:cs typeface="Times New Roman" panose="02020603050405020304" pitchFamily="18" charset="0"/>
              </a:rPr>
              <a:t>Independent Cascade (IC)</a:t>
            </a:r>
          </a:p>
          <a:p>
            <a:pPr marL="342900" indent="-342900" algn="just">
              <a:buFont typeface="Arial" panose="020B0604020202020204" pitchFamily="34" charset="0"/>
              <a:buChar char="•"/>
            </a:pPr>
            <a:r>
              <a:rPr lang="en-US" altLang="zh-CN" sz="2000" dirty="0">
                <a:solidFill>
                  <a:schemeClr val="tx1">
                    <a:lumMod val="85000"/>
                    <a:lumOff val="15000"/>
                  </a:schemeClr>
                </a:solidFill>
                <a:latin typeface="Times New Roman" panose="02020603050405020304" pitchFamily="18" charset="0"/>
                <a:ea typeface="FZZhengHeiS-DB-GB" panose="02000000000000000000" pitchFamily="2" charset="0"/>
                <a:cs typeface="Times New Roman" panose="02020603050405020304" pitchFamily="18" charset="0"/>
              </a:rPr>
              <a:t>Linear Thresholds (LT, DLT)</a:t>
            </a:r>
            <a:endParaRPr lang="zh-CN" altLang="en-US" sz="2000" dirty="0">
              <a:solidFill>
                <a:schemeClr val="tx1">
                  <a:lumMod val="85000"/>
                  <a:lumOff val="15000"/>
                </a:schemeClr>
              </a:solidFill>
              <a:latin typeface="Times New Roman" panose="02020603050405020304" pitchFamily="18" charset="0"/>
              <a:ea typeface="FZZhengHeiS-DB-GB" panose="02000000000000000000" pitchFamily="2" charset="0"/>
              <a:cs typeface="Times New Roman" panose="02020603050405020304" pitchFamily="18" charset="0"/>
            </a:endParaRPr>
          </a:p>
        </p:txBody>
      </p:sp>
      <p:sp>
        <p:nvSpPr>
          <p:cNvPr id="44" name="文本框 43"/>
          <p:cNvSpPr txBox="1"/>
          <p:nvPr/>
        </p:nvSpPr>
        <p:spPr>
          <a:xfrm>
            <a:off x="6096000" y="3247205"/>
            <a:ext cx="4350026" cy="1015663"/>
          </a:xfrm>
          <a:prstGeom prst="rect">
            <a:avLst/>
          </a:prstGeom>
          <a:noFill/>
        </p:spPr>
        <p:txBody>
          <a:bodyPr wrap="square" rtlCol="0">
            <a:spAutoFit/>
          </a:bodyPr>
          <a:lstStyle/>
          <a:p>
            <a:pPr algn="ctr"/>
            <a:r>
              <a:rPr lang="en-US" altLang="zh-CN" sz="2000" b="1" dirty="0">
                <a:solidFill>
                  <a:schemeClr val="tx1">
                    <a:lumMod val="85000"/>
                    <a:lumOff val="15000"/>
                  </a:schemeClr>
                </a:solidFill>
                <a:latin typeface="Times New Roman" panose="02020603050405020304" pitchFamily="18" charset="0"/>
                <a:ea typeface="FZZhengHeiS-DB-GB" panose="02000000000000000000" pitchFamily="2" charset="0"/>
                <a:cs typeface="Times New Roman" panose="02020603050405020304" pitchFamily="18" charset="0"/>
              </a:rPr>
              <a:t>Greedy Algorithm</a:t>
            </a:r>
          </a:p>
          <a:p>
            <a:pPr marL="342900" indent="-342900" algn="just">
              <a:buFont typeface="Arial" panose="020B0604020202020204" pitchFamily="34" charset="0"/>
              <a:buChar char="•"/>
            </a:pPr>
            <a:r>
              <a:rPr lang="en-US" altLang="zh-CN" sz="2000" dirty="0">
                <a:solidFill>
                  <a:schemeClr val="tx1">
                    <a:lumMod val="85000"/>
                    <a:lumOff val="15000"/>
                  </a:schemeClr>
                </a:solidFill>
                <a:latin typeface="Times New Roman" panose="02020603050405020304" pitchFamily="18" charset="0"/>
                <a:ea typeface="FZZhengHeiS-DB-GB" panose="02000000000000000000" pitchFamily="2" charset="0"/>
                <a:cs typeface="Times New Roman" panose="02020603050405020304" pitchFamily="18" charset="0"/>
              </a:rPr>
              <a:t>repeatedly add an element that gives the maximum marginal gain</a:t>
            </a:r>
            <a:endParaRPr lang="zh-CN" altLang="en-US" sz="2000" dirty="0">
              <a:solidFill>
                <a:schemeClr val="tx1">
                  <a:lumMod val="85000"/>
                  <a:lumOff val="15000"/>
                </a:schemeClr>
              </a:solidFill>
              <a:latin typeface="Times New Roman" panose="02020603050405020304" pitchFamily="18" charset="0"/>
              <a:ea typeface="FZZhengHeiS-DB-GB" panose="02000000000000000000" pitchFamily="2"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45" name="文本框 44"/>
              <p:cNvSpPr txBox="1"/>
              <p:nvPr/>
            </p:nvSpPr>
            <p:spPr>
              <a:xfrm>
                <a:off x="6002350" y="4662995"/>
                <a:ext cx="4737564" cy="1015663"/>
              </a:xfrm>
              <a:prstGeom prst="rect">
                <a:avLst/>
              </a:prstGeom>
              <a:noFill/>
            </p:spPr>
            <p:txBody>
              <a:bodyPr wrap="square" rtlCol="0">
                <a:spAutoFit/>
              </a:bodyPr>
              <a:lstStyle/>
              <a:p>
                <a:pPr algn="ctr"/>
                <a:r>
                  <a:rPr lang="en-US" altLang="zh-CN" sz="2000" b="1" dirty="0">
                    <a:solidFill>
                      <a:schemeClr val="tx1">
                        <a:lumMod val="85000"/>
                        <a:lumOff val="15000"/>
                      </a:schemeClr>
                    </a:solidFill>
                    <a:latin typeface="Times New Roman" panose="02020603050405020304" pitchFamily="18" charset="0"/>
                    <a:ea typeface="FZZhengHeiS-DB-GB" panose="02000000000000000000" pitchFamily="2" charset="0"/>
                    <a:cs typeface="Times New Roman" panose="02020603050405020304" pitchFamily="18" charset="0"/>
                  </a:rPr>
                  <a:t>Submodularity</a:t>
                </a:r>
              </a:p>
              <a:p>
                <a:pPr marL="285750" indent="-285750" algn="just">
                  <a:buFont typeface="Arial" panose="020B0604020202020204" pitchFamily="34" charset="0"/>
                  <a:buChar char="•"/>
                </a:pPr>
                <a14:m>
                  <m:oMath xmlns:m="http://schemas.openxmlformats.org/officeDocument/2006/math">
                    <m:r>
                      <a:rPr lang="en-US" altLang="zh-CN" sz="2000" i="1">
                        <a:latin typeface="Cambria Math" panose="02040503050406030204" pitchFamily="18" charset="0"/>
                        <a:ea typeface="黑体" panose="02010609060101010101" pitchFamily="49" charset="-122"/>
                        <a:cs typeface="Times New Roman" panose="02020603050405020304" pitchFamily="18" charset="0"/>
                      </a:rPr>
                      <m:t>𝑓</m:t>
                    </m:r>
                    <m:d>
                      <m:dPr>
                        <m:ctrlPr>
                          <a:rPr lang="en-US" altLang="zh-CN" sz="2000" i="1">
                            <a:latin typeface="Cambria Math" panose="02040503050406030204" pitchFamily="18" charset="0"/>
                            <a:ea typeface="黑体" panose="02010609060101010101" pitchFamily="49" charset="-122"/>
                            <a:cs typeface="Times New Roman" panose="02020603050405020304" pitchFamily="18" charset="0"/>
                          </a:rPr>
                        </m:ctrlPr>
                      </m:dPr>
                      <m:e>
                        <m:r>
                          <a:rPr lang="en-US" altLang="zh-CN" sz="2000" i="1">
                            <a:latin typeface="Cambria Math" panose="02040503050406030204" pitchFamily="18" charset="0"/>
                            <a:ea typeface="黑体" panose="02010609060101010101" pitchFamily="49" charset="-122"/>
                            <a:cs typeface="Times New Roman" panose="02020603050405020304" pitchFamily="18" charset="0"/>
                          </a:rPr>
                          <m:t>𝑆</m:t>
                        </m:r>
                        <m:r>
                          <a:rPr lang="en-US" altLang="zh-CN" sz="2000" i="1">
                            <a:latin typeface="Cambria Math" panose="02040503050406030204" pitchFamily="18" charset="0"/>
                            <a:ea typeface="黑体" panose="02010609060101010101" pitchFamily="49" charset="-122"/>
                            <a:cs typeface="Times New Roman" panose="02020603050405020304" pitchFamily="18" charset="0"/>
                          </a:rPr>
                          <m:t>∪</m:t>
                        </m:r>
                        <m:d>
                          <m:dPr>
                            <m:begChr m:val="{"/>
                            <m:endChr m:val="}"/>
                            <m:ctrlPr>
                              <a:rPr lang="en-US" altLang="zh-CN" sz="2000" i="1">
                                <a:latin typeface="Cambria Math" panose="02040503050406030204" pitchFamily="18" charset="0"/>
                                <a:ea typeface="黑体" panose="02010609060101010101" pitchFamily="49" charset="-122"/>
                                <a:cs typeface="Times New Roman" panose="02020603050405020304" pitchFamily="18" charset="0"/>
                              </a:rPr>
                            </m:ctrlPr>
                          </m:dPr>
                          <m:e>
                            <m:r>
                              <a:rPr lang="en-US" altLang="zh-CN" sz="2000" i="1">
                                <a:latin typeface="Cambria Math" panose="02040503050406030204" pitchFamily="18" charset="0"/>
                                <a:ea typeface="黑体" panose="02010609060101010101" pitchFamily="49" charset="-122"/>
                                <a:cs typeface="Times New Roman" panose="02020603050405020304" pitchFamily="18" charset="0"/>
                              </a:rPr>
                              <m:t>𝑣</m:t>
                            </m:r>
                          </m:e>
                        </m:d>
                      </m:e>
                    </m:d>
                    <m:r>
                      <a:rPr lang="en-US" altLang="zh-CN" sz="2000" i="1">
                        <a:latin typeface="Cambria Math" panose="02040503050406030204" pitchFamily="18" charset="0"/>
                        <a:ea typeface="黑体" panose="02010609060101010101" pitchFamily="49" charset="-122"/>
                        <a:cs typeface="Times New Roman" panose="02020603050405020304" pitchFamily="18" charset="0"/>
                      </a:rPr>
                      <m:t>−</m:t>
                    </m:r>
                    <m:r>
                      <a:rPr lang="en-US" altLang="zh-CN" sz="2000" i="1">
                        <a:latin typeface="Cambria Math" panose="02040503050406030204" pitchFamily="18" charset="0"/>
                        <a:ea typeface="黑体" panose="02010609060101010101" pitchFamily="49" charset="-122"/>
                        <a:cs typeface="Times New Roman" panose="02020603050405020304" pitchFamily="18" charset="0"/>
                      </a:rPr>
                      <m:t>𝑓</m:t>
                    </m:r>
                    <m:d>
                      <m:dPr>
                        <m:ctrlPr>
                          <a:rPr lang="en-US" altLang="zh-CN" sz="2000" i="1">
                            <a:latin typeface="Cambria Math" panose="02040503050406030204" pitchFamily="18" charset="0"/>
                            <a:ea typeface="黑体" panose="02010609060101010101" pitchFamily="49" charset="-122"/>
                            <a:cs typeface="Times New Roman" panose="02020603050405020304" pitchFamily="18" charset="0"/>
                          </a:rPr>
                        </m:ctrlPr>
                      </m:dPr>
                      <m:e>
                        <m:r>
                          <a:rPr lang="en-US" altLang="zh-CN" sz="2000" i="1">
                            <a:latin typeface="Cambria Math" panose="02040503050406030204" pitchFamily="18" charset="0"/>
                            <a:ea typeface="黑体" panose="02010609060101010101" pitchFamily="49" charset="-122"/>
                            <a:cs typeface="Times New Roman" panose="02020603050405020304" pitchFamily="18" charset="0"/>
                          </a:rPr>
                          <m:t>𝑆</m:t>
                        </m:r>
                      </m:e>
                    </m:d>
                    <m:r>
                      <a:rPr lang="en-US" altLang="zh-CN" sz="2000" i="1">
                        <a:latin typeface="Cambria Math" panose="02040503050406030204" pitchFamily="18" charset="0"/>
                        <a:ea typeface="黑体" panose="02010609060101010101" pitchFamily="49" charset="-122"/>
                        <a:cs typeface="Times New Roman" panose="02020603050405020304" pitchFamily="18" charset="0"/>
                      </a:rPr>
                      <m:t>≥</m:t>
                    </m:r>
                    <m:r>
                      <a:rPr lang="en-US" altLang="zh-CN" sz="2000" i="1">
                        <a:latin typeface="Cambria Math" panose="02040503050406030204" pitchFamily="18" charset="0"/>
                        <a:ea typeface="黑体" panose="02010609060101010101" pitchFamily="49" charset="-122"/>
                        <a:cs typeface="Times New Roman" panose="02020603050405020304" pitchFamily="18" charset="0"/>
                      </a:rPr>
                      <m:t>𝑓</m:t>
                    </m:r>
                    <m:d>
                      <m:dPr>
                        <m:ctrlPr>
                          <a:rPr lang="en-US" altLang="zh-CN" sz="2000" i="1">
                            <a:latin typeface="Cambria Math" panose="02040503050406030204" pitchFamily="18" charset="0"/>
                            <a:ea typeface="黑体" panose="02010609060101010101" pitchFamily="49" charset="-122"/>
                            <a:cs typeface="Times New Roman" panose="02020603050405020304" pitchFamily="18" charset="0"/>
                          </a:rPr>
                        </m:ctrlPr>
                      </m:dPr>
                      <m:e>
                        <m:r>
                          <a:rPr lang="en-US" altLang="zh-CN" sz="2000" i="1">
                            <a:latin typeface="Cambria Math" panose="02040503050406030204" pitchFamily="18" charset="0"/>
                            <a:ea typeface="黑体" panose="02010609060101010101" pitchFamily="49" charset="-122"/>
                            <a:cs typeface="Times New Roman" panose="02020603050405020304" pitchFamily="18" charset="0"/>
                          </a:rPr>
                          <m:t>𝑇</m:t>
                        </m:r>
                        <m:r>
                          <a:rPr lang="en-US" altLang="zh-CN" sz="2000" i="1">
                            <a:latin typeface="Cambria Math" panose="02040503050406030204" pitchFamily="18" charset="0"/>
                            <a:ea typeface="黑体" panose="02010609060101010101" pitchFamily="49" charset="-122"/>
                            <a:cs typeface="Times New Roman" panose="02020603050405020304" pitchFamily="18" charset="0"/>
                          </a:rPr>
                          <m:t>∪</m:t>
                        </m:r>
                        <m:d>
                          <m:dPr>
                            <m:begChr m:val="{"/>
                            <m:endChr m:val="}"/>
                            <m:ctrlPr>
                              <a:rPr lang="en-US" altLang="zh-CN" sz="2000" i="1">
                                <a:latin typeface="Cambria Math" panose="02040503050406030204" pitchFamily="18" charset="0"/>
                                <a:ea typeface="黑体" panose="02010609060101010101" pitchFamily="49" charset="-122"/>
                                <a:cs typeface="Times New Roman" panose="02020603050405020304" pitchFamily="18" charset="0"/>
                              </a:rPr>
                            </m:ctrlPr>
                          </m:dPr>
                          <m:e>
                            <m:r>
                              <a:rPr lang="en-US" altLang="zh-CN" sz="2000" i="1">
                                <a:latin typeface="Cambria Math" panose="02040503050406030204" pitchFamily="18" charset="0"/>
                                <a:ea typeface="黑体" panose="02010609060101010101" pitchFamily="49" charset="-122"/>
                                <a:cs typeface="Times New Roman" panose="02020603050405020304" pitchFamily="18" charset="0"/>
                              </a:rPr>
                              <m:t>𝑣</m:t>
                            </m:r>
                          </m:e>
                        </m:d>
                      </m:e>
                    </m:d>
                    <m:r>
                      <a:rPr lang="en-US" altLang="zh-CN" sz="2000" i="1">
                        <a:latin typeface="Cambria Math" panose="02040503050406030204" pitchFamily="18" charset="0"/>
                        <a:ea typeface="黑体" panose="02010609060101010101" pitchFamily="49" charset="-122"/>
                        <a:cs typeface="Times New Roman" panose="02020603050405020304" pitchFamily="18" charset="0"/>
                      </a:rPr>
                      <m:t>−</m:t>
                    </m:r>
                    <m:r>
                      <a:rPr lang="en-US" altLang="zh-CN" sz="2000" i="1">
                        <a:latin typeface="Cambria Math" panose="02040503050406030204" pitchFamily="18" charset="0"/>
                        <a:ea typeface="黑体" panose="02010609060101010101" pitchFamily="49" charset="-122"/>
                        <a:cs typeface="Times New Roman" panose="02020603050405020304" pitchFamily="18" charset="0"/>
                      </a:rPr>
                      <m:t>𝑓</m:t>
                    </m:r>
                    <m:d>
                      <m:dPr>
                        <m:ctrlPr>
                          <a:rPr lang="en-US" altLang="zh-CN" sz="2000" i="1">
                            <a:latin typeface="Cambria Math" panose="02040503050406030204" pitchFamily="18" charset="0"/>
                            <a:ea typeface="黑体" panose="02010609060101010101" pitchFamily="49" charset="-122"/>
                            <a:cs typeface="Times New Roman" panose="02020603050405020304" pitchFamily="18" charset="0"/>
                          </a:rPr>
                        </m:ctrlPr>
                      </m:dPr>
                      <m:e>
                        <m:r>
                          <a:rPr lang="en-US" altLang="zh-CN" sz="2000" i="1">
                            <a:latin typeface="Cambria Math" panose="02040503050406030204" pitchFamily="18" charset="0"/>
                            <a:ea typeface="黑体" panose="02010609060101010101" pitchFamily="49" charset="-122"/>
                            <a:cs typeface="Times New Roman" panose="02020603050405020304" pitchFamily="18" charset="0"/>
                          </a:rPr>
                          <m:t>𝑇</m:t>
                        </m:r>
                      </m:e>
                    </m:d>
                  </m:oMath>
                </a14:m>
                <a:endParaRPr lang="en-US" altLang="zh-CN" sz="2000" b="1" dirty="0">
                  <a:solidFill>
                    <a:schemeClr val="tx1">
                      <a:lumMod val="85000"/>
                      <a:lumOff val="15000"/>
                    </a:schemeClr>
                  </a:solidFill>
                  <a:latin typeface="Times New Roman" panose="02020603050405020304" pitchFamily="18" charset="0"/>
                  <a:ea typeface="FZZhengHeiS-DB-GB" panose="02000000000000000000" pitchFamily="2" charset="0"/>
                  <a:cs typeface="Times New Roman" panose="02020603050405020304" pitchFamily="18" charset="0"/>
                </a:endParaRPr>
              </a:p>
              <a:p>
                <a:pPr marL="285750" indent="-285750" algn="just">
                  <a:buFont typeface="Arial" panose="020B0604020202020204" pitchFamily="34" charset="0"/>
                  <a:buChar char="•"/>
                </a:pPr>
                <a14:m>
                  <m:oMath xmlns:m="http://schemas.openxmlformats.org/officeDocument/2006/math">
                    <m:r>
                      <a:rPr lang="en-US" altLang="zh-CN" sz="2000" b="0" i="1" smtClean="0">
                        <a:solidFill>
                          <a:schemeClr val="tx1">
                            <a:lumMod val="85000"/>
                            <a:lumOff val="15000"/>
                          </a:schemeClr>
                        </a:solidFill>
                        <a:latin typeface="Cambria Math" panose="02040503050406030204" pitchFamily="18" charset="0"/>
                        <a:ea typeface="FZZhengHeiS-DB-GB" panose="02000000000000000000" pitchFamily="2" charset="0"/>
                        <a:cs typeface="Times New Roman" panose="02020603050405020304" pitchFamily="18" charset="0"/>
                      </a:rPr>
                      <m:t>1−1/</m:t>
                    </m:r>
                    <m:r>
                      <a:rPr lang="en-US" altLang="zh-CN" sz="2000" b="0" i="1" smtClean="0">
                        <a:solidFill>
                          <a:schemeClr val="tx1">
                            <a:lumMod val="85000"/>
                            <a:lumOff val="15000"/>
                          </a:schemeClr>
                        </a:solidFill>
                        <a:latin typeface="Cambria Math" panose="02040503050406030204" pitchFamily="18" charset="0"/>
                        <a:ea typeface="FZZhengHeiS-DB-GB" panose="02000000000000000000" pitchFamily="2" charset="0"/>
                        <a:cs typeface="Times New Roman" panose="02020603050405020304" pitchFamily="18" charset="0"/>
                      </a:rPr>
                      <m:t>𝑒</m:t>
                    </m:r>
                  </m:oMath>
                </a14:m>
                <a:r>
                  <a:rPr lang="zh-CN" altLang="en-US" sz="2000" dirty="0">
                    <a:solidFill>
                      <a:schemeClr val="tx1">
                        <a:lumMod val="85000"/>
                        <a:lumOff val="15000"/>
                      </a:schemeClr>
                    </a:solidFill>
                    <a:latin typeface="Times New Roman" panose="02020603050405020304" pitchFamily="18" charset="0"/>
                    <a:ea typeface="FZZhengHeiS-DB-GB" panose="02000000000000000000" pitchFamily="2" charset="0"/>
                    <a:cs typeface="Times New Roman" panose="02020603050405020304" pitchFamily="18" charset="0"/>
                  </a:rPr>
                  <a:t> </a:t>
                </a:r>
                <a:r>
                  <a:rPr lang="en-US" altLang="zh-CN" sz="2000" dirty="0">
                    <a:solidFill>
                      <a:schemeClr val="tx1">
                        <a:lumMod val="85000"/>
                        <a:lumOff val="15000"/>
                      </a:schemeClr>
                    </a:solidFill>
                    <a:latin typeface="Times New Roman" panose="02020603050405020304" pitchFamily="18" charset="0"/>
                    <a:ea typeface="FZZhengHeiS-DB-GB" panose="02000000000000000000" pitchFamily="2" charset="0"/>
                    <a:cs typeface="Times New Roman" panose="02020603050405020304" pitchFamily="18" charset="0"/>
                  </a:rPr>
                  <a:t>Approximation</a:t>
                </a:r>
                <a:endParaRPr lang="zh-CN" altLang="en-US" sz="2000" dirty="0">
                  <a:solidFill>
                    <a:schemeClr val="tx1">
                      <a:lumMod val="85000"/>
                      <a:lumOff val="15000"/>
                    </a:schemeClr>
                  </a:solidFill>
                  <a:latin typeface="Times New Roman" panose="02020603050405020304" pitchFamily="18" charset="0"/>
                  <a:ea typeface="FZZhengHeiS-DB-GB" panose="02000000000000000000" pitchFamily="2" charset="0"/>
                  <a:cs typeface="Times New Roman" panose="02020603050405020304" pitchFamily="18" charset="0"/>
                </a:endParaRPr>
              </a:p>
            </p:txBody>
          </p:sp>
        </mc:Choice>
        <mc:Fallback xmlns="">
          <p:sp>
            <p:nvSpPr>
              <p:cNvPr id="45" name="文本框 44"/>
              <p:cNvSpPr txBox="1">
                <a:spLocks noRot="1" noChangeAspect="1" noMove="1" noResize="1" noEditPoints="1" noAdjustHandles="1" noChangeArrowheads="1" noChangeShapeType="1" noTextEdit="1"/>
              </p:cNvSpPr>
              <p:nvPr/>
            </p:nvSpPr>
            <p:spPr>
              <a:xfrm>
                <a:off x="6002350" y="4662995"/>
                <a:ext cx="4737564" cy="1015663"/>
              </a:xfrm>
              <a:prstGeom prst="rect">
                <a:avLst/>
              </a:prstGeom>
              <a:blipFill>
                <a:blip r:embed="rId4"/>
                <a:stretch>
                  <a:fillRect l="-1158" t="-3593" b="-9581"/>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26" name="椭圆 25">
                <a:extLst>
                  <a:ext uri="{FF2B5EF4-FFF2-40B4-BE49-F238E27FC236}">
                    <a16:creationId xmlns:a16="http://schemas.microsoft.com/office/drawing/2014/main" id="{7179404D-A7B5-4163-BC20-65547590EBAF}"/>
                  </a:ext>
                </a:extLst>
              </p:cNvPr>
              <p:cNvSpPr/>
              <p:nvPr/>
            </p:nvSpPr>
            <p:spPr>
              <a:xfrm>
                <a:off x="1625565" y="4358511"/>
                <a:ext cx="516835" cy="506896"/>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US" altLang="zh-CN" b="0" i="1" smtClean="0">
                              <a:solidFill>
                                <a:schemeClr val="bg1"/>
                              </a:solidFill>
                              <a:latin typeface="Cambria Math" panose="02040503050406030204" pitchFamily="18" charset="0"/>
                            </a:rPr>
                          </m:ctrlPr>
                        </m:sSubPr>
                        <m:e>
                          <m:r>
                            <a:rPr lang="en-US" altLang="zh-CN" b="0" i="1" smtClean="0">
                              <a:solidFill>
                                <a:schemeClr val="bg1"/>
                              </a:solidFill>
                              <a:latin typeface="Cambria Math" panose="02040503050406030204" pitchFamily="18" charset="0"/>
                            </a:rPr>
                            <m:t>𝑣</m:t>
                          </m:r>
                        </m:e>
                        <m:sub>
                          <m:r>
                            <a:rPr lang="en-US" altLang="zh-CN" b="0" i="1" smtClean="0">
                              <a:solidFill>
                                <a:schemeClr val="bg1"/>
                              </a:solidFill>
                              <a:latin typeface="Cambria Math" panose="02040503050406030204" pitchFamily="18" charset="0"/>
                            </a:rPr>
                            <m:t>1</m:t>
                          </m:r>
                        </m:sub>
                      </m:sSub>
                    </m:oMath>
                  </m:oMathPara>
                </a14:m>
                <a:endParaRPr lang="zh-CN" altLang="en-US" dirty="0">
                  <a:solidFill>
                    <a:schemeClr val="bg1"/>
                  </a:solidFill>
                </a:endParaRPr>
              </a:p>
            </p:txBody>
          </p:sp>
        </mc:Choice>
        <mc:Fallback xmlns="">
          <p:sp>
            <p:nvSpPr>
              <p:cNvPr id="26" name="椭圆 25">
                <a:extLst>
                  <a:ext uri="{FF2B5EF4-FFF2-40B4-BE49-F238E27FC236}">
                    <a16:creationId xmlns:a16="http://schemas.microsoft.com/office/drawing/2014/main" id="{7179404D-A7B5-4163-BC20-65547590EBAF}"/>
                  </a:ext>
                </a:extLst>
              </p:cNvPr>
              <p:cNvSpPr>
                <a:spLocks noRot="1" noChangeAspect="1" noMove="1" noResize="1" noEditPoints="1" noAdjustHandles="1" noChangeArrowheads="1" noChangeShapeType="1" noTextEdit="1"/>
              </p:cNvSpPr>
              <p:nvPr/>
            </p:nvSpPr>
            <p:spPr>
              <a:xfrm>
                <a:off x="1625565" y="4358511"/>
                <a:ext cx="516835" cy="506896"/>
              </a:xfrm>
              <a:prstGeom prst="ellipse">
                <a:avLst/>
              </a:prstGeom>
              <a:blipFill>
                <a:blip r:embed="rId5"/>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30" name="椭圆 29">
                <a:extLst>
                  <a:ext uri="{FF2B5EF4-FFF2-40B4-BE49-F238E27FC236}">
                    <a16:creationId xmlns:a16="http://schemas.microsoft.com/office/drawing/2014/main" id="{ABC988CC-B4AE-49D2-8FED-1902D5FE1DC9}"/>
                  </a:ext>
                </a:extLst>
              </p:cNvPr>
              <p:cNvSpPr/>
              <p:nvPr/>
            </p:nvSpPr>
            <p:spPr>
              <a:xfrm>
                <a:off x="3911563" y="4358511"/>
                <a:ext cx="516835" cy="506896"/>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US" altLang="zh-CN" b="0" i="1" smtClean="0">
                              <a:solidFill>
                                <a:schemeClr val="tx1"/>
                              </a:solidFill>
                              <a:latin typeface="Cambria Math" panose="02040503050406030204" pitchFamily="18" charset="0"/>
                            </a:rPr>
                          </m:ctrlPr>
                        </m:sSubPr>
                        <m:e>
                          <m:r>
                            <a:rPr lang="en-US" altLang="zh-CN" b="0" i="1" smtClean="0">
                              <a:solidFill>
                                <a:schemeClr val="tx1"/>
                              </a:solidFill>
                              <a:latin typeface="Cambria Math" panose="02040503050406030204" pitchFamily="18" charset="0"/>
                            </a:rPr>
                            <m:t>𝑣</m:t>
                          </m:r>
                        </m:e>
                        <m:sub>
                          <m:r>
                            <a:rPr lang="en-US" altLang="zh-CN" b="0" i="1" smtClean="0">
                              <a:solidFill>
                                <a:schemeClr val="tx1"/>
                              </a:solidFill>
                              <a:latin typeface="Cambria Math" panose="02040503050406030204" pitchFamily="18" charset="0"/>
                            </a:rPr>
                            <m:t>2</m:t>
                          </m:r>
                        </m:sub>
                      </m:sSub>
                    </m:oMath>
                  </m:oMathPara>
                </a14:m>
                <a:endParaRPr lang="zh-CN" altLang="en-US" dirty="0">
                  <a:solidFill>
                    <a:schemeClr val="tx1"/>
                  </a:solidFill>
                </a:endParaRPr>
              </a:p>
            </p:txBody>
          </p:sp>
        </mc:Choice>
        <mc:Fallback xmlns="">
          <p:sp>
            <p:nvSpPr>
              <p:cNvPr id="30" name="椭圆 29">
                <a:extLst>
                  <a:ext uri="{FF2B5EF4-FFF2-40B4-BE49-F238E27FC236}">
                    <a16:creationId xmlns:a16="http://schemas.microsoft.com/office/drawing/2014/main" id="{ABC988CC-B4AE-49D2-8FED-1902D5FE1DC9}"/>
                  </a:ext>
                </a:extLst>
              </p:cNvPr>
              <p:cNvSpPr>
                <a:spLocks noRot="1" noChangeAspect="1" noMove="1" noResize="1" noEditPoints="1" noAdjustHandles="1" noChangeArrowheads="1" noChangeShapeType="1" noTextEdit="1"/>
              </p:cNvSpPr>
              <p:nvPr/>
            </p:nvSpPr>
            <p:spPr>
              <a:xfrm>
                <a:off x="3911563" y="4358511"/>
                <a:ext cx="516835" cy="506896"/>
              </a:xfrm>
              <a:prstGeom prst="ellipse">
                <a:avLst/>
              </a:prstGeom>
              <a:blipFill>
                <a:blip r:embed="rId6"/>
                <a:stretch>
                  <a:fillRect/>
                </a:stretch>
              </a:blipFill>
              <a:ln>
                <a:solidFill>
                  <a:schemeClr val="tx1"/>
                </a:solidFill>
              </a:ln>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47" name="椭圆 46">
                <a:extLst>
                  <a:ext uri="{FF2B5EF4-FFF2-40B4-BE49-F238E27FC236}">
                    <a16:creationId xmlns:a16="http://schemas.microsoft.com/office/drawing/2014/main" id="{143E1337-D5C7-4313-9E5B-82983E5FE6E3}"/>
                  </a:ext>
                </a:extLst>
              </p:cNvPr>
              <p:cNvSpPr/>
              <p:nvPr/>
            </p:nvSpPr>
            <p:spPr>
              <a:xfrm>
                <a:off x="2768564" y="4358511"/>
                <a:ext cx="516835" cy="506896"/>
              </a:xfrm>
              <a:prstGeom prst="ellipse">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altLang="zh-CN" b="0" i="1" smtClean="0">
                          <a:solidFill>
                            <a:schemeClr val="tx1"/>
                          </a:solidFill>
                          <a:latin typeface="Cambria Math" panose="02040503050406030204" pitchFamily="18" charset="0"/>
                        </a:rPr>
                        <m:t>𝑣</m:t>
                      </m:r>
                    </m:oMath>
                  </m:oMathPara>
                </a14:m>
                <a:endParaRPr lang="zh-CN" altLang="en-US" dirty="0">
                  <a:solidFill>
                    <a:schemeClr val="tx1"/>
                  </a:solidFill>
                </a:endParaRPr>
              </a:p>
            </p:txBody>
          </p:sp>
        </mc:Choice>
        <mc:Fallback xmlns="">
          <p:sp>
            <p:nvSpPr>
              <p:cNvPr id="47" name="椭圆 46">
                <a:extLst>
                  <a:ext uri="{FF2B5EF4-FFF2-40B4-BE49-F238E27FC236}">
                    <a16:creationId xmlns:a16="http://schemas.microsoft.com/office/drawing/2014/main" id="{143E1337-D5C7-4313-9E5B-82983E5FE6E3}"/>
                  </a:ext>
                </a:extLst>
              </p:cNvPr>
              <p:cNvSpPr>
                <a:spLocks noRot="1" noChangeAspect="1" noMove="1" noResize="1" noEditPoints="1" noAdjustHandles="1" noChangeArrowheads="1" noChangeShapeType="1" noTextEdit="1"/>
              </p:cNvSpPr>
              <p:nvPr/>
            </p:nvSpPr>
            <p:spPr>
              <a:xfrm>
                <a:off x="2768564" y="4358511"/>
                <a:ext cx="516835" cy="506896"/>
              </a:xfrm>
              <a:prstGeom prst="ellipse">
                <a:avLst/>
              </a:prstGeom>
              <a:blipFill>
                <a:blip r:embed="rId7"/>
                <a:stretch>
                  <a:fillRect/>
                </a:stretch>
              </a:blipFill>
            </p:spPr>
            <p:txBody>
              <a:bodyPr/>
              <a:lstStyle/>
              <a:p>
                <a:r>
                  <a:rPr lang="zh-CN" altLang="en-US">
                    <a:noFill/>
                  </a:rPr>
                  <a:t> </a:t>
                </a:r>
              </a:p>
            </p:txBody>
          </p:sp>
        </mc:Fallback>
      </mc:AlternateContent>
      <p:cxnSp>
        <p:nvCxnSpPr>
          <p:cNvPr id="48" name="直接箭头连接符 47">
            <a:extLst>
              <a:ext uri="{FF2B5EF4-FFF2-40B4-BE49-F238E27FC236}">
                <a16:creationId xmlns:a16="http://schemas.microsoft.com/office/drawing/2014/main" id="{F1F6A19B-1F82-4A71-A10B-7B2C38A345E3}"/>
              </a:ext>
            </a:extLst>
          </p:cNvPr>
          <p:cNvCxnSpPr>
            <a:cxnSpLocks/>
            <a:stCxn id="26" idx="6"/>
            <a:endCxn id="47" idx="2"/>
          </p:cNvCxnSpPr>
          <p:nvPr/>
        </p:nvCxnSpPr>
        <p:spPr>
          <a:xfrm>
            <a:off x="2142400" y="4611959"/>
            <a:ext cx="626164"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9" name="直接箭头连接符 48">
            <a:extLst>
              <a:ext uri="{FF2B5EF4-FFF2-40B4-BE49-F238E27FC236}">
                <a16:creationId xmlns:a16="http://schemas.microsoft.com/office/drawing/2014/main" id="{7DBADE06-FBAE-4C4E-9DEA-7B637AA93EEF}"/>
              </a:ext>
            </a:extLst>
          </p:cNvPr>
          <p:cNvCxnSpPr>
            <a:cxnSpLocks/>
            <a:stCxn id="30" idx="2"/>
            <a:endCxn id="47" idx="6"/>
          </p:cNvCxnSpPr>
          <p:nvPr/>
        </p:nvCxnSpPr>
        <p:spPr>
          <a:xfrm flipH="1">
            <a:off x="3285399" y="4611959"/>
            <a:ext cx="626164"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50" name="椭圆 49">
                <a:extLst>
                  <a:ext uri="{FF2B5EF4-FFF2-40B4-BE49-F238E27FC236}">
                    <a16:creationId xmlns:a16="http://schemas.microsoft.com/office/drawing/2014/main" id="{00175B2B-62A5-4844-973B-6FB11D534EB3}"/>
                  </a:ext>
                </a:extLst>
              </p:cNvPr>
              <p:cNvSpPr/>
              <p:nvPr/>
            </p:nvSpPr>
            <p:spPr>
              <a:xfrm>
                <a:off x="2764262" y="5272108"/>
                <a:ext cx="516835" cy="50689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US" altLang="zh-CN" b="0" i="1" smtClean="0">
                              <a:solidFill>
                                <a:schemeClr val="bg1"/>
                              </a:solidFill>
                              <a:latin typeface="Cambria Math" panose="02040503050406030204" pitchFamily="18" charset="0"/>
                            </a:rPr>
                          </m:ctrlPr>
                        </m:sSubPr>
                        <m:e>
                          <m:r>
                            <a:rPr lang="en-US" altLang="zh-CN" b="0" i="1" smtClean="0">
                              <a:solidFill>
                                <a:schemeClr val="bg1"/>
                              </a:solidFill>
                              <a:latin typeface="Cambria Math" panose="02040503050406030204" pitchFamily="18" charset="0"/>
                            </a:rPr>
                            <m:t>𝑣</m:t>
                          </m:r>
                        </m:e>
                        <m:sub>
                          <m:r>
                            <a:rPr lang="en-US" altLang="zh-CN" b="0" i="1" smtClean="0">
                              <a:solidFill>
                                <a:schemeClr val="bg1"/>
                              </a:solidFill>
                              <a:latin typeface="Cambria Math" panose="02040503050406030204" pitchFamily="18" charset="0"/>
                            </a:rPr>
                            <m:t>3</m:t>
                          </m:r>
                        </m:sub>
                      </m:sSub>
                    </m:oMath>
                  </m:oMathPara>
                </a14:m>
                <a:endParaRPr lang="zh-CN" altLang="en-US" dirty="0">
                  <a:solidFill>
                    <a:schemeClr val="bg1"/>
                  </a:solidFill>
                </a:endParaRPr>
              </a:p>
            </p:txBody>
          </p:sp>
        </mc:Choice>
        <mc:Fallback xmlns="">
          <p:sp>
            <p:nvSpPr>
              <p:cNvPr id="50" name="椭圆 49">
                <a:extLst>
                  <a:ext uri="{FF2B5EF4-FFF2-40B4-BE49-F238E27FC236}">
                    <a16:creationId xmlns:a16="http://schemas.microsoft.com/office/drawing/2014/main" id="{00175B2B-62A5-4844-973B-6FB11D534EB3}"/>
                  </a:ext>
                </a:extLst>
              </p:cNvPr>
              <p:cNvSpPr>
                <a:spLocks noRot="1" noChangeAspect="1" noMove="1" noResize="1" noEditPoints="1" noAdjustHandles="1" noChangeArrowheads="1" noChangeShapeType="1" noTextEdit="1"/>
              </p:cNvSpPr>
              <p:nvPr/>
            </p:nvSpPr>
            <p:spPr>
              <a:xfrm>
                <a:off x="2764262" y="5272108"/>
                <a:ext cx="516835" cy="506896"/>
              </a:xfrm>
              <a:prstGeom prst="ellipse">
                <a:avLst/>
              </a:prstGeom>
              <a:blipFill>
                <a:blip r:embed="rId8"/>
                <a:stretch>
                  <a:fillRect/>
                </a:stretch>
              </a:blipFill>
              <a:ln>
                <a:solidFill>
                  <a:schemeClr val="tx1"/>
                </a:solidFill>
              </a:ln>
            </p:spPr>
            <p:txBody>
              <a:bodyPr/>
              <a:lstStyle/>
              <a:p>
                <a:r>
                  <a:rPr lang="zh-CN" altLang="en-US">
                    <a:noFill/>
                  </a:rPr>
                  <a:t> </a:t>
                </a:r>
              </a:p>
            </p:txBody>
          </p:sp>
        </mc:Fallback>
      </mc:AlternateContent>
      <p:cxnSp>
        <p:nvCxnSpPr>
          <p:cNvPr id="8" name="直接箭头连接符 7">
            <a:extLst>
              <a:ext uri="{FF2B5EF4-FFF2-40B4-BE49-F238E27FC236}">
                <a16:creationId xmlns:a16="http://schemas.microsoft.com/office/drawing/2014/main" id="{FB10BAE8-5A80-4F69-A1D9-CD8228B49697}"/>
              </a:ext>
            </a:extLst>
          </p:cNvPr>
          <p:cNvCxnSpPr>
            <a:stCxn id="50" idx="0"/>
            <a:endCxn id="47" idx="4"/>
          </p:cNvCxnSpPr>
          <p:nvPr/>
        </p:nvCxnSpPr>
        <p:spPr>
          <a:xfrm flipV="1">
            <a:off x="3022680" y="4865407"/>
            <a:ext cx="4302" cy="40670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10" name="文本框 9">
                <a:extLst>
                  <a:ext uri="{FF2B5EF4-FFF2-40B4-BE49-F238E27FC236}">
                    <a16:creationId xmlns:a16="http://schemas.microsoft.com/office/drawing/2014/main" id="{E9FC1CDB-261E-45F4-9637-B3291A351839}"/>
                  </a:ext>
                </a:extLst>
              </p:cNvPr>
              <p:cNvSpPr txBox="1"/>
              <p:nvPr/>
            </p:nvSpPr>
            <p:spPr>
              <a:xfrm>
                <a:off x="2119815" y="4242627"/>
                <a:ext cx="671333"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altLang="zh-CN" b="0" i="1" smtClean="0">
                              <a:latin typeface="Cambria Math" panose="02040503050406030204" pitchFamily="18" charset="0"/>
                            </a:rPr>
                          </m:ctrlPr>
                        </m:sSubPr>
                        <m:e>
                          <m:r>
                            <a:rPr lang="en-US" altLang="zh-CN" b="0" i="1" smtClean="0">
                              <a:latin typeface="Cambria Math" panose="02040503050406030204" pitchFamily="18" charset="0"/>
                            </a:rPr>
                            <m:t>𝑤</m:t>
                          </m:r>
                        </m:e>
                        <m:sub>
                          <m:r>
                            <a:rPr lang="en-US" altLang="zh-CN" b="0" i="1" smtClean="0">
                              <a:latin typeface="Cambria Math" panose="02040503050406030204" pitchFamily="18" charset="0"/>
                            </a:rPr>
                            <m:t>1</m:t>
                          </m:r>
                        </m:sub>
                      </m:sSub>
                    </m:oMath>
                  </m:oMathPara>
                </a14:m>
                <a:endParaRPr lang="zh-CN" altLang="en-US" dirty="0"/>
              </a:p>
            </p:txBody>
          </p:sp>
        </mc:Choice>
        <mc:Fallback xmlns="">
          <p:sp>
            <p:nvSpPr>
              <p:cNvPr id="10" name="文本框 9">
                <a:extLst>
                  <a:ext uri="{FF2B5EF4-FFF2-40B4-BE49-F238E27FC236}">
                    <a16:creationId xmlns:a16="http://schemas.microsoft.com/office/drawing/2014/main" id="{E9FC1CDB-261E-45F4-9637-B3291A351839}"/>
                  </a:ext>
                </a:extLst>
              </p:cNvPr>
              <p:cNvSpPr txBox="1">
                <a:spLocks noRot="1" noChangeAspect="1" noMove="1" noResize="1" noEditPoints="1" noAdjustHandles="1" noChangeArrowheads="1" noChangeShapeType="1" noTextEdit="1"/>
              </p:cNvSpPr>
              <p:nvPr/>
            </p:nvSpPr>
            <p:spPr>
              <a:xfrm>
                <a:off x="2119815" y="4242627"/>
                <a:ext cx="671333" cy="369332"/>
              </a:xfrm>
              <a:prstGeom prst="rect">
                <a:avLst/>
              </a:prstGeom>
              <a:blipFill>
                <a:blip r:embed="rId9"/>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51" name="文本框 50">
                <a:extLst>
                  <a:ext uri="{FF2B5EF4-FFF2-40B4-BE49-F238E27FC236}">
                    <a16:creationId xmlns:a16="http://schemas.microsoft.com/office/drawing/2014/main" id="{677C6BA4-C4F9-4D43-A996-6D8ADCC362AC}"/>
                  </a:ext>
                </a:extLst>
              </p:cNvPr>
              <p:cNvSpPr txBox="1"/>
              <p:nvPr/>
            </p:nvSpPr>
            <p:spPr>
              <a:xfrm>
                <a:off x="3262813" y="4242627"/>
                <a:ext cx="671333"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altLang="zh-CN" b="0" i="1" smtClean="0">
                              <a:latin typeface="Cambria Math" panose="02040503050406030204" pitchFamily="18" charset="0"/>
                            </a:rPr>
                          </m:ctrlPr>
                        </m:sSubPr>
                        <m:e>
                          <m:r>
                            <a:rPr lang="en-US" altLang="zh-CN" b="0" i="1" smtClean="0">
                              <a:latin typeface="Cambria Math" panose="02040503050406030204" pitchFamily="18" charset="0"/>
                            </a:rPr>
                            <m:t>𝑤</m:t>
                          </m:r>
                        </m:e>
                        <m:sub>
                          <m:r>
                            <a:rPr lang="en-US" altLang="zh-CN" b="0" i="1" smtClean="0">
                              <a:latin typeface="Cambria Math" panose="02040503050406030204" pitchFamily="18" charset="0"/>
                            </a:rPr>
                            <m:t>2</m:t>
                          </m:r>
                        </m:sub>
                      </m:sSub>
                    </m:oMath>
                  </m:oMathPara>
                </a14:m>
                <a:endParaRPr lang="zh-CN" altLang="en-US" dirty="0"/>
              </a:p>
            </p:txBody>
          </p:sp>
        </mc:Choice>
        <mc:Fallback xmlns="">
          <p:sp>
            <p:nvSpPr>
              <p:cNvPr id="51" name="文本框 50">
                <a:extLst>
                  <a:ext uri="{FF2B5EF4-FFF2-40B4-BE49-F238E27FC236}">
                    <a16:creationId xmlns:a16="http://schemas.microsoft.com/office/drawing/2014/main" id="{677C6BA4-C4F9-4D43-A996-6D8ADCC362AC}"/>
                  </a:ext>
                </a:extLst>
              </p:cNvPr>
              <p:cNvSpPr txBox="1">
                <a:spLocks noRot="1" noChangeAspect="1" noMove="1" noResize="1" noEditPoints="1" noAdjustHandles="1" noChangeArrowheads="1" noChangeShapeType="1" noTextEdit="1"/>
              </p:cNvSpPr>
              <p:nvPr/>
            </p:nvSpPr>
            <p:spPr>
              <a:xfrm>
                <a:off x="3262813" y="4242627"/>
                <a:ext cx="671333" cy="369332"/>
              </a:xfrm>
              <a:prstGeom prst="rect">
                <a:avLst/>
              </a:prstGeom>
              <a:blipFill>
                <a:blip r:embed="rId10"/>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52" name="文本框 51">
                <a:extLst>
                  <a:ext uri="{FF2B5EF4-FFF2-40B4-BE49-F238E27FC236}">
                    <a16:creationId xmlns:a16="http://schemas.microsoft.com/office/drawing/2014/main" id="{56CD9FB8-EF17-425F-A434-1BF7E873A3DA}"/>
                  </a:ext>
                </a:extLst>
              </p:cNvPr>
              <p:cNvSpPr txBox="1"/>
              <p:nvPr/>
            </p:nvSpPr>
            <p:spPr>
              <a:xfrm>
                <a:off x="2865506" y="4884091"/>
                <a:ext cx="671333"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altLang="zh-CN" b="0" i="1" smtClean="0">
                              <a:latin typeface="Cambria Math" panose="02040503050406030204" pitchFamily="18" charset="0"/>
                            </a:rPr>
                          </m:ctrlPr>
                        </m:sSubPr>
                        <m:e>
                          <m:r>
                            <a:rPr lang="en-US" altLang="zh-CN" b="0" i="1" smtClean="0">
                              <a:latin typeface="Cambria Math" panose="02040503050406030204" pitchFamily="18" charset="0"/>
                            </a:rPr>
                            <m:t>𝑤</m:t>
                          </m:r>
                        </m:e>
                        <m:sub>
                          <m:r>
                            <a:rPr lang="en-US" altLang="zh-CN" b="0" i="1" smtClean="0">
                              <a:latin typeface="Cambria Math" panose="02040503050406030204" pitchFamily="18" charset="0"/>
                            </a:rPr>
                            <m:t>3</m:t>
                          </m:r>
                        </m:sub>
                      </m:sSub>
                    </m:oMath>
                  </m:oMathPara>
                </a14:m>
                <a:endParaRPr lang="zh-CN" altLang="en-US" dirty="0"/>
              </a:p>
            </p:txBody>
          </p:sp>
        </mc:Choice>
        <mc:Fallback xmlns="">
          <p:sp>
            <p:nvSpPr>
              <p:cNvPr id="52" name="文本框 51">
                <a:extLst>
                  <a:ext uri="{FF2B5EF4-FFF2-40B4-BE49-F238E27FC236}">
                    <a16:creationId xmlns:a16="http://schemas.microsoft.com/office/drawing/2014/main" id="{56CD9FB8-EF17-425F-A434-1BF7E873A3DA}"/>
                  </a:ext>
                </a:extLst>
              </p:cNvPr>
              <p:cNvSpPr txBox="1">
                <a:spLocks noRot="1" noChangeAspect="1" noMove="1" noResize="1" noEditPoints="1" noAdjustHandles="1" noChangeArrowheads="1" noChangeShapeType="1" noTextEdit="1"/>
              </p:cNvSpPr>
              <p:nvPr/>
            </p:nvSpPr>
            <p:spPr>
              <a:xfrm>
                <a:off x="2865506" y="4884091"/>
                <a:ext cx="671333" cy="369332"/>
              </a:xfrm>
              <a:prstGeom prst="rect">
                <a:avLst/>
              </a:prstGeom>
              <a:blipFill>
                <a:blip r:embed="rId11"/>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53" name="文本框 52">
                <a:extLst>
                  <a:ext uri="{FF2B5EF4-FFF2-40B4-BE49-F238E27FC236}">
                    <a16:creationId xmlns:a16="http://schemas.microsoft.com/office/drawing/2014/main" id="{901E053F-0DF3-43FC-91E0-FB6C322BCB84}"/>
                  </a:ext>
                </a:extLst>
              </p:cNvPr>
              <p:cNvSpPr txBox="1"/>
              <p:nvPr/>
            </p:nvSpPr>
            <p:spPr>
              <a:xfrm>
                <a:off x="796413" y="1651637"/>
                <a:ext cx="4508302" cy="1938992"/>
              </a:xfrm>
              <a:prstGeom prst="rect">
                <a:avLst/>
              </a:prstGeom>
              <a:noFill/>
            </p:spPr>
            <p:txBody>
              <a:bodyPr wrap="square" rtlCol="0">
                <a:spAutoFit/>
              </a:bodyPr>
              <a:lstStyle/>
              <a:p>
                <a:pPr algn="just"/>
                <a:r>
                  <a:rPr lang="en-US" altLang="zh-CN" sz="2000" b="1" dirty="0">
                    <a:latin typeface="Times New Roman" panose="02020603050405020304" pitchFamily="18" charset="0"/>
                    <a:cs typeface="Times New Roman" panose="02020603050405020304" pitchFamily="18" charset="0"/>
                  </a:rPr>
                  <a:t>Independent Cascade (IC)</a:t>
                </a:r>
              </a:p>
              <a:p>
                <a:pPr lvl="1" algn="just"/>
                <a14:m>
                  <m:oMath xmlns:m="http://schemas.openxmlformats.org/officeDocument/2006/math">
                    <m:sSub>
                      <m:sSubPr>
                        <m:ctrlPr>
                          <a:rPr lang="en-US" altLang="zh-CN" sz="2000" b="0" i="1" smtClean="0">
                            <a:latin typeface="Cambria Math" panose="02040503050406030204" pitchFamily="18" charset="0"/>
                            <a:cs typeface="Times New Roman" panose="02020603050405020304" pitchFamily="18" charset="0"/>
                          </a:rPr>
                        </m:ctrlPr>
                      </m:sSubPr>
                      <m:e>
                        <m:r>
                          <a:rPr lang="en-US" altLang="zh-CN" sz="2000" b="0" i="1" smtClean="0">
                            <a:latin typeface="Cambria Math" panose="02040503050406030204" pitchFamily="18" charset="0"/>
                            <a:cs typeface="Times New Roman" panose="02020603050405020304" pitchFamily="18" charset="0"/>
                          </a:rPr>
                          <m:t>𝑣</m:t>
                        </m:r>
                      </m:e>
                      <m:sub>
                        <m:r>
                          <a:rPr lang="en-US" altLang="zh-CN" sz="2000" b="0" i="1" smtClean="0">
                            <a:latin typeface="Cambria Math" panose="02040503050406030204" pitchFamily="18" charset="0"/>
                            <a:cs typeface="Times New Roman" panose="02020603050405020304" pitchFamily="18" charset="0"/>
                          </a:rPr>
                          <m:t>1</m:t>
                        </m:r>
                      </m:sub>
                    </m:sSub>
                    <m:r>
                      <a:rPr lang="en-US" altLang="zh-CN" sz="2000" b="0" i="1" smtClean="0">
                        <a:latin typeface="Cambria Math" panose="02040503050406030204" pitchFamily="18" charset="0"/>
                        <a:cs typeface="Times New Roman" panose="02020603050405020304" pitchFamily="18" charset="0"/>
                      </a:rPr>
                      <m:t>, </m:t>
                    </m:r>
                    <m:sSub>
                      <m:sSubPr>
                        <m:ctrlPr>
                          <a:rPr lang="en-US" altLang="zh-CN" sz="2000" b="0" i="1" smtClean="0">
                            <a:latin typeface="Cambria Math" panose="02040503050406030204" pitchFamily="18" charset="0"/>
                            <a:cs typeface="Times New Roman" panose="02020603050405020304" pitchFamily="18" charset="0"/>
                          </a:rPr>
                        </m:ctrlPr>
                      </m:sSubPr>
                      <m:e>
                        <m:r>
                          <a:rPr lang="en-US" altLang="zh-CN" sz="2000" b="0" i="1" smtClean="0">
                            <a:latin typeface="Cambria Math" panose="02040503050406030204" pitchFamily="18" charset="0"/>
                            <a:cs typeface="Times New Roman" panose="02020603050405020304" pitchFamily="18" charset="0"/>
                          </a:rPr>
                          <m:t>𝑣</m:t>
                        </m:r>
                      </m:e>
                      <m:sub>
                        <m:r>
                          <a:rPr lang="en-US" altLang="zh-CN" sz="2000" b="0" i="1" smtClean="0">
                            <a:latin typeface="Cambria Math" panose="02040503050406030204" pitchFamily="18" charset="0"/>
                            <a:cs typeface="Times New Roman" panose="02020603050405020304" pitchFamily="18" charset="0"/>
                          </a:rPr>
                          <m:t>3</m:t>
                        </m:r>
                      </m:sub>
                    </m:sSub>
                  </m:oMath>
                </a14:m>
                <a:r>
                  <a:rPr lang="en-US" altLang="zh-CN" sz="2000" dirty="0">
                    <a:latin typeface="Times New Roman" panose="02020603050405020304" pitchFamily="18" charset="0"/>
                    <a:cs typeface="Times New Roman" panose="02020603050405020304" pitchFamily="18" charset="0"/>
                  </a:rPr>
                  <a:t> try to activate </a:t>
                </a:r>
                <a14:m>
                  <m:oMath xmlns:m="http://schemas.openxmlformats.org/officeDocument/2006/math">
                    <m:r>
                      <a:rPr lang="en-US" altLang="zh-CN" sz="2000" b="0" i="1" smtClean="0">
                        <a:latin typeface="Cambria Math" panose="02040503050406030204" pitchFamily="18" charset="0"/>
                        <a:cs typeface="Times New Roman" panose="02020603050405020304" pitchFamily="18" charset="0"/>
                      </a:rPr>
                      <m:t>𝑣</m:t>
                    </m:r>
                  </m:oMath>
                </a14:m>
                <a:r>
                  <a:rPr lang="en-US" altLang="zh-CN" sz="2000" dirty="0">
                    <a:latin typeface="Times New Roman" panose="02020603050405020304" pitchFamily="18" charset="0"/>
                    <a:cs typeface="Times New Roman" panose="02020603050405020304" pitchFamily="18" charset="0"/>
                  </a:rPr>
                  <a:t> with probability </a:t>
                </a:r>
                <a14:m>
                  <m:oMath xmlns:m="http://schemas.openxmlformats.org/officeDocument/2006/math">
                    <m:sSub>
                      <m:sSubPr>
                        <m:ctrlPr>
                          <a:rPr lang="en-US" altLang="zh-CN" sz="2000" b="0" i="1" smtClean="0">
                            <a:latin typeface="Cambria Math" panose="02040503050406030204" pitchFamily="18" charset="0"/>
                            <a:cs typeface="Times New Roman" panose="02020603050405020304" pitchFamily="18" charset="0"/>
                          </a:rPr>
                        </m:ctrlPr>
                      </m:sSubPr>
                      <m:e>
                        <m:r>
                          <a:rPr lang="en-US" altLang="zh-CN" sz="2000" b="0" i="1" smtClean="0">
                            <a:latin typeface="Cambria Math" panose="02040503050406030204" pitchFamily="18" charset="0"/>
                            <a:cs typeface="Times New Roman" panose="02020603050405020304" pitchFamily="18" charset="0"/>
                          </a:rPr>
                          <m:t>𝑤</m:t>
                        </m:r>
                      </m:e>
                      <m:sub>
                        <m:r>
                          <a:rPr lang="en-US" altLang="zh-CN" sz="2000" b="0" i="1" smtClean="0">
                            <a:latin typeface="Cambria Math" panose="02040503050406030204" pitchFamily="18" charset="0"/>
                            <a:cs typeface="Times New Roman" panose="02020603050405020304" pitchFamily="18" charset="0"/>
                          </a:rPr>
                          <m:t>1</m:t>
                        </m:r>
                      </m:sub>
                    </m:sSub>
                    <m:r>
                      <a:rPr lang="en-US" altLang="zh-CN" sz="2000" b="0" i="1" smtClean="0">
                        <a:latin typeface="Cambria Math" panose="02040503050406030204" pitchFamily="18" charset="0"/>
                        <a:cs typeface="Times New Roman" panose="02020603050405020304" pitchFamily="18" charset="0"/>
                      </a:rPr>
                      <m:t>, </m:t>
                    </m:r>
                    <m:sSub>
                      <m:sSubPr>
                        <m:ctrlPr>
                          <a:rPr lang="en-US" altLang="zh-CN" sz="2000" b="0" i="1" smtClean="0">
                            <a:latin typeface="Cambria Math" panose="02040503050406030204" pitchFamily="18" charset="0"/>
                            <a:cs typeface="Times New Roman" panose="02020603050405020304" pitchFamily="18" charset="0"/>
                          </a:rPr>
                        </m:ctrlPr>
                      </m:sSubPr>
                      <m:e>
                        <m:r>
                          <a:rPr lang="en-US" altLang="zh-CN" sz="2000" b="0" i="1" smtClean="0">
                            <a:latin typeface="Cambria Math" panose="02040503050406030204" pitchFamily="18" charset="0"/>
                            <a:cs typeface="Times New Roman" panose="02020603050405020304" pitchFamily="18" charset="0"/>
                          </a:rPr>
                          <m:t>𝑤</m:t>
                        </m:r>
                      </m:e>
                      <m:sub>
                        <m:r>
                          <a:rPr lang="en-US" altLang="zh-CN" sz="2000" b="0" i="1" smtClean="0">
                            <a:latin typeface="Cambria Math" panose="02040503050406030204" pitchFamily="18" charset="0"/>
                            <a:cs typeface="Times New Roman" panose="02020603050405020304" pitchFamily="18" charset="0"/>
                          </a:rPr>
                          <m:t>3</m:t>
                        </m:r>
                      </m:sub>
                    </m:sSub>
                  </m:oMath>
                </a14:m>
                <a:r>
                  <a:rPr lang="en-US" altLang="zh-CN" sz="2000" dirty="0">
                    <a:latin typeface="Times New Roman" panose="02020603050405020304" pitchFamily="18" charset="0"/>
                    <a:cs typeface="Times New Roman" panose="02020603050405020304" pitchFamily="18" charset="0"/>
                  </a:rPr>
                  <a:t> independently</a:t>
                </a:r>
              </a:p>
              <a:p>
                <a:pPr algn="just"/>
                <a:r>
                  <a:rPr lang="en-US" altLang="zh-CN" sz="2000" b="1" dirty="0">
                    <a:solidFill>
                      <a:schemeClr val="tx1">
                        <a:lumMod val="85000"/>
                        <a:lumOff val="15000"/>
                      </a:schemeClr>
                    </a:solidFill>
                    <a:latin typeface="Times New Roman" panose="02020603050405020304" pitchFamily="18" charset="0"/>
                    <a:ea typeface="FZZhengHeiS-DB-GB" panose="02000000000000000000" pitchFamily="2" charset="0"/>
                    <a:cs typeface="Times New Roman" panose="02020603050405020304" pitchFamily="18" charset="0"/>
                  </a:rPr>
                  <a:t>Linear Thresholds (LT)</a:t>
                </a:r>
              </a:p>
              <a:p>
                <a:pPr lvl="1" algn="just"/>
                <a14:m>
                  <m:oMath xmlns:m="http://schemas.openxmlformats.org/officeDocument/2006/math">
                    <m:r>
                      <a:rPr lang="en-US" altLang="zh-CN" sz="2000" b="0" i="1" smtClean="0">
                        <a:solidFill>
                          <a:schemeClr val="tx1">
                            <a:lumMod val="85000"/>
                            <a:lumOff val="15000"/>
                          </a:schemeClr>
                        </a:solidFill>
                        <a:latin typeface="Cambria Math" panose="02040503050406030204" pitchFamily="18" charset="0"/>
                        <a:ea typeface="FZZhengHeiS-DB-GB" panose="02000000000000000000" pitchFamily="2" charset="0"/>
                        <a:cs typeface="Times New Roman" panose="02020603050405020304" pitchFamily="18" charset="0"/>
                      </a:rPr>
                      <m:t>𝑣</m:t>
                    </m:r>
                  </m:oMath>
                </a14:m>
                <a:r>
                  <a:rPr lang="zh-CN" altLang="en-US" sz="2000" b="1" dirty="0">
                    <a:solidFill>
                      <a:schemeClr val="tx1">
                        <a:lumMod val="85000"/>
                        <a:lumOff val="15000"/>
                      </a:schemeClr>
                    </a:solidFill>
                    <a:latin typeface="Times New Roman" panose="02020603050405020304" pitchFamily="18" charset="0"/>
                    <a:ea typeface="FZZhengHeiS-DB-GB" panose="02000000000000000000" pitchFamily="2" charset="0"/>
                    <a:cs typeface="Times New Roman" panose="02020603050405020304" pitchFamily="18" charset="0"/>
                  </a:rPr>
                  <a:t> </a:t>
                </a:r>
                <a:r>
                  <a:rPr lang="en-US" altLang="zh-CN" sz="2000" dirty="0">
                    <a:solidFill>
                      <a:schemeClr val="tx1">
                        <a:lumMod val="85000"/>
                        <a:lumOff val="15000"/>
                      </a:schemeClr>
                    </a:solidFill>
                    <a:latin typeface="Times New Roman" panose="02020603050405020304" pitchFamily="18" charset="0"/>
                    <a:ea typeface="FZZhengHeiS-DB-GB" panose="02000000000000000000" pitchFamily="2" charset="0"/>
                    <a:cs typeface="Times New Roman" panose="02020603050405020304" pitchFamily="18" charset="0"/>
                  </a:rPr>
                  <a:t>is activated iff </a:t>
                </a:r>
                <a14:m>
                  <m:oMath xmlns:m="http://schemas.openxmlformats.org/officeDocument/2006/math">
                    <m:sSub>
                      <m:sSubPr>
                        <m:ctrlPr>
                          <a:rPr lang="en-US" altLang="zh-CN" sz="2000" b="0" i="1" smtClean="0">
                            <a:solidFill>
                              <a:schemeClr val="tx1">
                                <a:lumMod val="85000"/>
                                <a:lumOff val="15000"/>
                              </a:schemeClr>
                            </a:solidFill>
                            <a:latin typeface="Cambria Math" panose="02040503050406030204" pitchFamily="18" charset="0"/>
                            <a:ea typeface="FZZhengHeiS-DB-GB" panose="02000000000000000000" pitchFamily="2" charset="0"/>
                            <a:cs typeface="Times New Roman" panose="02020603050405020304" pitchFamily="18" charset="0"/>
                          </a:rPr>
                        </m:ctrlPr>
                      </m:sSubPr>
                      <m:e>
                        <m:r>
                          <a:rPr lang="en-US" altLang="zh-CN" sz="2000" b="0" i="1" smtClean="0">
                            <a:solidFill>
                              <a:schemeClr val="tx1">
                                <a:lumMod val="85000"/>
                                <a:lumOff val="15000"/>
                              </a:schemeClr>
                            </a:solidFill>
                            <a:latin typeface="Cambria Math" panose="02040503050406030204" pitchFamily="18" charset="0"/>
                            <a:ea typeface="FZZhengHeiS-DB-GB" panose="02000000000000000000" pitchFamily="2" charset="0"/>
                            <a:cs typeface="Times New Roman" panose="02020603050405020304" pitchFamily="18" charset="0"/>
                          </a:rPr>
                          <m:t>𝑤</m:t>
                        </m:r>
                      </m:e>
                      <m:sub>
                        <m:r>
                          <a:rPr lang="en-US" altLang="zh-CN" sz="2000" b="0" i="1" smtClean="0">
                            <a:solidFill>
                              <a:schemeClr val="tx1">
                                <a:lumMod val="85000"/>
                                <a:lumOff val="15000"/>
                              </a:schemeClr>
                            </a:solidFill>
                            <a:latin typeface="Cambria Math" panose="02040503050406030204" pitchFamily="18" charset="0"/>
                            <a:ea typeface="FZZhengHeiS-DB-GB" panose="02000000000000000000" pitchFamily="2" charset="0"/>
                            <a:cs typeface="Times New Roman" panose="02020603050405020304" pitchFamily="18" charset="0"/>
                          </a:rPr>
                          <m:t>1</m:t>
                        </m:r>
                      </m:sub>
                    </m:sSub>
                    <m:r>
                      <a:rPr lang="en-US" altLang="zh-CN" sz="2000" b="0" i="1" smtClean="0">
                        <a:solidFill>
                          <a:schemeClr val="tx1">
                            <a:lumMod val="85000"/>
                            <a:lumOff val="15000"/>
                          </a:schemeClr>
                        </a:solidFill>
                        <a:latin typeface="Cambria Math" panose="02040503050406030204" pitchFamily="18" charset="0"/>
                        <a:ea typeface="FZZhengHeiS-DB-GB" panose="02000000000000000000" pitchFamily="2" charset="0"/>
                        <a:cs typeface="Times New Roman" panose="02020603050405020304" pitchFamily="18" charset="0"/>
                      </a:rPr>
                      <m:t>+</m:t>
                    </m:r>
                    <m:sSub>
                      <m:sSubPr>
                        <m:ctrlPr>
                          <a:rPr lang="en-US" altLang="zh-CN" sz="2000" b="0" i="1" smtClean="0">
                            <a:solidFill>
                              <a:schemeClr val="tx1">
                                <a:lumMod val="85000"/>
                                <a:lumOff val="15000"/>
                              </a:schemeClr>
                            </a:solidFill>
                            <a:latin typeface="Cambria Math" panose="02040503050406030204" pitchFamily="18" charset="0"/>
                            <a:ea typeface="FZZhengHeiS-DB-GB" panose="02000000000000000000" pitchFamily="2" charset="0"/>
                            <a:cs typeface="Times New Roman" panose="02020603050405020304" pitchFamily="18" charset="0"/>
                          </a:rPr>
                        </m:ctrlPr>
                      </m:sSubPr>
                      <m:e>
                        <m:r>
                          <a:rPr lang="en-US" altLang="zh-CN" sz="2000" b="0" i="1" smtClean="0">
                            <a:solidFill>
                              <a:schemeClr val="tx1">
                                <a:lumMod val="85000"/>
                                <a:lumOff val="15000"/>
                              </a:schemeClr>
                            </a:solidFill>
                            <a:latin typeface="Cambria Math" panose="02040503050406030204" pitchFamily="18" charset="0"/>
                            <a:ea typeface="FZZhengHeiS-DB-GB" panose="02000000000000000000" pitchFamily="2" charset="0"/>
                            <a:cs typeface="Times New Roman" panose="02020603050405020304" pitchFamily="18" charset="0"/>
                          </a:rPr>
                          <m:t>𝑤</m:t>
                        </m:r>
                      </m:e>
                      <m:sub>
                        <m:r>
                          <a:rPr lang="en-US" altLang="zh-CN" sz="2000" b="0" i="1" smtClean="0">
                            <a:solidFill>
                              <a:schemeClr val="tx1">
                                <a:lumMod val="85000"/>
                                <a:lumOff val="15000"/>
                              </a:schemeClr>
                            </a:solidFill>
                            <a:latin typeface="Cambria Math" panose="02040503050406030204" pitchFamily="18" charset="0"/>
                            <a:ea typeface="FZZhengHeiS-DB-GB" panose="02000000000000000000" pitchFamily="2" charset="0"/>
                            <a:cs typeface="Times New Roman" panose="02020603050405020304" pitchFamily="18" charset="0"/>
                          </a:rPr>
                          <m:t>3</m:t>
                        </m:r>
                      </m:sub>
                    </m:sSub>
                  </m:oMath>
                </a14:m>
                <a:r>
                  <a:rPr lang="zh-CN" altLang="en-US" sz="2000" b="1" dirty="0">
                    <a:solidFill>
                      <a:schemeClr val="tx1">
                        <a:lumMod val="85000"/>
                        <a:lumOff val="15000"/>
                      </a:schemeClr>
                    </a:solidFill>
                    <a:latin typeface="Times New Roman" panose="02020603050405020304" pitchFamily="18" charset="0"/>
                    <a:ea typeface="FZZhengHeiS-DB-GB" panose="02000000000000000000" pitchFamily="2" charset="0"/>
                    <a:cs typeface="Times New Roman" panose="02020603050405020304" pitchFamily="18" charset="0"/>
                  </a:rPr>
                  <a:t> </a:t>
                </a:r>
                <a:r>
                  <a:rPr lang="en-US" altLang="zh-CN" sz="2000" dirty="0">
                    <a:solidFill>
                      <a:schemeClr val="tx1">
                        <a:lumMod val="85000"/>
                        <a:lumOff val="15000"/>
                      </a:schemeClr>
                    </a:solidFill>
                    <a:latin typeface="Times New Roman" panose="02020603050405020304" pitchFamily="18" charset="0"/>
                    <a:ea typeface="FZZhengHeiS-DB-GB" panose="02000000000000000000" pitchFamily="2" charset="0"/>
                    <a:cs typeface="Times New Roman" panose="02020603050405020304" pitchFamily="18" charset="0"/>
                  </a:rPr>
                  <a:t>exceeds a random threshold </a:t>
                </a:r>
                <a14:m>
                  <m:oMath xmlns:m="http://schemas.openxmlformats.org/officeDocument/2006/math">
                    <m:sSub>
                      <m:sSubPr>
                        <m:ctrlPr>
                          <a:rPr lang="en-US" altLang="zh-CN" sz="2000" b="0" i="1" smtClean="0">
                            <a:solidFill>
                              <a:schemeClr val="tx1">
                                <a:lumMod val="85000"/>
                                <a:lumOff val="15000"/>
                              </a:schemeClr>
                            </a:solidFill>
                            <a:latin typeface="Cambria Math" panose="02040503050406030204" pitchFamily="18" charset="0"/>
                            <a:ea typeface="FZZhengHeiS-DB-GB" panose="02000000000000000000" pitchFamily="2" charset="0"/>
                            <a:cs typeface="Times New Roman" panose="02020603050405020304" pitchFamily="18" charset="0"/>
                          </a:rPr>
                        </m:ctrlPr>
                      </m:sSubPr>
                      <m:e>
                        <m:r>
                          <a:rPr lang="en-US" altLang="zh-CN" sz="2000" b="0" i="1" smtClean="0">
                            <a:solidFill>
                              <a:schemeClr val="tx1">
                                <a:lumMod val="85000"/>
                                <a:lumOff val="15000"/>
                              </a:schemeClr>
                            </a:solidFill>
                            <a:latin typeface="Cambria Math" panose="02040503050406030204" pitchFamily="18" charset="0"/>
                            <a:ea typeface="FZZhengHeiS-DB-GB" panose="02000000000000000000" pitchFamily="2" charset="0"/>
                            <a:cs typeface="Times New Roman" panose="02020603050405020304" pitchFamily="18" charset="0"/>
                          </a:rPr>
                          <m:t>𝜃</m:t>
                        </m:r>
                      </m:e>
                      <m:sub>
                        <m:r>
                          <a:rPr lang="en-US" altLang="zh-CN" sz="2000" b="0" i="1" smtClean="0">
                            <a:solidFill>
                              <a:schemeClr val="tx1">
                                <a:lumMod val="85000"/>
                                <a:lumOff val="15000"/>
                              </a:schemeClr>
                            </a:solidFill>
                            <a:latin typeface="Cambria Math" panose="02040503050406030204" pitchFamily="18" charset="0"/>
                            <a:ea typeface="FZZhengHeiS-DB-GB" panose="02000000000000000000" pitchFamily="2" charset="0"/>
                            <a:cs typeface="Times New Roman" panose="02020603050405020304" pitchFamily="18" charset="0"/>
                          </a:rPr>
                          <m:t>𝑣</m:t>
                        </m:r>
                      </m:sub>
                    </m:sSub>
                  </m:oMath>
                </a14:m>
                <a:endParaRPr lang="zh-CN" altLang="en-US" sz="2000" b="1" dirty="0">
                  <a:solidFill>
                    <a:schemeClr val="tx1">
                      <a:lumMod val="85000"/>
                      <a:lumOff val="15000"/>
                    </a:schemeClr>
                  </a:solidFill>
                  <a:latin typeface="Times New Roman" panose="02020603050405020304" pitchFamily="18" charset="0"/>
                  <a:ea typeface="FZZhengHeiS-DB-GB" panose="02000000000000000000" pitchFamily="2" charset="0"/>
                  <a:cs typeface="Times New Roman" panose="02020603050405020304" pitchFamily="18" charset="0"/>
                </a:endParaRPr>
              </a:p>
            </p:txBody>
          </p:sp>
        </mc:Choice>
        <mc:Fallback xmlns="">
          <p:sp>
            <p:nvSpPr>
              <p:cNvPr id="53" name="文本框 52">
                <a:extLst>
                  <a:ext uri="{FF2B5EF4-FFF2-40B4-BE49-F238E27FC236}">
                    <a16:creationId xmlns:a16="http://schemas.microsoft.com/office/drawing/2014/main" id="{901E053F-0DF3-43FC-91E0-FB6C322BCB84}"/>
                  </a:ext>
                </a:extLst>
              </p:cNvPr>
              <p:cNvSpPr txBox="1">
                <a:spLocks noRot="1" noChangeAspect="1" noMove="1" noResize="1" noEditPoints="1" noAdjustHandles="1" noChangeArrowheads="1" noChangeShapeType="1" noTextEdit="1"/>
              </p:cNvSpPr>
              <p:nvPr/>
            </p:nvSpPr>
            <p:spPr>
              <a:xfrm>
                <a:off x="796413" y="1651637"/>
                <a:ext cx="4508302" cy="1938992"/>
              </a:xfrm>
              <a:prstGeom prst="rect">
                <a:avLst/>
              </a:prstGeom>
              <a:blipFill>
                <a:blip r:embed="rId12"/>
                <a:stretch>
                  <a:fillRect l="-1488" t="-1887" r="-1353" b="-4717"/>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257360605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矩形 14"/>
          <p:cNvSpPr/>
          <p:nvPr/>
        </p:nvSpPr>
        <p:spPr>
          <a:xfrm>
            <a:off x="6110536" y="2064773"/>
            <a:ext cx="5388077" cy="345112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6" name="直接连接符 5"/>
          <p:cNvCxnSpPr/>
          <p:nvPr/>
        </p:nvCxnSpPr>
        <p:spPr>
          <a:xfrm>
            <a:off x="796413" y="457203"/>
            <a:ext cx="0" cy="632244"/>
          </a:xfrm>
          <a:prstGeom prst="line">
            <a:avLst/>
          </a:prstGeom>
          <a:ln w="76200">
            <a:solidFill>
              <a:srgbClr val="1C4885"/>
            </a:solidFill>
          </a:ln>
        </p:spPr>
        <p:style>
          <a:lnRef idx="1">
            <a:schemeClr val="accent1"/>
          </a:lnRef>
          <a:fillRef idx="0">
            <a:schemeClr val="accent1"/>
          </a:fillRef>
          <a:effectRef idx="0">
            <a:schemeClr val="accent1"/>
          </a:effectRef>
          <a:fontRef idx="minor">
            <a:schemeClr val="tx1"/>
          </a:fontRef>
        </p:style>
      </p:cxnSp>
      <p:pic>
        <p:nvPicPr>
          <p:cNvPr id="7" name="图片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85985" y="332359"/>
            <a:ext cx="816082" cy="816080"/>
          </a:xfrm>
          <a:prstGeom prst="rect">
            <a:avLst/>
          </a:prstGeom>
        </p:spPr>
      </p:pic>
      <p:sp>
        <p:nvSpPr>
          <p:cNvPr id="8" name="矩形 7"/>
          <p:cNvSpPr/>
          <p:nvPr/>
        </p:nvSpPr>
        <p:spPr>
          <a:xfrm>
            <a:off x="707923" y="2064774"/>
            <a:ext cx="5388077" cy="3451123"/>
          </a:xfrm>
          <a:prstGeom prst="rect">
            <a:avLst/>
          </a:prstGeom>
          <a:solidFill>
            <a:srgbClr val="1C488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文本框 8"/>
          <p:cNvSpPr txBox="1"/>
          <p:nvPr/>
        </p:nvSpPr>
        <p:spPr>
          <a:xfrm>
            <a:off x="1224545" y="2417720"/>
            <a:ext cx="3948703" cy="461665"/>
          </a:xfrm>
          <a:prstGeom prst="rect">
            <a:avLst/>
          </a:prstGeom>
          <a:noFill/>
        </p:spPr>
        <p:txBody>
          <a:bodyPr wrap="square" rtlCol="0">
            <a:spAutoFit/>
          </a:bodyPr>
          <a:lstStyle/>
          <a:p>
            <a:r>
              <a:rPr lang="en-US" altLang="zh-CN" sz="2400" dirty="0">
                <a:solidFill>
                  <a:schemeClr val="bg1"/>
                </a:solidFill>
                <a:latin typeface="Times New Roman" panose="02020603050405020304" pitchFamily="18" charset="0"/>
                <a:ea typeface="FZZhengHeiS-DB-GB" panose="02000000000000000000" pitchFamily="2" charset="0"/>
                <a:cs typeface="Times New Roman" panose="02020603050405020304" pitchFamily="18" charset="0"/>
              </a:rPr>
              <a:t>Missing Edges (Discrete)</a:t>
            </a:r>
            <a:endParaRPr lang="zh-CN" altLang="en-US" sz="2400" dirty="0">
              <a:solidFill>
                <a:schemeClr val="bg1"/>
              </a:solidFill>
              <a:latin typeface="Times New Roman" panose="02020603050405020304" pitchFamily="18" charset="0"/>
              <a:ea typeface="FZZhengHeiS-DB-GB" panose="02000000000000000000" pitchFamily="2" charset="0"/>
              <a:cs typeface="Times New Roman" panose="02020603050405020304" pitchFamily="18" charset="0"/>
            </a:endParaRPr>
          </a:p>
        </p:txBody>
      </p:sp>
      <p:cxnSp>
        <p:nvCxnSpPr>
          <p:cNvPr id="10" name="直接连接符 9"/>
          <p:cNvCxnSpPr/>
          <p:nvPr/>
        </p:nvCxnSpPr>
        <p:spPr>
          <a:xfrm>
            <a:off x="1362333" y="3112251"/>
            <a:ext cx="616308"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文本框 10"/>
          <p:cNvSpPr txBox="1"/>
          <p:nvPr/>
        </p:nvSpPr>
        <p:spPr>
          <a:xfrm>
            <a:off x="1219415" y="3314298"/>
            <a:ext cx="4247107" cy="1200329"/>
          </a:xfrm>
          <a:prstGeom prst="rect">
            <a:avLst/>
          </a:prstGeom>
          <a:noFill/>
        </p:spPr>
        <p:txBody>
          <a:bodyPr wrap="square" rtlCol="0">
            <a:spAutoFit/>
          </a:bodyPr>
          <a:lstStyle/>
          <a:p>
            <a:r>
              <a:rPr lang="en-US" altLang="zh-CN" sz="2400" dirty="0">
                <a:solidFill>
                  <a:schemeClr val="bg1"/>
                </a:solidFill>
                <a:latin typeface="Times New Roman" panose="02020603050405020304" pitchFamily="18" charset="0"/>
                <a:ea typeface="FZZhengHeiS-DB-GB" panose="02000000000000000000" pitchFamily="2" charset="0"/>
                <a:cs typeface="Times New Roman" panose="02020603050405020304" pitchFamily="18" charset="0"/>
              </a:rPr>
              <a:t>Two users register an edge (e.g. friendship relation) in the system, but do not contact each other.</a:t>
            </a:r>
            <a:endParaRPr lang="zh-CN" altLang="en-US" sz="2400" dirty="0">
              <a:solidFill>
                <a:schemeClr val="bg1"/>
              </a:solidFill>
              <a:latin typeface="Times New Roman" panose="02020603050405020304" pitchFamily="18" charset="0"/>
              <a:ea typeface="FZZhengHeiS-DB-GB" panose="02000000000000000000" pitchFamily="2" charset="0"/>
              <a:cs typeface="Times New Roman" panose="02020603050405020304" pitchFamily="18" charset="0"/>
            </a:endParaRPr>
          </a:p>
        </p:txBody>
      </p:sp>
      <p:sp>
        <p:nvSpPr>
          <p:cNvPr id="12" name="文本框 11"/>
          <p:cNvSpPr txBox="1"/>
          <p:nvPr/>
        </p:nvSpPr>
        <p:spPr>
          <a:xfrm>
            <a:off x="6755541" y="2417720"/>
            <a:ext cx="4211914" cy="461665"/>
          </a:xfrm>
          <a:prstGeom prst="rect">
            <a:avLst/>
          </a:prstGeom>
          <a:noFill/>
        </p:spPr>
        <p:txBody>
          <a:bodyPr wrap="square" rtlCol="0">
            <a:spAutoFit/>
          </a:bodyPr>
          <a:lstStyle/>
          <a:p>
            <a:r>
              <a:rPr lang="en-US" altLang="zh-CN" sz="2400" dirty="0">
                <a:solidFill>
                  <a:schemeClr val="tx1">
                    <a:lumMod val="75000"/>
                    <a:lumOff val="25000"/>
                  </a:schemeClr>
                </a:solidFill>
                <a:latin typeface="Times New Roman" panose="02020603050405020304" pitchFamily="18" charset="0"/>
                <a:ea typeface="Tahoma" panose="020B0604030504040204" pitchFamily="34" charset="0"/>
                <a:cs typeface="Times New Roman" panose="02020603050405020304" pitchFamily="18" charset="0"/>
              </a:rPr>
              <a:t>Wrong Edge Values (Continuous)</a:t>
            </a:r>
            <a:endParaRPr lang="zh-CN" altLang="en-US" sz="2400" dirty="0">
              <a:solidFill>
                <a:schemeClr val="tx1">
                  <a:lumMod val="75000"/>
                  <a:lumOff val="25000"/>
                </a:schemeClr>
              </a:solidFill>
              <a:latin typeface="Times New Roman" panose="02020603050405020304" pitchFamily="18" charset="0"/>
              <a:ea typeface="FZZhengHeiS-DB-GB" panose="02000000000000000000" pitchFamily="2" charset="0"/>
              <a:cs typeface="Times New Roman" panose="02020603050405020304" pitchFamily="18" charset="0"/>
            </a:endParaRPr>
          </a:p>
        </p:txBody>
      </p:sp>
      <p:cxnSp>
        <p:nvCxnSpPr>
          <p:cNvPr id="13" name="直接连接符 12"/>
          <p:cNvCxnSpPr/>
          <p:nvPr/>
        </p:nvCxnSpPr>
        <p:spPr>
          <a:xfrm>
            <a:off x="6893328" y="3112251"/>
            <a:ext cx="616308" cy="0"/>
          </a:xfrm>
          <a:prstGeom prst="line">
            <a:avLst/>
          </a:prstGeom>
          <a:ln w="254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14" name="文本框 13"/>
          <p:cNvSpPr txBox="1"/>
          <p:nvPr/>
        </p:nvSpPr>
        <p:spPr>
          <a:xfrm>
            <a:off x="6750410" y="3314298"/>
            <a:ext cx="4416700" cy="2308324"/>
          </a:xfrm>
          <a:prstGeom prst="rect">
            <a:avLst/>
          </a:prstGeom>
          <a:noFill/>
        </p:spPr>
        <p:txBody>
          <a:bodyPr wrap="square" rtlCol="0">
            <a:spAutoFit/>
          </a:bodyPr>
          <a:lstStyle/>
          <a:p>
            <a:r>
              <a:rPr lang="en-US" altLang="zh-CN" sz="2400" dirty="0">
                <a:solidFill>
                  <a:schemeClr val="tx1">
                    <a:lumMod val="75000"/>
                    <a:lumOff val="25000"/>
                  </a:schemeClr>
                </a:solidFill>
                <a:latin typeface="Times New Roman" panose="02020603050405020304" pitchFamily="18" charset="0"/>
                <a:ea typeface="FZZhengHeiS-DB-GB" panose="02000000000000000000" pitchFamily="2" charset="0"/>
                <a:cs typeface="Times New Roman" panose="02020603050405020304" pitchFamily="18" charset="0"/>
              </a:rPr>
              <a:t>Edge value of the real social network is assumed to follow Gaussian distribution, with expectation as the estimated value.</a:t>
            </a:r>
            <a:endParaRPr lang="zh-CN" altLang="en-US" sz="2400" dirty="0">
              <a:solidFill>
                <a:schemeClr val="tx1">
                  <a:lumMod val="75000"/>
                  <a:lumOff val="25000"/>
                </a:schemeClr>
              </a:solidFill>
              <a:latin typeface="Times New Roman" panose="02020603050405020304" pitchFamily="18" charset="0"/>
              <a:ea typeface="FZZhengHeiS-DB-GB" panose="02000000000000000000" pitchFamily="2" charset="0"/>
              <a:cs typeface="Times New Roman" panose="02020603050405020304" pitchFamily="18" charset="0"/>
            </a:endParaRPr>
          </a:p>
          <a:p>
            <a:endParaRPr lang="zh-CN" altLang="en-US" sz="2400" dirty="0">
              <a:solidFill>
                <a:schemeClr val="tx1">
                  <a:lumMod val="75000"/>
                  <a:lumOff val="25000"/>
                </a:schemeClr>
              </a:solidFill>
              <a:latin typeface="Times New Roman" panose="02020603050405020304" pitchFamily="18" charset="0"/>
              <a:ea typeface="FZZhengHeiS-DB-GB" panose="02000000000000000000" pitchFamily="2" charset="0"/>
              <a:cs typeface="Times New Roman" panose="02020603050405020304" pitchFamily="18" charset="0"/>
            </a:endParaRPr>
          </a:p>
          <a:p>
            <a:endParaRPr lang="zh-CN" altLang="en-US" sz="2400" dirty="0">
              <a:solidFill>
                <a:schemeClr val="tx1">
                  <a:lumMod val="75000"/>
                  <a:lumOff val="25000"/>
                </a:schemeClr>
              </a:solidFill>
              <a:latin typeface="Times New Roman" panose="02020603050405020304" pitchFamily="18" charset="0"/>
              <a:ea typeface="FZZhengHeiS-DB-GB" panose="02000000000000000000" pitchFamily="2" charset="0"/>
              <a:cs typeface="Times New Roman" panose="02020603050405020304" pitchFamily="18" charset="0"/>
            </a:endParaRPr>
          </a:p>
        </p:txBody>
      </p:sp>
      <p:sp>
        <p:nvSpPr>
          <p:cNvPr id="18" name="文本框 17">
            <a:extLst>
              <a:ext uri="{FF2B5EF4-FFF2-40B4-BE49-F238E27FC236}">
                <a16:creationId xmlns:a16="http://schemas.microsoft.com/office/drawing/2014/main" id="{6E42CB51-97C2-470F-8D93-FE0080B180FD}"/>
              </a:ext>
            </a:extLst>
          </p:cNvPr>
          <p:cNvSpPr txBox="1"/>
          <p:nvPr/>
        </p:nvSpPr>
        <p:spPr>
          <a:xfrm>
            <a:off x="891541" y="478789"/>
            <a:ext cx="3670575" cy="523220"/>
          </a:xfrm>
          <a:prstGeom prst="rect">
            <a:avLst/>
          </a:prstGeom>
          <a:noFill/>
        </p:spPr>
        <p:txBody>
          <a:bodyPr wrap="square" rtlCol="0">
            <a:spAutoFit/>
          </a:bodyPr>
          <a:lstStyle/>
          <a:p>
            <a:r>
              <a:rPr lang="en-US" altLang="zh-CN" sz="2800" b="1" dirty="0">
                <a:solidFill>
                  <a:schemeClr val="tx1">
                    <a:lumMod val="85000"/>
                    <a:lumOff val="15000"/>
                  </a:schemeClr>
                </a:solidFill>
                <a:latin typeface="Times New Roman" panose="02020603050405020304" pitchFamily="18" charset="0"/>
                <a:ea typeface="FZZhengHeiS-DB-GB" panose="02000000000000000000" pitchFamily="2" charset="0"/>
                <a:cs typeface="Times New Roman" panose="02020603050405020304" pitchFamily="18" charset="0"/>
              </a:rPr>
              <a:t>Edge Uncertainty</a:t>
            </a:r>
            <a:endParaRPr lang="zh-CN" altLang="en-US" sz="2800" b="1" dirty="0">
              <a:solidFill>
                <a:schemeClr val="tx1">
                  <a:lumMod val="85000"/>
                  <a:lumOff val="15000"/>
                </a:schemeClr>
              </a:solidFill>
              <a:latin typeface="Times New Roman" panose="02020603050405020304" pitchFamily="18" charset="0"/>
              <a:ea typeface="FZZhengHeiS-DB-GB" panose="02000000000000000000" pitchFamily="2" charset="0"/>
              <a:cs typeface="Times New Roman" panose="02020603050405020304" pitchFamily="18" charset="0"/>
            </a:endParaRPr>
          </a:p>
        </p:txBody>
      </p:sp>
    </p:spTree>
    <p:extLst>
      <p:ext uri="{BB962C8B-B14F-4D97-AF65-F5344CB8AC3E}">
        <p14:creationId xmlns:p14="http://schemas.microsoft.com/office/powerpoint/2010/main" val="390358875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直接连接符 5"/>
          <p:cNvCxnSpPr/>
          <p:nvPr/>
        </p:nvCxnSpPr>
        <p:spPr>
          <a:xfrm>
            <a:off x="796413" y="457203"/>
            <a:ext cx="0" cy="632244"/>
          </a:xfrm>
          <a:prstGeom prst="line">
            <a:avLst/>
          </a:prstGeom>
          <a:ln w="76200">
            <a:solidFill>
              <a:srgbClr val="1C4885"/>
            </a:solidFill>
          </a:ln>
        </p:spPr>
        <p:style>
          <a:lnRef idx="1">
            <a:schemeClr val="accent1"/>
          </a:lnRef>
          <a:fillRef idx="0">
            <a:schemeClr val="accent1"/>
          </a:fillRef>
          <a:effectRef idx="0">
            <a:schemeClr val="accent1"/>
          </a:effectRef>
          <a:fontRef idx="minor">
            <a:schemeClr val="tx1"/>
          </a:fontRef>
        </p:style>
      </p:cxnSp>
      <p:pic>
        <p:nvPicPr>
          <p:cNvPr id="7" name="图片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85985" y="332359"/>
            <a:ext cx="816082" cy="816080"/>
          </a:xfrm>
          <a:prstGeom prst="rect">
            <a:avLst/>
          </a:prstGeom>
        </p:spPr>
      </p:pic>
      <p:sp>
        <p:nvSpPr>
          <p:cNvPr id="8" name="任意多边形 7"/>
          <p:cNvSpPr/>
          <p:nvPr/>
        </p:nvSpPr>
        <p:spPr>
          <a:xfrm>
            <a:off x="1028645" y="1311257"/>
            <a:ext cx="2520733" cy="2445011"/>
          </a:xfrm>
          <a:custGeom>
            <a:avLst/>
            <a:gdLst>
              <a:gd name="connsiteX0" fmla="*/ 1270000 w 2520733"/>
              <a:gd name="connsiteY0" fmla="*/ 0 h 2445011"/>
              <a:gd name="connsiteX1" fmla="*/ 2514198 w 2520733"/>
              <a:gd name="connsiteY1" fmla="*/ 1014051 h 2445011"/>
              <a:gd name="connsiteX2" fmla="*/ 2520733 w 2520733"/>
              <a:gd name="connsiteY2" fmla="*/ 1056868 h 2445011"/>
              <a:gd name="connsiteX3" fmla="*/ 2483803 w 2520733"/>
              <a:gd name="connsiteY3" fmla="*/ 1090431 h 2445011"/>
              <a:gd name="connsiteX4" fmla="*/ 2111829 w 2520733"/>
              <a:gd name="connsiteY4" fmla="*/ 1988457 h 2445011"/>
              <a:gd name="connsiteX5" fmla="*/ 2118386 w 2520733"/>
              <a:gd name="connsiteY5" fmla="*/ 2118307 h 2445011"/>
              <a:gd name="connsiteX6" fmla="*/ 2131096 w 2520733"/>
              <a:gd name="connsiteY6" fmla="*/ 2201890 h 2445011"/>
              <a:gd name="connsiteX7" fmla="*/ 2097177 w 2520733"/>
              <a:gd name="connsiteY7" fmla="*/ 2232418 h 2445011"/>
              <a:gd name="connsiteX8" fmla="*/ 1874293 w 2520733"/>
              <a:gd name="connsiteY8" fmla="*/ 2163231 h 2445011"/>
              <a:gd name="connsiteX9" fmla="*/ 1618343 w 2520733"/>
              <a:gd name="connsiteY9" fmla="*/ 2137429 h 2445011"/>
              <a:gd name="connsiteX10" fmla="*/ 810505 w 2520733"/>
              <a:gd name="connsiteY10" fmla="*/ 2427435 h 2445011"/>
              <a:gd name="connsiteX11" fmla="*/ 791167 w 2520733"/>
              <a:gd name="connsiteY11" fmla="*/ 2445011 h 2445011"/>
              <a:gd name="connsiteX12" fmla="*/ 775659 w 2520733"/>
              <a:gd name="connsiteY12" fmla="*/ 2440197 h 2445011"/>
              <a:gd name="connsiteX13" fmla="*/ 0 w 2520733"/>
              <a:gd name="connsiteY13" fmla="*/ 1270000 h 2445011"/>
              <a:gd name="connsiteX14" fmla="*/ 1270000 w 2520733"/>
              <a:gd name="connsiteY14" fmla="*/ 0 h 24450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520733" h="2445011">
                <a:moveTo>
                  <a:pt x="1270000" y="0"/>
                </a:moveTo>
                <a:cubicBezTo>
                  <a:pt x="1883727" y="0"/>
                  <a:pt x="2395776" y="435333"/>
                  <a:pt x="2514198" y="1014051"/>
                </a:cubicBezTo>
                <a:lnTo>
                  <a:pt x="2520733" y="1056868"/>
                </a:lnTo>
                <a:lnTo>
                  <a:pt x="2483803" y="1090431"/>
                </a:lnTo>
                <a:cubicBezTo>
                  <a:pt x="2253979" y="1320256"/>
                  <a:pt x="2111829" y="1637756"/>
                  <a:pt x="2111829" y="1988457"/>
                </a:cubicBezTo>
                <a:cubicBezTo>
                  <a:pt x="2111829" y="2032295"/>
                  <a:pt x="2114050" y="2075614"/>
                  <a:pt x="2118386" y="2118307"/>
                </a:cubicBezTo>
                <a:lnTo>
                  <a:pt x="2131096" y="2201890"/>
                </a:lnTo>
                <a:lnTo>
                  <a:pt x="2097177" y="2232418"/>
                </a:lnTo>
                <a:lnTo>
                  <a:pt x="1874293" y="2163231"/>
                </a:lnTo>
                <a:cubicBezTo>
                  <a:pt x="1791619" y="2146314"/>
                  <a:pt x="1706018" y="2137429"/>
                  <a:pt x="1618343" y="2137429"/>
                </a:cubicBezTo>
                <a:cubicBezTo>
                  <a:pt x="1311480" y="2137429"/>
                  <a:pt x="1030036" y="2246262"/>
                  <a:pt x="810505" y="2427435"/>
                </a:cubicBezTo>
                <a:lnTo>
                  <a:pt x="791167" y="2445011"/>
                </a:lnTo>
                <a:lnTo>
                  <a:pt x="775659" y="2440197"/>
                </a:lnTo>
                <a:cubicBezTo>
                  <a:pt x="319837" y="2247401"/>
                  <a:pt x="0" y="1796052"/>
                  <a:pt x="0" y="1270000"/>
                </a:cubicBezTo>
                <a:cubicBezTo>
                  <a:pt x="0" y="568598"/>
                  <a:pt x="568598" y="0"/>
                  <a:pt x="1270000" y="0"/>
                </a:cubicBezTo>
                <a:close/>
              </a:path>
            </a:pathLst>
          </a:custGeom>
          <a:solidFill>
            <a:schemeClr val="bg1">
              <a:lumMod val="95000"/>
              <a:alpha val="80000"/>
            </a:schemeClr>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1600"/>
          </a:p>
        </p:txBody>
      </p:sp>
      <p:sp>
        <p:nvSpPr>
          <p:cNvPr id="9" name="任意多边形 8"/>
          <p:cNvSpPr/>
          <p:nvPr/>
        </p:nvSpPr>
        <p:spPr>
          <a:xfrm>
            <a:off x="1350465" y="3487574"/>
            <a:ext cx="2540000" cy="2540000"/>
          </a:xfrm>
          <a:custGeom>
            <a:avLst/>
            <a:gdLst>
              <a:gd name="connsiteX0" fmla="*/ 1270000 w 2540000"/>
              <a:gd name="connsiteY0" fmla="*/ 0 h 2540000"/>
              <a:gd name="connsiteX1" fmla="*/ 1764342 w 2540000"/>
              <a:gd name="connsiteY1" fmla="*/ 99803 h 2540000"/>
              <a:gd name="connsiteX2" fmla="*/ 1790709 w 2540000"/>
              <a:gd name="connsiteY2" fmla="*/ 112505 h 2540000"/>
              <a:gd name="connsiteX3" fmla="*/ 1820583 w 2540000"/>
              <a:gd name="connsiteY3" fmla="*/ 228687 h 2540000"/>
              <a:gd name="connsiteX4" fmla="*/ 2428128 w 2540000"/>
              <a:gd name="connsiteY4" fmla="*/ 967746 h 2540000"/>
              <a:gd name="connsiteX5" fmla="*/ 2512777 w 2540000"/>
              <a:gd name="connsiteY5" fmla="*/ 1008523 h 2540000"/>
              <a:gd name="connsiteX6" fmla="*/ 2514198 w 2540000"/>
              <a:gd name="connsiteY6" fmla="*/ 1014051 h 2540000"/>
              <a:gd name="connsiteX7" fmla="*/ 2540000 w 2540000"/>
              <a:gd name="connsiteY7" fmla="*/ 1270000 h 2540000"/>
              <a:gd name="connsiteX8" fmla="*/ 1270000 w 2540000"/>
              <a:gd name="connsiteY8" fmla="*/ 2540000 h 2540000"/>
              <a:gd name="connsiteX9" fmla="*/ 0 w 2540000"/>
              <a:gd name="connsiteY9" fmla="*/ 1270000 h 2540000"/>
              <a:gd name="connsiteX10" fmla="*/ 1270000 w 2540000"/>
              <a:gd name="connsiteY10" fmla="*/ 0 h 254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540000" h="2540000">
                <a:moveTo>
                  <a:pt x="1270000" y="0"/>
                </a:moveTo>
                <a:cubicBezTo>
                  <a:pt x="1445351" y="0"/>
                  <a:pt x="1612401" y="35538"/>
                  <a:pt x="1764342" y="99803"/>
                </a:cubicBezTo>
                <a:lnTo>
                  <a:pt x="1790709" y="112505"/>
                </a:lnTo>
                <a:lnTo>
                  <a:pt x="1820583" y="228687"/>
                </a:lnTo>
                <a:cubicBezTo>
                  <a:pt x="1919534" y="546827"/>
                  <a:pt x="2140208" y="811338"/>
                  <a:pt x="2428128" y="967746"/>
                </a:cubicBezTo>
                <a:lnTo>
                  <a:pt x="2512777" y="1008523"/>
                </a:lnTo>
                <a:lnTo>
                  <a:pt x="2514198" y="1014051"/>
                </a:lnTo>
                <a:cubicBezTo>
                  <a:pt x="2531116" y="1096725"/>
                  <a:pt x="2540000" y="1182325"/>
                  <a:pt x="2540000" y="1270000"/>
                </a:cubicBezTo>
                <a:cubicBezTo>
                  <a:pt x="2540000" y="1971402"/>
                  <a:pt x="1971402" y="2540000"/>
                  <a:pt x="1270000" y="2540000"/>
                </a:cubicBezTo>
                <a:cubicBezTo>
                  <a:pt x="568598" y="2540000"/>
                  <a:pt x="0" y="1971402"/>
                  <a:pt x="0" y="1270000"/>
                </a:cubicBezTo>
                <a:cubicBezTo>
                  <a:pt x="0" y="568598"/>
                  <a:pt x="568598" y="0"/>
                  <a:pt x="1270000" y="0"/>
                </a:cubicBezTo>
                <a:close/>
              </a:path>
            </a:pathLst>
          </a:custGeom>
          <a:solidFill>
            <a:schemeClr val="tx1">
              <a:lumMod val="75000"/>
              <a:lumOff val="25000"/>
              <a:alpha val="80000"/>
            </a:schemeClr>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1600"/>
          </a:p>
        </p:txBody>
      </p:sp>
      <p:sp>
        <p:nvSpPr>
          <p:cNvPr id="10" name="椭圆 9"/>
          <p:cNvSpPr/>
          <p:nvPr/>
        </p:nvSpPr>
        <p:spPr>
          <a:xfrm>
            <a:off x="3121207" y="2068602"/>
            <a:ext cx="2540000" cy="2540000"/>
          </a:xfrm>
          <a:prstGeom prst="ellipse">
            <a:avLst/>
          </a:prstGeom>
          <a:solidFill>
            <a:srgbClr val="1C4885">
              <a:alpha val="90000"/>
            </a:srgbClr>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p>
        </p:txBody>
      </p:sp>
      <p:sp>
        <p:nvSpPr>
          <p:cNvPr id="12" name="文本框 11"/>
          <p:cNvSpPr txBox="1"/>
          <p:nvPr/>
        </p:nvSpPr>
        <p:spPr>
          <a:xfrm>
            <a:off x="994758" y="2174356"/>
            <a:ext cx="2358753" cy="707886"/>
          </a:xfrm>
          <a:prstGeom prst="rect">
            <a:avLst/>
          </a:prstGeom>
          <a:noFill/>
        </p:spPr>
        <p:txBody>
          <a:bodyPr wrap="square" rtlCol="0">
            <a:spAutoFit/>
          </a:bodyPr>
          <a:lstStyle/>
          <a:p>
            <a:pPr algn="ctr"/>
            <a:r>
              <a:rPr lang="en-US" altLang="zh-CN" sz="2000" b="1" dirty="0">
                <a:solidFill>
                  <a:schemeClr val="tx1">
                    <a:lumMod val="85000"/>
                    <a:lumOff val="15000"/>
                  </a:schemeClr>
                </a:solidFill>
                <a:latin typeface="Times New Roman" panose="02020603050405020304" pitchFamily="18" charset="0"/>
                <a:ea typeface="FZZhengHeiS-DB-GB" panose="02000000000000000000" pitchFamily="2" charset="0"/>
                <a:cs typeface="Times New Roman" panose="02020603050405020304" pitchFamily="18" charset="0"/>
              </a:rPr>
              <a:t>Discrete Case:</a:t>
            </a:r>
          </a:p>
          <a:p>
            <a:pPr algn="ctr"/>
            <a:r>
              <a:rPr lang="en-US" altLang="zh-CN" sz="2000" b="1" dirty="0">
                <a:solidFill>
                  <a:schemeClr val="tx1">
                    <a:lumMod val="85000"/>
                    <a:lumOff val="15000"/>
                  </a:schemeClr>
                </a:solidFill>
                <a:latin typeface="Times New Roman" panose="02020603050405020304" pitchFamily="18" charset="0"/>
                <a:ea typeface="FZZhengHeiS-DB-GB" panose="02000000000000000000" pitchFamily="2" charset="0"/>
                <a:cs typeface="Times New Roman" panose="02020603050405020304" pitchFamily="18" charset="0"/>
              </a:rPr>
              <a:t>Greedy Algorithm</a:t>
            </a:r>
            <a:endParaRPr lang="zh-CN" altLang="en-US" sz="2000" b="1" dirty="0">
              <a:solidFill>
                <a:schemeClr val="tx1">
                  <a:lumMod val="85000"/>
                  <a:lumOff val="15000"/>
                </a:schemeClr>
              </a:solidFill>
              <a:latin typeface="Times New Roman" panose="02020603050405020304" pitchFamily="18" charset="0"/>
              <a:ea typeface="FZZhengHeiS-DB-GB" panose="02000000000000000000" pitchFamily="2" charset="0"/>
              <a:cs typeface="Times New Roman" panose="02020603050405020304" pitchFamily="18" charset="0"/>
            </a:endParaRPr>
          </a:p>
        </p:txBody>
      </p:sp>
      <p:sp>
        <p:nvSpPr>
          <p:cNvPr id="15" name="文本框 14"/>
          <p:cNvSpPr txBox="1"/>
          <p:nvPr/>
        </p:nvSpPr>
        <p:spPr>
          <a:xfrm>
            <a:off x="1507945" y="4321839"/>
            <a:ext cx="2225040" cy="1015663"/>
          </a:xfrm>
          <a:prstGeom prst="rect">
            <a:avLst/>
          </a:prstGeom>
          <a:noFill/>
        </p:spPr>
        <p:txBody>
          <a:bodyPr wrap="square" rtlCol="0">
            <a:spAutoFit/>
          </a:bodyPr>
          <a:lstStyle/>
          <a:p>
            <a:pPr algn="ctr"/>
            <a:r>
              <a:rPr lang="en-US" altLang="zh-CN" sz="2000" b="1" dirty="0">
                <a:solidFill>
                  <a:schemeClr val="bg1"/>
                </a:solidFill>
                <a:latin typeface="Times New Roman" panose="02020603050405020304" pitchFamily="18" charset="0"/>
                <a:ea typeface="FZZhengHeiS-DB-GB" panose="02000000000000000000" pitchFamily="2" charset="0"/>
                <a:cs typeface="Times New Roman" panose="02020603050405020304" pitchFamily="18" charset="0"/>
              </a:rPr>
              <a:t>Experiments:</a:t>
            </a:r>
          </a:p>
          <a:p>
            <a:pPr algn="ctr"/>
            <a:r>
              <a:rPr lang="en-US" altLang="zh-CN" sz="2000" b="1" dirty="0">
                <a:solidFill>
                  <a:schemeClr val="bg1"/>
                </a:solidFill>
                <a:latin typeface="Times New Roman" panose="02020603050405020304" pitchFamily="18" charset="0"/>
                <a:ea typeface="FZZhengHeiS-DB-GB" panose="02000000000000000000" pitchFamily="2" charset="0"/>
                <a:cs typeface="Times New Roman" panose="02020603050405020304" pitchFamily="18" charset="0"/>
              </a:rPr>
              <a:t>Algorithm Implementation</a:t>
            </a:r>
            <a:endParaRPr lang="zh-CN" altLang="en-US" sz="2000" b="1" dirty="0">
              <a:solidFill>
                <a:schemeClr val="bg1"/>
              </a:solidFill>
              <a:latin typeface="Times New Roman" panose="02020603050405020304" pitchFamily="18" charset="0"/>
              <a:ea typeface="FZZhengHeiS-DB-GB" panose="02000000000000000000" pitchFamily="2" charset="0"/>
              <a:cs typeface="Times New Roman" panose="02020603050405020304" pitchFamily="18" charset="0"/>
            </a:endParaRPr>
          </a:p>
        </p:txBody>
      </p:sp>
      <p:sp>
        <p:nvSpPr>
          <p:cNvPr id="18" name="文本框 17"/>
          <p:cNvSpPr txBox="1"/>
          <p:nvPr/>
        </p:nvSpPr>
        <p:spPr>
          <a:xfrm>
            <a:off x="3362462" y="2830770"/>
            <a:ext cx="2116159" cy="1015663"/>
          </a:xfrm>
          <a:prstGeom prst="rect">
            <a:avLst/>
          </a:prstGeom>
          <a:noFill/>
        </p:spPr>
        <p:txBody>
          <a:bodyPr wrap="square" rtlCol="0">
            <a:spAutoFit/>
          </a:bodyPr>
          <a:lstStyle/>
          <a:p>
            <a:pPr algn="ctr"/>
            <a:r>
              <a:rPr lang="en-US" altLang="zh-CN" sz="2000" b="1" dirty="0">
                <a:solidFill>
                  <a:schemeClr val="bg1"/>
                </a:solidFill>
                <a:latin typeface="Times New Roman" panose="02020603050405020304" pitchFamily="18" charset="0"/>
                <a:ea typeface="FZZhengHeiS-DB-GB" panose="02000000000000000000" pitchFamily="2" charset="0"/>
                <a:cs typeface="Times New Roman" panose="02020603050405020304" pitchFamily="18" charset="0"/>
              </a:rPr>
              <a:t>Continuous Case:</a:t>
            </a:r>
          </a:p>
          <a:p>
            <a:pPr algn="ctr"/>
            <a:r>
              <a:rPr lang="en-US" altLang="zh-CN" sz="2000" b="1" dirty="0">
                <a:solidFill>
                  <a:schemeClr val="bg1"/>
                </a:solidFill>
                <a:latin typeface="Times New Roman" panose="02020603050405020304" pitchFamily="18" charset="0"/>
                <a:ea typeface="FZZhengHeiS-DB-GB" panose="02000000000000000000" pitchFamily="2" charset="0"/>
                <a:cs typeface="Times New Roman" panose="02020603050405020304" pitchFamily="18" charset="0"/>
              </a:rPr>
              <a:t>Stochastic Gradient Descent</a:t>
            </a:r>
            <a:endParaRPr lang="zh-CN" altLang="en-US" sz="2000" b="1" dirty="0">
              <a:solidFill>
                <a:schemeClr val="bg1"/>
              </a:solidFill>
              <a:latin typeface="Times New Roman" panose="02020603050405020304" pitchFamily="18" charset="0"/>
              <a:ea typeface="FZZhengHeiS-DB-GB" panose="02000000000000000000" pitchFamily="2" charset="0"/>
              <a:cs typeface="Times New Roman" panose="02020603050405020304" pitchFamily="18" charset="0"/>
            </a:endParaRPr>
          </a:p>
        </p:txBody>
      </p:sp>
      <p:sp>
        <p:nvSpPr>
          <p:cNvPr id="20" name="文本框 19"/>
          <p:cNvSpPr txBox="1"/>
          <p:nvPr/>
        </p:nvSpPr>
        <p:spPr>
          <a:xfrm>
            <a:off x="6469426" y="2203780"/>
            <a:ext cx="4375039" cy="1323439"/>
          </a:xfrm>
          <a:prstGeom prst="rect">
            <a:avLst/>
          </a:prstGeom>
          <a:noFill/>
        </p:spPr>
        <p:txBody>
          <a:bodyPr wrap="square" rtlCol="0">
            <a:spAutoFit/>
          </a:bodyPr>
          <a:lstStyle/>
          <a:p>
            <a:pPr marL="285750" indent="-285750" algn="just">
              <a:buFont typeface="Arial" panose="020B0604020202020204" pitchFamily="34" charset="0"/>
              <a:buChar char="•"/>
            </a:pPr>
            <a:r>
              <a:rPr lang="en-US" altLang="zh-CN" sz="2000" dirty="0">
                <a:solidFill>
                  <a:schemeClr val="tx1">
                    <a:lumMod val="75000"/>
                    <a:lumOff val="25000"/>
                  </a:schemeClr>
                </a:solidFill>
                <a:latin typeface="Times New Roman" panose="02020603050405020304" pitchFamily="18" charset="0"/>
                <a:ea typeface="FZZhengHeiS-DB-GB" panose="02000000000000000000" pitchFamily="2" charset="0"/>
                <a:cs typeface="Times New Roman" panose="02020603050405020304" pitchFamily="18" charset="0"/>
              </a:rPr>
              <a:t>NP-hard under DLT and IC</a:t>
            </a:r>
          </a:p>
          <a:p>
            <a:pPr marL="285750" indent="-285750" algn="just">
              <a:buFont typeface="Arial" panose="020B0604020202020204" pitchFamily="34" charset="0"/>
              <a:buChar char="•"/>
            </a:pPr>
            <a:r>
              <a:rPr lang="en-US" altLang="zh-CN" sz="2000" dirty="0">
                <a:solidFill>
                  <a:schemeClr val="tx1">
                    <a:lumMod val="75000"/>
                    <a:lumOff val="25000"/>
                  </a:schemeClr>
                </a:solidFill>
                <a:latin typeface="Times New Roman" panose="02020603050405020304" pitchFamily="18" charset="0"/>
                <a:ea typeface="FZZhengHeiS-DB-GB" panose="02000000000000000000" pitchFamily="2" charset="0"/>
                <a:cs typeface="Times New Roman" panose="02020603050405020304" pitchFamily="18" charset="0"/>
              </a:rPr>
              <a:t>Inapproximable under IC</a:t>
            </a:r>
          </a:p>
          <a:p>
            <a:pPr marL="285750" indent="-285750" algn="just">
              <a:buFont typeface="Arial" panose="020B0604020202020204" pitchFamily="34" charset="0"/>
              <a:buChar char="•"/>
            </a:pPr>
            <a:r>
              <a:rPr lang="en-US" altLang="zh-CN" sz="2000" dirty="0">
                <a:solidFill>
                  <a:schemeClr val="tx1">
                    <a:lumMod val="75000"/>
                    <a:lumOff val="25000"/>
                  </a:schemeClr>
                </a:solidFill>
                <a:latin typeface="Times New Roman" panose="02020603050405020304" pitchFamily="18" charset="0"/>
                <a:ea typeface="FZZhengHeiS-DB-GB" panose="02000000000000000000" pitchFamily="2" charset="0"/>
                <a:cs typeface="Times New Roman" panose="02020603050405020304" pitchFamily="18" charset="0"/>
              </a:rPr>
              <a:t>Submodular under LT, non-submodular under DLT and IC</a:t>
            </a:r>
            <a:endParaRPr lang="zh-CN" altLang="en-US" sz="2000" dirty="0">
              <a:solidFill>
                <a:schemeClr val="tx1">
                  <a:lumMod val="75000"/>
                  <a:lumOff val="25000"/>
                </a:schemeClr>
              </a:solidFill>
              <a:latin typeface="Times New Roman" panose="02020603050405020304" pitchFamily="18" charset="0"/>
              <a:ea typeface="FZZhengHeiS-DB-GB" panose="02000000000000000000" pitchFamily="2" charset="0"/>
              <a:cs typeface="Times New Roman" panose="02020603050405020304" pitchFamily="18" charset="0"/>
            </a:endParaRPr>
          </a:p>
        </p:txBody>
      </p:sp>
      <p:sp>
        <p:nvSpPr>
          <p:cNvPr id="21" name="文本框 20"/>
          <p:cNvSpPr txBox="1"/>
          <p:nvPr/>
        </p:nvSpPr>
        <p:spPr>
          <a:xfrm>
            <a:off x="6469426" y="4023640"/>
            <a:ext cx="4375039" cy="400110"/>
          </a:xfrm>
          <a:prstGeom prst="rect">
            <a:avLst/>
          </a:prstGeom>
          <a:noFill/>
        </p:spPr>
        <p:txBody>
          <a:bodyPr wrap="square" rtlCol="0">
            <a:spAutoFit/>
          </a:bodyPr>
          <a:lstStyle/>
          <a:p>
            <a:pPr marL="285750" indent="-285750" algn="just">
              <a:buFont typeface="Arial" panose="020B0604020202020204" pitchFamily="34" charset="0"/>
              <a:buChar char="•"/>
            </a:pPr>
            <a:r>
              <a:rPr lang="en-US" altLang="zh-CN" sz="2000" dirty="0">
                <a:solidFill>
                  <a:schemeClr val="tx1">
                    <a:lumMod val="75000"/>
                    <a:lumOff val="25000"/>
                  </a:schemeClr>
                </a:solidFill>
                <a:latin typeface="Times New Roman" panose="02020603050405020304" pitchFamily="18" charset="0"/>
                <a:ea typeface="FZZhengHeiS-DB-GB" panose="02000000000000000000" pitchFamily="2" charset="0"/>
                <a:cs typeface="Times New Roman" panose="02020603050405020304" pitchFamily="18" charset="0"/>
              </a:rPr>
              <a:t>SGD-like algorithm for optimization</a:t>
            </a:r>
            <a:endParaRPr lang="zh-CN" altLang="en-US" sz="2000" dirty="0">
              <a:solidFill>
                <a:schemeClr val="tx1">
                  <a:lumMod val="75000"/>
                  <a:lumOff val="25000"/>
                </a:schemeClr>
              </a:solidFill>
              <a:latin typeface="Times New Roman" panose="02020603050405020304" pitchFamily="18" charset="0"/>
              <a:ea typeface="FZZhengHeiS-DB-GB" panose="02000000000000000000" pitchFamily="2" charset="0"/>
              <a:cs typeface="Times New Roman" panose="02020603050405020304" pitchFamily="18" charset="0"/>
            </a:endParaRPr>
          </a:p>
        </p:txBody>
      </p:sp>
      <p:sp>
        <p:nvSpPr>
          <p:cNvPr id="22" name="文本框 21"/>
          <p:cNvSpPr txBox="1"/>
          <p:nvPr/>
        </p:nvSpPr>
        <p:spPr>
          <a:xfrm>
            <a:off x="6469427" y="5007133"/>
            <a:ext cx="4375038" cy="707886"/>
          </a:xfrm>
          <a:prstGeom prst="rect">
            <a:avLst/>
          </a:prstGeom>
          <a:noFill/>
        </p:spPr>
        <p:txBody>
          <a:bodyPr wrap="square" rtlCol="0">
            <a:spAutoFit/>
          </a:bodyPr>
          <a:lstStyle/>
          <a:p>
            <a:pPr marL="285750" indent="-285750" algn="just">
              <a:buFont typeface="Arial" panose="020B0604020202020204" pitchFamily="34" charset="0"/>
              <a:buChar char="•"/>
            </a:pPr>
            <a:r>
              <a:rPr lang="en-US" altLang="zh-CN" sz="2000" dirty="0">
                <a:solidFill>
                  <a:schemeClr val="tx1">
                    <a:lumMod val="75000"/>
                    <a:lumOff val="25000"/>
                  </a:schemeClr>
                </a:solidFill>
                <a:latin typeface="Times New Roman" panose="02020603050405020304" pitchFamily="18" charset="0"/>
                <a:ea typeface="FZZhengHeiS-DB-GB" panose="02000000000000000000" pitchFamily="2" charset="0"/>
                <a:cs typeface="Times New Roman" panose="02020603050405020304" pitchFamily="18" charset="0"/>
              </a:rPr>
              <a:t>Both algorithms are implemented, and the result validates the theorems.</a:t>
            </a:r>
            <a:endParaRPr lang="zh-CN" altLang="en-US" sz="2000" dirty="0">
              <a:solidFill>
                <a:schemeClr val="tx1">
                  <a:lumMod val="75000"/>
                  <a:lumOff val="25000"/>
                </a:schemeClr>
              </a:solidFill>
              <a:latin typeface="Times New Roman" panose="02020603050405020304" pitchFamily="18" charset="0"/>
              <a:ea typeface="FZZhengHeiS-DB-GB" panose="02000000000000000000" pitchFamily="2" charset="0"/>
              <a:cs typeface="Times New Roman" panose="02020603050405020304" pitchFamily="18" charset="0"/>
            </a:endParaRPr>
          </a:p>
        </p:txBody>
      </p:sp>
      <p:sp>
        <p:nvSpPr>
          <p:cNvPr id="23" name="圆角矩形 22"/>
          <p:cNvSpPr/>
          <p:nvPr/>
        </p:nvSpPr>
        <p:spPr>
          <a:xfrm>
            <a:off x="6545103" y="1848856"/>
            <a:ext cx="2294021" cy="354924"/>
          </a:xfrm>
          <a:prstGeom prst="roundRect">
            <a:avLst/>
          </a:prstGeom>
          <a:solidFill>
            <a:srgbClr val="1C4885">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a:r>
              <a:rPr lang="en-US" altLang="zh-CN" sz="2000" b="1" dirty="0">
                <a:latin typeface="Times New Roman" panose="02020603050405020304" pitchFamily="18" charset="0"/>
                <a:ea typeface="FZZhengHeiS-DB-GB" panose="02000000000000000000" pitchFamily="2" charset="0"/>
                <a:cs typeface="Times New Roman" panose="02020603050405020304" pitchFamily="18" charset="0"/>
              </a:rPr>
              <a:t>Discrete Case</a:t>
            </a:r>
            <a:endParaRPr lang="zh-CN" altLang="en-US" sz="2000" b="1" dirty="0">
              <a:latin typeface="Times New Roman" panose="02020603050405020304" pitchFamily="18" charset="0"/>
              <a:ea typeface="FZZhengHeiS-DB-GB" panose="02000000000000000000" pitchFamily="2" charset="0"/>
              <a:cs typeface="Times New Roman" panose="02020603050405020304" pitchFamily="18" charset="0"/>
            </a:endParaRPr>
          </a:p>
        </p:txBody>
      </p:sp>
      <p:sp>
        <p:nvSpPr>
          <p:cNvPr id="24" name="圆角矩形 23"/>
          <p:cNvSpPr/>
          <p:nvPr/>
        </p:nvSpPr>
        <p:spPr>
          <a:xfrm>
            <a:off x="6545103" y="3670616"/>
            <a:ext cx="2294021" cy="354924"/>
          </a:xfrm>
          <a:prstGeom prst="roundRect">
            <a:avLst/>
          </a:prstGeom>
          <a:solidFill>
            <a:srgbClr val="1C4885">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a:r>
              <a:rPr lang="en-US" altLang="zh-CN" sz="2000" b="1" dirty="0">
                <a:latin typeface="Times New Roman" panose="02020603050405020304" pitchFamily="18" charset="0"/>
                <a:ea typeface="FZZhengHeiS-DB-GB" panose="02000000000000000000" pitchFamily="2" charset="0"/>
                <a:cs typeface="Times New Roman" panose="02020603050405020304" pitchFamily="18" charset="0"/>
              </a:rPr>
              <a:t>Continuous Case</a:t>
            </a:r>
            <a:endParaRPr lang="zh-CN" altLang="en-US" sz="2000" b="1" dirty="0">
              <a:latin typeface="Times New Roman" panose="02020603050405020304" pitchFamily="18" charset="0"/>
              <a:ea typeface="FZZhengHeiS-DB-GB" panose="02000000000000000000" pitchFamily="2" charset="0"/>
              <a:cs typeface="Times New Roman" panose="02020603050405020304" pitchFamily="18" charset="0"/>
            </a:endParaRPr>
          </a:p>
        </p:txBody>
      </p:sp>
      <p:sp>
        <p:nvSpPr>
          <p:cNvPr id="25" name="圆角矩形 24"/>
          <p:cNvSpPr/>
          <p:nvPr/>
        </p:nvSpPr>
        <p:spPr>
          <a:xfrm>
            <a:off x="6545103" y="4652209"/>
            <a:ext cx="2294021" cy="354924"/>
          </a:xfrm>
          <a:prstGeom prst="roundRect">
            <a:avLst/>
          </a:prstGeom>
          <a:solidFill>
            <a:srgbClr val="1C4885">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a:r>
              <a:rPr lang="en-US" altLang="zh-CN" sz="2000" b="1" dirty="0">
                <a:latin typeface="Times New Roman" panose="02020603050405020304" pitchFamily="18" charset="0"/>
                <a:ea typeface="FZZhengHeiS-DB-GB" panose="02000000000000000000" pitchFamily="2" charset="0"/>
                <a:cs typeface="Times New Roman" panose="02020603050405020304" pitchFamily="18" charset="0"/>
              </a:rPr>
              <a:t>Experiments</a:t>
            </a:r>
            <a:endParaRPr lang="zh-CN" altLang="en-US" sz="2000" b="1" dirty="0">
              <a:latin typeface="Times New Roman" panose="02020603050405020304" pitchFamily="18" charset="0"/>
              <a:ea typeface="FZZhengHeiS-DB-GB" panose="02000000000000000000" pitchFamily="2" charset="0"/>
              <a:cs typeface="Times New Roman" panose="02020603050405020304" pitchFamily="18" charset="0"/>
            </a:endParaRPr>
          </a:p>
        </p:txBody>
      </p:sp>
      <p:sp>
        <p:nvSpPr>
          <p:cNvPr id="27" name="文本框 26">
            <a:extLst>
              <a:ext uri="{FF2B5EF4-FFF2-40B4-BE49-F238E27FC236}">
                <a16:creationId xmlns:a16="http://schemas.microsoft.com/office/drawing/2014/main" id="{1D946CCD-2B92-4028-A398-AFBE8C8AACA4}"/>
              </a:ext>
            </a:extLst>
          </p:cNvPr>
          <p:cNvSpPr txBox="1"/>
          <p:nvPr/>
        </p:nvSpPr>
        <p:spPr>
          <a:xfrm>
            <a:off x="891541" y="478789"/>
            <a:ext cx="3670575" cy="523220"/>
          </a:xfrm>
          <a:prstGeom prst="rect">
            <a:avLst/>
          </a:prstGeom>
          <a:noFill/>
        </p:spPr>
        <p:txBody>
          <a:bodyPr wrap="square" rtlCol="0">
            <a:spAutoFit/>
          </a:bodyPr>
          <a:lstStyle/>
          <a:p>
            <a:r>
              <a:rPr lang="en-US" altLang="zh-CN" sz="2800" b="1" dirty="0">
                <a:solidFill>
                  <a:schemeClr val="tx1">
                    <a:lumMod val="85000"/>
                    <a:lumOff val="15000"/>
                  </a:schemeClr>
                </a:solidFill>
                <a:latin typeface="Times New Roman" panose="02020603050405020304" pitchFamily="18" charset="0"/>
                <a:ea typeface="FZZhengHeiS-DB-GB" panose="02000000000000000000" pitchFamily="2" charset="0"/>
                <a:cs typeface="Times New Roman" panose="02020603050405020304" pitchFamily="18" charset="0"/>
              </a:rPr>
              <a:t>Algorithms</a:t>
            </a:r>
            <a:endParaRPr lang="zh-CN" altLang="en-US" sz="2800" b="1" dirty="0">
              <a:solidFill>
                <a:schemeClr val="tx1">
                  <a:lumMod val="85000"/>
                  <a:lumOff val="15000"/>
                </a:schemeClr>
              </a:solidFill>
              <a:latin typeface="Times New Roman" panose="02020603050405020304" pitchFamily="18" charset="0"/>
              <a:ea typeface="FZZhengHeiS-DB-GB" panose="02000000000000000000" pitchFamily="2" charset="0"/>
              <a:cs typeface="Times New Roman" panose="02020603050405020304" pitchFamily="18" charset="0"/>
            </a:endParaRPr>
          </a:p>
        </p:txBody>
      </p:sp>
    </p:spTree>
    <p:extLst>
      <p:ext uri="{BB962C8B-B14F-4D97-AF65-F5344CB8AC3E}">
        <p14:creationId xmlns:p14="http://schemas.microsoft.com/office/powerpoint/2010/main" val="46333373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245805" y="294968"/>
            <a:ext cx="1961536" cy="1696064"/>
          </a:xfrm>
          <a:prstGeom prst="rect">
            <a:avLst/>
          </a:prstGeom>
          <a:solidFill>
            <a:srgbClr val="1C48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9984658" y="4866967"/>
            <a:ext cx="1961536" cy="1696064"/>
          </a:xfrm>
          <a:prstGeom prst="rect">
            <a:avLst/>
          </a:prstGeom>
          <a:solidFill>
            <a:srgbClr val="1C48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圆角矩形 5"/>
          <p:cNvSpPr/>
          <p:nvPr/>
        </p:nvSpPr>
        <p:spPr>
          <a:xfrm>
            <a:off x="403122" y="449825"/>
            <a:ext cx="11385755" cy="5958349"/>
          </a:xfrm>
          <a:prstGeom prst="roundRect">
            <a:avLst>
              <a:gd name="adj" fmla="val 1568"/>
            </a:avLst>
          </a:prstGeom>
          <a:solidFill>
            <a:schemeClr val="bg1"/>
          </a:solidFill>
          <a:ln>
            <a:noFill/>
          </a:ln>
          <a:effectLst>
            <a:glow rad="228600">
              <a:srgbClr val="02615A">
                <a:alpha val="30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椭圆 6"/>
          <p:cNvSpPr/>
          <p:nvPr/>
        </p:nvSpPr>
        <p:spPr>
          <a:xfrm>
            <a:off x="1887301" y="2420811"/>
            <a:ext cx="1592179" cy="1592179"/>
          </a:xfrm>
          <a:prstGeom prst="ellipse">
            <a:avLst/>
          </a:prstGeom>
          <a:solidFill>
            <a:srgbClr val="1C48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3800" b="1" dirty="0">
                <a:solidFill>
                  <a:schemeClr val="bg1"/>
                </a:solidFill>
                <a:latin typeface="FuturaBookC" pitchFamily="2" charset="-52"/>
              </a:rPr>
              <a:t>2</a:t>
            </a:r>
            <a:endParaRPr lang="zh-CN" altLang="en-US" sz="13800" b="1" dirty="0">
              <a:solidFill>
                <a:schemeClr val="bg1"/>
              </a:solidFill>
              <a:latin typeface="FuturaBookC" pitchFamily="2" charset="-52"/>
            </a:endParaRPr>
          </a:p>
        </p:txBody>
      </p:sp>
      <p:sp>
        <p:nvSpPr>
          <p:cNvPr id="8" name="文本框 7"/>
          <p:cNvSpPr txBox="1"/>
          <p:nvPr/>
        </p:nvSpPr>
        <p:spPr>
          <a:xfrm>
            <a:off x="4067262" y="2832179"/>
            <a:ext cx="5760360" cy="769441"/>
          </a:xfrm>
          <a:prstGeom prst="rect">
            <a:avLst/>
          </a:prstGeom>
          <a:noFill/>
        </p:spPr>
        <p:txBody>
          <a:bodyPr wrap="square" rtlCol="0">
            <a:spAutoFit/>
          </a:bodyPr>
          <a:lstStyle/>
          <a:p>
            <a:pPr algn="dist"/>
            <a:r>
              <a:rPr lang="en-US" altLang="zh-CN" sz="4400" dirty="0">
                <a:solidFill>
                  <a:srgbClr val="1C4885"/>
                </a:solidFill>
                <a:latin typeface="Times New Roman" panose="02020603050405020304" pitchFamily="18" charset="0"/>
                <a:ea typeface="FZZhengHeiS-DB-GB" panose="02000000000000000000" pitchFamily="2" charset="0"/>
                <a:cs typeface="Times New Roman" panose="02020603050405020304" pitchFamily="18" charset="0"/>
              </a:rPr>
              <a:t>Discrete Case: Greedy</a:t>
            </a:r>
          </a:p>
        </p:txBody>
      </p:sp>
      <p:pic>
        <p:nvPicPr>
          <p:cNvPr id="12" name="图片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57385" y="734960"/>
            <a:ext cx="816082" cy="816080"/>
          </a:xfrm>
          <a:prstGeom prst="rect">
            <a:avLst/>
          </a:prstGeom>
        </p:spPr>
      </p:pic>
    </p:spTree>
    <p:extLst>
      <p:ext uri="{BB962C8B-B14F-4D97-AF65-F5344CB8AC3E}">
        <p14:creationId xmlns:p14="http://schemas.microsoft.com/office/powerpoint/2010/main" val="252872056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直接连接符 5"/>
          <p:cNvCxnSpPr/>
          <p:nvPr/>
        </p:nvCxnSpPr>
        <p:spPr>
          <a:xfrm>
            <a:off x="796413" y="457203"/>
            <a:ext cx="0" cy="632244"/>
          </a:xfrm>
          <a:prstGeom prst="line">
            <a:avLst/>
          </a:prstGeom>
          <a:ln w="76200">
            <a:solidFill>
              <a:srgbClr val="1C4885"/>
            </a:solidFill>
          </a:ln>
        </p:spPr>
        <p:style>
          <a:lnRef idx="1">
            <a:schemeClr val="accent1"/>
          </a:lnRef>
          <a:fillRef idx="0">
            <a:schemeClr val="accent1"/>
          </a:fillRef>
          <a:effectRef idx="0">
            <a:schemeClr val="accent1"/>
          </a:effectRef>
          <a:fontRef idx="minor">
            <a:schemeClr val="tx1"/>
          </a:fontRef>
        </p:style>
      </p:cxnSp>
      <p:pic>
        <p:nvPicPr>
          <p:cNvPr id="7" name="图片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85985" y="332359"/>
            <a:ext cx="816082" cy="816080"/>
          </a:xfrm>
          <a:prstGeom prst="rect">
            <a:avLst/>
          </a:prstGeom>
        </p:spPr>
      </p:pic>
      <p:sp>
        <p:nvSpPr>
          <p:cNvPr id="27" name="文本框 26">
            <a:extLst>
              <a:ext uri="{FF2B5EF4-FFF2-40B4-BE49-F238E27FC236}">
                <a16:creationId xmlns:a16="http://schemas.microsoft.com/office/drawing/2014/main" id="{1D946CCD-2B92-4028-A398-AFBE8C8AACA4}"/>
              </a:ext>
            </a:extLst>
          </p:cNvPr>
          <p:cNvSpPr txBox="1"/>
          <p:nvPr/>
        </p:nvSpPr>
        <p:spPr>
          <a:xfrm>
            <a:off x="891541" y="478789"/>
            <a:ext cx="3670575" cy="523220"/>
          </a:xfrm>
          <a:prstGeom prst="rect">
            <a:avLst/>
          </a:prstGeom>
          <a:noFill/>
        </p:spPr>
        <p:txBody>
          <a:bodyPr wrap="square" rtlCol="0">
            <a:spAutoFit/>
          </a:bodyPr>
          <a:lstStyle/>
          <a:p>
            <a:r>
              <a:rPr lang="en-US" altLang="zh-CN" sz="2800" b="1" dirty="0">
                <a:solidFill>
                  <a:schemeClr val="tx1">
                    <a:lumMod val="85000"/>
                    <a:lumOff val="15000"/>
                  </a:schemeClr>
                </a:solidFill>
                <a:latin typeface="Times New Roman" panose="02020603050405020304" pitchFamily="18" charset="0"/>
                <a:ea typeface="FZZhengHeiS-DB-GB" panose="02000000000000000000" pitchFamily="2" charset="0"/>
                <a:cs typeface="Times New Roman" panose="02020603050405020304" pitchFamily="18" charset="0"/>
              </a:rPr>
              <a:t>NP-hardness</a:t>
            </a:r>
            <a:endParaRPr lang="zh-CN" altLang="en-US" sz="2800" b="1" dirty="0">
              <a:solidFill>
                <a:schemeClr val="tx1">
                  <a:lumMod val="85000"/>
                  <a:lumOff val="15000"/>
                </a:schemeClr>
              </a:solidFill>
              <a:latin typeface="Times New Roman" panose="02020603050405020304" pitchFamily="18" charset="0"/>
              <a:ea typeface="FZZhengHeiS-DB-GB" panose="02000000000000000000" pitchFamily="2"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7" name="椭圆 16">
                <a:extLst>
                  <a:ext uri="{FF2B5EF4-FFF2-40B4-BE49-F238E27FC236}">
                    <a16:creationId xmlns:a16="http://schemas.microsoft.com/office/drawing/2014/main" id="{ABA5753B-98BD-44DB-AC0F-A2BD42FB6D1A}"/>
                  </a:ext>
                </a:extLst>
              </p:cNvPr>
              <p:cNvSpPr/>
              <p:nvPr/>
            </p:nvSpPr>
            <p:spPr>
              <a:xfrm>
                <a:off x="891542" y="2128991"/>
                <a:ext cx="516835" cy="506896"/>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US" altLang="zh-CN" b="0" i="1" smtClean="0">
                              <a:solidFill>
                                <a:schemeClr val="tx1"/>
                              </a:solidFill>
                              <a:latin typeface="Cambria Math" panose="02040503050406030204" pitchFamily="18" charset="0"/>
                            </a:rPr>
                          </m:ctrlPr>
                        </m:sSubPr>
                        <m:e>
                          <m:r>
                            <a:rPr lang="en-US" altLang="zh-CN" b="0" i="1" smtClean="0">
                              <a:solidFill>
                                <a:schemeClr val="tx1"/>
                              </a:solidFill>
                              <a:latin typeface="Cambria Math" panose="02040503050406030204" pitchFamily="18" charset="0"/>
                            </a:rPr>
                            <m:t>𝑠</m:t>
                          </m:r>
                        </m:e>
                        <m:sub>
                          <m:r>
                            <a:rPr lang="en-US" altLang="zh-CN" b="0" i="1" smtClean="0">
                              <a:solidFill>
                                <a:schemeClr val="tx1"/>
                              </a:solidFill>
                              <a:latin typeface="Cambria Math" panose="02040503050406030204" pitchFamily="18" charset="0"/>
                            </a:rPr>
                            <m:t>1</m:t>
                          </m:r>
                        </m:sub>
                      </m:sSub>
                    </m:oMath>
                  </m:oMathPara>
                </a14:m>
                <a:endParaRPr lang="zh-CN" altLang="en-US" dirty="0">
                  <a:solidFill>
                    <a:schemeClr val="tx1"/>
                  </a:solidFill>
                </a:endParaRPr>
              </a:p>
            </p:txBody>
          </p:sp>
        </mc:Choice>
        <mc:Fallback xmlns="">
          <p:sp>
            <p:nvSpPr>
              <p:cNvPr id="17" name="椭圆 16">
                <a:extLst>
                  <a:ext uri="{FF2B5EF4-FFF2-40B4-BE49-F238E27FC236}">
                    <a16:creationId xmlns:a16="http://schemas.microsoft.com/office/drawing/2014/main" id="{ABA5753B-98BD-44DB-AC0F-A2BD42FB6D1A}"/>
                  </a:ext>
                </a:extLst>
              </p:cNvPr>
              <p:cNvSpPr>
                <a:spLocks noRot="1" noChangeAspect="1" noMove="1" noResize="1" noEditPoints="1" noAdjustHandles="1" noChangeArrowheads="1" noChangeShapeType="1" noTextEdit="1"/>
              </p:cNvSpPr>
              <p:nvPr/>
            </p:nvSpPr>
            <p:spPr>
              <a:xfrm>
                <a:off x="891542" y="2128991"/>
                <a:ext cx="516835" cy="506896"/>
              </a:xfrm>
              <a:prstGeom prst="ellipse">
                <a:avLst/>
              </a:prstGeom>
              <a:blipFill>
                <a:blip r:embed="rId4"/>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9" name="椭圆 18">
                <a:extLst>
                  <a:ext uri="{FF2B5EF4-FFF2-40B4-BE49-F238E27FC236}">
                    <a16:creationId xmlns:a16="http://schemas.microsoft.com/office/drawing/2014/main" id="{E6CB8766-8F78-42CA-9A36-171DF58784FB}"/>
                  </a:ext>
                </a:extLst>
              </p:cNvPr>
              <p:cNvSpPr/>
              <p:nvPr/>
            </p:nvSpPr>
            <p:spPr>
              <a:xfrm>
                <a:off x="891541" y="2917495"/>
                <a:ext cx="516835" cy="506896"/>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US" altLang="zh-CN" b="0" i="1" smtClean="0">
                              <a:solidFill>
                                <a:schemeClr val="tx1"/>
                              </a:solidFill>
                              <a:latin typeface="Cambria Math" panose="02040503050406030204" pitchFamily="18" charset="0"/>
                            </a:rPr>
                          </m:ctrlPr>
                        </m:sSubPr>
                        <m:e>
                          <m:r>
                            <a:rPr lang="en-US" altLang="zh-CN" b="0" i="1" smtClean="0">
                              <a:solidFill>
                                <a:schemeClr val="tx1"/>
                              </a:solidFill>
                              <a:latin typeface="Cambria Math" panose="02040503050406030204" pitchFamily="18" charset="0"/>
                            </a:rPr>
                            <m:t>𝑠</m:t>
                          </m:r>
                        </m:e>
                        <m:sub>
                          <m:r>
                            <a:rPr lang="en-US" altLang="zh-CN" b="0" i="1" smtClean="0">
                              <a:solidFill>
                                <a:schemeClr val="tx1"/>
                              </a:solidFill>
                              <a:latin typeface="Cambria Math" panose="02040503050406030204" pitchFamily="18" charset="0"/>
                            </a:rPr>
                            <m:t>2</m:t>
                          </m:r>
                        </m:sub>
                      </m:sSub>
                    </m:oMath>
                  </m:oMathPara>
                </a14:m>
                <a:endParaRPr lang="zh-CN" altLang="en-US" dirty="0">
                  <a:solidFill>
                    <a:schemeClr val="tx1"/>
                  </a:solidFill>
                </a:endParaRPr>
              </a:p>
            </p:txBody>
          </p:sp>
        </mc:Choice>
        <mc:Fallback xmlns="">
          <p:sp>
            <p:nvSpPr>
              <p:cNvPr id="19" name="椭圆 18">
                <a:extLst>
                  <a:ext uri="{FF2B5EF4-FFF2-40B4-BE49-F238E27FC236}">
                    <a16:creationId xmlns:a16="http://schemas.microsoft.com/office/drawing/2014/main" id="{E6CB8766-8F78-42CA-9A36-171DF58784FB}"/>
                  </a:ext>
                </a:extLst>
              </p:cNvPr>
              <p:cNvSpPr>
                <a:spLocks noRot="1" noChangeAspect="1" noMove="1" noResize="1" noEditPoints="1" noAdjustHandles="1" noChangeArrowheads="1" noChangeShapeType="1" noTextEdit="1"/>
              </p:cNvSpPr>
              <p:nvPr/>
            </p:nvSpPr>
            <p:spPr>
              <a:xfrm>
                <a:off x="891541" y="2917495"/>
                <a:ext cx="516835" cy="506896"/>
              </a:xfrm>
              <a:prstGeom prst="ellipse">
                <a:avLst/>
              </a:prstGeom>
              <a:blipFill>
                <a:blip r:embed="rId5"/>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26" name="椭圆 25">
                <a:extLst>
                  <a:ext uri="{FF2B5EF4-FFF2-40B4-BE49-F238E27FC236}">
                    <a16:creationId xmlns:a16="http://schemas.microsoft.com/office/drawing/2014/main" id="{0895FB74-E491-45C2-8EEB-5F18AF61F283}"/>
                  </a:ext>
                </a:extLst>
              </p:cNvPr>
              <p:cNvSpPr/>
              <p:nvPr/>
            </p:nvSpPr>
            <p:spPr>
              <a:xfrm>
                <a:off x="891541" y="4600521"/>
                <a:ext cx="516835" cy="506896"/>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US" altLang="zh-CN" b="0" i="1" smtClean="0">
                              <a:solidFill>
                                <a:schemeClr val="tx1"/>
                              </a:solidFill>
                              <a:latin typeface="Cambria Math" panose="02040503050406030204" pitchFamily="18" charset="0"/>
                            </a:rPr>
                          </m:ctrlPr>
                        </m:sSubPr>
                        <m:e>
                          <m:r>
                            <a:rPr lang="en-US" altLang="zh-CN" b="0" i="1" smtClean="0">
                              <a:solidFill>
                                <a:schemeClr val="tx1"/>
                              </a:solidFill>
                              <a:latin typeface="Cambria Math" panose="02040503050406030204" pitchFamily="18" charset="0"/>
                            </a:rPr>
                            <m:t>𝑠</m:t>
                          </m:r>
                        </m:e>
                        <m:sub>
                          <m:r>
                            <a:rPr lang="en-US" altLang="zh-CN" b="0" i="1" smtClean="0">
                              <a:solidFill>
                                <a:schemeClr val="tx1"/>
                              </a:solidFill>
                              <a:latin typeface="Cambria Math" panose="02040503050406030204" pitchFamily="18" charset="0"/>
                            </a:rPr>
                            <m:t>𝑚</m:t>
                          </m:r>
                        </m:sub>
                      </m:sSub>
                    </m:oMath>
                  </m:oMathPara>
                </a14:m>
                <a:endParaRPr lang="en-US" altLang="zh-CN" b="0" dirty="0">
                  <a:solidFill>
                    <a:schemeClr val="tx1"/>
                  </a:solidFill>
                </a:endParaRPr>
              </a:p>
            </p:txBody>
          </p:sp>
        </mc:Choice>
        <mc:Fallback xmlns="">
          <p:sp>
            <p:nvSpPr>
              <p:cNvPr id="26" name="椭圆 25">
                <a:extLst>
                  <a:ext uri="{FF2B5EF4-FFF2-40B4-BE49-F238E27FC236}">
                    <a16:creationId xmlns:a16="http://schemas.microsoft.com/office/drawing/2014/main" id="{0895FB74-E491-45C2-8EEB-5F18AF61F283}"/>
                  </a:ext>
                </a:extLst>
              </p:cNvPr>
              <p:cNvSpPr>
                <a:spLocks noRot="1" noChangeAspect="1" noMove="1" noResize="1" noEditPoints="1" noAdjustHandles="1" noChangeArrowheads="1" noChangeShapeType="1" noTextEdit="1"/>
              </p:cNvSpPr>
              <p:nvPr/>
            </p:nvSpPr>
            <p:spPr>
              <a:xfrm>
                <a:off x="891541" y="4600521"/>
                <a:ext cx="516835" cy="506896"/>
              </a:xfrm>
              <a:prstGeom prst="ellipse">
                <a:avLst/>
              </a:prstGeom>
              <a:blipFill>
                <a:blip r:embed="rId6"/>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28" name="文本框 27">
                <a:extLst>
                  <a:ext uri="{FF2B5EF4-FFF2-40B4-BE49-F238E27FC236}">
                    <a16:creationId xmlns:a16="http://schemas.microsoft.com/office/drawing/2014/main" id="{7763C208-5A87-4D51-9147-D0E2A606E9A1}"/>
                  </a:ext>
                </a:extLst>
              </p:cNvPr>
              <p:cNvSpPr txBox="1"/>
              <p:nvPr/>
            </p:nvSpPr>
            <p:spPr>
              <a:xfrm>
                <a:off x="956145" y="3750846"/>
                <a:ext cx="387626" cy="52322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altLang="zh-CN" sz="2800" b="1" i="1" smtClean="0">
                          <a:latin typeface="Cambria Math" panose="02040503050406030204" pitchFamily="18" charset="0"/>
                        </a:rPr>
                        <m:t>⋮</m:t>
                      </m:r>
                    </m:oMath>
                  </m:oMathPara>
                </a14:m>
                <a:endParaRPr lang="zh-CN" altLang="en-US" sz="2800" b="1" dirty="0"/>
              </a:p>
            </p:txBody>
          </p:sp>
        </mc:Choice>
        <mc:Fallback xmlns="">
          <p:sp>
            <p:nvSpPr>
              <p:cNvPr id="28" name="文本框 27">
                <a:extLst>
                  <a:ext uri="{FF2B5EF4-FFF2-40B4-BE49-F238E27FC236}">
                    <a16:creationId xmlns:a16="http://schemas.microsoft.com/office/drawing/2014/main" id="{7763C208-5A87-4D51-9147-D0E2A606E9A1}"/>
                  </a:ext>
                </a:extLst>
              </p:cNvPr>
              <p:cNvSpPr txBox="1">
                <a:spLocks noRot="1" noChangeAspect="1" noMove="1" noResize="1" noEditPoints="1" noAdjustHandles="1" noChangeArrowheads="1" noChangeShapeType="1" noTextEdit="1"/>
              </p:cNvSpPr>
              <p:nvPr/>
            </p:nvSpPr>
            <p:spPr>
              <a:xfrm>
                <a:off x="956145" y="3750846"/>
                <a:ext cx="387626" cy="523220"/>
              </a:xfrm>
              <a:prstGeom prst="rect">
                <a:avLst/>
              </a:prstGeom>
              <a:blipFill>
                <a:blip r:embed="rId7"/>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29" name="椭圆 28">
                <a:extLst>
                  <a:ext uri="{FF2B5EF4-FFF2-40B4-BE49-F238E27FC236}">
                    <a16:creationId xmlns:a16="http://schemas.microsoft.com/office/drawing/2014/main" id="{E7A29170-FACA-41B8-B3EE-FE05DF60CB99}"/>
                  </a:ext>
                </a:extLst>
              </p:cNvPr>
              <p:cNvSpPr/>
              <p:nvPr/>
            </p:nvSpPr>
            <p:spPr>
              <a:xfrm>
                <a:off x="2057734" y="2128991"/>
                <a:ext cx="516835" cy="506896"/>
              </a:xfrm>
              <a:prstGeom prst="ellips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Sup>
                        <m:sSubSupPr>
                          <m:ctrlPr>
                            <a:rPr lang="en-US" altLang="zh-CN" b="0" i="1" smtClean="0">
                              <a:solidFill>
                                <a:schemeClr val="tx1"/>
                              </a:solidFill>
                              <a:latin typeface="Cambria Math" panose="02040503050406030204" pitchFamily="18" charset="0"/>
                            </a:rPr>
                          </m:ctrlPr>
                        </m:sSubSupPr>
                        <m:e>
                          <m:r>
                            <a:rPr lang="en-US" altLang="zh-CN" b="0" i="1" smtClean="0">
                              <a:solidFill>
                                <a:schemeClr val="tx1"/>
                              </a:solidFill>
                              <a:latin typeface="Cambria Math" panose="02040503050406030204" pitchFamily="18" charset="0"/>
                            </a:rPr>
                            <m:t>𝑠</m:t>
                          </m:r>
                        </m:e>
                        <m:sub>
                          <m:r>
                            <a:rPr lang="en-US" altLang="zh-CN" b="0" i="1" smtClean="0">
                              <a:solidFill>
                                <a:schemeClr val="tx1"/>
                              </a:solidFill>
                              <a:latin typeface="Cambria Math" panose="02040503050406030204" pitchFamily="18" charset="0"/>
                            </a:rPr>
                            <m:t>1</m:t>
                          </m:r>
                        </m:sub>
                        <m:sup>
                          <m:r>
                            <a:rPr lang="en-US" altLang="zh-CN" b="0" i="1" smtClean="0">
                              <a:solidFill>
                                <a:schemeClr val="tx1"/>
                              </a:solidFill>
                              <a:latin typeface="Cambria Math" panose="02040503050406030204" pitchFamily="18" charset="0"/>
                            </a:rPr>
                            <m:t>′</m:t>
                          </m:r>
                        </m:sup>
                      </m:sSubSup>
                    </m:oMath>
                  </m:oMathPara>
                </a14:m>
                <a:endParaRPr lang="zh-CN" altLang="en-US" dirty="0">
                  <a:solidFill>
                    <a:schemeClr val="tx1"/>
                  </a:solidFill>
                </a:endParaRPr>
              </a:p>
            </p:txBody>
          </p:sp>
        </mc:Choice>
        <mc:Fallback xmlns="">
          <p:sp>
            <p:nvSpPr>
              <p:cNvPr id="29" name="椭圆 28">
                <a:extLst>
                  <a:ext uri="{FF2B5EF4-FFF2-40B4-BE49-F238E27FC236}">
                    <a16:creationId xmlns:a16="http://schemas.microsoft.com/office/drawing/2014/main" id="{E7A29170-FACA-41B8-B3EE-FE05DF60CB99}"/>
                  </a:ext>
                </a:extLst>
              </p:cNvPr>
              <p:cNvSpPr>
                <a:spLocks noRot="1" noChangeAspect="1" noMove="1" noResize="1" noEditPoints="1" noAdjustHandles="1" noChangeArrowheads="1" noChangeShapeType="1" noTextEdit="1"/>
              </p:cNvSpPr>
              <p:nvPr/>
            </p:nvSpPr>
            <p:spPr>
              <a:xfrm>
                <a:off x="2057734" y="2128991"/>
                <a:ext cx="516835" cy="506896"/>
              </a:xfrm>
              <a:prstGeom prst="ellipse">
                <a:avLst/>
              </a:prstGeom>
              <a:blipFill>
                <a:blip r:embed="rId8"/>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30" name="椭圆 29">
                <a:extLst>
                  <a:ext uri="{FF2B5EF4-FFF2-40B4-BE49-F238E27FC236}">
                    <a16:creationId xmlns:a16="http://schemas.microsoft.com/office/drawing/2014/main" id="{E100AD31-3C19-4315-852E-13C9DD7ECF01}"/>
                  </a:ext>
                </a:extLst>
              </p:cNvPr>
              <p:cNvSpPr/>
              <p:nvPr/>
            </p:nvSpPr>
            <p:spPr>
              <a:xfrm>
                <a:off x="2057733" y="2917495"/>
                <a:ext cx="516835" cy="506896"/>
              </a:xfrm>
              <a:prstGeom prst="ellips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Sup>
                        <m:sSubSupPr>
                          <m:ctrlPr>
                            <a:rPr lang="en-US" altLang="zh-CN" b="0" i="1" smtClean="0">
                              <a:solidFill>
                                <a:schemeClr val="tx1"/>
                              </a:solidFill>
                              <a:latin typeface="Cambria Math" panose="02040503050406030204" pitchFamily="18" charset="0"/>
                            </a:rPr>
                          </m:ctrlPr>
                        </m:sSubSupPr>
                        <m:e>
                          <m:r>
                            <a:rPr lang="en-US" altLang="zh-CN" b="0" i="1" smtClean="0">
                              <a:solidFill>
                                <a:schemeClr val="tx1"/>
                              </a:solidFill>
                              <a:latin typeface="Cambria Math" panose="02040503050406030204" pitchFamily="18" charset="0"/>
                            </a:rPr>
                            <m:t>𝑠</m:t>
                          </m:r>
                        </m:e>
                        <m:sub>
                          <m:r>
                            <a:rPr lang="en-US" altLang="zh-CN" b="0" i="1" smtClean="0">
                              <a:solidFill>
                                <a:schemeClr val="tx1"/>
                              </a:solidFill>
                              <a:latin typeface="Cambria Math" panose="02040503050406030204" pitchFamily="18" charset="0"/>
                            </a:rPr>
                            <m:t>2</m:t>
                          </m:r>
                        </m:sub>
                        <m:sup>
                          <m:r>
                            <a:rPr lang="en-US" altLang="zh-CN" b="0" i="1" smtClean="0">
                              <a:solidFill>
                                <a:schemeClr val="tx1"/>
                              </a:solidFill>
                              <a:latin typeface="Cambria Math" panose="02040503050406030204" pitchFamily="18" charset="0"/>
                            </a:rPr>
                            <m:t>′</m:t>
                          </m:r>
                        </m:sup>
                      </m:sSubSup>
                    </m:oMath>
                  </m:oMathPara>
                </a14:m>
                <a:endParaRPr lang="zh-CN" altLang="en-US" dirty="0">
                  <a:solidFill>
                    <a:schemeClr val="tx1"/>
                  </a:solidFill>
                </a:endParaRPr>
              </a:p>
            </p:txBody>
          </p:sp>
        </mc:Choice>
        <mc:Fallback xmlns="">
          <p:sp>
            <p:nvSpPr>
              <p:cNvPr id="30" name="椭圆 29">
                <a:extLst>
                  <a:ext uri="{FF2B5EF4-FFF2-40B4-BE49-F238E27FC236}">
                    <a16:creationId xmlns:a16="http://schemas.microsoft.com/office/drawing/2014/main" id="{E100AD31-3C19-4315-852E-13C9DD7ECF01}"/>
                  </a:ext>
                </a:extLst>
              </p:cNvPr>
              <p:cNvSpPr>
                <a:spLocks noRot="1" noChangeAspect="1" noMove="1" noResize="1" noEditPoints="1" noAdjustHandles="1" noChangeArrowheads="1" noChangeShapeType="1" noTextEdit="1"/>
              </p:cNvSpPr>
              <p:nvPr/>
            </p:nvSpPr>
            <p:spPr>
              <a:xfrm>
                <a:off x="2057733" y="2917495"/>
                <a:ext cx="516835" cy="506896"/>
              </a:xfrm>
              <a:prstGeom prst="ellipse">
                <a:avLst/>
              </a:prstGeom>
              <a:blipFill>
                <a:blip r:embed="rId9"/>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31" name="椭圆 30">
                <a:extLst>
                  <a:ext uri="{FF2B5EF4-FFF2-40B4-BE49-F238E27FC236}">
                    <a16:creationId xmlns:a16="http://schemas.microsoft.com/office/drawing/2014/main" id="{45B471C3-45A7-4B58-8797-A59E29BF9646}"/>
                  </a:ext>
                </a:extLst>
              </p:cNvPr>
              <p:cNvSpPr/>
              <p:nvPr/>
            </p:nvSpPr>
            <p:spPr>
              <a:xfrm>
                <a:off x="2057733" y="4600521"/>
                <a:ext cx="516835" cy="506896"/>
              </a:xfrm>
              <a:prstGeom prst="ellips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Sup>
                        <m:sSubSupPr>
                          <m:ctrlPr>
                            <a:rPr lang="en-US" altLang="zh-CN" b="0" i="1" smtClean="0">
                              <a:solidFill>
                                <a:schemeClr val="tx1"/>
                              </a:solidFill>
                              <a:latin typeface="Cambria Math" panose="02040503050406030204" pitchFamily="18" charset="0"/>
                            </a:rPr>
                          </m:ctrlPr>
                        </m:sSubSupPr>
                        <m:e>
                          <m:r>
                            <a:rPr lang="en-US" altLang="zh-CN" b="0" i="1" smtClean="0">
                              <a:solidFill>
                                <a:schemeClr val="tx1"/>
                              </a:solidFill>
                              <a:latin typeface="Cambria Math" panose="02040503050406030204" pitchFamily="18" charset="0"/>
                            </a:rPr>
                            <m:t>𝑠</m:t>
                          </m:r>
                        </m:e>
                        <m:sub>
                          <m:r>
                            <a:rPr lang="en-US" altLang="zh-CN" b="0" i="1" smtClean="0">
                              <a:solidFill>
                                <a:schemeClr val="tx1"/>
                              </a:solidFill>
                              <a:latin typeface="Cambria Math" panose="02040503050406030204" pitchFamily="18" charset="0"/>
                            </a:rPr>
                            <m:t>𝑚</m:t>
                          </m:r>
                        </m:sub>
                        <m:sup>
                          <m:r>
                            <a:rPr lang="en-US" altLang="zh-CN" b="0" i="1" smtClean="0">
                              <a:solidFill>
                                <a:schemeClr val="tx1"/>
                              </a:solidFill>
                              <a:latin typeface="Cambria Math" panose="02040503050406030204" pitchFamily="18" charset="0"/>
                            </a:rPr>
                            <m:t>′</m:t>
                          </m:r>
                        </m:sup>
                      </m:sSubSup>
                    </m:oMath>
                  </m:oMathPara>
                </a14:m>
                <a:endParaRPr lang="en-US" altLang="zh-CN" b="0" dirty="0">
                  <a:solidFill>
                    <a:schemeClr val="tx1"/>
                  </a:solidFill>
                </a:endParaRPr>
              </a:p>
            </p:txBody>
          </p:sp>
        </mc:Choice>
        <mc:Fallback xmlns="">
          <p:sp>
            <p:nvSpPr>
              <p:cNvPr id="31" name="椭圆 30">
                <a:extLst>
                  <a:ext uri="{FF2B5EF4-FFF2-40B4-BE49-F238E27FC236}">
                    <a16:creationId xmlns:a16="http://schemas.microsoft.com/office/drawing/2014/main" id="{45B471C3-45A7-4B58-8797-A59E29BF9646}"/>
                  </a:ext>
                </a:extLst>
              </p:cNvPr>
              <p:cNvSpPr>
                <a:spLocks noRot="1" noChangeAspect="1" noMove="1" noResize="1" noEditPoints="1" noAdjustHandles="1" noChangeArrowheads="1" noChangeShapeType="1" noTextEdit="1"/>
              </p:cNvSpPr>
              <p:nvPr/>
            </p:nvSpPr>
            <p:spPr>
              <a:xfrm>
                <a:off x="2057733" y="4600521"/>
                <a:ext cx="516835" cy="506896"/>
              </a:xfrm>
              <a:prstGeom prst="ellipse">
                <a:avLst/>
              </a:prstGeom>
              <a:blipFill>
                <a:blip r:embed="rId10"/>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32" name="文本框 31">
                <a:extLst>
                  <a:ext uri="{FF2B5EF4-FFF2-40B4-BE49-F238E27FC236}">
                    <a16:creationId xmlns:a16="http://schemas.microsoft.com/office/drawing/2014/main" id="{A51CD6AF-DCF5-4219-B766-910D9ABE5B15}"/>
                  </a:ext>
                </a:extLst>
              </p:cNvPr>
              <p:cNvSpPr txBox="1"/>
              <p:nvPr/>
            </p:nvSpPr>
            <p:spPr>
              <a:xfrm>
                <a:off x="2122337" y="3750846"/>
                <a:ext cx="387626" cy="52322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altLang="zh-CN" sz="2800" b="1" i="1" smtClean="0">
                          <a:latin typeface="Cambria Math" panose="02040503050406030204" pitchFamily="18" charset="0"/>
                        </a:rPr>
                        <m:t>⋮</m:t>
                      </m:r>
                    </m:oMath>
                  </m:oMathPara>
                </a14:m>
                <a:endParaRPr lang="zh-CN" altLang="en-US" sz="2800" b="1" dirty="0"/>
              </a:p>
            </p:txBody>
          </p:sp>
        </mc:Choice>
        <mc:Fallback xmlns="">
          <p:sp>
            <p:nvSpPr>
              <p:cNvPr id="32" name="文本框 31">
                <a:extLst>
                  <a:ext uri="{FF2B5EF4-FFF2-40B4-BE49-F238E27FC236}">
                    <a16:creationId xmlns:a16="http://schemas.microsoft.com/office/drawing/2014/main" id="{A51CD6AF-DCF5-4219-B766-910D9ABE5B15}"/>
                  </a:ext>
                </a:extLst>
              </p:cNvPr>
              <p:cNvSpPr txBox="1">
                <a:spLocks noRot="1" noChangeAspect="1" noMove="1" noResize="1" noEditPoints="1" noAdjustHandles="1" noChangeArrowheads="1" noChangeShapeType="1" noTextEdit="1"/>
              </p:cNvSpPr>
              <p:nvPr/>
            </p:nvSpPr>
            <p:spPr>
              <a:xfrm>
                <a:off x="2122337" y="3750846"/>
                <a:ext cx="387626" cy="523220"/>
              </a:xfrm>
              <a:prstGeom prst="rect">
                <a:avLst/>
              </a:prstGeom>
              <a:blipFill>
                <a:blip r:embed="rId11"/>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33" name="椭圆 32">
                <a:extLst>
                  <a:ext uri="{FF2B5EF4-FFF2-40B4-BE49-F238E27FC236}">
                    <a16:creationId xmlns:a16="http://schemas.microsoft.com/office/drawing/2014/main" id="{33CB4C55-7C22-496F-9D37-34E2559494B6}"/>
                  </a:ext>
                </a:extLst>
              </p:cNvPr>
              <p:cNvSpPr/>
              <p:nvPr/>
            </p:nvSpPr>
            <p:spPr>
              <a:xfrm>
                <a:off x="3661247" y="2128991"/>
                <a:ext cx="516835" cy="506896"/>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US" altLang="zh-CN" b="0" i="1" smtClean="0">
                              <a:solidFill>
                                <a:schemeClr val="tx1"/>
                              </a:solidFill>
                              <a:latin typeface="Cambria Math" panose="02040503050406030204" pitchFamily="18" charset="0"/>
                            </a:rPr>
                          </m:ctrlPr>
                        </m:sSubPr>
                        <m:e>
                          <m:r>
                            <a:rPr lang="en-US" altLang="zh-CN" b="0" i="1" smtClean="0">
                              <a:solidFill>
                                <a:schemeClr val="tx1"/>
                              </a:solidFill>
                              <a:latin typeface="Cambria Math" panose="02040503050406030204" pitchFamily="18" charset="0"/>
                            </a:rPr>
                            <m:t>𝑢</m:t>
                          </m:r>
                        </m:e>
                        <m:sub>
                          <m:r>
                            <a:rPr lang="en-US" altLang="zh-CN" b="0" i="1" smtClean="0">
                              <a:solidFill>
                                <a:schemeClr val="tx1"/>
                              </a:solidFill>
                              <a:latin typeface="Cambria Math" panose="02040503050406030204" pitchFamily="18" charset="0"/>
                            </a:rPr>
                            <m:t>1</m:t>
                          </m:r>
                        </m:sub>
                      </m:sSub>
                    </m:oMath>
                  </m:oMathPara>
                </a14:m>
                <a:endParaRPr lang="zh-CN" altLang="en-US" dirty="0">
                  <a:solidFill>
                    <a:schemeClr val="tx1"/>
                  </a:solidFill>
                </a:endParaRPr>
              </a:p>
            </p:txBody>
          </p:sp>
        </mc:Choice>
        <mc:Fallback xmlns="">
          <p:sp>
            <p:nvSpPr>
              <p:cNvPr id="33" name="椭圆 32">
                <a:extLst>
                  <a:ext uri="{FF2B5EF4-FFF2-40B4-BE49-F238E27FC236}">
                    <a16:creationId xmlns:a16="http://schemas.microsoft.com/office/drawing/2014/main" id="{33CB4C55-7C22-496F-9D37-34E2559494B6}"/>
                  </a:ext>
                </a:extLst>
              </p:cNvPr>
              <p:cNvSpPr>
                <a:spLocks noRot="1" noChangeAspect="1" noMove="1" noResize="1" noEditPoints="1" noAdjustHandles="1" noChangeArrowheads="1" noChangeShapeType="1" noTextEdit="1"/>
              </p:cNvSpPr>
              <p:nvPr/>
            </p:nvSpPr>
            <p:spPr>
              <a:xfrm>
                <a:off x="3661247" y="2128991"/>
                <a:ext cx="516835" cy="506896"/>
              </a:xfrm>
              <a:prstGeom prst="ellipse">
                <a:avLst/>
              </a:prstGeom>
              <a:blipFill>
                <a:blip r:embed="rId12"/>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34" name="椭圆 33">
                <a:extLst>
                  <a:ext uri="{FF2B5EF4-FFF2-40B4-BE49-F238E27FC236}">
                    <a16:creationId xmlns:a16="http://schemas.microsoft.com/office/drawing/2014/main" id="{47D519AF-B50C-4723-97FE-E063E75AAF7C}"/>
                  </a:ext>
                </a:extLst>
              </p:cNvPr>
              <p:cNvSpPr/>
              <p:nvPr/>
            </p:nvSpPr>
            <p:spPr>
              <a:xfrm>
                <a:off x="3661246" y="2917495"/>
                <a:ext cx="516835" cy="506896"/>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US" altLang="zh-CN" b="0" i="1" smtClean="0">
                              <a:solidFill>
                                <a:schemeClr val="tx1"/>
                              </a:solidFill>
                              <a:latin typeface="Cambria Math" panose="02040503050406030204" pitchFamily="18" charset="0"/>
                            </a:rPr>
                          </m:ctrlPr>
                        </m:sSubPr>
                        <m:e>
                          <m:r>
                            <a:rPr lang="en-US" altLang="zh-CN" b="0" i="1" smtClean="0">
                              <a:solidFill>
                                <a:schemeClr val="tx1"/>
                              </a:solidFill>
                              <a:latin typeface="Cambria Math" panose="02040503050406030204" pitchFamily="18" charset="0"/>
                            </a:rPr>
                            <m:t>𝑢</m:t>
                          </m:r>
                        </m:e>
                        <m:sub>
                          <m:r>
                            <a:rPr lang="en-US" altLang="zh-CN" b="0" i="1" smtClean="0">
                              <a:solidFill>
                                <a:schemeClr val="tx1"/>
                              </a:solidFill>
                              <a:latin typeface="Cambria Math" panose="02040503050406030204" pitchFamily="18" charset="0"/>
                            </a:rPr>
                            <m:t>2</m:t>
                          </m:r>
                        </m:sub>
                      </m:sSub>
                    </m:oMath>
                  </m:oMathPara>
                </a14:m>
                <a:endParaRPr lang="zh-CN" altLang="en-US" dirty="0">
                  <a:solidFill>
                    <a:schemeClr val="tx1"/>
                  </a:solidFill>
                </a:endParaRPr>
              </a:p>
            </p:txBody>
          </p:sp>
        </mc:Choice>
        <mc:Fallback xmlns="">
          <p:sp>
            <p:nvSpPr>
              <p:cNvPr id="34" name="椭圆 33">
                <a:extLst>
                  <a:ext uri="{FF2B5EF4-FFF2-40B4-BE49-F238E27FC236}">
                    <a16:creationId xmlns:a16="http://schemas.microsoft.com/office/drawing/2014/main" id="{47D519AF-B50C-4723-97FE-E063E75AAF7C}"/>
                  </a:ext>
                </a:extLst>
              </p:cNvPr>
              <p:cNvSpPr>
                <a:spLocks noRot="1" noChangeAspect="1" noMove="1" noResize="1" noEditPoints="1" noAdjustHandles="1" noChangeArrowheads="1" noChangeShapeType="1" noTextEdit="1"/>
              </p:cNvSpPr>
              <p:nvPr/>
            </p:nvSpPr>
            <p:spPr>
              <a:xfrm>
                <a:off x="3661246" y="2917495"/>
                <a:ext cx="516835" cy="506896"/>
              </a:xfrm>
              <a:prstGeom prst="ellipse">
                <a:avLst/>
              </a:prstGeom>
              <a:blipFill>
                <a:blip r:embed="rId13"/>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35" name="椭圆 34">
                <a:extLst>
                  <a:ext uri="{FF2B5EF4-FFF2-40B4-BE49-F238E27FC236}">
                    <a16:creationId xmlns:a16="http://schemas.microsoft.com/office/drawing/2014/main" id="{05495FD4-7594-40B3-A745-40ECBD52E1F8}"/>
                  </a:ext>
                </a:extLst>
              </p:cNvPr>
              <p:cNvSpPr/>
              <p:nvPr/>
            </p:nvSpPr>
            <p:spPr>
              <a:xfrm>
                <a:off x="3661246" y="4600521"/>
                <a:ext cx="516835" cy="506896"/>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US" altLang="zh-CN" b="0" i="1" smtClean="0">
                              <a:solidFill>
                                <a:schemeClr val="tx1"/>
                              </a:solidFill>
                              <a:latin typeface="Cambria Math" panose="02040503050406030204" pitchFamily="18" charset="0"/>
                            </a:rPr>
                          </m:ctrlPr>
                        </m:sSubPr>
                        <m:e>
                          <m:r>
                            <a:rPr lang="en-US" altLang="zh-CN" b="0" i="1" smtClean="0">
                              <a:solidFill>
                                <a:schemeClr val="tx1"/>
                              </a:solidFill>
                              <a:latin typeface="Cambria Math" panose="02040503050406030204" pitchFamily="18" charset="0"/>
                            </a:rPr>
                            <m:t>𝑢</m:t>
                          </m:r>
                        </m:e>
                        <m:sub>
                          <m:r>
                            <a:rPr lang="en-US" altLang="zh-CN" b="0" i="1" smtClean="0">
                              <a:solidFill>
                                <a:schemeClr val="tx1"/>
                              </a:solidFill>
                              <a:latin typeface="Cambria Math" panose="02040503050406030204" pitchFamily="18" charset="0"/>
                            </a:rPr>
                            <m:t>𝑛</m:t>
                          </m:r>
                        </m:sub>
                      </m:sSub>
                    </m:oMath>
                  </m:oMathPara>
                </a14:m>
                <a:endParaRPr lang="en-US" altLang="zh-CN" b="0" dirty="0">
                  <a:solidFill>
                    <a:schemeClr val="tx1"/>
                  </a:solidFill>
                </a:endParaRPr>
              </a:p>
            </p:txBody>
          </p:sp>
        </mc:Choice>
        <mc:Fallback xmlns="">
          <p:sp>
            <p:nvSpPr>
              <p:cNvPr id="35" name="椭圆 34">
                <a:extLst>
                  <a:ext uri="{FF2B5EF4-FFF2-40B4-BE49-F238E27FC236}">
                    <a16:creationId xmlns:a16="http://schemas.microsoft.com/office/drawing/2014/main" id="{05495FD4-7594-40B3-A745-40ECBD52E1F8}"/>
                  </a:ext>
                </a:extLst>
              </p:cNvPr>
              <p:cNvSpPr>
                <a:spLocks noRot="1" noChangeAspect="1" noMove="1" noResize="1" noEditPoints="1" noAdjustHandles="1" noChangeArrowheads="1" noChangeShapeType="1" noTextEdit="1"/>
              </p:cNvSpPr>
              <p:nvPr/>
            </p:nvSpPr>
            <p:spPr>
              <a:xfrm>
                <a:off x="3661246" y="4600521"/>
                <a:ext cx="516835" cy="506896"/>
              </a:xfrm>
              <a:prstGeom prst="ellipse">
                <a:avLst/>
              </a:prstGeom>
              <a:blipFill>
                <a:blip r:embed="rId14"/>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36" name="文本框 35">
                <a:extLst>
                  <a:ext uri="{FF2B5EF4-FFF2-40B4-BE49-F238E27FC236}">
                    <a16:creationId xmlns:a16="http://schemas.microsoft.com/office/drawing/2014/main" id="{449F73D8-2ADC-4EC8-9261-E5D18C52BBC4}"/>
                  </a:ext>
                </a:extLst>
              </p:cNvPr>
              <p:cNvSpPr txBox="1"/>
              <p:nvPr/>
            </p:nvSpPr>
            <p:spPr>
              <a:xfrm>
                <a:off x="3725850" y="3750846"/>
                <a:ext cx="387626" cy="52322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altLang="zh-CN" sz="2800" b="1" i="1" smtClean="0">
                          <a:latin typeface="Cambria Math" panose="02040503050406030204" pitchFamily="18" charset="0"/>
                        </a:rPr>
                        <m:t>⋮</m:t>
                      </m:r>
                    </m:oMath>
                  </m:oMathPara>
                </a14:m>
                <a:endParaRPr lang="zh-CN" altLang="en-US" sz="2800" b="1" dirty="0"/>
              </a:p>
            </p:txBody>
          </p:sp>
        </mc:Choice>
        <mc:Fallback xmlns="">
          <p:sp>
            <p:nvSpPr>
              <p:cNvPr id="36" name="文本框 35">
                <a:extLst>
                  <a:ext uri="{FF2B5EF4-FFF2-40B4-BE49-F238E27FC236}">
                    <a16:creationId xmlns:a16="http://schemas.microsoft.com/office/drawing/2014/main" id="{449F73D8-2ADC-4EC8-9261-E5D18C52BBC4}"/>
                  </a:ext>
                </a:extLst>
              </p:cNvPr>
              <p:cNvSpPr txBox="1">
                <a:spLocks noRot="1" noChangeAspect="1" noMove="1" noResize="1" noEditPoints="1" noAdjustHandles="1" noChangeArrowheads="1" noChangeShapeType="1" noTextEdit="1"/>
              </p:cNvSpPr>
              <p:nvPr/>
            </p:nvSpPr>
            <p:spPr>
              <a:xfrm>
                <a:off x="3725850" y="3750846"/>
                <a:ext cx="387626" cy="523220"/>
              </a:xfrm>
              <a:prstGeom prst="rect">
                <a:avLst/>
              </a:prstGeom>
              <a:blipFill>
                <a:blip r:embed="rId15"/>
                <a:stretch>
                  <a:fillRect/>
                </a:stretch>
              </a:blipFill>
            </p:spPr>
            <p:txBody>
              <a:bodyPr/>
              <a:lstStyle/>
              <a:p>
                <a:r>
                  <a:rPr lang="zh-CN" altLang="en-US">
                    <a:noFill/>
                  </a:rPr>
                  <a:t> </a:t>
                </a:r>
              </a:p>
            </p:txBody>
          </p:sp>
        </mc:Fallback>
      </mc:AlternateContent>
      <p:cxnSp>
        <p:nvCxnSpPr>
          <p:cNvPr id="37" name="直接箭头连接符 36">
            <a:extLst>
              <a:ext uri="{FF2B5EF4-FFF2-40B4-BE49-F238E27FC236}">
                <a16:creationId xmlns:a16="http://schemas.microsoft.com/office/drawing/2014/main" id="{F54489D1-B1DA-49A7-BF8B-65D25D8EEC7C}"/>
              </a:ext>
            </a:extLst>
          </p:cNvPr>
          <p:cNvCxnSpPr>
            <a:stCxn id="17" idx="6"/>
            <a:endCxn id="29" idx="2"/>
          </p:cNvCxnSpPr>
          <p:nvPr/>
        </p:nvCxnSpPr>
        <p:spPr>
          <a:xfrm>
            <a:off x="1408377" y="2382439"/>
            <a:ext cx="649357"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8" name="直接箭头连接符 37">
            <a:extLst>
              <a:ext uri="{FF2B5EF4-FFF2-40B4-BE49-F238E27FC236}">
                <a16:creationId xmlns:a16="http://schemas.microsoft.com/office/drawing/2014/main" id="{8333642A-FA91-4215-8698-1FB12BDDEAB1}"/>
              </a:ext>
            </a:extLst>
          </p:cNvPr>
          <p:cNvCxnSpPr>
            <a:cxnSpLocks/>
            <a:stCxn id="19" idx="6"/>
            <a:endCxn id="30" idx="2"/>
          </p:cNvCxnSpPr>
          <p:nvPr/>
        </p:nvCxnSpPr>
        <p:spPr>
          <a:xfrm>
            <a:off x="1408376" y="3170943"/>
            <a:ext cx="649357"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9" name="直接箭头连接符 38">
            <a:extLst>
              <a:ext uri="{FF2B5EF4-FFF2-40B4-BE49-F238E27FC236}">
                <a16:creationId xmlns:a16="http://schemas.microsoft.com/office/drawing/2014/main" id="{0AB8225D-7DD2-4322-A6AA-F7C14AC3E52D}"/>
              </a:ext>
            </a:extLst>
          </p:cNvPr>
          <p:cNvCxnSpPr>
            <a:cxnSpLocks/>
            <a:stCxn id="26" idx="6"/>
            <a:endCxn id="31" idx="2"/>
          </p:cNvCxnSpPr>
          <p:nvPr/>
        </p:nvCxnSpPr>
        <p:spPr>
          <a:xfrm>
            <a:off x="1408376" y="4853969"/>
            <a:ext cx="649357"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0" name="直接箭头连接符 39">
            <a:extLst>
              <a:ext uri="{FF2B5EF4-FFF2-40B4-BE49-F238E27FC236}">
                <a16:creationId xmlns:a16="http://schemas.microsoft.com/office/drawing/2014/main" id="{172F9C3A-18A0-4995-ADAF-1D3D945B4F57}"/>
              </a:ext>
            </a:extLst>
          </p:cNvPr>
          <p:cNvCxnSpPr>
            <a:cxnSpLocks/>
            <a:stCxn id="29" idx="6"/>
            <a:endCxn id="34" idx="2"/>
          </p:cNvCxnSpPr>
          <p:nvPr/>
        </p:nvCxnSpPr>
        <p:spPr>
          <a:xfrm>
            <a:off x="2574569" y="2382439"/>
            <a:ext cx="1086677" cy="78850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1" name="直接箭头连接符 40">
            <a:extLst>
              <a:ext uri="{FF2B5EF4-FFF2-40B4-BE49-F238E27FC236}">
                <a16:creationId xmlns:a16="http://schemas.microsoft.com/office/drawing/2014/main" id="{E787A008-63C7-43DD-B8D2-EB2088E0D3B2}"/>
              </a:ext>
            </a:extLst>
          </p:cNvPr>
          <p:cNvCxnSpPr>
            <a:cxnSpLocks/>
            <a:stCxn id="29" idx="6"/>
            <a:endCxn id="35" idx="2"/>
          </p:cNvCxnSpPr>
          <p:nvPr/>
        </p:nvCxnSpPr>
        <p:spPr>
          <a:xfrm>
            <a:off x="2574569" y="2382439"/>
            <a:ext cx="1086677" cy="247153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2" name="直接箭头连接符 41">
            <a:extLst>
              <a:ext uri="{FF2B5EF4-FFF2-40B4-BE49-F238E27FC236}">
                <a16:creationId xmlns:a16="http://schemas.microsoft.com/office/drawing/2014/main" id="{EA5F190A-AB03-46C9-BE21-BBFC52ED6AA4}"/>
              </a:ext>
            </a:extLst>
          </p:cNvPr>
          <p:cNvCxnSpPr>
            <a:cxnSpLocks/>
            <a:stCxn id="30" idx="6"/>
            <a:endCxn id="33" idx="2"/>
          </p:cNvCxnSpPr>
          <p:nvPr/>
        </p:nvCxnSpPr>
        <p:spPr>
          <a:xfrm flipV="1">
            <a:off x="2574568" y="2382439"/>
            <a:ext cx="1086679" cy="78850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3" name="直接箭头连接符 42">
            <a:extLst>
              <a:ext uri="{FF2B5EF4-FFF2-40B4-BE49-F238E27FC236}">
                <a16:creationId xmlns:a16="http://schemas.microsoft.com/office/drawing/2014/main" id="{6A13B62C-60C2-4C93-B00A-C9A6798BB553}"/>
              </a:ext>
            </a:extLst>
          </p:cNvPr>
          <p:cNvCxnSpPr>
            <a:cxnSpLocks/>
            <a:stCxn id="30" idx="6"/>
            <a:endCxn id="36" idx="1"/>
          </p:cNvCxnSpPr>
          <p:nvPr/>
        </p:nvCxnSpPr>
        <p:spPr>
          <a:xfrm>
            <a:off x="2574568" y="3170943"/>
            <a:ext cx="1151282" cy="84151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4" name="直接箭头连接符 43">
            <a:extLst>
              <a:ext uri="{FF2B5EF4-FFF2-40B4-BE49-F238E27FC236}">
                <a16:creationId xmlns:a16="http://schemas.microsoft.com/office/drawing/2014/main" id="{ED923AC5-5CF0-46C5-BCB5-F98A78203BF4}"/>
              </a:ext>
            </a:extLst>
          </p:cNvPr>
          <p:cNvCxnSpPr>
            <a:cxnSpLocks/>
            <a:stCxn id="31" idx="6"/>
            <a:endCxn id="36" idx="1"/>
          </p:cNvCxnSpPr>
          <p:nvPr/>
        </p:nvCxnSpPr>
        <p:spPr>
          <a:xfrm flipV="1">
            <a:off x="2574568" y="4012456"/>
            <a:ext cx="1151282" cy="84151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45" name="椭圆 44">
                <a:extLst>
                  <a:ext uri="{FF2B5EF4-FFF2-40B4-BE49-F238E27FC236}">
                    <a16:creationId xmlns:a16="http://schemas.microsoft.com/office/drawing/2014/main" id="{9D582C18-F416-4275-BBC5-D22B1C385B88}"/>
                  </a:ext>
                </a:extLst>
              </p:cNvPr>
              <p:cNvSpPr/>
              <p:nvPr/>
            </p:nvSpPr>
            <p:spPr>
              <a:xfrm>
                <a:off x="6488340" y="4327880"/>
                <a:ext cx="370703" cy="377004"/>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US" altLang="zh-CN" b="0" i="1" smtClean="0">
                              <a:solidFill>
                                <a:schemeClr val="tx1"/>
                              </a:solidFill>
                              <a:latin typeface="Cambria Math" panose="02040503050406030204" pitchFamily="18" charset="0"/>
                            </a:rPr>
                          </m:ctrlPr>
                        </m:sSubPr>
                        <m:e>
                          <m:r>
                            <a:rPr lang="en-US" altLang="zh-CN" b="0" i="1" smtClean="0">
                              <a:solidFill>
                                <a:schemeClr val="tx1"/>
                              </a:solidFill>
                              <a:latin typeface="Cambria Math" panose="02040503050406030204" pitchFamily="18" charset="0"/>
                            </a:rPr>
                            <m:t>𝑠</m:t>
                          </m:r>
                        </m:e>
                        <m:sub>
                          <m:r>
                            <a:rPr lang="en-US" altLang="zh-CN" b="0" i="1" smtClean="0">
                              <a:solidFill>
                                <a:schemeClr val="tx1"/>
                              </a:solidFill>
                              <a:latin typeface="Cambria Math" panose="02040503050406030204" pitchFamily="18" charset="0"/>
                            </a:rPr>
                            <m:t>1</m:t>
                          </m:r>
                        </m:sub>
                      </m:sSub>
                    </m:oMath>
                  </m:oMathPara>
                </a14:m>
                <a:endParaRPr lang="zh-CN" altLang="en-US" dirty="0">
                  <a:solidFill>
                    <a:schemeClr val="tx1"/>
                  </a:solidFill>
                </a:endParaRPr>
              </a:p>
            </p:txBody>
          </p:sp>
        </mc:Choice>
        <mc:Fallback xmlns="">
          <p:sp>
            <p:nvSpPr>
              <p:cNvPr id="45" name="椭圆 44">
                <a:extLst>
                  <a:ext uri="{FF2B5EF4-FFF2-40B4-BE49-F238E27FC236}">
                    <a16:creationId xmlns:a16="http://schemas.microsoft.com/office/drawing/2014/main" id="{9D582C18-F416-4275-BBC5-D22B1C385B88}"/>
                  </a:ext>
                </a:extLst>
              </p:cNvPr>
              <p:cNvSpPr>
                <a:spLocks noRot="1" noChangeAspect="1" noMove="1" noResize="1" noEditPoints="1" noAdjustHandles="1" noChangeArrowheads="1" noChangeShapeType="1" noTextEdit="1"/>
              </p:cNvSpPr>
              <p:nvPr/>
            </p:nvSpPr>
            <p:spPr>
              <a:xfrm>
                <a:off x="6488340" y="4327880"/>
                <a:ext cx="370703" cy="377004"/>
              </a:xfrm>
              <a:prstGeom prst="ellipse">
                <a:avLst/>
              </a:prstGeom>
              <a:blipFill>
                <a:blip r:embed="rId16"/>
                <a:stretch>
                  <a:fillRect/>
                </a:stretch>
              </a:blipFill>
            </p:spPr>
            <p:txBody>
              <a:bodyPr/>
              <a:lstStyle/>
              <a:p>
                <a:r>
                  <a:rPr lang="zh-CN" altLang="en-US">
                    <a:noFill/>
                  </a:rPr>
                  <a:t> </a:t>
                </a:r>
              </a:p>
            </p:txBody>
          </p:sp>
        </mc:Fallback>
      </mc:AlternateContent>
      <p:sp>
        <p:nvSpPr>
          <p:cNvPr id="2" name="文本框 1">
            <a:extLst>
              <a:ext uri="{FF2B5EF4-FFF2-40B4-BE49-F238E27FC236}">
                <a16:creationId xmlns:a16="http://schemas.microsoft.com/office/drawing/2014/main" id="{BEB9231A-49F8-4A53-ABB1-7BAA6BD1DD56}"/>
              </a:ext>
            </a:extLst>
          </p:cNvPr>
          <p:cNvSpPr txBox="1"/>
          <p:nvPr/>
        </p:nvSpPr>
        <p:spPr>
          <a:xfrm>
            <a:off x="6961462" y="4316327"/>
            <a:ext cx="423954" cy="400110"/>
          </a:xfrm>
          <a:prstGeom prst="rect">
            <a:avLst/>
          </a:prstGeom>
          <a:noFill/>
        </p:spPr>
        <p:txBody>
          <a:bodyPr wrap="square" rtlCol="0">
            <a:spAutoFit/>
          </a:bodyPr>
          <a:lstStyle/>
          <a:p>
            <a:r>
              <a:rPr lang="en-US" altLang="zh-CN" sz="2000" b="1" dirty="0"/>
              <a:t>…</a:t>
            </a:r>
            <a:endParaRPr lang="zh-CN" altLang="en-US" sz="2000" b="1" dirty="0"/>
          </a:p>
        </p:txBody>
      </p:sp>
      <mc:AlternateContent xmlns:mc="http://schemas.openxmlformats.org/markup-compatibility/2006" xmlns:a14="http://schemas.microsoft.com/office/drawing/2010/main">
        <mc:Choice Requires="a14">
          <p:sp>
            <p:nvSpPr>
              <p:cNvPr id="3" name="文本框 2">
                <a:extLst>
                  <a:ext uri="{FF2B5EF4-FFF2-40B4-BE49-F238E27FC236}">
                    <a16:creationId xmlns:a16="http://schemas.microsoft.com/office/drawing/2014/main" id="{644542FF-033C-454A-A2EB-6FF65AA80036}"/>
                  </a:ext>
                </a:extLst>
              </p:cNvPr>
              <p:cNvSpPr txBox="1"/>
              <p:nvPr/>
            </p:nvSpPr>
            <p:spPr>
              <a:xfrm>
                <a:off x="4615712" y="1350347"/>
                <a:ext cx="6832359" cy="4950073"/>
              </a:xfrm>
              <a:prstGeom prst="rect">
                <a:avLst/>
              </a:prstGeom>
              <a:noFill/>
            </p:spPr>
            <p:txBody>
              <a:bodyPr wrap="square" rtlCol="0">
                <a:spAutoFit/>
              </a:bodyPr>
              <a:lstStyle/>
              <a:p>
                <a:r>
                  <a:rPr lang="en-US" altLang="zh-CN" sz="2400" b="1" dirty="0">
                    <a:latin typeface="Times New Roman" panose="02020603050405020304" pitchFamily="18" charset="0"/>
                    <a:cs typeface="Times New Roman" panose="02020603050405020304" pitchFamily="18" charset="0"/>
                  </a:rPr>
                  <a:t>Reduction from maximum union/intersection set</a:t>
                </a:r>
              </a:p>
              <a:p>
                <a:endParaRPr lang="en-US" altLang="zh-CN" sz="2400" b="1"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altLang="zh-CN" sz="2400" dirty="0">
                    <a:latin typeface="Times New Roman" panose="02020603050405020304" pitchFamily="18" charset="0"/>
                    <a:cs typeface="Times New Roman" panose="02020603050405020304" pitchFamily="18" charset="0"/>
                  </a:rPr>
                  <a:t>Maximum union/intersection set</a:t>
                </a:r>
              </a:p>
              <a:p>
                <a:pPr marL="800100" lvl="1" indent="-342900">
                  <a:buFont typeface="Arial" panose="020B0604020202020204" pitchFamily="34" charset="0"/>
                  <a:buChar char="•"/>
                </a:pPr>
                <a:r>
                  <a:rPr lang="en-US" altLang="zh-CN" sz="2400" b="0" dirty="0">
                    <a:latin typeface="Times New Roman" panose="02020603050405020304" pitchFamily="18" charset="0"/>
                    <a:cs typeface="Times New Roman" panose="02020603050405020304" pitchFamily="18" charset="0"/>
                  </a:rPr>
                  <a:t>Subsets </a:t>
                </a:r>
                <a14:m>
                  <m:oMath xmlns:m="http://schemas.openxmlformats.org/officeDocument/2006/math">
                    <m:r>
                      <m:rPr>
                        <m:nor/>
                      </m:rPr>
                      <a:rPr lang="en-US" altLang="zh-CN" sz="2400" dirty="0">
                        <a:latin typeface="Euclid Math One" panose="05050601010101010101" pitchFamily="18" charset="2"/>
                      </a:rPr>
                      <m:t>S</m:t>
                    </m:r>
                    <m:r>
                      <a:rPr lang="en-US" altLang="zh-CN" sz="2400" i="1" dirty="0" smtClean="0">
                        <a:latin typeface="Cambria Math" panose="02040503050406030204" pitchFamily="18" charset="0"/>
                      </a:rPr>
                      <m:t>=</m:t>
                    </m:r>
                    <m:r>
                      <a:rPr lang="en-US" altLang="zh-CN" sz="2400" b="0" i="1" smtClean="0">
                        <a:latin typeface="Cambria Math" panose="02040503050406030204" pitchFamily="18" charset="0"/>
                        <a:cs typeface="Times New Roman" panose="02020603050405020304" pitchFamily="18" charset="0"/>
                      </a:rPr>
                      <m:t>{</m:t>
                    </m:r>
                    <m:sSub>
                      <m:sSubPr>
                        <m:ctrlPr>
                          <a:rPr lang="en-US" altLang="zh-CN" sz="2400" b="0" i="1" smtClean="0">
                            <a:latin typeface="Cambria Math" panose="02040503050406030204" pitchFamily="18" charset="0"/>
                            <a:cs typeface="Times New Roman" panose="02020603050405020304" pitchFamily="18" charset="0"/>
                          </a:rPr>
                        </m:ctrlPr>
                      </m:sSubPr>
                      <m:e>
                        <m:r>
                          <a:rPr lang="en-US" altLang="zh-CN" sz="2400" b="0" i="1" smtClean="0">
                            <a:latin typeface="Cambria Math" panose="02040503050406030204" pitchFamily="18" charset="0"/>
                            <a:cs typeface="Times New Roman" panose="02020603050405020304" pitchFamily="18" charset="0"/>
                          </a:rPr>
                          <m:t>𝑆</m:t>
                        </m:r>
                      </m:e>
                      <m:sub>
                        <m:r>
                          <a:rPr lang="en-US" altLang="zh-CN" sz="2400" b="0" i="1" smtClean="0">
                            <a:latin typeface="Cambria Math" panose="02040503050406030204" pitchFamily="18" charset="0"/>
                            <a:cs typeface="Times New Roman" panose="02020603050405020304" pitchFamily="18" charset="0"/>
                          </a:rPr>
                          <m:t>1</m:t>
                        </m:r>
                      </m:sub>
                    </m:sSub>
                    <m:r>
                      <a:rPr lang="en-US" altLang="zh-CN" sz="2400" b="0" i="1" smtClean="0">
                        <a:latin typeface="Cambria Math" panose="02040503050406030204" pitchFamily="18" charset="0"/>
                        <a:cs typeface="Times New Roman" panose="02020603050405020304" pitchFamily="18" charset="0"/>
                      </a:rPr>
                      <m:t>,⋯,</m:t>
                    </m:r>
                    <m:sSub>
                      <m:sSubPr>
                        <m:ctrlPr>
                          <a:rPr lang="en-US" altLang="zh-CN" sz="2400" b="0" i="1" smtClean="0">
                            <a:latin typeface="Cambria Math" panose="02040503050406030204" pitchFamily="18" charset="0"/>
                            <a:cs typeface="Times New Roman" panose="02020603050405020304" pitchFamily="18" charset="0"/>
                          </a:rPr>
                        </m:ctrlPr>
                      </m:sSubPr>
                      <m:e>
                        <m:r>
                          <a:rPr lang="en-US" altLang="zh-CN" sz="2400" b="0" i="1" smtClean="0">
                            <a:latin typeface="Cambria Math" panose="02040503050406030204" pitchFamily="18" charset="0"/>
                            <a:cs typeface="Times New Roman" panose="02020603050405020304" pitchFamily="18" charset="0"/>
                          </a:rPr>
                          <m:t>𝑆</m:t>
                        </m:r>
                      </m:e>
                      <m:sub>
                        <m:r>
                          <a:rPr lang="en-US" altLang="zh-CN" sz="2400" b="0" i="1" smtClean="0">
                            <a:latin typeface="Cambria Math" panose="02040503050406030204" pitchFamily="18" charset="0"/>
                            <a:cs typeface="Times New Roman" panose="02020603050405020304" pitchFamily="18" charset="0"/>
                          </a:rPr>
                          <m:t>𝑚</m:t>
                        </m:r>
                      </m:sub>
                    </m:sSub>
                    <m:r>
                      <a:rPr lang="en-US" altLang="zh-CN" sz="2400" b="0" i="1" smtClean="0">
                        <a:latin typeface="Cambria Math" panose="02040503050406030204" pitchFamily="18" charset="0"/>
                        <a:cs typeface="Times New Roman" panose="02020603050405020304" pitchFamily="18" charset="0"/>
                      </a:rPr>
                      <m:t>}</m:t>
                    </m:r>
                  </m:oMath>
                </a14:m>
                <a:r>
                  <a:rPr lang="zh-CN" altLang="en-US" sz="2400" dirty="0">
                    <a:latin typeface="Times New Roman" panose="02020603050405020304" pitchFamily="18" charset="0"/>
                    <a:cs typeface="Times New Roman" panose="02020603050405020304" pitchFamily="18" charset="0"/>
                  </a:rPr>
                  <a:t> </a:t>
                </a:r>
                <a:r>
                  <a:rPr lang="en-US" altLang="zh-CN" sz="2400" dirty="0">
                    <a:latin typeface="Times New Roman" panose="02020603050405020304" pitchFamily="18" charset="0"/>
                    <a:cs typeface="Times New Roman" panose="02020603050405020304" pitchFamily="18" charset="0"/>
                  </a:rPr>
                  <a:t>of </a:t>
                </a:r>
                <a14:m>
                  <m:oMath xmlns:m="http://schemas.openxmlformats.org/officeDocument/2006/math">
                    <m:r>
                      <a:rPr lang="en-US" altLang="zh-CN" sz="2400" b="0" i="1" smtClean="0">
                        <a:latin typeface="Cambria Math" panose="02040503050406030204" pitchFamily="18" charset="0"/>
                        <a:cs typeface="Times New Roman" panose="02020603050405020304" pitchFamily="18" charset="0"/>
                      </a:rPr>
                      <m:t>𝑈</m:t>
                    </m:r>
                    <m:r>
                      <a:rPr lang="en-US" altLang="zh-CN" sz="2400" b="0" i="1" smtClean="0">
                        <a:latin typeface="Cambria Math" panose="02040503050406030204" pitchFamily="18" charset="0"/>
                        <a:cs typeface="Times New Roman" panose="02020603050405020304" pitchFamily="18" charset="0"/>
                      </a:rPr>
                      <m:t>={</m:t>
                    </m:r>
                    <m:sSub>
                      <m:sSubPr>
                        <m:ctrlPr>
                          <a:rPr lang="en-US" altLang="zh-CN" sz="2400" b="0" i="1" smtClean="0">
                            <a:latin typeface="Cambria Math" panose="02040503050406030204" pitchFamily="18" charset="0"/>
                            <a:cs typeface="Times New Roman" panose="02020603050405020304" pitchFamily="18" charset="0"/>
                          </a:rPr>
                        </m:ctrlPr>
                      </m:sSubPr>
                      <m:e>
                        <m:r>
                          <a:rPr lang="en-US" altLang="zh-CN" sz="2400" b="0" i="1" smtClean="0">
                            <a:latin typeface="Cambria Math" panose="02040503050406030204" pitchFamily="18" charset="0"/>
                            <a:cs typeface="Times New Roman" panose="02020603050405020304" pitchFamily="18" charset="0"/>
                          </a:rPr>
                          <m:t>𝑢</m:t>
                        </m:r>
                      </m:e>
                      <m:sub>
                        <m:r>
                          <a:rPr lang="en-US" altLang="zh-CN" sz="2400" b="0" i="1" smtClean="0">
                            <a:latin typeface="Cambria Math" panose="02040503050406030204" pitchFamily="18" charset="0"/>
                            <a:cs typeface="Times New Roman" panose="02020603050405020304" pitchFamily="18" charset="0"/>
                          </a:rPr>
                          <m:t>1</m:t>
                        </m:r>
                      </m:sub>
                    </m:sSub>
                    <m:r>
                      <a:rPr lang="en-US" altLang="zh-CN" sz="2400" b="0" i="1" smtClean="0">
                        <a:latin typeface="Cambria Math" panose="02040503050406030204" pitchFamily="18" charset="0"/>
                        <a:cs typeface="Times New Roman" panose="02020603050405020304" pitchFamily="18" charset="0"/>
                      </a:rPr>
                      <m:t>,⋯,</m:t>
                    </m:r>
                    <m:sSub>
                      <m:sSubPr>
                        <m:ctrlPr>
                          <a:rPr lang="en-US" altLang="zh-CN" sz="2400" b="0" i="1" smtClean="0">
                            <a:latin typeface="Cambria Math" panose="02040503050406030204" pitchFamily="18" charset="0"/>
                            <a:cs typeface="Times New Roman" panose="02020603050405020304" pitchFamily="18" charset="0"/>
                          </a:rPr>
                        </m:ctrlPr>
                      </m:sSubPr>
                      <m:e>
                        <m:r>
                          <a:rPr lang="en-US" altLang="zh-CN" sz="2400" b="0" i="1" smtClean="0">
                            <a:latin typeface="Cambria Math" panose="02040503050406030204" pitchFamily="18" charset="0"/>
                            <a:cs typeface="Times New Roman" panose="02020603050405020304" pitchFamily="18" charset="0"/>
                          </a:rPr>
                          <m:t>𝑢</m:t>
                        </m:r>
                      </m:e>
                      <m:sub>
                        <m:r>
                          <a:rPr lang="en-US" altLang="zh-CN" sz="2400" b="0" i="1" smtClean="0">
                            <a:latin typeface="Cambria Math" panose="02040503050406030204" pitchFamily="18" charset="0"/>
                            <a:cs typeface="Times New Roman" panose="02020603050405020304" pitchFamily="18" charset="0"/>
                          </a:rPr>
                          <m:t>𝑛</m:t>
                        </m:r>
                      </m:sub>
                    </m:sSub>
                    <m:r>
                      <a:rPr lang="en-US" altLang="zh-CN" sz="2400" b="0" i="1" smtClean="0">
                        <a:latin typeface="Cambria Math" panose="02040503050406030204" pitchFamily="18" charset="0"/>
                        <a:cs typeface="Times New Roman" panose="02020603050405020304" pitchFamily="18" charset="0"/>
                      </a:rPr>
                      <m:t>}</m:t>
                    </m:r>
                  </m:oMath>
                </a14:m>
                <a:endParaRPr lang="en-US" altLang="zh-CN" sz="2400" dirty="0">
                  <a:latin typeface="Times New Roman" panose="02020603050405020304" pitchFamily="18" charset="0"/>
                  <a:cs typeface="Times New Roman" panose="02020603050405020304" pitchFamily="18" charset="0"/>
                </a:endParaRPr>
              </a:p>
              <a:p>
                <a:pPr marL="800100" lvl="1" indent="-342900">
                  <a:buFont typeface="Arial" panose="020B0604020202020204" pitchFamily="34" charset="0"/>
                  <a:buChar char="•"/>
                </a:pPr>
                <a:r>
                  <a:rPr lang="en-US" altLang="zh-CN" sz="2400" dirty="0">
                    <a:latin typeface="Times New Roman" panose="02020603050405020304" pitchFamily="18" charset="0"/>
                    <a:cs typeface="Times New Roman" panose="02020603050405020304" pitchFamily="18" charset="0"/>
                  </a:rPr>
                  <a:t>Picking </a:t>
                </a:r>
                <a14:m>
                  <m:oMath xmlns:m="http://schemas.openxmlformats.org/officeDocument/2006/math">
                    <m:r>
                      <a:rPr lang="en-US" altLang="zh-CN" sz="2400" b="0" i="1" smtClean="0">
                        <a:latin typeface="Cambria Math" panose="02040503050406030204" pitchFamily="18" charset="0"/>
                        <a:cs typeface="Times New Roman" panose="02020603050405020304" pitchFamily="18" charset="0"/>
                      </a:rPr>
                      <m:t>𝑘</m:t>
                    </m:r>
                  </m:oMath>
                </a14:m>
                <a:r>
                  <a:rPr lang="en-US" altLang="zh-CN" sz="2400" dirty="0">
                    <a:latin typeface="Times New Roman" panose="02020603050405020304" pitchFamily="18" charset="0"/>
                    <a:cs typeface="Times New Roman" panose="02020603050405020304" pitchFamily="18" charset="0"/>
                  </a:rPr>
                  <a:t> subsets from </a:t>
                </a:r>
                <a14:m>
                  <m:oMath xmlns:m="http://schemas.openxmlformats.org/officeDocument/2006/math">
                    <m:r>
                      <m:rPr>
                        <m:nor/>
                      </m:rPr>
                      <a:rPr lang="en-US" altLang="zh-CN" sz="2400" dirty="0">
                        <a:latin typeface="Euclid Math One" panose="05050601010101010101" pitchFamily="18" charset="2"/>
                      </a:rPr>
                      <m:t>S</m:t>
                    </m:r>
                  </m:oMath>
                </a14:m>
                <a:r>
                  <a:rPr lang="en-US" altLang="zh-CN" sz="2400" dirty="0">
                    <a:latin typeface="Times New Roman" panose="02020603050405020304" pitchFamily="18" charset="0"/>
                    <a:cs typeface="Times New Roman" panose="02020603050405020304" pitchFamily="18" charset="0"/>
                  </a:rPr>
                  <a:t>, maximize the union/intersection set size</a:t>
                </a:r>
              </a:p>
              <a:p>
                <a:pPr marL="342900" indent="-342900">
                  <a:buFont typeface="Arial" panose="020B0604020202020204" pitchFamily="34" charset="0"/>
                  <a:buChar char="•"/>
                </a:pPr>
                <a:endParaRPr lang="en-US" altLang="zh-CN"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altLang="zh-CN" sz="2400" dirty="0">
                    <a:latin typeface="Times New Roman" panose="02020603050405020304" pitchFamily="18" charset="0"/>
                    <a:cs typeface="Times New Roman" panose="02020603050405020304" pitchFamily="18" charset="0"/>
                  </a:rPr>
                  <a:t>Reduced robustness evaluation problem</a:t>
                </a:r>
              </a:p>
              <a:p>
                <a:pPr marL="800100" lvl="1" indent="-342900">
                  <a:buFont typeface="Arial" panose="020B0604020202020204" pitchFamily="34" charset="0"/>
                  <a:buChar char="•"/>
                </a:pPr>
                <a:r>
                  <a:rPr lang="en-US" altLang="zh-CN" sz="2400" dirty="0">
                    <a:latin typeface="Times New Roman" panose="02020603050405020304" pitchFamily="18" charset="0"/>
                    <a:cs typeface="Times New Roman" panose="02020603050405020304" pitchFamily="18" charset="0"/>
                  </a:rPr>
                  <a:t>Seeds:</a:t>
                </a:r>
              </a:p>
              <a:p>
                <a:pPr marL="800100" lvl="1" indent="-342900">
                  <a:buFont typeface="Arial" panose="020B0604020202020204" pitchFamily="34" charset="0"/>
                  <a:buChar char="•"/>
                </a:pPr>
                <a:r>
                  <a:rPr lang="en-US" altLang="zh-CN" sz="2400" dirty="0">
                    <a:latin typeface="Times New Roman" panose="02020603050405020304" pitchFamily="18" charset="0"/>
                    <a:cs typeface="Times New Roman" panose="02020603050405020304" pitchFamily="18" charset="0"/>
                  </a:rPr>
                  <a:t>Edge probability/weight:</a:t>
                </a:r>
              </a:p>
              <a:p>
                <a:pPr marL="1257300" lvl="2" indent="-342900">
                  <a:buFont typeface="Arial" panose="020B0604020202020204" pitchFamily="34" charset="0"/>
                  <a:buChar char="•"/>
                </a:pPr>
                <a14:m>
                  <m:oMath xmlns:m="http://schemas.openxmlformats.org/officeDocument/2006/math">
                    <m:sSub>
                      <m:sSubPr>
                        <m:ctrlPr>
                          <a:rPr lang="en-US" altLang="zh-CN" sz="2400" b="0" i="1" smtClean="0">
                            <a:latin typeface="Cambria Math" panose="02040503050406030204" pitchFamily="18" charset="0"/>
                            <a:cs typeface="Times New Roman" panose="02020603050405020304" pitchFamily="18" charset="0"/>
                          </a:rPr>
                        </m:ctrlPr>
                      </m:sSubPr>
                      <m:e>
                        <m:r>
                          <a:rPr lang="en-US" altLang="zh-CN" sz="2400" b="0" i="1" smtClean="0">
                            <a:latin typeface="Cambria Math" panose="02040503050406030204" pitchFamily="18" charset="0"/>
                            <a:cs typeface="Times New Roman" panose="02020603050405020304" pitchFamily="18" charset="0"/>
                          </a:rPr>
                          <m:t>𝑠</m:t>
                        </m:r>
                      </m:e>
                      <m:sub>
                        <m:r>
                          <a:rPr lang="en-US" altLang="zh-CN" sz="2400" b="0" i="1" smtClean="0">
                            <a:latin typeface="Cambria Math" panose="02040503050406030204" pitchFamily="18" charset="0"/>
                            <a:cs typeface="Times New Roman" panose="02020603050405020304" pitchFamily="18" charset="0"/>
                          </a:rPr>
                          <m:t>𝑖</m:t>
                        </m:r>
                      </m:sub>
                    </m:sSub>
                    <m:r>
                      <a:rPr lang="en-US" altLang="zh-CN" sz="2400" b="0" i="1" smtClean="0">
                        <a:latin typeface="Cambria Math" panose="02040503050406030204" pitchFamily="18" charset="0"/>
                        <a:cs typeface="Times New Roman" panose="02020603050405020304" pitchFamily="18" charset="0"/>
                      </a:rPr>
                      <m:t>→</m:t>
                    </m:r>
                    <m:sSubSup>
                      <m:sSubSupPr>
                        <m:ctrlPr>
                          <a:rPr lang="en-US" altLang="zh-CN" sz="2400" b="0" i="1" smtClean="0">
                            <a:latin typeface="Cambria Math" panose="02040503050406030204" pitchFamily="18" charset="0"/>
                            <a:cs typeface="Times New Roman" panose="02020603050405020304" pitchFamily="18" charset="0"/>
                          </a:rPr>
                        </m:ctrlPr>
                      </m:sSubSupPr>
                      <m:e>
                        <m:r>
                          <a:rPr lang="en-US" altLang="zh-CN" sz="2400" b="0" i="1" smtClean="0">
                            <a:latin typeface="Cambria Math" panose="02040503050406030204" pitchFamily="18" charset="0"/>
                            <a:cs typeface="Times New Roman" panose="02020603050405020304" pitchFamily="18" charset="0"/>
                          </a:rPr>
                          <m:t>𝑠</m:t>
                        </m:r>
                      </m:e>
                      <m:sub>
                        <m:r>
                          <a:rPr lang="en-US" altLang="zh-CN" sz="2400" b="0" i="1" smtClean="0">
                            <a:latin typeface="Cambria Math" panose="02040503050406030204" pitchFamily="18" charset="0"/>
                            <a:cs typeface="Times New Roman" panose="02020603050405020304" pitchFamily="18" charset="0"/>
                          </a:rPr>
                          <m:t>𝑖</m:t>
                        </m:r>
                      </m:sub>
                      <m:sup>
                        <m:r>
                          <a:rPr lang="en-US" altLang="zh-CN" sz="2400" b="0" i="1" smtClean="0">
                            <a:latin typeface="Cambria Math" panose="02040503050406030204" pitchFamily="18" charset="0"/>
                            <a:cs typeface="Times New Roman" panose="02020603050405020304" pitchFamily="18" charset="0"/>
                          </a:rPr>
                          <m:t>′</m:t>
                        </m:r>
                      </m:sup>
                    </m:sSubSup>
                    <m:r>
                      <a:rPr lang="en-US" altLang="zh-CN" sz="2400" b="0" i="1" smtClean="0">
                        <a:latin typeface="Cambria Math" panose="02040503050406030204" pitchFamily="18" charset="0"/>
                        <a:cs typeface="Times New Roman" panose="02020603050405020304" pitchFamily="18" charset="0"/>
                      </a:rPr>
                      <m:t>:1</m:t>
                    </m:r>
                  </m:oMath>
                </a14:m>
                <a:endParaRPr lang="en-US" altLang="zh-CN" sz="2400" dirty="0">
                  <a:latin typeface="Times New Roman" panose="02020603050405020304" pitchFamily="18" charset="0"/>
                  <a:cs typeface="Times New Roman" panose="02020603050405020304" pitchFamily="18" charset="0"/>
                </a:endParaRPr>
              </a:p>
              <a:p>
                <a:pPr marL="1257300" lvl="2" indent="-342900">
                  <a:buFont typeface="Arial" panose="020B0604020202020204" pitchFamily="34" charset="0"/>
                  <a:buChar char="•"/>
                </a:pPr>
                <a14:m>
                  <m:oMath xmlns:m="http://schemas.openxmlformats.org/officeDocument/2006/math">
                    <m:sSubSup>
                      <m:sSubSupPr>
                        <m:ctrlPr>
                          <a:rPr lang="en-US" altLang="zh-CN" sz="2400" b="0" i="1" smtClean="0">
                            <a:latin typeface="Cambria Math" panose="02040503050406030204" pitchFamily="18" charset="0"/>
                            <a:cs typeface="Times New Roman" panose="02020603050405020304" pitchFamily="18" charset="0"/>
                          </a:rPr>
                        </m:ctrlPr>
                      </m:sSubSupPr>
                      <m:e>
                        <m:r>
                          <a:rPr lang="en-US" altLang="zh-CN" sz="2400" b="0" i="1" smtClean="0">
                            <a:latin typeface="Cambria Math" panose="02040503050406030204" pitchFamily="18" charset="0"/>
                            <a:cs typeface="Times New Roman" panose="02020603050405020304" pitchFamily="18" charset="0"/>
                          </a:rPr>
                          <m:t>𝑠</m:t>
                        </m:r>
                      </m:e>
                      <m:sub>
                        <m:r>
                          <a:rPr lang="en-US" altLang="zh-CN" sz="2400" b="0" i="1" smtClean="0">
                            <a:latin typeface="Cambria Math" panose="02040503050406030204" pitchFamily="18" charset="0"/>
                            <a:cs typeface="Times New Roman" panose="02020603050405020304" pitchFamily="18" charset="0"/>
                          </a:rPr>
                          <m:t>𝑖</m:t>
                        </m:r>
                      </m:sub>
                      <m:sup>
                        <m:r>
                          <a:rPr lang="en-US" altLang="zh-CN" sz="2400" b="0" i="1" smtClean="0">
                            <a:latin typeface="Cambria Math" panose="02040503050406030204" pitchFamily="18" charset="0"/>
                            <a:cs typeface="Times New Roman" panose="02020603050405020304" pitchFamily="18" charset="0"/>
                          </a:rPr>
                          <m:t>′</m:t>
                        </m:r>
                      </m:sup>
                    </m:sSubSup>
                    <m:r>
                      <a:rPr lang="en-US" altLang="zh-CN" sz="2400" b="0" i="1" smtClean="0">
                        <a:latin typeface="Cambria Math" panose="02040503050406030204" pitchFamily="18" charset="0"/>
                        <a:cs typeface="Times New Roman" panose="02020603050405020304" pitchFamily="18" charset="0"/>
                      </a:rPr>
                      <m:t>→</m:t>
                    </m:r>
                    <m:sSub>
                      <m:sSubPr>
                        <m:ctrlPr>
                          <a:rPr lang="en-US" altLang="zh-CN" sz="2400" b="0" i="1" smtClean="0">
                            <a:latin typeface="Cambria Math" panose="02040503050406030204" pitchFamily="18" charset="0"/>
                            <a:cs typeface="Times New Roman" panose="02020603050405020304" pitchFamily="18" charset="0"/>
                          </a:rPr>
                        </m:ctrlPr>
                      </m:sSubPr>
                      <m:e>
                        <m:r>
                          <a:rPr lang="en-US" altLang="zh-CN" sz="2400" b="0" i="1" smtClean="0">
                            <a:latin typeface="Cambria Math" panose="02040503050406030204" pitchFamily="18" charset="0"/>
                            <a:cs typeface="Times New Roman" panose="02020603050405020304" pitchFamily="18" charset="0"/>
                          </a:rPr>
                          <m:t>𝑢</m:t>
                        </m:r>
                      </m:e>
                      <m:sub>
                        <m:r>
                          <a:rPr lang="en-US" altLang="zh-CN" sz="2400" b="0" i="1" smtClean="0">
                            <a:latin typeface="Cambria Math" panose="02040503050406030204" pitchFamily="18" charset="0"/>
                            <a:cs typeface="Times New Roman" panose="02020603050405020304" pitchFamily="18" charset="0"/>
                          </a:rPr>
                          <m:t>𝑗</m:t>
                        </m:r>
                      </m:sub>
                    </m:sSub>
                    <m:r>
                      <a:rPr lang="en-US" altLang="zh-CN" sz="2400" b="0" i="1" smtClean="0">
                        <a:latin typeface="Cambria Math" panose="02040503050406030204" pitchFamily="18" charset="0"/>
                        <a:cs typeface="Times New Roman" panose="02020603050405020304" pitchFamily="18" charset="0"/>
                      </a:rPr>
                      <m:t>:</m:t>
                    </m:r>
                    <m:r>
                      <a:rPr lang="en-US" altLang="zh-CN" sz="2400" i="1">
                        <a:latin typeface="Cambria Math" panose="02040503050406030204" pitchFamily="18" charset="0"/>
                        <a:cs typeface="Times New Roman" panose="02020603050405020304" pitchFamily="18" charset="0"/>
                      </a:rPr>
                      <m:t>1</m:t>
                    </m:r>
                    <m:r>
                      <a:rPr lang="en-US" altLang="zh-CN" sz="2400" b="0" i="1" smtClean="0">
                        <a:latin typeface="Cambria Math" panose="02040503050406030204" pitchFamily="18" charset="0"/>
                        <a:cs typeface="Times New Roman" panose="02020603050405020304" pitchFamily="18" charset="0"/>
                      </a:rPr>
                      <m:t> </m:t>
                    </m:r>
                    <m:d>
                      <m:dPr>
                        <m:ctrlPr>
                          <a:rPr lang="en-US" altLang="zh-CN" sz="2400" b="0" i="1" smtClean="0">
                            <a:latin typeface="Cambria Math" panose="02040503050406030204" pitchFamily="18" charset="0"/>
                            <a:cs typeface="Times New Roman" panose="02020603050405020304" pitchFamily="18" charset="0"/>
                          </a:rPr>
                        </m:ctrlPr>
                      </m:dPr>
                      <m:e>
                        <m:r>
                          <a:rPr lang="en-US" altLang="zh-CN" sz="2400" b="0" i="1" smtClean="0">
                            <a:latin typeface="Cambria Math" panose="02040503050406030204" pitchFamily="18" charset="0"/>
                            <a:cs typeface="Times New Roman" panose="02020603050405020304" pitchFamily="18" charset="0"/>
                          </a:rPr>
                          <m:t>𝐼𝐶</m:t>
                        </m:r>
                      </m:e>
                    </m:d>
                    <m:r>
                      <a:rPr lang="en-US" altLang="zh-CN" sz="2400" b="0" i="1" smtClean="0">
                        <a:latin typeface="Cambria Math" panose="02040503050406030204" pitchFamily="18" charset="0"/>
                        <a:cs typeface="Times New Roman" panose="02020603050405020304" pitchFamily="18" charset="0"/>
                      </a:rPr>
                      <m:t>,  1</m:t>
                    </m:r>
                    <m:r>
                      <m:rPr>
                        <m:lit/>
                      </m:rPr>
                      <a:rPr lang="en-US" altLang="zh-CN" sz="2400" b="0" i="1" smtClean="0">
                        <a:latin typeface="Cambria Math" panose="02040503050406030204" pitchFamily="18" charset="0"/>
                        <a:cs typeface="Times New Roman" panose="02020603050405020304" pitchFamily="18" charset="0"/>
                      </a:rPr>
                      <m:t>/</m:t>
                    </m:r>
                    <m:sSub>
                      <m:sSubPr>
                        <m:ctrlPr>
                          <a:rPr lang="en-US" altLang="zh-CN" sz="2400" b="0" i="1" smtClean="0">
                            <a:latin typeface="Cambria Math" panose="02040503050406030204" pitchFamily="18" charset="0"/>
                            <a:cs typeface="Times New Roman" panose="02020603050405020304" pitchFamily="18" charset="0"/>
                          </a:rPr>
                        </m:ctrlPr>
                      </m:sSubPr>
                      <m:e>
                        <m:r>
                          <a:rPr lang="en-US" altLang="zh-CN" sz="2400" b="0" i="1" smtClean="0">
                            <a:latin typeface="Cambria Math" panose="02040503050406030204" pitchFamily="18" charset="0"/>
                            <a:cs typeface="Times New Roman" panose="02020603050405020304" pitchFamily="18" charset="0"/>
                          </a:rPr>
                          <m:t>𝑑</m:t>
                        </m:r>
                      </m:e>
                      <m:sub>
                        <m:r>
                          <a:rPr lang="en-US" altLang="zh-CN" sz="2400" b="0" i="1" smtClean="0">
                            <a:latin typeface="Cambria Math" panose="02040503050406030204" pitchFamily="18" charset="0"/>
                            <a:cs typeface="Times New Roman" panose="02020603050405020304" pitchFamily="18" charset="0"/>
                          </a:rPr>
                          <m:t>𝑖𝑛</m:t>
                        </m:r>
                      </m:sub>
                    </m:sSub>
                    <m:d>
                      <m:dPr>
                        <m:ctrlPr>
                          <a:rPr lang="en-US" altLang="zh-CN" sz="2400" b="0" i="1" smtClean="0">
                            <a:latin typeface="Cambria Math" panose="02040503050406030204" pitchFamily="18" charset="0"/>
                            <a:cs typeface="Times New Roman" panose="02020603050405020304" pitchFamily="18" charset="0"/>
                          </a:rPr>
                        </m:ctrlPr>
                      </m:dPr>
                      <m:e>
                        <m:sSub>
                          <m:sSubPr>
                            <m:ctrlPr>
                              <a:rPr lang="en-US" altLang="zh-CN" sz="2400" b="0" i="1" smtClean="0">
                                <a:latin typeface="Cambria Math" panose="02040503050406030204" pitchFamily="18" charset="0"/>
                                <a:cs typeface="Times New Roman" panose="02020603050405020304" pitchFamily="18" charset="0"/>
                              </a:rPr>
                            </m:ctrlPr>
                          </m:sSubPr>
                          <m:e>
                            <m:r>
                              <a:rPr lang="en-US" altLang="zh-CN" sz="2400" b="0" i="1" smtClean="0">
                                <a:latin typeface="Cambria Math" panose="02040503050406030204" pitchFamily="18" charset="0"/>
                                <a:cs typeface="Times New Roman" panose="02020603050405020304" pitchFamily="18" charset="0"/>
                              </a:rPr>
                              <m:t>𝑢</m:t>
                            </m:r>
                          </m:e>
                          <m:sub>
                            <m:r>
                              <a:rPr lang="en-US" altLang="zh-CN" sz="2400" b="0" i="1" smtClean="0">
                                <a:latin typeface="Cambria Math" panose="02040503050406030204" pitchFamily="18" charset="0"/>
                                <a:cs typeface="Times New Roman" panose="02020603050405020304" pitchFamily="18" charset="0"/>
                              </a:rPr>
                              <m:t>𝑗</m:t>
                            </m:r>
                          </m:sub>
                        </m:sSub>
                      </m:e>
                    </m:d>
                    <m:r>
                      <a:rPr lang="en-US" altLang="zh-CN" sz="2400" b="0" i="1" smtClean="0">
                        <a:latin typeface="Cambria Math" panose="02040503050406030204" pitchFamily="18" charset="0"/>
                        <a:cs typeface="Times New Roman" panose="02020603050405020304" pitchFamily="18" charset="0"/>
                      </a:rPr>
                      <m:t> (</m:t>
                    </m:r>
                    <m:r>
                      <a:rPr lang="en-US" altLang="zh-CN" sz="2400" b="0" i="1" smtClean="0">
                        <a:latin typeface="Cambria Math" panose="02040503050406030204" pitchFamily="18" charset="0"/>
                        <a:cs typeface="Times New Roman" panose="02020603050405020304" pitchFamily="18" charset="0"/>
                      </a:rPr>
                      <m:t>𝐷𝐿𝑇</m:t>
                    </m:r>
                    <m:r>
                      <a:rPr lang="en-US" altLang="zh-CN" sz="2400" b="0" i="1" smtClean="0">
                        <a:latin typeface="Cambria Math" panose="02040503050406030204" pitchFamily="18" charset="0"/>
                        <a:cs typeface="Times New Roman" panose="02020603050405020304" pitchFamily="18" charset="0"/>
                      </a:rPr>
                      <m:t>)</m:t>
                    </m:r>
                  </m:oMath>
                </a14:m>
                <a:endParaRPr lang="en-US" altLang="zh-CN" sz="2400" dirty="0">
                  <a:latin typeface="Times New Roman" panose="02020603050405020304" pitchFamily="18" charset="0"/>
                  <a:cs typeface="Times New Roman" panose="02020603050405020304" pitchFamily="18" charset="0"/>
                </a:endParaRPr>
              </a:p>
              <a:p>
                <a:pPr marL="800100" lvl="1" indent="-342900">
                  <a:buFont typeface="Arial" panose="020B0604020202020204" pitchFamily="34" charset="0"/>
                  <a:buChar char="•"/>
                </a:pPr>
                <a:r>
                  <a:rPr lang="en-US" altLang="zh-CN" sz="2400" dirty="0">
                    <a:latin typeface="Times New Roman" panose="02020603050405020304" pitchFamily="18" charset="0"/>
                    <a:cs typeface="Times New Roman" panose="02020603050405020304" pitchFamily="18" charset="0"/>
                  </a:rPr>
                  <a:t>DLT: union, IC: intersection</a:t>
                </a:r>
              </a:p>
            </p:txBody>
          </p:sp>
        </mc:Choice>
        <mc:Fallback xmlns="">
          <p:sp>
            <p:nvSpPr>
              <p:cNvPr id="3" name="文本框 2">
                <a:extLst>
                  <a:ext uri="{FF2B5EF4-FFF2-40B4-BE49-F238E27FC236}">
                    <a16:creationId xmlns:a16="http://schemas.microsoft.com/office/drawing/2014/main" id="{644542FF-033C-454A-A2EB-6FF65AA80036}"/>
                  </a:ext>
                </a:extLst>
              </p:cNvPr>
              <p:cNvSpPr txBox="1">
                <a:spLocks noRot="1" noChangeAspect="1" noMove="1" noResize="1" noEditPoints="1" noAdjustHandles="1" noChangeArrowheads="1" noChangeShapeType="1" noTextEdit="1"/>
              </p:cNvSpPr>
              <p:nvPr/>
            </p:nvSpPr>
            <p:spPr>
              <a:xfrm>
                <a:off x="4615712" y="1350347"/>
                <a:ext cx="6832359" cy="4950073"/>
              </a:xfrm>
              <a:prstGeom prst="rect">
                <a:avLst/>
              </a:prstGeom>
              <a:blipFill>
                <a:blip r:embed="rId17"/>
                <a:stretch>
                  <a:fillRect l="-1338" t="-985" b="-1847"/>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47" name="椭圆 46">
                <a:extLst>
                  <a:ext uri="{FF2B5EF4-FFF2-40B4-BE49-F238E27FC236}">
                    <a16:creationId xmlns:a16="http://schemas.microsoft.com/office/drawing/2014/main" id="{EA5F03BB-F9B1-43F9-BFD6-DC8982889644}"/>
                  </a:ext>
                </a:extLst>
              </p:cNvPr>
              <p:cNvSpPr/>
              <p:nvPr/>
            </p:nvSpPr>
            <p:spPr>
              <a:xfrm>
                <a:off x="7487835" y="4331495"/>
                <a:ext cx="370703" cy="377004"/>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US" altLang="zh-CN" b="0" i="1" smtClean="0">
                              <a:solidFill>
                                <a:schemeClr val="tx1"/>
                              </a:solidFill>
                              <a:latin typeface="Cambria Math" panose="02040503050406030204" pitchFamily="18" charset="0"/>
                            </a:rPr>
                          </m:ctrlPr>
                        </m:sSubPr>
                        <m:e>
                          <m:r>
                            <a:rPr lang="en-US" altLang="zh-CN" b="0" i="1" smtClean="0">
                              <a:solidFill>
                                <a:schemeClr val="tx1"/>
                              </a:solidFill>
                              <a:latin typeface="Cambria Math" panose="02040503050406030204" pitchFamily="18" charset="0"/>
                            </a:rPr>
                            <m:t>𝑠</m:t>
                          </m:r>
                        </m:e>
                        <m:sub>
                          <m:r>
                            <a:rPr lang="en-US" altLang="zh-CN" b="0" i="1" smtClean="0">
                              <a:solidFill>
                                <a:schemeClr val="tx1"/>
                              </a:solidFill>
                              <a:latin typeface="Cambria Math" panose="02040503050406030204" pitchFamily="18" charset="0"/>
                            </a:rPr>
                            <m:t>𝑚</m:t>
                          </m:r>
                        </m:sub>
                      </m:sSub>
                    </m:oMath>
                  </m:oMathPara>
                </a14:m>
                <a:endParaRPr lang="zh-CN" altLang="en-US" dirty="0">
                  <a:solidFill>
                    <a:schemeClr val="tx1"/>
                  </a:solidFill>
                </a:endParaRPr>
              </a:p>
            </p:txBody>
          </p:sp>
        </mc:Choice>
        <mc:Fallback xmlns="">
          <p:sp>
            <p:nvSpPr>
              <p:cNvPr id="47" name="椭圆 46">
                <a:extLst>
                  <a:ext uri="{FF2B5EF4-FFF2-40B4-BE49-F238E27FC236}">
                    <a16:creationId xmlns:a16="http://schemas.microsoft.com/office/drawing/2014/main" id="{EA5F03BB-F9B1-43F9-BFD6-DC8982889644}"/>
                  </a:ext>
                </a:extLst>
              </p:cNvPr>
              <p:cNvSpPr>
                <a:spLocks noRot="1" noChangeAspect="1" noMove="1" noResize="1" noEditPoints="1" noAdjustHandles="1" noChangeArrowheads="1" noChangeShapeType="1" noTextEdit="1"/>
              </p:cNvSpPr>
              <p:nvPr/>
            </p:nvSpPr>
            <p:spPr>
              <a:xfrm>
                <a:off x="7487835" y="4331495"/>
                <a:ext cx="370703" cy="377004"/>
              </a:xfrm>
              <a:prstGeom prst="ellipse">
                <a:avLst/>
              </a:prstGeom>
              <a:blipFill>
                <a:blip r:embed="rId18"/>
                <a:stretch>
                  <a:fillRect l="-7937"/>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169336833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直接连接符 5"/>
          <p:cNvCxnSpPr/>
          <p:nvPr/>
        </p:nvCxnSpPr>
        <p:spPr>
          <a:xfrm>
            <a:off x="796413" y="457203"/>
            <a:ext cx="0" cy="632244"/>
          </a:xfrm>
          <a:prstGeom prst="line">
            <a:avLst/>
          </a:prstGeom>
          <a:ln w="76200">
            <a:solidFill>
              <a:srgbClr val="1C4885"/>
            </a:solidFill>
          </a:ln>
        </p:spPr>
        <p:style>
          <a:lnRef idx="1">
            <a:schemeClr val="accent1"/>
          </a:lnRef>
          <a:fillRef idx="0">
            <a:schemeClr val="accent1"/>
          </a:fillRef>
          <a:effectRef idx="0">
            <a:schemeClr val="accent1"/>
          </a:effectRef>
          <a:fontRef idx="minor">
            <a:schemeClr val="tx1"/>
          </a:fontRef>
        </p:style>
      </p:cxnSp>
      <p:pic>
        <p:nvPicPr>
          <p:cNvPr id="7" name="图片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85985" y="332359"/>
            <a:ext cx="816082" cy="816080"/>
          </a:xfrm>
          <a:prstGeom prst="rect">
            <a:avLst/>
          </a:prstGeom>
        </p:spPr>
      </p:pic>
      <p:sp>
        <p:nvSpPr>
          <p:cNvPr id="27" name="文本框 26">
            <a:extLst>
              <a:ext uri="{FF2B5EF4-FFF2-40B4-BE49-F238E27FC236}">
                <a16:creationId xmlns:a16="http://schemas.microsoft.com/office/drawing/2014/main" id="{1D946CCD-2B92-4028-A398-AFBE8C8AACA4}"/>
              </a:ext>
            </a:extLst>
          </p:cNvPr>
          <p:cNvSpPr txBox="1"/>
          <p:nvPr/>
        </p:nvSpPr>
        <p:spPr>
          <a:xfrm>
            <a:off x="891541" y="478789"/>
            <a:ext cx="6069920" cy="523220"/>
          </a:xfrm>
          <a:prstGeom prst="rect">
            <a:avLst/>
          </a:prstGeom>
          <a:noFill/>
        </p:spPr>
        <p:txBody>
          <a:bodyPr wrap="square" rtlCol="0">
            <a:spAutoFit/>
          </a:bodyPr>
          <a:lstStyle/>
          <a:p>
            <a:r>
              <a:rPr lang="en-US" altLang="zh-CN" sz="2800" b="1" dirty="0">
                <a:solidFill>
                  <a:schemeClr val="tx1">
                    <a:lumMod val="85000"/>
                    <a:lumOff val="15000"/>
                  </a:schemeClr>
                </a:solidFill>
                <a:latin typeface="Times New Roman" panose="02020603050405020304" pitchFamily="18" charset="0"/>
                <a:ea typeface="FZZhengHeiS-DB-GB" panose="02000000000000000000" pitchFamily="2" charset="0"/>
                <a:cs typeface="Times New Roman" panose="02020603050405020304" pitchFamily="18" charset="0"/>
              </a:rPr>
              <a:t>Greedy Algorithm and Submodularity</a:t>
            </a:r>
            <a:endParaRPr lang="zh-CN" altLang="en-US" sz="2800" b="1" dirty="0">
              <a:solidFill>
                <a:schemeClr val="tx1">
                  <a:lumMod val="85000"/>
                  <a:lumOff val="15000"/>
                </a:schemeClr>
              </a:solidFill>
              <a:latin typeface="Times New Roman" panose="02020603050405020304" pitchFamily="18" charset="0"/>
              <a:ea typeface="FZZhengHeiS-DB-GB" panose="02000000000000000000" pitchFamily="2"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3" name="文本框 2">
                <a:extLst>
                  <a:ext uri="{FF2B5EF4-FFF2-40B4-BE49-F238E27FC236}">
                    <a16:creationId xmlns:a16="http://schemas.microsoft.com/office/drawing/2014/main" id="{644542FF-033C-454A-A2EB-6FF65AA80036}"/>
                  </a:ext>
                </a:extLst>
              </p:cNvPr>
              <p:cNvSpPr txBox="1"/>
              <p:nvPr/>
            </p:nvSpPr>
            <p:spPr>
              <a:xfrm>
                <a:off x="2884939" y="2158954"/>
                <a:ext cx="8309087" cy="3416320"/>
              </a:xfrm>
              <a:prstGeom prst="rect">
                <a:avLst/>
              </a:prstGeom>
              <a:noFill/>
            </p:spPr>
            <p:txBody>
              <a:bodyPr wrap="square" rtlCol="0">
                <a:spAutoFit/>
              </a:bodyPr>
              <a:lstStyle/>
              <a:p>
                <a:pPr marL="342900" indent="-342900">
                  <a:buFont typeface="Arial" panose="020B0604020202020204" pitchFamily="34" charset="0"/>
                  <a:buChar char="•"/>
                </a:pPr>
                <a:r>
                  <a:rPr lang="en-US" altLang="zh-CN" sz="2400" b="1" dirty="0">
                    <a:latin typeface="Times New Roman" panose="02020603050405020304" pitchFamily="18" charset="0"/>
                    <a:cs typeface="Times New Roman" panose="02020603050405020304" pitchFamily="18" charset="0"/>
                  </a:rPr>
                  <a:t>Greedy Algorithm</a:t>
                </a:r>
              </a:p>
              <a:p>
                <a:pPr marL="800100" lvl="1" indent="-342900">
                  <a:buFont typeface="Arial" panose="020B0604020202020204" pitchFamily="34" charset="0"/>
                  <a:buChar char="•"/>
                </a:pPr>
                <a:r>
                  <a:rPr lang="en-US" altLang="zh-CN" sz="2400" dirty="0">
                    <a:latin typeface="Times New Roman" panose="02020603050405020304" pitchFamily="18" charset="0"/>
                    <a:cs typeface="Times New Roman" panose="02020603050405020304" pitchFamily="18" charset="0"/>
                  </a:rPr>
                  <a:t>Repeatedly pick the edge that maximize the number of deactivated nodes</a:t>
                </a:r>
              </a:p>
              <a:p>
                <a:endParaRPr lang="en-US" altLang="zh-CN"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altLang="zh-CN" sz="2400" b="1" dirty="0">
                    <a:latin typeface="Times New Roman" panose="02020603050405020304" pitchFamily="18" charset="0"/>
                    <a:cs typeface="Times New Roman" panose="02020603050405020304" pitchFamily="18" charset="0"/>
                  </a:rPr>
                  <a:t>Objective functions under DLT and IC are not submodular</a:t>
                </a:r>
              </a:p>
              <a:p>
                <a:pPr marL="800100" lvl="1" indent="-342900">
                  <a:buFont typeface="Arial" panose="020B0604020202020204" pitchFamily="34" charset="0"/>
                  <a:buChar char="•"/>
                </a:pPr>
                <a:r>
                  <a:rPr lang="en-US" altLang="zh-CN" sz="2400" dirty="0">
                    <a:latin typeface="Times New Roman" panose="02020603050405020304" pitchFamily="18" charset="0"/>
                    <a:cs typeface="Times New Roman" panose="02020603050405020304" pitchFamily="18" charset="0"/>
                  </a:rPr>
                  <a:t>Seeds: </a:t>
                </a:r>
                <a14:m>
                  <m:oMath xmlns:m="http://schemas.openxmlformats.org/officeDocument/2006/math">
                    <m:sSub>
                      <m:sSubPr>
                        <m:ctrlPr>
                          <a:rPr lang="en-US" altLang="zh-CN" sz="2400" b="0" i="1" smtClean="0">
                            <a:latin typeface="Cambria Math" panose="02040503050406030204" pitchFamily="18" charset="0"/>
                            <a:cs typeface="Times New Roman" panose="02020603050405020304" pitchFamily="18" charset="0"/>
                          </a:rPr>
                        </m:ctrlPr>
                      </m:sSubPr>
                      <m:e>
                        <m:r>
                          <a:rPr lang="en-US" altLang="zh-CN" sz="2400" b="0" i="1" smtClean="0">
                            <a:latin typeface="Cambria Math" panose="02040503050406030204" pitchFamily="18" charset="0"/>
                            <a:cs typeface="Times New Roman" panose="02020603050405020304" pitchFamily="18" charset="0"/>
                          </a:rPr>
                          <m:t>𝑠</m:t>
                        </m:r>
                      </m:e>
                      <m:sub>
                        <m:r>
                          <a:rPr lang="en-US" altLang="zh-CN" sz="2400" b="0" i="1" smtClean="0">
                            <a:latin typeface="Cambria Math" panose="02040503050406030204" pitchFamily="18" charset="0"/>
                            <a:cs typeface="Times New Roman" panose="02020603050405020304" pitchFamily="18" charset="0"/>
                          </a:rPr>
                          <m:t>1</m:t>
                        </m:r>
                      </m:sub>
                    </m:sSub>
                    <m:r>
                      <a:rPr lang="en-US" altLang="zh-CN" sz="2400" b="0" i="1" smtClean="0">
                        <a:latin typeface="Cambria Math" panose="02040503050406030204" pitchFamily="18" charset="0"/>
                        <a:cs typeface="Times New Roman" panose="02020603050405020304" pitchFamily="18" charset="0"/>
                      </a:rPr>
                      <m:t>, </m:t>
                    </m:r>
                    <m:sSub>
                      <m:sSubPr>
                        <m:ctrlPr>
                          <a:rPr lang="en-US" altLang="zh-CN" sz="2400" b="0" i="1" smtClean="0">
                            <a:latin typeface="Cambria Math" panose="02040503050406030204" pitchFamily="18" charset="0"/>
                            <a:cs typeface="Times New Roman" panose="02020603050405020304" pitchFamily="18" charset="0"/>
                          </a:rPr>
                        </m:ctrlPr>
                      </m:sSubPr>
                      <m:e>
                        <m:r>
                          <a:rPr lang="en-US" altLang="zh-CN" sz="2400" b="0" i="1" smtClean="0">
                            <a:latin typeface="Cambria Math" panose="02040503050406030204" pitchFamily="18" charset="0"/>
                            <a:cs typeface="Times New Roman" panose="02020603050405020304" pitchFamily="18" charset="0"/>
                          </a:rPr>
                          <m:t>𝑠</m:t>
                        </m:r>
                      </m:e>
                      <m:sub>
                        <m:r>
                          <a:rPr lang="en-US" altLang="zh-CN" sz="2400" b="0" i="1" smtClean="0">
                            <a:latin typeface="Cambria Math" panose="02040503050406030204" pitchFamily="18" charset="0"/>
                            <a:cs typeface="Times New Roman" panose="02020603050405020304" pitchFamily="18" charset="0"/>
                          </a:rPr>
                          <m:t>2</m:t>
                        </m:r>
                      </m:sub>
                    </m:sSub>
                  </m:oMath>
                </a14:m>
                <a:endParaRPr lang="en-US" altLang="zh-CN" sz="2400" dirty="0">
                  <a:latin typeface="Times New Roman" panose="02020603050405020304" pitchFamily="18" charset="0"/>
                  <a:cs typeface="Times New Roman" panose="02020603050405020304" pitchFamily="18" charset="0"/>
                </a:endParaRPr>
              </a:p>
              <a:p>
                <a:pPr marL="800100" lvl="1" indent="-342900">
                  <a:buFont typeface="Arial" panose="020B0604020202020204" pitchFamily="34" charset="0"/>
                  <a:buChar char="•"/>
                </a:pPr>
                <a:r>
                  <a:rPr lang="en-US" altLang="zh-CN" sz="2400" dirty="0">
                    <a:latin typeface="Times New Roman" panose="02020603050405020304" pitchFamily="18" charset="0"/>
                    <a:cs typeface="Times New Roman" panose="02020603050405020304" pitchFamily="18" charset="0"/>
                  </a:rPr>
                  <a:t>IC: edge probability = 1</a:t>
                </a:r>
              </a:p>
              <a:p>
                <a:pPr marL="800100" lvl="1" indent="-342900">
                  <a:buFont typeface="Arial" panose="020B0604020202020204" pitchFamily="34" charset="0"/>
                  <a:buChar char="•"/>
                </a:pPr>
                <a:r>
                  <a:rPr lang="en-US" altLang="zh-CN" sz="2400" dirty="0">
                    <a:latin typeface="Times New Roman" panose="02020603050405020304" pitchFamily="18" charset="0"/>
                    <a:cs typeface="Times New Roman" panose="02020603050405020304" pitchFamily="18" charset="0"/>
                  </a:rPr>
                  <a:t>DLT: edge weight = 0.5, threshold of </a:t>
                </a:r>
                <a14:m>
                  <m:oMath xmlns:m="http://schemas.openxmlformats.org/officeDocument/2006/math">
                    <m:r>
                      <a:rPr lang="en-US" altLang="zh-CN" sz="2400" b="0" i="1" smtClean="0">
                        <a:latin typeface="Cambria Math" panose="02040503050406030204" pitchFamily="18" charset="0"/>
                        <a:cs typeface="Times New Roman" panose="02020603050405020304" pitchFamily="18" charset="0"/>
                      </a:rPr>
                      <m:t>𝑣</m:t>
                    </m:r>
                  </m:oMath>
                </a14:m>
                <a:r>
                  <a:rPr lang="en-US" altLang="zh-CN" sz="2400" b="1" dirty="0">
                    <a:latin typeface="Times New Roman" panose="02020603050405020304" pitchFamily="18" charset="0"/>
                    <a:cs typeface="Times New Roman" panose="02020603050405020304" pitchFamily="18" charset="0"/>
                  </a:rPr>
                  <a:t> </a:t>
                </a:r>
                <a:r>
                  <a:rPr lang="en-US" altLang="zh-CN" sz="2400" dirty="0">
                    <a:latin typeface="Times New Roman" panose="02020603050405020304" pitchFamily="18" charset="0"/>
                    <a:cs typeface="Times New Roman" panose="02020603050405020304" pitchFamily="18" charset="0"/>
                  </a:rPr>
                  <a:t>is 0.1</a:t>
                </a:r>
              </a:p>
              <a:p>
                <a:pPr marL="800100" lvl="1" indent="-342900">
                  <a:buFont typeface="Arial" panose="020B0604020202020204" pitchFamily="34" charset="0"/>
                  <a:buChar char="•"/>
                </a:pPr>
                <a:r>
                  <a:rPr lang="en-US" altLang="zh-CN" sz="2400" dirty="0">
                    <a:latin typeface="Times New Roman" panose="02020603050405020304" pitchFamily="18" charset="0"/>
                    <a:cs typeface="Times New Roman" panose="02020603050405020304" pitchFamily="18" charset="0"/>
                  </a:rPr>
                  <a:t>Only when </a:t>
                </a:r>
                <a:r>
                  <a:rPr lang="en-US" altLang="zh-CN" sz="2400" dirty="0">
                    <a:solidFill>
                      <a:srgbClr val="FF0000"/>
                    </a:solidFill>
                    <a:latin typeface="Times New Roman" panose="02020603050405020304" pitchFamily="18" charset="0"/>
                    <a:cs typeface="Times New Roman" panose="02020603050405020304" pitchFamily="18" charset="0"/>
                  </a:rPr>
                  <a:t>both</a:t>
                </a:r>
                <a:r>
                  <a:rPr lang="en-US" altLang="zh-CN" sz="2400" dirty="0">
                    <a:latin typeface="Times New Roman" panose="02020603050405020304" pitchFamily="18" charset="0"/>
                    <a:cs typeface="Times New Roman" panose="02020603050405020304" pitchFamily="18" charset="0"/>
                  </a:rPr>
                  <a:t> edges are removed, </a:t>
                </a:r>
                <a14:m>
                  <m:oMath xmlns:m="http://schemas.openxmlformats.org/officeDocument/2006/math">
                    <m:r>
                      <a:rPr lang="en-US" altLang="zh-CN" sz="2400" b="0" i="1" smtClean="0">
                        <a:latin typeface="Cambria Math" panose="02040503050406030204" pitchFamily="18" charset="0"/>
                        <a:cs typeface="Times New Roman" panose="02020603050405020304" pitchFamily="18" charset="0"/>
                      </a:rPr>
                      <m:t>𝑣</m:t>
                    </m:r>
                  </m:oMath>
                </a14:m>
                <a:r>
                  <a:rPr lang="en-US" altLang="zh-CN" sz="2400" b="1" dirty="0">
                    <a:latin typeface="Times New Roman" panose="02020603050405020304" pitchFamily="18" charset="0"/>
                    <a:cs typeface="Times New Roman" panose="02020603050405020304" pitchFamily="18" charset="0"/>
                  </a:rPr>
                  <a:t> </a:t>
                </a:r>
                <a:r>
                  <a:rPr lang="en-US" altLang="zh-CN" sz="2400" dirty="0">
                    <a:latin typeface="Times New Roman" panose="02020603050405020304" pitchFamily="18" charset="0"/>
                    <a:cs typeface="Times New Roman" panose="02020603050405020304" pitchFamily="18" charset="0"/>
                  </a:rPr>
                  <a:t>is deactivated</a:t>
                </a:r>
                <a:r>
                  <a:rPr lang="en-US" altLang="zh-CN" sz="2400" b="1" dirty="0">
                    <a:latin typeface="Times New Roman" panose="02020603050405020304" pitchFamily="18" charset="0"/>
                    <a:cs typeface="Times New Roman" panose="02020603050405020304" pitchFamily="18" charset="0"/>
                  </a:rPr>
                  <a:t> </a:t>
                </a:r>
              </a:p>
            </p:txBody>
          </p:sp>
        </mc:Choice>
        <mc:Fallback xmlns="">
          <p:sp>
            <p:nvSpPr>
              <p:cNvPr id="3" name="文本框 2">
                <a:extLst>
                  <a:ext uri="{FF2B5EF4-FFF2-40B4-BE49-F238E27FC236}">
                    <a16:creationId xmlns:a16="http://schemas.microsoft.com/office/drawing/2014/main" id="{644542FF-033C-454A-A2EB-6FF65AA80036}"/>
                  </a:ext>
                </a:extLst>
              </p:cNvPr>
              <p:cNvSpPr txBox="1">
                <a:spLocks noRot="1" noChangeAspect="1" noMove="1" noResize="1" noEditPoints="1" noAdjustHandles="1" noChangeArrowheads="1" noChangeShapeType="1" noTextEdit="1"/>
              </p:cNvSpPr>
              <p:nvPr/>
            </p:nvSpPr>
            <p:spPr>
              <a:xfrm>
                <a:off x="2884939" y="2158954"/>
                <a:ext cx="8309087" cy="3416320"/>
              </a:xfrm>
              <a:prstGeom prst="rect">
                <a:avLst/>
              </a:prstGeom>
              <a:blipFill>
                <a:blip r:embed="rId4"/>
                <a:stretch>
                  <a:fillRect l="-954" t="-1426" b="-3030"/>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46" name="椭圆 45">
                <a:extLst>
                  <a:ext uri="{FF2B5EF4-FFF2-40B4-BE49-F238E27FC236}">
                    <a16:creationId xmlns:a16="http://schemas.microsoft.com/office/drawing/2014/main" id="{58BA8916-ADB3-4B8B-8E2D-881401C478A6}"/>
                  </a:ext>
                </a:extLst>
              </p:cNvPr>
              <p:cNvSpPr/>
              <p:nvPr/>
            </p:nvSpPr>
            <p:spPr>
              <a:xfrm>
                <a:off x="1325262" y="2049121"/>
                <a:ext cx="516835" cy="506896"/>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US" altLang="zh-CN" b="0" i="1" smtClean="0">
                              <a:solidFill>
                                <a:schemeClr val="tx1"/>
                              </a:solidFill>
                              <a:latin typeface="Cambria Math" panose="02040503050406030204" pitchFamily="18" charset="0"/>
                            </a:rPr>
                          </m:ctrlPr>
                        </m:sSubPr>
                        <m:e>
                          <m:r>
                            <a:rPr lang="en-US" altLang="zh-CN" b="0" i="1" smtClean="0">
                              <a:solidFill>
                                <a:schemeClr val="tx1"/>
                              </a:solidFill>
                              <a:latin typeface="Cambria Math" panose="02040503050406030204" pitchFamily="18" charset="0"/>
                            </a:rPr>
                            <m:t>𝑠</m:t>
                          </m:r>
                        </m:e>
                        <m:sub>
                          <m:r>
                            <a:rPr lang="en-US" altLang="zh-CN" b="0" i="1" smtClean="0">
                              <a:solidFill>
                                <a:schemeClr val="tx1"/>
                              </a:solidFill>
                              <a:latin typeface="Cambria Math" panose="02040503050406030204" pitchFamily="18" charset="0"/>
                            </a:rPr>
                            <m:t>1</m:t>
                          </m:r>
                        </m:sub>
                      </m:sSub>
                    </m:oMath>
                  </m:oMathPara>
                </a14:m>
                <a:endParaRPr lang="zh-CN" altLang="en-US" dirty="0">
                  <a:solidFill>
                    <a:schemeClr val="tx1"/>
                  </a:solidFill>
                </a:endParaRPr>
              </a:p>
            </p:txBody>
          </p:sp>
        </mc:Choice>
        <mc:Fallback xmlns="">
          <p:sp>
            <p:nvSpPr>
              <p:cNvPr id="46" name="椭圆 45">
                <a:extLst>
                  <a:ext uri="{FF2B5EF4-FFF2-40B4-BE49-F238E27FC236}">
                    <a16:creationId xmlns:a16="http://schemas.microsoft.com/office/drawing/2014/main" id="{58BA8916-ADB3-4B8B-8E2D-881401C478A6}"/>
                  </a:ext>
                </a:extLst>
              </p:cNvPr>
              <p:cNvSpPr>
                <a:spLocks noRot="1" noChangeAspect="1" noMove="1" noResize="1" noEditPoints="1" noAdjustHandles="1" noChangeArrowheads="1" noChangeShapeType="1" noTextEdit="1"/>
              </p:cNvSpPr>
              <p:nvPr/>
            </p:nvSpPr>
            <p:spPr>
              <a:xfrm>
                <a:off x="1325262" y="2049121"/>
                <a:ext cx="516835" cy="506896"/>
              </a:xfrm>
              <a:prstGeom prst="ellipse">
                <a:avLst/>
              </a:prstGeom>
              <a:blipFill>
                <a:blip r:embed="rId5"/>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48" name="椭圆 47">
                <a:extLst>
                  <a:ext uri="{FF2B5EF4-FFF2-40B4-BE49-F238E27FC236}">
                    <a16:creationId xmlns:a16="http://schemas.microsoft.com/office/drawing/2014/main" id="{8016EC7C-9054-48F0-9CF6-116360F6D602}"/>
                  </a:ext>
                </a:extLst>
              </p:cNvPr>
              <p:cNvSpPr/>
              <p:nvPr/>
            </p:nvSpPr>
            <p:spPr>
              <a:xfrm>
                <a:off x="1325261" y="4808879"/>
                <a:ext cx="516835" cy="506896"/>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US" altLang="zh-CN" b="0" i="1" smtClean="0">
                              <a:solidFill>
                                <a:schemeClr val="tx1"/>
                              </a:solidFill>
                              <a:latin typeface="Cambria Math" panose="02040503050406030204" pitchFamily="18" charset="0"/>
                            </a:rPr>
                          </m:ctrlPr>
                        </m:sSubPr>
                        <m:e>
                          <m:r>
                            <a:rPr lang="en-US" altLang="zh-CN" b="0" i="1" smtClean="0">
                              <a:solidFill>
                                <a:schemeClr val="tx1"/>
                              </a:solidFill>
                              <a:latin typeface="Cambria Math" panose="02040503050406030204" pitchFamily="18" charset="0"/>
                            </a:rPr>
                            <m:t>𝑠</m:t>
                          </m:r>
                        </m:e>
                        <m:sub>
                          <m:r>
                            <a:rPr lang="en-US" altLang="zh-CN" b="0" i="1" smtClean="0">
                              <a:solidFill>
                                <a:schemeClr val="tx1"/>
                              </a:solidFill>
                              <a:latin typeface="Cambria Math" panose="02040503050406030204" pitchFamily="18" charset="0"/>
                            </a:rPr>
                            <m:t>2</m:t>
                          </m:r>
                        </m:sub>
                      </m:sSub>
                    </m:oMath>
                  </m:oMathPara>
                </a14:m>
                <a:endParaRPr lang="zh-CN" altLang="en-US" dirty="0">
                  <a:solidFill>
                    <a:schemeClr val="tx1"/>
                  </a:solidFill>
                </a:endParaRPr>
              </a:p>
            </p:txBody>
          </p:sp>
        </mc:Choice>
        <mc:Fallback xmlns="">
          <p:sp>
            <p:nvSpPr>
              <p:cNvPr id="48" name="椭圆 47">
                <a:extLst>
                  <a:ext uri="{FF2B5EF4-FFF2-40B4-BE49-F238E27FC236}">
                    <a16:creationId xmlns:a16="http://schemas.microsoft.com/office/drawing/2014/main" id="{8016EC7C-9054-48F0-9CF6-116360F6D602}"/>
                  </a:ext>
                </a:extLst>
              </p:cNvPr>
              <p:cNvSpPr>
                <a:spLocks noRot="1" noChangeAspect="1" noMove="1" noResize="1" noEditPoints="1" noAdjustHandles="1" noChangeArrowheads="1" noChangeShapeType="1" noTextEdit="1"/>
              </p:cNvSpPr>
              <p:nvPr/>
            </p:nvSpPr>
            <p:spPr>
              <a:xfrm>
                <a:off x="1325261" y="4808879"/>
                <a:ext cx="516835" cy="506896"/>
              </a:xfrm>
              <a:prstGeom prst="ellipse">
                <a:avLst/>
              </a:prstGeom>
              <a:blipFill>
                <a:blip r:embed="rId6"/>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49" name="椭圆 48">
                <a:extLst>
                  <a:ext uri="{FF2B5EF4-FFF2-40B4-BE49-F238E27FC236}">
                    <a16:creationId xmlns:a16="http://schemas.microsoft.com/office/drawing/2014/main" id="{928C80AA-3D20-4F70-9CC2-3CE272992178}"/>
                  </a:ext>
                </a:extLst>
              </p:cNvPr>
              <p:cNvSpPr/>
              <p:nvPr/>
            </p:nvSpPr>
            <p:spPr>
              <a:xfrm>
                <a:off x="1325263" y="3429000"/>
                <a:ext cx="516835" cy="506896"/>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altLang="zh-CN" b="0" i="1" smtClean="0">
                          <a:solidFill>
                            <a:schemeClr val="tx1"/>
                          </a:solidFill>
                          <a:latin typeface="Cambria Math" panose="02040503050406030204" pitchFamily="18" charset="0"/>
                        </a:rPr>
                        <m:t>𝑣</m:t>
                      </m:r>
                    </m:oMath>
                  </m:oMathPara>
                </a14:m>
                <a:endParaRPr lang="zh-CN" altLang="en-US" dirty="0">
                  <a:solidFill>
                    <a:schemeClr val="tx1"/>
                  </a:solidFill>
                </a:endParaRPr>
              </a:p>
            </p:txBody>
          </p:sp>
        </mc:Choice>
        <mc:Fallback xmlns="">
          <p:sp>
            <p:nvSpPr>
              <p:cNvPr id="49" name="椭圆 48">
                <a:extLst>
                  <a:ext uri="{FF2B5EF4-FFF2-40B4-BE49-F238E27FC236}">
                    <a16:creationId xmlns:a16="http://schemas.microsoft.com/office/drawing/2014/main" id="{928C80AA-3D20-4F70-9CC2-3CE272992178}"/>
                  </a:ext>
                </a:extLst>
              </p:cNvPr>
              <p:cNvSpPr>
                <a:spLocks noRot="1" noChangeAspect="1" noMove="1" noResize="1" noEditPoints="1" noAdjustHandles="1" noChangeArrowheads="1" noChangeShapeType="1" noTextEdit="1"/>
              </p:cNvSpPr>
              <p:nvPr/>
            </p:nvSpPr>
            <p:spPr>
              <a:xfrm>
                <a:off x="1325263" y="3429000"/>
                <a:ext cx="516835" cy="506896"/>
              </a:xfrm>
              <a:prstGeom prst="ellipse">
                <a:avLst/>
              </a:prstGeom>
              <a:blipFill>
                <a:blip r:embed="rId7"/>
                <a:stretch>
                  <a:fillRect/>
                </a:stretch>
              </a:blipFill>
            </p:spPr>
            <p:txBody>
              <a:bodyPr/>
              <a:lstStyle/>
              <a:p>
                <a:r>
                  <a:rPr lang="zh-CN" altLang="en-US">
                    <a:noFill/>
                  </a:rPr>
                  <a:t> </a:t>
                </a:r>
              </a:p>
            </p:txBody>
          </p:sp>
        </mc:Fallback>
      </mc:AlternateContent>
      <p:cxnSp>
        <p:nvCxnSpPr>
          <p:cNvPr id="50" name="直接箭头连接符 49">
            <a:extLst>
              <a:ext uri="{FF2B5EF4-FFF2-40B4-BE49-F238E27FC236}">
                <a16:creationId xmlns:a16="http://schemas.microsoft.com/office/drawing/2014/main" id="{CB40960E-761C-4BBE-B4EA-BD642D9D68D4}"/>
              </a:ext>
            </a:extLst>
          </p:cNvPr>
          <p:cNvCxnSpPr>
            <a:cxnSpLocks/>
            <a:stCxn id="46" idx="4"/>
            <a:endCxn id="49" idx="0"/>
          </p:cNvCxnSpPr>
          <p:nvPr/>
        </p:nvCxnSpPr>
        <p:spPr>
          <a:xfrm>
            <a:off x="1583680" y="2556017"/>
            <a:ext cx="1" cy="87298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51" name="直接箭头连接符 50">
            <a:extLst>
              <a:ext uri="{FF2B5EF4-FFF2-40B4-BE49-F238E27FC236}">
                <a16:creationId xmlns:a16="http://schemas.microsoft.com/office/drawing/2014/main" id="{3C8A440A-3A99-4C91-A6A5-ACC6BD258E12}"/>
              </a:ext>
            </a:extLst>
          </p:cNvPr>
          <p:cNvCxnSpPr>
            <a:cxnSpLocks/>
            <a:stCxn id="48" idx="0"/>
            <a:endCxn id="49" idx="4"/>
          </p:cNvCxnSpPr>
          <p:nvPr/>
        </p:nvCxnSpPr>
        <p:spPr>
          <a:xfrm flipV="1">
            <a:off x="1583679" y="3935896"/>
            <a:ext cx="2" cy="87298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51339006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蓝色简洁毕业答辩PPT模板"/>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858</TotalTime>
  <Words>2731</Words>
  <Application>Microsoft Office PowerPoint</Application>
  <PresentationFormat>宽屏</PresentationFormat>
  <Paragraphs>333</Paragraphs>
  <Slides>19</Slides>
  <Notes>19</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19</vt:i4>
      </vt:variant>
    </vt:vector>
  </HeadingPairs>
  <TitlesOfParts>
    <vt:vector size="28" baseType="lpstr">
      <vt:lpstr>FuturaBookC</vt:lpstr>
      <vt:lpstr>等线</vt:lpstr>
      <vt:lpstr>等线 Light</vt:lpstr>
      <vt:lpstr>微软雅黑</vt:lpstr>
      <vt:lpstr>Arial</vt:lpstr>
      <vt:lpstr>Cambria Math</vt:lpstr>
      <vt:lpstr>Euclid Math One</vt:lpstr>
      <vt:lpstr>Times New Roman</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kan</dc:creator>
  <dc:description>http://www.ypppt.com/</dc:description>
  <cp:lastModifiedBy>lenovo</cp:lastModifiedBy>
  <cp:revision>313</cp:revision>
  <dcterms:created xsi:type="dcterms:W3CDTF">2018-02-27T12:12:58Z</dcterms:created>
  <dcterms:modified xsi:type="dcterms:W3CDTF">2020-05-25T09:33:06Z</dcterms:modified>
</cp:coreProperties>
</file>