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62" r:id="rId5"/>
    <p:sldId id="276" r:id="rId6"/>
    <p:sldId id="275" r:id="rId7"/>
    <p:sldId id="259" r:id="rId8"/>
    <p:sldId id="277" r:id="rId9"/>
    <p:sldId id="278" r:id="rId10"/>
    <p:sldId id="279" r:id="rId11"/>
    <p:sldId id="260" r:id="rId12"/>
    <p:sldId id="280" r:id="rId13"/>
    <p:sldId id="261" r:id="rId14"/>
    <p:sldId id="281" r:id="rId15"/>
    <p:sldId id="282" r:id="rId16"/>
    <p:sldId id="283" r:id="rId17"/>
    <p:sldId id="284" r:id="rId18"/>
    <p:sldId id="285" r:id="rId19"/>
    <p:sldId id="274" r:id="rId20"/>
  </p:sldIdLst>
  <p:sldSz cx="12192000" cy="6858000"/>
  <p:notesSz cx="6858000" cy="9144000"/>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62"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ovo" initials="l" lastIdx="1" clrIdx="0">
    <p:extLst>
      <p:ext uri="{19B8F6BF-5375-455C-9EA6-DF929625EA0E}">
        <p15:presenceInfo xmlns:p15="http://schemas.microsoft.com/office/powerpoint/2012/main" userId="leno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3D2D"/>
    <a:srgbClr val="1C4885"/>
    <a:srgbClr val="20B3A1"/>
    <a:srgbClr val="D642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91" autoAdjust="0"/>
    <p:restoredTop sz="68379" autoAdjust="0"/>
  </p:normalViewPr>
  <p:slideViewPr>
    <p:cSldViewPr snapToGrid="0" showGuides="1">
      <p:cViewPr varScale="1">
        <p:scale>
          <a:sx n="47" d="100"/>
          <a:sy n="47" d="100"/>
        </p:scale>
        <p:origin x="1256" y="32"/>
      </p:cViewPr>
      <p:guideLst>
        <p:guide orient="horz" pos="1162"/>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8B725A-BFDD-44D0-A8D3-61766B07B7F1}" type="datetimeFigureOut">
              <a:rPr lang="zh-CN" altLang="en-US" smtClean="0"/>
              <a:t>2020/5/25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BCC932-0C1F-4C94-8B9A-3944ABBB4E30}" type="slidenum">
              <a:rPr lang="zh-CN" altLang="en-US" smtClean="0"/>
              <a:t>‹#›</a:t>
            </a:fld>
            <a:endParaRPr lang="zh-CN" altLang="en-US"/>
          </a:p>
        </p:txBody>
      </p:sp>
    </p:spTree>
    <p:extLst>
      <p:ext uri="{BB962C8B-B14F-4D97-AF65-F5344CB8AC3E}">
        <p14:creationId xmlns:p14="http://schemas.microsoft.com/office/powerpoint/2010/main" val="2947105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大家好，我们小组大作业的主题是，评估影响力最大化方案在存在边不确定性时的鲁棒性</a:t>
            </a:r>
          </a:p>
        </p:txBody>
      </p:sp>
      <p:sp>
        <p:nvSpPr>
          <p:cNvPr id="4" name="灯片编号占位符 3"/>
          <p:cNvSpPr>
            <a:spLocks noGrp="1"/>
          </p:cNvSpPr>
          <p:nvPr>
            <p:ph type="sldNum" sz="quarter" idx="10"/>
          </p:nvPr>
        </p:nvSpPr>
        <p:spPr/>
        <p:txBody>
          <a:bodyPr/>
          <a:lstStyle/>
          <a:p>
            <a:fld id="{B9BCC932-0C1F-4C94-8B9A-3944ABBB4E30}" type="slidenum">
              <a:rPr lang="zh-CN" altLang="en-US" smtClean="0"/>
              <a:t>1</a:t>
            </a:fld>
            <a:endParaRPr lang="zh-CN" altLang="en-US"/>
          </a:p>
        </p:txBody>
      </p:sp>
    </p:spTree>
    <p:extLst>
      <p:ext uri="{BB962C8B-B14F-4D97-AF65-F5344CB8AC3E}">
        <p14:creationId xmlns:p14="http://schemas.microsoft.com/office/powerpoint/2010/main" val="3242020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05:11 04:21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接下来我们证明了线性阈值模型下，子模性是满足的。</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首先我们借用了开山之作</a:t>
            </a:r>
            <a:r>
              <a:rPr lang="en-US" altLang="zh-CN" dirty="0"/>
              <a:t>live-edge graph</a:t>
            </a:r>
            <a:r>
              <a:rPr lang="zh-CN" altLang="en-US" dirty="0"/>
              <a:t>的概念，也就是对每个节点，最多只有一条入边存在，存在的概率为边的权重。最终影响力期望，等于</a:t>
            </a:r>
            <a:r>
              <a:rPr lang="en-US" altLang="zh-CN" dirty="0"/>
              <a:t>live-edge graph</a:t>
            </a:r>
            <a:r>
              <a:rPr lang="zh-CN" altLang="en-US" dirty="0"/>
              <a:t>上与种子节点相联通的节点数的期望。</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根据</a:t>
            </a:r>
            <a:r>
              <a:rPr lang="en-US" altLang="zh-CN" dirty="0"/>
              <a:t>live-edge</a:t>
            </a:r>
            <a:r>
              <a:rPr lang="zh-CN" altLang="en-US" dirty="0"/>
              <a:t>图的定义，我们可以知道，从种子节点到任何一个节点的路径最多只有一条，否则就会出现左上角图中，两个红色边指向同一个节点的情况。</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基于这个结论，我们仅关注一个任选的节点</a:t>
            </a:r>
            <a:r>
              <a:rPr lang="en-US" altLang="zh-CN" dirty="0"/>
              <a:t>v</a:t>
            </a:r>
            <a:r>
              <a:rPr lang="zh-CN" altLang="en-US" dirty="0"/>
              <a:t>，分图示三种情况讨论，蓝色节点表示种子节点。第一种情况，</a:t>
            </a:r>
            <a:r>
              <a:rPr lang="en-US" altLang="zh-CN" dirty="0"/>
              <a:t>v</a:t>
            </a:r>
            <a:r>
              <a:rPr lang="zh-CN" altLang="en-US" dirty="0"/>
              <a:t>本来就不被激活，去除</a:t>
            </a:r>
            <a:r>
              <a:rPr lang="en-US" altLang="zh-CN" dirty="0"/>
              <a:t>e</a:t>
            </a:r>
            <a:r>
              <a:rPr lang="zh-CN" altLang="en-US" dirty="0"/>
              <a:t>对其无影响。第二三中情况中</a:t>
            </a:r>
            <a:r>
              <a:rPr lang="en-US" altLang="zh-CN" dirty="0"/>
              <a:t>v</a:t>
            </a:r>
            <a:r>
              <a:rPr lang="zh-CN" altLang="en-US" dirty="0"/>
              <a:t>被激活，种子节点到他的路径只能由唯一一条。第二种情况中</a:t>
            </a:r>
            <a:r>
              <a:rPr lang="en-US" altLang="zh-CN" dirty="0"/>
              <a:t>e</a:t>
            </a:r>
            <a:r>
              <a:rPr lang="zh-CN" altLang="en-US" dirty="0"/>
              <a:t>不在这条路径上，去除对</a:t>
            </a:r>
            <a:r>
              <a:rPr lang="en-US" altLang="zh-CN" dirty="0"/>
              <a:t>v</a:t>
            </a:r>
            <a:r>
              <a:rPr lang="zh-CN" altLang="en-US" dirty="0"/>
              <a:t>没有影响。第三种情况</a:t>
            </a:r>
            <a:r>
              <a:rPr lang="en-US" altLang="zh-CN" dirty="0"/>
              <a:t>e</a:t>
            </a:r>
            <a:r>
              <a:rPr lang="zh-CN" altLang="en-US" dirty="0"/>
              <a:t>在这条路径，从上图去掉</a:t>
            </a:r>
            <a:r>
              <a:rPr lang="en-US" altLang="zh-CN" dirty="0"/>
              <a:t>e</a:t>
            </a:r>
            <a:r>
              <a:rPr lang="zh-CN" altLang="en-US" dirty="0"/>
              <a:t>即可使</a:t>
            </a:r>
            <a:r>
              <a:rPr lang="en-US" altLang="zh-CN" dirty="0"/>
              <a:t>v</a:t>
            </a:r>
            <a:r>
              <a:rPr lang="zh-CN" altLang="en-US" dirty="0"/>
              <a:t>不被激活，从下图去掉</a:t>
            </a:r>
            <a:r>
              <a:rPr lang="en-US" altLang="zh-CN" dirty="0"/>
              <a:t>e</a:t>
            </a:r>
            <a:r>
              <a:rPr lang="zh-CN" altLang="en-US" dirty="0"/>
              <a:t>不能对</a:t>
            </a:r>
            <a:r>
              <a:rPr lang="en-US" altLang="zh-CN" dirty="0"/>
              <a:t>v</a:t>
            </a:r>
            <a:r>
              <a:rPr lang="zh-CN" altLang="en-US" dirty="0"/>
              <a:t>造成更大的影响。</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因此三种情况都得到去掉</a:t>
            </a:r>
            <a:r>
              <a:rPr lang="en-US" altLang="zh-CN" dirty="0"/>
              <a:t>e</a:t>
            </a:r>
            <a:r>
              <a:rPr lang="zh-CN" altLang="en-US" dirty="0"/>
              <a:t>在上面的图中对</a:t>
            </a:r>
            <a:r>
              <a:rPr lang="en-US" altLang="zh-CN" dirty="0"/>
              <a:t>v</a:t>
            </a:r>
            <a:r>
              <a:rPr lang="zh-CN" altLang="en-US" dirty="0"/>
              <a:t>的影响更大。因为这适用于所有节点，做一个求和就可以证明出子模性。</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50</a:t>
            </a:r>
            <a:r>
              <a:rPr lang="zh-CN" altLang="en-US" dirty="0"/>
              <a:t>秒</a:t>
            </a:r>
            <a:endParaRPr lang="en-US" altLang="zh-CN" dirty="0"/>
          </a:p>
        </p:txBody>
      </p:sp>
      <p:sp>
        <p:nvSpPr>
          <p:cNvPr id="4" name="灯片编号占位符 3"/>
          <p:cNvSpPr>
            <a:spLocks noGrp="1"/>
          </p:cNvSpPr>
          <p:nvPr>
            <p:ph type="sldNum" sz="quarter" idx="10"/>
          </p:nvPr>
        </p:nvSpPr>
        <p:spPr/>
        <p:txBody>
          <a:bodyPr/>
          <a:lstStyle/>
          <a:p>
            <a:fld id="{B9BCC932-0C1F-4C94-8B9A-3944ABBB4E30}" type="slidenum">
              <a:rPr lang="zh-CN" altLang="en-US" smtClean="0"/>
              <a:t>10</a:t>
            </a:fld>
            <a:endParaRPr lang="zh-CN" altLang="en-US"/>
          </a:p>
        </p:txBody>
      </p:sp>
    </p:spTree>
    <p:extLst>
      <p:ext uri="{BB962C8B-B14F-4D97-AF65-F5344CB8AC3E}">
        <p14:creationId xmlns:p14="http://schemas.microsoft.com/office/powerpoint/2010/main" val="12723537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9BCC932-0C1F-4C94-8B9A-3944ABBB4E30}" type="slidenum">
              <a:rPr lang="zh-CN" altLang="en-US" smtClean="0"/>
              <a:t>11</a:t>
            </a:fld>
            <a:endParaRPr lang="zh-CN" altLang="en-US"/>
          </a:p>
        </p:txBody>
      </p:sp>
    </p:spTree>
    <p:extLst>
      <p:ext uri="{BB962C8B-B14F-4D97-AF65-F5344CB8AC3E}">
        <p14:creationId xmlns:p14="http://schemas.microsoft.com/office/powerpoint/2010/main" val="10760137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03:59 03:09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关于连续问题，</a:t>
            </a:r>
            <a:r>
              <a:rPr lang="en-US" altLang="zh-CN" dirty="0"/>
              <a:t>E</a:t>
            </a:r>
            <a:r>
              <a:rPr lang="zh-CN" altLang="en-US" dirty="0"/>
              <a:t>是预测的边值，</a:t>
            </a:r>
            <a:r>
              <a:rPr lang="en-US" altLang="zh-CN" dirty="0"/>
              <a:t>E</a:t>
            </a:r>
            <a:r>
              <a:rPr lang="zh-CN" altLang="en-US" dirty="0"/>
              <a:t>帽是实际的边值。根据正太分布的假设，如果我们认为概率密度低于某值不可能，那个</a:t>
            </a:r>
            <a:r>
              <a:rPr lang="en-US" altLang="zh-CN" dirty="0"/>
              <a:t>E</a:t>
            </a:r>
            <a:r>
              <a:rPr lang="zh-CN" altLang="en-US" dirty="0"/>
              <a:t>帽与</a:t>
            </a:r>
            <a:r>
              <a:rPr lang="en-US" altLang="zh-CN" dirty="0"/>
              <a:t>E</a:t>
            </a:r>
            <a:r>
              <a:rPr lang="zh-CN" altLang="en-US" dirty="0"/>
              <a:t>的距离不能大于某个常数</a:t>
            </a:r>
            <a:r>
              <a:rPr lang="en-US" altLang="zh-CN" dirty="0"/>
              <a:t>R</a:t>
            </a:r>
            <a:r>
              <a:rPr lang="zh-CN" altLang="en-US" dirty="0"/>
              <a:t>，问题建模为有约束的最小化问题。为了便于优化，我们将约束转化为一个二次正则项，问题转化成了无约束的最小化问题，这里</a:t>
            </a:r>
            <a:r>
              <a:rPr lang="en-US" altLang="zh-CN" dirty="0"/>
              <a:t>R</a:t>
            </a:r>
            <a:r>
              <a:rPr lang="zh-CN" altLang="en-US" dirty="0"/>
              <a:t>越大，</a:t>
            </a:r>
            <a:r>
              <a:rPr lang="en-US" altLang="zh-CN" dirty="0"/>
              <a:t>lambda</a:t>
            </a:r>
            <a:r>
              <a:rPr lang="zh-CN" altLang="en-US" dirty="0"/>
              <a:t>越小。</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最小化一个函数，常见的方法就是梯度下降。但是现在的问题是影响力期望的梯度不好直接求。因此我们考虑用数值梯度来近似，也就是对每一条边，求出此时的影响力期望和对边值做一个小的扰动后的影响力期望，对两个值求差除以扰动量就是函数对这个变量偏导数的近似。求影响力期望同样需要多次随机模拟，引入了随机性，因此我们称这个算法为随机梯度下降，不过内在含义与机器学习中的</a:t>
            </a:r>
            <a:r>
              <a:rPr lang="en-US" altLang="zh-CN" dirty="0"/>
              <a:t>SGD</a:t>
            </a:r>
            <a:r>
              <a:rPr lang="zh-CN" altLang="en-US" dirty="0"/>
              <a:t>并不相同。</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1</a:t>
            </a:r>
            <a:r>
              <a:rPr lang="zh-CN" altLang="en-US" dirty="0"/>
              <a:t>分钟</a:t>
            </a:r>
            <a:r>
              <a:rPr lang="en-US" altLang="zh-CN" dirty="0"/>
              <a:t>0</a:t>
            </a:r>
            <a:r>
              <a:rPr lang="zh-CN" altLang="en-US" dirty="0"/>
              <a:t>秒</a:t>
            </a:r>
            <a:endParaRPr lang="en-US" altLang="zh-CN" dirty="0"/>
          </a:p>
        </p:txBody>
      </p:sp>
      <p:sp>
        <p:nvSpPr>
          <p:cNvPr id="4" name="灯片编号占位符 3"/>
          <p:cNvSpPr>
            <a:spLocks noGrp="1"/>
          </p:cNvSpPr>
          <p:nvPr>
            <p:ph type="sldNum" sz="quarter" idx="10"/>
          </p:nvPr>
        </p:nvSpPr>
        <p:spPr/>
        <p:txBody>
          <a:bodyPr/>
          <a:lstStyle/>
          <a:p>
            <a:fld id="{B9BCC932-0C1F-4C94-8B9A-3944ABBB4E30}" type="slidenum">
              <a:rPr lang="zh-CN" altLang="en-US" smtClean="0"/>
              <a:t>12</a:t>
            </a:fld>
            <a:endParaRPr lang="zh-CN" altLang="en-US"/>
          </a:p>
        </p:txBody>
      </p:sp>
    </p:spTree>
    <p:extLst>
      <p:ext uri="{BB962C8B-B14F-4D97-AF65-F5344CB8AC3E}">
        <p14:creationId xmlns:p14="http://schemas.microsoft.com/office/powerpoint/2010/main" val="1060919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9BCC932-0C1F-4C94-8B9A-3944ABBB4E30}" type="slidenum">
              <a:rPr lang="zh-CN" altLang="en-US" smtClean="0"/>
              <a:t>13</a:t>
            </a:fld>
            <a:endParaRPr lang="zh-CN" altLang="en-US"/>
          </a:p>
        </p:txBody>
      </p:sp>
    </p:spTree>
    <p:extLst>
      <p:ext uri="{BB962C8B-B14F-4D97-AF65-F5344CB8AC3E}">
        <p14:creationId xmlns:p14="http://schemas.microsoft.com/office/powerpoint/2010/main" val="41036378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02:56 02:06</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最后介绍我们的实验结果，因为贪婪算法复杂度较高，笔记本电脑算力有限，我们使用的图只含有大约</a:t>
            </a:r>
            <a:r>
              <a:rPr lang="en-US" altLang="zh-CN" dirty="0"/>
              <a:t>100</a:t>
            </a:r>
            <a:r>
              <a:rPr lang="zh-CN" altLang="en-US" dirty="0"/>
              <a:t>个节点，但是实验结果可以验证我们算法的正确性和在效果上的优越性。</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我们设定的</a:t>
            </a:r>
            <a:r>
              <a:rPr lang="en-US" altLang="zh-CN" dirty="0"/>
              <a:t>baseline</a:t>
            </a:r>
            <a:r>
              <a:rPr lang="zh-CN" altLang="en-US" dirty="0"/>
              <a:t>是逐个选取具有最大边值的边。两个图的横坐标是去掉的边数，可以看到贪婪算法降低的影响力期望高于</a:t>
            </a:r>
            <a:r>
              <a:rPr lang="en-US" altLang="zh-CN" dirty="0"/>
              <a:t>baseline</a:t>
            </a:r>
            <a:r>
              <a:rPr lang="zh-CN" altLang="en-US" dirty="0"/>
              <a:t>。</a:t>
            </a:r>
            <a:endParaRPr lang="en-US" altLang="zh-CN" dirty="0"/>
          </a:p>
        </p:txBody>
      </p:sp>
      <p:sp>
        <p:nvSpPr>
          <p:cNvPr id="4" name="灯片编号占位符 3"/>
          <p:cNvSpPr>
            <a:spLocks noGrp="1"/>
          </p:cNvSpPr>
          <p:nvPr>
            <p:ph type="sldNum" sz="quarter" idx="10"/>
          </p:nvPr>
        </p:nvSpPr>
        <p:spPr/>
        <p:txBody>
          <a:bodyPr/>
          <a:lstStyle/>
          <a:p>
            <a:fld id="{B9BCC932-0C1F-4C94-8B9A-3944ABBB4E30}" type="slidenum">
              <a:rPr lang="zh-CN" altLang="en-US" smtClean="0"/>
              <a:t>14</a:t>
            </a:fld>
            <a:endParaRPr lang="zh-CN" altLang="en-US"/>
          </a:p>
        </p:txBody>
      </p:sp>
    </p:spTree>
    <p:extLst>
      <p:ext uri="{BB962C8B-B14F-4D97-AF65-F5344CB8AC3E}">
        <p14:creationId xmlns:p14="http://schemas.microsoft.com/office/powerpoint/2010/main" val="42696568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02:34 01:44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这张图绘制了估计影响力时，模拟的次数对最终效果的影响。可以看到，大约</a:t>
            </a:r>
            <a:r>
              <a:rPr lang="en-US" altLang="zh-CN" dirty="0"/>
              <a:t>4000</a:t>
            </a:r>
            <a:r>
              <a:rPr lang="zh-CN" altLang="en-US" dirty="0"/>
              <a:t>次模拟就能得到比较好的效果了。</a:t>
            </a:r>
            <a:endParaRPr lang="en-US" altLang="zh-CN" dirty="0"/>
          </a:p>
        </p:txBody>
      </p:sp>
      <p:sp>
        <p:nvSpPr>
          <p:cNvPr id="4" name="灯片编号占位符 3"/>
          <p:cNvSpPr>
            <a:spLocks noGrp="1"/>
          </p:cNvSpPr>
          <p:nvPr>
            <p:ph type="sldNum" sz="quarter" idx="10"/>
          </p:nvPr>
        </p:nvSpPr>
        <p:spPr/>
        <p:txBody>
          <a:bodyPr/>
          <a:lstStyle/>
          <a:p>
            <a:fld id="{B9BCC932-0C1F-4C94-8B9A-3944ABBB4E30}" type="slidenum">
              <a:rPr lang="zh-CN" altLang="en-US" smtClean="0"/>
              <a:t>15</a:t>
            </a:fld>
            <a:endParaRPr lang="zh-CN" altLang="en-US"/>
          </a:p>
        </p:txBody>
      </p:sp>
    </p:spTree>
    <p:extLst>
      <p:ext uri="{BB962C8B-B14F-4D97-AF65-F5344CB8AC3E}">
        <p14:creationId xmlns:p14="http://schemas.microsoft.com/office/powerpoint/2010/main" val="4318587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02:25 01:35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接下来介绍</a:t>
            </a:r>
            <a:r>
              <a:rPr lang="en-US" altLang="zh-CN" dirty="0"/>
              <a:t>SGD</a:t>
            </a:r>
            <a:r>
              <a:rPr lang="zh-CN" altLang="en-US" dirty="0"/>
              <a:t>算法在</a:t>
            </a:r>
            <a:r>
              <a:rPr lang="en-US" altLang="zh-CN" dirty="0"/>
              <a:t>LT</a:t>
            </a:r>
            <a:r>
              <a:rPr lang="zh-CN" altLang="en-US" dirty="0"/>
              <a:t>模型上的结果，前两张图横坐标是迭代次数，纵坐标分别是目标函数和影响力期望，展示了不同</a:t>
            </a:r>
            <a:r>
              <a:rPr lang="en-US" altLang="zh-CN" dirty="0"/>
              <a:t>lambda</a:t>
            </a:r>
            <a:r>
              <a:rPr lang="zh-CN" altLang="en-US" dirty="0"/>
              <a:t>下实验的结果。从第一张图可以看出</a:t>
            </a:r>
            <a:r>
              <a:rPr lang="en-US" altLang="zh-CN" dirty="0"/>
              <a:t>SGD</a:t>
            </a:r>
            <a:r>
              <a:rPr lang="zh-CN" altLang="en-US" dirty="0"/>
              <a:t>算法的可行性，目标函数值在十几次迭代内就收敛了。</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lambda</a:t>
            </a:r>
            <a:r>
              <a:rPr lang="zh-CN" altLang="en-US" dirty="0"/>
              <a:t>越大对应的估计的边值越准确，最差情况下的影响力期望也应该越高，从第三张以</a:t>
            </a:r>
            <a:r>
              <a:rPr lang="en-US" altLang="zh-CN" dirty="0"/>
              <a:t>lambda</a:t>
            </a:r>
            <a:r>
              <a:rPr lang="zh-CN" altLang="en-US" dirty="0"/>
              <a:t>为横坐标的图可以看出，与实验结果一致</a:t>
            </a:r>
            <a:endParaRPr lang="en-US" altLang="zh-CN" dirty="0"/>
          </a:p>
        </p:txBody>
      </p:sp>
      <p:sp>
        <p:nvSpPr>
          <p:cNvPr id="4" name="灯片编号占位符 3"/>
          <p:cNvSpPr>
            <a:spLocks noGrp="1"/>
          </p:cNvSpPr>
          <p:nvPr>
            <p:ph type="sldNum" sz="quarter" idx="10"/>
          </p:nvPr>
        </p:nvSpPr>
        <p:spPr/>
        <p:txBody>
          <a:bodyPr/>
          <a:lstStyle/>
          <a:p>
            <a:fld id="{B9BCC932-0C1F-4C94-8B9A-3944ABBB4E30}" type="slidenum">
              <a:rPr lang="zh-CN" altLang="en-US" smtClean="0"/>
              <a:t>16</a:t>
            </a:fld>
            <a:endParaRPr lang="zh-CN" altLang="en-US"/>
          </a:p>
        </p:txBody>
      </p:sp>
    </p:spTree>
    <p:extLst>
      <p:ext uri="{BB962C8B-B14F-4D97-AF65-F5344CB8AC3E}">
        <p14:creationId xmlns:p14="http://schemas.microsoft.com/office/powerpoint/2010/main" val="17340223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01:53 01:03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同样对</a:t>
            </a:r>
            <a:r>
              <a:rPr lang="en-US" altLang="zh-CN" dirty="0"/>
              <a:t>SGD</a:t>
            </a:r>
            <a:r>
              <a:rPr lang="zh-CN" altLang="en-US" dirty="0"/>
              <a:t>我们也做了模拟次数对算法性能影响的实验，从左图可以看到至少需要约</a:t>
            </a:r>
            <a:r>
              <a:rPr lang="en-US" altLang="zh-CN" dirty="0"/>
              <a:t>5000</a:t>
            </a:r>
            <a:r>
              <a:rPr lang="zh-CN" altLang="en-US" dirty="0"/>
              <a:t>次模拟，</a:t>
            </a:r>
            <a:r>
              <a:rPr lang="en-US" altLang="zh-CN" dirty="0"/>
              <a:t>SGD</a:t>
            </a:r>
            <a:r>
              <a:rPr lang="zh-CN" altLang="en-US" dirty="0"/>
              <a:t>算法的才足够稳定。</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此外，我们还对</a:t>
            </a:r>
            <a:r>
              <a:rPr lang="en-US" altLang="zh-CN" dirty="0"/>
              <a:t>IC</a:t>
            </a:r>
            <a:r>
              <a:rPr lang="zh-CN" altLang="en-US" dirty="0"/>
              <a:t>模型做了实验如右图所示，可以看到</a:t>
            </a:r>
            <a:r>
              <a:rPr lang="en-US" altLang="zh-CN" dirty="0"/>
              <a:t>SGD</a:t>
            </a:r>
            <a:r>
              <a:rPr lang="zh-CN" altLang="en-US" dirty="0"/>
              <a:t>在</a:t>
            </a:r>
            <a:r>
              <a:rPr lang="en-US" altLang="zh-CN" dirty="0"/>
              <a:t>IC</a:t>
            </a:r>
            <a:r>
              <a:rPr lang="zh-CN" altLang="en-US" dirty="0"/>
              <a:t>模型下也可以正确运行</a:t>
            </a:r>
            <a:endParaRPr lang="en-US" altLang="zh-CN" dirty="0"/>
          </a:p>
        </p:txBody>
      </p:sp>
      <p:sp>
        <p:nvSpPr>
          <p:cNvPr id="4" name="灯片编号占位符 3"/>
          <p:cNvSpPr>
            <a:spLocks noGrp="1"/>
          </p:cNvSpPr>
          <p:nvPr>
            <p:ph type="sldNum" sz="quarter" idx="10"/>
          </p:nvPr>
        </p:nvSpPr>
        <p:spPr/>
        <p:txBody>
          <a:bodyPr/>
          <a:lstStyle/>
          <a:p>
            <a:fld id="{B9BCC932-0C1F-4C94-8B9A-3944ABBB4E30}" type="slidenum">
              <a:rPr lang="zh-CN" altLang="en-US" smtClean="0"/>
              <a:t>17</a:t>
            </a:fld>
            <a:endParaRPr lang="zh-CN" altLang="en-US"/>
          </a:p>
        </p:txBody>
      </p:sp>
    </p:spTree>
    <p:extLst>
      <p:ext uri="{BB962C8B-B14F-4D97-AF65-F5344CB8AC3E}">
        <p14:creationId xmlns:p14="http://schemas.microsoft.com/office/powerpoint/2010/main" val="2591519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01:35 00:45</a:t>
            </a:r>
          </a:p>
          <a:p>
            <a:endParaRPr lang="en-US" altLang="zh-CN" dirty="0"/>
          </a:p>
          <a:p>
            <a:r>
              <a:rPr lang="zh-CN" altLang="en-US" dirty="0"/>
              <a:t>我们工作的主要贡献是研究了一个新的问题，对问题做出了合理的建模，提出了离散和连续两种情况。对于离散的情况，我们证明了其两个子问题的</a:t>
            </a:r>
            <a:r>
              <a:rPr lang="en-US" altLang="zh-CN" dirty="0"/>
              <a:t>NP</a:t>
            </a:r>
            <a:r>
              <a:rPr lang="zh-CN" altLang="en-US" dirty="0"/>
              <a:t>难性，</a:t>
            </a:r>
            <a:r>
              <a:rPr lang="en-US" altLang="zh-CN" dirty="0"/>
              <a:t>IC</a:t>
            </a:r>
            <a:r>
              <a:rPr lang="zh-CN" altLang="en-US" dirty="0"/>
              <a:t>模型下的不可近似性，</a:t>
            </a:r>
            <a:r>
              <a:rPr lang="en-US" altLang="zh-CN" dirty="0"/>
              <a:t>LT</a:t>
            </a:r>
            <a:r>
              <a:rPr lang="zh-CN" altLang="en-US" dirty="0"/>
              <a:t>模型下的子模性，以及另外两种模型下不满足子模性。对于连续的情况，我们提出了新的</a:t>
            </a:r>
            <a:r>
              <a:rPr lang="en-US" altLang="zh-CN" dirty="0"/>
              <a:t>SGD</a:t>
            </a:r>
            <a:r>
              <a:rPr lang="zh-CN" altLang="en-US" dirty="0"/>
              <a:t>算法求解，并且实验验证了其有效性。</a:t>
            </a:r>
            <a:endParaRPr lang="en-US" altLang="zh-CN" dirty="0"/>
          </a:p>
          <a:p>
            <a:endParaRPr lang="en-US" altLang="zh-CN" dirty="0"/>
          </a:p>
          <a:p>
            <a:r>
              <a:rPr lang="zh-CN" altLang="en-US" dirty="0"/>
              <a:t>关于未来可以进行的工作，一个是遗留的经典线性阈值模型</a:t>
            </a:r>
            <a:r>
              <a:rPr lang="en-US" altLang="zh-CN" dirty="0"/>
              <a:t>NP</a:t>
            </a:r>
            <a:r>
              <a:rPr lang="zh-CN" altLang="en-US" dirty="0"/>
              <a:t>难的证明，以及是否能为</a:t>
            </a:r>
            <a:r>
              <a:rPr lang="en-US" altLang="zh-CN" dirty="0"/>
              <a:t>IC</a:t>
            </a:r>
            <a:r>
              <a:rPr lang="zh-CN" altLang="en-US" dirty="0"/>
              <a:t>模型和</a:t>
            </a:r>
            <a:r>
              <a:rPr lang="en-US" altLang="zh-CN" dirty="0"/>
              <a:t>DLT</a:t>
            </a:r>
            <a:r>
              <a:rPr lang="zh-CN" altLang="en-US" dirty="0"/>
              <a:t>模型找到有理论近似率的算法。</a:t>
            </a:r>
            <a:endParaRPr lang="en-US" altLang="zh-CN" dirty="0"/>
          </a:p>
          <a:p>
            <a:r>
              <a:rPr lang="zh-CN" altLang="en-US" dirty="0"/>
              <a:t>还有就是因为这个问题上现有的研究比较少，设计的算法复杂度可能比较高，之后希望可以优化一下。</a:t>
            </a:r>
            <a:endParaRPr lang="en-US" altLang="zh-CN" dirty="0"/>
          </a:p>
          <a:p>
            <a:endParaRPr lang="en-US" altLang="zh-CN" dirty="0"/>
          </a:p>
          <a:p>
            <a:r>
              <a:rPr lang="zh-CN" altLang="en-US" dirty="0"/>
              <a:t>再就是在此工作基础上，研究对边不确定性鲁棒的影响力最大化算法。</a:t>
            </a:r>
            <a:endParaRPr lang="en-US" altLang="zh-CN" dirty="0"/>
          </a:p>
        </p:txBody>
      </p:sp>
      <p:sp>
        <p:nvSpPr>
          <p:cNvPr id="4" name="灯片编号占位符 3"/>
          <p:cNvSpPr>
            <a:spLocks noGrp="1"/>
          </p:cNvSpPr>
          <p:nvPr>
            <p:ph type="sldNum" sz="quarter" idx="10"/>
          </p:nvPr>
        </p:nvSpPr>
        <p:spPr/>
        <p:txBody>
          <a:bodyPr/>
          <a:lstStyle/>
          <a:p>
            <a:fld id="{B9BCC932-0C1F-4C94-8B9A-3944ABBB4E30}" type="slidenum">
              <a:rPr lang="zh-CN" altLang="en-US" smtClean="0"/>
              <a:t>18</a:t>
            </a:fld>
            <a:endParaRPr lang="zh-CN" altLang="en-US"/>
          </a:p>
        </p:txBody>
      </p:sp>
    </p:spTree>
    <p:extLst>
      <p:ext uri="{BB962C8B-B14F-4D97-AF65-F5344CB8AC3E}">
        <p14:creationId xmlns:p14="http://schemas.microsoft.com/office/powerpoint/2010/main" val="25798731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谢谢大家</a:t>
            </a:r>
            <a:endParaRPr lang="en-US" altLang="zh-CN" dirty="0"/>
          </a:p>
          <a:p>
            <a:endParaRPr lang="en-US" altLang="zh-CN" dirty="0"/>
          </a:p>
          <a:p>
            <a:r>
              <a:rPr lang="en-US" altLang="zh-CN" dirty="0"/>
              <a:t>00:50</a:t>
            </a:r>
            <a:endParaRPr lang="zh-CN" altLang="en-US" dirty="0"/>
          </a:p>
        </p:txBody>
      </p:sp>
      <p:sp>
        <p:nvSpPr>
          <p:cNvPr id="4" name="灯片编号占位符 3"/>
          <p:cNvSpPr>
            <a:spLocks noGrp="1"/>
          </p:cNvSpPr>
          <p:nvPr>
            <p:ph type="sldNum" sz="quarter" idx="10"/>
          </p:nvPr>
        </p:nvSpPr>
        <p:spPr/>
        <p:txBody>
          <a:bodyPr/>
          <a:lstStyle/>
          <a:p>
            <a:fld id="{B9BCC932-0C1F-4C94-8B9A-3944ABBB4E30}" type="slidenum">
              <a:rPr lang="zh-CN" altLang="en-US" smtClean="0"/>
              <a:t>19</a:t>
            </a:fld>
            <a:endParaRPr lang="zh-CN" altLang="en-US"/>
          </a:p>
        </p:txBody>
      </p:sp>
    </p:spTree>
    <p:extLst>
      <p:ext uri="{BB962C8B-B14F-4D97-AF65-F5344CB8AC3E}">
        <p14:creationId xmlns:p14="http://schemas.microsoft.com/office/powerpoint/2010/main" val="2845820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9BCC932-0C1F-4C94-8B9A-3944ABBB4E30}" type="slidenum">
              <a:rPr lang="zh-CN" altLang="en-US" smtClean="0"/>
              <a:t>2</a:t>
            </a:fld>
            <a:endParaRPr lang="zh-CN" altLang="en-US"/>
          </a:p>
        </p:txBody>
      </p:sp>
    </p:spTree>
    <p:extLst>
      <p:ext uri="{BB962C8B-B14F-4D97-AF65-F5344CB8AC3E}">
        <p14:creationId xmlns:p14="http://schemas.microsoft.com/office/powerpoint/2010/main" val="1004073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9BCC932-0C1F-4C94-8B9A-3944ABBB4E30}" type="slidenum">
              <a:rPr lang="zh-CN" altLang="en-US" smtClean="0"/>
              <a:t>3</a:t>
            </a:fld>
            <a:endParaRPr lang="zh-CN" altLang="en-US"/>
          </a:p>
        </p:txBody>
      </p:sp>
    </p:spTree>
    <p:extLst>
      <p:ext uri="{BB962C8B-B14F-4D97-AF65-F5344CB8AC3E}">
        <p14:creationId xmlns:p14="http://schemas.microsoft.com/office/powerpoint/2010/main" val="1815796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09:50 09:00</a:t>
            </a:r>
          </a:p>
          <a:p>
            <a:endParaRPr lang="en-US" altLang="zh-CN" dirty="0"/>
          </a:p>
          <a:p>
            <a:r>
              <a:rPr lang="zh-CN" altLang="en-US" dirty="0"/>
              <a:t>影响力最大化研究的问题是，给定一个社交网络，如何选取初始激活的节点，能让最终被激活的节点数最大化。</a:t>
            </a:r>
            <a:endParaRPr lang="en-US" altLang="zh-CN" dirty="0"/>
          </a:p>
          <a:p>
            <a:endParaRPr lang="en-US" altLang="zh-CN" dirty="0"/>
          </a:p>
          <a:p>
            <a:r>
              <a:rPr lang="zh-CN" altLang="en-US" dirty="0"/>
              <a:t>在这个问题下，首先需要确定影响力扩散的模型，领域的开山之作提出了两个模型，独立级联和线性阈值模型。</a:t>
            </a:r>
            <a:endParaRPr lang="en-US" altLang="zh-CN" dirty="0"/>
          </a:p>
          <a:p>
            <a:r>
              <a:rPr lang="zh-CN" altLang="en-US" dirty="0"/>
              <a:t>两个模型上课都讲过，我在这里用图表示一下就不细节解释了。</a:t>
            </a:r>
            <a:endParaRPr lang="en-US" altLang="zh-CN" dirty="0"/>
          </a:p>
          <a:p>
            <a:r>
              <a:rPr lang="zh-CN" altLang="en-US" dirty="0"/>
              <a:t>这里特别说明我们额外讨论了一个模型，也就是确定性线性阈值模型，简称</a:t>
            </a:r>
            <a:r>
              <a:rPr lang="en-US" altLang="zh-CN" dirty="0"/>
              <a:t>DLT</a:t>
            </a:r>
            <a:r>
              <a:rPr lang="zh-CN" altLang="en-US" dirty="0"/>
              <a:t>，其中每个节点的阈值不是随机选取而是确定的值。</a:t>
            </a:r>
            <a:endParaRPr lang="en-US" altLang="zh-CN" dirty="0"/>
          </a:p>
          <a:p>
            <a:endParaRPr lang="en-US" altLang="zh-CN" dirty="0"/>
          </a:p>
          <a:p>
            <a:endParaRPr lang="en-US" altLang="zh-CN" dirty="0"/>
          </a:p>
          <a:p>
            <a:r>
              <a:rPr lang="zh-CN" altLang="en-US" dirty="0"/>
              <a:t>对于这个问题，文章证明了其</a:t>
            </a:r>
            <a:r>
              <a:rPr lang="en-US" altLang="zh-CN" dirty="0"/>
              <a:t>NP</a:t>
            </a:r>
            <a:r>
              <a:rPr lang="zh-CN" altLang="en-US" dirty="0"/>
              <a:t>难性质，提出了贪婪算法求近似解</a:t>
            </a:r>
            <a:endParaRPr lang="en-US" altLang="zh-CN" dirty="0"/>
          </a:p>
          <a:p>
            <a:endParaRPr lang="en-US" altLang="zh-CN" dirty="0"/>
          </a:p>
          <a:p>
            <a:r>
              <a:rPr lang="zh-CN" altLang="en-US" dirty="0"/>
              <a:t>根据子模性的理论，文章证明了贪婪算法的理论近似率</a:t>
            </a:r>
            <a:r>
              <a:rPr lang="en-US" altLang="zh-CN" dirty="0"/>
              <a:t>1-1/e</a:t>
            </a:r>
            <a:r>
              <a:rPr lang="zh-CN" altLang="en-US" dirty="0"/>
              <a:t>。</a:t>
            </a:r>
            <a:endParaRPr lang="en-US" altLang="zh-CN" dirty="0"/>
          </a:p>
          <a:p>
            <a:endParaRPr lang="en-US" altLang="zh-CN" dirty="0"/>
          </a:p>
          <a:p>
            <a:r>
              <a:rPr lang="zh-CN" altLang="en-US" dirty="0"/>
              <a:t>所谓子模性，直白讲就是在小的集合上添加元素的边际收益更大。</a:t>
            </a:r>
            <a:endParaRPr lang="en-US" altLang="zh-CN" dirty="0"/>
          </a:p>
          <a:p>
            <a:endParaRPr lang="en-US" altLang="zh-CN" dirty="0"/>
          </a:p>
          <a:p>
            <a:r>
              <a:rPr lang="zh-CN" altLang="en-US" dirty="0"/>
              <a:t>满足子模性的函数，使用贪婪算法优化，都可以保证获得</a:t>
            </a:r>
            <a:r>
              <a:rPr lang="en-US" altLang="zh-CN" dirty="0"/>
              <a:t>1-1/e</a:t>
            </a:r>
            <a:r>
              <a:rPr lang="zh-CN" altLang="en-US" dirty="0"/>
              <a:t>的近似率。</a:t>
            </a:r>
            <a:endParaRPr lang="en-US" altLang="zh-CN" dirty="0"/>
          </a:p>
          <a:p>
            <a:endParaRPr lang="en-US" altLang="zh-CN" dirty="0"/>
          </a:p>
          <a:p>
            <a:r>
              <a:rPr lang="en-US" altLang="zh-CN" dirty="0"/>
              <a:t>------</a:t>
            </a:r>
            <a:r>
              <a:rPr lang="zh-CN" altLang="en-US" dirty="0"/>
              <a:t>不讲</a:t>
            </a:r>
            <a:endParaRPr lang="en-US" altLang="zh-CN" dirty="0"/>
          </a:p>
          <a:p>
            <a:endParaRPr lang="en-US" altLang="zh-CN" dirty="0"/>
          </a:p>
          <a:p>
            <a:r>
              <a:rPr lang="zh-CN" altLang="en-US" dirty="0"/>
              <a:t>独立级联模型中，被激活的节点也就是图中黑色的</a:t>
            </a:r>
            <a:r>
              <a:rPr lang="en-US" altLang="zh-CN" dirty="0"/>
              <a:t>v1</a:t>
            </a:r>
            <a:r>
              <a:rPr lang="zh-CN" altLang="en-US" dirty="0"/>
              <a:t>和</a:t>
            </a:r>
            <a:r>
              <a:rPr lang="en-US" altLang="zh-CN" dirty="0"/>
              <a:t>v3</a:t>
            </a:r>
            <a:r>
              <a:rPr lang="zh-CN" altLang="en-US" dirty="0"/>
              <a:t>，独立的以边对应的概率</a:t>
            </a:r>
            <a:r>
              <a:rPr lang="en-US" altLang="zh-CN" dirty="0"/>
              <a:t>w1</a:t>
            </a:r>
            <a:r>
              <a:rPr lang="zh-CN" altLang="en-US" dirty="0"/>
              <a:t>和</a:t>
            </a:r>
            <a:r>
              <a:rPr lang="en-US" altLang="zh-CN" dirty="0"/>
              <a:t>w3</a:t>
            </a:r>
            <a:r>
              <a:rPr lang="zh-CN" altLang="en-US" dirty="0"/>
              <a:t>尝试激活邻接节点</a:t>
            </a:r>
            <a:r>
              <a:rPr lang="en-US" altLang="zh-CN" dirty="0"/>
              <a:t>v</a:t>
            </a:r>
            <a:r>
              <a:rPr lang="zh-CN" altLang="en-US" dirty="0"/>
              <a:t>。</a:t>
            </a:r>
            <a:endParaRPr lang="en-US" altLang="zh-CN" dirty="0"/>
          </a:p>
          <a:p>
            <a:endParaRPr lang="en-US" altLang="zh-CN" dirty="0"/>
          </a:p>
          <a:p>
            <a:r>
              <a:rPr lang="zh-CN" altLang="en-US" dirty="0"/>
              <a:t>线性阈值模型中，每一个节点，以</a:t>
            </a:r>
            <a:r>
              <a:rPr lang="en-US" altLang="zh-CN" dirty="0"/>
              <a:t>v</a:t>
            </a:r>
            <a:r>
              <a:rPr lang="zh-CN" altLang="en-US" dirty="0"/>
              <a:t>为例，只有当与其相邻接的激活节点边权重之和，也就是图中</a:t>
            </a:r>
            <a:r>
              <a:rPr lang="en-US" altLang="zh-CN" dirty="0"/>
              <a:t>w1+w3</a:t>
            </a:r>
            <a:r>
              <a:rPr lang="zh-CN" altLang="en-US" dirty="0"/>
              <a:t>，大于某一个阈值时，该节点被激活。经典的线性阈值模型中，阈值的选取是在</a:t>
            </a:r>
            <a:r>
              <a:rPr lang="en-US" altLang="zh-CN" dirty="0"/>
              <a:t>0-1</a:t>
            </a:r>
            <a:r>
              <a:rPr lang="zh-CN" altLang="en-US" dirty="0"/>
              <a:t>的区间中随机选取，简写为</a:t>
            </a:r>
            <a:r>
              <a:rPr lang="en-US" altLang="zh-CN" dirty="0"/>
              <a:t>LT</a:t>
            </a:r>
            <a:r>
              <a:rPr lang="zh-CN" altLang="en-US" dirty="0"/>
              <a:t>。我们还额外讨论一种给定阈值的模型，称为确定性线性阈值模型，简写为</a:t>
            </a:r>
            <a:r>
              <a:rPr lang="en-US" altLang="zh-CN" dirty="0"/>
              <a:t>DLT</a:t>
            </a:r>
            <a:r>
              <a:rPr lang="zh-CN" altLang="en-US" dirty="0"/>
              <a:t>。</a:t>
            </a:r>
            <a:endParaRPr lang="en-US" altLang="zh-CN" dirty="0"/>
          </a:p>
          <a:p>
            <a:endParaRPr lang="en-US" altLang="zh-CN" dirty="0"/>
          </a:p>
          <a:p>
            <a:r>
              <a:rPr lang="en-US" altLang="zh-CN" dirty="0"/>
              <a:t>1</a:t>
            </a:r>
            <a:r>
              <a:rPr lang="zh-CN" altLang="en-US" dirty="0"/>
              <a:t>分</a:t>
            </a:r>
            <a:r>
              <a:rPr lang="en-US" altLang="zh-CN" dirty="0"/>
              <a:t>50</a:t>
            </a:r>
            <a:r>
              <a:rPr lang="zh-CN" altLang="en-US" dirty="0"/>
              <a:t>秒</a:t>
            </a:r>
          </a:p>
        </p:txBody>
      </p:sp>
      <p:sp>
        <p:nvSpPr>
          <p:cNvPr id="4" name="灯片编号占位符 3"/>
          <p:cNvSpPr>
            <a:spLocks noGrp="1"/>
          </p:cNvSpPr>
          <p:nvPr>
            <p:ph type="sldNum" sz="quarter" idx="10"/>
          </p:nvPr>
        </p:nvSpPr>
        <p:spPr/>
        <p:txBody>
          <a:bodyPr/>
          <a:lstStyle/>
          <a:p>
            <a:fld id="{B9BCC932-0C1F-4C94-8B9A-3944ABBB4E30}" type="slidenum">
              <a:rPr lang="zh-CN" altLang="en-US" smtClean="0"/>
              <a:t>4</a:t>
            </a:fld>
            <a:endParaRPr lang="zh-CN" altLang="en-US"/>
          </a:p>
        </p:txBody>
      </p:sp>
    </p:spTree>
    <p:extLst>
      <p:ext uri="{BB962C8B-B14F-4D97-AF65-F5344CB8AC3E}">
        <p14:creationId xmlns:p14="http://schemas.microsoft.com/office/powerpoint/2010/main" val="83762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08:48 07:58</a:t>
            </a:r>
          </a:p>
          <a:p>
            <a:endParaRPr lang="en-US" altLang="zh-CN" dirty="0"/>
          </a:p>
          <a:p>
            <a:r>
              <a:rPr lang="zh-CN" altLang="en-US" dirty="0"/>
              <a:t>做影响力最大化之前，首先要对真实社交网络进行建模。以微信为例，影响力最大化是在用户的好友网络上进行的，边就是用户之间的好友关系。</a:t>
            </a:r>
            <a:endParaRPr lang="en-US" altLang="zh-CN" dirty="0"/>
          </a:p>
          <a:p>
            <a:endParaRPr lang="en-US" altLang="zh-CN" dirty="0"/>
          </a:p>
          <a:p>
            <a:r>
              <a:rPr lang="zh-CN" altLang="en-US" dirty="0"/>
              <a:t>这时就引入了边的不确定性，真实社交网络中的边，与系统中注册的好友关系不一定一致。</a:t>
            </a:r>
            <a:endParaRPr lang="en-US" altLang="zh-CN" dirty="0"/>
          </a:p>
          <a:p>
            <a:endParaRPr lang="en-US" altLang="zh-CN" dirty="0"/>
          </a:p>
          <a:p>
            <a:r>
              <a:rPr lang="zh-CN" altLang="en-US" dirty="0"/>
              <a:t>第一种情况就是边可能会缺失，比如我们用微信时可能临时添加好友，之后不再联系，影响力无法通过这条边传播，在实际的社交网络中，这条边是缺失的。我们称这种情况为离散情况。</a:t>
            </a:r>
            <a:endParaRPr lang="en-US" altLang="zh-CN" dirty="0"/>
          </a:p>
          <a:p>
            <a:endParaRPr lang="en-US" altLang="zh-CN" dirty="0"/>
          </a:p>
          <a:p>
            <a:r>
              <a:rPr lang="zh-CN" altLang="en-US" dirty="0"/>
              <a:t>第二种情况是边值存在误差，真实的社交网络中存在很多未被建模的复杂因素会影响边的参数值，因此我们假设真实的社交网络参数服从以估计的参数值为期望的正态分布。我们称这种情况为连续情况</a:t>
            </a:r>
            <a:endParaRPr lang="en-US" altLang="zh-CN" dirty="0"/>
          </a:p>
          <a:p>
            <a:endParaRPr lang="en-US" altLang="zh-CN" dirty="0"/>
          </a:p>
          <a:p>
            <a:r>
              <a:rPr lang="zh-CN" altLang="en-US" dirty="0"/>
              <a:t>基于以上讨论，我们希望给定一个社交网络和种子节点，求出在有边缺失或者边误差时，最差能得到的影响力期望。解决这个问题可以帮助对于种子选取方案进行风险评估。将来的工作也可以基于此设计存在边不确定性时，鲁棒的影响力最大化算法。</a:t>
            </a:r>
            <a:endParaRPr lang="en-US" altLang="zh-CN" dirty="0"/>
          </a:p>
          <a:p>
            <a:endParaRPr lang="en-US" altLang="zh-CN" dirty="0"/>
          </a:p>
          <a:p>
            <a:r>
              <a:rPr lang="en-US" altLang="zh-CN" dirty="0"/>
              <a:t>1</a:t>
            </a:r>
            <a:r>
              <a:rPr lang="zh-CN" altLang="en-US" dirty="0"/>
              <a:t>分</a:t>
            </a:r>
            <a:r>
              <a:rPr lang="en-US" altLang="zh-CN" dirty="0"/>
              <a:t>23</a:t>
            </a:r>
            <a:r>
              <a:rPr lang="zh-CN" altLang="en-US" dirty="0"/>
              <a:t>秒</a:t>
            </a:r>
            <a:endParaRPr lang="en-US" altLang="zh-CN" dirty="0"/>
          </a:p>
          <a:p>
            <a:endParaRPr lang="en-US" altLang="zh-CN" dirty="0"/>
          </a:p>
          <a:p>
            <a:endParaRPr lang="zh-CN" altLang="en-US" dirty="0"/>
          </a:p>
        </p:txBody>
      </p:sp>
      <p:sp>
        <p:nvSpPr>
          <p:cNvPr id="4" name="灯片编号占位符 3"/>
          <p:cNvSpPr>
            <a:spLocks noGrp="1"/>
          </p:cNvSpPr>
          <p:nvPr>
            <p:ph type="sldNum" sz="quarter" idx="10"/>
          </p:nvPr>
        </p:nvSpPr>
        <p:spPr/>
        <p:txBody>
          <a:bodyPr/>
          <a:lstStyle/>
          <a:p>
            <a:fld id="{B9BCC932-0C1F-4C94-8B9A-3944ABBB4E30}" type="slidenum">
              <a:rPr lang="zh-CN" altLang="en-US" smtClean="0"/>
              <a:t>5</a:t>
            </a:fld>
            <a:endParaRPr lang="zh-CN" altLang="en-US"/>
          </a:p>
        </p:txBody>
      </p:sp>
    </p:spTree>
    <p:extLst>
      <p:ext uri="{BB962C8B-B14F-4D97-AF65-F5344CB8AC3E}">
        <p14:creationId xmlns:p14="http://schemas.microsoft.com/office/powerpoint/2010/main" val="387817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07:40 06:50</a:t>
            </a:r>
          </a:p>
          <a:p>
            <a:endParaRPr lang="en-US" altLang="zh-CN" dirty="0"/>
          </a:p>
          <a:p>
            <a:r>
              <a:rPr lang="zh-CN" altLang="en-US" dirty="0"/>
              <a:t>总体介绍一下工作的内容。</a:t>
            </a:r>
            <a:endParaRPr lang="en-US" altLang="zh-CN" dirty="0"/>
          </a:p>
          <a:p>
            <a:endParaRPr lang="en-US" altLang="zh-CN" dirty="0"/>
          </a:p>
          <a:p>
            <a:r>
              <a:rPr lang="zh-CN" altLang="en-US" dirty="0"/>
              <a:t>我们的工作分前述的离散和连续两种情况讨论。</a:t>
            </a:r>
            <a:endParaRPr lang="en-US" altLang="zh-CN" dirty="0"/>
          </a:p>
          <a:p>
            <a:endParaRPr lang="en-US" altLang="zh-CN" dirty="0"/>
          </a:p>
          <a:p>
            <a:r>
              <a:rPr lang="zh-CN" altLang="en-US" dirty="0"/>
              <a:t>离散情况下，我们研究了问题的</a:t>
            </a:r>
            <a:r>
              <a:rPr lang="en-US" altLang="zh-CN" dirty="0"/>
              <a:t>NP</a:t>
            </a:r>
            <a:r>
              <a:rPr lang="zh-CN" altLang="en-US" dirty="0"/>
              <a:t>难性，不可近似性，以及子模性。</a:t>
            </a:r>
            <a:endParaRPr lang="en-US" altLang="zh-CN" dirty="0"/>
          </a:p>
          <a:p>
            <a:endParaRPr lang="en-US" altLang="zh-CN" dirty="0"/>
          </a:p>
          <a:p>
            <a:r>
              <a:rPr lang="zh-CN" altLang="en-US" dirty="0"/>
              <a:t>连续的情况下，我们提出了一种随机梯度下降算法。</a:t>
            </a:r>
            <a:endParaRPr lang="en-US" altLang="zh-CN" dirty="0"/>
          </a:p>
          <a:p>
            <a:endParaRPr lang="en-US" altLang="zh-CN" dirty="0"/>
          </a:p>
          <a:p>
            <a:r>
              <a:rPr lang="zh-CN" altLang="en-US" dirty="0"/>
              <a:t>最后我们实现提出的两个算法，验证了我们的理论结论。</a:t>
            </a:r>
            <a:endParaRPr lang="en-US" altLang="zh-CN" dirty="0"/>
          </a:p>
          <a:p>
            <a:endParaRPr lang="en-US" altLang="zh-CN" dirty="0"/>
          </a:p>
          <a:p>
            <a:r>
              <a:rPr lang="en-US" altLang="zh-CN" dirty="0"/>
              <a:t>43</a:t>
            </a:r>
            <a:r>
              <a:rPr lang="zh-CN" altLang="en-US" dirty="0"/>
              <a:t>秒</a:t>
            </a:r>
          </a:p>
        </p:txBody>
      </p:sp>
      <p:sp>
        <p:nvSpPr>
          <p:cNvPr id="4" name="灯片编号占位符 3"/>
          <p:cNvSpPr>
            <a:spLocks noGrp="1"/>
          </p:cNvSpPr>
          <p:nvPr>
            <p:ph type="sldNum" sz="quarter" idx="10"/>
          </p:nvPr>
        </p:nvSpPr>
        <p:spPr/>
        <p:txBody>
          <a:bodyPr/>
          <a:lstStyle/>
          <a:p>
            <a:fld id="{B9BCC932-0C1F-4C94-8B9A-3944ABBB4E30}" type="slidenum">
              <a:rPr lang="zh-CN" altLang="en-US" smtClean="0"/>
              <a:t>6</a:t>
            </a:fld>
            <a:endParaRPr lang="zh-CN" altLang="en-US"/>
          </a:p>
        </p:txBody>
      </p:sp>
    </p:spTree>
    <p:extLst>
      <p:ext uri="{BB962C8B-B14F-4D97-AF65-F5344CB8AC3E}">
        <p14:creationId xmlns:p14="http://schemas.microsoft.com/office/powerpoint/2010/main" val="352773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9BCC932-0C1F-4C94-8B9A-3944ABBB4E30}" type="slidenum">
              <a:rPr lang="zh-CN" altLang="en-US" smtClean="0"/>
              <a:t>7</a:t>
            </a:fld>
            <a:endParaRPr lang="zh-CN" altLang="en-US"/>
          </a:p>
        </p:txBody>
      </p:sp>
    </p:spTree>
    <p:extLst>
      <p:ext uri="{BB962C8B-B14F-4D97-AF65-F5344CB8AC3E}">
        <p14:creationId xmlns:p14="http://schemas.microsoft.com/office/powerpoint/2010/main" val="3892987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07:20 06:30</a:t>
            </a:r>
          </a:p>
          <a:p>
            <a:endParaRPr lang="en-US" altLang="zh-CN" dirty="0"/>
          </a:p>
          <a:p>
            <a:r>
              <a:rPr lang="zh-CN" altLang="en-US" dirty="0"/>
              <a:t>我们证明了</a:t>
            </a:r>
            <a:r>
              <a:rPr lang="en-US" altLang="zh-CN" dirty="0"/>
              <a:t>DLT</a:t>
            </a:r>
            <a:r>
              <a:rPr lang="zh-CN" altLang="en-US" dirty="0"/>
              <a:t>和</a:t>
            </a:r>
            <a:r>
              <a:rPr lang="en-US" altLang="zh-CN" dirty="0"/>
              <a:t>IC</a:t>
            </a:r>
            <a:r>
              <a:rPr lang="zh-CN" altLang="en-US" dirty="0"/>
              <a:t>模型下，鲁棒性估计问题是</a:t>
            </a:r>
            <a:r>
              <a:rPr lang="en-US" altLang="zh-CN" dirty="0"/>
              <a:t>NP</a:t>
            </a:r>
            <a:r>
              <a:rPr lang="zh-CN" altLang="en-US" dirty="0"/>
              <a:t>难的。</a:t>
            </a:r>
            <a:endParaRPr lang="en-US" altLang="zh-CN" dirty="0"/>
          </a:p>
          <a:p>
            <a:endParaRPr lang="en-US" altLang="zh-CN" dirty="0"/>
          </a:p>
          <a:p>
            <a:r>
              <a:rPr lang="zh-CN" altLang="en-US" dirty="0"/>
              <a:t>首先，介绍两个</a:t>
            </a:r>
            <a:r>
              <a:rPr lang="en-US" altLang="zh-CN" dirty="0"/>
              <a:t>NP</a:t>
            </a:r>
            <a:r>
              <a:rPr lang="zh-CN" altLang="en-US" dirty="0"/>
              <a:t>难的问题，最大交集问题和最大并集问题，问的是从</a:t>
            </a:r>
            <a:r>
              <a:rPr lang="en-US" altLang="zh-CN" dirty="0"/>
              <a:t>m</a:t>
            </a:r>
            <a:r>
              <a:rPr lang="zh-CN" altLang="en-US" dirty="0"/>
              <a:t>个子集里取</a:t>
            </a:r>
            <a:r>
              <a:rPr lang="en-US" altLang="zh-CN" dirty="0"/>
              <a:t>k</a:t>
            </a:r>
            <a:r>
              <a:rPr lang="zh-CN" altLang="en-US" dirty="0"/>
              <a:t>个，最大化其并集或者交集的大小。已知</a:t>
            </a:r>
            <a:r>
              <a:rPr lang="en-US" altLang="zh-CN" dirty="0"/>
              <a:t>NP</a:t>
            </a:r>
            <a:r>
              <a:rPr lang="zh-CN" altLang="en-US" dirty="0"/>
              <a:t>难的集合覆盖问题是最大并集问题的一个子问题，它问的是并集的大小能否达到</a:t>
            </a:r>
            <a:r>
              <a:rPr lang="en-US" altLang="zh-CN" dirty="0"/>
              <a:t>n</a:t>
            </a:r>
            <a:r>
              <a:rPr lang="zh-CN" altLang="en-US" dirty="0"/>
              <a:t>。而最大交集问题，我们查找到论文证明了他是</a:t>
            </a:r>
            <a:r>
              <a:rPr lang="en-US" altLang="zh-CN" dirty="0"/>
              <a:t>NP</a:t>
            </a:r>
            <a:r>
              <a:rPr lang="zh-CN" altLang="en-US" dirty="0"/>
              <a:t>难的，并且不存在多项式算法能获得常数的近似率。</a:t>
            </a:r>
            <a:endParaRPr lang="en-US" altLang="zh-CN" dirty="0"/>
          </a:p>
          <a:p>
            <a:endParaRPr lang="en-US" altLang="zh-CN" dirty="0"/>
          </a:p>
          <a:p>
            <a:r>
              <a:rPr lang="zh-CN" altLang="en-US" dirty="0"/>
              <a:t>接下来我们将两个问题归约成图示的鲁棒性估计问题，每个集合对一个蓝色的种子节点，和一个绿色的节点。每个元素对应一个黄色的节点。集合包含元素时在绿色节点和黄色节点中连上对应的边。在不删除边的情况下，所有节点都会被激活，我们的目标是减少</a:t>
            </a:r>
            <a:r>
              <a:rPr lang="en-US" altLang="zh-CN" dirty="0"/>
              <a:t>k</a:t>
            </a:r>
            <a:r>
              <a:rPr lang="zh-CN" altLang="en-US" dirty="0"/>
              <a:t>条边，以最大化不被激活的节点数。</a:t>
            </a:r>
            <a:endParaRPr lang="en-US" altLang="zh-CN" dirty="0"/>
          </a:p>
          <a:p>
            <a:endParaRPr lang="en-US" altLang="zh-CN" dirty="0"/>
          </a:p>
          <a:p>
            <a:r>
              <a:rPr lang="zh-CN" altLang="en-US" dirty="0"/>
              <a:t>观察得到，删除的边只能在蓝色和绿色节点之间，因为绿色到黄色节点的边删除效果一定不如删除对应的蓝色到绿色的边。</a:t>
            </a:r>
          </a:p>
          <a:p>
            <a:endParaRPr lang="en-US" altLang="zh-CN" dirty="0"/>
          </a:p>
          <a:p>
            <a:r>
              <a:rPr lang="zh-CN" altLang="en-US" dirty="0"/>
              <a:t>基于这个观察，首先讨论独立级联模型，所有边概率赋值</a:t>
            </a:r>
            <a:r>
              <a:rPr lang="en-US" altLang="zh-CN" dirty="0"/>
              <a:t>1</a:t>
            </a:r>
            <a:r>
              <a:rPr lang="zh-CN" altLang="en-US" dirty="0"/>
              <a:t>，任何一个黄色节点只有当所有绿色节点都不被激活时，才能不被激活。因此不被激活的黄色节点数量等于删除的边对应的集合的交集大小。因此最大交集问题可以归约到独立级联模型。证明了</a:t>
            </a:r>
            <a:r>
              <a:rPr lang="en-US" altLang="zh-CN" dirty="0"/>
              <a:t>NP</a:t>
            </a:r>
            <a:r>
              <a:rPr lang="zh-CN" altLang="en-US" dirty="0"/>
              <a:t>难性和不存在常数近似率的算法。</a:t>
            </a:r>
            <a:endParaRPr lang="en-US" altLang="zh-CN" dirty="0"/>
          </a:p>
          <a:p>
            <a:endParaRPr lang="en-US" altLang="zh-CN" dirty="0"/>
          </a:p>
          <a:p>
            <a:r>
              <a:rPr lang="zh-CN" altLang="en-US" dirty="0"/>
              <a:t>同理，线性阈值模型下，一个黄色节点只有要任何一个对应的绿色节点不被激活，就可以不被激活。因此最大并集问题可以归约到线性阈值模型。</a:t>
            </a:r>
            <a:endParaRPr lang="en-US" altLang="zh-CN" dirty="0"/>
          </a:p>
          <a:p>
            <a:endParaRPr lang="en-US" altLang="zh-CN" dirty="0"/>
          </a:p>
          <a:p>
            <a:r>
              <a:rPr lang="en-US" altLang="zh-CN" dirty="0"/>
              <a:t>1</a:t>
            </a:r>
            <a:r>
              <a:rPr lang="zh-CN" altLang="en-US" dirty="0"/>
              <a:t>分</a:t>
            </a:r>
            <a:r>
              <a:rPr lang="en-US" altLang="zh-CN" dirty="0"/>
              <a:t>50</a:t>
            </a:r>
            <a:r>
              <a:rPr lang="zh-CN" altLang="en-US" dirty="0"/>
              <a:t>秒</a:t>
            </a:r>
            <a:endParaRPr lang="en-US" altLang="zh-CN" dirty="0"/>
          </a:p>
        </p:txBody>
      </p:sp>
      <p:sp>
        <p:nvSpPr>
          <p:cNvPr id="4" name="灯片编号占位符 3"/>
          <p:cNvSpPr>
            <a:spLocks noGrp="1"/>
          </p:cNvSpPr>
          <p:nvPr>
            <p:ph type="sldNum" sz="quarter" idx="10"/>
          </p:nvPr>
        </p:nvSpPr>
        <p:spPr/>
        <p:txBody>
          <a:bodyPr/>
          <a:lstStyle/>
          <a:p>
            <a:fld id="{B9BCC932-0C1F-4C94-8B9A-3944ABBB4E30}" type="slidenum">
              <a:rPr lang="zh-CN" altLang="en-US" smtClean="0"/>
              <a:t>8</a:t>
            </a:fld>
            <a:endParaRPr lang="zh-CN" altLang="en-US"/>
          </a:p>
        </p:txBody>
      </p:sp>
    </p:spTree>
    <p:extLst>
      <p:ext uri="{BB962C8B-B14F-4D97-AF65-F5344CB8AC3E}">
        <p14:creationId xmlns:p14="http://schemas.microsoft.com/office/powerpoint/2010/main" val="2661079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05:38 04:48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解决这个问题，我们采用贪婪算法，从空集开始，一个个的向其中添加删除的边，每次添加的边要求能最大化目标函数，也就是影响力期望的减少量。</a:t>
            </a:r>
            <a:endParaRPr lang="en-US" altLang="zh-CN" dirty="0"/>
          </a:p>
          <a:p>
            <a:endParaRPr lang="en-US" altLang="zh-CN" dirty="0"/>
          </a:p>
          <a:p>
            <a:r>
              <a:rPr lang="zh-CN" altLang="en-US" dirty="0"/>
              <a:t>对</a:t>
            </a:r>
            <a:r>
              <a:rPr lang="en-US" altLang="zh-CN" dirty="0"/>
              <a:t>DLT</a:t>
            </a:r>
            <a:r>
              <a:rPr lang="zh-CN" altLang="en-US" dirty="0"/>
              <a:t>和</a:t>
            </a:r>
            <a:r>
              <a:rPr lang="en-US" altLang="zh-CN" dirty="0"/>
              <a:t>IC</a:t>
            </a:r>
            <a:r>
              <a:rPr lang="zh-CN" altLang="en-US" dirty="0"/>
              <a:t>模型，在如</a:t>
            </a:r>
            <a:r>
              <a:rPr lang="en-US" altLang="zh-CN" dirty="0"/>
              <a:t>ppt</a:t>
            </a:r>
            <a:r>
              <a:rPr lang="zh-CN" altLang="en-US" dirty="0"/>
              <a:t>所示的网络中，</a:t>
            </a:r>
            <a:r>
              <a:rPr lang="en-US" altLang="zh-CN" dirty="0"/>
              <a:t>v</a:t>
            </a:r>
            <a:r>
              <a:rPr lang="zh-CN" altLang="en-US" dirty="0"/>
              <a:t>只有在两条边都去掉时才不被激活。因此在空集基础上去掉一条边，目标函数为</a:t>
            </a:r>
            <a:r>
              <a:rPr lang="en-US" altLang="zh-CN" dirty="0"/>
              <a:t>0</a:t>
            </a:r>
            <a:r>
              <a:rPr lang="zh-CN" altLang="en-US" dirty="0"/>
              <a:t>，而在已经去掉另一条边时去掉这条边，目标函数为</a:t>
            </a:r>
            <a:r>
              <a:rPr lang="en-US" altLang="zh-CN" dirty="0"/>
              <a:t>1</a:t>
            </a:r>
            <a:r>
              <a:rPr lang="zh-CN" altLang="en-US" dirty="0"/>
              <a:t>，违背了子模性。</a:t>
            </a:r>
            <a:endParaRPr lang="en-US" altLang="zh-CN" dirty="0"/>
          </a:p>
          <a:p>
            <a:endParaRPr lang="en-US" altLang="zh-CN" dirty="0"/>
          </a:p>
          <a:p>
            <a:r>
              <a:rPr lang="en-US" altLang="zh-CN" dirty="0"/>
              <a:t>28</a:t>
            </a:r>
            <a:r>
              <a:rPr lang="zh-CN" altLang="en-US" dirty="0"/>
              <a:t>秒</a:t>
            </a:r>
            <a:endParaRPr lang="en-US" altLang="zh-CN" dirty="0"/>
          </a:p>
        </p:txBody>
      </p:sp>
      <p:sp>
        <p:nvSpPr>
          <p:cNvPr id="4" name="灯片编号占位符 3"/>
          <p:cNvSpPr>
            <a:spLocks noGrp="1"/>
          </p:cNvSpPr>
          <p:nvPr>
            <p:ph type="sldNum" sz="quarter" idx="10"/>
          </p:nvPr>
        </p:nvSpPr>
        <p:spPr/>
        <p:txBody>
          <a:bodyPr/>
          <a:lstStyle/>
          <a:p>
            <a:fld id="{B9BCC932-0C1F-4C94-8B9A-3944ABBB4E30}" type="slidenum">
              <a:rPr lang="zh-CN" altLang="en-US" smtClean="0"/>
              <a:t>9</a:t>
            </a:fld>
            <a:endParaRPr lang="zh-CN" altLang="en-US"/>
          </a:p>
        </p:txBody>
      </p:sp>
    </p:spTree>
    <p:extLst>
      <p:ext uri="{BB962C8B-B14F-4D97-AF65-F5344CB8AC3E}">
        <p14:creationId xmlns:p14="http://schemas.microsoft.com/office/powerpoint/2010/main" val="3681827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8AF6F278-ABF0-48CA-ADF0-1D43CCA8A181}" type="datetimeFigureOut">
              <a:rPr lang="zh-CN" altLang="en-US" smtClean="0"/>
              <a:t>2020/5/25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46799FB-52B8-4698-BECF-01ADD9E846BE}" type="slidenum">
              <a:rPr lang="zh-CN" altLang="en-US" smtClean="0"/>
              <a:t>‹#›</a:t>
            </a:fld>
            <a:endParaRPr lang="zh-CN" altLang="en-US"/>
          </a:p>
        </p:txBody>
      </p:sp>
    </p:spTree>
    <p:extLst>
      <p:ext uri="{BB962C8B-B14F-4D97-AF65-F5344CB8AC3E}">
        <p14:creationId xmlns:p14="http://schemas.microsoft.com/office/powerpoint/2010/main" val="2155440255"/>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AF6F278-ABF0-48CA-ADF0-1D43CCA8A181}" type="datetimeFigureOut">
              <a:rPr lang="zh-CN" altLang="en-US" smtClean="0"/>
              <a:t>2020/5/25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46799FB-52B8-4698-BECF-01ADD9E846BE}" type="slidenum">
              <a:rPr lang="zh-CN" altLang="en-US" smtClean="0"/>
              <a:t>‹#›</a:t>
            </a:fld>
            <a:endParaRPr lang="zh-CN" altLang="en-US"/>
          </a:p>
        </p:txBody>
      </p:sp>
    </p:spTree>
    <p:extLst>
      <p:ext uri="{BB962C8B-B14F-4D97-AF65-F5344CB8AC3E}">
        <p14:creationId xmlns:p14="http://schemas.microsoft.com/office/powerpoint/2010/main" val="3956612616"/>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AF6F278-ABF0-48CA-ADF0-1D43CCA8A181}" type="datetimeFigureOut">
              <a:rPr lang="zh-CN" altLang="en-US" smtClean="0"/>
              <a:t>2020/5/25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46799FB-52B8-4698-BECF-01ADD9E846BE}" type="slidenum">
              <a:rPr lang="zh-CN" altLang="en-US" smtClean="0"/>
              <a:t>‹#›</a:t>
            </a:fld>
            <a:endParaRPr lang="zh-CN" altLang="en-US"/>
          </a:p>
        </p:txBody>
      </p:sp>
    </p:spTree>
    <p:extLst>
      <p:ext uri="{BB962C8B-B14F-4D97-AF65-F5344CB8AC3E}">
        <p14:creationId xmlns:p14="http://schemas.microsoft.com/office/powerpoint/2010/main" val="1260705704"/>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AF6F278-ABF0-48CA-ADF0-1D43CCA8A181}" type="datetimeFigureOut">
              <a:rPr lang="zh-CN" altLang="en-US" smtClean="0"/>
              <a:t>2020/5/25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46799FB-52B8-4698-BECF-01ADD9E846BE}" type="slidenum">
              <a:rPr lang="zh-CN" altLang="en-US" smtClean="0"/>
              <a:t>‹#›</a:t>
            </a:fld>
            <a:endParaRPr lang="zh-CN" altLang="en-US"/>
          </a:p>
        </p:txBody>
      </p:sp>
    </p:spTree>
    <p:extLst>
      <p:ext uri="{BB962C8B-B14F-4D97-AF65-F5344CB8AC3E}">
        <p14:creationId xmlns:p14="http://schemas.microsoft.com/office/powerpoint/2010/main" val="4251981102"/>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8AF6F278-ABF0-48CA-ADF0-1D43CCA8A181}" type="datetimeFigureOut">
              <a:rPr lang="zh-CN" altLang="en-US" smtClean="0"/>
              <a:t>2020/5/25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46799FB-52B8-4698-BECF-01ADD9E846BE}" type="slidenum">
              <a:rPr lang="zh-CN" altLang="en-US" smtClean="0"/>
              <a:t>‹#›</a:t>
            </a:fld>
            <a:endParaRPr lang="zh-CN" altLang="en-US"/>
          </a:p>
        </p:txBody>
      </p:sp>
    </p:spTree>
    <p:extLst>
      <p:ext uri="{BB962C8B-B14F-4D97-AF65-F5344CB8AC3E}">
        <p14:creationId xmlns:p14="http://schemas.microsoft.com/office/powerpoint/2010/main" val="2496556029"/>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AF6F278-ABF0-48CA-ADF0-1D43CCA8A181}" type="datetimeFigureOut">
              <a:rPr lang="zh-CN" altLang="en-US" smtClean="0"/>
              <a:t>2020/5/25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46799FB-52B8-4698-BECF-01ADD9E846BE}" type="slidenum">
              <a:rPr lang="zh-CN" altLang="en-US" smtClean="0"/>
              <a:t>‹#›</a:t>
            </a:fld>
            <a:endParaRPr lang="zh-CN" altLang="en-US"/>
          </a:p>
        </p:txBody>
      </p:sp>
    </p:spTree>
    <p:extLst>
      <p:ext uri="{BB962C8B-B14F-4D97-AF65-F5344CB8AC3E}">
        <p14:creationId xmlns:p14="http://schemas.microsoft.com/office/powerpoint/2010/main" val="300992857"/>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AF6F278-ABF0-48CA-ADF0-1D43CCA8A181}" type="datetimeFigureOut">
              <a:rPr lang="zh-CN" altLang="en-US" smtClean="0"/>
              <a:t>2020/5/25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46799FB-52B8-4698-BECF-01ADD9E846BE}" type="slidenum">
              <a:rPr lang="zh-CN" altLang="en-US" smtClean="0"/>
              <a:t>‹#›</a:t>
            </a:fld>
            <a:endParaRPr lang="zh-CN" altLang="en-US"/>
          </a:p>
        </p:txBody>
      </p:sp>
    </p:spTree>
    <p:extLst>
      <p:ext uri="{BB962C8B-B14F-4D97-AF65-F5344CB8AC3E}">
        <p14:creationId xmlns:p14="http://schemas.microsoft.com/office/powerpoint/2010/main" val="3696548795"/>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AF6F278-ABF0-48CA-ADF0-1D43CCA8A181}" type="datetimeFigureOut">
              <a:rPr lang="zh-CN" altLang="en-US" smtClean="0"/>
              <a:t>2020/5/25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46799FB-52B8-4698-BECF-01ADD9E846BE}" type="slidenum">
              <a:rPr lang="zh-CN" altLang="en-US" smtClean="0"/>
              <a:t>‹#›</a:t>
            </a:fld>
            <a:endParaRPr lang="zh-CN" altLang="en-US"/>
          </a:p>
        </p:txBody>
      </p:sp>
    </p:spTree>
    <p:extLst>
      <p:ext uri="{BB962C8B-B14F-4D97-AF65-F5344CB8AC3E}">
        <p14:creationId xmlns:p14="http://schemas.microsoft.com/office/powerpoint/2010/main" val="3987785369"/>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AF6F278-ABF0-48CA-ADF0-1D43CCA8A181}" type="datetimeFigureOut">
              <a:rPr lang="zh-CN" altLang="en-US" smtClean="0"/>
              <a:t>2020/5/25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46799FB-52B8-4698-BECF-01ADD9E846BE}" type="slidenum">
              <a:rPr lang="zh-CN" altLang="en-US" smtClean="0"/>
              <a:t>‹#›</a:t>
            </a:fld>
            <a:endParaRPr lang="zh-CN" altLang="en-US"/>
          </a:p>
        </p:txBody>
      </p:sp>
    </p:spTree>
    <p:extLst>
      <p:ext uri="{BB962C8B-B14F-4D97-AF65-F5344CB8AC3E}">
        <p14:creationId xmlns:p14="http://schemas.microsoft.com/office/powerpoint/2010/main" val="1380765298"/>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8AF6F278-ABF0-48CA-ADF0-1D43CCA8A181}" type="datetimeFigureOut">
              <a:rPr lang="zh-CN" altLang="en-US" smtClean="0"/>
              <a:t>2020/5/25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46799FB-52B8-4698-BECF-01ADD9E846BE}" type="slidenum">
              <a:rPr lang="zh-CN" altLang="en-US" smtClean="0"/>
              <a:t>‹#›</a:t>
            </a:fld>
            <a:endParaRPr lang="zh-CN" altLang="en-US"/>
          </a:p>
        </p:txBody>
      </p:sp>
    </p:spTree>
    <p:extLst>
      <p:ext uri="{BB962C8B-B14F-4D97-AF65-F5344CB8AC3E}">
        <p14:creationId xmlns:p14="http://schemas.microsoft.com/office/powerpoint/2010/main" val="1008421190"/>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8AF6F278-ABF0-48CA-ADF0-1D43CCA8A181}" type="datetimeFigureOut">
              <a:rPr lang="zh-CN" altLang="en-US" smtClean="0"/>
              <a:t>2020/5/25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46799FB-52B8-4698-BECF-01ADD9E846BE}" type="slidenum">
              <a:rPr lang="zh-CN" altLang="en-US" smtClean="0"/>
              <a:t>‹#›</a:t>
            </a:fld>
            <a:endParaRPr lang="zh-CN" altLang="en-US"/>
          </a:p>
        </p:txBody>
      </p:sp>
    </p:spTree>
    <p:extLst>
      <p:ext uri="{BB962C8B-B14F-4D97-AF65-F5344CB8AC3E}">
        <p14:creationId xmlns:p14="http://schemas.microsoft.com/office/powerpoint/2010/main" val="649586407"/>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F6F278-ABF0-48CA-ADF0-1D43CCA8A181}" type="datetimeFigureOut">
              <a:rPr lang="zh-CN" altLang="en-US" smtClean="0"/>
              <a:t>2020/5/25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6799FB-52B8-4698-BECF-01ADD9E846BE}" type="slidenum">
              <a:rPr lang="zh-CN" altLang="en-US" smtClean="0"/>
              <a:t>‹#›</a:t>
            </a:fld>
            <a:endParaRPr lang="zh-CN" altLang="en-US"/>
          </a:p>
        </p:txBody>
      </p:sp>
    </p:spTree>
    <p:extLst>
      <p:ext uri="{BB962C8B-B14F-4D97-AF65-F5344CB8AC3E}">
        <p14:creationId xmlns:p14="http://schemas.microsoft.com/office/powerpoint/2010/main" val="2636820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0" advTm="3000"/>
    </mc:Choice>
    <mc:Fallback xmlns="">
      <p:transition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3" Type="http://schemas.openxmlformats.org/officeDocument/2006/relationships/image" Target="../media/image39.png"/><Relationship Id="rId18" Type="http://schemas.openxmlformats.org/officeDocument/2006/relationships/image" Target="../media/image44.png"/><Relationship Id="rId26" Type="http://schemas.openxmlformats.org/officeDocument/2006/relationships/image" Target="../media/image52.png"/><Relationship Id="rId39" Type="http://schemas.openxmlformats.org/officeDocument/2006/relationships/image" Target="../media/image65.png"/><Relationship Id="rId21" Type="http://schemas.openxmlformats.org/officeDocument/2006/relationships/image" Target="../media/image47.png"/><Relationship Id="rId34" Type="http://schemas.openxmlformats.org/officeDocument/2006/relationships/image" Target="../media/image60.png"/><Relationship Id="rId42" Type="http://schemas.openxmlformats.org/officeDocument/2006/relationships/image" Target="../media/image68.png"/><Relationship Id="rId47" Type="http://schemas.openxmlformats.org/officeDocument/2006/relationships/image" Target="../media/image73.png"/><Relationship Id="rId50" Type="http://schemas.openxmlformats.org/officeDocument/2006/relationships/image" Target="../media/image76.png"/><Relationship Id="rId55" Type="http://schemas.openxmlformats.org/officeDocument/2006/relationships/image" Target="../media/image81.png"/><Relationship Id="rId7" Type="http://schemas.openxmlformats.org/officeDocument/2006/relationships/image" Target="../media/image33.png"/><Relationship Id="rId2" Type="http://schemas.openxmlformats.org/officeDocument/2006/relationships/notesSlide" Target="../notesSlides/notesSlide10.xml"/><Relationship Id="rId16" Type="http://schemas.openxmlformats.org/officeDocument/2006/relationships/image" Target="../media/image42.png"/><Relationship Id="rId29" Type="http://schemas.openxmlformats.org/officeDocument/2006/relationships/image" Target="../media/image55.png"/><Relationship Id="rId11" Type="http://schemas.openxmlformats.org/officeDocument/2006/relationships/image" Target="../media/image37.png"/><Relationship Id="rId24" Type="http://schemas.openxmlformats.org/officeDocument/2006/relationships/image" Target="../media/image50.png"/><Relationship Id="rId32" Type="http://schemas.openxmlformats.org/officeDocument/2006/relationships/image" Target="../media/image58.png"/><Relationship Id="rId37" Type="http://schemas.openxmlformats.org/officeDocument/2006/relationships/image" Target="../media/image63.png"/><Relationship Id="rId40" Type="http://schemas.openxmlformats.org/officeDocument/2006/relationships/image" Target="../media/image66.png"/><Relationship Id="rId45" Type="http://schemas.openxmlformats.org/officeDocument/2006/relationships/image" Target="../media/image71.png"/><Relationship Id="rId53" Type="http://schemas.openxmlformats.org/officeDocument/2006/relationships/image" Target="../media/image79.png"/><Relationship Id="rId58" Type="http://schemas.openxmlformats.org/officeDocument/2006/relationships/image" Target="../media/image84.png"/><Relationship Id="rId5" Type="http://schemas.openxmlformats.org/officeDocument/2006/relationships/image" Target="../media/image31.png"/><Relationship Id="rId19" Type="http://schemas.openxmlformats.org/officeDocument/2006/relationships/image" Target="../media/image45.png"/><Relationship Id="rId4" Type="http://schemas.openxmlformats.org/officeDocument/2006/relationships/image" Target="../media/image30.png"/><Relationship Id="rId9" Type="http://schemas.openxmlformats.org/officeDocument/2006/relationships/image" Target="../media/image35.png"/><Relationship Id="rId14" Type="http://schemas.openxmlformats.org/officeDocument/2006/relationships/image" Target="../media/image40.png"/><Relationship Id="rId22" Type="http://schemas.openxmlformats.org/officeDocument/2006/relationships/image" Target="../media/image48.png"/><Relationship Id="rId27" Type="http://schemas.openxmlformats.org/officeDocument/2006/relationships/image" Target="../media/image53.png"/><Relationship Id="rId30" Type="http://schemas.openxmlformats.org/officeDocument/2006/relationships/image" Target="../media/image56.png"/><Relationship Id="rId35" Type="http://schemas.openxmlformats.org/officeDocument/2006/relationships/image" Target="../media/image61.png"/><Relationship Id="rId43" Type="http://schemas.openxmlformats.org/officeDocument/2006/relationships/image" Target="../media/image69.png"/><Relationship Id="rId48" Type="http://schemas.openxmlformats.org/officeDocument/2006/relationships/image" Target="../media/image74.png"/><Relationship Id="rId56" Type="http://schemas.openxmlformats.org/officeDocument/2006/relationships/image" Target="../media/image82.png"/><Relationship Id="rId8" Type="http://schemas.openxmlformats.org/officeDocument/2006/relationships/image" Target="../media/image34.png"/><Relationship Id="rId51" Type="http://schemas.openxmlformats.org/officeDocument/2006/relationships/image" Target="../media/image77.png"/><Relationship Id="rId3" Type="http://schemas.openxmlformats.org/officeDocument/2006/relationships/image" Target="../media/image1.jpeg"/><Relationship Id="rId12" Type="http://schemas.openxmlformats.org/officeDocument/2006/relationships/image" Target="../media/image38.png"/><Relationship Id="rId17" Type="http://schemas.openxmlformats.org/officeDocument/2006/relationships/image" Target="../media/image43.png"/><Relationship Id="rId25" Type="http://schemas.openxmlformats.org/officeDocument/2006/relationships/image" Target="../media/image51.png"/><Relationship Id="rId33" Type="http://schemas.openxmlformats.org/officeDocument/2006/relationships/image" Target="../media/image59.png"/><Relationship Id="rId38" Type="http://schemas.openxmlformats.org/officeDocument/2006/relationships/image" Target="../media/image64.png"/><Relationship Id="rId46" Type="http://schemas.openxmlformats.org/officeDocument/2006/relationships/image" Target="../media/image72.png"/><Relationship Id="rId20" Type="http://schemas.openxmlformats.org/officeDocument/2006/relationships/image" Target="../media/image46.png"/><Relationship Id="rId41" Type="http://schemas.openxmlformats.org/officeDocument/2006/relationships/image" Target="../media/image67.png"/><Relationship Id="rId54" Type="http://schemas.openxmlformats.org/officeDocument/2006/relationships/image" Target="../media/image80.png"/><Relationship Id="rId1" Type="http://schemas.openxmlformats.org/officeDocument/2006/relationships/slideLayout" Target="../slideLayouts/slideLayout2.xml"/><Relationship Id="rId6" Type="http://schemas.openxmlformats.org/officeDocument/2006/relationships/image" Target="../media/image32.png"/><Relationship Id="rId15" Type="http://schemas.openxmlformats.org/officeDocument/2006/relationships/image" Target="../media/image41.png"/><Relationship Id="rId23" Type="http://schemas.openxmlformats.org/officeDocument/2006/relationships/image" Target="../media/image49.png"/><Relationship Id="rId28" Type="http://schemas.openxmlformats.org/officeDocument/2006/relationships/image" Target="../media/image54.png"/><Relationship Id="rId36" Type="http://schemas.openxmlformats.org/officeDocument/2006/relationships/image" Target="../media/image62.png"/><Relationship Id="rId49" Type="http://schemas.openxmlformats.org/officeDocument/2006/relationships/image" Target="../media/image75.png"/><Relationship Id="rId57" Type="http://schemas.openxmlformats.org/officeDocument/2006/relationships/image" Target="../media/image83.png"/><Relationship Id="rId10" Type="http://schemas.openxmlformats.org/officeDocument/2006/relationships/image" Target="../media/image36.png"/><Relationship Id="rId31" Type="http://schemas.openxmlformats.org/officeDocument/2006/relationships/image" Target="../media/image57.png"/><Relationship Id="rId44" Type="http://schemas.openxmlformats.org/officeDocument/2006/relationships/image" Target="../media/image70.png"/><Relationship Id="rId52" Type="http://schemas.openxmlformats.org/officeDocument/2006/relationships/image" Target="../media/image78.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5.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87.png"/><Relationship Id="rId4" Type="http://schemas.openxmlformats.org/officeDocument/2006/relationships/image" Target="../media/image86.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88.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90.png"/><Relationship Id="rId4" Type="http://schemas.openxmlformats.org/officeDocument/2006/relationships/image" Target="../media/image89.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92.png"/><Relationship Id="rId4" Type="http://schemas.openxmlformats.org/officeDocument/2006/relationships/image" Target="../media/image91.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93.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18" Type="http://schemas.openxmlformats.org/officeDocument/2006/relationships/image" Target="../media/image25.png"/><Relationship Id="rId3" Type="http://schemas.openxmlformats.org/officeDocument/2006/relationships/image" Target="../media/image1.jpeg"/><Relationship Id="rId7" Type="http://schemas.openxmlformats.org/officeDocument/2006/relationships/image" Target="../media/image14.png"/><Relationship Id="rId12" Type="http://schemas.openxmlformats.org/officeDocument/2006/relationships/image" Target="../media/image19.png"/><Relationship Id="rId17" Type="http://schemas.openxmlformats.org/officeDocument/2006/relationships/image" Target="../media/image24.png"/><Relationship Id="rId2" Type="http://schemas.openxmlformats.org/officeDocument/2006/relationships/notesSlide" Target="../notesSlides/notesSlide8.xml"/><Relationship Id="rId16"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5" Type="http://schemas.openxmlformats.org/officeDocument/2006/relationships/image" Target="../media/image2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21.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29.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984658" y="4866967"/>
            <a:ext cx="1961536" cy="1696064"/>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45805" y="294968"/>
            <a:ext cx="1961536" cy="1696064"/>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45805" y="4866967"/>
            <a:ext cx="1961536" cy="1696064"/>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9984658" y="294968"/>
            <a:ext cx="1961536" cy="1696064"/>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7"/>
          <p:cNvSpPr/>
          <p:nvPr/>
        </p:nvSpPr>
        <p:spPr>
          <a:xfrm>
            <a:off x="403122" y="405580"/>
            <a:ext cx="11385755" cy="5958349"/>
          </a:xfrm>
          <a:prstGeom prst="roundRect">
            <a:avLst>
              <a:gd name="adj" fmla="val 1568"/>
            </a:avLst>
          </a:prstGeom>
          <a:solidFill>
            <a:schemeClr val="bg1"/>
          </a:solidFill>
          <a:ln>
            <a:noFill/>
          </a:ln>
          <a:effectLst>
            <a:glow rad="228600">
              <a:schemeClr val="tx1">
                <a:alpha val="3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916161" y="2101644"/>
            <a:ext cx="10359676" cy="1569660"/>
          </a:xfrm>
          <a:prstGeom prst="rect">
            <a:avLst/>
          </a:prstGeom>
          <a:noFill/>
        </p:spPr>
        <p:txBody>
          <a:bodyPr wrap="square" rtlCol="0">
            <a:spAutoFit/>
          </a:bodyPr>
          <a:lstStyle/>
          <a:p>
            <a:pPr algn="dist"/>
            <a:r>
              <a:rPr lang="en-US" altLang="zh-CN" sz="4800" dirty="0">
                <a:solidFill>
                  <a:srgbClr val="1C4885"/>
                </a:solidFill>
                <a:latin typeface="Times New Roman" panose="02020603050405020304" pitchFamily="18" charset="0"/>
                <a:ea typeface="FZZhengHeiS-DB-GB" panose="02000000000000000000" pitchFamily="2" charset="0"/>
                <a:cs typeface="Times New Roman" panose="02020603050405020304" pitchFamily="18" charset="0"/>
              </a:rPr>
              <a:t>Evaluate the Robustness of Influence Maximization Against Edge Uncertainty</a:t>
            </a:r>
            <a:endParaRPr lang="zh-CN" altLang="en-US" sz="4800" dirty="0">
              <a:solidFill>
                <a:srgbClr val="1C4885"/>
              </a:solidFill>
              <a:latin typeface="Times New Roman" panose="02020603050405020304" pitchFamily="18" charset="0"/>
              <a:ea typeface="FZZhengHeiS-DB-GB" panose="02000000000000000000" pitchFamily="2" charset="0"/>
              <a:cs typeface="Times New Roman" panose="02020603050405020304" pitchFamily="18" charset="0"/>
            </a:endParaRPr>
          </a:p>
        </p:txBody>
      </p:sp>
      <p:sp>
        <p:nvSpPr>
          <p:cNvPr id="17" name="文本框 16"/>
          <p:cNvSpPr txBox="1"/>
          <p:nvPr/>
        </p:nvSpPr>
        <p:spPr>
          <a:xfrm>
            <a:off x="3631864" y="4497635"/>
            <a:ext cx="4928271" cy="369332"/>
          </a:xfrm>
          <a:prstGeom prst="rect">
            <a:avLst/>
          </a:prstGeom>
          <a:noFill/>
        </p:spPr>
        <p:txBody>
          <a:bodyPr wrap="square" rtlCol="0">
            <a:spAutoFit/>
          </a:bodyPr>
          <a:lstStyle/>
          <a:p>
            <a:pPr algn="just"/>
            <a:r>
              <a:rPr lang="zh-CN" altLang="en-US" dirty="0">
                <a:solidFill>
                  <a:schemeClr val="tx1">
                    <a:lumMod val="85000"/>
                    <a:lumOff val="15000"/>
                  </a:schemeClr>
                </a:solidFill>
                <a:latin typeface="微软雅黑" panose="020B0503020204020204" pitchFamily="34" charset="-122"/>
                <a:ea typeface="微软雅黑" panose="020B0503020204020204" pitchFamily="34" charset="-122"/>
              </a:rPr>
              <a:t>汇报人：严谊凯   汇报时间：</a:t>
            </a:r>
            <a:r>
              <a:rPr lang="en-US" altLang="zh-CN" dirty="0">
                <a:solidFill>
                  <a:schemeClr val="tx1">
                    <a:lumMod val="85000"/>
                    <a:lumOff val="15000"/>
                  </a:schemeClr>
                </a:solidFill>
                <a:latin typeface="微软雅黑" panose="020B0503020204020204" pitchFamily="34" charset="-122"/>
                <a:ea typeface="微软雅黑" panose="020B0503020204020204" pitchFamily="34" charset="-122"/>
              </a:rPr>
              <a:t>2020</a:t>
            </a:r>
            <a:r>
              <a:rPr lang="zh-CN" altLang="en-US" dirty="0">
                <a:solidFill>
                  <a:schemeClr val="tx1">
                    <a:lumMod val="85000"/>
                    <a:lumOff val="15000"/>
                  </a:schemeClr>
                </a:solidFill>
                <a:latin typeface="微软雅黑" panose="020B0503020204020204" pitchFamily="34" charset="-122"/>
                <a:ea typeface="微软雅黑" panose="020B0503020204020204" pitchFamily="34" charset="-122"/>
              </a:rPr>
              <a:t>年</a:t>
            </a:r>
            <a:r>
              <a:rPr lang="en-US" altLang="zh-CN" dirty="0">
                <a:solidFill>
                  <a:schemeClr val="tx1">
                    <a:lumMod val="85000"/>
                    <a:lumOff val="15000"/>
                  </a:schemeClr>
                </a:solidFill>
                <a:latin typeface="微软雅黑" panose="020B0503020204020204" pitchFamily="34" charset="-122"/>
                <a:ea typeface="微软雅黑" panose="020B0503020204020204" pitchFamily="34" charset="-122"/>
              </a:rPr>
              <a:t>05</a:t>
            </a:r>
            <a:r>
              <a:rPr lang="zh-CN" altLang="en-US" dirty="0">
                <a:solidFill>
                  <a:schemeClr val="tx1">
                    <a:lumMod val="85000"/>
                    <a:lumOff val="15000"/>
                  </a:schemeClr>
                </a:solidFill>
                <a:latin typeface="微软雅黑" panose="020B0503020204020204" pitchFamily="34" charset="-122"/>
                <a:ea typeface="微软雅黑" panose="020B0503020204020204" pitchFamily="34" charset="-122"/>
              </a:rPr>
              <a:t>月</a:t>
            </a:r>
            <a:r>
              <a:rPr lang="en-US" altLang="zh-CN" dirty="0">
                <a:solidFill>
                  <a:schemeClr val="tx1">
                    <a:lumMod val="85000"/>
                    <a:lumOff val="15000"/>
                  </a:schemeClr>
                </a:solidFill>
                <a:latin typeface="微软雅黑" panose="020B0503020204020204" pitchFamily="34" charset="-122"/>
                <a:ea typeface="微软雅黑" panose="020B0503020204020204" pitchFamily="34" charset="-122"/>
              </a:rPr>
              <a:t>25</a:t>
            </a:r>
            <a:r>
              <a:rPr lang="zh-CN" altLang="en-US" dirty="0">
                <a:solidFill>
                  <a:schemeClr val="tx1">
                    <a:lumMod val="85000"/>
                    <a:lumOff val="15000"/>
                  </a:schemeClr>
                </a:solidFill>
                <a:latin typeface="微软雅黑" panose="020B0503020204020204" pitchFamily="34" charset="-122"/>
                <a:ea typeface="微软雅黑" panose="020B0503020204020204" pitchFamily="34" charset="-122"/>
              </a:rPr>
              <a:t>日</a:t>
            </a:r>
          </a:p>
        </p:txBody>
      </p:sp>
      <p:pic>
        <p:nvPicPr>
          <p:cNvPr id="19" name="图片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57385" y="734960"/>
            <a:ext cx="816082" cy="816080"/>
          </a:xfrm>
          <a:prstGeom prst="rect">
            <a:avLst/>
          </a:prstGeom>
        </p:spPr>
      </p:pic>
    </p:spTree>
    <p:extLst>
      <p:ext uri="{BB962C8B-B14F-4D97-AF65-F5344CB8AC3E}">
        <p14:creationId xmlns:p14="http://schemas.microsoft.com/office/powerpoint/2010/main" val="34402805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连接符 5"/>
          <p:cNvCxnSpPr/>
          <p:nvPr/>
        </p:nvCxnSpPr>
        <p:spPr>
          <a:xfrm>
            <a:off x="796413" y="457203"/>
            <a:ext cx="0" cy="632244"/>
          </a:xfrm>
          <a:prstGeom prst="line">
            <a:avLst/>
          </a:prstGeom>
          <a:ln w="76200">
            <a:solidFill>
              <a:srgbClr val="1C4885"/>
            </a:solidFill>
          </a:ln>
        </p:spPr>
        <p:style>
          <a:lnRef idx="1">
            <a:schemeClr val="accent1"/>
          </a:lnRef>
          <a:fillRef idx="0">
            <a:schemeClr val="accent1"/>
          </a:fillRef>
          <a:effectRef idx="0">
            <a:schemeClr val="accent1"/>
          </a:effectRef>
          <a:fontRef idx="minor">
            <a:schemeClr val="tx1"/>
          </a:fontRef>
        </p:style>
      </p:cxn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5985" y="332359"/>
            <a:ext cx="816082" cy="816080"/>
          </a:xfrm>
          <a:prstGeom prst="rect">
            <a:avLst/>
          </a:prstGeom>
        </p:spPr>
      </p:pic>
      <p:sp>
        <p:nvSpPr>
          <p:cNvPr id="27" name="文本框 26">
            <a:extLst>
              <a:ext uri="{FF2B5EF4-FFF2-40B4-BE49-F238E27FC236}">
                <a16:creationId xmlns:a16="http://schemas.microsoft.com/office/drawing/2014/main" id="{1D946CCD-2B92-4028-A398-AFBE8C8AACA4}"/>
              </a:ext>
            </a:extLst>
          </p:cNvPr>
          <p:cNvSpPr txBox="1"/>
          <p:nvPr/>
        </p:nvSpPr>
        <p:spPr>
          <a:xfrm>
            <a:off x="891541" y="478789"/>
            <a:ext cx="6069920" cy="523220"/>
          </a:xfrm>
          <a:prstGeom prst="rect">
            <a:avLst/>
          </a:prstGeom>
          <a:noFill/>
        </p:spPr>
        <p:txBody>
          <a:bodyPr wrap="square" rtlCol="0">
            <a:spAutoFit/>
          </a:bodyPr>
          <a:lstStyle/>
          <a:p>
            <a:r>
              <a:rPr lang="en-US" altLang="zh-CN" sz="28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rPr>
              <a:t>Greedy Algorithm and Submodularity</a:t>
            </a:r>
            <a:endParaRPr lang="zh-CN" altLang="en-US" sz="28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文本框 2">
                <a:extLst>
                  <a:ext uri="{FF2B5EF4-FFF2-40B4-BE49-F238E27FC236}">
                    <a16:creationId xmlns:a16="http://schemas.microsoft.com/office/drawing/2014/main" id="{644542FF-033C-454A-A2EB-6FF65AA80036}"/>
                  </a:ext>
                </a:extLst>
              </p:cNvPr>
              <p:cNvSpPr txBox="1"/>
              <p:nvPr/>
            </p:nvSpPr>
            <p:spPr>
              <a:xfrm>
                <a:off x="4412531" y="1167658"/>
                <a:ext cx="6957374" cy="1200329"/>
              </a:xfrm>
              <a:prstGeom prst="rect">
                <a:avLst/>
              </a:prstGeom>
              <a:noFill/>
            </p:spPr>
            <p:txBody>
              <a:bodyPr wrap="square" rtlCol="0">
                <a:spAutoFit/>
              </a:bodyPr>
              <a:lstStyle/>
              <a:p>
                <a:pPr marL="342900" indent="-342900">
                  <a:buFont typeface="Arial" panose="020B0604020202020204" pitchFamily="34" charset="0"/>
                  <a:buChar char="•"/>
                </a:pPr>
                <a:r>
                  <a:rPr lang="en-US" altLang="zh-CN" sz="2400" b="1" dirty="0">
                    <a:latin typeface="Times New Roman" panose="02020603050405020304" pitchFamily="18" charset="0"/>
                    <a:cs typeface="Times New Roman" panose="02020603050405020304" pitchFamily="18" charset="0"/>
                  </a:rPr>
                  <a:t>Objective function under LT is submodular</a:t>
                </a:r>
                <a:endParaRPr lang="en-US" altLang="zh-CN"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altLang="zh-CN" sz="2400" dirty="0">
                    <a:latin typeface="Times New Roman" panose="02020603050405020304" pitchFamily="18" charset="0"/>
                    <a:cs typeface="Times New Roman" panose="02020603050405020304" pitchFamily="18" charset="0"/>
                  </a:rPr>
                  <a:t>At most one path to </a:t>
                </a:r>
                <a14:m>
                  <m:oMath xmlns:m="http://schemas.openxmlformats.org/officeDocument/2006/math">
                    <m:sSub>
                      <m:sSubPr>
                        <m:ctrlPr>
                          <a:rPr lang="en-US" altLang="zh-CN" sz="2400" b="0" i="1" smtClean="0">
                            <a:latin typeface="Cambria Math" panose="02040503050406030204" pitchFamily="18" charset="0"/>
                            <a:cs typeface="Times New Roman" panose="02020603050405020304" pitchFamily="18" charset="0"/>
                          </a:rPr>
                        </m:ctrlPr>
                      </m:sSubPr>
                      <m:e>
                        <m:r>
                          <a:rPr lang="en-US" altLang="zh-CN" sz="2400" b="0" i="1" smtClean="0">
                            <a:latin typeface="Cambria Math" panose="02040503050406030204" pitchFamily="18" charset="0"/>
                            <a:cs typeface="Times New Roman" panose="02020603050405020304" pitchFamily="18" charset="0"/>
                          </a:rPr>
                          <m:t>𝑢</m:t>
                        </m:r>
                      </m:e>
                      <m:sub>
                        <m:r>
                          <a:rPr lang="en-US" altLang="zh-CN" sz="2400" b="0" i="1" smtClean="0">
                            <a:latin typeface="Cambria Math" panose="02040503050406030204" pitchFamily="18" charset="0"/>
                            <a:cs typeface="Times New Roman" panose="02020603050405020304" pitchFamily="18" charset="0"/>
                          </a:rPr>
                          <m:t>4</m:t>
                        </m:r>
                      </m:sub>
                    </m:sSub>
                  </m:oMath>
                </a14:m>
                <a:r>
                  <a:rPr lang="en-US" altLang="zh-CN" sz="2400" dirty="0">
                    <a:latin typeface="Times New Roman" panose="02020603050405020304" pitchFamily="18" charset="0"/>
                    <a:cs typeface="Times New Roman" panose="02020603050405020304" pitchFamily="18" charset="0"/>
                  </a:rPr>
                  <a:t> in the live-edge graph</a:t>
                </a:r>
              </a:p>
              <a:p>
                <a:pPr marL="800100" lvl="1" indent="-342900">
                  <a:buFont typeface="Arial" panose="020B0604020202020204" pitchFamily="34" charset="0"/>
                  <a:buChar char="•"/>
                </a:pPr>
                <a:r>
                  <a:rPr lang="en-US" altLang="zh-CN" sz="2400" dirty="0">
                    <a:latin typeface="Times New Roman" panose="02020603050405020304" pitchFamily="18" charset="0"/>
                    <a:cs typeface="Times New Roman" panose="02020603050405020304" pitchFamily="18" charset="0"/>
                  </a:rPr>
                  <a:t>Prove Submodularity case by case</a:t>
                </a:r>
              </a:p>
            </p:txBody>
          </p:sp>
        </mc:Choice>
        <mc:Fallback xmlns="">
          <p:sp>
            <p:nvSpPr>
              <p:cNvPr id="3" name="文本框 2">
                <a:extLst>
                  <a:ext uri="{FF2B5EF4-FFF2-40B4-BE49-F238E27FC236}">
                    <a16:creationId xmlns:a16="http://schemas.microsoft.com/office/drawing/2014/main" id="{644542FF-033C-454A-A2EB-6FF65AA80036}"/>
                  </a:ext>
                </a:extLst>
              </p:cNvPr>
              <p:cNvSpPr txBox="1">
                <a:spLocks noRot="1" noChangeAspect="1" noMove="1" noResize="1" noEditPoints="1" noAdjustHandles="1" noChangeArrowheads="1" noChangeShapeType="1" noTextEdit="1"/>
              </p:cNvSpPr>
              <p:nvPr/>
            </p:nvSpPr>
            <p:spPr>
              <a:xfrm>
                <a:off x="4412531" y="1167658"/>
                <a:ext cx="6957374" cy="1200329"/>
              </a:xfrm>
              <a:prstGeom prst="rect">
                <a:avLst/>
              </a:prstGeom>
              <a:blipFill>
                <a:blip r:embed="rId4"/>
                <a:stretch>
                  <a:fillRect l="-1227" t="-4082" b="-1122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1" name="椭圆 10">
                <a:extLst>
                  <a:ext uri="{FF2B5EF4-FFF2-40B4-BE49-F238E27FC236}">
                    <a16:creationId xmlns:a16="http://schemas.microsoft.com/office/drawing/2014/main" id="{3DB0B4E8-3342-49CC-90C2-34D84D6FC903}"/>
                  </a:ext>
                </a:extLst>
              </p:cNvPr>
              <p:cNvSpPr/>
              <p:nvPr/>
            </p:nvSpPr>
            <p:spPr>
              <a:xfrm>
                <a:off x="1313401" y="1149167"/>
                <a:ext cx="516835" cy="506896"/>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𝑠</m:t>
                          </m:r>
                        </m:e>
                        <m:sub>
                          <m:r>
                            <a:rPr lang="en-US" altLang="zh-CN" b="0" i="1" smtClean="0">
                              <a:solidFill>
                                <a:schemeClr val="tx1"/>
                              </a:solidFill>
                              <a:latin typeface="Cambria Math" panose="02040503050406030204" pitchFamily="18" charset="0"/>
                            </a:rPr>
                            <m:t>1</m:t>
                          </m:r>
                        </m:sub>
                      </m:sSub>
                    </m:oMath>
                  </m:oMathPara>
                </a14:m>
                <a:endParaRPr lang="zh-CN" altLang="en-US" dirty="0">
                  <a:solidFill>
                    <a:schemeClr val="tx1"/>
                  </a:solidFill>
                </a:endParaRPr>
              </a:p>
            </p:txBody>
          </p:sp>
        </mc:Choice>
        <mc:Fallback xmlns="">
          <p:sp>
            <p:nvSpPr>
              <p:cNvPr id="11" name="椭圆 10">
                <a:extLst>
                  <a:ext uri="{FF2B5EF4-FFF2-40B4-BE49-F238E27FC236}">
                    <a16:creationId xmlns:a16="http://schemas.microsoft.com/office/drawing/2014/main" id="{3DB0B4E8-3342-49CC-90C2-34D84D6FC903}"/>
                  </a:ext>
                </a:extLst>
              </p:cNvPr>
              <p:cNvSpPr>
                <a:spLocks noRot="1" noChangeAspect="1" noMove="1" noResize="1" noEditPoints="1" noAdjustHandles="1" noChangeArrowheads="1" noChangeShapeType="1" noTextEdit="1"/>
              </p:cNvSpPr>
              <p:nvPr/>
            </p:nvSpPr>
            <p:spPr>
              <a:xfrm>
                <a:off x="1313401" y="1149167"/>
                <a:ext cx="516835" cy="506896"/>
              </a:xfrm>
              <a:prstGeom prst="ellipse">
                <a:avLst/>
              </a:prstGeom>
              <a:blipFill>
                <a:blip r:embed="rId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2" name="椭圆 11">
                <a:extLst>
                  <a:ext uri="{FF2B5EF4-FFF2-40B4-BE49-F238E27FC236}">
                    <a16:creationId xmlns:a16="http://schemas.microsoft.com/office/drawing/2014/main" id="{53643189-AC9E-444F-A3F7-A337BD77A9E2}"/>
                  </a:ext>
                </a:extLst>
              </p:cNvPr>
              <p:cNvSpPr/>
              <p:nvPr/>
            </p:nvSpPr>
            <p:spPr>
              <a:xfrm>
                <a:off x="1313400" y="2101666"/>
                <a:ext cx="516835" cy="506896"/>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𝑠</m:t>
                          </m:r>
                        </m:e>
                        <m:sub>
                          <m:r>
                            <a:rPr lang="en-US" altLang="zh-CN" b="0" i="1" smtClean="0">
                              <a:solidFill>
                                <a:schemeClr val="tx1"/>
                              </a:solidFill>
                              <a:latin typeface="Cambria Math" panose="02040503050406030204" pitchFamily="18" charset="0"/>
                            </a:rPr>
                            <m:t>2</m:t>
                          </m:r>
                        </m:sub>
                      </m:sSub>
                    </m:oMath>
                  </m:oMathPara>
                </a14:m>
                <a:endParaRPr lang="zh-CN" altLang="en-US" dirty="0">
                  <a:solidFill>
                    <a:schemeClr val="tx1"/>
                  </a:solidFill>
                </a:endParaRPr>
              </a:p>
            </p:txBody>
          </p:sp>
        </mc:Choice>
        <mc:Fallback xmlns="">
          <p:sp>
            <p:nvSpPr>
              <p:cNvPr id="12" name="椭圆 11">
                <a:extLst>
                  <a:ext uri="{FF2B5EF4-FFF2-40B4-BE49-F238E27FC236}">
                    <a16:creationId xmlns:a16="http://schemas.microsoft.com/office/drawing/2014/main" id="{53643189-AC9E-444F-A3F7-A337BD77A9E2}"/>
                  </a:ext>
                </a:extLst>
              </p:cNvPr>
              <p:cNvSpPr>
                <a:spLocks noRot="1" noChangeAspect="1" noMove="1" noResize="1" noEditPoints="1" noAdjustHandles="1" noChangeArrowheads="1" noChangeShapeType="1" noTextEdit="1"/>
              </p:cNvSpPr>
              <p:nvPr/>
            </p:nvSpPr>
            <p:spPr>
              <a:xfrm>
                <a:off x="1313400" y="2101666"/>
                <a:ext cx="516835" cy="506896"/>
              </a:xfrm>
              <a:prstGeom prst="ellipse">
                <a:avLst/>
              </a:prstGeom>
              <a:blipFill>
                <a:blip r:embed="rId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3" name="椭圆 12">
                <a:extLst>
                  <a:ext uri="{FF2B5EF4-FFF2-40B4-BE49-F238E27FC236}">
                    <a16:creationId xmlns:a16="http://schemas.microsoft.com/office/drawing/2014/main" id="{C87168A4-BEEC-49BA-99D6-010EC3CD324B}"/>
                  </a:ext>
                </a:extLst>
              </p:cNvPr>
              <p:cNvSpPr/>
              <p:nvPr/>
            </p:nvSpPr>
            <p:spPr>
              <a:xfrm>
                <a:off x="2456400" y="1149167"/>
                <a:ext cx="516835" cy="50689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𝑢</m:t>
                          </m:r>
                        </m:e>
                        <m:sub>
                          <m:r>
                            <a:rPr lang="en-US" altLang="zh-CN" b="0" i="1" smtClean="0">
                              <a:solidFill>
                                <a:schemeClr val="tx1"/>
                              </a:solidFill>
                              <a:latin typeface="Cambria Math" panose="02040503050406030204" pitchFamily="18" charset="0"/>
                            </a:rPr>
                            <m:t>1</m:t>
                          </m:r>
                        </m:sub>
                      </m:sSub>
                    </m:oMath>
                  </m:oMathPara>
                </a14:m>
                <a:endParaRPr lang="zh-CN" altLang="en-US" dirty="0">
                  <a:solidFill>
                    <a:schemeClr val="tx1"/>
                  </a:solidFill>
                </a:endParaRPr>
              </a:p>
            </p:txBody>
          </p:sp>
        </mc:Choice>
        <mc:Fallback xmlns="">
          <p:sp>
            <p:nvSpPr>
              <p:cNvPr id="13" name="椭圆 12">
                <a:extLst>
                  <a:ext uri="{FF2B5EF4-FFF2-40B4-BE49-F238E27FC236}">
                    <a16:creationId xmlns:a16="http://schemas.microsoft.com/office/drawing/2014/main" id="{C87168A4-BEEC-49BA-99D6-010EC3CD324B}"/>
                  </a:ext>
                </a:extLst>
              </p:cNvPr>
              <p:cNvSpPr>
                <a:spLocks noRot="1" noChangeAspect="1" noMove="1" noResize="1" noEditPoints="1" noAdjustHandles="1" noChangeArrowheads="1" noChangeShapeType="1" noTextEdit="1"/>
              </p:cNvSpPr>
              <p:nvPr/>
            </p:nvSpPr>
            <p:spPr>
              <a:xfrm>
                <a:off x="2456400" y="1149167"/>
                <a:ext cx="516835" cy="506896"/>
              </a:xfrm>
              <a:prstGeom prst="ellipse">
                <a:avLst/>
              </a:prstGeom>
              <a:blipFill>
                <a:blip r:embed="rId7"/>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4" name="椭圆 13">
                <a:extLst>
                  <a:ext uri="{FF2B5EF4-FFF2-40B4-BE49-F238E27FC236}">
                    <a16:creationId xmlns:a16="http://schemas.microsoft.com/office/drawing/2014/main" id="{DD050651-4C59-44F4-A1E6-B26051DD2DCF}"/>
                  </a:ext>
                </a:extLst>
              </p:cNvPr>
              <p:cNvSpPr/>
              <p:nvPr/>
            </p:nvSpPr>
            <p:spPr>
              <a:xfrm>
                <a:off x="2456399" y="2101666"/>
                <a:ext cx="516835" cy="50689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𝑢</m:t>
                          </m:r>
                        </m:e>
                        <m:sub>
                          <m:r>
                            <a:rPr lang="en-US" altLang="zh-CN" b="0" i="1" smtClean="0">
                              <a:solidFill>
                                <a:schemeClr val="tx1"/>
                              </a:solidFill>
                              <a:latin typeface="Cambria Math" panose="02040503050406030204" pitchFamily="18" charset="0"/>
                            </a:rPr>
                            <m:t>3</m:t>
                          </m:r>
                        </m:sub>
                      </m:sSub>
                    </m:oMath>
                  </m:oMathPara>
                </a14:m>
                <a:endParaRPr lang="zh-CN" altLang="en-US" dirty="0">
                  <a:solidFill>
                    <a:schemeClr val="tx1"/>
                  </a:solidFill>
                </a:endParaRPr>
              </a:p>
            </p:txBody>
          </p:sp>
        </mc:Choice>
        <mc:Fallback xmlns="">
          <p:sp>
            <p:nvSpPr>
              <p:cNvPr id="14" name="椭圆 13">
                <a:extLst>
                  <a:ext uri="{FF2B5EF4-FFF2-40B4-BE49-F238E27FC236}">
                    <a16:creationId xmlns:a16="http://schemas.microsoft.com/office/drawing/2014/main" id="{DD050651-4C59-44F4-A1E6-B26051DD2DCF}"/>
                  </a:ext>
                </a:extLst>
              </p:cNvPr>
              <p:cNvSpPr>
                <a:spLocks noRot="1" noChangeAspect="1" noMove="1" noResize="1" noEditPoints="1" noAdjustHandles="1" noChangeArrowheads="1" noChangeShapeType="1" noTextEdit="1"/>
              </p:cNvSpPr>
              <p:nvPr/>
            </p:nvSpPr>
            <p:spPr>
              <a:xfrm>
                <a:off x="2456399" y="2101666"/>
                <a:ext cx="516835" cy="506896"/>
              </a:xfrm>
              <a:prstGeom prst="ellipse">
                <a:avLst/>
              </a:prstGeom>
              <a:blipFill>
                <a:blip r:embed="rId8"/>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5" name="椭圆 14">
                <a:extLst>
                  <a:ext uri="{FF2B5EF4-FFF2-40B4-BE49-F238E27FC236}">
                    <a16:creationId xmlns:a16="http://schemas.microsoft.com/office/drawing/2014/main" id="{34465E3B-ECF1-4BB9-B4B8-97144606AB94}"/>
                  </a:ext>
                </a:extLst>
              </p:cNvPr>
              <p:cNvSpPr/>
              <p:nvPr/>
            </p:nvSpPr>
            <p:spPr>
              <a:xfrm>
                <a:off x="3599399" y="1149167"/>
                <a:ext cx="516835" cy="50689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𝑢</m:t>
                          </m:r>
                        </m:e>
                        <m:sub>
                          <m:r>
                            <a:rPr lang="en-US" altLang="zh-CN" b="0" i="1" smtClean="0">
                              <a:solidFill>
                                <a:schemeClr val="tx1"/>
                              </a:solidFill>
                              <a:latin typeface="Cambria Math" panose="02040503050406030204" pitchFamily="18" charset="0"/>
                            </a:rPr>
                            <m:t>2</m:t>
                          </m:r>
                        </m:sub>
                      </m:sSub>
                    </m:oMath>
                  </m:oMathPara>
                </a14:m>
                <a:endParaRPr lang="zh-CN" altLang="en-US" dirty="0">
                  <a:solidFill>
                    <a:schemeClr val="tx1"/>
                  </a:solidFill>
                </a:endParaRPr>
              </a:p>
            </p:txBody>
          </p:sp>
        </mc:Choice>
        <mc:Fallback xmlns="">
          <p:sp>
            <p:nvSpPr>
              <p:cNvPr id="15" name="椭圆 14">
                <a:extLst>
                  <a:ext uri="{FF2B5EF4-FFF2-40B4-BE49-F238E27FC236}">
                    <a16:creationId xmlns:a16="http://schemas.microsoft.com/office/drawing/2014/main" id="{34465E3B-ECF1-4BB9-B4B8-97144606AB94}"/>
                  </a:ext>
                </a:extLst>
              </p:cNvPr>
              <p:cNvSpPr>
                <a:spLocks noRot="1" noChangeAspect="1" noMove="1" noResize="1" noEditPoints="1" noAdjustHandles="1" noChangeArrowheads="1" noChangeShapeType="1" noTextEdit="1"/>
              </p:cNvSpPr>
              <p:nvPr/>
            </p:nvSpPr>
            <p:spPr>
              <a:xfrm>
                <a:off x="3599399" y="1149167"/>
                <a:ext cx="516835" cy="506896"/>
              </a:xfrm>
              <a:prstGeom prst="ellipse">
                <a:avLst/>
              </a:prstGeom>
              <a:blipFill>
                <a:blip r:embed="rId9"/>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6" name="椭圆 15">
                <a:extLst>
                  <a:ext uri="{FF2B5EF4-FFF2-40B4-BE49-F238E27FC236}">
                    <a16:creationId xmlns:a16="http://schemas.microsoft.com/office/drawing/2014/main" id="{86E7F07B-6744-4BEF-97B5-24BDDD06A905}"/>
                  </a:ext>
                </a:extLst>
              </p:cNvPr>
              <p:cNvSpPr/>
              <p:nvPr/>
            </p:nvSpPr>
            <p:spPr>
              <a:xfrm>
                <a:off x="3599398" y="2101666"/>
                <a:ext cx="516835" cy="506896"/>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𝑢</m:t>
                          </m:r>
                        </m:e>
                        <m:sub>
                          <m:r>
                            <a:rPr lang="en-US" altLang="zh-CN" b="0" i="1" smtClean="0">
                              <a:solidFill>
                                <a:schemeClr val="tx1"/>
                              </a:solidFill>
                              <a:latin typeface="Cambria Math" panose="02040503050406030204" pitchFamily="18" charset="0"/>
                            </a:rPr>
                            <m:t>4</m:t>
                          </m:r>
                        </m:sub>
                      </m:sSub>
                    </m:oMath>
                  </m:oMathPara>
                </a14:m>
                <a:endParaRPr lang="zh-CN" altLang="en-US" dirty="0">
                  <a:solidFill>
                    <a:schemeClr val="tx1"/>
                  </a:solidFill>
                </a:endParaRPr>
              </a:p>
            </p:txBody>
          </p:sp>
        </mc:Choice>
        <mc:Fallback xmlns="">
          <p:sp>
            <p:nvSpPr>
              <p:cNvPr id="16" name="椭圆 15">
                <a:extLst>
                  <a:ext uri="{FF2B5EF4-FFF2-40B4-BE49-F238E27FC236}">
                    <a16:creationId xmlns:a16="http://schemas.microsoft.com/office/drawing/2014/main" id="{86E7F07B-6744-4BEF-97B5-24BDDD06A905}"/>
                  </a:ext>
                </a:extLst>
              </p:cNvPr>
              <p:cNvSpPr>
                <a:spLocks noRot="1" noChangeAspect="1" noMove="1" noResize="1" noEditPoints="1" noAdjustHandles="1" noChangeArrowheads="1" noChangeShapeType="1" noTextEdit="1"/>
              </p:cNvSpPr>
              <p:nvPr/>
            </p:nvSpPr>
            <p:spPr>
              <a:xfrm>
                <a:off x="3599398" y="2101666"/>
                <a:ext cx="516835" cy="506896"/>
              </a:xfrm>
              <a:prstGeom prst="ellipse">
                <a:avLst/>
              </a:prstGeom>
              <a:blipFill>
                <a:blip r:embed="rId10"/>
                <a:stretch>
                  <a:fillRect/>
                </a:stretch>
              </a:blipFill>
            </p:spPr>
            <p:txBody>
              <a:bodyPr/>
              <a:lstStyle/>
              <a:p>
                <a:r>
                  <a:rPr lang="zh-CN" altLang="en-US">
                    <a:noFill/>
                  </a:rPr>
                  <a:t> </a:t>
                </a:r>
              </a:p>
            </p:txBody>
          </p:sp>
        </mc:Fallback>
      </mc:AlternateContent>
      <p:cxnSp>
        <p:nvCxnSpPr>
          <p:cNvPr id="17" name="直接箭头连接符 16">
            <a:extLst>
              <a:ext uri="{FF2B5EF4-FFF2-40B4-BE49-F238E27FC236}">
                <a16:creationId xmlns:a16="http://schemas.microsoft.com/office/drawing/2014/main" id="{3E76D3E0-81A4-40F8-871C-3B5D041D74F1}"/>
              </a:ext>
            </a:extLst>
          </p:cNvPr>
          <p:cNvCxnSpPr>
            <a:cxnSpLocks/>
            <a:stCxn id="11" idx="6"/>
            <a:endCxn id="13" idx="2"/>
          </p:cNvCxnSpPr>
          <p:nvPr/>
        </p:nvCxnSpPr>
        <p:spPr>
          <a:xfrm>
            <a:off x="1830236" y="1402615"/>
            <a:ext cx="6261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直接箭头连接符 17">
            <a:extLst>
              <a:ext uri="{FF2B5EF4-FFF2-40B4-BE49-F238E27FC236}">
                <a16:creationId xmlns:a16="http://schemas.microsoft.com/office/drawing/2014/main" id="{77E9DAAB-8C98-4D8F-9203-5C52C9C16780}"/>
              </a:ext>
            </a:extLst>
          </p:cNvPr>
          <p:cNvCxnSpPr>
            <a:cxnSpLocks/>
            <a:stCxn id="13" idx="6"/>
            <a:endCxn id="15" idx="2"/>
          </p:cNvCxnSpPr>
          <p:nvPr/>
        </p:nvCxnSpPr>
        <p:spPr>
          <a:xfrm>
            <a:off x="2973235" y="1402615"/>
            <a:ext cx="626164" cy="0"/>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19" name="直接箭头连接符 18">
            <a:extLst>
              <a:ext uri="{FF2B5EF4-FFF2-40B4-BE49-F238E27FC236}">
                <a16:creationId xmlns:a16="http://schemas.microsoft.com/office/drawing/2014/main" id="{07F6328D-BA9C-4051-A067-C4F5823E9314}"/>
              </a:ext>
            </a:extLst>
          </p:cNvPr>
          <p:cNvCxnSpPr>
            <a:cxnSpLocks/>
            <a:stCxn id="15" idx="4"/>
            <a:endCxn id="16" idx="0"/>
          </p:cNvCxnSpPr>
          <p:nvPr/>
        </p:nvCxnSpPr>
        <p:spPr>
          <a:xfrm flipH="1">
            <a:off x="3857816" y="1656063"/>
            <a:ext cx="1" cy="44560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直接箭头连接符 19">
            <a:extLst>
              <a:ext uri="{FF2B5EF4-FFF2-40B4-BE49-F238E27FC236}">
                <a16:creationId xmlns:a16="http://schemas.microsoft.com/office/drawing/2014/main" id="{F020C3D9-BA98-406A-B349-C4DD88A8EA66}"/>
              </a:ext>
            </a:extLst>
          </p:cNvPr>
          <p:cNvCxnSpPr>
            <a:cxnSpLocks/>
            <a:stCxn id="14" idx="7"/>
            <a:endCxn id="15" idx="3"/>
          </p:cNvCxnSpPr>
          <p:nvPr/>
        </p:nvCxnSpPr>
        <p:spPr>
          <a:xfrm flipV="1">
            <a:off x="2897545" y="1581830"/>
            <a:ext cx="777543" cy="594069"/>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21" name="直接箭头连接符 20">
            <a:extLst>
              <a:ext uri="{FF2B5EF4-FFF2-40B4-BE49-F238E27FC236}">
                <a16:creationId xmlns:a16="http://schemas.microsoft.com/office/drawing/2014/main" id="{F275B165-EC05-435B-B107-29FB7BB105D9}"/>
              </a:ext>
            </a:extLst>
          </p:cNvPr>
          <p:cNvCxnSpPr>
            <a:cxnSpLocks/>
            <a:stCxn id="12" idx="6"/>
            <a:endCxn id="14" idx="2"/>
          </p:cNvCxnSpPr>
          <p:nvPr/>
        </p:nvCxnSpPr>
        <p:spPr>
          <a:xfrm>
            <a:off x="1830235" y="2355114"/>
            <a:ext cx="6261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8" name="椭圆 27">
                <a:extLst>
                  <a:ext uri="{FF2B5EF4-FFF2-40B4-BE49-F238E27FC236}">
                    <a16:creationId xmlns:a16="http://schemas.microsoft.com/office/drawing/2014/main" id="{7D2A2629-555A-4B50-949E-58C918D6E3E7}"/>
                  </a:ext>
                </a:extLst>
              </p:cNvPr>
              <p:cNvSpPr/>
              <p:nvPr/>
            </p:nvSpPr>
            <p:spPr>
              <a:xfrm>
                <a:off x="6791548" y="3219703"/>
                <a:ext cx="516835" cy="506896"/>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CN" b="0" i="1" smtClean="0">
                          <a:solidFill>
                            <a:schemeClr val="tx1"/>
                          </a:solidFill>
                          <a:latin typeface="Cambria Math" panose="02040503050406030204" pitchFamily="18" charset="0"/>
                        </a:rPr>
                        <m:t>𝑣</m:t>
                      </m:r>
                    </m:oMath>
                  </m:oMathPara>
                </a14:m>
                <a:endParaRPr lang="zh-CN" altLang="en-US" dirty="0">
                  <a:solidFill>
                    <a:schemeClr val="tx1"/>
                  </a:solidFill>
                </a:endParaRPr>
              </a:p>
            </p:txBody>
          </p:sp>
        </mc:Choice>
        <mc:Fallback xmlns="">
          <p:sp>
            <p:nvSpPr>
              <p:cNvPr id="28" name="椭圆 27">
                <a:extLst>
                  <a:ext uri="{FF2B5EF4-FFF2-40B4-BE49-F238E27FC236}">
                    <a16:creationId xmlns:a16="http://schemas.microsoft.com/office/drawing/2014/main" id="{7D2A2629-555A-4B50-949E-58C918D6E3E7}"/>
                  </a:ext>
                </a:extLst>
              </p:cNvPr>
              <p:cNvSpPr>
                <a:spLocks noRot="1" noChangeAspect="1" noMove="1" noResize="1" noEditPoints="1" noAdjustHandles="1" noChangeArrowheads="1" noChangeShapeType="1" noTextEdit="1"/>
              </p:cNvSpPr>
              <p:nvPr/>
            </p:nvSpPr>
            <p:spPr>
              <a:xfrm>
                <a:off x="6791548" y="3219703"/>
                <a:ext cx="516835" cy="506896"/>
              </a:xfrm>
              <a:prstGeom prst="ellipse">
                <a:avLst/>
              </a:prstGeom>
              <a:blipFill>
                <a:blip r:embed="rId11"/>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9" name="椭圆 28">
                <a:extLst>
                  <a:ext uri="{FF2B5EF4-FFF2-40B4-BE49-F238E27FC236}">
                    <a16:creationId xmlns:a16="http://schemas.microsoft.com/office/drawing/2014/main" id="{87F4740D-3922-4980-9AE6-0065DECF7F0D}"/>
                  </a:ext>
                </a:extLst>
              </p:cNvPr>
              <p:cNvSpPr/>
              <p:nvPr/>
            </p:nvSpPr>
            <p:spPr>
              <a:xfrm>
                <a:off x="4516082" y="4054687"/>
                <a:ext cx="516835" cy="506896"/>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𝑠</m:t>
                          </m:r>
                        </m:e>
                        <m:sub>
                          <m:r>
                            <a:rPr lang="en-US" altLang="zh-CN" b="0" i="1" smtClean="0">
                              <a:solidFill>
                                <a:schemeClr val="tx1"/>
                              </a:solidFill>
                              <a:latin typeface="Cambria Math" panose="02040503050406030204" pitchFamily="18" charset="0"/>
                            </a:rPr>
                            <m:t>1</m:t>
                          </m:r>
                        </m:sub>
                      </m:sSub>
                    </m:oMath>
                  </m:oMathPara>
                </a14:m>
                <a:endParaRPr lang="zh-CN" altLang="en-US" dirty="0">
                  <a:solidFill>
                    <a:schemeClr val="tx1"/>
                  </a:solidFill>
                </a:endParaRPr>
              </a:p>
            </p:txBody>
          </p:sp>
        </mc:Choice>
        <mc:Fallback xmlns="">
          <p:sp>
            <p:nvSpPr>
              <p:cNvPr id="29" name="椭圆 28">
                <a:extLst>
                  <a:ext uri="{FF2B5EF4-FFF2-40B4-BE49-F238E27FC236}">
                    <a16:creationId xmlns:a16="http://schemas.microsoft.com/office/drawing/2014/main" id="{87F4740D-3922-4980-9AE6-0065DECF7F0D}"/>
                  </a:ext>
                </a:extLst>
              </p:cNvPr>
              <p:cNvSpPr>
                <a:spLocks noRot="1" noChangeAspect="1" noMove="1" noResize="1" noEditPoints="1" noAdjustHandles="1" noChangeArrowheads="1" noChangeShapeType="1" noTextEdit="1"/>
              </p:cNvSpPr>
              <p:nvPr/>
            </p:nvSpPr>
            <p:spPr>
              <a:xfrm>
                <a:off x="4516082" y="4054687"/>
                <a:ext cx="516835" cy="506896"/>
              </a:xfrm>
              <a:prstGeom prst="ellipse">
                <a:avLst/>
              </a:prstGeom>
              <a:blipFill>
                <a:blip r:embed="rId12"/>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0" name="椭圆 29">
                <a:extLst>
                  <a:ext uri="{FF2B5EF4-FFF2-40B4-BE49-F238E27FC236}">
                    <a16:creationId xmlns:a16="http://schemas.microsoft.com/office/drawing/2014/main" id="{D4AA0CFE-46B9-42B0-A28F-AD2BF630BA40}"/>
                  </a:ext>
                </a:extLst>
              </p:cNvPr>
              <p:cNvSpPr/>
              <p:nvPr/>
            </p:nvSpPr>
            <p:spPr>
              <a:xfrm>
                <a:off x="5659081" y="4054687"/>
                <a:ext cx="516835" cy="50689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𝑢</m:t>
                          </m:r>
                        </m:e>
                        <m:sub>
                          <m:r>
                            <a:rPr lang="en-US" altLang="zh-CN" b="0" i="1" smtClean="0">
                              <a:solidFill>
                                <a:schemeClr val="tx1"/>
                              </a:solidFill>
                              <a:latin typeface="Cambria Math" panose="02040503050406030204" pitchFamily="18" charset="0"/>
                            </a:rPr>
                            <m:t>1</m:t>
                          </m:r>
                        </m:sub>
                      </m:sSub>
                    </m:oMath>
                  </m:oMathPara>
                </a14:m>
                <a:endParaRPr lang="zh-CN" altLang="en-US" dirty="0">
                  <a:solidFill>
                    <a:schemeClr val="tx1"/>
                  </a:solidFill>
                </a:endParaRPr>
              </a:p>
            </p:txBody>
          </p:sp>
        </mc:Choice>
        <mc:Fallback xmlns="">
          <p:sp>
            <p:nvSpPr>
              <p:cNvPr id="30" name="椭圆 29">
                <a:extLst>
                  <a:ext uri="{FF2B5EF4-FFF2-40B4-BE49-F238E27FC236}">
                    <a16:creationId xmlns:a16="http://schemas.microsoft.com/office/drawing/2014/main" id="{D4AA0CFE-46B9-42B0-A28F-AD2BF630BA40}"/>
                  </a:ext>
                </a:extLst>
              </p:cNvPr>
              <p:cNvSpPr>
                <a:spLocks noRot="1" noChangeAspect="1" noMove="1" noResize="1" noEditPoints="1" noAdjustHandles="1" noChangeArrowheads="1" noChangeShapeType="1" noTextEdit="1"/>
              </p:cNvSpPr>
              <p:nvPr/>
            </p:nvSpPr>
            <p:spPr>
              <a:xfrm>
                <a:off x="5659081" y="4054687"/>
                <a:ext cx="516835" cy="506896"/>
              </a:xfrm>
              <a:prstGeom prst="ellipse">
                <a:avLst/>
              </a:prstGeom>
              <a:blipFill>
                <a:blip r:embed="rId1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1" name="椭圆 30">
                <a:extLst>
                  <a:ext uri="{FF2B5EF4-FFF2-40B4-BE49-F238E27FC236}">
                    <a16:creationId xmlns:a16="http://schemas.microsoft.com/office/drawing/2014/main" id="{F1AEA77B-1F40-4308-8880-9691F9DEDF69}"/>
                  </a:ext>
                </a:extLst>
              </p:cNvPr>
              <p:cNvSpPr/>
              <p:nvPr/>
            </p:nvSpPr>
            <p:spPr>
              <a:xfrm>
                <a:off x="6802080" y="4054687"/>
                <a:ext cx="516835" cy="50689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𝑢</m:t>
                          </m:r>
                        </m:e>
                        <m:sub>
                          <m:r>
                            <a:rPr lang="en-US" altLang="zh-CN" b="0" i="1" smtClean="0">
                              <a:solidFill>
                                <a:schemeClr val="tx1"/>
                              </a:solidFill>
                              <a:latin typeface="Cambria Math" panose="02040503050406030204" pitchFamily="18" charset="0"/>
                            </a:rPr>
                            <m:t>2</m:t>
                          </m:r>
                        </m:sub>
                      </m:sSub>
                    </m:oMath>
                  </m:oMathPara>
                </a14:m>
                <a:endParaRPr lang="zh-CN" altLang="en-US" dirty="0">
                  <a:solidFill>
                    <a:schemeClr val="tx1"/>
                  </a:solidFill>
                </a:endParaRPr>
              </a:p>
            </p:txBody>
          </p:sp>
        </mc:Choice>
        <mc:Fallback xmlns="">
          <p:sp>
            <p:nvSpPr>
              <p:cNvPr id="31" name="椭圆 30">
                <a:extLst>
                  <a:ext uri="{FF2B5EF4-FFF2-40B4-BE49-F238E27FC236}">
                    <a16:creationId xmlns:a16="http://schemas.microsoft.com/office/drawing/2014/main" id="{F1AEA77B-1F40-4308-8880-9691F9DEDF69}"/>
                  </a:ext>
                </a:extLst>
              </p:cNvPr>
              <p:cNvSpPr>
                <a:spLocks noRot="1" noChangeAspect="1" noMove="1" noResize="1" noEditPoints="1" noAdjustHandles="1" noChangeArrowheads="1" noChangeShapeType="1" noTextEdit="1"/>
              </p:cNvSpPr>
              <p:nvPr/>
            </p:nvSpPr>
            <p:spPr>
              <a:xfrm>
                <a:off x="6802080" y="4054687"/>
                <a:ext cx="516835" cy="506896"/>
              </a:xfrm>
              <a:prstGeom prst="ellipse">
                <a:avLst/>
              </a:prstGeom>
              <a:blipFill>
                <a:blip r:embed="rId14"/>
                <a:stretch>
                  <a:fillRect/>
                </a:stretch>
              </a:blipFill>
            </p:spPr>
            <p:txBody>
              <a:bodyPr/>
              <a:lstStyle/>
              <a:p>
                <a:r>
                  <a:rPr lang="zh-CN" altLang="en-US">
                    <a:noFill/>
                  </a:rPr>
                  <a:t> </a:t>
                </a:r>
              </a:p>
            </p:txBody>
          </p:sp>
        </mc:Fallback>
      </mc:AlternateContent>
      <p:cxnSp>
        <p:nvCxnSpPr>
          <p:cNvPr id="32" name="直接箭头连接符 31">
            <a:extLst>
              <a:ext uri="{FF2B5EF4-FFF2-40B4-BE49-F238E27FC236}">
                <a16:creationId xmlns:a16="http://schemas.microsoft.com/office/drawing/2014/main" id="{7FA1B07E-951A-403A-824A-1BA9B0BA39F6}"/>
              </a:ext>
            </a:extLst>
          </p:cNvPr>
          <p:cNvCxnSpPr>
            <a:cxnSpLocks/>
            <a:stCxn id="29" idx="6"/>
            <a:endCxn id="30" idx="2"/>
          </p:cNvCxnSpPr>
          <p:nvPr/>
        </p:nvCxnSpPr>
        <p:spPr>
          <a:xfrm>
            <a:off x="5032917" y="4308135"/>
            <a:ext cx="6261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3" name="直接箭头连接符 32">
            <a:extLst>
              <a:ext uri="{FF2B5EF4-FFF2-40B4-BE49-F238E27FC236}">
                <a16:creationId xmlns:a16="http://schemas.microsoft.com/office/drawing/2014/main" id="{2D6557AB-A909-40B1-9571-43A9940B538B}"/>
              </a:ext>
            </a:extLst>
          </p:cNvPr>
          <p:cNvCxnSpPr>
            <a:cxnSpLocks/>
            <a:stCxn id="30" idx="6"/>
            <a:endCxn id="31" idx="2"/>
          </p:cNvCxnSpPr>
          <p:nvPr/>
        </p:nvCxnSpPr>
        <p:spPr>
          <a:xfrm>
            <a:off x="6175916" y="4308135"/>
            <a:ext cx="626164" cy="0"/>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4" name="椭圆 33">
                <a:extLst>
                  <a:ext uri="{FF2B5EF4-FFF2-40B4-BE49-F238E27FC236}">
                    <a16:creationId xmlns:a16="http://schemas.microsoft.com/office/drawing/2014/main" id="{F2E001A3-3C72-4140-8A8B-BA3AAD72FBD4}"/>
                  </a:ext>
                </a:extLst>
              </p:cNvPr>
              <p:cNvSpPr/>
              <p:nvPr/>
            </p:nvSpPr>
            <p:spPr>
              <a:xfrm>
                <a:off x="4516082" y="3204900"/>
                <a:ext cx="516835" cy="506896"/>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𝑠</m:t>
                          </m:r>
                        </m:e>
                        <m:sub>
                          <m:r>
                            <a:rPr lang="en-US" altLang="zh-CN" b="0" i="1" smtClean="0">
                              <a:solidFill>
                                <a:schemeClr val="tx1"/>
                              </a:solidFill>
                              <a:latin typeface="Cambria Math" panose="02040503050406030204" pitchFamily="18" charset="0"/>
                            </a:rPr>
                            <m:t>2</m:t>
                          </m:r>
                        </m:sub>
                      </m:sSub>
                    </m:oMath>
                  </m:oMathPara>
                </a14:m>
                <a:endParaRPr lang="zh-CN" altLang="en-US" dirty="0">
                  <a:solidFill>
                    <a:schemeClr val="tx1"/>
                  </a:solidFill>
                </a:endParaRPr>
              </a:p>
            </p:txBody>
          </p:sp>
        </mc:Choice>
        <mc:Fallback xmlns="">
          <p:sp>
            <p:nvSpPr>
              <p:cNvPr id="34" name="椭圆 33">
                <a:extLst>
                  <a:ext uri="{FF2B5EF4-FFF2-40B4-BE49-F238E27FC236}">
                    <a16:creationId xmlns:a16="http://schemas.microsoft.com/office/drawing/2014/main" id="{F2E001A3-3C72-4140-8A8B-BA3AAD72FBD4}"/>
                  </a:ext>
                </a:extLst>
              </p:cNvPr>
              <p:cNvSpPr>
                <a:spLocks noRot="1" noChangeAspect="1" noMove="1" noResize="1" noEditPoints="1" noAdjustHandles="1" noChangeArrowheads="1" noChangeShapeType="1" noTextEdit="1"/>
              </p:cNvSpPr>
              <p:nvPr/>
            </p:nvSpPr>
            <p:spPr>
              <a:xfrm>
                <a:off x="4516082" y="3204900"/>
                <a:ext cx="516835" cy="506896"/>
              </a:xfrm>
              <a:prstGeom prst="ellipse">
                <a:avLst/>
              </a:prstGeom>
              <a:blipFill>
                <a:blip r:embed="rId1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5" name="椭圆 34">
                <a:extLst>
                  <a:ext uri="{FF2B5EF4-FFF2-40B4-BE49-F238E27FC236}">
                    <a16:creationId xmlns:a16="http://schemas.microsoft.com/office/drawing/2014/main" id="{BA3B74FE-BE1A-40DB-B79F-CEA70F936971}"/>
                  </a:ext>
                </a:extLst>
              </p:cNvPr>
              <p:cNvSpPr/>
              <p:nvPr/>
            </p:nvSpPr>
            <p:spPr>
              <a:xfrm>
                <a:off x="5659081" y="3204900"/>
                <a:ext cx="516835" cy="50689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𝑢</m:t>
                          </m:r>
                        </m:e>
                        <m:sub>
                          <m:r>
                            <a:rPr lang="en-US" altLang="zh-CN" b="0" i="1" smtClean="0">
                              <a:solidFill>
                                <a:schemeClr val="tx1"/>
                              </a:solidFill>
                              <a:latin typeface="Cambria Math" panose="02040503050406030204" pitchFamily="18" charset="0"/>
                            </a:rPr>
                            <m:t>3</m:t>
                          </m:r>
                        </m:sub>
                      </m:sSub>
                    </m:oMath>
                  </m:oMathPara>
                </a14:m>
                <a:endParaRPr lang="zh-CN" altLang="en-US" dirty="0">
                  <a:solidFill>
                    <a:schemeClr val="tx1"/>
                  </a:solidFill>
                </a:endParaRPr>
              </a:p>
            </p:txBody>
          </p:sp>
        </mc:Choice>
        <mc:Fallback xmlns="">
          <p:sp>
            <p:nvSpPr>
              <p:cNvPr id="35" name="椭圆 34">
                <a:extLst>
                  <a:ext uri="{FF2B5EF4-FFF2-40B4-BE49-F238E27FC236}">
                    <a16:creationId xmlns:a16="http://schemas.microsoft.com/office/drawing/2014/main" id="{BA3B74FE-BE1A-40DB-B79F-CEA70F936971}"/>
                  </a:ext>
                </a:extLst>
              </p:cNvPr>
              <p:cNvSpPr>
                <a:spLocks noRot="1" noChangeAspect="1" noMove="1" noResize="1" noEditPoints="1" noAdjustHandles="1" noChangeArrowheads="1" noChangeShapeType="1" noTextEdit="1"/>
              </p:cNvSpPr>
              <p:nvPr/>
            </p:nvSpPr>
            <p:spPr>
              <a:xfrm>
                <a:off x="5659081" y="3204900"/>
                <a:ext cx="516835" cy="506896"/>
              </a:xfrm>
              <a:prstGeom prst="ellipse">
                <a:avLst/>
              </a:prstGeom>
              <a:blipFill>
                <a:blip r:embed="rId16"/>
                <a:stretch>
                  <a:fillRect/>
                </a:stretch>
              </a:blipFill>
            </p:spPr>
            <p:txBody>
              <a:bodyPr/>
              <a:lstStyle/>
              <a:p>
                <a:r>
                  <a:rPr lang="zh-CN" altLang="en-US">
                    <a:noFill/>
                  </a:rPr>
                  <a:t> </a:t>
                </a:r>
              </a:p>
            </p:txBody>
          </p:sp>
        </mc:Fallback>
      </mc:AlternateContent>
      <p:cxnSp>
        <p:nvCxnSpPr>
          <p:cNvPr id="36" name="直接箭头连接符 35">
            <a:extLst>
              <a:ext uri="{FF2B5EF4-FFF2-40B4-BE49-F238E27FC236}">
                <a16:creationId xmlns:a16="http://schemas.microsoft.com/office/drawing/2014/main" id="{B10E9700-274D-4CA9-A62C-C85699C39DCC}"/>
              </a:ext>
            </a:extLst>
          </p:cNvPr>
          <p:cNvCxnSpPr>
            <a:cxnSpLocks/>
            <a:stCxn id="34" idx="6"/>
            <a:endCxn id="35" idx="2"/>
          </p:cNvCxnSpPr>
          <p:nvPr/>
        </p:nvCxnSpPr>
        <p:spPr>
          <a:xfrm>
            <a:off x="5032917" y="3458348"/>
            <a:ext cx="6261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7" name="直接箭头连接符 36">
            <a:extLst>
              <a:ext uri="{FF2B5EF4-FFF2-40B4-BE49-F238E27FC236}">
                <a16:creationId xmlns:a16="http://schemas.microsoft.com/office/drawing/2014/main" id="{600602C2-3D87-4F24-8757-44CD445BF327}"/>
              </a:ext>
            </a:extLst>
          </p:cNvPr>
          <p:cNvCxnSpPr>
            <a:cxnSpLocks/>
            <a:stCxn id="35" idx="6"/>
            <a:endCxn id="28" idx="2"/>
          </p:cNvCxnSpPr>
          <p:nvPr/>
        </p:nvCxnSpPr>
        <p:spPr>
          <a:xfrm>
            <a:off x="6175916" y="3458348"/>
            <a:ext cx="615632" cy="1480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8" name="文本框 37">
                <a:extLst>
                  <a:ext uri="{FF2B5EF4-FFF2-40B4-BE49-F238E27FC236}">
                    <a16:creationId xmlns:a16="http://schemas.microsoft.com/office/drawing/2014/main" id="{BF363B0F-E737-45EE-B501-E9A1BB1BF355}"/>
                  </a:ext>
                </a:extLst>
              </p:cNvPr>
              <p:cNvSpPr txBox="1"/>
              <p:nvPr/>
            </p:nvSpPr>
            <p:spPr>
              <a:xfrm>
                <a:off x="4713168" y="2623396"/>
                <a:ext cx="226193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𝑆</m:t>
                      </m:r>
                    </m:oMath>
                  </m:oMathPara>
                </a14:m>
                <a:endParaRPr lang="zh-CN" altLang="en-US" dirty="0"/>
              </a:p>
            </p:txBody>
          </p:sp>
        </mc:Choice>
        <mc:Fallback xmlns="">
          <p:sp>
            <p:nvSpPr>
              <p:cNvPr id="38" name="文本框 37">
                <a:extLst>
                  <a:ext uri="{FF2B5EF4-FFF2-40B4-BE49-F238E27FC236}">
                    <a16:creationId xmlns:a16="http://schemas.microsoft.com/office/drawing/2014/main" id="{BF363B0F-E737-45EE-B501-E9A1BB1BF355}"/>
                  </a:ext>
                </a:extLst>
              </p:cNvPr>
              <p:cNvSpPr txBox="1">
                <a:spLocks noRot="1" noChangeAspect="1" noMove="1" noResize="1" noEditPoints="1" noAdjustHandles="1" noChangeArrowheads="1" noChangeShapeType="1" noTextEdit="1"/>
              </p:cNvSpPr>
              <p:nvPr/>
            </p:nvSpPr>
            <p:spPr>
              <a:xfrm>
                <a:off x="4713168" y="2623396"/>
                <a:ext cx="2261936" cy="369332"/>
              </a:xfrm>
              <a:prstGeom prst="rect">
                <a:avLst/>
              </a:prstGeom>
              <a:blipFill>
                <a:blip r:embed="rId17"/>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9" name="文本框 38">
                <a:extLst>
                  <a:ext uri="{FF2B5EF4-FFF2-40B4-BE49-F238E27FC236}">
                    <a16:creationId xmlns:a16="http://schemas.microsoft.com/office/drawing/2014/main" id="{A94A97B5-6B64-4C9B-B45A-2AFAE806ECFC}"/>
                  </a:ext>
                </a:extLst>
              </p:cNvPr>
              <p:cNvSpPr txBox="1"/>
              <p:nvPr/>
            </p:nvSpPr>
            <p:spPr>
              <a:xfrm>
                <a:off x="4713168" y="4815031"/>
                <a:ext cx="226193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𝑇</m:t>
                      </m:r>
                    </m:oMath>
                  </m:oMathPara>
                </a14:m>
                <a:endParaRPr lang="zh-CN" altLang="en-US" dirty="0"/>
              </a:p>
            </p:txBody>
          </p:sp>
        </mc:Choice>
        <mc:Fallback xmlns="">
          <p:sp>
            <p:nvSpPr>
              <p:cNvPr id="39" name="文本框 38">
                <a:extLst>
                  <a:ext uri="{FF2B5EF4-FFF2-40B4-BE49-F238E27FC236}">
                    <a16:creationId xmlns:a16="http://schemas.microsoft.com/office/drawing/2014/main" id="{A94A97B5-6B64-4C9B-B45A-2AFAE806ECFC}"/>
                  </a:ext>
                </a:extLst>
              </p:cNvPr>
              <p:cNvSpPr txBox="1">
                <a:spLocks noRot="1" noChangeAspect="1" noMove="1" noResize="1" noEditPoints="1" noAdjustHandles="1" noChangeArrowheads="1" noChangeShapeType="1" noTextEdit="1"/>
              </p:cNvSpPr>
              <p:nvPr/>
            </p:nvSpPr>
            <p:spPr>
              <a:xfrm>
                <a:off x="4713168" y="4815031"/>
                <a:ext cx="2261936" cy="369332"/>
              </a:xfrm>
              <a:prstGeom prst="rect">
                <a:avLst/>
              </a:prstGeom>
              <a:blipFill>
                <a:blip r:embed="rId18"/>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0" name="椭圆 39">
                <a:extLst>
                  <a:ext uri="{FF2B5EF4-FFF2-40B4-BE49-F238E27FC236}">
                    <a16:creationId xmlns:a16="http://schemas.microsoft.com/office/drawing/2014/main" id="{8C081950-CB00-491F-9D76-B18AEA1EB436}"/>
                  </a:ext>
                </a:extLst>
              </p:cNvPr>
              <p:cNvSpPr/>
              <p:nvPr/>
            </p:nvSpPr>
            <p:spPr>
              <a:xfrm>
                <a:off x="6791548" y="5411338"/>
                <a:ext cx="516835" cy="506896"/>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CN" b="0" i="1" smtClean="0">
                          <a:solidFill>
                            <a:schemeClr val="tx1"/>
                          </a:solidFill>
                          <a:latin typeface="Cambria Math" panose="02040503050406030204" pitchFamily="18" charset="0"/>
                        </a:rPr>
                        <m:t>𝑣</m:t>
                      </m:r>
                    </m:oMath>
                  </m:oMathPara>
                </a14:m>
                <a:endParaRPr lang="zh-CN" altLang="en-US" dirty="0">
                  <a:solidFill>
                    <a:schemeClr val="tx1"/>
                  </a:solidFill>
                </a:endParaRPr>
              </a:p>
            </p:txBody>
          </p:sp>
        </mc:Choice>
        <mc:Fallback xmlns="">
          <p:sp>
            <p:nvSpPr>
              <p:cNvPr id="40" name="椭圆 39">
                <a:extLst>
                  <a:ext uri="{FF2B5EF4-FFF2-40B4-BE49-F238E27FC236}">
                    <a16:creationId xmlns:a16="http://schemas.microsoft.com/office/drawing/2014/main" id="{8C081950-CB00-491F-9D76-B18AEA1EB436}"/>
                  </a:ext>
                </a:extLst>
              </p:cNvPr>
              <p:cNvSpPr>
                <a:spLocks noRot="1" noChangeAspect="1" noMove="1" noResize="1" noEditPoints="1" noAdjustHandles="1" noChangeArrowheads="1" noChangeShapeType="1" noTextEdit="1"/>
              </p:cNvSpPr>
              <p:nvPr/>
            </p:nvSpPr>
            <p:spPr>
              <a:xfrm>
                <a:off x="6791548" y="5411338"/>
                <a:ext cx="516835" cy="506896"/>
              </a:xfrm>
              <a:prstGeom prst="ellipse">
                <a:avLst/>
              </a:prstGeom>
              <a:blipFill>
                <a:blip r:embed="rId19"/>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1" name="椭圆 40">
                <a:extLst>
                  <a:ext uri="{FF2B5EF4-FFF2-40B4-BE49-F238E27FC236}">
                    <a16:creationId xmlns:a16="http://schemas.microsoft.com/office/drawing/2014/main" id="{40A0662C-0BC3-4761-ADAC-2EBDB0629B4A}"/>
                  </a:ext>
                </a:extLst>
              </p:cNvPr>
              <p:cNvSpPr/>
              <p:nvPr/>
            </p:nvSpPr>
            <p:spPr>
              <a:xfrm>
                <a:off x="4516082" y="6246322"/>
                <a:ext cx="516835" cy="506896"/>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𝑠</m:t>
                          </m:r>
                        </m:e>
                        <m:sub>
                          <m:r>
                            <a:rPr lang="en-US" altLang="zh-CN" b="0" i="1" smtClean="0">
                              <a:solidFill>
                                <a:schemeClr val="tx1"/>
                              </a:solidFill>
                              <a:latin typeface="Cambria Math" panose="02040503050406030204" pitchFamily="18" charset="0"/>
                            </a:rPr>
                            <m:t>1</m:t>
                          </m:r>
                        </m:sub>
                      </m:sSub>
                    </m:oMath>
                  </m:oMathPara>
                </a14:m>
                <a:endParaRPr lang="zh-CN" altLang="en-US" dirty="0">
                  <a:solidFill>
                    <a:schemeClr val="tx1"/>
                  </a:solidFill>
                </a:endParaRPr>
              </a:p>
            </p:txBody>
          </p:sp>
        </mc:Choice>
        <mc:Fallback xmlns="">
          <p:sp>
            <p:nvSpPr>
              <p:cNvPr id="41" name="椭圆 40">
                <a:extLst>
                  <a:ext uri="{FF2B5EF4-FFF2-40B4-BE49-F238E27FC236}">
                    <a16:creationId xmlns:a16="http://schemas.microsoft.com/office/drawing/2014/main" id="{40A0662C-0BC3-4761-ADAC-2EBDB0629B4A}"/>
                  </a:ext>
                </a:extLst>
              </p:cNvPr>
              <p:cNvSpPr>
                <a:spLocks noRot="1" noChangeAspect="1" noMove="1" noResize="1" noEditPoints="1" noAdjustHandles="1" noChangeArrowheads="1" noChangeShapeType="1" noTextEdit="1"/>
              </p:cNvSpPr>
              <p:nvPr/>
            </p:nvSpPr>
            <p:spPr>
              <a:xfrm>
                <a:off x="4516082" y="6246322"/>
                <a:ext cx="516835" cy="506896"/>
              </a:xfrm>
              <a:prstGeom prst="ellipse">
                <a:avLst/>
              </a:prstGeom>
              <a:blipFill>
                <a:blip r:embed="rId20"/>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2" name="椭圆 41">
                <a:extLst>
                  <a:ext uri="{FF2B5EF4-FFF2-40B4-BE49-F238E27FC236}">
                    <a16:creationId xmlns:a16="http://schemas.microsoft.com/office/drawing/2014/main" id="{CC71A739-EC91-4213-BACA-BECA26C5C59D}"/>
                  </a:ext>
                </a:extLst>
              </p:cNvPr>
              <p:cNvSpPr/>
              <p:nvPr/>
            </p:nvSpPr>
            <p:spPr>
              <a:xfrm>
                <a:off x="5659081" y="6246322"/>
                <a:ext cx="516835" cy="50689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𝑢</m:t>
                          </m:r>
                        </m:e>
                        <m:sub>
                          <m:r>
                            <a:rPr lang="en-US" altLang="zh-CN" b="0" i="1" smtClean="0">
                              <a:solidFill>
                                <a:schemeClr val="tx1"/>
                              </a:solidFill>
                              <a:latin typeface="Cambria Math" panose="02040503050406030204" pitchFamily="18" charset="0"/>
                            </a:rPr>
                            <m:t>1</m:t>
                          </m:r>
                        </m:sub>
                      </m:sSub>
                    </m:oMath>
                  </m:oMathPara>
                </a14:m>
                <a:endParaRPr lang="zh-CN" altLang="en-US" dirty="0">
                  <a:solidFill>
                    <a:schemeClr val="tx1"/>
                  </a:solidFill>
                </a:endParaRPr>
              </a:p>
            </p:txBody>
          </p:sp>
        </mc:Choice>
        <mc:Fallback xmlns="">
          <p:sp>
            <p:nvSpPr>
              <p:cNvPr id="42" name="椭圆 41">
                <a:extLst>
                  <a:ext uri="{FF2B5EF4-FFF2-40B4-BE49-F238E27FC236}">
                    <a16:creationId xmlns:a16="http://schemas.microsoft.com/office/drawing/2014/main" id="{CC71A739-EC91-4213-BACA-BECA26C5C59D}"/>
                  </a:ext>
                </a:extLst>
              </p:cNvPr>
              <p:cNvSpPr>
                <a:spLocks noRot="1" noChangeAspect="1" noMove="1" noResize="1" noEditPoints="1" noAdjustHandles="1" noChangeArrowheads="1" noChangeShapeType="1" noTextEdit="1"/>
              </p:cNvSpPr>
              <p:nvPr/>
            </p:nvSpPr>
            <p:spPr>
              <a:xfrm>
                <a:off x="5659081" y="6246322"/>
                <a:ext cx="516835" cy="506896"/>
              </a:xfrm>
              <a:prstGeom prst="ellipse">
                <a:avLst/>
              </a:prstGeom>
              <a:blipFill>
                <a:blip r:embed="rId21"/>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3" name="椭圆 42">
                <a:extLst>
                  <a:ext uri="{FF2B5EF4-FFF2-40B4-BE49-F238E27FC236}">
                    <a16:creationId xmlns:a16="http://schemas.microsoft.com/office/drawing/2014/main" id="{EEF19A93-E5E4-4211-A116-E9C5A95FAB42}"/>
                  </a:ext>
                </a:extLst>
              </p:cNvPr>
              <p:cNvSpPr/>
              <p:nvPr/>
            </p:nvSpPr>
            <p:spPr>
              <a:xfrm>
                <a:off x="6802080" y="6246322"/>
                <a:ext cx="516835" cy="50689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𝑢</m:t>
                          </m:r>
                        </m:e>
                        <m:sub>
                          <m:r>
                            <a:rPr lang="en-US" altLang="zh-CN" b="0" i="1" smtClean="0">
                              <a:solidFill>
                                <a:schemeClr val="tx1"/>
                              </a:solidFill>
                              <a:latin typeface="Cambria Math" panose="02040503050406030204" pitchFamily="18" charset="0"/>
                            </a:rPr>
                            <m:t>2</m:t>
                          </m:r>
                        </m:sub>
                      </m:sSub>
                    </m:oMath>
                  </m:oMathPara>
                </a14:m>
                <a:endParaRPr lang="zh-CN" altLang="en-US" dirty="0">
                  <a:solidFill>
                    <a:schemeClr val="tx1"/>
                  </a:solidFill>
                </a:endParaRPr>
              </a:p>
            </p:txBody>
          </p:sp>
        </mc:Choice>
        <mc:Fallback xmlns="">
          <p:sp>
            <p:nvSpPr>
              <p:cNvPr id="43" name="椭圆 42">
                <a:extLst>
                  <a:ext uri="{FF2B5EF4-FFF2-40B4-BE49-F238E27FC236}">
                    <a16:creationId xmlns:a16="http://schemas.microsoft.com/office/drawing/2014/main" id="{EEF19A93-E5E4-4211-A116-E9C5A95FAB42}"/>
                  </a:ext>
                </a:extLst>
              </p:cNvPr>
              <p:cNvSpPr>
                <a:spLocks noRot="1" noChangeAspect="1" noMove="1" noResize="1" noEditPoints="1" noAdjustHandles="1" noChangeArrowheads="1" noChangeShapeType="1" noTextEdit="1"/>
              </p:cNvSpPr>
              <p:nvPr/>
            </p:nvSpPr>
            <p:spPr>
              <a:xfrm>
                <a:off x="6802080" y="6246322"/>
                <a:ext cx="516835" cy="506896"/>
              </a:xfrm>
              <a:prstGeom prst="ellipse">
                <a:avLst/>
              </a:prstGeom>
              <a:blipFill>
                <a:blip r:embed="rId22"/>
                <a:stretch>
                  <a:fillRect/>
                </a:stretch>
              </a:blipFill>
            </p:spPr>
            <p:txBody>
              <a:bodyPr/>
              <a:lstStyle/>
              <a:p>
                <a:r>
                  <a:rPr lang="zh-CN" altLang="en-US">
                    <a:noFill/>
                  </a:rPr>
                  <a:t> </a:t>
                </a:r>
              </a:p>
            </p:txBody>
          </p:sp>
        </mc:Fallback>
      </mc:AlternateContent>
      <p:cxnSp>
        <p:nvCxnSpPr>
          <p:cNvPr id="44" name="直接箭头连接符 43">
            <a:extLst>
              <a:ext uri="{FF2B5EF4-FFF2-40B4-BE49-F238E27FC236}">
                <a16:creationId xmlns:a16="http://schemas.microsoft.com/office/drawing/2014/main" id="{A79F481D-8A0D-4907-AB56-86CF17568E5A}"/>
              </a:ext>
            </a:extLst>
          </p:cNvPr>
          <p:cNvCxnSpPr>
            <a:cxnSpLocks/>
            <a:stCxn id="42" idx="6"/>
            <a:endCxn id="43" idx="2"/>
          </p:cNvCxnSpPr>
          <p:nvPr/>
        </p:nvCxnSpPr>
        <p:spPr>
          <a:xfrm>
            <a:off x="6175916" y="6499770"/>
            <a:ext cx="626164" cy="0"/>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45" name="椭圆 44">
                <a:extLst>
                  <a:ext uri="{FF2B5EF4-FFF2-40B4-BE49-F238E27FC236}">
                    <a16:creationId xmlns:a16="http://schemas.microsoft.com/office/drawing/2014/main" id="{4D259F9B-5F29-4CE3-9B25-CE8C5799160F}"/>
                  </a:ext>
                </a:extLst>
              </p:cNvPr>
              <p:cNvSpPr/>
              <p:nvPr/>
            </p:nvSpPr>
            <p:spPr>
              <a:xfrm>
                <a:off x="4516082" y="5396535"/>
                <a:ext cx="516835" cy="506896"/>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𝑠</m:t>
                          </m:r>
                        </m:e>
                        <m:sub>
                          <m:r>
                            <a:rPr lang="en-US" altLang="zh-CN" b="0" i="1" smtClean="0">
                              <a:solidFill>
                                <a:schemeClr val="tx1"/>
                              </a:solidFill>
                              <a:latin typeface="Cambria Math" panose="02040503050406030204" pitchFamily="18" charset="0"/>
                            </a:rPr>
                            <m:t>2</m:t>
                          </m:r>
                        </m:sub>
                      </m:sSub>
                    </m:oMath>
                  </m:oMathPara>
                </a14:m>
                <a:endParaRPr lang="zh-CN" altLang="en-US" dirty="0">
                  <a:solidFill>
                    <a:schemeClr val="tx1"/>
                  </a:solidFill>
                </a:endParaRPr>
              </a:p>
            </p:txBody>
          </p:sp>
        </mc:Choice>
        <mc:Fallback xmlns="">
          <p:sp>
            <p:nvSpPr>
              <p:cNvPr id="45" name="椭圆 44">
                <a:extLst>
                  <a:ext uri="{FF2B5EF4-FFF2-40B4-BE49-F238E27FC236}">
                    <a16:creationId xmlns:a16="http://schemas.microsoft.com/office/drawing/2014/main" id="{4D259F9B-5F29-4CE3-9B25-CE8C5799160F}"/>
                  </a:ext>
                </a:extLst>
              </p:cNvPr>
              <p:cNvSpPr>
                <a:spLocks noRot="1" noChangeAspect="1" noMove="1" noResize="1" noEditPoints="1" noAdjustHandles="1" noChangeArrowheads="1" noChangeShapeType="1" noTextEdit="1"/>
              </p:cNvSpPr>
              <p:nvPr/>
            </p:nvSpPr>
            <p:spPr>
              <a:xfrm>
                <a:off x="4516082" y="5396535"/>
                <a:ext cx="516835" cy="506896"/>
              </a:xfrm>
              <a:prstGeom prst="ellipse">
                <a:avLst/>
              </a:prstGeom>
              <a:blipFill>
                <a:blip r:embed="rId2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7" name="椭圆 46">
                <a:extLst>
                  <a:ext uri="{FF2B5EF4-FFF2-40B4-BE49-F238E27FC236}">
                    <a16:creationId xmlns:a16="http://schemas.microsoft.com/office/drawing/2014/main" id="{DFAEB937-9D17-4C8A-8B1C-B21BA12DAB85}"/>
                  </a:ext>
                </a:extLst>
              </p:cNvPr>
              <p:cNvSpPr/>
              <p:nvPr/>
            </p:nvSpPr>
            <p:spPr>
              <a:xfrm>
                <a:off x="5659081" y="5396535"/>
                <a:ext cx="516835" cy="50689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𝑢</m:t>
                          </m:r>
                        </m:e>
                        <m:sub>
                          <m:r>
                            <a:rPr lang="en-US" altLang="zh-CN" b="0" i="1" smtClean="0">
                              <a:solidFill>
                                <a:schemeClr val="tx1"/>
                              </a:solidFill>
                              <a:latin typeface="Cambria Math" panose="02040503050406030204" pitchFamily="18" charset="0"/>
                            </a:rPr>
                            <m:t>3</m:t>
                          </m:r>
                        </m:sub>
                      </m:sSub>
                    </m:oMath>
                  </m:oMathPara>
                </a14:m>
                <a:endParaRPr lang="zh-CN" altLang="en-US" dirty="0">
                  <a:solidFill>
                    <a:schemeClr val="tx1"/>
                  </a:solidFill>
                </a:endParaRPr>
              </a:p>
            </p:txBody>
          </p:sp>
        </mc:Choice>
        <mc:Fallback xmlns="">
          <p:sp>
            <p:nvSpPr>
              <p:cNvPr id="47" name="椭圆 46">
                <a:extLst>
                  <a:ext uri="{FF2B5EF4-FFF2-40B4-BE49-F238E27FC236}">
                    <a16:creationId xmlns:a16="http://schemas.microsoft.com/office/drawing/2014/main" id="{DFAEB937-9D17-4C8A-8B1C-B21BA12DAB85}"/>
                  </a:ext>
                </a:extLst>
              </p:cNvPr>
              <p:cNvSpPr>
                <a:spLocks noRot="1" noChangeAspect="1" noMove="1" noResize="1" noEditPoints="1" noAdjustHandles="1" noChangeArrowheads="1" noChangeShapeType="1" noTextEdit="1"/>
              </p:cNvSpPr>
              <p:nvPr/>
            </p:nvSpPr>
            <p:spPr>
              <a:xfrm>
                <a:off x="5659081" y="5396535"/>
                <a:ext cx="516835" cy="506896"/>
              </a:xfrm>
              <a:prstGeom prst="ellipse">
                <a:avLst/>
              </a:prstGeom>
              <a:blipFill>
                <a:blip r:embed="rId24"/>
                <a:stretch>
                  <a:fillRect/>
                </a:stretch>
              </a:blipFill>
            </p:spPr>
            <p:txBody>
              <a:bodyPr/>
              <a:lstStyle/>
              <a:p>
                <a:r>
                  <a:rPr lang="zh-CN" altLang="en-US">
                    <a:noFill/>
                  </a:rPr>
                  <a:t> </a:t>
                </a:r>
              </a:p>
            </p:txBody>
          </p:sp>
        </mc:Fallback>
      </mc:AlternateContent>
      <p:cxnSp>
        <p:nvCxnSpPr>
          <p:cNvPr id="52" name="直接箭头连接符 51">
            <a:extLst>
              <a:ext uri="{FF2B5EF4-FFF2-40B4-BE49-F238E27FC236}">
                <a16:creationId xmlns:a16="http://schemas.microsoft.com/office/drawing/2014/main" id="{07A5E62D-BF58-4AD5-AA87-37FA0D92DDB2}"/>
              </a:ext>
            </a:extLst>
          </p:cNvPr>
          <p:cNvCxnSpPr>
            <a:cxnSpLocks/>
            <a:stCxn id="45" idx="6"/>
            <a:endCxn id="47" idx="2"/>
          </p:cNvCxnSpPr>
          <p:nvPr/>
        </p:nvCxnSpPr>
        <p:spPr>
          <a:xfrm>
            <a:off x="5032917" y="5649983"/>
            <a:ext cx="6261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53" name="文本框 52">
                <a:extLst>
                  <a:ext uri="{FF2B5EF4-FFF2-40B4-BE49-F238E27FC236}">
                    <a16:creationId xmlns:a16="http://schemas.microsoft.com/office/drawing/2014/main" id="{7F4A2E20-40A9-4C61-9229-3D6F7043C241}"/>
                  </a:ext>
                </a:extLst>
              </p:cNvPr>
              <p:cNvSpPr txBox="1"/>
              <p:nvPr/>
            </p:nvSpPr>
            <p:spPr>
              <a:xfrm>
                <a:off x="5358030" y="4006375"/>
                <a:ext cx="226193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𝑒</m:t>
                      </m:r>
                    </m:oMath>
                  </m:oMathPara>
                </a14:m>
                <a:endParaRPr lang="zh-CN" altLang="en-US" dirty="0"/>
              </a:p>
            </p:txBody>
          </p:sp>
        </mc:Choice>
        <mc:Fallback xmlns="">
          <p:sp>
            <p:nvSpPr>
              <p:cNvPr id="53" name="文本框 52">
                <a:extLst>
                  <a:ext uri="{FF2B5EF4-FFF2-40B4-BE49-F238E27FC236}">
                    <a16:creationId xmlns:a16="http://schemas.microsoft.com/office/drawing/2014/main" id="{7F4A2E20-40A9-4C61-9229-3D6F7043C241}"/>
                  </a:ext>
                </a:extLst>
              </p:cNvPr>
              <p:cNvSpPr txBox="1">
                <a:spLocks noRot="1" noChangeAspect="1" noMove="1" noResize="1" noEditPoints="1" noAdjustHandles="1" noChangeArrowheads="1" noChangeShapeType="1" noTextEdit="1"/>
              </p:cNvSpPr>
              <p:nvPr/>
            </p:nvSpPr>
            <p:spPr>
              <a:xfrm>
                <a:off x="5358030" y="4006375"/>
                <a:ext cx="2261936" cy="369332"/>
              </a:xfrm>
              <a:prstGeom prst="rect">
                <a:avLst/>
              </a:prstGeom>
              <a:blipFill>
                <a:blip r:embed="rId2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4" name="文本框 53">
                <a:extLst>
                  <a:ext uri="{FF2B5EF4-FFF2-40B4-BE49-F238E27FC236}">
                    <a16:creationId xmlns:a16="http://schemas.microsoft.com/office/drawing/2014/main" id="{F680B250-2C95-497F-916B-2045A98923F1}"/>
                  </a:ext>
                </a:extLst>
              </p:cNvPr>
              <p:cNvSpPr txBox="1"/>
              <p:nvPr/>
            </p:nvSpPr>
            <p:spPr>
              <a:xfrm>
                <a:off x="5358030" y="6198010"/>
                <a:ext cx="226193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𝑒</m:t>
                      </m:r>
                    </m:oMath>
                  </m:oMathPara>
                </a14:m>
                <a:endParaRPr lang="zh-CN" altLang="en-US" dirty="0"/>
              </a:p>
            </p:txBody>
          </p:sp>
        </mc:Choice>
        <mc:Fallback xmlns="">
          <p:sp>
            <p:nvSpPr>
              <p:cNvPr id="54" name="文本框 53">
                <a:extLst>
                  <a:ext uri="{FF2B5EF4-FFF2-40B4-BE49-F238E27FC236}">
                    <a16:creationId xmlns:a16="http://schemas.microsoft.com/office/drawing/2014/main" id="{F680B250-2C95-497F-916B-2045A98923F1}"/>
                  </a:ext>
                </a:extLst>
              </p:cNvPr>
              <p:cNvSpPr txBox="1">
                <a:spLocks noRot="1" noChangeAspect="1" noMove="1" noResize="1" noEditPoints="1" noAdjustHandles="1" noChangeArrowheads="1" noChangeShapeType="1" noTextEdit="1"/>
              </p:cNvSpPr>
              <p:nvPr/>
            </p:nvSpPr>
            <p:spPr>
              <a:xfrm>
                <a:off x="5358030" y="6198010"/>
                <a:ext cx="2261936" cy="369332"/>
              </a:xfrm>
              <a:prstGeom prst="rect">
                <a:avLst/>
              </a:prstGeom>
              <a:blipFill>
                <a:blip r:embed="rId2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5" name="椭圆 54">
                <a:extLst>
                  <a:ext uri="{FF2B5EF4-FFF2-40B4-BE49-F238E27FC236}">
                    <a16:creationId xmlns:a16="http://schemas.microsoft.com/office/drawing/2014/main" id="{E934C7AD-6F24-47D7-81E3-845AF0604600}"/>
                  </a:ext>
                </a:extLst>
              </p:cNvPr>
              <p:cNvSpPr/>
              <p:nvPr/>
            </p:nvSpPr>
            <p:spPr>
              <a:xfrm>
                <a:off x="3588867" y="3219703"/>
                <a:ext cx="516835" cy="506896"/>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CN" b="0" i="1" smtClean="0">
                          <a:solidFill>
                            <a:schemeClr val="tx1"/>
                          </a:solidFill>
                          <a:latin typeface="Cambria Math" panose="02040503050406030204" pitchFamily="18" charset="0"/>
                        </a:rPr>
                        <m:t>𝑣</m:t>
                      </m:r>
                    </m:oMath>
                  </m:oMathPara>
                </a14:m>
                <a:endParaRPr lang="zh-CN" altLang="en-US" dirty="0">
                  <a:solidFill>
                    <a:schemeClr val="tx1"/>
                  </a:solidFill>
                </a:endParaRPr>
              </a:p>
            </p:txBody>
          </p:sp>
        </mc:Choice>
        <mc:Fallback xmlns="">
          <p:sp>
            <p:nvSpPr>
              <p:cNvPr id="55" name="椭圆 54">
                <a:extLst>
                  <a:ext uri="{FF2B5EF4-FFF2-40B4-BE49-F238E27FC236}">
                    <a16:creationId xmlns:a16="http://schemas.microsoft.com/office/drawing/2014/main" id="{E934C7AD-6F24-47D7-81E3-845AF0604600}"/>
                  </a:ext>
                </a:extLst>
              </p:cNvPr>
              <p:cNvSpPr>
                <a:spLocks noRot="1" noChangeAspect="1" noMove="1" noResize="1" noEditPoints="1" noAdjustHandles="1" noChangeArrowheads="1" noChangeShapeType="1" noTextEdit="1"/>
              </p:cNvSpPr>
              <p:nvPr/>
            </p:nvSpPr>
            <p:spPr>
              <a:xfrm>
                <a:off x="3588867" y="3219703"/>
                <a:ext cx="516835" cy="506896"/>
              </a:xfrm>
              <a:prstGeom prst="ellipse">
                <a:avLst/>
              </a:prstGeom>
              <a:blipFill>
                <a:blip r:embed="rId27"/>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6" name="椭圆 55">
                <a:extLst>
                  <a:ext uri="{FF2B5EF4-FFF2-40B4-BE49-F238E27FC236}">
                    <a16:creationId xmlns:a16="http://schemas.microsoft.com/office/drawing/2014/main" id="{9A9F5318-B56B-4AF5-B1A8-2A5160A211CE}"/>
                  </a:ext>
                </a:extLst>
              </p:cNvPr>
              <p:cNvSpPr/>
              <p:nvPr/>
            </p:nvSpPr>
            <p:spPr>
              <a:xfrm>
                <a:off x="1313401" y="4054687"/>
                <a:ext cx="516835" cy="506896"/>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𝑠</m:t>
                          </m:r>
                        </m:e>
                        <m:sub>
                          <m:r>
                            <a:rPr lang="en-US" altLang="zh-CN" b="0" i="1" smtClean="0">
                              <a:solidFill>
                                <a:schemeClr val="tx1"/>
                              </a:solidFill>
                              <a:latin typeface="Cambria Math" panose="02040503050406030204" pitchFamily="18" charset="0"/>
                            </a:rPr>
                            <m:t>1</m:t>
                          </m:r>
                        </m:sub>
                      </m:sSub>
                    </m:oMath>
                  </m:oMathPara>
                </a14:m>
                <a:endParaRPr lang="zh-CN" altLang="en-US" dirty="0">
                  <a:solidFill>
                    <a:schemeClr val="tx1"/>
                  </a:solidFill>
                </a:endParaRPr>
              </a:p>
            </p:txBody>
          </p:sp>
        </mc:Choice>
        <mc:Fallback xmlns="">
          <p:sp>
            <p:nvSpPr>
              <p:cNvPr id="56" name="椭圆 55">
                <a:extLst>
                  <a:ext uri="{FF2B5EF4-FFF2-40B4-BE49-F238E27FC236}">
                    <a16:creationId xmlns:a16="http://schemas.microsoft.com/office/drawing/2014/main" id="{9A9F5318-B56B-4AF5-B1A8-2A5160A211CE}"/>
                  </a:ext>
                </a:extLst>
              </p:cNvPr>
              <p:cNvSpPr>
                <a:spLocks noRot="1" noChangeAspect="1" noMove="1" noResize="1" noEditPoints="1" noAdjustHandles="1" noChangeArrowheads="1" noChangeShapeType="1" noTextEdit="1"/>
              </p:cNvSpPr>
              <p:nvPr/>
            </p:nvSpPr>
            <p:spPr>
              <a:xfrm>
                <a:off x="1313401" y="4054687"/>
                <a:ext cx="516835" cy="506896"/>
              </a:xfrm>
              <a:prstGeom prst="ellipse">
                <a:avLst/>
              </a:prstGeom>
              <a:blipFill>
                <a:blip r:embed="rId28"/>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7" name="椭圆 56">
                <a:extLst>
                  <a:ext uri="{FF2B5EF4-FFF2-40B4-BE49-F238E27FC236}">
                    <a16:creationId xmlns:a16="http://schemas.microsoft.com/office/drawing/2014/main" id="{126CD94D-5594-4EAE-BF52-F5E950E88508}"/>
                  </a:ext>
                </a:extLst>
              </p:cNvPr>
              <p:cNvSpPr/>
              <p:nvPr/>
            </p:nvSpPr>
            <p:spPr>
              <a:xfrm>
                <a:off x="2456400" y="4054687"/>
                <a:ext cx="516835" cy="50689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𝑢</m:t>
                          </m:r>
                        </m:e>
                        <m:sub>
                          <m:r>
                            <a:rPr lang="en-US" altLang="zh-CN" b="0" i="1" smtClean="0">
                              <a:solidFill>
                                <a:schemeClr val="tx1"/>
                              </a:solidFill>
                              <a:latin typeface="Cambria Math" panose="02040503050406030204" pitchFamily="18" charset="0"/>
                            </a:rPr>
                            <m:t>1</m:t>
                          </m:r>
                        </m:sub>
                      </m:sSub>
                    </m:oMath>
                  </m:oMathPara>
                </a14:m>
                <a:endParaRPr lang="zh-CN" altLang="en-US" dirty="0">
                  <a:solidFill>
                    <a:schemeClr val="tx1"/>
                  </a:solidFill>
                </a:endParaRPr>
              </a:p>
            </p:txBody>
          </p:sp>
        </mc:Choice>
        <mc:Fallback xmlns="">
          <p:sp>
            <p:nvSpPr>
              <p:cNvPr id="57" name="椭圆 56">
                <a:extLst>
                  <a:ext uri="{FF2B5EF4-FFF2-40B4-BE49-F238E27FC236}">
                    <a16:creationId xmlns:a16="http://schemas.microsoft.com/office/drawing/2014/main" id="{126CD94D-5594-4EAE-BF52-F5E950E88508}"/>
                  </a:ext>
                </a:extLst>
              </p:cNvPr>
              <p:cNvSpPr>
                <a:spLocks noRot="1" noChangeAspect="1" noMove="1" noResize="1" noEditPoints="1" noAdjustHandles="1" noChangeArrowheads="1" noChangeShapeType="1" noTextEdit="1"/>
              </p:cNvSpPr>
              <p:nvPr/>
            </p:nvSpPr>
            <p:spPr>
              <a:xfrm>
                <a:off x="2456400" y="4054687"/>
                <a:ext cx="516835" cy="506896"/>
              </a:xfrm>
              <a:prstGeom prst="ellipse">
                <a:avLst/>
              </a:prstGeom>
              <a:blipFill>
                <a:blip r:embed="rId29"/>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8" name="椭圆 57">
                <a:extLst>
                  <a:ext uri="{FF2B5EF4-FFF2-40B4-BE49-F238E27FC236}">
                    <a16:creationId xmlns:a16="http://schemas.microsoft.com/office/drawing/2014/main" id="{7905D5F8-53B5-49CE-97CB-6CC9D1FB945E}"/>
                  </a:ext>
                </a:extLst>
              </p:cNvPr>
              <p:cNvSpPr/>
              <p:nvPr/>
            </p:nvSpPr>
            <p:spPr>
              <a:xfrm>
                <a:off x="3599399" y="4054687"/>
                <a:ext cx="516835" cy="50689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𝑢</m:t>
                          </m:r>
                        </m:e>
                        <m:sub>
                          <m:r>
                            <a:rPr lang="en-US" altLang="zh-CN" b="0" i="1" smtClean="0">
                              <a:solidFill>
                                <a:schemeClr val="tx1"/>
                              </a:solidFill>
                              <a:latin typeface="Cambria Math" panose="02040503050406030204" pitchFamily="18" charset="0"/>
                            </a:rPr>
                            <m:t>2</m:t>
                          </m:r>
                        </m:sub>
                      </m:sSub>
                    </m:oMath>
                  </m:oMathPara>
                </a14:m>
                <a:endParaRPr lang="zh-CN" altLang="en-US" dirty="0">
                  <a:solidFill>
                    <a:schemeClr val="tx1"/>
                  </a:solidFill>
                </a:endParaRPr>
              </a:p>
            </p:txBody>
          </p:sp>
        </mc:Choice>
        <mc:Fallback xmlns="">
          <p:sp>
            <p:nvSpPr>
              <p:cNvPr id="58" name="椭圆 57">
                <a:extLst>
                  <a:ext uri="{FF2B5EF4-FFF2-40B4-BE49-F238E27FC236}">
                    <a16:creationId xmlns:a16="http://schemas.microsoft.com/office/drawing/2014/main" id="{7905D5F8-53B5-49CE-97CB-6CC9D1FB945E}"/>
                  </a:ext>
                </a:extLst>
              </p:cNvPr>
              <p:cNvSpPr>
                <a:spLocks noRot="1" noChangeAspect="1" noMove="1" noResize="1" noEditPoints="1" noAdjustHandles="1" noChangeArrowheads="1" noChangeShapeType="1" noTextEdit="1"/>
              </p:cNvSpPr>
              <p:nvPr/>
            </p:nvSpPr>
            <p:spPr>
              <a:xfrm>
                <a:off x="3599399" y="4054687"/>
                <a:ext cx="516835" cy="506896"/>
              </a:xfrm>
              <a:prstGeom prst="ellipse">
                <a:avLst/>
              </a:prstGeom>
              <a:blipFill>
                <a:blip r:embed="rId30"/>
                <a:stretch>
                  <a:fillRect/>
                </a:stretch>
              </a:blipFill>
            </p:spPr>
            <p:txBody>
              <a:bodyPr/>
              <a:lstStyle/>
              <a:p>
                <a:r>
                  <a:rPr lang="zh-CN" altLang="en-US">
                    <a:noFill/>
                  </a:rPr>
                  <a:t> </a:t>
                </a:r>
              </a:p>
            </p:txBody>
          </p:sp>
        </mc:Fallback>
      </mc:AlternateContent>
      <p:cxnSp>
        <p:nvCxnSpPr>
          <p:cNvPr id="59" name="直接箭头连接符 58">
            <a:extLst>
              <a:ext uri="{FF2B5EF4-FFF2-40B4-BE49-F238E27FC236}">
                <a16:creationId xmlns:a16="http://schemas.microsoft.com/office/drawing/2014/main" id="{2FE6A24B-8DF0-4777-A203-4A2FF0094ED6}"/>
              </a:ext>
            </a:extLst>
          </p:cNvPr>
          <p:cNvCxnSpPr>
            <a:cxnSpLocks/>
            <a:stCxn id="56" idx="6"/>
            <a:endCxn id="57" idx="2"/>
          </p:cNvCxnSpPr>
          <p:nvPr/>
        </p:nvCxnSpPr>
        <p:spPr>
          <a:xfrm>
            <a:off x="1830236" y="4308135"/>
            <a:ext cx="6261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0" name="直接箭头连接符 59">
            <a:extLst>
              <a:ext uri="{FF2B5EF4-FFF2-40B4-BE49-F238E27FC236}">
                <a16:creationId xmlns:a16="http://schemas.microsoft.com/office/drawing/2014/main" id="{D713B734-09D3-45FE-8F5D-574E984A7C6C}"/>
              </a:ext>
            </a:extLst>
          </p:cNvPr>
          <p:cNvCxnSpPr>
            <a:cxnSpLocks/>
            <a:stCxn id="57" idx="6"/>
            <a:endCxn id="58" idx="2"/>
          </p:cNvCxnSpPr>
          <p:nvPr/>
        </p:nvCxnSpPr>
        <p:spPr>
          <a:xfrm>
            <a:off x="2973235" y="4308135"/>
            <a:ext cx="626164" cy="0"/>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61" name="椭圆 60">
                <a:extLst>
                  <a:ext uri="{FF2B5EF4-FFF2-40B4-BE49-F238E27FC236}">
                    <a16:creationId xmlns:a16="http://schemas.microsoft.com/office/drawing/2014/main" id="{5DC4D3D2-0EA5-46F4-BF84-020DEB94B26E}"/>
                  </a:ext>
                </a:extLst>
              </p:cNvPr>
              <p:cNvSpPr/>
              <p:nvPr/>
            </p:nvSpPr>
            <p:spPr>
              <a:xfrm>
                <a:off x="1313401" y="3204900"/>
                <a:ext cx="516835" cy="506896"/>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𝑠</m:t>
                          </m:r>
                        </m:e>
                        <m:sub>
                          <m:r>
                            <a:rPr lang="en-US" altLang="zh-CN" b="0" i="1" smtClean="0">
                              <a:solidFill>
                                <a:schemeClr val="tx1"/>
                              </a:solidFill>
                              <a:latin typeface="Cambria Math" panose="02040503050406030204" pitchFamily="18" charset="0"/>
                            </a:rPr>
                            <m:t>2</m:t>
                          </m:r>
                        </m:sub>
                      </m:sSub>
                    </m:oMath>
                  </m:oMathPara>
                </a14:m>
                <a:endParaRPr lang="zh-CN" altLang="en-US" dirty="0">
                  <a:solidFill>
                    <a:schemeClr val="tx1"/>
                  </a:solidFill>
                </a:endParaRPr>
              </a:p>
            </p:txBody>
          </p:sp>
        </mc:Choice>
        <mc:Fallback xmlns="">
          <p:sp>
            <p:nvSpPr>
              <p:cNvPr id="61" name="椭圆 60">
                <a:extLst>
                  <a:ext uri="{FF2B5EF4-FFF2-40B4-BE49-F238E27FC236}">
                    <a16:creationId xmlns:a16="http://schemas.microsoft.com/office/drawing/2014/main" id="{5DC4D3D2-0EA5-46F4-BF84-020DEB94B26E}"/>
                  </a:ext>
                </a:extLst>
              </p:cNvPr>
              <p:cNvSpPr>
                <a:spLocks noRot="1" noChangeAspect="1" noMove="1" noResize="1" noEditPoints="1" noAdjustHandles="1" noChangeArrowheads="1" noChangeShapeType="1" noTextEdit="1"/>
              </p:cNvSpPr>
              <p:nvPr/>
            </p:nvSpPr>
            <p:spPr>
              <a:xfrm>
                <a:off x="1313401" y="3204900"/>
                <a:ext cx="516835" cy="506896"/>
              </a:xfrm>
              <a:prstGeom prst="ellipse">
                <a:avLst/>
              </a:prstGeom>
              <a:blipFill>
                <a:blip r:embed="rId31"/>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2" name="椭圆 61">
                <a:extLst>
                  <a:ext uri="{FF2B5EF4-FFF2-40B4-BE49-F238E27FC236}">
                    <a16:creationId xmlns:a16="http://schemas.microsoft.com/office/drawing/2014/main" id="{393EEDEB-5E78-40F8-A69E-81FB274E0E2D}"/>
                  </a:ext>
                </a:extLst>
              </p:cNvPr>
              <p:cNvSpPr/>
              <p:nvPr/>
            </p:nvSpPr>
            <p:spPr>
              <a:xfrm>
                <a:off x="2456400" y="3204900"/>
                <a:ext cx="516835" cy="50689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𝑢</m:t>
                          </m:r>
                        </m:e>
                        <m:sub>
                          <m:r>
                            <a:rPr lang="en-US" altLang="zh-CN" b="0" i="1" smtClean="0">
                              <a:solidFill>
                                <a:schemeClr val="tx1"/>
                              </a:solidFill>
                              <a:latin typeface="Cambria Math" panose="02040503050406030204" pitchFamily="18" charset="0"/>
                            </a:rPr>
                            <m:t>3</m:t>
                          </m:r>
                        </m:sub>
                      </m:sSub>
                    </m:oMath>
                  </m:oMathPara>
                </a14:m>
                <a:endParaRPr lang="zh-CN" altLang="en-US" dirty="0">
                  <a:solidFill>
                    <a:schemeClr val="tx1"/>
                  </a:solidFill>
                </a:endParaRPr>
              </a:p>
            </p:txBody>
          </p:sp>
        </mc:Choice>
        <mc:Fallback xmlns="">
          <p:sp>
            <p:nvSpPr>
              <p:cNvPr id="62" name="椭圆 61">
                <a:extLst>
                  <a:ext uri="{FF2B5EF4-FFF2-40B4-BE49-F238E27FC236}">
                    <a16:creationId xmlns:a16="http://schemas.microsoft.com/office/drawing/2014/main" id="{393EEDEB-5E78-40F8-A69E-81FB274E0E2D}"/>
                  </a:ext>
                </a:extLst>
              </p:cNvPr>
              <p:cNvSpPr>
                <a:spLocks noRot="1" noChangeAspect="1" noMove="1" noResize="1" noEditPoints="1" noAdjustHandles="1" noChangeArrowheads="1" noChangeShapeType="1" noTextEdit="1"/>
              </p:cNvSpPr>
              <p:nvPr/>
            </p:nvSpPr>
            <p:spPr>
              <a:xfrm>
                <a:off x="2456400" y="3204900"/>
                <a:ext cx="516835" cy="506896"/>
              </a:xfrm>
              <a:prstGeom prst="ellipse">
                <a:avLst/>
              </a:prstGeom>
              <a:blipFill>
                <a:blip r:embed="rId32"/>
                <a:stretch>
                  <a:fillRect/>
                </a:stretch>
              </a:blipFill>
            </p:spPr>
            <p:txBody>
              <a:bodyPr/>
              <a:lstStyle/>
              <a:p>
                <a:r>
                  <a:rPr lang="zh-CN" altLang="en-US">
                    <a:noFill/>
                  </a:rPr>
                  <a:t> </a:t>
                </a:r>
              </a:p>
            </p:txBody>
          </p:sp>
        </mc:Fallback>
      </mc:AlternateContent>
      <p:cxnSp>
        <p:nvCxnSpPr>
          <p:cNvPr id="63" name="直接箭头连接符 62">
            <a:extLst>
              <a:ext uri="{FF2B5EF4-FFF2-40B4-BE49-F238E27FC236}">
                <a16:creationId xmlns:a16="http://schemas.microsoft.com/office/drawing/2014/main" id="{A465A2BE-4F1B-4836-94BE-15606692BC84}"/>
              </a:ext>
            </a:extLst>
          </p:cNvPr>
          <p:cNvCxnSpPr>
            <a:cxnSpLocks/>
            <a:stCxn id="61" idx="6"/>
            <a:endCxn id="62" idx="2"/>
          </p:cNvCxnSpPr>
          <p:nvPr/>
        </p:nvCxnSpPr>
        <p:spPr>
          <a:xfrm>
            <a:off x="1830236" y="3458348"/>
            <a:ext cx="6261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4" name="直接箭头连接符 63">
            <a:extLst>
              <a:ext uri="{FF2B5EF4-FFF2-40B4-BE49-F238E27FC236}">
                <a16:creationId xmlns:a16="http://schemas.microsoft.com/office/drawing/2014/main" id="{E3EA7AD5-AC4E-42F1-9C99-A2C68F5416BB}"/>
              </a:ext>
            </a:extLst>
          </p:cNvPr>
          <p:cNvCxnSpPr>
            <a:cxnSpLocks/>
            <a:stCxn id="61" idx="5"/>
            <a:endCxn id="57" idx="1"/>
          </p:cNvCxnSpPr>
          <p:nvPr/>
        </p:nvCxnSpPr>
        <p:spPr>
          <a:xfrm>
            <a:off x="1754547" y="3637563"/>
            <a:ext cx="777542" cy="4913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65" name="文本框 64">
                <a:extLst>
                  <a:ext uri="{FF2B5EF4-FFF2-40B4-BE49-F238E27FC236}">
                    <a16:creationId xmlns:a16="http://schemas.microsoft.com/office/drawing/2014/main" id="{3E341704-7DF4-4A9A-8A26-4AB18F297804}"/>
                  </a:ext>
                </a:extLst>
              </p:cNvPr>
              <p:cNvSpPr txBox="1"/>
              <p:nvPr/>
            </p:nvSpPr>
            <p:spPr>
              <a:xfrm>
                <a:off x="1510487" y="2623396"/>
                <a:ext cx="226193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𝑆</m:t>
                      </m:r>
                    </m:oMath>
                  </m:oMathPara>
                </a14:m>
                <a:endParaRPr lang="zh-CN" altLang="en-US" dirty="0"/>
              </a:p>
            </p:txBody>
          </p:sp>
        </mc:Choice>
        <mc:Fallback xmlns="">
          <p:sp>
            <p:nvSpPr>
              <p:cNvPr id="65" name="文本框 64">
                <a:extLst>
                  <a:ext uri="{FF2B5EF4-FFF2-40B4-BE49-F238E27FC236}">
                    <a16:creationId xmlns:a16="http://schemas.microsoft.com/office/drawing/2014/main" id="{3E341704-7DF4-4A9A-8A26-4AB18F297804}"/>
                  </a:ext>
                </a:extLst>
              </p:cNvPr>
              <p:cNvSpPr txBox="1">
                <a:spLocks noRot="1" noChangeAspect="1" noMove="1" noResize="1" noEditPoints="1" noAdjustHandles="1" noChangeArrowheads="1" noChangeShapeType="1" noTextEdit="1"/>
              </p:cNvSpPr>
              <p:nvPr/>
            </p:nvSpPr>
            <p:spPr>
              <a:xfrm>
                <a:off x="1510487" y="2623396"/>
                <a:ext cx="2261936" cy="369332"/>
              </a:xfrm>
              <a:prstGeom prst="rect">
                <a:avLst/>
              </a:prstGeom>
              <a:blipFill>
                <a:blip r:embed="rId3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6" name="文本框 65">
                <a:extLst>
                  <a:ext uri="{FF2B5EF4-FFF2-40B4-BE49-F238E27FC236}">
                    <a16:creationId xmlns:a16="http://schemas.microsoft.com/office/drawing/2014/main" id="{57552DEC-46AC-4E6A-B563-CE50570E6122}"/>
                  </a:ext>
                </a:extLst>
              </p:cNvPr>
              <p:cNvSpPr txBox="1"/>
              <p:nvPr/>
            </p:nvSpPr>
            <p:spPr>
              <a:xfrm>
                <a:off x="2155349" y="4006375"/>
                <a:ext cx="226193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𝑒</m:t>
                      </m:r>
                    </m:oMath>
                  </m:oMathPara>
                </a14:m>
                <a:endParaRPr lang="zh-CN" altLang="en-US" dirty="0"/>
              </a:p>
            </p:txBody>
          </p:sp>
        </mc:Choice>
        <mc:Fallback xmlns="">
          <p:sp>
            <p:nvSpPr>
              <p:cNvPr id="66" name="文本框 65">
                <a:extLst>
                  <a:ext uri="{FF2B5EF4-FFF2-40B4-BE49-F238E27FC236}">
                    <a16:creationId xmlns:a16="http://schemas.microsoft.com/office/drawing/2014/main" id="{57552DEC-46AC-4E6A-B563-CE50570E6122}"/>
                  </a:ext>
                </a:extLst>
              </p:cNvPr>
              <p:cNvSpPr txBox="1">
                <a:spLocks noRot="1" noChangeAspect="1" noMove="1" noResize="1" noEditPoints="1" noAdjustHandles="1" noChangeArrowheads="1" noChangeShapeType="1" noTextEdit="1"/>
              </p:cNvSpPr>
              <p:nvPr/>
            </p:nvSpPr>
            <p:spPr>
              <a:xfrm>
                <a:off x="2155349" y="4006375"/>
                <a:ext cx="2261936" cy="369332"/>
              </a:xfrm>
              <a:prstGeom prst="rect">
                <a:avLst/>
              </a:prstGeom>
              <a:blipFill>
                <a:blip r:embed="rId34"/>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7" name="椭圆 66">
                <a:extLst>
                  <a:ext uri="{FF2B5EF4-FFF2-40B4-BE49-F238E27FC236}">
                    <a16:creationId xmlns:a16="http://schemas.microsoft.com/office/drawing/2014/main" id="{BAE9CD61-AE2E-43B6-B73D-3C1054AD1ACD}"/>
                  </a:ext>
                </a:extLst>
              </p:cNvPr>
              <p:cNvSpPr/>
              <p:nvPr/>
            </p:nvSpPr>
            <p:spPr>
              <a:xfrm>
                <a:off x="3588867" y="5411338"/>
                <a:ext cx="516835" cy="506896"/>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CN" b="0" i="1" smtClean="0">
                          <a:solidFill>
                            <a:schemeClr val="tx1"/>
                          </a:solidFill>
                          <a:latin typeface="Cambria Math" panose="02040503050406030204" pitchFamily="18" charset="0"/>
                        </a:rPr>
                        <m:t>𝑣</m:t>
                      </m:r>
                    </m:oMath>
                  </m:oMathPara>
                </a14:m>
                <a:endParaRPr lang="zh-CN" altLang="en-US" dirty="0">
                  <a:solidFill>
                    <a:schemeClr val="tx1"/>
                  </a:solidFill>
                </a:endParaRPr>
              </a:p>
            </p:txBody>
          </p:sp>
        </mc:Choice>
        <mc:Fallback xmlns="">
          <p:sp>
            <p:nvSpPr>
              <p:cNvPr id="67" name="椭圆 66">
                <a:extLst>
                  <a:ext uri="{FF2B5EF4-FFF2-40B4-BE49-F238E27FC236}">
                    <a16:creationId xmlns:a16="http://schemas.microsoft.com/office/drawing/2014/main" id="{BAE9CD61-AE2E-43B6-B73D-3C1054AD1ACD}"/>
                  </a:ext>
                </a:extLst>
              </p:cNvPr>
              <p:cNvSpPr>
                <a:spLocks noRot="1" noChangeAspect="1" noMove="1" noResize="1" noEditPoints="1" noAdjustHandles="1" noChangeArrowheads="1" noChangeShapeType="1" noTextEdit="1"/>
              </p:cNvSpPr>
              <p:nvPr/>
            </p:nvSpPr>
            <p:spPr>
              <a:xfrm>
                <a:off x="3588867" y="5411338"/>
                <a:ext cx="516835" cy="506896"/>
              </a:xfrm>
              <a:prstGeom prst="ellipse">
                <a:avLst/>
              </a:prstGeom>
              <a:blipFill>
                <a:blip r:embed="rId3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8" name="椭圆 67">
                <a:extLst>
                  <a:ext uri="{FF2B5EF4-FFF2-40B4-BE49-F238E27FC236}">
                    <a16:creationId xmlns:a16="http://schemas.microsoft.com/office/drawing/2014/main" id="{A6D09CCF-03AB-4D0F-B215-6F79D5E1CA35}"/>
                  </a:ext>
                </a:extLst>
              </p:cNvPr>
              <p:cNvSpPr/>
              <p:nvPr/>
            </p:nvSpPr>
            <p:spPr>
              <a:xfrm>
                <a:off x="1313401" y="6246322"/>
                <a:ext cx="516835" cy="506896"/>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𝑠</m:t>
                          </m:r>
                        </m:e>
                        <m:sub>
                          <m:r>
                            <a:rPr lang="en-US" altLang="zh-CN" b="0" i="1" smtClean="0">
                              <a:solidFill>
                                <a:schemeClr val="tx1"/>
                              </a:solidFill>
                              <a:latin typeface="Cambria Math" panose="02040503050406030204" pitchFamily="18" charset="0"/>
                            </a:rPr>
                            <m:t>1</m:t>
                          </m:r>
                        </m:sub>
                      </m:sSub>
                    </m:oMath>
                  </m:oMathPara>
                </a14:m>
                <a:endParaRPr lang="zh-CN" altLang="en-US" dirty="0">
                  <a:solidFill>
                    <a:schemeClr val="tx1"/>
                  </a:solidFill>
                </a:endParaRPr>
              </a:p>
            </p:txBody>
          </p:sp>
        </mc:Choice>
        <mc:Fallback xmlns="">
          <p:sp>
            <p:nvSpPr>
              <p:cNvPr id="68" name="椭圆 67">
                <a:extLst>
                  <a:ext uri="{FF2B5EF4-FFF2-40B4-BE49-F238E27FC236}">
                    <a16:creationId xmlns:a16="http://schemas.microsoft.com/office/drawing/2014/main" id="{A6D09CCF-03AB-4D0F-B215-6F79D5E1CA35}"/>
                  </a:ext>
                </a:extLst>
              </p:cNvPr>
              <p:cNvSpPr>
                <a:spLocks noRot="1" noChangeAspect="1" noMove="1" noResize="1" noEditPoints="1" noAdjustHandles="1" noChangeArrowheads="1" noChangeShapeType="1" noTextEdit="1"/>
              </p:cNvSpPr>
              <p:nvPr/>
            </p:nvSpPr>
            <p:spPr>
              <a:xfrm>
                <a:off x="1313401" y="6246322"/>
                <a:ext cx="516835" cy="506896"/>
              </a:xfrm>
              <a:prstGeom prst="ellipse">
                <a:avLst/>
              </a:prstGeom>
              <a:blipFill>
                <a:blip r:embed="rId3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9" name="椭圆 68">
                <a:extLst>
                  <a:ext uri="{FF2B5EF4-FFF2-40B4-BE49-F238E27FC236}">
                    <a16:creationId xmlns:a16="http://schemas.microsoft.com/office/drawing/2014/main" id="{4B34124B-D645-49F1-8D9C-4BBC93C44AD4}"/>
                  </a:ext>
                </a:extLst>
              </p:cNvPr>
              <p:cNvSpPr/>
              <p:nvPr/>
            </p:nvSpPr>
            <p:spPr>
              <a:xfrm>
                <a:off x="2456400" y="6246322"/>
                <a:ext cx="516835" cy="50689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𝑢</m:t>
                          </m:r>
                        </m:e>
                        <m:sub>
                          <m:r>
                            <a:rPr lang="en-US" altLang="zh-CN" b="0" i="1" smtClean="0">
                              <a:solidFill>
                                <a:schemeClr val="tx1"/>
                              </a:solidFill>
                              <a:latin typeface="Cambria Math" panose="02040503050406030204" pitchFamily="18" charset="0"/>
                            </a:rPr>
                            <m:t>1</m:t>
                          </m:r>
                        </m:sub>
                      </m:sSub>
                    </m:oMath>
                  </m:oMathPara>
                </a14:m>
                <a:endParaRPr lang="zh-CN" altLang="en-US" dirty="0">
                  <a:solidFill>
                    <a:schemeClr val="tx1"/>
                  </a:solidFill>
                </a:endParaRPr>
              </a:p>
            </p:txBody>
          </p:sp>
        </mc:Choice>
        <mc:Fallback xmlns="">
          <p:sp>
            <p:nvSpPr>
              <p:cNvPr id="69" name="椭圆 68">
                <a:extLst>
                  <a:ext uri="{FF2B5EF4-FFF2-40B4-BE49-F238E27FC236}">
                    <a16:creationId xmlns:a16="http://schemas.microsoft.com/office/drawing/2014/main" id="{4B34124B-D645-49F1-8D9C-4BBC93C44AD4}"/>
                  </a:ext>
                </a:extLst>
              </p:cNvPr>
              <p:cNvSpPr>
                <a:spLocks noRot="1" noChangeAspect="1" noMove="1" noResize="1" noEditPoints="1" noAdjustHandles="1" noChangeArrowheads="1" noChangeShapeType="1" noTextEdit="1"/>
              </p:cNvSpPr>
              <p:nvPr/>
            </p:nvSpPr>
            <p:spPr>
              <a:xfrm>
                <a:off x="2456400" y="6246322"/>
                <a:ext cx="516835" cy="506896"/>
              </a:xfrm>
              <a:prstGeom prst="ellipse">
                <a:avLst/>
              </a:prstGeom>
              <a:blipFill>
                <a:blip r:embed="rId37"/>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0" name="椭圆 69">
                <a:extLst>
                  <a:ext uri="{FF2B5EF4-FFF2-40B4-BE49-F238E27FC236}">
                    <a16:creationId xmlns:a16="http://schemas.microsoft.com/office/drawing/2014/main" id="{83A31DB8-EB87-411F-A0E3-6CD69D66B86A}"/>
                  </a:ext>
                </a:extLst>
              </p:cNvPr>
              <p:cNvSpPr/>
              <p:nvPr/>
            </p:nvSpPr>
            <p:spPr>
              <a:xfrm>
                <a:off x="3599399" y="6246322"/>
                <a:ext cx="516835" cy="50689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𝑢</m:t>
                          </m:r>
                        </m:e>
                        <m:sub>
                          <m:r>
                            <a:rPr lang="en-US" altLang="zh-CN" b="0" i="1" smtClean="0">
                              <a:solidFill>
                                <a:schemeClr val="tx1"/>
                              </a:solidFill>
                              <a:latin typeface="Cambria Math" panose="02040503050406030204" pitchFamily="18" charset="0"/>
                            </a:rPr>
                            <m:t>2</m:t>
                          </m:r>
                        </m:sub>
                      </m:sSub>
                    </m:oMath>
                  </m:oMathPara>
                </a14:m>
                <a:endParaRPr lang="zh-CN" altLang="en-US" dirty="0">
                  <a:solidFill>
                    <a:schemeClr val="tx1"/>
                  </a:solidFill>
                </a:endParaRPr>
              </a:p>
            </p:txBody>
          </p:sp>
        </mc:Choice>
        <mc:Fallback xmlns="">
          <p:sp>
            <p:nvSpPr>
              <p:cNvPr id="70" name="椭圆 69">
                <a:extLst>
                  <a:ext uri="{FF2B5EF4-FFF2-40B4-BE49-F238E27FC236}">
                    <a16:creationId xmlns:a16="http://schemas.microsoft.com/office/drawing/2014/main" id="{83A31DB8-EB87-411F-A0E3-6CD69D66B86A}"/>
                  </a:ext>
                </a:extLst>
              </p:cNvPr>
              <p:cNvSpPr>
                <a:spLocks noRot="1" noChangeAspect="1" noMove="1" noResize="1" noEditPoints="1" noAdjustHandles="1" noChangeArrowheads="1" noChangeShapeType="1" noTextEdit="1"/>
              </p:cNvSpPr>
              <p:nvPr/>
            </p:nvSpPr>
            <p:spPr>
              <a:xfrm>
                <a:off x="3599399" y="6246322"/>
                <a:ext cx="516835" cy="506896"/>
              </a:xfrm>
              <a:prstGeom prst="ellipse">
                <a:avLst/>
              </a:prstGeom>
              <a:blipFill>
                <a:blip r:embed="rId38"/>
                <a:stretch>
                  <a:fillRect/>
                </a:stretch>
              </a:blipFill>
            </p:spPr>
            <p:txBody>
              <a:bodyPr/>
              <a:lstStyle/>
              <a:p>
                <a:r>
                  <a:rPr lang="zh-CN" altLang="en-US">
                    <a:noFill/>
                  </a:rPr>
                  <a:t> </a:t>
                </a:r>
              </a:p>
            </p:txBody>
          </p:sp>
        </mc:Fallback>
      </mc:AlternateContent>
      <p:cxnSp>
        <p:nvCxnSpPr>
          <p:cNvPr id="71" name="直接箭头连接符 70">
            <a:extLst>
              <a:ext uri="{FF2B5EF4-FFF2-40B4-BE49-F238E27FC236}">
                <a16:creationId xmlns:a16="http://schemas.microsoft.com/office/drawing/2014/main" id="{DD19C81A-1A4C-48B3-98D4-89793D29A9AD}"/>
              </a:ext>
            </a:extLst>
          </p:cNvPr>
          <p:cNvCxnSpPr>
            <a:cxnSpLocks/>
            <a:stCxn id="69" idx="6"/>
            <a:endCxn id="70" idx="2"/>
          </p:cNvCxnSpPr>
          <p:nvPr/>
        </p:nvCxnSpPr>
        <p:spPr>
          <a:xfrm>
            <a:off x="2973235" y="6499770"/>
            <a:ext cx="626164" cy="0"/>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72" name="椭圆 71">
                <a:extLst>
                  <a:ext uri="{FF2B5EF4-FFF2-40B4-BE49-F238E27FC236}">
                    <a16:creationId xmlns:a16="http://schemas.microsoft.com/office/drawing/2014/main" id="{753E7C60-DBE9-4375-AD0F-4AD35494C019}"/>
                  </a:ext>
                </a:extLst>
              </p:cNvPr>
              <p:cNvSpPr/>
              <p:nvPr/>
            </p:nvSpPr>
            <p:spPr>
              <a:xfrm>
                <a:off x="1313401" y="5396535"/>
                <a:ext cx="516835" cy="506896"/>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𝑠</m:t>
                          </m:r>
                        </m:e>
                        <m:sub>
                          <m:r>
                            <a:rPr lang="en-US" altLang="zh-CN" b="0" i="1" smtClean="0">
                              <a:solidFill>
                                <a:schemeClr val="tx1"/>
                              </a:solidFill>
                              <a:latin typeface="Cambria Math" panose="02040503050406030204" pitchFamily="18" charset="0"/>
                            </a:rPr>
                            <m:t>2</m:t>
                          </m:r>
                        </m:sub>
                      </m:sSub>
                    </m:oMath>
                  </m:oMathPara>
                </a14:m>
                <a:endParaRPr lang="zh-CN" altLang="en-US" dirty="0">
                  <a:solidFill>
                    <a:schemeClr val="tx1"/>
                  </a:solidFill>
                </a:endParaRPr>
              </a:p>
            </p:txBody>
          </p:sp>
        </mc:Choice>
        <mc:Fallback xmlns="">
          <p:sp>
            <p:nvSpPr>
              <p:cNvPr id="72" name="椭圆 71">
                <a:extLst>
                  <a:ext uri="{FF2B5EF4-FFF2-40B4-BE49-F238E27FC236}">
                    <a16:creationId xmlns:a16="http://schemas.microsoft.com/office/drawing/2014/main" id="{753E7C60-DBE9-4375-AD0F-4AD35494C019}"/>
                  </a:ext>
                </a:extLst>
              </p:cNvPr>
              <p:cNvSpPr>
                <a:spLocks noRot="1" noChangeAspect="1" noMove="1" noResize="1" noEditPoints="1" noAdjustHandles="1" noChangeArrowheads="1" noChangeShapeType="1" noTextEdit="1"/>
              </p:cNvSpPr>
              <p:nvPr/>
            </p:nvSpPr>
            <p:spPr>
              <a:xfrm>
                <a:off x="1313401" y="5396535"/>
                <a:ext cx="516835" cy="506896"/>
              </a:xfrm>
              <a:prstGeom prst="ellipse">
                <a:avLst/>
              </a:prstGeom>
              <a:blipFill>
                <a:blip r:embed="rId39"/>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3" name="椭圆 72">
                <a:extLst>
                  <a:ext uri="{FF2B5EF4-FFF2-40B4-BE49-F238E27FC236}">
                    <a16:creationId xmlns:a16="http://schemas.microsoft.com/office/drawing/2014/main" id="{9B62083D-F297-4B3D-8A27-631FD97ABE0B}"/>
                  </a:ext>
                </a:extLst>
              </p:cNvPr>
              <p:cNvSpPr/>
              <p:nvPr/>
            </p:nvSpPr>
            <p:spPr>
              <a:xfrm>
                <a:off x="2456400" y="5396535"/>
                <a:ext cx="516835" cy="50689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𝑢</m:t>
                          </m:r>
                        </m:e>
                        <m:sub>
                          <m:r>
                            <a:rPr lang="en-US" altLang="zh-CN" b="0" i="1" smtClean="0">
                              <a:solidFill>
                                <a:schemeClr val="tx1"/>
                              </a:solidFill>
                              <a:latin typeface="Cambria Math" panose="02040503050406030204" pitchFamily="18" charset="0"/>
                            </a:rPr>
                            <m:t>3</m:t>
                          </m:r>
                        </m:sub>
                      </m:sSub>
                    </m:oMath>
                  </m:oMathPara>
                </a14:m>
                <a:endParaRPr lang="zh-CN" altLang="en-US" dirty="0">
                  <a:solidFill>
                    <a:schemeClr val="tx1"/>
                  </a:solidFill>
                </a:endParaRPr>
              </a:p>
            </p:txBody>
          </p:sp>
        </mc:Choice>
        <mc:Fallback xmlns="">
          <p:sp>
            <p:nvSpPr>
              <p:cNvPr id="73" name="椭圆 72">
                <a:extLst>
                  <a:ext uri="{FF2B5EF4-FFF2-40B4-BE49-F238E27FC236}">
                    <a16:creationId xmlns:a16="http://schemas.microsoft.com/office/drawing/2014/main" id="{9B62083D-F297-4B3D-8A27-631FD97ABE0B}"/>
                  </a:ext>
                </a:extLst>
              </p:cNvPr>
              <p:cNvSpPr>
                <a:spLocks noRot="1" noChangeAspect="1" noMove="1" noResize="1" noEditPoints="1" noAdjustHandles="1" noChangeArrowheads="1" noChangeShapeType="1" noTextEdit="1"/>
              </p:cNvSpPr>
              <p:nvPr/>
            </p:nvSpPr>
            <p:spPr>
              <a:xfrm>
                <a:off x="2456400" y="5396535"/>
                <a:ext cx="516835" cy="506896"/>
              </a:xfrm>
              <a:prstGeom prst="ellipse">
                <a:avLst/>
              </a:prstGeom>
              <a:blipFill>
                <a:blip r:embed="rId40"/>
                <a:stretch>
                  <a:fillRect/>
                </a:stretch>
              </a:blipFill>
            </p:spPr>
            <p:txBody>
              <a:bodyPr/>
              <a:lstStyle/>
              <a:p>
                <a:r>
                  <a:rPr lang="zh-CN" altLang="en-US">
                    <a:noFill/>
                  </a:rPr>
                  <a:t> </a:t>
                </a:r>
              </a:p>
            </p:txBody>
          </p:sp>
        </mc:Fallback>
      </mc:AlternateContent>
      <p:cxnSp>
        <p:nvCxnSpPr>
          <p:cNvPr id="74" name="直接箭头连接符 73">
            <a:extLst>
              <a:ext uri="{FF2B5EF4-FFF2-40B4-BE49-F238E27FC236}">
                <a16:creationId xmlns:a16="http://schemas.microsoft.com/office/drawing/2014/main" id="{B4EA5F6E-C6D0-48E5-83D7-C6CEA3C188F7}"/>
              </a:ext>
            </a:extLst>
          </p:cNvPr>
          <p:cNvCxnSpPr>
            <a:cxnSpLocks/>
            <a:stCxn id="72" idx="6"/>
            <a:endCxn id="73" idx="2"/>
          </p:cNvCxnSpPr>
          <p:nvPr/>
        </p:nvCxnSpPr>
        <p:spPr>
          <a:xfrm>
            <a:off x="1830236" y="5649983"/>
            <a:ext cx="6261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75" name="文本框 74">
                <a:extLst>
                  <a:ext uri="{FF2B5EF4-FFF2-40B4-BE49-F238E27FC236}">
                    <a16:creationId xmlns:a16="http://schemas.microsoft.com/office/drawing/2014/main" id="{07CD5B81-75D0-4C66-8F6A-32759EB5E6C9}"/>
                  </a:ext>
                </a:extLst>
              </p:cNvPr>
              <p:cNvSpPr txBox="1"/>
              <p:nvPr/>
            </p:nvSpPr>
            <p:spPr>
              <a:xfrm>
                <a:off x="1510487" y="4815031"/>
                <a:ext cx="226193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𝑇</m:t>
                      </m:r>
                    </m:oMath>
                  </m:oMathPara>
                </a14:m>
                <a:endParaRPr lang="zh-CN" altLang="en-US" dirty="0"/>
              </a:p>
            </p:txBody>
          </p:sp>
        </mc:Choice>
        <mc:Fallback xmlns="">
          <p:sp>
            <p:nvSpPr>
              <p:cNvPr id="75" name="文本框 74">
                <a:extLst>
                  <a:ext uri="{FF2B5EF4-FFF2-40B4-BE49-F238E27FC236}">
                    <a16:creationId xmlns:a16="http://schemas.microsoft.com/office/drawing/2014/main" id="{07CD5B81-75D0-4C66-8F6A-32759EB5E6C9}"/>
                  </a:ext>
                </a:extLst>
              </p:cNvPr>
              <p:cNvSpPr txBox="1">
                <a:spLocks noRot="1" noChangeAspect="1" noMove="1" noResize="1" noEditPoints="1" noAdjustHandles="1" noChangeArrowheads="1" noChangeShapeType="1" noTextEdit="1"/>
              </p:cNvSpPr>
              <p:nvPr/>
            </p:nvSpPr>
            <p:spPr>
              <a:xfrm>
                <a:off x="1510487" y="4815031"/>
                <a:ext cx="2261936" cy="369332"/>
              </a:xfrm>
              <a:prstGeom prst="rect">
                <a:avLst/>
              </a:prstGeom>
              <a:blipFill>
                <a:blip r:embed="rId41"/>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6" name="文本框 75">
                <a:extLst>
                  <a:ext uri="{FF2B5EF4-FFF2-40B4-BE49-F238E27FC236}">
                    <a16:creationId xmlns:a16="http://schemas.microsoft.com/office/drawing/2014/main" id="{F330A626-8EB8-4FF3-AA04-E5C7AE9AC712}"/>
                  </a:ext>
                </a:extLst>
              </p:cNvPr>
              <p:cNvSpPr txBox="1"/>
              <p:nvPr/>
            </p:nvSpPr>
            <p:spPr>
              <a:xfrm>
                <a:off x="2155349" y="6198010"/>
                <a:ext cx="226193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𝑒</m:t>
                      </m:r>
                    </m:oMath>
                  </m:oMathPara>
                </a14:m>
                <a:endParaRPr lang="zh-CN" altLang="en-US" dirty="0"/>
              </a:p>
            </p:txBody>
          </p:sp>
        </mc:Choice>
        <mc:Fallback xmlns="">
          <p:sp>
            <p:nvSpPr>
              <p:cNvPr id="76" name="文本框 75">
                <a:extLst>
                  <a:ext uri="{FF2B5EF4-FFF2-40B4-BE49-F238E27FC236}">
                    <a16:creationId xmlns:a16="http://schemas.microsoft.com/office/drawing/2014/main" id="{F330A626-8EB8-4FF3-AA04-E5C7AE9AC712}"/>
                  </a:ext>
                </a:extLst>
              </p:cNvPr>
              <p:cNvSpPr txBox="1">
                <a:spLocks noRot="1" noChangeAspect="1" noMove="1" noResize="1" noEditPoints="1" noAdjustHandles="1" noChangeArrowheads="1" noChangeShapeType="1" noTextEdit="1"/>
              </p:cNvSpPr>
              <p:nvPr/>
            </p:nvSpPr>
            <p:spPr>
              <a:xfrm>
                <a:off x="2155349" y="6198010"/>
                <a:ext cx="2261936" cy="369332"/>
              </a:xfrm>
              <a:prstGeom prst="rect">
                <a:avLst/>
              </a:prstGeom>
              <a:blipFill>
                <a:blip r:embed="rId42"/>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7" name="椭圆 76">
                <a:extLst>
                  <a:ext uri="{FF2B5EF4-FFF2-40B4-BE49-F238E27FC236}">
                    <a16:creationId xmlns:a16="http://schemas.microsoft.com/office/drawing/2014/main" id="{BE58C99B-37C6-4F63-88B1-8A9ECB49CD88}"/>
                  </a:ext>
                </a:extLst>
              </p:cNvPr>
              <p:cNvSpPr/>
              <p:nvPr/>
            </p:nvSpPr>
            <p:spPr>
              <a:xfrm>
                <a:off x="9969598" y="3219703"/>
                <a:ext cx="516835" cy="506896"/>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CN" b="0" i="1" smtClean="0">
                          <a:solidFill>
                            <a:schemeClr val="tx1"/>
                          </a:solidFill>
                          <a:latin typeface="Cambria Math" panose="02040503050406030204" pitchFamily="18" charset="0"/>
                        </a:rPr>
                        <m:t>𝑣</m:t>
                      </m:r>
                    </m:oMath>
                  </m:oMathPara>
                </a14:m>
                <a:endParaRPr lang="zh-CN" altLang="en-US" dirty="0">
                  <a:solidFill>
                    <a:schemeClr val="tx1"/>
                  </a:solidFill>
                </a:endParaRPr>
              </a:p>
            </p:txBody>
          </p:sp>
        </mc:Choice>
        <mc:Fallback xmlns="">
          <p:sp>
            <p:nvSpPr>
              <p:cNvPr id="77" name="椭圆 76">
                <a:extLst>
                  <a:ext uri="{FF2B5EF4-FFF2-40B4-BE49-F238E27FC236}">
                    <a16:creationId xmlns:a16="http://schemas.microsoft.com/office/drawing/2014/main" id="{BE58C99B-37C6-4F63-88B1-8A9ECB49CD88}"/>
                  </a:ext>
                </a:extLst>
              </p:cNvPr>
              <p:cNvSpPr>
                <a:spLocks noRot="1" noChangeAspect="1" noMove="1" noResize="1" noEditPoints="1" noAdjustHandles="1" noChangeArrowheads="1" noChangeShapeType="1" noTextEdit="1"/>
              </p:cNvSpPr>
              <p:nvPr/>
            </p:nvSpPr>
            <p:spPr>
              <a:xfrm>
                <a:off x="9969598" y="3219703"/>
                <a:ext cx="516835" cy="506896"/>
              </a:xfrm>
              <a:prstGeom prst="ellipse">
                <a:avLst/>
              </a:prstGeom>
              <a:blipFill>
                <a:blip r:embed="rId4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8" name="椭圆 77">
                <a:extLst>
                  <a:ext uri="{FF2B5EF4-FFF2-40B4-BE49-F238E27FC236}">
                    <a16:creationId xmlns:a16="http://schemas.microsoft.com/office/drawing/2014/main" id="{9F24C3FE-9E01-4911-9ADA-DDD307113D1D}"/>
                  </a:ext>
                </a:extLst>
              </p:cNvPr>
              <p:cNvSpPr/>
              <p:nvPr/>
            </p:nvSpPr>
            <p:spPr>
              <a:xfrm>
                <a:off x="7694132" y="4054687"/>
                <a:ext cx="516835" cy="506896"/>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𝑠</m:t>
                          </m:r>
                        </m:e>
                        <m:sub>
                          <m:r>
                            <a:rPr lang="en-US" altLang="zh-CN" b="0" i="1" smtClean="0">
                              <a:solidFill>
                                <a:schemeClr val="tx1"/>
                              </a:solidFill>
                              <a:latin typeface="Cambria Math" panose="02040503050406030204" pitchFamily="18" charset="0"/>
                            </a:rPr>
                            <m:t>1</m:t>
                          </m:r>
                        </m:sub>
                      </m:sSub>
                    </m:oMath>
                  </m:oMathPara>
                </a14:m>
                <a:endParaRPr lang="zh-CN" altLang="en-US" dirty="0">
                  <a:solidFill>
                    <a:schemeClr val="tx1"/>
                  </a:solidFill>
                </a:endParaRPr>
              </a:p>
            </p:txBody>
          </p:sp>
        </mc:Choice>
        <mc:Fallback xmlns="">
          <p:sp>
            <p:nvSpPr>
              <p:cNvPr id="78" name="椭圆 77">
                <a:extLst>
                  <a:ext uri="{FF2B5EF4-FFF2-40B4-BE49-F238E27FC236}">
                    <a16:creationId xmlns:a16="http://schemas.microsoft.com/office/drawing/2014/main" id="{9F24C3FE-9E01-4911-9ADA-DDD307113D1D}"/>
                  </a:ext>
                </a:extLst>
              </p:cNvPr>
              <p:cNvSpPr>
                <a:spLocks noRot="1" noChangeAspect="1" noMove="1" noResize="1" noEditPoints="1" noAdjustHandles="1" noChangeArrowheads="1" noChangeShapeType="1" noTextEdit="1"/>
              </p:cNvSpPr>
              <p:nvPr/>
            </p:nvSpPr>
            <p:spPr>
              <a:xfrm>
                <a:off x="7694132" y="4054687"/>
                <a:ext cx="516835" cy="506896"/>
              </a:xfrm>
              <a:prstGeom prst="ellipse">
                <a:avLst/>
              </a:prstGeom>
              <a:blipFill>
                <a:blip r:embed="rId44"/>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9" name="椭圆 78">
                <a:extLst>
                  <a:ext uri="{FF2B5EF4-FFF2-40B4-BE49-F238E27FC236}">
                    <a16:creationId xmlns:a16="http://schemas.microsoft.com/office/drawing/2014/main" id="{C7429284-1B90-4018-8E3A-1B43ED5613FE}"/>
                  </a:ext>
                </a:extLst>
              </p:cNvPr>
              <p:cNvSpPr/>
              <p:nvPr/>
            </p:nvSpPr>
            <p:spPr>
              <a:xfrm>
                <a:off x="8837131" y="4054687"/>
                <a:ext cx="516835" cy="50689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𝑢</m:t>
                          </m:r>
                        </m:e>
                        <m:sub>
                          <m:r>
                            <a:rPr lang="en-US" altLang="zh-CN" b="0" i="1" smtClean="0">
                              <a:solidFill>
                                <a:schemeClr val="tx1"/>
                              </a:solidFill>
                              <a:latin typeface="Cambria Math" panose="02040503050406030204" pitchFamily="18" charset="0"/>
                            </a:rPr>
                            <m:t>1</m:t>
                          </m:r>
                        </m:sub>
                      </m:sSub>
                    </m:oMath>
                  </m:oMathPara>
                </a14:m>
                <a:endParaRPr lang="zh-CN" altLang="en-US" dirty="0">
                  <a:solidFill>
                    <a:schemeClr val="tx1"/>
                  </a:solidFill>
                </a:endParaRPr>
              </a:p>
            </p:txBody>
          </p:sp>
        </mc:Choice>
        <mc:Fallback xmlns="">
          <p:sp>
            <p:nvSpPr>
              <p:cNvPr id="79" name="椭圆 78">
                <a:extLst>
                  <a:ext uri="{FF2B5EF4-FFF2-40B4-BE49-F238E27FC236}">
                    <a16:creationId xmlns:a16="http://schemas.microsoft.com/office/drawing/2014/main" id="{C7429284-1B90-4018-8E3A-1B43ED5613FE}"/>
                  </a:ext>
                </a:extLst>
              </p:cNvPr>
              <p:cNvSpPr>
                <a:spLocks noRot="1" noChangeAspect="1" noMove="1" noResize="1" noEditPoints="1" noAdjustHandles="1" noChangeArrowheads="1" noChangeShapeType="1" noTextEdit="1"/>
              </p:cNvSpPr>
              <p:nvPr/>
            </p:nvSpPr>
            <p:spPr>
              <a:xfrm>
                <a:off x="8837131" y="4054687"/>
                <a:ext cx="516835" cy="506896"/>
              </a:xfrm>
              <a:prstGeom prst="ellipse">
                <a:avLst/>
              </a:prstGeom>
              <a:blipFill>
                <a:blip r:embed="rId4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0" name="椭圆 79">
                <a:extLst>
                  <a:ext uri="{FF2B5EF4-FFF2-40B4-BE49-F238E27FC236}">
                    <a16:creationId xmlns:a16="http://schemas.microsoft.com/office/drawing/2014/main" id="{EC796344-5A01-4578-8330-2A08870116C5}"/>
                  </a:ext>
                </a:extLst>
              </p:cNvPr>
              <p:cNvSpPr/>
              <p:nvPr/>
            </p:nvSpPr>
            <p:spPr>
              <a:xfrm>
                <a:off x="9980130" y="4054687"/>
                <a:ext cx="516835" cy="50689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𝑢</m:t>
                          </m:r>
                        </m:e>
                        <m:sub>
                          <m:r>
                            <a:rPr lang="en-US" altLang="zh-CN" b="0" i="1" smtClean="0">
                              <a:solidFill>
                                <a:schemeClr val="tx1"/>
                              </a:solidFill>
                              <a:latin typeface="Cambria Math" panose="02040503050406030204" pitchFamily="18" charset="0"/>
                            </a:rPr>
                            <m:t>2</m:t>
                          </m:r>
                        </m:sub>
                      </m:sSub>
                    </m:oMath>
                  </m:oMathPara>
                </a14:m>
                <a:endParaRPr lang="zh-CN" altLang="en-US" dirty="0">
                  <a:solidFill>
                    <a:schemeClr val="tx1"/>
                  </a:solidFill>
                </a:endParaRPr>
              </a:p>
            </p:txBody>
          </p:sp>
        </mc:Choice>
        <mc:Fallback xmlns="">
          <p:sp>
            <p:nvSpPr>
              <p:cNvPr id="80" name="椭圆 79">
                <a:extLst>
                  <a:ext uri="{FF2B5EF4-FFF2-40B4-BE49-F238E27FC236}">
                    <a16:creationId xmlns:a16="http://schemas.microsoft.com/office/drawing/2014/main" id="{EC796344-5A01-4578-8330-2A08870116C5}"/>
                  </a:ext>
                </a:extLst>
              </p:cNvPr>
              <p:cNvSpPr>
                <a:spLocks noRot="1" noChangeAspect="1" noMove="1" noResize="1" noEditPoints="1" noAdjustHandles="1" noChangeArrowheads="1" noChangeShapeType="1" noTextEdit="1"/>
              </p:cNvSpPr>
              <p:nvPr/>
            </p:nvSpPr>
            <p:spPr>
              <a:xfrm>
                <a:off x="9980130" y="4054687"/>
                <a:ext cx="516835" cy="506896"/>
              </a:xfrm>
              <a:prstGeom prst="ellipse">
                <a:avLst/>
              </a:prstGeom>
              <a:blipFill>
                <a:blip r:embed="rId46"/>
                <a:stretch>
                  <a:fillRect/>
                </a:stretch>
              </a:blipFill>
            </p:spPr>
            <p:txBody>
              <a:bodyPr/>
              <a:lstStyle/>
              <a:p>
                <a:r>
                  <a:rPr lang="zh-CN" altLang="en-US">
                    <a:noFill/>
                  </a:rPr>
                  <a:t> </a:t>
                </a:r>
              </a:p>
            </p:txBody>
          </p:sp>
        </mc:Fallback>
      </mc:AlternateContent>
      <p:cxnSp>
        <p:nvCxnSpPr>
          <p:cNvPr id="81" name="直接箭头连接符 80">
            <a:extLst>
              <a:ext uri="{FF2B5EF4-FFF2-40B4-BE49-F238E27FC236}">
                <a16:creationId xmlns:a16="http://schemas.microsoft.com/office/drawing/2014/main" id="{E28E9225-F0B4-43E8-9808-F80F46A03980}"/>
              </a:ext>
            </a:extLst>
          </p:cNvPr>
          <p:cNvCxnSpPr>
            <a:cxnSpLocks/>
            <a:stCxn id="78" idx="6"/>
            <a:endCxn id="79" idx="2"/>
          </p:cNvCxnSpPr>
          <p:nvPr/>
        </p:nvCxnSpPr>
        <p:spPr>
          <a:xfrm>
            <a:off x="8210967" y="4308135"/>
            <a:ext cx="6261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2" name="直接箭头连接符 81">
            <a:extLst>
              <a:ext uri="{FF2B5EF4-FFF2-40B4-BE49-F238E27FC236}">
                <a16:creationId xmlns:a16="http://schemas.microsoft.com/office/drawing/2014/main" id="{9A320277-C073-43A3-B481-4B578B42E64C}"/>
              </a:ext>
            </a:extLst>
          </p:cNvPr>
          <p:cNvCxnSpPr>
            <a:cxnSpLocks/>
            <a:stCxn id="79" idx="6"/>
            <a:endCxn id="80" idx="2"/>
          </p:cNvCxnSpPr>
          <p:nvPr/>
        </p:nvCxnSpPr>
        <p:spPr>
          <a:xfrm>
            <a:off x="9353966" y="4308135"/>
            <a:ext cx="6261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83" name="椭圆 82">
                <a:extLst>
                  <a:ext uri="{FF2B5EF4-FFF2-40B4-BE49-F238E27FC236}">
                    <a16:creationId xmlns:a16="http://schemas.microsoft.com/office/drawing/2014/main" id="{702AFEFE-EB45-4B73-8737-DEF4EFDCE233}"/>
                  </a:ext>
                </a:extLst>
              </p:cNvPr>
              <p:cNvSpPr/>
              <p:nvPr/>
            </p:nvSpPr>
            <p:spPr>
              <a:xfrm>
                <a:off x="7694132" y="3204900"/>
                <a:ext cx="516835" cy="506896"/>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𝑠</m:t>
                          </m:r>
                        </m:e>
                        <m:sub>
                          <m:r>
                            <a:rPr lang="en-US" altLang="zh-CN" b="0" i="1" smtClean="0">
                              <a:solidFill>
                                <a:schemeClr val="tx1"/>
                              </a:solidFill>
                              <a:latin typeface="Cambria Math" panose="02040503050406030204" pitchFamily="18" charset="0"/>
                            </a:rPr>
                            <m:t>2</m:t>
                          </m:r>
                        </m:sub>
                      </m:sSub>
                    </m:oMath>
                  </m:oMathPara>
                </a14:m>
                <a:endParaRPr lang="zh-CN" altLang="en-US" dirty="0">
                  <a:solidFill>
                    <a:schemeClr val="tx1"/>
                  </a:solidFill>
                </a:endParaRPr>
              </a:p>
            </p:txBody>
          </p:sp>
        </mc:Choice>
        <mc:Fallback xmlns="">
          <p:sp>
            <p:nvSpPr>
              <p:cNvPr id="83" name="椭圆 82">
                <a:extLst>
                  <a:ext uri="{FF2B5EF4-FFF2-40B4-BE49-F238E27FC236}">
                    <a16:creationId xmlns:a16="http://schemas.microsoft.com/office/drawing/2014/main" id="{702AFEFE-EB45-4B73-8737-DEF4EFDCE233}"/>
                  </a:ext>
                </a:extLst>
              </p:cNvPr>
              <p:cNvSpPr>
                <a:spLocks noRot="1" noChangeAspect="1" noMove="1" noResize="1" noEditPoints="1" noAdjustHandles="1" noChangeArrowheads="1" noChangeShapeType="1" noTextEdit="1"/>
              </p:cNvSpPr>
              <p:nvPr/>
            </p:nvSpPr>
            <p:spPr>
              <a:xfrm>
                <a:off x="7694132" y="3204900"/>
                <a:ext cx="516835" cy="506896"/>
              </a:xfrm>
              <a:prstGeom prst="ellipse">
                <a:avLst/>
              </a:prstGeom>
              <a:blipFill>
                <a:blip r:embed="rId47"/>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4" name="椭圆 83">
                <a:extLst>
                  <a:ext uri="{FF2B5EF4-FFF2-40B4-BE49-F238E27FC236}">
                    <a16:creationId xmlns:a16="http://schemas.microsoft.com/office/drawing/2014/main" id="{2FACA923-0789-4C2C-BC16-7CC32633860E}"/>
                  </a:ext>
                </a:extLst>
              </p:cNvPr>
              <p:cNvSpPr/>
              <p:nvPr/>
            </p:nvSpPr>
            <p:spPr>
              <a:xfrm>
                <a:off x="8837131" y="3204900"/>
                <a:ext cx="516835" cy="50689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𝑢</m:t>
                          </m:r>
                        </m:e>
                        <m:sub>
                          <m:r>
                            <a:rPr lang="en-US" altLang="zh-CN" b="0" i="1" smtClean="0">
                              <a:solidFill>
                                <a:schemeClr val="tx1"/>
                              </a:solidFill>
                              <a:latin typeface="Cambria Math" panose="02040503050406030204" pitchFamily="18" charset="0"/>
                            </a:rPr>
                            <m:t>3</m:t>
                          </m:r>
                        </m:sub>
                      </m:sSub>
                    </m:oMath>
                  </m:oMathPara>
                </a14:m>
                <a:endParaRPr lang="zh-CN" altLang="en-US" dirty="0">
                  <a:solidFill>
                    <a:schemeClr val="tx1"/>
                  </a:solidFill>
                </a:endParaRPr>
              </a:p>
            </p:txBody>
          </p:sp>
        </mc:Choice>
        <mc:Fallback xmlns="">
          <p:sp>
            <p:nvSpPr>
              <p:cNvPr id="84" name="椭圆 83">
                <a:extLst>
                  <a:ext uri="{FF2B5EF4-FFF2-40B4-BE49-F238E27FC236}">
                    <a16:creationId xmlns:a16="http://schemas.microsoft.com/office/drawing/2014/main" id="{2FACA923-0789-4C2C-BC16-7CC32633860E}"/>
                  </a:ext>
                </a:extLst>
              </p:cNvPr>
              <p:cNvSpPr>
                <a:spLocks noRot="1" noChangeAspect="1" noMove="1" noResize="1" noEditPoints="1" noAdjustHandles="1" noChangeArrowheads="1" noChangeShapeType="1" noTextEdit="1"/>
              </p:cNvSpPr>
              <p:nvPr/>
            </p:nvSpPr>
            <p:spPr>
              <a:xfrm>
                <a:off x="8837131" y="3204900"/>
                <a:ext cx="516835" cy="506896"/>
              </a:xfrm>
              <a:prstGeom prst="ellipse">
                <a:avLst/>
              </a:prstGeom>
              <a:blipFill>
                <a:blip r:embed="rId48"/>
                <a:stretch>
                  <a:fillRect/>
                </a:stretch>
              </a:blipFill>
            </p:spPr>
            <p:txBody>
              <a:bodyPr/>
              <a:lstStyle/>
              <a:p>
                <a:r>
                  <a:rPr lang="zh-CN" altLang="en-US">
                    <a:noFill/>
                  </a:rPr>
                  <a:t> </a:t>
                </a:r>
              </a:p>
            </p:txBody>
          </p:sp>
        </mc:Fallback>
      </mc:AlternateContent>
      <p:cxnSp>
        <p:nvCxnSpPr>
          <p:cNvPr id="85" name="直接箭头连接符 84">
            <a:extLst>
              <a:ext uri="{FF2B5EF4-FFF2-40B4-BE49-F238E27FC236}">
                <a16:creationId xmlns:a16="http://schemas.microsoft.com/office/drawing/2014/main" id="{68931F20-ACBF-4B4C-AB12-9808797989F0}"/>
              </a:ext>
            </a:extLst>
          </p:cNvPr>
          <p:cNvCxnSpPr>
            <a:cxnSpLocks/>
            <a:stCxn id="83" idx="6"/>
            <a:endCxn id="84" idx="2"/>
          </p:cNvCxnSpPr>
          <p:nvPr/>
        </p:nvCxnSpPr>
        <p:spPr>
          <a:xfrm>
            <a:off x="8210967" y="3458348"/>
            <a:ext cx="6261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6" name="直接箭头连接符 85">
            <a:extLst>
              <a:ext uri="{FF2B5EF4-FFF2-40B4-BE49-F238E27FC236}">
                <a16:creationId xmlns:a16="http://schemas.microsoft.com/office/drawing/2014/main" id="{7F6C0D1D-A4F3-416F-8A54-14341DF69256}"/>
              </a:ext>
            </a:extLst>
          </p:cNvPr>
          <p:cNvCxnSpPr>
            <a:cxnSpLocks/>
            <a:stCxn id="84" idx="6"/>
            <a:endCxn id="77" idx="2"/>
          </p:cNvCxnSpPr>
          <p:nvPr/>
        </p:nvCxnSpPr>
        <p:spPr>
          <a:xfrm>
            <a:off x="9353966" y="3458348"/>
            <a:ext cx="615632" cy="14803"/>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87" name="文本框 86">
                <a:extLst>
                  <a:ext uri="{FF2B5EF4-FFF2-40B4-BE49-F238E27FC236}">
                    <a16:creationId xmlns:a16="http://schemas.microsoft.com/office/drawing/2014/main" id="{6F0A41CD-50DD-4050-937C-242AE4BB1687}"/>
                  </a:ext>
                </a:extLst>
              </p:cNvPr>
              <p:cNvSpPr txBox="1"/>
              <p:nvPr/>
            </p:nvSpPr>
            <p:spPr>
              <a:xfrm>
                <a:off x="7891218" y="2623396"/>
                <a:ext cx="226193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𝑆</m:t>
                      </m:r>
                    </m:oMath>
                  </m:oMathPara>
                </a14:m>
                <a:endParaRPr lang="zh-CN" altLang="en-US" dirty="0"/>
              </a:p>
            </p:txBody>
          </p:sp>
        </mc:Choice>
        <mc:Fallback xmlns="">
          <p:sp>
            <p:nvSpPr>
              <p:cNvPr id="87" name="文本框 86">
                <a:extLst>
                  <a:ext uri="{FF2B5EF4-FFF2-40B4-BE49-F238E27FC236}">
                    <a16:creationId xmlns:a16="http://schemas.microsoft.com/office/drawing/2014/main" id="{6F0A41CD-50DD-4050-937C-242AE4BB1687}"/>
                  </a:ext>
                </a:extLst>
              </p:cNvPr>
              <p:cNvSpPr txBox="1">
                <a:spLocks noRot="1" noChangeAspect="1" noMove="1" noResize="1" noEditPoints="1" noAdjustHandles="1" noChangeArrowheads="1" noChangeShapeType="1" noTextEdit="1"/>
              </p:cNvSpPr>
              <p:nvPr/>
            </p:nvSpPr>
            <p:spPr>
              <a:xfrm>
                <a:off x="7891218" y="2623396"/>
                <a:ext cx="2261936" cy="369332"/>
              </a:xfrm>
              <a:prstGeom prst="rect">
                <a:avLst/>
              </a:prstGeom>
              <a:blipFill>
                <a:blip r:embed="rId49"/>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8" name="文本框 87">
                <a:extLst>
                  <a:ext uri="{FF2B5EF4-FFF2-40B4-BE49-F238E27FC236}">
                    <a16:creationId xmlns:a16="http://schemas.microsoft.com/office/drawing/2014/main" id="{BA0D19CA-663A-46C6-9AD7-68157E303419}"/>
                  </a:ext>
                </a:extLst>
              </p:cNvPr>
              <p:cNvSpPr txBox="1"/>
              <p:nvPr/>
            </p:nvSpPr>
            <p:spPr>
              <a:xfrm>
                <a:off x="8524049" y="3169476"/>
                <a:ext cx="226193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𝑒</m:t>
                      </m:r>
                    </m:oMath>
                  </m:oMathPara>
                </a14:m>
                <a:endParaRPr lang="zh-CN" altLang="en-US" dirty="0"/>
              </a:p>
            </p:txBody>
          </p:sp>
        </mc:Choice>
        <mc:Fallback xmlns="">
          <p:sp>
            <p:nvSpPr>
              <p:cNvPr id="88" name="文本框 87">
                <a:extLst>
                  <a:ext uri="{FF2B5EF4-FFF2-40B4-BE49-F238E27FC236}">
                    <a16:creationId xmlns:a16="http://schemas.microsoft.com/office/drawing/2014/main" id="{BA0D19CA-663A-46C6-9AD7-68157E303419}"/>
                  </a:ext>
                </a:extLst>
              </p:cNvPr>
              <p:cNvSpPr txBox="1">
                <a:spLocks noRot="1" noChangeAspect="1" noMove="1" noResize="1" noEditPoints="1" noAdjustHandles="1" noChangeArrowheads="1" noChangeShapeType="1" noTextEdit="1"/>
              </p:cNvSpPr>
              <p:nvPr/>
            </p:nvSpPr>
            <p:spPr>
              <a:xfrm>
                <a:off x="8524049" y="3169476"/>
                <a:ext cx="2261936" cy="369332"/>
              </a:xfrm>
              <a:prstGeom prst="rect">
                <a:avLst/>
              </a:prstGeom>
              <a:blipFill>
                <a:blip r:embed="rId50"/>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9" name="文本框 88">
                <a:extLst>
                  <a:ext uri="{FF2B5EF4-FFF2-40B4-BE49-F238E27FC236}">
                    <a16:creationId xmlns:a16="http://schemas.microsoft.com/office/drawing/2014/main" id="{3E1E8E6D-4FE9-4E28-9603-3E633B7621C1}"/>
                  </a:ext>
                </a:extLst>
              </p:cNvPr>
              <p:cNvSpPr txBox="1"/>
              <p:nvPr/>
            </p:nvSpPr>
            <p:spPr>
              <a:xfrm>
                <a:off x="7891218" y="4815031"/>
                <a:ext cx="226193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𝑇</m:t>
                      </m:r>
                    </m:oMath>
                  </m:oMathPara>
                </a14:m>
                <a:endParaRPr lang="zh-CN" altLang="en-US" dirty="0"/>
              </a:p>
            </p:txBody>
          </p:sp>
        </mc:Choice>
        <mc:Fallback xmlns="">
          <p:sp>
            <p:nvSpPr>
              <p:cNvPr id="89" name="文本框 88">
                <a:extLst>
                  <a:ext uri="{FF2B5EF4-FFF2-40B4-BE49-F238E27FC236}">
                    <a16:creationId xmlns:a16="http://schemas.microsoft.com/office/drawing/2014/main" id="{3E1E8E6D-4FE9-4E28-9603-3E633B7621C1}"/>
                  </a:ext>
                </a:extLst>
              </p:cNvPr>
              <p:cNvSpPr txBox="1">
                <a:spLocks noRot="1" noChangeAspect="1" noMove="1" noResize="1" noEditPoints="1" noAdjustHandles="1" noChangeArrowheads="1" noChangeShapeType="1" noTextEdit="1"/>
              </p:cNvSpPr>
              <p:nvPr/>
            </p:nvSpPr>
            <p:spPr>
              <a:xfrm>
                <a:off x="7891218" y="4815031"/>
                <a:ext cx="2261936" cy="369332"/>
              </a:xfrm>
              <a:prstGeom prst="rect">
                <a:avLst/>
              </a:prstGeom>
              <a:blipFill>
                <a:blip r:embed="rId51"/>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90" name="椭圆 89">
                <a:extLst>
                  <a:ext uri="{FF2B5EF4-FFF2-40B4-BE49-F238E27FC236}">
                    <a16:creationId xmlns:a16="http://schemas.microsoft.com/office/drawing/2014/main" id="{4059DC20-769C-411D-A4C9-98D8D434BE1C}"/>
                  </a:ext>
                </a:extLst>
              </p:cNvPr>
              <p:cNvSpPr/>
              <p:nvPr/>
            </p:nvSpPr>
            <p:spPr>
              <a:xfrm>
                <a:off x="9969598" y="5410301"/>
                <a:ext cx="516835" cy="506896"/>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CN" b="0" i="1" smtClean="0">
                          <a:solidFill>
                            <a:schemeClr val="tx1"/>
                          </a:solidFill>
                          <a:latin typeface="Cambria Math" panose="02040503050406030204" pitchFamily="18" charset="0"/>
                        </a:rPr>
                        <m:t>𝑣</m:t>
                      </m:r>
                    </m:oMath>
                  </m:oMathPara>
                </a14:m>
                <a:endParaRPr lang="zh-CN" altLang="en-US" dirty="0">
                  <a:solidFill>
                    <a:schemeClr val="tx1"/>
                  </a:solidFill>
                </a:endParaRPr>
              </a:p>
            </p:txBody>
          </p:sp>
        </mc:Choice>
        <mc:Fallback xmlns="">
          <p:sp>
            <p:nvSpPr>
              <p:cNvPr id="90" name="椭圆 89">
                <a:extLst>
                  <a:ext uri="{FF2B5EF4-FFF2-40B4-BE49-F238E27FC236}">
                    <a16:creationId xmlns:a16="http://schemas.microsoft.com/office/drawing/2014/main" id="{4059DC20-769C-411D-A4C9-98D8D434BE1C}"/>
                  </a:ext>
                </a:extLst>
              </p:cNvPr>
              <p:cNvSpPr>
                <a:spLocks noRot="1" noChangeAspect="1" noMove="1" noResize="1" noEditPoints="1" noAdjustHandles="1" noChangeArrowheads="1" noChangeShapeType="1" noTextEdit="1"/>
              </p:cNvSpPr>
              <p:nvPr/>
            </p:nvSpPr>
            <p:spPr>
              <a:xfrm>
                <a:off x="9969598" y="5410301"/>
                <a:ext cx="516835" cy="506896"/>
              </a:xfrm>
              <a:prstGeom prst="ellipse">
                <a:avLst/>
              </a:prstGeom>
              <a:blipFill>
                <a:blip r:embed="rId52"/>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91" name="椭圆 90">
                <a:extLst>
                  <a:ext uri="{FF2B5EF4-FFF2-40B4-BE49-F238E27FC236}">
                    <a16:creationId xmlns:a16="http://schemas.microsoft.com/office/drawing/2014/main" id="{F0637ADA-F8B2-4CBF-A291-2257AB50D7E7}"/>
                  </a:ext>
                </a:extLst>
              </p:cNvPr>
              <p:cNvSpPr/>
              <p:nvPr/>
            </p:nvSpPr>
            <p:spPr>
              <a:xfrm>
                <a:off x="7694132" y="6245285"/>
                <a:ext cx="516835" cy="506896"/>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𝑠</m:t>
                          </m:r>
                        </m:e>
                        <m:sub>
                          <m:r>
                            <a:rPr lang="en-US" altLang="zh-CN" b="0" i="1" smtClean="0">
                              <a:solidFill>
                                <a:schemeClr val="tx1"/>
                              </a:solidFill>
                              <a:latin typeface="Cambria Math" panose="02040503050406030204" pitchFamily="18" charset="0"/>
                            </a:rPr>
                            <m:t>1</m:t>
                          </m:r>
                        </m:sub>
                      </m:sSub>
                    </m:oMath>
                  </m:oMathPara>
                </a14:m>
                <a:endParaRPr lang="zh-CN" altLang="en-US" dirty="0">
                  <a:solidFill>
                    <a:schemeClr val="tx1"/>
                  </a:solidFill>
                </a:endParaRPr>
              </a:p>
            </p:txBody>
          </p:sp>
        </mc:Choice>
        <mc:Fallback xmlns="">
          <p:sp>
            <p:nvSpPr>
              <p:cNvPr id="91" name="椭圆 90">
                <a:extLst>
                  <a:ext uri="{FF2B5EF4-FFF2-40B4-BE49-F238E27FC236}">
                    <a16:creationId xmlns:a16="http://schemas.microsoft.com/office/drawing/2014/main" id="{F0637ADA-F8B2-4CBF-A291-2257AB50D7E7}"/>
                  </a:ext>
                </a:extLst>
              </p:cNvPr>
              <p:cNvSpPr>
                <a:spLocks noRot="1" noChangeAspect="1" noMove="1" noResize="1" noEditPoints="1" noAdjustHandles="1" noChangeArrowheads="1" noChangeShapeType="1" noTextEdit="1"/>
              </p:cNvSpPr>
              <p:nvPr/>
            </p:nvSpPr>
            <p:spPr>
              <a:xfrm>
                <a:off x="7694132" y="6245285"/>
                <a:ext cx="516835" cy="506896"/>
              </a:xfrm>
              <a:prstGeom prst="ellipse">
                <a:avLst/>
              </a:prstGeom>
              <a:blipFill>
                <a:blip r:embed="rId5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92" name="椭圆 91">
                <a:extLst>
                  <a:ext uri="{FF2B5EF4-FFF2-40B4-BE49-F238E27FC236}">
                    <a16:creationId xmlns:a16="http://schemas.microsoft.com/office/drawing/2014/main" id="{6A2F9AD3-2C41-493B-8052-2FF3EEB33AED}"/>
                  </a:ext>
                </a:extLst>
              </p:cNvPr>
              <p:cNvSpPr/>
              <p:nvPr/>
            </p:nvSpPr>
            <p:spPr>
              <a:xfrm>
                <a:off x="8837131" y="6245285"/>
                <a:ext cx="516835" cy="50689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𝑢</m:t>
                          </m:r>
                        </m:e>
                        <m:sub>
                          <m:r>
                            <a:rPr lang="en-US" altLang="zh-CN" b="0" i="1" smtClean="0">
                              <a:solidFill>
                                <a:schemeClr val="tx1"/>
                              </a:solidFill>
                              <a:latin typeface="Cambria Math" panose="02040503050406030204" pitchFamily="18" charset="0"/>
                            </a:rPr>
                            <m:t>1</m:t>
                          </m:r>
                        </m:sub>
                      </m:sSub>
                    </m:oMath>
                  </m:oMathPara>
                </a14:m>
                <a:endParaRPr lang="zh-CN" altLang="en-US" dirty="0">
                  <a:solidFill>
                    <a:schemeClr val="tx1"/>
                  </a:solidFill>
                </a:endParaRPr>
              </a:p>
            </p:txBody>
          </p:sp>
        </mc:Choice>
        <mc:Fallback xmlns="">
          <p:sp>
            <p:nvSpPr>
              <p:cNvPr id="92" name="椭圆 91">
                <a:extLst>
                  <a:ext uri="{FF2B5EF4-FFF2-40B4-BE49-F238E27FC236}">
                    <a16:creationId xmlns:a16="http://schemas.microsoft.com/office/drawing/2014/main" id="{6A2F9AD3-2C41-493B-8052-2FF3EEB33AED}"/>
                  </a:ext>
                </a:extLst>
              </p:cNvPr>
              <p:cNvSpPr>
                <a:spLocks noRot="1" noChangeAspect="1" noMove="1" noResize="1" noEditPoints="1" noAdjustHandles="1" noChangeArrowheads="1" noChangeShapeType="1" noTextEdit="1"/>
              </p:cNvSpPr>
              <p:nvPr/>
            </p:nvSpPr>
            <p:spPr>
              <a:xfrm>
                <a:off x="8837131" y="6245285"/>
                <a:ext cx="516835" cy="506896"/>
              </a:xfrm>
              <a:prstGeom prst="ellipse">
                <a:avLst/>
              </a:prstGeom>
              <a:blipFill>
                <a:blip r:embed="rId54"/>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93" name="椭圆 92">
                <a:extLst>
                  <a:ext uri="{FF2B5EF4-FFF2-40B4-BE49-F238E27FC236}">
                    <a16:creationId xmlns:a16="http://schemas.microsoft.com/office/drawing/2014/main" id="{7CEF2A31-4CC7-429A-8944-81362A75C1C9}"/>
                  </a:ext>
                </a:extLst>
              </p:cNvPr>
              <p:cNvSpPr/>
              <p:nvPr/>
            </p:nvSpPr>
            <p:spPr>
              <a:xfrm>
                <a:off x="9980130" y="6245285"/>
                <a:ext cx="516835" cy="50689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𝑢</m:t>
                          </m:r>
                        </m:e>
                        <m:sub>
                          <m:r>
                            <a:rPr lang="en-US" altLang="zh-CN" b="0" i="1" smtClean="0">
                              <a:solidFill>
                                <a:schemeClr val="tx1"/>
                              </a:solidFill>
                              <a:latin typeface="Cambria Math" panose="02040503050406030204" pitchFamily="18" charset="0"/>
                            </a:rPr>
                            <m:t>2</m:t>
                          </m:r>
                        </m:sub>
                      </m:sSub>
                    </m:oMath>
                  </m:oMathPara>
                </a14:m>
                <a:endParaRPr lang="zh-CN" altLang="en-US" dirty="0">
                  <a:solidFill>
                    <a:schemeClr val="tx1"/>
                  </a:solidFill>
                </a:endParaRPr>
              </a:p>
            </p:txBody>
          </p:sp>
        </mc:Choice>
        <mc:Fallback xmlns="">
          <p:sp>
            <p:nvSpPr>
              <p:cNvPr id="93" name="椭圆 92">
                <a:extLst>
                  <a:ext uri="{FF2B5EF4-FFF2-40B4-BE49-F238E27FC236}">
                    <a16:creationId xmlns:a16="http://schemas.microsoft.com/office/drawing/2014/main" id="{7CEF2A31-4CC7-429A-8944-81362A75C1C9}"/>
                  </a:ext>
                </a:extLst>
              </p:cNvPr>
              <p:cNvSpPr>
                <a:spLocks noRot="1" noChangeAspect="1" noMove="1" noResize="1" noEditPoints="1" noAdjustHandles="1" noChangeArrowheads="1" noChangeShapeType="1" noTextEdit="1"/>
              </p:cNvSpPr>
              <p:nvPr/>
            </p:nvSpPr>
            <p:spPr>
              <a:xfrm>
                <a:off x="9980130" y="6245285"/>
                <a:ext cx="516835" cy="506896"/>
              </a:xfrm>
              <a:prstGeom prst="ellipse">
                <a:avLst/>
              </a:prstGeom>
              <a:blipFill>
                <a:blip r:embed="rId5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94" name="椭圆 93">
                <a:extLst>
                  <a:ext uri="{FF2B5EF4-FFF2-40B4-BE49-F238E27FC236}">
                    <a16:creationId xmlns:a16="http://schemas.microsoft.com/office/drawing/2014/main" id="{508CE5BE-0506-41D3-BAFE-AD5D4FA23E1C}"/>
                  </a:ext>
                </a:extLst>
              </p:cNvPr>
              <p:cNvSpPr/>
              <p:nvPr/>
            </p:nvSpPr>
            <p:spPr>
              <a:xfrm>
                <a:off x="7694132" y="5395498"/>
                <a:ext cx="516835" cy="506896"/>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𝑠</m:t>
                          </m:r>
                        </m:e>
                        <m:sub>
                          <m:r>
                            <a:rPr lang="en-US" altLang="zh-CN" b="0" i="1" smtClean="0">
                              <a:solidFill>
                                <a:schemeClr val="tx1"/>
                              </a:solidFill>
                              <a:latin typeface="Cambria Math" panose="02040503050406030204" pitchFamily="18" charset="0"/>
                            </a:rPr>
                            <m:t>2</m:t>
                          </m:r>
                        </m:sub>
                      </m:sSub>
                    </m:oMath>
                  </m:oMathPara>
                </a14:m>
                <a:endParaRPr lang="zh-CN" altLang="en-US" dirty="0">
                  <a:solidFill>
                    <a:schemeClr val="tx1"/>
                  </a:solidFill>
                </a:endParaRPr>
              </a:p>
            </p:txBody>
          </p:sp>
        </mc:Choice>
        <mc:Fallback xmlns="">
          <p:sp>
            <p:nvSpPr>
              <p:cNvPr id="94" name="椭圆 93">
                <a:extLst>
                  <a:ext uri="{FF2B5EF4-FFF2-40B4-BE49-F238E27FC236}">
                    <a16:creationId xmlns:a16="http://schemas.microsoft.com/office/drawing/2014/main" id="{508CE5BE-0506-41D3-BAFE-AD5D4FA23E1C}"/>
                  </a:ext>
                </a:extLst>
              </p:cNvPr>
              <p:cNvSpPr>
                <a:spLocks noRot="1" noChangeAspect="1" noMove="1" noResize="1" noEditPoints="1" noAdjustHandles="1" noChangeArrowheads="1" noChangeShapeType="1" noTextEdit="1"/>
              </p:cNvSpPr>
              <p:nvPr/>
            </p:nvSpPr>
            <p:spPr>
              <a:xfrm>
                <a:off x="7694132" y="5395498"/>
                <a:ext cx="516835" cy="506896"/>
              </a:xfrm>
              <a:prstGeom prst="ellipse">
                <a:avLst/>
              </a:prstGeom>
              <a:blipFill>
                <a:blip r:embed="rId5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95" name="椭圆 94">
                <a:extLst>
                  <a:ext uri="{FF2B5EF4-FFF2-40B4-BE49-F238E27FC236}">
                    <a16:creationId xmlns:a16="http://schemas.microsoft.com/office/drawing/2014/main" id="{01EB2FCD-EFEE-4684-8C55-0DA262F8D16B}"/>
                  </a:ext>
                </a:extLst>
              </p:cNvPr>
              <p:cNvSpPr/>
              <p:nvPr/>
            </p:nvSpPr>
            <p:spPr>
              <a:xfrm>
                <a:off x="8837131" y="5395498"/>
                <a:ext cx="516835" cy="50689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𝑢</m:t>
                          </m:r>
                        </m:e>
                        <m:sub>
                          <m:r>
                            <a:rPr lang="en-US" altLang="zh-CN" b="0" i="1" smtClean="0">
                              <a:solidFill>
                                <a:schemeClr val="tx1"/>
                              </a:solidFill>
                              <a:latin typeface="Cambria Math" panose="02040503050406030204" pitchFamily="18" charset="0"/>
                            </a:rPr>
                            <m:t>3</m:t>
                          </m:r>
                        </m:sub>
                      </m:sSub>
                    </m:oMath>
                  </m:oMathPara>
                </a14:m>
                <a:endParaRPr lang="zh-CN" altLang="en-US" dirty="0">
                  <a:solidFill>
                    <a:schemeClr val="tx1"/>
                  </a:solidFill>
                </a:endParaRPr>
              </a:p>
            </p:txBody>
          </p:sp>
        </mc:Choice>
        <mc:Fallback xmlns="">
          <p:sp>
            <p:nvSpPr>
              <p:cNvPr id="95" name="椭圆 94">
                <a:extLst>
                  <a:ext uri="{FF2B5EF4-FFF2-40B4-BE49-F238E27FC236}">
                    <a16:creationId xmlns:a16="http://schemas.microsoft.com/office/drawing/2014/main" id="{01EB2FCD-EFEE-4684-8C55-0DA262F8D16B}"/>
                  </a:ext>
                </a:extLst>
              </p:cNvPr>
              <p:cNvSpPr>
                <a:spLocks noRot="1" noChangeAspect="1" noMove="1" noResize="1" noEditPoints="1" noAdjustHandles="1" noChangeArrowheads="1" noChangeShapeType="1" noTextEdit="1"/>
              </p:cNvSpPr>
              <p:nvPr/>
            </p:nvSpPr>
            <p:spPr>
              <a:xfrm>
                <a:off x="8837131" y="5395498"/>
                <a:ext cx="516835" cy="506896"/>
              </a:xfrm>
              <a:prstGeom prst="ellipse">
                <a:avLst/>
              </a:prstGeom>
              <a:blipFill>
                <a:blip r:embed="rId57"/>
                <a:stretch>
                  <a:fillRect/>
                </a:stretch>
              </a:blipFill>
            </p:spPr>
            <p:txBody>
              <a:bodyPr/>
              <a:lstStyle/>
              <a:p>
                <a:r>
                  <a:rPr lang="zh-CN" altLang="en-US">
                    <a:noFill/>
                  </a:rPr>
                  <a:t> </a:t>
                </a:r>
              </a:p>
            </p:txBody>
          </p:sp>
        </mc:Fallback>
      </mc:AlternateContent>
      <p:cxnSp>
        <p:nvCxnSpPr>
          <p:cNvPr id="96" name="直接箭头连接符 95">
            <a:extLst>
              <a:ext uri="{FF2B5EF4-FFF2-40B4-BE49-F238E27FC236}">
                <a16:creationId xmlns:a16="http://schemas.microsoft.com/office/drawing/2014/main" id="{E82F401D-B563-41F9-98B0-8526AB88A43A}"/>
              </a:ext>
            </a:extLst>
          </p:cNvPr>
          <p:cNvCxnSpPr>
            <a:cxnSpLocks/>
            <a:stCxn id="95" idx="6"/>
            <a:endCxn id="90" idx="2"/>
          </p:cNvCxnSpPr>
          <p:nvPr/>
        </p:nvCxnSpPr>
        <p:spPr>
          <a:xfrm>
            <a:off x="9353966" y="5648946"/>
            <a:ext cx="615632" cy="14803"/>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97" name="文本框 96">
                <a:extLst>
                  <a:ext uri="{FF2B5EF4-FFF2-40B4-BE49-F238E27FC236}">
                    <a16:creationId xmlns:a16="http://schemas.microsoft.com/office/drawing/2014/main" id="{5B84A65F-1170-46CE-AA39-CFB728C7BF57}"/>
                  </a:ext>
                </a:extLst>
              </p:cNvPr>
              <p:cNvSpPr txBox="1"/>
              <p:nvPr/>
            </p:nvSpPr>
            <p:spPr>
              <a:xfrm>
                <a:off x="8524049" y="5360074"/>
                <a:ext cx="226193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𝑒</m:t>
                      </m:r>
                    </m:oMath>
                  </m:oMathPara>
                </a14:m>
                <a:endParaRPr lang="zh-CN" altLang="en-US" dirty="0"/>
              </a:p>
            </p:txBody>
          </p:sp>
        </mc:Choice>
        <mc:Fallback xmlns="">
          <p:sp>
            <p:nvSpPr>
              <p:cNvPr id="97" name="文本框 96">
                <a:extLst>
                  <a:ext uri="{FF2B5EF4-FFF2-40B4-BE49-F238E27FC236}">
                    <a16:creationId xmlns:a16="http://schemas.microsoft.com/office/drawing/2014/main" id="{5B84A65F-1170-46CE-AA39-CFB728C7BF57}"/>
                  </a:ext>
                </a:extLst>
              </p:cNvPr>
              <p:cNvSpPr txBox="1">
                <a:spLocks noRot="1" noChangeAspect="1" noMove="1" noResize="1" noEditPoints="1" noAdjustHandles="1" noChangeArrowheads="1" noChangeShapeType="1" noTextEdit="1"/>
              </p:cNvSpPr>
              <p:nvPr/>
            </p:nvSpPr>
            <p:spPr>
              <a:xfrm>
                <a:off x="8524049" y="5360074"/>
                <a:ext cx="2261936" cy="369332"/>
              </a:xfrm>
              <a:prstGeom prst="rect">
                <a:avLst/>
              </a:prstGeom>
              <a:blipFill>
                <a:blip r:embed="rId58"/>
                <a:stretch>
                  <a:fillRect/>
                </a:stretch>
              </a:blipFill>
            </p:spPr>
            <p:txBody>
              <a:bodyPr/>
              <a:lstStyle/>
              <a:p>
                <a:r>
                  <a:rPr lang="zh-CN" altLang="en-US">
                    <a:noFill/>
                  </a:rPr>
                  <a:t> </a:t>
                </a:r>
              </a:p>
            </p:txBody>
          </p:sp>
        </mc:Fallback>
      </mc:AlternateContent>
      <p:cxnSp>
        <p:nvCxnSpPr>
          <p:cNvPr id="98" name="直接箭头连接符 97">
            <a:extLst>
              <a:ext uri="{FF2B5EF4-FFF2-40B4-BE49-F238E27FC236}">
                <a16:creationId xmlns:a16="http://schemas.microsoft.com/office/drawing/2014/main" id="{5A678974-000F-4D7C-824A-9CFF879515A1}"/>
              </a:ext>
            </a:extLst>
          </p:cNvPr>
          <p:cNvCxnSpPr>
            <a:cxnSpLocks/>
            <a:stCxn id="91" idx="6"/>
            <a:endCxn id="92" idx="2"/>
          </p:cNvCxnSpPr>
          <p:nvPr/>
        </p:nvCxnSpPr>
        <p:spPr>
          <a:xfrm>
            <a:off x="8210967" y="6498733"/>
            <a:ext cx="6261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364429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45805" y="294968"/>
            <a:ext cx="1961536" cy="1696064"/>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9984658" y="4866967"/>
            <a:ext cx="1961536" cy="1696064"/>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403122" y="449825"/>
            <a:ext cx="11385755" cy="5958349"/>
          </a:xfrm>
          <a:prstGeom prst="roundRect">
            <a:avLst>
              <a:gd name="adj" fmla="val 1568"/>
            </a:avLst>
          </a:prstGeom>
          <a:solidFill>
            <a:schemeClr val="bg1"/>
          </a:solidFill>
          <a:ln>
            <a:noFill/>
          </a:ln>
          <a:effectLst>
            <a:glow rad="228600">
              <a:srgbClr val="02615A">
                <a:alpha val="3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1887301" y="2420811"/>
            <a:ext cx="1592179" cy="1592179"/>
          </a:xfrm>
          <a:prstGeom prst="ellipse">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3800" b="1" dirty="0">
                <a:solidFill>
                  <a:schemeClr val="bg1"/>
                </a:solidFill>
                <a:latin typeface="FuturaBookC" pitchFamily="2" charset="-52"/>
              </a:rPr>
              <a:t>3</a:t>
            </a:r>
            <a:endParaRPr lang="zh-CN" altLang="en-US" sz="13800" b="1" dirty="0">
              <a:solidFill>
                <a:schemeClr val="bg1"/>
              </a:solidFill>
              <a:latin typeface="FuturaBookC" pitchFamily="2" charset="-52"/>
            </a:endParaRPr>
          </a:p>
        </p:txBody>
      </p:sp>
      <p:sp>
        <p:nvSpPr>
          <p:cNvPr id="8" name="文本框 7"/>
          <p:cNvSpPr txBox="1"/>
          <p:nvPr/>
        </p:nvSpPr>
        <p:spPr>
          <a:xfrm>
            <a:off x="4158757" y="2832179"/>
            <a:ext cx="5760360" cy="769441"/>
          </a:xfrm>
          <a:prstGeom prst="rect">
            <a:avLst/>
          </a:prstGeom>
          <a:noFill/>
        </p:spPr>
        <p:txBody>
          <a:bodyPr wrap="square" rtlCol="0">
            <a:spAutoFit/>
          </a:bodyPr>
          <a:lstStyle/>
          <a:p>
            <a:pPr algn="dist"/>
            <a:r>
              <a:rPr lang="en-US" altLang="zh-CN" sz="4400" dirty="0">
                <a:solidFill>
                  <a:srgbClr val="1C4885"/>
                </a:solidFill>
                <a:latin typeface="Times New Roman" panose="02020603050405020304" pitchFamily="18" charset="0"/>
                <a:ea typeface="FZZhengHeiS-DB-GB" panose="02000000000000000000" pitchFamily="2" charset="0"/>
                <a:cs typeface="Times New Roman" panose="02020603050405020304" pitchFamily="18" charset="0"/>
              </a:rPr>
              <a:t>Continuous Case: SGD</a:t>
            </a:r>
          </a:p>
        </p:txBody>
      </p:sp>
      <p:pic>
        <p:nvPicPr>
          <p:cNvPr id="12" name="图片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57385" y="734960"/>
            <a:ext cx="816082" cy="816080"/>
          </a:xfrm>
          <a:prstGeom prst="rect">
            <a:avLst/>
          </a:prstGeom>
        </p:spPr>
      </p:pic>
    </p:spTree>
    <p:extLst>
      <p:ext uri="{BB962C8B-B14F-4D97-AF65-F5344CB8AC3E}">
        <p14:creationId xmlns:p14="http://schemas.microsoft.com/office/powerpoint/2010/main" val="25773154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连接符 5"/>
          <p:cNvCxnSpPr/>
          <p:nvPr/>
        </p:nvCxnSpPr>
        <p:spPr>
          <a:xfrm>
            <a:off x="796413" y="457203"/>
            <a:ext cx="0" cy="632244"/>
          </a:xfrm>
          <a:prstGeom prst="line">
            <a:avLst/>
          </a:prstGeom>
          <a:ln w="76200">
            <a:solidFill>
              <a:srgbClr val="1C4885"/>
            </a:solidFill>
          </a:ln>
        </p:spPr>
        <p:style>
          <a:lnRef idx="1">
            <a:schemeClr val="accent1"/>
          </a:lnRef>
          <a:fillRef idx="0">
            <a:schemeClr val="accent1"/>
          </a:fillRef>
          <a:effectRef idx="0">
            <a:schemeClr val="accent1"/>
          </a:effectRef>
          <a:fontRef idx="minor">
            <a:schemeClr val="tx1"/>
          </a:fontRef>
        </p:style>
      </p:cxn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5985" y="332359"/>
            <a:ext cx="816082" cy="816080"/>
          </a:xfrm>
          <a:prstGeom prst="rect">
            <a:avLst/>
          </a:prstGeom>
        </p:spPr>
      </p:pic>
      <p:sp>
        <p:nvSpPr>
          <p:cNvPr id="27" name="文本框 26">
            <a:extLst>
              <a:ext uri="{FF2B5EF4-FFF2-40B4-BE49-F238E27FC236}">
                <a16:creationId xmlns:a16="http://schemas.microsoft.com/office/drawing/2014/main" id="{1D946CCD-2B92-4028-A398-AFBE8C8AACA4}"/>
              </a:ext>
            </a:extLst>
          </p:cNvPr>
          <p:cNvSpPr txBox="1"/>
          <p:nvPr/>
        </p:nvSpPr>
        <p:spPr>
          <a:xfrm>
            <a:off x="891540" y="478789"/>
            <a:ext cx="7037799" cy="523220"/>
          </a:xfrm>
          <a:prstGeom prst="rect">
            <a:avLst/>
          </a:prstGeom>
          <a:noFill/>
        </p:spPr>
        <p:txBody>
          <a:bodyPr wrap="square" rtlCol="0">
            <a:spAutoFit/>
          </a:bodyPr>
          <a:lstStyle/>
          <a:p>
            <a:r>
              <a:rPr lang="en-US" altLang="zh-CN" sz="28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rPr>
              <a:t>Regularization Term and SGD Algorithm</a:t>
            </a:r>
            <a:endParaRPr lang="zh-CN" altLang="en-US" sz="28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文本框 2">
                <a:extLst>
                  <a:ext uri="{FF2B5EF4-FFF2-40B4-BE49-F238E27FC236}">
                    <a16:creationId xmlns:a16="http://schemas.microsoft.com/office/drawing/2014/main" id="{644542FF-033C-454A-A2EB-6FF65AA80036}"/>
                  </a:ext>
                </a:extLst>
              </p:cNvPr>
              <p:cNvSpPr txBox="1"/>
              <p:nvPr/>
            </p:nvSpPr>
            <p:spPr>
              <a:xfrm>
                <a:off x="796413" y="1640241"/>
                <a:ext cx="10397613" cy="3577518"/>
              </a:xfrm>
              <a:prstGeom prst="rect">
                <a:avLst/>
              </a:prstGeom>
              <a:noFill/>
            </p:spPr>
            <p:txBody>
              <a:bodyPr wrap="square" rtlCol="0">
                <a:spAutoFit/>
              </a:bodyPr>
              <a:lstStyle/>
              <a:p>
                <a:pPr marL="342900" indent="-342900">
                  <a:buFont typeface="Arial" panose="020B0604020202020204" pitchFamily="34" charset="0"/>
                  <a:buChar char="•"/>
                </a:pPr>
                <a:r>
                  <a:rPr lang="en-US" altLang="zh-CN" sz="2400" b="1" dirty="0">
                    <a:latin typeface="Times New Roman" panose="02020603050405020304" pitchFamily="18" charset="0"/>
                    <a:cs typeface="Times New Roman" panose="02020603050405020304" pitchFamily="18" charset="0"/>
                  </a:rPr>
                  <a:t>Objective function</a:t>
                </a:r>
              </a:p>
              <a:p>
                <a:pPr marL="800100" lvl="1" indent="-342900">
                  <a:buFont typeface="Arial" panose="020B0604020202020204" pitchFamily="34" charset="0"/>
                  <a:buChar char="•"/>
                </a:pPr>
                <a:r>
                  <a:rPr lang="en-US" altLang="zh-CN" sz="2400" dirty="0">
                    <a:latin typeface="Times New Roman" panose="02020603050405020304" pitchFamily="18" charset="0"/>
                    <a:cs typeface="Times New Roman" panose="02020603050405020304" pitchFamily="18" charset="0"/>
                  </a:rPr>
                  <a:t>minimize </a:t>
                </a:r>
                <a14:m>
                  <m:oMath xmlns:m="http://schemas.openxmlformats.org/officeDocument/2006/math">
                    <m:r>
                      <a:rPr lang="en-US" altLang="zh-CN" sz="2400" b="0" i="1" smtClean="0">
                        <a:latin typeface="Cambria Math" panose="02040503050406030204" pitchFamily="18" charset="0"/>
                        <a:cs typeface="Times New Roman" panose="02020603050405020304" pitchFamily="18" charset="0"/>
                      </a:rPr>
                      <m:t>𝑖𝑛𝑓𝑙𝑢𝑒𝑛𝑐𝑒</m:t>
                    </m:r>
                    <m:r>
                      <a:rPr lang="en-US" altLang="zh-CN" sz="2400" b="0" i="1" smtClean="0">
                        <a:latin typeface="Cambria Math" panose="02040503050406030204" pitchFamily="18" charset="0"/>
                        <a:cs typeface="Times New Roman" panose="02020603050405020304" pitchFamily="18" charset="0"/>
                      </a:rPr>
                      <m:t> </m:t>
                    </m:r>
                    <m:r>
                      <a:rPr lang="en-US" altLang="zh-CN" sz="2400" b="0" i="1" smtClean="0">
                        <a:latin typeface="Cambria Math" panose="02040503050406030204" pitchFamily="18" charset="0"/>
                        <a:cs typeface="Times New Roman" panose="02020603050405020304" pitchFamily="18" charset="0"/>
                      </a:rPr>
                      <m:t>𝑒𝑥𝑝𝑒𝑐𝑡𝑎𝑡𝑖𝑜𝑛</m:t>
                    </m:r>
                  </m:oMath>
                </a14:m>
                <a:r>
                  <a:rPr lang="en-US" altLang="zh-CN" sz="2400" dirty="0">
                    <a:latin typeface="Times New Roman" panose="02020603050405020304" pitchFamily="18" charset="0"/>
                    <a:cs typeface="Times New Roman" panose="02020603050405020304" pitchFamily="18" charset="0"/>
                  </a:rPr>
                  <a:t> subject to </a:t>
                </a:r>
                <a14:m>
                  <m:oMath xmlns:m="http://schemas.openxmlformats.org/officeDocument/2006/math">
                    <m:sSub>
                      <m:sSubPr>
                        <m:ctrlPr>
                          <a:rPr lang="en-US" altLang="zh-CN" sz="2400" b="0" i="1" smtClean="0">
                            <a:latin typeface="Cambria Math" panose="02040503050406030204" pitchFamily="18" charset="0"/>
                            <a:cs typeface="Times New Roman" panose="02020603050405020304" pitchFamily="18" charset="0"/>
                          </a:rPr>
                        </m:ctrlPr>
                      </m:sSubPr>
                      <m:e>
                        <m:d>
                          <m:dPr>
                            <m:begChr m:val="|"/>
                            <m:endChr m:val="|"/>
                            <m:ctrlPr>
                              <a:rPr lang="en-US" altLang="zh-CN" sz="2400" i="1">
                                <a:latin typeface="Cambria Math" panose="02040503050406030204" pitchFamily="18" charset="0"/>
                                <a:cs typeface="Times New Roman" panose="02020603050405020304" pitchFamily="18" charset="0"/>
                              </a:rPr>
                            </m:ctrlPr>
                          </m:dPr>
                          <m:e>
                            <m:d>
                              <m:dPr>
                                <m:begChr m:val="|"/>
                                <m:endChr m:val="|"/>
                                <m:ctrlPr>
                                  <a:rPr lang="en-US" altLang="zh-CN" sz="2400" i="1">
                                    <a:latin typeface="Cambria Math" panose="02040503050406030204" pitchFamily="18" charset="0"/>
                                    <a:cs typeface="Times New Roman" panose="02020603050405020304" pitchFamily="18" charset="0"/>
                                  </a:rPr>
                                </m:ctrlPr>
                              </m:dPr>
                              <m:e>
                                <m:r>
                                  <a:rPr lang="en-US" altLang="zh-CN" sz="2400" b="1">
                                    <a:latin typeface="Cambria Math" panose="02040503050406030204" pitchFamily="18" charset="0"/>
                                    <a:cs typeface="Times New Roman" panose="02020603050405020304" pitchFamily="18" charset="0"/>
                                  </a:rPr>
                                  <m:t>𝐄</m:t>
                                </m:r>
                                <m:r>
                                  <a:rPr lang="en-US" altLang="zh-CN" sz="2400" b="1">
                                    <a:latin typeface="Cambria Math" panose="02040503050406030204" pitchFamily="18" charset="0"/>
                                    <a:cs typeface="Times New Roman" panose="02020603050405020304" pitchFamily="18" charset="0"/>
                                  </a:rPr>
                                  <m:t>−</m:t>
                                </m:r>
                                <m:acc>
                                  <m:accPr>
                                    <m:chr m:val="̂"/>
                                    <m:ctrlPr>
                                      <a:rPr lang="en-US" altLang="zh-CN" sz="2400" b="1" i="1">
                                        <a:latin typeface="Cambria Math" panose="02040503050406030204" pitchFamily="18" charset="0"/>
                                        <a:cs typeface="Times New Roman" panose="02020603050405020304" pitchFamily="18" charset="0"/>
                                      </a:rPr>
                                    </m:ctrlPr>
                                  </m:accPr>
                                  <m:e>
                                    <m:r>
                                      <a:rPr lang="en-US" altLang="zh-CN" sz="2400" b="1">
                                        <a:latin typeface="Cambria Math" panose="02040503050406030204" pitchFamily="18" charset="0"/>
                                        <a:cs typeface="Times New Roman" panose="02020603050405020304" pitchFamily="18" charset="0"/>
                                      </a:rPr>
                                      <m:t>𝐄</m:t>
                                    </m:r>
                                  </m:e>
                                </m:acc>
                              </m:e>
                            </m:d>
                          </m:e>
                        </m:d>
                      </m:e>
                      <m:sub>
                        <m:r>
                          <a:rPr lang="en-US" altLang="zh-CN" sz="2400" b="0" i="1" smtClean="0">
                            <a:latin typeface="Cambria Math" panose="02040503050406030204" pitchFamily="18" charset="0"/>
                            <a:cs typeface="Times New Roman" panose="02020603050405020304" pitchFamily="18" charset="0"/>
                          </a:rPr>
                          <m:t>2</m:t>
                        </m:r>
                      </m:sub>
                    </m:sSub>
                    <m:r>
                      <a:rPr lang="en-US" altLang="zh-CN" sz="2400" b="0" i="1" smtClean="0">
                        <a:latin typeface="Cambria Math" panose="02040503050406030204" pitchFamily="18" charset="0"/>
                        <a:cs typeface="Times New Roman" panose="02020603050405020304" pitchFamily="18" charset="0"/>
                      </a:rPr>
                      <m:t>≤</m:t>
                    </m:r>
                    <m:r>
                      <a:rPr lang="en-US" altLang="zh-CN" sz="2400" b="0" i="1" smtClean="0">
                        <a:latin typeface="Cambria Math" panose="02040503050406030204" pitchFamily="18" charset="0"/>
                        <a:cs typeface="Times New Roman" panose="02020603050405020304" pitchFamily="18" charset="0"/>
                      </a:rPr>
                      <m:t>𝑅</m:t>
                    </m:r>
                  </m:oMath>
                </a14:m>
                <a:endParaRPr lang="en-US" altLang="zh-CN"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altLang="zh-CN" sz="2400" dirty="0">
                    <a:latin typeface="Times New Roman" panose="02020603050405020304" pitchFamily="18" charset="0"/>
                    <a:cs typeface="Times New Roman" panose="02020603050405020304" pitchFamily="18" charset="0"/>
                  </a:rPr>
                  <a:t>minimize </a:t>
                </a:r>
                <a14:m>
                  <m:oMath xmlns:m="http://schemas.openxmlformats.org/officeDocument/2006/math">
                    <m:r>
                      <a:rPr lang="en-US" altLang="zh-CN" sz="2400" b="0" i="1" smtClean="0">
                        <a:latin typeface="Cambria Math" panose="02040503050406030204" pitchFamily="18" charset="0"/>
                        <a:cs typeface="Times New Roman" panose="02020603050405020304" pitchFamily="18" charset="0"/>
                      </a:rPr>
                      <m:t>𝑖𝑛𝑓𝑙𝑢𝑒𝑛𝑐𝑒</m:t>
                    </m:r>
                    <m:r>
                      <a:rPr lang="en-US" altLang="zh-CN" sz="2400" b="0" i="1" smtClean="0">
                        <a:latin typeface="Cambria Math" panose="02040503050406030204" pitchFamily="18" charset="0"/>
                        <a:cs typeface="Times New Roman" panose="02020603050405020304" pitchFamily="18" charset="0"/>
                      </a:rPr>
                      <m:t> </m:t>
                    </m:r>
                    <m:r>
                      <a:rPr lang="en-US" altLang="zh-CN" sz="2400" b="0" i="1" smtClean="0">
                        <a:latin typeface="Cambria Math" panose="02040503050406030204" pitchFamily="18" charset="0"/>
                        <a:cs typeface="Times New Roman" panose="02020603050405020304" pitchFamily="18" charset="0"/>
                      </a:rPr>
                      <m:t>𝑒𝑥𝑝𝑒𝑐𝑡𝑎𝑡𝑖𝑜𝑛</m:t>
                    </m:r>
                    <m:r>
                      <a:rPr lang="en-US" altLang="zh-CN" sz="2400" b="0" i="1" smtClean="0">
                        <a:latin typeface="Cambria Math" panose="02040503050406030204" pitchFamily="18" charset="0"/>
                        <a:cs typeface="Times New Roman" panose="02020603050405020304" pitchFamily="18" charset="0"/>
                      </a:rPr>
                      <m:t>+</m:t>
                    </m:r>
                    <m:r>
                      <a:rPr lang="en-US" altLang="zh-CN" sz="2400" b="0" i="1" smtClean="0">
                        <a:latin typeface="Cambria Math" panose="02040503050406030204" pitchFamily="18" charset="0"/>
                        <a:cs typeface="Times New Roman" panose="02020603050405020304" pitchFamily="18" charset="0"/>
                      </a:rPr>
                      <m:t>𝜆</m:t>
                    </m:r>
                    <m:sSubSup>
                      <m:sSubSupPr>
                        <m:ctrlPr>
                          <a:rPr lang="en-US" altLang="zh-CN" sz="2400" b="1" i="1" smtClean="0">
                            <a:latin typeface="Cambria Math" panose="02040503050406030204" pitchFamily="18" charset="0"/>
                            <a:cs typeface="Times New Roman" panose="02020603050405020304" pitchFamily="18" charset="0"/>
                          </a:rPr>
                        </m:ctrlPr>
                      </m:sSubSupPr>
                      <m:e>
                        <m:d>
                          <m:dPr>
                            <m:begChr m:val="|"/>
                            <m:endChr m:val="|"/>
                            <m:ctrlPr>
                              <a:rPr lang="en-US" altLang="zh-CN" sz="2400" b="0" i="1" smtClean="0">
                                <a:latin typeface="Cambria Math" panose="02040503050406030204" pitchFamily="18" charset="0"/>
                                <a:cs typeface="Times New Roman" panose="02020603050405020304" pitchFamily="18" charset="0"/>
                              </a:rPr>
                            </m:ctrlPr>
                          </m:dPr>
                          <m:e>
                            <m:d>
                              <m:dPr>
                                <m:begChr m:val="|"/>
                                <m:endChr m:val="|"/>
                                <m:ctrlPr>
                                  <a:rPr lang="en-US" altLang="zh-CN" sz="2400" b="0" i="1" smtClean="0">
                                    <a:latin typeface="Cambria Math" panose="02040503050406030204" pitchFamily="18" charset="0"/>
                                    <a:cs typeface="Times New Roman" panose="02020603050405020304" pitchFamily="18" charset="0"/>
                                  </a:rPr>
                                </m:ctrlPr>
                              </m:dPr>
                              <m:e>
                                <m:r>
                                  <a:rPr lang="en-US" altLang="zh-CN" sz="2400" b="1" i="0" smtClean="0">
                                    <a:latin typeface="Cambria Math" panose="02040503050406030204" pitchFamily="18" charset="0"/>
                                    <a:cs typeface="Times New Roman" panose="02020603050405020304" pitchFamily="18" charset="0"/>
                                  </a:rPr>
                                  <m:t>𝐄</m:t>
                                </m:r>
                                <m:r>
                                  <a:rPr lang="en-US" altLang="zh-CN" sz="2400" b="1" i="0" smtClean="0">
                                    <a:latin typeface="Cambria Math" panose="02040503050406030204" pitchFamily="18" charset="0"/>
                                    <a:cs typeface="Times New Roman" panose="02020603050405020304" pitchFamily="18" charset="0"/>
                                  </a:rPr>
                                  <m:t>−</m:t>
                                </m:r>
                                <m:acc>
                                  <m:accPr>
                                    <m:chr m:val="̂"/>
                                    <m:ctrlPr>
                                      <a:rPr lang="en-US" altLang="zh-CN" sz="2400" b="1" i="1" smtClean="0">
                                        <a:latin typeface="Cambria Math" panose="02040503050406030204" pitchFamily="18" charset="0"/>
                                        <a:cs typeface="Times New Roman" panose="02020603050405020304" pitchFamily="18" charset="0"/>
                                      </a:rPr>
                                    </m:ctrlPr>
                                  </m:accPr>
                                  <m:e>
                                    <m:r>
                                      <a:rPr lang="en-US" altLang="zh-CN" sz="2400" b="1" i="0" smtClean="0">
                                        <a:latin typeface="Cambria Math" panose="02040503050406030204" pitchFamily="18" charset="0"/>
                                        <a:cs typeface="Times New Roman" panose="02020603050405020304" pitchFamily="18" charset="0"/>
                                      </a:rPr>
                                      <m:t>𝐄</m:t>
                                    </m:r>
                                  </m:e>
                                </m:acc>
                              </m:e>
                            </m:d>
                          </m:e>
                        </m:d>
                      </m:e>
                      <m:sub>
                        <m:r>
                          <a:rPr lang="en-US" altLang="zh-CN" sz="2400" b="0" i="1" smtClean="0">
                            <a:latin typeface="Cambria Math" panose="02040503050406030204" pitchFamily="18" charset="0"/>
                            <a:cs typeface="Times New Roman" panose="02020603050405020304" pitchFamily="18" charset="0"/>
                          </a:rPr>
                          <m:t>2</m:t>
                        </m:r>
                      </m:sub>
                      <m:sup>
                        <m:r>
                          <a:rPr lang="en-US" altLang="zh-CN" sz="2400" b="0" i="0" smtClean="0">
                            <a:latin typeface="Cambria Math" panose="02040503050406030204" pitchFamily="18" charset="0"/>
                            <a:cs typeface="Times New Roman" panose="02020603050405020304" pitchFamily="18" charset="0"/>
                          </a:rPr>
                          <m:t>2</m:t>
                        </m:r>
                      </m:sup>
                    </m:sSubSup>
                  </m:oMath>
                </a14:m>
                <a:endParaRPr lang="en-US" altLang="zh-CN"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altLang="zh-CN"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altLang="zh-CN"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zh-CN" sz="2400" b="1" dirty="0">
                    <a:latin typeface="Times New Roman" panose="02020603050405020304" pitchFamily="18" charset="0"/>
                    <a:cs typeface="Times New Roman" panose="02020603050405020304" pitchFamily="18" charset="0"/>
                  </a:rPr>
                  <a:t>Stochastic gradient descent</a:t>
                </a:r>
              </a:p>
              <a:p>
                <a:pPr marL="800100" lvl="1" indent="-342900">
                  <a:buFont typeface="Arial" panose="020B0604020202020204" pitchFamily="34" charset="0"/>
                  <a:buChar char="•"/>
                </a:pPr>
                <a:r>
                  <a:rPr lang="en-US" altLang="zh-CN" sz="2400" dirty="0">
                    <a:latin typeface="Times New Roman" panose="02020603050405020304" pitchFamily="18" charset="0"/>
                    <a:cs typeface="Times New Roman" panose="02020603050405020304" pitchFamily="18" charset="0"/>
                  </a:rPr>
                  <a:t>Gradient descent on the objective</a:t>
                </a:r>
              </a:p>
              <a:p>
                <a:pPr marL="800100" lvl="1" indent="-342900">
                  <a:buFont typeface="Arial" panose="020B0604020202020204" pitchFamily="34" charset="0"/>
                  <a:buChar char="•"/>
                </a:pPr>
                <a:r>
                  <a:rPr lang="en-US" altLang="zh-CN" sz="2400" dirty="0">
                    <a:latin typeface="Times New Roman" panose="02020603050405020304" pitchFamily="18" charset="0"/>
                    <a:cs typeface="Times New Roman" panose="02020603050405020304" pitchFamily="18" charset="0"/>
                  </a:rPr>
                  <a:t>Compute gradient via simulation (introduce randomness)</a:t>
                </a:r>
              </a:p>
            </p:txBody>
          </p:sp>
        </mc:Choice>
        <mc:Fallback xmlns="">
          <p:sp>
            <p:nvSpPr>
              <p:cNvPr id="3" name="文本框 2">
                <a:extLst>
                  <a:ext uri="{FF2B5EF4-FFF2-40B4-BE49-F238E27FC236}">
                    <a16:creationId xmlns:a16="http://schemas.microsoft.com/office/drawing/2014/main" id="{644542FF-033C-454A-A2EB-6FF65AA80036}"/>
                  </a:ext>
                </a:extLst>
              </p:cNvPr>
              <p:cNvSpPr txBox="1">
                <a:spLocks noRot="1" noChangeAspect="1" noMove="1" noResize="1" noEditPoints="1" noAdjustHandles="1" noChangeArrowheads="1" noChangeShapeType="1" noTextEdit="1"/>
              </p:cNvSpPr>
              <p:nvPr/>
            </p:nvSpPr>
            <p:spPr>
              <a:xfrm>
                <a:off x="796413" y="1640241"/>
                <a:ext cx="10397613" cy="3577518"/>
              </a:xfrm>
              <a:prstGeom prst="rect">
                <a:avLst/>
              </a:prstGeom>
              <a:blipFill>
                <a:blip r:embed="rId4"/>
                <a:stretch>
                  <a:fillRect l="-821" t="-1363" b="-2896"/>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9209080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45805" y="294968"/>
            <a:ext cx="1961536" cy="1696064"/>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9984658" y="4866967"/>
            <a:ext cx="1961536" cy="1696064"/>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403122" y="449825"/>
            <a:ext cx="11385755" cy="5958349"/>
          </a:xfrm>
          <a:prstGeom prst="roundRect">
            <a:avLst>
              <a:gd name="adj" fmla="val 1568"/>
            </a:avLst>
          </a:prstGeom>
          <a:solidFill>
            <a:schemeClr val="bg1"/>
          </a:solidFill>
          <a:ln>
            <a:noFill/>
          </a:ln>
          <a:effectLst>
            <a:glow rad="228600">
              <a:srgbClr val="02615A">
                <a:alpha val="3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1887301" y="2420811"/>
            <a:ext cx="1592179" cy="1592179"/>
          </a:xfrm>
          <a:prstGeom prst="ellipse">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3800" b="1" dirty="0">
                <a:solidFill>
                  <a:schemeClr val="bg1"/>
                </a:solidFill>
                <a:latin typeface="FuturaBookC" pitchFamily="2" charset="-52"/>
              </a:rPr>
              <a:t>4</a:t>
            </a:r>
            <a:endParaRPr lang="zh-CN" altLang="en-US" sz="13800" b="1" dirty="0">
              <a:solidFill>
                <a:schemeClr val="bg1"/>
              </a:solidFill>
              <a:latin typeface="FuturaBookC" pitchFamily="2" charset="-52"/>
            </a:endParaRPr>
          </a:p>
        </p:txBody>
      </p:sp>
      <p:sp>
        <p:nvSpPr>
          <p:cNvPr id="8" name="文本框 7"/>
          <p:cNvSpPr txBox="1"/>
          <p:nvPr/>
        </p:nvSpPr>
        <p:spPr>
          <a:xfrm>
            <a:off x="4550444" y="2832179"/>
            <a:ext cx="3091110" cy="769441"/>
          </a:xfrm>
          <a:prstGeom prst="rect">
            <a:avLst/>
          </a:prstGeom>
          <a:noFill/>
        </p:spPr>
        <p:txBody>
          <a:bodyPr wrap="square" rtlCol="0">
            <a:spAutoFit/>
          </a:bodyPr>
          <a:lstStyle/>
          <a:p>
            <a:pPr algn="dist"/>
            <a:r>
              <a:rPr lang="en-US" altLang="zh-CN" sz="4400" dirty="0">
                <a:solidFill>
                  <a:srgbClr val="1C4885"/>
                </a:solidFill>
                <a:latin typeface="Times New Roman" panose="02020603050405020304" pitchFamily="18" charset="0"/>
                <a:ea typeface="FZZhengHeiS-DB-GB" panose="02000000000000000000" pitchFamily="2" charset="0"/>
                <a:cs typeface="Times New Roman" panose="02020603050405020304" pitchFamily="18" charset="0"/>
              </a:rPr>
              <a:t>Experiments</a:t>
            </a:r>
            <a:endParaRPr lang="zh-CN" altLang="en-US" sz="4400" dirty="0">
              <a:solidFill>
                <a:srgbClr val="1C4885"/>
              </a:solidFill>
              <a:latin typeface="Times New Roman" panose="02020603050405020304" pitchFamily="18" charset="0"/>
              <a:ea typeface="FZZhengHeiS-DB-GB" panose="02000000000000000000" pitchFamily="2" charset="0"/>
              <a:cs typeface="Times New Roman" panose="02020603050405020304" pitchFamily="18" charset="0"/>
            </a:endParaRPr>
          </a:p>
        </p:txBody>
      </p:sp>
      <p:pic>
        <p:nvPicPr>
          <p:cNvPr id="12" name="图片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57385" y="734960"/>
            <a:ext cx="816082" cy="816080"/>
          </a:xfrm>
          <a:prstGeom prst="rect">
            <a:avLst/>
          </a:prstGeom>
        </p:spPr>
      </p:pic>
    </p:spTree>
    <p:extLst>
      <p:ext uri="{BB962C8B-B14F-4D97-AF65-F5344CB8AC3E}">
        <p14:creationId xmlns:p14="http://schemas.microsoft.com/office/powerpoint/2010/main" val="28814362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连接符 5"/>
          <p:cNvCxnSpPr/>
          <p:nvPr/>
        </p:nvCxnSpPr>
        <p:spPr>
          <a:xfrm>
            <a:off x="796413" y="457203"/>
            <a:ext cx="0" cy="632244"/>
          </a:xfrm>
          <a:prstGeom prst="line">
            <a:avLst/>
          </a:prstGeom>
          <a:ln w="76200">
            <a:solidFill>
              <a:srgbClr val="1C4885"/>
            </a:solidFill>
          </a:ln>
        </p:spPr>
        <p:style>
          <a:lnRef idx="1">
            <a:schemeClr val="accent1"/>
          </a:lnRef>
          <a:fillRef idx="0">
            <a:schemeClr val="accent1"/>
          </a:fillRef>
          <a:effectRef idx="0">
            <a:schemeClr val="accent1"/>
          </a:effectRef>
          <a:fontRef idx="minor">
            <a:schemeClr val="tx1"/>
          </a:fontRef>
        </p:style>
      </p:cxn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5985" y="332359"/>
            <a:ext cx="816082" cy="816080"/>
          </a:xfrm>
          <a:prstGeom prst="rect">
            <a:avLst/>
          </a:prstGeom>
        </p:spPr>
      </p:pic>
      <p:sp>
        <p:nvSpPr>
          <p:cNvPr id="27" name="文本框 26">
            <a:extLst>
              <a:ext uri="{FF2B5EF4-FFF2-40B4-BE49-F238E27FC236}">
                <a16:creationId xmlns:a16="http://schemas.microsoft.com/office/drawing/2014/main" id="{1D946CCD-2B92-4028-A398-AFBE8C8AACA4}"/>
              </a:ext>
            </a:extLst>
          </p:cNvPr>
          <p:cNvSpPr txBox="1"/>
          <p:nvPr/>
        </p:nvSpPr>
        <p:spPr>
          <a:xfrm>
            <a:off x="891540" y="478789"/>
            <a:ext cx="7037799" cy="523220"/>
          </a:xfrm>
          <a:prstGeom prst="rect">
            <a:avLst/>
          </a:prstGeom>
          <a:noFill/>
        </p:spPr>
        <p:txBody>
          <a:bodyPr wrap="square" rtlCol="0">
            <a:spAutoFit/>
          </a:bodyPr>
          <a:lstStyle/>
          <a:p>
            <a:r>
              <a:rPr lang="en-US" altLang="zh-CN" sz="28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rPr>
              <a:t>Greedy Algorithm</a:t>
            </a:r>
            <a:endParaRPr lang="zh-CN" altLang="en-US" sz="28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endParaRPr>
          </a:p>
        </p:txBody>
      </p:sp>
      <p:pic>
        <p:nvPicPr>
          <p:cNvPr id="2" name="图片 1">
            <a:extLst>
              <a:ext uri="{FF2B5EF4-FFF2-40B4-BE49-F238E27FC236}">
                <a16:creationId xmlns:a16="http://schemas.microsoft.com/office/drawing/2014/main" id="{91FA74ED-1EEF-4E4F-83C2-73F97F9193F7}"/>
              </a:ext>
            </a:extLst>
          </p:cNvPr>
          <p:cNvPicPr>
            <a:picLocks noChangeAspect="1"/>
          </p:cNvPicPr>
          <p:nvPr/>
        </p:nvPicPr>
        <p:blipFill>
          <a:blip r:embed="rId4"/>
          <a:stretch>
            <a:fillRect/>
          </a:stretch>
        </p:blipFill>
        <p:spPr>
          <a:xfrm>
            <a:off x="229768" y="2804110"/>
            <a:ext cx="5750963" cy="3842347"/>
          </a:xfrm>
          <a:prstGeom prst="rect">
            <a:avLst/>
          </a:prstGeom>
        </p:spPr>
      </p:pic>
      <p:pic>
        <p:nvPicPr>
          <p:cNvPr id="4" name="图片 3">
            <a:extLst>
              <a:ext uri="{FF2B5EF4-FFF2-40B4-BE49-F238E27FC236}">
                <a16:creationId xmlns:a16="http://schemas.microsoft.com/office/drawing/2014/main" id="{D0E8B3CA-5E41-4495-9702-86FDD5729B3E}"/>
              </a:ext>
            </a:extLst>
          </p:cNvPr>
          <p:cNvPicPr>
            <a:picLocks noChangeAspect="1"/>
          </p:cNvPicPr>
          <p:nvPr/>
        </p:nvPicPr>
        <p:blipFill>
          <a:blip r:embed="rId5"/>
          <a:stretch>
            <a:fillRect/>
          </a:stretch>
        </p:blipFill>
        <p:spPr>
          <a:xfrm>
            <a:off x="6168492" y="2674961"/>
            <a:ext cx="5838439" cy="3971496"/>
          </a:xfrm>
          <a:prstGeom prst="rect">
            <a:avLst/>
          </a:prstGeom>
        </p:spPr>
      </p:pic>
      <p:sp>
        <p:nvSpPr>
          <p:cNvPr id="8" name="文本框 7">
            <a:extLst>
              <a:ext uri="{FF2B5EF4-FFF2-40B4-BE49-F238E27FC236}">
                <a16:creationId xmlns:a16="http://schemas.microsoft.com/office/drawing/2014/main" id="{0361F715-CAB8-40E8-A283-E8C9989A1A3C}"/>
              </a:ext>
            </a:extLst>
          </p:cNvPr>
          <p:cNvSpPr txBox="1"/>
          <p:nvPr/>
        </p:nvSpPr>
        <p:spPr>
          <a:xfrm>
            <a:off x="781924" y="1715946"/>
            <a:ext cx="10397613" cy="461665"/>
          </a:xfrm>
          <a:prstGeom prst="rect">
            <a:avLst/>
          </a:prstGeom>
          <a:noFill/>
        </p:spPr>
        <p:txBody>
          <a:bodyPr wrap="square" rtlCol="0">
            <a:spAutoFit/>
          </a:bodyPr>
          <a:lstStyle/>
          <a:p>
            <a:pPr marL="342900" indent="-342900">
              <a:buFont typeface="Arial" panose="020B0604020202020204" pitchFamily="34" charset="0"/>
              <a:buChar char="•"/>
            </a:pPr>
            <a:r>
              <a:rPr lang="en-US" altLang="zh-CN" sz="2400" b="1" dirty="0">
                <a:latin typeface="Times New Roman" panose="02020603050405020304" pitchFamily="18" charset="0"/>
                <a:cs typeface="Times New Roman" panose="02020603050405020304" pitchFamily="18" charset="0"/>
              </a:rPr>
              <a:t>Baseline:</a:t>
            </a:r>
            <a:r>
              <a:rPr lang="zh-CN" altLang="en-US" sz="2400" b="1" dirty="0">
                <a:latin typeface="Times New Roman" panose="02020603050405020304" pitchFamily="18" charset="0"/>
                <a:cs typeface="Times New Roman" panose="02020603050405020304" pitchFamily="18" charset="0"/>
              </a:rPr>
              <a:t> </a:t>
            </a:r>
            <a:r>
              <a:rPr lang="en-US" altLang="zh-CN" sz="2400" dirty="0">
                <a:latin typeface="Times New Roman" panose="02020603050405020304" pitchFamily="18" charset="0"/>
                <a:cs typeface="Times New Roman" panose="02020603050405020304" pitchFamily="18" charset="0"/>
              </a:rPr>
              <a:t>select edge with the largest probability/weight</a:t>
            </a:r>
          </a:p>
        </p:txBody>
      </p:sp>
    </p:spTree>
    <p:extLst>
      <p:ext uri="{BB962C8B-B14F-4D97-AF65-F5344CB8AC3E}">
        <p14:creationId xmlns:p14="http://schemas.microsoft.com/office/powerpoint/2010/main" val="19880463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连接符 5"/>
          <p:cNvCxnSpPr/>
          <p:nvPr/>
        </p:nvCxnSpPr>
        <p:spPr>
          <a:xfrm>
            <a:off x="796413" y="457203"/>
            <a:ext cx="0" cy="632244"/>
          </a:xfrm>
          <a:prstGeom prst="line">
            <a:avLst/>
          </a:prstGeom>
          <a:ln w="76200">
            <a:solidFill>
              <a:srgbClr val="1C4885"/>
            </a:solidFill>
          </a:ln>
        </p:spPr>
        <p:style>
          <a:lnRef idx="1">
            <a:schemeClr val="accent1"/>
          </a:lnRef>
          <a:fillRef idx="0">
            <a:schemeClr val="accent1"/>
          </a:fillRef>
          <a:effectRef idx="0">
            <a:schemeClr val="accent1"/>
          </a:effectRef>
          <a:fontRef idx="minor">
            <a:schemeClr val="tx1"/>
          </a:fontRef>
        </p:style>
      </p:cxn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5985" y="332359"/>
            <a:ext cx="816082" cy="816080"/>
          </a:xfrm>
          <a:prstGeom prst="rect">
            <a:avLst/>
          </a:prstGeom>
        </p:spPr>
      </p:pic>
      <p:sp>
        <p:nvSpPr>
          <p:cNvPr id="27" name="文本框 26">
            <a:extLst>
              <a:ext uri="{FF2B5EF4-FFF2-40B4-BE49-F238E27FC236}">
                <a16:creationId xmlns:a16="http://schemas.microsoft.com/office/drawing/2014/main" id="{1D946CCD-2B92-4028-A398-AFBE8C8AACA4}"/>
              </a:ext>
            </a:extLst>
          </p:cNvPr>
          <p:cNvSpPr txBox="1"/>
          <p:nvPr/>
        </p:nvSpPr>
        <p:spPr>
          <a:xfrm>
            <a:off x="891540" y="478789"/>
            <a:ext cx="7037799" cy="523220"/>
          </a:xfrm>
          <a:prstGeom prst="rect">
            <a:avLst/>
          </a:prstGeom>
          <a:noFill/>
        </p:spPr>
        <p:txBody>
          <a:bodyPr wrap="square" rtlCol="0">
            <a:spAutoFit/>
          </a:bodyPr>
          <a:lstStyle/>
          <a:p>
            <a:r>
              <a:rPr lang="en-US" altLang="zh-CN" sz="28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rPr>
              <a:t>Greedy Algorithm</a:t>
            </a:r>
            <a:endParaRPr lang="zh-CN" altLang="en-US" sz="28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endParaRPr>
          </a:p>
        </p:txBody>
      </p:sp>
      <p:sp>
        <p:nvSpPr>
          <p:cNvPr id="8" name="文本框 7">
            <a:extLst>
              <a:ext uri="{FF2B5EF4-FFF2-40B4-BE49-F238E27FC236}">
                <a16:creationId xmlns:a16="http://schemas.microsoft.com/office/drawing/2014/main" id="{0361F715-CAB8-40E8-A283-E8C9989A1A3C}"/>
              </a:ext>
            </a:extLst>
          </p:cNvPr>
          <p:cNvSpPr txBox="1"/>
          <p:nvPr/>
        </p:nvSpPr>
        <p:spPr>
          <a:xfrm>
            <a:off x="781924" y="1497581"/>
            <a:ext cx="10397613" cy="461665"/>
          </a:xfrm>
          <a:prstGeom prst="rect">
            <a:avLst/>
          </a:prstGeom>
          <a:noFill/>
        </p:spPr>
        <p:txBody>
          <a:bodyPr wrap="square" rtlCol="0">
            <a:spAutoFit/>
          </a:bodyPr>
          <a:lstStyle/>
          <a:p>
            <a:pPr marL="342900" indent="-342900">
              <a:buFont typeface="Arial" panose="020B0604020202020204" pitchFamily="34" charset="0"/>
              <a:buChar char="•"/>
            </a:pPr>
            <a:r>
              <a:rPr lang="en-US" altLang="zh-CN" sz="2400" dirty="0">
                <a:latin typeface="Times New Roman" panose="02020603050405020304" pitchFamily="18" charset="0"/>
                <a:cs typeface="Times New Roman" panose="02020603050405020304" pitchFamily="18" charset="0"/>
              </a:rPr>
              <a:t>More simulations contribute to better performance</a:t>
            </a:r>
          </a:p>
        </p:txBody>
      </p:sp>
      <p:pic>
        <p:nvPicPr>
          <p:cNvPr id="3" name="图片 2">
            <a:extLst>
              <a:ext uri="{FF2B5EF4-FFF2-40B4-BE49-F238E27FC236}">
                <a16:creationId xmlns:a16="http://schemas.microsoft.com/office/drawing/2014/main" id="{5BF4844C-32E7-41BC-B405-F3FC1CFC2737}"/>
              </a:ext>
            </a:extLst>
          </p:cNvPr>
          <p:cNvPicPr>
            <a:picLocks noChangeAspect="1"/>
          </p:cNvPicPr>
          <p:nvPr/>
        </p:nvPicPr>
        <p:blipFill>
          <a:blip r:embed="rId4"/>
          <a:stretch>
            <a:fillRect/>
          </a:stretch>
        </p:blipFill>
        <p:spPr>
          <a:xfrm>
            <a:off x="2346288" y="2177611"/>
            <a:ext cx="7499424" cy="4541136"/>
          </a:xfrm>
          <a:prstGeom prst="rect">
            <a:avLst/>
          </a:prstGeom>
        </p:spPr>
      </p:pic>
    </p:spTree>
    <p:extLst>
      <p:ext uri="{BB962C8B-B14F-4D97-AF65-F5344CB8AC3E}">
        <p14:creationId xmlns:p14="http://schemas.microsoft.com/office/powerpoint/2010/main" val="22392942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连接符 5"/>
          <p:cNvCxnSpPr/>
          <p:nvPr/>
        </p:nvCxnSpPr>
        <p:spPr>
          <a:xfrm>
            <a:off x="796413" y="457203"/>
            <a:ext cx="0" cy="632244"/>
          </a:xfrm>
          <a:prstGeom prst="line">
            <a:avLst/>
          </a:prstGeom>
          <a:ln w="76200">
            <a:solidFill>
              <a:srgbClr val="1C4885"/>
            </a:solidFill>
          </a:ln>
        </p:spPr>
        <p:style>
          <a:lnRef idx="1">
            <a:schemeClr val="accent1"/>
          </a:lnRef>
          <a:fillRef idx="0">
            <a:schemeClr val="accent1"/>
          </a:fillRef>
          <a:effectRef idx="0">
            <a:schemeClr val="accent1"/>
          </a:effectRef>
          <a:fontRef idx="minor">
            <a:schemeClr val="tx1"/>
          </a:fontRef>
        </p:style>
      </p:cxn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5985" y="332359"/>
            <a:ext cx="816082" cy="816080"/>
          </a:xfrm>
          <a:prstGeom prst="rect">
            <a:avLst/>
          </a:prstGeom>
        </p:spPr>
      </p:pic>
      <p:sp>
        <p:nvSpPr>
          <p:cNvPr id="27" name="文本框 26">
            <a:extLst>
              <a:ext uri="{FF2B5EF4-FFF2-40B4-BE49-F238E27FC236}">
                <a16:creationId xmlns:a16="http://schemas.microsoft.com/office/drawing/2014/main" id="{1D946CCD-2B92-4028-A398-AFBE8C8AACA4}"/>
              </a:ext>
            </a:extLst>
          </p:cNvPr>
          <p:cNvSpPr txBox="1"/>
          <p:nvPr/>
        </p:nvSpPr>
        <p:spPr>
          <a:xfrm>
            <a:off x="891540" y="478789"/>
            <a:ext cx="7037799" cy="523220"/>
          </a:xfrm>
          <a:prstGeom prst="rect">
            <a:avLst/>
          </a:prstGeom>
          <a:noFill/>
        </p:spPr>
        <p:txBody>
          <a:bodyPr wrap="square" rtlCol="0">
            <a:spAutoFit/>
          </a:bodyPr>
          <a:lstStyle/>
          <a:p>
            <a:r>
              <a:rPr lang="en-US" altLang="zh-CN" sz="28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rPr>
              <a:t>SGD</a:t>
            </a:r>
            <a:endParaRPr lang="zh-CN" altLang="en-US" sz="28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8" name="文本框 7">
                <a:extLst>
                  <a:ext uri="{FF2B5EF4-FFF2-40B4-BE49-F238E27FC236}">
                    <a16:creationId xmlns:a16="http://schemas.microsoft.com/office/drawing/2014/main" id="{0361F715-CAB8-40E8-A283-E8C9989A1A3C}"/>
                  </a:ext>
                </a:extLst>
              </p:cNvPr>
              <p:cNvSpPr txBox="1"/>
              <p:nvPr/>
            </p:nvSpPr>
            <p:spPr>
              <a:xfrm>
                <a:off x="781924" y="1497581"/>
                <a:ext cx="10397613" cy="830997"/>
              </a:xfrm>
              <a:prstGeom prst="rect">
                <a:avLst/>
              </a:prstGeom>
              <a:noFill/>
            </p:spPr>
            <p:txBody>
              <a:bodyPr wrap="square" rtlCol="0">
                <a:spAutoFit/>
              </a:bodyPr>
              <a:lstStyle/>
              <a:p>
                <a:pPr marL="342900" indent="-342900">
                  <a:buFont typeface="Arial" panose="020B0604020202020204" pitchFamily="34" charset="0"/>
                  <a:buChar char="•"/>
                </a:pPr>
                <a:r>
                  <a:rPr lang="en-US" altLang="zh-CN" sz="2400" b="0" dirty="0">
                    <a:latin typeface="Cambria Math" panose="02040503050406030204" pitchFamily="18" charset="0"/>
                    <a:cs typeface="Times New Roman" panose="02020603050405020304" pitchFamily="18" charset="0"/>
                  </a:rPr>
                  <a:t>SGD with Larger </a:t>
                </a:r>
                <a14:m>
                  <m:oMath xmlns:m="http://schemas.openxmlformats.org/officeDocument/2006/math">
                    <m:r>
                      <a:rPr lang="en-US" altLang="zh-CN" sz="2400" b="0" i="1" smtClean="0">
                        <a:latin typeface="Cambria Math" panose="02040503050406030204" pitchFamily="18" charset="0"/>
                        <a:cs typeface="Times New Roman" panose="02020603050405020304" pitchFamily="18" charset="0"/>
                      </a:rPr>
                      <m:t>𝜆</m:t>
                    </m:r>
                  </m:oMath>
                </a14:m>
                <a:r>
                  <a:rPr lang="en-US" altLang="zh-CN" sz="2400" b="0" dirty="0">
                    <a:latin typeface="Cambria Math" panose="02040503050406030204" pitchFamily="18" charset="0"/>
                    <a:cs typeface="Times New Roman" panose="02020603050405020304" pitchFamily="18" charset="0"/>
                  </a:rPr>
                  <a:t> converges to larger influence expectation</a:t>
                </a:r>
              </a:p>
              <a:p>
                <a:pPr marL="800100" lvl="1" indent="-342900">
                  <a:buFont typeface="Arial" panose="020B0604020202020204" pitchFamily="34" charset="0"/>
                  <a:buChar char="•"/>
                </a:pPr>
                <a:r>
                  <a:rPr lang="en-US" altLang="zh-CN" sz="2400" dirty="0">
                    <a:latin typeface="Times New Roman" panose="02020603050405020304" pitchFamily="18" charset="0"/>
                    <a:cs typeface="Times New Roman" panose="02020603050405020304" pitchFamily="18" charset="0"/>
                  </a:rPr>
                  <a:t>Reasonable because </a:t>
                </a:r>
                <a14:m>
                  <m:oMath xmlns:m="http://schemas.openxmlformats.org/officeDocument/2006/math">
                    <m:r>
                      <a:rPr lang="en-US" altLang="zh-CN" sz="2400" b="0" i="1" smtClean="0">
                        <a:latin typeface="Cambria Math" panose="02040503050406030204" pitchFamily="18" charset="0"/>
                        <a:cs typeface="Times New Roman" panose="02020603050405020304" pitchFamily="18" charset="0"/>
                      </a:rPr>
                      <m:t>𝜆</m:t>
                    </m:r>
                  </m:oMath>
                </a14:m>
                <a:r>
                  <a:rPr lang="en-US" altLang="zh-CN" sz="2400" dirty="0">
                    <a:latin typeface="Times New Roman" panose="02020603050405020304" pitchFamily="18" charset="0"/>
                    <a:cs typeface="Times New Roman" panose="02020603050405020304" pitchFamily="18" charset="0"/>
                  </a:rPr>
                  <a:t> represents the accuracy of estimated edge values.</a:t>
                </a:r>
              </a:p>
            </p:txBody>
          </p:sp>
        </mc:Choice>
        <mc:Fallback xmlns="">
          <p:sp>
            <p:nvSpPr>
              <p:cNvPr id="8" name="文本框 7">
                <a:extLst>
                  <a:ext uri="{FF2B5EF4-FFF2-40B4-BE49-F238E27FC236}">
                    <a16:creationId xmlns:a16="http://schemas.microsoft.com/office/drawing/2014/main" id="{0361F715-CAB8-40E8-A283-E8C9989A1A3C}"/>
                  </a:ext>
                </a:extLst>
              </p:cNvPr>
              <p:cNvSpPr txBox="1">
                <a:spLocks noRot="1" noChangeAspect="1" noMove="1" noResize="1" noEditPoints="1" noAdjustHandles="1" noChangeArrowheads="1" noChangeShapeType="1" noTextEdit="1"/>
              </p:cNvSpPr>
              <p:nvPr/>
            </p:nvSpPr>
            <p:spPr>
              <a:xfrm>
                <a:off x="781924" y="1497581"/>
                <a:ext cx="10397613" cy="830997"/>
              </a:xfrm>
              <a:prstGeom prst="rect">
                <a:avLst/>
              </a:prstGeom>
              <a:blipFill>
                <a:blip r:embed="rId4"/>
                <a:stretch>
                  <a:fillRect l="-762" t="-5882" b="-16176"/>
                </a:stretch>
              </a:blipFill>
            </p:spPr>
            <p:txBody>
              <a:bodyPr/>
              <a:lstStyle/>
              <a:p>
                <a:r>
                  <a:rPr lang="zh-CN" altLang="en-US">
                    <a:noFill/>
                  </a:rPr>
                  <a:t> </a:t>
                </a:r>
              </a:p>
            </p:txBody>
          </p:sp>
        </mc:Fallback>
      </mc:AlternateContent>
      <p:pic>
        <p:nvPicPr>
          <p:cNvPr id="4" name="图片 3">
            <a:extLst>
              <a:ext uri="{FF2B5EF4-FFF2-40B4-BE49-F238E27FC236}">
                <a16:creationId xmlns:a16="http://schemas.microsoft.com/office/drawing/2014/main" id="{9C36A950-C66D-48B6-8680-1C7564DA3C44}"/>
              </a:ext>
            </a:extLst>
          </p:cNvPr>
          <p:cNvPicPr>
            <a:picLocks noChangeAspect="1"/>
          </p:cNvPicPr>
          <p:nvPr/>
        </p:nvPicPr>
        <p:blipFill>
          <a:blip r:embed="rId5"/>
          <a:stretch>
            <a:fillRect/>
          </a:stretch>
        </p:blipFill>
        <p:spPr>
          <a:xfrm>
            <a:off x="0" y="2727773"/>
            <a:ext cx="12192000" cy="3924393"/>
          </a:xfrm>
          <a:prstGeom prst="rect">
            <a:avLst/>
          </a:prstGeom>
        </p:spPr>
      </p:pic>
    </p:spTree>
    <p:extLst>
      <p:ext uri="{BB962C8B-B14F-4D97-AF65-F5344CB8AC3E}">
        <p14:creationId xmlns:p14="http://schemas.microsoft.com/office/powerpoint/2010/main" val="27202547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连接符 5"/>
          <p:cNvCxnSpPr/>
          <p:nvPr/>
        </p:nvCxnSpPr>
        <p:spPr>
          <a:xfrm>
            <a:off x="796413" y="457203"/>
            <a:ext cx="0" cy="632244"/>
          </a:xfrm>
          <a:prstGeom prst="line">
            <a:avLst/>
          </a:prstGeom>
          <a:ln w="76200">
            <a:solidFill>
              <a:srgbClr val="1C4885"/>
            </a:solidFill>
          </a:ln>
        </p:spPr>
        <p:style>
          <a:lnRef idx="1">
            <a:schemeClr val="accent1"/>
          </a:lnRef>
          <a:fillRef idx="0">
            <a:schemeClr val="accent1"/>
          </a:fillRef>
          <a:effectRef idx="0">
            <a:schemeClr val="accent1"/>
          </a:effectRef>
          <a:fontRef idx="minor">
            <a:schemeClr val="tx1"/>
          </a:fontRef>
        </p:style>
      </p:cxn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5985" y="332359"/>
            <a:ext cx="816082" cy="816080"/>
          </a:xfrm>
          <a:prstGeom prst="rect">
            <a:avLst/>
          </a:prstGeom>
        </p:spPr>
      </p:pic>
      <p:sp>
        <p:nvSpPr>
          <p:cNvPr id="27" name="文本框 26">
            <a:extLst>
              <a:ext uri="{FF2B5EF4-FFF2-40B4-BE49-F238E27FC236}">
                <a16:creationId xmlns:a16="http://schemas.microsoft.com/office/drawing/2014/main" id="{1D946CCD-2B92-4028-A398-AFBE8C8AACA4}"/>
              </a:ext>
            </a:extLst>
          </p:cNvPr>
          <p:cNvSpPr txBox="1"/>
          <p:nvPr/>
        </p:nvSpPr>
        <p:spPr>
          <a:xfrm>
            <a:off x="891540" y="478789"/>
            <a:ext cx="7037799" cy="523220"/>
          </a:xfrm>
          <a:prstGeom prst="rect">
            <a:avLst/>
          </a:prstGeom>
          <a:noFill/>
        </p:spPr>
        <p:txBody>
          <a:bodyPr wrap="square" rtlCol="0">
            <a:spAutoFit/>
          </a:bodyPr>
          <a:lstStyle/>
          <a:p>
            <a:r>
              <a:rPr lang="en-US" altLang="zh-CN" sz="28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rPr>
              <a:t>SGD</a:t>
            </a:r>
            <a:endParaRPr lang="zh-CN" altLang="en-US" sz="28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endParaRPr>
          </a:p>
        </p:txBody>
      </p:sp>
      <p:sp>
        <p:nvSpPr>
          <p:cNvPr id="8" name="文本框 7">
            <a:extLst>
              <a:ext uri="{FF2B5EF4-FFF2-40B4-BE49-F238E27FC236}">
                <a16:creationId xmlns:a16="http://schemas.microsoft.com/office/drawing/2014/main" id="{0361F715-CAB8-40E8-A283-E8C9989A1A3C}"/>
              </a:ext>
            </a:extLst>
          </p:cNvPr>
          <p:cNvSpPr txBox="1"/>
          <p:nvPr/>
        </p:nvSpPr>
        <p:spPr>
          <a:xfrm>
            <a:off x="786776" y="1668757"/>
            <a:ext cx="10397613" cy="830997"/>
          </a:xfrm>
          <a:prstGeom prst="rect">
            <a:avLst/>
          </a:prstGeom>
          <a:noFill/>
        </p:spPr>
        <p:txBody>
          <a:bodyPr wrap="square" rtlCol="0">
            <a:spAutoFit/>
          </a:bodyPr>
          <a:lstStyle/>
          <a:p>
            <a:pPr marL="342900" indent="-342900">
              <a:buFont typeface="Arial" panose="020B0604020202020204" pitchFamily="34" charset="0"/>
              <a:buChar char="•"/>
            </a:pPr>
            <a:r>
              <a:rPr lang="en-US" altLang="zh-CN" sz="2400" dirty="0">
                <a:latin typeface="Times New Roman" panose="02020603050405020304" pitchFamily="18" charset="0"/>
                <a:cs typeface="Times New Roman" panose="02020603050405020304" pitchFamily="18" charset="0"/>
              </a:rPr>
              <a:t>We should ensure enough simulations to make the SGD process stable.</a:t>
            </a:r>
          </a:p>
          <a:p>
            <a:pPr marL="342900" indent="-342900">
              <a:buFont typeface="Arial" panose="020B0604020202020204" pitchFamily="34" charset="0"/>
              <a:buChar char="•"/>
            </a:pPr>
            <a:r>
              <a:rPr lang="en-US" altLang="zh-CN" sz="2400" dirty="0">
                <a:latin typeface="Times New Roman" panose="02020603050405020304" pitchFamily="18" charset="0"/>
                <a:cs typeface="Times New Roman" panose="02020603050405020304" pitchFamily="18" charset="0"/>
              </a:rPr>
              <a:t>SGD also works well under IC model.</a:t>
            </a:r>
          </a:p>
        </p:txBody>
      </p:sp>
      <p:pic>
        <p:nvPicPr>
          <p:cNvPr id="2" name="图片 1">
            <a:extLst>
              <a:ext uri="{FF2B5EF4-FFF2-40B4-BE49-F238E27FC236}">
                <a16:creationId xmlns:a16="http://schemas.microsoft.com/office/drawing/2014/main" id="{292F23E2-714D-4AE7-B1D0-A15E1CAB02B6}"/>
              </a:ext>
            </a:extLst>
          </p:cNvPr>
          <p:cNvPicPr>
            <a:picLocks noChangeAspect="1"/>
          </p:cNvPicPr>
          <p:nvPr/>
        </p:nvPicPr>
        <p:blipFill>
          <a:blip r:embed="rId4"/>
          <a:stretch>
            <a:fillRect/>
          </a:stretch>
        </p:blipFill>
        <p:spPr>
          <a:xfrm>
            <a:off x="5985583" y="2974430"/>
            <a:ext cx="6206417" cy="3719315"/>
          </a:xfrm>
          <a:prstGeom prst="rect">
            <a:avLst/>
          </a:prstGeom>
        </p:spPr>
      </p:pic>
      <p:pic>
        <p:nvPicPr>
          <p:cNvPr id="3" name="图片 2">
            <a:extLst>
              <a:ext uri="{FF2B5EF4-FFF2-40B4-BE49-F238E27FC236}">
                <a16:creationId xmlns:a16="http://schemas.microsoft.com/office/drawing/2014/main" id="{595D8D5F-D6B4-47BA-AF3F-EF0BCDBB03B4}"/>
              </a:ext>
            </a:extLst>
          </p:cNvPr>
          <p:cNvPicPr>
            <a:picLocks noChangeAspect="1"/>
          </p:cNvPicPr>
          <p:nvPr/>
        </p:nvPicPr>
        <p:blipFill>
          <a:blip r:embed="rId5"/>
          <a:stretch>
            <a:fillRect/>
          </a:stretch>
        </p:blipFill>
        <p:spPr>
          <a:xfrm>
            <a:off x="167775" y="3017132"/>
            <a:ext cx="6211719" cy="3719314"/>
          </a:xfrm>
          <a:prstGeom prst="rect">
            <a:avLst/>
          </a:prstGeom>
        </p:spPr>
      </p:pic>
    </p:spTree>
    <p:extLst>
      <p:ext uri="{BB962C8B-B14F-4D97-AF65-F5344CB8AC3E}">
        <p14:creationId xmlns:p14="http://schemas.microsoft.com/office/powerpoint/2010/main" val="7845350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连接符 5"/>
          <p:cNvCxnSpPr/>
          <p:nvPr/>
        </p:nvCxnSpPr>
        <p:spPr>
          <a:xfrm>
            <a:off x="796413" y="457203"/>
            <a:ext cx="0" cy="632244"/>
          </a:xfrm>
          <a:prstGeom prst="line">
            <a:avLst/>
          </a:prstGeom>
          <a:ln w="76200">
            <a:solidFill>
              <a:srgbClr val="1C4885"/>
            </a:solidFill>
          </a:ln>
        </p:spPr>
        <p:style>
          <a:lnRef idx="1">
            <a:schemeClr val="accent1"/>
          </a:lnRef>
          <a:fillRef idx="0">
            <a:schemeClr val="accent1"/>
          </a:fillRef>
          <a:effectRef idx="0">
            <a:schemeClr val="accent1"/>
          </a:effectRef>
          <a:fontRef idx="minor">
            <a:schemeClr val="tx1"/>
          </a:fontRef>
        </p:style>
      </p:cxn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5985" y="332359"/>
            <a:ext cx="816082" cy="816080"/>
          </a:xfrm>
          <a:prstGeom prst="rect">
            <a:avLst/>
          </a:prstGeom>
        </p:spPr>
      </p:pic>
      <p:sp>
        <p:nvSpPr>
          <p:cNvPr id="27" name="文本框 26">
            <a:extLst>
              <a:ext uri="{FF2B5EF4-FFF2-40B4-BE49-F238E27FC236}">
                <a16:creationId xmlns:a16="http://schemas.microsoft.com/office/drawing/2014/main" id="{1D946CCD-2B92-4028-A398-AFBE8C8AACA4}"/>
              </a:ext>
            </a:extLst>
          </p:cNvPr>
          <p:cNvSpPr txBox="1"/>
          <p:nvPr/>
        </p:nvSpPr>
        <p:spPr>
          <a:xfrm>
            <a:off x="891540" y="478789"/>
            <a:ext cx="7037799" cy="523220"/>
          </a:xfrm>
          <a:prstGeom prst="rect">
            <a:avLst/>
          </a:prstGeom>
          <a:noFill/>
        </p:spPr>
        <p:txBody>
          <a:bodyPr wrap="square" rtlCol="0">
            <a:spAutoFit/>
          </a:bodyPr>
          <a:lstStyle/>
          <a:p>
            <a:r>
              <a:rPr lang="en-US" altLang="zh-CN" sz="28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rPr>
              <a:t>Contributions and Future Work</a:t>
            </a:r>
            <a:endParaRPr lang="zh-CN" altLang="en-US" sz="28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endParaRPr>
          </a:p>
        </p:txBody>
      </p:sp>
      <p:sp>
        <p:nvSpPr>
          <p:cNvPr id="9" name="文本框 8">
            <a:extLst>
              <a:ext uri="{FF2B5EF4-FFF2-40B4-BE49-F238E27FC236}">
                <a16:creationId xmlns:a16="http://schemas.microsoft.com/office/drawing/2014/main" id="{E5D967A8-1693-4749-9C18-C7A232750DB7}"/>
              </a:ext>
            </a:extLst>
          </p:cNvPr>
          <p:cNvSpPr txBox="1"/>
          <p:nvPr/>
        </p:nvSpPr>
        <p:spPr>
          <a:xfrm>
            <a:off x="786776" y="1668757"/>
            <a:ext cx="10397613" cy="4893647"/>
          </a:xfrm>
          <a:prstGeom prst="rect">
            <a:avLst/>
          </a:prstGeom>
          <a:noFill/>
        </p:spPr>
        <p:txBody>
          <a:bodyPr wrap="square" rtlCol="0">
            <a:spAutoFit/>
          </a:bodyPr>
          <a:lstStyle/>
          <a:p>
            <a:pPr marL="342900" indent="-342900">
              <a:buFont typeface="Arial" panose="020B0604020202020204" pitchFamily="34" charset="0"/>
              <a:buChar char="•"/>
            </a:pPr>
            <a:r>
              <a:rPr lang="en-US" altLang="zh-CN" sz="2400" b="1" dirty="0">
                <a:latin typeface="Times New Roman" panose="02020603050405020304" pitchFamily="18" charset="0"/>
                <a:cs typeface="Times New Roman" panose="02020603050405020304" pitchFamily="18" charset="0"/>
              </a:rPr>
              <a:t>Discrete Case</a:t>
            </a:r>
          </a:p>
          <a:p>
            <a:pPr marL="342900" indent="-342900">
              <a:buFont typeface="Arial" panose="020B0604020202020204" pitchFamily="34" charset="0"/>
              <a:buChar char="•"/>
            </a:pPr>
            <a:endParaRPr lang="en-US" altLang="zh-CN"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altLang="zh-CN"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altLang="zh-CN"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altLang="zh-CN" sz="2400" dirty="0">
              <a:latin typeface="Times New Roman" panose="02020603050405020304" pitchFamily="18" charset="0"/>
              <a:cs typeface="Times New Roman" panose="02020603050405020304" pitchFamily="18" charset="0"/>
            </a:endParaRPr>
          </a:p>
          <a:p>
            <a:endParaRPr lang="en-US" altLang="zh-CN" sz="24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zh-CN" sz="2400" b="1" dirty="0">
                <a:latin typeface="Times New Roman" panose="02020603050405020304" pitchFamily="18" charset="0"/>
                <a:cs typeface="Times New Roman" panose="02020603050405020304" pitchFamily="18" charset="0"/>
              </a:rPr>
              <a:t>Continuous Case</a:t>
            </a:r>
          </a:p>
          <a:p>
            <a:pPr marL="800100" lvl="1" indent="-342900">
              <a:buFont typeface="Arial" panose="020B0604020202020204" pitchFamily="34" charset="0"/>
              <a:buChar char="•"/>
            </a:pPr>
            <a:r>
              <a:rPr lang="en-US" altLang="zh-CN" sz="2400" dirty="0">
                <a:latin typeface="Times New Roman" panose="02020603050405020304" pitchFamily="18" charset="0"/>
                <a:cs typeface="Times New Roman" panose="02020603050405020304" pitchFamily="18" charset="0"/>
              </a:rPr>
              <a:t>SGD Algorithm</a:t>
            </a:r>
          </a:p>
          <a:p>
            <a:pPr marL="800100" lvl="1" indent="-342900">
              <a:buFont typeface="Arial" panose="020B0604020202020204" pitchFamily="34" charset="0"/>
              <a:buChar char="•"/>
            </a:pPr>
            <a:endParaRPr lang="en-US" altLang="zh-CN"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zh-CN" sz="2400" b="1" dirty="0">
                <a:latin typeface="Times New Roman" panose="02020603050405020304" pitchFamily="18" charset="0"/>
                <a:cs typeface="Times New Roman" panose="02020603050405020304" pitchFamily="18" charset="0"/>
              </a:rPr>
              <a:t>Future Work</a:t>
            </a:r>
          </a:p>
          <a:p>
            <a:pPr marL="800100" lvl="1" indent="-342900">
              <a:buFont typeface="Arial" panose="020B0604020202020204" pitchFamily="34" charset="0"/>
              <a:buChar char="•"/>
            </a:pPr>
            <a:r>
              <a:rPr lang="en-US" altLang="zh-CN" sz="2400" dirty="0">
                <a:latin typeface="Times New Roman" panose="02020603050405020304" pitchFamily="18" charset="0"/>
                <a:cs typeface="Times New Roman" panose="02020603050405020304" pitchFamily="18" charset="0"/>
              </a:rPr>
              <a:t>NP-hardness of LT</a:t>
            </a:r>
          </a:p>
          <a:p>
            <a:pPr marL="800100" lvl="1" indent="-342900">
              <a:buFont typeface="Arial" panose="020B0604020202020204" pitchFamily="34" charset="0"/>
              <a:buChar char="•"/>
            </a:pPr>
            <a:r>
              <a:rPr lang="en-US" altLang="zh-CN" sz="2400">
                <a:latin typeface="Times New Roman" panose="02020603050405020304" pitchFamily="18" charset="0"/>
                <a:cs typeface="Times New Roman" panose="02020603050405020304" pitchFamily="18" charset="0"/>
              </a:rPr>
              <a:t>Algorithms </a:t>
            </a:r>
            <a:r>
              <a:rPr lang="en-US" altLang="zh-CN" sz="2400" dirty="0">
                <a:latin typeface="Times New Roman" panose="02020603050405020304" pitchFamily="18" charset="0"/>
                <a:cs typeface="Times New Roman" panose="02020603050405020304" pitchFamily="18" charset="0"/>
              </a:rPr>
              <a:t>under IC/DLT with theoretical performance guarantee</a:t>
            </a:r>
          </a:p>
          <a:p>
            <a:pPr marL="800100" lvl="1" indent="-342900">
              <a:buFont typeface="Arial" panose="020B0604020202020204" pitchFamily="34" charset="0"/>
              <a:buChar char="•"/>
            </a:pPr>
            <a:r>
              <a:rPr lang="en-US" altLang="zh-CN" sz="2400" dirty="0">
                <a:latin typeface="Times New Roman" panose="02020603050405020304" pitchFamily="18" charset="0"/>
                <a:cs typeface="Times New Roman" panose="02020603050405020304" pitchFamily="18" charset="0"/>
              </a:rPr>
              <a:t>Robust IM against edge uncertainty</a:t>
            </a:r>
          </a:p>
        </p:txBody>
      </p:sp>
      <p:pic>
        <p:nvPicPr>
          <p:cNvPr id="4" name="图片 3">
            <a:extLst>
              <a:ext uri="{FF2B5EF4-FFF2-40B4-BE49-F238E27FC236}">
                <a16:creationId xmlns:a16="http://schemas.microsoft.com/office/drawing/2014/main" id="{CD522B2A-A08F-4901-938C-921EF943E006}"/>
              </a:ext>
            </a:extLst>
          </p:cNvPr>
          <p:cNvPicPr>
            <a:picLocks noChangeAspect="1"/>
          </p:cNvPicPr>
          <p:nvPr/>
        </p:nvPicPr>
        <p:blipFill>
          <a:blip r:embed="rId4"/>
          <a:stretch>
            <a:fillRect/>
          </a:stretch>
        </p:blipFill>
        <p:spPr>
          <a:xfrm>
            <a:off x="1206813" y="2209737"/>
            <a:ext cx="9778374" cy="1680795"/>
          </a:xfrm>
          <a:prstGeom prst="rect">
            <a:avLst/>
          </a:prstGeom>
        </p:spPr>
      </p:pic>
    </p:spTree>
    <p:extLst>
      <p:ext uri="{BB962C8B-B14F-4D97-AF65-F5344CB8AC3E}">
        <p14:creationId xmlns:p14="http://schemas.microsoft.com/office/powerpoint/2010/main" val="21938146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984658" y="4866967"/>
            <a:ext cx="1961536" cy="1696064"/>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45805" y="294968"/>
            <a:ext cx="1961536" cy="1696064"/>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45805" y="4866967"/>
            <a:ext cx="1961536" cy="1696064"/>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9984658" y="294968"/>
            <a:ext cx="1961536" cy="1696064"/>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7"/>
          <p:cNvSpPr/>
          <p:nvPr/>
        </p:nvSpPr>
        <p:spPr>
          <a:xfrm>
            <a:off x="403122" y="405580"/>
            <a:ext cx="11385755" cy="5958349"/>
          </a:xfrm>
          <a:prstGeom prst="roundRect">
            <a:avLst>
              <a:gd name="adj" fmla="val 1568"/>
            </a:avLst>
          </a:prstGeom>
          <a:solidFill>
            <a:schemeClr val="bg1"/>
          </a:solidFill>
          <a:ln>
            <a:noFill/>
          </a:ln>
          <a:effectLst>
            <a:glow rad="228600">
              <a:schemeClr val="tx1">
                <a:alpha val="3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2718926" y="2815387"/>
            <a:ext cx="6754146" cy="923330"/>
          </a:xfrm>
          <a:prstGeom prst="rect">
            <a:avLst/>
          </a:prstGeom>
          <a:noFill/>
        </p:spPr>
        <p:txBody>
          <a:bodyPr wrap="square" rtlCol="0">
            <a:spAutoFit/>
          </a:bodyPr>
          <a:lstStyle/>
          <a:p>
            <a:pPr algn="dist"/>
            <a:r>
              <a:rPr lang="en-US" altLang="zh-CN" sz="5400" dirty="0">
                <a:solidFill>
                  <a:srgbClr val="1C4885"/>
                </a:solidFill>
                <a:latin typeface="Times New Roman" panose="02020603050405020304" pitchFamily="18" charset="0"/>
                <a:ea typeface="FZZhengHeiS-DB-GB" panose="02000000000000000000" pitchFamily="2" charset="0"/>
                <a:cs typeface="Times New Roman" panose="02020603050405020304" pitchFamily="18" charset="0"/>
              </a:rPr>
              <a:t>Thanks</a:t>
            </a:r>
            <a:endParaRPr lang="zh-CN" altLang="en-US" sz="5400" dirty="0">
              <a:solidFill>
                <a:srgbClr val="1C4885"/>
              </a:solidFill>
              <a:latin typeface="Times New Roman" panose="02020603050405020304" pitchFamily="18" charset="0"/>
              <a:ea typeface="FZZhengHeiS-DB-GB" panose="02000000000000000000" pitchFamily="2" charset="0"/>
              <a:cs typeface="Times New Roman" panose="02020603050405020304" pitchFamily="18" charset="0"/>
            </a:endParaRPr>
          </a:p>
        </p:txBody>
      </p:sp>
      <p:cxnSp>
        <p:nvCxnSpPr>
          <p:cNvPr id="11" name="直接连接符 10"/>
          <p:cNvCxnSpPr/>
          <p:nvPr/>
        </p:nvCxnSpPr>
        <p:spPr>
          <a:xfrm>
            <a:off x="5401597" y="3738717"/>
            <a:ext cx="1388806" cy="0"/>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12" name="图片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57385" y="734960"/>
            <a:ext cx="816082" cy="816080"/>
          </a:xfrm>
          <a:prstGeom prst="rect">
            <a:avLst/>
          </a:prstGeom>
        </p:spPr>
      </p:pic>
    </p:spTree>
    <p:extLst>
      <p:ext uri="{BB962C8B-B14F-4D97-AF65-F5344CB8AC3E}">
        <p14:creationId xmlns:p14="http://schemas.microsoft.com/office/powerpoint/2010/main" val="570880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988709" y="5737122"/>
            <a:ext cx="3957485" cy="825909"/>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45804" y="294968"/>
            <a:ext cx="3957485" cy="825909"/>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403122" y="449825"/>
            <a:ext cx="11385755" cy="5958349"/>
          </a:xfrm>
          <a:prstGeom prst="roundRect">
            <a:avLst>
              <a:gd name="adj" fmla="val 1568"/>
            </a:avLst>
          </a:prstGeom>
          <a:solidFill>
            <a:schemeClr val="bg1"/>
          </a:solidFill>
          <a:ln>
            <a:noFill/>
          </a:ln>
          <a:effectLst>
            <a:glow rad="228600">
              <a:schemeClr val="tx1">
                <a:alpha val="3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1991336" y="1275734"/>
            <a:ext cx="2325945" cy="584775"/>
          </a:xfrm>
          <a:prstGeom prst="rect">
            <a:avLst/>
          </a:prstGeom>
          <a:noFill/>
        </p:spPr>
        <p:txBody>
          <a:bodyPr wrap="square" rtlCol="0">
            <a:spAutoFit/>
          </a:bodyPr>
          <a:lstStyle/>
          <a:p>
            <a:pPr algn="dist"/>
            <a:r>
              <a:rPr lang="en-US" altLang="zh-CN" sz="3200" dirty="0">
                <a:solidFill>
                  <a:srgbClr val="1C4885"/>
                </a:solidFill>
                <a:latin typeface="FuturaBookC" charset="-52"/>
                <a:ea typeface="微软雅黑" panose="020B0503020204020204" pitchFamily="34" charset="-122"/>
              </a:rPr>
              <a:t>CONTENT</a:t>
            </a:r>
            <a:endParaRPr lang="zh-CN" altLang="en-US" sz="3200" dirty="0">
              <a:solidFill>
                <a:srgbClr val="1C4885"/>
              </a:solidFill>
              <a:latin typeface="FuturaBookC" charset="-52"/>
              <a:ea typeface="微软雅黑" panose="020B0503020204020204" pitchFamily="34" charset="-122"/>
            </a:endParaRPr>
          </a:p>
        </p:txBody>
      </p:sp>
      <p:sp>
        <p:nvSpPr>
          <p:cNvPr id="9" name="椭圆 8"/>
          <p:cNvSpPr/>
          <p:nvPr/>
        </p:nvSpPr>
        <p:spPr>
          <a:xfrm>
            <a:off x="1908283" y="3112512"/>
            <a:ext cx="643774" cy="643774"/>
          </a:xfrm>
          <a:prstGeom prst="ellipse">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bg1"/>
                </a:solidFill>
                <a:latin typeface="FuturaBookC" charset="-52"/>
              </a:rPr>
              <a:t>01</a:t>
            </a:r>
            <a:endParaRPr lang="zh-CN" altLang="en-US" sz="1200" b="1" dirty="0">
              <a:solidFill>
                <a:schemeClr val="bg1"/>
              </a:solidFill>
              <a:latin typeface="FuturaBookC" charset="-52"/>
            </a:endParaRPr>
          </a:p>
        </p:txBody>
      </p:sp>
      <p:sp>
        <p:nvSpPr>
          <p:cNvPr id="10" name="文本框 9"/>
          <p:cNvSpPr txBox="1"/>
          <p:nvPr/>
        </p:nvSpPr>
        <p:spPr>
          <a:xfrm>
            <a:off x="2672779" y="3105175"/>
            <a:ext cx="3701845" cy="461665"/>
          </a:xfrm>
          <a:prstGeom prst="rect">
            <a:avLst/>
          </a:prstGeom>
          <a:noFill/>
        </p:spPr>
        <p:txBody>
          <a:bodyPr wrap="square" rtlCol="0">
            <a:spAutoFit/>
          </a:bodyPr>
          <a:lstStyle/>
          <a:p>
            <a:pPr algn="just"/>
            <a:r>
              <a:rPr lang="en-US" altLang="zh-CN" sz="2400" dirty="0">
                <a:latin typeface="Times New Roman" panose="02020603050405020304" pitchFamily="18" charset="0"/>
                <a:ea typeface="FZZhengHeiS-DB-GB" panose="02000000000000000000" pitchFamily="2" charset="0"/>
                <a:cs typeface="Times New Roman" panose="02020603050405020304" pitchFamily="18" charset="0"/>
              </a:rPr>
              <a:t>Background and Overview</a:t>
            </a:r>
            <a:endParaRPr lang="zh-CN" altLang="en-US" sz="2400" dirty="0">
              <a:latin typeface="Times New Roman" panose="02020603050405020304" pitchFamily="18" charset="0"/>
              <a:ea typeface="FZZhengHeiS-DB-GB" panose="02000000000000000000" pitchFamily="2" charset="0"/>
              <a:cs typeface="Times New Roman" panose="02020603050405020304" pitchFamily="18" charset="0"/>
            </a:endParaRPr>
          </a:p>
        </p:txBody>
      </p:sp>
      <p:sp>
        <p:nvSpPr>
          <p:cNvPr id="12" name="椭圆 11"/>
          <p:cNvSpPr/>
          <p:nvPr/>
        </p:nvSpPr>
        <p:spPr>
          <a:xfrm>
            <a:off x="6495346" y="3112512"/>
            <a:ext cx="643774" cy="643774"/>
          </a:xfrm>
          <a:prstGeom prst="ellipse">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bg1"/>
                </a:solidFill>
                <a:latin typeface="FuturaBookC" charset="-52"/>
              </a:rPr>
              <a:t>02</a:t>
            </a:r>
            <a:endParaRPr lang="zh-CN" altLang="en-US" sz="1200" b="1" dirty="0">
              <a:solidFill>
                <a:schemeClr val="bg1"/>
              </a:solidFill>
              <a:latin typeface="FuturaBookC" charset="-52"/>
            </a:endParaRPr>
          </a:p>
        </p:txBody>
      </p:sp>
      <p:sp>
        <p:nvSpPr>
          <p:cNvPr id="13" name="文本框 12"/>
          <p:cNvSpPr txBox="1"/>
          <p:nvPr/>
        </p:nvSpPr>
        <p:spPr>
          <a:xfrm>
            <a:off x="7259842" y="3105175"/>
            <a:ext cx="3701845" cy="461665"/>
          </a:xfrm>
          <a:prstGeom prst="rect">
            <a:avLst/>
          </a:prstGeom>
          <a:noFill/>
        </p:spPr>
        <p:txBody>
          <a:bodyPr wrap="square" rtlCol="0">
            <a:spAutoFit/>
          </a:bodyPr>
          <a:lstStyle/>
          <a:p>
            <a:pPr algn="just"/>
            <a:r>
              <a:rPr lang="en-US" altLang="zh-CN" sz="2400" dirty="0">
                <a:latin typeface="Times New Roman" panose="02020603050405020304" pitchFamily="18" charset="0"/>
                <a:ea typeface="FZZhengHeiS-DB-GB" panose="02000000000000000000" pitchFamily="2" charset="0"/>
                <a:cs typeface="Times New Roman" panose="02020603050405020304" pitchFamily="18" charset="0"/>
              </a:rPr>
              <a:t>Discrete Case: Greedy</a:t>
            </a:r>
            <a:endParaRPr lang="zh-CN" altLang="en-US" sz="2400" dirty="0">
              <a:latin typeface="Times New Roman" panose="02020603050405020304" pitchFamily="18" charset="0"/>
              <a:ea typeface="FZZhengHeiS-DB-GB" panose="02000000000000000000" pitchFamily="2" charset="0"/>
              <a:cs typeface="Times New Roman" panose="02020603050405020304" pitchFamily="18" charset="0"/>
            </a:endParaRPr>
          </a:p>
        </p:txBody>
      </p:sp>
      <p:sp>
        <p:nvSpPr>
          <p:cNvPr id="15" name="椭圆 14"/>
          <p:cNvSpPr/>
          <p:nvPr/>
        </p:nvSpPr>
        <p:spPr>
          <a:xfrm>
            <a:off x="1908283" y="4355250"/>
            <a:ext cx="643774" cy="643774"/>
          </a:xfrm>
          <a:prstGeom prst="ellipse">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bg1"/>
                </a:solidFill>
                <a:latin typeface="FuturaBookC" charset="-52"/>
              </a:rPr>
              <a:t>03</a:t>
            </a:r>
            <a:endParaRPr lang="zh-CN" altLang="en-US" sz="1200" b="1" dirty="0">
              <a:solidFill>
                <a:schemeClr val="bg1"/>
              </a:solidFill>
              <a:latin typeface="FuturaBookC" charset="-52"/>
            </a:endParaRPr>
          </a:p>
        </p:txBody>
      </p:sp>
      <p:sp>
        <p:nvSpPr>
          <p:cNvPr id="16" name="文本框 15"/>
          <p:cNvSpPr txBox="1"/>
          <p:nvPr/>
        </p:nvSpPr>
        <p:spPr>
          <a:xfrm>
            <a:off x="2672779" y="4347913"/>
            <a:ext cx="3701845" cy="461665"/>
          </a:xfrm>
          <a:prstGeom prst="rect">
            <a:avLst/>
          </a:prstGeom>
          <a:noFill/>
        </p:spPr>
        <p:txBody>
          <a:bodyPr wrap="square" rtlCol="0">
            <a:spAutoFit/>
          </a:bodyPr>
          <a:lstStyle/>
          <a:p>
            <a:pPr algn="just"/>
            <a:r>
              <a:rPr lang="en-US" altLang="zh-CN" sz="2400" dirty="0">
                <a:latin typeface="Times New Roman" panose="02020603050405020304" pitchFamily="18" charset="0"/>
                <a:ea typeface="FZZhengHeiS-DB-GB" panose="02000000000000000000" pitchFamily="2" charset="0"/>
                <a:cs typeface="Times New Roman" panose="02020603050405020304" pitchFamily="18" charset="0"/>
              </a:rPr>
              <a:t>Continuous Case: SGD</a:t>
            </a:r>
            <a:endParaRPr lang="zh-CN" altLang="en-US" sz="2400" dirty="0">
              <a:latin typeface="Times New Roman" panose="02020603050405020304" pitchFamily="18" charset="0"/>
              <a:ea typeface="FZZhengHeiS-DB-GB" panose="02000000000000000000" pitchFamily="2" charset="0"/>
              <a:cs typeface="Times New Roman" panose="02020603050405020304" pitchFamily="18" charset="0"/>
            </a:endParaRPr>
          </a:p>
        </p:txBody>
      </p:sp>
      <p:sp>
        <p:nvSpPr>
          <p:cNvPr id="18" name="椭圆 17"/>
          <p:cNvSpPr/>
          <p:nvPr/>
        </p:nvSpPr>
        <p:spPr>
          <a:xfrm>
            <a:off x="6495346" y="4355250"/>
            <a:ext cx="643774" cy="643774"/>
          </a:xfrm>
          <a:prstGeom prst="ellipse">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bg1"/>
                </a:solidFill>
                <a:latin typeface="FuturaBookC" charset="-52"/>
              </a:rPr>
              <a:t>04</a:t>
            </a:r>
            <a:endParaRPr lang="zh-CN" altLang="en-US" sz="1200" b="1" dirty="0">
              <a:solidFill>
                <a:schemeClr val="bg1"/>
              </a:solidFill>
              <a:latin typeface="FuturaBookC" charset="-52"/>
            </a:endParaRPr>
          </a:p>
        </p:txBody>
      </p:sp>
      <p:sp>
        <p:nvSpPr>
          <p:cNvPr id="20" name="文本框 19"/>
          <p:cNvSpPr txBox="1"/>
          <p:nvPr/>
        </p:nvSpPr>
        <p:spPr>
          <a:xfrm>
            <a:off x="7259842" y="4347913"/>
            <a:ext cx="3701845" cy="461665"/>
          </a:xfrm>
          <a:prstGeom prst="rect">
            <a:avLst/>
          </a:prstGeom>
          <a:noFill/>
        </p:spPr>
        <p:txBody>
          <a:bodyPr wrap="square" rtlCol="0">
            <a:spAutoFit/>
          </a:bodyPr>
          <a:lstStyle/>
          <a:p>
            <a:pPr algn="just"/>
            <a:r>
              <a:rPr lang="en-US" altLang="zh-CN" sz="2400" dirty="0">
                <a:latin typeface="Times New Roman" panose="02020603050405020304" pitchFamily="18" charset="0"/>
                <a:ea typeface="FZZhengHeiS-DB-GB" panose="02000000000000000000" pitchFamily="2" charset="0"/>
                <a:cs typeface="Times New Roman" panose="02020603050405020304" pitchFamily="18" charset="0"/>
              </a:rPr>
              <a:t>Experiments</a:t>
            </a:r>
            <a:endParaRPr lang="zh-CN" altLang="en-US" sz="2400" dirty="0">
              <a:latin typeface="Times New Roman" panose="02020603050405020304" pitchFamily="18" charset="0"/>
              <a:ea typeface="FZZhengHeiS-DB-GB" panose="02000000000000000000" pitchFamily="2" charset="0"/>
              <a:cs typeface="Times New Roman" panose="02020603050405020304" pitchFamily="18" charset="0"/>
            </a:endParaRPr>
          </a:p>
        </p:txBody>
      </p:sp>
      <p:pic>
        <p:nvPicPr>
          <p:cNvPr id="21" name="图片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57385" y="734960"/>
            <a:ext cx="816082" cy="816080"/>
          </a:xfrm>
          <a:prstGeom prst="rect">
            <a:avLst/>
          </a:prstGeom>
        </p:spPr>
      </p:pic>
    </p:spTree>
    <p:extLst>
      <p:ext uri="{BB962C8B-B14F-4D97-AF65-F5344CB8AC3E}">
        <p14:creationId xmlns:p14="http://schemas.microsoft.com/office/powerpoint/2010/main" val="26029933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45805" y="294968"/>
            <a:ext cx="1961536" cy="1696064"/>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9984658" y="4866967"/>
            <a:ext cx="1961536" cy="1696064"/>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403122" y="449825"/>
            <a:ext cx="11385755" cy="5958349"/>
          </a:xfrm>
          <a:prstGeom prst="roundRect">
            <a:avLst>
              <a:gd name="adj" fmla="val 1568"/>
            </a:avLst>
          </a:prstGeom>
          <a:solidFill>
            <a:schemeClr val="bg1"/>
          </a:solidFill>
          <a:ln>
            <a:noFill/>
          </a:ln>
          <a:effectLst>
            <a:glow rad="228600">
              <a:srgbClr val="02615A">
                <a:alpha val="3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1887301" y="2420811"/>
            <a:ext cx="1592179" cy="1592179"/>
          </a:xfrm>
          <a:prstGeom prst="ellipse">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3800" b="1" dirty="0">
                <a:solidFill>
                  <a:schemeClr val="bg1"/>
                </a:solidFill>
                <a:latin typeface="FuturaBookC" pitchFamily="2" charset="-52"/>
              </a:rPr>
              <a:t>1</a:t>
            </a:r>
            <a:endParaRPr lang="zh-CN" altLang="en-US" sz="13800" b="1" dirty="0">
              <a:solidFill>
                <a:schemeClr val="bg1"/>
              </a:solidFill>
              <a:latin typeface="FuturaBookC" pitchFamily="2" charset="-52"/>
            </a:endParaRPr>
          </a:p>
        </p:txBody>
      </p:sp>
      <p:sp>
        <p:nvSpPr>
          <p:cNvPr id="8" name="文本框 7"/>
          <p:cNvSpPr txBox="1"/>
          <p:nvPr/>
        </p:nvSpPr>
        <p:spPr>
          <a:xfrm>
            <a:off x="3908275" y="2832179"/>
            <a:ext cx="6396424" cy="769441"/>
          </a:xfrm>
          <a:prstGeom prst="rect">
            <a:avLst/>
          </a:prstGeom>
          <a:noFill/>
        </p:spPr>
        <p:txBody>
          <a:bodyPr wrap="square" rtlCol="0">
            <a:spAutoFit/>
          </a:bodyPr>
          <a:lstStyle/>
          <a:p>
            <a:pPr algn="dist"/>
            <a:r>
              <a:rPr lang="en-US" altLang="zh-CN" sz="4400" dirty="0">
                <a:solidFill>
                  <a:srgbClr val="1C4885"/>
                </a:solidFill>
                <a:latin typeface="Times New Roman" panose="02020603050405020304" pitchFamily="18" charset="0"/>
                <a:ea typeface="FZZhengHeiS-DB-GB" panose="02000000000000000000" pitchFamily="2" charset="0"/>
                <a:cs typeface="Times New Roman" panose="02020603050405020304" pitchFamily="18" charset="0"/>
              </a:rPr>
              <a:t>Background and Overview</a:t>
            </a:r>
            <a:endParaRPr lang="zh-CN" altLang="en-US" sz="4400" dirty="0">
              <a:solidFill>
                <a:srgbClr val="1C4885"/>
              </a:solidFill>
              <a:latin typeface="Times New Roman" panose="02020603050405020304" pitchFamily="18" charset="0"/>
              <a:ea typeface="FZZhengHeiS-DB-GB" panose="02000000000000000000" pitchFamily="2" charset="0"/>
              <a:cs typeface="Times New Roman" panose="02020603050405020304" pitchFamily="18" charset="0"/>
            </a:endParaRPr>
          </a:p>
        </p:txBody>
      </p:sp>
      <p:pic>
        <p:nvPicPr>
          <p:cNvPr id="12" name="图片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57385" y="734960"/>
            <a:ext cx="816082" cy="816080"/>
          </a:xfrm>
          <a:prstGeom prst="rect">
            <a:avLst/>
          </a:prstGeom>
        </p:spPr>
      </p:pic>
    </p:spTree>
    <p:extLst>
      <p:ext uri="{BB962C8B-B14F-4D97-AF65-F5344CB8AC3E}">
        <p14:creationId xmlns:p14="http://schemas.microsoft.com/office/powerpoint/2010/main" val="3976329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91541" y="478789"/>
            <a:ext cx="4607216" cy="523220"/>
          </a:xfrm>
          <a:prstGeom prst="rect">
            <a:avLst/>
          </a:prstGeom>
          <a:noFill/>
        </p:spPr>
        <p:txBody>
          <a:bodyPr wrap="square" rtlCol="0">
            <a:spAutoFit/>
          </a:bodyPr>
          <a:lstStyle/>
          <a:p>
            <a:r>
              <a:rPr lang="en-US" altLang="zh-CN" sz="28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rPr>
              <a:t>Influence Maximization</a:t>
            </a:r>
            <a:endParaRPr lang="zh-CN" altLang="en-US" sz="28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endParaRPr>
          </a:p>
        </p:txBody>
      </p:sp>
      <p:cxnSp>
        <p:nvCxnSpPr>
          <p:cNvPr id="6" name="直接连接符 5"/>
          <p:cNvCxnSpPr/>
          <p:nvPr/>
        </p:nvCxnSpPr>
        <p:spPr>
          <a:xfrm>
            <a:off x="796413" y="457203"/>
            <a:ext cx="0" cy="632244"/>
          </a:xfrm>
          <a:prstGeom prst="line">
            <a:avLst/>
          </a:prstGeom>
          <a:ln w="76200">
            <a:solidFill>
              <a:srgbClr val="1C4885"/>
            </a:solidFill>
          </a:ln>
        </p:spPr>
        <p:style>
          <a:lnRef idx="1">
            <a:schemeClr val="accent1"/>
          </a:lnRef>
          <a:fillRef idx="0">
            <a:schemeClr val="accent1"/>
          </a:fillRef>
          <a:effectRef idx="0">
            <a:schemeClr val="accent1"/>
          </a:effectRef>
          <a:fontRef idx="minor">
            <a:schemeClr val="tx1"/>
          </a:fontRef>
        </p:style>
      </p:cxn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5985" y="332359"/>
            <a:ext cx="816082" cy="816080"/>
          </a:xfrm>
          <a:prstGeom prst="rect">
            <a:avLst/>
          </a:prstGeom>
        </p:spPr>
      </p:pic>
      <p:grpSp>
        <p:nvGrpSpPr>
          <p:cNvPr id="27" name="组合 26"/>
          <p:cNvGrpSpPr/>
          <p:nvPr/>
        </p:nvGrpSpPr>
        <p:grpSpPr>
          <a:xfrm>
            <a:off x="5829815" y="1666134"/>
            <a:ext cx="1362525" cy="988578"/>
            <a:chOff x="6177683" y="1666134"/>
            <a:chExt cx="1362525" cy="988578"/>
          </a:xfrm>
          <a:solidFill>
            <a:srgbClr val="1C4885"/>
          </a:solidFill>
        </p:grpSpPr>
        <p:sp>
          <p:nvSpPr>
            <p:cNvPr id="28" name="矩形 27"/>
            <p:cNvSpPr/>
            <p:nvPr/>
          </p:nvSpPr>
          <p:spPr>
            <a:xfrm rot="5400000">
              <a:off x="5743333" y="2100484"/>
              <a:ext cx="988578" cy="11987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6297561" y="1666134"/>
              <a:ext cx="1242647" cy="10367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1" name="矩形 30"/>
          <p:cNvSpPr/>
          <p:nvPr/>
        </p:nvSpPr>
        <p:spPr>
          <a:xfrm>
            <a:off x="5949692" y="1769806"/>
            <a:ext cx="4842879" cy="11503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5949692" y="3182723"/>
            <a:ext cx="4842879" cy="11503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5949692" y="4595640"/>
            <a:ext cx="4842879" cy="11503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4" name="组合 33"/>
          <p:cNvGrpSpPr/>
          <p:nvPr/>
        </p:nvGrpSpPr>
        <p:grpSpPr>
          <a:xfrm>
            <a:off x="5829815" y="3078968"/>
            <a:ext cx="1362525" cy="988578"/>
            <a:chOff x="6177683" y="1666134"/>
            <a:chExt cx="1362525" cy="988578"/>
          </a:xfrm>
          <a:solidFill>
            <a:srgbClr val="1C4885"/>
          </a:solidFill>
        </p:grpSpPr>
        <p:sp>
          <p:nvSpPr>
            <p:cNvPr id="35" name="矩形 34"/>
            <p:cNvSpPr/>
            <p:nvPr/>
          </p:nvSpPr>
          <p:spPr>
            <a:xfrm rot="5400000">
              <a:off x="5743333" y="2100484"/>
              <a:ext cx="988578" cy="11987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297561" y="1666134"/>
              <a:ext cx="1242647" cy="10367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7" name="组合 36"/>
          <p:cNvGrpSpPr/>
          <p:nvPr/>
        </p:nvGrpSpPr>
        <p:grpSpPr>
          <a:xfrm>
            <a:off x="5829815" y="4497549"/>
            <a:ext cx="1362525" cy="988578"/>
            <a:chOff x="6177683" y="1666134"/>
            <a:chExt cx="1362525" cy="988578"/>
          </a:xfrm>
          <a:solidFill>
            <a:srgbClr val="1C4885"/>
          </a:solidFill>
        </p:grpSpPr>
        <p:sp>
          <p:nvSpPr>
            <p:cNvPr id="38" name="矩形 37"/>
            <p:cNvSpPr/>
            <p:nvPr/>
          </p:nvSpPr>
          <p:spPr>
            <a:xfrm rot="5400000">
              <a:off x="5743333" y="2100484"/>
              <a:ext cx="988578" cy="11987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6297561" y="1666134"/>
              <a:ext cx="1242647" cy="10367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3" name="文本框 42"/>
          <p:cNvSpPr txBox="1"/>
          <p:nvPr/>
        </p:nvSpPr>
        <p:spPr>
          <a:xfrm>
            <a:off x="6607885" y="1835430"/>
            <a:ext cx="3526493" cy="1015663"/>
          </a:xfrm>
          <a:prstGeom prst="rect">
            <a:avLst/>
          </a:prstGeom>
          <a:noFill/>
        </p:spPr>
        <p:txBody>
          <a:bodyPr wrap="square" rtlCol="0">
            <a:spAutoFit/>
          </a:bodyPr>
          <a:lstStyle/>
          <a:p>
            <a:pPr algn="ctr"/>
            <a:r>
              <a:rPr lang="en-US" altLang="zh-CN" sz="2000" b="1" dirty="0">
                <a:latin typeface="Times New Roman" panose="02020603050405020304" pitchFamily="18" charset="0"/>
                <a:cs typeface="Times New Roman" panose="02020603050405020304" pitchFamily="18" charset="0"/>
              </a:rPr>
              <a:t>Diffusion Models</a:t>
            </a:r>
          </a:p>
          <a:p>
            <a:pPr marL="342900" indent="-342900" algn="just">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Independent Cascade (IC)</a:t>
            </a:r>
          </a:p>
          <a:p>
            <a:pPr marL="342900" indent="-342900" algn="just">
              <a:buFont typeface="Arial" panose="020B0604020202020204" pitchFamily="34" charset="0"/>
              <a:buChar char="•"/>
            </a:pPr>
            <a:r>
              <a:rPr lang="en-US" altLang="zh-CN" sz="2000"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rPr>
              <a:t>Linear Thresholds (LT, DLT)</a:t>
            </a:r>
            <a:endParaRPr lang="zh-CN" altLang="en-US" sz="2000"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endParaRPr>
          </a:p>
        </p:txBody>
      </p:sp>
      <p:sp>
        <p:nvSpPr>
          <p:cNvPr id="44" name="文本框 43"/>
          <p:cNvSpPr txBox="1"/>
          <p:nvPr/>
        </p:nvSpPr>
        <p:spPr>
          <a:xfrm>
            <a:off x="6096000" y="3247205"/>
            <a:ext cx="4350026" cy="1015663"/>
          </a:xfrm>
          <a:prstGeom prst="rect">
            <a:avLst/>
          </a:prstGeom>
          <a:noFill/>
        </p:spPr>
        <p:txBody>
          <a:bodyPr wrap="square" rtlCol="0">
            <a:spAutoFit/>
          </a:bodyPr>
          <a:lstStyle/>
          <a:p>
            <a:pPr algn="ctr"/>
            <a:r>
              <a:rPr lang="en-US" altLang="zh-CN" sz="20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rPr>
              <a:t>Greedy Algorithm</a:t>
            </a:r>
          </a:p>
          <a:p>
            <a:pPr marL="342900" indent="-342900" algn="just">
              <a:buFont typeface="Arial" panose="020B0604020202020204" pitchFamily="34" charset="0"/>
              <a:buChar char="•"/>
            </a:pPr>
            <a:r>
              <a:rPr lang="en-US" altLang="zh-CN" sz="2000"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rPr>
              <a:t>repeatedly add an element that gives the maximum marginal gain</a:t>
            </a:r>
            <a:endParaRPr lang="zh-CN" altLang="en-US" sz="2000"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5" name="文本框 44"/>
              <p:cNvSpPr txBox="1"/>
              <p:nvPr/>
            </p:nvSpPr>
            <p:spPr>
              <a:xfrm>
                <a:off x="6002350" y="4662995"/>
                <a:ext cx="4737564" cy="1015663"/>
              </a:xfrm>
              <a:prstGeom prst="rect">
                <a:avLst/>
              </a:prstGeom>
              <a:noFill/>
            </p:spPr>
            <p:txBody>
              <a:bodyPr wrap="square" rtlCol="0">
                <a:spAutoFit/>
              </a:bodyPr>
              <a:lstStyle/>
              <a:p>
                <a:pPr algn="ctr"/>
                <a:r>
                  <a:rPr lang="en-US" altLang="zh-CN" sz="20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rPr>
                  <a:t>Submodularity</a:t>
                </a:r>
              </a:p>
              <a:p>
                <a:pPr marL="285750" indent="-285750" algn="just">
                  <a:buFont typeface="Arial" panose="020B0604020202020204" pitchFamily="34" charset="0"/>
                  <a:buChar char="•"/>
                </a:pPr>
                <a14:m>
                  <m:oMath xmlns:m="http://schemas.openxmlformats.org/officeDocument/2006/math">
                    <m:r>
                      <a:rPr lang="en-US" altLang="zh-CN" sz="2000" i="1">
                        <a:latin typeface="Cambria Math" panose="02040503050406030204" pitchFamily="18" charset="0"/>
                        <a:ea typeface="黑体" panose="02010609060101010101" pitchFamily="49" charset="-122"/>
                        <a:cs typeface="Times New Roman" panose="02020603050405020304" pitchFamily="18" charset="0"/>
                      </a:rPr>
                      <m:t>𝑓</m:t>
                    </m:r>
                    <m:d>
                      <m:dPr>
                        <m:ctrlPr>
                          <a:rPr lang="en-US" altLang="zh-CN" sz="2000" i="1">
                            <a:latin typeface="Cambria Math" panose="02040503050406030204" pitchFamily="18" charset="0"/>
                            <a:ea typeface="黑体" panose="02010609060101010101" pitchFamily="49" charset="-122"/>
                            <a:cs typeface="Times New Roman" panose="02020603050405020304" pitchFamily="18" charset="0"/>
                          </a:rPr>
                        </m:ctrlPr>
                      </m:dPr>
                      <m:e>
                        <m:r>
                          <a:rPr lang="en-US" altLang="zh-CN" sz="2000" i="1">
                            <a:latin typeface="Cambria Math" panose="02040503050406030204" pitchFamily="18" charset="0"/>
                            <a:ea typeface="黑体" panose="02010609060101010101" pitchFamily="49" charset="-122"/>
                            <a:cs typeface="Times New Roman" panose="02020603050405020304" pitchFamily="18" charset="0"/>
                          </a:rPr>
                          <m:t>𝑆</m:t>
                        </m:r>
                        <m:r>
                          <a:rPr lang="en-US" altLang="zh-CN" sz="2000" i="1">
                            <a:latin typeface="Cambria Math" panose="02040503050406030204" pitchFamily="18" charset="0"/>
                            <a:ea typeface="黑体" panose="02010609060101010101" pitchFamily="49" charset="-122"/>
                            <a:cs typeface="Times New Roman" panose="02020603050405020304" pitchFamily="18" charset="0"/>
                          </a:rPr>
                          <m:t>∪</m:t>
                        </m:r>
                        <m:d>
                          <m:dPr>
                            <m:begChr m:val="{"/>
                            <m:endChr m:val="}"/>
                            <m:ctrlPr>
                              <a:rPr lang="en-US" altLang="zh-CN" sz="2000" i="1">
                                <a:latin typeface="Cambria Math" panose="02040503050406030204" pitchFamily="18" charset="0"/>
                                <a:ea typeface="黑体" panose="02010609060101010101" pitchFamily="49" charset="-122"/>
                                <a:cs typeface="Times New Roman" panose="02020603050405020304" pitchFamily="18" charset="0"/>
                              </a:rPr>
                            </m:ctrlPr>
                          </m:dPr>
                          <m:e>
                            <m:r>
                              <a:rPr lang="en-US" altLang="zh-CN" sz="2000" i="1">
                                <a:latin typeface="Cambria Math" panose="02040503050406030204" pitchFamily="18" charset="0"/>
                                <a:ea typeface="黑体" panose="02010609060101010101" pitchFamily="49" charset="-122"/>
                                <a:cs typeface="Times New Roman" panose="02020603050405020304" pitchFamily="18" charset="0"/>
                              </a:rPr>
                              <m:t>𝑣</m:t>
                            </m:r>
                          </m:e>
                        </m:d>
                      </m:e>
                    </m:d>
                    <m:r>
                      <a:rPr lang="en-US" altLang="zh-CN" sz="2000" i="1">
                        <a:latin typeface="Cambria Math" panose="02040503050406030204" pitchFamily="18" charset="0"/>
                        <a:ea typeface="黑体" panose="02010609060101010101" pitchFamily="49" charset="-122"/>
                        <a:cs typeface="Times New Roman" panose="02020603050405020304" pitchFamily="18" charset="0"/>
                      </a:rPr>
                      <m:t>−</m:t>
                    </m:r>
                    <m:r>
                      <a:rPr lang="en-US" altLang="zh-CN" sz="2000" i="1">
                        <a:latin typeface="Cambria Math" panose="02040503050406030204" pitchFamily="18" charset="0"/>
                        <a:ea typeface="黑体" panose="02010609060101010101" pitchFamily="49" charset="-122"/>
                        <a:cs typeface="Times New Roman" panose="02020603050405020304" pitchFamily="18" charset="0"/>
                      </a:rPr>
                      <m:t>𝑓</m:t>
                    </m:r>
                    <m:d>
                      <m:dPr>
                        <m:ctrlPr>
                          <a:rPr lang="en-US" altLang="zh-CN" sz="2000" i="1">
                            <a:latin typeface="Cambria Math" panose="02040503050406030204" pitchFamily="18" charset="0"/>
                            <a:ea typeface="黑体" panose="02010609060101010101" pitchFamily="49" charset="-122"/>
                            <a:cs typeface="Times New Roman" panose="02020603050405020304" pitchFamily="18" charset="0"/>
                          </a:rPr>
                        </m:ctrlPr>
                      </m:dPr>
                      <m:e>
                        <m:r>
                          <a:rPr lang="en-US" altLang="zh-CN" sz="2000" i="1">
                            <a:latin typeface="Cambria Math" panose="02040503050406030204" pitchFamily="18" charset="0"/>
                            <a:ea typeface="黑体" panose="02010609060101010101" pitchFamily="49" charset="-122"/>
                            <a:cs typeface="Times New Roman" panose="02020603050405020304" pitchFamily="18" charset="0"/>
                          </a:rPr>
                          <m:t>𝑆</m:t>
                        </m:r>
                      </m:e>
                    </m:d>
                    <m:r>
                      <a:rPr lang="en-US" altLang="zh-CN" sz="2000" i="1">
                        <a:latin typeface="Cambria Math" panose="02040503050406030204" pitchFamily="18" charset="0"/>
                        <a:ea typeface="黑体" panose="02010609060101010101" pitchFamily="49" charset="-122"/>
                        <a:cs typeface="Times New Roman" panose="02020603050405020304" pitchFamily="18" charset="0"/>
                      </a:rPr>
                      <m:t>≥</m:t>
                    </m:r>
                    <m:r>
                      <a:rPr lang="en-US" altLang="zh-CN" sz="2000" i="1">
                        <a:latin typeface="Cambria Math" panose="02040503050406030204" pitchFamily="18" charset="0"/>
                        <a:ea typeface="黑体" panose="02010609060101010101" pitchFamily="49" charset="-122"/>
                        <a:cs typeface="Times New Roman" panose="02020603050405020304" pitchFamily="18" charset="0"/>
                      </a:rPr>
                      <m:t>𝑓</m:t>
                    </m:r>
                    <m:d>
                      <m:dPr>
                        <m:ctrlPr>
                          <a:rPr lang="en-US" altLang="zh-CN" sz="2000" i="1">
                            <a:latin typeface="Cambria Math" panose="02040503050406030204" pitchFamily="18" charset="0"/>
                            <a:ea typeface="黑体" panose="02010609060101010101" pitchFamily="49" charset="-122"/>
                            <a:cs typeface="Times New Roman" panose="02020603050405020304" pitchFamily="18" charset="0"/>
                          </a:rPr>
                        </m:ctrlPr>
                      </m:dPr>
                      <m:e>
                        <m:r>
                          <a:rPr lang="en-US" altLang="zh-CN" sz="2000" i="1">
                            <a:latin typeface="Cambria Math" panose="02040503050406030204" pitchFamily="18" charset="0"/>
                            <a:ea typeface="黑体" panose="02010609060101010101" pitchFamily="49" charset="-122"/>
                            <a:cs typeface="Times New Roman" panose="02020603050405020304" pitchFamily="18" charset="0"/>
                          </a:rPr>
                          <m:t>𝑇</m:t>
                        </m:r>
                        <m:r>
                          <a:rPr lang="en-US" altLang="zh-CN" sz="2000" i="1">
                            <a:latin typeface="Cambria Math" panose="02040503050406030204" pitchFamily="18" charset="0"/>
                            <a:ea typeface="黑体" panose="02010609060101010101" pitchFamily="49" charset="-122"/>
                            <a:cs typeface="Times New Roman" panose="02020603050405020304" pitchFamily="18" charset="0"/>
                          </a:rPr>
                          <m:t>∪</m:t>
                        </m:r>
                        <m:d>
                          <m:dPr>
                            <m:begChr m:val="{"/>
                            <m:endChr m:val="}"/>
                            <m:ctrlPr>
                              <a:rPr lang="en-US" altLang="zh-CN" sz="2000" i="1">
                                <a:latin typeface="Cambria Math" panose="02040503050406030204" pitchFamily="18" charset="0"/>
                                <a:ea typeface="黑体" panose="02010609060101010101" pitchFamily="49" charset="-122"/>
                                <a:cs typeface="Times New Roman" panose="02020603050405020304" pitchFamily="18" charset="0"/>
                              </a:rPr>
                            </m:ctrlPr>
                          </m:dPr>
                          <m:e>
                            <m:r>
                              <a:rPr lang="en-US" altLang="zh-CN" sz="2000" i="1">
                                <a:latin typeface="Cambria Math" panose="02040503050406030204" pitchFamily="18" charset="0"/>
                                <a:ea typeface="黑体" panose="02010609060101010101" pitchFamily="49" charset="-122"/>
                                <a:cs typeface="Times New Roman" panose="02020603050405020304" pitchFamily="18" charset="0"/>
                              </a:rPr>
                              <m:t>𝑣</m:t>
                            </m:r>
                          </m:e>
                        </m:d>
                      </m:e>
                    </m:d>
                    <m:r>
                      <a:rPr lang="en-US" altLang="zh-CN" sz="2000" i="1">
                        <a:latin typeface="Cambria Math" panose="02040503050406030204" pitchFamily="18" charset="0"/>
                        <a:ea typeface="黑体" panose="02010609060101010101" pitchFamily="49" charset="-122"/>
                        <a:cs typeface="Times New Roman" panose="02020603050405020304" pitchFamily="18" charset="0"/>
                      </a:rPr>
                      <m:t>−</m:t>
                    </m:r>
                    <m:r>
                      <a:rPr lang="en-US" altLang="zh-CN" sz="2000" i="1">
                        <a:latin typeface="Cambria Math" panose="02040503050406030204" pitchFamily="18" charset="0"/>
                        <a:ea typeface="黑体" panose="02010609060101010101" pitchFamily="49" charset="-122"/>
                        <a:cs typeface="Times New Roman" panose="02020603050405020304" pitchFamily="18" charset="0"/>
                      </a:rPr>
                      <m:t>𝑓</m:t>
                    </m:r>
                    <m:d>
                      <m:dPr>
                        <m:ctrlPr>
                          <a:rPr lang="en-US" altLang="zh-CN" sz="2000" i="1">
                            <a:latin typeface="Cambria Math" panose="02040503050406030204" pitchFamily="18" charset="0"/>
                            <a:ea typeface="黑体" panose="02010609060101010101" pitchFamily="49" charset="-122"/>
                            <a:cs typeface="Times New Roman" panose="02020603050405020304" pitchFamily="18" charset="0"/>
                          </a:rPr>
                        </m:ctrlPr>
                      </m:dPr>
                      <m:e>
                        <m:r>
                          <a:rPr lang="en-US" altLang="zh-CN" sz="2000" i="1">
                            <a:latin typeface="Cambria Math" panose="02040503050406030204" pitchFamily="18" charset="0"/>
                            <a:ea typeface="黑体" panose="02010609060101010101" pitchFamily="49" charset="-122"/>
                            <a:cs typeface="Times New Roman" panose="02020603050405020304" pitchFamily="18" charset="0"/>
                          </a:rPr>
                          <m:t>𝑇</m:t>
                        </m:r>
                      </m:e>
                    </m:d>
                  </m:oMath>
                </a14:m>
                <a:endParaRPr lang="en-US" altLang="zh-CN" sz="20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endParaRPr>
              </a:p>
              <a:p>
                <a:pPr marL="285750" indent="-285750" algn="just">
                  <a:buFont typeface="Arial" panose="020B0604020202020204" pitchFamily="34" charset="0"/>
                  <a:buChar char="•"/>
                </a:pPr>
                <a14:m>
                  <m:oMath xmlns:m="http://schemas.openxmlformats.org/officeDocument/2006/math">
                    <m:r>
                      <a:rPr lang="en-US" altLang="zh-CN" sz="2000" b="0" i="1" smtClean="0">
                        <a:solidFill>
                          <a:schemeClr val="tx1">
                            <a:lumMod val="85000"/>
                            <a:lumOff val="15000"/>
                          </a:schemeClr>
                        </a:solidFill>
                        <a:latin typeface="Cambria Math" panose="02040503050406030204" pitchFamily="18" charset="0"/>
                        <a:ea typeface="FZZhengHeiS-DB-GB" panose="02000000000000000000" pitchFamily="2" charset="0"/>
                        <a:cs typeface="Times New Roman" panose="02020603050405020304" pitchFamily="18" charset="0"/>
                      </a:rPr>
                      <m:t>1−1/</m:t>
                    </m:r>
                    <m:r>
                      <a:rPr lang="en-US" altLang="zh-CN" sz="2000" b="0" i="1" smtClean="0">
                        <a:solidFill>
                          <a:schemeClr val="tx1">
                            <a:lumMod val="85000"/>
                            <a:lumOff val="15000"/>
                          </a:schemeClr>
                        </a:solidFill>
                        <a:latin typeface="Cambria Math" panose="02040503050406030204" pitchFamily="18" charset="0"/>
                        <a:ea typeface="FZZhengHeiS-DB-GB" panose="02000000000000000000" pitchFamily="2" charset="0"/>
                        <a:cs typeface="Times New Roman" panose="02020603050405020304" pitchFamily="18" charset="0"/>
                      </a:rPr>
                      <m:t>𝑒</m:t>
                    </m:r>
                  </m:oMath>
                </a14:m>
                <a:r>
                  <a:rPr lang="zh-CN" altLang="en-US" sz="2000"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rPr>
                  <a:t> </a:t>
                </a:r>
                <a:r>
                  <a:rPr lang="en-US" altLang="zh-CN" sz="2000"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rPr>
                  <a:t>Approximation</a:t>
                </a:r>
                <a:endParaRPr lang="zh-CN" altLang="en-US" sz="2000"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endParaRPr>
              </a:p>
            </p:txBody>
          </p:sp>
        </mc:Choice>
        <mc:Fallback xmlns="">
          <p:sp>
            <p:nvSpPr>
              <p:cNvPr id="45" name="文本框 44"/>
              <p:cNvSpPr txBox="1">
                <a:spLocks noRot="1" noChangeAspect="1" noMove="1" noResize="1" noEditPoints="1" noAdjustHandles="1" noChangeArrowheads="1" noChangeShapeType="1" noTextEdit="1"/>
              </p:cNvSpPr>
              <p:nvPr/>
            </p:nvSpPr>
            <p:spPr>
              <a:xfrm>
                <a:off x="6002350" y="4662995"/>
                <a:ext cx="4737564" cy="1015663"/>
              </a:xfrm>
              <a:prstGeom prst="rect">
                <a:avLst/>
              </a:prstGeom>
              <a:blipFill>
                <a:blip r:embed="rId4"/>
                <a:stretch>
                  <a:fillRect l="-1158" t="-3593" b="-958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6" name="椭圆 25">
                <a:extLst>
                  <a:ext uri="{FF2B5EF4-FFF2-40B4-BE49-F238E27FC236}">
                    <a16:creationId xmlns:a16="http://schemas.microsoft.com/office/drawing/2014/main" id="{7179404D-A7B5-4163-BC20-65547590EBAF}"/>
                  </a:ext>
                </a:extLst>
              </p:cNvPr>
              <p:cNvSpPr/>
              <p:nvPr/>
            </p:nvSpPr>
            <p:spPr>
              <a:xfrm>
                <a:off x="1625565" y="4358511"/>
                <a:ext cx="516835" cy="50689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bg1"/>
                              </a:solidFill>
                              <a:latin typeface="Cambria Math" panose="02040503050406030204" pitchFamily="18" charset="0"/>
                            </a:rPr>
                          </m:ctrlPr>
                        </m:sSubPr>
                        <m:e>
                          <m:r>
                            <a:rPr lang="en-US" altLang="zh-CN" b="0" i="1" smtClean="0">
                              <a:solidFill>
                                <a:schemeClr val="bg1"/>
                              </a:solidFill>
                              <a:latin typeface="Cambria Math" panose="02040503050406030204" pitchFamily="18" charset="0"/>
                            </a:rPr>
                            <m:t>𝑣</m:t>
                          </m:r>
                        </m:e>
                        <m:sub>
                          <m:r>
                            <a:rPr lang="en-US" altLang="zh-CN" b="0" i="1" smtClean="0">
                              <a:solidFill>
                                <a:schemeClr val="bg1"/>
                              </a:solidFill>
                              <a:latin typeface="Cambria Math" panose="02040503050406030204" pitchFamily="18" charset="0"/>
                            </a:rPr>
                            <m:t>1</m:t>
                          </m:r>
                        </m:sub>
                      </m:sSub>
                    </m:oMath>
                  </m:oMathPara>
                </a14:m>
                <a:endParaRPr lang="zh-CN" altLang="en-US" dirty="0">
                  <a:solidFill>
                    <a:schemeClr val="bg1"/>
                  </a:solidFill>
                </a:endParaRPr>
              </a:p>
            </p:txBody>
          </p:sp>
        </mc:Choice>
        <mc:Fallback xmlns="">
          <p:sp>
            <p:nvSpPr>
              <p:cNvPr id="26" name="椭圆 25">
                <a:extLst>
                  <a:ext uri="{FF2B5EF4-FFF2-40B4-BE49-F238E27FC236}">
                    <a16:creationId xmlns:a16="http://schemas.microsoft.com/office/drawing/2014/main" id="{7179404D-A7B5-4163-BC20-65547590EBAF}"/>
                  </a:ext>
                </a:extLst>
              </p:cNvPr>
              <p:cNvSpPr>
                <a:spLocks noRot="1" noChangeAspect="1" noMove="1" noResize="1" noEditPoints="1" noAdjustHandles="1" noChangeArrowheads="1" noChangeShapeType="1" noTextEdit="1"/>
              </p:cNvSpPr>
              <p:nvPr/>
            </p:nvSpPr>
            <p:spPr>
              <a:xfrm>
                <a:off x="1625565" y="4358511"/>
                <a:ext cx="516835" cy="506896"/>
              </a:xfrm>
              <a:prstGeom prst="ellipse">
                <a:avLst/>
              </a:prstGeom>
              <a:blipFill>
                <a:blip r:embed="rId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0" name="椭圆 29">
                <a:extLst>
                  <a:ext uri="{FF2B5EF4-FFF2-40B4-BE49-F238E27FC236}">
                    <a16:creationId xmlns:a16="http://schemas.microsoft.com/office/drawing/2014/main" id="{ABC988CC-B4AE-49D2-8FED-1902D5FE1DC9}"/>
                  </a:ext>
                </a:extLst>
              </p:cNvPr>
              <p:cNvSpPr/>
              <p:nvPr/>
            </p:nvSpPr>
            <p:spPr>
              <a:xfrm>
                <a:off x="3911563" y="4358511"/>
                <a:ext cx="516835" cy="50689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𝑣</m:t>
                          </m:r>
                        </m:e>
                        <m:sub>
                          <m:r>
                            <a:rPr lang="en-US" altLang="zh-CN" b="0" i="1" smtClean="0">
                              <a:solidFill>
                                <a:schemeClr val="tx1"/>
                              </a:solidFill>
                              <a:latin typeface="Cambria Math" panose="02040503050406030204" pitchFamily="18" charset="0"/>
                            </a:rPr>
                            <m:t>2</m:t>
                          </m:r>
                        </m:sub>
                      </m:sSub>
                    </m:oMath>
                  </m:oMathPara>
                </a14:m>
                <a:endParaRPr lang="zh-CN" altLang="en-US" dirty="0">
                  <a:solidFill>
                    <a:schemeClr val="tx1"/>
                  </a:solidFill>
                </a:endParaRPr>
              </a:p>
            </p:txBody>
          </p:sp>
        </mc:Choice>
        <mc:Fallback xmlns="">
          <p:sp>
            <p:nvSpPr>
              <p:cNvPr id="30" name="椭圆 29">
                <a:extLst>
                  <a:ext uri="{FF2B5EF4-FFF2-40B4-BE49-F238E27FC236}">
                    <a16:creationId xmlns:a16="http://schemas.microsoft.com/office/drawing/2014/main" id="{ABC988CC-B4AE-49D2-8FED-1902D5FE1DC9}"/>
                  </a:ext>
                </a:extLst>
              </p:cNvPr>
              <p:cNvSpPr>
                <a:spLocks noRot="1" noChangeAspect="1" noMove="1" noResize="1" noEditPoints="1" noAdjustHandles="1" noChangeArrowheads="1" noChangeShapeType="1" noTextEdit="1"/>
              </p:cNvSpPr>
              <p:nvPr/>
            </p:nvSpPr>
            <p:spPr>
              <a:xfrm>
                <a:off x="3911563" y="4358511"/>
                <a:ext cx="516835" cy="506896"/>
              </a:xfrm>
              <a:prstGeom prst="ellipse">
                <a:avLst/>
              </a:prstGeom>
              <a:blipFill>
                <a:blip r:embed="rId6"/>
                <a:stretch>
                  <a:fillRect/>
                </a:stretch>
              </a:blipFill>
              <a:ln>
                <a:solidFill>
                  <a:schemeClr val="tx1"/>
                </a:solidFill>
              </a:ln>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7" name="椭圆 46">
                <a:extLst>
                  <a:ext uri="{FF2B5EF4-FFF2-40B4-BE49-F238E27FC236}">
                    <a16:creationId xmlns:a16="http://schemas.microsoft.com/office/drawing/2014/main" id="{143E1337-D5C7-4313-9E5B-82983E5FE6E3}"/>
                  </a:ext>
                </a:extLst>
              </p:cNvPr>
              <p:cNvSpPr/>
              <p:nvPr/>
            </p:nvSpPr>
            <p:spPr>
              <a:xfrm>
                <a:off x="2768564" y="4358511"/>
                <a:ext cx="516835" cy="506896"/>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CN" b="0" i="1" smtClean="0">
                          <a:solidFill>
                            <a:schemeClr val="tx1"/>
                          </a:solidFill>
                          <a:latin typeface="Cambria Math" panose="02040503050406030204" pitchFamily="18" charset="0"/>
                        </a:rPr>
                        <m:t>𝑣</m:t>
                      </m:r>
                    </m:oMath>
                  </m:oMathPara>
                </a14:m>
                <a:endParaRPr lang="zh-CN" altLang="en-US" dirty="0">
                  <a:solidFill>
                    <a:schemeClr val="tx1"/>
                  </a:solidFill>
                </a:endParaRPr>
              </a:p>
            </p:txBody>
          </p:sp>
        </mc:Choice>
        <mc:Fallback xmlns="">
          <p:sp>
            <p:nvSpPr>
              <p:cNvPr id="47" name="椭圆 46">
                <a:extLst>
                  <a:ext uri="{FF2B5EF4-FFF2-40B4-BE49-F238E27FC236}">
                    <a16:creationId xmlns:a16="http://schemas.microsoft.com/office/drawing/2014/main" id="{143E1337-D5C7-4313-9E5B-82983E5FE6E3}"/>
                  </a:ext>
                </a:extLst>
              </p:cNvPr>
              <p:cNvSpPr>
                <a:spLocks noRot="1" noChangeAspect="1" noMove="1" noResize="1" noEditPoints="1" noAdjustHandles="1" noChangeArrowheads="1" noChangeShapeType="1" noTextEdit="1"/>
              </p:cNvSpPr>
              <p:nvPr/>
            </p:nvSpPr>
            <p:spPr>
              <a:xfrm>
                <a:off x="2768564" y="4358511"/>
                <a:ext cx="516835" cy="506896"/>
              </a:xfrm>
              <a:prstGeom prst="ellipse">
                <a:avLst/>
              </a:prstGeom>
              <a:blipFill>
                <a:blip r:embed="rId7"/>
                <a:stretch>
                  <a:fillRect/>
                </a:stretch>
              </a:blipFill>
            </p:spPr>
            <p:txBody>
              <a:bodyPr/>
              <a:lstStyle/>
              <a:p>
                <a:r>
                  <a:rPr lang="zh-CN" altLang="en-US">
                    <a:noFill/>
                  </a:rPr>
                  <a:t> </a:t>
                </a:r>
              </a:p>
            </p:txBody>
          </p:sp>
        </mc:Fallback>
      </mc:AlternateContent>
      <p:cxnSp>
        <p:nvCxnSpPr>
          <p:cNvPr id="48" name="直接箭头连接符 47">
            <a:extLst>
              <a:ext uri="{FF2B5EF4-FFF2-40B4-BE49-F238E27FC236}">
                <a16:creationId xmlns:a16="http://schemas.microsoft.com/office/drawing/2014/main" id="{F1F6A19B-1F82-4A71-A10B-7B2C38A345E3}"/>
              </a:ext>
            </a:extLst>
          </p:cNvPr>
          <p:cNvCxnSpPr>
            <a:cxnSpLocks/>
            <a:stCxn id="26" idx="6"/>
            <a:endCxn id="47" idx="2"/>
          </p:cNvCxnSpPr>
          <p:nvPr/>
        </p:nvCxnSpPr>
        <p:spPr>
          <a:xfrm>
            <a:off x="2142400" y="4611959"/>
            <a:ext cx="6261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9" name="直接箭头连接符 48">
            <a:extLst>
              <a:ext uri="{FF2B5EF4-FFF2-40B4-BE49-F238E27FC236}">
                <a16:creationId xmlns:a16="http://schemas.microsoft.com/office/drawing/2014/main" id="{7DBADE06-FBAE-4C4E-9DEA-7B637AA93EEF}"/>
              </a:ext>
            </a:extLst>
          </p:cNvPr>
          <p:cNvCxnSpPr>
            <a:cxnSpLocks/>
            <a:stCxn id="30" idx="2"/>
            <a:endCxn id="47" idx="6"/>
          </p:cNvCxnSpPr>
          <p:nvPr/>
        </p:nvCxnSpPr>
        <p:spPr>
          <a:xfrm flipH="1">
            <a:off x="3285399" y="4611959"/>
            <a:ext cx="6261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50" name="椭圆 49">
                <a:extLst>
                  <a:ext uri="{FF2B5EF4-FFF2-40B4-BE49-F238E27FC236}">
                    <a16:creationId xmlns:a16="http://schemas.microsoft.com/office/drawing/2014/main" id="{00175B2B-62A5-4844-973B-6FB11D534EB3}"/>
                  </a:ext>
                </a:extLst>
              </p:cNvPr>
              <p:cNvSpPr/>
              <p:nvPr/>
            </p:nvSpPr>
            <p:spPr>
              <a:xfrm>
                <a:off x="2764262" y="5272108"/>
                <a:ext cx="516835" cy="50689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bg1"/>
                              </a:solidFill>
                              <a:latin typeface="Cambria Math" panose="02040503050406030204" pitchFamily="18" charset="0"/>
                            </a:rPr>
                          </m:ctrlPr>
                        </m:sSubPr>
                        <m:e>
                          <m:r>
                            <a:rPr lang="en-US" altLang="zh-CN" b="0" i="1" smtClean="0">
                              <a:solidFill>
                                <a:schemeClr val="bg1"/>
                              </a:solidFill>
                              <a:latin typeface="Cambria Math" panose="02040503050406030204" pitchFamily="18" charset="0"/>
                            </a:rPr>
                            <m:t>𝑣</m:t>
                          </m:r>
                        </m:e>
                        <m:sub>
                          <m:r>
                            <a:rPr lang="en-US" altLang="zh-CN" b="0" i="1" smtClean="0">
                              <a:solidFill>
                                <a:schemeClr val="bg1"/>
                              </a:solidFill>
                              <a:latin typeface="Cambria Math" panose="02040503050406030204" pitchFamily="18" charset="0"/>
                            </a:rPr>
                            <m:t>3</m:t>
                          </m:r>
                        </m:sub>
                      </m:sSub>
                    </m:oMath>
                  </m:oMathPara>
                </a14:m>
                <a:endParaRPr lang="zh-CN" altLang="en-US" dirty="0">
                  <a:solidFill>
                    <a:schemeClr val="bg1"/>
                  </a:solidFill>
                </a:endParaRPr>
              </a:p>
            </p:txBody>
          </p:sp>
        </mc:Choice>
        <mc:Fallback xmlns="">
          <p:sp>
            <p:nvSpPr>
              <p:cNvPr id="50" name="椭圆 49">
                <a:extLst>
                  <a:ext uri="{FF2B5EF4-FFF2-40B4-BE49-F238E27FC236}">
                    <a16:creationId xmlns:a16="http://schemas.microsoft.com/office/drawing/2014/main" id="{00175B2B-62A5-4844-973B-6FB11D534EB3}"/>
                  </a:ext>
                </a:extLst>
              </p:cNvPr>
              <p:cNvSpPr>
                <a:spLocks noRot="1" noChangeAspect="1" noMove="1" noResize="1" noEditPoints="1" noAdjustHandles="1" noChangeArrowheads="1" noChangeShapeType="1" noTextEdit="1"/>
              </p:cNvSpPr>
              <p:nvPr/>
            </p:nvSpPr>
            <p:spPr>
              <a:xfrm>
                <a:off x="2764262" y="5272108"/>
                <a:ext cx="516835" cy="506896"/>
              </a:xfrm>
              <a:prstGeom prst="ellipse">
                <a:avLst/>
              </a:prstGeom>
              <a:blipFill>
                <a:blip r:embed="rId8"/>
                <a:stretch>
                  <a:fillRect/>
                </a:stretch>
              </a:blipFill>
              <a:ln>
                <a:solidFill>
                  <a:schemeClr val="tx1"/>
                </a:solidFill>
              </a:ln>
            </p:spPr>
            <p:txBody>
              <a:bodyPr/>
              <a:lstStyle/>
              <a:p>
                <a:r>
                  <a:rPr lang="zh-CN" altLang="en-US">
                    <a:noFill/>
                  </a:rPr>
                  <a:t> </a:t>
                </a:r>
              </a:p>
            </p:txBody>
          </p:sp>
        </mc:Fallback>
      </mc:AlternateContent>
      <p:cxnSp>
        <p:nvCxnSpPr>
          <p:cNvPr id="8" name="直接箭头连接符 7">
            <a:extLst>
              <a:ext uri="{FF2B5EF4-FFF2-40B4-BE49-F238E27FC236}">
                <a16:creationId xmlns:a16="http://schemas.microsoft.com/office/drawing/2014/main" id="{FB10BAE8-5A80-4F69-A1D9-CD8228B49697}"/>
              </a:ext>
            </a:extLst>
          </p:cNvPr>
          <p:cNvCxnSpPr>
            <a:stCxn id="50" idx="0"/>
            <a:endCxn id="47" idx="4"/>
          </p:cNvCxnSpPr>
          <p:nvPr/>
        </p:nvCxnSpPr>
        <p:spPr>
          <a:xfrm flipV="1">
            <a:off x="3022680" y="4865407"/>
            <a:ext cx="4302" cy="40670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0" name="文本框 9">
                <a:extLst>
                  <a:ext uri="{FF2B5EF4-FFF2-40B4-BE49-F238E27FC236}">
                    <a16:creationId xmlns:a16="http://schemas.microsoft.com/office/drawing/2014/main" id="{E9FC1CDB-261E-45F4-9637-B3291A351839}"/>
                  </a:ext>
                </a:extLst>
              </p:cNvPr>
              <p:cNvSpPr txBox="1"/>
              <p:nvPr/>
            </p:nvSpPr>
            <p:spPr>
              <a:xfrm>
                <a:off x="2119815" y="4242627"/>
                <a:ext cx="671333"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𝑤</m:t>
                          </m:r>
                        </m:e>
                        <m:sub>
                          <m:r>
                            <a:rPr lang="en-US" altLang="zh-CN" b="0" i="1" smtClean="0">
                              <a:latin typeface="Cambria Math" panose="02040503050406030204" pitchFamily="18" charset="0"/>
                            </a:rPr>
                            <m:t>1</m:t>
                          </m:r>
                        </m:sub>
                      </m:sSub>
                    </m:oMath>
                  </m:oMathPara>
                </a14:m>
                <a:endParaRPr lang="zh-CN" altLang="en-US" dirty="0"/>
              </a:p>
            </p:txBody>
          </p:sp>
        </mc:Choice>
        <mc:Fallback xmlns="">
          <p:sp>
            <p:nvSpPr>
              <p:cNvPr id="10" name="文本框 9">
                <a:extLst>
                  <a:ext uri="{FF2B5EF4-FFF2-40B4-BE49-F238E27FC236}">
                    <a16:creationId xmlns:a16="http://schemas.microsoft.com/office/drawing/2014/main" id="{E9FC1CDB-261E-45F4-9637-B3291A351839}"/>
                  </a:ext>
                </a:extLst>
              </p:cNvPr>
              <p:cNvSpPr txBox="1">
                <a:spLocks noRot="1" noChangeAspect="1" noMove="1" noResize="1" noEditPoints="1" noAdjustHandles="1" noChangeArrowheads="1" noChangeShapeType="1" noTextEdit="1"/>
              </p:cNvSpPr>
              <p:nvPr/>
            </p:nvSpPr>
            <p:spPr>
              <a:xfrm>
                <a:off x="2119815" y="4242627"/>
                <a:ext cx="671333" cy="369332"/>
              </a:xfrm>
              <a:prstGeom prst="rect">
                <a:avLst/>
              </a:prstGeom>
              <a:blipFill>
                <a:blip r:embed="rId9"/>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1" name="文本框 50">
                <a:extLst>
                  <a:ext uri="{FF2B5EF4-FFF2-40B4-BE49-F238E27FC236}">
                    <a16:creationId xmlns:a16="http://schemas.microsoft.com/office/drawing/2014/main" id="{677C6BA4-C4F9-4D43-A996-6D8ADCC362AC}"/>
                  </a:ext>
                </a:extLst>
              </p:cNvPr>
              <p:cNvSpPr txBox="1"/>
              <p:nvPr/>
            </p:nvSpPr>
            <p:spPr>
              <a:xfrm>
                <a:off x="3262813" y="4242627"/>
                <a:ext cx="671333"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𝑤</m:t>
                          </m:r>
                        </m:e>
                        <m:sub>
                          <m:r>
                            <a:rPr lang="en-US" altLang="zh-CN" b="0" i="1" smtClean="0">
                              <a:latin typeface="Cambria Math" panose="02040503050406030204" pitchFamily="18" charset="0"/>
                            </a:rPr>
                            <m:t>2</m:t>
                          </m:r>
                        </m:sub>
                      </m:sSub>
                    </m:oMath>
                  </m:oMathPara>
                </a14:m>
                <a:endParaRPr lang="zh-CN" altLang="en-US" dirty="0"/>
              </a:p>
            </p:txBody>
          </p:sp>
        </mc:Choice>
        <mc:Fallback xmlns="">
          <p:sp>
            <p:nvSpPr>
              <p:cNvPr id="51" name="文本框 50">
                <a:extLst>
                  <a:ext uri="{FF2B5EF4-FFF2-40B4-BE49-F238E27FC236}">
                    <a16:creationId xmlns:a16="http://schemas.microsoft.com/office/drawing/2014/main" id="{677C6BA4-C4F9-4D43-A996-6D8ADCC362AC}"/>
                  </a:ext>
                </a:extLst>
              </p:cNvPr>
              <p:cNvSpPr txBox="1">
                <a:spLocks noRot="1" noChangeAspect="1" noMove="1" noResize="1" noEditPoints="1" noAdjustHandles="1" noChangeArrowheads="1" noChangeShapeType="1" noTextEdit="1"/>
              </p:cNvSpPr>
              <p:nvPr/>
            </p:nvSpPr>
            <p:spPr>
              <a:xfrm>
                <a:off x="3262813" y="4242627"/>
                <a:ext cx="671333" cy="369332"/>
              </a:xfrm>
              <a:prstGeom prst="rect">
                <a:avLst/>
              </a:prstGeom>
              <a:blipFill>
                <a:blip r:embed="rId10"/>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2" name="文本框 51">
                <a:extLst>
                  <a:ext uri="{FF2B5EF4-FFF2-40B4-BE49-F238E27FC236}">
                    <a16:creationId xmlns:a16="http://schemas.microsoft.com/office/drawing/2014/main" id="{56CD9FB8-EF17-425F-A434-1BF7E873A3DA}"/>
                  </a:ext>
                </a:extLst>
              </p:cNvPr>
              <p:cNvSpPr txBox="1"/>
              <p:nvPr/>
            </p:nvSpPr>
            <p:spPr>
              <a:xfrm>
                <a:off x="2865506" y="4884091"/>
                <a:ext cx="671333"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𝑤</m:t>
                          </m:r>
                        </m:e>
                        <m:sub>
                          <m:r>
                            <a:rPr lang="en-US" altLang="zh-CN" b="0" i="1" smtClean="0">
                              <a:latin typeface="Cambria Math" panose="02040503050406030204" pitchFamily="18" charset="0"/>
                            </a:rPr>
                            <m:t>3</m:t>
                          </m:r>
                        </m:sub>
                      </m:sSub>
                    </m:oMath>
                  </m:oMathPara>
                </a14:m>
                <a:endParaRPr lang="zh-CN" altLang="en-US" dirty="0"/>
              </a:p>
            </p:txBody>
          </p:sp>
        </mc:Choice>
        <mc:Fallback xmlns="">
          <p:sp>
            <p:nvSpPr>
              <p:cNvPr id="52" name="文本框 51">
                <a:extLst>
                  <a:ext uri="{FF2B5EF4-FFF2-40B4-BE49-F238E27FC236}">
                    <a16:creationId xmlns:a16="http://schemas.microsoft.com/office/drawing/2014/main" id="{56CD9FB8-EF17-425F-A434-1BF7E873A3DA}"/>
                  </a:ext>
                </a:extLst>
              </p:cNvPr>
              <p:cNvSpPr txBox="1">
                <a:spLocks noRot="1" noChangeAspect="1" noMove="1" noResize="1" noEditPoints="1" noAdjustHandles="1" noChangeArrowheads="1" noChangeShapeType="1" noTextEdit="1"/>
              </p:cNvSpPr>
              <p:nvPr/>
            </p:nvSpPr>
            <p:spPr>
              <a:xfrm>
                <a:off x="2865506" y="4884091"/>
                <a:ext cx="671333" cy="369332"/>
              </a:xfrm>
              <a:prstGeom prst="rect">
                <a:avLst/>
              </a:prstGeom>
              <a:blipFill>
                <a:blip r:embed="rId11"/>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3" name="文本框 52">
                <a:extLst>
                  <a:ext uri="{FF2B5EF4-FFF2-40B4-BE49-F238E27FC236}">
                    <a16:creationId xmlns:a16="http://schemas.microsoft.com/office/drawing/2014/main" id="{901E053F-0DF3-43FC-91E0-FB6C322BCB84}"/>
                  </a:ext>
                </a:extLst>
              </p:cNvPr>
              <p:cNvSpPr txBox="1"/>
              <p:nvPr/>
            </p:nvSpPr>
            <p:spPr>
              <a:xfrm>
                <a:off x="796413" y="1651637"/>
                <a:ext cx="4508302" cy="1938992"/>
              </a:xfrm>
              <a:prstGeom prst="rect">
                <a:avLst/>
              </a:prstGeom>
              <a:noFill/>
            </p:spPr>
            <p:txBody>
              <a:bodyPr wrap="square" rtlCol="0">
                <a:spAutoFit/>
              </a:bodyPr>
              <a:lstStyle/>
              <a:p>
                <a:pPr algn="just"/>
                <a:r>
                  <a:rPr lang="en-US" altLang="zh-CN" sz="2000" b="1" dirty="0">
                    <a:latin typeface="Times New Roman" panose="02020603050405020304" pitchFamily="18" charset="0"/>
                    <a:cs typeface="Times New Roman" panose="02020603050405020304" pitchFamily="18" charset="0"/>
                  </a:rPr>
                  <a:t>Independent Cascade (IC)</a:t>
                </a:r>
              </a:p>
              <a:p>
                <a:pPr lvl="1" algn="just"/>
                <a14:m>
                  <m:oMath xmlns:m="http://schemas.openxmlformats.org/officeDocument/2006/math">
                    <m:sSub>
                      <m:sSubPr>
                        <m:ctrlPr>
                          <a:rPr lang="en-US" altLang="zh-CN" sz="2000" b="0" i="1" smtClean="0">
                            <a:latin typeface="Cambria Math" panose="02040503050406030204" pitchFamily="18" charset="0"/>
                            <a:cs typeface="Times New Roman" panose="02020603050405020304" pitchFamily="18" charset="0"/>
                          </a:rPr>
                        </m:ctrlPr>
                      </m:sSubPr>
                      <m:e>
                        <m:r>
                          <a:rPr lang="en-US" altLang="zh-CN" sz="2000" b="0" i="1" smtClean="0">
                            <a:latin typeface="Cambria Math" panose="02040503050406030204" pitchFamily="18" charset="0"/>
                            <a:cs typeface="Times New Roman" panose="02020603050405020304" pitchFamily="18" charset="0"/>
                          </a:rPr>
                          <m:t>𝑣</m:t>
                        </m:r>
                      </m:e>
                      <m:sub>
                        <m:r>
                          <a:rPr lang="en-US" altLang="zh-CN" sz="2000" b="0" i="1" smtClean="0">
                            <a:latin typeface="Cambria Math" panose="02040503050406030204" pitchFamily="18" charset="0"/>
                            <a:cs typeface="Times New Roman" panose="02020603050405020304" pitchFamily="18" charset="0"/>
                          </a:rPr>
                          <m:t>1</m:t>
                        </m:r>
                      </m:sub>
                    </m:sSub>
                    <m:r>
                      <a:rPr lang="en-US" altLang="zh-CN" sz="2000" b="0" i="1" smtClean="0">
                        <a:latin typeface="Cambria Math" panose="02040503050406030204" pitchFamily="18" charset="0"/>
                        <a:cs typeface="Times New Roman" panose="02020603050405020304" pitchFamily="18" charset="0"/>
                      </a:rPr>
                      <m:t>, </m:t>
                    </m:r>
                    <m:sSub>
                      <m:sSubPr>
                        <m:ctrlPr>
                          <a:rPr lang="en-US" altLang="zh-CN" sz="2000" b="0" i="1" smtClean="0">
                            <a:latin typeface="Cambria Math" panose="02040503050406030204" pitchFamily="18" charset="0"/>
                            <a:cs typeface="Times New Roman" panose="02020603050405020304" pitchFamily="18" charset="0"/>
                          </a:rPr>
                        </m:ctrlPr>
                      </m:sSubPr>
                      <m:e>
                        <m:r>
                          <a:rPr lang="en-US" altLang="zh-CN" sz="2000" b="0" i="1" smtClean="0">
                            <a:latin typeface="Cambria Math" panose="02040503050406030204" pitchFamily="18" charset="0"/>
                            <a:cs typeface="Times New Roman" panose="02020603050405020304" pitchFamily="18" charset="0"/>
                          </a:rPr>
                          <m:t>𝑣</m:t>
                        </m:r>
                      </m:e>
                      <m:sub>
                        <m:r>
                          <a:rPr lang="en-US" altLang="zh-CN" sz="2000" b="0" i="1" smtClean="0">
                            <a:latin typeface="Cambria Math" panose="02040503050406030204" pitchFamily="18" charset="0"/>
                            <a:cs typeface="Times New Roman" panose="02020603050405020304" pitchFamily="18" charset="0"/>
                          </a:rPr>
                          <m:t>3</m:t>
                        </m:r>
                      </m:sub>
                    </m:sSub>
                  </m:oMath>
                </a14:m>
                <a:r>
                  <a:rPr lang="en-US" altLang="zh-CN" sz="2000" dirty="0">
                    <a:latin typeface="Times New Roman" panose="02020603050405020304" pitchFamily="18" charset="0"/>
                    <a:cs typeface="Times New Roman" panose="02020603050405020304" pitchFamily="18" charset="0"/>
                  </a:rPr>
                  <a:t> try to activate </a:t>
                </a:r>
                <a14:m>
                  <m:oMath xmlns:m="http://schemas.openxmlformats.org/officeDocument/2006/math">
                    <m:r>
                      <a:rPr lang="en-US" altLang="zh-CN" sz="2000" b="0" i="1" smtClean="0">
                        <a:latin typeface="Cambria Math" panose="02040503050406030204" pitchFamily="18" charset="0"/>
                        <a:cs typeface="Times New Roman" panose="02020603050405020304" pitchFamily="18" charset="0"/>
                      </a:rPr>
                      <m:t>𝑣</m:t>
                    </m:r>
                  </m:oMath>
                </a14:m>
                <a:r>
                  <a:rPr lang="en-US" altLang="zh-CN" sz="2000" dirty="0">
                    <a:latin typeface="Times New Roman" panose="02020603050405020304" pitchFamily="18" charset="0"/>
                    <a:cs typeface="Times New Roman" panose="02020603050405020304" pitchFamily="18" charset="0"/>
                  </a:rPr>
                  <a:t> with probability </a:t>
                </a:r>
                <a14:m>
                  <m:oMath xmlns:m="http://schemas.openxmlformats.org/officeDocument/2006/math">
                    <m:sSub>
                      <m:sSubPr>
                        <m:ctrlPr>
                          <a:rPr lang="en-US" altLang="zh-CN" sz="2000" b="0" i="1" smtClean="0">
                            <a:latin typeface="Cambria Math" panose="02040503050406030204" pitchFamily="18" charset="0"/>
                            <a:cs typeface="Times New Roman" panose="02020603050405020304" pitchFamily="18" charset="0"/>
                          </a:rPr>
                        </m:ctrlPr>
                      </m:sSubPr>
                      <m:e>
                        <m:r>
                          <a:rPr lang="en-US" altLang="zh-CN" sz="2000" b="0" i="1" smtClean="0">
                            <a:latin typeface="Cambria Math" panose="02040503050406030204" pitchFamily="18" charset="0"/>
                            <a:cs typeface="Times New Roman" panose="02020603050405020304" pitchFamily="18" charset="0"/>
                          </a:rPr>
                          <m:t>𝑤</m:t>
                        </m:r>
                      </m:e>
                      <m:sub>
                        <m:r>
                          <a:rPr lang="en-US" altLang="zh-CN" sz="2000" b="0" i="1" smtClean="0">
                            <a:latin typeface="Cambria Math" panose="02040503050406030204" pitchFamily="18" charset="0"/>
                            <a:cs typeface="Times New Roman" panose="02020603050405020304" pitchFamily="18" charset="0"/>
                          </a:rPr>
                          <m:t>1</m:t>
                        </m:r>
                      </m:sub>
                    </m:sSub>
                    <m:r>
                      <a:rPr lang="en-US" altLang="zh-CN" sz="2000" b="0" i="1" smtClean="0">
                        <a:latin typeface="Cambria Math" panose="02040503050406030204" pitchFamily="18" charset="0"/>
                        <a:cs typeface="Times New Roman" panose="02020603050405020304" pitchFamily="18" charset="0"/>
                      </a:rPr>
                      <m:t>, </m:t>
                    </m:r>
                    <m:sSub>
                      <m:sSubPr>
                        <m:ctrlPr>
                          <a:rPr lang="en-US" altLang="zh-CN" sz="2000" b="0" i="1" smtClean="0">
                            <a:latin typeface="Cambria Math" panose="02040503050406030204" pitchFamily="18" charset="0"/>
                            <a:cs typeface="Times New Roman" panose="02020603050405020304" pitchFamily="18" charset="0"/>
                          </a:rPr>
                        </m:ctrlPr>
                      </m:sSubPr>
                      <m:e>
                        <m:r>
                          <a:rPr lang="en-US" altLang="zh-CN" sz="2000" b="0" i="1" smtClean="0">
                            <a:latin typeface="Cambria Math" panose="02040503050406030204" pitchFamily="18" charset="0"/>
                            <a:cs typeface="Times New Roman" panose="02020603050405020304" pitchFamily="18" charset="0"/>
                          </a:rPr>
                          <m:t>𝑤</m:t>
                        </m:r>
                      </m:e>
                      <m:sub>
                        <m:r>
                          <a:rPr lang="en-US" altLang="zh-CN" sz="2000" b="0" i="1" smtClean="0">
                            <a:latin typeface="Cambria Math" panose="02040503050406030204" pitchFamily="18" charset="0"/>
                            <a:cs typeface="Times New Roman" panose="02020603050405020304" pitchFamily="18" charset="0"/>
                          </a:rPr>
                          <m:t>3</m:t>
                        </m:r>
                      </m:sub>
                    </m:sSub>
                  </m:oMath>
                </a14:m>
                <a:r>
                  <a:rPr lang="en-US" altLang="zh-CN" sz="2000" dirty="0">
                    <a:latin typeface="Times New Roman" panose="02020603050405020304" pitchFamily="18" charset="0"/>
                    <a:cs typeface="Times New Roman" panose="02020603050405020304" pitchFamily="18" charset="0"/>
                  </a:rPr>
                  <a:t> independently</a:t>
                </a:r>
              </a:p>
              <a:p>
                <a:pPr algn="just"/>
                <a:r>
                  <a:rPr lang="en-US" altLang="zh-CN" sz="20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rPr>
                  <a:t>Linear Thresholds (LT)</a:t>
                </a:r>
              </a:p>
              <a:p>
                <a:pPr lvl="1" algn="just"/>
                <a14:m>
                  <m:oMath xmlns:m="http://schemas.openxmlformats.org/officeDocument/2006/math">
                    <m:r>
                      <a:rPr lang="en-US" altLang="zh-CN" sz="2000" b="0" i="1" smtClean="0">
                        <a:solidFill>
                          <a:schemeClr val="tx1">
                            <a:lumMod val="85000"/>
                            <a:lumOff val="15000"/>
                          </a:schemeClr>
                        </a:solidFill>
                        <a:latin typeface="Cambria Math" panose="02040503050406030204" pitchFamily="18" charset="0"/>
                        <a:ea typeface="FZZhengHeiS-DB-GB" panose="02000000000000000000" pitchFamily="2" charset="0"/>
                        <a:cs typeface="Times New Roman" panose="02020603050405020304" pitchFamily="18" charset="0"/>
                      </a:rPr>
                      <m:t>𝑣</m:t>
                    </m:r>
                  </m:oMath>
                </a14:m>
                <a:r>
                  <a:rPr lang="zh-CN" altLang="en-US" sz="20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rPr>
                  <a:t> </a:t>
                </a:r>
                <a:r>
                  <a:rPr lang="en-US" altLang="zh-CN" sz="2000"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rPr>
                  <a:t>is activated iff </a:t>
                </a:r>
                <a14:m>
                  <m:oMath xmlns:m="http://schemas.openxmlformats.org/officeDocument/2006/math">
                    <m:sSub>
                      <m:sSubPr>
                        <m:ctrlPr>
                          <a:rPr lang="en-US" altLang="zh-CN" sz="2000" b="0" i="1" smtClean="0">
                            <a:solidFill>
                              <a:schemeClr val="tx1">
                                <a:lumMod val="85000"/>
                                <a:lumOff val="15000"/>
                              </a:schemeClr>
                            </a:solidFill>
                            <a:latin typeface="Cambria Math" panose="02040503050406030204" pitchFamily="18" charset="0"/>
                            <a:ea typeface="FZZhengHeiS-DB-GB" panose="02000000000000000000" pitchFamily="2" charset="0"/>
                            <a:cs typeface="Times New Roman" panose="02020603050405020304" pitchFamily="18" charset="0"/>
                          </a:rPr>
                        </m:ctrlPr>
                      </m:sSubPr>
                      <m:e>
                        <m:r>
                          <a:rPr lang="en-US" altLang="zh-CN" sz="2000" b="0" i="1" smtClean="0">
                            <a:solidFill>
                              <a:schemeClr val="tx1">
                                <a:lumMod val="85000"/>
                                <a:lumOff val="15000"/>
                              </a:schemeClr>
                            </a:solidFill>
                            <a:latin typeface="Cambria Math" panose="02040503050406030204" pitchFamily="18" charset="0"/>
                            <a:ea typeface="FZZhengHeiS-DB-GB" panose="02000000000000000000" pitchFamily="2" charset="0"/>
                            <a:cs typeface="Times New Roman" panose="02020603050405020304" pitchFamily="18" charset="0"/>
                          </a:rPr>
                          <m:t>𝑤</m:t>
                        </m:r>
                      </m:e>
                      <m:sub>
                        <m:r>
                          <a:rPr lang="en-US" altLang="zh-CN" sz="2000" b="0" i="1" smtClean="0">
                            <a:solidFill>
                              <a:schemeClr val="tx1">
                                <a:lumMod val="85000"/>
                                <a:lumOff val="15000"/>
                              </a:schemeClr>
                            </a:solidFill>
                            <a:latin typeface="Cambria Math" panose="02040503050406030204" pitchFamily="18" charset="0"/>
                            <a:ea typeface="FZZhengHeiS-DB-GB" panose="02000000000000000000" pitchFamily="2" charset="0"/>
                            <a:cs typeface="Times New Roman" panose="02020603050405020304" pitchFamily="18" charset="0"/>
                          </a:rPr>
                          <m:t>1</m:t>
                        </m:r>
                      </m:sub>
                    </m:sSub>
                    <m:r>
                      <a:rPr lang="en-US" altLang="zh-CN" sz="2000" b="0" i="1" smtClean="0">
                        <a:solidFill>
                          <a:schemeClr val="tx1">
                            <a:lumMod val="85000"/>
                            <a:lumOff val="15000"/>
                          </a:schemeClr>
                        </a:solidFill>
                        <a:latin typeface="Cambria Math" panose="02040503050406030204" pitchFamily="18" charset="0"/>
                        <a:ea typeface="FZZhengHeiS-DB-GB" panose="02000000000000000000" pitchFamily="2" charset="0"/>
                        <a:cs typeface="Times New Roman" panose="02020603050405020304" pitchFamily="18" charset="0"/>
                      </a:rPr>
                      <m:t>+</m:t>
                    </m:r>
                    <m:sSub>
                      <m:sSubPr>
                        <m:ctrlPr>
                          <a:rPr lang="en-US" altLang="zh-CN" sz="2000" b="0" i="1" smtClean="0">
                            <a:solidFill>
                              <a:schemeClr val="tx1">
                                <a:lumMod val="85000"/>
                                <a:lumOff val="15000"/>
                              </a:schemeClr>
                            </a:solidFill>
                            <a:latin typeface="Cambria Math" panose="02040503050406030204" pitchFamily="18" charset="0"/>
                            <a:ea typeface="FZZhengHeiS-DB-GB" panose="02000000000000000000" pitchFamily="2" charset="0"/>
                            <a:cs typeface="Times New Roman" panose="02020603050405020304" pitchFamily="18" charset="0"/>
                          </a:rPr>
                        </m:ctrlPr>
                      </m:sSubPr>
                      <m:e>
                        <m:r>
                          <a:rPr lang="en-US" altLang="zh-CN" sz="2000" b="0" i="1" smtClean="0">
                            <a:solidFill>
                              <a:schemeClr val="tx1">
                                <a:lumMod val="85000"/>
                                <a:lumOff val="15000"/>
                              </a:schemeClr>
                            </a:solidFill>
                            <a:latin typeface="Cambria Math" panose="02040503050406030204" pitchFamily="18" charset="0"/>
                            <a:ea typeface="FZZhengHeiS-DB-GB" panose="02000000000000000000" pitchFamily="2" charset="0"/>
                            <a:cs typeface="Times New Roman" panose="02020603050405020304" pitchFamily="18" charset="0"/>
                          </a:rPr>
                          <m:t>𝑤</m:t>
                        </m:r>
                      </m:e>
                      <m:sub>
                        <m:r>
                          <a:rPr lang="en-US" altLang="zh-CN" sz="2000" b="0" i="1" smtClean="0">
                            <a:solidFill>
                              <a:schemeClr val="tx1">
                                <a:lumMod val="85000"/>
                                <a:lumOff val="15000"/>
                              </a:schemeClr>
                            </a:solidFill>
                            <a:latin typeface="Cambria Math" panose="02040503050406030204" pitchFamily="18" charset="0"/>
                            <a:ea typeface="FZZhengHeiS-DB-GB" panose="02000000000000000000" pitchFamily="2" charset="0"/>
                            <a:cs typeface="Times New Roman" panose="02020603050405020304" pitchFamily="18" charset="0"/>
                          </a:rPr>
                          <m:t>3</m:t>
                        </m:r>
                      </m:sub>
                    </m:sSub>
                  </m:oMath>
                </a14:m>
                <a:r>
                  <a:rPr lang="zh-CN" altLang="en-US" sz="20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rPr>
                  <a:t> </a:t>
                </a:r>
                <a:r>
                  <a:rPr lang="en-US" altLang="zh-CN" sz="2000"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rPr>
                  <a:t>exceeds a random threshold </a:t>
                </a:r>
                <a14:m>
                  <m:oMath xmlns:m="http://schemas.openxmlformats.org/officeDocument/2006/math">
                    <m:sSub>
                      <m:sSubPr>
                        <m:ctrlPr>
                          <a:rPr lang="en-US" altLang="zh-CN" sz="2000" b="0" i="1" smtClean="0">
                            <a:solidFill>
                              <a:schemeClr val="tx1">
                                <a:lumMod val="85000"/>
                                <a:lumOff val="15000"/>
                              </a:schemeClr>
                            </a:solidFill>
                            <a:latin typeface="Cambria Math" panose="02040503050406030204" pitchFamily="18" charset="0"/>
                            <a:ea typeface="FZZhengHeiS-DB-GB" panose="02000000000000000000" pitchFamily="2" charset="0"/>
                            <a:cs typeface="Times New Roman" panose="02020603050405020304" pitchFamily="18" charset="0"/>
                          </a:rPr>
                        </m:ctrlPr>
                      </m:sSubPr>
                      <m:e>
                        <m:r>
                          <a:rPr lang="en-US" altLang="zh-CN" sz="2000" b="0" i="1" smtClean="0">
                            <a:solidFill>
                              <a:schemeClr val="tx1">
                                <a:lumMod val="85000"/>
                                <a:lumOff val="15000"/>
                              </a:schemeClr>
                            </a:solidFill>
                            <a:latin typeface="Cambria Math" panose="02040503050406030204" pitchFamily="18" charset="0"/>
                            <a:ea typeface="FZZhengHeiS-DB-GB" panose="02000000000000000000" pitchFamily="2" charset="0"/>
                            <a:cs typeface="Times New Roman" panose="02020603050405020304" pitchFamily="18" charset="0"/>
                          </a:rPr>
                          <m:t>𝜃</m:t>
                        </m:r>
                      </m:e>
                      <m:sub>
                        <m:r>
                          <a:rPr lang="en-US" altLang="zh-CN" sz="2000" b="0" i="1" smtClean="0">
                            <a:solidFill>
                              <a:schemeClr val="tx1">
                                <a:lumMod val="85000"/>
                                <a:lumOff val="15000"/>
                              </a:schemeClr>
                            </a:solidFill>
                            <a:latin typeface="Cambria Math" panose="02040503050406030204" pitchFamily="18" charset="0"/>
                            <a:ea typeface="FZZhengHeiS-DB-GB" panose="02000000000000000000" pitchFamily="2" charset="0"/>
                            <a:cs typeface="Times New Roman" panose="02020603050405020304" pitchFamily="18" charset="0"/>
                          </a:rPr>
                          <m:t>𝑣</m:t>
                        </m:r>
                      </m:sub>
                    </m:sSub>
                  </m:oMath>
                </a14:m>
                <a:endParaRPr lang="zh-CN" altLang="en-US" sz="20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endParaRPr>
              </a:p>
            </p:txBody>
          </p:sp>
        </mc:Choice>
        <mc:Fallback xmlns="">
          <p:sp>
            <p:nvSpPr>
              <p:cNvPr id="53" name="文本框 52">
                <a:extLst>
                  <a:ext uri="{FF2B5EF4-FFF2-40B4-BE49-F238E27FC236}">
                    <a16:creationId xmlns:a16="http://schemas.microsoft.com/office/drawing/2014/main" id="{901E053F-0DF3-43FC-91E0-FB6C322BCB84}"/>
                  </a:ext>
                </a:extLst>
              </p:cNvPr>
              <p:cNvSpPr txBox="1">
                <a:spLocks noRot="1" noChangeAspect="1" noMove="1" noResize="1" noEditPoints="1" noAdjustHandles="1" noChangeArrowheads="1" noChangeShapeType="1" noTextEdit="1"/>
              </p:cNvSpPr>
              <p:nvPr/>
            </p:nvSpPr>
            <p:spPr>
              <a:xfrm>
                <a:off x="796413" y="1651637"/>
                <a:ext cx="4508302" cy="1938992"/>
              </a:xfrm>
              <a:prstGeom prst="rect">
                <a:avLst/>
              </a:prstGeom>
              <a:blipFill>
                <a:blip r:embed="rId12"/>
                <a:stretch>
                  <a:fillRect l="-1488" t="-1887" r="-1353" b="-4717"/>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5736060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6110536" y="2064773"/>
            <a:ext cx="5388077" cy="345112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796413" y="457203"/>
            <a:ext cx="0" cy="632244"/>
          </a:xfrm>
          <a:prstGeom prst="line">
            <a:avLst/>
          </a:prstGeom>
          <a:ln w="76200">
            <a:solidFill>
              <a:srgbClr val="1C4885"/>
            </a:solidFill>
          </a:ln>
        </p:spPr>
        <p:style>
          <a:lnRef idx="1">
            <a:schemeClr val="accent1"/>
          </a:lnRef>
          <a:fillRef idx="0">
            <a:schemeClr val="accent1"/>
          </a:fillRef>
          <a:effectRef idx="0">
            <a:schemeClr val="accent1"/>
          </a:effectRef>
          <a:fontRef idx="minor">
            <a:schemeClr val="tx1"/>
          </a:fontRef>
        </p:style>
      </p:cxn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5985" y="332359"/>
            <a:ext cx="816082" cy="816080"/>
          </a:xfrm>
          <a:prstGeom prst="rect">
            <a:avLst/>
          </a:prstGeom>
        </p:spPr>
      </p:pic>
      <p:sp>
        <p:nvSpPr>
          <p:cNvPr id="8" name="矩形 7"/>
          <p:cNvSpPr/>
          <p:nvPr/>
        </p:nvSpPr>
        <p:spPr>
          <a:xfrm>
            <a:off x="707923" y="2064774"/>
            <a:ext cx="5388077" cy="3451123"/>
          </a:xfrm>
          <a:prstGeom prst="rect">
            <a:avLst/>
          </a:prstGeom>
          <a:solidFill>
            <a:srgbClr val="1C48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1224545" y="2417720"/>
            <a:ext cx="3948703" cy="461665"/>
          </a:xfrm>
          <a:prstGeom prst="rect">
            <a:avLst/>
          </a:prstGeom>
          <a:noFill/>
        </p:spPr>
        <p:txBody>
          <a:bodyPr wrap="square" rtlCol="0">
            <a:spAutoFit/>
          </a:bodyPr>
          <a:lstStyle/>
          <a:p>
            <a:r>
              <a:rPr lang="en-US" altLang="zh-CN" sz="2400" dirty="0">
                <a:solidFill>
                  <a:schemeClr val="bg1"/>
                </a:solidFill>
                <a:latin typeface="Times New Roman" panose="02020603050405020304" pitchFamily="18" charset="0"/>
                <a:ea typeface="FZZhengHeiS-DB-GB" panose="02000000000000000000" pitchFamily="2" charset="0"/>
                <a:cs typeface="Times New Roman" panose="02020603050405020304" pitchFamily="18" charset="0"/>
              </a:rPr>
              <a:t>Missing Edges (Discrete)</a:t>
            </a:r>
            <a:endParaRPr lang="zh-CN" altLang="en-US" sz="2400" dirty="0">
              <a:solidFill>
                <a:schemeClr val="bg1"/>
              </a:solidFill>
              <a:latin typeface="Times New Roman" panose="02020603050405020304" pitchFamily="18" charset="0"/>
              <a:ea typeface="FZZhengHeiS-DB-GB" panose="02000000000000000000" pitchFamily="2" charset="0"/>
              <a:cs typeface="Times New Roman" panose="02020603050405020304" pitchFamily="18" charset="0"/>
            </a:endParaRPr>
          </a:p>
        </p:txBody>
      </p:sp>
      <p:cxnSp>
        <p:nvCxnSpPr>
          <p:cNvPr id="10" name="直接连接符 9"/>
          <p:cNvCxnSpPr/>
          <p:nvPr/>
        </p:nvCxnSpPr>
        <p:spPr>
          <a:xfrm>
            <a:off x="1362333" y="3112251"/>
            <a:ext cx="616308"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1219415" y="3314298"/>
            <a:ext cx="4247107" cy="1200329"/>
          </a:xfrm>
          <a:prstGeom prst="rect">
            <a:avLst/>
          </a:prstGeom>
          <a:noFill/>
        </p:spPr>
        <p:txBody>
          <a:bodyPr wrap="square" rtlCol="0">
            <a:spAutoFit/>
          </a:bodyPr>
          <a:lstStyle/>
          <a:p>
            <a:r>
              <a:rPr lang="en-US" altLang="zh-CN" sz="2400" dirty="0">
                <a:solidFill>
                  <a:schemeClr val="bg1"/>
                </a:solidFill>
                <a:latin typeface="Times New Roman" panose="02020603050405020304" pitchFamily="18" charset="0"/>
                <a:ea typeface="FZZhengHeiS-DB-GB" panose="02000000000000000000" pitchFamily="2" charset="0"/>
                <a:cs typeface="Times New Roman" panose="02020603050405020304" pitchFamily="18" charset="0"/>
              </a:rPr>
              <a:t>Two users register an edge (e.g. friendship relation) in the system, but do not contact each other.</a:t>
            </a:r>
            <a:endParaRPr lang="zh-CN" altLang="en-US" sz="2400" dirty="0">
              <a:solidFill>
                <a:schemeClr val="bg1"/>
              </a:solidFill>
              <a:latin typeface="Times New Roman" panose="02020603050405020304" pitchFamily="18" charset="0"/>
              <a:ea typeface="FZZhengHeiS-DB-GB" panose="02000000000000000000" pitchFamily="2" charset="0"/>
              <a:cs typeface="Times New Roman" panose="02020603050405020304" pitchFamily="18" charset="0"/>
            </a:endParaRPr>
          </a:p>
        </p:txBody>
      </p:sp>
      <p:sp>
        <p:nvSpPr>
          <p:cNvPr id="12" name="文本框 11"/>
          <p:cNvSpPr txBox="1"/>
          <p:nvPr/>
        </p:nvSpPr>
        <p:spPr>
          <a:xfrm>
            <a:off x="6755541" y="2417720"/>
            <a:ext cx="4211914" cy="461665"/>
          </a:xfrm>
          <a:prstGeom prst="rect">
            <a:avLst/>
          </a:prstGeom>
          <a:noFill/>
        </p:spPr>
        <p:txBody>
          <a:bodyPr wrap="square" rtlCol="0">
            <a:spAutoFit/>
          </a:bodyPr>
          <a:lstStyle/>
          <a:p>
            <a:r>
              <a:rPr lang="en-US" altLang="zh-CN" sz="2400" dirty="0">
                <a:solidFill>
                  <a:schemeClr val="tx1">
                    <a:lumMod val="75000"/>
                    <a:lumOff val="25000"/>
                  </a:schemeClr>
                </a:solidFill>
                <a:latin typeface="Times New Roman" panose="02020603050405020304" pitchFamily="18" charset="0"/>
                <a:ea typeface="Tahoma" panose="020B0604030504040204" pitchFamily="34" charset="0"/>
                <a:cs typeface="Times New Roman" panose="02020603050405020304" pitchFamily="18" charset="0"/>
              </a:rPr>
              <a:t>Wrong Edge Values (Continuous)</a:t>
            </a:r>
            <a:endParaRPr lang="zh-CN" altLang="en-US" sz="2400" dirty="0">
              <a:solidFill>
                <a:schemeClr val="tx1">
                  <a:lumMod val="75000"/>
                  <a:lumOff val="25000"/>
                </a:schemeClr>
              </a:solidFill>
              <a:latin typeface="Times New Roman" panose="02020603050405020304" pitchFamily="18" charset="0"/>
              <a:ea typeface="FZZhengHeiS-DB-GB" panose="02000000000000000000" pitchFamily="2" charset="0"/>
              <a:cs typeface="Times New Roman" panose="02020603050405020304" pitchFamily="18" charset="0"/>
            </a:endParaRPr>
          </a:p>
        </p:txBody>
      </p:sp>
      <p:cxnSp>
        <p:nvCxnSpPr>
          <p:cNvPr id="13" name="直接连接符 12"/>
          <p:cNvCxnSpPr/>
          <p:nvPr/>
        </p:nvCxnSpPr>
        <p:spPr>
          <a:xfrm>
            <a:off x="6893328" y="3112251"/>
            <a:ext cx="616308" cy="0"/>
          </a:xfrm>
          <a:prstGeom prst="line">
            <a:avLst/>
          </a:prstGeom>
          <a:ln w="254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6750410" y="3314298"/>
            <a:ext cx="4416700" cy="2308324"/>
          </a:xfrm>
          <a:prstGeom prst="rect">
            <a:avLst/>
          </a:prstGeom>
          <a:noFill/>
        </p:spPr>
        <p:txBody>
          <a:bodyPr wrap="square" rtlCol="0">
            <a:spAutoFit/>
          </a:bodyPr>
          <a:lstStyle/>
          <a:p>
            <a:r>
              <a:rPr lang="en-US" altLang="zh-CN" sz="2400" dirty="0">
                <a:solidFill>
                  <a:schemeClr val="tx1">
                    <a:lumMod val="75000"/>
                    <a:lumOff val="25000"/>
                  </a:schemeClr>
                </a:solidFill>
                <a:latin typeface="Times New Roman" panose="02020603050405020304" pitchFamily="18" charset="0"/>
                <a:ea typeface="FZZhengHeiS-DB-GB" panose="02000000000000000000" pitchFamily="2" charset="0"/>
                <a:cs typeface="Times New Roman" panose="02020603050405020304" pitchFamily="18" charset="0"/>
              </a:rPr>
              <a:t>Edge value of the real social network is assumed to follow Gaussian distribution, with expectation as the estimated value.</a:t>
            </a:r>
            <a:endParaRPr lang="zh-CN" altLang="en-US" sz="2400" dirty="0">
              <a:solidFill>
                <a:schemeClr val="tx1">
                  <a:lumMod val="75000"/>
                  <a:lumOff val="25000"/>
                </a:schemeClr>
              </a:solidFill>
              <a:latin typeface="Times New Roman" panose="02020603050405020304" pitchFamily="18" charset="0"/>
              <a:ea typeface="FZZhengHeiS-DB-GB" panose="02000000000000000000" pitchFamily="2" charset="0"/>
              <a:cs typeface="Times New Roman" panose="02020603050405020304" pitchFamily="18" charset="0"/>
            </a:endParaRPr>
          </a:p>
          <a:p>
            <a:endParaRPr lang="zh-CN" altLang="en-US" sz="2400" dirty="0">
              <a:solidFill>
                <a:schemeClr val="tx1">
                  <a:lumMod val="75000"/>
                  <a:lumOff val="25000"/>
                </a:schemeClr>
              </a:solidFill>
              <a:latin typeface="Times New Roman" panose="02020603050405020304" pitchFamily="18" charset="0"/>
              <a:ea typeface="FZZhengHeiS-DB-GB" panose="02000000000000000000" pitchFamily="2" charset="0"/>
              <a:cs typeface="Times New Roman" panose="02020603050405020304" pitchFamily="18" charset="0"/>
            </a:endParaRPr>
          </a:p>
          <a:p>
            <a:endParaRPr lang="zh-CN" altLang="en-US" sz="2400" dirty="0">
              <a:solidFill>
                <a:schemeClr val="tx1">
                  <a:lumMod val="75000"/>
                  <a:lumOff val="25000"/>
                </a:schemeClr>
              </a:solidFill>
              <a:latin typeface="Times New Roman" panose="02020603050405020304" pitchFamily="18" charset="0"/>
              <a:ea typeface="FZZhengHeiS-DB-GB" panose="02000000000000000000" pitchFamily="2" charset="0"/>
              <a:cs typeface="Times New Roman" panose="02020603050405020304" pitchFamily="18" charset="0"/>
            </a:endParaRPr>
          </a:p>
        </p:txBody>
      </p:sp>
      <p:sp>
        <p:nvSpPr>
          <p:cNvPr id="18" name="文本框 17">
            <a:extLst>
              <a:ext uri="{FF2B5EF4-FFF2-40B4-BE49-F238E27FC236}">
                <a16:creationId xmlns:a16="http://schemas.microsoft.com/office/drawing/2014/main" id="{6E42CB51-97C2-470F-8D93-FE0080B180FD}"/>
              </a:ext>
            </a:extLst>
          </p:cNvPr>
          <p:cNvSpPr txBox="1"/>
          <p:nvPr/>
        </p:nvSpPr>
        <p:spPr>
          <a:xfrm>
            <a:off x="891541" y="478789"/>
            <a:ext cx="3670575" cy="523220"/>
          </a:xfrm>
          <a:prstGeom prst="rect">
            <a:avLst/>
          </a:prstGeom>
          <a:noFill/>
        </p:spPr>
        <p:txBody>
          <a:bodyPr wrap="square" rtlCol="0">
            <a:spAutoFit/>
          </a:bodyPr>
          <a:lstStyle/>
          <a:p>
            <a:r>
              <a:rPr lang="en-US" altLang="zh-CN" sz="28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rPr>
              <a:t>Edge Uncertainty</a:t>
            </a:r>
            <a:endParaRPr lang="zh-CN" altLang="en-US" sz="28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endParaRPr>
          </a:p>
        </p:txBody>
      </p:sp>
    </p:spTree>
    <p:extLst>
      <p:ext uri="{BB962C8B-B14F-4D97-AF65-F5344CB8AC3E}">
        <p14:creationId xmlns:p14="http://schemas.microsoft.com/office/powerpoint/2010/main" val="39035887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连接符 5"/>
          <p:cNvCxnSpPr/>
          <p:nvPr/>
        </p:nvCxnSpPr>
        <p:spPr>
          <a:xfrm>
            <a:off x="796413" y="457203"/>
            <a:ext cx="0" cy="632244"/>
          </a:xfrm>
          <a:prstGeom prst="line">
            <a:avLst/>
          </a:prstGeom>
          <a:ln w="76200">
            <a:solidFill>
              <a:srgbClr val="1C4885"/>
            </a:solidFill>
          </a:ln>
        </p:spPr>
        <p:style>
          <a:lnRef idx="1">
            <a:schemeClr val="accent1"/>
          </a:lnRef>
          <a:fillRef idx="0">
            <a:schemeClr val="accent1"/>
          </a:fillRef>
          <a:effectRef idx="0">
            <a:schemeClr val="accent1"/>
          </a:effectRef>
          <a:fontRef idx="minor">
            <a:schemeClr val="tx1"/>
          </a:fontRef>
        </p:style>
      </p:cxn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5985" y="332359"/>
            <a:ext cx="816082" cy="816080"/>
          </a:xfrm>
          <a:prstGeom prst="rect">
            <a:avLst/>
          </a:prstGeom>
        </p:spPr>
      </p:pic>
      <p:sp>
        <p:nvSpPr>
          <p:cNvPr id="8" name="任意多边形 7"/>
          <p:cNvSpPr/>
          <p:nvPr/>
        </p:nvSpPr>
        <p:spPr>
          <a:xfrm>
            <a:off x="1028645" y="1311257"/>
            <a:ext cx="2520733" cy="2445011"/>
          </a:xfrm>
          <a:custGeom>
            <a:avLst/>
            <a:gdLst>
              <a:gd name="connsiteX0" fmla="*/ 1270000 w 2520733"/>
              <a:gd name="connsiteY0" fmla="*/ 0 h 2445011"/>
              <a:gd name="connsiteX1" fmla="*/ 2514198 w 2520733"/>
              <a:gd name="connsiteY1" fmla="*/ 1014051 h 2445011"/>
              <a:gd name="connsiteX2" fmla="*/ 2520733 w 2520733"/>
              <a:gd name="connsiteY2" fmla="*/ 1056868 h 2445011"/>
              <a:gd name="connsiteX3" fmla="*/ 2483803 w 2520733"/>
              <a:gd name="connsiteY3" fmla="*/ 1090431 h 2445011"/>
              <a:gd name="connsiteX4" fmla="*/ 2111829 w 2520733"/>
              <a:gd name="connsiteY4" fmla="*/ 1988457 h 2445011"/>
              <a:gd name="connsiteX5" fmla="*/ 2118386 w 2520733"/>
              <a:gd name="connsiteY5" fmla="*/ 2118307 h 2445011"/>
              <a:gd name="connsiteX6" fmla="*/ 2131096 w 2520733"/>
              <a:gd name="connsiteY6" fmla="*/ 2201890 h 2445011"/>
              <a:gd name="connsiteX7" fmla="*/ 2097177 w 2520733"/>
              <a:gd name="connsiteY7" fmla="*/ 2232418 h 2445011"/>
              <a:gd name="connsiteX8" fmla="*/ 1874293 w 2520733"/>
              <a:gd name="connsiteY8" fmla="*/ 2163231 h 2445011"/>
              <a:gd name="connsiteX9" fmla="*/ 1618343 w 2520733"/>
              <a:gd name="connsiteY9" fmla="*/ 2137429 h 2445011"/>
              <a:gd name="connsiteX10" fmla="*/ 810505 w 2520733"/>
              <a:gd name="connsiteY10" fmla="*/ 2427435 h 2445011"/>
              <a:gd name="connsiteX11" fmla="*/ 791167 w 2520733"/>
              <a:gd name="connsiteY11" fmla="*/ 2445011 h 2445011"/>
              <a:gd name="connsiteX12" fmla="*/ 775659 w 2520733"/>
              <a:gd name="connsiteY12" fmla="*/ 2440197 h 2445011"/>
              <a:gd name="connsiteX13" fmla="*/ 0 w 2520733"/>
              <a:gd name="connsiteY13" fmla="*/ 1270000 h 2445011"/>
              <a:gd name="connsiteX14" fmla="*/ 1270000 w 2520733"/>
              <a:gd name="connsiteY14" fmla="*/ 0 h 2445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520733" h="2445011">
                <a:moveTo>
                  <a:pt x="1270000" y="0"/>
                </a:moveTo>
                <a:cubicBezTo>
                  <a:pt x="1883727" y="0"/>
                  <a:pt x="2395776" y="435333"/>
                  <a:pt x="2514198" y="1014051"/>
                </a:cubicBezTo>
                <a:lnTo>
                  <a:pt x="2520733" y="1056868"/>
                </a:lnTo>
                <a:lnTo>
                  <a:pt x="2483803" y="1090431"/>
                </a:lnTo>
                <a:cubicBezTo>
                  <a:pt x="2253979" y="1320256"/>
                  <a:pt x="2111829" y="1637756"/>
                  <a:pt x="2111829" y="1988457"/>
                </a:cubicBezTo>
                <a:cubicBezTo>
                  <a:pt x="2111829" y="2032295"/>
                  <a:pt x="2114050" y="2075614"/>
                  <a:pt x="2118386" y="2118307"/>
                </a:cubicBezTo>
                <a:lnTo>
                  <a:pt x="2131096" y="2201890"/>
                </a:lnTo>
                <a:lnTo>
                  <a:pt x="2097177" y="2232418"/>
                </a:lnTo>
                <a:lnTo>
                  <a:pt x="1874293" y="2163231"/>
                </a:lnTo>
                <a:cubicBezTo>
                  <a:pt x="1791619" y="2146314"/>
                  <a:pt x="1706018" y="2137429"/>
                  <a:pt x="1618343" y="2137429"/>
                </a:cubicBezTo>
                <a:cubicBezTo>
                  <a:pt x="1311480" y="2137429"/>
                  <a:pt x="1030036" y="2246262"/>
                  <a:pt x="810505" y="2427435"/>
                </a:cubicBezTo>
                <a:lnTo>
                  <a:pt x="791167" y="2445011"/>
                </a:lnTo>
                <a:lnTo>
                  <a:pt x="775659" y="2440197"/>
                </a:lnTo>
                <a:cubicBezTo>
                  <a:pt x="319837" y="2247401"/>
                  <a:pt x="0" y="1796052"/>
                  <a:pt x="0" y="1270000"/>
                </a:cubicBezTo>
                <a:cubicBezTo>
                  <a:pt x="0" y="568598"/>
                  <a:pt x="568598" y="0"/>
                  <a:pt x="1270000" y="0"/>
                </a:cubicBezTo>
                <a:close/>
              </a:path>
            </a:pathLst>
          </a:custGeom>
          <a:solidFill>
            <a:schemeClr val="bg1">
              <a:lumMod val="95000"/>
              <a:alpha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p>
        </p:txBody>
      </p:sp>
      <p:sp>
        <p:nvSpPr>
          <p:cNvPr id="9" name="任意多边形 8"/>
          <p:cNvSpPr/>
          <p:nvPr/>
        </p:nvSpPr>
        <p:spPr>
          <a:xfrm>
            <a:off x="1350465" y="3487574"/>
            <a:ext cx="2540000" cy="2540000"/>
          </a:xfrm>
          <a:custGeom>
            <a:avLst/>
            <a:gdLst>
              <a:gd name="connsiteX0" fmla="*/ 1270000 w 2540000"/>
              <a:gd name="connsiteY0" fmla="*/ 0 h 2540000"/>
              <a:gd name="connsiteX1" fmla="*/ 1764342 w 2540000"/>
              <a:gd name="connsiteY1" fmla="*/ 99803 h 2540000"/>
              <a:gd name="connsiteX2" fmla="*/ 1790709 w 2540000"/>
              <a:gd name="connsiteY2" fmla="*/ 112505 h 2540000"/>
              <a:gd name="connsiteX3" fmla="*/ 1820583 w 2540000"/>
              <a:gd name="connsiteY3" fmla="*/ 228687 h 2540000"/>
              <a:gd name="connsiteX4" fmla="*/ 2428128 w 2540000"/>
              <a:gd name="connsiteY4" fmla="*/ 967746 h 2540000"/>
              <a:gd name="connsiteX5" fmla="*/ 2512777 w 2540000"/>
              <a:gd name="connsiteY5" fmla="*/ 1008523 h 2540000"/>
              <a:gd name="connsiteX6" fmla="*/ 2514198 w 2540000"/>
              <a:gd name="connsiteY6" fmla="*/ 1014051 h 2540000"/>
              <a:gd name="connsiteX7" fmla="*/ 2540000 w 2540000"/>
              <a:gd name="connsiteY7" fmla="*/ 1270000 h 2540000"/>
              <a:gd name="connsiteX8" fmla="*/ 1270000 w 2540000"/>
              <a:gd name="connsiteY8" fmla="*/ 2540000 h 2540000"/>
              <a:gd name="connsiteX9" fmla="*/ 0 w 2540000"/>
              <a:gd name="connsiteY9" fmla="*/ 1270000 h 2540000"/>
              <a:gd name="connsiteX10" fmla="*/ 1270000 w 2540000"/>
              <a:gd name="connsiteY10" fmla="*/ 0 h 2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40000" h="2540000">
                <a:moveTo>
                  <a:pt x="1270000" y="0"/>
                </a:moveTo>
                <a:cubicBezTo>
                  <a:pt x="1445351" y="0"/>
                  <a:pt x="1612401" y="35538"/>
                  <a:pt x="1764342" y="99803"/>
                </a:cubicBezTo>
                <a:lnTo>
                  <a:pt x="1790709" y="112505"/>
                </a:lnTo>
                <a:lnTo>
                  <a:pt x="1820583" y="228687"/>
                </a:lnTo>
                <a:cubicBezTo>
                  <a:pt x="1919534" y="546827"/>
                  <a:pt x="2140208" y="811338"/>
                  <a:pt x="2428128" y="967746"/>
                </a:cubicBezTo>
                <a:lnTo>
                  <a:pt x="2512777" y="1008523"/>
                </a:lnTo>
                <a:lnTo>
                  <a:pt x="2514198" y="1014051"/>
                </a:lnTo>
                <a:cubicBezTo>
                  <a:pt x="2531116" y="1096725"/>
                  <a:pt x="2540000" y="1182325"/>
                  <a:pt x="2540000" y="1270000"/>
                </a:cubicBezTo>
                <a:cubicBezTo>
                  <a:pt x="2540000" y="1971402"/>
                  <a:pt x="1971402" y="2540000"/>
                  <a:pt x="1270000" y="2540000"/>
                </a:cubicBezTo>
                <a:cubicBezTo>
                  <a:pt x="568598" y="2540000"/>
                  <a:pt x="0" y="1971402"/>
                  <a:pt x="0" y="1270000"/>
                </a:cubicBezTo>
                <a:cubicBezTo>
                  <a:pt x="0" y="568598"/>
                  <a:pt x="568598" y="0"/>
                  <a:pt x="1270000" y="0"/>
                </a:cubicBezTo>
                <a:close/>
              </a:path>
            </a:pathLst>
          </a:custGeom>
          <a:solidFill>
            <a:schemeClr val="tx1">
              <a:lumMod val="75000"/>
              <a:lumOff val="25000"/>
              <a:alpha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p>
        </p:txBody>
      </p:sp>
      <p:sp>
        <p:nvSpPr>
          <p:cNvPr id="10" name="椭圆 9"/>
          <p:cNvSpPr/>
          <p:nvPr/>
        </p:nvSpPr>
        <p:spPr>
          <a:xfrm>
            <a:off x="3121207" y="2068602"/>
            <a:ext cx="2540000" cy="2540000"/>
          </a:xfrm>
          <a:prstGeom prst="ellipse">
            <a:avLst/>
          </a:prstGeom>
          <a:solidFill>
            <a:srgbClr val="1C4885">
              <a:alpha val="90000"/>
            </a:srgb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12" name="文本框 11"/>
          <p:cNvSpPr txBox="1"/>
          <p:nvPr/>
        </p:nvSpPr>
        <p:spPr>
          <a:xfrm>
            <a:off x="994758" y="2174356"/>
            <a:ext cx="2358753" cy="707886"/>
          </a:xfrm>
          <a:prstGeom prst="rect">
            <a:avLst/>
          </a:prstGeom>
          <a:noFill/>
        </p:spPr>
        <p:txBody>
          <a:bodyPr wrap="square" rtlCol="0">
            <a:spAutoFit/>
          </a:bodyPr>
          <a:lstStyle/>
          <a:p>
            <a:pPr algn="ctr"/>
            <a:r>
              <a:rPr lang="en-US" altLang="zh-CN" sz="20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rPr>
              <a:t>Discrete Case:</a:t>
            </a:r>
          </a:p>
          <a:p>
            <a:pPr algn="ctr"/>
            <a:r>
              <a:rPr lang="en-US" altLang="zh-CN" sz="20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rPr>
              <a:t>Greedy Algorithm</a:t>
            </a:r>
            <a:endParaRPr lang="zh-CN" altLang="en-US" sz="20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endParaRPr>
          </a:p>
        </p:txBody>
      </p:sp>
      <p:sp>
        <p:nvSpPr>
          <p:cNvPr id="15" name="文本框 14"/>
          <p:cNvSpPr txBox="1"/>
          <p:nvPr/>
        </p:nvSpPr>
        <p:spPr>
          <a:xfrm>
            <a:off x="1507945" y="4321839"/>
            <a:ext cx="2225040" cy="1015663"/>
          </a:xfrm>
          <a:prstGeom prst="rect">
            <a:avLst/>
          </a:prstGeom>
          <a:noFill/>
        </p:spPr>
        <p:txBody>
          <a:bodyPr wrap="square" rtlCol="0">
            <a:spAutoFit/>
          </a:bodyPr>
          <a:lstStyle/>
          <a:p>
            <a:pPr algn="ctr"/>
            <a:r>
              <a:rPr lang="en-US" altLang="zh-CN" sz="2000" b="1" dirty="0">
                <a:solidFill>
                  <a:schemeClr val="bg1"/>
                </a:solidFill>
                <a:latin typeface="Times New Roman" panose="02020603050405020304" pitchFamily="18" charset="0"/>
                <a:ea typeface="FZZhengHeiS-DB-GB" panose="02000000000000000000" pitchFamily="2" charset="0"/>
                <a:cs typeface="Times New Roman" panose="02020603050405020304" pitchFamily="18" charset="0"/>
              </a:rPr>
              <a:t>Experiments:</a:t>
            </a:r>
          </a:p>
          <a:p>
            <a:pPr algn="ctr"/>
            <a:r>
              <a:rPr lang="en-US" altLang="zh-CN" sz="2000" b="1" dirty="0">
                <a:solidFill>
                  <a:schemeClr val="bg1"/>
                </a:solidFill>
                <a:latin typeface="Times New Roman" panose="02020603050405020304" pitchFamily="18" charset="0"/>
                <a:ea typeface="FZZhengHeiS-DB-GB" panose="02000000000000000000" pitchFamily="2" charset="0"/>
                <a:cs typeface="Times New Roman" panose="02020603050405020304" pitchFamily="18" charset="0"/>
              </a:rPr>
              <a:t>Algorithm Implementation</a:t>
            </a:r>
            <a:endParaRPr lang="zh-CN" altLang="en-US" sz="2000" b="1" dirty="0">
              <a:solidFill>
                <a:schemeClr val="bg1"/>
              </a:solidFill>
              <a:latin typeface="Times New Roman" panose="02020603050405020304" pitchFamily="18" charset="0"/>
              <a:ea typeface="FZZhengHeiS-DB-GB" panose="02000000000000000000" pitchFamily="2" charset="0"/>
              <a:cs typeface="Times New Roman" panose="02020603050405020304" pitchFamily="18" charset="0"/>
            </a:endParaRPr>
          </a:p>
        </p:txBody>
      </p:sp>
      <p:sp>
        <p:nvSpPr>
          <p:cNvPr id="18" name="文本框 17"/>
          <p:cNvSpPr txBox="1"/>
          <p:nvPr/>
        </p:nvSpPr>
        <p:spPr>
          <a:xfrm>
            <a:off x="3362462" y="2830770"/>
            <a:ext cx="2116159" cy="1015663"/>
          </a:xfrm>
          <a:prstGeom prst="rect">
            <a:avLst/>
          </a:prstGeom>
          <a:noFill/>
        </p:spPr>
        <p:txBody>
          <a:bodyPr wrap="square" rtlCol="0">
            <a:spAutoFit/>
          </a:bodyPr>
          <a:lstStyle/>
          <a:p>
            <a:pPr algn="ctr"/>
            <a:r>
              <a:rPr lang="en-US" altLang="zh-CN" sz="2000" b="1" dirty="0">
                <a:solidFill>
                  <a:schemeClr val="bg1"/>
                </a:solidFill>
                <a:latin typeface="Times New Roman" panose="02020603050405020304" pitchFamily="18" charset="0"/>
                <a:ea typeface="FZZhengHeiS-DB-GB" panose="02000000000000000000" pitchFamily="2" charset="0"/>
                <a:cs typeface="Times New Roman" panose="02020603050405020304" pitchFamily="18" charset="0"/>
              </a:rPr>
              <a:t>Continuous Case:</a:t>
            </a:r>
          </a:p>
          <a:p>
            <a:pPr algn="ctr"/>
            <a:r>
              <a:rPr lang="en-US" altLang="zh-CN" sz="2000" b="1" dirty="0">
                <a:solidFill>
                  <a:schemeClr val="bg1"/>
                </a:solidFill>
                <a:latin typeface="Times New Roman" panose="02020603050405020304" pitchFamily="18" charset="0"/>
                <a:ea typeface="FZZhengHeiS-DB-GB" panose="02000000000000000000" pitchFamily="2" charset="0"/>
                <a:cs typeface="Times New Roman" panose="02020603050405020304" pitchFamily="18" charset="0"/>
              </a:rPr>
              <a:t>Stochastic Gradient Descent</a:t>
            </a:r>
            <a:endParaRPr lang="zh-CN" altLang="en-US" sz="2000" b="1" dirty="0">
              <a:solidFill>
                <a:schemeClr val="bg1"/>
              </a:solidFill>
              <a:latin typeface="Times New Roman" panose="02020603050405020304" pitchFamily="18" charset="0"/>
              <a:ea typeface="FZZhengHeiS-DB-GB" panose="02000000000000000000" pitchFamily="2" charset="0"/>
              <a:cs typeface="Times New Roman" panose="02020603050405020304" pitchFamily="18" charset="0"/>
            </a:endParaRPr>
          </a:p>
        </p:txBody>
      </p:sp>
      <p:sp>
        <p:nvSpPr>
          <p:cNvPr id="20" name="文本框 19"/>
          <p:cNvSpPr txBox="1"/>
          <p:nvPr/>
        </p:nvSpPr>
        <p:spPr>
          <a:xfrm>
            <a:off x="6469426" y="2203780"/>
            <a:ext cx="4375039" cy="1323439"/>
          </a:xfrm>
          <a:prstGeom prst="rect">
            <a:avLst/>
          </a:prstGeom>
          <a:noFill/>
        </p:spPr>
        <p:txBody>
          <a:bodyPr wrap="square" rtlCol="0">
            <a:spAutoFit/>
          </a:bodyPr>
          <a:lstStyle/>
          <a:p>
            <a:pPr marL="285750" indent="-285750" algn="just">
              <a:buFont typeface="Arial" panose="020B0604020202020204" pitchFamily="34" charset="0"/>
              <a:buChar char="•"/>
            </a:pPr>
            <a:r>
              <a:rPr lang="en-US" altLang="zh-CN" sz="2000" dirty="0">
                <a:solidFill>
                  <a:schemeClr val="tx1">
                    <a:lumMod val="75000"/>
                    <a:lumOff val="25000"/>
                  </a:schemeClr>
                </a:solidFill>
                <a:latin typeface="Times New Roman" panose="02020603050405020304" pitchFamily="18" charset="0"/>
                <a:ea typeface="FZZhengHeiS-DB-GB" panose="02000000000000000000" pitchFamily="2" charset="0"/>
                <a:cs typeface="Times New Roman" panose="02020603050405020304" pitchFamily="18" charset="0"/>
              </a:rPr>
              <a:t>NP-hard under DLT and IC</a:t>
            </a:r>
          </a:p>
          <a:p>
            <a:pPr marL="285750" indent="-285750" algn="just">
              <a:buFont typeface="Arial" panose="020B0604020202020204" pitchFamily="34" charset="0"/>
              <a:buChar char="•"/>
            </a:pPr>
            <a:r>
              <a:rPr lang="en-US" altLang="zh-CN" sz="2000" dirty="0">
                <a:solidFill>
                  <a:schemeClr val="tx1">
                    <a:lumMod val="75000"/>
                    <a:lumOff val="25000"/>
                  </a:schemeClr>
                </a:solidFill>
                <a:latin typeface="Times New Roman" panose="02020603050405020304" pitchFamily="18" charset="0"/>
                <a:ea typeface="FZZhengHeiS-DB-GB" panose="02000000000000000000" pitchFamily="2" charset="0"/>
                <a:cs typeface="Times New Roman" panose="02020603050405020304" pitchFamily="18" charset="0"/>
              </a:rPr>
              <a:t>Inapproximable under IC</a:t>
            </a:r>
          </a:p>
          <a:p>
            <a:pPr marL="285750" indent="-285750" algn="just">
              <a:buFont typeface="Arial" panose="020B0604020202020204" pitchFamily="34" charset="0"/>
              <a:buChar char="•"/>
            </a:pPr>
            <a:r>
              <a:rPr lang="en-US" altLang="zh-CN" sz="2000" dirty="0">
                <a:solidFill>
                  <a:schemeClr val="tx1">
                    <a:lumMod val="75000"/>
                    <a:lumOff val="25000"/>
                  </a:schemeClr>
                </a:solidFill>
                <a:latin typeface="Times New Roman" panose="02020603050405020304" pitchFamily="18" charset="0"/>
                <a:ea typeface="FZZhengHeiS-DB-GB" panose="02000000000000000000" pitchFamily="2" charset="0"/>
                <a:cs typeface="Times New Roman" panose="02020603050405020304" pitchFamily="18" charset="0"/>
              </a:rPr>
              <a:t>Submodular under LT, non-submodular under DLT and IC</a:t>
            </a:r>
            <a:endParaRPr lang="zh-CN" altLang="en-US" sz="2000" dirty="0">
              <a:solidFill>
                <a:schemeClr val="tx1">
                  <a:lumMod val="75000"/>
                  <a:lumOff val="25000"/>
                </a:schemeClr>
              </a:solidFill>
              <a:latin typeface="Times New Roman" panose="02020603050405020304" pitchFamily="18" charset="0"/>
              <a:ea typeface="FZZhengHeiS-DB-GB" panose="02000000000000000000" pitchFamily="2" charset="0"/>
              <a:cs typeface="Times New Roman" panose="02020603050405020304" pitchFamily="18" charset="0"/>
            </a:endParaRPr>
          </a:p>
        </p:txBody>
      </p:sp>
      <p:sp>
        <p:nvSpPr>
          <p:cNvPr id="21" name="文本框 20"/>
          <p:cNvSpPr txBox="1"/>
          <p:nvPr/>
        </p:nvSpPr>
        <p:spPr>
          <a:xfrm>
            <a:off x="6469426" y="4023640"/>
            <a:ext cx="4375039" cy="400110"/>
          </a:xfrm>
          <a:prstGeom prst="rect">
            <a:avLst/>
          </a:prstGeom>
          <a:noFill/>
        </p:spPr>
        <p:txBody>
          <a:bodyPr wrap="square" rtlCol="0">
            <a:spAutoFit/>
          </a:bodyPr>
          <a:lstStyle/>
          <a:p>
            <a:pPr marL="285750" indent="-285750" algn="just">
              <a:buFont typeface="Arial" panose="020B0604020202020204" pitchFamily="34" charset="0"/>
              <a:buChar char="•"/>
            </a:pPr>
            <a:r>
              <a:rPr lang="en-US" altLang="zh-CN" sz="2000" dirty="0">
                <a:solidFill>
                  <a:schemeClr val="tx1">
                    <a:lumMod val="75000"/>
                    <a:lumOff val="25000"/>
                  </a:schemeClr>
                </a:solidFill>
                <a:latin typeface="Times New Roman" panose="02020603050405020304" pitchFamily="18" charset="0"/>
                <a:ea typeface="FZZhengHeiS-DB-GB" panose="02000000000000000000" pitchFamily="2" charset="0"/>
                <a:cs typeface="Times New Roman" panose="02020603050405020304" pitchFamily="18" charset="0"/>
              </a:rPr>
              <a:t>SGD-like algorithm for optimization</a:t>
            </a:r>
            <a:endParaRPr lang="zh-CN" altLang="en-US" sz="2000" dirty="0">
              <a:solidFill>
                <a:schemeClr val="tx1">
                  <a:lumMod val="75000"/>
                  <a:lumOff val="25000"/>
                </a:schemeClr>
              </a:solidFill>
              <a:latin typeface="Times New Roman" panose="02020603050405020304" pitchFamily="18" charset="0"/>
              <a:ea typeface="FZZhengHeiS-DB-GB" panose="02000000000000000000" pitchFamily="2" charset="0"/>
              <a:cs typeface="Times New Roman" panose="02020603050405020304" pitchFamily="18" charset="0"/>
            </a:endParaRPr>
          </a:p>
        </p:txBody>
      </p:sp>
      <p:sp>
        <p:nvSpPr>
          <p:cNvPr id="22" name="文本框 21"/>
          <p:cNvSpPr txBox="1"/>
          <p:nvPr/>
        </p:nvSpPr>
        <p:spPr>
          <a:xfrm>
            <a:off x="6469427" y="5007133"/>
            <a:ext cx="4375038" cy="707886"/>
          </a:xfrm>
          <a:prstGeom prst="rect">
            <a:avLst/>
          </a:prstGeom>
          <a:noFill/>
        </p:spPr>
        <p:txBody>
          <a:bodyPr wrap="square" rtlCol="0">
            <a:spAutoFit/>
          </a:bodyPr>
          <a:lstStyle/>
          <a:p>
            <a:pPr marL="285750" indent="-285750" algn="just">
              <a:buFont typeface="Arial" panose="020B0604020202020204" pitchFamily="34" charset="0"/>
              <a:buChar char="•"/>
            </a:pPr>
            <a:r>
              <a:rPr lang="en-US" altLang="zh-CN" sz="2000" dirty="0">
                <a:solidFill>
                  <a:schemeClr val="tx1">
                    <a:lumMod val="75000"/>
                    <a:lumOff val="25000"/>
                  </a:schemeClr>
                </a:solidFill>
                <a:latin typeface="Times New Roman" panose="02020603050405020304" pitchFamily="18" charset="0"/>
                <a:ea typeface="FZZhengHeiS-DB-GB" panose="02000000000000000000" pitchFamily="2" charset="0"/>
                <a:cs typeface="Times New Roman" panose="02020603050405020304" pitchFamily="18" charset="0"/>
              </a:rPr>
              <a:t>Both algorithms are implemented, and the result validates the theorems.</a:t>
            </a:r>
            <a:endParaRPr lang="zh-CN" altLang="en-US" sz="2000" dirty="0">
              <a:solidFill>
                <a:schemeClr val="tx1">
                  <a:lumMod val="75000"/>
                  <a:lumOff val="25000"/>
                </a:schemeClr>
              </a:solidFill>
              <a:latin typeface="Times New Roman" panose="02020603050405020304" pitchFamily="18" charset="0"/>
              <a:ea typeface="FZZhengHeiS-DB-GB" panose="02000000000000000000" pitchFamily="2" charset="0"/>
              <a:cs typeface="Times New Roman" panose="02020603050405020304" pitchFamily="18" charset="0"/>
            </a:endParaRPr>
          </a:p>
        </p:txBody>
      </p:sp>
      <p:sp>
        <p:nvSpPr>
          <p:cNvPr id="23" name="圆角矩形 22"/>
          <p:cNvSpPr/>
          <p:nvPr/>
        </p:nvSpPr>
        <p:spPr>
          <a:xfrm>
            <a:off x="6545103" y="1848856"/>
            <a:ext cx="2294021" cy="354924"/>
          </a:xfrm>
          <a:prstGeom prst="roundRect">
            <a:avLst/>
          </a:prstGeom>
          <a:solidFill>
            <a:srgbClr val="1C4885">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zh-CN" sz="2000" b="1" dirty="0">
                <a:latin typeface="Times New Roman" panose="02020603050405020304" pitchFamily="18" charset="0"/>
                <a:ea typeface="FZZhengHeiS-DB-GB" panose="02000000000000000000" pitchFamily="2" charset="0"/>
                <a:cs typeface="Times New Roman" panose="02020603050405020304" pitchFamily="18" charset="0"/>
              </a:rPr>
              <a:t>Discrete Case</a:t>
            </a:r>
            <a:endParaRPr lang="zh-CN" altLang="en-US" sz="2000" b="1" dirty="0">
              <a:latin typeface="Times New Roman" panose="02020603050405020304" pitchFamily="18" charset="0"/>
              <a:ea typeface="FZZhengHeiS-DB-GB" panose="02000000000000000000" pitchFamily="2" charset="0"/>
              <a:cs typeface="Times New Roman" panose="02020603050405020304" pitchFamily="18" charset="0"/>
            </a:endParaRPr>
          </a:p>
        </p:txBody>
      </p:sp>
      <p:sp>
        <p:nvSpPr>
          <p:cNvPr id="24" name="圆角矩形 23"/>
          <p:cNvSpPr/>
          <p:nvPr/>
        </p:nvSpPr>
        <p:spPr>
          <a:xfrm>
            <a:off x="6545103" y="3670616"/>
            <a:ext cx="2294021" cy="354924"/>
          </a:xfrm>
          <a:prstGeom prst="roundRect">
            <a:avLst/>
          </a:prstGeom>
          <a:solidFill>
            <a:srgbClr val="1C4885">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zh-CN" sz="2000" b="1" dirty="0">
                <a:latin typeface="Times New Roman" panose="02020603050405020304" pitchFamily="18" charset="0"/>
                <a:ea typeface="FZZhengHeiS-DB-GB" panose="02000000000000000000" pitchFamily="2" charset="0"/>
                <a:cs typeface="Times New Roman" panose="02020603050405020304" pitchFamily="18" charset="0"/>
              </a:rPr>
              <a:t>Continuous Case</a:t>
            </a:r>
            <a:endParaRPr lang="zh-CN" altLang="en-US" sz="2000" b="1" dirty="0">
              <a:latin typeface="Times New Roman" panose="02020603050405020304" pitchFamily="18" charset="0"/>
              <a:ea typeface="FZZhengHeiS-DB-GB" panose="02000000000000000000" pitchFamily="2" charset="0"/>
              <a:cs typeface="Times New Roman" panose="02020603050405020304" pitchFamily="18" charset="0"/>
            </a:endParaRPr>
          </a:p>
        </p:txBody>
      </p:sp>
      <p:sp>
        <p:nvSpPr>
          <p:cNvPr id="25" name="圆角矩形 24"/>
          <p:cNvSpPr/>
          <p:nvPr/>
        </p:nvSpPr>
        <p:spPr>
          <a:xfrm>
            <a:off x="6545103" y="4652209"/>
            <a:ext cx="2294021" cy="354924"/>
          </a:xfrm>
          <a:prstGeom prst="roundRect">
            <a:avLst/>
          </a:prstGeom>
          <a:solidFill>
            <a:srgbClr val="1C4885">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zh-CN" sz="2000" b="1" dirty="0">
                <a:latin typeface="Times New Roman" panose="02020603050405020304" pitchFamily="18" charset="0"/>
                <a:ea typeface="FZZhengHeiS-DB-GB" panose="02000000000000000000" pitchFamily="2" charset="0"/>
                <a:cs typeface="Times New Roman" panose="02020603050405020304" pitchFamily="18" charset="0"/>
              </a:rPr>
              <a:t>Experiments</a:t>
            </a:r>
            <a:endParaRPr lang="zh-CN" altLang="en-US" sz="2000" b="1" dirty="0">
              <a:latin typeface="Times New Roman" panose="02020603050405020304" pitchFamily="18" charset="0"/>
              <a:ea typeface="FZZhengHeiS-DB-GB" panose="02000000000000000000" pitchFamily="2" charset="0"/>
              <a:cs typeface="Times New Roman" panose="02020603050405020304" pitchFamily="18" charset="0"/>
            </a:endParaRPr>
          </a:p>
        </p:txBody>
      </p:sp>
      <p:sp>
        <p:nvSpPr>
          <p:cNvPr id="27" name="文本框 26">
            <a:extLst>
              <a:ext uri="{FF2B5EF4-FFF2-40B4-BE49-F238E27FC236}">
                <a16:creationId xmlns:a16="http://schemas.microsoft.com/office/drawing/2014/main" id="{1D946CCD-2B92-4028-A398-AFBE8C8AACA4}"/>
              </a:ext>
            </a:extLst>
          </p:cNvPr>
          <p:cNvSpPr txBox="1"/>
          <p:nvPr/>
        </p:nvSpPr>
        <p:spPr>
          <a:xfrm>
            <a:off x="891541" y="478789"/>
            <a:ext cx="3670575" cy="523220"/>
          </a:xfrm>
          <a:prstGeom prst="rect">
            <a:avLst/>
          </a:prstGeom>
          <a:noFill/>
        </p:spPr>
        <p:txBody>
          <a:bodyPr wrap="square" rtlCol="0">
            <a:spAutoFit/>
          </a:bodyPr>
          <a:lstStyle/>
          <a:p>
            <a:r>
              <a:rPr lang="en-US" altLang="zh-CN" sz="28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rPr>
              <a:t>Algorithms</a:t>
            </a:r>
            <a:endParaRPr lang="zh-CN" altLang="en-US" sz="28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endParaRPr>
          </a:p>
        </p:txBody>
      </p:sp>
    </p:spTree>
    <p:extLst>
      <p:ext uri="{BB962C8B-B14F-4D97-AF65-F5344CB8AC3E}">
        <p14:creationId xmlns:p14="http://schemas.microsoft.com/office/powerpoint/2010/main" val="4633337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45805" y="294968"/>
            <a:ext cx="1961536" cy="1696064"/>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9984658" y="4866967"/>
            <a:ext cx="1961536" cy="1696064"/>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403122" y="449825"/>
            <a:ext cx="11385755" cy="5958349"/>
          </a:xfrm>
          <a:prstGeom prst="roundRect">
            <a:avLst>
              <a:gd name="adj" fmla="val 1568"/>
            </a:avLst>
          </a:prstGeom>
          <a:solidFill>
            <a:schemeClr val="bg1"/>
          </a:solidFill>
          <a:ln>
            <a:noFill/>
          </a:ln>
          <a:effectLst>
            <a:glow rad="228600">
              <a:srgbClr val="02615A">
                <a:alpha val="3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1887301" y="2420811"/>
            <a:ext cx="1592179" cy="1592179"/>
          </a:xfrm>
          <a:prstGeom prst="ellipse">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3800" b="1" dirty="0">
                <a:solidFill>
                  <a:schemeClr val="bg1"/>
                </a:solidFill>
                <a:latin typeface="FuturaBookC" pitchFamily="2" charset="-52"/>
              </a:rPr>
              <a:t>2</a:t>
            </a:r>
            <a:endParaRPr lang="zh-CN" altLang="en-US" sz="13800" b="1" dirty="0">
              <a:solidFill>
                <a:schemeClr val="bg1"/>
              </a:solidFill>
              <a:latin typeface="FuturaBookC" pitchFamily="2" charset="-52"/>
            </a:endParaRPr>
          </a:p>
        </p:txBody>
      </p:sp>
      <p:sp>
        <p:nvSpPr>
          <p:cNvPr id="8" name="文本框 7"/>
          <p:cNvSpPr txBox="1"/>
          <p:nvPr/>
        </p:nvSpPr>
        <p:spPr>
          <a:xfrm>
            <a:off x="4067262" y="2832179"/>
            <a:ext cx="5760360" cy="769441"/>
          </a:xfrm>
          <a:prstGeom prst="rect">
            <a:avLst/>
          </a:prstGeom>
          <a:noFill/>
        </p:spPr>
        <p:txBody>
          <a:bodyPr wrap="square" rtlCol="0">
            <a:spAutoFit/>
          </a:bodyPr>
          <a:lstStyle/>
          <a:p>
            <a:pPr algn="dist"/>
            <a:r>
              <a:rPr lang="en-US" altLang="zh-CN" sz="4400" dirty="0">
                <a:solidFill>
                  <a:srgbClr val="1C4885"/>
                </a:solidFill>
                <a:latin typeface="Times New Roman" panose="02020603050405020304" pitchFamily="18" charset="0"/>
                <a:ea typeface="FZZhengHeiS-DB-GB" panose="02000000000000000000" pitchFamily="2" charset="0"/>
                <a:cs typeface="Times New Roman" panose="02020603050405020304" pitchFamily="18" charset="0"/>
              </a:rPr>
              <a:t>Discrete Case: Greedy</a:t>
            </a:r>
          </a:p>
        </p:txBody>
      </p:sp>
      <p:pic>
        <p:nvPicPr>
          <p:cNvPr id="12" name="图片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57385" y="734960"/>
            <a:ext cx="816082" cy="816080"/>
          </a:xfrm>
          <a:prstGeom prst="rect">
            <a:avLst/>
          </a:prstGeom>
        </p:spPr>
      </p:pic>
    </p:spTree>
    <p:extLst>
      <p:ext uri="{BB962C8B-B14F-4D97-AF65-F5344CB8AC3E}">
        <p14:creationId xmlns:p14="http://schemas.microsoft.com/office/powerpoint/2010/main" val="25287205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连接符 5"/>
          <p:cNvCxnSpPr/>
          <p:nvPr/>
        </p:nvCxnSpPr>
        <p:spPr>
          <a:xfrm>
            <a:off x="796413" y="457203"/>
            <a:ext cx="0" cy="632244"/>
          </a:xfrm>
          <a:prstGeom prst="line">
            <a:avLst/>
          </a:prstGeom>
          <a:ln w="76200">
            <a:solidFill>
              <a:srgbClr val="1C4885"/>
            </a:solidFill>
          </a:ln>
        </p:spPr>
        <p:style>
          <a:lnRef idx="1">
            <a:schemeClr val="accent1"/>
          </a:lnRef>
          <a:fillRef idx="0">
            <a:schemeClr val="accent1"/>
          </a:fillRef>
          <a:effectRef idx="0">
            <a:schemeClr val="accent1"/>
          </a:effectRef>
          <a:fontRef idx="minor">
            <a:schemeClr val="tx1"/>
          </a:fontRef>
        </p:style>
      </p:cxn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5985" y="332359"/>
            <a:ext cx="816082" cy="816080"/>
          </a:xfrm>
          <a:prstGeom prst="rect">
            <a:avLst/>
          </a:prstGeom>
        </p:spPr>
      </p:pic>
      <p:sp>
        <p:nvSpPr>
          <p:cNvPr id="27" name="文本框 26">
            <a:extLst>
              <a:ext uri="{FF2B5EF4-FFF2-40B4-BE49-F238E27FC236}">
                <a16:creationId xmlns:a16="http://schemas.microsoft.com/office/drawing/2014/main" id="{1D946CCD-2B92-4028-A398-AFBE8C8AACA4}"/>
              </a:ext>
            </a:extLst>
          </p:cNvPr>
          <p:cNvSpPr txBox="1"/>
          <p:nvPr/>
        </p:nvSpPr>
        <p:spPr>
          <a:xfrm>
            <a:off x="891541" y="478789"/>
            <a:ext cx="3670575" cy="523220"/>
          </a:xfrm>
          <a:prstGeom prst="rect">
            <a:avLst/>
          </a:prstGeom>
          <a:noFill/>
        </p:spPr>
        <p:txBody>
          <a:bodyPr wrap="square" rtlCol="0">
            <a:spAutoFit/>
          </a:bodyPr>
          <a:lstStyle/>
          <a:p>
            <a:r>
              <a:rPr lang="en-US" altLang="zh-CN" sz="28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rPr>
              <a:t>NP-hardness</a:t>
            </a:r>
            <a:endParaRPr lang="zh-CN" altLang="en-US" sz="28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7" name="椭圆 16">
                <a:extLst>
                  <a:ext uri="{FF2B5EF4-FFF2-40B4-BE49-F238E27FC236}">
                    <a16:creationId xmlns:a16="http://schemas.microsoft.com/office/drawing/2014/main" id="{ABA5753B-98BD-44DB-AC0F-A2BD42FB6D1A}"/>
                  </a:ext>
                </a:extLst>
              </p:cNvPr>
              <p:cNvSpPr/>
              <p:nvPr/>
            </p:nvSpPr>
            <p:spPr>
              <a:xfrm>
                <a:off x="891542" y="2128991"/>
                <a:ext cx="516835" cy="506896"/>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𝑠</m:t>
                          </m:r>
                        </m:e>
                        <m:sub>
                          <m:r>
                            <a:rPr lang="en-US" altLang="zh-CN" b="0" i="1" smtClean="0">
                              <a:solidFill>
                                <a:schemeClr val="tx1"/>
                              </a:solidFill>
                              <a:latin typeface="Cambria Math" panose="02040503050406030204" pitchFamily="18" charset="0"/>
                            </a:rPr>
                            <m:t>1</m:t>
                          </m:r>
                        </m:sub>
                      </m:sSub>
                    </m:oMath>
                  </m:oMathPara>
                </a14:m>
                <a:endParaRPr lang="zh-CN" altLang="en-US" dirty="0">
                  <a:solidFill>
                    <a:schemeClr val="tx1"/>
                  </a:solidFill>
                </a:endParaRPr>
              </a:p>
            </p:txBody>
          </p:sp>
        </mc:Choice>
        <mc:Fallback xmlns="">
          <p:sp>
            <p:nvSpPr>
              <p:cNvPr id="17" name="椭圆 16">
                <a:extLst>
                  <a:ext uri="{FF2B5EF4-FFF2-40B4-BE49-F238E27FC236}">
                    <a16:creationId xmlns:a16="http://schemas.microsoft.com/office/drawing/2014/main" id="{ABA5753B-98BD-44DB-AC0F-A2BD42FB6D1A}"/>
                  </a:ext>
                </a:extLst>
              </p:cNvPr>
              <p:cNvSpPr>
                <a:spLocks noRot="1" noChangeAspect="1" noMove="1" noResize="1" noEditPoints="1" noAdjustHandles="1" noChangeArrowheads="1" noChangeShapeType="1" noTextEdit="1"/>
              </p:cNvSpPr>
              <p:nvPr/>
            </p:nvSpPr>
            <p:spPr>
              <a:xfrm>
                <a:off x="891542" y="2128991"/>
                <a:ext cx="516835" cy="506896"/>
              </a:xfrm>
              <a:prstGeom prst="ellipse">
                <a:avLst/>
              </a:prstGeom>
              <a:blipFill>
                <a:blip r:embed="rId4"/>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9" name="椭圆 18">
                <a:extLst>
                  <a:ext uri="{FF2B5EF4-FFF2-40B4-BE49-F238E27FC236}">
                    <a16:creationId xmlns:a16="http://schemas.microsoft.com/office/drawing/2014/main" id="{E6CB8766-8F78-42CA-9A36-171DF58784FB}"/>
                  </a:ext>
                </a:extLst>
              </p:cNvPr>
              <p:cNvSpPr/>
              <p:nvPr/>
            </p:nvSpPr>
            <p:spPr>
              <a:xfrm>
                <a:off x="891541" y="2917495"/>
                <a:ext cx="516835" cy="506896"/>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𝑠</m:t>
                          </m:r>
                        </m:e>
                        <m:sub>
                          <m:r>
                            <a:rPr lang="en-US" altLang="zh-CN" b="0" i="1" smtClean="0">
                              <a:solidFill>
                                <a:schemeClr val="tx1"/>
                              </a:solidFill>
                              <a:latin typeface="Cambria Math" panose="02040503050406030204" pitchFamily="18" charset="0"/>
                            </a:rPr>
                            <m:t>2</m:t>
                          </m:r>
                        </m:sub>
                      </m:sSub>
                    </m:oMath>
                  </m:oMathPara>
                </a14:m>
                <a:endParaRPr lang="zh-CN" altLang="en-US" dirty="0">
                  <a:solidFill>
                    <a:schemeClr val="tx1"/>
                  </a:solidFill>
                </a:endParaRPr>
              </a:p>
            </p:txBody>
          </p:sp>
        </mc:Choice>
        <mc:Fallback xmlns="">
          <p:sp>
            <p:nvSpPr>
              <p:cNvPr id="19" name="椭圆 18">
                <a:extLst>
                  <a:ext uri="{FF2B5EF4-FFF2-40B4-BE49-F238E27FC236}">
                    <a16:creationId xmlns:a16="http://schemas.microsoft.com/office/drawing/2014/main" id="{E6CB8766-8F78-42CA-9A36-171DF58784FB}"/>
                  </a:ext>
                </a:extLst>
              </p:cNvPr>
              <p:cNvSpPr>
                <a:spLocks noRot="1" noChangeAspect="1" noMove="1" noResize="1" noEditPoints="1" noAdjustHandles="1" noChangeArrowheads="1" noChangeShapeType="1" noTextEdit="1"/>
              </p:cNvSpPr>
              <p:nvPr/>
            </p:nvSpPr>
            <p:spPr>
              <a:xfrm>
                <a:off x="891541" y="2917495"/>
                <a:ext cx="516835" cy="506896"/>
              </a:xfrm>
              <a:prstGeom prst="ellipse">
                <a:avLst/>
              </a:prstGeom>
              <a:blipFill>
                <a:blip r:embed="rId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6" name="椭圆 25">
                <a:extLst>
                  <a:ext uri="{FF2B5EF4-FFF2-40B4-BE49-F238E27FC236}">
                    <a16:creationId xmlns:a16="http://schemas.microsoft.com/office/drawing/2014/main" id="{0895FB74-E491-45C2-8EEB-5F18AF61F283}"/>
                  </a:ext>
                </a:extLst>
              </p:cNvPr>
              <p:cNvSpPr/>
              <p:nvPr/>
            </p:nvSpPr>
            <p:spPr>
              <a:xfrm>
                <a:off x="891541" y="4600521"/>
                <a:ext cx="516835" cy="506896"/>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𝑠</m:t>
                          </m:r>
                        </m:e>
                        <m:sub>
                          <m:r>
                            <a:rPr lang="en-US" altLang="zh-CN" b="0" i="1" smtClean="0">
                              <a:solidFill>
                                <a:schemeClr val="tx1"/>
                              </a:solidFill>
                              <a:latin typeface="Cambria Math" panose="02040503050406030204" pitchFamily="18" charset="0"/>
                            </a:rPr>
                            <m:t>𝑚</m:t>
                          </m:r>
                        </m:sub>
                      </m:sSub>
                    </m:oMath>
                  </m:oMathPara>
                </a14:m>
                <a:endParaRPr lang="en-US" altLang="zh-CN" b="0" dirty="0">
                  <a:solidFill>
                    <a:schemeClr val="tx1"/>
                  </a:solidFill>
                </a:endParaRPr>
              </a:p>
            </p:txBody>
          </p:sp>
        </mc:Choice>
        <mc:Fallback xmlns="">
          <p:sp>
            <p:nvSpPr>
              <p:cNvPr id="26" name="椭圆 25">
                <a:extLst>
                  <a:ext uri="{FF2B5EF4-FFF2-40B4-BE49-F238E27FC236}">
                    <a16:creationId xmlns:a16="http://schemas.microsoft.com/office/drawing/2014/main" id="{0895FB74-E491-45C2-8EEB-5F18AF61F283}"/>
                  </a:ext>
                </a:extLst>
              </p:cNvPr>
              <p:cNvSpPr>
                <a:spLocks noRot="1" noChangeAspect="1" noMove="1" noResize="1" noEditPoints="1" noAdjustHandles="1" noChangeArrowheads="1" noChangeShapeType="1" noTextEdit="1"/>
              </p:cNvSpPr>
              <p:nvPr/>
            </p:nvSpPr>
            <p:spPr>
              <a:xfrm>
                <a:off x="891541" y="4600521"/>
                <a:ext cx="516835" cy="506896"/>
              </a:xfrm>
              <a:prstGeom prst="ellipse">
                <a:avLst/>
              </a:prstGeom>
              <a:blipFill>
                <a:blip r:embed="rId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8" name="文本框 27">
                <a:extLst>
                  <a:ext uri="{FF2B5EF4-FFF2-40B4-BE49-F238E27FC236}">
                    <a16:creationId xmlns:a16="http://schemas.microsoft.com/office/drawing/2014/main" id="{7763C208-5A87-4D51-9147-D0E2A606E9A1}"/>
                  </a:ext>
                </a:extLst>
              </p:cNvPr>
              <p:cNvSpPr txBox="1"/>
              <p:nvPr/>
            </p:nvSpPr>
            <p:spPr>
              <a:xfrm>
                <a:off x="956145" y="3750846"/>
                <a:ext cx="387626"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latin typeface="Cambria Math" panose="02040503050406030204" pitchFamily="18" charset="0"/>
                        </a:rPr>
                        <m:t>⋮</m:t>
                      </m:r>
                    </m:oMath>
                  </m:oMathPara>
                </a14:m>
                <a:endParaRPr lang="zh-CN" altLang="en-US" sz="2800" b="1" dirty="0"/>
              </a:p>
            </p:txBody>
          </p:sp>
        </mc:Choice>
        <mc:Fallback xmlns="">
          <p:sp>
            <p:nvSpPr>
              <p:cNvPr id="28" name="文本框 27">
                <a:extLst>
                  <a:ext uri="{FF2B5EF4-FFF2-40B4-BE49-F238E27FC236}">
                    <a16:creationId xmlns:a16="http://schemas.microsoft.com/office/drawing/2014/main" id="{7763C208-5A87-4D51-9147-D0E2A606E9A1}"/>
                  </a:ext>
                </a:extLst>
              </p:cNvPr>
              <p:cNvSpPr txBox="1">
                <a:spLocks noRot="1" noChangeAspect="1" noMove="1" noResize="1" noEditPoints="1" noAdjustHandles="1" noChangeArrowheads="1" noChangeShapeType="1" noTextEdit="1"/>
              </p:cNvSpPr>
              <p:nvPr/>
            </p:nvSpPr>
            <p:spPr>
              <a:xfrm>
                <a:off x="956145" y="3750846"/>
                <a:ext cx="387626" cy="523220"/>
              </a:xfrm>
              <a:prstGeom prst="rect">
                <a:avLst/>
              </a:prstGeom>
              <a:blipFill>
                <a:blip r:embed="rId7"/>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9" name="椭圆 28">
                <a:extLst>
                  <a:ext uri="{FF2B5EF4-FFF2-40B4-BE49-F238E27FC236}">
                    <a16:creationId xmlns:a16="http://schemas.microsoft.com/office/drawing/2014/main" id="{E7A29170-FACA-41B8-B3EE-FE05DF60CB99}"/>
                  </a:ext>
                </a:extLst>
              </p:cNvPr>
              <p:cNvSpPr/>
              <p:nvPr/>
            </p:nvSpPr>
            <p:spPr>
              <a:xfrm>
                <a:off x="2057734" y="2128991"/>
                <a:ext cx="516835" cy="50689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Sup>
                        <m:sSubSupPr>
                          <m:ctrlPr>
                            <a:rPr lang="en-US" altLang="zh-CN" b="0" i="1" smtClean="0">
                              <a:solidFill>
                                <a:schemeClr val="tx1"/>
                              </a:solidFill>
                              <a:latin typeface="Cambria Math" panose="02040503050406030204" pitchFamily="18" charset="0"/>
                            </a:rPr>
                          </m:ctrlPr>
                        </m:sSubSupPr>
                        <m:e>
                          <m:r>
                            <a:rPr lang="en-US" altLang="zh-CN" b="0" i="1" smtClean="0">
                              <a:solidFill>
                                <a:schemeClr val="tx1"/>
                              </a:solidFill>
                              <a:latin typeface="Cambria Math" panose="02040503050406030204" pitchFamily="18" charset="0"/>
                            </a:rPr>
                            <m:t>𝑠</m:t>
                          </m:r>
                        </m:e>
                        <m:sub>
                          <m:r>
                            <a:rPr lang="en-US" altLang="zh-CN" b="0" i="1" smtClean="0">
                              <a:solidFill>
                                <a:schemeClr val="tx1"/>
                              </a:solidFill>
                              <a:latin typeface="Cambria Math" panose="02040503050406030204" pitchFamily="18" charset="0"/>
                            </a:rPr>
                            <m:t>1</m:t>
                          </m:r>
                        </m:sub>
                        <m:sup>
                          <m:r>
                            <a:rPr lang="en-US" altLang="zh-CN" b="0" i="1" smtClean="0">
                              <a:solidFill>
                                <a:schemeClr val="tx1"/>
                              </a:solidFill>
                              <a:latin typeface="Cambria Math" panose="02040503050406030204" pitchFamily="18" charset="0"/>
                            </a:rPr>
                            <m:t>′</m:t>
                          </m:r>
                        </m:sup>
                      </m:sSubSup>
                    </m:oMath>
                  </m:oMathPara>
                </a14:m>
                <a:endParaRPr lang="zh-CN" altLang="en-US" dirty="0">
                  <a:solidFill>
                    <a:schemeClr val="tx1"/>
                  </a:solidFill>
                </a:endParaRPr>
              </a:p>
            </p:txBody>
          </p:sp>
        </mc:Choice>
        <mc:Fallback xmlns="">
          <p:sp>
            <p:nvSpPr>
              <p:cNvPr id="29" name="椭圆 28">
                <a:extLst>
                  <a:ext uri="{FF2B5EF4-FFF2-40B4-BE49-F238E27FC236}">
                    <a16:creationId xmlns:a16="http://schemas.microsoft.com/office/drawing/2014/main" id="{E7A29170-FACA-41B8-B3EE-FE05DF60CB99}"/>
                  </a:ext>
                </a:extLst>
              </p:cNvPr>
              <p:cNvSpPr>
                <a:spLocks noRot="1" noChangeAspect="1" noMove="1" noResize="1" noEditPoints="1" noAdjustHandles="1" noChangeArrowheads="1" noChangeShapeType="1" noTextEdit="1"/>
              </p:cNvSpPr>
              <p:nvPr/>
            </p:nvSpPr>
            <p:spPr>
              <a:xfrm>
                <a:off x="2057734" y="2128991"/>
                <a:ext cx="516835" cy="506896"/>
              </a:xfrm>
              <a:prstGeom prst="ellipse">
                <a:avLst/>
              </a:prstGeom>
              <a:blipFill>
                <a:blip r:embed="rId8"/>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0" name="椭圆 29">
                <a:extLst>
                  <a:ext uri="{FF2B5EF4-FFF2-40B4-BE49-F238E27FC236}">
                    <a16:creationId xmlns:a16="http://schemas.microsoft.com/office/drawing/2014/main" id="{E100AD31-3C19-4315-852E-13C9DD7ECF01}"/>
                  </a:ext>
                </a:extLst>
              </p:cNvPr>
              <p:cNvSpPr/>
              <p:nvPr/>
            </p:nvSpPr>
            <p:spPr>
              <a:xfrm>
                <a:off x="2057733" y="2917495"/>
                <a:ext cx="516835" cy="50689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Sup>
                        <m:sSubSupPr>
                          <m:ctrlPr>
                            <a:rPr lang="en-US" altLang="zh-CN" b="0" i="1" smtClean="0">
                              <a:solidFill>
                                <a:schemeClr val="tx1"/>
                              </a:solidFill>
                              <a:latin typeface="Cambria Math" panose="02040503050406030204" pitchFamily="18" charset="0"/>
                            </a:rPr>
                          </m:ctrlPr>
                        </m:sSubSupPr>
                        <m:e>
                          <m:r>
                            <a:rPr lang="en-US" altLang="zh-CN" b="0" i="1" smtClean="0">
                              <a:solidFill>
                                <a:schemeClr val="tx1"/>
                              </a:solidFill>
                              <a:latin typeface="Cambria Math" panose="02040503050406030204" pitchFamily="18" charset="0"/>
                            </a:rPr>
                            <m:t>𝑠</m:t>
                          </m:r>
                        </m:e>
                        <m:sub>
                          <m:r>
                            <a:rPr lang="en-US" altLang="zh-CN" b="0" i="1" smtClean="0">
                              <a:solidFill>
                                <a:schemeClr val="tx1"/>
                              </a:solidFill>
                              <a:latin typeface="Cambria Math" panose="02040503050406030204" pitchFamily="18" charset="0"/>
                            </a:rPr>
                            <m:t>2</m:t>
                          </m:r>
                        </m:sub>
                        <m:sup>
                          <m:r>
                            <a:rPr lang="en-US" altLang="zh-CN" b="0" i="1" smtClean="0">
                              <a:solidFill>
                                <a:schemeClr val="tx1"/>
                              </a:solidFill>
                              <a:latin typeface="Cambria Math" panose="02040503050406030204" pitchFamily="18" charset="0"/>
                            </a:rPr>
                            <m:t>′</m:t>
                          </m:r>
                        </m:sup>
                      </m:sSubSup>
                    </m:oMath>
                  </m:oMathPara>
                </a14:m>
                <a:endParaRPr lang="zh-CN" altLang="en-US" dirty="0">
                  <a:solidFill>
                    <a:schemeClr val="tx1"/>
                  </a:solidFill>
                </a:endParaRPr>
              </a:p>
            </p:txBody>
          </p:sp>
        </mc:Choice>
        <mc:Fallback xmlns="">
          <p:sp>
            <p:nvSpPr>
              <p:cNvPr id="30" name="椭圆 29">
                <a:extLst>
                  <a:ext uri="{FF2B5EF4-FFF2-40B4-BE49-F238E27FC236}">
                    <a16:creationId xmlns:a16="http://schemas.microsoft.com/office/drawing/2014/main" id="{E100AD31-3C19-4315-852E-13C9DD7ECF01}"/>
                  </a:ext>
                </a:extLst>
              </p:cNvPr>
              <p:cNvSpPr>
                <a:spLocks noRot="1" noChangeAspect="1" noMove="1" noResize="1" noEditPoints="1" noAdjustHandles="1" noChangeArrowheads="1" noChangeShapeType="1" noTextEdit="1"/>
              </p:cNvSpPr>
              <p:nvPr/>
            </p:nvSpPr>
            <p:spPr>
              <a:xfrm>
                <a:off x="2057733" y="2917495"/>
                <a:ext cx="516835" cy="506896"/>
              </a:xfrm>
              <a:prstGeom prst="ellipse">
                <a:avLst/>
              </a:prstGeom>
              <a:blipFill>
                <a:blip r:embed="rId9"/>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1" name="椭圆 30">
                <a:extLst>
                  <a:ext uri="{FF2B5EF4-FFF2-40B4-BE49-F238E27FC236}">
                    <a16:creationId xmlns:a16="http://schemas.microsoft.com/office/drawing/2014/main" id="{45B471C3-45A7-4B58-8797-A59E29BF9646}"/>
                  </a:ext>
                </a:extLst>
              </p:cNvPr>
              <p:cNvSpPr/>
              <p:nvPr/>
            </p:nvSpPr>
            <p:spPr>
              <a:xfrm>
                <a:off x="2057733" y="4600521"/>
                <a:ext cx="516835" cy="50689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Sup>
                        <m:sSubSupPr>
                          <m:ctrlPr>
                            <a:rPr lang="en-US" altLang="zh-CN" b="0" i="1" smtClean="0">
                              <a:solidFill>
                                <a:schemeClr val="tx1"/>
                              </a:solidFill>
                              <a:latin typeface="Cambria Math" panose="02040503050406030204" pitchFamily="18" charset="0"/>
                            </a:rPr>
                          </m:ctrlPr>
                        </m:sSubSupPr>
                        <m:e>
                          <m:r>
                            <a:rPr lang="en-US" altLang="zh-CN" b="0" i="1" smtClean="0">
                              <a:solidFill>
                                <a:schemeClr val="tx1"/>
                              </a:solidFill>
                              <a:latin typeface="Cambria Math" panose="02040503050406030204" pitchFamily="18" charset="0"/>
                            </a:rPr>
                            <m:t>𝑠</m:t>
                          </m:r>
                        </m:e>
                        <m:sub>
                          <m:r>
                            <a:rPr lang="en-US" altLang="zh-CN" b="0" i="1" smtClean="0">
                              <a:solidFill>
                                <a:schemeClr val="tx1"/>
                              </a:solidFill>
                              <a:latin typeface="Cambria Math" panose="02040503050406030204" pitchFamily="18" charset="0"/>
                            </a:rPr>
                            <m:t>𝑚</m:t>
                          </m:r>
                        </m:sub>
                        <m:sup>
                          <m:r>
                            <a:rPr lang="en-US" altLang="zh-CN" b="0" i="1" smtClean="0">
                              <a:solidFill>
                                <a:schemeClr val="tx1"/>
                              </a:solidFill>
                              <a:latin typeface="Cambria Math" panose="02040503050406030204" pitchFamily="18" charset="0"/>
                            </a:rPr>
                            <m:t>′</m:t>
                          </m:r>
                        </m:sup>
                      </m:sSubSup>
                    </m:oMath>
                  </m:oMathPara>
                </a14:m>
                <a:endParaRPr lang="en-US" altLang="zh-CN" b="0" dirty="0">
                  <a:solidFill>
                    <a:schemeClr val="tx1"/>
                  </a:solidFill>
                </a:endParaRPr>
              </a:p>
            </p:txBody>
          </p:sp>
        </mc:Choice>
        <mc:Fallback xmlns="">
          <p:sp>
            <p:nvSpPr>
              <p:cNvPr id="31" name="椭圆 30">
                <a:extLst>
                  <a:ext uri="{FF2B5EF4-FFF2-40B4-BE49-F238E27FC236}">
                    <a16:creationId xmlns:a16="http://schemas.microsoft.com/office/drawing/2014/main" id="{45B471C3-45A7-4B58-8797-A59E29BF9646}"/>
                  </a:ext>
                </a:extLst>
              </p:cNvPr>
              <p:cNvSpPr>
                <a:spLocks noRot="1" noChangeAspect="1" noMove="1" noResize="1" noEditPoints="1" noAdjustHandles="1" noChangeArrowheads="1" noChangeShapeType="1" noTextEdit="1"/>
              </p:cNvSpPr>
              <p:nvPr/>
            </p:nvSpPr>
            <p:spPr>
              <a:xfrm>
                <a:off x="2057733" y="4600521"/>
                <a:ext cx="516835" cy="506896"/>
              </a:xfrm>
              <a:prstGeom prst="ellipse">
                <a:avLst/>
              </a:prstGeom>
              <a:blipFill>
                <a:blip r:embed="rId10"/>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2" name="文本框 31">
                <a:extLst>
                  <a:ext uri="{FF2B5EF4-FFF2-40B4-BE49-F238E27FC236}">
                    <a16:creationId xmlns:a16="http://schemas.microsoft.com/office/drawing/2014/main" id="{A51CD6AF-DCF5-4219-B766-910D9ABE5B15}"/>
                  </a:ext>
                </a:extLst>
              </p:cNvPr>
              <p:cNvSpPr txBox="1"/>
              <p:nvPr/>
            </p:nvSpPr>
            <p:spPr>
              <a:xfrm>
                <a:off x="2122337" y="3750846"/>
                <a:ext cx="387626"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latin typeface="Cambria Math" panose="02040503050406030204" pitchFamily="18" charset="0"/>
                        </a:rPr>
                        <m:t>⋮</m:t>
                      </m:r>
                    </m:oMath>
                  </m:oMathPara>
                </a14:m>
                <a:endParaRPr lang="zh-CN" altLang="en-US" sz="2800" b="1" dirty="0"/>
              </a:p>
            </p:txBody>
          </p:sp>
        </mc:Choice>
        <mc:Fallback xmlns="">
          <p:sp>
            <p:nvSpPr>
              <p:cNvPr id="32" name="文本框 31">
                <a:extLst>
                  <a:ext uri="{FF2B5EF4-FFF2-40B4-BE49-F238E27FC236}">
                    <a16:creationId xmlns:a16="http://schemas.microsoft.com/office/drawing/2014/main" id="{A51CD6AF-DCF5-4219-B766-910D9ABE5B15}"/>
                  </a:ext>
                </a:extLst>
              </p:cNvPr>
              <p:cNvSpPr txBox="1">
                <a:spLocks noRot="1" noChangeAspect="1" noMove="1" noResize="1" noEditPoints="1" noAdjustHandles="1" noChangeArrowheads="1" noChangeShapeType="1" noTextEdit="1"/>
              </p:cNvSpPr>
              <p:nvPr/>
            </p:nvSpPr>
            <p:spPr>
              <a:xfrm>
                <a:off x="2122337" y="3750846"/>
                <a:ext cx="387626" cy="523220"/>
              </a:xfrm>
              <a:prstGeom prst="rect">
                <a:avLst/>
              </a:prstGeom>
              <a:blipFill>
                <a:blip r:embed="rId11"/>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3" name="椭圆 32">
                <a:extLst>
                  <a:ext uri="{FF2B5EF4-FFF2-40B4-BE49-F238E27FC236}">
                    <a16:creationId xmlns:a16="http://schemas.microsoft.com/office/drawing/2014/main" id="{33CB4C55-7C22-496F-9D37-34E2559494B6}"/>
                  </a:ext>
                </a:extLst>
              </p:cNvPr>
              <p:cNvSpPr/>
              <p:nvPr/>
            </p:nvSpPr>
            <p:spPr>
              <a:xfrm>
                <a:off x="3661247" y="2128991"/>
                <a:ext cx="516835" cy="506896"/>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𝑢</m:t>
                          </m:r>
                        </m:e>
                        <m:sub>
                          <m:r>
                            <a:rPr lang="en-US" altLang="zh-CN" b="0" i="1" smtClean="0">
                              <a:solidFill>
                                <a:schemeClr val="tx1"/>
                              </a:solidFill>
                              <a:latin typeface="Cambria Math" panose="02040503050406030204" pitchFamily="18" charset="0"/>
                            </a:rPr>
                            <m:t>1</m:t>
                          </m:r>
                        </m:sub>
                      </m:sSub>
                    </m:oMath>
                  </m:oMathPara>
                </a14:m>
                <a:endParaRPr lang="zh-CN" altLang="en-US" dirty="0">
                  <a:solidFill>
                    <a:schemeClr val="tx1"/>
                  </a:solidFill>
                </a:endParaRPr>
              </a:p>
            </p:txBody>
          </p:sp>
        </mc:Choice>
        <mc:Fallback xmlns="">
          <p:sp>
            <p:nvSpPr>
              <p:cNvPr id="33" name="椭圆 32">
                <a:extLst>
                  <a:ext uri="{FF2B5EF4-FFF2-40B4-BE49-F238E27FC236}">
                    <a16:creationId xmlns:a16="http://schemas.microsoft.com/office/drawing/2014/main" id="{33CB4C55-7C22-496F-9D37-34E2559494B6}"/>
                  </a:ext>
                </a:extLst>
              </p:cNvPr>
              <p:cNvSpPr>
                <a:spLocks noRot="1" noChangeAspect="1" noMove="1" noResize="1" noEditPoints="1" noAdjustHandles="1" noChangeArrowheads="1" noChangeShapeType="1" noTextEdit="1"/>
              </p:cNvSpPr>
              <p:nvPr/>
            </p:nvSpPr>
            <p:spPr>
              <a:xfrm>
                <a:off x="3661247" y="2128991"/>
                <a:ext cx="516835" cy="506896"/>
              </a:xfrm>
              <a:prstGeom prst="ellipse">
                <a:avLst/>
              </a:prstGeom>
              <a:blipFill>
                <a:blip r:embed="rId12"/>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4" name="椭圆 33">
                <a:extLst>
                  <a:ext uri="{FF2B5EF4-FFF2-40B4-BE49-F238E27FC236}">
                    <a16:creationId xmlns:a16="http://schemas.microsoft.com/office/drawing/2014/main" id="{47D519AF-B50C-4723-97FE-E063E75AAF7C}"/>
                  </a:ext>
                </a:extLst>
              </p:cNvPr>
              <p:cNvSpPr/>
              <p:nvPr/>
            </p:nvSpPr>
            <p:spPr>
              <a:xfrm>
                <a:off x="3661246" y="2917495"/>
                <a:ext cx="516835" cy="506896"/>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𝑢</m:t>
                          </m:r>
                        </m:e>
                        <m:sub>
                          <m:r>
                            <a:rPr lang="en-US" altLang="zh-CN" b="0" i="1" smtClean="0">
                              <a:solidFill>
                                <a:schemeClr val="tx1"/>
                              </a:solidFill>
                              <a:latin typeface="Cambria Math" panose="02040503050406030204" pitchFamily="18" charset="0"/>
                            </a:rPr>
                            <m:t>2</m:t>
                          </m:r>
                        </m:sub>
                      </m:sSub>
                    </m:oMath>
                  </m:oMathPara>
                </a14:m>
                <a:endParaRPr lang="zh-CN" altLang="en-US" dirty="0">
                  <a:solidFill>
                    <a:schemeClr val="tx1"/>
                  </a:solidFill>
                </a:endParaRPr>
              </a:p>
            </p:txBody>
          </p:sp>
        </mc:Choice>
        <mc:Fallback xmlns="">
          <p:sp>
            <p:nvSpPr>
              <p:cNvPr id="34" name="椭圆 33">
                <a:extLst>
                  <a:ext uri="{FF2B5EF4-FFF2-40B4-BE49-F238E27FC236}">
                    <a16:creationId xmlns:a16="http://schemas.microsoft.com/office/drawing/2014/main" id="{47D519AF-B50C-4723-97FE-E063E75AAF7C}"/>
                  </a:ext>
                </a:extLst>
              </p:cNvPr>
              <p:cNvSpPr>
                <a:spLocks noRot="1" noChangeAspect="1" noMove="1" noResize="1" noEditPoints="1" noAdjustHandles="1" noChangeArrowheads="1" noChangeShapeType="1" noTextEdit="1"/>
              </p:cNvSpPr>
              <p:nvPr/>
            </p:nvSpPr>
            <p:spPr>
              <a:xfrm>
                <a:off x="3661246" y="2917495"/>
                <a:ext cx="516835" cy="506896"/>
              </a:xfrm>
              <a:prstGeom prst="ellipse">
                <a:avLst/>
              </a:prstGeom>
              <a:blipFill>
                <a:blip r:embed="rId1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5" name="椭圆 34">
                <a:extLst>
                  <a:ext uri="{FF2B5EF4-FFF2-40B4-BE49-F238E27FC236}">
                    <a16:creationId xmlns:a16="http://schemas.microsoft.com/office/drawing/2014/main" id="{05495FD4-7594-40B3-A745-40ECBD52E1F8}"/>
                  </a:ext>
                </a:extLst>
              </p:cNvPr>
              <p:cNvSpPr/>
              <p:nvPr/>
            </p:nvSpPr>
            <p:spPr>
              <a:xfrm>
                <a:off x="3661246" y="4600521"/>
                <a:ext cx="516835" cy="506896"/>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𝑢</m:t>
                          </m:r>
                        </m:e>
                        <m:sub>
                          <m:r>
                            <a:rPr lang="en-US" altLang="zh-CN" b="0" i="1" smtClean="0">
                              <a:solidFill>
                                <a:schemeClr val="tx1"/>
                              </a:solidFill>
                              <a:latin typeface="Cambria Math" panose="02040503050406030204" pitchFamily="18" charset="0"/>
                            </a:rPr>
                            <m:t>𝑛</m:t>
                          </m:r>
                        </m:sub>
                      </m:sSub>
                    </m:oMath>
                  </m:oMathPara>
                </a14:m>
                <a:endParaRPr lang="en-US" altLang="zh-CN" b="0" dirty="0">
                  <a:solidFill>
                    <a:schemeClr val="tx1"/>
                  </a:solidFill>
                </a:endParaRPr>
              </a:p>
            </p:txBody>
          </p:sp>
        </mc:Choice>
        <mc:Fallback xmlns="">
          <p:sp>
            <p:nvSpPr>
              <p:cNvPr id="35" name="椭圆 34">
                <a:extLst>
                  <a:ext uri="{FF2B5EF4-FFF2-40B4-BE49-F238E27FC236}">
                    <a16:creationId xmlns:a16="http://schemas.microsoft.com/office/drawing/2014/main" id="{05495FD4-7594-40B3-A745-40ECBD52E1F8}"/>
                  </a:ext>
                </a:extLst>
              </p:cNvPr>
              <p:cNvSpPr>
                <a:spLocks noRot="1" noChangeAspect="1" noMove="1" noResize="1" noEditPoints="1" noAdjustHandles="1" noChangeArrowheads="1" noChangeShapeType="1" noTextEdit="1"/>
              </p:cNvSpPr>
              <p:nvPr/>
            </p:nvSpPr>
            <p:spPr>
              <a:xfrm>
                <a:off x="3661246" y="4600521"/>
                <a:ext cx="516835" cy="506896"/>
              </a:xfrm>
              <a:prstGeom prst="ellipse">
                <a:avLst/>
              </a:prstGeom>
              <a:blipFill>
                <a:blip r:embed="rId14"/>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6" name="文本框 35">
                <a:extLst>
                  <a:ext uri="{FF2B5EF4-FFF2-40B4-BE49-F238E27FC236}">
                    <a16:creationId xmlns:a16="http://schemas.microsoft.com/office/drawing/2014/main" id="{449F73D8-2ADC-4EC8-9261-E5D18C52BBC4}"/>
                  </a:ext>
                </a:extLst>
              </p:cNvPr>
              <p:cNvSpPr txBox="1"/>
              <p:nvPr/>
            </p:nvSpPr>
            <p:spPr>
              <a:xfrm>
                <a:off x="3725850" y="3750846"/>
                <a:ext cx="387626"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latin typeface="Cambria Math" panose="02040503050406030204" pitchFamily="18" charset="0"/>
                        </a:rPr>
                        <m:t>⋮</m:t>
                      </m:r>
                    </m:oMath>
                  </m:oMathPara>
                </a14:m>
                <a:endParaRPr lang="zh-CN" altLang="en-US" sz="2800" b="1" dirty="0"/>
              </a:p>
            </p:txBody>
          </p:sp>
        </mc:Choice>
        <mc:Fallback xmlns="">
          <p:sp>
            <p:nvSpPr>
              <p:cNvPr id="36" name="文本框 35">
                <a:extLst>
                  <a:ext uri="{FF2B5EF4-FFF2-40B4-BE49-F238E27FC236}">
                    <a16:creationId xmlns:a16="http://schemas.microsoft.com/office/drawing/2014/main" id="{449F73D8-2ADC-4EC8-9261-E5D18C52BBC4}"/>
                  </a:ext>
                </a:extLst>
              </p:cNvPr>
              <p:cNvSpPr txBox="1">
                <a:spLocks noRot="1" noChangeAspect="1" noMove="1" noResize="1" noEditPoints="1" noAdjustHandles="1" noChangeArrowheads="1" noChangeShapeType="1" noTextEdit="1"/>
              </p:cNvSpPr>
              <p:nvPr/>
            </p:nvSpPr>
            <p:spPr>
              <a:xfrm>
                <a:off x="3725850" y="3750846"/>
                <a:ext cx="387626" cy="523220"/>
              </a:xfrm>
              <a:prstGeom prst="rect">
                <a:avLst/>
              </a:prstGeom>
              <a:blipFill>
                <a:blip r:embed="rId15"/>
                <a:stretch>
                  <a:fillRect/>
                </a:stretch>
              </a:blipFill>
            </p:spPr>
            <p:txBody>
              <a:bodyPr/>
              <a:lstStyle/>
              <a:p>
                <a:r>
                  <a:rPr lang="zh-CN" altLang="en-US">
                    <a:noFill/>
                  </a:rPr>
                  <a:t> </a:t>
                </a:r>
              </a:p>
            </p:txBody>
          </p:sp>
        </mc:Fallback>
      </mc:AlternateContent>
      <p:cxnSp>
        <p:nvCxnSpPr>
          <p:cNvPr id="37" name="直接箭头连接符 36">
            <a:extLst>
              <a:ext uri="{FF2B5EF4-FFF2-40B4-BE49-F238E27FC236}">
                <a16:creationId xmlns:a16="http://schemas.microsoft.com/office/drawing/2014/main" id="{F54489D1-B1DA-49A7-BF8B-65D25D8EEC7C}"/>
              </a:ext>
            </a:extLst>
          </p:cNvPr>
          <p:cNvCxnSpPr>
            <a:stCxn id="17" idx="6"/>
            <a:endCxn id="29" idx="2"/>
          </p:cNvCxnSpPr>
          <p:nvPr/>
        </p:nvCxnSpPr>
        <p:spPr>
          <a:xfrm>
            <a:off x="1408377" y="2382439"/>
            <a:ext cx="64935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8" name="直接箭头连接符 37">
            <a:extLst>
              <a:ext uri="{FF2B5EF4-FFF2-40B4-BE49-F238E27FC236}">
                <a16:creationId xmlns:a16="http://schemas.microsoft.com/office/drawing/2014/main" id="{8333642A-FA91-4215-8698-1FB12BDDEAB1}"/>
              </a:ext>
            </a:extLst>
          </p:cNvPr>
          <p:cNvCxnSpPr>
            <a:cxnSpLocks/>
            <a:stCxn id="19" idx="6"/>
            <a:endCxn id="30" idx="2"/>
          </p:cNvCxnSpPr>
          <p:nvPr/>
        </p:nvCxnSpPr>
        <p:spPr>
          <a:xfrm>
            <a:off x="1408376" y="3170943"/>
            <a:ext cx="64935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直接箭头连接符 38">
            <a:extLst>
              <a:ext uri="{FF2B5EF4-FFF2-40B4-BE49-F238E27FC236}">
                <a16:creationId xmlns:a16="http://schemas.microsoft.com/office/drawing/2014/main" id="{0AB8225D-7DD2-4322-A6AA-F7C14AC3E52D}"/>
              </a:ext>
            </a:extLst>
          </p:cNvPr>
          <p:cNvCxnSpPr>
            <a:cxnSpLocks/>
            <a:stCxn id="26" idx="6"/>
            <a:endCxn id="31" idx="2"/>
          </p:cNvCxnSpPr>
          <p:nvPr/>
        </p:nvCxnSpPr>
        <p:spPr>
          <a:xfrm>
            <a:off x="1408376" y="4853969"/>
            <a:ext cx="64935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0" name="直接箭头连接符 39">
            <a:extLst>
              <a:ext uri="{FF2B5EF4-FFF2-40B4-BE49-F238E27FC236}">
                <a16:creationId xmlns:a16="http://schemas.microsoft.com/office/drawing/2014/main" id="{172F9C3A-18A0-4995-ADAF-1D3D945B4F57}"/>
              </a:ext>
            </a:extLst>
          </p:cNvPr>
          <p:cNvCxnSpPr>
            <a:cxnSpLocks/>
            <a:stCxn id="29" idx="6"/>
            <a:endCxn id="34" idx="2"/>
          </p:cNvCxnSpPr>
          <p:nvPr/>
        </p:nvCxnSpPr>
        <p:spPr>
          <a:xfrm>
            <a:off x="2574569" y="2382439"/>
            <a:ext cx="1086677" cy="78850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1" name="直接箭头连接符 40">
            <a:extLst>
              <a:ext uri="{FF2B5EF4-FFF2-40B4-BE49-F238E27FC236}">
                <a16:creationId xmlns:a16="http://schemas.microsoft.com/office/drawing/2014/main" id="{E787A008-63C7-43DD-B8D2-EB2088E0D3B2}"/>
              </a:ext>
            </a:extLst>
          </p:cNvPr>
          <p:cNvCxnSpPr>
            <a:cxnSpLocks/>
            <a:stCxn id="29" idx="6"/>
            <a:endCxn id="35" idx="2"/>
          </p:cNvCxnSpPr>
          <p:nvPr/>
        </p:nvCxnSpPr>
        <p:spPr>
          <a:xfrm>
            <a:off x="2574569" y="2382439"/>
            <a:ext cx="1086677" cy="247153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直接箭头连接符 41">
            <a:extLst>
              <a:ext uri="{FF2B5EF4-FFF2-40B4-BE49-F238E27FC236}">
                <a16:creationId xmlns:a16="http://schemas.microsoft.com/office/drawing/2014/main" id="{EA5F190A-AB03-46C9-BE21-BBFC52ED6AA4}"/>
              </a:ext>
            </a:extLst>
          </p:cNvPr>
          <p:cNvCxnSpPr>
            <a:cxnSpLocks/>
            <a:stCxn id="30" idx="6"/>
            <a:endCxn id="33" idx="2"/>
          </p:cNvCxnSpPr>
          <p:nvPr/>
        </p:nvCxnSpPr>
        <p:spPr>
          <a:xfrm flipV="1">
            <a:off x="2574568" y="2382439"/>
            <a:ext cx="1086679" cy="78850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3" name="直接箭头连接符 42">
            <a:extLst>
              <a:ext uri="{FF2B5EF4-FFF2-40B4-BE49-F238E27FC236}">
                <a16:creationId xmlns:a16="http://schemas.microsoft.com/office/drawing/2014/main" id="{6A13B62C-60C2-4C93-B00A-C9A6798BB553}"/>
              </a:ext>
            </a:extLst>
          </p:cNvPr>
          <p:cNvCxnSpPr>
            <a:cxnSpLocks/>
            <a:stCxn id="30" idx="6"/>
            <a:endCxn id="36" idx="1"/>
          </p:cNvCxnSpPr>
          <p:nvPr/>
        </p:nvCxnSpPr>
        <p:spPr>
          <a:xfrm>
            <a:off x="2574568" y="3170943"/>
            <a:ext cx="1151282" cy="8415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4" name="直接箭头连接符 43">
            <a:extLst>
              <a:ext uri="{FF2B5EF4-FFF2-40B4-BE49-F238E27FC236}">
                <a16:creationId xmlns:a16="http://schemas.microsoft.com/office/drawing/2014/main" id="{ED923AC5-5CF0-46C5-BCB5-F98A78203BF4}"/>
              </a:ext>
            </a:extLst>
          </p:cNvPr>
          <p:cNvCxnSpPr>
            <a:cxnSpLocks/>
            <a:stCxn id="31" idx="6"/>
            <a:endCxn id="36" idx="1"/>
          </p:cNvCxnSpPr>
          <p:nvPr/>
        </p:nvCxnSpPr>
        <p:spPr>
          <a:xfrm flipV="1">
            <a:off x="2574568" y="4012456"/>
            <a:ext cx="1151282" cy="8415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45" name="椭圆 44">
                <a:extLst>
                  <a:ext uri="{FF2B5EF4-FFF2-40B4-BE49-F238E27FC236}">
                    <a16:creationId xmlns:a16="http://schemas.microsoft.com/office/drawing/2014/main" id="{9D582C18-F416-4275-BBC5-D22B1C385B88}"/>
                  </a:ext>
                </a:extLst>
              </p:cNvPr>
              <p:cNvSpPr/>
              <p:nvPr/>
            </p:nvSpPr>
            <p:spPr>
              <a:xfrm>
                <a:off x="6488340" y="4327880"/>
                <a:ext cx="370703" cy="377004"/>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𝑠</m:t>
                          </m:r>
                        </m:e>
                        <m:sub>
                          <m:r>
                            <a:rPr lang="en-US" altLang="zh-CN" b="0" i="1" smtClean="0">
                              <a:solidFill>
                                <a:schemeClr val="tx1"/>
                              </a:solidFill>
                              <a:latin typeface="Cambria Math" panose="02040503050406030204" pitchFamily="18" charset="0"/>
                            </a:rPr>
                            <m:t>1</m:t>
                          </m:r>
                        </m:sub>
                      </m:sSub>
                    </m:oMath>
                  </m:oMathPara>
                </a14:m>
                <a:endParaRPr lang="zh-CN" altLang="en-US" dirty="0">
                  <a:solidFill>
                    <a:schemeClr val="tx1"/>
                  </a:solidFill>
                </a:endParaRPr>
              </a:p>
            </p:txBody>
          </p:sp>
        </mc:Choice>
        <mc:Fallback xmlns="">
          <p:sp>
            <p:nvSpPr>
              <p:cNvPr id="45" name="椭圆 44">
                <a:extLst>
                  <a:ext uri="{FF2B5EF4-FFF2-40B4-BE49-F238E27FC236}">
                    <a16:creationId xmlns:a16="http://schemas.microsoft.com/office/drawing/2014/main" id="{9D582C18-F416-4275-BBC5-D22B1C385B88}"/>
                  </a:ext>
                </a:extLst>
              </p:cNvPr>
              <p:cNvSpPr>
                <a:spLocks noRot="1" noChangeAspect="1" noMove="1" noResize="1" noEditPoints="1" noAdjustHandles="1" noChangeArrowheads="1" noChangeShapeType="1" noTextEdit="1"/>
              </p:cNvSpPr>
              <p:nvPr/>
            </p:nvSpPr>
            <p:spPr>
              <a:xfrm>
                <a:off x="6488340" y="4327880"/>
                <a:ext cx="370703" cy="377004"/>
              </a:xfrm>
              <a:prstGeom prst="ellipse">
                <a:avLst/>
              </a:prstGeom>
              <a:blipFill>
                <a:blip r:embed="rId16"/>
                <a:stretch>
                  <a:fillRect/>
                </a:stretch>
              </a:blipFill>
            </p:spPr>
            <p:txBody>
              <a:bodyPr/>
              <a:lstStyle/>
              <a:p>
                <a:r>
                  <a:rPr lang="zh-CN" altLang="en-US">
                    <a:noFill/>
                  </a:rPr>
                  <a:t> </a:t>
                </a:r>
              </a:p>
            </p:txBody>
          </p:sp>
        </mc:Fallback>
      </mc:AlternateContent>
      <p:sp>
        <p:nvSpPr>
          <p:cNvPr id="2" name="文本框 1">
            <a:extLst>
              <a:ext uri="{FF2B5EF4-FFF2-40B4-BE49-F238E27FC236}">
                <a16:creationId xmlns:a16="http://schemas.microsoft.com/office/drawing/2014/main" id="{BEB9231A-49F8-4A53-ABB1-7BAA6BD1DD56}"/>
              </a:ext>
            </a:extLst>
          </p:cNvPr>
          <p:cNvSpPr txBox="1"/>
          <p:nvPr/>
        </p:nvSpPr>
        <p:spPr>
          <a:xfrm>
            <a:off x="6961462" y="4316327"/>
            <a:ext cx="423954" cy="400110"/>
          </a:xfrm>
          <a:prstGeom prst="rect">
            <a:avLst/>
          </a:prstGeom>
          <a:noFill/>
        </p:spPr>
        <p:txBody>
          <a:bodyPr wrap="square" rtlCol="0">
            <a:spAutoFit/>
          </a:bodyPr>
          <a:lstStyle/>
          <a:p>
            <a:r>
              <a:rPr lang="en-US" altLang="zh-CN" sz="2000" b="1" dirty="0"/>
              <a:t>…</a:t>
            </a:r>
            <a:endParaRPr lang="zh-CN" altLang="en-US" sz="2000" b="1" dirty="0"/>
          </a:p>
        </p:txBody>
      </p:sp>
      <mc:AlternateContent xmlns:mc="http://schemas.openxmlformats.org/markup-compatibility/2006" xmlns:a14="http://schemas.microsoft.com/office/drawing/2010/main">
        <mc:Choice Requires="a14">
          <p:sp>
            <p:nvSpPr>
              <p:cNvPr id="3" name="文本框 2">
                <a:extLst>
                  <a:ext uri="{FF2B5EF4-FFF2-40B4-BE49-F238E27FC236}">
                    <a16:creationId xmlns:a16="http://schemas.microsoft.com/office/drawing/2014/main" id="{644542FF-033C-454A-A2EB-6FF65AA80036}"/>
                  </a:ext>
                </a:extLst>
              </p:cNvPr>
              <p:cNvSpPr txBox="1"/>
              <p:nvPr/>
            </p:nvSpPr>
            <p:spPr>
              <a:xfrm>
                <a:off x="4615712" y="1350347"/>
                <a:ext cx="6832359" cy="4950073"/>
              </a:xfrm>
              <a:prstGeom prst="rect">
                <a:avLst/>
              </a:prstGeom>
              <a:noFill/>
            </p:spPr>
            <p:txBody>
              <a:bodyPr wrap="square" rtlCol="0">
                <a:spAutoFit/>
              </a:bodyPr>
              <a:lstStyle/>
              <a:p>
                <a:r>
                  <a:rPr lang="en-US" altLang="zh-CN" sz="2400" b="1" dirty="0">
                    <a:latin typeface="Times New Roman" panose="02020603050405020304" pitchFamily="18" charset="0"/>
                    <a:cs typeface="Times New Roman" panose="02020603050405020304" pitchFamily="18" charset="0"/>
                  </a:rPr>
                  <a:t>Reduction from maximum union/intersection set</a:t>
                </a:r>
              </a:p>
              <a:p>
                <a:endParaRPr lang="en-US" altLang="zh-CN" sz="24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zh-CN" sz="2400" dirty="0">
                    <a:latin typeface="Times New Roman" panose="02020603050405020304" pitchFamily="18" charset="0"/>
                    <a:cs typeface="Times New Roman" panose="02020603050405020304" pitchFamily="18" charset="0"/>
                  </a:rPr>
                  <a:t>Maximum union/intersection set</a:t>
                </a:r>
              </a:p>
              <a:p>
                <a:pPr marL="800100" lvl="1" indent="-342900">
                  <a:buFont typeface="Arial" panose="020B0604020202020204" pitchFamily="34" charset="0"/>
                  <a:buChar char="•"/>
                </a:pPr>
                <a:r>
                  <a:rPr lang="en-US" altLang="zh-CN" sz="2400" b="0" dirty="0">
                    <a:latin typeface="Times New Roman" panose="02020603050405020304" pitchFamily="18" charset="0"/>
                    <a:cs typeface="Times New Roman" panose="02020603050405020304" pitchFamily="18" charset="0"/>
                  </a:rPr>
                  <a:t>Subsets </a:t>
                </a:r>
                <a14:m>
                  <m:oMath xmlns:m="http://schemas.openxmlformats.org/officeDocument/2006/math">
                    <m:r>
                      <m:rPr>
                        <m:nor/>
                      </m:rPr>
                      <a:rPr lang="en-US" altLang="zh-CN" sz="2400" dirty="0">
                        <a:latin typeface="Euclid Math One" panose="05050601010101010101" pitchFamily="18" charset="2"/>
                      </a:rPr>
                      <m:t>S</m:t>
                    </m:r>
                    <m:r>
                      <a:rPr lang="en-US" altLang="zh-CN" sz="2400" i="1" dirty="0" smtClean="0">
                        <a:latin typeface="Cambria Math" panose="02040503050406030204" pitchFamily="18" charset="0"/>
                      </a:rPr>
                      <m:t>=</m:t>
                    </m:r>
                    <m:r>
                      <a:rPr lang="en-US" altLang="zh-CN" sz="2400" b="0" i="1" smtClean="0">
                        <a:latin typeface="Cambria Math" panose="02040503050406030204" pitchFamily="18" charset="0"/>
                        <a:cs typeface="Times New Roman" panose="02020603050405020304" pitchFamily="18" charset="0"/>
                      </a:rPr>
                      <m:t>{</m:t>
                    </m:r>
                    <m:sSub>
                      <m:sSubPr>
                        <m:ctrlPr>
                          <a:rPr lang="en-US" altLang="zh-CN" sz="2400" b="0" i="1" smtClean="0">
                            <a:latin typeface="Cambria Math" panose="02040503050406030204" pitchFamily="18" charset="0"/>
                            <a:cs typeface="Times New Roman" panose="02020603050405020304" pitchFamily="18" charset="0"/>
                          </a:rPr>
                        </m:ctrlPr>
                      </m:sSubPr>
                      <m:e>
                        <m:r>
                          <a:rPr lang="en-US" altLang="zh-CN" sz="2400" b="0" i="1" smtClean="0">
                            <a:latin typeface="Cambria Math" panose="02040503050406030204" pitchFamily="18" charset="0"/>
                            <a:cs typeface="Times New Roman" panose="02020603050405020304" pitchFamily="18" charset="0"/>
                          </a:rPr>
                          <m:t>𝑆</m:t>
                        </m:r>
                      </m:e>
                      <m:sub>
                        <m:r>
                          <a:rPr lang="en-US" altLang="zh-CN" sz="2400" b="0" i="1" smtClean="0">
                            <a:latin typeface="Cambria Math" panose="02040503050406030204" pitchFamily="18" charset="0"/>
                            <a:cs typeface="Times New Roman" panose="02020603050405020304" pitchFamily="18" charset="0"/>
                          </a:rPr>
                          <m:t>1</m:t>
                        </m:r>
                      </m:sub>
                    </m:sSub>
                    <m:r>
                      <a:rPr lang="en-US" altLang="zh-CN" sz="2400" b="0" i="1" smtClean="0">
                        <a:latin typeface="Cambria Math" panose="02040503050406030204" pitchFamily="18" charset="0"/>
                        <a:cs typeface="Times New Roman" panose="02020603050405020304" pitchFamily="18" charset="0"/>
                      </a:rPr>
                      <m:t>,⋯,</m:t>
                    </m:r>
                    <m:sSub>
                      <m:sSubPr>
                        <m:ctrlPr>
                          <a:rPr lang="en-US" altLang="zh-CN" sz="2400" b="0" i="1" smtClean="0">
                            <a:latin typeface="Cambria Math" panose="02040503050406030204" pitchFamily="18" charset="0"/>
                            <a:cs typeface="Times New Roman" panose="02020603050405020304" pitchFamily="18" charset="0"/>
                          </a:rPr>
                        </m:ctrlPr>
                      </m:sSubPr>
                      <m:e>
                        <m:r>
                          <a:rPr lang="en-US" altLang="zh-CN" sz="2400" b="0" i="1" smtClean="0">
                            <a:latin typeface="Cambria Math" panose="02040503050406030204" pitchFamily="18" charset="0"/>
                            <a:cs typeface="Times New Roman" panose="02020603050405020304" pitchFamily="18" charset="0"/>
                          </a:rPr>
                          <m:t>𝑆</m:t>
                        </m:r>
                      </m:e>
                      <m:sub>
                        <m:r>
                          <a:rPr lang="en-US" altLang="zh-CN" sz="2400" b="0" i="1" smtClean="0">
                            <a:latin typeface="Cambria Math" panose="02040503050406030204" pitchFamily="18" charset="0"/>
                            <a:cs typeface="Times New Roman" panose="02020603050405020304" pitchFamily="18" charset="0"/>
                          </a:rPr>
                          <m:t>𝑚</m:t>
                        </m:r>
                      </m:sub>
                    </m:sSub>
                    <m:r>
                      <a:rPr lang="en-US" altLang="zh-CN" sz="2400" b="0" i="1" smtClean="0">
                        <a:latin typeface="Cambria Math" panose="02040503050406030204" pitchFamily="18" charset="0"/>
                        <a:cs typeface="Times New Roman" panose="02020603050405020304" pitchFamily="18" charset="0"/>
                      </a:rPr>
                      <m:t>}</m:t>
                    </m:r>
                  </m:oMath>
                </a14:m>
                <a:r>
                  <a:rPr lang="zh-CN" altLang="en-US" sz="2400" dirty="0">
                    <a:latin typeface="Times New Roman" panose="02020603050405020304" pitchFamily="18" charset="0"/>
                    <a:cs typeface="Times New Roman" panose="02020603050405020304" pitchFamily="18" charset="0"/>
                  </a:rPr>
                  <a:t> </a:t>
                </a:r>
                <a:r>
                  <a:rPr lang="en-US" altLang="zh-CN" sz="2400" dirty="0">
                    <a:latin typeface="Times New Roman" panose="02020603050405020304" pitchFamily="18" charset="0"/>
                    <a:cs typeface="Times New Roman" panose="02020603050405020304" pitchFamily="18" charset="0"/>
                  </a:rPr>
                  <a:t>of </a:t>
                </a:r>
                <a14:m>
                  <m:oMath xmlns:m="http://schemas.openxmlformats.org/officeDocument/2006/math">
                    <m:r>
                      <a:rPr lang="en-US" altLang="zh-CN" sz="2400" b="0" i="1" smtClean="0">
                        <a:latin typeface="Cambria Math" panose="02040503050406030204" pitchFamily="18" charset="0"/>
                        <a:cs typeface="Times New Roman" panose="02020603050405020304" pitchFamily="18" charset="0"/>
                      </a:rPr>
                      <m:t>𝑈</m:t>
                    </m:r>
                    <m:r>
                      <a:rPr lang="en-US" altLang="zh-CN" sz="2400" b="0" i="1" smtClean="0">
                        <a:latin typeface="Cambria Math" panose="02040503050406030204" pitchFamily="18" charset="0"/>
                        <a:cs typeface="Times New Roman" panose="02020603050405020304" pitchFamily="18" charset="0"/>
                      </a:rPr>
                      <m:t>={</m:t>
                    </m:r>
                    <m:sSub>
                      <m:sSubPr>
                        <m:ctrlPr>
                          <a:rPr lang="en-US" altLang="zh-CN" sz="2400" b="0" i="1" smtClean="0">
                            <a:latin typeface="Cambria Math" panose="02040503050406030204" pitchFamily="18" charset="0"/>
                            <a:cs typeface="Times New Roman" panose="02020603050405020304" pitchFamily="18" charset="0"/>
                          </a:rPr>
                        </m:ctrlPr>
                      </m:sSubPr>
                      <m:e>
                        <m:r>
                          <a:rPr lang="en-US" altLang="zh-CN" sz="2400" b="0" i="1" smtClean="0">
                            <a:latin typeface="Cambria Math" panose="02040503050406030204" pitchFamily="18" charset="0"/>
                            <a:cs typeface="Times New Roman" panose="02020603050405020304" pitchFamily="18" charset="0"/>
                          </a:rPr>
                          <m:t>𝑢</m:t>
                        </m:r>
                      </m:e>
                      <m:sub>
                        <m:r>
                          <a:rPr lang="en-US" altLang="zh-CN" sz="2400" b="0" i="1" smtClean="0">
                            <a:latin typeface="Cambria Math" panose="02040503050406030204" pitchFamily="18" charset="0"/>
                            <a:cs typeface="Times New Roman" panose="02020603050405020304" pitchFamily="18" charset="0"/>
                          </a:rPr>
                          <m:t>1</m:t>
                        </m:r>
                      </m:sub>
                    </m:sSub>
                    <m:r>
                      <a:rPr lang="en-US" altLang="zh-CN" sz="2400" b="0" i="1" smtClean="0">
                        <a:latin typeface="Cambria Math" panose="02040503050406030204" pitchFamily="18" charset="0"/>
                        <a:cs typeface="Times New Roman" panose="02020603050405020304" pitchFamily="18" charset="0"/>
                      </a:rPr>
                      <m:t>,⋯,</m:t>
                    </m:r>
                    <m:sSub>
                      <m:sSubPr>
                        <m:ctrlPr>
                          <a:rPr lang="en-US" altLang="zh-CN" sz="2400" b="0" i="1" smtClean="0">
                            <a:latin typeface="Cambria Math" panose="02040503050406030204" pitchFamily="18" charset="0"/>
                            <a:cs typeface="Times New Roman" panose="02020603050405020304" pitchFamily="18" charset="0"/>
                          </a:rPr>
                        </m:ctrlPr>
                      </m:sSubPr>
                      <m:e>
                        <m:r>
                          <a:rPr lang="en-US" altLang="zh-CN" sz="2400" b="0" i="1" smtClean="0">
                            <a:latin typeface="Cambria Math" panose="02040503050406030204" pitchFamily="18" charset="0"/>
                            <a:cs typeface="Times New Roman" panose="02020603050405020304" pitchFamily="18" charset="0"/>
                          </a:rPr>
                          <m:t>𝑢</m:t>
                        </m:r>
                      </m:e>
                      <m:sub>
                        <m:r>
                          <a:rPr lang="en-US" altLang="zh-CN" sz="2400" b="0" i="1" smtClean="0">
                            <a:latin typeface="Cambria Math" panose="02040503050406030204" pitchFamily="18" charset="0"/>
                            <a:cs typeface="Times New Roman" panose="02020603050405020304" pitchFamily="18" charset="0"/>
                          </a:rPr>
                          <m:t>𝑛</m:t>
                        </m:r>
                      </m:sub>
                    </m:sSub>
                    <m:r>
                      <a:rPr lang="en-US" altLang="zh-CN" sz="2400" b="0" i="1" smtClean="0">
                        <a:latin typeface="Cambria Math" panose="02040503050406030204" pitchFamily="18" charset="0"/>
                        <a:cs typeface="Times New Roman" panose="02020603050405020304" pitchFamily="18" charset="0"/>
                      </a:rPr>
                      <m:t>}</m:t>
                    </m:r>
                  </m:oMath>
                </a14:m>
                <a:endParaRPr lang="en-US" altLang="zh-CN"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altLang="zh-CN" sz="2400" dirty="0">
                    <a:latin typeface="Times New Roman" panose="02020603050405020304" pitchFamily="18" charset="0"/>
                    <a:cs typeface="Times New Roman" panose="02020603050405020304" pitchFamily="18" charset="0"/>
                  </a:rPr>
                  <a:t>Picking </a:t>
                </a:r>
                <a14:m>
                  <m:oMath xmlns:m="http://schemas.openxmlformats.org/officeDocument/2006/math">
                    <m:r>
                      <a:rPr lang="en-US" altLang="zh-CN" sz="2400" b="0" i="1" smtClean="0">
                        <a:latin typeface="Cambria Math" panose="02040503050406030204" pitchFamily="18" charset="0"/>
                        <a:cs typeface="Times New Roman" panose="02020603050405020304" pitchFamily="18" charset="0"/>
                      </a:rPr>
                      <m:t>𝑘</m:t>
                    </m:r>
                  </m:oMath>
                </a14:m>
                <a:r>
                  <a:rPr lang="en-US" altLang="zh-CN" sz="2400" dirty="0">
                    <a:latin typeface="Times New Roman" panose="02020603050405020304" pitchFamily="18" charset="0"/>
                    <a:cs typeface="Times New Roman" panose="02020603050405020304" pitchFamily="18" charset="0"/>
                  </a:rPr>
                  <a:t> subsets from </a:t>
                </a:r>
                <a14:m>
                  <m:oMath xmlns:m="http://schemas.openxmlformats.org/officeDocument/2006/math">
                    <m:r>
                      <m:rPr>
                        <m:nor/>
                      </m:rPr>
                      <a:rPr lang="en-US" altLang="zh-CN" sz="2400" dirty="0">
                        <a:latin typeface="Euclid Math One" panose="05050601010101010101" pitchFamily="18" charset="2"/>
                      </a:rPr>
                      <m:t>S</m:t>
                    </m:r>
                  </m:oMath>
                </a14:m>
                <a:r>
                  <a:rPr lang="en-US" altLang="zh-CN" sz="2400" dirty="0">
                    <a:latin typeface="Times New Roman" panose="02020603050405020304" pitchFamily="18" charset="0"/>
                    <a:cs typeface="Times New Roman" panose="02020603050405020304" pitchFamily="18" charset="0"/>
                  </a:rPr>
                  <a:t>, maximize the union/intersection set size</a:t>
                </a:r>
              </a:p>
              <a:p>
                <a:pPr marL="342900" indent="-342900">
                  <a:buFont typeface="Arial" panose="020B0604020202020204" pitchFamily="34" charset="0"/>
                  <a:buChar char="•"/>
                </a:pPr>
                <a:endParaRPr lang="en-US" altLang="zh-CN"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zh-CN" sz="2400" dirty="0">
                    <a:latin typeface="Times New Roman" panose="02020603050405020304" pitchFamily="18" charset="0"/>
                    <a:cs typeface="Times New Roman" panose="02020603050405020304" pitchFamily="18" charset="0"/>
                  </a:rPr>
                  <a:t>Reduced robustness evaluation problem</a:t>
                </a:r>
              </a:p>
              <a:p>
                <a:pPr marL="800100" lvl="1" indent="-342900">
                  <a:buFont typeface="Arial" panose="020B0604020202020204" pitchFamily="34" charset="0"/>
                  <a:buChar char="•"/>
                </a:pPr>
                <a:r>
                  <a:rPr lang="en-US" altLang="zh-CN" sz="2400" dirty="0">
                    <a:latin typeface="Times New Roman" panose="02020603050405020304" pitchFamily="18" charset="0"/>
                    <a:cs typeface="Times New Roman" panose="02020603050405020304" pitchFamily="18" charset="0"/>
                  </a:rPr>
                  <a:t>Seeds:</a:t>
                </a:r>
              </a:p>
              <a:p>
                <a:pPr marL="800100" lvl="1" indent="-342900">
                  <a:buFont typeface="Arial" panose="020B0604020202020204" pitchFamily="34" charset="0"/>
                  <a:buChar char="•"/>
                </a:pPr>
                <a:r>
                  <a:rPr lang="en-US" altLang="zh-CN" sz="2400" dirty="0">
                    <a:latin typeface="Times New Roman" panose="02020603050405020304" pitchFamily="18" charset="0"/>
                    <a:cs typeface="Times New Roman" panose="02020603050405020304" pitchFamily="18" charset="0"/>
                  </a:rPr>
                  <a:t>Edge probability/weight:</a:t>
                </a:r>
              </a:p>
              <a:p>
                <a:pPr marL="1257300" lvl="2" indent="-342900">
                  <a:buFont typeface="Arial" panose="020B0604020202020204" pitchFamily="34" charset="0"/>
                  <a:buChar char="•"/>
                </a:pPr>
                <a14:m>
                  <m:oMath xmlns:m="http://schemas.openxmlformats.org/officeDocument/2006/math">
                    <m:sSub>
                      <m:sSubPr>
                        <m:ctrlPr>
                          <a:rPr lang="en-US" altLang="zh-CN" sz="2400" b="0" i="1" smtClean="0">
                            <a:latin typeface="Cambria Math" panose="02040503050406030204" pitchFamily="18" charset="0"/>
                            <a:cs typeface="Times New Roman" panose="02020603050405020304" pitchFamily="18" charset="0"/>
                          </a:rPr>
                        </m:ctrlPr>
                      </m:sSubPr>
                      <m:e>
                        <m:r>
                          <a:rPr lang="en-US" altLang="zh-CN" sz="2400" b="0" i="1" smtClean="0">
                            <a:latin typeface="Cambria Math" panose="02040503050406030204" pitchFamily="18" charset="0"/>
                            <a:cs typeface="Times New Roman" panose="02020603050405020304" pitchFamily="18" charset="0"/>
                          </a:rPr>
                          <m:t>𝑠</m:t>
                        </m:r>
                      </m:e>
                      <m:sub>
                        <m:r>
                          <a:rPr lang="en-US" altLang="zh-CN" sz="2400" b="0" i="1" smtClean="0">
                            <a:latin typeface="Cambria Math" panose="02040503050406030204" pitchFamily="18" charset="0"/>
                            <a:cs typeface="Times New Roman" panose="02020603050405020304" pitchFamily="18" charset="0"/>
                          </a:rPr>
                          <m:t>𝑖</m:t>
                        </m:r>
                      </m:sub>
                    </m:sSub>
                    <m:r>
                      <a:rPr lang="en-US" altLang="zh-CN" sz="2400" b="0" i="1" smtClean="0">
                        <a:latin typeface="Cambria Math" panose="02040503050406030204" pitchFamily="18" charset="0"/>
                        <a:cs typeface="Times New Roman" panose="02020603050405020304" pitchFamily="18" charset="0"/>
                      </a:rPr>
                      <m:t>→</m:t>
                    </m:r>
                    <m:sSubSup>
                      <m:sSubSupPr>
                        <m:ctrlPr>
                          <a:rPr lang="en-US" altLang="zh-CN" sz="2400" b="0" i="1" smtClean="0">
                            <a:latin typeface="Cambria Math" panose="02040503050406030204" pitchFamily="18" charset="0"/>
                            <a:cs typeface="Times New Roman" panose="02020603050405020304" pitchFamily="18" charset="0"/>
                          </a:rPr>
                        </m:ctrlPr>
                      </m:sSubSupPr>
                      <m:e>
                        <m:r>
                          <a:rPr lang="en-US" altLang="zh-CN" sz="2400" b="0" i="1" smtClean="0">
                            <a:latin typeface="Cambria Math" panose="02040503050406030204" pitchFamily="18" charset="0"/>
                            <a:cs typeface="Times New Roman" panose="02020603050405020304" pitchFamily="18" charset="0"/>
                          </a:rPr>
                          <m:t>𝑠</m:t>
                        </m:r>
                      </m:e>
                      <m:sub>
                        <m:r>
                          <a:rPr lang="en-US" altLang="zh-CN" sz="2400" b="0" i="1" smtClean="0">
                            <a:latin typeface="Cambria Math" panose="02040503050406030204" pitchFamily="18" charset="0"/>
                            <a:cs typeface="Times New Roman" panose="02020603050405020304" pitchFamily="18" charset="0"/>
                          </a:rPr>
                          <m:t>𝑖</m:t>
                        </m:r>
                      </m:sub>
                      <m:sup>
                        <m:r>
                          <a:rPr lang="en-US" altLang="zh-CN" sz="2400" b="0" i="1" smtClean="0">
                            <a:latin typeface="Cambria Math" panose="02040503050406030204" pitchFamily="18" charset="0"/>
                            <a:cs typeface="Times New Roman" panose="02020603050405020304" pitchFamily="18" charset="0"/>
                          </a:rPr>
                          <m:t>′</m:t>
                        </m:r>
                      </m:sup>
                    </m:sSubSup>
                    <m:r>
                      <a:rPr lang="en-US" altLang="zh-CN" sz="2400" b="0" i="1" smtClean="0">
                        <a:latin typeface="Cambria Math" panose="02040503050406030204" pitchFamily="18" charset="0"/>
                        <a:cs typeface="Times New Roman" panose="02020603050405020304" pitchFamily="18" charset="0"/>
                      </a:rPr>
                      <m:t>:1</m:t>
                    </m:r>
                  </m:oMath>
                </a14:m>
                <a:endParaRPr lang="en-US" altLang="zh-CN" sz="2400" dirty="0">
                  <a:latin typeface="Times New Roman" panose="02020603050405020304" pitchFamily="18" charset="0"/>
                  <a:cs typeface="Times New Roman" panose="02020603050405020304" pitchFamily="18" charset="0"/>
                </a:endParaRPr>
              </a:p>
              <a:p>
                <a:pPr marL="1257300" lvl="2" indent="-342900">
                  <a:buFont typeface="Arial" panose="020B0604020202020204" pitchFamily="34" charset="0"/>
                  <a:buChar char="•"/>
                </a:pPr>
                <a14:m>
                  <m:oMath xmlns:m="http://schemas.openxmlformats.org/officeDocument/2006/math">
                    <m:sSubSup>
                      <m:sSubSupPr>
                        <m:ctrlPr>
                          <a:rPr lang="en-US" altLang="zh-CN" sz="2400" b="0" i="1" smtClean="0">
                            <a:latin typeface="Cambria Math" panose="02040503050406030204" pitchFamily="18" charset="0"/>
                            <a:cs typeface="Times New Roman" panose="02020603050405020304" pitchFamily="18" charset="0"/>
                          </a:rPr>
                        </m:ctrlPr>
                      </m:sSubSupPr>
                      <m:e>
                        <m:r>
                          <a:rPr lang="en-US" altLang="zh-CN" sz="2400" b="0" i="1" smtClean="0">
                            <a:latin typeface="Cambria Math" panose="02040503050406030204" pitchFamily="18" charset="0"/>
                            <a:cs typeface="Times New Roman" panose="02020603050405020304" pitchFamily="18" charset="0"/>
                          </a:rPr>
                          <m:t>𝑠</m:t>
                        </m:r>
                      </m:e>
                      <m:sub>
                        <m:r>
                          <a:rPr lang="en-US" altLang="zh-CN" sz="2400" b="0" i="1" smtClean="0">
                            <a:latin typeface="Cambria Math" panose="02040503050406030204" pitchFamily="18" charset="0"/>
                            <a:cs typeface="Times New Roman" panose="02020603050405020304" pitchFamily="18" charset="0"/>
                          </a:rPr>
                          <m:t>𝑖</m:t>
                        </m:r>
                      </m:sub>
                      <m:sup>
                        <m:r>
                          <a:rPr lang="en-US" altLang="zh-CN" sz="2400" b="0" i="1" smtClean="0">
                            <a:latin typeface="Cambria Math" panose="02040503050406030204" pitchFamily="18" charset="0"/>
                            <a:cs typeface="Times New Roman" panose="02020603050405020304" pitchFamily="18" charset="0"/>
                          </a:rPr>
                          <m:t>′</m:t>
                        </m:r>
                      </m:sup>
                    </m:sSubSup>
                    <m:r>
                      <a:rPr lang="en-US" altLang="zh-CN" sz="2400" b="0" i="1" smtClean="0">
                        <a:latin typeface="Cambria Math" panose="02040503050406030204" pitchFamily="18" charset="0"/>
                        <a:cs typeface="Times New Roman" panose="02020603050405020304" pitchFamily="18" charset="0"/>
                      </a:rPr>
                      <m:t>→</m:t>
                    </m:r>
                    <m:sSub>
                      <m:sSubPr>
                        <m:ctrlPr>
                          <a:rPr lang="en-US" altLang="zh-CN" sz="2400" b="0" i="1" smtClean="0">
                            <a:latin typeface="Cambria Math" panose="02040503050406030204" pitchFamily="18" charset="0"/>
                            <a:cs typeface="Times New Roman" panose="02020603050405020304" pitchFamily="18" charset="0"/>
                          </a:rPr>
                        </m:ctrlPr>
                      </m:sSubPr>
                      <m:e>
                        <m:r>
                          <a:rPr lang="en-US" altLang="zh-CN" sz="2400" b="0" i="1" smtClean="0">
                            <a:latin typeface="Cambria Math" panose="02040503050406030204" pitchFamily="18" charset="0"/>
                            <a:cs typeface="Times New Roman" panose="02020603050405020304" pitchFamily="18" charset="0"/>
                          </a:rPr>
                          <m:t>𝑢</m:t>
                        </m:r>
                      </m:e>
                      <m:sub>
                        <m:r>
                          <a:rPr lang="en-US" altLang="zh-CN" sz="2400" b="0" i="1" smtClean="0">
                            <a:latin typeface="Cambria Math" panose="02040503050406030204" pitchFamily="18" charset="0"/>
                            <a:cs typeface="Times New Roman" panose="02020603050405020304" pitchFamily="18" charset="0"/>
                          </a:rPr>
                          <m:t>𝑗</m:t>
                        </m:r>
                      </m:sub>
                    </m:sSub>
                    <m:r>
                      <a:rPr lang="en-US" altLang="zh-CN" sz="2400" b="0" i="1" smtClean="0">
                        <a:latin typeface="Cambria Math" panose="02040503050406030204" pitchFamily="18" charset="0"/>
                        <a:cs typeface="Times New Roman" panose="02020603050405020304" pitchFamily="18" charset="0"/>
                      </a:rPr>
                      <m:t>:</m:t>
                    </m:r>
                    <m:r>
                      <a:rPr lang="en-US" altLang="zh-CN" sz="2400" i="1">
                        <a:latin typeface="Cambria Math" panose="02040503050406030204" pitchFamily="18" charset="0"/>
                        <a:cs typeface="Times New Roman" panose="02020603050405020304" pitchFamily="18" charset="0"/>
                      </a:rPr>
                      <m:t>1</m:t>
                    </m:r>
                    <m:r>
                      <a:rPr lang="en-US" altLang="zh-CN" sz="2400" b="0" i="1" smtClean="0">
                        <a:latin typeface="Cambria Math" panose="02040503050406030204" pitchFamily="18" charset="0"/>
                        <a:cs typeface="Times New Roman" panose="02020603050405020304" pitchFamily="18" charset="0"/>
                      </a:rPr>
                      <m:t> </m:t>
                    </m:r>
                    <m:d>
                      <m:dPr>
                        <m:ctrlPr>
                          <a:rPr lang="en-US" altLang="zh-CN" sz="2400" b="0" i="1" smtClean="0">
                            <a:latin typeface="Cambria Math" panose="02040503050406030204" pitchFamily="18" charset="0"/>
                            <a:cs typeface="Times New Roman" panose="02020603050405020304" pitchFamily="18" charset="0"/>
                          </a:rPr>
                        </m:ctrlPr>
                      </m:dPr>
                      <m:e>
                        <m:r>
                          <a:rPr lang="en-US" altLang="zh-CN" sz="2400" b="0" i="1" smtClean="0">
                            <a:latin typeface="Cambria Math" panose="02040503050406030204" pitchFamily="18" charset="0"/>
                            <a:cs typeface="Times New Roman" panose="02020603050405020304" pitchFamily="18" charset="0"/>
                          </a:rPr>
                          <m:t>𝐼𝐶</m:t>
                        </m:r>
                      </m:e>
                    </m:d>
                    <m:r>
                      <a:rPr lang="en-US" altLang="zh-CN" sz="2400" b="0" i="1" smtClean="0">
                        <a:latin typeface="Cambria Math" panose="02040503050406030204" pitchFamily="18" charset="0"/>
                        <a:cs typeface="Times New Roman" panose="02020603050405020304" pitchFamily="18" charset="0"/>
                      </a:rPr>
                      <m:t>,  1</m:t>
                    </m:r>
                    <m:r>
                      <m:rPr>
                        <m:lit/>
                      </m:rPr>
                      <a:rPr lang="en-US" altLang="zh-CN" sz="2400" b="0" i="1" smtClean="0">
                        <a:latin typeface="Cambria Math" panose="02040503050406030204" pitchFamily="18" charset="0"/>
                        <a:cs typeface="Times New Roman" panose="02020603050405020304" pitchFamily="18" charset="0"/>
                      </a:rPr>
                      <m:t>/</m:t>
                    </m:r>
                    <m:sSub>
                      <m:sSubPr>
                        <m:ctrlPr>
                          <a:rPr lang="en-US" altLang="zh-CN" sz="2400" b="0" i="1" smtClean="0">
                            <a:latin typeface="Cambria Math" panose="02040503050406030204" pitchFamily="18" charset="0"/>
                            <a:cs typeface="Times New Roman" panose="02020603050405020304" pitchFamily="18" charset="0"/>
                          </a:rPr>
                        </m:ctrlPr>
                      </m:sSubPr>
                      <m:e>
                        <m:r>
                          <a:rPr lang="en-US" altLang="zh-CN" sz="2400" b="0" i="1" smtClean="0">
                            <a:latin typeface="Cambria Math" panose="02040503050406030204" pitchFamily="18" charset="0"/>
                            <a:cs typeface="Times New Roman" panose="02020603050405020304" pitchFamily="18" charset="0"/>
                          </a:rPr>
                          <m:t>𝑑</m:t>
                        </m:r>
                      </m:e>
                      <m:sub>
                        <m:r>
                          <a:rPr lang="en-US" altLang="zh-CN" sz="2400" b="0" i="1" smtClean="0">
                            <a:latin typeface="Cambria Math" panose="02040503050406030204" pitchFamily="18" charset="0"/>
                            <a:cs typeface="Times New Roman" panose="02020603050405020304" pitchFamily="18" charset="0"/>
                          </a:rPr>
                          <m:t>𝑖𝑛</m:t>
                        </m:r>
                      </m:sub>
                    </m:sSub>
                    <m:d>
                      <m:dPr>
                        <m:ctrlPr>
                          <a:rPr lang="en-US" altLang="zh-CN" sz="2400" b="0" i="1" smtClean="0">
                            <a:latin typeface="Cambria Math" panose="02040503050406030204" pitchFamily="18" charset="0"/>
                            <a:cs typeface="Times New Roman" panose="02020603050405020304" pitchFamily="18" charset="0"/>
                          </a:rPr>
                        </m:ctrlPr>
                      </m:dPr>
                      <m:e>
                        <m:sSub>
                          <m:sSubPr>
                            <m:ctrlPr>
                              <a:rPr lang="en-US" altLang="zh-CN" sz="2400" b="0" i="1" smtClean="0">
                                <a:latin typeface="Cambria Math" panose="02040503050406030204" pitchFamily="18" charset="0"/>
                                <a:cs typeface="Times New Roman" panose="02020603050405020304" pitchFamily="18" charset="0"/>
                              </a:rPr>
                            </m:ctrlPr>
                          </m:sSubPr>
                          <m:e>
                            <m:r>
                              <a:rPr lang="en-US" altLang="zh-CN" sz="2400" b="0" i="1" smtClean="0">
                                <a:latin typeface="Cambria Math" panose="02040503050406030204" pitchFamily="18" charset="0"/>
                                <a:cs typeface="Times New Roman" panose="02020603050405020304" pitchFamily="18" charset="0"/>
                              </a:rPr>
                              <m:t>𝑢</m:t>
                            </m:r>
                          </m:e>
                          <m:sub>
                            <m:r>
                              <a:rPr lang="en-US" altLang="zh-CN" sz="2400" b="0" i="1" smtClean="0">
                                <a:latin typeface="Cambria Math" panose="02040503050406030204" pitchFamily="18" charset="0"/>
                                <a:cs typeface="Times New Roman" panose="02020603050405020304" pitchFamily="18" charset="0"/>
                              </a:rPr>
                              <m:t>𝑗</m:t>
                            </m:r>
                          </m:sub>
                        </m:sSub>
                      </m:e>
                    </m:d>
                    <m:r>
                      <a:rPr lang="en-US" altLang="zh-CN" sz="2400" b="0" i="1" smtClean="0">
                        <a:latin typeface="Cambria Math" panose="02040503050406030204" pitchFamily="18" charset="0"/>
                        <a:cs typeface="Times New Roman" panose="02020603050405020304" pitchFamily="18" charset="0"/>
                      </a:rPr>
                      <m:t> (</m:t>
                    </m:r>
                    <m:r>
                      <a:rPr lang="en-US" altLang="zh-CN" sz="2400" b="0" i="1" smtClean="0">
                        <a:latin typeface="Cambria Math" panose="02040503050406030204" pitchFamily="18" charset="0"/>
                        <a:cs typeface="Times New Roman" panose="02020603050405020304" pitchFamily="18" charset="0"/>
                      </a:rPr>
                      <m:t>𝐷𝐿𝑇</m:t>
                    </m:r>
                    <m:r>
                      <a:rPr lang="en-US" altLang="zh-CN" sz="2400" b="0" i="1" smtClean="0">
                        <a:latin typeface="Cambria Math" panose="02040503050406030204" pitchFamily="18" charset="0"/>
                        <a:cs typeface="Times New Roman" panose="02020603050405020304" pitchFamily="18" charset="0"/>
                      </a:rPr>
                      <m:t>)</m:t>
                    </m:r>
                  </m:oMath>
                </a14:m>
                <a:endParaRPr lang="en-US" altLang="zh-CN"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altLang="zh-CN" sz="2400" dirty="0">
                    <a:latin typeface="Times New Roman" panose="02020603050405020304" pitchFamily="18" charset="0"/>
                    <a:cs typeface="Times New Roman" panose="02020603050405020304" pitchFamily="18" charset="0"/>
                  </a:rPr>
                  <a:t>DLT: union, IC: intersection</a:t>
                </a:r>
              </a:p>
            </p:txBody>
          </p:sp>
        </mc:Choice>
        <mc:Fallback xmlns="">
          <p:sp>
            <p:nvSpPr>
              <p:cNvPr id="3" name="文本框 2">
                <a:extLst>
                  <a:ext uri="{FF2B5EF4-FFF2-40B4-BE49-F238E27FC236}">
                    <a16:creationId xmlns:a16="http://schemas.microsoft.com/office/drawing/2014/main" id="{644542FF-033C-454A-A2EB-6FF65AA80036}"/>
                  </a:ext>
                </a:extLst>
              </p:cNvPr>
              <p:cNvSpPr txBox="1">
                <a:spLocks noRot="1" noChangeAspect="1" noMove="1" noResize="1" noEditPoints="1" noAdjustHandles="1" noChangeArrowheads="1" noChangeShapeType="1" noTextEdit="1"/>
              </p:cNvSpPr>
              <p:nvPr/>
            </p:nvSpPr>
            <p:spPr>
              <a:xfrm>
                <a:off x="4615712" y="1350347"/>
                <a:ext cx="6832359" cy="4950073"/>
              </a:xfrm>
              <a:prstGeom prst="rect">
                <a:avLst/>
              </a:prstGeom>
              <a:blipFill>
                <a:blip r:embed="rId17"/>
                <a:stretch>
                  <a:fillRect l="-1338" t="-985" b="-184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7" name="椭圆 46">
                <a:extLst>
                  <a:ext uri="{FF2B5EF4-FFF2-40B4-BE49-F238E27FC236}">
                    <a16:creationId xmlns:a16="http://schemas.microsoft.com/office/drawing/2014/main" id="{EA5F03BB-F9B1-43F9-BFD6-DC8982889644}"/>
                  </a:ext>
                </a:extLst>
              </p:cNvPr>
              <p:cNvSpPr/>
              <p:nvPr/>
            </p:nvSpPr>
            <p:spPr>
              <a:xfrm>
                <a:off x="7487835" y="4331495"/>
                <a:ext cx="370703" cy="377004"/>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𝑠</m:t>
                          </m:r>
                        </m:e>
                        <m:sub>
                          <m:r>
                            <a:rPr lang="en-US" altLang="zh-CN" b="0" i="1" smtClean="0">
                              <a:solidFill>
                                <a:schemeClr val="tx1"/>
                              </a:solidFill>
                              <a:latin typeface="Cambria Math" panose="02040503050406030204" pitchFamily="18" charset="0"/>
                            </a:rPr>
                            <m:t>𝑚</m:t>
                          </m:r>
                        </m:sub>
                      </m:sSub>
                    </m:oMath>
                  </m:oMathPara>
                </a14:m>
                <a:endParaRPr lang="zh-CN" altLang="en-US" dirty="0">
                  <a:solidFill>
                    <a:schemeClr val="tx1"/>
                  </a:solidFill>
                </a:endParaRPr>
              </a:p>
            </p:txBody>
          </p:sp>
        </mc:Choice>
        <mc:Fallback xmlns="">
          <p:sp>
            <p:nvSpPr>
              <p:cNvPr id="47" name="椭圆 46">
                <a:extLst>
                  <a:ext uri="{FF2B5EF4-FFF2-40B4-BE49-F238E27FC236}">
                    <a16:creationId xmlns:a16="http://schemas.microsoft.com/office/drawing/2014/main" id="{EA5F03BB-F9B1-43F9-BFD6-DC8982889644}"/>
                  </a:ext>
                </a:extLst>
              </p:cNvPr>
              <p:cNvSpPr>
                <a:spLocks noRot="1" noChangeAspect="1" noMove="1" noResize="1" noEditPoints="1" noAdjustHandles="1" noChangeArrowheads="1" noChangeShapeType="1" noTextEdit="1"/>
              </p:cNvSpPr>
              <p:nvPr/>
            </p:nvSpPr>
            <p:spPr>
              <a:xfrm>
                <a:off x="7487835" y="4331495"/>
                <a:ext cx="370703" cy="377004"/>
              </a:xfrm>
              <a:prstGeom prst="ellipse">
                <a:avLst/>
              </a:prstGeom>
              <a:blipFill>
                <a:blip r:embed="rId18"/>
                <a:stretch>
                  <a:fillRect l="-7937"/>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6933683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连接符 5"/>
          <p:cNvCxnSpPr/>
          <p:nvPr/>
        </p:nvCxnSpPr>
        <p:spPr>
          <a:xfrm>
            <a:off x="796413" y="457203"/>
            <a:ext cx="0" cy="632244"/>
          </a:xfrm>
          <a:prstGeom prst="line">
            <a:avLst/>
          </a:prstGeom>
          <a:ln w="76200">
            <a:solidFill>
              <a:srgbClr val="1C4885"/>
            </a:solidFill>
          </a:ln>
        </p:spPr>
        <p:style>
          <a:lnRef idx="1">
            <a:schemeClr val="accent1"/>
          </a:lnRef>
          <a:fillRef idx="0">
            <a:schemeClr val="accent1"/>
          </a:fillRef>
          <a:effectRef idx="0">
            <a:schemeClr val="accent1"/>
          </a:effectRef>
          <a:fontRef idx="minor">
            <a:schemeClr val="tx1"/>
          </a:fontRef>
        </p:style>
      </p:cxn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5985" y="332359"/>
            <a:ext cx="816082" cy="816080"/>
          </a:xfrm>
          <a:prstGeom prst="rect">
            <a:avLst/>
          </a:prstGeom>
        </p:spPr>
      </p:pic>
      <p:sp>
        <p:nvSpPr>
          <p:cNvPr id="27" name="文本框 26">
            <a:extLst>
              <a:ext uri="{FF2B5EF4-FFF2-40B4-BE49-F238E27FC236}">
                <a16:creationId xmlns:a16="http://schemas.microsoft.com/office/drawing/2014/main" id="{1D946CCD-2B92-4028-A398-AFBE8C8AACA4}"/>
              </a:ext>
            </a:extLst>
          </p:cNvPr>
          <p:cNvSpPr txBox="1"/>
          <p:nvPr/>
        </p:nvSpPr>
        <p:spPr>
          <a:xfrm>
            <a:off x="891541" y="478789"/>
            <a:ext cx="6069920" cy="523220"/>
          </a:xfrm>
          <a:prstGeom prst="rect">
            <a:avLst/>
          </a:prstGeom>
          <a:noFill/>
        </p:spPr>
        <p:txBody>
          <a:bodyPr wrap="square" rtlCol="0">
            <a:spAutoFit/>
          </a:bodyPr>
          <a:lstStyle/>
          <a:p>
            <a:r>
              <a:rPr lang="en-US" altLang="zh-CN" sz="28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rPr>
              <a:t>Greedy Algorithm and Submodularity</a:t>
            </a:r>
            <a:endParaRPr lang="zh-CN" altLang="en-US" sz="2800" b="1" dirty="0">
              <a:solidFill>
                <a:schemeClr val="tx1">
                  <a:lumMod val="85000"/>
                  <a:lumOff val="15000"/>
                </a:schemeClr>
              </a:solidFill>
              <a:latin typeface="Times New Roman" panose="02020603050405020304" pitchFamily="18" charset="0"/>
              <a:ea typeface="FZZhengHeiS-DB-GB" panose="02000000000000000000" pitchFamily="2"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文本框 2">
                <a:extLst>
                  <a:ext uri="{FF2B5EF4-FFF2-40B4-BE49-F238E27FC236}">
                    <a16:creationId xmlns:a16="http://schemas.microsoft.com/office/drawing/2014/main" id="{644542FF-033C-454A-A2EB-6FF65AA80036}"/>
                  </a:ext>
                </a:extLst>
              </p:cNvPr>
              <p:cNvSpPr txBox="1"/>
              <p:nvPr/>
            </p:nvSpPr>
            <p:spPr>
              <a:xfrm>
                <a:off x="2884939" y="2158954"/>
                <a:ext cx="8309087" cy="3416320"/>
              </a:xfrm>
              <a:prstGeom prst="rect">
                <a:avLst/>
              </a:prstGeom>
              <a:noFill/>
            </p:spPr>
            <p:txBody>
              <a:bodyPr wrap="square" rtlCol="0">
                <a:spAutoFit/>
              </a:bodyPr>
              <a:lstStyle/>
              <a:p>
                <a:pPr marL="342900" indent="-342900">
                  <a:buFont typeface="Arial" panose="020B0604020202020204" pitchFamily="34" charset="0"/>
                  <a:buChar char="•"/>
                </a:pPr>
                <a:r>
                  <a:rPr lang="en-US" altLang="zh-CN" sz="2400" b="1" dirty="0">
                    <a:latin typeface="Times New Roman" panose="02020603050405020304" pitchFamily="18" charset="0"/>
                    <a:cs typeface="Times New Roman" panose="02020603050405020304" pitchFamily="18" charset="0"/>
                  </a:rPr>
                  <a:t>Greedy Algorithm</a:t>
                </a:r>
              </a:p>
              <a:p>
                <a:pPr marL="800100" lvl="1" indent="-342900">
                  <a:buFont typeface="Arial" panose="020B0604020202020204" pitchFamily="34" charset="0"/>
                  <a:buChar char="•"/>
                </a:pPr>
                <a:r>
                  <a:rPr lang="en-US" altLang="zh-CN" sz="2400" dirty="0">
                    <a:latin typeface="Times New Roman" panose="02020603050405020304" pitchFamily="18" charset="0"/>
                    <a:cs typeface="Times New Roman" panose="02020603050405020304" pitchFamily="18" charset="0"/>
                  </a:rPr>
                  <a:t>Repeatedly pick the edge that maximize the number of deactivated nodes</a:t>
                </a:r>
              </a:p>
              <a:p>
                <a:endParaRPr lang="en-US" altLang="zh-CN"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zh-CN" sz="2400" b="1" dirty="0">
                    <a:latin typeface="Times New Roman" panose="02020603050405020304" pitchFamily="18" charset="0"/>
                    <a:cs typeface="Times New Roman" panose="02020603050405020304" pitchFamily="18" charset="0"/>
                  </a:rPr>
                  <a:t>Objective functions under DLT and IC are not submodular</a:t>
                </a:r>
              </a:p>
              <a:p>
                <a:pPr marL="800100" lvl="1" indent="-342900">
                  <a:buFont typeface="Arial" panose="020B0604020202020204" pitchFamily="34" charset="0"/>
                  <a:buChar char="•"/>
                </a:pPr>
                <a:r>
                  <a:rPr lang="en-US" altLang="zh-CN" sz="2400" dirty="0">
                    <a:latin typeface="Times New Roman" panose="02020603050405020304" pitchFamily="18" charset="0"/>
                    <a:cs typeface="Times New Roman" panose="02020603050405020304" pitchFamily="18" charset="0"/>
                  </a:rPr>
                  <a:t>Seeds: </a:t>
                </a:r>
                <a14:m>
                  <m:oMath xmlns:m="http://schemas.openxmlformats.org/officeDocument/2006/math">
                    <m:sSub>
                      <m:sSubPr>
                        <m:ctrlPr>
                          <a:rPr lang="en-US" altLang="zh-CN" sz="2400" b="0" i="1" smtClean="0">
                            <a:latin typeface="Cambria Math" panose="02040503050406030204" pitchFamily="18" charset="0"/>
                            <a:cs typeface="Times New Roman" panose="02020603050405020304" pitchFamily="18" charset="0"/>
                          </a:rPr>
                        </m:ctrlPr>
                      </m:sSubPr>
                      <m:e>
                        <m:r>
                          <a:rPr lang="en-US" altLang="zh-CN" sz="2400" b="0" i="1" smtClean="0">
                            <a:latin typeface="Cambria Math" panose="02040503050406030204" pitchFamily="18" charset="0"/>
                            <a:cs typeface="Times New Roman" panose="02020603050405020304" pitchFamily="18" charset="0"/>
                          </a:rPr>
                          <m:t>𝑠</m:t>
                        </m:r>
                      </m:e>
                      <m:sub>
                        <m:r>
                          <a:rPr lang="en-US" altLang="zh-CN" sz="2400" b="0" i="1" smtClean="0">
                            <a:latin typeface="Cambria Math" panose="02040503050406030204" pitchFamily="18" charset="0"/>
                            <a:cs typeface="Times New Roman" panose="02020603050405020304" pitchFamily="18" charset="0"/>
                          </a:rPr>
                          <m:t>1</m:t>
                        </m:r>
                      </m:sub>
                    </m:sSub>
                    <m:r>
                      <a:rPr lang="en-US" altLang="zh-CN" sz="2400" b="0" i="1" smtClean="0">
                        <a:latin typeface="Cambria Math" panose="02040503050406030204" pitchFamily="18" charset="0"/>
                        <a:cs typeface="Times New Roman" panose="02020603050405020304" pitchFamily="18" charset="0"/>
                      </a:rPr>
                      <m:t>, </m:t>
                    </m:r>
                    <m:sSub>
                      <m:sSubPr>
                        <m:ctrlPr>
                          <a:rPr lang="en-US" altLang="zh-CN" sz="2400" b="0" i="1" smtClean="0">
                            <a:latin typeface="Cambria Math" panose="02040503050406030204" pitchFamily="18" charset="0"/>
                            <a:cs typeface="Times New Roman" panose="02020603050405020304" pitchFamily="18" charset="0"/>
                          </a:rPr>
                        </m:ctrlPr>
                      </m:sSubPr>
                      <m:e>
                        <m:r>
                          <a:rPr lang="en-US" altLang="zh-CN" sz="2400" b="0" i="1" smtClean="0">
                            <a:latin typeface="Cambria Math" panose="02040503050406030204" pitchFamily="18" charset="0"/>
                            <a:cs typeface="Times New Roman" panose="02020603050405020304" pitchFamily="18" charset="0"/>
                          </a:rPr>
                          <m:t>𝑠</m:t>
                        </m:r>
                      </m:e>
                      <m:sub>
                        <m:r>
                          <a:rPr lang="en-US" altLang="zh-CN" sz="2400" b="0" i="1" smtClean="0">
                            <a:latin typeface="Cambria Math" panose="02040503050406030204" pitchFamily="18" charset="0"/>
                            <a:cs typeface="Times New Roman" panose="02020603050405020304" pitchFamily="18" charset="0"/>
                          </a:rPr>
                          <m:t>2</m:t>
                        </m:r>
                      </m:sub>
                    </m:sSub>
                  </m:oMath>
                </a14:m>
                <a:endParaRPr lang="en-US" altLang="zh-CN"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altLang="zh-CN" sz="2400" dirty="0">
                    <a:latin typeface="Times New Roman" panose="02020603050405020304" pitchFamily="18" charset="0"/>
                    <a:cs typeface="Times New Roman" panose="02020603050405020304" pitchFamily="18" charset="0"/>
                  </a:rPr>
                  <a:t>IC: edge probability = 1</a:t>
                </a:r>
              </a:p>
              <a:p>
                <a:pPr marL="800100" lvl="1" indent="-342900">
                  <a:buFont typeface="Arial" panose="020B0604020202020204" pitchFamily="34" charset="0"/>
                  <a:buChar char="•"/>
                </a:pPr>
                <a:r>
                  <a:rPr lang="en-US" altLang="zh-CN" sz="2400" dirty="0">
                    <a:latin typeface="Times New Roman" panose="02020603050405020304" pitchFamily="18" charset="0"/>
                    <a:cs typeface="Times New Roman" panose="02020603050405020304" pitchFamily="18" charset="0"/>
                  </a:rPr>
                  <a:t>DLT: edge weight = 0.5, threshold of </a:t>
                </a:r>
                <a14:m>
                  <m:oMath xmlns:m="http://schemas.openxmlformats.org/officeDocument/2006/math">
                    <m:r>
                      <a:rPr lang="en-US" altLang="zh-CN" sz="2400" b="0" i="1" smtClean="0">
                        <a:latin typeface="Cambria Math" panose="02040503050406030204" pitchFamily="18" charset="0"/>
                        <a:cs typeface="Times New Roman" panose="02020603050405020304" pitchFamily="18" charset="0"/>
                      </a:rPr>
                      <m:t>𝑣</m:t>
                    </m:r>
                  </m:oMath>
                </a14:m>
                <a:r>
                  <a:rPr lang="en-US" altLang="zh-CN" sz="2400" b="1" dirty="0">
                    <a:latin typeface="Times New Roman" panose="02020603050405020304" pitchFamily="18" charset="0"/>
                    <a:cs typeface="Times New Roman" panose="02020603050405020304" pitchFamily="18" charset="0"/>
                  </a:rPr>
                  <a:t> </a:t>
                </a:r>
                <a:r>
                  <a:rPr lang="en-US" altLang="zh-CN" sz="2400" dirty="0">
                    <a:latin typeface="Times New Roman" panose="02020603050405020304" pitchFamily="18" charset="0"/>
                    <a:cs typeface="Times New Roman" panose="02020603050405020304" pitchFamily="18" charset="0"/>
                  </a:rPr>
                  <a:t>is 0.1</a:t>
                </a:r>
              </a:p>
              <a:p>
                <a:pPr marL="800100" lvl="1" indent="-342900">
                  <a:buFont typeface="Arial" panose="020B0604020202020204" pitchFamily="34" charset="0"/>
                  <a:buChar char="•"/>
                </a:pPr>
                <a:r>
                  <a:rPr lang="en-US" altLang="zh-CN" sz="2400" dirty="0">
                    <a:latin typeface="Times New Roman" panose="02020603050405020304" pitchFamily="18" charset="0"/>
                    <a:cs typeface="Times New Roman" panose="02020603050405020304" pitchFamily="18" charset="0"/>
                  </a:rPr>
                  <a:t>Only when </a:t>
                </a:r>
                <a:r>
                  <a:rPr lang="en-US" altLang="zh-CN" sz="2400" dirty="0">
                    <a:solidFill>
                      <a:srgbClr val="FF0000"/>
                    </a:solidFill>
                    <a:latin typeface="Times New Roman" panose="02020603050405020304" pitchFamily="18" charset="0"/>
                    <a:cs typeface="Times New Roman" panose="02020603050405020304" pitchFamily="18" charset="0"/>
                  </a:rPr>
                  <a:t>both</a:t>
                </a:r>
                <a:r>
                  <a:rPr lang="en-US" altLang="zh-CN" sz="2400" dirty="0">
                    <a:latin typeface="Times New Roman" panose="02020603050405020304" pitchFamily="18" charset="0"/>
                    <a:cs typeface="Times New Roman" panose="02020603050405020304" pitchFamily="18" charset="0"/>
                  </a:rPr>
                  <a:t> edges are removed, </a:t>
                </a:r>
                <a14:m>
                  <m:oMath xmlns:m="http://schemas.openxmlformats.org/officeDocument/2006/math">
                    <m:r>
                      <a:rPr lang="en-US" altLang="zh-CN" sz="2400" b="0" i="1" smtClean="0">
                        <a:latin typeface="Cambria Math" panose="02040503050406030204" pitchFamily="18" charset="0"/>
                        <a:cs typeface="Times New Roman" panose="02020603050405020304" pitchFamily="18" charset="0"/>
                      </a:rPr>
                      <m:t>𝑣</m:t>
                    </m:r>
                  </m:oMath>
                </a14:m>
                <a:r>
                  <a:rPr lang="en-US" altLang="zh-CN" sz="2400" b="1" dirty="0">
                    <a:latin typeface="Times New Roman" panose="02020603050405020304" pitchFamily="18" charset="0"/>
                    <a:cs typeface="Times New Roman" panose="02020603050405020304" pitchFamily="18" charset="0"/>
                  </a:rPr>
                  <a:t> </a:t>
                </a:r>
                <a:r>
                  <a:rPr lang="en-US" altLang="zh-CN" sz="2400" dirty="0">
                    <a:latin typeface="Times New Roman" panose="02020603050405020304" pitchFamily="18" charset="0"/>
                    <a:cs typeface="Times New Roman" panose="02020603050405020304" pitchFamily="18" charset="0"/>
                  </a:rPr>
                  <a:t>is deactivated</a:t>
                </a:r>
                <a:r>
                  <a:rPr lang="en-US" altLang="zh-CN" sz="2400" b="1" dirty="0">
                    <a:latin typeface="Times New Roman" panose="02020603050405020304" pitchFamily="18" charset="0"/>
                    <a:cs typeface="Times New Roman" panose="02020603050405020304" pitchFamily="18" charset="0"/>
                  </a:rPr>
                  <a:t> </a:t>
                </a:r>
              </a:p>
            </p:txBody>
          </p:sp>
        </mc:Choice>
        <mc:Fallback xmlns="">
          <p:sp>
            <p:nvSpPr>
              <p:cNvPr id="3" name="文本框 2">
                <a:extLst>
                  <a:ext uri="{FF2B5EF4-FFF2-40B4-BE49-F238E27FC236}">
                    <a16:creationId xmlns:a16="http://schemas.microsoft.com/office/drawing/2014/main" id="{644542FF-033C-454A-A2EB-6FF65AA80036}"/>
                  </a:ext>
                </a:extLst>
              </p:cNvPr>
              <p:cNvSpPr txBox="1">
                <a:spLocks noRot="1" noChangeAspect="1" noMove="1" noResize="1" noEditPoints="1" noAdjustHandles="1" noChangeArrowheads="1" noChangeShapeType="1" noTextEdit="1"/>
              </p:cNvSpPr>
              <p:nvPr/>
            </p:nvSpPr>
            <p:spPr>
              <a:xfrm>
                <a:off x="2884939" y="2158954"/>
                <a:ext cx="8309087" cy="3416320"/>
              </a:xfrm>
              <a:prstGeom prst="rect">
                <a:avLst/>
              </a:prstGeom>
              <a:blipFill>
                <a:blip r:embed="rId4"/>
                <a:stretch>
                  <a:fillRect l="-954" t="-1426" b="-303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6" name="椭圆 45">
                <a:extLst>
                  <a:ext uri="{FF2B5EF4-FFF2-40B4-BE49-F238E27FC236}">
                    <a16:creationId xmlns:a16="http://schemas.microsoft.com/office/drawing/2014/main" id="{58BA8916-ADB3-4B8B-8E2D-881401C478A6}"/>
                  </a:ext>
                </a:extLst>
              </p:cNvPr>
              <p:cNvSpPr/>
              <p:nvPr/>
            </p:nvSpPr>
            <p:spPr>
              <a:xfrm>
                <a:off x="1325262" y="2049121"/>
                <a:ext cx="516835" cy="506896"/>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𝑠</m:t>
                          </m:r>
                        </m:e>
                        <m:sub>
                          <m:r>
                            <a:rPr lang="en-US" altLang="zh-CN" b="0" i="1" smtClean="0">
                              <a:solidFill>
                                <a:schemeClr val="tx1"/>
                              </a:solidFill>
                              <a:latin typeface="Cambria Math" panose="02040503050406030204" pitchFamily="18" charset="0"/>
                            </a:rPr>
                            <m:t>1</m:t>
                          </m:r>
                        </m:sub>
                      </m:sSub>
                    </m:oMath>
                  </m:oMathPara>
                </a14:m>
                <a:endParaRPr lang="zh-CN" altLang="en-US" dirty="0">
                  <a:solidFill>
                    <a:schemeClr val="tx1"/>
                  </a:solidFill>
                </a:endParaRPr>
              </a:p>
            </p:txBody>
          </p:sp>
        </mc:Choice>
        <mc:Fallback xmlns="">
          <p:sp>
            <p:nvSpPr>
              <p:cNvPr id="46" name="椭圆 45">
                <a:extLst>
                  <a:ext uri="{FF2B5EF4-FFF2-40B4-BE49-F238E27FC236}">
                    <a16:creationId xmlns:a16="http://schemas.microsoft.com/office/drawing/2014/main" id="{58BA8916-ADB3-4B8B-8E2D-881401C478A6}"/>
                  </a:ext>
                </a:extLst>
              </p:cNvPr>
              <p:cNvSpPr>
                <a:spLocks noRot="1" noChangeAspect="1" noMove="1" noResize="1" noEditPoints="1" noAdjustHandles="1" noChangeArrowheads="1" noChangeShapeType="1" noTextEdit="1"/>
              </p:cNvSpPr>
              <p:nvPr/>
            </p:nvSpPr>
            <p:spPr>
              <a:xfrm>
                <a:off x="1325262" y="2049121"/>
                <a:ext cx="516835" cy="506896"/>
              </a:xfrm>
              <a:prstGeom prst="ellipse">
                <a:avLst/>
              </a:prstGeom>
              <a:blipFill>
                <a:blip r:embed="rId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8" name="椭圆 47">
                <a:extLst>
                  <a:ext uri="{FF2B5EF4-FFF2-40B4-BE49-F238E27FC236}">
                    <a16:creationId xmlns:a16="http://schemas.microsoft.com/office/drawing/2014/main" id="{8016EC7C-9054-48F0-9CF6-116360F6D602}"/>
                  </a:ext>
                </a:extLst>
              </p:cNvPr>
              <p:cNvSpPr/>
              <p:nvPr/>
            </p:nvSpPr>
            <p:spPr>
              <a:xfrm>
                <a:off x="1325261" y="4808879"/>
                <a:ext cx="516835" cy="506896"/>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𝑠</m:t>
                          </m:r>
                        </m:e>
                        <m:sub>
                          <m:r>
                            <a:rPr lang="en-US" altLang="zh-CN" b="0" i="1" smtClean="0">
                              <a:solidFill>
                                <a:schemeClr val="tx1"/>
                              </a:solidFill>
                              <a:latin typeface="Cambria Math" panose="02040503050406030204" pitchFamily="18" charset="0"/>
                            </a:rPr>
                            <m:t>2</m:t>
                          </m:r>
                        </m:sub>
                      </m:sSub>
                    </m:oMath>
                  </m:oMathPara>
                </a14:m>
                <a:endParaRPr lang="zh-CN" altLang="en-US" dirty="0">
                  <a:solidFill>
                    <a:schemeClr val="tx1"/>
                  </a:solidFill>
                </a:endParaRPr>
              </a:p>
            </p:txBody>
          </p:sp>
        </mc:Choice>
        <mc:Fallback xmlns="">
          <p:sp>
            <p:nvSpPr>
              <p:cNvPr id="48" name="椭圆 47">
                <a:extLst>
                  <a:ext uri="{FF2B5EF4-FFF2-40B4-BE49-F238E27FC236}">
                    <a16:creationId xmlns:a16="http://schemas.microsoft.com/office/drawing/2014/main" id="{8016EC7C-9054-48F0-9CF6-116360F6D602}"/>
                  </a:ext>
                </a:extLst>
              </p:cNvPr>
              <p:cNvSpPr>
                <a:spLocks noRot="1" noChangeAspect="1" noMove="1" noResize="1" noEditPoints="1" noAdjustHandles="1" noChangeArrowheads="1" noChangeShapeType="1" noTextEdit="1"/>
              </p:cNvSpPr>
              <p:nvPr/>
            </p:nvSpPr>
            <p:spPr>
              <a:xfrm>
                <a:off x="1325261" y="4808879"/>
                <a:ext cx="516835" cy="506896"/>
              </a:xfrm>
              <a:prstGeom prst="ellipse">
                <a:avLst/>
              </a:prstGeom>
              <a:blipFill>
                <a:blip r:embed="rId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9" name="椭圆 48">
                <a:extLst>
                  <a:ext uri="{FF2B5EF4-FFF2-40B4-BE49-F238E27FC236}">
                    <a16:creationId xmlns:a16="http://schemas.microsoft.com/office/drawing/2014/main" id="{928C80AA-3D20-4F70-9CC2-3CE272992178}"/>
                  </a:ext>
                </a:extLst>
              </p:cNvPr>
              <p:cNvSpPr/>
              <p:nvPr/>
            </p:nvSpPr>
            <p:spPr>
              <a:xfrm>
                <a:off x="1325263" y="3429000"/>
                <a:ext cx="516835" cy="506896"/>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CN" b="0" i="1" smtClean="0">
                          <a:solidFill>
                            <a:schemeClr val="tx1"/>
                          </a:solidFill>
                          <a:latin typeface="Cambria Math" panose="02040503050406030204" pitchFamily="18" charset="0"/>
                        </a:rPr>
                        <m:t>𝑣</m:t>
                      </m:r>
                    </m:oMath>
                  </m:oMathPara>
                </a14:m>
                <a:endParaRPr lang="zh-CN" altLang="en-US" dirty="0">
                  <a:solidFill>
                    <a:schemeClr val="tx1"/>
                  </a:solidFill>
                </a:endParaRPr>
              </a:p>
            </p:txBody>
          </p:sp>
        </mc:Choice>
        <mc:Fallback xmlns="">
          <p:sp>
            <p:nvSpPr>
              <p:cNvPr id="49" name="椭圆 48">
                <a:extLst>
                  <a:ext uri="{FF2B5EF4-FFF2-40B4-BE49-F238E27FC236}">
                    <a16:creationId xmlns:a16="http://schemas.microsoft.com/office/drawing/2014/main" id="{928C80AA-3D20-4F70-9CC2-3CE272992178}"/>
                  </a:ext>
                </a:extLst>
              </p:cNvPr>
              <p:cNvSpPr>
                <a:spLocks noRot="1" noChangeAspect="1" noMove="1" noResize="1" noEditPoints="1" noAdjustHandles="1" noChangeArrowheads="1" noChangeShapeType="1" noTextEdit="1"/>
              </p:cNvSpPr>
              <p:nvPr/>
            </p:nvSpPr>
            <p:spPr>
              <a:xfrm>
                <a:off x="1325263" y="3429000"/>
                <a:ext cx="516835" cy="506896"/>
              </a:xfrm>
              <a:prstGeom prst="ellipse">
                <a:avLst/>
              </a:prstGeom>
              <a:blipFill>
                <a:blip r:embed="rId7"/>
                <a:stretch>
                  <a:fillRect/>
                </a:stretch>
              </a:blipFill>
            </p:spPr>
            <p:txBody>
              <a:bodyPr/>
              <a:lstStyle/>
              <a:p>
                <a:r>
                  <a:rPr lang="zh-CN" altLang="en-US">
                    <a:noFill/>
                  </a:rPr>
                  <a:t> </a:t>
                </a:r>
              </a:p>
            </p:txBody>
          </p:sp>
        </mc:Fallback>
      </mc:AlternateContent>
      <p:cxnSp>
        <p:nvCxnSpPr>
          <p:cNvPr id="50" name="直接箭头连接符 49">
            <a:extLst>
              <a:ext uri="{FF2B5EF4-FFF2-40B4-BE49-F238E27FC236}">
                <a16:creationId xmlns:a16="http://schemas.microsoft.com/office/drawing/2014/main" id="{CB40960E-761C-4BBE-B4EA-BD642D9D68D4}"/>
              </a:ext>
            </a:extLst>
          </p:cNvPr>
          <p:cNvCxnSpPr>
            <a:cxnSpLocks/>
            <a:stCxn id="46" idx="4"/>
            <a:endCxn id="49" idx="0"/>
          </p:cNvCxnSpPr>
          <p:nvPr/>
        </p:nvCxnSpPr>
        <p:spPr>
          <a:xfrm>
            <a:off x="1583680" y="2556017"/>
            <a:ext cx="1" cy="8729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直接箭头连接符 50">
            <a:extLst>
              <a:ext uri="{FF2B5EF4-FFF2-40B4-BE49-F238E27FC236}">
                <a16:creationId xmlns:a16="http://schemas.microsoft.com/office/drawing/2014/main" id="{3C8A440A-3A99-4C91-A6A5-ACC6BD258E12}"/>
              </a:ext>
            </a:extLst>
          </p:cNvPr>
          <p:cNvCxnSpPr>
            <a:cxnSpLocks/>
            <a:stCxn id="48" idx="0"/>
            <a:endCxn id="49" idx="4"/>
          </p:cNvCxnSpPr>
          <p:nvPr/>
        </p:nvCxnSpPr>
        <p:spPr>
          <a:xfrm flipV="1">
            <a:off x="1583679" y="3935896"/>
            <a:ext cx="2" cy="8729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133900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蓝色简洁毕业答辩PPT模板"/>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858</TotalTime>
  <Words>2731</Words>
  <Application>Microsoft Office PowerPoint</Application>
  <PresentationFormat>宽屏</PresentationFormat>
  <Paragraphs>333</Paragraphs>
  <Slides>19</Slides>
  <Notes>19</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19</vt:i4>
      </vt:variant>
    </vt:vector>
  </HeadingPairs>
  <TitlesOfParts>
    <vt:vector size="28" baseType="lpstr">
      <vt:lpstr>FuturaBookC</vt:lpstr>
      <vt:lpstr>等线</vt:lpstr>
      <vt:lpstr>等线 Light</vt:lpstr>
      <vt:lpstr>微软雅黑</vt:lpstr>
      <vt:lpstr>Arial</vt:lpstr>
      <vt:lpstr>Cambria Math</vt:lpstr>
      <vt:lpstr>Euclid Math One</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kan</dc:creator>
  <dc:description>http://www.ypppt.com/</dc:description>
  <cp:lastModifiedBy>lenovo</cp:lastModifiedBy>
  <cp:revision>313</cp:revision>
  <dcterms:created xsi:type="dcterms:W3CDTF">2018-02-27T12:12:58Z</dcterms:created>
  <dcterms:modified xsi:type="dcterms:W3CDTF">2020-05-25T09:33:06Z</dcterms:modified>
</cp:coreProperties>
</file>