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1"/>
  </p:sldMasterIdLst>
  <p:notesMasterIdLst>
    <p:notesMasterId r:id="rId27"/>
  </p:notesMasterIdLst>
  <p:handoutMasterIdLst>
    <p:handoutMasterId r:id="rId28"/>
  </p:handoutMasterIdLst>
  <p:sldIdLst>
    <p:sldId id="256" r:id="rId2"/>
    <p:sldId id="259" r:id="rId3"/>
    <p:sldId id="260" r:id="rId4"/>
    <p:sldId id="261" r:id="rId5"/>
    <p:sldId id="284" r:id="rId6"/>
    <p:sldId id="283" r:id="rId7"/>
    <p:sldId id="291" r:id="rId8"/>
    <p:sldId id="264" r:id="rId9"/>
    <p:sldId id="292" r:id="rId10"/>
    <p:sldId id="293" r:id="rId11"/>
    <p:sldId id="294" r:id="rId12"/>
    <p:sldId id="295" r:id="rId13"/>
    <p:sldId id="286" r:id="rId14"/>
    <p:sldId id="270" r:id="rId15"/>
    <p:sldId id="296" r:id="rId16"/>
    <p:sldId id="297" r:id="rId17"/>
    <p:sldId id="298" r:id="rId18"/>
    <p:sldId id="276" r:id="rId19"/>
    <p:sldId id="299" r:id="rId20"/>
    <p:sldId id="301" r:id="rId21"/>
    <p:sldId id="304" r:id="rId22"/>
    <p:sldId id="280" r:id="rId23"/>
    <p:sldId id="302" r:id="rId24"/>
    <p:sldId id="303" r:id="rId25"/>
    <p:sldId id="282" r:id="rId2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B1D8"/>
    <a:srgbClr val="3F6E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4" autoAdjust="0"/>
    <p:restoredTop sz="94660"/>
  </p:normalViewPr>
  <p:slideViewPr>
    <p:cSldViewPr snapToGrid="0">
      <p:cViewPr varScale="1">
        <p:scale>
          <a:sx n="112" d="100"/>
          <a:sy n="112" d="100"/>
        </p:scale>
        <p:origin x="184" y="248"/>
      </p:cViewPr>
      <p:guideLst/>
    </p:cSldViewPr>
  </p:slideViewPr>
  <p:notesTextViewPr>
    <p:cViewPr>
      <p:scale>
        <a:sx n="1" d="1"/>
        <a:sy n="1" d="1"/>
      </p:scale>
      <p:origin x="0" y="0"/>
    </p:cViewPr>
  </p:notesTextViewPr>
  <p:notesViewPr>
    <p:cSldViewPr snapToGrid="0">
      <p:cViewPr varScale="1">
        <p:scale>
          <a:sx n="60" d="100"/>
          <a:sy n="60" d="100"/>
        </p:scale>
        <p:origin x="1496"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2C1FBA-CF23-45CA-A289-03E32D160964}" type="datetimeFigureOut">
              <a:rPr lang="zh-CN" altLang="en-US" smtClean="0"/>
              <a:t>2020/5/25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F2B0C5-C56D-47E9-BCFE-D990A940F17B}" type="slidenum">
              <a:rPr lang="zh-CN" altLang="en-US" smtClean="0"/>
              <a:t>‹#›</a:t>
            </a:fld>
            <a:endParaRPr lang="zh-CN" altLang="en-US"/>
          </a:p>
        </p:txBody>
      </p:sp>
    </p:spTree>
    <p:extLst>
      <p:ext uri="{BB962C8B-B14F-4D97-AF65-F5344CB8AC3E}">
        <p14:creationId xmlns:p14="http://schemas.microsoft.com/office/powerpoint/2010/main" val="2713700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966BD8-0FC1-456F-BDC6-7D0CA8E36566}" type="datetimeFigureOut">
              <a:rPr lang="zh-CN" altLang="en-US" smtClean="0"/>
              <a:t>2020/5/25</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CFC841-E2E1-4802-8701-94EA307E94B0}" type="slidenum">
              <a:rPr lang="zh-CN" altLang="en-US" smtClean="0"/>
              <a:t>‹#›</a:t>
            </a:fld>
            <a:endParaRPr lang="zh-CN" altLang="en-US"/>
          </a:p>
        </p:txBody>
      </p:sp>
    </p:spTree>
    <p:extLst>
      <p:ext uri="{BB962C8B-B14F-4D97-AF65-F5344CB8AC3E}">
        <p14:creationId xmlns:p14="http://schemas.microsoft.com/office/powerpoint/2010/main" val="2014598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bg>
      <p:bgPr>
        <a:solidFill>
          <a:schemeClr val="accent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07760" y="5815086"/>
            <a:ext cx="2458720" cy="650876"/>
          </a:xfrm>
          <a:prstGeom prst="rect">
            <a:avLst/>
          </a:prstGeom>
        </p:spPr>
      </p:pic>
      <p:sp>
        <p:nvSpPr>
          <p:cNvPr id="2" name="标题 1"/>
          <p:cNvSpPr>
            <a:spLocks noGrp="1"/>
          </p:cNvSpPr>
          <p:nvPr>
            <p:ph type="title"/>
          </p:nvPr>
        </p:nvSpPr>
        <p:spPr>
          <a:xfrm>
            <a:off x="628650" y="4149566"/>
            <a:ext cx="7886700" cy="899510"/>
          </a:xfrm>
          <a:prstGeom prst="rect">
            <a:avLst/>
          </a:prstGeom>
        </p:spPr>
        <p:txBody>
          <a:bodyPr anchor="ctr">
            <a:noAutofit/>
          </a:bodyPr>
          <a:lstStyle>
            <a:lvl1pPr algn="ctr">
              <a:defRPr sz="4800" b="1">
                <a:solidFill>
                  <a:schemeClr val="bg1"/>
                </a:solidFill>
                <a:latin typeface="+mj-ea"/>
                <a:ea typeface="+mj-ea"/>
              </a:defRPr>
            </a:lvl1pPr>
          </a:lstStyle>
          <a:p>
            <a:r>
              <a:rPr lang="zh-CN" altLang="en-US"/>
              <a:t>单击此处编辑母版标题样式</a:t>
            </a:r>
            <a:endParaRPr lang="zh-CN" altLang="en-US" dirty="0"/>
          </a:p>
        </p:txBody>
      </p:sp>
      <p:sp>
        <p:nvSpPr>
          <p:cNvPr id="6" name="副标题 2"/>
          <p:cNvSpPr>
            <a:spLocks noGrp="1"/>
          </p:cNvSpPr>
          <p:nvPr>
            <p:ph type="subTitle" idx="1"/>
          </p:nvPr>
        </p:nvSpPr>
        <p:spPr>
          <a:xfrm>
            <a:off x="628650" y="5114029"/>
            <a:ext cx="7886700" cy="604299"/>
          </a:xfrm>
        </p:spPr>
        <p:txBody>
          <a:bodyPr anchor="ctr">
            <a:noAutofit/>
          </a:bodyPr>
          <a:lstStyle>
            <a:lvl1pPr algn="ctr">
              <a:defRPr lang="zh-CN" altLang="en-US" sz="2400" b="0">
                <a:solidFill>
                  <a:schemeClr val="bg1"/>
                </a:solidFill>
                <a:latin typeface="+mn-ea"/>
                <a:cs typeface="+mj-cs"/>
              </a:defRPr>
            </a:lvl1pPr>
          </a:lstStyle>
          <a:p>
            <a:pPr lvl="0" algn="ctr">
              <a:lnSpc>
                <a:spcPct val="90000"/>
              </a:lnSpc>
              <a:spcBef>
                <a:spcPct val="0"/>
              </a:spcBef>
              <a:buNone/>
            </a:pPr>
            <a:r>
              <a:rPr lang="zh-CN" altLang="en-US"/>
              <a:t>单击以编辑母版副标题样式</a:t>
            </a:r>
          </a:p>
        </p:txBody>
      </p:sp>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l="78" t="172" r="40" b="-12"/>
          <a:stretch/>
        </p:blipFill>
        <p:spPr>
          <a:xfrm>
            <a:off x="0" y="0"/>
            <a:ext cx="9144000" cy="3899805"/>
          </a:xfrm>
          <a:prstGeom prst="rect">
            <a:avLst/>
          </a:prstGeom>
          <a:ln>
            <a:noFill/>
          </a:ln>
        </p:spPr>
      </p:pic>
      <p:cxnSp>
        <p:nvCxnSpPr>
          <p:cNvPr id="9" name="直接连接符 8"/>
          <p:cNvCxnSpPr/>
          <p:nvPr/>
        </p:nvCxnSpPr>
        <p:spPr>
          <a:xfrm>
            <a:off x="0" y="3899805"/>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0489643"/>
      </p:ext>
    </p:extLst>
  </p:cSld>
  <p:clrMapOvr>
    <a:masterClrMapping/>
  </p:clrMapOvr>
  <p:extLst>
    <p:ext uri="{DCECCB84-F9BA-43D5-87BE-67443E8EF086}">
      <p15:sldGuideLst xmlns:p15="http://schemas.microsoft.com/office/powerpoint/2012/main">
        <p15:guide id="2" pos="2880">
          <p15:clr>
            <a:srgbClr val="FBAE40"/>
          </p15:clr>
        </p15:guide>
        <p15:guide id="3" orient="horz" pos="2160">
          <p15:clr>
            <a:srgbClr val="FBAE40"/>
          </p15:clr>
        </p15:guide>
        <p15:guide id="4"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空白-有页码">
    <p:spTree>
      <p:nvGrpSpPr>
        <p:cNvPr id="1" name=""/>
        <p:cNvGrpSpPr/>
        <p:nvPr/>
      </p:nvGrpSpPr>
      <p:grpSpPr>
        <a:xfrm>
          <a:off x="0" y="0"/>
          <a:ext cx="0" cy="0"/>
          <a:chOff x="0" y="0"/>
          <a:chExt cx="0" cy="0"/>
        </a:xfrm>
      </p:grpSpPr>
      <p:pic>
        <p:nvPicPr>
          <p:cNvPr id="14" name="图片 13"/>
          <p:cNvPicPr>
            <a:picLocks noChangeAspect="1"/>
          </p:cNvPicPr>
          <p:nvPr/>
        </p:nvPicPr>
        <p:blipFill>
          <a:blip r:embed="rId2"/>
          <a:stretch>
            <a:fillRect/>
          </a:stretch>
        </p:blipFill>
        <p:spPr>
          <a:xfrm>
            <a:off x="0" y="0"/>
            <a:ext cx="9144793" cy="664522"/>
          </a:xfrm>
          <a:prstGeom prst="rect">
            <a:avLst/>
          </a:prstGeom>
        </p:spPr>
      </p:pic>
      <p:sp>
        <p:nvSpPr>
          <p:cNvPr id="15" name="矩形 14"/>
          <p:cNvSpPr/>
          <p:nvPr/>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68582"/>
            <a:ext cx="1517655" cy="401413"/>
          </a:xfrm>
          <a:prstGeom prst="rect">
            <a:avLst/>
          </a:prstGeom>
        </p:spPr>
      </p:pic>
      <p:sp>
        <p:nvSpPr>
          <p:cNvPr id="17" name="矩形 16"/>
          <p:cNvSpPr/>
          <p:nvPr/>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8250026" y="311755"/>
            <a:ext cx="578813" cy="276999"/>
          </a:xfrm>
          <a:prstGeom prst="rect">
            <a:avLst/>
          </a:prstGeom>
          <a:noFill/>
        </p:spPr>
        <p:txBody>
          <a:bodyPr wrap="none" rtlCol="0">
            <a:spAutoFit/>
          </a:bodyPr>
          <a:lstStyle/>
          <a:p>
            <a:r>
              <a:rPr lang="en-US" altLang="zh-CN" sz="1200" spc="-60" baseline="0" dirty="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
        <p:nvSpPr>
          <p:cNvPr id="7" name="灯片编号占位符 5"/>
          <p:cNvSpPr>
            <a:spLocks noGrp="1"/>
          </p:cNvSpPr>
          <p:nvPr>
            <p:ph type="sldNum" sz="quarter" idx="12"/>
          </p:nvPr>
        </p:nvSpPr>
        <p:spPr>
          <a:xfrm>
            <a:off x="8697600" y="313200"/>
            <a:ext cx="365165" cy="276999"/>
          </a:xfrm>
          <a:prstGeom prst="rect">
            <a:avLst/>
          </a:prstGeom>
          <a:noFill/>
        </p:spPr>
        <p:txBody>
          <a:bodyPr wrap="none" rtlCol="0">
            <a:spAutoFit/>
          </a:bodyPr>
          <a:lstStyle>
            <a:lvl1pPr>
              <a:defRPr lang="zh-CN" altLang="en-US" sz="1200" spc="-60" baseline="0" smtClean="0">
                <a:solidFill>
                  <a:schemeClr val="bg1"/>
                </a:solidFill>
                <a:latin typeface="微软雅黑" panose="020B0503020204020204" pitchFamily="34" charset="-122"/>
                <a:ea typeface="微软雅黑" panose="020B0503020204020204" pitchFamily="34" charset="-122"/>
              </a:defRPr>
            </a:lvl1pPr>
          </a:lstStyle>
          <a:p>
            <a:fld id="{E1703B59-C883-4B8B-974E-AFB30A6C43A7}" type="slidenum">
              <a:rPr lang="en-US" altLang="zh-CN" smtClean="0"/>
              <a:pPr/>
              <a:t>‹#›</a:t>
            </a:fld>
            <a:endParaRPr lang="en-US" altLang="zh-CN"/>
          </a:p>
        </p:txBody>
      </p:sp>
      <p:pic>
        <p:nvPicPr>
          <p:cNvPr id="8" name="图片 7"/>
          <p:cNvPicPr>
            <a:picLocks noChangeAspect="1"/>
          </p:cNvPicPr>
          <p:nvPr userDrawn="1"/>
        </p:nvPicPr>
        <p:blipFill>
          <a:blip r:embed="rId2"/>
          <a:stretch>
            <a:fillRect/>
          </a:stretch>
        </p:blipFill>
        <p:spPr>
          <a:xfrm>
            <a:off x="0" y="0"/>
            <a:ext cx="9144793" cy="664522"/>
          </a:xfrm>
          <a:prstGeom prst="rect">
            <a:avLst/>
          </a:prstGeom>
        </p:spPr>
      </p:pic>
      <p:sp>
        <p:nvSpPr>
          <p:cNvPr id="9" name="矩形 8"/>
          <p:cNvSpPr/>
          <p:nvPr userDrawn="1"/>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68582"/>
            <a:ext cx="1517655" cy="401413"/>
          </a:xfrm>
          <a:prstGeom prst="rect">
            <a:avLst/>
          </a:prstGeom>
        </p:spPr>
      </p:pic>
      <p:sp>
        <p:nvSpPr>
          <p:cNvPr id="11" name="矩形 10"/>
          <p:cNvSpPr/>
          <p:nvPr userDrawn="1"/>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42350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两栏">
    <p:spTree>
      <p:nvGrpSpPr>
        <p:cNvPr id="1" name=""/>
        <p:cNvGrpSpPr/>
        <p:nvPr/>
      </p:nvGrpSpPr>
      <p:grpSpPr>
        <a:xfrm>
          <a:off x="0" y="0"/>
          <a:ext cx="0" cy="0"/>
          <a:chOff x="0" y="0"/>
          <a:chExt cx="0" cy="0"/>
        </a:xfrm>
      </p:grpSpPr>
      <p:sp>
        <p:nvSpPr>
          <p:cNvPr id="12" name="内容占位符 11"/>
          <p:cNvSpPr>
            <a:spLocks noGrp="1"/>
          </p:cNvSpPr>
          <p:nvPr>
            <p:ph sz="quarter" idx="10"/>
          </p:nvPr>
        </p:nvSpPr>
        <p:spPr>
          <a:xfrm>
            <a:off x="262394" y="1717675"/>
            <a:ext cx="403200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16" name="内容占位符 15"/>
          <p:cNvSpPr>
            <a:spLocks noGrp="1"/>
          </p:cNvSpPr>
          <p:nvPr>
            <p:ph sz="quarter" idx="11"/>
          </p:nvPr>
        </p:nvSpPr>
        <p:spPr>
          <a:xfrm>
            <a:off x="4786313" y="1717675"/>
            <a:ext cx="403225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2" name="标题 1"/>
          <p:cNvSpPr>
            <a:spLocks noGrp="1"/>
          </p:cNvSpPr>
          <p:nvPr>
            <p:ph type="title"/>
          </p:nvPr>
        </p:nvSpPr>
        <p:spPr>
          <a:xfrm>
            <a:off x="262393" y="975600"/>
            <a:ext cx="8556169" cy="576000"/>
          </a:xfrm>
          <a:prstGeom prst="rect">
            <a:avLst/>
          </a:prstGeom>
        </p:spPr>
        <p:txBody>
          <a:bodyPr/>
          <a:lstStyle>
            <a:lvl1pPr>
              <a:defRPr lang="zh-CN" altLang="en-US" sz="3200" b="1">
                <a:solidFill>
                  <a:schemeClr val="accent1"/>
                </a:solidFill>
              </a:defRPr>
            </a:lvl1pPr>
          </a:lstStyle>
          <a:p>
            <a:pPr lvl="0"/>
            <a:r>
              <a:rPr lang="zh-CN" altLang="en-US"/>
              <a:t>单击此处编辑母版标题样式</a:t>
            </a:r>
          </a:p>
        </p:txBody>
      </p:sp>
    </p:spTree>
    <p:extLst>
      <p:ext uri="{BB962C8B-B14F-4D97-AF65-F5344CB8AC3E}">
        <p14:creationId xmlns:p14="http://schemas.microsoft.com/office/powerpoint/2010/main" val="1942321589"/>
      </p:ext>
    </p:extLst>
  </p:cSld>
  <p:clrMapOvr>
    <a:masterClrMapping/>
  </p:clrMapOvr>
  <p:extLst>
    <p:ext uri="{DCECCB84-F9BA-43D5-87BE-67443E8EF086}">
      <p15:sldGuideLst xmlns:p15="http://schemas.microsoft.com/office/powerpoint/2012/main">
        <p15:guide id="1" pos="2880">
          <p15:clr>
            <a:srgbClr val="FBAE40"/>
          </p15:clr>
        </p15:guide>
        <p15:guide id="3" pos="1620">
          <p15:clr>
            <a:srgbClr val="FBAE40"/>
          </p15:clr>
        </p15:guide>
        <p15:guide id="4" pos="216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两栏-有页码">
    <p:spTree>
      <p:nvGrpSpPr>
        <p:cNvPr id="1" name=""/>
        <p:cNvGrpSpPr/>
        <p:nvPr/>
      </p:nvGrpSpPr>
      <p:grpSpPr>
        <a:xfrm>
          <a:off x="0" y="0"/>
          <a:ext cx="0" cy="0"/>
          <a:chOff x="0" y="0"/>
          <a:chExt cx="0" cy="0"/>
        </a:xfrm>
      </p:grpSpPr>
      <p:pic>
        <p:nvPicPr>
          <p:cNvPr id="20" name="图片 19"/>
          <p:cNvPicPr>
            <a:picLocks noChangeAspect="1"/>
          </p:cNvPicPr>
          <p:nvPr/>
        </p:nvPicPr>
        <p:blipFill>
          <a:blip r:embed="rId2"/>
          <a:stretch>
            <a:fillRect/>
          </a:stretch>
        </p:blipFill>
        <p:spPr>
          <a:xfrm>
            <a:off x="0" y="1231682"/>
            <a:ext cx="9144000" cy="332713"/>
          </a:xfrm>
          <a:prstGeom prst="rect">
            <a:avLst/>
          </a:prstGeom>
        </p:spPr>
      </p:pic>
      <p:sp>
        <p:nvSpPr>
          <p:cNvPr id="6" name="文本框 5"/>
          <p:cNvSpPr txBox="1"/>
          <p:nvPr/>
        </p:nvSpPr>
        <p:spPr>
          <a:xfrm>
            <a:off x="8250026" y="313200"/>
            <a:ext cx="578813" cy="276999"/>
          </a:xfrm>
          <a:prstGeom prst="rect">
            <a:avLst/>
          </a:prstGeom>
          <a:noFill/>
        </p:spPr>
        <p:txBody>
          <a:bodyPr wrap="none" rtlCol="0">
            <a:spAutoFit/>
          </a:bodyPr>
          <a:lstStyle/>
          <a:p>
            <a:r>
              <a:rPr lang="en-US" altLang="zh-CN" sz="1200" spc="-60" baseline="0" dirty="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
        <p:nvSpPr>
          <p:cNvPr id="12" name="内容占位符 11"/>
          <p:cNvSpPr>
            <a:spLocks noGrp="1"/>
          </p:cNvSpPr>
          <p:nvPr>
            <p:ph sz="quarter" idx="10"/>
          </p:nvPr>
        </p:nvSpPr>
        <p:spPr>
          <a:xfrm>
            <a:off x="262394" y="1717675"/>
            <a:ext cx="403200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16" name="内容占位符 15"/>
          <p:cNvSpPr>
            <a:spLocks noGrp="1"/>
          </p:cNvSpPr>
          <p:nvPr>
            <p:ph sz="quarter" idx="11"/>
          </p:nvPr>
        </p:nvSpPr>
        <p:spPr>
          <a:xfrm>
            <a:off x="4786313" y="1717675"/>
            <a:ext cx="403225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21" name="灯片编号占位符 8"/>
          <p:cNvSpPr>
            <a:spLocks noGrp="1"/>
          </p:cNvSpPr>
          <p:nvPr>
            <p:ph type="sldNum" sz="quarter" idx="12"/>
          </p:nvPr>
        </p:nvSpPr>
        <p:spPr>
          <a:xfrm>
            <a:off x="8696565" y="313200"/>
            <a:ext cx="487190" cy="276999"/>
          </a:xfrm>
          <a:prstGeom prst="rect">
            <a:avLst/>
          </a:prstGeom>
          <a:noFill/>
        </p:spPr>
        <p:txBody>
          <a:bodyPr wrap="square" rtlCol="0">
            <a:spAutoFit/>
          </a:bodyPr>
          <a:lstStyle>
            <a:lvl1pPr>
              <a:defRPr lang="zh-CN" altLang="en-US" sz="1200" spc="-60" baseline="0" smtClean="0">
                <a:solidFill>
                  <a:schemeClr val="bg1"/>
                </a:solidFill>
                <a:latin typeface="微软雅黑" panose="020B0503020204020204" pitchFamily="34" charset="-122"/>
                <a:ea typeface="微软雅黑" panose="020B0503020204020204" pitchFamily="34" charset="-122"/>
              </a:defRPr>
            </a:lvl1pPr>
          </a:lstStyle>
          <a:p>
            <a:fld id="{54BD5A17-3153-4A95-988E-B577C14000F1}" type="slidenum">
              <a:rPr lang="en-US" altLang="zh-CN" smtClean="0"/>
              <a:pPr/>
              <a:t>‹#›</a:t>
            </a:fld>
            <a:endParaRPr lang="en-US" altLang="zh-CN" dirty="0"/>
          </a:p>
        </p:txBody>
      </p:sp>
      <p:sp>
        <p:nvSpPr>
          <p:cNvPr id="2" name="标题 1"/>
          <p:cNvSpPr>
            <a:spLocks noGrp="1"/>
          </p:cNvSpPr>
          <p:nvPr>
            <p:ph type="title"/>
          </p:nvPr>
        </p:nvSpPr>
        <p:spPr>
          <a:xfrm>
            <a:off x="262393" y="975600"/>
            <a:ext cx="8566445" cy="576000"/>
          </a:xfrm>
          <a:prstGeom prst="rect">
            <a:avLst/>
          </a:prstGeom>
        </p:spPr>
        <p:txBody>
          <a:bodyPr/>
          <a:lstStyle>
            <a:lvl1pPr>
              <a:defRPr lang="zh-CN" altLang="en-US" sz="3200" b="1">
                <a:solidFill>
                  <a:schemeClr val="accent1"/>
                </a:solidFill>
              </a:defRPr>
            </a:lvl1pPr>
          </a:lstStyle>
          <a:p>
            <a:pPr lvl="0"/>
            <a:r>
              <a:rPr lang="zh-CN" altLang="en-US"/>
              <a:t>单击此处编辑母版标题样式</a:t>
            </a:r>
            <a:endParaRPr lang="zh-CN" altLang="en-US" dirty="0"/>
          </a:p>
        </p:txBody>
      </p:sp>
      <p:pic>
        <p:nvPicPr>
          <p:cNvPr id="8" name="图片 7"/>
          <p:cNvPicPr>
            <a:picLocks noChangeAspect="1"/>
          </p:cNvPicPr>
          <p:nvPr userDrawn="1"/>
        </p:nvPicPr>
        <p:blipFill>
          <a:blip r:embed="rId2"/>
          <a:stretch>
            <a:fillRect/>
          </a:stretch>
        </p:blipFill>
        <p:spPr>
          <a:xfrm>
            <a:off x="0" y="1231682"/>
            <a:ext cx="9144000" cy="332713"/>
          </a:xfrm>
          <a:prstGeom prst="rect">
            <a:avLst/>
          </a:prstGeom>
        </p:spPr>
      </p:pic>
    </p:spTree>
    <p:extLst>
      <p:ext uri="{BB962C8B-B14F-4D97-AF65-F5344CB8AC3E}">
        <p14:creationId xmlns:p14="http://schemas.microsoft.com/office/powerpoint/2010/main" val="4007102441"/>
      </p:ext>
    </p:extLst>
  </p:cSld>
  <p:clrMapOvr>
    <a:masterClrMapping/>
  </p:clrMapOvr>
  <p:extLst>
    <p:ext uri="{DCECCB84-F9BA-43D5-87BE-67443E8EF086}">
      <p15:sldGuideLst xmlns:p15="http://schemas.microsoft.com/office/powerpoint/2012/main">
        <p15:guide id="1" pos="2880">
          <p15:clr>
            <a:srgbClr val="FBAE40"/>
          </p15:clr>
        </p15:guide>
        <p15:guide id="2" pos="5193">
          <p15:clr>
            <a:srgbClr val="FBAE40"/>
          </p15:clr>
        </p15:guide>
        <p15:guide id="5" pos="1620">
          <p15:clr>
            <a:srgbClr val="FBAE40"/>
          </p15:clr>
        </p15:guide>
        <p15:guide id="6" pos="2921">
          <p15:clr>
            <a:srgbClr val="FBAE40"/>
          </p15:clr>
        </p15:guide>
        <p15:guide id="7" pos="2160" userDrawn="1">
          <p15:clr>
            <a:srgbClr val="FBAE40"/>
          </p15:clr>
        </p15:guide>
        <p15:guide id="8" pos="389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对比">
    <p:spTree>
      <p:nvGrpSpPr>
        <p:cNvPr id="1" name=""/>
        <p:cNvGrpSpPr/>
        <p:nvPr/>
      </p:nvGrpSpPr>
      <p:grpSpPr>
        <a:xfrm>
          <a:off x="0" y="0"/>
          <a:ext cx="0" cy="0"/>
          <a:chOff x="0" y="0"/>
          <a:chExt cx="0" cy="0"/>
        </a:xfrm>
      </p:grpSpPr>
      <p:sp>
        <p:nvSpPr>
          <p:cNvPr id="5" name="标题 4"/>
          <p:cNvSpPr>
            <a:spLocks noGrp="1"/>
          </p:cNvSpPr>
          <p:nvPr>
            <p:ph type="title" hasCustomPrompt="1"/>
          </p:nvPr>
        </p:nvSpPr>
        <p:spPr>
          <a:xfrm>
            <a:off x="262394" y="960114"/>
            <a:ext cx="4032000" cy="574183"/>
          </a:xfrm>
          <a:prstGeom prst="rect">
            <a:avLst/>
          </a:prstGeom>
        </p:spPr>
        <p:txBody>
          <a:bodyPr anchor="b">
            <a:normAutofit/>
          </a:bodyPr>
          <a:lstStyle>
            <a:lvl1pPr algn="ctr">
              <a:defRPr sz="2800" b="1">
                <a:solidFill>
                  <a:schemeClr val="accent1"/>
                </a:solidFill>
              </a:defRPr>
            </a:lvl1pPr>
          </a:lstStyle>
          <a:p>
            <a:r>
              <a:rPr lang="zh-CN" altLang="en-US" dirty="0"/>
              <a:t>单击此处编辑标题</a:t>
            </a:r>
          </a:p>
        </p:txBody>
      </p:sp>
      <p:cxnSp>
        <p:nvCxnSpPr>
          <p:cNvPr id="3" name="直接连接符 2"/>
          <p:cNvCxnSpPr/>
          <p:nvPr/>
        </p:nvCxnSpPr>
        <p:spPr>
          <a:xfrm flipV="1">
            <a:off x="0" y="1550505"/>
            <a:ext cx="9144000" cy="7952"/>
          </a:xfrm>
          <a:prstGeom prst="line">
            <a:avLst/>
          </a:prstGeom>
        </p:spPr>
        <p:style>
          <a:lnRef idx="1">
            <a:schemeClr val="accent1"/>
          </a:lnRef>
          <a:fillRef idx="0">
            <a:schemeClr val="accent1"/>
          </a:fillRef>
          <a:effectRef idx="0">
            <a:schemeClr val="accent1"/>
          </a:effectRef>
          <a:fontRef idx="minor">
            <a:schemeClr val="tx1"/>
          </a:fontRef>
        </p:style>
      </p:cxnSp>
      <p:sp>
        <p:nvSpPr>
          <p:cNvPr id="12" name="内容占位符 11"/>
          <p:cNvSpPr>
            <a:spLocks noGrp="1"/>
          </p:cNvSpPr>
          <p:nvPr>
            <p:ph sz="quarter" idx="10"/>
          </p:nvPr>
        </p:nvSpPr>
        <p:spPr>
          <a:xfrm>
            <a:off x="262394" y="1717675"/>
            <a:ext cx="403200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16" name="内容占位符 15"/>
          <p:cNvSpPr>
            <a:spLocks noGrp="1"/>
          </p:cNvSpPr>
          <p:nvPr>
            <p:ph sz="quarter" idx="11"/>
          </p:nvPr>
        </p:nvSpPr>
        <p:spPr>
          <a:xfrm>
            <a:off x="4786313" y="1717675"/>
            <a:ext cx="403225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18" name="文本占位符 4"/>
          <p:cNvSpPr>
            <a:spLocks noGrp="1"/>
          </p:cNvSpPr>
          <p:nvPr>
            <p:ph type="body" sz="quarter" idx="3" hasCustomPrompt="1"/>
          </p:nvPr>
        </p:nvSpPr>
        <p:spPr>
          <a:xfrm>
            <a:off x="4786313" y="958297"/>
            <a:ext cx="4032000" cy="576000"/>
          </a:xfrm>
        </p:spPr>
        <p:txBody>
          <a:bodyPr anchor="b">
            <a:normAutofit/>
          </a:bodyPr>
          <a:lstStyle>
            <a:lvl1pPr marL="0" indent="0" algn="ctr">
              <a:buNone/>
              <a:defRPr lang="zh-CN" altLang="en-US" sz="2800" b="1" dirty="0" smtClean="0">
                <a:solidFill>
                  <a:schemeClr val="accent1"/>
                </a:solidFill>
                <a:latin typeface="+mj-lt"/>
                <a:ea typeface="+mj-ea"/>
                <a:cs typeface="+mj-cs"/>
              </a:defRPr>
            </a:lvl1pPr>
          </a:lstStyle>
          <a:p>
            <a:pPr marL="228600" lvl="0" indent="-228600" algn="ctr">
              <a:lnSpc>
                <a:spcPct val="90000"/>
              </a:lnSpc>
              <a:spcBef>
                <a:spcPct val="0"/>
              </a:spcBef>
            </a:pPr>
            <a:r>
              <a:rPr lang="zh-CN" altLang="en-US" dirty="0"/>
              <a:t>单击此处编辑标题</a:t>
            </a:r>
          </a:p>
        </p:txBody>
      </p:sp>
      <p:pic>
        <p:nvPicPr>
          <p:cNvPr id="19" name="图片 18"/>
          <p:cNvPicPr>
            <a:picLocks noChangeAspect="1"/>
          </p:cNvPicPr>
          <p:nvPr/>
        </p:nvPicPr>
        <p:blipFill>
          <a:blip r:embed="rId2"/>
          <a:stretch>
            <a:fillRect/>
          </a:stretch>
        </p:blipFill>
        <p:spPr>
          <a:xfrm>
            <a:off x="0" y="0"/>
            <a:ext cx="9144793" cy="664522"/>
          </a:xfrm>
          <a:prstGeom prst="rect">
            <a:avLst/>
          </a:prstGeom>
        </p:spPr>
      </p:pic>
      <p:sp>
        <p:nvSpPr>
          <p:cNvPr id="20" name="矩形 19"/>
          <p:cNvSpPr/>
          <p:nvPr/>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68582"/>
            <a:ext cx="1517655" cy="401413"/>
          </a:xfrm>
          <a:prstGeom prst="rect">
            <a:avLst/>
          </a:prstGeom>
        </p:spPr>
      </p:pic>
      <p:sp>
        <p:nvSpPr>
          <p:cNvPr id="22" name="矩形 21"/>
          <p:cNvSpPr/>
          <p:nvPr/>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userDrawn="1"/>
        </p:nvPicPr>
        <p:blipFill>
          <a:blip r:embed="rId2"/>
          <a:stretch>
            <a:fillRect/>
          </a:stretch>
        </p:blipFill>
        <p:spPr>
          <a:xfrm>
            <a:off x="0" y="0"/>
            <a:ext cx="9144793" cy="664522"/>
          </a:xfrm>
          <a:prstGeom prst="rect">
            <a:avLst/>
          </a:prstGeom>
        </p:spPr>
      </p:pic>
      <p:sp>
        <p:nvSpPr>
          <p:cNvPr id="13" name="矩形 12"/>
          <p:cNvSpPr/>
          <p:nvPr userDrawn="1"/>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68582"/>
            <a:ext cx="1517655" cy="401413"/>
          </a:xfrm>
          <a:prstGeom prst="rect">
            <a:avLst/>
          </a:prstGeom>
        </p:spPr>
      </p:pic>
      <p:sp>
        <p:nvSpPr>
          <p:cNvPr id="15" name="矩形 14"/>
          <p:cNvSpPr/>
          <p:nvPr userDrawn="1"/>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19475642"/>
      </p:ext>
    </p:extLst>
  </p:cSld>
  <p:clrMapOvr>
    <a:masterClrMapping/>
  </p:clrMapOvr>
  <p:extLst>
    <p:ext uri="{DCECCB84-F9BA-43D5-87BE-67443E8EF086}">
      <p15:sldGuideLst xmlns:p15="http://schemas.microsoft.com/office/powerpoint/2012/main">
        <p15:guide id="1" pos="2880">
          <p15:clr>
            <a:srgbClr val="FBAE40"/>
          </p15:clr>
        </p15:guide>
        <p15:guide id="3" pos="1620">
          <p15:clr>
            <a:srgbClr val="FBAE40"/>
          </p15:clr>
        </p15:guide>
        <p15:guide id="4" pos="216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对比-有页码">
    <p:spTree>
      <p:nvGrpSpPr>
        <p:cNvPr id="1" name=""/>
        <p:cNvGrpSpPr/>
        <p:nvPr/>
      </p:nvGrpSpPr>
      <p:grpSpPr>
        <a:xfrm>
          <a:off x="0" y="0"/>
          <a:ext cx="0" cy="0"/>
          <a:chOff x="0" y="0"/>
          <a:chExt cx="0" cy="0"/>
        </a:xfrm>
      </p:grpSpPr>
      <p:pic>
        <p:nvPicPr>
          <p:cNvPr id="15" name="图片 14"/>
          <p:cNvPicPr>
            <a:picLocks noChangeAspect="1"/>
          </p:cNvPicPr>
          <p:nvPr/>
        </p:nvPicPr>
        <p:blipFill>
          <a:blip r:embed="rId2"/>
          <a:stretch>
            <a:fillRect/>
          </a:stretch>
        </p:blipFill>
        <p:spPr>
          <a:xfrm>
            <a:off x="0" y="0"/>
            <a:ext cx="9144793" cy="664522"/>
          </a:xfrm>
          <a:prstGeom prst="rect">
            <a:avLst/>
          </a:prstGeom>
        </p:spPr>
      </p:pic>
      <p:sp>
        <p:nvSpPr>
          <p:cNvPr id="22" name="矩形 21"/>
          <p:cNvSpPr/>
          <p:nvPr/>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68582"/>
            <a:ext cx="1517655" cy="401413"/>
          </a:xfrm>
          <a:prstGeom prst="rect">
            <a:avLst/>
          </a:prstGeom>
        </p:spPr>
      </p:pic>
      <p:sp>
        <p:nvSpPr>
          <p:cNvPr id="24" name="矩形 23"/>
          <p:cNvSpPr/>
          <p:nvPr/>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8250026" y="313200"/>
            <a:ext cx="578813" cy="276999"/>
          </a:xfrm>
          <a:prstGeom prst="rect">
            <a:avLst/>
          </a:prstGeom>
          <a:noFill/>
        </p:spPr>
        <p:txBody>
          <a:bodyPr wrap="none" rtlCol="0">
            <a:spAutoFit/>
          </a:bodyPr>
          <a:lstStyle/>
          <a:p>
            <a:r>
              <a:rPr lang="en-US" altLang="zh-CN" sz="1200" spc="-60" baseline="0" dirty="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
        <p:nvSpPr>
          <p:cNvPr id="5" name="标题 4"/>
          <p:cNvSpPr>
            <a:spLocks noGrp="1"/>
          </p:cNvSpPr>
          <p:nvPr>
            <p:ph type="title" hasCustomPrompt="1"/>
          </p:nvPr>
        </p:nvSpPr>
        <p:spPr>
          <a:xfrm>
            <a:off x="262394" y="960114"/>
            <a:ext cx="4032000" cy="574183"/>
          </a:xfrm>
          <a:prstGeom prst="rect">
            <a:avLst/>
          </a:prstGeom>
        </p:spPr>
        <p:txBody>
          <a:bodyPr anchor="b">
            <a:normAutofit/>
          </a:bodyPr>
          <a:lstStyle>
            <a:lvl1pPr algn="ctr">
              <a:defRPr sz="2800" b="1">
                <a:solidFill>
                  <a:schemeClr val="accent1"/>
                </a:solidFill>
              </a:defRPr>
            </a:lvl1pPr>
          </a:lstStyle>
          <a:p>
            <a:r>
              <a:rPr lang="zh-CN" altLang="en-US" dirty="0"/>
              <a:t>单击此处编辑标题</a:t>
            </a:r>
          </a:p>
        </p:txBody>
      </p:sp>
      <p:cxnSp>
        <p:nvCxnSpPr>
          <p:cNvPr id="3" name="直接连接符 2"/>
          <p:cNvCxnSpPr/>
          <p:nvPr/>
        </p:nvCxnSpPr>
        <p:spPr>
          <a:xfrm flipV="1">
            <a:off x="0" y="1550505"/>
            <a:ext cx="9144000" cy="7952"/>
          </a:xfrm>
          <a:prstGeom prst="line">
            <a:avLst/>
          </a:prstGeom>
        </p:spPr>
        <p:style>
          <a:lnRef idx="1">
            <a:schemeClr val="accent1"/>
          </a:lnRef>
          <a:fillRef idx="0">
            <a:schemeClr val="accent1"/>
          </a:fillRef>
          <a:effectRef idx="0">
            <a:schemeClr val="accent1"/>
          </a:effectRef>
          <a:fontRef idx="minor">
            <a:schemeClr val="tx1"/>
          </a:fontRef>
        </p:style>
      </p:cxnSp>
      <p:sp>
        <p:nvSpPr>
          <p:cNvPr id="12" name="内容占位符 11"/>
          <p:cNvSpPr>
            <a:spLocks noGrp="1"/>
          </p:cNvSpPr>
          <p:nvPr>
            <p:ph sz="quarter" idx="10"/>
          </p:nvPr>
        </p:nvSpPr>
        <p:spPr>
          <a:xfrm>
            <a:off x="262394" y="1717675"/>
            <a:ext cx="403200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16" name="内容占位符 15"/>
          <p:cNvSpPr>
            <a:spLocks noGrp="1"/>
          </p:cNvSpPr>
          <p:nvPr>
            <p:ph sz="quarter" idx="11"/>
          </p:nvPr>
        </p:nvSpPr>
        <p:spPr>
          <a:xfrm>
            <a:off x="4786313" y="1717675"/>
            <a:ext cx="403225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18" name="文本占位符 4"/>
          <p:cNvSpPr>
            <a:spLocks noGrp="1"/>
          </p:cNvSpPr>
          <p:nvPr>
            <p:ph type="body" sz="quarter" idx="3" hasCustomPrompt="1"/>
          </p:nvPr>
        </p:nvSpPr>
        <p:spPr>
          <a:xfrm>
            <a:off x="4786313" y="958297"/>
            <a:ext cx="4032000" cy="576000"/>
          </a:xfrm>
        </p:spPr>
        <p:txBody>
          <a:bodyPr anchor="b">
            <a:normAutofit/>
          </a:bodyPr>
          <a:lstStyle>
            <a:lvl1pPr marL="0" indent="0" algn="ctr">
              <a:buNone/>
              <a:defRPr lang="zh-CN" altLang="en-US" sz="2800" b="1" dirty="0" smtClean="0">
                <a:solidFill>
                  <a:schemeClr val="accent1"/>
                </a:solidFill>
                <a:latin typeface="+mj-lt"/>
                <a:ea typeface="+mj-ea"/>
                <a:cs typeface="+mj-cs"/>
              </a:defRPr>
            </a:lvl1pPr>
          </a:lstStyle>
          <a:p>
            <a:pPr marL="228600" lvl="0" indent="-228600" algn="ctr">
              <a:lnSpc>
                <a:spcPct val="90000"/>
              </a:lnSpc>
              <a:spcBef>
                <a:spcPct val="0"/>
              </a:spcBef>
            </a:pPr>
            <a:r>
              <a:rPr lang="zh-CN" altLang="en-US" dirty="0"/>
              <a:t>单击此处编辑标题</a:t>
            </a:r>
          </a:p>
        </p:txBody>
      </p:sp>
      <p:sp>
        <p:nvSpPr>
          <p:cNvPr id="21" name="灯片编号占位符 8"/>
          <p:cNvSpPr>
            <a:spLocks noGrp="1"/>
          </p:cNvSpPr>
          <p:nvPr>
            <p:ph type="sldNum" sz="quarter" idx="12"/>
          </p:nvPr>
        </p:nvSpPr>
        <p:spPr>
          <a:xfrm>
            <a:off x="8696565" y="313200"/>
            <a:ext cx="487190" cy="276999"/>
          </a:xfrm>
          <a:prstGeom prst="rect">
            <a:avLst/>
          </a:prstGeom>
          <a:noFill/>
        </p:spPr>
        <p:txBody>
          <a:bodyPr wrap="square" rtlCol="0">
            <a:spAutoFit/>
          </a:bodyPr>
          <a:lstStyle>
            <a:lvl1pPr>
              <a:defRPr lang="zh-CN" altLang="en-US" sz="1200" spc="-60" baseline="0" smtClean="0">
                <a:solidFill>
                  <a:schemeClr val="bg1"/>
                </a:solidFill>
                <a:latin typeface="微软雅黑" panose="020B0503020204020204" pitchFamily="34" charset="-122"/>
                <a:ea typeface="微软雅黑" panose="020B0503020204020204" pitchFamily="34" charset="-122"/>
              </a:defRPr>
            </a:lvl1pPr>
          </a:lstStyle>
          <a:p>
            <a:fld id="{54BD5A17-3153-4A95-988E-B577C14000F1}" type="slidenum">
              <a:rPr lang="en-US" altLang="zh-CN" smtClean="0"/>
              <a:pPr/>
              <a:t>‹#›</a:t>
            </a:fld>
            <a:endParaRPr lang="en-US" altLang="zh-CN" dirty="0"/>
          </a:p>
        </p:txBody>
      </p:sp>
      <p:pic>
        <p:nvPicPr>
          <p:cNvPr id="13" name="图片 12"/>
          <p:cNvPicPr>
            <a:picLocks noChangeAspect="1"/>
          </p:cNvPicPr>
          <p:nvPr userDrawn="1"/>
        </p:nvPicPr>
        <p:blipFill>
          <a:blip r:embed="rId2"/>
          <a:stretch>
            <a:fillRect/>
          </a:stretch>
        </p:blipFill>
        <p:spPr>
          <a:xfrm>
            <a:off x="0" y="0"/>
            <a:ext cx="9144793" cy="664522"/>
          </a:xfrm>
          <a:prstGeom prst="rect">
            <a:avLst/>
          </a:prstGeom>
        </p:spPr>
      </p:pic>
      <p:sp>
        <p:nvSpPr>
          <p:cNvPr id="14" name="矩形 13"/>
          <p:cNvSpPr/>
          <p:nvPr userDrawn="1"/>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68582"/>
            <a:ext cx="1517655" cy="401413"/>
          </a:xfrm>
          <a:prstGeom prst="rect">
            <a:avLst/>
          </a:prstGeom>
        </p:spPr>
      </p:pic>
      <p:sp>
        <p:nvSpPr>
          <p:cNvPr id="19" name="矩形 18"/>
          <p:cNvSpPr/>
          <p:nvPr userDrawn="1"/>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51306052"/>
      </p:ext>
    </p:extLst>
  </p:cSld>
  <p:clrMapOvr>
    <a:masterClrMapping/>
  </p:clrMapOvr>
  <p:extLst>
    <p:ext uri="{DCECCB84-F9BA-43D5-87BE-67443E8EF086}">
      <p15:sldGuideLst xmlns:p15="http://schemas.microsoft.com/office/powerpoint/2012/main">
        <p15:guide id="1" pos="2880">
          <p15:clr>
            <a:srgbClr val="FBAE40"/>
          </p15:clr>
        </p15:guide>
        <p15:guide id="2" pos="5193">
          <p15:clr>
            <a:srgbClr val="FBAE40"/>
          </p15:clr>
        </p15:guide>
        <p15:guide id="5" pos="1620">
          <p15:clr>
            <a:srgbClr val="FBAE40"/>
          </p15:clr>
        </p15:guide>
        <p15:guide id="6" pos="2921">
          <p15:clr>
            <a:srgbClr val="FBAE40"/>
          </p15:clr>
        </p15:guide>
        <p15:guide id="7" pos="2160" userDrawn="1">
          <p15:clr>
            <a:srgbClr val="FBAE40"/>
          </p15:clr>
        </p15:guide>
        <p15:guide id="8" pos="3895"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封面">
    <p:bg>
      <p:bgPr>
        <a:solidFill>
          <a:schemeClr val="accent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07760" y="5815086"/>
            <a:ext cx="2458720" cy="650876"/>
          </a:xfrm>
          <a:prstGeom prst="rect">
            <a:avLst/>
          </a:prstGeom>
        </p:spPr>
      </p:pic>
      <p:sp>
        <p:nvSpPr>
          <p:cNvPr id="2" name="标题 1"/>
          <p:cNvSpPr>
            <a:spLocks noGrp="1"/>
          </p:cNvSpPr>
          <p:nvPr>
            <p:ph type="title"/>
          </p:nvPr>
        </p:nvSpPr>
        <p:spPr>
          <a:xfrm>
            <a:off x="469123" y="4006448"/>
            <a:ext cx="8325019" cy="1114192"/>
          </a:xfrm>
          <a:prstGeom prst="rect">
            <a:avLst/>
          </a:prstGeom>
        </p:spPr>
        <p:txBody>
          <a:bodyPr anchor="ctr">
            <a:noAutofit/>
          </a:bodyPr>
          <a:lstStyle>
            <a:lvl1pPr algn="l">
              <a:lnSpc>
                <a:spcPct val="100000"/>
              </a:lnSpc>
              <a:defRPr sz="4000" b="1">
                <a:solidFill>
                  <a:schemeClr val="bg1"/>
                </a:solidFill>
                <a:latin typeface="+mj-ea"/>
                <a:ea typeface="+mj-ea"/>
              </a:defRPr>
            </a:lvl1pPr>
          </a:lstStyle>
          <a:p>
            <a:r>
              <a:rPr lang="zh-CN" altLang="en-US" dirty="0"/>
              <a:t>单击此处编辑母版标题样式</a:t>
            </a:r>
          </a:p>
        </p:txBody>
      </p:sp>
      <p:sp>
        <p:nvSpPr>
          <p:cNvPr id="6" name="副标题 2"/>
          <p:cNvSpPr>
            <a:spLocks noGrp="1"/>
          </p:cNvSpPr>
          <p:nvPr>
            <p:ph type="subTitle" idx="1"/>
          </p:nvPr>
        </p:nvSpPr>
        <p:spPr>
          <a:xfrm>
            <a:off x="469124" y="5245246"/>
            <a:ext cx="5820358" cy="468179"/>
          </a:xfrm>
        </p:spPr>
        <p:txBody>
          <a:bodyPr anchor="ctr">
            <a:noAutofit/>
          </a:bodyPr>
          <a:lstStyle>
            <a:lvl1pPr marL="0" indent="0" algn="l">
              <a:lnSpc>
                <a:spcPct val="100000"/>
              </a:lnSpc>
              <a:buNone/>
              <a:defRPr lang="zh-CN" altLang="en-US" sz="2400" b="0">
                <a:solidFill>
                  <a:schemeClr val="bg1"/>
                </a:solidFill>
                <a:latin typeface="+mn-ea"/>
                <a:cs typeface="+mj-cs"/>
              </a:defRPr>
            </a:lvl1pPr>
          </a:lstStyle>
          <a:p>
            <a:pPr marL="228600" lvl="0" indent="-228600" algn="ctr">
              <a:lnSpc>
                <a:spcPct val="90000"/>
              </a:lnSpc>
              <a:spcBef>
                <a:spcPct val="0"/>
              </a:spcBef>
            </a:pPr>
            <a:r>
              <a:rPr lang="zh-CN" altLang="en-US"/>
              <a:t>单击以编辑母版副标题样式</a:t>
            </a:r>
            <a:endParaRPr lang="zh-CN" altLang="en-US" dirty="0"/>
          </a:p>
        </p:txBody>
      </p:sp>
      <p:sp>
        <p:nvSpPr>
          <p:cNvPr id="7" name="文本占位符 6"/>
          <p:cNvSpPr>
            <a:spLocks noGrp="1"/>
          </p:cNvSpPr>
          <p:nvPr>
            <p:ph type="body" sz="quarter" idx="10" hasCustomPrompt="1"/>
          </p:nvPr>
        </p:nvSpPr>
        <p:spPr>
          <a:xfrm>
            <a:off x="469124" y="5815087"/>
            <a:ext cx="4159250" cy="499004"/>
          </a:xfrm>
        </p:spPr>
        <p:txBody>
          <a:bodyPr>
            <a:noAutofit/>
          </a:bodyPr>
          <a:lstStyle>
            <a:lvl1pPr marL="0" indent="0">
              <a:lnSpc>
                <a:spcPct val="100000"/>
              </a:lnSpc>
              <a:buNone/>
              <a:defRPr sz="2400">
                <a:solidFill>
                  <a:schemeClr val="bg1"/>
                </a:solidFill>
              </a:defRPr>
            </a:lvl1pPr>
          </a:lstStyle>
          <a:p>
            <a:pPr lvl="0"/>
            <a:r>
              <a:rPr lang="zh-CN" altLang="en-US" dirty="0"/>
              <a:t>单击此处添加日期</a:t>
            </a:r>
          </a:p>
        </p:txBody>
      </p:sp>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78" t="172" r="40" b="-12"/>
          <a:stretch/>
        </p:blipFill>
        <p:spPr>
          <a:xfrm>
            <a:off x="0" y="0"/>
            <a:ext cx="9144000" cy="3899805"/>
          </a:xfrm>
          <a:prstGeom prst="rect">
            <a:avLst/>
          </a:prstGeom>
          <a:ln>
            <a:noFill/>
          </a:ln>
        </p:spPr>
      </p:pic>
      <p:cxnSp>
        <p:nvCxnSpPr>
          <p:cNvPr id="11" name="直接连接符 10"/>
          <p:cNvCxnSpPr/>
          <p:nvPr/>
        </p:nvCxnSpPr>
        <p:spPr>
          <a:xfrm>
            <a:off x="0" y="3899805"/>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78" t="172" r="40" b="-12"/>
          <a:stretch/>
        </p:blipFill>
        <p:spPr>
          <a:xfrm>
            <a:off x="0" y="0"/>
            <a:ext cx="9144000" cy="3899805"/>
          </a:xfrm>
          <a:prstGeom prst="rect">
            <a:avLst/>
          </a:prstGeom>
          <a:ln>
            <a:noFill/>
          </a:ln>
        </p:spPr>
      </p:pic>
      <p:cxnSp>
        <p:nvCxnSpPr>
          <p:cNvPr id="9" name="直接连接符 8"/>
          <p:cNvCxnSpPr/>
          <p:nvPr userDrawn="1"/>
        </p:nvCxnSpPr>
        <p:spPr>
          <a:xfrm>
            <a:off x="0" y="3899805"/>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2060996"/>
      </p:ext>
    </p:extLst>
  </p:cSld>
  <p:clrMapOvr>
    <a:masterClrMapping/>
  </p:clrMapOvr>
  <p:extLst>
    <p:ext uri="{DCECCB84-F9BA-43D5-87BE-67443E8EF086}">
      <p15:sldGuideLst xmlns:p15="http://schemas.microsoft.com/office/powerpoint/2012/main">
        <p15:guide id="2" pos="295">
          <p15:clr>
            <a:srgbClr val="FBAE40"/>
          </p15:clr>
        </p15:guide>
        <p15:guide id="3" orient="horz" pos="2160">
          <p15:clr>
            <a:srgbClr val="FBAE40"/>
          </p15:clr>
        </p15:guide>
        <p15:guide id="4" pos="16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封底">
    <p:bg>
      <p:bgPr>
        <a:solidFill>
          <a:schemeClr val="accent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03073"/>
            <a:ext cx="9144000" cy="281178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974" y="3608990"/>
            <a:ext cx="3021843" cy="799946"/>
          </a:xfrm>
          <a:prstGeom prst="rect">
            <a:avLst/>
          </a:prstGeom>
        </p:spPr>
      </p:pic>
      <p:sp>
        <p:nvSpPr>
          <p:cNvPr id="3" name="标题 2"/>
          <p:cNvSpPr>
            <a:spLocks noGrp="1"/>
          </p:cNvSpPr>
          <p:nvPr>
            <p:ph type="title"/>
          </p:nvPr>
        </p:nvSpPr>
        <p:spPr>
          <a:xfrm>
            <a:off x="487896" y="1371600"/>
            <a:ext cx="8410492" cy="926932"/>
          </a:xfrm>
        </p:spPr>
        <p:txBody>
          <a:bodyPr>
            <a:noAutofit/>
          </a:bodyPr>
          <a:lstStyle>
            <a:lvl1pPr algn="ctr">
              <a:defRPr sz="6600" b="1">
                <a:solidFill>
                  <a:schemeClr val="bg1"/>
                </a:solidFill>
              </a:defRPr>
            </a:lvl1pPr>
          </a:lstStyle>
          <a:p>
            <a:r>
              <a:rPr lang="zh-CN" altLang="en-US"/>
              <a:t>单击此处编辑母版标题样式</a:t>
            </a:r>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603073"/>
            <a:ext cx="9144000" cy="2811780"/>
          </a:xfrm>
          <a:prstGeom prst="rect">
            <a:avLst/>
          </a:prstGeom>
        </p:spPr>
      </p:pic>
    </p:spTree>
    <p:extLst>
      <p:ext uri="{BB962C8B-B14F-4D97-AF65-F5344CB8AC3E}">
        <p14:creationId xmlns:p14="http://schemas.microsoft.com/office/powerpoint/2010/main" val="1380372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内页">
    <p:spTree>
      <p:nvGrpSpPr>
        <p:cNvPr id="1" name=""/>
        <p:cNvGrpSpPr/>
        <p:nvPr/>
      </p:nvGrpSpPr>
      <p:grpSpPr>
        <a:xfrm>
          <a:off x="0" y="0"/>
          <a:ext cx="0" cy="0"/>
          <a:chOff x="0" y="0"/>
          <a:chExt cx="0" cy="0"/>
        </a:xfrm>
      </p:grpSpPr>
      <p:sp>
        <p:nvSpPr>
          <p:cNvPr id="3" name="内容占位符 2"/>
          <p:cNvSpPr>
            <a:spLocks noGrp="1"/>
          </p:cNvSpPr>
          <p:nvPr>
            <p:ph sz="quarter" idx="10"/>
          </p:nvPr>
        </p:nvSpPr>
        <p:spPr>
          <a:xfrm>
            <a:off x="494025" y="1685678"/>
            <a:ext cx="8372163" cy="492149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5" name="标题 4"/>
          <p:cNvSpPr>
            <a:spLocks noGrp="1"/>
          </p:cNvSpPr>
          <p:nvPr>
            <p:ph type="title"/>
          </p:nvPr>
        </p:nvSpPr>
        <p:spPr>
          <a:xfrm>
            <a:off x="494024" y="974277"/>
            <a:ext cx="8372163" cy="574183"/>
          </a:xfrm>
          <a:prstGeom prst="rect">
            <a:avLst/>
          </a:prstGeom>
        </p:spPr>
        <p:txBody>
          <a:bodyPr/>
          <a:lstStyle>
            <a:lvl1pPr>
              <a:defRPr sz="3200" b="1">
                <a:solidFill>
                  <a:schemeClr val="accent1"/>
                </a:solidFill>
              </a:defRPr>
            </a:lvl1pPr>
          </a:lstStyle>
          <a:p>
            <a:r>
              <a:rPr lang="zh-CN" altLang="en-US"/>
              <a:t>单击此处编辑母版标题样式</a:t>
            </a:r>
            <a:endParaRPr lang="zh-CN" altLang="en-US" dirty="0"/>
          </a:p>
        </p:txBody>
      </p:sp>
    </p:spTree>
    <p:extLst>
      <p:ext uri="{BB962C8B-B14F-4D97-AF65-F5344CB8AC3E}">
        <p14:creationId xmlns:p14="http://schemas.microsoft.com/office/powerpoint/2010/main" val="49050177"/>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内页-有页码">
    <p:spTree>
      <p:nvGrpSpPr>
        <p:cNvPr id="1" name=""/>
        <p:cNvGrpSpPr/>
        <p:nvPr/>
      </p:nvGrpSpPr>
      <p:grpSpPr>
        <a:xfrm>
          <a:off x="0" y="0"/>
          <a:ext cx="0" cy="0"/>
          <a:chOff x="0" y="0"/>
          <a:chExt cx="0" cy="0"/>
        </a:xfrm>
      </p:grpSpPr>
      <p:sp>
        <p:nvSpPr>
          <p:cNvPr id="3" name="内容占位符 2"/>
          <p:cNvSpPr>
            <a:spLocks noGrp="1"/>
          </p:cNvSpPr>
          <p:nvPr>
            <p:ph sz="quarter" idx="10"/>
          </p:nvPr>
        </p:nvSpPr>
        <p:spPr>
          <a:xfrm>
            <a:off x="494025" y="1685678"/>
            <a:ext cx="8372163" cy="492149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5" name="标题 4"/>
          <p:cNvSpPr>
            <a:spLocks noGrp="1"/>
          </p:cNvSpPr>
          <p:nvPr>
            <p:ph type="title"/>
          </p:nvPr>
        </p:nvSpPr>
        <p:spPr>
          <a:xfrm>
            <a:off x="494025" y="975600"/>
            <a:ext cx="8372163" cy="576000"/>
          </a:xfrm>
          <a:prstGeom prst="rect">
            <a:avLst/>
          </a:prstGeom>
        </p:spPr>
        <p:txBody>
          <a:bodyPr/>
          <a:lstStyle>
            <a:lvl1pPr>
              <a:defRPr sz="3200" b="1">
                <a:solidFill>
                  <a:schemeClr val="accent1"/>
                </a:solidFill>
              </a:defRPr>
            </a:lvl1pPr>
          </a:lstStyle>
          <a:p>
            <a:r>
              <a:rPr lang="zh-CN" altLang="en-US"/>
              <a:t>单击此处编辑母版标题样式</a:t>
            </a:r>
          </a:p>
        </p:txBody>
      </p:sp>
      <p:sp>
        <p:nvSpPr>
          <p:cNvPr id="10" name="灯片编号占位符 5"/>
          <p:cNvSpPr txBox="1">
            <a:spLocks/>
          </p:cNvSpPr>
          <p:nvPr/>
        </p:nvSpPr>
        <p:spPr>
          <a:xfrm>
            <a:off x="8697600" y="311755"/>
            <a:ext cx="365165" cy="276999"/>
          </a:xfrm>
          <a:prstGeom prst="rect">
            <a:avLst/>
          </a:prstGeom>
          <a:noFill/>
        </p:spPr>
        <p:txBody>
          <a:bodyPr wrap="none" rtlCol="0">
            <a:spAutoFit/>
          </a:bodyPr>
          <a:lstStyle>
            <a:defPPr>
              <a:defRPr lang="zh-CN"/>
            </a:defPPr>
            <a:lvl1pPr>
              <a:defRPr sz="1200" spc="-60" baseline="0">
                <a:solidFill>
                  <a:schemeClr val="bg1"/>
                </a:solidFill>
                <a:latin typeface="微软雅黑" panose="020B0503020204020204" pitchFamily="34" charset="-122"/>
                <a:ea typeface="微软雅黑" panose="020B0503020204020204" pitchFamily="34" charset="-122"/>
              </a:defRPr>
            </a:lvl1pPr>
          </a:lstStyle>
          <a:p>
            <a:pPr lvl="0"/>
            <a:fld id="{E1703B59-C883-4B8B-974E-AFB30A6C43A7}" type="slidenum">
              <a:rPr lang="zh-CN" altLang="en-US" smtClean="0"/>
              <a:pPr lvl="0"/>
              <a:t>‹#›</a:t>
            </a:fld>
            <a:endParaRPr lang="zh-CN" altLang="en-US" dirty="0"/>
          </a:p>
        </p:txBody>
      </p:sp>
      <p:sp>
        <p:nvSpPr>
          <p:cNvPr id="9" name="文本框 8"/>
          <p:cNvSpPr txBox="1"/>
          <p:nvPr/>
        </p:nvSpPr>
        <p:spPr>
          <a:xfrm>
            <a:off x="8250026" y="311755"/>
            <a:ext cx="578813" cy="276999"/>
          </a:xfrm>
          <a:prstGeom prst="rect">
            <a:avLst/>
          </a:prstGeom>
          <a:noFill/>
        </p:spPr>
        <p:txBody>
          <a:bodyPr wrap="none" rtlCol="0">
            <a:spAutoFit/>
          </a:bodyPr>
          <a:lstStyle/>
          <a:p>
            <a:r>
              <a:rPr lang="en-US" altLang="zh-CN" sz="1200" spc="-60" baseline="0" dirty="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5974537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内页-极简">
    <p:spTree>
      <p:nvGrpSpPr>
        <p:cNvPr id="1" name=""/>
        <p:cNvGrpSpPr/>
        <p:nvPr/>
      </p:nvGrpSpPr>
      <p:grpSpPr>
        <a:xfrm>
          <a:off x="0" y="0"/>
          <a:ext cx="0" cy="0"/>
          <a:chOff x="0" y="0"/>
          <a:chExt cx="0" cy="0"/>
        </a:xfrm>
      </p:grpSpPr>
      <p:sp>
        <p:nvSpPr>
          <p:cNvPr id="3" name="内容占位符 2"/>
          <p:cNvSpPr>
            <a:spLocks noGrp="1"/>
          </p:cNvSpPr>
          <p:nvPr>
            <p:ph sz="quarter" idx="10"/>
          </p:nvPr>
        </p:nvSpPr>
        <p:spPr>
          <a:xfrm>
            <a:off x="494025" y="1685678"/>
            <a:ext cx="8372163" cy="492149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5" name="标题 4"/>
          <p:cNvSpPr>
            <a:spLocks noGrp="1"/>
          </p:cNvSpPr>
          <p:nvPr>
            <p:ph type="title"/>
          </p:nvPr>
        </p:nvSpPr>
        <p:spPr>
          <a:xfrm>
            <a:off x="494024" y="974277"/>
            <a:ext cx="8372163" cy="574183"/>
          </a:xfrm>
          <a:prstGeom prst="rect">
            <a:avLst/>
          </a:prstGeom>
        </p:spPr>
        <p:txBody>
          <a:bodyPr/>
          <a:lstStyle>
            <a:lvl1pPr>
              <a:defRPr sz="3200" b="1">
                <a:solidFill>
                  <a:schemeClr val="accent1"/>
                </a:solidFill>
              </a:defRPr>
            </a:lvl1pPr>
          </a:lstStyle>
          <a:p>
            <a:r>
              <a:rPr lang="zh-CN" altLang="en-US"/>
              <a:t>单击此处编辑母版标题样式</a:t>
            </a:r>
            <a:endParaRPr lang="zh-CN" altLang="en-US" dirty="0"/>
          </a:p>
        </p:txBody>
      </p:sp>
      <p:sp>
        <p:nvSpPr>
          <p:cNvPr id="9" name="矩形 8"/>
          <p:cNvSpPr/>
          <p:nvPr/>
        </p:nvSpPr>
        <p:spPr>
          <a:xfrm>
            <a:off x="0" y="1"/>
            <a:ext cx="9144000" cy="6688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04390"/>
            <a:ext cx="459922" cy="460086"/>
          </a:xfrm>
          <a:prstGeom prst="rect">
            <a:avLst/>
          </a:prstGeom>
        </p:spPr>
      </p:pic>
      <p:sp>
        <p:nvSpPr>
          <p:cNvPr id="7" name="矩形 6"/>
          <p:cNvSpPr/>
          <p:nvPr userDrawn="1"/>
        </p:nvSpPr>
        <p:spPr>
          <a:xfrm>
            <a:off x="0" y="1"/>
            <a:ext cx="9144000" cy="6688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04390"/>
            <a:ext cx="459922" cy="460086"/>
          </a:xfrm>
          <a:prstGeom prst="rect">
            <a:avLst/>
          </a:prstGeom>
        </p:spPr>
      </p:pic>
    </p:spTree>
    <p:extLst>
      <p:ext uri="{BB962C8B-B14F-4D97-AF65-F5344CB8AC3E}">
        <p14:creationId xmlns:p14="http://schemas.microsoft.com/office/powerpoint/2010/main" val="5272837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内页-极简-有页码">
    <p:spTree>
      <p:nvGrpSpPr>
        <p:cNvPr id="1" name=""/>
        <p:cNvGrpSpPr/>
        <p:nvPr/>
      </p:nvGrpSpPr>
      <p:grpSpPr>
        <a:xfrm>
          <a:off x="0" y="0"/>
          <a:ext cx="0" cy="0"/>
          <a:chOff x="0" y="0"/>
          <a:chExt cx="0" cy="0"/>
        </a:xfrm>
      </p:grpSpPr>
      <p:sp>
        <p:nvSpPr>
          <p:cNvPr id="3" name="内容占位符 2"/>
          <p:cNvSpPr>
            <a:spLocks noGrp="1"/>
          </p:cNvSpPr>
          <p:nvPr>
            <p:ph sz="quarter" idx="10"/>
          </p:nvPr>
        </p:nvSpPr>
        <p:spPr>
          <a:xfrm>
            <a:off x="494025" y="1685678"/>
            <a:ext cx="8372163" cy="492149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5" name="标题 4"/>
          <p:cNvSpPr>
            <a:spLocks noGrp="1"/>
          </p:cNvSpPr>
          <p:nvPr>
            <p:ph type="title"/>
          </p:nvPr>
        </p:nvSpPr>
        <p:spPr>
          <a:xfrm>
            <a:off x="494024" y="974277"/>
            <a:ext cx="8372163" cy="574183"/>
          </a:xfrm>
          <a:prstGeom prst="rect">
            <a:avLst/>
          </a:prstGeom>
        </p:spPr>
        <p:txBody>
          <a:bodyPr/>
          <a:lstStyle>
            <a:lvl1pPr>
              <a:defRPr sz="3200" b="1">
                <a:solidFill>
                  <a:schemeClr val="accent1"/>
                </a:solidFill>
              </a:defRPr>
            </a:lvl1pPr>
          </a:lstStyle>
          <a:p>
            <a:r>
              <a:rPr lang="zh-CN" altLang="en-US"/>
              <a:t>单击此处编辑母版标题样式</a:t>
            </a:r>
            <a:endParaRPr lang="zh-CN" altLang="en-US" dirty="0"/>
          </a:p>
        </p:txBody>
      </p:sp>
      <p:sp>
        <p:nvSpPr>
          <p:cNvPr id="9" name="矩形 8"/>
          <p:cNvSpPr/>
          <p:nvPr/>
        </p:nvSpPr>
        <p:spPr>
          <a:xfrm>
            <a:off x="0" y="1"/>
            <a:ext cx="9144000" cy="6688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灯片编号占位符 8"/>
          <p:cNvSpPr>
            <a:spLocks noGrp="1"/>
          </p:cNvSpPr>
          <p:nvPr>
            <p:ph type="sldNum" sz="quarter" idx="12"/>
          </p:nvPr>
        </p:nvSpPr>
        <p:spPr>
          <a:xfrm>
            <a:off x="8697600" y="313200"/>
            <a:ext cx="365165" cy="276999"/>
          </a:xfrm>
          <a:prstGeom prst="rect">
            <a:avLst/>
          </a:prstGeom>
          <a:noFill/>
        </p:spPr>
        <p:txBody>
          <a:bodyPr wrap="none" rtlCol="0">
            <a:spAutoFit/>
          </a:bodyPr>
          <a:lstStyle>
            <a:lvl1pPr>
              <a:defRPr lang="zh-CN" altLang="en-US" sz="1200" spc="-60" baseline="0" smtClean="0">
                <a:solidFill>
                  <a:schemeClr val="bg1"/>
                </a:solidFill>
                <a:latin typeface="微软雅黑" panose="020B0503020204020204" pitchFamily="34" charset="-122"/>
                <a:ea typeface="微软雅黑" panose="020B0503020204020204" pitchFamily="34" charset="-122"/>
              </a:defRPr>
            </a:lvl1pPr>
          </a:lstStyle>
          <a:p>
            <a:fld id="{D4CE0C3C-47D3-4455-AB34-8268314DB49D}" type="slidenum">
              <a:rPr lang="en-US" altLang="zh-CN" smtClean="0"/>
              <a:pPr/>
              <a:t>‹#›</a:t>
            </a:fld>
            <a:endParaRPr lang="en-US" altLang="zh-CN"/>
          </a:p>
        </p:txBody>
      </p:sp>
      <p:sp>
        <p:nvSpPr>
          <p:cNvPr id="8" name="文本框 7"/>
          <p:cNvSpPr txBox="1"/>
          <p:nvPr/>
        </p:nvSpPr>
        <p:spPr>
          <a:xfrm>
            <a:off x="8250026" y="311755"/>
            <a:ext cx="578813" cy="276999"/>
          </a:xfrm>
          <a:prstGeom prst="rect">
            <a:avLst/>
          </a:prstGeom>
          <a:noFill/>
        </p:spPr>
        <p:txBody>
          <a:bodyPr wrap="none" rtlCol="0">
            <a:spAutoFit/>
          </a:bodyPr>
          <a:lstStyle/>
          <a:p>
            <a:r>
              <a:rPr lang="en-US" altLang="zh-CN" sz="1200" spc="-60" baseline="0" dirty="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04390"/>
            <a:ext cx="459922" cy="460086"/>
          </a:xfrm>
          <a:prstGeom prst="rect">
            <a:avLst/>
          </a:prstGeom>
        </p:spPr>
      </p:pic>
      <p:sp>
        <p:nvSpPr>
          <p:cNvPr id="11" name="矩形 10"/>
          <p:cNvSpPr/>
          <p:nvPr userDrawn="1"/>
        </p:nvSpPr>
        <p:spPr>
          <a:xfrm>
            <a:off x="0" y="1"/>
            <a:ext cx="9144000" cy="6688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userDrawn="1"/>
        </p:nvSpPr>
        <p:spPr>
          <a:xfrm>
            <a:off x="8250026" y="311755"/>
            <a:ext cx="578813" cy="276999"/>
          </a:xfrm>
          <a:prstGeom prst="rect">
            <a:avLst/>
          </a:prstGeom>
          <a:noFill/>
        </p:spPr>
        <p:txBody>
          <a:bodyPr wrap="none" rtlCol="0">
            <a:spAutoFit/>
          </a:bodyPr>
          <a:lstStyle/>
          <a:p>
            <a:r>
              <a:rPr lang="en-US" altLang="zh-CN" sz="1200" spc="-60" baseline="0" dirty="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pic>
        <p:nvPicPr>
          <p:cNvPr id="15" name="图片 14"/>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04390"/>
            <a:ext cx="459922" cy="460086"/>
          </a:xfrm>
          <a:prstGeom prst="rect">
            <a:avLst/>
          </a:prstGeom>
        </p:spPr>
      </p:pic>
    </p:spTree>
    <p:extLst>
      <p:ext uri="{BB962C8B-B14F-4D97-AF65-F5344CB8AC3E}">
        <p14:creationId xmlns:p14="http://schemas.microsoft.com/office/powerpoint/2010/main" val="3571174895"/>
      </p:ext>
    </p:extLst>
  </p:cSld>
  <p:clrMapOvr>
    <a:masterClrMapping/>
  </p:clrMapOvr>
  <p:hf hdr="0" ft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目录">
    <p:spTree>
      <p:nvGrpSpPr>
        <p:cNvPr id="1" name=""/>
        <p:cNvGrpSpPr/>
        <p:nvPr/>
      </p:nvGrpSpPr>
      <p:grpSpPr>
        <a:xfrm>
          <a:off x="0" y="0"/>
          <a:ext cx="0" cy="0"/>
          <a:chOff x="0" y="0"/>
          <a:chExt cx="0" cy="0"/>
        </a:xfrm>
      </p:grpSpPr>
      <p:pic>
        <p:nvPicPr>
          <p:cNvPr id="10" name="图片 9"/>
          <p:cNvPicPr>
            <a:picLocks noChangeAspect="1"/>
          </p:cNvPicPr>
          <p:nvPr/>
        </p:nvPicPr>
        <p:blipFill>
          <a:blip r:embed="rId2"/>
          <a:stretch>
            <a:fillRect/>
          </a:stretch>
        </p:blipFill>
        <p:spPr>
          <a:xfrm>
            <a:off x="0" y="0"/>
            <a:ext cx="9144793" cy="664522"/>
          </a:xfrm>
          <a:prstGeom prst="rect">
            <a:avLst/>
          </a:prstGeom>
        </p:spPr>
      </p:pic>
      <p:sp>
        <p:nvSpPr>
          <p:cNvPr id="7" name="矩形 6"/>
          <p:cNvSpPr/>
          <p:nvPr/>
        </p:nvSpPr>
        <p:spPr>
          <a:xfrm>
            <a:off x="0" y="5821680"/>
            <a:ext cx="9144000" cy="1036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7293" y="6100771"/>
            <a:ext cx="1958547" cy="518469"/>
          </a:xfrm>
          <a:prstGeom prst="rect">
            <a:avLst/>
          </a:prstGeom>
        </p:spPr>
      </p:pic>
      <p:sp>
        <p:nvSpPr>
          <p:cNvPr id="2" name="标题 1"/>
          <p:cNvSpPr>
            <a:spLocks noGrp="1"/>
          </p:cNvSpPr>
          <p:nvPr>
            <p:ph type="title"/>
          </p:nvPr>
        </p:nvSpPr>
        <p:spPr>
          <a:xfrm>
            <a:off x="323850" y="235137"/>
            <a:ext cx="6474515" cy="337358"/>
          </a:xfrm>
          <a:prstGeom prst="rect">
            <a:avLst/>
          </a:prstGeom>
        </p:spPr>
        <p:txBody>
          <a:bodyPr anchor="ctr"/>
          <a:lstStyle>
            <a:lvl1pPr>
              <a:defRPr sz="2000">
                <a:solidFill>
                  <a:schemeClr val="bg1"/>
                </a:solidFill>
                <a:effectLst/>
              </a:defRPr>
            </a:lvl1pPr>
          </a:lstStyle>
          <a:p>
            <a:r>
              <a:rPr lang="zh-CN" altLang="en-US"/>
              <a:t>单击此处编辑母版标题样式</a:t>
            </a:r>
            <a:endParaRPr lang="zh-CN" altLang="en-US" dirty="0"/>
          </a:p>
        </p:txBody>
      </p:sp>
      <p:sp>
        <p:nvSpPr>
          <p:cNvPr id="13" name="矩形 12"/>
          <p:cNvSpPr/>
          <p:nvPr/>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51240"/>
            <a:ext cx="9144000" cy="5185064"/>
          </a:xfrm>
          <a:prstGeom prst="rect">
            <a:avLst/>
          </a:prstGeom>
        </p:spPr>
      </p:pic>
      <p:pic>
        <p:nvPicPr>
          <p:cNvPr id="9" name="图片 8"/>
          <p:cNvPicPr>
            <a:picLocks noChangeAspect="1"/>
          </p:cNvPicPr>
          <p:nvPr userDrawn="1"/>
        </p:nvPicPr>
        <p:blipFill>
          <a:blip r:embed="rId2"/>
          <a:stretch>
            <a:fillRect/>
          </a:stretch>
        </p:blipFill>
        <p:spPr>
          <a:xfrm>
            <a:off x="0" y="0"/>
            <a:ext cx="9144793" cy="664522"/>
          </a:xfrm>
          <a:prstGeom prst="rect">
            <a:avLst/>
          </a:prstGeom>
        </p:spPr>
      </p:pic>
      <p:sp>
        <p:nvSpPr>
          <p:cNvPr id="11" name="矩形 10"/>
          <p:cNvSpPr/>
          <p:nvPr userDrawn="1"/>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51240"/>
            <a:ext cx="9144000" cy="5185064"/>
          </a:xfrm>
          <a:prstGeom prst="rect">
            <a:avLst/>
          </a:prstGeom>
        </p:spPr>
      </p:pic>
    </p:spTree>
    <p:extLst>
      <p:ext uri="{BB962C8B-B14F-4D97-AF65-F5344CB8AC3E}">
        <p14:creationId xmlns:p14="http://schemas.microsoft.com/office/powerpoint/2010/main" val="1186249892"/>
      </p:ext>
    </p:extLst>
  </p:cSld>
  <p:clrMapOvr>
    <a:masterClrMapping/>
  </p:clrMapOvr>
  <p:extLst>
    <p:ext uri="{DCECCB84-F9BA-43D5-87BE-67443E8EF086}">
      <p15:sldGuideLst xmlns:p15="http://schemas.microsoft.com/office/powerpoint/2012/main">
        <p15:guide id="1" pos="5556">
          <p15:clr>
            <a:srgbClr val="FBAE40"/>
          </p15:clr>
        </p15:guide>
        <p15:guide id="2" pos="204">
          <p15:clr>
            <a:srgbClr val="FBAE40"/>
          </p15:clr>
        </p15:guide>
        <p15:guide id="5" pos="3125">
          <p15:clr>
            <a:srgbClr val="FBAE40"/>
          </p15:clr>
        </p15:guide>
        <p15:guide id="6" pos="115">
          <p15:clr>
            <a:srgbClr val="FBAE40"/>
          </p15:clr>
        </p15:guide>
        <p15:guide id="7" pos="4167" userDrawn="1">
          <p15:clr>
            <a:srgbClr val="FBAE40"/>
          </p15:clr>
        </p15:guide>
        <p15:guide id="8" pos="15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纯标题">
    <p:spTree>
      <p:nvGrpSpPr>
        <p:cNvPr id="1" name=""/>
        <p:cNvGrpSpPr/>
        <p:nvPr/>
      </p:nvGrpSpPr>
      <p:grpSpPr>
        <a:xfrm>
          <a:off x="0" y="0"/>
          <a:ext cx="0" cy="0"/>
          <a:chOff x="0" y="0"/>
          <a:chExt cx="0" cy="0"/>
        </a:xfrm>
      </p:grpSpPr>
      <p:sp>
        <p:nvSpPr>
          <p:cNvPr id="5" name="标题 4"/>
          <p:cNvSpPr>
            <a:spLocks noGrp="1"/>
          </p:cNvSpPr>
          <p:nvPr>
            <p:ph type="title"/>
          </p:nvPr>
        </p:nvSpPr>
        <p:spPr>
          <a:xfrm>
            <a:off x="494025" y="975600"/>
            <a:ext cx="8372163" cy="574183"/>
          </a:xfrm>
          <a:prstGeom prst="rect">
            <a:avLst/>
          </a:prstGeom>
        </p:spPr>
        <p:txBody>
          <a:bodyPr/>
          <a:lstStyle>
            <a:lvl1pPr>
              <a:defRPr sz="3200" b="1">
                <a:solidFill>
                  <a:schemeClr val="accent1"/>
                </a:solidFill>
              </a:defRPr>
            </a:lvl1pPr>
          </a:lstStyle>
          <a:p>
            <a:r>
              <a:rPr lang="zh-CN" altLang="en-US"/>
              <a:t>单击此处编辑母版标题样式</a:t>
            </a:r>
          </a:p>
        </p:txBody>
      </p:sp>
    </p:spTree>
    <p:extLst>
      <p:ext uri="{BB962C8B-B14F-4D97-AF65-F5344CB8AC3E}">
        <p14:creationId xmlns:p14="http://schemas.microsoft.com/office/powerpoint/2010/main" val="1866588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纯标题-有页码">
    <p:spTree>
      <p:nvGrpSpPr>
        <p:cNvPr id="1" name=""/>
        <p:cNvGrpSpPr/>
        <p:nvPr/>
      </p:nvGrpSpPr>
      <p:grpSpPr>
        <a:xfrm>
          <a:off x="0" y="0"/>
          <a:ext cx="0" cy="0"/>
          <a:chOff x="0" y="0"/>
          <a:chExt cx="0" cy="0"/>
        </a:xfrm>
      </p:grpSpPr>
      <p:sp>
        <p:nvSpPr>
          <p:cNvPr id="5" name="标题 4"/>
          <p:cNvSpPr>
            <a:spLocks noGrp="1"/>
          </p:cNvSpPr>
          <p:nvPr>
            <p:ph type="title"/>
          </p:nvPr>
        </p:nvSpPr>
        <p:spPr>
          <a:xfrm>
            <a:off x="494025" y="975600"/>
            <a:ext cx="8372163" cy="574183"/>
          </a:xfrm>
          <a:prstGeom prst="rect">
            <a:avLst/>
          </a:prstGeom>
        </p:spPr>
        <p:txBody>
          <a:bodyPr/>
          <a:lstStyle>
            <a:lvl1pPr>
              <a:defRPr sz="3200" b="1">
                <a:solidFill>
                  <a:schemeClr val="accent1"/>
                </a:solidFill>
              </a:defRPr>
            </a:lvl1pPr>
          </a:lstStyle>
          <a:p>
            <a:r>
              <a:rPr lang="zh-CN" altLang="en-US"/>
              <a:t>单击此处编辑母版标题样式</a:t>
            </a:r>
            <a:endParaRPr lang="zh-CN" altLang="en-US" dirty="0"/>
          </a:p>
        </p:txBody>
      </p:sp>
      <p:sp>
        <p:nvSpPr>
          <p:cNvPr id="10" name="文本框 9"/>
          <p:cNvSpPr txBox="1"/>
          <p:nvPr/>
        </p:nvSpPr>
        <p:spPr>
          <a:xfrm>
            <a:off x="8250026" y="311755"/>
            <a:ext cx="578813" cy="276999"/>
          </a:xfrm>
          <a:prstGeom prst="rect">
            <a:avLst/>
          </a:prstGeom>
          <a:noFill/>
        </p:spPr>
        <p:txBody>
          <a:bodyPr wrap="none" rtlCol="0">
            <a:spAutoFit/>
          </a:bodyPr>
          <a:lstStyle/>
          <a:p>
            <a:r>
              <a:rPr lang="en-US" altLang="zh-CN" sz="1200" spc="-60" baseline="0" dirty="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
        <p:nvSpPr>
          <p:cNvPr id="12" name="灯片编号占位符 5"/>
          <p:cNvSpPr txBox="1">
            <a:spLocks/>
          </p:cNvSpPr>
          <p:nvPr/>
        </p:nvSpPr>
        <p:spPr>
          <a:xfrm>
            <a:off x="8696565" y="311755"/>
            <a:ext cx="447435" cy="276999"/>
          </a:xfrm>
          <a:prstGeom prst="rect">
            <a:avLst/>
          </a:prstGeom>
          <a:noFill/>
        </p:spPr>
        <p:txBody>
          <a:bodyPr wrap="square" rtlCol="0">
            <a:spAutoFit/>
          </a:bodyPr>
          <a:lstStyle>
            <a:defPPr>
              <a:defRPr lang="zh-CN"/>
            </a:defPPr>
            <a:lvl1pPr>
              <a:defRPr sz="1200" spc="-60" baseline="0">
                <a:solidFill>
                  <a:schemeClr val="bg1"/>
                </a:solidFill>
                <a:latin typeface="微软雅黑" panose="020B0503020204020204" pitchFamily="34" charset="-122"/>
                <a:ea typeface="微软雅黑" panose="020B0503020204020204" pitchFamily="34" charset="-122"/>
              </a:defRPr>
            </a:lvl1pPr>
          </a:lstStyle>
          <a:p>
            <a:pPr lvl="0"/>
            <a:fld id="{7E0B4DC1-AB35-4259-8072-EA8F5B8A0BBF}" type="slidenum">
              <a:rPr lang="zh-CN" altLang="en-US" smtClean="0"/>
              <a:pPr lvl="0"/>
              <a:t>‹#›</a:t>
            </a:fld>
            <a:endParaRPr lang="zh-CN" altLang="en-US" dirty="0"/>
          </a:p>
        </p:txBody>
      </p:sp>
    </p:spTree>
    <p:extLst>
      <p:ext uri="{BB962C8B-B14F-4D97-AF65-F5344CB8AC3E}">
        <p14:creationId xmlns:p14="http://schemas.microsoft.com/office/powerpoint/2010/main" val="113261993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空白">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a:off x="0" y="0"/>
            <a:ext cx="9144793" cy="664522"/>
          </a:xfrm>
          <a:prstGeom prst="rect">
            <a:avLst/>
          </a:prstGeom>
        </p:spPr>
      </p:pic>
      <p:sp>
        <p:nvSpPr>
          <p:cNvPr id="11" name="矩形 10"/>
          <p:cNvSpPr/>
          <p:nvPr/>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68582"/>
            <a:ext cx="1517655" cy="401413"/>
          </a:xfrm>
          <a:prstGeom prst="rect">
            <a:avLst/>
          </a:prstGeom>
        </p:spPr>
      </p:pic>
      <p:sp>
        <p:nvSpPr>
          <p:cNvPr id="13" name="矩形 12"/>
          <p:cNvSpPr/>
          <p:nvPr/>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a:blip r:embed="rId2"/>
          <a:stretch>
            <a:fillRect/>
          </a:stretch>
        </p:blipFill>
        <p:spPr>
          <a:xfrm>
            <a:off x="0" y="0"/>
            <a:ext cx="9144793" cy="664522"/>
          </a:xfrm>
          <a:prstGeom prst="rect">
            <a:avLst/>
          </a:prstGeom>
        </p:spPr>
      </p:pic>
      <p:sp>
        <p:nvSpPr>
          <p:cNvPr id="7" name="矩形 6"/>
          <p:cNvSpPr/>
          <p:nvPr userDrawn="1"/>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68582"/>
            <a:ext cx="1517655" cy="401413"/>
          </a:xfrm>
          <a:prstGeom prst="rect">
            <a:avLst/>
          </a:prstGeom>
        </p:spPr>
      </p:pic>
      <p:sp>
        <p:nvSpPr>
          <p:cNvPr id="10" name="矩形 9"/>
          <p:cNvSpPr/>
          <p:nvPr userDrawn="1"/>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19330335"/>
      </p:ext>
    </p:extLst>
  </p:cSld>
  <p:clrMapOvr>
    <a:masterClrMapping/>
  </p:clrMapOvr>
  <p:transition spd="med">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3.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p:nvPicPr>
        <p:blipFill>
          <a:blip r:embed="rId18"/>
          <a:stretch>
            <a:fillRect/>
          </a:stretch>
        </p:blipFill>
        <p:spPr>
          <a:xfrm>
            <a:off x="0" y="0"/>
            <a:ext cx="9144793" cy="664522"/>
          </a:xfrm>
          <a:prstGeom prst="rect">
            <a:avLst/>
          </a:prstGeom>
        </p:spPr>
      </p:pic>
      <p:sp>
        <p:nvSpPr>
          <p:cNvPr id="6" name="文本占位符 5"/>
          <p:cNvSpPr>
            <a:spLocks noGrp="1"/>
          </p:cNvSpPr>
          <p:nvPr>
            <p:ph type="body" idx="1"/>
          </p:nvPr>
        </p:nvSpPr>
        <p:spPr>
          <a:xfrm>
            <a:off x="413468" y="1673352"/>
            <a:ext cx="8340421" cy="4999840"/>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 name="矩形 9"/>
          <p:cNvSpPr/>
          <p:nvPr/>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19" cstate="print">
            <a:extLst>
              <a:ext uri="{BEBA8EAE-BF5A-486C-A8C5-ECC9F3942E4B}">
                <a14:imgProps xmlns:a14="http://schemas.microsoft.com/office/drawing/2010/main">
                  <a14:imgLayer r:embed="rId2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68582"/>
            <a:ext cx="1517655" cy="401413"/>
          </a:xfrm>
          <a:prstGeom prst="rect">
            <a:avLst/>
          </a:prstGeom>
        </p:spPr>
      </p:pic>
      <p:sp>
        <p:nvSpPr>
          <p:cNvPr id="13" name="矩形 12"/>
          <p:cNvSpPr/>
          <p:nvPr/>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a:blip r:embed="rId21"/>
          <a:stretch>
            <a:fillRect/>
          </a:stretch>
        </p:blipFill>
        <p:spPr>
          <a:xfrm>
            <a:off x="0" y="1231682"/>
            <a:ext cx="9144000" cy="332713"/>
          </a:xfrm>
          <a:prstGeom prst="rect">
            <a:avLst/>
          </a:prstGeom>
        </p:spPr>
      </p:pic>
      <p:sp>
        <p:nvSpPr>
          <p:cNvPr id="4" name="标题占位符 3"/>
          <p:cNvSpPr>
            <a:spLocks noGrp="1"/>
          </p:cNvSpPr>
          <p:nvPr>
            <p:ph type="title"/>
          </p:nvPr>
        </p:nvSpPr>
        <p:spPr>
          <a:xfrm>
            <a:off x="413468" y="863020"/>
            <a:ext cx="8410492" cy="701375"/>
          </a:xfrm>
          <a:prstGeom prst="rect">
            <a:avLst/>
          </a:prstGeom>
        </p:spPr>
        <p:txBody>
          <a:bodyPr vert="horz" lIns="91440" tIns="45720" rIns="91440" bIns="45720" rtlCol="0" anchor="ctr">
            <a:normAutofit/>
          </a:bodyPr>
          <a:lstStyle/>
          <a:p>
            <a:r>
              <a:rPr lang="zh-CN" altLang="en-US"/>
              <a:t>单击此处编辑母版标题样式</a:t>
            </a:r>
          </a:p>
        </p:txBody>
      </p:sp>
      <p:pic>
        <p:nvPicPr>
          <p:cNvPr id="9" name="图片 8"/>
          <p:cNvPicPr>
            <a:picLocks noChangeAspect="1"/>
          </p:cNvPicPr>
          <p:nvPr userDrawn="1"/>
        </p:nvPicPr>
        <p:blipFill>
          <a:blip r:embed="rId18"/>
          <a:stretch>
            <a:fillRect/>
          </a:stretch>
        </p:blipFill>
        <p:spPr>
          <a:xfrm>
            <a:off x="0" y="0"/>
            <a:ext cx="9144793" cy="664522"/>
          </a:xfrm>
          <a:prstGeom prst="rect">
            <a:avLst/>
          </a:prstGeom>
        </p:spPr>
      </p:pic>
      <p:sp>
        <p:nvSpPr>
          <p:cNvPr id="11" name="矩形 10"/>
          <p:cNvSpPr/>
          <p:nvPr userDrawn="1"/>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userDrawn="1"/>
        </p:nvPicPr>
        <p:blipFill>
          <a:blip r:embed="rId19" cstate="print">
            <a:extLst>
              <a:ext uri="{BEBA8EAE-BF5A-486C-A8C5-ECC9F3942E4B}">
                <a14:imgProps xmlns:a14="http://schemas.microsoft.com/office/drawing/2010/main">
                  <a14:imgLayer r:embed="rId2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68582"/>
            <a:ext cx="1517655" cy="401413"/>
          </a:xfrm>
          <a:prstGeom prst="rect">
            <a:avLst/>
          </a:prstGeom>
        </p:spPr>
      </p:pic>
      <p:sp>
        <p:nvSpPr>
          <p:cNvPr id="16" name="矩形 15"/>
          <p:cNvSpPr/>
          <p:nvPr userDrawn="1"/>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userDrawn="1"/>
        </p:nvPicPr>
        <p:blipFill>
          <a:blip r:embed="rId21"/>
          <a:stretch>
            <a:fillRect/>
          </a:stretch>
        </p:blipFill>
        <p:spPr>
          <a:xfrm>
            <a:off x="0" y="1231682"/>
            <a:ext cx="9144000" cy="332713"/>
          </a:xfrm>
          <a:prstGeom prst="rect">
            <a:avLst/>
          </a:prstGeom>
        </p:spPr>
      </p:pic>
    </p:spTree>
    <p:extLst>
      <p:ext uri="{BB962C8B-B14F-4D97-AF65-F5344CB8AC3E}">
        <p14:creationId xmlns:p14="http://schemas.microsoft.com/office/powerpoint/2010/main" val="3265737396"/>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Lst>
  <p:transition spd="med">
    <p:push/>
  </p:transition>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Calibri" panose="020F050202020403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0" y="4149566"/>
            <a:ext cx="9144000" cy="899510"/>
          </a:xfrm>
        </p:spPr>
        <p:txBody>
          <a:bodyPr/>
          <a:lstStyle/>
          <a:p>
            <a:r>
              <a:rPr lang="zh-CN" altLang="en-US" sz="3200" dirty="0"/>
              <a:t>学术文本中的</a:t>
            </a:r>
            <a:r>
              <a:rPr lang="en-US" altLang="zh-CN" sz="3200" dirty="0"/>
              <a:t>keyword</a:t>
            </a:r>
            <a:r>
              <a:rPr lang="zh-CN" altLang="en-US" sz="3200" dirty="0"/>
              <a:t>提取与</a:t>
            </a:r>
            <a:r>
              <a:rPr lang="en-US" altLang="zh-CN" sz="3200" dirty="0"/>
              <a:t>entity</a:t>
            </a:r>
            <a:r>
              <a:rPr lang="zh-CN" altLang="en-US" sz="3200" dirty="0"/>
              <a:t> </a:t>
            </a:r>
            <a:r>
              <a:rPr lang="en-US" altLang="zh-CN" sz="3200" dirty="0"/>
              <a:t>linking</a:t>
            </a:r>
            <a:endParaRPr lang="zh-CN" altLang="en-US" sz="3200" dirty="0"/>
          </a:p>
        </p:txBody>
      </p:sp>
      <p:sp>
        <p:nvSpPr>
          <p:cNvPr id="5" name="副标题 4"/>
          <p:cNvSpPr>
            <a:spLocks noGrp="1"/>
          </p:cNvSpPr>
          <p:nvPr>
            <p:ph type="subTitle" idx="1"/>
          </p:nvPr>
        </p:nvSpPr>
        <p:spPr>
          <a:xfrm>
            <a:off x="628650" y="5671590"/>
            <a:ext cx="7886700" cy="604299"/>
          </a:xfrm>
        </p:spPr>
        <p:txBody>
          <a:bodyPr/>
          <a:lstStyle/>
          <a:p>
            <a:r>
              <a:rPr lang="en-US" altLang="zh-CN" sz="2800" dirty="0"/>
              <a:t>2020</a:t>
            </a:r>
            <a:r>
              <a:rPr lang="zh-CN" altLang="en-US" sz="2800" dirty="0"/>
              <a:t>年</a:t>
            </a:r>
            <a:r>
              <a:rPr lang="en-US" altLang="zh-CN" sz="2800" dirty="0"/>
              <a:t>5</a:t>
            </a:r>
            <a:r>
              <a:rPr lang="zh-CN" altLang="en-US" sz="2800" dirty="0"/>
              <a:t>月</a:t>
            </a:r>
          </a:p>
        </p:txBody>
      </p:sp>
      <p:sp>
        <p:nvSpPr>
          <p:cNvPr id="2" name="文本框 1">
            <a:extLst>
              <a:ext uri="{FF2B5EF4-FFF2-40B4-BE49-F238E27FC236}">
                <a16:creationId xmlns:a16="http://schemas.microsoft.com/office/drawing/2014/main" id="{60878F19-5141-2345-9330-0B4605F0C29D}"/>
              </a:ext>
            </a:extLst>
          </p:cNvPr>
          <p:cNvSpPr txBox="1"/>
          <p:nvPr/>
        </p:nvSpPr>
        <p:spPr>
          <a:xfrm>
            <a:off x="2698731" y="5049076"/>
            <a:ext cx="3746538" cy="461665"/>
          </a:xfrm>
          <a:prstGeom prst="rect">
            <a:avLst/>
          </a:prstGeom>
          <a:noFill/>
        </p:spPr>
        <p:txBody>
          <a:bodyPr wrap="none" rtlCol="0">
            <a:spAutoFit/>
          </a:bodyPr>
          <a:lstStyle/>
          <a:p>
            <a:r>
              <a:rPr kumimoji="1" lang="zh-CN" altLang="en-US" sz="2400" dirty="0">
                <a:solidFill>
                  <a:schemeClr val="bg1"/>
                </a:solidFill>
              </a:rPr>
              <a:t>移动互联网课程</a:t>
            </a:r>
            <a:r>
              <a:rPr kumimoji="1" lang="en-US" altLang="zh-CN" sz="2400" dirty="0">
                <a:solidFill>
                  <a:schemeClr val="bg1"/>
                </a:solidFill>
              </a:rPr>
              <a:t>project</a:t>
            </a:r>
            <a:r>
              <a:rPr kumimoji="1" lang="zh-CN" altLang="en-US" sz="2400" dirty="0">
                <a:solidFill>
                  <a:schemeClr val="bg1"/>
                </a:solidFill>
              </a:rPr>
              <a:t> </a:t>
            </a:r>
            <a:r>
              <a:rPr kumimoji="1" lang="en-US" altLang="zh-CN" sz="2400" dirty="0">
                <a:solidFill>
                  <a:schemeClr val="bg1"/>
                </a:solidFill>
              </a:rPr>
              <a:t>pre</a:t>
            </a:r>
            <a:endParaRPr kumimoji="1" lang="zh-CN" altLang="en-US" sz="2400" dirty="0">
              <a:solidFill>
                <a:schemeClr val="bg1"/>
              </a:solidFill>
            </a:endParaRPr>
          </a:p>
        </p:txBody>
      </p:sp>
    </p:spTree>
    <p:extLst>
      <p:ext uri="{BB962C8B-B14F-4D97-AF65-F5344CB8AC3E}">
        <p14:creationId xmlns:p14="http://schemas.microsoft.com/office/powerpoint/2010/main" val="16918201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467F2DAD-5EA1-0C42-BD28-6394BD10620A}"/>
              </a:ext>
            </a:extLst>
          </p:cNvPr>
          <p:cNvSpPr>
            <a:spLocks noGrp="1"/>
          </p:cNvSpPr>
          <p:nvPr>
            <p:ph sz="quarter" idx="10"/>
          </p:nvPr>
        </p:nvSpPr>
        <p:spPr/>
        <p:txBody>
          <a:bodyPr/>
          <a:lstStyle/>
          <a:p>
            <a:r>
              <a:rPr kumimoji="1" lang="zh-CN" altLang="en-US" dirty="0"/>
              <a:t>数据集 </a:t>
            </a:r>
            <a:r>
              <a:rPr kumimoji="1" lang="en-US" altLang="zh-CN" dirty="0"/>
              <a:t>Sem</a:t>
            </a:r>
            <a:r>
              <a:rPr kumimoji="1" lang="zh-CN" altLang="en-US" dirty="0"/>
              <a:t> </a:t>
            </a:r>
            <a:r>
              <a:rPr kumimoji="1" lang="en-US" altLang="zh-CN" dirty="0"/>
              <a:t>Eval</a:t>
            </a:r>
            <a:r>
              <a:rPr kumimoji="1" lang="zh-CN" altLang="en-US" dirty="0"/>
              <a:t> </a:t>
            </a:r>
            <a:r>
              <a:rPr kumimoji="1" lang="en-US" altLang="zh-CN" dirty="0"/>
              <a:t>2017</a:t>
            </a:r>
            <a:r>
              <a:rPr kumimoji="1" lang="zh-CN" altLang="en-US" dirty="0"/>
              <a:t> </a:t>
            </a:r>
            <a:r>
              <a:rPr kumimoji="1" lang="en-US" altLang="zh-CN" dirty="0"/>
              <a:t>Task</a:t>
            </a:r>
            <a:r>
              <a:rPr kumimoji="1" lang="zh-CN" altLang="en-US" dirty="0"/>
              <a:t> </a:t>
            </a:r>
            <a:r>
              <a:rPr kumimoji="1" lang="en-US" altLang="zh-CN" dirty="0"/>
              <a:t>10</a:t>
            </a:r>
            <a:endParaRPr kumimoji="1" lang="zh-CN" altLang="en-US" dirty="0"/>
          </a:p>
        </p:txBody>
      </p:sp>
      <p:sp>
        <p:nvSpPr>
          <p:cNvPr id="3" name="标题 2">
            <a:extLst>
              <a:ext uri="{FF2B5EF4-FFF2-40B4-BE49-F238E27FC236}">
                <a16:creationId xmlns:a16="http://schemas.microsoft.com/office/drawing/2014/main" id="{59ED31B7-E06F-914A-9F41-92A25E149112}"/>
              </a:ext>
            </a:extLst>
          </p:cNvPr>
          <p:cNvSpPr>
            <a:spLocks noGrp="1"/>
          </p:cNvSpPr>
          <p:nvPr>
            <p:ph type="title"/>
          </p:nvPr>
        </p:nvSpPr>
        <p:spPr/>
        <p:txBody>
          <a:bodyPr/>
          <a:lstStyle/>
          <a:p>
            <a:r>
              <a:rPr kumimoji="1" lang="en-US" altLang="zh-CN" dirty="0"/>
              <a:t>Keyword</a:t>
            </a:r>
            <a:r>
              <a:rPr kumimoji="1" lang="zh-CN" altLang="en-US" dirty="0"/>
              <a:t> </a:t>
            </a:r>
            <a:r>
              <a:rPr kumimoji="1" lang="en-US" altLang="zh-CN" dirty="0"/>
              <a:t>extraction</a:t>
            </a:r>
            <a:r>
              <a:rPr kumimoji="1" lang="zh-CN" altLang="en-US" dirty="0"/>
              <a:t> </a:t>
            </a:r>
            <a:r>
              <a:rPr kumimoji="1" lang="en-US" altLang="zh-CN" dirty="0"/>
              <a:t>-</a:t>
            </a:r>
            <a:r>
              <a:rPr kumimoji="1" lang="zh-CN" altLang="en-US" dirty="0"/>
              <a:t> </a:t>
            </a:r>
            <a:r>
              <a:rPr kumimoji="1" lang="en-US" altLang="zh-CN" dirty="0"/>
              <a:t>CRF</a:t>
            </a:r>
            <a:endParaRPr kumimoji="1" lang="zh-CN" altLang="en-US" dirty="0"/>
          </a:p>
        </p:txBody>
      </p:sp>
      <p:pic>
        <p:nvPicPr>
          <p:cNvPr id="5" name="图片 4">
            <a:extLst>
              <a:ext uri="{FF2B5EF4-FFF2-40B4-BE49-F238E27FC236}">
                <a16:creationId xmlns:a16="http://schemas.microsoft.com/office/drawing/2014/main" id="{66256FAF-2544-4343-A433-BF33E02137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40312"/>
            <a:ext cx="9144000" cy="1977376"/>
          </a:xfrm>
          <a:prstGeom prst="rect">
            <a:avLst/>
          </a:prstGeom>
        </p:spPr>
      </p:pic>
    </p:spTree>
    <p:extLst>
      <p:ext uri="{BB962C8B-B14F-4D97-AF65-F5344CB8AC3E}">
        <p14:creationId xmlns:p14="http://schemas.microsoft.com/office/powerpoint/2010/main" val="2351665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EC37F53-D695-9B47-B3B0-4846426F94DB}"/>
              </a:ext>
            </a:extLst>
          </p:cNvPr>
          <p:cNvSpPr>
            <a:spLocks noGrp="1"/>
          </p:cNvSpPr>
          <p:nvPr>
            <p:ph sz="quarter" idx="10"/>
          </p:nvPr>
        </p:nvSpPr>
        <p:spPr/>
        <p:txBody>
          <a:bodyPr/>
          <a:lstStyle/>
          <a:p>
            <a:r>
              <a:rPr kumimoji="1" lang="en-US" altLang="zh-CN" dirty="0" err="1"/>
              <a:t>textRank</a:t>
            </a:r>
            <a:endParaRPr kumimoji="1" lang="en-US" altLang="zh-CN" dirty="0"/>
          </a:p>
          <a:p>
            <a:pPr marL="0" indent="0">
              <a:buNone/>
            </a:pPr>
            <a:r>
              <a:rPr kumimoji="1" lang="zh-CN" altLang="en-US" dirty="0"/>
              <a:t>图模型，将每个词看作节点，如果两个单词在长度为</a:t>
            </a:r>
            <a:r>
              <a:rPr kumimoji="1" lang="en-US" altLang="zh-CN" dirty="0"/>
              <a:t>K</a:t>
            </a:r>
            <a:r>
              <a:rPr kumimoji="1" lang="zh-CN" altLang="en-US" dirty="0"/>
              <a:t>个单词的窗口内共现则有边。</a:t>
            </a:r>
            <a:endParaRPr kumimoji="1" lang="en-US" altLang="zh-CN" dirty="0"/>
          </a:p>
          <a:p>
            <a:pPr marL="0" indent="0">
              <a:buNone/>
            </a:pPr>
            <a:r>
              <a:rPr kumimoji="1" lang="zh-CN" altLang="en-US" dirty="0"/>
              <a:t>核心思想：</a:t>
            </a:r>
            <a:endParaRPr kumimoji="1" lang="en-US" altLang="zh-CN" dirty="0"/>
          </a:p>
          <a:p>
            <a:pPr marL="0" indent="0">
              <a:buNone/>
            </a:pPr>
            <a:r>
              <a:rPr kumimoji="1" lang="en-US" altLang="zh-CN" dirty="0"/>
              <a:t>	1.</a:t>
            </a:r>
            <a:r>
              <a:rPr kumimoji="1" lang="zh-CN" altLang="en-US" dirty="0"/>
              <a:t>如果一个单词与许多单词有连边，则较为重要。</a:t>
            </a:r>
            <a:endParaRPr kumimoji="1" lang="en-US" altLang="zh-CN" dirty="0"/>
          </a:p>
          <a:p>
            <a:pPr marL="0" indent="0">
              <a:buNone/>
            </a:pPr>
            <a:r>
              <a:rPr kumimoji="1" lang="en-US" altLang="zh-CN" dirty="0"/>
              <a:t>						</a:t>
            </a:r>
            <a:r>
              <a:rPr kumimoji="1" lang="zh-CN" altLang="en-US" dirty="0"/>
              <a:t>（链接单词数量）</a:t>
            </a:r>
            <a:endParaRPr kumimoji="1" lang="en-US" altLang="zh-CN" dirty="0"/>
          </a:p>
          <a:p>
            <a:pPr marL="0" indent="0">
              <a:buNone/>
            </a:pPr>
            <a:r>
              <a:rPr kumimoji="1" lang="en-US" altLang="zh-CN" dirty="0"/>
              <a:t>	2.</a:t>
            </a:r>
            <a:r>
              <a:rPr kumimoji="1" lang="zh-CN" altLang="en-US" dirty="0"/>
              <a:t>如果单词与重要单词有连边，则较为重要</a:t>
            </a:r>
            <a:endParaRPr kumimoji="1" lang="en-US" altLang="zh-CN" dirty="0"/>
          </a:p>
          <a:p>
            <a:pPr marL="0" indent="0">
              <a:buNone/>
            </a:pPr>
            <a:r>
              <a:rPr kumimoji="1" lang="en-US" altLang="zh-CN" dirty="0"/>
              <a:t>						</a:t>
            </a:r>
            <a:r>
              <a:rPr kumimoji="1" lang="zh-CN" altLang="en-US" dirty="0"/>
              <a:t>（链接单词权重）</a:t>
            </a:r>
          </a:p>
        </p:txBody>
      </p:sp>
      <p:sp>
        <p:nvSpPr>
          <p:cNvPr id="3" name="标题 2">
            <a:extLst>
              <a:ext uri="{FF2B5EF4-FFF2-40B4-BE49-F238E27FC236}">
                <a16:creationId xmlns:a16="http://schemas.microsoft.com/office/drawing/2014/main" id="{EDE4594B-2A4D-5346-ACE1-AFE9B04FBE77}"/>
              </a:ext>
            </a:extLst>
          </p:cNvPr>
          <p:cNvSpPr>
            <a:spLocks noGrp="1"/>
          </p:cNvSpPr>
          <p:nvPr>
            <p:ph type="title"/>
          </p:nvPr>
        </p:nvSpPr>
        <p:spPr/>
        <p:txBody>
          <a:bodyPr/>
          <a:lstStyle/>
          <a:p>
            <a:r>
              <a:rPr kumimoji="1" lang="en-US" altLang="zh-CN" dirty="0"/>
              <a:t>Keyword</a:t>
            </a:r>
            <a:r>
              <a:rPr kumimoji="1" lang="zh-CN" altLang="en-US" dirty="0"/>
              <a:t> </a:t>
            </a:r>
            <a:r>
              <a:rPr kumimoji="1" lang="en-US" altLang="zh-CN" dirty="0"/>
              <a:t>extraction</a:t>
            </a:r>
            <a:r>
              <a:rPr kumimoji="1" lang="zh-CN" altLang="en-US" dirty="0"/>
              <a:t> </a:t>
            </a:r>
            <a:r>
              <a:rPr kumimoji="1" lang="en-US" altLang="zh-CN" dirty="0"/>
              <a:t>-</a:t>
            </a:r>
            <a:r>
              <a:rPr kumimoji="1" lang="zh-CN" altLang="en-US" dirty="0"/>
              <a:t> </a:t>
            </a:r>
            <a:r>
              <a:rPr kumimoji="1" lang="en-US" altLang="zh-CN" dirty="0" err="1"/>
              <a:t>textRank</a:t>
            </a:r>
            <a:endParaRPr kumimoji="1" lang="zh-CN" altLang="en-US" dirty="0"/>
          </a:p>
        </p:txBody>
      </p:sp>
    </p:spTree>
    <p:extLst>
      <p:ext uri="{BB962C8B-B14F-4D97-AF65-F5344CB8AC3E}">
        <p14:creationId xmlns:p14="http://schemas.microsoft.com/office/powerpoint/2010/main" val="1552239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F2F49556-60F7-8945-915A-1CDC2A649E54}"/>
              </a:ext>
            </a:extLst>
          </p:cNvPr>
          <p:cNvSpPr>
            <a:spLocks noGrp="1"/>
          </p:cNvSpPr>
          <p:nvPr>
            <p:ph sz="quarter" idx="10"/>
          </p:nvPr>
        </p:nvSpPr>
        <p:spPr/>
        <p:txBody>
          <a:bodyPr/>
          <a:lstStyle/>
          <a:p>
            <a:r>
              <a:rPr kumimoji="1" lang="zh-CN" altLang="en-US" dirty="0"/>
              <a:t>语言学</a:t>
            </a:r>
            <a:endParaRPr kumimoji="1" lang="en-US" altLang="zh-CN" dirty="0"/>
          </a:p>
          <a:p>
            <a:endParaRPr kumimoji="1" lang="en-US" altLang="zh-CN" dirty="0"/>
          </a:p>
          <a:p>
            <a:pPr marL="0" indent="0">
              <a:buNone/>
            </a:pPr>
            <a:r>
              <a:rPr kumimoji="1" lang="zh-CN" altLang="en-US" dirty="0"/>
              <a:t>语言学研究主要采用统计指标，如词频等</a:t>
            </a:r>
            <a:endParaRPr kumimoji="1" lang="en-US" altLang="zh-CN" dirty="0"/>
          </a:p>
          <a:p>
            <a:pPr marL="0" indent="0">
              <a:buNone/>
            </a:pPr>
            <a:r>
              <a:rPr kumimoji="1" lang="zh-CN" altLang="en-US" dirty="0"/>
              <a:t>众多语料库将语料分种类整理，以研究不同种类文本的</a:t>
            </a:r>
            <a:endParaRPr kumimoji="1" lang="en-US" altLang="zh-CN" dirty="0"/>
          </a:p>
          <a:p>
            <a:pPr marL="0" indent="0">
              <a:buNone/>
            </a:pPr>
            <a:r>
              <a:rPr kumimoji="1" lang="zh-CN" altLang="en-US" dirty="0"/>
              <a:t>行文特点</a:t>
            </a:r>
          </a:p>
        </p:txBody>
      </p:sp>
      <p:sp>
        <p:nvSpPr>
          <p:cNvPr id="3" name="标题 2">
            <a:extLst>
              <a:ext uri="{FF2B5EF4-FFF2-40B4-BE49-F238E27FC236}">
                <a16:creationId xmlns:a16="http://schemas.microsoft.com/office/drawing/2014/main" id="{218857FF-65F8-4A46-B6E5-BE6499B07256}"/>
              </a:ext>
            </a:extLst>
          </p:cNvPr>
          <p:cNvSpPr>
            <a:spLocks noGrp="1"/>
          </p:cNvSpPr>
          <p:nvPr>
            <p:ph type="title"/>
          </p:nvPr>
        </p:nvSpPr>
        <p:spPr/>
        <p:txBody>
          <a:bodyPr/>
          <a:lstStyle/>
          <a:p>
            <a:r>
              <a:rPr kumimoji="1" lang="en-US" altLang="zh-CN" dirty="0"/>
              <a:t>Keyword extraction – </a:t>
            </a:r>
            <a:r>
              <a:rPr kumimoji="1" lang="zh-CN" altLang="en-US" dirty="0"/>
              <a:t>语言学方法</a:t>
            </a:r>
          </a:p>
        </p:txBody>
      </p:sp>
      <p:pic>
        <p:nvPicPr>
          <p:cNvPr id="5" name="图片 4">
            <a:extLst>
              <a:ext uri="{FF2B5EF4-FFF2-40B4-BE49-F238E27FC236}">
                <a16:creationId xmlns:a16="http://schemas.microsoft.com/office/drawing/2014/main" id="{FF14F845-4D36-2042-8D3E-E80DBDED05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2145" y="2673350"/>
            <a:ext cx="1511300" cy="1511300"/>
          </a:xfrm>
          <a:prstGeom prst="rect">
            <a:avLst/>
          </a:prstGeom>
        </p:spPr>
      </p:pic>
    </p:spTree>
    <p:extLst>
      <p:ext uri="{BB962C8B-B14F-4D97-AF65-F5344CB8AC3E}">
        <p14:creationId xmlns:p14="http://schemas.microsoft.com/office/powerpoint/2010/main" val="1964495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81EF98B0-4199-F245-B5DF-06A4793A5A6B}"/>
              </a:ext>
            </a:extLst>
          </p:cNvPr>
          <p:cNvSpPr>
            <a:spLocks noGrp="1"/>
          </p:cNvSpPr>
          <p:nvPr>
            <p:ph sz="quarter" idx="10"/>
          </p:nvPr>
        </p:nvSpPr>
        <p:spPr/>
        <p:txBody>
          <a:bodyPr/>
          <a:lstStyle/>
          <a:p>
            <a:r>
              <a:rPr lang="en-US" altLang="zh-CN" i="1" dirty="0"/>
              <a:t>FLOB(</a:t>
            </a:r>
            <a:r>
              <a:rPr lang="en" altLang="zh-CN" i="1" dirty="0"/>
              <a:t>Freiburg-LOB corpus of British English)</a:t>
            </a:r>
          </a:p>
          <a:p>
            <a:r>
              <a:rPr lang="en" altLang="zh-CN" i="1" dirty="0"/>
              <a:t>FROWN</a:t>
            </a:r>
            <a:r>
              <a:rPr lang="zh-CN" altLang="en-US" i="1" dirty="0"/>
              <a:t>（</a:t>
            </a:r>
            <a:r>
              <a:rPr lang="en" altLang="zh-CN" i="1" dirty="0"/>
              <a:t>The Freiburg-Brown corpus of American English</a:t>
            </a:r>
            <a:r>
              <a:rPr lang="zh-CN" altLang="en-US" i="1" dirty="0"/>
              <a:t>）</a:t>
            </a:r>
            <a:endParaRPr lang="en" altLang="zh-CN" i="1" dirty="0"/>
          </a:p>
          <a:p>
            <a:pPr marL="0" indent="0">
              <a:buNone/>
            </a:pPr>
            <a:r>
              <a:rPr lang="en" altLang="zh-CN" dirty="0"/>
              <a:t>Frown</a:t>
            </a:r>
            <a:r>
              <a:rPr lang="zh-CN" altLang="en" dirty="0"/>
              <a:t>和</a:t>
            </a:r>
            <a:r>
              <a:rPr lang="en-US" altLang="zh-CN" dirty="0"/>
              <a:t>FLOB</a:t>
            </a:r>
            <a:r>
              <a:rPr lang="zh-CN" altLang="en-US" dirty="0"/>
              <a:t>各</a:t>
            </a:r>
            <a:r>
              <a:rPr lang="zh-CN" altLang="en" dirty="0"/>
              <a:t>包</a:t>
            </a:r>
            <a:r>
              <a:rPr lang="zh-CN" altLang="en-US" dirty="0"/>
              <a:t>含</a:t>
            </a:r>
            <a:r>
              <a:rPr lang="en-US" altLang="zh-CN" dirty="0"/>
              <a:t>500</a:t>
            </a:r>
            <a:r>
              <a:rPr lang="zh-CN" altLang="en-US" dirty="0"/>
              <a:t>份</a:t>
            </a:r>
            <a:r>
              <a:rPr lang="en-US" altLang="zh-CN" dirty="0"/>
              <a:t>2000</a:t>
            </a:r>
            <a:r>
              <a:rPr lang="zh-CN" altLang="en-US" dirty="0"/>
              <a:t>词左右的分属于</a:t>
            </a:r>
            <a:r>
              <a:rPr lang="en-US" altLang="zh-CN" dirty="0"/>
              <a:t>15</a:t>
            </a:r>
            <a:r>
              <a:rPr lang="zh-CN" altLang="en-US" dirty="0"/>
              <a:t>个种类的文本，分别是美国英语与英国英语语料库。</a:t>
            </a:r>
            <a:endParaRPr lang="en-US" altLang="zh-CN" dirty="0"/>
          </a:p>
          <a:p>
            <a:pPr marL="0" indent="0">
              <a:buNone/>
            </a:pPr>
            <a:r>
              <a:rPr kumimoji="1" lang="zh-CN" altLang="en-US" dirty="0"/>
              <a:t>其中本次重点关注的是</a:t>
            </a:r>
            <a:r>
              <a:rPr kumimoji="1" lang="en-US" altLang="zh-CN" dirty="0"/>
              <a:t>Category</a:t>
            </a:r>
            <a:r>
              <a:rPr kumimoji="1" lang="zh-CN" altLang="en-US" dirty="0"/>
              <a:t> </a:t>
            </a:r>
            <a:r>
              <a:rPr kumimoji="1" lang="en-US" altLang="zh-CN" dirty="0"/>
              <a:t>J</a:t>
            </a:r>
          </a:p>
          <a:p>
            <a:pPr marL="0" indent="0">
              <a:buNone/>
            </a:pPr>
            <a:r>
              <a:rPr kumimoji="1" lang="zh-CN" altLang="en-US" dirty="0"/>
              <a:t>即学术文本</a:t>
            </a:r>
            <a:endParaRPr kumimoji="1" lang="en-US" altLang="zh-CN" dirty="0"/>
          </a:p>
        </p:txBody>
      </p:sp>
      <p:pic>
        <p:nvPicPr>
          <p:cNvPr id="5" name="图片 4">
            <a:extLst>
              <a:ext uri="{FF2B5EF4-FFF2-40B4-BE49-F238E27FC236}">
                <a16:creationId xmlns:a16="http://schemas.microsoft.com/office/drawing/2014/main" id="{035C2AB3-9408-EF45-9BD0-528C8C1C7D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4026" y="3061346"/>
            <a:ext cx="4645976" cy="3466614"/>
          </a:xfrm>
          <a:prstGeom prst="rect">
            <a:avLst/>
          </a:prstGeom>
        </p:spPr>
      </p:pic>
      <p:sp>
        <p:nvSpPr>
          <p:cNvPr id="9" name="标题 2">
            <a:extLst>
              <a:ext uri="{FF2B5EF4-FFF2-40B4-BE49-F238E27FC236}">
                <a16:creationId xmlns:a16="http://schemas.microsoft.com/office/drawing/2014/main" id="{2673C977-4534-E244-977A-57F8D87EB33F}"/>
              </a:ext>
            </a:extLst>
          </p:cNvPr>
          <p:cNvSpPr>
            <a:spLocks noGrp="1"/>
          </p:cNvSpPr>
          <p:nvPr>
            <p:ph type="title"/>
          </p:nvPr>
        </p:nvSpPr>
        <p:spPr>
          <a:xfrm>
            <a:off x="494025" y="975600"/>
            <a:ext cx="8372163" cy="576000"/>
          </a:xfrm>
        </p:spPr>
        <p:txBody>
          <a:bodyPr/>
          <a:lstStyle/>
          <a:p>
            <a:r>
              <a:rPr kumimoji="1" lang="en-US" altLang="zh-CN" dirty="0"/>
              <a:t>Keyword extraction – </a:t>
            </a:r>
            <a:r>
              <a:rPr kumimoji="1" lang="zh-CN" altLang="en-US" dirty="0"/>
              <a:t>语言学方法</a:t>
            </a:r>
          </a:p>
        </p:txBody>
      </p:sp>
    </p:spTree>
    <p:extLst>
      <p:ext uri="{BB962C8B-B14F-4D97-AF65-F5344CB8AC3E}">
        <p14:creationId xmlns:p14="http://schemas.microsoft.com/office/powerpoint/2010/main" val="2765168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latin typeface="微软雅黑" panose="020B0503020204020204" pitchFamily="34" charset="-122"/>
                <a:ea typeface="微软雅黑" panose="020B0503020204020204" pitchFamily="34" charset="-122"/>
              </a:rPr>
              <a:t>目录 </a:t>
            </a:r>
            <a:r>
              <a:rPr lang="en-US" altLang="zh-CN" dirty="0">
                <a:latin typeface="微软雅黑" panose="020B0503020204020204" pitchFamily="34" charset="-122"/>
                <a:ea typeface="微软雅黑" panose="020B0503020204020204" pitchFamily="34" charset="-122"/>
              </a:rPr>
              <a:t>Contents</a:t>
            </a:r>
            <a:endParaRPr lang="zh-CN" altLang="en-US" dirty="0">
              <a:latin typeface="微软雅黑" panose="020B0503020204020204" pitchFamily="34" charset="-122"/>
              <a:ea typeface="微软雅黑" panose="020B0503020204020204" pitchFamily="34" charset="-122"/>
            </a:endParaRPr>
          </a:p>
        </p:txBody>
      </p:sp>
      <p:sp>
        <p:nvSpPr>
          <p:cNvPr id="4" name="Freeform 10"/>
          <p:cNvSpPr>
            <a:spLocks/>
          </p:cNvSpPr>
          <p:nvPr userDrawn="1"/>
        </p:nvSpPr>
        <p:spPr bwMode="auto">
          <a:xfrm>
            <a:off x="1841535" y="1367357"/>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bg2"/>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5" name="文本框 4"/>
          <p:cNvSpPr txBox="1"/>
          <p:nvPr userDrawn="1"/>
        </p:nvSpPr>
        <p:spPr>
          <a:xfrm>
            <a:off x="2071646" y="1303550"/>
            <a:ext cx="383206" cy="443226"/>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1</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7" name="直接连接符 6"/>
          <p:cNvCxnSpPr>
            <a:stCxn id="4" idx="6"/>
          </p:cNvCxnSpPr>
          <p:nvPr/>
        </p:nvCxnSpPr>
        <p:spPr>
          <a:xfrm>
            <a:off x="2534033" y="1711215"/>
            <a:ext cx="450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Freeform 10"/>
          <p:cNvSpPr>
            <a:spLocks/>
          </p:cNvSpPr>
          <p:nvPr userDrawn="1"/>
        </p:nvSpPr>
        <p:spPr bwMode="auto">
          <a:xfrm>
            <a:off x="1841535" y="2287330"/>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bg2"/>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14" name="文本框 13"/>
          <p:cNvSpPr txBox="1"/>
          <p:nvPr userDrawn="1"/>
        </p:nvSpPr>
        <p:spPr>
          <a:xfrm>
            <a:off x="2071646" y="2223523"/>
            <a:ext cx="383206" cy="443226"/>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2</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15" name="直接连接符 14"/>
          <p:cNvCxnSpPr>
            <a:stCxn id="13" idx="6"/>
          </p:cNvCxnSpPr>
          <p:nvPr/>
        </p:nvCxnSpPr>
        <p:spPr>
          <a:xfrm>
            <a:off x="2534033" y="2631188"/>
            <a:ext cx="450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Freeform 10"/>
          <p:cNvSpPr>
            <a:spLocks/>
          </p:cNvSpPr>
          <p:nvPr userDrawn="1"/>
        </p:nvSpPr>
        <p:spPr bwMode="auto">
          <a:xfrm>
            <a:off x="1841535" y="3207303"/>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accent1"/>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19" name="文本框 18"/>
          <p:cNvSpPr txBox="1"/>
          <p:nvPr userDrawn="1"/>
        </p:nvSpPr>
        <p:spPr>
          <a:xfrm>
            <a:off x="2071646" y="3143496"/>
            <a:ext cx="383206" cy="443226"/>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3</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20" name="直接连接符 19"/>
          <p:cNvCxnSpPr>
            <a:stCxn id="18" idx="6"/>
          </p:cNvCxnSpPr>
          <p:nvPr/>
        </p:nvCxnSpPr>
        <p:spPr>
          <a:xfrm>
            <a:off x="2534033" y="3551161"/>
            <a:ext cx="450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Freeform 10"/>
          <p:cNvSpPr>
            <a:spLocks/>
          </p:cNvSpPr>
          <p:nvPr userDrawn="1"/>
        </p:nvSpPr>
        <p:spPr bwMode="auto">
          <a:xfrm>
            <a:off x="1841535" y="4127276"/>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bg2"/>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24" name="文本框 23"/>
          <p:cNvSpPr txBox="1"/>
          <p:nvPr userDrawn="1"/>
        </p:nvSpPr>
        <p:spPr>
          <a:xfrm>
            <a:off x="2071646" y="4063469"/>
            <a:ext cx="383206" cy="443226"/>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4</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25" name="直接连接符 24"/>
          <p:cNvCxnSpPr>
            <a:stCxn id="23" idx="6"/>
          </p:cNvCxnSpPr>
          <p:nvPr/>
        </p:nvCxnSpPr>
        <p:spPr>
          <a:xfrm>
            <a:off x="2534033" y="4471134"/>
            <a:ext cx="450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Freeform 10"/>
          <p:cNvSpPr>
            <a:spLocks/>
          </p:cNvSpPr>
          <p:nvPr userDrawn="1"/>
        </p:nvSpPr>
        <p:spPr bwMode="auto">
          <a:xfrm>
            <a:off x="1841535" y="5047251"/>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bg2"/>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34" name="文本框 33"/>
          <p:cNvSpPr txBox="1"/>
          <p:nvPr userDrawn="1"/>
        </p:nvSpPr>
        <p:spPr>
          <a:xfrm>
            <a:off x="2071646" y="4983444"/>
            <a:ext cx="383206" cy="443226"/>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5</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35" name="直接连接符 34"/>
          <p:cNvCxnSpPr>
            <a:stCxn id="33" idx="6"/>
          </p:cNvCxnSpPr>
          <p:nvPr/>
        </p:nvCxnSpPr>
        <p:spPr>
          <a:xfrm>
            <a:off x="2534033" y="5391109"/>
            <a:ext cx="450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文本框 25">
            <a:extLst>
              <a:ext uri="{FF2B5EF4-FFF2-40B4-BE49-F238E27FC236}">
                <a16:creationId xmlns:a16="http://schemas.microsoft.com/office/drawing/2014/main" id="{1D56AFA4-C723-F049-A241-640D945C0137}"/>
              </a:ext>
            </a:extLst>
          </p:cNvPr>
          <p:cNvSpPr txBox="1"/>
          <p:nvPr/>
        </p:nvSpPr>
        <p:spPr>
          <a:xfrm>
            <a:off x="2915073" y="1274734"/>
            <a:ext cx="4387392" cy="461665"/>
          </a:xfrm>
          <a:prstGeom prst="rect">
            <a:avLst/>
          </a:prstGeom>
          <a:noFill/>
        </p:spPr>
        <p:txBody>
          <a:bodyPr wrap="square" rtlCol="0">
            <a:spAutoFit/>
          </a:bodyPr>
          <a:lstStyle/>
          <a:p>
            <a:r>
              <a:rPr lang="zh-CN" altLang="en-US" sz="2400" dirty="0"/>
              <a:t>背景介绍</a:t>
            </a:r>
          </a:p>
        </p:txBody>
      </p:sp>
      <p:sp>
        <p:nvSpPr>
          <p:cNvPr id="37" name="文本框 36">
            <a:extLst>
              <a:ext uri="{FF2B5EF4-FFF2-40B4-BE49-F238E27FC236}">
                <a16:creationId xmlns:a16="http://schemas.microsoft.com/office/drawing/2014/main" id="{E0648CD7-5A3B-1249-BFBC-9C3C4FD0E228}"/>
              </a:ext>
            </a:extLst>
          </p:cNvPr>
          <p:cNvSpPr txBox="1"/>
          <p:nvPr/>
        </p:nvSpPr>
        <p:spPr>
          <a:xfrm>
            <a:off x="2915073" y="4034653"/>
            <a:ext cx="4387392" cy="461665"/>
          </a:xfrm>
          <a:prstGeom prst="rect">
            <a:avLst/>
          </a:prstGeom>
          <a:noFill/>
        </p:spPr>
        <p:txBody>
          <a:bodyPr wrap="square" rtlCol="0">
            <a:spAutoFit/>
          </a:bodyPr>
          <a:lstStyle/>
          <a:p>
            <a:r>
              <a:rPr lang="zh-CN" altLang="en-US" sz="2400" dirty="0"/>
              <a:t>效果展示</a:t>
            </a:r>
          </a:p>
        </p:txBody>
      </p:sp>
      <p:sp>
        <p:nvSpPr>
          <p:cNvPr id="27" name="文本框 26">
            <a:extLst>
              <a:ext uri="{FF2B5EF4-FFF2-40B4-BE49-F238E27FC236}">
                <a16:creationId xmlns:a16="http://schemas.microsoft.com/office/drawing/2014/main" id="{9913EC28-31C7-ED46-8EBE-7E9D8507D635}"/>
              </a:ext>
            </a:extLst>
          </p:cNvPr>
          <p:cNvSpPr txBox="1"/>
          <p:nvPr/>
        </p:nvSpPr>
        <p:spPr>
          <a:xfrm>
            <a:off x="2915073" y="2194707"/>
            <a:ext cx="4387392" cy="461665"/>
          </a:xfrm>
          <a:prstGeom prst="rect">
            <a:avLst/>
          </a:prstGeom>
          <a:noFill/>
        </p:spPr>
        <p:txBody>
          <a:bodyPr wrap="square" rtlCol="0">
            <a:spAutoFit/>
          </a:bodyPr>
          <a:lstStyle/>
          <a:p>
            <a:r>
              <a:rPr lang="zh-CN" altLang="en-US" sz="2400" dirty="0"/>
              <a:t>关键词提取</a:t>
            </a:r>
          </a:p>
        </p:txBody>
      </p:sp>
      <p:sp>
        <p:nvSpPr>
          <p:cNvPr id="28" name="文本框 27">
            <a:extLst>
              <a:ext uri="{FF2B5EF4-FFF2-40B4-BE49-F238E27FC236}">
                <a16:creationId xmlns:a16="http://schemas.microsoft.com/office/drawing/2014/main" id="{7AE8E4D9-2265-2F42-82CE-1DB3B1FCBF4A}"/>
              </a:ext>
            </a:extLst>
          </p:cNvPr>
          <p:cNvSpPr txBox="1"/>
          <p:nvPr/>
        </p:nvSpPr>
        <p:spPr>
          <a:xfrm>
            <a:off x="2915073" y="3114680"/>
            <a:ext cx="4387392" cy="461665"/>
          </a:xfrm>
          <a:prstGeom prst="rect">
            <a:avLst/>
          </a:prstGeom>
          <a:noFill/>
        </p:spPr>
        <p:txBody>
          <a:bodyPr wrap="square" rtlCol="0">
            <a:spAutoFit/>
          </a:bodyPr>
          <a:lstStyle/>
          <a:p>
            <a:r>
              <a:rPr lang="zh-CN" altLang="en-US" sz="2400" dirty="0"/>
              <a:t>实体链接</a:t>
            </a:r>
          </a:p>
        </p:txBody>
      </p:sp>
      <p:sp>
        <p:nvSpPr>
          <p:cNvPr id="29" name="文本框 28">
            <a:extLst>
              <a:ext uri="{FF2B5EF4-FFF2-40B4-BE49-F238E27FC236}">
                <a16:creationId xmlns:a16="http://schemas.microsoft.com/office/drawing/2014/main" id="{13915C6F-B6DE-6546-B485-F093385E479A}"/>
              </a:ext>
            </a:extLst>
          </p:cNvPr>
          <p:cNvSpPr txBox="1"/>
          <p:nvPr/>
        </p:nvSpPr>
        <p:spPr>
          <a:xfrm>
            <a:off x="2915073" y="4954628"/>
            <a:ext cx="4387392" cy="461665"/>
          </a:xfrm>
          <a:prstGeom prst="rect">
            <a:avLst/>
          </a:prstGeom>
          <a:noFill/>
        </p:spPr>
        <p:txBody>
          <a:bodyPr wrap="square" rtlCol="0">
            <a:spAutoFit/>
          </a:bodyPr>
          <a:lstStyle/>
          <a:p>
            <a:r>
              <a:rPr lang="zh-CN" altLang="en-US" sz="2400" dirty="0"/>
              <a:t>引用与未来改进</a:t>
            </a:r>
          </a:p>
        </p:txBody>
      </p:sp>
    </p:spTree>
    <p:extLst>
      <p:ext uri="{BB962C8B-B14F-4D97-AF65-F5344CB8AC3E}">
        <p14:creationId xmlns:p14="http://schemas.microsoft.com/office/powerpoint/2010/main" val="2473960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46B0ACE1-1AD6-2345-9AC8-174D455D2732}"/>
              </a:ext>
            </a:extLst>
          </p:cNvPr>
          <p:cNvSpPr>
            <a:spLocks noGrp="1"/>
          </p:cNvSpPr>
          <p:nvPr>
            <p:ph sz="quarter" idx="10"/>
          </p:nvPr>
        </p:nvSpPr>
        <p:spPr/>
        <p:txBody>
          <a:bodyPr/>
          <a:lstStyle/>
          <a:p>
            <a:r>
              <a:rPr kumimoji="1" lang="en-US" altLang="zh-CN" dirty="0"/>
              <a:t>TAGME</a:t>
            </a:r>
          </a:p>
          <a:p>
            <a:pPr marL="0" indent="0">
              <a:buNone/>
            </a:pPr>
            <a:r>
              <a:rPr kumimoji="1" lang="zh-CN" altLang="en-US" dirty="0"/>
              <a:t>采用维基百科的词条作为实体库，对文本中的实体进行识别消岐</a:t>
            </a:r>
            <a:endParaRPr kumimoji="1" lang="en-US" altLang="zh-CN" dirty="0"/>
          </a:p>
          <a:p>
            <a:pPr marL="0" indent="0">
              <a:buNone/>
            </a:pPr>
            <a:endParaRPr kumimoji="1" lang="en-US" altLang="zh-CN" dirty="0"/>
          </a:p>
          <a:p>
            <a:r>
              <a:rPr kumimoji="1" lang="en-US" altLang="zh-CN" dirty="0"/>
              <a:t>Why</a:t>
            </a:r>
            <a:r>
              <a:rPr kumimoji="1" lang="zh-CN" altLang="en-US" dirty="0"/>
              <a:t> </a:t>
            </a:r>
            <a:r>
              <a:rPr kumimoji="1" lang="en-US" altLang="zh-CN" dirty="0"/>
              <a:t>Wikipedia</a:t>
            </a:r>
          </a:p>
          <a:p>
            <a:pPr marL="0" indent="0">
              <a:buNone/>
            </a:pPr>
            <a:r>
              <a:rPr kumimoji="1" lang="en-US" altLang="zh-CN" dirty="0"/>
              <a:t>	1.</a:t>
            </a:r>
            <a:r>
              <a:rPr kumimoji="1" lang="zh-CN" altLang="en-US" dirty="0"/>
              <a:t>词条数目多（</a:t>
            </a:r>
            <a:r>
              <a:rPr kumimoji="1" lang="en-US" altLang="zh-CN" dirty="0"/>
              <a:t>3M</a:t>
            </a:r>
            <a:r>
              <a:rPr kumimoji="1" lang="zh-CN" altLang="en-US" dirty="0"/>
              <a:t>英文词条）</a:t>
            </a:r>
            <a:endParaRPr kumimoji="1" lang="en-US" altLang="zh-CN" dirty="0"/>
          </a:p>
          <a:p>
            <a:pPr marL="0" indent="0">
              <a:buNone/>
            </a:pPr>
            <a:r>
              <a:rPr kumimoji="1" lang="en-US" altLang="zh-CN" dirty="0"/>
              <a:t>	2.</a:t>
            </a:r>
            <a:r>
              <a:rPr kumimoji="1" lang="zh-CN" altLang="en-US" dirty="0"/>
              <a:t>词条与词条间有链接</a:t>
            </a:r>
            <a:endParaRPr kumimoji="1" lang="en-US" altLang="zh-CN" dirty="0"/>
          </a:p>
          <a:p>
            <a:pPr marL="0" indent="0">
              <a:buNone/>
            </a:pPr>
            <a:endParaRPr kumimoji="1" lang="zh-CN" altLang="en-US" dirty="0"/>
          </a:p>
        </p:txBody>
      </p:sp>
      <p:sp>
        <p:nvSpPr>
          <p:cNvPr id="3" name="标题 2">
            <a:extLst>
              <a:ext uri="{FF2B5EF4-FFF2-40B4-BE49-F238E27FC236}">
                <a16:creationId xmlns:a16="http://schemas.microsoft.com/office/drawing/2014/main" id="{0498F164-AFB6-5A43-8415-D6539E762A8C}"/>
              </a:ext>
            </a:extLst>
          </p:cNvPr>
          <p:cNvSpPr>
            <a:spLocks noGrp="1"/>
          </p:cNvSpPr>
          <p:nvPr>
            <p:ph type="title"/>
          </p:nvPr>
        </p:nvSpPr>
        <p:spPr/>
        <p:txBody>
          <a:bodyPr/>
          <a:lstStyle/>
          <a:p>
            <a:r>
              <a:rPr kumimoji="1" lang="en-US" altLang="zh-CN" dirty="0"/>
              <a:t>Entity linking</a:t>
            </a:r>
            <a:endParaRPr kumimoji="1" lang="zh-CN" altLang="en-US" dirty="0"/>
          </a:p>
        </p:txBody>
      </p:sp>
    </p:spTree>
    <p:extLst>
      <p:ext uri="{BB962C8B-B14F-4D97-AF65-F5344CB8AC3E}">
        <p14:creationId xmlns:p14="http://schemas.microsoft.com/office/powerpoint/2010/main" val="3916767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3C44A2AD-63AF-B94B-8743-BE1B7F70B356}"/>
              </a:ext>
            </a:extLst>
          </p:cNvPr>
          <p:cNvSpPr>
            <a:spLocks noGrp="1"/>
          </p:cNvSpPr>
          <p:nvPr>
            <p:ph sz="quarter" idx="10"/>
          </p:nvPr>
        </p:nvSpPr>
        <p:spPr/>
        <p:txBody>
          <a:bodyPr/>
          <a:lstStyle/>
          <a:p>
            <a:r>
              <a:rPr kumimoji="1" lang="en-US" altLang="zh-CN" dirty="0"/>
              <a:t>Anchor</a:t>
            </a:r>
          </a:p>
          <a:p>
            <a:pPr marL="0" indent="0">
              <a:buNone/>
            </a:pPr>
            <a:r>
              <a:rPr lang="en" altLang="zh-CN" dirty="0"/>
              <a:t>A anchor (referred as</a:t>
            </a:r>
            <a:r>
              <a:rPr lang="zh-CN" altLang="en-US" dirty="0"/>
              <a:t> </a:t>
            </a:r>
            <a:r>
              <a:rPr lang="en" altLang="zh-CN" dirty="0"/>
              <a:t>spot) for a Wikipedia page p is the text used in another</a:t>
            </a:r>
            <a:r>
              <a:rPr lang="zh-CN" altLang="en-US" dirty="0"/>
              <a:t> </a:t>
            </a:r>
            <a:r>
              <a:rPr lang="en" altLang="zh-CN" dirty="0"/>
              <a:t>Wikipedia page to point to p</a:t>
            </a:r>
          </a:p>
          <a:p>
            <a:pPr marL="0" indent="0">
              <a:buNone/>
            </a:pPr>
            <a:endParaRPr kumimoji="1" lang="en-US" altLang="zh-CN" dirty="0"/>
          </a:p>
          <a:p>
            <a:r>
              <a:rPr kumimoji="1" lang="en-US" altLang="zh-CN" dirty="0"/>
              <a:t>Anchor</a:t>
            </a:r>
            <a:r>
              <a:rPr kumimoji="1" lang="zh-CN" altLang="en-US" dirty="0"/>
              <a:t> </a:t>
            </a:r>
            <a:r>
              <a:rPr kumimoji="1" lang="en-US" altLang="zh-CN" dirty="0"/>
              <a:t>dictionary</a:t>
            </a:r>
          </a:p>
          <a:p>
            <a:pPr marL="0" indent="0">
              <a:buNone/>
            </a:pPr>
            <a:r>
              <a:rPr kumimoji="1" lang="en-US" altLang="zh-CN" dirty="0"/>
              <a:t>2.7M</a:t>
            </a:r>
            <a:r>
              <a:rPr kumimoji="1" lang="zh-CN" altLang="en-US" dirty="0"/>
              <a:t> </a:t>
            </a:r>
            <a:r>
              <a:rPr kumimoji="1" lang="en-US" altLang="zh-CN" dirty="0"/>
              <a:t>pages</a:t>
            </a:r>
            <a:r>
              <a:rPr kumimoji="1" lang="zh-CN" altLang="en-US" dirty="0"/>
              <a:t> </a:t>
            </a:r>
            <a:r>
              <a:rPr kumimoji="1" lang="en-US" altLang="zh-CN" dirty="0"/>
              <a:t>	</a:t>
            </a:r>
            <a:r>
              <a:rPr kumimoji="1" lang="zh-CN" altLang="en-US" dirty="0"/>
              <a:t>（</a:t>
            </a:r>
            <a:r>
              <a:rPr kumimoji="1" lang="en-US" altLang="zh-CN" dirty="0"/>
              <a:t>indexed</a:t>
            </a:r>
            <a:r>
              <a:rPr kumimoji="1" lang="zh-CN" altLang="en-US" dirty="0"/>
              <a:t> </a:t>
            </a:r>
            <a:r>
              <a:rPr kumimoji="1" lang="en-US" altLang="zh-CN" dirty="0"/>
              <a:t>by</a:t>
            </a:r>
            <a:r>
              <a:rPr kumimoji="1" lang="zh-CN" altLang="en-US" dirty="0"/>
              <a:t> </a:t>
            </a:r>
            <a:r>
              <a:rPr kumimoji="1" lang="en-US" altLang="zh-CN" dirty="0"/>
              <a:t>Lucene)</a:t>
            </a:r>
          </a:p>
          <a:p>
            <a:pPr marL="0" indent="0">
              <a:buNone/>
            </a:pPr>
            <a:r>
              <a:rPr kumimoji="1" lang="zh-CN" altLang="en-US" dirty="0"/>
              <a:t> </a:t>
            </a:r>
            <a:r>
              <a:rPr kumimoji="1" lang="en-US" altLang="zh-CN" dirty="0"/>
              <a:t>147M</a:t>
            </a:r>
            <a:r>
              <a:rPr kumimoji="1" lang="zh-CN" altLang="en-US" dirty="0"/>
              <a:t> </a:t>
            </a:r>
            <a:r>
              <a:rPr kumimoji="1" lang="en-US" altLang="zh-CN" dirty="0"/>
              <a:t>edges	</a:t>
            </a:r>
            <a:r>
              <a:rPr kumimoji="1" lang="zh-CN" altLang="en-US" dirty="0"/>
              <a:t>（</a:t>
            </a:r>
            <a:r>
              <a:rPr kumimoji="1" lang="en-US" altLang="zh-CN" dirty="0"/>
              <a:t>indexed by </a:t>
            </a:r>
            <a:r>
              <a:rPr kumimoji="1" lang="en-US" altLang="zh-CN" dirty="0" err="1"/>
              <a:t>Webgraph</a:t>
            </a:r>
            <a:r>
              <a:rPr kumimoji="1" lang="en-US" altLang="zh-CN" dirty="0"/>
              <a:t>)</a:t>
            </a:r>
            <a:endParaRPr kumimoji="1" lang="zh-CN" altLang="en-US" dirty="0"/>
          </a:p>
        </p:txBody>
      </p:sp>
      <p:sp>
        <p:nvSpPr>
          <p:cNvPr id="3" name="标题 2">
            <a:extLst>
              <a:ext uri="{FF2B5EF4-FFF2-40B4-BE49-F238E27FC236}">
                <a16:creationId xmlns:a16="http://schemas.microsoft.com/office/drawing/2014/main" id="{AB410D3F-4217-1C44-B9DA-475858F26AC2}"/>
              </a:ext>
            </a:extLst>
          </p:cNvPr>
          <p:cNvSpPr>
            <a:spLocks noGrp="1"/>
          </p:cNvSpPr>
          <p:nvPr>
            <p:ph type="title"/>
          </p:nvPr>
        </p:nvSpPr>
        <p:spPr/>
        <p:txBody>
          <a:bodyPr/>
          <a:lstStyle/>
          <a:p>
            <a:r>
              <a:rPr kumimoji="1" lang="en-US" altLang="zh-CN" dirty="0"/>
              <a:t>Entity linking</a:t>
            </a:r>
            <a:endParaRPr kumimoji="1" lang="zh-CN" altLang="en-US" dirty="0"/>
          </a:p>
        </p:txBody>
      </p:sp>
    </p:spTree>
    <p:extLst>
      <p:ext uri="{BB962C8B-B14F-4D97-AF65-F5344CB8AC3E}">
        <p14:creationId xmlns:p14="http://schemas.microsoft.com/office/powerpoint/2010/main" val="120574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721DCD4B-FA40-6644-9F1C-F5AA3901BCFF}"/>
              </a:ext>
            </a:extLst>
          </p:cNvPr>
          <p:cNvSpPr>
            <a:spLocks noGrp="1"/>
          </p:cNvSpPr>
          <p:nvPr>
            <p:ph sz="quarter" idx="10"/>
          </p:nvPr>
        </p:nvSpPr>
        <p:spPr/>
        <p:txBody>
          <a:bodyPr/>
          <a:lstStyle/>
          <a:p>
            <a:r>
              <a:rPr kumimoji="1" lang="en-US" altLang="zh-CN" dirty="0"/>
              <a:t>Disambiguation</a:t>
            </a:r>
          </a:p>
          <a:p>
            <a:pPr marL="0" indent="0">
              <a:buNone/>
            </a:pPr>
            <a:r>
              <a:rPr kumimoji="1" lang="en-US" altLang="zh-CN" dirty="0"/>
              <a:t>Vote</a:t>
            </a:r>
            <a:r>
              <a:rPr kumimoji="1" lang="zh-CN" altLang="en-US" dirty="0"/>
              <a:t> </a:t>
            </a:r>
            <a:r>
              <a:rPr kumimoji="1" lang="en-US" altLang="zh-CN" dirty="0"/>
              <a:t>scheme</a:t>
            </a:r>
            <a:r>
              <a:rPr kumimoji="1" lang="zh-CN" altLang="en-US" dirty="0"/>
              <a:t>， 由同一段文本中的其他</a:t>
            </a:r>
            <a:r>
              <a:rPr kumimoji="1" lang="en-US" altLang="zh-CN" dirty="0"/>
              <a:t>anchor</a:t>
            </a:r>
            <a:r>
              <a:rPr kumimoji="1" lang="zh-CN" altLang="en-US" dirty="0"/>
              <a:t>决定</a:t>
            </a:r>
            <a:endParaRPr kumimoji="1" lang="en-US" altLang="zh-CN" dirty="0"/>
          </a:p>
        </p:txBody>
      </p:sp>
      <p:sp>
        <p:nvSpPr>
          <p:cNvPr id="3" name="标题 2">
            <a:extLst>
              <a:ext uri="{FF2B5EF4-FFF2-40B4-BE49-F238E27FC236}">
                <a16:creationId xmlns:a16="http://schemas.microsoft.com/office/drawing/2014/main" id="{10F494B9-2EB7-EA46-9237-52C1080341F4}"/>
              </a:ext>
            </a:extLst>
          </p:cNvPr>
          <p:cNvSpPr>
            <a:spLocks noGrp="1"/>
          </p:cNvSpPr>
          <p:nvPr>
            <p:ph type="title"/>
          </p:nvPr>
        </p:nvSpPr>
        <p:spPr/>
        <p:txBody>
          <a:bodyPr/>
          <a:lstStyle/>
          <a:p>
            <a:r>
              <a:rPr kumimoji="1" lang="en-US" altLang="zh-CN" dirty="0"/>
              <a:t>Entity linking</a:t>
            </a:r>
            <a:endParaRPr kumimoji="1" lang="zh-CN" altLang="en-US" dirty="0"/>
          </a:p>
        </p:txBody>
      </p:sp>
      <p:pic>
        <p:nvPicPr>
          <p:cNvPr id="7" name="图片 6">
            <a:extLst>
              <a:ext uri="{FF2B5EF4-FFF2-40B4-BE49-F238E27FC236}">
                <a16:creationId xmlns:a16="http://schemas.microsoft.com/office/drawing/2014/main" id="{98585B27-8AF6-7F43-8406-339E8C6DBC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0500" y="3022600"/>
            <a:ext cx="3683000" cy="406400"/>
          </a:xfrm>
          <a:prstGeom prst="rect">
            <a:avLst/>
          </a:prstGeom>
        </p:spPr>
      </p:pic>
    </p:spTree>
    <p:extLst>
      <p:ext uri="{BB962C8B-B14F-4D97-AF65-F5344CB8AC3E}">
        <p14:creationId xmlns:p14="http://schemas.microsoft.com/office/powerpoint/2010/main" val="622016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latin typeface="微软雅黑" panose="020B0503020204020204" pitchFamily="34" charset="-122"/>
                <a:ea typeface="微软雅黑" panose="020B0503020204020204" pitchFamily="34" charset="-122"/>
              </a:rPr>
              <a:t>目录 </a:t>
            </a:r>
            <a:r>
              <a:rPr lang="en-US" altLang="zh-CN" dirty="0">
                <a:latin typeface="微软雅黑" panose="020B0503020204020204" pitchFamily="34" charset="-122"/>
                <a:ea typeface="微软雅黑" panose="020B0503020204020204" pitchFamily="34" charset="-122"/>
              </a:rPr>
              <a:t>Contents</a:t>
            </a:r>
            <a:endParaRPr lang="zh-CN" altLang="en-US" dirty="0">
              <a:latin typeface="微软雅黑" panose="020B0503020204020204" pitchFamily="34" charset="-122"/>
              <a:ea typeface="微软雅黑" panose="020B0503020204020204" pitchFamily="34" charset="-122"/>
            </a:endParaRPr>
          </a:p>
        </p:txBody>
      </p:sp>
      <p:sp>
        <p:nvSpPr>
          <p:cNvPr id="4" name="Freeform 10"/>
          <p:cNvSpPr>
            <a:spLocks noChangeAspect="1"/>
          </p:cNvSpPr>
          <p:nvPr userDrawn="1"/>
        </p:nvSpPr>
        <p:spPr bwMode="auto">
          <a:xfrm>
            <a:off x="1841535" y="1367357"/>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bg2"/>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5" name="文本框 4"/>
          <p:cNvSpPr txBox="1">
            <a:spLocks/>
          </p:cNvSpPr>
          <p:nvPr userDrawn="1"/>
        </p:nvSpPr>
        <p:spPr>
          <a:xfrm>
            <a:off x="2071646" y="1303550"/>
            <a:ext cx="383206" cy="443226"/>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1</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7" name="直接连接符 6"/>
          <p:cNvCxnSpPr>
            <a:stCxn id="4" idx="6"/>
          </p:cNvCxnSpPr>
          <p:nvPr/>
        </p:nvCxnSpPr>
        <p:spPr>
          <a:xfrm>
            <a:off x="2534033" y="1711215"/>
            <a:ext cx="450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Freeform 10"/>
          <p:cNvSpPr>
            <a:spLocks noChangeAspect="1"/>
          </p:cNvSpPr>
          <p:nvPr userDrawn="1"/>
        </p:nvSpPr>
        <p:spPr bwMode="auto">
          <a:xfrm>
            <a:off x="1841535" y="2287330"/>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bg2"/>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14" name="文本框 13"/>
          <p:cNvSpPr txBox="1"/>
          <p:nvPr userDrawn="1"/>
        </p:nvSpPr>
        <p:spPr>
          <a:xfrm>
            <a:off x="2071646" y="2223523"/>
            <a:ext cx="383206" cy="443226"/>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2</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15" name="直接连接符 14"/>
          <p:cNvCxnSpPr>
            <a:stCxn id="13" idx="6"/>
          </p:cNvCxnSpPr>
          <p:nvPr/>
        </p:nvCxnSpPr>
        <p:spPr>
          <a:xfrm>
            <a:off x="2534033" y="2631188"/>
            <a:ext cx="450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Freeform 10"/>
          <p:cNvSpPr>
            <a:spLocks noChangeAspect="1"/>
          </p:cNvSpPr>
          <p:nvPr userDrawn="1"/>
        </p:nvSpPr>
        <p:spPr bwMode="auto">
          <a:xfrm>
            <a:off x="1841535" y="3207303"/>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bg2"/>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19" name="文本框 18"/>
          <p:cNvSpPr txBox="1"/>
          <p:nvPr userDrawn="1"/>
        </p:nvSpPr>
        <p:spPr>
          <a:xfrm>
            <a:off x="2071646" y="3143496"/>
            <a:ext cx="383206" cy="443226"/>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3</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20" name="直接连接符 19"/>
          <p:cNvCxnSpPr>
            <a:stCxn id="18" idx="6"/>
          </p:cNvCxnSpPr>
          <p:nvPr/>
        </p:nvCxnSpPr>
        <p:spPr>
          <a:xfrm>
            <a:off x="2534033" y="3551161"/>
            <a:ext cx="450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3" name="Freeform 10"/>
          <p:cNvSpPr>
            <a:spLocks noChangeAspect="1"/>
          </p:cNvSpPr>
          <p:nvPr userDrawn="1"/>
        </p:nvSpPr>
        <p:spPr bwMode="auto">
          <a:xfrm>
            <a:off x="1841535" y="4127276"/>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accent1"/>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24" name="文本框 23"/>
          <p:cNvSpPr txBox="1"/>
          <p:nvPr userDrawn="1"/>
        </p:nvSpPr>
        <p:spPr>
          <a:xfrm>
            <a:off x="2071646" y="4063469"/>
            <a:ext cx="383206" cy="443226"/>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4</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25" name="直接连接符 24"/>
          <p:cNvCxnSpPr>
            <a:stCxn id="23" idx="6"/>
          </p:cNvCxnSpPr>
          <p:nvPr/>
        </p:nvCxnSpPr>
        <p:spPr>
          <a:xfrm>
            <a:off x="2534033" y="4471134"/>
            <a:ext cx="450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Freeform 10"/>
          <p:cNvSpPr>
            <a:spLocks noChangeAspect="1"/>
          </p:cNvSpPr>
          <p:nvPr userDrawn="1"/>
        </p:nvSpPr>
        <p:spPr bwMode="auto">
          <a:xfrm>
            <a:off x="1841535" y="5047251"/>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bg2"/>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34" name="文本框 33"/>
          <p:cNvSpPr txBox="1"/>
          <p:nvPr userDrawn="1"/>
        </p:nvSpPr>
        <p:spPr>
          <a:xfrm>
            <a:off x="2071646" y="4983444"/>
            <a:ext cx="383206" cy="443226"/>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5</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35" name="直接连接符 34"/>
          <p:cNvCxnSpPr>
            <a:stCxn id="33" idx="6"/>
          </p:cNvCxnSpPr>
          <p:nvPr/>
        </p:nvCxnSpPr>
        <p:spPr>
          <a:xfrm>
            <a:off x="2534033" y="5391109"/>
            <a:ext cx="450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文本框 25">
            <a:extLst>
              <a:ext uri="{FF2B5EF4-FFF2-40B4-BE49-F238E27FC236}">
                <a16:creationId xmlns:a16="http://schemas.microsoft.com/office/drawing/2014/main" id="{ED48465A-DB22-9447-B826-B7502DCD7F5C}"/>
              </a:ext>
            </a:extLst>
          </p:cNvPr>
          <p:cNvSpPr txBox="1"/>
          <p:nvPr/>
        </p:nvSpPr>
        <p:spPr>
          <a:xfrm>
            <a:off x="2915073" y="1274734"/>
            <a:ext cx="4387392" cy="461665"/>
          </a:xfrm>
          <a:prstGeom prst="rect">
            <a:avLst/>
          </a:prstGeom>
          <a:noFill/>
        </p:spPr>
        <p:txBody>
          <a:bodyPr wrap="square" rtlCol="0">
            <a:spAutoFit/>
          </a:bodyPr>
          <a:lstStyle/>
          <a:p>
            <a:r>
              <a:rPr lang="zh-CN" altLang="en-US" sz="2400" dirty="0"/>
              <a:t>背景介绍</a:t>
            </a:r>
          </a:p>
        </p:txBody>
      </p:sp>
      <p:sp>
        <p:nvSpPr>
          <p:cNvPr id="37" name="文本框 36">
            <a:extLst>
              <a:ext uri="{FF2B5EF4-FFF2-40B4-BE49-F238E27FC236}">
                <a16:creationId xmlns:a16="http://schemas.microsoft.com/office/drawing/2014/main" id="{40A17265-74E9-174E-90F7-AE935C365A0C}"/>
              </a:ext>
            </a:extLst>
          </p:cNvPr>
          <p:cNvSpPr txBox="1"/>
          <p:nvPr/>
        </p:nvSpPr>
        <p:spPr>
          <a:xfrm>
            <a:off x="2915073" y="4034653"/>
            <a:ext cx="4387392" cy="461665"/>
          </a:xfrm>
          <a:prstGeom prst="rect">
            <a:avLst/>
          </a:prstGeom>
          <a:noFill/>
        </p:spPr>
        <p:txBody>
          <a:bodyPr wrap="square" rtlCol="0">
            <a:spAutoFit/>
          </a:bodyPr>
          <a:lstStyle/>
          <a:p>
            <a:r>
              <a:rPr lang="zh-CN" altLang="en-US" sz="2400" dirty="0"/>
              <a:t>效果展示</a:t>
            </a:r>
          </a:p>
        </p:txBody>
      </p:sp>
      <p:sp>
        <p:nvSpPr>
          <p:cNvPr id="27" name="文本框 26">
            <a:extLst>
              <a:ext uri="{FF2B5EF4-FFF2-40B4-BE49-F238E27FC236}">
                <a16:creationId xmlns:a16="http://schemas.microsoft.com/office/drawing/2014/main" id="{D1C27CB9-90DA-724E-BD99-8FDEBF5317F8}"/>
              </a:ext>
            </a:extLst>
          </p:cNvPr>
          <p:cNvSpPr txBox="1"/>
          <p:nvPr/>
        </p:nvSpPr>
        <p:spPr>
          <a:xfrm>
            <a:off x="2915073" y="2194707"/>
            <a:ext cx="4387392" cy="461665"/>
          </a:xfrm>
          <a:prstGeom prst="rect">
            <a:avLst/>
          </a:prstGeom>
          <a:noFill/>
        </p:spPr>
        <p:txBody>
          <a:bodyPr wrap="square" rtlCol="0">
            <a:spAutoFit/>
          </a:bodyPr>
          <a:lstStyle/>
          <a:p>
            <a:r>
              <a:rPr lang="zh-CN" altLang="en-US" sz="2400" dirty="0"/>
              <a:t>关键词提取</a:t>
            </a:r>
          </a:p>
        </p:txBody>
      </p:sp>
      <p:sp>
        <p:nvSpPr>
          <p:cNvPr id="28" name="文本框 27">
            <a:extLst>
              <a:ext uri="{FF2B5EF4-FFF2-40B4-BE49-F238E27FC236}">
                <a16:creationId xmlns:a16="http://schemas.microsoft.com/office/drawing/2014/main" id="{BEE0C640-FD14-E34D-B9F7-0A82115C77D5}"/>
              </a:ext>
            </a:extLst>
          </p:cNvPr>
          <p:cNvSpPr txBox="1"/>
          <p:nvPr/>
        </p:nvSpPr>
        <p:spPr>
          <a:xfrm>
            <a:off x="2915073" y="3114680"/>
            <a:ext cx="4387392" cy="461665"/>
          </a:xfrm>
          <a:prstGeom prst="rect">
            <a:avLst/>
          </a:prstGeom>
          <a:noFill/>
        </p:spPr>
        <p:txBody>
          <a:bodyPr wrap="square" rtlCol="0">
            <a:spAutoFit/>
          </a:bodyPr>
          <a:lstStyle/>
          <a:p>
            <a:r>
              <a:rPr lang="zh-CN" altLang="en-US" sz="2400" dirty="0"/>
              <a:t>实体链接</a:t>
            </a:r>
          </a:p>
        </p:txBody>
      </p:sp>
      <p:sp>
        <p:nvSpPr>
          <p:cNvPr id="29" name="文本框 28">
            <a:extLst>
              <a:ext uri="{FF2B5EF4-FFF2-40B4-BE49-F238E27FC236}">
                <a16:creationId xmlns:a16="http://schemas.microsoft.com/office/drawing/2014/main" id="{1E4A45E7-143C-1447-A447-E971E00CD3D3}"/>
              </a:ext>
            </a:extLst>
          </p:cNvPr>
          <p:cNvSpPr txBox="1"/>
          <p:nvPr/>
        </p:nvSpPr>
        <p:spPr>
          <a:xfrm>
            <a:off x="2915073" y="4954628"/>
            <a:ext cx="4387392" cy="461665"/>
          </a:xfrm>
          <a:prstGeom prst="rect">
            <a:avLst/>
          </a:prstGeom>
          <a:noFill/>
        </p:spPr>
        <p:txBody>
          <a:bodyPr wrap="square" rtlCol="0">
            <a:spAutoFit/>
          </a:bodyPr>
          <a:lstStyle/>
          <a:p>
            <a:r>
              <a:rPr lang="zh-CN" altLang="en-US" sz="2400" dirty="0"/>
              <a:t>引用与未来改进</a:t>
            </a:r>
          </a:p>
        </p:txBody>
      </p:sp>
    </p:spTree>
    <p:extLst>
      <p:ext uri="{BB962C8B-B14F-4D97-AF65-F5344CB8AC3E}">
        <p14:creationId xmlns:p14="http://schemas.microsoft.com/office/powerpoint/2010/main" val="3578238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D6442C1E-2EC0-2241-991B-4B4511A00509}"/>
              </a:ext>
            </a:extLst>
          </p:cNvPr>
          <p:cNvSpPr>
            <a:spLocks noGrp="1"/>
          </p:cNvSpPr>
          <p:nvPr>
            <p:ph sz="quarter" idx="10"/>
          </p:nvPr>
        </p:nvSpPr>
        <p:spPr/>
        <p:txBody>
          <a:bodyPr/>
          <a:lstStyle/>
          <a:p>
            <a:r>
              <a:rPr kumimoji="1" lang="en-US" altLang="zh-CN" dirty="0"/>
              <a:t>《</a:t>
            </a:r>
            <a:r>
              <a:rPr kumimoji="1" lang="zh-CN" altLang="en-US" dirty="0"/>
              <a:t>背影</a:t>
            </a:r>
            <a:r>
              <a:rPr kumimoji="1" lang="en-US" altLang="zh-CN" dirty="0"/>
              <a:t>》</a:t>
            </a:r>
            <a:r>
              <a:rPr kumimoji="1" lang="zh-CN" altLang="en-US" dirty="0"/>
              <a:t>关键词提取</a:t>
            </a:r>
          </a:p>
        </p:txBody>
      </p:sp>
      <p:sp>
        <p:nvSpPr>
          <p:cNvPr id="3" name="标题 2">
            <a:extLst>
              <a:ext uri="{FF2B5EF4-FFF2-40B4-BE49-F238E27FC236}">
                <a16:creationId xmlns:a16="http://schemas.microsoft.com/office/drawing/2014/main" id="{303C5954-28C8-7343-B0AD-CC0B3D8F8243}"/>
              </a:ext>
            </a:extLst>
          </p:cNvPr>
          <p:cNvSpPr>
            <a:spLocks noGrp="1"/>
          </p:cNvSpPr>
          <p:nvPr>
            <p:ph type="title"/>
          </p:nvPr>
        </p:nvSpPr>
        <p:spPr/>
        <p:txBody>
          <a:bodyPr/>
          <a:lstStyle/>
          <a:p>
            <a:r>
              <a:rPr kumimoji="1" lang="zh-CN" altLang="en-US" dirty="0"/>
              <a:t>效果展示</a:t>
            </a:r>
          </a:p>
        </p:txBody>
      </p:sp>
      <p:pic>
        <p:nvPicPr>
          <p:cNvPr id="7" name="图片 6">
            <a:extLst>
              <a:ext uri="{FF2B5EF4-FFF2-40B4-BE49-F238E27FC236}">
                <a16:creationId xmlns:a16="http://schemas.microsoft.com/office/drawing/2014/main" id="{00E74585-065A-3F44-8636-DDA5EABC7E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025" y="2108077"/>
            <a:ext cx="3530600" cy="3848100"/>
          </a:xfrm>
          <a:prstGeom prst="rect">
            <a:avLst/>
          </a:prstGeom>
        </p:spPr>
      </p:pic>
      <p:pic>
        <p:nvPicPr>
          <p:cNvPr id="9" name="图片 8">
            <a:extLst>
              <a:ext uri="{FF2B5EF4-FFF2-40B4-BE49-F238E27FC236}">
                <a16:creationId xmlns:a16="http://schemas.microsoft.com/office/drawing/2014/main" id="{935B0BC9-35B3-3045-B5B5-E18E885FE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8471" y="2222377"/>
            <a:ext cx="3378200" cy="3619500"/>
          </a:xfrm>
          <a:prstGeom prst="rect">
            <a:avLst/>
          </a:prstGeom>
        </p:spPr>
      </p:pic>
      <p:sp>
        <p:nvSpPr>
          <p:cNvPr id="10" name="文本框 9">
            <a:extLst>
              <a:ext uri="{FF2B5EF4-FFF2-40B4-BE49-F238E27FC236}">
                <a16:creationId xmlns:a16="http://schemas.microsoft.com/office/drawing/2014/main" id="{C8B2E1C5-D34A-314C-887E-B4869EF29508}"/>
              </a:ext>
            </a:extLst>
          </p:cNvPr>
          <p:cNvSpPr txBox="1"/>
          <p:nvPr/>
        </p:nvSpPr>
        <p:spPr>
          <a:xfrm>
            <a:off x="1936159" y="6009244"/>
            <a:ext cx="646331" cy="369332"/>
          </a:xfrm>
          <a:prstGeom prst="rect">
            <a:avLst/>
          </a:prstGeom>
          <a:noFill/>
        </p:spPr>
        <p:txBody>
          <a:bodyPr wrap="none" rtlCol="0">
            <a:spAutoFit/>
          </a:bodyPr>
          <a:lstStyle/>
          <a:p>
            <a:r>
              <a:rPr kumimoji="1" lang="zh-CN" altLang="en-US" dirty="0"/>
              <a:t>全文</a:t>
            </a:r>
          </a:p>
        </p:txBody>
      </p:sp>
      <p:sp>
        <p:nvSpPr>
          <p:cNvPr id="11" name="文本框 10">
            <a:extLst>
              <a:ext uri="{FF2B5EF4-FFF2-40B4-BE49-F238E27FC236}">
                <a16:creationId xmlns:a16="http://schemas.microsoft.com/office/drawing/2014/main" id="{976831D9-6EC1-5F4B-8595-9FCB75231FD9}"/>
              </a:ext>
            </a:extLst>
          </p:cNvPr>
          <p:cNvSpPr txBox="1"/>
          <p:nvPr/>
        </p:nvSpPr>
        <p:spPr>
          <a:xfrm>
            <a:off x="5801076" y="6009244"/>
            <a:ext cx="2492990" cy="369332"/>
          </a:xfrm>
          <a:prstGeom prst="rect">
            <a:avLst/>
          </a:prstGeom>
          <a:noFill/>
        </p:spPr>
        <p:txBody>
          <a:bodyPr wrap="none" rtlCol="0">
            <a:spAutoFit/>
          </a:bodyPr>
          <a:lstStyle/>
          <a:p>
            <a:r>
              <a:rPr kumimoji="1" lang="zh-CN" altLang="en-US" dirty="0"/>
              <a:t>你就在此地，不要走动</a:t>
            </a:r>
          </a:p>
        </p:txBody>
      </p:sp>
    </p:spTree>
    <p:extLst>
      <p:ext uri="{BB962C8B-B14F-4D97-AF65-F5344CB8AC3E}">
        <p14:creationId xmlns:p14="http://schemas.microsoft.com/office/powerpoint/2010/main" val="4272966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0" y="4006448"/>
            <a:ext cx="9143999" cy="1114192"/>
          </a:xfrm>
        </p:spPr>
        <p:txBody>
          <a:bodyPr/>
          <a:lstStyle/>
          <a:p>
            <a:r>
              <a:rPr lang="zh-CN" altLang="en-US" sz="3200" dirty="0"/>
              <a:t>学术文本中的</a:t>
            </a:r>
            <a:r>
              <a:rPr lang="en-US" altLang="zh-CN" sz="3200" dirty="0"/>
              <a:t>keyword</a:t>
            </a:r>
            <a:r>
              <a:rPr lang="zh-CN" altLang="en-US" sz="3200" dirty="0"/>
              <a:t> 抽取与</a:t>
            </a:r>
            <a:r>
              <a:rPr lang="en-US" altLang="zh-CN" sz="3200" dirty="0"/>
              <a:t>entity</a:t>
            </a:r>
            <a:r>
              <a:rPr lang="zh-CN" altLang="en-US" sz="3200" dirty="0"/>
              <a:t> </a:t>
            </a:r>
            <a:r>
              <a:rPr lang="en-US" altLang="zh-CN" sz="3200" dirty="0"/>
              <a:t>linking</a:t>
            </a:r>
            <a:endParaRPr lang="zh-CN" altLang="en-US" sz="3200" dirty="0"/>
          </a:p>
        </p:txBody>
      </p:sp>
      <p:sp>
        <p:nvSpPr>
          <p:cNvPr id="5" name="副标题 4"/>
          <p:cNvSpPr>
            <a:spLocks noGrp="1"/>
          </p:cNvSpPr>
          <p:nvPr>
            <p:ph type="subTitle" idx="1"/>
          </p:nvPr>
        </p:nvSpPr>
        <p:spPr/>
        <p:txBody>
          <a:bodyPr/>
          <a:lstStyle/>
          <a:p>
            <a:r>
              <a:rPr lang="zh-CN" altLang="en-US" dirty="0"/>
              <a:t>陈奕廷 </a:t>
            </a:r>
            <a:r>
              <a:rPr lang="en-US" altLang="zh-CN" dirty="0"/>
              <a:t>517021910169</a:t>
            </a:r>
            <a:endParaRPr lang="zh-CN" altLang="en-US" dirty="0"/>
          </a:p>
        </p:txBody>
      </p:sp>
      <p:sp>
        <p:nvSpPr>
          <p:cNvPr id="6" name="文本占位符 5"/>
          <p:cNvSpPr>
            <a:spLocks noGrp="1"/>
          </p:cNvSpPr>
          <p:nvPr>
            <p:ph type="body" sz="quarter" idx="10"/>
          </p:nvPr>
        </p:nvSpPr>
        <p:spPr/>
        <p:txBody>
          <a:bodyPr/>
          <a:lstStyle/>
          <a:p>
            <a:r>
              <a:rPr lang="en-US" altLang="zh-CN" dirty="0"/>
              <a:t>2020</a:t>
            </a:r>
            <a:r>
              <a:rPr lang="zh-CN" altLang="en-US" dirty="0"/>
              <a:t>年</a:t>
            </a:r>
            <a:r>
              <a:rPr lang="en-US" altLang="zh-CN" dirty="0"/>
              <a:t>5</a:t>
            </a:r>
            <a:r>
              <a:rPr lang="zh-CN" altLang="en-US" dirty="0"/>
              <a:t>月</a:t>
            </a:r>
          </a:p>
        </p:txBody>
      </p:sp>
    </p:spTree>
    <p:extLst>
      <p:ext uri="{BB962C8B-B14F-4D97-AF65-F5344CB8AC3E}">
        <p14:creationId xmlns:p14="http://schemas.microsoft.com/office/powerpoint/2010/main" val="2049770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D940E460-359C-CC41-A8CC-4D248BAF482E}"/>
              </a:ext>
            </a:extLst>
          </p:cNvPr>
          <p:cNvSpPr>
            <a:spLocks noGrp="1"/>
          </p:cNvSpPr>
          <p:nvPr>
            <p:ph sz="quarter" idx="10"/>
          </p:nvPr>
        </p:nvSpPr>
        <p:spPr/>
        <p:txBody>
          <a:bodyPr/>
          <a:lstStyle/>
          <a:p>
            <a:r>
              <a:rPr kumimoji="1" lang="zh-CN" altLang="en-US" dirty="0"/>
              <a:t>用</a:t>
            </a:r>
            <a:r>
              <a:rPr kumimoji="1" lang="en-US" altLang="zh-CN" dirty="0" err="1"/>
              <a:t>keywrod</a:t>
            </a:r>
            <a:r>
              <a:rPr kumimoji="1" lang="zh-CN" altLang="en-US" dirty="0"/>
              <a:t> </a:t>
            </a:r>
            <a:r>
              <a:rPr kumimoji="1" lang="en-US" altLang="zh-CN" dirty="0"/>
              <a:t>extraction</a:t>
            </a:r>
            <a:r>
              <a:rPr kumimoji="1" lang="zh-CN" altLang="en-US" dirty="0"/>
              <a:t> 辅助做</a:t>
            </a:r>
            <a:r>
              <a:rPr kumimoji="1" lang="en-US" altLang="zh-CN" dirty="0"/>
              <a:t>HW3</a:t>
            </a:r>
            <a:endParaRPr kumimoji="1" lang="zh-CN" altLang="en-US" dirty="0"/>
          </a:p>
        </p:txBody>
      </p:sp>
      <p:sp>
        <p:nvSpPr>
          <p:cNvPr id="3" name="标题 2">
            <a:extLst>
              <a:ext uri="{FF2B5EF4-FFF2-40B4-BE49-F238E27FC236}">
                <a16:creationId xmlns:a16="http://schemas.microsoft.com/office/drawing/2014/main" id="{CF2D3364-B08C-3343-91E5-B64D16BD3547}"/>
              </a:ext>
            </a:extLst>
          </p:cNvPr>
          <p:cNvSpPr>
            <a:spLocks noGrp="1"/>
          </p:cNvSpPr>
          <p:nvPr>
            <p:ph type="title"/>
          </p:nvPr>
        </p:nvSpPr>
        <p:spPr/>
        <p:txBody>
          <a:bodyPr/>
          <a:lstStyle/>
          <a:p>
            <a:r>
              <a:rPr kumimoji="1" lang="zh-CN" altLang="en-US" dirty="0"/>
              <a:t>效果展示</a:t>
            </a:r>
          </a:p>
        </p:txBody>
      </p:sp>
      <p:pic>
        <p:nvPicPr>
          <p:cNvPr id="5" name="图片 4">
            <a:extLst>
              <a:ext uri="{FF2B5EF4-FFF2-40B4-BE49-F238E27FC236}">
                <a16:creationId xmlns:a16="http://schemas.microsoft.com/office/drawing/2014/main" id="{0CB85EE9-3EF9-CF4E-B37A-40C35EE680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025" y="2297529"/>
            <a:ext cx="6434254" cy="3697795"/>
          </a:xfrm>
          <a:prstGeom prst="rect">
            <a:avLst/>
          </a:prstGeom>
        </p:spPr>
      </p:pic>
    </p:spTree>
    <p:extLst>
      <p:ext uri="{BB962C8B-B14F-4D97-AF65-F5344CB8AC3E}">
        <p14:creationId xmlns:p14="http://schemas.microsoft.com/office/powerpoint/2010/main" val="3381251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C229478B-6C98-7E43-82B0-404053E23C13}"/>
              </a:ext>
            </a:extLst>
          </p:cNvPr>
          <p:cNvSpPr>
            <a:spLocks noGrp="1"/>
          </p:cNvSpPr>
          <p:nvPr>
            <p:ph sz="quarter" idx="10"/>
          </p:nvPr>
        </p:nvSpPr>
        <p:spPr/>
        <p:txBody>
          <a:bodyPr/>
          <a:lstStyle/>
          <a:p>
            <a:r>
              <a:rPr kumimoji="1" lang="zh-CN" altLang="en-US" dirty="0"/>
              <a:t>以语料库中学术类文本为背景，抽取摘要中的关键词</a:t>
            </a:r>
          </a:p>
        </p:txBody>
      </p:sp>
      <p:sp>
        <p:nvSpPr>
          <p:cNvPr id="3" name="标题 2">
            <a:extLst>
              <a:ext uri="{FF2B5EF4-FFF2-40B4-BE49-F238E27FC236}">
                <a16:creationId xmlns:a16="http://schemas.microsoft.com/office/drawing/2014/main" id="{DB2DEC25-6D4C-A44A-B726-8EA792E872D5}"/>
              </a:ext>
            </a:extLst>
          </p:cNvPr>
          <p:cNvSpPr>
            <a:spLocks noGrp="1"/>
          </p:cNvSpPr>
          <p:nvPr>
            <p:ph type="title"/>
          </p:nvPr>
        </p:nvSpPr>
        <p:spPr/>
        <p:txBody>
          <a:bodyPr/>
          <a:lstStyle/>
          <a:p>
            <a:r>
              <a:rPr kumimoji="1" lang="zh-CN" altLang="en-US" dirty="0"/>
              <a:t>效果展示</a:t>
            </a:r>
          </a:p>
        </p:txBody>
      </p:sp>
      <p:pic>
        <p:nvPicPr>
          <p:cNvPr id="5" name="图片 4">
            <a:extLst>
              <a:ext uri="{FF2B5EF4-FFF2-40B4-BE49-F238E27FC236}">
                <a16:creationId xmlns:a16="http://schemas.microsoft.com/office/drawing/2014/main" id="{A26674DD-A5BC-0744-B753-291EA371B5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1453" y="2321125"/>
            <a:ext cx="4774735" cy="2983138"/>
          </a:xfrm>
          <a:prstGeom prst="rect">
            <a:avLst/>
          </a:prstGeom>
        </p:spPr>
      </p:pic>
      <p:pic>
        <p:nvPicPr>
          <p:cNvPr id="7" name="图片 6">
            <a:extLst>
              <a:ext uri="{FF2B5EF4-FFF2-40B4-BE49-F238E27FC236}">
                <a16:creationId xmlns:a16="http://schemas.microsoft.com/office/drawing/2014/main" id="{4BE3AB3B-1AA3-EF42-BA2C-ED05BD11A1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21125"/>
            <a:ext cx="4063041" cy="2728357"/>
          </a:xfrm>
          <a:prstGeom prst="rect">
            <a:avLst/>
          </a:prstGeom>
        </p:spPr>
      </p:pic>
    </p:spTree>
    <p:extLst>
      <p:ext uri="{BB962C8B-B14F-4D97-AF65-F5344CB8AC3E}">
        <p14:creationId xmlns:p14="http://schemas.microsoft.com/office/powerpoint/2010/main" val="2848413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solidFill>
                  <a:srgbClr val="C9151E"/>
                </a:solidFill>
                <a:latin typeface="微软雅黑" panose="020B0503020204020204" pitchFamily="34" charset="-122"/>
                <a:ea typeface="微软雅黑" panose="020B0503020204020204" pitchFamily="34" charset="-122"/>
              </a:rPr>
              <a:t>目录 </a:t>
            </a:r>
            <a:r>
              <a:rPr lang="en-US" altLang="zh-CN" dirty="0">
                <a:solidFill>
                  <a:srgbClr val="C9151E"/>
                </a:solidFill>
                <a:latin typeface="微软雅黑" panose="020B0503020204020204" pitchFamily="34" charset="-122"/>
                <a:ea typeface="微软雅黑" panose="020B0503020204020204" pitchFamily="34" charset="-122"/>
              </a:rPr>
              <a:t>Contents</a:t>
            </a:r>
            <a:endParaRPr lang="zh-CN" altLang="en-US" dirty="0">
              <a:solidFill>
                <a:srgbClr val="C9151E"/>
              </a:solidFill>
              <a:latin typeface="微软雅黑" panose="020B0503020204020204" pitchFamily="34" charset="-122"/>
              <a:ea typeface="微软雅黑" panose="020B0503020204020204" pitchFamily="34" charset="-122"/>
            </a:endParaRPr>
          </a:p>
        </p:txBody>
      </p:sp>
      <p:sp>
        <p:nvSpPr>
          <p:cNvPr id="4" name="Freeform 10"/>
          <p:cNvSpPr>
            <a:spLocks/>
          </p:cNvSpPr>
          <p:nvPr userDrawn="1"/>
        </p:nvSpPr>
        <p:spPr bwMode="auto">
          <a:xfrm>
            <a:off x="1841535" y="1367357"/>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bg2"/>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5" name="文本框 4"/>
          <p:cNvSpPr txBox="1"/>
          <p:nvPr userDrawn="1"/>
        </p:nvSpPr>
        <p:spPr>
          <a:xfrm>
            <a:off x="2071646" y="1303550"/>
            <a:ext cx="383206" cy="443226"/>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1</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7" name="直接连接符 6"/>
          <p:cNvCxnSpPr>
            <a:stCxn id="4" idx="6"/>
          </p:cNvCxnSpPr>
          <p:nvPr/>
        </p:nvCxnSpPr>
        <p:spPr>
          <a:xfrm>
            <a:off x="2534033" y="1711215"/>
            <a:ext cx="450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Freeform 10"/>
          <p:cNvSpPr>
            <a:spLocks/>
          </p:cNvSpPr>
          <p:nvPr userDrawn="1"/>
        </p:nvSpPr>
        <p:spPr bwMode="auto">
          <a:xfrm>
            <a:off x="1841535" y="2287330"/>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bg2"/>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14" name="文本框 13"/>
          <p:cNvSpPr txBox="1"/>
          <p:nvPr userDrawn="1"/>
        </p:nvSpPr>
        <p:spPr>
          <a:xfrm>
            <a:off x="2071646" y="2223523"/>
            <a:ext cx="383206" cy="443226"/>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2</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15" name="直接连接符 14"/>
          <p:cNvCxnSpPr>
            <a:stCxn id="13" idx="6"/>
          </p:cNvCxnSpPr>
          <p:nvPr/>
        </p:nvCxnSpPr>
        <p:spPr>
          <a:xfrm>
            <a:off x="2534033" y="2631188"/>
            <a:ext cx="450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Freeform 10"/>
          <p:cNvSpPr>
            <a:spLocks/>
          </p:cNvSpPr>
          <p:nvPr userDrawn="1"/>
        </p:nvSpPr>
        <p:spPr bwMode="auto">
          <a:xfrm>
            <a:off x="1841535" y="3207303"/>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bg2"/>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19" name="文本框 18"/>
          <p:cNvSpPr txBox="1"/>
          <p:nvPr userDrawn="1"/>
        </p:nvSpPr>
        <p:spPr>
          <a:xfrm>
            <a:off x="2071646" y="3143496"/>
            <a:ext cx="383206" cy="443226"/>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3</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20" name="直接连接符 19"/>
          <p:cNvCxnSpPr>
            <a:stCxn id="18" idx="6"/>
          </p:cNvCxnSpPr>
          <p:nvPr/>
        </p:nvCxnSpPr>
        <p:spPr>
          <a:xfrm>
            <a:off x="2534033" y="3551161"/>
            <a:ext cx="450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3" name="Freeform 10"/>
          <p:cNvSpPr>
            <a:spLocks/>
          </p:cNvSpPr>
          <p:nvPr userDrawn="1"/>
        </p:nvSpPr>
        <p:spPr bwMode="auto">
          <a:xfrm>
            <a:off x="1841535" y="4127276"/>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bg2"/>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24" name="文本框 23"/>
          <p:cNvSpPr txBox="1"/>
          <p:nvPr userDrawn="1"/>
        </p:nvSpPr>
        <p:spPr>
          <a:xfrm>
            <a:off x="2071646" y="4063469"/>
            <a:ext cx="383206" cy="443226"/>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4</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25" name="直接连接符 24"/>
          <p:cNvCxnSpPr>
            <a:stCxn id="23" idx="6"/>
          </p:cNvCxnSpPr>
          <p:nvPr/>
        </p:nvCxnSpPr>
        <p:spPr>
          <a:xfrm>
            <a:off x="2534033" y="4471134"/>
            <a:ext cx="450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Freeform 10"/>
          <p:cNvSpPr>
            <a:spLocks/>
          </p:cNvSpPr>
          <p:nvPr userDrawn="1"/>
        </p:nvSpPr>
        <p:spPr bwMode="auto">
          <a:xfrm>
            <a:off x="1841535" y="5047251"/>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accent1"/>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34" name="文本框 33"/>
          <p:cNvSpPr txBox="1"/>
          <p:nvPr userDrawn="1"/>
        </p:nvSpPr>
        <p:spPr>
          <a:xfrm>
            <a:off x="2071646" y="4983444"/>
            <a:ext cx="383206" cy="443226"/>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5</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35" name="直接连接符 34"/>
          <p:cNvCxnSpPr>
            <a:stCxn id="33" idx="6"/>
          </p:cNvCxnSpPr>
          <p:nvPr/>
        </p:nvCxnSpPr>
        <p:spPr>
          <a:xfrm>
            <a:off x="2534033" y="5391109"/>
            <a:ext cx="450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文本框 25">
            <a:extLst>
              <a:ext uri="{FF2B5EF4-FFF2-40B4-BE49-F238E27FC236}">
                <a16:creationId xmlns:a16="http://schemas.microsoft.com/office/drawing/2014/main" id="{7F1A03F7-8DF4-4E46-A41E-CDDB62604498}"/>
              </a:ext>
            </a:extLst>
          </p:cNvPr>
          <p:cNvSpPr txBox="1"/>
          <p:nvPr/>
        </p:nvSpPr>
        <p:spPr>
          <a:xfrm>
            <a:off x="2915073" y="1274734"/>
            <a:ext cx="4387392" cy="461665"/>
          </a:xfrm>
          <a:prstGeom prst="rect">
            <a:avLst/>
          </a:prstGeom>
          <a:noFill/>
        </p:spPr>
        <p:txBody>
          <a:bodyPr wrap="square" rtlCol="0">
            <a:spAutoFit/>
          </a:bodyPr>
          <a:lstStyle/>
          <a:p>
            <a:r>
              <a:rPr lang="zh-CN" altLang="en-US" sz="2400" dirty="0"/>
              <a:t>背景介绍</a:t>
            </a:r>
          </a:p>
        </p:txBody>
      </p:sp>
      <p:sp>
        <p:nvSpPr>
          <p:cNvPr id="32" name="文本框 31">
            <a:extLst>
              <a:ext uri="{FF2B5EF4-FFF2-40B4-BE49-F238E27FC236}">
                <a16:creationId xmlns:a16="http://schemas.microsoft.com/office/drawing/2014/main" id="{6F38805E-505C-8346-9201-BACC3D07F347}"/>
              </a:ext>
            </a:extLst>
          </p:cNvPr>
          <p:cNvSpPr txBox="1"/>
          <p:nvPr/>
        </p:nvSpPr>
        <p:spPr>
          <a:xfrm>
            <a:off x="2915073" y="2194707"/>
            <a:ext cx="4387392" cy="461665"/>
          </a:xfrm>
          <a:prstGeom prst="rect">
            <a:avLst/>
          </a:prstGeom>
          <a:noFill/>
        </p:spPr>
        <p:txBody>
          <a:bodyPr wrap="square" rtlCol="0">
            <a:spAutoFit/>
          </a:bodyPr>
          <a:lstStyle/>
          <a:p>
            <a:r>
              <a:rPr lang="zh-CN" altLang="en-US" sz="2400" dirty="0"/>
              <a:t>关键词提取</a:t>
            </a:r>
          </a:p>
        </p:txBody>
      </p:sp>
      <p:sp>
        <p:nvSpPr>
          <p:cNvPr id="36" name="文本框 35">
            <a:extLst>
              <a:ext uri="{FF2B5EF4-FFF2-40B4-BE49-F238E27FC236}">
                <a16:creationId xmlns:a16="http://schemas.microsoft.com/office/drawing/2014/main" id="{692E5ECE-72DF-394C-9E6E-C2553E4E600A}"/>
              </a:ext>
            </a:extLst>
          </p:cNvPr>
          <p:cNvSpPr txBox="1"/>
          <p:nvPr/>
        </p:nvSpPr>
        <p:spPr>
          <a:xfrm>
            <a:off x="2915073" y="3114680"/>
            <a:ext cx="4387392" cy="461665"/>
          </a:xfrm>
          <a:prstGeom prst="rect">
            <a:avLst/>
          </a:prstGeom>
          <a:noFill/>
        </p:spPr>
        <p:txBody>
          <a:bodyPr wrap="square" rtlCol="0">
            <a:spAutoFit/>
          </a:bodyPr>
          <a:lstStyle/>
          <a:p>
            <a:r>
              <a:rPr lang="zh-CN" altLang="en-US" sz="2400" dirty="0"/>
              <a:t>实体链接</a:t>
            </a:r>
          </a:p>
        </p:txBody>
      </p:sp>
      <p:sp>
        <p:nvSpPr>
          <p:cNvPr id="37" name="文本框 36">
            <a:extLst>
              <a:ext uri="{FF2B5EF4-FFF2-40B4-BE49-F238E27FC236}">
                <a16:creationId xmlns:a16="http://schemas.microsoft.com/office/drawing/2014/main" id="{1E2C17BE-C754-2947-8353-E29652762D43}"/>
              </a:ext>
            </a:extLst>
          </p:cNvPr>
          <p:cNvSpPr txBox="1"/>
          <p:nvPr/>
        </p:nvSpPr>
        <p:spPr>
          <a:xfrm>
            <a:off x="2915073" y="4034653"/>
            <a:ext cx="4387392" cy="461665"/>
          </a:xfrm>
          <a:prstGeom prst="rect">
            <a:avLst/>
          </a:prstGeom>
          <a:noFill/>
        </p:spPr>
        <p:txBody>
          <a:bodyPr wrap="square" rtlCol="0">
            <a:spAutoFit/>
          </a:bodyPr>
          <a:lstStyle/>
          <a:p>
            <a:r>
              <a:rPr lang="zh-CN" altLang="en-US" sz="2400" dirty="0"/>
              <a:t>效果展示</a:t>
            </a:r>
          </a:p>
        </p:txBody>
      </p:sp>
      <p:sp>
        <p:nvSpPr>
          <p:cNvPr id="39" name="文本框 38">
            <a:extLst>
              <a:ext uri="{FF2B5EF4-FFF2-40B4-BE49-F238E27FC236}">
                <a16:creationId xmlns:a16="http://schemas.microsoft.com/office/drawing/2014/main" id="{3E52CF90-669A-0F43-BE37-1F9B74830812}"/>
              </a:ext>
            </a:extLst>
          </p:cNvPr>
          <p:cNvSpPr txBox="1"/>
          <p:nvPr/>
        </p:nvSpPr>
        <p:spPr>
          <a:xfrm>
            <a:off x="2915073" y="4954628"/>
            <a:ext cx="4387392" cy="461665"/>
          </a:xfrm>
          <a:prstGeom prst="rect">
            <a:avLst/>
          </a:prstGeom>
          <a:noFill/>
        </p:spPr>
        <p:txBody>
          <a:bodyPr wrap="square" rtlCol="0">
            <a:spAutoFit/>
          </a:bodyPr>
          <a:lstStyle/>
          <a:p>
            <a:r>
              <a:rPr lang="zh-CN" altLang="en-US" sz="2400" dirty="0"/>
              <a:t>引用与未来改进</a:t>
            </a:r>
          </a:p>
        </p:txBody>
      </p:sp>
    </p:spTree>
    <p:extLst>
      <p:ext uri="{BB962C8B-B14F-4D97-AF65-F5344CB8AC3E}">
        <p14:creationId xmlns:p14="http://schemas.microsoft.com/office/powerpoint/2010/main" val="2085259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AE434C3B-2753-9B47-B453-8837AD8F18B4}"/>
              </a:ext>
            </a:extLst>
          </p:cNvPr>
          <p:cNvSpPr>
            <a:spLocks noGrp="1"/>
          </p:cNvSpPr>
          <p:nvPr>
            <p:ph sz="quarter" idx="10"/>
          </p:nvPr>
        </p:nvSpPr>
        <p:spPr/>
        <p:txBody>
          <a:bodyPr>
            <a:normAutofit lnSpcReduction="10000"/>
          </a:bodyPr>
          <a:lstStyle/>
          <a:p>
            <a:pPr marL="457200" indent="-457200">
              <a:buFont typeface="+mj-lt"/>
              <a:buAutoNum type="arabicPeriod"/>
            </a:pPr>
            <a:r>
              <a:rPr lang="en" altLang="zh-CN" dirty="0" err="1"/>
              <a:t>R.Mihalcea</a:t>
            </a:r>
            <a:r>
              <a:rPr lang="en" altLang="zh-CN" dirty="0"/>
              <a:t> and </a:t>
            </a:r>
            <a:r>
              <a:rPr lang="en" altLang="zh-CN" dirty="0" err="1"/>
              <a:t>Tarau</a:t>
            </a:r>
            <a:r>
              <a:rPr lang="en" altLang="zh-CN" dirty="0"/>
              <a:t>, 2004. </a:t>
            </a:r>
            <a:r>
              <a:rPr lang="en" altLang="zh-CN" dirty="0" err="1"/>
              <a:t>TextRank</a:t>
            </a:r>
            <a:r>
              <a:rPr lang="en" altLang="zh-CN" dirty="0"/>
              <a:t>: Bringing Order into Texts</a:t>
            </a:r>
          </a:p>
          <a:p>
            <a:pPr marL="457200" indent="-457200">
              <a:buFont typeface="+mj-lt"/>
              <a:buAutoNum type="arabicPeriod"/>
            </a:pPr>
            <a:r>
              <a:rPr lang="en-US" altLang="zh-CN" dirty="0"/>
              <a:t>P.</a:t>
            </a:r>
            <a:r>
              <a:rPr lang="en" altLang="zh-CN" dirty="0"/>
              <a:t> </a:t>
            </a:r>
            <a:r>
              <a:rPr lang="en" altLang="zh-CN" dirty="0" err="1"/>
              <a:t>Ferragina</a:t>
            </a:r>
            <a:r>
              <a:rPr lang="en" altLang="zh-CN" dirty="0"/>
              <a:t> and U. </a:t>
            </a:r>
            <a:r>
              <a:rPr lang="en" altLang="zh-CN" dirty="0" err="1"/>
              <a:t>Scaiella</a:t>
            </a:r>
            <a:r>
              <a:rPr lang="en" altLang="zh-CN" dirty="0"/>
              <a:t>, 2009. TAGME: On-the-fly Annotation of Short Text Fragments</a:t>
            </a:r>
          </a:p>
          <a:p>
            <a:pPr marL="457200" indent="-457200">
              <a:buFont typeface="+mj-lt"/>
              <a:buAutoNum type="arabicPeriod"/>
            </a:pPr>
            <a:r>
              <a:rPr lang="en" altLang="zh-CN" dirty="0" err="1"/>
              <a:t>P.Nesi</a:t>
            </a:r>
            <a:r>
              <a:rPr lang="en" altLang="zh-CN" dirty="0"/>
              <a:t>, </a:t>
            </a:r>
            <a:r>
              <a:rPr lang="en" altLang="zh-CN" dirty="0" err="1"/>
              <a:t>G.Plantaleo</a:t>
            </a:r>
            <a:r>
              <a:rPr lang="en" altLang="zh-CN" dirty="0"/>
              <a:t> and </a:t>
            </a:r>
            <a:r>
              <a:rPr lang="en" altLang="zh-CN" dirty="0" err="1"/>
              <a:t>G.Sanesi</a:t>
            </a:r>
            <a:r>
              <a:rPr lang="en" altLang="zh-CN" dirty="0"/>
              <a:t>, A Distributed Framework for NLP-Based Keyword and </a:t>
            </a:r>
            <a:r>
              <a:rPr lang="en" altLang="zh-CN" dirty="0" err="1"/>
              <a:t>Keyphrase</a:t>
            </a:r>
            <a:r>
              <a:rPr lang="en" altLang="zh-CN" dirty="0"/>
              <a:t> Extraction From Web Pages and Documents </a:t>
            </a:r>
          </a:p>
          <a:p>
            <a:pPr marL="457200" indent="-457200">
              <a:buFont typeface="+mj-lt"/>
              <a:buAutoNum type="arabicPeriod"/>
            </a:pPr>
            <a:r>
              <a:rPr lang="en" altLang="zh-CN" dirty="0" err="1"/>
              <a:t>Ceccarelli</a:t>
            </a:r>
            <a:r>
              <a:rPr lang="en" altLang="zh-CN" dirty="0"/>
              <a:t>, D., Lucchese, C., Orlando, S., </a:t>
            </a:r>
            <a:r>
              <a:rPr lang="en" altLang="zh-CN" dirty="0" err="1"/>
              <a:t>Perego</a:t>
            </a:r>
            <a:r>
              <a:rPr lang="en" altLang="zh-CN" dirty="0"/>
              <a:t>, R., &amp; </a:t>
            </a:r>
            <a:r>
              <a:rPr lang="en" altLang="zh-CN" dirty="0" err="1"/>
              <a:t>Trani</a:t>
            </a:r>
            <a:r>
              <a:rPr lang="en" altLang="zh-CN" dirty="0"/>
              <a:t>, S. Dexter: an open source framework for entity linking. </a:t>
            </a:r>
            <a:r>
              <a:rPr lang="en" altLang="zh-CN" i="1" dirty="0"/>
              <a:t>In Proceedings of the sixth international workshop on Exploiting semantic annotations in information retrieval (pp. 17-20). </a:t>
            </a:r>
          </a:p>
          <a:p>
            <a:pPr marL="457200" indent="-457200">
              <a:buFont typeface="+mj-lt"/>
              <a:buAutoNum type="arabicPeriod"/>
            </a:pPr>
            <a:r>
              <a:rPr lang="en" altLang="zh-CN" dirty="0"/>
              <a:t>Boudin, Florian, 2016. </a:t>
            </a:r>
            <a:r>
              <a:rPr lang="en" altLang="zh-CN" dirty="0" err="1"/>
              <a:t>pke</a:t>
            </a:r>
            <a:r>
              <a:rPr lang="en" altLang="zh-CN" dirty="0"/>
              <a:t>: an open source python-based </a:t>
            </a:r>
            <a:r>
              <a:rPr lang="en" altLang="zh-CN" dirty="0" err="1"/>
              <a:t>keyphrase</a:t>
            </a:r>
            <a:r>
              <a:rPr lang="en" altLang="zh-CN" dirty="0"/>
              <a:t> extraction toolkit</a:t>
            </a:r>
          </a:p>
          <a:p>
            <a:pPr marL="457200" indent="-457200">
              <a:buFont typeface="+mj-lt"/>
              <a:buAutoNum type="arabicPeriod"/>
            </a:pPr>
            <a:endParaRPr lang="en" altLang="zh-CN" dirty="0"/>
          </a:p>
          <a:p>
            <a:pPr marL="457200" indent="-457200">
              <a:buFont typeface="+mj-lt"/>
              <a:buAutoNum type="arabicPeriod"/>
            </a:pPr>
            <a:endParaRPr kumimoji="1" lang="zh-CN" altLang="en-US" dirty="0"/>
          </a:p>
        </p:txBody>
      </p:sp>
      <p:sp>
        <p:nvSpPr>
          <p:cNvPr id="3" name="标题 2">
            <a:extLst>
              <a:ext uri="{FF2B5EF4-FFF2-40B4-BE49-F238E27FC236}">
                <a16:creationId xmlns:a16="http://schemas.microsoft.com/office/drawing/2014/main" id="{3008E237-AA1A-0847-B92E-3301A80DD30C}"/>
              </a:ext>
            </a:extLst>
          </p:cNvPr>
          <p:cNvSpPr>
            <a:spLocks noGrp="1"/>
          </p:cNvSpPr>
          <p:nvPr>
            <p:ph type="title"/>
          </p:nvPr>
        </p:nvSpPr>
        <p:spPr/>
        <p:txBody>
          <a:bodyPr/>
          <a:lstStyle/>
          <a:p>
            <a:r>
              <a:rPr kumimoji="1" lang="en-US" altLang="zh-CN" dirty="0"/>
              <a:t>Reference</a:t>
            </a:r>
            <a:endParaRPr kumimoji="1" lang="zh-CN" altLang="en-US" dirty="0"/>
          </a:p>
        </p:txBody>
      </p:sp>
    </p:spTree>
    <p:extLst>
      <p:ext uri="{BB962C8B-B14F-4D97-AF65-F5344CB8AC3E}">
        <p14:creationId xmlns:p14="http://schemas.microsoft.com/office/powerpoint/2010/main" val="2875210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4139C3EF-49A2-2347-88AB-EE7195B97676}"/>
              </a:ext>
            </a:extLst>
          </p:cNvPr>
          <p:cNvSpPr>
            <a:spLocks noGrp="1"/>
          </p:cNvSpPr>
          <p:nvPr>
            <p:ph sz="quarter" idx="10"/>
          </p:nvPr>
        </p:nvSpPr>
        <p:spPr/>
        <p:txBody>
          <a:bodyPr/>
          <a:lstStyle/>
          <a:p>
            <a:pPr marL="457200" indent="-457200">
              <a:buFont typeface="+mj-lt"/>
              <a:buAutoNum type="arabicPeriod" startAt="6"/>
            </a:pPr>
            <a:r>
              <a:rPr lang="en" altLang="zh-CN" dirty="0"/>
              <a:t>Hernandez, Simon David and </a:t>
            </a:r>
            <a:r>
              <a:rPr lang="en" altLang="zh-CN" dirty="0" err="1"/>
              <a:t>Buscaldi</a:t>
            </a:r>
            <a:r>
              <a:rPr lang="en" altLang="zh-CN" dirty="0"/>
              <a:t>, Davide and </a:t>
            </a:r>
            <a:r>
              <a:rPr lang="en" altLang="zh-CN" dirty="0" err="1"/>
              <a:t>Charnois</a:t>
            </a:r>
            <a:r>
              <a:rPr lang="en" altLang="zh-CN" dirty="0"/>
              <a:t>, Thierry,2017 {LIPN} at {S}</a:t>
            </a:r>
            <a:r>
              <a:rPr lang="en" altLang="zh-CN" dirty="0" err="1"/>
              <a:t>em</a:t>
            </a:r>
            <a:r>
              <a:rPr lang="en" altLang="zh-CN" dirty="0"/>
              <a:t>{E}val-2017 Task 10: Filtering Candidate </a:t>
            </a:r>
            <a:r>
              <a:rPr lang="en" altLang="zh-CN" dirty="0" err="1"/>
              <a:t>Keyphrases</a:t>
            </a:r>
            <a:r>
              <a:rPr lang="en" altLang="zh-CN" dirty="0"/>
              <a:t> from Scientific Publications with Part-of-Speech Tag Sequences to Train a Sequence Labeling Model</a:t>
            </a:r>
            <a:endParaRPr kumimoji="1" lang="zh-CN" altLang="en-US" dirty="0"/>
          </a:p>
        </p:txBody>
      </p:sp>
      <p:sp>
        <p:nvSpPr>
          <p:cNvPr id="3" name="标题 2">
            <a:extLst>
              <a:ext uri="{FF2B5EF4-FFF2-40B4-BE49-F238E27FC236}">
                <a16:creationId xmlns:a16="http://schemas.microsoft.com/office/drawing/2014/main" id="{2636AF75-B07A-E144-B1E4-70A8011406FB}"/>
              </a:ext>
            </a:extLst>
          </p:cNvPr>
          <p:cNvSpPr>
            <a:spLocks noGrp="1"/>
          </p:cNvSpPr>
          <p:nvPr>
            <p:ph type="title"/>
          </p:nvPr>
        </p:nvSpPr>
        <p:spPr/>
        <p:txBody>
          <a:bodyPr/>
          <a:lstStyle/>
          <a:p>
            <a:r>
              <a:rPr kumimoji="1" lang="en-US" altLang="zh-CN" dirty="0"/>
              <a:t>Reference</a:t>
            </a:r>
            <a:endParaRPr kumimoji="1" lang="zh-CN" altLang="en-US" dirty="0"/>
          </a:p>
        </p:txBody>
      </p:sp>
    </p:spTree>
    <p:extLst>
      <p:ext uri="{BB962C8B-B14F-4D97-AF65-F5344CB8AC3E}">
        <p14:creationId xmlns:p14="http://schemas.microsoft.com/office/powerpoint/2010/main" val="4085263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latin typeface="+mn-ea"/>
                <a:ea typeface="+mn-ea"/>
              </a:rPr>
              <a:t>谢谢！</a:t>
            </a:r>
          </a:p>
        </p:txBody>
      </p:sp>
    </p:spTree>
    <p:extLst>
      <p:ext uri="{BB962C8B-B14F-4D97-AF65-F5344CB8AC3E}">
        <p14:creationId xmlns:p14="http://schemas.microsoft.com/office/powerpoint/2010/main" val="1362973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latin typeface="微软雅黑" panose="020B0503020204020204" pitchFamily="34" charset="-122"/>
                <a:ea typeface="微软雅黑" panose="020B0503020204020204" pitchFamily="34" charset="-122"/>
              </a:rPr>
              <a:t>目录 </a:t>
            </a:r>
            <a:r>
              <a:rPr lang="en-US" altLang="zh-CN" dirty="0">
                <a:latin typeface="微软雅黑" panose="020B0503020204020204" pitchFamily="34" charset="-122"/>
                <a:ea typeface="微软雅黑" panose="020B0503020204020204" pitchFamily="34" charset="-122"/>
              </a:rPr>
              <a:t>Contents</a:t>
            </a:r>
            <a:endParaRPr lang="zh-CN" altLang="en-US" dirty="0">
              <a:latin typeface="微软雅黑" panose="020B0503020204020204" pitchFamily="34" charset="-122"/>
              <a:ea typeface="微软雅黑" panose="020B0503020204020204" pitchFamily="34" charset="-122"/>
            </a:endParaRPr>
          </a:p>
        </p:txBody>
      </p:sp>
      <p:grpSp>
        <p:nvGrpSpPr>
          <p:cNvPr id="3" name="组合 2"/>
          <p:cNvGrpSpPr/>
          <p:nvPr/>
        </p:nvGrpSpPr>
        <p:grpSpPr>
          <a:xfrm>
            <a:off x="1841535" y="1303550"/>
            <a:ext cx="843427" cy="443226"/>
            <a:chOff x="666810" y="2586037"/>
            <a:chExt cx="468000" cy="245937"/>
          </a:xfrm>
        </p:grpSpPr>
        <p:sp>
          <p:nvSpPr>
            <p:cNvPr id="4" name="Freeform 10"/>
            <p:cNvSpPr>
              <a:spLocks/>
            </p:cNvSpPr>
            <p:nvPr userDrawn="1"/>
          </p:nvSpPr>
          <p:spPr bwMode="auto">
            <a:xfrm>
              <a:off x="666810" y="2621442"/>
              <a:ext cx="468000" cy="190800"/>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accent1"/>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5" name="文本框 4"/>
            <p:cNvSpPr txBox="1"/>
            <p:nvPr userDrawn="1"/>
          </p:nvSpPr>
          <p:spPr>
            <a:xfrm>
              <a:off x="794494" y="2586037"/>
              <a:ext cx="212633" cy="245937"/>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1</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cxnSp>
        <p:nvCxnSpPr>
          <p:cNvPr id="7" name="直接连接符 6"/>
          <p:cNvCxnSpPr>
            <a:stCxn id="4" idx="6"/>
          </p:cNvCxnSpPr>
          <p:nvPr/>
        </p:nvCxnSpPr>
        <p:spPr>
          <a:xfrm>
            <a:off x="2534033" y="1711215"/>
            <a:ext cx="450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2915073" y="1274734"/>
            <a:ext cx="4387392" cy="461665"/>
          </a:xfrm>
          <a:prstGeom prst="rect">
            <a:avLst/>
          </a:prstGeom>
          <a:noFill/>
        </p:spPr>
        <p:txBody>
          <a:bodyPr wrap="square" rtlCol="0">
            <a:spAutoFit/>
          </a:bodyPr>
          <a:lstStyle/>
          <a:p>
            <a:r>
              <a:rPr lang="zh-CN" altLang="en-US" sz="2400" dirty="0"/>
              <a:t>背景介绍</a:t>
            </a:r>
          </a:p>
        </p:txBody>
      </p:sp>
      <p:grpSp>
        <p:nvGrpSpPr>
          <p:cNvPr id="12" name="组合 11"/>
          <p:cNvGrpSpPr/>
          <p:nvPr/>
        </p:nvGrpSpPr>
        <p:grpSpPr>
          <a:xfrm>
            <a:off x="1841535" y="2223523"/>
            <a:ext cx="843427" cy="443226"/>
            <a:chOff x="666810" y="2586037"/>
            <a:chExt cx="468000" cy="245937"/>
          </a:xfrm>
        </p:grpSpPr>
        <p:sp>
          <p:nvSpPr>
            <p:cNvPr id="13" name="Freeform 10"/>
            <p:cNvSpPr>
              <a:spLocks/>
            </p:cNvSpPr>
            <p:nvPr userDrawn="1"/>
          </p:nvSpPr>
          <p:spPr bwMode="auto">
            <a:xfrm>
              <a:off x="666810" y="2621442"/>
              <a:ext cx="468000" cy="190800"/>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accent1"/>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14" name="文本框 13"/>
            <p:cNvSpPr txBox="1"/>
            <p:nvPr userDrawn="1"/>
          </p:nvSpPr>
          <p:spPr>
            <a:xfrm>
              <a:off x="794494" y="2586037"/>
              <a:ext cx="212633" cy="245937"/>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2</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cxnSp>
        <p:nvCxnSpPr>
          <p:cNvPr id="15" name="直接连接符 14"/>
          <p:cNvCxnSpPr>
            <a:stCxn id="13" idx="6"/>
          </p:cNvCxnSpPr>
          <p:nvPr/>
        </p:nvCxnSpPr>
        <p:spPr>
          <a:xfrm>
            <a:off x="2534033" y="2631188"/>
            <a:ext cx="450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1841535" y="3143496"/>
            <a:ext cx="843427" cy="443226"/>
            <a:chOff x="666810" y="2586037"/>
            <a:chExt cx="468000" cy="245937"/>
          </a:xfrm>
        </p:grpSpPr>
        <p:sp>
          <p:nvSpPr>
            <p:cNvPr id="18" name="Freeform 10"/>
            <p:cNvSpPr>
              <a:spLocks/>
            </p:cNvSpPr>
            <p:nvPr userDrawn="1"/>
          </p:nvSpPr>
          <p:spPr bwMode="auto">
            <a:xfrm>
              <a:off x="666810" y="2621442"/>
              <a:ext cx="468000" cy="190800"/>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accent1"/>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19" name="文本框 18"/>
            <p:cNvSpPr txBox="1"/>
            <p:nvPr userDrawn="1"/>
          </p:nvSpPr>
          <p:spPr>
            <a:xfrm>
              <a:off x="794494" y="2586037"/>
              <a:ext cx="212633" cy="245937"/>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3</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cxnSp>
        <p:nvCxnSpPr>
          <p:cNvPr id="20" name="直接连接符 19"/>
          <p:cNvCxnSpPr>
            <a:stCxn id="18" idx="6"/>
          </p:cNvCxnSpPr>
          <p:nvPr/>
        </p:nvCxnSpPr>
        <p:spPr>
          <a:xfrm>
            <a:off x="2534033" y="3551161"/>
            <a:ext cx="450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1841535" y="4063469"/>
            <a:ext cx="843427" cy="443226"/>
            <a:chOff x="666810" y="2586037"/>
            <a:chExt cx="468000" cy="245937"/>
          </a:xfrm>
        </p:grpSpPr>
        <p:sp>
          <p:nvSpPr>
            <p:cNvPr id="23" name="Freeform 10"/>
            <p:cNvSpPr>
              <a:spLocks/>
            </p:cNvSpPr>
            <p:nvPr userDrawn="1"/>
          </p:nvSpPr>
          <p:spPr bwMode="auto">
            <a:xfrm>
              <a:off x="666810" y="2621442"/>
              <a:ext cx="468000" cy="190800"/>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accent1"/>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24" name="文本框 23"/>
            <p:cNvSpPr txBox="1"/>
            <p:nvPr userDrawn="1"/>
          </p:nvSpPr>
          <p:spPr>
            <a:xfrm>
              <a:off x="794494" y="2586037"/>
              <a:ext cx="212633" cy="245937"/>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4</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cxnSp>
        <p:nvCxnSpPr>
          <p:cNvPr id="25" name="直接连接符 24"/>
          <p:cNvCxnSpPr>
            <a:stCxn id="23" idx="6"/>
          </p:cNvCxnSpPr>
          <p:nvPr/>
        </p:nvCxnSpPr>
        <p:spPr>
          <a:xfrm>
            <a:off x="2534033" y="4471134"/>
            <a:ext cx="450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2915073" y="4034653"/>
            <a:ext cx="4387392" cy="461665"/>
          </a:xfrm>
          <a:prstGeom prst="rect">
            <a:avLst/>
          </a:prstGeom>
          <a:noFill/>
        </p:spPr>
        <p:txBody>
          <a:bodyPr wrap="square" rtlCol="0">
            <a:spAutoFit/>
          </a:bodyPr>
          <a:lstStyle/>
          <a:p>
            <a:r>
              <a:rPr lang="zh-CN" altLang="en-US" sz="2400" dirty="0"/>
              <a:t>效果展示</a:t>
            </a:r>
          </a:p>
        </p:txBody>
      </p:sp>
      <p:grpSp>
        <p:nvGrpSpPr>
          <p:cNvPr id="32" name="组合 31"/>
          <p:cNvGrpSpPr/>
          <p:nvPr/>
        </p:nvGrpSpPr>
        <p:grpSpPr>
          <a:xfrm>
            <a:off x="1841535" y="4983444"/>
            <a:ext cx="843427" cy="443226"/>
            <a:chOff x="666810" y="2586037"/>
            <a:chExt cx="468000" cy="245937"/>
          </a:xfrm>
        </p:grpSpPr>
        <p:sp>
          <p:nvSpPr>
            <p:cNvPr id="33" name="Freeform 10"/>
            <p:cNvSpPr>
              <a:spLocks/>
            </p:cNvSpPr>
            <p:nvPr userDrawn="1"/>
          </p:nvSpPr>
          <p:spPr bwMode="auto">
            <a:xfrm>
              <a:off x="666810" y="2621442"/>
              <a:ext cx="468000" cy="190800"/>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accent1"/>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34" name="文本框 33"/>
            <p:cNvSpPr txBox="1"/>
            <p:nvPr userDrawn="1"/>
          </p:nvSpPr>
          <p:spPr>
            <a:xfrm>
              <a:off x="794494" y="2586037"/>
              <a:ext cx="212633" cy="245937"/>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5</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cxnSp>
        <p:nvCxnSpPr>
          <p:cNvPr id="35" name="直接连接符 34"/>
          <p:cNvCxnSpPr>
            <a:stCxn id="33" idx="6"/>
          </p:cNvCxnSpPr>
          <p:nvPr/>
        </p:nvCxnSpPr>
        <p:spPr>
          <a:xfrm>
            <a:off x="2534033" y="5391109"/>
            <a:ext cx="450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文本框 27">
            <a:extLst>
              <a:ext uri="{FF2B5EF4-FFF2-40B4-BE49-F238E27FC236}">
                <a16:creationId xmlns:a16="http://schemas.microsoft.com/office/drawing/2014/main" id="{73D4AD8D-EA8C-A14B-BEA0-C3B836D15BAB}"/>
              </a:ext>
            </a:extLst>
          </p:cNvPr>
          <p:cNvSpPr txBox="1"/>
          <p:nvPr/>
        </p:nvSpPr>
        <p:spPr>
          <a:xfrm>
            <a:off x="2915073" y="2194707"/>
            <a:ext cx="4387392" cy="461665"/>
          </a:xfrm>
          <a:prstGeom prst="rect">
            <a:avLst/>
          </a:prstGeom>
          <a:noFill/>
        </p:spPr>
        <p:txBody>
          <a:bodyPr wrap="square" rtlCol="0">
            <a:spAutoFit/>
          </a:bodyPr>
          <a:lstStyle/>
          <a:p>
            <a:r>
              <a:rPr lang="zh-CN" altLang="en-US" sz="2400" dirty="0"/>
              <a:t>关键词提取</a:t>
            </a:r>
          </a:p>
        </p:txBody>
      </p:sp>
      <p:sp>
        <p:nvSpPr>
          <p:cNvPr id="29" name="文本框 28">
            <a:extLst>
              <a:ext uri="{FF2B5EF4-FFF2-40B4-BE49-F238E27FC236}">
                <a16:creationId xmlns:a16="http://schemas.microsoft.com/office/drawing/2014/main" id="{AE8BB6A4-16FD-134C-B36C-688239C8778C}"/>
              </a:ext>
            </a:extLst>
          </p:cNvPr>
          <p:cNvSpPr txBox="1"/>
          <p:nvPr/>
        </p:nvSpPr>
        <p:spPr>
          <a:xfrm>
            <a:off x="2915073" y="3114680"/>
            <a:ext cx="4387392" cy="461665"/>
          </a:xfrm>
          <a:prstGeom prst="rect">
            <a:avLst/>
          </a:prstGeom>
          <a:noFill/>
        </p:spPr>
        <p:txBody>
          <a:bodyPr wrap="square" rtlCol="0">
            <a:spAutoFit/>
          </a:bodyPr>
          <a:lstStyle/>
          <a:p>
            <a:r>
              <a:rPr lang="zh-CN" altLang="en-US" sz="2400" dirty="0"/>
              <a:t>实体链接</a:t>
            </a:r>
          </a:p>
        </p:txBody>
      </p:sp>
      <p:sp>
        <p:nvSpPr>
          <p:cNvPr id="30" name="文本框 29">
            <a:extLst>
              <a:ext uri="{FF2B5EF4-FFF2-40B4-BE49-F238E27FC236}">
                <a16:creationId xmlns:a16="http://schemas.microsoft.com/office/drawing/2014/main" id="{DCA6B860-3C62-CC46-BB30-8836C2F4ABDF}"/>
              </a:ext>
            </a:extLst>
          </p:cNvPr>
          <p:cNvSpPr txBox="1"/>
          <p:nvPr/>
        </p:nvSpPr>
        <p:spPr>
          <a:xfrm>
            <a:off x="2915073" y="4954628"/>
            <a:ext cx="4387392" cy="461665"/>
          </a:xfrm>
          <a:prstGeom prst="rect">
            <a:avLst/>
          </a:prstGeom>
          <a:noFill/>
        </p:spPr>
        <p:txBody>
          <a:bodyPr wrap="square" rtlCol="0">
            <a:spAutoFit/>
          </a:bodyPr>
          <a:lstStyle/>
          <a:p>
            <a:r>
              <a:rPr lang="zh-CN" altLang="en-US" sz="2400" dirty="0"/>
              <a:t>引用与未来改进</a:t>
            </a:r>
          </a:p>
        </p:txBody>
      </p:sp>
    </p:spTree>
    <p:extLst>
      <p:ext uri="{BB962C8B-B14F-4D97-AF65-F5344CB8AC3E}">
        <p14:creationId xmlns:p14="http://schemas.microsoft.com/office/powerpoint/2010/main" val="3155251148"/>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latin typeface="微软雅黑" panose="020B0503020204020204" pitchFamily="34" charset="-122"/>
                <a:ea typeface="微软雅黑" panose="020B0503020204020204" pitchFamily="34" charset="-122"/>
              </a:rPr>
              <a:t>目录 </a:t>
            </a:r>
            <a:r>
              <a:rPr lang="en-US" altLang="zh-CN" dirty="0">
                <a:latin typeface="微软雅黑" panose="020B0503020204020204" pitchFamily="34" charset="-122"/>
                <a:ea typeface="微软雅黑" panose="020B0503020204020204" pitchFamily="34" charset="-122"/>
              </a:rPr>
              <a:t>Contents</a:t>
            </a:r>
            <a:endParaRPr lang="zh-CN" altLang="en-US" dirty="0">
              <a:latin typeface="微软雅黑" panose="020B0503020204020204" pitchFamily="34" charset="-122"/>
              <a:ea typeface="微软雅黑" panose="020B0503020204020204" pitchFamily="34" charset="-122"/>
            </a:endParaRPr>
          </a:p>
        </p:txBody>
      </p:sp>
      <p:sp>
        <p:nvSpPr>
          <p:cNvPr id="4" name="Freeform 10"/>
          <p:cNvSpPr>
            <a:spLocks/>
          </p:cNvSpPr>
          <p:nvPr userDrawn="1"/>
        </p:nvSpPr>
        <p:spPr bwMode="auto">
          <a:xfrm>
            <a:off x="1841535" y="1367357"/>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accent1"/>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5" name="文本框 4"/>
          <p:cNvSpPr txBox="1"/>
          <p:nvPr userDrawn="1"/>
        </p:nvSpPr>
        <p:spPr>
          <a:xfrm>
            <a:off x="2071646" y="1303550"/>
            <a:ext cx="383206" cy="443226"/>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1</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7" name="直接连接符 6"/>
          <p:cNvCxnSpPr>
            <a:stCxn id="4" idx="6"/>
          </p:cNvCxnSpPr>
          <p:nvPr/>
        </p:nvCxnSpPr>
        <p:spPr>
          <a:xfrm>
            <a:off x="2534033" y="1711215"/>
            <a:ext cx="450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Freeform 10"/>
          <p:cNvSpPr>
            <a:spLocks/>
          </p:cNvSpPr>
          <p:nvPr userDrawn="1"/>
        </p:nvSpPr>
        <p:spPr bwMode="auto">
          <a:xfrm>
            <a:off x="1841535" y="2287330"/>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bg2"/>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14" name="文本框 13"/>
          <p:cNvSpPr txBox="1"/>
          <p:nvPr userDrawn="1"/>
        </p:nvSpPr>
        <p:spPr>
          <a:xfrm>
            <a:off x="2071646" y="2223523"/>
            <a:ext cx="383206" cy="443226"/>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2</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15" name="直接连接符 14"/>
          <p:cNvCxnSpPr>
            <a:stCxn id="13" idx="6"/>
          </p:cNvCxnSpPr>
          <p:nvPr/>
        </p:nvCxnSpPr>
        <p:spPr>
          <a:xfrm>
            <a:off x="2534033" y="2631188"/>
            <a:ext cx="450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Freeform 10"/>
          <p:cNvSpPr>
            <a:spLocks/>
          </p:cNvSpPr>
          <p:nvPr userDrawn="1"/>
        </p:nvSpPr>
        <p:spPr bwMode="auto">
          <a:xfrm>
            <a:off x="1841535" y="3207303"/>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bg2"/>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19" name="文本框 18"/>
          <p:cNvSpPr txBox="1"/>
          <p:nvPr userDrawn="1"/>
        </p:nvSpPr>
        <p:spPr>
          <a:xfrm>
            <a:off x="2071646" y="3143496"/>
            <a:ext cx="383206" cy="443226"/>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3</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20" name="直接连接符 19"/>
          <p:cNvCxnSpPr>
            <a:stCxn id="18" idx="6"/>
          </p:cNvCxnSpPr>
          <p:nvPr/>
        </p:nvCxnSpPr>
        <p:spPr>
          <a:xfrm>
            <a:off x="2534033" y="3551161"/>
            <a:ext cx="450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3" name="Freeform 10"/>
          <p:cNvSpPr>
            <a:spLocks/>
          </p:cNvSpPr>
          <p:nvPr userDrawn="1"/>
        </p:nvSpPr>
        <p:spPr bwMode="auto">
          <a:xfrm>
            <a:off x="1841535" y="4127276"/>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bg2"/>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24" name="文本框 23"/>
          <p:cNvSpPr txBox="1"/>
          <p:nvPr userDrawn="1"/>
        </p:nvSpPr>
        <p:spPr>
          <a:xfrm>
            <a:off x="2071646" y="4063469"/>
            <a:ext cx="383206" cy="443226"/>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4</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25" name="直接连接符 24"/>
          <p:cNvCxnSpPr>
            <a:stCxn id="23" idx="6"/>
          </p:cNvCxnSpPr>
          <p:nvPr/>
        </p:nvCxnSpPr>
        <p:spPr>
          <a:xfrm>
            <a:off x="2534033" y="4471134"/>
            <a:ext cx="450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Freeform 10"/>
          <p:cNvSpPr>
            <a:spLocks/>
          </p:cNvSpPr>
          <p:nvPr userDrawn="1"/>
        </p:nvSpPr>
        <p:spPr bwMode="auto">
          <a:xfrm>
            <a:off x="1841535" y="5047251"/>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bg2"/>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34" name="文本框 33"/>
          <p:cNvSpPr txBox="1"/>
          <p:nvPr userDrawn="1"/>
        </p:nvSpPr>
        <p:spPr>
          <a:xfrm>
            <a:off x="2071646" y="4983444"/>
            <a:ext cx="383206" cy="443226"/>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5</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35" name="直接连接符 34"/>
          <p:cNvCxnSpPr>
            <a:stCxn id="33" idx="6"/>
          </p:cNvCxnSpPr>
          <p:nvPr/>
        </p:nvCxnSpPr>
        <p:spPr>
          <a:xfrm>
            <a:off x="2534033" y="5391109"/>
            <a:ext cx="450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文本框 25">
            <a:extLst>
              <a:ext uri="{FF2B5EF4-FFF2-40B4-BE49-F238E27FC236}">
                <a16:creationId xmlns:a16="http://schemas.microsoft.com/office/drawing/2014/main" id="{A95E1D20-BA81-1042-B0D2-5806D870B2CB}"/>
              </a:ext>
            </a:extLst>
          </p:cNvPr>
          <p:cNvSpPr txBox="1"/>
          <p:nvPr/>
        </p:nvSpPr>
        <p:spPr>
          <a:xfrm>
            <a:off x="2915073" y="1274734"/>
            <a:ext cx="4387392" cy="461665"/>
          </a:xfrm>
          <a:prstGeom prst="rect">
            <a:avLst/>
          </a:prstGeom>
          <a:noFill/>
        </p:spPr>
        <p:txBody>
          <a:bodyPr wrap="square" rtlCol="0">
            <a:spAutoFit/>
          </a:bodyPr>
          <a:lstStyle/>
          <a:p>
            <a:r>
              <a:rPr lang="zh-CN" altLang="en-US" sz="2400" dirty="0"/>
              <a:t>背景介绍</a:t>
            </a:r>
          </a:p>
        </p:txBody>
      </p:sp>
      <p:sp>
        <p:nvSpPr>
          <p:cNvPr id="37" name="文本框 36">
            <a:extLst>
              <a:ext uri="{FF2B5EF4-FFF2-40B4-BE49-F238E27FC236}">
                <a16:creationId xmlns:a16="http://schemas.microsoft.com/office/drawing/2014/main" id="{DCC0488B-12D6-3D4F-9FCD-773B72F247A3}"/>
              </a:ext>
            </a:extLst>
          </p:cNvPr>
          <p:cNvSpPr txBox="1"/>
          <p:nvPr/>
        </p:nvSpPr>
        <p:spPr>
          <a:xfrm>
            <a:off x="2915073" y="4034653"/>
            <a:ext cx="4387392" cy="461665"/>
          </a:xfrm>
          <a:prstGeom prst="rect">
            <a:avLst/>
          </a:prstGeom>
          <a:noFill/>
        </p:spPr>
        <p:txBody>
          <a:bodyPr wrap="square" rtlCol="0">
            <a:spAutoFit/>
          </a:bodyPr>
          <a:lstStyle/>
          <a:p>
            <a:r>
              <a:rPr lang="zh-CN" altLang="en-US" sz="2400" dirty="0"/>
              <a:t>效果展示</a:t>
            </a:r>
          </a:p>
        </p:txBody>
      </p:sp>
      <p:sp>
        <p:nvSpPr>
          <p:cNvPr id="27" name="文本框 26">
            <a:extLst>
              <a:ext uri="{FF2B5EF4-FFF2-40B4-BE49-F238E27FC236}">
                <a16:creationId xmlns:a16="http://schemas.microsoft.com/office/drawing/2014/main" id="{E5665A85-89ED-6A44-ADFA-3DAB8FA4B856}"/>
              </a:ext>
            </a:extLst>
          </p:cNvPr>
          <p:cNvSpPr txBox="1"/>
          <p:nvPr/>
        </p:nvSpPr>
        <p:spPr>
          <a:xfrm>
            <a:off x="2915073" y="2194707"/>
            <a:ext cx="4387392" cy="461665"/>
          </a:xfrm>
          <a:prstGeom prst="rect">
            <a:avLst/>
          </a:prstGeom>
          <a:noFill/>
        </p:spPr>
        <p:txBody>
          <a:bodyPr wrap="square" rtlCol="0">
            <a:spAutoFit/>
          </a:bodyPr>
          <a:lstStyle/>
          <a:p>
            <a:r>
              <a:rPr lang="zh-CN" altLang="en-US" sz="2400" dirty="0"/>
              <a:t>关键词提取</a:t>
            </a:r>
          </a:p>
        </p:txBody>
      </p:sp>
      <p:sp>
        <p:nvSpPr>
          <p:cNvPr id="28" name="文本框 27">
            <a:extLst>
              <a:ext uri="{FF2B5EF4-FFF2-40B4-BE49-F238E27FC236}">
                <a16:creationId xmlns:a16="http://schemas.microsoft.com/office/drawing/2014/main" id="{21BAFB5D-B8B9-2E48-869B-DEA0A91CAD90}"/>
              </a:ext>
            </a:extLst>
          </p:cNvPr>
          <p:cNvSpPr txBox="1"/>
          <p:nvPr/>
        </p:nvSpPr>
        <p:spPr>
          <a:xfrm>
            <a:off x="2915073" y="3114680"/>
            <a:ext cx="4387392" cy="461665"/>
          </a:xfrm>
          <a:prstGeom prst="rect">
            <a:avLst/>
          </a:prstGeom>
          <a:noFill/>
        </p:spPr>
        <p:txBody>
          <a:bodyPr wrap="square" rtlCol="0">
            <a:spAutoFit/>
          </a:bodyPr>
          <a:lstStyle/>
          <a:p>
            <a:r>
              <a:rPr lang="zh-CN" altLang="en-US" sz="2400" dirty="0"/>
              <a:t>实体链接</a:t>
            </a:r>
          </a:p>
        </p:txBody>
      </p:sp>
      <p:sp>
        <p:nvSpPr>
          <p:cNvPr id="29" name="文本框 28">
            <a:extLst>
              <a:ext uri="{FF2B5EF4-FFF2-40B4-BE49-F238E27FC236}">
                <a16:creationId xmlns:a16="http://schemas.microsoft.com/office/drawing/2014/main" id="{484E3B03-F6F3-014A-AB46-FDAEA51DF744}"/>
              </a:ext>
            </a:extLst>
          </p:cNvPr>
          <p:cNvSpPr txBox="1"/>
          <p:nvPr/>
        </p:nvSpPr>
        <p:spPr>
          <a:xfrm>
            <a:off x="2915073" y="4954628"/>
            <a:ext cx="4387392" cy="461665"/>
          </a:xfrm>
          <a:prstGeom prst="rect">
            <a:avLst/>
          </a:prstGeom>
          <a:noFill/>
        </p:spPr>
        <p:txBody>
          <a:bodyPr wrap="square" rtlCol="0">
            <a:spAutoFit/>
          </a:bodyPr>
          <a:lstStyle/>
          <a:p>
            <a:r>
              <a:rPr lang="zh-CN" altLang="en-US" sz="2400" dirty="0"/>
              <a:t>引用与未来改进</a:t>
            </a:r>
          </a:p>
        </p:txBody>
      </p:sp>
    </p:spTree>
    <p:extLst>
      <p:ext uri="{BB962C8B-B14F-4D97-AF65-F5344CB8AC3E}">
        <p14:creationId xmlns:p14="http://schemas.microsoft.com/office/powerpoint/2010/main" val="18462090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01E3DF3-47D1-E542-9AD9-8386A10CF77C}"/>
              </a:ext>
            </a:extLst>
          </p:cNvPr>
          <p:cNvSpPr>
            <a:spLocks noGrp="1"/>
          </p:cNvSpPr>
          <p:nvPr>
            <p:ph sz="quarter" idx="10"/>
          </p:nvPr>
        </p:nvSpPr>
        <p:spPr/>
        <p:txBody>
          <a:bodyPr/>
          <a:lstStyle/>
          <a:p>
            <a:r>
              <a:rPr kumimoji="1" lang="zh-CN" altLang="en-US" dirty="0"/>
              <a:t>信息爆炸</a:t>
            </a:r>
            <a:endParaRPr kumimoji="1" lang="en-US" altLang="zh-CN" dirty="0"/>
          </a:p>
          <a:p>
            <a:pPr marL="0" indent="0">
              <a:buNone/>
            </a:pPr>
            <a:r>
              <a:rPr kumimoji="1" lang="zh-CN" altLang="en-US" dirty="0"/>
              <a:t>对于海量文档，信息的凝练可以帮助读者快速理解文档内容。关键词抽取和实体链接可以帮助读者快速理解文本内容</a:t>
            </a:r>
            <a:endParaRPr kumimoji="1" lang="en-US" altLang="zh-CN" dirty="0"/>
          </a:p>
        </p:txBody>
      </p:sp>
      <p:sp>
        <p:nvSpPr>
          <p:cNvPr id="3" name="标题 2">
            <a:extLst>
              <a:ext uri="{FF2B5EF4-FFF2-40B4-BE49-F238E27FC236}">
                <a16:creationId xmlns:a16="http://schemas.microsoft.com/office/drawing/2014/main" id="{0C317AEA-378E-3B47-A849-F7E005EC24F8}"/>
              </a:ext>
            </a:extLst>
          </p:cNvPr>
          <p:cNvSpPr>
            <a:spLocks noGrp="1"/>
          </p:cNvSpPr>
          <p:nvPr>
            <p:ph type="title"/>
          </p:nvPr>
        </p:nvSpPr>
        <p:spPr/>
        <p:txBody>
          <a:bodyPr/>
          <a:lstStyle/>
          <a:p>
            <a:r>
              <a:rPr kumimoji="1" lang="zh-CN" altLang="en-US" dirty="0"/>
              <a:t>背景介绍</a:t>
            </a:r>
          </a:p>
        </p:txBody>
      </p:sp>
      <p:pic>
        <p:nvPicPr>
          <p:cNvPr id="4" name="图片 3">
            <a:extLst>
              <a:ext uri="{FF2B5EF4-FFF2-40B4-BE49-F238E27FC236}">
                <a16:creationId xmlns:a16="http://schemas.microsoft.com/office/drawing/2014/main" id="{BA24F2BA-1015-9E4A-A9E6-914967FD9355}"/>
              </a:ext>
            </a:extLst>
          </p:cNvPr>
          <p:cNvPicPr>
            <a:picLocks noChangeAspect="1"/>
          </p:cNvPicPr>
          <p:nvPr/>
        </p:nvPicPr>
        <p:blipFill>
          <a:blip r:embed="rId2"/>
          <a:stretch>
            <a:fillRect/>
          </a:stretch>
        </p:blipFill>
        <p:spPr>
          <a:xfrm>
            <a:off x="4405700" y="3547480"/>
            <a:ext cx="4460488" cy="2509025"/>
          </a:xfrm>
          <a:prstGeom prst="rect">
            <a:avLst/>
          </a:prstGeom>
        </p:spPr>
      </p:pic>
    </p:spTree>
    <p:extLst>
      <p:ext uri="{BB962C8B-B14F-4D97-AF65-F5344CB8AC3E}">
        <p14:creationId xmlns:p14="http://schemas.microsoft.com/office/powerpoint/2010/main" val="643006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7459344-3F9E-CD48-AA18-5E583231F0D7}"/>
              </a:ext>
            </a:extLst>
          </p:cNvPr>
          <p:cNvSpPr>
            <a:spLocks noGrp="1"/>
          </p:cNvSpPr>
          <p:nvPr>
            <p:ph sz="quarter" idx="10"/>
          </p:nvPr>
        </p:nvSpPr>
        <p:spPr/>
        <p:txBody>
          <a:bodyPr/>
          <a:lstStyle/>
          <a:p>
            <a:r>
              <a:rPr kumimoji="1" lang="en-US" altLang="zh-CN" dirty="0"/>
              <a:t>Keyword extraction</a:t>
            </a:r>
          </a:p>
          <a:p>
            <a:pPr marL="0" indent="0">
              <a:buNone/>
            </a:pPr>
            <a:r>
              <a:rPr kumimoji="1" lang="zh-CN" altLang="en-US" dirty="0"/>
              <a:t>顾名思义，关键词抽取即抽取一段文本中最重要的</a:t>
            </a:r>
            <a:r>
              <a:rPr kumimoji="1" lang="en-US" altLang="zh-CN" dirty="0"/>
              <a:t>N</a:t>
            </a:r>
            <a:r>
              <a:rPr kumimoji="1" lang="zh-CN" altLang="en-US" dirty="0"/>
              <a:t>个词，问题也可以转化成对文本中的词关于重要性排序。</a:t>
            </a:r>
            <a:endParaRPr kumimoji="1" lang="en-US" altLang="zh-CN" dirty="0"/>
          </a:p>
          <a:p>
            <a:pPr marL="0" indent="0">
              <a:buNone/>
            </a:pPr>
            <a:r>
              <a:rPr kumimoji="1" lang="zh-CN" altLang="en-US" dirty="0"/>
              <a:t>问题可以分成两步：</a:t>
            </a:r>
            <a:endParaRPr kumimoji="1" lang="en-US" altLang="zh-CN" dirty="0"/>
          </a:p>
          <a:p>
            <a:pPr marL="457200" indent="-457200">
              <a:buFont typeface="+mj-lt"/>
              <a:buAutoNum type="arabicPeriod"/>
            </a:pPr>
            <a:r>
              <a:rPr kumimoji="1" lang="en-US" altLang="zh-CN" dirty="0"/>
              <a:t>Part</a:t>
            </a:r>
            <a:r>
              <a:rPr kumimoji="1" lang="zh-CN" altLang="en-US" dirty="0"/>
              <a:t> </a:t>
            </a:r>
            <a:r>
              <a:rPr kumimoji="1" lang="en-US" altLang="zh-CN" dirty="0"/>
              <a:t>of</a:t>
            </a:r>
            <a:r>
              <a:rPr kumimoji="1" lang="zh-CN" altLang="en-US" dirty="0"/>
              <a:t> </a:t>
            </a:r>
            <a:r>
              <a:rPr kumimoji="1" lang="en-US" altLang="zh-CN" dirty="0"/>
              <a:t>speech</a:t>
            </a:r>
            <a:r>
              <a:rPr kumimoji="1" lang="zh-CN" altLang="en-US" dirty="0"/>
              <a:t>（</a:t>
            </a:r>
            <a:r>
              <a:rPr kumimoji="1" lang="en-US" altLang="zh-CN" dirty="0" err="1"/>
              <a:t>PoS</a:t>
            </a:r>
            <a:r>
              <a:rPr kumimoji="1" lang="zh-CN" altLang="en-US" dirty="0"/>
              <a:t>）标注</a:t>
            </a:r>
            <a:endParaRPr kumimoji="1" lang="en-US" altLang="zh-CN" dirty="0"/>
          </a:p>
          <a:p>
            <a:pPr marL="457200" indent="-457200">
              <a:buFont typeface="+mj-lt"/>
              <a:buAutoNum type="arabicPeriod"/>
            </a:pPr>
            <a:r>
              <a:rPr kumimoji="1" lang="zh-CN" altLang="en-US" dirty="0"/>
              <a:t>按词重要性排序</a:t>
            </a:r>
            <a:endParaRPr kumimoji="1" lang="en-US" altLang="zh-CN" dirty="0"/>
          </a:p>
        </p:txBody>
      </p:sp>
      <p:sp>
        <p:nvSpPr>
          <p:cNvPr id="3" name="标题 2">
            <a:extLst>
              <a:ext uri="{FF2B5EF4-FFF2-40B4-BE49-F238E27FC236}">
                <a16:creationId xmlns:a16="http://schemas.microsoft.com/office/drawing/2014/main" id="{80AFD74D-7011-2342-90A7-DE1AB8E21F33}"/>
              </a:ext>
            </a:extLst>
          </p:cNvPr>
          <p:cNvSpPr>
            <a:spLocks noGrp="1"/>
          </p:cNvSpPr>
          <p:nvPr>
            <p:ph type="title"/>
          </p:nvPr>
        </p:nvSpPr>
        <p:spPr/>
        <p:txBody>
          <a:bodyPr/>
          <a:lstStyle/>
          <a:p>
            <a:r>
              <a:rPr kumimoji="1" lang="zh-CN" altLang="en-US" dirty="0"/>
              <a:t>背景介绍</a:t>
            </a:r>
          </a:p>
        </p:txBody>
      </p:sp>
    </p:spTree>
    <p:extLst>
      <p:ext uri="{BB962C8B-B14F-4D97-AF65-F5344CB8AC3E}">
        <p14:creationId xmlns:p14="http://schemas.microsoft.com/office/powerpoint/2010/main" val="3325406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7459344-3F9E-CD48-AA18-5E583231F0D7}"/>
              </a:ext>
            </a:extLst>
          </p:cNvPr>
          <p:cNvSpPr>
            <a:spLocks noGrp="1"/>
          </p:cNvSpPr>
          <p:nvPr>
            <p:ph sz="quarter" idx="10"/>
          </p:nvPr>
        </p:nvSpPr>
        <p:spPr/>
        <p:txBody>
          <a:bodyPr/>
          <a:lstStyle/>
          <a:p>
            <a:r>
              <a:rPr kumimoji="1" lang="en-US" altLang="zh-CN" dirty="0"/>
              <a:t>Entity</a:t>
            </a:r>
            <a:r>
              <a:rPr kumimoji="1" lang="zh-CN" altLang="en-US" dirty="0"/>
              <a:t> </a:t>
            </a:r>
            <a:r>
              <a:rPr kumimoji="1" lang="en-US" altLang="zh-CN" dirty="0"/>
              <a:t>linking</a:t>
            </a:r>
          </a:p>
          <a:p>
            <a:pPr marL="0" indent="0">
              <a:buNone/>
            </a:pPr>
            <a:r>
              <a:rPr kumimoji="1" lang="zh-CN" altLang="en-US" dirty="0"/>
              <a:t>对于文本中的实体分析，实体链接的目的在于将文本中出现的实体与锚文本中的实体进行联系。</a:t>
            </a:r>
            <a:endParaRPr kumimoji="1" lang="en-US" altLang="zh-CN" dirty="0"/>
          </a:p>
          <a:p>
            <a:pPr marL="457200" indent="-457200">
              <a:buFont typeface="+mj-lt"/>
              <a:buAutoNum type="arabicPeriod"/>
            </a:pPr>
            <a:r>
              <a:rPr kumimoji="1" lang="zh-CN" altLang="en-US" dirty="0"/>
              <a:t>发现可以与实体链接的词或词组</a:t>
            </a:r>
            <a:endParaRPr kumimoji="1" lang="en-US" altLang="zh-CN" dirty="0"/>
          </a:p>
          <a:p>
            <a:pPr marL="457200" indent="-457200">
              <a:buFont typeface="+mj-lt"/>
              <a:buAutoNum type="arabicPeriod"/>
            </a:pPr>
            <a:r>
              <a:rPr kumimoji="1" lang="zh-CN" altLang="en-US" dirty="0"/>
              <a:t>消岐</a:t>
            </a:r>
            <a:endParaRPr kumimoji="1" lang="en-US" altLang="zh-CN" dirty="0"/>
          </a:p>
          <a:p>
            <a:pPr marL="457200" indent="-457200">
              <a:buFont typeface="+mj-lt"/>
              <a:buAutoNum type="arabicPeriod"/>
            </a:pPr>
            <a:r>
              <a:rPr kumimoji="1" lang="zh-CN" altLang="en-US" dirty="0"/>
              <a:t>将各种可能的实体按可能性排序</a:t>
            </a:r>
            <a:endParaRPr kumimoji="1" lang="en-US" altLang="zh-CN" dirty="0"/>
          </a:p>
          <a:p>
            <a:pPr marL="0" indent="0">
              <a:buNone/>
            </a:pPr>
            <a:endParaRPr kumimoji="1" lang="en-US" altLang="zh-CN" dirty="0"/>
          </a:p>
          <a:p>
            <a:pPr marL="0" indent="0">
              <a:buNone/>
            </a:pPr>
            <a:r>
              <a:rPr kumimoji="1" lang="zh-CN" altLang="en-US" dirty="0"/>
              <a:t>关键：通过语境模型对实体进行消歧。</a:t>
            </a:r>
            <a:endParaRPr kumimoji="1" lang="en-US" altLang="zh-CN" dirty="0"/>
          </a:p>
          <a:p>
            <a:pPr marL="0" indent="0">
              <a:buNone/>
            </a:pPr>
            <a:r>
              <a:rPr kumimoji="1" lang="zh-CN" altLang="en-US" dirty="0"/>
              <a:t>如 </a:t>
            </a:r>
            <a:r>
              <a:rPr kumimoji="1" lang="en-US" altLang="zh-CN" dirty="0"/>
              <a:t>Washington</a:t>
            </a:r>
            <a:r>
              <a:rPr kumimoji="1" lang="zh-CN" altLang="en-US" dirty="0"/>
              <a:t>可以指</a:t>
            </a:r>
            <a:r>
              <a:rPr kumimoji="1" lang="en-US" altLang="zh-CN" dirty="0"/>
              <a:t>Washington</a:t>
            </a:r>
            <a:r>
              <a:rPr kumimoji="1" lang="zh-CN" altLang="en-US" dirty="0"/>
              <a:t> </a:t>
            </a:r>
            <a:r>
              <a:rPr kumimoji="1" lang="en-US" altLang="zh-CN" dirty="0"/>
              <a:t>DC</a:t>
            </a:r>
            <a:r>
              <a:rPr kumimoji="1" lang="zh-CN" altLang="en-US" dirty="0"/>
              <a:t> 或 </a:t>
            </a:r>
            <a:r>
              <a:rPr kumimoji="1" lang="en-US" altLang="zh-CN" dirty="0"/>
              <a:t>George</a:t>
            </a:r>
            <a:r>
              <a:rPr kumimoji="1" lang="zh-CN" altLang="en-US" dirty="0"/>
              <a:t> </a:t>
            </a:r>
            <a:r>
              <a:rPr kumimoji="1" lang="en-US" altLang="zh-CN" dirty="0" err="1"/>
              <a:t>Washingtion</a:t>
            </a:r>
            <a:endParaRPr kumimoji="1" lang="en-US" altLang="zh-CN" dirty="0"/>
          </a:p>
        </p:txBody>
      </p:sp>
      <p:sp>
        <p:nvSpPr>
          <p:cNvPr id="3" name="标题 2">
            <a:extLst>
              <a:ext uri="{FF2B5EF4-FFF2-40B4-BE49-F238E27FC236}">
                <a16:creationId xmlns:a16="http://schemas.microsoft.com/office/drawing/2014/main" id="{80AFD74D-7011-2342-90A7-DE1AB8E21F33}"/>
              </a:ext>
            </a:extLst>
          </p:cNvPr>
          <p:cNvSpPr>
            <a:spLocks noGrp="1"/>
          </p:cNvSpPr>
          <p:nvPr>
            <p:ph type="title"/>
          </p:nvPr>
        </p:nvSpPr>
        <p:spPr/>
        <p:txBody>
          <a:bodyPr/>
          <a:lstStyle/>
          <a:p>
            <a:r>
              <a:rPr kumimoji="1" lang="zh-CN" altLang="en-US" dirty="0"/>
              <a:t>背景介绍</a:t>
            </a:r>
          </a:p>
        </p:txBody>
      </p:sp>
    </p:spTree>
    <p:extLst>
      <p:ext uri="{BB962C8B-B14F-4D97-AF65-F5344CB8AC3E}">
        <p14:creationId xmlns:p14="http://schemas.microsoft.com/office/powerpoint/2010/main" val="4028855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latin typeface="微软雅黑" panose="020B0503020204020204" pitchFamily="34" charset="-122"/>
                <a:ea typeface="微软雅黑" panose="020B0503020204020204" pitchFamily="34" charset="-122"/>
              </a:rPr>
              <a:t>目录 </a:t>
            </a:r>
            <a:r>
              <a:rPr lang="en-US" altLang="zh-CN" dirty="0">
                <a:latin typeface="微软雅黑" panose="020B0503020204020204" pitchFamily="34" charset="-122"/>
                <a:ea typeface="微软雅黑" panose="020B0503020204020204" pitchFamily="34" charset="-122"/>
              </a:rPr>
              <a:t>Contents</a:t>
            </a:r>
            <a:endParaRPr lang="zh-CN" altLang="en-US" dirty="0">
              <a:latin typeface="微软雅黑" panose="020B0503020204020204" pitchFamily="34" charset="-122"/>
              <a:ea typeface="微软雅黑" panose="020B0503020204020204" pitchFamily="34" charset="-122"/>
            </a:endParaRPr>
          </a:p>
        </p:txBody>
      </p:sp>
      <p:sp>
        <p:nvSpPr>
          <p:cNvPr id="4" name="Freeform 10"/>
          <p:cNvSpPr>
            <a:spLocks/>
          </p:cNvSpPr>
          <p:nvPr userDrawn="1"/>
        </p:nvSpPr>
        <p:spPr bwMode="auto">
          <a:xfrm>
            <a:off x="1841535" y="1367357"/>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bg2"/>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5" name="文本框 4"/>
          <p:cNvSpPr txBox="1"/>
          <p:nvPr userDrawn="1"/>
        </p:nvSpPr>
        <p:spPr>
          <a:xfrm>
            <a:off x="2071646" y="1303550"/>
            <a:ext cx="383206" cy="443226"/>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1</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7" name="直接连接符 6"/>
          <p:cNvCxnSpPr>
            <a:stCxn id="4" idx="6"/>
          </p:cNvCxnSpPr>
          <p:nvPr/>
        </p:nvCxnSpPr>
        <p:spPr>
          <a:xfrm>
            <a:off x="2534033" y="1711215"/>
            <a:ext cx="450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Freeform 10"/>
          <p:cNvSpPr>
            <a:spLocks/>
          </p:cNvSpPr>
          <p:nvPr userDrawn="1"/>
        </p:nvSpPr>
        <p:spPr bwMode="auto">
          <a:xfrm>
            <a:off x="1841535" y="2287330"/>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accent1"/>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14" name="文本框 13"/>
          <p:cNvSpPr txBox="1"/>
          <p:nvPr userDrawn="1"/>
        </p:nvSpPr>
        <p:spPr>
          <a:xfrm>
            <a:off x="2071646" y="2223523"/>
            <a:ext cx="383206" cy="443226"/>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2</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15" name="直接连接符 14"/>
          <p:cNvCxnSpPr>
            <a:stCxn id="13" idx="6"/>
          </p:cNvCxnSpPr>
          <p:nvPr/>
        </p:nvCxnSpPr>
        <p:spPr>
          <a:xfrm>
            <a:off x="2534033" y="2631188"/>
            <a:ext cx="450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Freeform 10"/>
          <p:cNvSpPr>
            <a:spLocks/>
          </p:cNvSpPr>
          <p:nvPr userDrawn="1"/>
        </p:nvSpPr>
        <p:spPr bwMode="auto">
          <a:xfrm>
            <a:off x="1841535" y="3207303"/>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bg2"/>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19" name="文本框 18"/>
          <p:cNvSpPr txBox="1"/>
          <p:nvPr userDrawn="1"/>
        </p:nvSpPr>
        <p:spPr>
          <a:xfrm>
            <a:off x="2071646" y="3143496"/>
            <a:ext cx="383206" cy="443226"/>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3</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20" name="直接连接符 19"/>
          <p:cNvCxnSpPr>
            <a:stCxn id="18" idx="6"/>
          </p:cNvCxnSpPr>
          <p:nvPr/>
        </p:nvCxnSpPr>
        <p:spPr>
          <a:xfrm>
            <a:off x="2534033" y="3551161"/>
            <a:ext cx="450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3" name="Freeform 10"/>
          <p:cNvSpPr>
            <a:spLocks/>
          </p:cNvSpPr>
          <p:nvPr userDrawn="1"/>
        </p:nvSpPr>
        <p:spPr bwMode="auto">
          <a:xfrm>
            <a:off x="1841535" y="4127276"/>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bg2"/>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24" name="文本框 23"/>
          <p:cNvSpPr txBox="1"/>
          <p:nvPr userDrawn="1"/>
        </p:nvSpPr>
        <p:spPr>
          <a:xfrm>
            <a:off x="2071646" y="4063469"/>
            <a:ext cx="383206" cy="443226"/>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4</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25" name="直接连接符 24"/>
          <p:cNvCxnSpPr>
            <a:stCxn id="23" idx="6"/>
          </p:cNvCxnSpPr>
          <p:nvPr/>
        </p:nvCxnSpPr>
        <p:spPr>
          <a:xfrm>
            <a:off x="2534033" y="4471134"/>
            <a:ext cx="450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Freeform 10"/>
          <p:cNvSpPr>
            <a:spLocks/>
          </p:cNvSpPr>
          <p:nvPr userDrawn="1"/>
        </p:nvSpPr>
        <p:spPr bwMode="auto">
          <a:xfrm>
            <a:off x="1841535" y="5047251"/>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bg2"/>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34" name="文本框 33"/>
          <p:cNvSpPr txBox="1"/>
          <p:nvPr userDrawn="1"/>
        </p:nvSpPr>
        <p:spPr>
          <a:xfrm>
            <a:off x="2071646" y="4983444"/>
            <a:ext cx="383206" cy="443226"/>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5</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35" name="直接连接符 34"/>
          <p:cNvCxnSpPr>
            <a:stCxn id="33" idx="6"/>
          </p:cNvCxnSpPr>
          <p:nvPr/>
        </p:nvCxnSpPr>
        <p:spPr>
          <a:xfrm>
            <a:off x="2534033" y="5391109"/>
            <a:ext cx="450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文本框 25">
            <a:extLst>
              <a:ext uri="{FF2B5EF4-FFF2-40B4-BE49-F238E27FC236}">
                <a16:creationId xmlns:a16="http://schemas.microsoft.com/office/drawing/2014/main" id="{95A84232-078E-3D4C-AEDF-1315AC54E8E3}"/>
              </a:ext>
            </a:extLst>
          </p:cNvPr>
          <p:cNvSpPr txBox="1"/>
          <p:nvPr/>
        </p:nvSpPr>
        <p:spPr>
          <a:xfrm>
            <a:off x="2915073" y="1274734"/>
            <a:ext cx="4387392" cy="461665"/>
          </a:xfrm>
          <a:prstGeom prst="rect">
            <a:avLst/>
          </a:prstGeom>
          <a:noFill/>
        </p:spPr>
        <p:txBody>
          <a:bodyPr wrap="square" rtlCol="0">
            <a:spAutoFit/>
          </a:bodyPr>
          <a:lstStyle/>
          <a:p>
            <a:r>
              <a:rPr lang="zh-CN" altLang="en-US" sz="2400" dirty="0"/>
              <a:t>背景介绍</a:t>
            </a:r>
          </a:p>
        </p:txBody>
      </p:sp>
      <p:sp>
        <p:nvSpPr>
          <p:cNvPr id="37" name="文本框 36">
            <a:extLst>
              <a:ext uri="{FF2B5EF4-FFF2-40B4-BE49-F238E27FC236}">
                <a16:creationId xmlns:a16="http://schemas.microsoft.com/office/drawing/2014/main" id="{E72E3CEE-3A0F-4D43-ACEA-D2DAF668F8BC}"/>
              </a:ext>
            </a:extLst>
          </p:cNvPr>
          <p:cNvSpPr txBox="1"/>
          <p:nvPr/>
        </p:nvSpPr>
        <p:spPr>
          <a:xfrm>
            <a:off x="2915073" y="4034653"/>
            <a:ext cx="4387392" cy="461665"/>
          </a:xfrm>
          <a:prstGeom prst="rect">
            <a:avLst/>
          </a:prstGeom>
          <a:noFill/>
        </p:spPr>
        <p:txBody>
          <a:bodyPr wrap="square" rtlCol="0">
            <a:spAutoFit/>
          </a:bodyPr>
          <a:lstStyle/>
          <a:p>
            <a:r>
              <a:rPr lang="zh-CN" altLang="en-US" sz="2400" dirty="0"/>
              <a:t>效果展示</a:t>
            </a:r>
          </a:p>
        </p:txBody>
      </p:sp>
      <p:sp>
        <p:nvSpPr>
          <p:cNvPr id="27" name="文本框 26">
            <a:extLst>
              <a:ext uri="{FF2B5EF4-FFF2-40B4-BE49-F238E27FC236}">
                <a16:creationId xmlns:a16="http://schemas.microsoft.com/office/drawing/2014/main" id="{812D79A9-BCA9-8146-8298-2E1F2BEFAE84}"/>
              </a:ext>
            </a:extLst>
          </p:cNvPr>
          <p:cNvSpPr txBox="1"/>
          <p:nvPr/>
        </p:nvSpPr>
        <p:spPr>
          <a:xfrm>
            <a:off x="2915073" y="2194707"/>
            <a:ext cx="4387392" cy="461665"/>
          </a:xfrm>
          <a:prstGeom prst="rect">
            <a:avLst/>
          </a:prstGeom>
          <a:noFill/>
        </p:spPr>
        <p:txBody>
          <a:bodyPr wrap="square" rtlCol="0">
            <a:spAutoFit/>
          </a:bodyPr>
          <a:lstStyle/>
          <a:p>
            <a:r>
              <a:rPr lang="zh-CN" altLang="en-US" sz="2400" dirty="0"/>
              <a:t>关键词提取</a:t>
            </a:r>
          </a:p>
        </p:txBody>
      </p:sp>
      <p:sp>
        <p:nvSpPr>
          <p:cNvPr id="28" name="文本框 27">
            <a:extLst>
              <a:ext uri="{FF2B5EF4-FFF2-40B4-BE49-F238E27FC236}">
                <a16:creationId xmlns:a16="http://schemas.microsoft.com/office/drawing/2014/main" id="{65652A4E-7DCD-7245-AFBC-61C6DAFD9FCB}"/>
              </a:ext>
            </a:extLst>
          </p:cNvPr>
          <p:cNvSpPr txBox="1"/>
          <p:nvPr/>
        </p:nvSpPr>
        <p:spPr>
          <a:xfrm>
            <a:off x="2915073" y="3114680"/>
            <a:ext cx="4387392" cy="461665"/>
          </a:xfrm>
          <a:prstGeom prst="rect">
            <a:avLst/>
          </a:prstGeom>
          <a:noFill/>
        </p:spPr>
        <p:txBody>
          <a:bodyPr wrap="square" rtlCol="0">
            <a:spAutoFit/>
          </a:bodyPr>
          <a:lstStyle/>
          <a:p>
            <a:r>
              <a:rPr lang="zh-CN" altLang="en-US" sz="2400" dirty="0"/>
              <a:t>实体链接</a:t>
            </a:r>
          </a:p>
        </p:txBody>
      </p:sp>
      <p:sp>
        <p:nvSpPr>
          <p:cNvPr id="29" name="文本框 28">
            <a:extLst>
              <a:ext uri="{FF2B5EF4-FFF2-40B4-BE49-F238E27FC236}">
                <a16:creationId xmlns:a16="http://schemas.microsoft.com/office/drawing/2014/main" id="{4DF2E47E-2562-8042-9175-616F7DAE117B}"/>
              </a:ext>
            </a:extLst>
          </p:cNvPr>
          <p:cNvSpPr txBox="1"/>
          <p:nvPr/>
        </p:nvSpPr>
        <p:spPr>
          <a:xfrm>
            <a:off x="2915073" y="4954628"/>
            <a:ext cx="4387392" cy="461665"/>
          </a:xfrm>
          <a:prstGeom prst="rect">
            <a:avLst/>
          </a:prstGeom>
          <a:noFill/>
        </p:spPr>
        <p:txBody>
          <a:bodyPr wrap="square" rtlCol="0">
            <a:spAutoFit/>
          </a:bodyPr>
          <a:lstStyle/>
          <a:p>
            <a:r>
              <a:rPr lang="zh-CN" altLang="en-US" sz="2400" dirty="0"/>
              <a:t>引用与未来改进</a:t>
            </a:r>
          </a:p>
        </p:txBody>
      </p:sp>
    </p:spTree>
    <p:extLst>
      <p:ext uri="{BB962C8B-B14F-4D97-AF65-F5344CB8AC3E}">
        <p14:creationId xmlns:p14="http://schemas.microsoft.com/office/powerpoint/2010/main" val="3595279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AA7CA116-C691-C54D-AF4F-B4919D50FBA0}"/>
              </a:ext>
            </a:extLst>
          </p:cNvPr>
          <p:cNvSpPr>
            <a:spLocks noGrp="1"/>
          </p:cNvSpPr>
          <p:nvPr>
            <p:ph sz="quarter" idx="10"/>
          </p:nvPr>
        </p:nvSpPr>
        <p:spPr/>
        <p:txBody>
          <a:bodyPr/>
          <a:lstStyle/>
          <a:p>
            <a:r>
              <a:rPr kumimoji="1" lang="en-US" altLang="zh-CN" dirty="0"/>
              <a:t>Conditional</a:t>
            </a:r>
            <a:r>
              <a:rPr kumimoji="1" lang="zh-CN" altLang="en-US" dirty="0"/>
              <a:t> </a:t>
            </a:r>
            <a:r>
              <a:rPr kumimoji="1" lang="en-US" altLang="zh-CN" dirty="0"/>
              <a:t>Random</a:t>
            </a:r>
            <a:r>
              <a:rPr kumimoji="1" lang="zh-CN" altLang="en-US" dirty="0"/>
              <a:t> </a:t>
            </a:r>
            <a:r>
              <a:rPr kumimoji="1" lang="en-US" altLang="zh-CN" dirty="0"/>
              <a:t>Fields</a:t>
            </a:r>
            <a:endParaRPr kumimoji="1" lang="zh-CN" altLang="en-US" dirty="0"/>
          </a:p>
        </p:txBody>
      </p:sp>
      <p:sp>
        <p:nvSpPr>
          <p:cNvPr id="3" name="标题 2">
            <a:extLst>
              <a:ext uri="{FF2B5EF4-FFF2-40B4-BE49-F238E27FC236}">
                <a16:creationId xmlns:a16="http://schemas.microsoft.com/office/drawing/2014/main" id="{204A7677-1B2F-A04E-B026-328EA9B08FD5}"/>
              </a:ext>
            </a:extLst>
          </p:cNvPr>
          <p:cNvSpPr>
            <a:spLocks noGrp="1"/>
          </p:cNvSpPr>
          <p:nvPr>
            <p:ph type="title"/>
          </p:nvPr>
        </p:nvSpPr>
        <p:spPr/>
        <p:txBody>
          <a:bodyPr/>
          <a:lstStyle/>
          <a:p>
            <a:r>
              <a:rPr kumimoji="1" lang="en-US" altLang="zh-CN" dirty="0"/>
              <a:t>Keyword extraction</a:t>
            </a:r>
            <a:r>
              <a:rPr kumimoji="1" lang="zh-CN" altLang="en-US" dirty="0"/>
              <a:t> </a:t>
            </a:r>
            <a:r>
              <a:rPr kumimoji="1" lang="en-US" altLang="zh-CN" dirty="0"/>
              <a:t>-</a:t>
            </a:r>
            <a:r>
              <a:rPr kumimoji="1" lang="zh-CN" altLang="en-US" dirty="0"/>
              <a:t> </a:t>
            </a:r>
            <a:r>
              <a:rPr kumimoji="1" lang="en-US" altLang="zh-CN" dirty="0"/>
              <a:t>CRF</a:t>
            </a:r>
            <a:endParaRPr kumimoji="1" lang="zh-CN" altLang="en-US" dirty="0"/>
          </a:p>
        </p:txBody>
      </p:sp>
      <p:pic>
        <p:nvPicPr>
          <p:cNvPr id="5" name="图片 4">
            <a:extLst>
              <a:ext uri="{FF2B5EF4-FFF2-40B4-BE49-F238E27FC236}">
                <a16:creationId xmlns:a16="http://schemas.microsoft.com/office/drawing/2014/main" id="{D6932D9C-2DE7-F249-A8D9-A4983B6185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6200" y="2351823"/>
            <a:ext cx="3911600" cy="749300"/>
          </a:xfrm>
          <a:prstGeom prst="rect">
            <a:avLst/>
          </a:prstGeom>
        </p:spPr>
      </p:pic>
      <p:pic>
        <p:nvPicPr>
          <p:cNvPr id="9" name="图片 8">
            <a:extLst>
              <a:ext uri="{FF2B5EF4-FFF2-40B4-BE49-F238E27FC236}">
                <a16:creationId xmlns:a16="http://schemas.microsoft.com/office/drawing/2014/main" id="{3657B6E5-CD53-9A4D-9ADD-4643ED1F91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4850" y="3141113"/>
            <a:ext cx="5194300" cy="1028700"/>
          </a:xfrm>
          <a:prstGeom prst="rect">
            <a:avLst/>
          </a:prstGeom>
        </p:spPr>
      </p:pic>
    </p:spTree>
    <p:extLst>
      <p:ext uri="{BB962C8B-B14F-4D97-AF65-F5344CB8AC3E}">
        <p14:creationId xmlns:p14="http://schemas.microsoft.com/office/powerpoint/2010/main" val="724238085"/>
      </p:ext>
    </p:extLst>
  </p:cSld>
  <p:clrMapOvr>
    <a:masterClrMapping/>
  </p:clrMapOvr>
</p:sld>
</file>

<file path=ppt/theme/theme1.xml><?xml version="1.0" encoding="utf-8"?>
<a:theme xmlns:a="http://schemas.openxmlformats.org/drawingml/2006/main" name="2016-VI主题-蓝">
  <a:themeElements>
    <a:clrScheme name="VI蓝色版">
      <a:dk1>
        <a:srgbClr val="000000"/>
      </a:dk1>
      <a:lt1>
        <a:srgbClr val="FFFFFF"/>
      </a:lt1>
      <a:dk2>
        <a:srgbClr val="BD9F68"/>
      </a:dk2>
      <a:lt2>
        <a:srgbClr val="B5B5B6"/>
      </a:lt2>
      <a:accent1>
        <a:srgbClr val="004098"/>
      </a:accent1>
      <a:accent2>
        <a:srgbClr val="0086D1"/>
      </a:accent2>
      <a:accent3>
        <a:srgbClr val="338D27"/>
      </a:accent3>
      <a:accent4>
        <a:srgbClr val="00514E"/>
      </a:accent4>
      <a:accent5>
        <a:srgbClr val="FDD000"/>
      </a:accent5>
      <a:accent6>
        <a:srgbClr val="F08300"/>
      </a:accent6>
      <a:hlink>
        <a:srgbClr val="B5B5B6"/>
      </a:hlink>
      <a:folHlink>
        <a:srgbClr val="BD9F68"/>
      </a:folHlink>
    </a:clrScheme>
    <a:fontScheme name="自定义 7">
      <a:majorFont>
        <a:latin typeface="等线"/>
        <a:ea typeface="等线"/>
        <a:cs typeface=""/>
      </a:majorFont>
      <a:minorFont>
        <a:latin typeface="等线 Light"/>
        <a:ea typeface="等线"/>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016-VI主题-蓝" id="{1B918C6D-2D61-4306-88BA-3CA31BAAF13F}" vid="{A734D909-B61D-48C4-8B37-4CE497344009}"/>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2016-VI主题-蓝</Template>
  <TotalTime>3050</TotalTime>
  <Words>823</Words>
  <Application>Microsoft Macintosh PowerPoint</Application>
  <PresentationFormat>全屏显示(4:3)</PresentationFormat>
  <Paragraphs>148</Paragraphs>
  <Slides>25</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25</vt:i4>
      </vt:variant>
    </vt:vector>
  </HeadingPairs>
  <TitlesOfParts>
    <vt:vector size="31" baseType="lpstr">
      <vt:lpstr>等线</vt:lpstr>
      <vt:lpstr>等线 Light</vt:lpstr>
      <vt:lpstr>微软雅黑</vt:lpstr>
      <vt:lpstr>Arial</vt:lpstr>
      <vt:lpstr>Calibri</vt:lpstr>
      <vt:lpstr>2016-VI主题-蓝</vt:lpstr>
      <vt:lpstr>学术文本中的keyword提取与entity linking</vt:lpstr>
      <vt:lpstr>学术文本中的keyword 抽取与entity linking</vt:lpstr>
      <vt:lpstr>目录 Contents</vt:lpstr>
      <vt:lpstr>目录 Contents</vt:lpstr>
      <vt:lpstr>背景介绍</vt:lpstr>
      <vt:lpstr>背景介绍</vt:lpstr>
      <vt:lpstr>背景介绍</vt:lpstr>
      <vt:lpstr>目录 Contents</vt:lpstr>
      <vt:lpstr>Keyword extraction - CRF</vt:lpstr>
      <vt:lpstr>Keyword extraction - CRF</vt:lpstr>
      <vt:lpstr>Keyword extraction - textRank</vt:lpstr>
      <vt:lpstr>Keyword extraction – 语言学方法</vt:lpstr>
      <vt:lpstr>Keyword extraction – 语言学方法</vt:lpstr>
      <vt:lpstr>目录 Contents</vt:lpstr>
      <vt:lpstr>Entity linking</vt:lpstr>
      <vt:lpstr>Entity linking</vt:lpstr>
      <vt:lpstr>Entity linking</vt:lpstr>
      <vt:lpstr>目录 Contents</vt:lpstr>
      <vt:lpstr>效果展示</vt:lpstr>
      <vt:lpstr>效果展示</vt:lpstr>
      <vt:lpstr>效果展示</vt:lpstr>
      <vt:lpstr>目录 Contents</vt:lpstr>
      <vt:lpstr>Reference</vt:lpstr>
      <vt:lpstr>Reference</vt:lpstr>
      <vt:lpstr>谢谢！</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沈小丹</dc:creator>
  <cp:lastModifiedBy>Microsoft Office User</cp:lastModifiedBy>
  <cp:revision>120</cp:revision>
  <dcterms:created xsi:type="dcterms:W3CDTF">2016-04-20T02:59:17Z</dcterms:created>
  <dcterms:modified xsi:type="dcterms:W3CDTF">2020-05-25T08:02:04Z</dcterms:modified>
</cp:coreProperties>
</file>