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66" r:id="rId5"/>
    <p:sldId id="264" r:id="rId6"/>
    <p:sldId id="267" r:id="rId7"/>
    <p:sldId id="268" r:id="rId8"/>
    <p:sldId id="270" r:id="rId9"/>
    <p:sldId id="265" r:id="rId10"/>
    <p:sldId id="269" r:id="rId11"/>
    <p:sldId id="263" r:id="rId12"/>
    <p:sldId id="26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67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87C75-7BE4-4ECD-8A16-7D6FF069DBD7}" type="datetimeFigureOut">
              <a:rPr lang="zh-CN" altLang="en-US" smtClean="0"/>
              <a:t>2020/6/16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AFD20-F7FB-49BE-9BE1-B7A41C8E6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36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AFD20-F7FB-49BE-9BE1-B7A41C8E621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36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15" y="5815086"/>
            <a:ext cx="3278293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70056"/>
            <a:ext cx="105156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838200" y="5034522"/>
            <a:ext cx="105156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单击此处编辑母版副标题样式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93788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7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11000037" y="313203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6381752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595421" y="313203"/>
            <a:ext cx="649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E3FAEBF-DD84-4837-83AF-3617422D3DF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859" y="975600"/>
            <a:ext cx="11421927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文本框 17"/>
          <p:cNvSpPr txBox="1"/>
          <p:nvPr/>
        </p:nvSpPr>
        <p:spPr>
          <a:xfrm>
            <a:off x="11000035" y="313201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49859" y="960117"/>
            <a:ext cx="5376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6381752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381751" y="958297"/>
            <a:ext cx="5376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00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11000037" y="313203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49859" y="960117"/>
            <a:ext cx="5376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6381752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381751" y="958297"/>
            <a:ext cx="5376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595421" y="313203"/>
            <a:ext cx="649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E3FAEBF-DD84-4837-83AF-3617422D3DF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45790"/>
            <a:ext cx="2023540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文本框 18"/>
          <p:cNvSpPr txBox="1"/>
          <p:nvPr/>
        </p:nvSpPr>
        <p:spPr>
          <a:xfrm>
            <a:off x="11000035" y="313201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82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  <p15:guide id="3" pos="519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15" y="5815086"/>
            <a:ext cx="3278293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5500" y="4006448"/>
            <a:ext cx="11100025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5500" y="5245249"/>
            <a:ext cx="7760477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12192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625500" y="5815087"/>
            <a:ext cx="5545667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32"/>
            <a:ext cx="12192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0" y="3893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9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1">
          <p15:clr>
            <a:srgbClr val="FBAE40"/>
          </p15:clr>
        </p15:guide>
        <p15:guide id="3" pos="29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1018"/>
            <a:ext cx="12192000" cy="2796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5" y="4211593"/>
            <a:ext cx="4029124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1552218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28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45790"/>
            <a:ext cx="2023540" cy="4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58702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699" y="974280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8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58702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2" y="975603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0003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11596802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000035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/>
        </p:nvSpPr>
        <p:spPr>
          <a:xfrm>
            <a:off x="115968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55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12192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726" y="6100774"/>
            <a:ext cx="2611396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2" y="235137"/>
            <a:ext cx="8632687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12192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5821680"/>
            <a:ext cx="12192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725" y="6100772"/>
            <a:ext cx="2611396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1219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extLst>
    <p:ext uri="{DCECCB84-F9BA-43D5-87BE-67443E8EF086}">
      <p15:sldGuideLst xmlns:p15="http://schemas.microsoft.com/office/powerpoint/2012/main">
        <p15:guide id="1" pos="4167">
          <p15:clr>
            <a:srgbClr val="FBAE40"/>
          </p15:clr>
        </p15:guide>
        <p15:guide id="2" pos="153">
          <p15:clr>
            <a:srgbClr val="FBAE40"/>
          </p15:clr>
        </p15:guide>
        <p15:guide id="3" pos="5556">
          <p15:clr>
            <a:srgbClr val="FBAE40"/>
          </p15:clr>
        </p15:guide>
        <p15:guide id="4" pos="2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2" y="975603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93"/>
            <a:ext cx="12192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2" y="975603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00003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11595422" y="311755"/>
            <a:ext cx="596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文本框 15"/>
          <p:cNvSpPr txBox="1"/>
          <p:nvPr/>
        </p:nvSpPr>
        <p:spPr>
          <a:xfrm>
            <a:off x="11000035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/>
        </p:nvSpPr>
        <p:spPr>
          <a:xfrm>
            <a:off x="11595421" y="311755"/>
            <a:ext cx="596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18297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1100003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596802" y="313203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E3FAEBF-DD84-4837-83AF-3617422D3DF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文本框 11"/>
          <p:cNvSpPr txBox="1"/>
          <p:nvPr/>
        </p:nvSpPr>
        <p:spPr>
          <a:xfrm>
            <a:off x="11000035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3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6381752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860" y="975600"/>
            <a:ext cx="1140822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31802" y="235137"/>
            <a:ext cx="8632687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51293" y="807632"/>
            <a:ext cx="1112056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" y="2"/>
            <a:ext cx="12192000" cy="66586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45790"/>
            <a:ext cx="2023540" cy="4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6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refseer.ist.psu.edu/dat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88FFAA-0D5E-446D-B549-B865A325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7" y="4550823"/>
            <a:ext cx="10920167" cy="899510"/>
          </a:xfrm>
        </p:spPr>
        <p:txBody>
          <a:bodyPr/>
          <a:lstStyle/>
          <a:p>
            <a:r>
              <a:rPr lang="en-US" altLang="zh-CN" dirty="0"/>
              <a:t>Context-Aware Citation Recommendation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E29679-170B-4810-B8C6-8D3ED7956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788666"/>
            <a:ext cx="10515600" cy="604299"/>
          </a:xfrm>
        </p:spPr>
        <p:txBody>
          <a:bodyPr/>
          <a:lstStyle/>
          <a:p>
            <a:r>
              <a:rPr lang="en-US" altLang="zh-CN" dirty="0" err="1"/>
              <a:t>Junjie</a:t>
            </a:r>
            <a:r>
              <a:rPr lang="en-US" altLang="zh-CN" dirty="0"/>
              <a:t>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77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52706C8-F20C-4FC4-BD27-A4EA37AF0D3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4" y="1800519"/>
            <a:ext cx="5852172" cy="4389129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470D670-A651-4C7F-A688-2BB281F00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94" y="851732"/>
            <a:ext cx="11162884" cy="574183"/>
          </a:xfrm>
        </p:spPr>
        <p:txBody>
          <a:bodyPr/>
          <a:lstStyle/>
          <a:p>
            <a:r>
              <a:rPr lang="en-US" altLang="zh-CN" dirty="0"/>
              <a:t>Experiments 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44910B2-0C60-4EFB-A61C-260179512AFD}"/>
              </a:ext>
            </a:extLst>
          </p:cNvPr>
          <p:cNvSpPr txBox="1"/>
          <p:nvPr/>
        </p:nvSpPr>
        <p:spPr>
          <a:xfrm>
            <a:off x="1998137" y="1800519"/>
            <a:ext cx="24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Training loss curve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10F62306-A637-41BA-80B3-3BD822493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935749"/>
              </p:ext>
            </p:extLst>
          </p:nvPr>
        </p:nvGraphicFramePr>
        <p:xfrm>
          <a:off x="5984974" y="4908988"/>
          <a:ext cx="603734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448">
                  <a:extLst>
                    <a:ext uri="{9D8B030D-6E8A-4147-A177-3AD203B41FA5}">
                      <a16:colId xmlns:a16="http://schemas.microsoft.com/office/drawing/2014/main" val="3547204082"/>
                    </a:ext>
                  </a:extLst>
                </a:gridCol>
                <a:gridCol w="2012448">
                  <a:extLst>
                    <a:ext uri="{9D8B030D-6E8A-4147-A177-3AD203B41FA5}">
                      <a16:colId xmlns:a16="http://schemas.microsoft.com/office/drawing/2014/main" val="2583671106"/>
                    </a:ext>
                  </a:extLst>
                </a:gridCol>
                <a:gridCol w="2012448">
                  <a:extLst>
                    <a:ext uri="{9D8B030D-6E8A-4147-A177-3AD203B41FA5}">
                      <a16:colId xmlns:a16="http://schemas.microsoft.com/office/drawing/2014/main" val="3739773779"/>
                    </a:ext>
                  </a:extLst>
                </a:gridCol>
              </a:tblGrid>
              <a:tr h="278434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MAP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MRR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309212"/>
                  </a:ext>
                </a:extLst>
              </a:tr>
              <a:tr h="27843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Baseline 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0.0172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0.0224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623631"/>
                  </a:ext>
                </a:extLst>
              </a:tr>
              <a:tr h="27843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252125"/>
                  </a:ext>
                </a:extLst>
              </a:tr>
            </a:tbl>
          </a:graphicData>
        </a:graphic>
      </p:graphicFrame>
      <p:graphicFrame>
        <p:nvGraphicFramePr>
          <p:cNvPr id="9" name="表格 7">
            <a:extLst>
              <a:ext uri="{FF2B5EF4-FFF2-40B4-BE49-F238E27FC236}">
                <a16:creationId xmlns:a16="http://schemas.microsoft.com/office/drawing/2014/main" id="{006E37B7-D7D0-4A3E-ADC5-CBCE0E6A8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91873"/>
              </p:ext>
            </p:extLst>
          </p:nvPr>
        </p:nvGraphicFramePr>
        <p:xfrm>
          <a:off x="5984974" y="2645868"/>
          <a:ext cx="603734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448">
                  <a:extLst>
                    <a:ext uri="{9D8B030D-6E8A-4147-A177-3AD203B41FA5}">
                      <a16:colId xmlns:a16="http://schemas.microsoft.com/office/drawing/2014/main" val="3547204082"/>
                    </a:ext>
                  </a:extLst>
                </a:gridCol>
                <a:gridCol w="2012448">
                  <a:extLst>
                    <a:ext uri="{9D8B030D-6E8A-4147-A177-3AD203B41FA5}">
                      <a16:colId xmlns:a16="http://schemas.microsoft.com/office/drawing/2014/main" val="2583671106"/>
                    </a:ext>
                  </a:extLst>
                </a:gridCol>
                <a:gridCol w="2012448">
                  <a:extLst>
                    <a:ext uri="{9D8B030D-6E8A-4147-A177-3AD203B41FA5}">
                      <a16:colId xmlns:a16="http://schemas.microsoft.com/office/drawing/2014/main" val="3739773779"/>
                    </a:ext>
                  </a:extLst>
                </a:gridCol>
              </a:tblGrid>
              <a:tr h="278434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MAP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MRR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309212"/>
                  </a:ext>
                </a:extLst>
              </a:tr>
              <a:tr h="27843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CTM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0.0726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0.0777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623631"/>
                  </a:ext>
                </a:extLst>
              </a:tr>
              <a:tr h="27843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Baseline(NCN)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0.2418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0.2667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252125"/>
                  </a:ext>
                </a:extLst>
              </a:tr>
            </a:tbl>
          </a:graphicData>
        </a:graphic>
      </p:graphicFrame>
      <p:sp>
        <p:nvSpPr>
          <p:cNvPr id="10" name="箭头: 上下 9">
            <a:extLst>
              <a:ext uri="{FF2B5EF4-FFF2-40B4-BE49-F238E27FC236}">
                <a16:creationId xmlns:a16="http://schemas.microsoft.com/office/drawing/2014/main" id="{82572042-886E-460B-88E9-BA025237DD03}"/>
              </a:ext>
            </a:extLst>
          </p:cNvPr>
          <p:cNvSpPr/>
          <p:nvPr/>
        </p:nvSpPr>
        <p:spPr>
          <a:xfrm>
            <a:off x="8843389" y="3835884"/>
            <a:ext cx="245097" cy="659876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9C538CC-6550-4786-B847-A575CB40065C}"/>
              </a:ext>
            </a:extLst>
          </p:cNvPr>
          <p:cNvSpPr txBox="1"/>
          <p:nvPr/>
        </p:nvSpPr>
        <p:spPr>
          <a:xfrm>
            <a:off x="7397682" y="4494934"/>
            <a:ext cx="354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Results in my implementation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259CCCC-3FB5-4DBF-B99F-F4D95DB4305F}"/>
              </a:ext>
            </a:extLst>
          </p:cNvPr>
          <p:cNvSpPr txBox="1"/>
          <p:nvPr/>
        </p:nvSpPr>
        <p:spPr>
          <a:xfrm>
            <a:off x="9168872" y="3956736"/>
            <a:ext cx="131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Large Gap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EBD364-0ECF-4C28-A042-11ECA9578FD9}"/>
              </a:ext>
            </a:extLst>
          </p:cNvPr>
          <p:cNvSpPr txBox="1"/>
          <p:nvPr/>
        </p:nvSpPr>
        <p:spPr>
          <a:xfrm>
            <a:off x="7299213" y="2183800"/>
            <a:ext cx="396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Results Released In Baseline Paper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11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CF14CD8-6620-4B40-97DF-CA507AC55B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8506" y="1695105"/>
            <a:ext cx="11162884" cy="49214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Many details in the baseline method and preprocessed dataset are lost(e.g. the mapping between words and one-hot vocabulary) -&gt; take a long time to reproduce the baseline results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Future: 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Find the mapping between the words and one-hot vocabulary and implement the proposed pipeline. 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May ensemble the model into a web application and provide an interface. 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May construct graphs and use graphs to learn more appropriate embeddings( previously considered but cost much more computation and no good idea)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77F2F1B-A76A-4CD4-98C6-F6245BB8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06" y="870585"/>
            <a:ext cx="11162884" cy="574183"/>
          </a:xfrm>
        </p:spPr>
        <p:txBody>
          <a:bodyPr/>
          <a:lstStyle/>
          <a:p>
            <a:r>
              <a:rPr lang="en-US" altLang="zh-CN" dirty="0"/>
              <a:t>Difficulties And Future 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879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0B55843-620B-4705-B71E-06B21454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That’s all! Thank you!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53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0C58E34-8EDC-483A-ABC3-ADAAC8F3D4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1626" y="1685678"/>
            <a:ext cx="11162884" cy="49214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Task Analysis 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Background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Baseline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Contributions 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Proposed Network 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Proposed Inference Pipeline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Experiments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Difficulties and Future Work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C5B4A27-FB15-48AD-9F4B-9BDDAAF0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26" y="842305"/>
            <a:ext cx="11162884" cy="574183"/>
          </a:xfrm>
        </p:spPr>
        <p:txBody>
          <a:bodyPr/>
          <a:lstStyle/>
          <a:p>
            <a:r>
              <a:rPr lang="en-US" altLang="zh-CN" dirty="0"/>
              <a:t>Directory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946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7CF7C14-28D0-450D-ACA6-1BA0980951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1372" y="1695105"/>
            <a:ext cx="11162884" cy="49214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Task Analysis: 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Different from recommender systems such are movie recommender system where we often use techniques like collaborative filtering, dealing with user matrix and item matrix, here we focus on citation recommendation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given a specific context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And based on such citation recommendation, we consider to recommend potential cooperators with similar interests.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Vast plethora of scientific literature makes searching for relevant work time consuming and highly keyword dependent(i.e. word usage between citation context and cited document may be quite different, leading to a mismatch between predefined keywords). 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Following the proceedings of well-known conferences restricts the scope of related work.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meaning of words may vary through time(e.g. deep learning), important to consider semantic information when performing citation recommendation.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20D9169-477C-406B-8FA2-19706D96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72" y="880012"/>
            <a:ext cx="11162884" cy="574183"/>
          </a:xfrm>
        </p:spPr>
        <p:txBody>
          <a:bodyPr/>
          <a:lstStyle/>
          <a:p>
            <a:r>
              <a:rPr lang="en-US" altLang="zh-CN" dirty="0"/>
              <a:t>Introduction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054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43C3F24-1B2F-4BFC-9519-4C35FBFB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19" y="842305"/>
            <a:ext cx="11162884" cy="574183"/>
          </a:xfrm>
        </p:spPr>
        <p:txBody>
          <a:bodyPr/>
          <a:lstStyle/>
          <a:p>
            <a:r>
              <a:rPr lang="en-US" altLang="zh-CN" dirty="0"/>
              <a:t>Introduction 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1CF229E-2ED3-4F3F-8522-5C8DC8B980DC}"/>
              </a:ext>
            </a:extLst>
          </p:cNvPr>
          <p:cNvSpPr txBox="1"/>
          <p:nvPr/>
        </p:nvSpPr>
        <p:spPr>
          <a:xfrm>
            <a:off x="423027" y="1649881"/>
            <a:ext cx="9437409" cy="295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Context: “find a distribution over the latent variables that is close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 the posterior of interest. Variational methods provide effective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approximation in topic models and nonparametric Bayesian models. “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Recommendations: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1. Graphical models, exponential families, and variational inference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2. An introduction to variational methods for graphical models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341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4353F7E-81AD-439B-9D1A-1EEF6B8DD1B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56796" y="1836282"/>
            <a:ext cx="10478408" cy="3185436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288EB021-9B04-4B9B-8CB9-7BF188BB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20" y="847053"/>
            <a:ext cx="11162884" cy="574183"/>
          </a:xfrm>
        </p:spPr>
        <p:txBody>
          <a:bodyPr/>
          <a:lstStyle/>
          <a:p>
            <a:r>
              <a:rPr lang="en-US" altLang="zh-CN" dirty="0"/>
              <a:t>Baseline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5CE18D-4C71-4DBD-BCB6-2EB2C937D831}"/>
              </a:ext>
            </a:extLst>
          </p:cNvPr>
          <p:cNvSpPr txBox="1"/>
          <p:nvPr/>
        </p:nvSpPr>
        <p:spPr>
          <a:xfrm>
            <a:off x="0" y="5418838"/>
            <a:ext cx="2815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Each column is a single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word embedding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6490203-24EA-4553-86E1-3169A5CC76E8}"/>
              </a:ext>
            </a:extLst>
          </p:cNvPr>
          <p:cNvSpPr txBox="1"/>
          <p:nvPr/>
        </p:nvSpPr>
        <p:spPr>
          <a:xfrm>
            <a:off x="2791466" y="5535677"/>
            <a:ext cx="2412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 one-dimension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convolution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7E8C5C1C-FC93-40D6-AAEC-A8113BFC0F04}"/>
              </a:ext>
            </a:extLst>
          </p:cNvPr>
          <p:cNvSpPr/>
          <p:nvPr/>
        </p:nvSpPr>
        <p:spPr>
          <a:xfrm rot="7056979">
            <a:off x="1482078" y="4625621"/>
            <a:ext cx="1155191" cy="384580"/>
          </a:xfrm>
          <a:prstGeom prst="rightArrow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15C1E5F5-59B3-411C-A44F-EBE27065316D}"/>
              </a:ext>
            </a:extLst>
          </p:cNvPr>
          <p:cNvSpPr/>
          <p:nvPr/>
        </p:nvSpPr>
        <p:spPr>
          <a:xfrm rot="5400000">
            <a:off x="3133191" y="4534500"/>
            <a:ext cx="1244433" cy="384580"/>
          </a:xfrm>
          <a:prstGeom prst="rightArrow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AB2CD02-EC8C-47F9-8B6B-6112FCB6C341}"/>
              </a:ext>
            </a:extLst>
          </p:cNvPr>
          <p:cNvSpPr txBox="1"/>
          <p:nvPr/>
        </p:nvSpPr>
        <p:spPr>
          <a:xfrm>
            <a:off x="5433616" y="5340337"/>
            <a:ext cx="3108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Use max-pooling,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yield a scalar for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one region size in context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E1B800F5-5F2E-46C8-915B-E96FF3FE0041}"/>
              </a:ext>
            </a:extLst>
          </p:cNvPr>
          <p:cNvSpPr/>
          <p:nvPr/>
        </p:nvSpPr>
        <p:spPr>
          <a:xfrm rot="2122809">
            <a:off x="4999279" y="4570434"/>
            <a:ext cx="1244433" cy="384580"/>
          </a:xfrm>
          <a:prstGeom prst="rightArrow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37F72D6-7631-4400-BB62-EA00E71B7771}"/>
              </a:ext>
            </a:extLst>
          </p:cNvPr>
          <p:cNvSpPr txBox="1"/>
          <p:nvPr/>
        </p:nvSpPr>
        <p:spPr>
          <a:xfrm>
            <a:off x="8694570" y="5476348"/>
            <a:ext cx="2898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Similar encoder-decoder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structured network,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but different weights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27BD6356-191C-4DA5-A26C-9B5592C5F863}"/>
              </a:ext>
            </a:extLst>
          </p:cNvPr>
          <p:cNvSpPr/>
          <p:nvPr/>
        </p:nvSpPr>
        <p:spPr>
          <a:xfrm rot="3620653">
            <a:off x="8394527" y="4534500"/>
            <a:ext cx="1244433" cy="384580"/>
          </a:xfrm>
          <a:prstGeom prst="rightArrow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440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2F2B0A6-419A-4C62-A608-120BBE26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66" y="861158"/>
            <a:ext cx="11162884" cy="574183"/>
          </a:xfrm>
        </p:spPr>
        <p:txBody>
          <a:bodyPr/>
          <a:lstStyle/>
          <a:p>
            <a:r>
              <a:rPr lang="en-US" altLang="zh-CN" dirty="0"/>
              <a:t>Proposed Network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BC5FF80-5FD7-4EC9-A7EA-1B0FA37A18BB}"/>
              </a:ext>
            </a:extLst>
          </p:cNvPr>
          <p:cNvSpPr txBox="1"/>
          <p:nvPr/>
        </p:nvSpPr>
        <p:spPr>
          <a:xfrm>
            <a:off x="328761" y="4629430"/>
            <a:ext cx="12388681" cy="189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Why average pooling:  information from all windows are useful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Why projection before fusing the outputs of context encoder and decoder:  features from two spaces may be quite different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Why one-dimensional convolution instead of recurrent neural networks?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1. Many papers have pointed out that convolution can obtain similar performance with less computation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2. Explicit model spatial relationships with multiple strides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4BF2CA5-BE12-4732-BC7B-432E47A98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46" y="1619269"/>
            <a:ext cx="11408129" cy="301016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2E2290D-4C87-4923-B6E6-C5EF32A44BAC}"/>
              </a:ext>
            </a:extLst>
          </p:cNvPr>
          <p:cNvSpPr txBox="1"/>
          <p:nvPr/>
        </p:nvSpPr>
        <p:spPr>
          <a:xfrm>
            <a:off x="3846136" y="3525624"/>
            <a:ext cx="157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avg pooling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CD3A5FE-6829-4D9C-8F17-F2BFCFC01082}"/>
              </a:ext>
            </a:extLst>
          </p:cNvPr>
          <p:cNvSpPr txBox="1"/>
          <p:nvPr/>
        </p:nvSpPr>
        <p:spPr>
          <a:xfrm>
            <a:off x="6096000" y="2779238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projection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4528FA70-EDDB-4E4D-953C-C72DE9C326A9}"/>
              </a:ext>
            </a:extLst>
          </p:cNvPr>
          <p:cNvSpPr/>
          <p:nvPr/>
        </p:nvSpPr>
        <p:spPr>
          <a:xfrm rot="10800000">
            <a:off x="10801253" y="4015818"/>
            <a:ext cx="133840" cy="25591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091A42B-E532-4D4E-8D52-AC8351763968}"/>
              </a:ext>
            </a:extLst>
          </p:cNvPr>
          <p:cNvSpPr/>
          <p:nvPr/>
        </p:nvSpPr>
        <p:spPr>
          <a:xfrm>
            <a:off x="10241290" y="3436070"/>
            <a:ext cx="1253765" cy="50855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one-dim conv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F76D10-6EBD-4894-BECC-B77003F44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611" y="4342921"/>
            <a:ext cx="1196444" cy="8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D29922B-AA30-4C61-9A46-317665EA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0" y="851732"/>
            <a:ext cx="11162884" cy="574183"/>
          </a:xfrm>
        </p:spPr>
        <p:txBody>
          <a:bodyPr/>
          <a:lstStyle/>
          <a:p>
            <a:r>
              <a:rPr lang="en-US" altLang="zh-CN" dirty="0"/>
              <a:t>Proposed Inference Pipeline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07014F-F552-411B-A860-DF12D1EDE008}"/>
              </a:ext>
            </a:extLst>
          </p:cNvPr>
          <p:cNvSpPr txBox="1"/>
          <p:nvPr/>
        </p:nvSpPr>
        <p:spPr>
          <a:xfrm>
            <a:off x="272200" y="1715678"/>
            <a:ext cx="13063063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Select the candidates based on information retrieval methods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Motivation: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1. Extremely slow inference speed when the database is large, since we need to compose incoming context query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 each existing title and perform a forward pass through the network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2.  IR methods are also widely used baselines 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Author recommendation: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It does not make sense to use neural networks to recommend authors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Recommend the author directly based on paper recommendation results, define the score of the author </a:t>
            </a:r>
          </a:p>
          <a:p>
            <a:r>
              <a:rPr lang="en-US" altLang="zh-CN" dirty="0"/>
              <a:t>	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2688751-12B2-4D1D-9335-E19A7E4AC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965" y="5497691"/>
            <a:ext cx="7030070" cy="12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330A025-138C-4C63-A9FA-D7117F1B468A}"/>
              </a:ext>
            </a:extLst>
          </p:cNvPr>
          <p:cNvGrpSpPr/>
          <p:nvPr/>
        </p:nvGrpSpPr>
        <p:grpSpPr>
          <a:xfrm>
            <a:off x="961689" y="2412026"/>
            <a:ext cx="10778429" cy="3117026"/>
            <a:chOff x="1492071" y="2771914"/>
            <a:chExt cx="8526418" cy="2064756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C4DB790-C67F-421F-AC12-EF0EA2641268}"/>
                </a:ext>
              </a:extLst>
            </p:cNvPr>
            <p:cNvSpPr/>
            <p:nvPr/>
          </p:nvSpPr>
          <p:spPr>
            <a:xfrm>
              <a:off x="2512812" y="2785225"/>
              <a:ext cx="1213831" cy="680288"/>
            </a:xfrm>
            <a:custGeom>
              <a:avLst/>
              <a:gdLst>
                <a:gd name="connsiteX0" fmla="*/ 0 w 1213831"/>
                <a:gd name="connsiteY0" fmla="*/ 68029 h 680288"/>
                <a:gd name="connsiteX1" fmla="*/ 68029 w 1213831"/>
                <a:gd name="connsiteY1" fmla="*/ 0 h 680288"/>
                <a:gd name="connsiteX2" fmla="*/ 1145802 w 1213831"/>
                <a:gd name="connsiteY2" fmla="*/ 0 h 680288"/>
                <a:gd name="connsiteX3" fmla="*/ 1213831 w 1213831"/>
                <a:gd name="connsiteY3" fmla="*/ 68029 h 680288"/>
                <a:gd name="connsiteX4" fmla="*/ 1213831 w 1213831"/>
                <a:gd name="connsiteY4" fmla="*/ 612259 h 680288"/>
                <a:gd name="connsiteX5" fmla="*/ 1145802 w 1213831"/>
                <a:gd name="connsiteY5" fmla="*/ 680288 h 680288"/>
                <a:gd name="connsiteX6" fmla="*/ 68029 w 1213831"/>
                <a:gd name="connsiteY6" fmla="*/ 680288 h 680288"/>
                <a:gd name="connsiteX7" fmla="*/ 0 w 1213831"/>
                <a:gd name="connsiteY7" fmla="*/ 612259 h 680288"/>
                <a:gd name="connsiteX8" fmla="*/ 0 w 1213831"/>
                <a:gd name="connsiteY8" fmla="*/ 68029 h 68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831" h="680288">
                  <a:moveTo>
                    <a:pt x="0" y="68029"/>
                  </a:moveTo>
                  <a:cubicBezTo>
                    <a:pt x="0" y="30458"/>
                    <a:pt x="30458" y="0"/>
                    <a:pt x="68029" y="0"/>
                  </a:cubicBezTo>
                  <a:lnTo>
                    <a:pt x="1145802" y="0"/>
                  </a:lnTo>
                  <a:cubicBezTo>
                    <a:pt x="1183373" y="0"/>
                    <a:pt x="1213831" y="30458"/>
                    <a:pt x="1213831" y="68029"/>
                  </a:cubicBezTo>
                  <a:lnTo>
                    <a:pt x="1213831" y="612259"/>
                  </a:lnTo>
                  <a:cubicBezTo>
                    <a:pt x="1213831" y="649830"/>
                    <a:pt x="1183373" y="680288"/>
                    <a:pt x="1145802" y="680288"/>
                  </a:cubicBezTo>
                  <a:lnTo>
                    <a:pt x="68029" y="680288"/>
                  </a:lnTo>
                  <a:cubicBezTo>
                    <a:pt x="30458" y="680288"/>
                    <a:pt x="0" y="649830"/>
                    <a:pt x="0" y="612259"/>
                  </a:cubicBezTo>
                  <a:lnTo>
                    <a:pt x="0" y="680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885" tIns="80885" rIns="80885" bIns="8088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Incoming context</a:t>
              </a:r>
              <a:endPara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7A99DA5-384C-4F6D-AB81-E193950C9C9F}"/>
                </a:ext>
              </a:extLst>
            </p:cNvPr>
            <p:cNvSpPr/>
            <p:nvPr/>
          </p:nvSpPr>
          <p:spPr>
            <a:xfrm>
              <a:off x="5445170" y="2771914"/>
              <a:ext cx="1213831" cy="680288"/>
            </a:xfrm>
            <a:custGeom>
              <a:avLst/>
              <a:gdLst>
                <a:gd name="connsiteX0" fmla="*/ 0 w 1213831"/>
                <a:gd name="connsiteY0" fmla="*/ 68029 h 680288"/>
                <a:gd name="connsiteX1" fmla="*/ 68029 w 1213831"/>
                <a:gd name="connsiteY1" fmla="*/ 0 h 680288"/>
                <a:gd name="connsiteX2" fmla="*/ 1145802 w 1213831"/>
                <a:gd name="connsiteY2" fmla="*/ 0 h 680288"/>
                <a:gd name="connsiteX3" fmla="*/ 1213831 w 1213831"/>
                <a:gd name="connsiteY3" fmla="*/ 68029 h 680288"/>
                <a:gd name="connsiteX4" fmla="*/ 1213831 w 1213831"/>
                <a:gd name="connsiteY4" fmla="*/ 612259 h 680288"/>
                <a:gd name="connsiteX5" fmla="*/ 1145802 w 1213831"/>
                <a:gd name="connsiteY5" fmla="*/ 680288 h 680288"/>
                <a:gd name="connsiteX6" fmla="*/ 68029 w 1213831"/>
                <a:gd name="connsiteY6" fmla="*/ 680288 h 680288"/>
                <a:gd name="connsiteX7" fmla="*/ 0 w 1213831"/>
                <a:gd name="connsiteY7" fmla="*/ 612259 h 680288"/>
                <a:gd name="connsiteX8" fmla="*/ 0 w 1213831"/>
                <a:gd name="connsiteY8" fmla="*/ 68029 h 68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831" h="680288">
                  <a:moveTo>
                    <a:pt x="0" y="68029"/>
                  </a:moveTo>
                  <a:cubicBezTo>
                    <a:pt x="0" y="30458"/>
                    <a:pt x="30458" y="0"/>
                    <a:pt x="68029" y="0"/>
                  </a:cubicBezTo>
                  <a:lnTo>
                    <a:pt x="1145802" y="0"/>
                  </a:lnTo>
                  <a:cubicBezTo>
                    <a:pt x="1183373" y="0"/>
                    <a:pt x="1213831" y="30458"/>
                    <a:pt x="1213831" y="68029"/>
                  </a:cubicBezTo>
                  <a:lnTo>
                    <a:pt x="1213831" y="612259"/>
                  </a:lnTo>
                  <a:cubicBezTo>
                    <a:pt x="1213831" y="649830"/>
                    <a:pt x="1183373" y="680288"/>
                    <a:pt x="1145802" y="680288"/>
                  </a:cubicBezTo>
                  <a:lnTo>
                    <a:pt x="68029" y="680288"/>
                  </a:lnTo>
                  <a:cubicBezTo>
                    <a:pt x="30458" y="680288"/>
                    <a:pt x="0" y="649830"/>
                    <a:pt x="0" y="612259"/>
                  </a:cubicBezTo>
                  <a:lnTo>
                    <a:pt x="0" y="680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885" tIns="80885" rIns="80885" bIns="8088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Paper Scores</a:t>
              </a:r>
              <a:endPara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932E953-D09E-4FB0-A82F-5A2532886397}"/>
                </a:ext>
              </a:extLst>
            </p:cNvPr>
            <p:cNvSpPr/>
            <p:nvPr/>
          </p:nvSpPr>
          <p:spPr>
            <a:xfrm>
              <a:off x="8514990" y="2785225"/>
              <a:ext cx="1213831" cy="680288"/>
            </a:xfrm>
            <a:custGeom>
              <a:avLst/>
              <a:gdLst>
                <a:gd name="connsiteX0" fmla="*/ 0 w 1213831"/>
                <a:gd name="connsiteY0" fmla="*/ 68029 h 680288"/>
                <a:gd name="connsiteX1" fmla="*/ 68029 w 1213831"/>
                <a:gd name="connsiteY1" fmla="*/ 0 h 680288"/>
                <a:gd name="connsiteX2" fmla="*/ 1145802 w 1213831"/>
                <a:gd name="connsiteY2" fmla="*/ 0 h 680288"/>
                <a:gd name="connsiteX3" fmla="*/ 1213831 w 1213831"/>
                <a:gd name="connsiteY3" fmla="*/ 68029 h 680288"/>
                <a:gd name="connsiteX4" fmla="*/ 1213831 w 1213831"/>
                <a:gd name="connsiteY4" fmla="*/ 612259 h 680288"/>
                <a:gd name="connsiteX5" fmla="*/ 1145802 w 1213831"/>
                <a:gd name="connsiteY5" fmla="*/ 680288 h 680288"/>
                <a:gd name="connsiteX6" fmla="*/ 68029 w 1213831"/>
                <a:gd name="connsiteY6" fmla="*/ 680288 h 680288"/>
                <a:gd name="connsiteX7" fmla="*/ 0 w 1213831"/>
                <a:gd name="connsiteY7" fmla="*/ 612259 h 680288"/>
                <a:gd name="connsiteX8" fmla="*/ 0 w 1213831"/>
                <a:gd name="connsiteY8" fmla="*/ 68029 h 68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831" h="680288">
                  <a:moveTo>
                    <a:pt x="0" y="68029"/>
                  </a:moveTo>
                  <a:cubicBezTo>
                    <a:pt x="0" y="30458"/>
                    <a:pt x="30458" y="0"/>
                    <a:pt x="68029" y="0"/>
                  </a:cubicBezTo>
                  <a:lnTo>
                    <a:pt x="1145802" y="0"/>
                  </a:lnTo>
                  <a:cubicBezTo>
                    <a:pt x="1183373" y="0"/>
                    <a:pt x="1213831" y="30458"/>
                    <a:pt x="1213831" y="68029"/>
                  </a:cubicBezTo>
                  <a:lnTo>
                    <a:pt x="1213831" y="612259"/>
                  </a:lnTo>
                  <a:cubicBezTo>
                    <a:pt x="1213831" y="649830"/>
                    <a:pt x="1183373" y="680288"/>
                    <a:pt x="1145802" y="680288"/>
                  </a:cubicBezTo>
                  <a:lnTo>
                    <a:pt x="68029" y="680288"/>
                  </a:lnTo>
                  <a:cubicBezTo>
                    <a:pt x="30458" y="680288"/>
                    <a:pt x="0" y="649830"/>
                    <a:pt x="0" y="612259"/>
                  </a:cubicBezTo>
                  <a:lnTo>
                    <a:pt x="0" y="680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885" tIns="80885" rIns="80885" bIns="8088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Citation Recommendation</a:t>
              </a:r>
              <a:endParaRPr lang="zh-CN" altLang="en-US" sz="16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E96F953-C527-4829-BEBE-EFF8B7F0E9CA}"/>
                </a:ext>
              </a:extLst>
            </p:cNvPr>
            <p:cNvSpPr/>
            <p:nvPr/>
          </p:nvSpPr>
          <p:spPr>
            <a:xfrm>
              <a:off x="1492071" y="3986122"/>
              <a:ext cx="1213831" cy="680288"/>
            </a:xfrm>
            <a:custGeom>
              <a:avLst/>
              <a:gdLst>
                <a:gd name="connsiteX0" fmla="*/ 0 w 1213831"/>
                <a:gd name="connsiteY0" fmla="*/ 68029 h 680288"/>
                <a:gd name="connsiteX1" fmla="*/ 68029 w 1213831"/>
                <a:gd name="connsiteY1" fmla="*/ 0 h 680288"/>
                <a:gd name="connsiteX2" fmla="*/ 1145802 w 1213831"/>
                <a:gd name="connsiteY2" fmla="*/ 0 h 680288"/>
                <a:gd name="connsiteX3" fmla="*/ 1213831 w 1213831"/>
                <a:gd name="connsiteY3" fmla="*/ 68029 h 680288"/>
                <a:gd name="connsiteX4" fmla="*/ 1213831 w 1213831"/>
                <a:gd name="connsiteY4" fmla="*/ 612259 h 680288"/>
                <a:gd name="connsiteX5" fmla="*/ 1145802 w 1213831"/>
                <a:gd name="connsiteY5" fmla="*/ 680288 h 680288"/>
                <a:gd name="connsiteX6" fmla="*/ 68029 w 1213831"/>
                <a:gd name="connsiteY6" fmla="*/ 680288 h 680288"/>
                <a:gd name="connsiteX7" fmla="*/ 0 w 1213831"/>
                <a:gd name="connsiteY7" fmla="*/ 612259 h 680288"/>
                <a:gd name="connsiteX8" fmla="*/ 0 w 1213831"/>
                <a:gd name="connsiteY8" fmla="*/ 68029 h 68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831" h="680288">
                  <a:moveTo>
                    <a:pt x="0" y="68029"/>
                  </a:moveTo>
                  <a:cubicBezTo>
                    <a:pt x="0" y="30458"/>
                    <a:pt x="30458" y="0"/>
                    <a:pt x="68029" y="0"/>
                  </a:cubicBezTo>
                  <a:lnTo>
                    <a:pt x="1145802" y="0"/>
                  </a:lnTo>
                  <a:cubicBezTo>
                    <a:pt x="1183373" y="0"/>
                    <a:pt x="1213831" y="30458"/>
                    <a:pt x="1213831" y="68029"/>
                  </a:cubicBezTo>
                  <a:lnTo>
                    <a:pt x="1213831" y="612259"/>
                  </a:lnTo>
                  <a:cubicBezTo>
                    <a:pt x="1213831" y="649830"/>
                    <a:pt x="1183373" y="680288"/>
                    <a:pt x="1145802" y="680288"/>
                  </a:cubicBezTo>
                  <a:lnTo>
                    <a:pt x="68029" y="680288"/>
                  </a:lnTo>
                  <a:cubicBezTo>
                    <a:pt x="30458" y="680288"/>
                    <a:pt x="0" y="649830"/>
                    <a:pt x="0" y="612259"/>
                  </a:cubicBezTo>
                  <a:lnTo>
                    <a:pt x="0" y="680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885" tIns="80885" rIns="80885" bIns="8088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Paper Pool</a:t>
              </a:r>
              <a:endPara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9D6CB2CD-58F9-47F1-BC67-4F2222FADBB1}"/>
                </a:ext>
              </a:extLst>
            </p:cNvPr>
            <p:cNvSpPr/>
            <p:nvPr/>
          </p:nvSpPr>
          <p:spPr>
            <a:xfrm>
              <a:off x="2863169" y="4225825"/>
              <a:ext cx="1327892" cy="244651"/>
            </a:xfrm>
            <a:custGeom>
              <a:avLst/>
              <a:gdLst>
                <a:gd name="connsiteX0" fmla="*/ 0 w 1327892"/>
                <a:gd name="connsiteY0" fmla="*/ 103354 h 516771"/>
                <a:gd name="connsiteX1" fmla="*/ 1069507 w 1327892"/>
                <a:gd name="connsiteY1" fmla="*/ 103354 h 516771"/>
                <a:gd name="connsiteX2" fmla="*/ 1069507 w 1327892"/>
                <a:gd name="connsiteY2" fmla="*/ 0 h 516771"/>
                <a:gd name="connsiteX3" fmla="*/ 1327892 w 1327892"/>
                <a:gd name="connsiteY3" fmla="*/ 258386 h 516771"/>
                <a:gd name="connsiteX4" fmla="*/ 1069507 w 1327892"/>
                <a:gd name="connsiteY4" fmla="*/ 516771 h 516771"/>
                <a:gd name="connsiteX5" fmla="*/ 1069507 w 1327892"/>
                <a:gd name="connsiteY5" fmla="*/ 413417 h 516771"/>
                <a:gd name="connsiteX6" fmla="*/ 0 w 1327892"/>
                <a:gd name="connsiteY6" fmla="*/ 413417 h 516771"/>
                <a:gd name="connsiteX7" fmla="*/ 0 w 1327892"/>
                <a:gd name="connsiteY7" fmla="*/ 103354 h 51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7892" h="516771">
                  <a:moveTo>
                    <a:pt x="0" y="103354"/>
                  </a:moveTo>
                  <a:lnTo>
                    <a:pt x="1069507" y="103354"/>
                  </a:lnTo>
                  <a:lnTo>
                    <a:pt x="1069507" y="0"/>
                  </a:lnTo>
                  <a:lnTo>
                    <a:pt x="1327892" y="258386"/>
                  </a:lnTo>
                  <a:lnTo>
                    <a:pt x="1069507" y="516771"/>
                  </a:lnTo>
                  <a:lnTo>
                    <a:pt x="1069507" y="413417"/>
                  </a:lnTo>
                  <a:lnTo>
                    <a:pt x="0" y="413417"/>
                  </a:lnTo>
                  <a:lnTo>
                    <a:pt x="0" y="10335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3354" rIns="155031" bIns="10335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300" kern="1200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F057488E-4317-43CD-B46E-82447EF26D25}"/>
                </a:ext>
              </a:extLst>
            </p:cNvPr>
            <p:cNvSpPr/>
            <p:nvPr/>
          </p:nvSpPr>
          <p:spPr>
            <a:xfrm>
              <a:off x="4326375" y="3963133"/>
              <a:ext cx="1213831" cy="680288"/>
            </a:xfrm>
            <a:custGeom>
              <a:avLst/>
              <a:gdLst>
                <a:gd name="connsiteX0" fmla="*/ 0 w 1213831"/>
                <a:gd name="connsiteY0" fmla="*/ 68029 h 680288"/>
                <a:gd name="connsiteX1" fmla="*/ 68029 w 1213831"/>
                <a:gd name="connsiteY1" fmla="*/ 0 h 680288"/>
                <a:gd name="connsiteX2" fmla="*/ 1145802 w 1213831"/>
                <a:gd name="connsiteY2" fmla="*/ 0 h 680288"/>
                <a:gd name="connsiteX3" fmla="*/ 1213831 w 1213831"/>
                <a:gd name="connsiteY3" fmla="*/ 68029 h 680288"/>
                <a:gd name="connsiteX4" fmla="*/ 1213831 w 1213831"/>
                <a:gd name="connsiteY4" fmla="*/ 612259 h 680288"/>
                <a:gd name="connsiteX5" fmla="*/ 1145802 w 1213831"/>
                <a:gd name="connsiteY5" fmla="*/ 680288 h 680288"/>
                <a:gd name="connsiteX6" fmla="*/ 68029 w 1213831"/>
                <a:gd name="connsiteY6" fmla="*/ 680288 h 680288"/>
                <a:gd name="connsiteX7" fmla="*/ 0 w 1213831"/>
                <a:gd name="connsiteY7" fmla="*/ 612259 h 680288"/>
                <a:gd name="connsiteX8" fmla="*/ 0 w 1213831"/>
                <a:gd name="connsiteY8" fmla="*/ 68029 h 68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831" h="680288">
                  <a:moveTo>
                    <a:pt x="0" y="68029"/>
                  </a:moveTo>
                  <a:cubicBezTo>
                    <a:pt x="0" y="30458"/>
                    <a:pt x="30458" y="0"/>
                    <a:pt x="68029" y="0"/>
                  </a:cubicBezTo>
                  <a:lnTo>
                    <a:pt x="1145802" y="0"/>
                  </a:lnTo>
                  <a:cubicBezTo>
                    <a:pt x="1183373" y="0"/>
                    <a:pt x="1213831" y="30458"/>
                    <a:pt x="1213831" y="68029"/>
                  </a:cubicBezTo>
                  <a:lnTo>
                    <a:pt x="1213831" y="612259"/>
                  </a:lnTo>
                  <a:cubicBezTo>
                    <a:pt x="1213831" y="649830"/>
                    <a:pt x="1183373" y="680288"/>
                    <a:pt x="1145802" y="680288"/>
                  </a:cubicBezTo>
                  <a:lnTo>
                    <a:pt x="68029" y="680288"/>
                  </a:lnTo>
                  <a:cubicBezTo>
                    <a:pt x="30458" y="680288"/>
                    <a:pt x="0" y="649830"/>
                    <a:pt x="0" y="612259"/>
                  </a:cubicBezTo>
                  <a:lnTo>
                    <a:pt x="0" y="680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885" tIns="80885" rIns="80885" bIns="8088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Candidates</a:t>
              </a:r>
              <a:endPara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60AEE005-68D2-4EFB-8C8D-E8BFF231E5CD}"/>
                </a:ext>
              </a:extLst>
            </p:cNvPr>
            <p:cNvSpPr/>
            <p:nvPr/>
          </p:nvSpPr>
          <p:spPr>
            <a:xfrm rot="16200000">
              <a:off x="4833317" y="3465398"/>
              <a:ext cx="680289" cy="263775"/>
            </a:xfrm>
            <a:custGeom>
              <a:avLst/>
              <a:gdLst>
                <a:gd name="connsiteX0" fmla="*/ 0 w 1327892"/>
                <a:gd name="connsiteY0" fmla="*/ 103354 h 516771"/>
                <a:gd name="connsiteX1" fmla="*/ 1069507 w 1327892"/>
                <a:gd name="connsiteY1" fmla="*/ 103354 h 516771"/>
                <a:gd name="connsiteX2" fmla="*/ 1069507 w 1327892"/>
                <a:gd name="connsiteY2" fmla="*/ 0 h 516771"/>
                <a:gd name="connsiteX3" fmla="*/ 1327892 w 1327892"/>
                <a:gd name="connsiteY3" fmla="*/ 258386 h 516771"/>
                <a:gd name="connsiteX4" fmla="*/ 1069507 w 1327892"/>
                <a:gd name="connsiteY4" fmla="*/ 516771 h 516771"/>
                <a:gd name="connsiteX5" fmla="*/ 1069507 w 1327892"/>
                <a:gd name="connsiteY5" fmla="*/ 413417 h 516771"/>
                <a:gd name="connsiteX6" fmla="*/ 0 w 1327892"/>
                <a:gd name="connsiteY6" fmla="*/ 413417 h 516771"/>
                <a:gd name="connsiteX7" fmla="*/ 0 w 1327892"/>
                <a:gd name="connsiteY7" fmla="*/ 103354 h 51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7892" h="516771">
                  <a:moveTo>
                    <a:pt x="0" y="103354"/>
                  </a:moveTo>
                  <a:lnTo>
                    <a:pt x="1069507" y="103354"/>
                  </a:lnTo>
                  <a:lnTo>
                    <a:pt x="1069507" y="0"/>
                  </a:lnTo>
                  <a:lnTo>
                    <a:pt x="1327892" y="258386"/>
                  </a:lnTo>
                  <a:lnTo>
                    <a:pt x="1069507" y="516771"/>
                  </a:lnTo>
                  <a:lnTo>
                    <a:pt x="1069507" y="413417"/>
                  </a:lnTo>
                  <a:lnTo>
                    <a:pt x="0" y="413417"/>
                  </a:lnTo>
                  <a:lnTo>
                    <a:pt x="0" y="10335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3354" rIns="155031" bIns="10335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300" kern="1200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96282C88-B30C-4743-BECD-5B19E1AFCA19}"/>
                </a:ext>
              </a:extLst>
            </p:cNvPr>
            <p:cNvSpPr/>
            <p:nvPr/>
          </p:nvSpPr>
          <p:spPr>
            <a:xfrm>
              <a:off x="6923050" y="3002805"/>
              <a:ext cx="1327892" cy="228161"/>
            </a:xfrm>
            <a:custGeom>
              <a:avLst/>
              <a:gdLst>
                <a:gd name="connsiteX0" fmla="*/ 0 w 1327892"/>
                <a:gd name="connsiteY0" fmla="*/ 103354 h 516771"/>
                <a:gd name="connsiteX1" fmla="*/ 1069507 w 1327892"/>
                <a:gd name="connsiteY1" fmla="*/ 103354 h 516771"/>
                <a:gd name="connsiteX2" fmla="*/ 1069507 w 1327892"/>
                <a:gd name="connsiteY2" fmla="*/ 0 h 516771"/>
                <a:gd name="connsiteX3" fmla="*/ 1327892 w 1327892"/>
                <a:gd name="connsiteY3" fmla="*/ 258386 h 516771"/>
                <a:gd name="connsiteX4" fmla="*/ 1069507 w 1327892"/>
                <a:gd name="connsiteY4" fmla="*/ 516771 h 516771"/>
                <a:gd name="connsiteX5" fmla="*/ 1069507 w 1327892"/>
                <a:gd name="connsiteY5" fmla="*/ 413417 h 516771"/>
                <a:gd name="connsiteX6" fmla="*/ 0 w 1327892"/>
                <a:gd name="connsiteY6" fmla="*/ 413417 h 516771"/>
                <a:gd name="connsiteX7" fmla="*/ 0 w 1327892"/>
                <a:gd name="connsiteY7" fmla="*/ 103354 h 51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7892" h="516771">
                  <a:moveTo>
                    <a:pt x="0" y="103354"/>
                  </a:moveTo>
                  <a:lnTo>
                    <a:pt x="1069507" y="103354"/>
                  </a:lnTo>
                  <a:lnTo>
                    <a:pt x="1069507" y="0"/>
                  </a:lnTo>
                  <a:lnTo>
                    <a:pt x="1327892" y="258386"/>
                  </a:lnTo>
                  <a:lnTo>
                    <a:pt x="1069507" y="516771"/>
                  </a:lnTo>
                  <a:lnTo>
                    <a:pt x="1069507" y="413417"/>
                  </a:lnTo>
                  <a:lnTo>
                    <a:pt x="0" y="413417"/>
                  </a:lnTo>
                  <a:lnTo>
                    <a:pt x="0" y="10335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3354" rIns="155031" bIns="10335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300" kern="1200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ECB96BD9-7544-4C34-8815-BBABF282DDCF}"/>
                </a:ext>
              </a:extLst>
            </p:cNvPr>
            <p:cNvSpPr/>
            <p:nvPr/>
          </p:nvSpPr>
          <p:spPr>
            <a:xfrm rot="2854855">
              <a:off x="6569453" y="3661931"/>
              <a:ext cx="663313" cy="298275"/>
            </a:xfrm>
            <a:custGeom>
              <a:avLst/>
              <a:gdLst>
                <a:gd name="connsiteX0" fmla="*/ 0 w 1327892"/>
                <a:gd name="connsiteY0" fmla="*/ 103354 h 516771"/>
                <a:gd name="connsiteX1" fmla="*/ 1069507 w 1327892"/>
                <a:gd name="connsiteY1" fmla="*/ 103354 h 516771"/>
                <a:gd name="connsiteX2" fmla="*/ 1069507 w 1327892"/>
                <a:gd name="connsiteY2" fmla="*/ 0 h 516771"/>
                <a:gd name="connsiteX3" fmla="*/ 1327892 w 1327892"/>
                <a:gd name="connsiteY3" fmla="*/ 258386 h 516771"/>
                <a:gd name="connsiteX4" fmla="*/ 1069507 w 1327892"/>
                <a:gd name="connsiteY4" fmla="*/ 516771 h 516771"/>
                <a:gd name="connsiteX5" fmla="*/ 1069507 w 1327892"/>
                <a:gd name="connsiteY5" fmla="*/ 413417 h 516771"/>
                <a:gd name="connsiteX6" fmla="*/ 0 w 1327892"/>
                <a:gd name="connsiteY6" fmla="*/ 413417 h 516771"/>
                <a:gd name="connsiteX7" fmla="*/ 0 w 1327892"/>
                <a:gd name="connsiteY7" fmla="*/ 103354 h 51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7892" h="516771">
                  <a:moveTo>
                    <a:pt x="0" y="103354"/>
                  </a:moveTo>
                  <a:lnTo>
                    <a:pt x="1069507" y="103354"/>
                  </a:lnTo>
                  <a:lnTo>
                    <a:pt x="1069507" y="0"/>
                  </a:lnTo>
                  <a:lnTo>
                    <a:pt x="1327892" y="258386"/>
                  </a:lnTo>
                  <a:lnTo>
                    <a:pt x="1069507" y="516771"/>
                  </a:lnTo>
                  <a:lnTo>
                    <a:pt x="1069507" y="413417"/>
                  </a:lnTo>
                  <a:lnTo>
                    <a:pt x="0" y="413417"/>
                  </a:lnTo>
                  <a:lnTo>
                    <a:pt x="0" y="10335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3354" rIns="155031" bIns="10335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300" kern="1200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F9EF2358-6569-4DFE-BB72-59D212015BE0}"/>
                </a:ext>
              </a:extLst>
            </p:cNvPr>
            <p:cNvSpPr/>
            <p:nvPr/>
          </p:nvSpPr>
          <p:spPr>
            <a:xfrm>
              <a:off x="8804658" y="4156379"/>
              <a:ext cx="1213831" cy="680288"/>
            </a:xfrm>
            <a:custGeom>
              <a:avLst/>
              <a:gdLst>
                <a:gd name="connsiteX0" fmla="*/ 0 w 1213831"/>
                <a:gd name="connsiteY0" fmla="*/ 68029 h 680288"/>
                <a:gd name="connsiteX1" fmla="*/ 68029 w 1213831"/>
                <a:gd name="connsiteY1" fmla="*/ 0 h 680288"/>
                <a:gd name="connsiteX2" fmla="*/ 1145802 w 1213831"/>
                <a:gd name="connsiteY2" fmla="*/ 0 h 680288"/>
                <a:gd name="connsiteX3" fmla="*/ 1213831 w 1213831"/>
                <a:gd name="connsiteY3" fmla="*/ 68029 h 680288"/>
                <a:gd name="connsiteX4" fmla="*/ 1213831 w 1213831"/>
                <a:gd name="connsiteY4" fmla="*/ 612259 h 680288"/>
                <a:gd name="connsiteX5" fmla="*/ 1145802 w 1213831"/>
                <a:gd name="connsiteY5" fmla="*/ 680288 h 680288"/>
                <a:gd name="connsiteX6" fmla="*/ 68029 w 1213831"/>
                <a:gd name="connsiteY6" fmla="*/ 680288 h 680288"/>
                <a:gd name="connsiteX7" fmla="*/ 0 w 1213831"/>
                <a:gd name="connsiteY7" fmla="*/ 612259 h 680288"/>
                <a:gd name="connsiteX8" fmla="*/ 0 w 1213831"/>
                <a:gd name="connsiteY8" fmla="*/ 68029 h 68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831" h="680288">
                  <a:moveTo>
                    <a:pt x="0" y="68029"/>
                  </a:moveTo>
                  <a:cubicBezTo>
                    <a:pt x="0" y="30458"/>
                    <a:pt x="30458" y="0"/>
                    <a:pt x="68029" y="0"/>
                  </a:cubicBezTo>
                  <a:lnTo>
                    <a:pt x="1145802" y="0"/>
                  </a:lnTo>
                  <a:cubicBezTo>
                    <a:pt x="1183373" y="0"/>
                    <a:pt x="1213831" y="30458"/>
                    <a:pt x="1213831" y="68029"/>
                  </a:cubicBezTo>
                  <a:lnTo>
                    <a:pt x="1213831" y="612259"/>
                  </a:lnTo>
                  <a:cubicBezTo>
                    <a:pt x="1213831" y="649830"/>
                    <a:pt x="1183373" y="680288"/>
                    <a:pt x="1145802" y="680288"/>
                  </a:cubicBezTo>
                  <a:lnTo>
                    <a:pt x="68029" y="680288"/>
                  </a:lnTo>
                  <a:cubicBezTo>
                    <a:pt x="30458" y="680288"/>
                    <a:pt x="0" y="649830"/>
                    <a:pt x="0" y="612259"/>
                  </a:cubicBezTo>
                  <a:lnTo>
                    <a:pt x="0" y="680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885" tIns="80885" rIns="80885" bIns="8088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6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Collaborator Recommendation</a:t>
              </a:r>
              <a:endParaRPr lang="zh-CN" altLang="en-US" sz="16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7A861EE7-2881-4936-A750-ABFEFFEBA89D}"/>
                </a:ext>
              </a:extLst>
            </p:cNvPr>
            <p:cNvSpPr/>
            <p:nvPr/>
          </p:nvSpPr>
          <p:spPr>
            <a:xfrm>
              <a:off x="3940991" y="2986316"/>
              <a:ext cx="1327892" cy="244651"/>
            </a:xfrm>
            <a:custGeom>
              <a:avLst/>
              <a:gdLst>
                <a:gd name="connsiteX0" fmla="*/ 0 w 1327892"/>
                <a:gd name="connsiteY0" fmla="*/ 103354 h 516771"/>
                <a:gd name="connsiteX1" fmla="*/ 1069507 w 1327892"/>
                <a:gd name="connsiteY1" fmla="*/ 103354 h 516771"/>
                <a:gd name="connsiteX2" fmla="*/ 1069507 w 1327892"/>
                <a:gd name="connsiteY2" fmla="*/ 0 h 516771"/>
                <a:gd name="connsiteX3" fmla="*/ 1327892 w 1327892"/>
                <a:gd name="connsiteY3" fmla="*/ 258386 h 516771"/>
                <a:gd name="connsiteX4" fmla="*/ 1069507 w 1327892"/>
                <a:gd name="connsiteY4" fmla="*/ 516771 h 516771"/>
                <a:gd name="connsiteX5" fmla="*/ 1069507 w 1327892"/>
                <a:gd name="connsiteY5" fmla="*/ 413417 h 516771"/>
                <a:gd name="connsiteX6" fmla="*/ 0 w 1327892"/>
                <a:gd name="connsiteY6" fmla="*/ 413417 h 516771"/>
                <a:gd name="connsiteX7" fmla="*/ 0 w 1327892"/>
                <a:gd name="connsiteY7" fmla="*/ 103354 h 51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7892" h="516771">
                  <a:moveTo>
                    <a:pt x="0" y="103354"/>
                  </a:moveTo>
                  <a:lnTo>
                    <a:pt x="1069507" y="103354"/>
                  </a:lnTo>
                  <a:lnTo>
                    <a:pt x="1069507" y="0"/>
                  </a:lnTo>
                  <a:lnTo>
                    <a:pt x="1327892" y="258386"/>
                  </a:lnTo>
                  <a:lnTo>
                    <a:pt x="1069507" y="516771"/>
                  </a:lnTo>
                  <a:lnTo>
                    <a:pt x="1069507" y="413417"/>
                  </a:lnTo>
                  <a:lnTo>
                    <a:pt x="0" y="413417"/>
                  </a:lnTo>
                  <a:lnTo>
                    <a:pt x="0" y="10335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3354" rIns="155031" bIns="10335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300" kern="120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F9765ECC-15B5-40BE-A8F6-6FBE4EB48069}"/>
                </a:ext>
              </a:extLst>
            </p:cNvPr>
            <p:cNvSpPr/>
            <p:nvPr/>
          </p:nvSpPr>
          <p:spPr>
            <a:xfrm>
              <a:off x="6771644" y="4156378"/>
              <a:ext cx="1148293" cy="680292"/>
            </a:xfrm>
            <a:custGeom>
              <a:avLst/>
              <a:gdLst>
                <a:gd name="connsiteX0" fmla="*/ 0 w 1213831"/>
                <a:gd name="connsiteY0" fmla="*/ 68029 h 680288"/>
                <a:gd name="connsiteX1" fmla="*/ 68029 w 1213831"/>
                <a:gd name="connsiteY1" fmla="*/ 0 h 680288"/>
                <a:gd name="connsiteX2" fmla="*/ 1145802 w 1213831"/>
                <a:gd name="connsiteY2" fmla="*/ 0 h 680288"/>
                <a:gd name="connsiteX3" fmla="*/ 1213831 w 1213831"/>
                <a:gd name="connsiteY3" fmla="*/ 68029 h 680288"/>
                <a:gd name="connsiteX4" fmla="*/ 1213831 w 1213831"/>
                <a:gd name="connsiteY4" fmla="*/ 612259 h 680288"/>
                <a:gd name="connsiteX5" fmla="*/ 1145802 w 1213831"/>
                <a:gd name="connsiteY5" fmla="*/ 680288 h 680288"/>
                <a:gd name="connsiteX6" fmla="*/ 68029 w 1213831"/>
                <a:gd name="connsiteY6" fmla="*/ 680288 h 680288"/>
                <a:gd name="connsiteX7" fmla="*/ 0 w 1213831"/>
                <a:gd name="connsiteY7" fmla="*/ 612259 h 680288"/>
                <a:gd name="connsiteX8" fmla="*/ 0 w 1213831"/>
                <a:gd name="connsiteY8" fmla="*/ 68029 h 68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831" h="680288">
                  <a:moveTo>
                    <a:pt x="0" y="68029"/>
                  </a:moveTo>
                  <a:cubicBezTo>
                    <a:pt x="0" y="30458"/>
                    <a:pt x="30458" y="0"/>
                    <a:pt x="68029" y="0"/>
                  </a:cubicBezTo>
                  <a:lnTo>
                    <a:pt x="1145802" y="0"/>
                  </a:lnTo>
                  <a:cubicBezTo>
                    <a:pt x="1183373" y="0"/>
                    <a:pt x="1213831" y="30458"/>
                    <a:pt x="1213831" y="68029"/>
                  </a:cubicBezTo>
                  <a:lnTo>
                    <a:pt x="1213831" y="612259"/>
                  </a:lnTo>
                  <a:cubicBezTo>
                    <a:pt x="1213831" y="649830"/>
                    <a:pt x="1183373" y="680288"/>
                    <a:pt x="1145802" y="680288"/>
                  </a:cubicBezTo>
                  <a:lnTo>
                    <a:pt x="68029" y="680288"/>
                  </a:lnTo>
                  <a:cubicBezTo>
                    <a:pt x="30458" y="680288"/>
                    <a:pt x="0" y="649830"/>
                    <a:pt x="0" y="612259"/>
                  </a:cubicBezTo>
                  <a:lnTo>
                    <a:pt x="0" y="680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885" tIns="80885" rIns="80885" bIns="8088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6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Author Scores</a:t>
              </a:r>
              <a:endParaRPr lang="zh-CN" altLang="en-US" sz="16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75047A44-C7DD-4DB7-B3C8-8C84F3A8F569}"/>
                </a:ext>
              </a:extLst>
            </p:cNvPr>
            <p:cNvSpPr/>
            <p:nvPr/>
          </p:nvSpPr>
          <p:spPr>
            <a:xfrm>
              <a:off x="8026716" y="4470476"/>
              <a:ext cx="683800" cy="195934"/>
            </a:xfrm>
            <a:custGeom>
              <a:avLst/>
              <a:gdLst>
                <a:gd name="connsiteX0" fmla="*/ 0 w 1327892"/>
                <a:gd name="connsiteY0" fmla="*/ 103354 h 516771"/>
                <a:gd name="connsiteX1" fmla="*/ 1069507 w 1327892"/>
                <a:gd name="connsiteY1" fmla="*/ 103354 h 516771"/>
                <a:gd name="connsiteX2" fmla="*/ 1069507 w 1327892"/>
                <a:gd name="connsiteY2" fmla="*/ 0 h 516771"/>
                <a:gd name="connsiteX3" fmla="*/ 1327892 w 1327892"/>
                <a:gd name="connsiteY3" fmla="*/ 258386 h 516771"/>
                <a:gd name="connsiteX4" fmla="*/ 1069507 w 1327892"/>
                <a:gd name="connsiteY4" fmla="*/ 516771 h 516771"/>
                <a:gd name="connsiteX5" fmla="*/ 1069507 w 1327892"/>
                <a:gd name="connsiteY5" fmla="*/ 413417 h 516771"/>
                <a:gd name="connsiteX6" fmla="*/ 0 w 1327892"/>
                <a:gd name="connsiteY6" fmla="*/ 413417 h 516771"/>
                <a:gd name="connsiteX7" fmla="*/ 0 w 1327892"/>
                <a:gd name="connsiteY7" fmla="*/ 103354 h 51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7892" h="516771">
                  <a:moveTo>
                    <a:pt x="0" y="103354"/>
                  </a:moveTo>
                  <a:lnTo>
                    <a:pt x="1069507" y="103354"/>
                  </a:lnTo>
                  <a:lnTo>
                    <a:pt x="1069507" y="0"/>
                  </a:lnTo>
                  <a:lnTo>
                    <a:pt x="1327892" y="258386"/>
                  </a:lnTo>
                  <a:lnTo>
                    <a:pt x="1069507" y="516771"/>
                  </a:lnTo>
                  <a:lnTo>
                    <a:pt x="1069507" y="413417"/>
                  </a:lnTo>
                  <a:lnTo>
                    <a:pt x="0" y="413417"/>
                  </a:lnTo>
                  <a:lnTo>
                    <a:pt x="0" y="10335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3354" rIns="155031" bIns="10335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300" kern="1200"/>
            </a:p>
          </p:txBody>
        </p: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19B7C9AD-3E1B-433F-86F7-80BC8420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53" y="842305"/>
            <a:ext cx="11162884" cy="574183"/>
          </a:xfrm>
        </p:spPr>
        <p:txBody>
          <a:bodyPr/>
          <a:lstStyle/>
          <a:p>
            <a:r>
              <a:rPr lang="en-US" altLang="zh-CN" dirty="0"/>
              <a:t>Proposed Inference Pipeline  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07D7E70-015B-48D6-9031-668DE2362C82}"/>
              </a:ext>
            </a:extLst>
          </p:cNvPr>
          <p:cNvSpPr txBox="1"/>
          <p:nvPr/>
        </p:nvSpPr>
        <p:spPr>
          <a:xfrm>
            <a:off x="2667467" y="4132725"/>
            <a:ext cx="193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IR (e.g. bm25)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15481C7-0B2B-4776-AD69-45466A3388E5}"/>
              </a:ext>
            </a:extLst>
          </p:cNvPr>
          <p:cNvSpPr txBox="1"/>
          <p:nvPr/>
        </p:nvSpPr>
        <p:spPr>
          <a:xfrm>
            <a:off x="4112314" y="2391252"/>
            <a:ext cx="156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Our Model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0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7395A8F-695B-4D66-AE5D-1ECC9265CA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8699" y="2142707"/>
            <a:ext cx="10606332" cy="479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http://refseer.ist.psu.edu/data/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4,549,267 context pairs with 855,735 papers in a citation-cited relation. In this paper, they divide the data by year, before, after and equal to 2013, yielding 4,258,383 training; 148,927 testing; and 141,957 validation citation contexts respectively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00F2560-B56E-4220-BCE6-60CC8024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6" y="876026"/>
            <a:ext cx="11162884" cy="574183"/>
          </a:xfrm>
        </p:spPr>
        <p:txBody>
          <a:bodyPr/>
          <a:lstStyle/>
          <a:p>
            <a:r>
              <a:rPr lang="en-US" altLang="zh-CN" dirty="0"/>
              <a:t>Experiments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D22E3D4-09DB-4630-98DB-25E1D107B77B}"/>
              </a:ext>
            </a:extLst>
          </p:cNvPr>
          <p:cNvSpPr txBox="1"/>
          <p:nvPr/>
        </p:nvSpPr>
        <p:spPr>
          <a:xfrm>
            <a:off x="216816" y="1681042"/>
            <a:ext cx="2268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/>
              <a:t>Refseer</a:t>
            </a:r>
            <a:r>
              <a:rPr lang="en-US" altLang="zh-CN" sz="2400" b="1" dirty="0"/>
              <a:t> Dataset 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736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星火培训班13小组.pptx" id="{4D20FB2F-87AF-449F-99FE-C5BAF4622E17}" vid="{A70853B4-A4C8-47A7-8FEC-DEB0E88B69F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20190917_JunjieWang</Template>
  <TotalTime>492</TotalTime>
  <Words>638</Words>
  <Application>Microsoft Office PowerPoint</Application>
  <PresentationFormat>宽屏</PresentationFormat>
  <Paragraphs>101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微软雅黑</vt:lpstr>
      <vt:lpstr>Arial</vt:lpstr>
      <vt:lpstr>Calibri</vt:lpstr>
      <vt:lpstr>2016-VI主题</vt:lpstr>
      <vt:lpstr>Context-Aware Citation Recommendation</vt:lpstr>
      <vt:lpstr>Directory </vt:lpstr>
      <vt:lpstr>Introduction </vt:lpstr>
      <vt:lpstr>Introduction </vt:lpstr>
      <vt:lpstr>Baseline</vt:lpstr>
      <vt:lpstr>Proposed Network </vt:lpstr>
      <vt:lpstr>Proposed Inference Pipeline</vt:lpstr>
      <vt:lpstr>Proposed Inference Pipeline  </vt:lpstr>
      <vt:lpstr>Experiments </vt:lpstr>
      <vt:lpstr>Experiments </vt:lpstr>
      <vt:lpstr>Difficulties And Future Work</vt:lpstr>
      <vt:lpstr>That’s all!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俊杰 王</dc:creator>
  <cp:lastModifiedBy>俊杰 王</cp:lastModifiedBy>
  <cp:revision>33</cp:revision>
  <dcterms:created xsi:type="dcterms:W3CDTF">2020-05-02T08:32:56Z</dcterms:created>
  <dcterms:modified xsi:type="dcterms:W3CDTF">2020-06-16T03:30:26Z</dcterms:modified>
</cp:coreProperties>
</file>