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8" r:id="rId5"/>
    <p:sldId id="259" r:id="rId6"/>
    <p:sldId id="260" r:id="rId7"/>
    <p:sldId id="263" r:id="rId8"/>
    <p:sldId id="261" r:id="rId9"/>
    <p:sldId id="272" r:id="rId10"/>
    <p:sldId id="278" r:id="rId11"/>
    <p:sldId id="279" r:id="rId12"/>
    <p:sldId id="273" r:id="rId13"/>
    <p:sldId id="264" r:id="rId14"/>
    <p:sldId id="271" r:id="rId15"/>
    <p:sldId id="270" r:id="rId16"/>
    <p:sldId id="274" r:id="rId17"/>
    <p:sldId id="275" r:id="rId18"/>
    <p:sldId id="267" r:id="rId19"/>
    <p:sldId id="276" r:id="rId20"/>
    <p:sldId id="265" r:id="rId21"/>
    <p:sldId id="268" r:id="rId22"/>
    <p:sldId id="262"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8" d="100"/>
          <a:sy n="78" d="100"/>
        </p:scale>
        <p:origin x="654" y="54"/>
      </p:cViewPr>
      <p:guideLst>
        <p:guide orient="horz" pos="2142"/>
        <p:guide pos="386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7.png"/><Relationship Id="rId1" Type="http://schemas.openxmlformats.org/officeDocument/2006/relationships/tags" Target="../tags/tag73.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8.png"/><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20940000" scaled="0"/>
        </a:gradFill>
        <a:effectLst/>
      </p:bgPr>
    </p:bg>
    <p:spTree>
      <p:nvGrpSpPr>
        <p:cNvPr id="1" name=""/>
        <p:cNvGrpSpPr/>
        <p:nvPr/>
      </p:nvGrpSpPr>
      <p:grpSpPr>
        <a:xfrm>
          <a:off x="0" y="0"/>
          <a:ext cx="0" cy="0"/>
          <a:chOff x="0" y="0"/>
          <a:chExt cx="0" cy="0"/>
        </a:xfrm>
      </p:grpSpPr>
      <p:sp>
        <p:nvSpPr>
          <p:cNvPr id="131" name="îŝḻïḍê"/>
          <p:cNvSpPr/>
          <p:nvPr/>
        </p:nvSpPr>
        <p:spPr bwMode="auto">
          <a:xfrm rot="5400000">
            <a:off x="36513" y="3944938"/>
            <a:ext cx="2876550" cy="2949575"/>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4530" h="4645">
                <a:moveTo>
                  <a:pt x="1165" y="3817"/>
                </a:moveTo>
                <a:lnTo>
                  <a:pt x="2134" y="4645"/>
                </a:lnTo>
                <a:lnTo>
                  <a:pt x="636" y="4645"/>
                </a:lnTo>
                <a:lnTo>
                  <a:pt x="1165" y="3817"/>
                </a:lnTo>
                <a:close/>
                <a:moveTo>
                  <a:pt x="1169" y="3810"/>
                </a:moveTo>
                <a:lnTo>
                  <a:pt x="1165" y="3817"/>
                </a:lnTo>
                <a:lnTo>
                  <a:pt x="1164" y="3816"/>
                </a:lnTo>
                <a:lnTo>
                  <a:pt x="1169" y="3810"/>
                </a:lnTo>
                <a:close/>
                <a:moveTo>
                  <a:pt x="3804" y="3465"/>
                </a:moveTo>
                <a:lnTo>
                  <a:pt x="2771" y="4645"/>
                </a:lnTo>
                <a:lnTo>
                  <a:pt x="2448" y="4645"/>
                </a:lnTo>
                <a:lnTo>
                  <a:pt x="2328" y="3695"/>
                </a:lnTo>
                <a:lnTo>
                  <a:pt x="3804" y="3465"/>
                </a:lnTo>
                <a:close/>
                <a:moveTo>
                  <a:pt x="3804" y="3465"/>
                </a:moveTo>
                <a:lnTo>
                  <a:pt x="4530" y="3595"/>
                </a:lnTo>
                <a:lnTo>
                  <a:pt x="4530" y="4645"/>
                </a:lnTo>
                <a:lnTo>
                  <a:pt x="4231" y="4645"/>
                </a:lnTo>
                <a:lnTo>
                  <a:pt x="3804" y="3465"/>
                </a:lnTo>
                <a:close/>
                <a:moveTo>
                  <a:pt x="0" y="2833"/>
                </a:moveTo>
                <a:lnTo>
                  <a:pt x="1164" y="3816"/>
                </a:lnTo>
                <a:lnTo>
                  <a:pt x="636" y="4645"/>
                </a:lnTo>
                <a:lnTo>
                  <a:pt x="266" y="4645"/>
                </a:lnTo>
                <a:lnTo>
                  <a:pt x="0" y="2833"/>
                </a:lnTo>
                <a:close/>
                <a:moveTo>
                  <a:pt x="2009" y="2462"/>
                </a:moveTo>
                <a:lnTo>
                  <a:pt x="2009" y="2463"/>
                </a:lnTo>
                <a:lnTo>
                  <a:pt x="1998" y="2471"/>
                </a:lnTo>
                <a:lnTo>
                  <a:pt x="2006" y="2463"/>
                </a:lnTo>
                <a:lnTo>
                  <a:pt x="2009" y="2462"/>
                </a:lnTo>
                <a:close/>
                <a:moveTo>
                  <a:pt x="2015" y="2460"/>
                </a:moveTo>
                <a:lnTo>
                  <a:pt x="2015" y="2460"/>
                </a:lnTo>
                <a:lnTo>
                  <a:pt x="2015" y="2460"/>
                </a:lnTo>
                <a:close/>
                <a:moveTo>
                  <a:pt x="2031" y="2454"/>
                </a:moveTo>
                <a:lnTo>
                  <a:pt x="2042" y="2460"/>
                </a:lnTo>
                <a:lnTo>
                  <a:pt x="2328" y="3695"/>
                </a:lnTo>
                <a:lnTo>
                  <a:pt x="1169" y="3810"/>
                </a:lnTo>
                <a:lnTo>
                  <a:pt x="2009" y="2471"/>
                </a:lnTo>
                <a:lnTo>
                  <a:pt x="2009" y="2463"/>
                </a:lnTo>
                <a:lnTo>
                  <a:pt x="2015" y="2460"/>
                </a:lnTo>
                <a:lnTo>
                  <a:pt x="2031" y="2454"/>
                </a:lnTo>
                <a:close/>
                <a:moveTo>
                  <a:pt x="2042" y="2454"/>
                </a:moveTo>
                <a:lnTo>
                  <a:pt x="2031" y="2454"/>
                </a:lnTo>
                <a:lnTo>
                  <a:pt x="2042" y="2454"/>
                </a:lnTo>
                <a:close/>
                <a:moveTo>
                  <a:pt x="4392" y="1949"/>
                </a:moveTo>
                <a:lnTo>
                  <a:pt x="4408" y="1966"/>
                </a:lnTo>
                <a:lnTo>
                  <a:pt x="3804" y="3465"/>
                </a:lnTo>
                <a:lnTo>
                  <a:pt x="2042" y="2454"/>
                </a:lnTo>
                <a:lnTo>
                  <a:pt x="4392" y="1949"/>
                </a:lnTo>
                <a:close/>
                <a:moveTo>
                  <a:pt x="4419" y="1944"/>
                </a:moveTo>
                <a:lnTo>
                  <a:pt x="4530" y="1973"/>
                </a:lnTo>
                <a:lnTo>
                  <a:pt x="4530" y="2143"/>
                </a:lnTo>
                <a:lnTo>
                  <a:pt x="4408" y="1966"/>
                </a:lnTo>
                <a:lnTo>
                  <a:pt x="4419" y="1944"/>
                </a:lnTo>
                <a:close/>
                <a:moveTo>
                  <a:pt x="4387" y="1936"/>
                </a:moveTo>
                <a:lnTo>
                  <a:pt x="4397" y="1938"/>
                </a:lnTo>
                <a:lnTo>
                  <a:pt x="4408" y="1944"/>
                </a:lnTo>
                <a:lnTo>
                  <a:pt x="4392" y="1949"/>
                </a:lnTo>
                <a:lnTo>
                  <a:pt x="4387" y="1936"/>
                </a:lnTo>
                <a:close/>
                <a:moveTo>
                  <a:pt x="4386" y="1933"/>
                </a:moveTo>
                <a:lnTo>
                  <a:pt x="4419" y="1944"/>
                </a:lnTo>
                <a:lnTo>
                  <a:pt x="4397" y="1938"/>
                </a:lnTo>
                <a:lnTo>
                  <a:pt x="4386" y="1933"/>
                </a:lnTo>
                <a:close/>
                <a:moveTo>
                  <a:pt x="4375" y="1933"/>
                </a:moveTo>
                <a:lnTo>
                  <a:pt x="4386" y="1933"/>
                </a:lnTo>
                <a:lnTo>
                  <a:pt x="4387" y="1936"/>
                </a:lnTo>
                <a:lnTo>
                  <a:pt x="4375" y="1933"/>
                </a:lnTo>
                <a:close/>
                <a:moveTo>
                  <a:pt x="2970" y="1208"/>
                </a:moveTo>
                <a:lnTo>
                  <a:pt x="4375" y="1933"/>
                </a:lnTo>
                <a:lnTo>
                  <a:pt x="2886" y="1318"/>
                </a:lnTo>
                <a:lnTo>
                  <a:pt x="2970" y="1208"/>
                </a:lnTo>
                <a:close/>
                <a:moveTo>
                  <a:pt x="1339" y="681"/>
                </a:moveTo>
                <a:lnTo>
                  <a:pt x="2886" y="1318"/>
                </a:lnTo>
                <a:lnTo>
                  <a:pt x="2031" y="2438"/>
                </a:lnTo>
                <a:lnTo>
                  <a:pt x="2031" y="2454"/>
                </a:lnTo>
                <a:lnTo>
                  <a:pt x="2015" y="2460"/>
                </a:lnTo>
                <a:lnTo>
                  <a:pt x="2009" y="2462"/>
                </a:lnTo>
                <a:lnTo>
                  <a:pt x="2009" y="2460"/>
                </a:lnTo>
                <a:lnTo>
                  <a:pt x="2006" y="2463"/>
                </a:lnTo>
                <a:lnTo>
                  <a:pt x="1982" y="2471"/>
                </a:lnTo>
                <a:lnTo>
                  <a:pt x="0" y="2833"/>
                </a:lnTo>
                <a:lnTo>
                  <a:pt x="1339" y="681"/>
                </a:lnTo>
                <a:close/>
                <a:moveTo>
                  <a:pt x="4090" y="0"/>
                </a:moveTo>
                <a:lnTo>
                  <a:pt x="2981" y="1197"/>
                </a:lnTo>
                <a:lnTo>
                  <a:pt x="2970" y="1208"/>
                </a:lnTo>
                <a:lnTo>
                  <a:pt x="1339" y="681"/>
                </a:lnTo>
                <a:lnTo>
                  <a:pt x="4090" y="0"/>
                </a:lnTo>
                <a:close/>
                <a:moveTo>
                  <a:pt x="4090" y="0"/>
                </a:moveTo>
                <a:lnTo>
                  <a:pt x="4530" y="193"/>
                </a:lnTo>
                <a:lnTo>
                  <a:pt x="4530" y="1837"/>
                </a:lnTo>
                <a:lnTo>
                  <a:pt x="4375" y="1933"/>
                </a:lnTo>
                <a:lnTo>
                  <a:pt x="4090" y="0"/>
                </a:lnTo>
                <a:close/>
              </a:path>
            </a:pathLst>
          </a:custGeom>
          <a:noFill/>
          <a:ln w="9525" cap="rnd">
            <a:solidFill>
              <a:schemeClr val="bg1">
                <a:lumMod val="65000"/>
              </a:schemeClr>
            </a:solidFill>
            <a:prstDash val="solid"/>
            <a:round/>
          </a:ln>
        </p:spPr>
        <p:txBody>
          <a:bodyPr wrap="square" anchor="ctr">
            <a:noAutofit/>
          </a:bodyPr>
          <a:p>
            <a:pPr algn="ctr"/>
          </a:p>
        </p:txBody>
      </p:sp>
      <p:sp>
        <p:nvSpPr>
          <p:cNvPr id="132" name="îŝḻïḍê"/>
          <p:cNvSpPr/>
          <p:nvPr/>
        </p:nvSpPr>
        <p:spPr bwMode="auto">
          <a:xfrm rot="5400000">
            <a:off x="8918067" y="-229743"/>
            <a:ext cx="3044190" cy="3503676"/>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4794" h="5518">
                <a:moveTo>
                  <a:pt x="0" y="5505"/>
                </a:moveTo>
                <a:lnTo>
                  <a:pt x="836" y="5505"/>
                </a:lnTo>
                <a:lnTo>
                  <a:pt x="0" y="5518"/>
                </a:lnTo>
                <a:lnTo>
                  <a:pt x="0" y="5505"/>
                </a:lnTo>
                <a:close/>
                <a:moveTo>
                  <a:pt x="0" y="4073"/>
                </a:moveTo>
                <a:lnTo>
                  <a:pt x="1028" y="4259"/>
                </a:lnTo>
                <a:lnTo>
                  <a:pt x="0" y="5219"/>
                </a:lnTo>
                <a:lnTo>
                  <a:pt x="0" y="4073"/>
                </a:lnTo>
                <a:close/>
                <a:moveTo>
                  <a:pt x="2702" y="4050"/>
                </a:moveTo>
                <a:lnTo>
                  <a:pt x="2148" y="5516"/>
                </a:lnTo>
                <a:lnTo>
                  <a:pt x="836" y="5505"/>
                </a:lnTo>
                <a:lnTo>
                  <a:pt x="1028" y="4259"/>
                </a:lnTo>
                <a:lnTo>
                  <a:pt x="2702" y="4050"/>
                </a:lnTo>
                <a:close/>
                <a:moveTo>
                  <a:pt x="3993" y="3007"/>
                </a:moveTo>
                <a:lnTo>
                  <a:pt x="4080" y="3023"/>
                </a:lnTo>
                <a:lnTo>
                  <a:pt x="3850" y="4045"/>
                </a:lnTo>
                <a:lnTo>
                  <a:pt x="3993" y="3007"/>
                </a:lnTo>
                <a:close/>
                <a:moveTo>
                  <a:pt x="1028" y="4226"/>
                </a:moveTo>
                <a:lnTo>
                  <a:pt x="40" y="2727"/>
                </a:lnTo>
                <a:lnTo>
                  <a:pt x="1028" y="4226"/>
                </a:lnTo>
                <a:close/>
                <a:moveTo>
                  <a:pt x="0" y="2727"/>
                </a:moveTo>
                <a:lnTo>
                  <a:pt x="40" y="2727"/>
                </a:lnTo>
                <a:lnTo>
                  <a:pt x="0" y="2890"/>
                </a:lnTo>
                <a:lnTo>
                  <a:pt x="0" y="2727"/>
                </a:lnTo>
                <a:close/>
                <a:moveTo>
                  <a:pt x="2477" y="2721"/>
                </a:moveTo>
                <a:lnTo>
                  <a:pt x="1028" y="4259"/>
                </a:lnTo>
                <a:lnTo>
                  <a:pt x="1028" y="4226"/>
                </a:lnTo>
                <a:lnTo>
                  <a:pt x="1193" y="2724"/>
                </a:lnTo>
                <a:lnTo>
                  <a:pt x="2477" y="2721"/>
                </a:lnTo>
                <a:close/>
                <a:moveTo>
                  <a:pt x="2477" y="2721"/>
                </a:moveTo>
                <a:lnTo>
                  <a:pt x="3850" y="4045"/>
                </a:lnTo>
                <a:lnTo>
                  <a:pt x="2702" y="4050"/>
                </a:lnTo>
                <a:lnTo>
                  <a:pt x="2477" y="2721"/>
                </a:lnTo>
                <a:close/>
                <a:moveTo>
                  <a:pt x="1193" y="2721"/>
                </a:moveTo>
                <a:lnTo>
                  <a:pt x="1193" y="2724"/>
                </a:lnTo>
                <a:lnTo>
                  <a:pt x="40" y="2727"/>
                </a:lnTo>
                <a:lnTo>
                  <a:pt x="1193" y="2721"/>
                </a:lnTo>
                <a:close/>
                <a:moveTo>
                  <a:pt x="4141" y="1931"/>
                </a:moveTo>
                <a:lnTo>
                  <a:pt x="4080" y="3023"/>
                </a:lnTo>
                <a:lnTo>
                  <a:pt x="4007" y="2903"/>
                </a:lnTo>
                <a:lnTo>
                  <a:pt x="4141" y="1931"/>
                </a:lnTo>
                <a:close/>
                <a:moveTo>
                  <a:pt x="3131" y="1464"/>
                </a:moveTo>
                <a:lnTo>
                  <a:pt x="4007" y="2903"/>
                </a:lnTo>
                <a:lnTo>
                  <a:pt x="3993" y="3007"/>
                </a:lnTo>
                <a:lnTo>
                  <a:pt x="2477" y="2721"/>
                </a:lnTo>
                <a:lnTo>
                  <a:pt x="3131" y="1464"/>
                </a:lnTo>
                <a:close/>
                <a:moveTo>
                  <a:pt x="3131" y="1464"/>
                </a:moveTo>
                <a:lnTo>
                  <a:pt x="4794" y="1508"/>
                </a:lnTo>
                <a:lnTo>
                  <a:pt x="4141" y="1931"/>
                </a:lnTo>
                <a:lnTo>
                  <a:pt x="3131" y="1464"/>
                </a:lnTo>
                <a:close/>
                <a:moveTo>
                  <a:pt x="1363" y="1415"/>
                </a:moveTo>
                <a:lnTo>
                  <a:pt x="2477" y="2721"/>
                </a:lnTo>
                <a:lnTo>
                  <a:pt x="1193" y="2721"/>
                </a:lnTo>
                <a:lnTo>
                  <a:pt x="1363" y="1415"/>
                </a:lnTo>
                <a:close/>
                <a:moveTo>
                  <a:pt x="0" y="1271"/>
                </a:moveTo>
                <a:lnTo>
                  <a:pt x="1363" y="1415"/>
                </a:lnTo>
                <a:lnTo>
                  <a:pt x="40" y="2727"/>
                </a:lnTo>
                <a:lnTo>
                  <a:pt x="0" y="2637"/>
                </a:lnTo>
                <a:lnTo>
                  <a:pt x="0" y="1271"/>
                </a:lnTo>
                <a:close/>
                <a:moveTo>
                  <a:pt x="4141" y="25"/>
                </a:moveTo>
                <a:lnTo>
                  <a:pt x="4794" y="1508"/>
                </a:lnTo>
                <a:lnTo>
                  <a:pt x="3643" y="735"/>
                </a:lnTo>
                <a:lnTo>
                  <a:pt x="4141" y="25"/>
                </a:lnTo>
                <a:close/>
                <a:moveTo>
                  <a:pt x="2598" y="25"/>
                </a:moveTo>
                <a:lnTo>
                  <a:pt x="2620" y="47"/>
                </a:lnTo>
                <a:lnTo>
                  <a:pt x="2609" y="47"/>
                </a:lnTo>
                <a:lnTo>
                  <a:pt x="2598" y="25"/>
                </a:lnTo>
                <a:close/>
                <a:moveTo>
                  <a:pt x="2671" y="0"/>
                </a:moveTo>
                <a:lnTo>
                  <a:pt x="4138" y="0"/>
                </a:lnTo>
                <a:lnTo>
                  <a:pt x="4141" y="25"/>
                </a:lnTo>
                <a:lnTo>
                  <a:pt x="2620" y="47"/>
                </a:lnTo>
                <a:lnTo>
                  <a:pt x="2671" y="0"/>
                </a:lnTo>
                <a:close/>
                <a:moveTo>
                  <a:pt x="2581" y="0"/>
                </a:moveTo>
                <a:lnTo>
                  <a:pt x="2602" y="0"/>
                </a:lnTo>
                <a:lnTo>
                  <a:pt x="2598" y="25"/>
                </a:lnTo>
                <a:lnTo>
                  <a:pt x="2581" y="0"/>
                </a:lnTo>
                <a:close/>
                <a:moveTo>
                  <a:pt x="852" y="0"/>
                </a:moveTo>
                <a:lnTo>
                  <a:pt x="2345" y="0"/>
                </a:lnTo>
                <a:lnTo>
                  <a:pt x="2609" y="47"/>
                </a:lnTo>
                <a:lnTo>
                  <a:pt x="2609" y="58"/>
                </a:lnTo>
                <a:lnTo>
                  <a:pt x="2620" y="47"/>
                </a:lnTo>
                <a:lnTo>
                  <a:pt x="3643" y="735"/>
                </a:lnTo>
                <a:lnTo>
                  <a:pt x="3131" y="1464"/>
                </a:lnTo>
                <a:lnTo>
                  <a:pt x="1363" y="1415"/>
                </a:lnTo>
                <a:lnTo>
                  <a:pt x="852" y="0"/>
                </a:lnTo>
                <a:close/>
                <a:moveTo>
                  <a:pt x="0" y="0"/>
                </a:moveTo>
                <a:lnTo>
                  <a:pt x="497" y="0"/>
                </a:lnTo>
                <a:lnTo>
                  <a:pt x="0" y="567"/>
                </a:lnTo>
                <a:lnTo>
                  <a:pt x="0" y="0"/>
                </a:lnTo>
                <a:close/>
              </a:path>
            </a:pathLst>
          </a:custGeom>
          <a:noFill/>
          <a:ln w="9525" cap="rnd">
            <a:solidFill>
              <a:schemeClr val="bg1">
                <a:lumMod val="65000"/>
              </a:schemeClr>
            </a:solidFill>
            <a:prstDash val="solid"/>
            <a:round/>
          </a:ln>
        </p:spPr>
        <p:txBody>
          <a:bodyPr wrap="square" anchor="ctr">
            <a:noAutofit/>
          </a:bodyPr>
          <a:p>
            <a:pPr algn="ctr"/>
          </a:p>
        </p:txBody>
      </p:sp>
      <p:sp>
        <p:nvSpPr>
          <p:cNvPr id="137" name="文本框 136"/>
          <p:cNvSpPr txBox="1"/>
          <p:nvPr/>
        </p:nvSpPr>
        <p:spPr>
          <a:xfrm>
            <a:off x="3590925" y="3044190"/>
            <a:ext cx="5010150" cy="768350"/>
          </a:xfrm>
          <a:prstGeom prst="rect">
            <a:avLst/>
          </a:prstGeom>
          <a:noFill/>
        </p:spPr>
        <p:txBody>
          <a:bodyPr wrap="square" rtlCol="0">
            <a:spAutoFit/>
          </a:bodyPr>
          <a:p>
            <a:pPr algn="ctr"/>
            <a:r>
              <a:rPr lang="zh-CN" altLang="en-US" sz="4400">
                <a:solidFill>
                  <a:schemeClr val="bg2">
                    <a:lumMod val="50000"/>
                  </a:schemeClr>
                </a:solidFill>
              </a:rPr>
              <a:t>图片换脸算法</a:t>
            </a:r>
            <a:r>
              <a:rPr lang="zh-CN" altLang="en-US" sz="4400">
                <a:solidFill>
                  <a:schemeClr val="bg2">
                    <a:lumMod val="50000"/>
                  </a:schemeClr>
                </a:solidFill>
              </a:rPr>
              <a:t>探索</a:t>
            </a:r>
            <a:endParaRPr lang="zh-CN" altLang="en-US" sz="4400">
              <a:solidFill>
                <a:schemeClr val="bg2">
                  <a:lumMod val="50000"/>
                </a:schemeClr>
              </a:solidFill>
            </a:endParaRPr>
          </a:p>
        </p:txBody>
      </p:sp>
      <p:sp>
        <p:nvSpPr>
          <p:cNvPr id="138" name="文本框 137"/>
          <p:cNvSpPr txBox="1"/>
          <p:nvPr/>
        </p:nvSpPr>
        <p:spPr>
          <a:xfrm>
            <a:off x="8688070" y="6096000"/>
            <a:ext cx="2457450" cy="645160"/>
          </a:xfrm>
          <a:prstGeom prst="rect">
            <a:avLst/>
          </a:prstGeom>
          <a:noFill/>
        </p:spPr>
        <p:txBody>
          <a:bodyPr wrap="square" rtlCol="0">
            <a:spAutoFit/>
          </a:bodyPr>
          <a:p>
            <a:r>
              <a:rPr lang="zh-CN" altLang="en-US">
                <a:solidFill>
                  <a:schemeClr val="bg2">
                    <a:lumMod val="50000"/>
                  </a:schemeClr>
                </a:solidFill>
              </a:rPr>
              <a:t>汇报人：</a:t>
            </a:r>
            <a:r>
              <a:rPr lang="en-US" altLang="zh-CN">
                <a:solidFill>
                  <a:schemeClr val="bg2">
                    <a:lumMod val="50000"/>
                  </a:schemeClr>
                </a:solidFill>
              </a:rPr>
              <a:t>516030910494 </a:t>
            </a:r>
            <a:r>
              <a:rPr lang="zh-CN" altLang="en-US">
                <a:solidFill>
                  <a:schemeClr val="bg2">
                    <a:lumMod val="50000"/>
                  </a:schemeClr>
                </a:solidFill>
              </a:rPr>
              <a:t>王琢</a:t>
            </a:r>
            <a:endParaRPr lang="zh-CN" altLang="en-US">
              <a:solidFill>
                <a:schemeClr val="bg2">
                  <a:lumMod val="50000"/>
                </a:schemeClr>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10845" y="356235"/>
            <a:ext cx="3750945" cy="583565"/>
          </a:xfrm>
          <a:prstGeom prst="rect">
            <a:avLst/>
          </a:prstGeom>
        </p:spPr>
        <p:txBody>
          <a:bodyPr wrap="square">
            <a:spAutoFit/>
          </a:bodyPr>
          <a:p>
            <a:pPr algn="l"/>
            <a:r>
              <a:rPr lang="en-US" altLang="zh-CN" sz="3200" b="1" dirty="0">
                <a:solidFill>
                  <a:schemeClr val="bg2">
                    <a:lumMod val="50000"/>
                  </a:schemeClr>
                </a:solidFill>
              </a:rPr>
              <a:t>python</a:t>
            </a:r>
            <a:r>
              <a:rPr lang="zh-CN" altLang="en-US" sz="3200" b="1" dirty="0">
                <a:solidFill>
                  <a:schemeClr val="bg2">
                    <a:lumMod val="50000"/>
                  </a:schemeClr>
                </a:solidFill>
              </a:rPr>
              <a:t>方法</a:t>
            </a:r>
            <a:endParaRPr lang="zh-CN" altLang="en-US" sz="3200" b="1" dirty="0">
              <a:solidFill>
                <a:schemeClr val="bg2">
                  <a:lumMod val="50000"/>
                </a:schemeClr>
              </a:solidFill>
            </a:endParaRPr>
          </a:p>
        </p:txBody>
      </p:sp>
      <p:sp>
        <p:nvSpPr>
          <p:cNvPr id="41" name="矩形 40"/>
          <p:cNvSpPr/>
          <p:nvPr/>
        </p:nvSpPr>
        <p:spPr>
          <a:xfrm>
            <a:off x="531495" y="1294765"/>
            <a:ext cx="7083425" cy="2306955"/>
          </a:xfrm>
          <a:prstGeom prst="rect">
            <a:avLst/>
          </a:prstGeom>
        </p:spPr>
        <p:txBody>
          <a:bodyPr wrap="square">
            <a:spAutoFit/>
          </a:bodyPr>
          <a:p>
            <a:pPr indent="0" algn="l">
              <a:buFont typeface="Wingdings" panose="05000000000000000000" charset="0"/>
              <a:buNone/>
            </a:pPr>
            <a:r>
              <a:rPr lang="zh-CN" altLang="en-US" sz="1600" dirty="0">
                <a:solidFill>
                  <a:schemeClr val="bg2">
                    <a:lumMod val="50000"/>
                  </a:schemeClr>
                </a:solidFill>
              </a:rPr>
              <a:t>不足：</a:t>
            </a:r>
            <a:endParaRPr lang="zh-CN" altLang="en-US" sz="1600" dirty="0">
              <a:solidFill>
                <a:schemeClr val="bg2">
                  <a:lumMod val="50000"/>
                </a:schemeClr>
              </a:solidFill>
            </a:endParaRPr>
          </a:p>
          <a:p>
            <a:pPr indent="0" algn="l">
              <a:buFont typeface="Wingdings" panose="05000000000000000000" charset="0"/>
              <a:buNone/>
            </a:pPr>
            <a:r>
              <a:rPr lang="zh-CN" altLang="en-US" sz="1600" dirty="0">
                <a:solidFill>
                  <a:schemeClr val="bg2">
                    <a:lumMod val="50000"/>
                  </a:schemeClr>
                </a:solidFill>
              </a:rPr>
              <a:t>1，脸部区域大小不一致问题，例如一个体型较胖的和较瘦的人直接替换操作明显是不合适的，需要我们提前统一脸型才能有后续的操作；</a:t>
            </a:r>
            <a:endParaRPr lang="zh-CN" altLang="en-US" sz="1600" dirty="0">
              <a:solidFill>
                <a:schemeClr val="bg2">
                  <a:lumMod val="50000"/>
                </a:schemeClr>
              </a:solidFill>
            </a:endParaRPr>
          </a:p>
          <a:p>
            <a:pPr indent="0" algn="l">
              <a:buFont typeface="Wingdings" panose="05000000000000000000" charset="0"/>
              <a:buNone/>
            </a:pPr>
            <a:endParaRPr lang="zh-CN" altLang="en-US" sz="1600" dirty="0">
              <a:solidFill>
                <a:schemeClr val="bg2">
                  <a:lumMod val="50000"/>
                </a:schemeClr>
              </a:solidFill>
            </a:endParaRPr>
          </a:p>
          <a:p>
            <a:pPr indent="0" algn="l">
              <a:buFont typeface="Wingdings" panose="05000000000000000000" charset="0"/>
              <a:buNone/>
            </a:pPr>
            <a:r>
              <a:rPr lang="zh-CN" altLang="en-US" sz="1600" dirty="0">
                <a:solidFill>
                  <a:schemeClr val="bg2">
                    <a:lumMod val="50000"/>
                  </a:schemeClr>
                </a:solidFill>
              </a:rPr>
              <a:t>2，人脸替换后，替换的人脸区域跟周围的皮肤组织会明显存在颜色差别，灯光等问题使得替换缝隙比较突兀，最终处理后的图像会非常 “假”</a:t>
            </a:r>
            <a:endParaRPr lang="zh-CN" altLang="en-US" sz="1600" dirty="0">
              <a:solidFill>
                <a:schemeClr val="bg2">
                  <a:lumMod val="50000"/>
                </a:schemeClr>
              </a:solidFill>
            </a:endParaRPr>
          </a:p>
          <a:p>
            <a:pPr indent="0" algn="l">
              <a:buFont typeface="Wingdings" panose="05000000000000000000" charset="0"/>
              <a:buNone/>
            </a:pPr>
            <a:endParaRPr lang="zh-CN" altLang="en-US" sz="1600" dirty="0">
              <a:solidFill>
                <a:schemeClr val="bg2">
                  <a:lumMod val="50000"/>
                </a:schemeClr>
              </a:solidFill>
            </a:endParaRPr>
          </a:p>
          <a:p>
            <a:pPr indent="0" algn="l">
              <a:buFont typeface="Wingdings" panose="05000000000000000000" charset="0"/>
              <a:buNone/>
            </a:pPr>
            <a:endParaRPr lang="zh-CN" altLang="en-US" sz="1600" dirty="0">
              <a:solidFill>
                <a:schemeClr val="bg2">
                  <a:lumMod val="50000"/>
                </a:schemeClr>
              </a:solidFill>
            </a:endParaRPr>
          </a:p>
          <a:p>
            <a:pPr indent="0" algn="l">
              <a:buFont typeface="Wingdings" panose="05000000000000000000" charset="0"/>
              <a:buNone/>
            </a:pPr>
            <a:endParaRPr lang="zh-CN" altLang="en-US" sz="1600" dirty="0">
              <a:solidFill>
                <a:schemeClr val="bg2">
                  <a:lumMod val="50000"/>
                </a:schemeClr>
              </a:solidFill>
            </a:endParaRPr>
          </a:p>
        </p:txBody>
      </p:sp>
      <p:pic>
        <p:nvPicPr>
          <p:cNvPr id="4" name="图片 3"/>
          <p:cNvPicPr>
            <a:picLocks noChangeAspect="1"/>
          </p:cNvPicPr>
          <p:nvPr/>
        </p:nvPicPr>
        <p:blipFill>
          <a:blip r:embed="rId1"/>
          <a:stretch>
            <a:fillRect/>
          </a:stretch>
        </p:blipFill>
        <p:spPr>
          <a:xfrm>
            <a:off x="735965" y="3601720"/>
            <a:ext cx="2072640" cy="186055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1080000" scaled="0"/>
        </a:gradFill>
        <a:effectLst/>
      </p:bgPr>
    </p:bg>
    <p:spTree>
      <p:nvGrpSpPr>
        <p:cNvPr id="1" name=""/>
        <p:cNvGrpSpPr/>
        <p:nvPr/>
      </p:nvGrpSpPr>
      <p:grpSpPr/>
      <p:sp>
        <p:nvSpPr>
          <p:cNvPr id="87" name="îŝḻïḍê"/>
          <p:cNvSpPr/>
          <p:nvPr/>
        </p:nvSpPr>
        <p:spPr bwMode="auto">
          <a:xfrm>
            <a:off x="1932305" y="1266825"/>
            <a:ext cx="3450590" cy="4083050"/>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anchor="ctr"/>
          <a:p>
            <a:pPr algn="ctr"/>
          </a:p>
        </p:txBody>
      </p:sp>
      <p:sp>
        <p:nvSpPr>
          <p:cNvPr id="4" name="椭圆 3"/>
          <p:cNvSpPr/>
          <p:nvPr/>
        </p:nvSpPr>
        <p:spPr>
          <a:xfrm>
            <a:off x="2806700" y="2457450"/>
            <a:ext cx="1701800" cy="17018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200"/>
              <a:t>03</a:t>
            </a:r>
            <a:endParaRPr lang="en-US" altLang="zh-CN" sz="7200"/>
          </a:p>
        </p:txBody>
      </p:sp>
      <p:sp>
        <p:nvSpPr>
          <p:cNvPr id="18" name="矩形 17"/>
          <p:cNvSpPr/>
          <p:nvPr/>
        </p:nvSpPr>
        <p:spPr>
          <a:xfrm>
            <a:off x="6355715" y="3137535"/>
            <a:ext cx="3750945" cy="706755"/>
          </a:xfrm>
          <a:prstGeom prst="rect">
            <a:avLst/>
          </a:prstGeom>
        </p:spPr>
        <p:txBody>
          <a:bodyPr wrap="square">
            <a:spAutoFit/>
          </a:bodyPr>
          <a:p>
            <a:pPr algn="l"/>
            <a:r>
              <a:rPr lang="en-US" altLang="zh-CN" sz="4000" b="1" dirty="0">
                <a:solidFill>
                  <a:schemeClr val="bg2">
                    <a:lumMod val="50000"/>
                  </a:schemeClr>
                </a:solidFill>
              </a:rPr>
              <a:t>FSGAN</a:t>
            </a:r>
            <a:endParaRPr lang="en-US" altLang="zh-CN" sz="4000" b="1" dirty="0">
              <a:solidFill>
                <a:schemeClr val="bg2">
                  <a:lumMod val="50000"/>
                </a:schemeClr>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24815" y="356235"/>
            <a:ext cx="3750945" cy="583565"/>
          </a:xfrm>
          <a:prstGeom prst="rect">
            <a:avLst/>
          </a:prstGeom>
        </p:spPr>
        <p:txBody>
          <a:bodyPr wrap="square">
            <a:spAutoFit/>
          </a:bodyPr>
          <a:p>
            <a:pPr algn="l"/>
            <a:r>
              <a:rPr lang="en-US" altLang="zh-CN" sz="3200" b="1" dirty="0">
                <a:solidFill>
                  <a:schemeClr val="bg2">
                    <a:lumMod val="50000"/>
                  </a:schemeClr>
                </a:solidFill>
              </a:rPr>
              <a:t>GAN</a:t>
            </a:r>
            <a:r>
              <a:rPr lang="zh-CN" altLang="en-US" sz="3200" b="1" dirty="0">
                <a:solidFill>
                  <a:schemeClr val="bg2">
                    <a:lumMod val="50000"/>
                  </a:schemeClr>
                </a:solidFill>
              </a:rPr>
              <a:t>换脸原理</a:t>
            </a:r>
            <a:endParaRPr lang="zh-CN" altLang="en-US" sz="3200" b="1" dirty="0">
              <a:solidFill>
                <a:schemeClr val="bg2">
                  <a:lumMod val="50000"/>
                </a:schemeClr>
              </a:solidFill>
            </a:endParaRPr>
          </a:p>
        </p:txBody>
      </p:sp>
      <p:sp>
        <p:nvSpPr>
          <p:cNvPr id="41" name="矩形 40"/>
          <p:cNvSpPr/>
          <p:nvPr/>
        </p:nvSpPr>
        <p:spPr>
          <a:xfrm>
            <a:off x="529590" y="1385570"/>
            <a:ext cx="5953760" cy="2553335"/>
          </a:xfrm>
          <a:prstGeom prst="rect">
            <a:avLst/>
          </a:prstGeom>
        </p:spPr>
        <p:txBody>
          <a:bodyPr wrap="square">
            <a:spAutoFit/>
          </a:bodyPr>
          <a:p>
            <a:pPr marL="285750" indent="-285750" algn="l"/>
            <a:r>
              <a:rPr lang="zh-CN" altLang="en-US" sz="1600" dirty="0">
                <a:solidFill>
                  <a:schemeClr val="bg2">
                    <a:lumMod val="50000"/>
                  </a:schemeClr>
                </a:solidFill>
              </a:rPr>
              <a:t>训练阶段：</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faceA编码，再通过A解码还原。faceB编码，再通过B解码还原</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A/B一个编码器，A/B使用不同的解码器。</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可以理解为，编码是提取脸部的共性特征。解码是还原脸部的</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个</a:t>
            </a:r>
            <a:r>
              <a:rPr lang="zh-CN" altLang="en-US" sz="1600" dirty="0">
                <a:solidFill>
                  <a:schemeClr val="bg2">
                    <a:lumMod val="50000"/>
                  </a:schemeClr>
                </a:solidFill>
              </a:rPr>
              <a:t>性特征，所以A/B使用不同的解码器。</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测试阶段:</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B的脸通过编码器后，由A的解码器还原，结果就是B的脸看起</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来</a:t>
            </a:r>
            <a:r>
              <a:rPr lang="zh-CN" altLang="en-US" sz="1600" dirty="0">
                <a:solidFill>
                  <a:schemeClr val="bg2">
                    <a:lumMod val="50000"/>
                  </a:schemeClr>
                </a:solidFill>
              </a:rPr>
              <a:t>像A，实现换脸动作。</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p:txBody>
      </p:sp>
      <p:pic>
        <p:nvPicPr>
          <p:cNvPr id="2" name="图片 1" descr="20200331224159128[1]"/>
          <p:cNvPicPr>
            <a:picLocks noChangeAspect="1"/>
          </p:cNvPicPr>
          <p:nvPr>
            <p:custDataLst>
              <p:tags r:id="rId1"/>
            </p:custDataLst>
          </p:nvPr>
        </p:nvPicPr>
        <p:blipFill>
          <a:blip r:embed="rId2"/>
          <a:stretch>
            <a:fillRect/>
          </a:stretch>
        </p:blipFill>
        <p:spPr>
          <a:xfrm>
            <a:off x="7032625" y="1385570"/>
            <a:ext cx="5038725" cy="415036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24815" y="356235"/>
            <a:ext cx="3750945" cy="583565"/>
          </a:xfrm>
          <a:prstGeom prst="rect">
            <a:avLst/>
          </a:prstGeom>
        </p:spPr>
        <p:txBody>
          <a:bodyPr wrap="square">
            <a:spAutoFit/>
          </a:bodyPr>
          <a:p>
            <a:pPr algn="l"/>
            <a:r>
              <a:rPr lang="en-US" altLang="zh-CN" sz="3200" b="1" dirty="0">
                <a:solidFill>
                  <a:schemeClr val="bg2">
                    <a:lumMod val="50000"/>
                  </a:schemeClr>
                </a:solidFill>
              </a:rPr>
              <a:t>GAN</a:t>
            </a:r>
            <a:r>
              <a:rPr lang="zh-CN" altLang="en-US" sz="3200" b="1" dirty="0">
                <a:solidFill>
                  <a:schemeClr val="bg2">
                    <a:lumMod val="50000"/>
                  </a:schemeClr>
                </a:solidFill>
              </a:rPr>
              <a:t>算法</a:t>
            </a:r>
            <a:endParaRPr lang="zh-CN" altLang="en-US" sz="3200" b="1" dirty="0">
              <a:solidFill>
                <a:schemeClr val="bg2">
                  <a:lumMod val="50000"/>
                </a:schemeClr>
              </a:solidFill>
            </a:endParaRPr>
          </a:p>
        </p:txBody>
      </p:sp>
      <p:sp>
        <p:nvSpPr>
          <p:cNvPr id="41" name="矩形 40"/>
          <p:cNvSpPr/>
          <p:nvPr/>
        </p:nvSpPr>
        <p:spPr>
          <a:xfrm>
            <a:off x="424815" y="1174115"/>
            <a:ext cx="10237470" cy="337185"/>
          </a:xfrm>
          <a:prstGeom prst="rect">
            <a:avLst/>
          </a:prstGeom>
        </p:spPr>
        <p:txBody>
          <a:bodyPr wrap="square">
            <a:spAutoFit/>
          </a:bodyPr>
          <a:p>
            <a:pPr indent="0" algn="l">
              <a:buFont typeface="Wingdings" panose="05000000000000000000" charset="0"/>
              <a:buNone/>
            </a:pPr>
            <a:r>
              <a:rPr lang="zh-CN" altLang="en-US" sz="1600" dirty="0">
                <a:solidFill>
                  <a:schemeClr val="bg2">
                    <a:lumMod val="50000"/>
                  </a:schemeClr>
                </a:solidFill>
              </a:rPr>
              <a:t>编码器：五次卷积部分实现的脸部特征的提取，全连接层后进行一次反卷积实现共性特征的恢复。</a:t>
            </a:r>
            <a:endParaRPr lang="zh-CN" altLang="en-US" sz="1600" dirty="0">
              <a:solidFill>
                <a:schemeClr val="bg2">
                  <a:lumMod val="50000"/>
                </a:schemeClr>
              </a:solidFill>
            </a:endParaRPr>
          </a:p>
        </p:txBody>
      </p:sp>
      <p:pic>
        <p:nvPicPr>
          <p:cNvPr id="4" name="图片 3" descr="2020033122543084"/>
          <p:cNvPicPr>
            <a:picLocks noChangeAspect="1"/>
          </p:cNvPicPr>
          <p:nvPr>
            <p:custDataLst>
              <p:tags r:id="rId1"/>
            </p:custDataLst>
          </p:nvPr>
        </p:nvPicPr>
        <p:blipFill>
          <a:blip r:embed="rId2"/>
          <a:stretch>
            <a:fillRect/>
          </a:stretch>
        </p:blipFill>
        <p:spPr>
          <a:xfrm>
            <a:off x="3059430" y="1631950"/>
            <a:ext cx="4967605" cy="494284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24815" y="356235"/>
            <a:ext cx="3750945" cy="583565"/>
          </a:xfrm>
          <a:prstGeom prst="rect">
            <a:avLst/>
          </a:prstGeom>
        </p:spPr>
        <p:txBody>
          <a:bodyPr wrap="square">
            <a:spAutoFit/>
          </a:bodyPr>
          <a:p>
            <a:pPr algn="l"/>
            <a:r>
              <a:rPr lang="en-US" altLang="zh-CN" sz="3200" b="1" dirty="0">
                <a:solidFill>
                  <a:schemeClr val="bg2">
                    <a:lumMod val="50000"/>
                  </a:schemeClr>
                </a:solidFill>
              </a:rPr>
              <a:t>GAN</a:t>
            </a:r>
            <a:r>
              <a:rPr lang="zh-CN" altLang="en-US" sz="3200" b="1" dirty="0">
                <a:solidFill>
                  <a:schemeClr val="bg2">
                    <a:lumMod val="50000"/>
                  </a:schemeClr>
                </a:solidFill>
              </a:rPr>
              <a:t>算法</a:t>
            </a:r>
            <a:endParaRPr lang="zh-CN" altLang="en-US" sz="3200" b="1" dirty="0">
              <a:solidFill>
                <a:schemeClr val="bg2">
                  <a:lumMod val="50000"/>
                </a:schemeClr>
              </a:solidFill>
            </a:endParaRPr>
          </a:p>
        </p:txBody>
      </p:sp>
      <p:pic>
        <p:nvPicPr>
          <p:cNvPr id="2" name="图片 1" descr="12"/>
          <p:cNvPicPr>
            <a:picLocks noChangeAspect="1"/>
          </p:cNvPicPr>
          <p:nvPr/>
        </p:nvPicPr>
        <p:blipFill>
          <a:blip r:embed="rId1"/>
          <a:stretch>
            <a:fillRect/>
          </a:stretch>
        </p:blipFill>
        <p:spPr>
          <a:xfrm>
            <a:off x="2476500" y="1767840"/>
            <a:ext cx="5940425" cy="4788535"/>
          </a:xfrm>
          <a:prstGeom prst="rect">
            <a:avLst/>
          </a:prstGeom>
        </p:spPr>
      </p:pic>
      <p:sp>
        <p:nvSpPr>
          <p:cNvPr id="3" name="文本框 2"/>
          <p:cNvSpPr txBox="1"/>
          <p:nvPr/>
        </p:nvSpPr>
        <p:spPr>
          <a:xfrm>
            <a:off x="527685" y="1107440"/>
            <a:ext cx="8641080" cy="368300"/>
          </a:xfrm>
          <a:prstGeom prst="rect">
            <a:avLst/>
          </a:prstGeom>
          <a:noFill/>
        </p:spPr>
        <p:txBody>
          <a:bodyPr wrap="none" rtlCol="0">
            <a:spAutoFit/>
          </a:bodyPr>
          <a:p>
            <a:pPr algn="l"/>
            <a:r>
              <a:rPr lang="zh-CN" altLang="en-US"/>
              <a:t>解码器：连续四次反卷积恢复个性特征，再透过残差网络实现特征融合，最终输出。</a:t>
            </a:r>
            <a:endParaRPr lang="zh-CN" altLang="en-US"/>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24815" y="356235"/>
            <a:ext cx="3750945" cy="583565"/>
          </a:xfrm>
          <a:prstGeom prst="rect">
            <a:avLst/>
          </a:prstGeom>
        </p:spPr>
        <p:txBody>
          <a:bodyPr wrap="square">
            <a:spAutoFit/>
          </a:bodyPr>
          <a:p>
            <a:pPr algn="l"/>
            <a:r>
              <a:rPr lang="en-US" altLang="zh-CN" sz="3200" b="1" dirty="0">
                <a:solidFill>
                  <a:schemeClr val="bg2">
                    <a:lumMod val="50000"/>
                  </a:schemeClr>
                </a:solidFill>
              </a:rPr>
              <a:t>GAN</a:t>
            </a:r>
            <a:r>
              <a:rPr lang="zh-CN" altLang="en-US" sz="3200" b="1" dirty="0">
                <a:solidFill>
                  <a:schemeClr val="bg2">
                    <a:lumMod val="50000"/>
                  </a:schemeClr>
                </a:solidFill>
              </a:rPr>
              <a:t>算法</a:t>
            </a:r>
            <a:endParaRPr lang="zh-CN" altLang="en-US" sz="3200" b="1" dirty="0">
              <a:solidFill>
                <a:schemeClr val="bg2">
                  <a:lumMod val="50000"/>
                </a:schemeClr>
              </a:solidFill>
            </a:endParaRPr>
          </a:p>
        </p:txBody>
      </p:sp>
      <p:pic>
        <p:nvPicPr>
          <p:cNvPr id="2" name="图片 1" descr="13"/>
          <p:cNvPicPr>
            <a:picLocks noChangeAspect="1"/>
          </p:cNvPicPr>
          <p:nvPr/>
        </p:nvPicPr>
        <p:blipFill>
          <a:blip r:embed="rId1"/>
          <a:stretch>
            <a:fillRect/>
          </a:stretch>
        </p:blipFill>
        <p:spPr>
          <a:xfrm>
            <a:off x="2638425" y="1708150"/>
            <a:ext cx="5495925" cy="4105275"/>
          </a:xfrm>
          <a:prstGeom prst="rect">
            <a:avLst/>
          </a:prstGeom>
        </p:spPr>
      </p:pic>
      <p:sp>
        <p:nvSpPr>
          <p:cNvPr id="3" name="文本框 2"/>
          <p:cNvSpPr txBox="1"/>
          <p:nvPr/>
        </p:nvSpPr>
        <p:spPr>
          <a:xfrm>
            <a:off x="573405" y="1119505"/>
            <a:ext cx="8869680" cy="368300"/>
          </a:xfrm>
          <a:prstGeom prst="rect">
            <a:avLst/>
          </a:prstGeom>
          <a:noFill/>
        </p:spPr>
        <p:txBody>
          <a:bodyPr wrap="none" rtlCol="0">
            <a:spAutoFit/>
          </a:bodyPr>
          <a:p>
            <a:pPr algn="l"/>
            <a:r>
              <a:rPr lang="zh-CN" altLang="en-US"/>
              <a:t>分辨器：输入为原图与解码后的图，通过分辨网络，实现对抗。提升编码与解码能力。</a:t>
            </a:r>
            <a:endParaRPr lang="zh-CN" altLang="en-US"/>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24815" y="356235"/>
            <a:ext cx="3750945" cy="583565"/>
          </a:xfrm>
          <a:prstGeom prst="rect">
            <a:avLst/>
          </a:prstGeom>
        </p:spPr>
        <p:txBody>
          <a:bodyPr wrap="square">
            <a:spAutoFit/>
          </a:bodyPr>
          <a:p>
            <a:pPr algn="l"/>
            <a:r>
              <a:rPr lang="en-US" altLang="zh-CN" sz="3200" b="1" dirty="0">
                <a:solidFill>
                  <a:schemeClr val="bg2">
                    <a:lumMod val="50000"/>
                  </a:schemeClr>
                </a:solidFill>
              </a:rPr>
              <a:t>FSGAN</a:t>
            </a:r>
            <a:endParaRPr lang="zh-CN" altLang="en-US" sz="3200" b="1" dirty="0">
              <a:solidFill>
                <a:schemeClr val="bg2">
                  <a:lumMod val="50000"/>
                </a:schemeClr>
              </a:solidFill>
            </a:endParaRPr>
          </a:p>
        </p:txBody>
      </p:sp>
      <p:pic>
        <p:nvPicPr>
          <p:cNvPr id="2" name="图片 1" descr="20200604111442427[1]"/>
          <p:cNvPicPr>
            <a:picLocks noChangeAspect="1"/>
          </p:cNvPicPr>
          <p:nvPr/>
        </p:nvPicPr>
        <p:blipFill>
          <a:blip r:embed="rId1"/>
          <a:stretch>
            <a:fillRect/>
          </a:stretch>
        </p:blipFill>
        <p:spPr>
          <a:xfrm>
            <a:off x="2038985" y="2924810"/>
            <a:ext cx="7721600" cy="3702685"/>
          </a:xfrm>
          <a:prstGeom prst="rect">
            <a:avLst/>
          </a:prstGeom>
        </p:spPr>
      </p:pic>
      <p:sp>
        <p:nvSpPr>
          <p:cNvPr id="3" name="文本框 2"/>
          <p:cNvSpPr txBox="1"/>
          <p:nvPr/>
        </p:nvSpPr>
        <p:spPr>
          <a:xfrm>
            <a:off x="424815" y="894715"/>
            <a:ext cx="11193780" cy="2306955"/>
          </a:xfrm>
          <a:prstGeom prst="rect">
            <a:avLst/>
          </a:prstGeom>
          <a:noFill/>
        </p:spPr>
        <p:txBody>
          <a:bodyPr wrap="square" rtlCol="0">
            <a:spAutoFit/>
          </a:bodyPr>
          <a:p>
            <a:pPr algn="l"/>
            <a:r>
              <a:rPr lang="zh-CN" altLang="en-US"/>
              <a:t>１</a:t>
            </a:r>
            <a:r>
              <a:rPr lang="en-US" altLang="zh-CN"/>
              <a:t>.</a:t>
            </a:r>
            <a:r>
              <a:rPr lang="zh-CN" altLang="en-US"/>
              <a:t>首先根据source图像Is和目标target图像It，基于3d人脸landmark检测器，分别提取原图和目标图的人脸框，landmark，欧拉角，这3个指标。</a:t>
            </a:r>
            <a:endParaRPr lang="zh-CN" altLang="en-US"/>
          </a:p>
          <a:p>
            <a:pPr algn="l"/>
            <a:r>
              <a:rPr lang="zh-CN" altLang="en-US"/>
              <a:t>２</a:t>
            </a:r>
            <a:r>
              <a:rPr lang="en-US" altLang="zh-CN"/>
              <a:t>.</a:t>
            </a:r>
            <a:r>
              <a:rPr lang="zh-CN" altLang="en-US"/>
              <a:t>使用一个reenactment再现人脸姿态的网络，通过source图像生成和target图像人脸欧拉角一样的图片Ir。</a:t>
            </a:r>
            <a:endParaRPr lang="zh-CN" altLang="en-US"/>
          </a:p>
          <a:p>
            <a:pPr algn="l"/>
            <a:r>
              <a:rPr lang="zh-CN" altLang="en-US"/>
              <a:t>３</a:t>
            </a:r>
            <a:r>
              <a:rPr lang="en-US" altLang="zh-CN"/>
              <a:t>.</a:t>
            </a:r>
            <a:r>
              <a:rPr lang="zh-CN" altLang="en-US"/>
              <a:t>通过一个分割segmentation的模型，分别对生成的图片Ir和目标图片It进行分割操作。得到人脸和头发的mask区域。</a:t>
            </a:r>
            <a:endParaRPr lang="zh-CN" altLang="en-US"/>
          </a:p>
          <a:p>
            <a:pPr algn="l"/>
            <a:r>
              <a:rPr lang="zh-CN" altLang="en-US"/>
              <a:t>４</a:t>
            </a:r>
            <a:r>
              <a:rPr lang="en-US" altLang="zh-CN"/>
              <a:t>.</a:t>
            </a:r>
            <a:r>
              <a:rPr lang="zh-CN" altLang="en-US"/>
              <a:t>通过一个inpainting修复网络，对人脸区域进行修复，得到Ic。</a:t>
            </a:r>
            <a:endParaRPr lang="zh-CN" altLang="en-US"/>
          </a:p>
          <a:p>
            <a:pPr algn="l"/>
            <a:r>
              <a:rPr lang="zh-CN" altLang="en-US"/>
              <a:t>５</a:t>
            </a:r>
            <a:r>
              <a:rPr lang="en-US" altLang="zh-CN"/>
              <a:t>.</a:t>
            </a:r>
            <a:r>
              <a:rPr lang="zh-CN" altLang="en-US"/>
              <a:t>最后基于一个blending融合网络，基于目标图，修复体，mask图，进行融合，得到最终换脸后输出图Ib。</a:t>
            </a:r>
            <a:endParaRPr lang="zh-CN" altLang="en-US"/>
          </a:p>
          <a:p>
            <a:pPr algn="l"/>
            <a:endParaRPr lang="zh-CN" altLang="en-US"/>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24815" y="356235"/>
            <a:ext cx="3750945" cy="583565"/>
          </a:xfrm>
          <a:prstGeom prst="rect">
            <a:avLst/>
          </a:prstGeom>
        </p:spPr>
        <p:txBody>
          <a:bodyPr wrap="square">
            <a:spAutoFit/>
          </a:bodyPr>
          <a:p>
            <a:pPr algn="l"/>
            <a:r>
              <a:rPr lang="en-US" altLang="zh-CN" sz="3200" b="1" dirty="0">
                <a:solidFill>
                  <a:schemeClr val="bg2">
                    <a:lumMod val="50000"/>
                  </a:schemeClr>
                </a:solidFill>
              </a:rPr>
              <a:t>FSGAN</a:t>
            </a:r>
            <a:endParaRPr lang="zh-CN" altLang="en-US" sz="3200" b="1" dirty="0">
              <a:solidFill>
                <a:schemeClr val="bg2">
                  <a:lumMod val="50000"/>
                </a:schemeClr>
              </a:solidFill>
            </a:endParaRPr>
          </a:p>
        </p:txBody>
      </p:sp>
      <p:sp>
        <p:nvSpPr>
          <p:cNvPr id="3" name="文本框 2"/>
          <p:cNvSpPr txBox="1"/>
          <p:nvPr/>
        </p:nvSpPr>
        <p:spPr>
          <a:xfrm>
            <a:off x="424815" y="894715"/>
            <a:ext cx="11193780" cy="2861310"/>
          </a:xfrm>
          <a:prstGeom prst="rect">
            <a:avLst/>
          </a:prstGeom>
          <a:noFill/>
        </p:spPr>
        <p:txBody>
          <a:bodyPr wrap="square" rtlCol="0">
            <a:spAutoFit/>
          </a:bodyPr>
          <a:p>
            <a:pPr algn="l"/>
            <a:r>
              <a:rPr lang="zh-CN" altLang="en-US"/>
              <a:t>优势改进：</a:t>
            </a:r>
            <a:endParaRPr lang="zh-CN" altLang="en-US"/>
          </a:p>
          <a:p>
            <a:pPr algn="l"/>
            <a:endParaRPr lang="zh-CN" altLang="en-US"/>
          </a:p>
          <a:p>
            <a:pPr algn="l"/>
            <a:r>
              <a:rPr lang="zh-CN" altLang="en-US"/>
              <a:t>１</a:t>
            </a:r>
            <a:r>
              <a:rPr lang="en-US" altLang="zh-CN"/>
              <a:t>.</a:t>
            </a:r>
            <a:r>
              <a:rPr lang="zh-CN" altLang="en-US"/>
              <a:t>提出了基于三角剖分（Delaunay Triangulation ）和质心坐标（barycentric coordinates ）解决多视角情况下的相同人脸的插值问题。</a:t>
            </a:r>
            <a:endParaRPr lang="zh-CN" altLang="en-US"/>
          </a:p>
          <a:p>
            <a:pPr algn="l"/>
            <a:endParaRPr lang="zh-CN" altLang="en-US"/>
          </a:p>
          <a:p>
            <a:pPr algn="l"/>
            <a:r>
              <a:rPr lang="zh-CN" altLang="en-US"/>
              <a:t>２</a:t>
            </a:r>
            <a:r>
              <a:rPr lang="en-US" altLang="zh-CN"/>
              <a:t>.</a:t>
            </a:r>
            <a:r>
              <a:rPr lang="zh-CN" altLang="en-US"/>
              <a:t>提出了stepwise consistency loss 训练人脸再现，提出了Poisson blending loss 训练生成图片和原始图片的融合。</a:t>
            </a:r>
            <a:endParaRPr lang="zh-CN" altLang="en-US"/>
          </a:p>
          <a:p>
            <a:pPr algn="l"/>
            <a:endParaRPr lang="zh-CN" altLang="en-US"/>
          </a:p>
          <a:p>
            <a:pPr algn="l"/>
            <a:r>
              <a:rPr lang="zh-CN" altLang="en-US"/>
              <a:t>（论文：FSGAN: Subject Agnostic Face Swapping and Reenactment）</a:t>
            </a:r>
            <a:endParaRPr lang="zh-CN" altLang="en-US"/>
          </a:p>
          <a:p>
            <a:pPr algn="l"/>
            <a:endParaRPr lang="zh-CN" altLang="en-US"/>
          </a:p>
        </p:txBody>
      </p:sp>
      <p:pic>
        <p:nvPicPr>
          <p:cNvPr id="4" name="图片 3"/>
          <p:cNvPicPr>
            <a:picLocks noChangeAspect="1"/>
          </p:cNvPicPr>
          <p:nvPr/>
        </p:nvPicPr>
        <p:blipFill>
          <a:blip r:embed="rId1"/>
          <a:stretch>
            <a:fillRect/>
          </a:stretch>
        </p:blipFill>
        <p:spPr>
          <a:xfrm>
            <a:off x="715010" y="3592830"/>
            <a:ext cx="2009775" cy="1000125"/>
          </a:xfrm>
          <a:prstGeom prst="rect">
            <a:avLst/>
          </a:prstGeom>
        </p:spPr>
      </p:pic>
      <p:pic>
        <p:nvPicPr>
          <p:cNvPr id="5" name="图片 4"/>
          <p:cNvPicPr>
            <a:picLocks noChangeAspect="1"/>
          </p:cNvPicPr>
          <p:nvPr/>
        </p:nvPicPr>
        <p:blipFill>
          <a:blip r:embed="rId2"/>
          <a:stretch>
            <a:fillRect/>
          </a:stretch>
        </p:blipFill>
        <p:spPr>
          <a:xfrm>
            <a:off x="4061460" y="3597275"/>
            <a:ext cx="990600" cy="990600"/>
          </a:xfrm>
          <a:prstGeom prst="rect">
            <a:avLst/>
          </a:prstGeom>
        </p:spPr>
      </p:pic>
      <p:sp>
        <p:nvSpPr>
          <p:cNvPr id="6" name="文本框 5"/>
          <p:cNvSpPr txBox="1"/>
          <p:nvPr/>
        </p:nvSpPr>
        <p:spPr>
          <a:xfrm>
            <a:off x="3126105" y="3908425"/>
            <a:ext cx="640080" cy="368300"/>
          </a:xfrm>
          <a:prstGeom prst="rect">
            <a:avLst/>
          </a:prstGeom>
          <a:noFill/>
        </p:spPr>
        <p:txBody>
          <a:bodyPr wrap="none" rtlCol="0" anchor="t">
            <a:spAutoFit/>
          </a:bodyPr>
          <a:p>
            <a:r>
              <a:rPr lang="zh-CN" altLang="en-US">
                <a:latin typeface="宋体" panose="02010600030101010101" pitchFamily="2" charset="-122"/>
                <a:ea typeface="宋体" panose="02010600030101010101" pitchFamily="2" charset="-122"/>
              </a:rPr>
              <a:t>→→</a:t>
            </a:r>
            <a:endParaRPr lang="zh-CN" altLang="en-US">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3"/>
          <a:stretch>
            <a:fillRect/>
          </a:stretch>
        </p:blipFill>
        <p:spPr>
          <a:xfrm>
            <a:off x="715010" y="5055870"/>
            <a:ext cx="2009775" cy="1000125"/>
          </a:xfrm>
          <a:prstGeom prst="rect">
            <a:avLst/>
          </a:prstGeom>
        </p:spPr>
      </p:pic>
      <p:pic>
        <p:nvPicPr>
          <p:cNvPr id="8" name="图片 7"/>
          <p:cNvPicPr>
            <a:picLocks noChangeAspect="1"/>
          </p:cNvPicPr>
          <p:nvPr/>
        </p:nvPicPr>
        <p:blipFill>
          <a:blip r:embed="rId4"/>
          <a:stretch>
            <a:fillRect/>
          </a:stretch>
        </p:blipFill>
        <p:spPr>
          <a:xfrm>
            <a:off x="4061460" y="5055870"/>
            <a:ext cx="981075" cy="990600"/>
          </a:xfrm>
          <a:prstGeom prst="rect">
            <a:avLst/>
          </a:prstGeom>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1080000" scaled="0"/>
        </a:gradFill>
        <a:effectLst/>
      </p:bgPr>
    </p:bg>
    <p:spTree>
      <p:nvGrpSpPr>
        <p:cNvPr id="1" name=""/>
        <p:cNvGrpSpPr/>
        <p:nvPr/>
      </p:nvGrpSpPr>
      <p:grpSpPr/>
      <p:sp>
        <p:nvSpPr>
          <p:cNvPr id="87" name="îŝḻïḍê"/>
          <p:cNvSpPr/>
          <p:nvPr/>
        </p:nvSpPr>
        <p:spPr bwMode="auto">
          <a:xfrm>
            <a:off x="1932305" y="1266825"/>
            <a:ext cx="3450590" cy="4083050"/>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anchor="ctr"/>
          <a:p>
            <a:pPr algn="ctr"/>
          </a:p>
        </p:txBody>
      </p:sp>
      <p:sp>
        <p:nvSpPr>
          <p:cNvPr id="4" name="椭圆 3"/>
          <p:cNvSpPr/>
          <p:nvPr/>
        </p:nvSpPr>
        <p:spPr>
          <a:xfrm>
            <a:off x="2806700" y="2457450"/>
            <a:ext cx="1701800" cy="17018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200"/>
              <a:t>04</a:t>
            </a:r>
            <a:endParaRPr lang="en-US" altLang="zh-CN" sz="7200"/>
          </a:p>
        </p:txBody>
      </p:sp>
      <p:sp>
        <p:nvSpPr>
          <p:cNvPr id="18" name="矩形 17"/>
          <p:cNvSpPr/>
          <p:nvPr/>
        </p:nvSpPr>
        <p:spPr>
          <a:xfrm>
            <a:off x="6355715" y="2954655"/>
            <a:ext cx="3750945" cy="706755"/>
          </a:xfrm>
          <a:prstGeom prst="rect">
            <a:avLst/>
          </a:prstGeom>
        </p:spPr>
        <p:txBody>
          <a:bodyPr wrap="square">
            <a:spAutoFit/>
          </a:bodyPr>
          <a:p>
            <a:pPr algn="l"/>
            <a:r>
              <a:rPr lang="zh-CN" altLang="en-US" sz="4000" b="1" dirty="0">
                <a:solidFill>
                  <a:schemeClr val="bg2">
                    <a:lumMod val="50000"/>
                  </a:schemeClr>
                </a:solidFill>
              </a:rPr>
              <a:t>期望与改进</a:t>
            </a:r>
            <a:endParaRPr lang="zh-CN" altLang="en-US" sz="4000" b="1" dirty="0">
              <a:solidFill>
                <a:schemeClr val="bg2">
                  <a:lumMod val="50000"/>
                </a:schemeClr>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24815" y="356235"/>
            <a:ext cx="3750945" cy="583565"/>
          </a:xfrm>
          <a:prstGeom prst="rect">
            <a:avLst/>
          </a:prstGeom>
        </p:spPr>
        <p:txBody>
          <a:bodyPr wrap="square">
            <a:spAutoFit/>
          </a:bodyPr>
          <a:p>
            <a:pPr algn="l"/>
            <a:r>
              <a:rPr lang="zh-CN" altLang="en-US" sz="3200" b="1" dirty="0">
                <a:solidFill>
                  <a:schemeClr val="bg2">
                    <a:lumMod val="50000"/>
                  </a:schemeClr>
                </a:solidFill>
              </a:rPr>
              <a:t>期望与</a:t>
            </a:r>
            <a:r>
              <a:rPr lang="zh-CN" altLang="en-US" sz="3200" b="1" dirty="0">
                <a:solidFill>
                  <a:schemeClr val="bg2">
                    <a:lumMod val="50000"/>
                  </a:schemeClr>
                </a:solidFill>
              </a:rPr>
              <a:t>改进：</a:t>
            </a:r>
            <a:endParaRPr lang="zh-CN" altLang="en-US" sz="3200" b="1" dirty="0">
              <a:solidFill>
                <a:schemeClr val="bg2">
                  <a:lumMod val="50000"/>
                </a:schemeClr>
              </a:solidFill>
            </a:endParaRPr>
          </a:p>
        </p:txBody>
      </p:sp>
      <p:sp>
        <p:nvSpPr>
          <p:cNvPr id="41" name="矩形 40"/>
          <p:cNvSpPr/>
          <p:nvPr/>
        </p:nvSpPr>
        <p:spPr>
          <a:xfrm>
            <a:off x="537210" y="1370330"/>
            <a:ext cx="10575290" cy="2183765"/>
          </a:xfrm>
          <a:prstGeom prst="rect">
            <a:avLst/>
          </a:prstGeom>
        </p:spPr>
        <p:txBody>
          <a:bodyPr wrap="square">
            <a:spAutoFit/>
          </a:bodyPr>
          <a:p>
            <a:pPr marL="285750" indent="-285750" algn="l"/>
            <a:r>
              <a:rPr lang="zh-CN" altLang="en-US" dirty="0">
                <a:solidFill>
                  <a:schemeClr val="bg2">
                    <a:lumMod val="50000"/>
                  </a:schemeClr>
                </a:solidFill>
              </a:rPr>
              <a:t>１</a:t>
            </a:r>
            <a:r>
              <a:rPr lang="en-US" altLang="zh-CN" dirty="0">
                <a:solidFill>
                  <a:schemeClr val="bg2">
                    <a:lumMod val="50000"/>
                  </a:schemeClr>
                </a:solidFill>
              </a:rPr>
              <a:t>.</a:t>
            </a:r>
            <a:r>
              <a:rPr lang="zh-CN" altLang="en-US" dirty="0">
                <a:solidFill>
                  <a:schemeClr val="bg2">
                    <a:lumMod val="50000"/>
                  </a:schemeClr>
                </a:solidFill>
              </a:rPr>
              <a:t>提高换脸后图像的保真度，可采用一种新的多级属性编码器，用于提取各种空间分辨率下的目标属性。</a:t>
            </a:r>
            <a:endParaRPr lang="zh-CN" altLang="en-US" dirty="0">
              <a:solidFill>
                <a:schemeClr val="bg2">
                  <a:lumMod val="50000"/>
                </a:schemeClr>
              </a:solidFill>
            </a:endParaRPr>
          </a:p>
          <a:p>
            <a:pPr marL="285750" indent="-285750" algn="l"/>
            <a:endParaRPr lang="zh-CN" altLang="en-US" dirty="0">
              <a:solidFill>
                <a:schemeClr val="bg2">
                  <a:lumMod val="50000"/>
                </a:schemeClr>
              </a:solidFill>
            </a:endParaRPr>
          </a:p>
          <a:p>
            <a:pPr marL="285750" indent="-285750" algn="l"/>
            <a:endParaRPr lang="zh-CN" altLang="en-US" dirty="0">
              <a:solidFill>
                <a:schemeClr val="bg2">
                  <a:lumMod val="50000"/>
                </a:schemeClr>
              </a:solidFill>
            </a:endParaRPr>
          </a:p>
          <a:p>
            <a:pPr marL="285750" indent="-285750" algn="l"/>
            <a:r>
              <a:rPr lang="zh-CN" altLang="en-US" dirty="0">
                <a:solidFill>
                  <a:schemeClr val="bg2">
                    <a:lumMod val="50000"/>
                  </a:schemeClr>
                </a:solidFill>
              </a:rPr>
              <a:t>２</a:t>
            </a:r>
            <a:r>
              <a:rPr lang="en-US" altLang="zh-CN" dirty="0">
                <a:solidFill>
                  <a:schemeClr val="bg2">
                    <a:lumMod val="50000"/>
                  </a:schemeClr>
                </a:solidFill>
              </a:rPr>
              <a:t>.</a:t>
            </a:r>
            <a:r>
              <a:rPr lang="zh-CN" altLang="en-US" dirty="0">
                <a:solidFill>
                  <a:schemeClr val="bg2">
                    <a:lumMod val="50000"/>
                  </a:schemeClr>
                </a:solidFill>
              </a:rPr>
              <a:t>在结果验证上可采用定量对比：提取特征向量，并采用余弦相似度来度量特征差距。</a:t>
            </a:r>
            <a:endParaRPr lang="zh-CN" altLang="en-US"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2100000" scaled="0"/>
        </a:gradFill>
        <a:effectLst/>
      </p:bgPr>
    </p:bg>
    <p:spTree>
      <p:nvGrpSpPr>
        <p:cNvPr id="1" name=""/>
        <p:cNvGrpSpPr/>
        <p:nvPr/>
      </p:nvGrpSpPr>
      <p:grpSpPr/>
      <p:grpSp>
        <p:nvGrpSpPr>
          <p:cNvPr id="11" name="组合 10"/>
          <p:cNvGrpSpPr/>
          <p:nvPr/>
        </p:nvGrpSpPr>
        <p:grpSpPr>
          <a:xfrm>
            <a:off x="434340" y="799465"/>
            <a:ext cx="4933315" cy="5809615"/>
            <a:chOff x="10537" y="825"/>
            <a:chExt cx="7769" cy="9149"/>
          </a:xfrm>
        </p:grpSpPr>
        <p:sp>
          <p:nvSpPr>
            <p:cNvPr id="89" name="ïšľîḍe"/>
            <p:cNvSpPr/>
            <p:nvPr/>
          </p:nvSpPr>
          <p:spPr bwMode="auto">
            <a:xfrm>
              <a:off x="11843" y="1514"/>
              <a:ext cx="422" cy="422"/>
            </a:xfrm>
            <a:custGeom>
              <a:avLst/>
              <a:gdLst/>
              <a:ahLst/>
              <a:cxnLst>
                <a:cxn ang="0">
                  <a:pos x="46" y="46"/>
                </a:cxn>
                <a:cxn ang="0">
                  <a:pos x="27" y="54"/>
                </a:cxn>
                <a:cxn ang="0">
                  <a:pos x="8" y="46"/>
                </a:cxn>
                <a:cxn ang="0">
                  <a:pos x="0" y="27"/>
                </a:cxn>
                <a:cxn ang="0">
                  <a:pos x="8" y="8"/>
                </a:cxn>
                <a:cxn ang="0">
                  <a:pos x="27" y="0"/>
                </a:cxn>
                <a:cxn ang="0">
                  <a:pos x="46" y="8"/>
                </a:cxn>
                <a:cxn ang="0">
                  <a:pos x="54" y="27"/>
                </a:cxn>
                <a:cxn ang="0">
                  <a:pos x="46" y="46"/>
                </a:cxn>
              </a:cxnLst>
              <a:rect l="0" t="0" r="r" b="b"/>
              <a:pathLst>
                <a:path w="54" h="54">
                  <a:moveTo>
                    <a:pt x="46" y="46"/>
                  </a:moveTo>
                  <a:cubicBezTo>
                    <a:pt x="41" y="51"/>
                    <a:pt x="34" y="54"/>
                    <a:pt x="27" y="54"/>
                  </a:cubicBezTo>
                  <a:cubicBezTo>
                    <a:pt x="20" y="54"/>
                    <a:pt x="13" y="51"/>
                    <a:pt x="8" y="46"/>
                  </a:cubicBezTo>
                  <a:cubicBezTo>
                    <a:pt x="3" y="41"/>
                    <a:pt x="0" y="34"/>
                    <a:pt x="0" y="27"/>
                  </a:cubicBezTo>
                  <a:cubicBezTo>
                    <a:pt x="0" y="20"/>
                    <a:pt x="3" y="13"/>
                    <a:pt x="8" y="8"/>
                  </a:cubicBezTo>
                  <a:cubicBezTo>
                    <a:pt x="13" y="3"/>
                    <a:pt x="20" y="0"/>
                    <a:pt x="27" y="0"/>
                  </a:cubicBezTo>
                  <a:cubicBezTo>
                    <a:pt x="34" y="0"/>
                    <a:pt x="41" y="3"/>
                    <a:pt x="46" y="8"/>
                  </a:cubicBezTo>
                  <a:cubicBezTo>
                    <a:pt x="51" y="13"/>
                    <a:pt x="54" y="20"/>
                    <a:pt x="54" y="27"/>
                  </a:cubicBezTo>
                  <a:cubicBezTo>
                    <a:pt x="54" y="34"/>
                    <a:pt x="51" y="41"/>
                    <a:pt x="46" y="46"/>
                  </a:cubicBezTo>
                  <a:close/>
                </a:path>
              </a:pathLst>
            </a:custGeom>
            <a:solidFill>
              <a:schemeClr val="bg1">
                <a:lumMod val="50000"/>
                <a:alpha val="70000"/>
              </a:schemeClr>
            </a:solidFill>
            <a:ln w="9525">
              <a:noFill/>
              <a:round/>
            </a:ln>
          </p:spPr>
          <p:txBody>
            <a:bodyPr anchor="ctr"/>
            <a:p>
              <a:pPr algn="ctr"/>
            </a:p>
          </p:txBody>
        </p:sp>
        <p:sp>
          <p:nvSpPr>
            <p:cNvPr id="90" name="iṣľïḓé"/>
            <p:cNvSpPr/>
            <p:nvPr/>
          </p:nvSpPr>
          <p:spPr bwMode="auto">
            <a:xfrm>
              <a:off x="14250" y="825"/>
              <a:ext cx="612" cy="612"/>
            </a:xfrm>
            <a:custGeom>
              <a:avLst/>
              <a:gdLst/>
              <a:ahLst/>
              <a:cxnLst>
                <a:cxn ang="0">
                  <a:pos x="11" y="11"/>
                </a:cxn>
                <a:cxn ang="0">
                  <a:pos x="39" y="0"/>
                </a:cxn>
                <a:cxn ang="0">
                  <a:pos x="66" y="11"/>
                </a:cxn>
                <a:cxn ang="0">
                  <a:pos x="78" y="39"/>
                </a:cxn>
                <a:cxn ang="0">
                  <a:pos x="66" y="66"/>
                </a:cxn>
                <a:cxn ang="0">
                  <a:pos x="39" y="78"/>
                </a:cxn>
                <a:cxn ang="0">
                  <a:pos x="11" y="66"/>
                </a:cxn>
                <a:cxn ang="0">
                  <a:pos x="0" y="39"/>
                </a:cxn>
                <a:cxn ang="0">
                  <a:pos x="11" y="11"/>
                </a:cxn>
              </a:cxnLst>
              <a:rect l="0" t="0" r="r" b="b"/>
              <a:pathLst>
                <a:path w="78" h="78">
                  <a:moveTo>
                    <a:pt x="11" y="11"/>
                  </a:moveTo>
                  <a:cubicBezTo>
                    <a:pt x="19" y="4"/>
                    <a:pt x="28" y="0"/>
                    <a:pt x="39" y="0"/>
                  </a:cubicBezTo>
                  <a:cubicBezTo>
                    <a:pt x="50" y="0"/>
                    <a:pt x="59" y="4"/>
                    <a:pt x="66" y="11"/>
                  </a:cubicBezTo>
                  <a:cubicBezTo>
                    <a:pt x="74" y="19"/>
                    <a:pt x="78" y="28"/>
                    <a:pt x="78" y="39"/>
                  </a:cubicBezTo>
                  <a:cubicBezTo>
                    <a:pt x="78" y="50"/>
                    <a:pt x="74" y="59"/>
                    <a:pt x="66" y="66"/>
                  </a:cubicBezTo>
                  <a:cubicBezTo>
                    <a:pt x="59" y="74"/>
                    <a:pt x="50" y="78"/>
                    <a:pt x="39" y="78"/>
                  </a:cubicBezTo>
                  <a:cubicBezTo>
                    <a:pt x="28" y="78"/>
                    <a:pt x="19" y="74"/>
                    <a:pt x="11" y="66"/>
                  </a:cubicBezTo>
                  <a:cubicBezTo>
                    <a:pt x="4" y="59"/>
                    <a:pt x="0" y="50"/>
                    <a:pt x="0" y="39"/>
                  </a:cubicBezTo>
                  <a:cubicBezTo>
                    <a:pt x="0" y="28"/>
                    <a:pt x="4" y="19"/>
                    <a:pt x="11" y="11"/>
                  </a:cubicBezTo>
                  <a:close/>
                </a:path>
              </a:pathLst>
            </a:custGeom>
            <a:solidFill>
              <a:schemeClr val="bg1">
                <a:lumMod val="50000"/>
                <a:alpha val="40000"/>
              </a:schemeClr>
            </a:solidFill>
            <a:ln w="9525">
              <a:noFill/>
              <a:round/>
            </a:ln>
          </p:spPr>
          <p:txBody>
            <a:bodyPr anchor="ctr"/>
            <a:p>
              <a:pPr algn="ctr"/>
            </a:p>
          </p:txBody>
        </p:sp>
        <p:sp>
          <p:nvSpPr>
            <p:cNvPr id="91" name="îśľïḓé"/>
            <p:cNvSpPr/>
            <p:nvPr/>
          </p:nvSpPr>
          <p:spPr bwMode="auto">
            <a:xfrm>
              <a:off x="13391" y="2039"/>
              <a:ext cx="350" cy="345"/>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bg1">
                <a:lumMod val="50000"/>
              </a:schemeClr>
            </a:solidFill>
            <a:ln w="9525">
              <a:noFill/>
              <a:round/>
            </a:ln>
          </p:spPr>
          <p:txBody>
            <a:bodyPr anchor="ctr"/>
            <a:p>
              <a:pPr algn="ctr"/>
            </a:p>
          </p:txBody>
        </p:sp>
        <p:sp>
          <p:nvSpPr>
            <p:cNvPr id="92" name="ïṡļïḑè"/>
            <p:cNvSpPr/>
            <p:nvPr/>
          </p:nvSpPr>
          <p:spPr bwMode="auto">
            <a:xfrm>
              <a:off x="16312" y="1725"/>
              <a:ext cx="345" cy="345"/>
            </a:xfrm>
            <a:custGeom>
              <a:avLst/>
              <a:gdLst/>
              <a:ahLst/>
              <a:cxnLst>
                <a:cxn ang="0">
                  <a:pos x="44" y="22"/>
                </a:cxn>
                <a:cxn ang="0">
                  <a:pos x="38" y="37"/>
                </a:cxn>
                <a:cxn ang="0">
                  <a:pos x="22" y="44"/>
                </a:cxn>
                <a:cxn ang="0">
                  <a:pos x="6" y="37"/>
                </a:cxn>
                <a:cxn ang="0">
                  <a:pos x="0" y="22"/>
                </a:cxn>
                <a:cxn ang="0">
                  <a:pos x="6" y="6"/>
                </a:cxn>
                <a:cxn ang="0">
                  <a:pos x="22" y="0"/>
                </a:cxn>
                <a:cxn ang="0">
                  <a:pos x="38" y="6"/>
                </a:cxn>
                <a:cxn ang="0">
                  <a:pos x="44" y="22"/>
                </a:cxn>
              </a:cxnLst>
              <a:rect l="0" t="0" r="r" b="b"/>
              <a:pathLst>
                <a:path w="44" h="44">
                  <a:moveTo>
                    <a:pt x="44" y="22"/>
                  </a:move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lose/>
                </a:path>
              </a:pathLst>
            </a:custGeom>
            <a:solidFill>
              <a:schemeClr val="bg1">
                <a:lumMod val="50000"/>
              </a:schemeClr>
            </a:solidFill>
            <a:ln w="9525">
              <a:noFill/>
              <a:round/>
            </a:ln>
          </p:spPr>
          <p:txBody>
            <a:bodyPr anchor="ctr"/>
            <a:p>
              <a:pPr algn="ctr"/>
            </a:p>
          </p:txBody>
        </p:sp>
        <p:sp>
          <p:nvSpPr>
            <p:cNvPr id="93" name="işḻídê"/>
            <p:cNvSpPr/>
            <p:nvPr/>
          </p:nvSpPr>
          <p:spPr bwMode="auto">
            <a:xfrm>
              <a:off x="16122" y="3042"/>
              <a:ext cx="345" cy="345"/>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bg1">
                <a:lumMod val="50000"/>
              </a:schemeClr>
            </a:solidFill>
            <a:ln w="9525">
              <a:noFill/>
              <a:round/>
            </a:ln>
          </p:spPr>
          <p:txBody>
            <a:bodyPr anchor="ctr"/>
            <a:p>
              <a:pPr algn="ctr"/>
            </a:p>
          </p:txBody>
        </p:sp>
        <p:sp>
          <p:nvSpPr>
            <p:cNvPr id="94" name="îşļîḓe"/>
            <p:cNvSpPr/>
            <p:nvPr/>
          </p:nvSpPr>
          <p:spPr bwMode="auto">
            <a:xfrm>
              <a:off x="17376" y="4471"/>
              <a:ext cx="345" cy="345"/>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bg1">
                <a:lumMod val="50000"/>
              </a:schemeClr>
            </a:solidFill>
            <a:ln w="9525">
              <a:noFill/>
              <a:round/>
            </a:ln>
          </p:spPr>
          <p:txBody>
            <a:bodyPr anchor="ctr"/>
            <a:p>
              <a:pPr algn="ctr"/>
            </a:p>
          </p:txBody>
        </p:sp>
        <p:sp>
          <p:nvSpPr>
            <p:cNvPr id="95" name="ïṧľiďe"/>
            <p:cNvSpPr/>
            <p:nvPr/>
          </p:nvSpPr>
          <p:spPr bwMode="auto">
            <a:xfrm>
              <a:off x="15926" y="4471"/>
              <a:ext cx="345" cy="345"/>
            </a:xfrm>
            <a:custGeom>
              <a:avLst/>
              <a:gdLst/>
              <a:ahLst/>
              <a:cxnLst>
                <a:cxn ang="0">
                  <a:pos x="6" y="6"/>
                </a:cxn>
                <a:cxn ang="0">
                  <a:pos x="22" y="0"/>
                </a:cxn>
                <a:cxn ang="0">
                  <a:pos x="38" y="6"/>
                </a:cxn>
                <a:cxn ang="0">
                  <a:pos x="44" y="22"/>
                </a:cxn>
                <a:cxn ang="0">
                  <a:pos x="38" y="37"/>
                </a:cxn>
                <a:cxn ang="0">
                  <a:pos x="22" y="44"/>
                </a:cxn>
                <a:cxn ang="0">
                  <a:pos x="6" y="37"/>
                </a:cxn>
                <a:cxn ang="0">
                  <a:pos x="0" y="22"/>
                </a:cxn>
                <a:cxn ang="0">
                  <a:pos x="6" y="6"/>
                </a:cxn>
              </a:cxnLst>
              <a:rect l="0" t="0" r="r" b="b"/>
              <a:pathLst>
                <a:path w="44" h="44">
                  <a:moveTo>
                    <a:pt x="6" y="6"/>
                  </a:move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lose/>
                </a:path>
              </a:pathLst>
            </a:custGeom>
            <a:solidFill>
              <a:schemeClr val="bg1">
                <a:lumMod val="50000"/>
              </a:schemeClr>
            </a:solidFill>
            <a:ln w="9525">
              <a:noFill/>
              <a:round/>
            </a:ln>
          </p:spPr>
          <p:txBody>
            <a:bodyPr anchor="ctr"/>
            <a:p>
              <a:pPr algn="ctr"/>
            </a:p>
          </p:txBody>
        </p:sp>
        <p:sp>
          <p:nvSpPr>
            <p:cNvPr id="96" name="í$1ïḋé"/>
            <p:cNvSpPr/>
            <p:nvPr/>
          </p:nvSpPr>
          <p:spPr bwMode="auto">
            <a:xfrm>
              <a:off x="11699" y="4487"/>
              <a:ext cx="345" cy="345"/>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bg1">
                <a:lumMod val="50000"/>
              </a:schemeClr>
            </a:solidFill>
            <a:ln w="9525">
              <a:noFill/>
              <a:round/>
            </a:ln>
          </p:spPr>
          <p:txBody>
            <a:bodyPr anchor="ctr"/>
            <a:p>
              <a:pPr algn="ctr"/>
            </a:p>
          </p:txBody>
        </p:sp>
        <p:sp>
          <p:nvSpPr>
            <p:cNvPr id="97" name="iṧ1iďe"/>
            <p:cNvSpPr/>
            <p:nvPr/>
          </p:nvSpPr>
          <p:spPr bwMode="auto">
            <a:xfrm>
              <a:off x="12789" y="4368"/>
              <a:ext cx="345" cy="345"/>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bg1">
                <a:lumMod val="50000"/>
              </a:schemeClr>
            </a:solidFill>
            <a:ln w="9525">
              <a:noFill/>
              <a:round/>
            </a:ln>
          </p:spPr>
          <p:txBody>
            <a:bodyPr anchor="ctr"/>
            <a:p>
              <a:pPr algn="ctr"/>
            </a:p>
          </p:txBody>
        </p:sp>
        <p:sp>
          <p:nvSpPr>
            <p:cNvPr id="98" name="íşliḍè"/>
            <p:cNvSpPr/>
            <p:nvPr/>
          </p:nvSpPr>
          <p:spPr bwMode="auto">
            <a:xfrm>
              <a:off x="14641" y="5639"/>
              <a:ext cx="566" cy="566"/>
            </a:xfrm>
            <a:custGeom>
              <a:avLst/>
              <a:gdLst/>
              <a:ahLst/>
              <a:cxnLst>
                <a:cxn ang="0">
                  <a:pos x="0" y="36"/>
                </a:cxn>
                <a:cxn ang="0">
                  <a:pos x="11" y="10"/>
                </a:cxn>
                <a:cxn ang="0">
                  <a:pos x="36" y="0"/>
                </a:cxn>
                <a:cxn ang="0">
                  <a:pos x="62" y="10"/>
                </a:cxn>
                <a:cxn ang="0">
                  <a:pos x="72" y="36"/>
                </a:cxn>
                <a:cxn ang="0">
                  <a:pos x="62" y="61"/>
                </a:cxn>
                <a:cxn ang="0">
                  <a:pos x="36" y="72"/>
                </a:cxn>
                <a:cxn ang="0">
                  <a:pos x="11" y="61"/>
                </a:cxn>
                <a:cxn ang="0">
                  <a:pos x="0" y="36"/>
                </a:cxn>
              </a:cxnLst>
              <a:rect l="0" t="0" r="r" b="b"/>
              <a:pathLst>
                <a:path w="72" h="72">
                  <a:moveTo>
                    <a:pt x="0" y="36"/>
                  </a:moveTo>
                  <a:cubicBezTo>
                    <a:pt x="0" y="26"/>
                    <a:pt x="4" y="17"/>
                    <a:pt x="11" y="10"/>
                  </a:cubicBezTo>
                  <a:cubicBezTo>
                    <a:pt x="18" y="3"/>
                    <a:pt x="26" y="0"/>
                    <a:pt x="36" y="0"/>
                  </a:cubicBezTo>
                  <a:cubicBezTo>
                    <a:pt x="46" y="0"/>
                    <a:pt x="55" y="3"/>
                    <a:pt x="62" y="10"/>
                  </a:cubicBezTo>
                  <a:cubicBezTo>
                    <a:pt x="69" y="17"/>
                    <a:pt x="72" y="26"/>
                    <a:pt x="72" y="36"/>
                  </a:cubicBezTo>
                  <a:cubicBezTo>
                    <a:pt x="72" y="46"/>
                    <a:pt x="69" y="54"/>
                    <a:pt x="62" y="61"/>
                  </a:cubicBezTo>
                  <a:cubicBezTo>
                    <a:pt x="55" y="68"/>
                    <a:pt x="46" y="72"/>
                    <a:pt x="36" y="72"/>
                  </a:cubicBezTo>
                  <a:cubicBezTo>
                    <a:pt x="26" y="72"/>
                    <a:pt x="18" y="68"/>
                    <a:pt x="11" y="61"/>
                  </a:cubicBezTo>
                  <a:cubicBezTo>
                    <a:pt x="4" y="54"/>
                    <a:pt x="0" y="46"/>
                    <a:pt x="0" y="36"/>
                  </a:cubicBezTo>
                  <a:close/>
                </a:path>
              </a:pathLst>
            </a:custGeom>
            <a:solidFill>
              <a:schemeClr val="bg1">
                <a:lumMod val="50000"/>
              </a:schemeClr>
            </a:solidFill>
            <a:ln w="9525">
              <a:noFill/>
              <a:round/>
            </a:ln>
          </p:spPr>
          <p:txBody>
            <a:bodyPr anchor="ctr"/>
            <a:p>
              <a:pPr algn="ctr"/>
            </a:p>
          </p:txBody>
        </p:sp>
        <p:sp>
          <p:nvSpPr>
            <p:cNvPr id="99" name="íŝļíḍê"/>
            <p:cNvSpPr/>
            <p:nvPr/>
          </p:nvSpPr>
          <p:spPr bwMode="auto">
            <a:xfrm>
              <a:off x="16404" y="5793"/>
              <a:ext cx="345" cy="350"/>
            </a:xfrm>
            <a:custGeom>
              <a:avLst/>
              <a:gdLst/>
              <a:ahLst/>
              <a:cxnLst>
                <a:cxn ang="0">
                  <a:pos x="38" y="6"/>
                </a:cxn>
                <a:cxn ang="0">
                  <a:pos x="44" y="22"/>
                </a:cxn>
                <a:cxn ang="0">
                  <a:pos x="38" y="37"/>
                </a:cxn>
                <a:cxn ang="0">
                  <a:pos x="22" y="44"/>
                </a:cxn>
                <a:cxn ang="0">
                  <a:pos x="6" y="37"/>
                </a:cxn>
                <a:cxn ang="0">
                  <a:pos x="0" y="22"/>
                </a:cxn>
                <a:cxn ang="0">
                  <a:pos x="6" y="6"/>
                </a:cxn>
                <a:cxn ang="0">
                  <a:pos x="22" y="0"/>
                </a:cxn>
                <a:cxn ang="0">
                  <a:pos x="38" y="6"/>
                </a:cxn>
              </a:cxnLst>
              <a:rect l="0" t="0" r="r" b="b"/>
              <a:pathLst>
                <a:path w="44" h="44">
                  <a:moveTo>
                    <a:pt x="38" y="6"/>
                  </a:move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ubicBezTo>
                    <a:pt x="0" y="16"/>
                    <a:pt x="2" y="11"/>
                    <a:pt x="6" y="6"/>
                  </a:cubicBezTo>
                  <a:cubicBezTo>
                    <a:pt x="11" y="2"/>
                    <a:pt x="16" y="0"/>
                    <a:pt x="22" y="0"/>
                  </a:cubicBezTo>
                  <a:cubicBezTo>
                    <a:pt x="28" y="0"/>
                    <a:pt x="33" y="2"/>
                    <a:pt x="38" y="6"/>
                  </a:cubicBezTo>
                  <a:close/>
                </a:path>
              </a:pathLst>
            </a:custGeom>
            <a:solidFill>
              <a:schemeClr val="bg1">
                <a:lumMod val="50000"/>
              </a:schemeClr>
            </a:solidFill>
            <a:ln w="9525">
              <a:noFill/>
              <a:round/>
            </a:ln>
          </p:spPr>
          <p:txBody>
            <a:bodyPr anchor="ctr"/>
            <a:p>
              <a:pPr algn="ctr"/>
            </a:p>
          </p:txBody>
        </p:sp>
        <p:sp>
          <p:nvSpPr>
            <p:cNvPr id="100" name="ïSļídê"/>
            <p:cNvSpPr/>
            <p:nvPr/>
          </p:nvSpPr>
          <p:spPr bwMode="auto">
            <a:xfrm>
              <a:off x="17402" y="6281"/>
              <a:ext cx="247" cy="252"/>
            </a:xfrm>
            <a:custGeom>
              <a:avLst/>
              <a:gdLst/>
              <a:ahLst/>
              <a:cxnLst>
                <a:cxn ang="0">
                  <a:pos x="5" y="27"/>
                </a:cxn>
                <a:cxn ang="0">
                  <a:pos x="0" y="16"/>
                </a:cxn>
                <a:cxn ang="0">
                  <a:pos x="5" y="4"/>
                </a:cxn>
                <a:cxn ang="0">
                  <a:pos x="16" y="0"/>
                </a:cxn>
                <a:cxn ang="0">
                  <a:pos x="27" y="4"/>
                </a:cxn>
                <a:cxn ang="0">
                  <a:pos x="32" y="16"/>
                </a:cxn>
                <a:cxn ang="0">
                  <a:pos x="27" y="27"/>
                </a:cxn>
                <a:cxn ang="0">
                  <a:pos x="16" y="32"/>
                </a:cxn>
                <a:cxn ang="0">
                  <a:pos x="5" y="27"/>
                </a:cxn>
              </a:cxnLst>
              <a:rect l="0" t="0" r="r" b="b"/>
              <a:pathLst>
                <a:path w="32" h="32">
                  <a:moveTo>
                    <a:pt x="5" y="27"/>
                  </a:moveTo>
                  <a:cubicBezTo>
                    <a:pt x="1" y="24"/>
                    <a:pt x="0" y="20"/>
                    <a:pt x="0" y="16"/>
                  </a:cubicBezTo>
                  <a:cubicBezTo>
                    <a:pt x="0" y="11"/>
                    <a:pt x="1"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lose/>
                </a:path>
              </a:pathLst>
            </a:custGeom>
            <a:solidFill>
              <a:schemeClr val="bg1">
                <a:lumMod val="50000"/>
              </a:schemeClr>
            </a:solidFill>
            <a:ln w="9525">
              <a:noFill/>
              <a:round/>
            </a:ln>
          </p:spPr>
          <p:txBody>
            <a:bodyPr anchor="ctr"/>
            <a:p>
              <a:pPr algn="ctr"/>
            </a:p>
          </p:txBody>
        </p:sp>
        <p:sp>
          <p:nvSpPr>
            <p:cNvPr id="101" name="iṧľíḑè"/>
            <p:cNvSpPr/>
            <p:nvPr/>
          </p:nvSpPr>
          <p:spPr bwMode="auto">
            <a:xfrm>
              <a:off x="10923" y="5700"/>
              <a:ext cx="345" cy="345"/>
            </a:xfrm>
            <a:custGeom>
              <a:avLst/>
              <a:gdLst/>
              <a:ahLst/>
              <a:cxnLst>
                <a:cxn ang="0">
                  <a:pos x="0" y="22"/>
                </a:cxn>
                <a:cxn ang="0">
                  <a:pos x="6" y="6"/>
                </a:cxn>
                <a:cxn ang="0">
                  <a:pos x="22" y="0"/>
                </a:cxn>
                <a:cxn ang="0">
                  <a:pos x="38" y="6"/>
                </a:cxn>
                <a:cxn ang="0">
                  <a:pos x="44" y="22"/>
                </a:cxn>
                <a:cxn ang="0">
                  <a:pos x="38" y="37"/>
                </a:cxn>
                <a:cxn ang="0">
                  <a:pos x="22" y="44"/>
                </a:cxn>
                <a:cxn ang="0">
                  <a:pos x="6" y="37"/>
                </a:cxn>
                <a:cxn ang="0">
                  <a:pos x="0" y="22"/>
                </a:cxn>
              </a:cxnLst>
              <a:rect l="0" t="0" r="r" b="b"/>
              <a:pathLst>
                <a:path w="44" h="44">
                  <a:moveTo>
                    <a:pt x="0" y="22"/>
                  </a:move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ubicBezTo>
                    <a:pt x="2" y="33"/>
                    <a:pt x="0" y="28"/>
                    <a:pt x="0" y="22"/>
                  </a:cubicBezTo>
                  <a:close/>
                </a:path>
              </a:pathLst>
            </a:custGeom>
            <a:solidFill>
              <a:schemeClr val="bg1">
                <a:lumMod val="50000"/>
                <a:alpha val="40000"/>
              </a:schemeClr>
            </a:solidFill>
            <a:ln w="9525">
              <a:noFill/>
              <a:round/>
            </a:ln>
          </p:spPr>
          <p:txBody>
            <a:bodyPr anchor="ctr"/>
            <a:p>
              <a:pPr algn="ctr"/>
            </a:p>
          </p:txBody>
        </p:sp>
        <p:sp>
          <p:nvSpPr>
            <p:cNvPr id="102" name="íṩḷíḍe"/>
            <p:cNvSpPr/>
            <p:nvPr/>
          </p:nvSpPr>
          <p:spPr bwMode="auto">
            <a:xfrm>
              <a:off x="11956" y="6914"/>
              <a:ext cx="478" cy="478"/>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bg1">
                <a:lumMod val="50000"/>
              </a:schemeClr>
            </a:solidFill>
            <a:ln w="9525">
              <a:noFill/>
              <a:round/>
            </a:ln>
          </p:spPr>
          <p:txBody>
            <a:bodyPr anchor="ctr"/>
            <a:p>
              <a:pPr algn="ctr"/>
            </a:p>
          </p:txBody>
        </p:sp>
        <p:sp>
          <p:nvSpPr>
            <p:cNvPr id="103" name="ïś1íḋé"/>
            <p:cNvSpPr/>
            <p:nvPr/>
          </p:nvSpPr>
          <p:spPr bwMode="auto">
            <a:xfrm>
              <a:off x="13442" y="6914"/>
              <a:ext cx="478" cy="478"/>
            </a:xfrm>
            <a:custGeom>
              <a:avLst/>
              <a:gdLst/>
              <a:ahLst/>
              <a:cxnLst>
                <a:cxn ang="0">
                  <a:pos x="31" y="0"/>
                </a:cxn>
                <a:cxn ang="0">
                  <a:pos x="52" y="9"/>
                </a:cxn>
                <a:cxn ang="0">
                  <a:pos x="61" y="30"/>
                </a:cxn>
                <a:cxn ang="0">
                  <a:pos x="52" y="52"/>
                </a:cxn>
                <a:cxn ang="0">
                  <a:pos x="31" y="61"/>
                </a:cxn>
                <a:cxn ang="0">
                  <a:pos x="9" y="52"/>
                </a:cxn>
                <a:cxn ang="0">
                  <a:pos x="0" y="30"/>
                </a:cxn>
                <a:cxn ang="0">
                  <a:pos x="9" y="9"/>
                </a:cxn>
                <a:cxn ang="0">
                  <a:pos x="31" y="0"/>
                </a:cxn>
              </a:cxnLst>
              <a:rect l="0" t="0" r="r" b="b"/>
              <a:pathLst>
                <a:path w="61" h="61">
                  <a:moveTo>
                    <a:pt x="31" y="0"/>
                  </a:moveTo>
                  <a:cubicBezTo>
                    <a:pt x="39" y="0"/>
                    <a:pt x="46" y="3"/>
                    <a:pt x="52" y="9"/>
                  </a:cubicBezTo>
                  <a:cubicBezTo>
                    <a:pt x="58" y="15"/>
                    <a:pt x="61" y="22"/>
                    <a:pt x="61" y="30"/>
                  </a:cubicBezTo>
                  <a:cubicBezTo>
                    <a:pt x="61" y="39"/>
                    <a:pt x="58" y="46"/>
                    <a:pt x="52" y="52"/>
                  </a:cubicBezTo>
                  <a:cubicBezTo>
                    <a:pt x="46" y="58"/>
                    <a:pt x="39" y="61"/>
                    <a:pt x="31" y="61"/>
                  </a:cubicBezTo>
                  <a:cubicBezTo>
                    <a:pt x="22" y="61"/>
                    <a:pt x="15" y="58"/>
                    <a:pt x="9" y="52"/>
                  </a:cubicBezTo>
                  <a:cubicBezTo>
                    <a:pt x="3" y="46"/>
                    <a:pt x="0" y="39"/>
                    <a:pt x="0" y="30"/>
                  </a:cubicBezTo>
                  <a:cubicBezTo>
                    <a:pt x="0" y="22"/>
                    <a:pt x="3" y="15"/>
                    <a:pt x="9" y="9"/>
                  </a:cubicBezTo>
                  <a:cubicBezTo>
                    <a:pt x="15" y="3"/>
                    <a:pt x="22" y="0"/>
                    <a:pt x="31" y="0"/>
                  </a:cubicBezTo>
                  <a:close/>
                </a:path>
              </a:pathLst>
            </a:custGeom>
            <a:solidFill>
              <a:schemeClr val="bg1">
                <a:lumMod val="50000"/>
                <a:alpha val="40000"/>
              </a:schemeClr>
            </a:solidFill>
            <a:ln w="9525">
              <a:noFill/>
              <a:round/>
            </a:ln>
          </p:spPr>
          <p:txBody>
            <a:bodyPr anchor="ctr"/>
            <a:p>
              <a:pPr algn="ctr"/>
            </a:p>
          </p:txBody>
        </p:sp>
        <p:sp>
          <p:nvSpPr>
            <p:cNvPr id="104" name="ïṣľïḓe"/>
            <p:cNvSpPr/>
            <p:nvPr/>
          </p:nvSpPr>
          <p:spPr bwMode="auto">
            <a:xfrm>
              <a:off x="12836" y="5459"/>
              <a:ext cx="555" cy="555"/>
            </a:xfrm>
            <a:custGeom>
              <a:avLst/>
              <a:gdLst/>
              <a:ahLst/>
              <a:cxnLst>
                <a:cxn ang="0">
                  <a:pos x="61" y="10"/>
                </a:cxn>
                <a:cxn ang="0">
                  <a:pos x="71" y="35"/>
                </a:cxn>
                <a:cxn ang="0">
                  <a:pos x="61" y="60"/>
                </a:cxn>
                <a:cxn ang="0">
                  <a:pos x="36" y="71"/>
                </a:cxn>
                <a:cxn ang="0">
                  <a:pos x="10" y="60"/>
                </a:cxn>
                <a:cxn ang="0">
                  <a:pos x="0" y="35"/>
                </a:cxn>
                <a:cxn ang="0">
                  <a:pos x="10" y="10"/>
                </a:cxn>
                <a:cxn ang="0">
                  <a:pos x="36" y="0"/>
                </a:cxn>
                <a:cxn ang="0">
                  <a:pos x="61" y="10"/>
                </a:cxn>
              </a:cxnLst>
              <a:rect l="0" t="0" r="r" b="b"/>
              <a:pathLst>
                <a:path w="71" h="71">
                  <a:moveTo>
                    <a:pt x="61" y="10"/>
                  </a:moveTo>
                  <a:cubicBezTo>
                    <a:pt x="68" y="17"/>
                    <a:pt x="71" y="26"/>
                    <a:pt x="71" y="35"/>
                  </a:cubicBezTo>
                  <a:cubicBezTo>
                    <a:pt x="71" y="45"/>
                    <a:pt x="68" y="54"/>
                    <a:pt x="61" y="60"/>
                  </a:cubicBezTo>
                  <a:cubicBezTo>
                    <a:pt x="54" y="68"/>
                    <a:pt x="45" y="71"/>
                    <a:pt x="36" y="71"/>
                  </a:cubicBezTo>
                  <a:cubicBezTo>
                    <a:pt x="26" y="71"/>
                    <a:pt x="17" y="68"/>
                    <a:pt x="10" y="60"/>
                  </a:cubicBezTo>
                  <a:cubicBezTo>
                    <a:pt x="3" y="54"/>
                    <a:pt x="0" y="45"/>
                    <a:pt x="0" y="35"/>
                  </a:cubicBezTo>
                  <a:cubicBezTo>
                    <a:pt x="0" y="26"/>
                    <a:pt x="3" y="17"/>
                    <a:pt x="10" y="10"/>
                  </a:cubicBezTo>
                  <a:cubicBezTo>
                    <a:pt x="17" y="3"/>
                    <a:pt x="26" y="0"/>
                    <a:pt x="36" y="0"/>
                  </a:cubicBezTo>
                  <a:cubicBezTo>
                    <a:pt x="45" y="0"/>
                    <a:pt x="54" y="3"/>
                    <a:pt x="61" y="10"/>
                  </a:cubicBezTo>
                  <a:close/>
                </a:path>
              </a:pathLst>
            </a:custGeom>
            <a:solidFill>
              <a:schemeClr val="bg1">
                <a:lumMod val="50000"/>
                <a:alpha val="70000"/>
              </a:schemeClr>
            </a:solidFill>
            <a:ln w="9525">
              <a:noFill/>
              <a:round/>
            </a:ln>
          </p:spPr>
          <p:txBody>
            <a:bodyPr anchor="ctr"/>
            <a:p>
              <a:pPr algn="ctr"/>
            </a:p>
          </p:txBody>
        </p:sp>
        <p:sp>
          <p:nvSpPr>
            <p:cNvPr id="105" name="îšḷiďe"/>
            <p:cNvSpPr/>
            <p:nvPr/>
          </p:nvSpPr>
          <p:spPr bwMode="auto">
            <a:xfrm>
              <a:off x="17124" y="8256"/>
              <a:ext cx="252" cy="252"/>
            </a:xfrm>
            <a:custGeom>
              <a:avLst/>
              <a:gdLst/>
              <a:ahLst/>
              <a:cxnLst>
                <a:cxn ang="0">
                  <a:pos x="0" y="16"/>
                </a:cxn>
                <a:cxn ang="0">
                  <a:pos x="5" y="4"/>
                </a:cxn>
                <a:cxn ang="0">
                  <a:pos x="16" y="0"/>
                </a:cxn>
                <a:cxn ang="0">
                  <a:pos x="27" y="4"/>
                </a:cxn>
                <a:cxn ang="0">
                  <a:pos x="32" y="16"/>
                </a:cxn>
                <a:cxn ang="0">
                  <a:pos x="27" y="27"/>
                </a:cxn>
                <a:cxn ang="0">
                  <a:pos x="16" y="32"/>
                </a:cxn>
                <a:cxn ang="0">
                  <a:pos x="5" y="27"/>
                </a:cxn>
                <a:cxn ang="0">
                  <a:pos x="0" y="16"/>
                </a:cxn>
              </a:cxnLst>
              <a:rect l="0" t="0" r="r" b="b"/>
              <a:pathLst>
                <a:path w="32" h="32">
                  <a:moveTo>
                    <a:pt x="0" y="16"/>
                  </a:moveTo>
                  <a:cubicBezTo>
                    <a:pt x="0" y="11"/>
                    <a:pt x="2" y="8"/>
                    <a:pt x="5" y="4"/>
                  </a:cubicBez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lose/>
                </a:path>
              </a:pathLst>
            </a:custGeom>
            <a:solidFill>
              <a:schemeClr val="bg1">
                <a:lumMod val="50000"/>
              </a:schemeClr>
            </a:solidFill>
            <a:ln w="9525">
              <a:noFill/>
              <a:round/>
            </a:ln>
          </p:spPr>
          <p:txBody>
            <a:bodyPr anchor="ctr"/>
            <a:p>
              <a:pPr algn="ctr"/>
            </a:p>
          </p:txBody>
        </p:sp>
        <p:sp>
          <p:nvSpPr>
            <p:cNvPr id="106" name="ïŝḷiďe"/>
            <p:cNvSpPr/>
            <p:nvPr/>
          </p:nvSpPr>
          <p:spPr bwMode="auto">
            <a:xfrm>
              <a:off x="14641" y="7017"/>
              <a:ext cx="252" cy="252"/>
            </a:xfrm>
            <a:custGeom>
              <a:avLst/>
              <a:gdLst/>
              <a:ahLst/>
              <a:cxnLst>
                <a:cxn ang="0">
                  <a:pos x="5" y="4"/>
                </a:cxn>
                <a:cxn ang="0">
                  <a:pos x="16" y="0"/>
                </a:cxn>
                <a:cxn ang="0">
                  <a:pos x="27" y="4"/>
                </a:cxn>
                <a:cxn ang="0">
                  <a:pos x="32" y="16"/>
                </a:cxn>
                <a:cxn ang="0">
                  <a:pos x="27" y="27"/>
                </a:cxn>
                <a:cxn ang="0">
                  <a:pos x="16" y="32"/>
                </a:cxn>
                <a:cxn ang="0">
                  <a:pos x="5" y="27"/>
                </a:cxn>
                <a:cxn ang="0">
                  <a:pos x="0" y="16"/>
                </a:cxn>
                <a:cxn ang="0">
                  <a:pos x="5" y="4"/>
                </a:cxn>
              </a:cxnLst>
              <a:rect l="0" t="0" r="r" b="b"/>
              <a:pathLst>
                <a:path w="32" h="32">
                  <a:moveTo>
                    <a:pt x="5" y="4"/>
                  </a:moveTo>
                  <a:cubicBezTo>
                    <a:pt x="8" y="1"/>
                    <a:pt x="12" y="0"/>
                    <a:pt x="16" y="0"/>
                  </a:cubicBezTo>
                  <a:cubicBezTo>
                    <a:pt x="20" y="0"/>
                    <a:pt x="24" y="1"/>
                    <a:pt x="27" y="4"/>
                  </a:cubicBezTo>
                  <a:cubicBezTo>
                    <a:pt x="30" y="8"/>
                    <a:pt x="32" y="11"/>
                    <a:pt x="32" y="16"/>
                  </a:cubicBezTo>
                  <a:cubicBezTo>
                    <a:pt x="32" y="20"/>
                    <a:pt x="30" y="24"/>
                    <a:pt x="27" y="27"/>
                  </a:cubicBezTo>
                  <a:cubicBezTo>
                    <a:pt x="24" y="30"/>
                    <a:pt x="20" y="32"/>
                    <a:pt x="16" y="32"/>
                  </a:cubicBezTo>
                  <a:cubicBezTo>
                    <a:pt x="12" y="32"/>
                    <a:pt x="8" y="30"/>
                    <a:pt x="5" y="27"/>
                  </a:cubicBezTo>
                  <a:cubicBezTo>
                    <a:pt x="2" y="24"/>
                    <a:pt x="0" y="20"/>
                    <a:pt x="0" y="16"/>
                  </a:cubicBezTo>
                  <a:cubicBezTo>
                    <a:pt x="0" y="11"/>
                    <a:pt x="2" y="8"/>
                    <a:pt x="5" y="4"/>
                  </a:cubicBezTo>
                  <a:close/>
                </a:path>
              </a:pathLst>
            </a:custGeom>
            <a:solidFill>
              <a:schemeClr val="bg1">
                <a:lumMod val="50000"/>
              </a:schemeClr>
            </a:solidFill>
            <a:ln w="9525">
              <a:noFill/>
              <a:round/>
            </a:ln>
          </p:spPr>
          <p:txBody>
            <a:bodyPr anchor="ctr"/>
            <a:p>
              <a:pPr algn="ctr"/>
            </a:p>
          </p:txBody>
        </p:sp>
        <p:sp>
          <p:nvSpPr>
            <p:cNvPr id="107" name="îSlïďe"/>
            <p:cNvSpPr/>
            <p:nvPr/>
          </p:nvSpPr>
          <p:spPr bwMode="auto">
            <a:xfrm>
              <a:off x="15762" y="6940"/>
              <a:ext cx="406" cy="406"/>
            </a:xfrm>
            <a:custGeom>
              <a:avLst/>
              <a:gdLst/>
              <a:ahLst/>
              <a:cxnLst>
                <a:cxn ang="0">
                  <a:pos x="44" y="7"/>
                </a:cxn>
                <a:cxn ang="0">
                  <a:pos x="52" y="26"/>
                </a:cxn>
                <a:cxn ang="0">
                  <a:pos x="44" y="44"/>
                </a:cxn>
                <a:cxn ang="0">
                  <a:pos x="26" y="52"/>
                </a:cxn>
                <a:cxn ang="0">
                  <a:pos x="7" y="44"/>
                </a:cxn>
                <a:cxn ang="0">
                  <a:pos x="0" y="26"/>
                </a:cxn>
                <a:cxn ang="0">
                  <a:pos x="7" y="7"/>
                </a:cxn>
                <a:cxn ang="0">
                  <a:pos x="26" y="0"/>
                </a:cxn>
                <a:cxn ang="0">
                  <a:pos x="44" y="7"/>
                </a:cxn>
              </a:cxnLst>
              <a:rect l="0" t="0" r="r" b="b"/>
              <a:pathLst>
                <a:path w="52" h="52">
                  <a:moveTo>
                    <a:pt x="44" y="7"/>
                  </a:moveTo>
                  <a:cubicBezTo>
                    <a:pt x="49" y="12"/>
                    <a:pt x="52" y="19"/>
                    <a:pt x="52" y="26"/>
                  </a:cubicBezTo>
                  <a:cubicBezTo>
                    <a:pt x="52" y="33"/>
                    <a:pt x="49" y="39"/>
                    <a:pt x="44" y="44"/>
                  </a:cubicBez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lose/>
                </a:path>
              </a:pathLst>
            </a:custGeom>
            <a:solidFill>
              <a:schemeClr val="bg1">
                <a:lumMod val="50000"/>
                <a:alpha val="70000"/>
              </a:schemeClr>
            </a:solidFill>
            <a:ln w="9525">
              <a:noFill/>
              <a:round/>
            </a:ln>
          </p:spPr>
          <p:txBody>
            <a:bodyPr anchor="ctr"/>
            <a:p>
              <a:pPr algn="ctr"/>
            </a:p>
          </p:txBody>
        </p:sp>
        <p:sp>
          <p:nvSpPr>
            <p:cNvPr id="108" name="îSlíḍe"/>
            <p:cNvSpPr/>
            <p:nvPr/>
          </p:nvSpPr>
          <p:spPr bwMode="auto">
            <a:xfrm>
              <a:off x="15972" y="8184"/>
              <a:ext cx="406" cy="411"/>
            </a:xfrm>
            <a:custGeom>
              <a:avLst/>
              <a:gdLst/>
              <a:ahLst/>
              <a:cxnLst>
                <a:cxn ang="0">
                  <a:pos x="44" y="44"/>
                </a:cxn>
                <a:cxn ang="0">
                  <a:pos x="26" y="52"/>
                </a:cxn>
                <a:cxn ang="0">
                  <a:pos x="7" y="44"/>
                </a:cxn>
                <a:cxn ang="0">
                  <a:pos x="0" y="26"/>
                </a:cxn>
                <a:cxn ang="0">
                  <a:pos x="7" y="7"/>
                </a:cxn>
                <a:cxn ang="0">
                  <a:pos x="26" y="0"/>
                </a:cxn>
                <a:cxn ang="0">
                  <a:pos x="44" y="7"/>
                </a:cxn>
                <a:cxn ang="0">
                  <a:pos x="52" y="26"/>
                </a:cxn>
                <a:cxn ang="0">
                  <a:pos x="44" y="44"/>
                </a:cxn>
              </a:cxnLst>
              <a:rect l="0" t="0" r="r" b="b"/>
              <a:pathLst>
                <a:path w="52" h="52">
                  <a:moveTo>
                    <a:pt x="44" y="44"/>
                  </a:moveTo>
                  <a:cubicBezTo>
                    <a:pt x="39" y="49"/>
                    <a:pt x="33" y="52"/>
                    <a:pt x="26" y="52"/>
                  </a:cubicBezTo>
                  <a:cubicBezTo>
                    <a:pt x="19" y="52"/>
                    <a:pt x="13" y="49"/>
                    <a:pt x="7" y="44"/>
                  </a:cubicBezTo>
                  <a:cubicBezTo>
                    <a:pt x="2" y="39"/>
                    <a:pt x="0" y="33"/>
                    <a:pt x="0" y="26"/>
                  </a:cubicBezTo>
                  <a:cubicBezTo>
                    <a:pt x="0" y="19"/>
                    <a:pt x="2" y="12"/>
                    <a:pt x="7" y="7"/>
                  </a:cubicBezTo>
                  <a:cubicBezTo>
                    <a:pt x="13" y="2"/>
                    <a:pt x="19" y="0"/>
                    <a:pt x="26" y="0"/>
                  </a:cubicBezTo>
                  <a:cubicBezTo>
                    <a:pt x="33" y="0"/>
                    <a:pt x="39" y="2"/>
                    <a:pt x="44" y="7"/>
                  </a:cubicBezTo>
                  <a:cubicBezTo>
                    <a:pt x="49" y="12"/>
                    <a:pt x="52" y="19"/>
                    <a:pt x="52" y="26"/>
                  </a:cubicBezTo>
                  <a:cubicBezTo>
                    <a:pt x="52" y="33"/>
                    <a:pt x="49" y="39"/>
                    <a:pt x="44" y="44"/>
                  </a:cubicBezTo>
                  <a:close/>
                </a:path>
              </a:pathLst>
            </a:custGeom>
            <a:solidFill>
              <a:schemeClr val="bg1">
                <a:lumMod val="50000"/>
              </a:schemeClr>
            </a:solidFill>
            <a:ln w="9525">
              <a:noFill/>
              <a:round/>
            </a:ln>
          </p:spPr>
          <p:txBody>
            <a:bodyPr anchor="ctr"/>
            <a:p>
              <a:pPr algn="ctr"/>
            </a:p>
          </p:txBody>
        </p:sp>
        <p:sp>
          <p:nvSpPr>
            <p:cNvPr id="109" name="ïṩḷïḑè"/>
            <p:cNvSpPr/>
            <p:nvPr/>
          </p:nvSpPr>
          <p:spPr bwMode="auto">
            <a:xfrm>
              <a:off x="14358" y="8333"/>
              <a:ext cx="504" cy="504"/>
            </a:xfrm>
            <a:custGeom>
              <a:avLst/>
              <a:gdLst/>
              <a:ahLst/>
              <a:cxnLst>
                <a:cxn ang="0">
                  <a:pos x="32" y="64"/>
                </a:cxn>
                <a:cxn ang="0">
                  <a:pos x="9" y="54"/>
                </a:cxn>
                <a:cxn ang="0">
                  <a:pos x="0" y="32"/>
                </a:cxn>
                <a:cxn ang="0">
                  <a:pos x="9" y="9"/>
                </a:cxn>
                <a:cxn ang="0">
                  <a:pos x="32" y="0"/>
                </a:cxn>
                <a:cxn ang="0">
                  <a:pos x="54" y="9"/>
                </a:cxn>
                <a:cxn ang="0">
                  <a:pos x="64" y="32"/>
                </a:cxn>
                <a:cxn ang="0">
                  <a:pos x="54" y="54"/>
                </a:cxn>
                <a:cxn ang="0">
                  <a:pos x="32" y="64"/>
                </a:cxn>
              </a:cxnLst>
              <a:rect l="0" t="0" r="r" b="b"/>
              <a:pathLst>
                <a:path w="64" h="64">
                  <a:moveTo>
                    <a:pt x="32" y="64"/>
                  </a:moveTo>
                  <a:cubicBezTo>
                    <a:pt x="23" y="64"/>
                    <a:pt x="16" y="61"/>
                    <a:pt x="9" y="54"/>
                  </a:cubicBezTo>
                  <a:cubicBezTo>
                    <a:pt x="3" y="48"/>
                    <a:pt x="0" y="40"/>
                    <a:pt x="0" y="32"/>
                  </a:cubicBezTo>
                  <a:cubicBezTo>
                    <a:pt x="0" y="23"/>
                    <a:pt x="3" y="15"/>
                    <a:pt x="9" y="9"/>
                  </a:cubicBezTo>
                  <a:cubicBezTo>
                    <a:pt x="16" y="3"/>
                    <a:pt x="23" y="0"/>
                    <a:pt x="32" y="0"/>
                  </a:cubicBezTo>
                  <a:cubicBezTo>
                    <a:pt x="41" y="0"/>
                    <a:pt x="48" y="3"/>
                    <a:pt x="54" y="9"/>
                  </a:cubicBezTo>
                  <a:cubicBezTo>
                    <a:pt x="61" y="15"/>
                    <a:pt x="64" y="23"/>
                    <a:pt x="64" y="32"/>
                  </a:cubicBezTo>
                  <a:cubicBezTo>
                    <a:pt x="64" y="40"/>
                    <a:pt x="61" y="48"/>
                    <a:pt x="54" y="54"/>
                  </a:cubicBezTo>
                  <a:cubicBezTo>
                    <a:pt x="48" y="61"/>
                    <a:pt x="41" y="64"/>
                    <a:pt x="32" y="64"/>
                  </a:cubicBezTo>
                  <a:close/>
                </a:path>
              </a:pathLst>
            </a:custGeom>
            <a:solidFill>
              <a:schemeClr val="bg1">
                <a:lumMod val="50000"/>
              </a:schemeClr>
            </a:solidFill>
            <a:ln w="9525">
              <a:noFill/>
              <a:round/>
            </a:ln>
          </p:spPr>
          <p:txBody>
            <a:bodyPr anchor="ctr"/>
            <a:p>
              <a:pPr algn="ctr"/>
            </a:p>
          </p:txBody>
        </p:sp>
        <p:sp>
          <p:nvSpPr>
            <p:cNvPr id="110" name="î$1iḓê"/>
            <p:cNvSpPr/>
            <p:nvPr/>
          </p:nvSpPr>
          <p:spPr bwMode="auto">
            <a:xfrm>
              <a:off x="17273" y="7228"/>
              <a:ext cx="391" cy="396"/>
            </a:xfrm>
            <a:custGeom>
              <a:avLst/>
              <a:gdLst/>
              <a:ahLst/>
              <a:cxnLst>
                <a:cxn ang="0">
                  <a:pos x="42" y="7"/>
                </a:cxn>
                <a:cxn ang="0">
                  <a:pos x="50" y="25"/>
                </a:cxn>
                <a:cxn ang="0">
                  <a:pos x="42" y="42"/>
                </a:cxn>
                <a:cxn ang="0">
                  <a:pos x="25" y="50"/>
                </a:cxn>
                <a:cxn ang="0">
                  <a:pos x="7" y="42"/>
                </a:cxn>
                <a:cxn ang="0">
                  <a:pos x="0" y="25"/>
                </a:cxn>
                <a:cxn ang="0">
                  <a:pos x="7" y="7"/>
                </a:cxn>
                <a:cxn ang="0">
                  <a:pos x="25" y="0"/>
                </a:cxn>
                <a:cxn ang="0">
                  <a:pos x="42" y="7"/>
                </a:cxn>
              </a:cxnLst>
              <a:rect l="0" t="0" r="r" b="b"/>
              <a:pathLst>
                <a:path w="50" h="50">
                  <a:moveTo>
                    <a:pt x="42" y="7"/>
                  </a:moveTo>
                  <a:cubicBezTo>
                    <a:pt x="47" y="12"/>
                    <a:pt x="50" y="18"/>
                    <a:pt x="50" y="25"/>
                  </a:cubicBezTo>
                  <a:cubicBezTo>
                    <a:pt x="50" y="32"/>
                    <a:pt x="47" y="37"/>
                    <a:pt x="42" y="42"/>
                  </a:cubicBezTo>
                  <a:cubicBezTo>
                    <a:pt x="38" y="47"/>
                    <a:pt x="32" y="50"/>
                    <a:pt x="25" y="50"/>
                  </a:cubicBezTo>
                  <a:cubicBezTo>
                    <a:pt x="18" y="50"/>
                    <a:pt x="12" y="47"/>
                    <a:pt x="7" y="42"/>
                  </a:cubicBezTo>
                  <a:cubicBezTo>
                    <a:pt x="2" y="37"/>
                    <a:pt x="0" y="32"/>
                    <a:pt x="0" y="25"/>
                  </a:cubicBezTo>
                  <a:cubicBezTo>
                    <a:pt x="0" y="18"/>
                    <a:pt x="2" y="12"/>
                    <a:pt x="7" y="7"/>
                  </a:cubicBezTo>
                  <a:cubicBezTo>
                    <a:pt x="12" y="2"/>
                    <a:pt x="18" y="0"/>
                    <a:pt x="25" y="0"/>
                  </a:cubicBezTo>
                  <a:cubicBezTo>
                    <a:pt x="32" y="0"/>
                    <a:pt x="38" y="2"/>
                    <a:pt x="42" y="7"/>
                  </a:cubicBezTo>
                  <a:close/>
                </a:path>
              </a:pathLst>
            </a:custGeom>
            <a:solidFill>
              <a:schemeClr val="bg1">
                <a:lumMod val="50000"/>
              </a:schemeClr>
            </a:solidFill>
            <a:ln w="9525">
              <a:noFill/>
              <a:round/>
            </a:ln>
          </p:spPr>
          <p:txBody>
            <a:bodyPr anchor="ctr"/>
            <a:p>
              <a:pPr algn="ctr"/>
            </a:p>
          </p:txBody>
        </p:sp>
        <p:sp>
          <p:nvSpPr>
            <p:cNvPr id="111" name="îSļîḋé"/>
            <p:cNvSpPr/>
            <p:nvPr/>
          </p:nvSpPr>
          <p:spPr bwMode="auto">
            <a:xfrm>
              <a:off x="13196" y="8184"/>
              <a:ext cx="370" cy="370"/>
            </a:xfrm>
            <a:custGeom>
              <a:avLst/>
              <a:gdLst/>
              <a:ahLst/>
              <a:cxnLst>
                <a:cxn ang="0">
                  <a:pos x="40" y="6"/>
                </a:cxn>
                <a:cxn ang="0">
                  <a:pos x="47" y="23"/>
                </a:cxn>
                <a:cxn ang="0">
                  <a:pos x="40" y="40"/>
                </a:cxn>
                <a:cxn ang="0">
                  <a:pos x="24" y="47"/>
                </a:cxn>
                <a:cxn ang="0">
                  <a:pos x="7" y="40"/>
                </a:cxn>
                <a:cxn ang="0">
                  <a:pos x="0" y="23"/>
                </a:cxn>
                <a:cxn ang="0">
                  <a:pos x="7" y="6"/>
                </a:cxn>
                <a:cxn ang="0">
                  <a:pos x="24" y="0"/>
                </a:cxn>
                <a:cxn ang="0">
                  <a:pos x="40" y="6"/>
                </a:cxn>
              </a:cxnLst>
              <a:rect l="0" t="0" r="r" b="b"/>
              <a:pathLst>
                <a:path w="47" h="47">
                  <a:moveTo>
                    <a:pt x="40" y="6"/>
                  </a:moveTo>
                  <a:cubicBezTo>
                    <a:pt x="45" y="11"/>
                    <a:pt x="47" y="17"/>
                    <a:pt x="47" y="23"/>
                  </a:cubicBezTo>
                  <a:cubicBezTo>
                    <a:pt x="47" y="30"/>
                    <a:pt x="45" y="35"/>
                    <a:pt x="40" y="40"/>
                  </a:cubicBezTo>
                  <a:cubicBezTo>
                    <a:pt x="36" y="45"/>
                    <a:pt x="30" y="47"/>
                    <a:pt x="24" y="47"/>
                  </a:cubicBezTo>
                  <a:cubicBezTo>
                    <a:pt x="17" y="47"/>
                    <a:pt x="12" y="45"/>
                    <a:pt x="7" y="40"/>
                  </a:cubicBezTo>
                  <a:cubicBezTo>
                    <a:pt x="2" y="35"/>
                    <a:pt x="0" y="30"/>
                    <a:pt x="0" y="23"/>
                  </a:cubicBezTo>
                  <a:cubicBezTo>
                    <a:pt x="0" y="17"/>
                    <a:pt x="2" y="11"/>
                    <a:pt x="7" y="6"/>
                  </a:cubicBezTo>
                  <a:cubicBezTo>
                    <a:pt x="12" y="2"/>
                    <a:pt x="17" y="0"/>
                    <a:pt x="24" y="0"/>
                  </a:cubicBezTo>
                  <a:cubicBezTo>
                    <a:pt x="30" y="0"/>
                    <a:pt x="36" y="2"/>
                    <a:pt x="40" y="6"/>
                  </a:cubicBezTo>
                  <a:close/>
                </a:path>
              </a:pathLst>
            </a:custGeom>
            <a:solidFill>
              <a:schemeClr val="bg1">
                <a:lumMod val="50000"/>
              </a:schemeClr>
            </a:solidFill>
            <a:ln w="9525">
              <a:noFill/>
              <a:round/>
            </a:ln>
          </p:spPr>
          <p:txBody>
            <a:bodyPr anchor="ctr"/>
            <a:p>
              <a:pPr algn="ctr"/>
            </a:p>
          </p:txBody>
        </p:sp>
        <p:sp>
          <p:nvSpPr>
            <p:cNvPr id="112" name="íŝľïḓè"/>
            <p:cNvSpPr/>
            <p:nvPr/>
          </p:nvSpPr>
          <p:spPr bwMode="auto">
            <a:xfrm>
              <a:off x="15474" y="9583"/>
              <a:ext cx="365" cy="365"/>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bg1">
                <a:lumMod val="50000"/>
                <a:alpha val="70000"/>
              </a:schemeClr>
            </a:solidFill>
            <a:ln w="9525">
              <a:noFill/>
              <a:round/>
            </a:ln>
          </p:spPr>
          <p:txBody>
            <a:bodyPr anchor="ctr"/>
            <a:p>
              <a:pPr algn="ctr"/>
            </a:p>
          </p:txBody>
        </p:sp>
        <p:sp>
          <p:nvSpPr>
            <p:cNvPr id="113" name="íşḷíḋé"/>
            <p:cNvSpPr/>
            <p:nvPr/>
          </p:nvSpPr>
          <p:spPr bwMode="auto">
            <a:xfrm>
              <a:off x="12265" y="8462"/>
              <a:ext cx="319" cy="319"/>
            </a:xfrm>
            <a:custGeom>
              <a:avLst/>
              <a:gdLst/>
              <a:ahLst/>
              <a:cxnLst>
                <a:cxn ang="0">
                  <a:pos x="41" y="20"/>
                </a:cxn>
                <a:cxn ang="0">
                  <a:pos x="35" y="35"/>
                </a:cxn>
                <a:cxn ang="0">
                  <a:pos x="21" y="41"/>
                </a:cxn>
                <a:cxn ang="0">
                  <a:pos x="6" y="35"/>
                </a:cxn>
                <a:cxn ang="0">
                  <a:pos x="0" y="20"/>
                </a:cxn>
                <a:cxn ang="0">
                  <a:pos x="6" y="6"/>
                </a:cxn>
                <a:cxn ang="0">
                  <a:pos x="21" y="0"/>
                </a:cxn>
                <a:cxn ang="0">
                  <a:pos x="35" y="6"/>
                </a:cxn>
                <a:cxn ang="0">
                  <a:pos x="41" y="20"/>
                </a:cxn>
              </a:cxnLst>
              <a:rect l="0" t="0" r="r" b="b"/>
              <a:pathLst>
                <a:path w="41" h="41">
                  <a:moveTo>
                    <a:pt x="41" y="20"/>
                  </a:move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ubicBezTo>
                    <a:pt x="39" y="10"/>
                    <a:pt x="41" y="15"/>
                    <a:pt x="41" y="20"/>
                  </a:cubicBezTo>
                  <a:close/>
                </a:path>
              </a:pathLst>
            </a:custGeom>
            <a:solidFill>
              <a:schemeClr val="bg1">
                <a:lumMod val="50000"/>
              </a:schemeClr>
            </a:solidFill>
            <a:ln w="9525">
              <a:noFill/>
              <a:round/>
            </a:ln>
          </p:spPr>
          <p:txBody>
            <a:bodyPr anchor="ctr"/>
            <a:p>
              <a:pPr algn="ctr"/>
            </a:p>
          </p:txBody>
        </p:sp>
        <p:sp>
          <p:nvSpPr>
            <p:cNvPr id="114" name="ïśľïḍè"/>
            <p:cNvSpPr/>
            <p:nvPr/>
          </p:nvSpPr>
          <p:spPr bwMode="auto">
            <a:xfrm>
              <a:off x="13196" y="9629"/>
              <a:ext cx="324" cy="319"/>
            </a:xfrm>
            <a:custGeom>
              <a:avLst/>
              <a:gdLst/>
              <a:ahLst/>
              <a:cxnLst>
                <a:cxn ang="0">
                  <a:pos x="35" y="6"/>
                </a:cxn>
                <a:cxn ang="0">
                  <a:pos x="41" y="20"/>
                </a:cxn>
                <a:cxn ang="0">
                  <a:pos x="35" y="35"/>
                </a:cxn>
                <a:cxn ang="0">
                  <a:pos x="21" y="41"/>
                </a:cxn>
                <a:cxn ang="0">
                  <a:pos x="6" y="35"/>
                </a:cxn>
                <a:cxn ang="0">
                  <a:pos x="0" y="20"/>
                </a:cxn>
                <a:cxn ang="0">
                  <a:pos x="6" y="6"/>
                </a:cxn>
                <a:cxn ang="0">
                  <a:pos x="21" y="0"/>
                </a:cxn>
                <a:cxn ang="0">
                  <a:pos x="35" y="6"/>
                </a:cxn>
              </a:cxnLst>
              <a:rect l="0" t="0" r="r" b="b"/>
              <a:pathLst>
                <a:path w="41" h="41">
                  <a:moveTo>
                    <a:pt x="35" y="6"/>
                  </a:move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ubicBezTo>
                    <a:pt x="0" y="15"/>
                    <a:pt x="2" y="10"/>
                    <a:pt x="6" y="6"/>
                  </a:cubicBezTo>
                  <a:cubicBezTo>
                    <a:pt x="10" y="2"/>
                    <a:pt x="15" y="0"/>
                    <a:pt x="21" y="0"/>
                  </a:cubicBezTo>
                  <a:cubicBezTo>
                    <a:pt x="26" y="0"/>
                    <a:pt x="31" y="2"/>
                    <a:pt x="35" y="6"/>
                  </a:cubicBezTo>
                  <a:close/>
                </a:path>
              </a:pathLst>
            </a:custGeom>
            <a:solidFill>
              <a:schemeClr val="bg1">
                <a:lumMod val="50000"/>
              </a:schemeClr>
            </a:solidFill>
            <a:ln w="9525">
              <a:noFill/>
              <a:round/>
            </a:ln>
          </p:spPr>
          <p:txBody>
            <a:bodyPr anchor="ctr"/>
            <a:p>
              <a:pPr algn="ctr"/>
            </a:p>
          </p:txBody>
        </p:sp>
        <p:sp>
          <p:nvSpPr>
            <p:cNvPr id="115" name="íSlíḓé"/>
            <p:cNvSpPr/>
            <p:nvPr/>
          </p:nvSpPr>
          <p:spPr bwMode="auto">
            <a:xfrm>
              <a:off x="14265" y="9629"/>
              <a:ext cx="319" cy="319"/>
            </a:xfrm>
            <a:custGeom>
              <a:avLst/>
              <a:gdLst/>
              <a:ahLst/>
              <a:cxnLst>
                <a:cxn ang="0">
                  <a:pos x="0" y="20"/>
                </a:cxn>
                <a:cxn ang="0">
                  <a:pos x="6" y="6"/>
                </a:cxn>
                <a:cxn ang="0">
                  <a:pos x="21" y="0"/>
                </a:cxn>
                <a:cxn ang="0">
                  <a:pos x="35" y="6"/>
                </a:cxn>
                <a:cxn ang="0">
                  <a:pos x="41" y="20"/>
                </a:cxn>
                <a:cxn ang="0">
                  <a:pos x="35" y="35"/>
                </a:cxn>
                <a:cxn ang="0">
                  <a:pos x="21" y="41"/>
                </a:cxn>
                <a:cxn ang="0">
                  <a:pos x="6" y="35"/>
                </a:cxn>
                <a:cxn ang="0">
                  <a:pos x="0" y="20"/>
                </a:cxn>
              </a:cxnLst>
              <a:rect l="0" t="0" r="r" b="b"/>
              <a:pathLst>
                <a:path w="41" h="41">
                  <a:moveTo>
                    <a:pt x="0" y="20"/>
                  </a:moveTo>
                  <a:cubicBezTo>
                    <a:pt x="0" y="15"/>
                    <a:pt x="2" y="10"/>
                    <a:pt x="6" y="6"/>
                  </a:cubicBezTo>
                  <a:cubicBezTo>
                    <a:pt x="10" y="2"/>
                    <a:pt x="15" y="0"/>
                    <a:pt x="21" y="0"/>
                  </a:cubicBezTo>
                  <a:cubicBezTo>
                    <a:pt x="26" y="0"/>
                    <a:pt x="31" y="2"/>
                    <a:pt x="35" y="6"/>
                  </a:cubicBezTo>
                  <a:cubicBezTo>
                    <a:pt x="39" y="10"/>
                    <a:pt x="41" y="15"/>
                    <a:pt x="41" y="20"/>
                  </a:cubicBezTo>
                  <a:cubicBezTo>
                    <a:pt x="41" y="26"/>
                    <a:pt x="39" y="31"/>
                    <a:pt x="35" y="35"/>
                  </a:cubicBezTo>
                  <a:cubicBezTo>
                    <a:pt x="31" y="39"/>
                    <a:pt x="26" y="41"/>
                    <a:pt x="21" y="41"/>
                  </a:cubicBezTo>
                  <a:cubicBezTo>
                    <a:pt x="15" y="41"/>
                    <a:pt x="10" y="39"/>
                    <a:pt x="6" y="35"/>
                  </a:cubicBezTo>
                  <a:cubicBezTo>
                    <a:pt x="2" y="31"/>
                    <a:pt x="0" y="26"/>
                    <a:pt x="0" y="20"/>
                  </a:cubicBezTo>
                  <a:close/>
                </a:path>
              </a:pathLst>
            </a:custGeom>
            <a:solidFill>
              <a:schemeClr val="bg1">
                <a:lumMod val="50000"/>
                <a:alpha val="40000"/>
              </a:schemeClr>
            </a:solidFill>
            <a:ln w="9525">
              <a:noFill/>
              <a:round/>
            </a:ln>
          </p:spPr>
          <p:txBody>
            <a:bodyPr anchor="ctr"/>
            <a:p>
              <a:pPr algn="ctr"/>
            </a:p>
          </p:txBody>
        </p:sp>
        <p:sp>
          <p:nvSpPr>
            <p:cNvPr id="116" name="iṩlídê"/>
            <p:cNvSpPr/>
            <p:nvPr/>
          </p:nvSpPr>
          <p:spPr bwMode="auto">
            <a:xfrm>
              <a:off x="17962" y="5834"/>
              <a:ext cx="345" cy="345"/>
            </a:xfrm>
            <a:custGeom>
              <a:avLst/>
              <a:gdLst/>
              <a:ahLst/>
              <a:cxnLst>
                <a:cxn ang="0">
                  <a:pos x="6" y="37"/>
                </a:cxn>
                <a:cxn ang="0">
                  <a:pos x="0" y="22"/>
                </a:cxn>
                <a:cxn ang="0">
                  <a:pos x="6" y="6"/>
                </a:cxn>
                <a:cxn ang="0">
                  <a:pos x="22" y="0"/>
                </a:cxn>
                <a:cxn ang="0">
                  <a:pos x="38" y="6"/>
                </a:cxn>
                <a:cxn ang="0">
                  <a:pos x="44" y="22"/>
                </a:cxn>
                <a:cxn ang="0">
                  <a:pos x="38" y="37"/>
                </a:cxn>
                <a:cxn ang="0">
                  <a:pos x="22" y="44"/>
                </a:cxn>
                <a:cxn ang="0">
                  <a:pos x="6" y="37"/>
                </a:cxn>
              </a:cxnLst>
              <a:rect l="0" t="0" r="r" b="b"/>
              <a:pathLst>
                <a:path w="44" h="44">
                  <a:moveTo>
                    <a:pt x="6" y="37"/>
                  </a:moveTo>
                  <a:cubicBezTo>
                    <a:pt x="2" y="33"/>
                    <a:pt x="0" y="28"/>
                    <a:pt x="0" y="22"/>
                  </a:cubicBezTo>
                  <a:cubicBezTo>
                    <a:pt x="0" y="16"/>
                    <a:pt x="2" y="11"/>
                    <a:pt x="6" y="6"/>
                  </a:cubicBezTo>
                  <a:cubicBezTo>
                    <a:pt x="11" y="2"/>
                    <a:pt x="16" y="0"/>
                    <a:pt x="22" y="0"/>
                  </a:cubicBezTo>
                  <a:cubicBezTo>
                    <a:pt x="28" y="0"/>
                    <a:pt x="33" y="2"/>
                    <a:pt x="38" y="6"/>
                  </a:cubicBezTo>
                  <a:cubicBezTo>
                    <a:pt x="42" y="11"/>
                    <a:pt x="44" y="16"/>
                    <a:pt x="44" y="22"/>
                  </a:cubicBezTo>
                  <a:cubicBezTo>
                    <a:pt x="44" y="28"/>
                    <a:pt x="42" y="33"/>
                    <a:pt x="38" y="37"/>
                  </a:cubicBezTo>
                  <a:cubicBezTo>
                    <a:pt x="33" y="42"/>
                    <a:pt x="28" y="44"/>
                    <a:pt x="22" y="44"/>
                  </a:cubicBezTo>
                  <a:cubicBezTo>
                    <a:pt x="16" y="44"/>
                    <a:pt x="11" y="42"/>
                    <a:pt x="6" y="37"/>
                  </a:cubicBezTo>
                  <a:close/>
                </a:path>
              </a:pathLst>
            </a:custGeom>
            <a:solidFill>
              <a:schemeClr val="bg1">
                <a:lumMod val="50000"/>
                <a:alpha val="70000"/>
              </a:schemeClr>
            </a:solidFill>
            <a:ln w="9525">
              <a:noFill/>
              <a:round/>
            </a:ln>
          </p:spPr>
          <p:txBody>
            <a:bodyPr anchor="ctr"/>
            <a:p>
              <a:pPr algn="ctr"/>
            </a:p>
          </p:txBody>
        </p:sp>
        <p:sp>
          <p:nvSpPr>
            <p:cNvPr id="117" name="ísḷîďé"/>
            <p:cNvSpPr/>
            <p:nvPr/>
          </p:nvSpPr>
          <p:spPr bwMode="auto">
            <a:xfrm>
              <a:off x="17181" y="3170"/>
              <a:ext cx="468" cy="468"/>
            </a:xfrm>
            <a:custGeom>
              <a:avLst/>
              <a:gdLst/>
              <a:ahLst/>
              <a:cxnLst>
                <a:cxn ang="0">
                  <a:pos x="9" y="51"/>
                </a:cxn>
                <a:cxn ang="0">
                  <a:pos x="0" y="30"/>
                </a:cxn>
                <a:cxn ang="0">
                  <a:pos x="9" y="8"/>
                </a:cxn>
                <a:cxn ang="0">
                  <a:pos x="30" y="0"/>
                </a:cxn>
                <a:cxn ang="0">
                  <a:pos x="51" y="8"/>
                </a:cxn>
                <a:cxn ang="0">
                  <a:pos x="60" y="30"/>
                </a:cxn>
                <a:cxn ang="0">
                  <a:pos x="51" y="51"/>
                </a:cxn>
                <a:cxn ang="0">
                  <a:pos x="30" y="60"/>
                </a:cxn>
                <a:cxn ang="0">
                  <a:pos x="9" y="51"/>
                </a:cxn>
              </a:cxnLst>
              <a:rect l="0" t="0" r="r" b="b"/>
              <a:pathLst>
                <a:path w="60" h="60">
                  <a:moveTo>
                    <a:pt x="9" y="51"/>
                  </a:moveTo>
                  <a:cubicBezTo>
                    <a:pt x="3" y="45"/>
                    <a:pt x="0" y="38"/>
                    <a:pt x="0" y="30"/>
                  </a:cubicBezTo>
                  <a:cubicBezTo>
                    <a:pt x="0" y="22"/>
                    <a:pt x="3" y="14"/>
                    <a:pt x="9" y="8"/>
                  </a:cubicBezTo>
                  <a:cubicBezTo>
                    <a:pt x="15" y="3"/>
                    <a:pt x="22" y="0"/>
                    <a:pt x="30" y="0"/>
                  </a:cubicBezTo>
                  <a:cubicBezTo>
                    <a:pt x="38" y="0"/>
                    <a:pt x="45" y="3"/>
                    <a:pt x="51" y="8"/>
                  </a:cubicBezTo>
                  <a:cubicBezTo>
                    <a:pt x="57" y="14"/>
                    <a:pt x="60" y="22"/>
                    <a:pt x="60" y="30"/>
                  </a:cubicBezTo>
                  <a:cubicBezTo>
                    <a:pt x="60" y="38"/>
                    <a:pt x="57" y="45"/>
                    <a:pt x="51" y="51"/>
                  </a:cubicBezTo>
                  <a:cubicBezTo>
                    <a:pt x="45" y="57"/>
                    <a:pt x="38" y="60"/>
                    <a:pt x="30" y="60"/>
                  </a:cubicBezTo>
                  <a:cubicBezTo>
                    <a:pt x="22" y="60"/>
                    <a:pt x="15" y="57"/>
                    <a:pt x="9" y="51"/>
                  </a:cubicBezTo>
                  <a:close/>
                </a:path>
              </a:pathLst>
            </a:custGeom>
            <a:solidFill>
              <a:schemeClr val="bg1">
                <a:lumMod val="50000"/>
                <a:alpha val="40000"/>
              </a:schemeClr>
            </a:solidFill>
            <a:ln w="9525">
              <a:noFill/>
              <a:round/>
            </a:ln>
          </p:spPr>
          <p:txBody>
            <a:bodyPr anchor="ctr"/>
            <a:p>
              <a:pPr algn="ctr"/>
            </a:p>
          </p:txBody>
        </p:sp>
        <p:sp>
          <p:nvSpPr>
            <p:cNvPr id="118" name="îšļíḍé"/>
            <p:cNvSpPr/>
            <p:nvPr/>
          </p:nvSpPr>
          <p:spPr bwMode="auto">
            <a:xfrm>
              <a:off x="14594" y="2563"/>
              <a:ext cx="658" cy="658"/>
            </a:xfrm>
            <a:custGeom>
              <a:avLst/>
              <a:gdLst/>
              <a:ahLst/>
              <a:cxnLst>
                <a:cxn ang="0">
                  <a:pos x="72" y="12"/>
                </a:cxn>
                <a:cxn ang="0">
                  <a:pos x="84" y="42"/>
                </a:cxn>
                <a:cxn ang="0">
                  <a:pos x="72" y="71"/>
                </a:cxn>
                <a:cxn ang="0">
                  <a:pos x="42" y="84"/>
                </a:cxn>
                <a:cxn ang="0">
                  <a:pos x="12" y="71"/>
                </a:cxn>
                <a:cxn ang="0">
                  <a:pos x="0" y="42"/>
                </a:cxn>
                <a:cxn ang="0">
                  <a:pos x="12" y="12"/>
                </a:cxn>
                <a:cxn ang="0">
                  <a:pos x="42" y="0"/>
                </a:cxn>
                <a:cxn ang="0">
                  <a:pos x="72" y="12"/>
                </a:cxn>
              </a:cxnLst>
              <a:rect l="0" t="0" r="r" b="b"/>
              <a:pathLst>
                <a:path w="84" h="84">
                  <a:moveTo>
                    <a:pt x="72" y="12"/>
                  </a:moveTo>
                  <a:cubicBezTo>
                    <a:pt x="80" y="20"/>
                    <a:pt x="84" y="30"/>
                    <a:pt x="84" y="42"/>
                  </a:cubicBez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lose/>
                </a:path>
              </a:pathLst>
            </a:custGeom>
            <a:solidFill>
              <a:schemeClr val="bg1">
                <a:lumMod val="50000"/>
                <a:alpha val="70000"/>
              </a:schemeClr>
            </a:solidFill>
            <a:ln w="9525">
              <a:noFill/>
              <a:round/>
            </a:ln>
          </p:spPr>
          <p:txBody>
            <a:bodyPr anchor="ctr"/>
            <a:p>
              <a:pPr algn="ctr"/>
            </a:p>
          </p:txBody>
        </p:sp>
        <p:sp>
          <p:nvSpPr>
            <p:cNvPr id="119" name="î$ḻíḋè"/>
            <p:cNvSpPr/>
            <p:nvPr/>
          </p:nvSpPr>
          <p:spPr bwMode="auto">
            <a:xfrm>
              <a:off x="12368" y="3057"/>
              <a:ext cx="658" cy="658"/>
            </a:xfrm>
            <a:custGeom>
              <a:avLst/>
              <a:gdLst/>
              <a:ahLst/>
              <a:cxnLst>
                <a:cxn ang="0">
                  <a:pos x="84" y="42"/>
                </a:cxn>
                <a:cxn ang="0">
                  <a:pos x="72" y="71"/>
                </a:cxn>
                <a:cxn ang="0">
                  <a:pos x="42" y="84"/>
                </a:cxn>
                <a:cxn ang="0">
                  <a:pos x="12" y="71"/>
                </a:cxn>
                <a:cxn ang="0">
                  <a:pos x="0" y="42"/>
                </a:cxn>
                <a:cxn ang="0">
                  <a:pos x="12" y="12"/>
                </a:cxn>
                <a:cxn ang="0">
                  <a:pos x="42" y="0"/>
                </a:cxn>
                <a:cxn ang="0">
                  <a:pos x="72" y="12"/>
                </a:cxn>
                <a:cxn ang="0">
                  <a:pos x="84" y="42"/>
                </a:cxn>
              </a:cxnLst>
              <a:rect l="0" t="0" r="r" b="b"/>
              <a:pathLst>
                <a:path w="84" h="84">
                  <a:moveTo>
                    <a:pt x="84" y="42"/>
                  </a:moveTo>
                  <a:cubicBezTo>
                    <a:pt x="84" y="53"/>
                    <a:pt x="80" y="63"/>
                    <a:pt x="72" y="71"/>
                  </a:cubicBezTo>
                  <a:cubicBezTo>
                    <a:pt x="64" y="80"/>
                    <a:pt x="54" y="84"/>
                    <a:pt x="42" y="84"/>
                  </a:cubicBezTo>
                  <a:cubicBezTo>
                    <a:pt x="31" y="84"/>
                    <a:pt x="21" y="80"/>
                    <a:pt x="12" y="71"/>
                  </a:cubicBez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lose/>
                </a:path>
              </a:pathLst>
            </a:custGeom>
            <a:solidFill>
              <a:schemeClr val="bg1">
                <a:lumMod val="50000"/>
              </a:schemeClr>
            </a:solidFill>
            <a:ln w="9525">
              <a:noFill/>
              <a:round/>
            </a:ln>
          </p:spPr>
          <p:txBody>
            <a:bodyPr anchor="ctr"/>
            <a:p>
              <a:pPr algn="ctr"/>
            </a:p>
          </p:txBody>
        </p:sp>
        <p:sp>
          <p:nvSpPr>
            <p:cNvPr id="120" name="íšļidè"/>
            <p:cNvSpPr/>
            <p:nvPr/>
          </p:nvSpPr>
          <p:spPr bwMode="auto">
            <a:xfrm>
              <a:off x="10537" y="3499"/>
              <a:ext cx="478" cy="478"/>
            </a:xfrm>
            <a:custGeom>
              <a:avLst/>
              <a:gdLst/>
              <a:ahLst/>
              <a:cxnLst>
                <a:cxn ang="0">
                  <a:pos x="9" y="52"/>
                </a:cxn>
                <a:cxn ang="0">
                  <a:pos x="0" y="30"/>
                </a:cxn>
                <a:cxn ang="0">
                  <a:pos x="9" y="8"/>
                </a:cxn>
                <a:cxn ang="0">
                  <a:pos x="31" y="0"/>
                </a:cxn>
                <a:cxn ang="0">
                  <a:pos x="52" y="8"/>
                </a:cxn>
                <a:cxn ang="0">
                  <a:pos x="61" y="30"/>
                </a:cxn>
                <a:cxn ang="0">
                  <a:pos x="52" y="52"/>
                </a:cxn>
                <a:cxn ang="0">
                  <a:pos x="31" y="61"/>
                </a:cxn>
                <a:cxn ang="0">
                  <a:pos x="9" y="52"/>
                </a:cxn>
              </a:cxnLst>
              <a:rect l="0" t="0" r="r" b="b"/>
              <a:pathLst>
                <a:path w="61" h="61">
                  <a:moveTo>
                    <a:pt x="9" y="52"/>
                  </a:moveTo>
                  <a:cubicBezTo>
                    <a:pt x="3" y="46"/>
                    <a:pt x="0" y="39"/>
                    <a:pt x="0" y="30"/>
                  </a:cubicBezTo>
                  <a:cubicBezTo>
                    <a:pt x="0" y="22"/>
                    <a:pt x="3" y="15"/>
                    <a:pt x="9" y="8"/>
                  </a:cubicBezTo>
                  <a:cubicBezTo>
                    <a:pt x="15" y="3"/>
                    <a:pt x="22" y="0"/>
                    <a:pt x="31" y="0"/>
                  </a:cubicBezTo>
                  <a:cubicBezTo>
                    <a:pt x="39" y="0"/>
                    <a:pt x="46" y="3"/>
                    <a:pt x="52" y="8"/>
                  </a:cubicBezTo>
                  <a:cubicBezTo>
                    <a:pt x="58" y="15"/>
                    <a:pt x="61" y="22"/>
                    <a:pt x="61" y="30"/>
                  </a:cubicBezTo>
                  <a:cubicBezTo>
                    <a:pt x="61" y="39"/>
                    <a:pt x="58" y="46"/>
                    <a:pt x="52" y="52"/>
                  </a:cubicBezTo>
                  <a:cubicBezTo>
                    <a:pt x="46" y="58"/>
                    <a:pt x="39" y="61"/>
                    <a:pt x="31" y="61"/>
                  </a:cubicBezTo>
                  <a:cubicBezTo>
                    <a:pt x="22" y="61"/>
                    <a:pt x="15" y="58"/>
                    <a:pt x="9" y="52"/>
                  </a:cubicBezTo>
                  <a:close/>
                </a:path>
              </a:pathLst>
            </a:custGeom>
            <a:solidFill>
              <a:schemeClr val="bg1">
                <a:lumMod val="50000"/>
                <a:alpha val="70000"/>
              </a:schemeClr>
            </a:solidFill>
            <a:ln w="9525">
              <a:noFill/>
              <a:round/>
            </a:ln>
          </p:spPr>
          <p:txBody>
            <a:bodyPr anchor="ctr"/>
            <a:p>
              <a:pPr algn="ctr"/>
            </a:p>
          </p:txBody>
        </p:sp>
        <p:sp>
          <p:nvSpPr>
            <p:cNvPr id="121" name="íS1îďè"/>
            <p:cNvSpPr/>
            <p:nvPr/>
          </p:nvSpPr>
          <p:spPr bwMode="auto">
            <a:xfrm>
              <a:off x="14018" y="3998"/>
              <a:ext cx="663" cy="658"/>
            </a:xfrm>
            <a:custGeom>
              <a:avLst/>
              <a:gdLst/>
              <a:ahLst/>
              <a:cxnLst>
                <a:cxn ang="0">
                  <a:pos x="12" y="71"/>
                </a:cxn>
                <a:cxn ang="0">
                  <a:pos x="0" y="42"/>
                </a:cxn>
                <a:cxn ang="0">
                  <a:pos x="12" y="12"/>
                </a:cxn>
                <a:cxn ang="0">
                  <a:pos x="42" y="0"/>
                </a:cxn>
                <a:cxn ang="0">
                  <a:pos x="72" y="12"/>
                </a:cxn>
                <a:cxn ang="0">
                  <a:pos x="84" y="42"/>
                </a:cxn>
                <a:cxn ang="0">
                  <a:pos x="72" y="71"/>
                </a:cxn>
                <a:cxn ang="0">
                  <a:pos x="42" y="84"/>
                </a:cxn>
                <a:cxn ang="0">
                  <a:pos x="12" y="71"/>
                </a:cxn>
              </a:cxnLst>
              <a:rect l="0" t="0" r="r" b="b"/>
              <a:pathLst>
                <a:path w="84" h="84">
                  <a:moveTo>
                    <a:pt x="12" y="71"/>
                  </a:moveTo>
                  <a:cubicBezTo>
                    <a:pt x="4" y="63"/>
                    <a:pt x="0" y="53"/>
                    <a:pt x="0" y="42"/>
                  </a:cubicBezTo>
                  <a:cubicBezTo>
                    <a:pt x="0" y="30"/>
                    <a:pt x="4" y="20"/>
                    <a:pt x="12" y="12"/>
                  </a:cubicBezTo>
                  <a:cubicBezTo>
                    <a:pt x="21" y="4"/>
                    <a:pt x="31" y="0"/>
                    <a:pt x="42" y="0"/>
                  </a:cubicBezTo>
                  <a:cubicBezTo>
                    <a:pt x="54" y="0"/>
                    <a:pt x="64" y="4"/>
                    <a:pt x="72" y="12"/>
                  </a:cubicBezTo>
                  <a:cubicBezTo>
                    <a:pt x="80" y="20"/>
                    <a:pt x="84" y="30"/>
                    <a:pt x="84" y="42"/>
                  </a:cubicBezTo>
                  <a:cubicBezTo>
                    <a:pt x="84" y="53"/>
                    <a:pt x="80" y="63"/>
                    <a:pt x="72" y="71"/>
                  </a:cubicBezTo>
                  <a:cubicBezTo>
                    <a:pt x="64" y="80"/>
                    <a:pt x="54" y="84"/>
                    <a:pt x="42" y="84"/>
                  </a:cubicBezTo>
                  <a:cubicBezTo>
                    <a:pt x="31" y="84"/>
                    <a:pt x="21" y="80"/>
                    <a:pt x="12" y="71"/>
                  </a:cubicBezTo>
                  <a:close/>
                </a:path>
              </a:pathLst>
            </a:custGeom>
            <a:solidFill>
              <a:schemeClr val="bg1">
                <a:lumMod val="50000"/>
                <a:alpha val="40000"/>
              </a:schemeClr>
            </a:solidFill>
            <a:ln w="9525">
              <a:noFill/>
              <a:round/>
            </a:ln>
          </p:spPr>
          <p:txBody>
            <a:bodyPr anchor="ctr"/>
            <a:p>
              <a:pPr algn="ctr"/>
            </a:p>
          </p:txBody>
        </p:sp>
        <p:sp>
          <p:nvSpPr>
            <p:cNvPr id="122" name="ïşḻïďe"/>
            <p:cNvSpPr/>
            <p:nvPr/>
          </p:nvSpPr>
          <p:spPr bwMode="auto">
            <a:xfrm>
              <a:off x="12188" y="9604"/>
              <a:ext cx="365" cy="370"/>
            </a:xfrm>
            <a:custGeom>
              <a:avLst/>
              <a:gdLst/>
              <a:ahLst/>
              <a:cxnLst>
                <a:cxn ang="0">
                  <a:pos x="47" y="23"/>
                </a:cxn>
                <a:cxn ang="0">
                  <a:pos x="40" y="40"/>
                </a:cxn>
                <a:cxn ang="0">
                  <a:pos x="24" y="47"/>
                </a:cxn>
                <a:cxn ang="0">
                  <a:pos x="7" y="40"/>
                </a:cxn>
                <a:cxn ang="0">
                  <a:pos x="0" y="23"/>
                </a:cxn>
                <a:cxn ang="0">
                  <a:pos x="7" y="6"/>
                </a:cxn>
                <a:cxn ang="0">
                  <a:pos x="24" y="0"/>
                </a:cxn>
                <a:cxn ang="0">
                  <a:pos x="40" y="6"/>
                </a:cxn>
                <a:cxn ang="0">
                  <a:pos x="47" y="23"/>
                </a:cxn>
              </a:cxnLst>
              <a:rect l="0" t="0" r="r" b="b"/>
              <a:pathLst>
                <a:path w="47" h="47">
                  <a:moveTo>
                    <a:pt x="47" y="23"/>
                  </a:moveTo>
                  <a:cubicBezTo>
                    <a:pt x="47" y="30"/>
                    <a:pt x="45" y="35"/>
                    <a:pt x="40" y="40"/>
                  </a:cubicBezTo>
                  <a:cubicBezTo>
                    <a:pt x="35" y="45"/>
                    <a:pt x="30" y="47"/>
                    <a:pt x="24" y="47"/>
                  </a:cubicBezTo>
                  <a:cubicBezTo>
                    <a:pt x="17" y="47"/>
                    <a:pt x="11" y="45"/>
                    <a:pt x="7" y="40"/>
                  </a:cubicBezTo>
                  <a:cubicBezTo>
                    <a:pt x="2" y="35"/>
                    <a:pt x="0" y="30"/>
                    <a:pt x="0" y="23"/>
                  </a:cubicBezTo>
                  <a:cubicBezTo>
                    <a:pt x="0" y="17"/>
                    <a:pt x="2" y="11"/>
                    <a:pt x="7" y="6"/>
                  </a:cubicBezTo>
                  <a:cubicBezTo>
                    <a:pt x="11" y="2"/>
                    <a:pt x="17" y="0"/>
                    <a:pt x="24" y="0"/>
                  </a:cubicBezTo>
                  <a:cubicBezTo>
                    <a:pt x="30" y="0"/>
                    <a:pt x="35" y="2"/>
                    <a:pt x="40" y="6"/>
                  </a:cubicBezTo>
                  <a:cubicBezTo>
                    <a:pt x="45" y="11"/>
                    <a:pt x="47" y="17"/>
                    <a:pt x="47" y="23"/>
                  </a:cubicBezTo>
                  <a:close/>
                </a:path>
              </a:pathLst>
            </a:custGeom>
            <a:solidFill>
              <a:schemeClr val="bg1">
                <a:lumMod val="50000"/>
              </a:schemeClr>
            </a:solidFill>
            <a:ln w="9525">
              <a:noFill/>
              <a:round/>
            </a:ln>
          </p:spPr>
          <p:txBody>
            <a:bodyPr anchor="ctr"/>
            <a:p>
              <a:pPr algn="ctr"/>
            </a:p>
          </p:txBody>
        </p:sp>
      </p:grpSp>
      <p:sp>
        <p:nvSpPr>
          <p:cNvPr id="12" name="文本框 11"/>
          <p:cNvSpPr txBox="1"/>
          <p:nvPr/>
        </p:nvSpPr>
        <p:spPr>
          <a:xfrm>
            <a:off x="7191375" y="668020"/>
            <a:ext cx="3429000" cy="922020"/>
          </a:xfrm>
          <a:prstGeom prst="rect">
            <a:avLst/>
          </a:prstGeom>
          <a:noFill/>
        </p:spPr>
        <p:txBody>
          <a:bodyPr wrap="square" rtlCol="0">
            <a:spAutoFit/>
          </a:bodyPr>
          <a:p>
            <a:r>
              <a:rPr lang="zh-CN" altLang="en-US" sz="5400">
                <a:solidFill>
                  <a:schemeClr val="bg2">
                    <a:lumMod val="50000"/>
                  </a:schemeClr>
                </a:solidFill>
              </a:rPr>
              <a:t>目     录</a:t>
            </a:r>
            <a:endParaRPr lang="zh-CN" altLang="en-US" sz="5400">
              <a:solidFill>
                <a:schemeClr val="bg2">
                  <a:lumMod val="50000"/>
                </a:schemeClr>
              </a:solidFill>
            </a:endParaRPr>
          </a:p>
        </p:txBody>
      </p:sp>
      <p:sp>
        <p:nvSpPr>
          <p:cNvPr id="27" name="矩形 26"/>
          <p:cNvSpPr/>
          <p:nvPr/>
        </p:nvSpPr>
        <p:spPr>
          <a:xfrm>
            <a:off x="7498571" y="5318585"/>
            <a:ext cx="1325880" cy="368300"/>
          </a:xfrm>
          <a:prstGeom prst="rect">
            <a:avLst/>
          </a:prstGeom>
        </p:spPr>
        <p:txBody>
          <a:bodyPr wrap="none">
            <a:spAutoFit/>
          </a:bodyPr>
          <a:p>
            <a:pPr algn="l"/>
            <a:r>
              <a:rPr lang="zh-CN" altLang="en-US" b="1" dirty="0">
                <a:solidFill>
                  <a:schemeClr val="bg2">
                    <a:lumMod val="50000"/>
                  </a:schemeClr>
                </a:solidFill>
                <a:sym typeface="+mn-ea"/>
              </a:rPr>
              <a:t>期望与</a:t>
            </a:r>
            <a:r>
              <a:rPr lang="zh-CN" altLang="en-US" b="1" dirty="0">
                <a:solidFill>
                  <a:schemeClr val="bg2">
                    <a:lumMod val="50000"/>
                  </a:schemeClr>
                </a:solidFill>
                <a:sym typeface="+mn-ea"/>
              </a:rPr>
              <a:t>改进</a:t>
            </a:r>
            <a:endParaRPr lang="zh-CN" altLang="en-US" b="1" dirty="0">
              <a:solidFill>
                <a:schemeClr val="bg2">
                  <a:lumMod val="50000"/>
                </a:schemeClr>
              </a:solidFill>
              <a:sym typeface="+mn-ea"/>
            </a:endParaRPr>
          </a:p>
        </p:txBody>
      </p:sp>
      <p:sp>
        <p:nvSpPr>
          <p:cNvPr id="16" name="矩形 15"/>
          <p:cNvSpPr/>
          <p:nvPr/>
        </p:nvSpPr>
        <p:spPr>
          <a:xfrm>
            <a:off x="7498571" y="4241625"/>
            <a:ext cx="982980" cy="368300"/>
          </a:xfrm>
          <a:prstGeom prst="rect">
            <a:avLst/>
          </a:prstGeom>
        </p:spPr>
        <p:txBody>
          <a:bodyPr wrap="none">
            <a:spAutoFit/>
          </a:bodyPr>
          <a:p>
            <a:pPr algn="l"/>
            <a:r>
              <a:rPr lang="en-US" altLang="zh-CN" b="1" dirty="0">
                <a:solidFill>
                  <a:schemeClr val="bg2">
                    <a:lumMod val="50000"/>
                  </a:schemeClr>
                </a:solidFill>
              </a:rPr>
              <a:t>FSGAN</a:t>
            </a:r>
            <a:endParaRPr lang="en-US" altLang="zh-CN" b="1" dirty="0">
              <a:solidFill>
                <a:schemeClr val="bg2">
                  <a:lumMod val="50000"/>
                </a:schemeClr>
              </a:solidFill>
            </a:endParaRPr>
          </a:p>
        </p:txBody>
      </p:sp>
      <p:sp>
        <p:nvSpPr>
          <p:cNvPr id="17" name="矩形 16"/>
          <p:cNvSpPr/>
          <p:nvPr/>
        </p:nvSpPr>
        <p:spPr>
          <a:xfrm>
            <a:off x="7498571" y="3164665"/>
            <a:ext cx="2418080" cy="368300"/>
          </a:xfrm>
          <a:prstGeom prst="rect">
            <a:avLst/>
          </a:prstGeom>
        </p:spPr>
        <p:txBody>
          <a:bodyPr wrap="none">
            <a:spAutoFit/>
          </a:bodyPr>
          <a:p>
            <a:pPr algn="l"/>
            <a:r>
              <a:rPr lang="en-US" altLang="zh-CN" b="1" dirty="0">
                <a:solidFill>
                  <a:schemeClr val="bg2">
                    <a:lumMod val="50000"/>
                  </a:schemeClr>
                </a:solidFill>
              </a:rPr>
              <a:t>python</a:t>
            </a:r>
            <a:r>
              <a:rPr lang="zh-CN" altLang="en-US" b="1" dirty="0">
                <a:solidFill>
                  <a:schemeClr val="bg2">
                    <a:lumMod val="50000"/>
                  </a:schemeClr>
                </a:solidFill>
              </a:rPr>
              <a:t>+dlib+opencv</a:t>
            </a:r>
            <a:endParaRPr lang="zh-CN" altLang="en-US" b="1" dirty="0">
              <a:solidFill>
                <a:schemeClr val="bg2">
                  <a:lumMod val="50000"/>
                </a:schemeClr>
              </a:solidFill>
            </a:endParaRPr>
          </a:p>
        </p:txBody>
      </p:sp>
      <p:sp>
        <p:nvSpPr>
          <p:cNvPr id="18" name="矩形 17"/>
          <p:cNvSpPr/>
          <p:nvPr/>
        </p:nvSpPr>
        <p:spPr>
          <a:xfrm>
            <a:off x="7498571" y="2087705"/>
            <a:ext cx="1097280" cy="368300"/>
          </a:xfrm>
          <a:prstGeom prst="rect">
            <a:avLst/>
          </a:prstGeom>
        </p:spPr>
        <p:txBody>
          <a:bodyPr wrap="none">
            <a:spAutoFit/>
          </a:bodyPr>
          <a:p>
            <a:pPr algn="l"/>
            <a:r>
              <a:rPr lang="zh-CN" altLang="en-US" b="1" dirty="0">
                <a:solidFill>
                  <a:schemeClr val="bg2">
                    <a:lumMod val="50000"/>
                  </a:schemeClr>
                </a:solidFill>
              </a:rPr>
              <a:t>背景基础</a:t>
            </a:r>
            <a:endParaRPr lang="zh-CN" altLang="en-US" b="1" dirty="0">
              <a:solidFill>
                <a:schemeClr val="bg2">
                  <a:lumMod val="50000"/>
                </a:schemeClr>
              </a:solidFill>
            </a:endParaRPr>
          </a:p>
        </p:txBody>
      </p:sp>
      <p:sp>
        <p:nvSpPr>
          <p:cNvPr id="19" name="椭圆 18"/>
          <p:cNvSpPr/>
          <p:nvPr/>
        </p:nvSpPr>
        <p:spPr>
          <a:xfrm>
            <a:off x="6772275" y="2005330"/>
            <a:ext cx="533400" cy="533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t>1</a:t>
            </a:r>
            <a:endParaRPr lang="en-US" altLang="zh-CN" sz="3200"/>
          </a:p>
        </p:txBody>
      </p:sp>
      <p:sp>
        <p:nvSpPr>
          <p:cNvPr id="20" name="椭圆 19"/>
          <p:cNvSpPr/>
          <p:nvPr/>
        </p:nvSpPr>
        <p:spPr>
          <a:xfrm>
            <a:off x="6772275" y="3082290"/>
            <a:ext cx="533400" cy="5334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t>2</a:t>
            </a:r>
            <a:endParaRPr lang="en-US" altLang="zh-CN" sz="3200"/>
          </a:p>
        </p:txBody>
      </p:sp>
      <p:sp>
        <p:nvSpPr>
          <p:cNvPr id="21" name="椭圆 20"/>
          <p:cNvSpPr/>
          <p:nvPr/>
        </p:nvSpPr>
        <p:spPr>
          <a:xfrm>
            <a:off x="6772275" y="5236210"/>
            <a:ext cx="533400" cy="5334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t>4</a:t>
            </a:r>
            <a:endParaRPr lang="en-US" altLang="zh-CN" sz="3200"/>
          </a:p>
        </p:txBody>
      </p:sp>
      <p:sp>
        <p:nvSpPr>
          <p:cNvPr id="22" name="椭圆 21"/>
          <p:cNvSpPr/>
          <p:nvPr/>
        </p:nvSpPr>
        <p:spPr>
          <a:xfrm>
            <a:off x="6772275" y="4159250"/>
            <a:ext cx="533400" cy="533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a:t>3</a:t>
            </a:r>
            <a:endParaRPr lang="en-US" altLang="zh-CN" sz="32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20940000" scaled="0"/>
        </a:gradFill>
        <a:effectLst/>
      </p:bgPr>
    </p:bg>
    <p:spTree>
      <p:nvGrpSpPr>
        <p:cNvPr id="1" name=""/>
        <p:cNvGrpSpPr/>
        <p:nvPr/>
      </p:nvGrpSpPr>
      <p:grpSpPr>
        <a:xfrm>
          <a:off x="0" y="0"/>
          <a:ext cx="0" cy="0"/>
          <a:chOff x="0" y="0"/>
          <a:chExt cx="0" cy="0"/>
        </a:xfrm>
      </p:grpSpPr>
      <p:sp>
        <p:nvSpPr>
          <p:cNvPr id="131" name="îŝḻïḍê"/>
          <p:cNvSpPr/>
          <p:nvPr/>
        </p:nvSpPr>
        <p:spPr bwMode="auto">
          <a:xfrm rot="5400000">
            <a:off x="36513" y="3944938"/>
            <a:ext cx="2876550" cy="2949575"/>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4530" h="4645">
                <a:moveTo>
                  <a:pt x="1165" y="3817"/>
                </a:moveTo>
                <a:lnTo>
                  <a:pt x="2134" y="4645"/>
                </a:lnTo>
                <a:lnTo>
                  <a:pt x="636" y="4645"/>
                </a:lnTo>
                <a:lnTo>
                  <a:pt x="1165" y="3817"/>
                </a:lnTo>
                <a:close/>
                <a:moveTo>
                  <a:pt x="1169" y="3810"/>
                </a:moveTo>
                <a:lnTo>
                  <a:pt x="1165" y="3817"/>
                </a:lnTo>
                <a:lnTo>
                  <a:pt x="1164" y="3816"/>
                </a:lnTo>
                <a:lnTo>
                  <a:pt x="1169" y="3810"/>
                </a:lnTo>
                <a:close/>
                <a:moveTo>
                  <a:pt x="3804" y="3465"/>
                </a:moveTo>
                <a:lnTo>
                  <a:pt x="2771" y="4645"/>
                </a:lnTo>
                <a:lnTo>
                  <a:pt x="2448" y="4645"/>
                </a:lnTo>
                <a:lnTo>
                  <a:pt x="2328" y="3695"/>
                </a:lnTo>
                <a:lnTo>
                  <a:pt x="3804" y="3465"/>
                </a:lnTo>
                <a:close/>
                <a:moveTo>
                  <a:pt x="3804" y="3465"/>
                </a:moveTo>
                <a:lnTo>
                  <a:pt x="4530" y="3595"/>
                </a:lnTo>
                <a:lnTo>
                  <a:pt x="4530" y="4645"/>
                </a:lnTo>
                <a:lnTo>
                  <a:pt x="4231" y="4645"/>
                </a:lnTo>
                <a:lnTo>
                  <a:pt x="3804" y="3465"/>
                </a:lnTo>
                <a:close/>
                <a:moveTo>
                  <a:pt x="0" y="2833"/>
                </a:moveTo>
                <a:lnTo>
                  <a:pt x="1164" y="3816"/>
                </a:lnTo>
                <a:lnTo>
                  <a:pt x="636" y="4645"/>
                </a:lnTo>
                <a:lnTo>
                  <a:pt x="266" y="4645"/>
                </a:lnTo>
                <a:lnTo>
                  <a:pt x="0" y="2833"/>
                </a:lnTo>
                <a:close/>
                <a:moveTo>
                  <a:pt x="2009" y="2462"/>
                </a:moveTo>
                <a:lnTo>
                  <a:pt x="2009" y="2463"/>
                </a:lnTo>
                <a:lnTo>
                  <a:pt x="1998" y="2471"/>
                </a:lnTo>
                <a:lnTo>
                  <a:pt x="2006" y="2463"/>
                </a:lnTo>
                <a:lnTo>
                  <a:pt x="2009" y="2462"/>
                </a:lnTo>
                <a:close/>
                <a:moveTo>
                  <a:pt x="2015" y="2460"/>
                </a:moveTo>
                <a:lnTo>
                  <a:pt x="2015" y="2460"/>
                </a:lnTo>
                <a:lnTo>
                  <a:pt x="2015" y="2460"/>
                </a:lnTo>
                <a:close/>
                <a:moveTo>
                  <a:pt x="2031" y="2454"/>
                </a:moveTo>
                <a:lnTo>
                  <a:pt x="2042" y="2460"/>
                </a:lnTo>
                <a:lnTo>
                  <a:pt x="2328" y="3695"/>
                </a:lnTo>
                <a:lnTo>
                  <a:pt x="1169" y="3810"/>
                </a:lnTo>
                <a:lnTo>
                  <a:pt x="2009" y="2471"/>
                </a:lnTo>
                <a:lnTo>
                  <a:pt x="2009" y="2463"/>
                </a:lnTo>
                <a:lnTo>
                  <a:pt x="2015" y="2460"/>
                </a:lnTo>
                <a:lnTo>
                  <a:pt x="2031" y="2454"/>
                </a:lnTo>
                <a:close/>
                <a:moveTo>
                  <a:pt x="2042" y="2454"/>
                </a:moveTo>
                <a:lnTo>
                  <a:pt x="2031" y="2454"/>
                </a:lnTo>
                <a:lnTo>
                  <a:pt x="2042" y="2454"/>
                </a:lnTo>
                <a:close/>
                <a:moveTo>
                  <a:pt x="4392" y="1949"/>
                </a:moveTo>
                <a:lnTo>
                  <a:pt x="4408" y="1966"/>
                </a:lnTo>
                <a:lnTo>
                  <a:pt x="3804" y="3465"/>
                </a:lnTo>
                <a:lnTo>
                  <a:pt x="2042" y="2454"/>
                </a:lnTo>
                <a:lnTo>
                  <a:pt x="4392" y="1949"/>
                </a:lnTo>
                <a:close/>
                <a:moveTo>
                  <a:pt x="4419" y="1944"/>
                </a:moveTo>
                <a:lnTo>
                  <a:pt x="4530" y="1973"/>
                </a:lnTo>
                <a:lnTo>
                  <a:pt x="4530" y="2143"/>
                </a:lnTo>
                <a:lnTo>
                  <a:pt x="4408" y="1966"/>
                </a:lnTo>
                <a:lnTo>
                  <a:pt x="4419" y="1944"/>
                </a:lnTo>
                <a:close/>
                <a:moveTo>
                  <a:pt x="4387" y="1936"/>
                </a:moveTo>
                <a:lnTo>
                  <a:pt x="4397" y="1938"/>
                </a:lnTo>
                <a:lnTo>
                  <a:pt x="4408" y="1944"/>
                </a:lnTo>
                <a:lnTo>
                  <a:pt x="4392" y="1949"/>
                </a:lnTo>
                <a:lnTo>
                  <a:pt x="4387" y="1936"/>
                </a:lnTo>
                <a:close/>
                <a:moveTo>
                  <a:pt x="4386" y="1933"/>
                </a:moveTo>
                <a:lnTo>
                  <a:pt x="4419" y="1944"/>
                </a:lnTo>
                <a:lnTo>
                  <a:pt x="4397" y="1938"/>
                </a:lnTo>
                <a:lnTo>
                  <a:pt x="4386" y="1933"/>
                </a:lnTo>
                <a:close/>
                <a:moveTo>
                  <a:pt x="4375" y="1933"/>
                </a:moveTo>
                <a:lnTo>
                  <a:pt x="4386" y="1933"/>
                </a:lnTo>
                <a:lnTo>
                  <a:pt x="4387" y="1936"/>
                </a:lnTo>
                <a:lnTo>
                  <a:pt x="4375" y="1933"/>
                </a:lnTo>
                <a:close/>
                <a:moveTo>
                  <a:pt x="2970" y="1208"/>
                </a:moveTo>
                <a:lnTo>
                  <a:pt x="4375" y="1933"/>
                </a:lnTo>
                <a:lnTo>
                  <a:pt x="2886" y="1318"/>
                </a:lnTo>
                <a:lnTo>
                  <a:pt x="2970" y="1208"/>
                </a:lnTo>
                <a:close/>
                <a:moveTo>
                  <a:pt x="1339" y="681"/>
                </a:moveTo>
                <a:lnTo>
                  <a:pt x="2886" y="1318"/>
                </a:lnTo>
                <a:lnTo>
                  <a:pt x="2031" y="2438"/>
                </a:lnTo>
                <a:lnTo>
                  <a:pt x="2031" y="2454"/>
                </a:lnTo>
                <a:lnTo>
                  <a:pt x="2015" y="2460"/>
                </a:lnTo>
                <a:lnTo>
                  <a:pt x="2009" y="2462"/>
                </a:lnTo>
                <a:lnTo>
                  <a:pt x="2009" y="2460"/>
                </a:lnTo>
                <a:lnTo>
                  <a:pt x="2006" y="2463"/>
                </a:lnTo>
                <a:lnTo>
                  <a:pt x="1982" y="2471"/>
                </a:lnTo>
                <a:lnTo>
                  <a:pt x="0" y="2833"/>
                </a:lnTo>
                <a:lnTo>
                  <a:pt x="1339" y="681"/>
                </a:lnTo>
                <a:close/>
                <a:moveTo>
                  <a:pt x="4090" y="0"/>
                </a:moveTo>
                <a:lnTo>
                  <a:pt x="2981" y="1197"/>
                </a:lnTo>
                <a:lnTo>
                  <a:pt x="2970" y="1208"/>
                </a:lnTo>
                <a:lnTo>
                  <a:pt x="1339" y="681"/>
                </a:lnTo>
                <a:lnTo>
                  <a:pt x="4090" y="0"/>
                </a:lnTo>
                <a:close/>
                <a:moveTo>
                  <a:pt x="4090" y="0"/>
                </a:moveTo>
                <a:lnTo>
                  <a:pt x="4530" y="193"/>
                </a:lnTo>
                <a:lnTo>
                  <a:pt x="4530" y="1837"/>
                </a:lnTo>
                <a:lnTo>
                  <a:pt x="4375" y="1933"/>
                </a:lnTo>
                <a:lnTo>
                  <a:pt x="4090" y="0"/>
                </a:lnTo>
                <a:close/>
              </a:path>
            </a:pathLst>
          </a:custGeom>
          <a:noFill/>
          <a:ln w="9525" cap="rnd">
            <a:solidFill>
              <a:schemeClr val="bg1">
                <a:lumMod val="65000"/>
              </a:schemeClr>
            </a:solidFill>
            <a:prstDash val="solid"/>
            <a:round/>
          </a:ln>
        </p:spPr>
        <p:txBody>
          <a:bodyPr wrap="square" anchor="ctr">
            <a:noAutofit/>
          </a:bodyPr>
          <a:p>
            <a:pPr algn="ctr"/>
          </a:p>
        </p:txBody>
      </p:sp>
      <p:sp>
        <p:nvSpPr>
          <p:cNvPr id="132" name="îŝḻïḍê"/>
          <p:cNvSpPr/>
          <p:nvPr/>
        </p:nvSpPr>
        <p:spPr bwMode="auto">
          <a:xfrm rot="5400000">
            <a:off x="8918067" y="-229743"/>
            <a:ext cx="3044190" cy="3503676"/>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4794" h="5518">
                <a:moveTo>
                  <a:pt x="0" y="5505"/>
                </a:moveTo>
                <a:lnTo>
                  <a:pt x="836" y="5505"/>
                </a:lnTo>
                <a:lnTo>
                  <a:pt x="0" y="5518"/>
                </a:lnTo>
                <a:lnTo>
                  <a:pt x="0" y="5505"/>
                </a:lnTo>
                <a:close/>
                <a:moveTo>
                  <a:pt x="0" y="4073"/>
                </a:moveTo>
                <a:lnTo>
                  <a:pt x="1028" y="4259"/>
                </a:lnTo>
                <a:lnTo>
                  <a:pt x="0" y="5219"/>
                </a:lnTo>
                <a:lnTo>
                  <a:pt x="0" y="4073"/>
                </a:lnTo>
                <a:close/>
                <a:moveTo>
                  <a:pt x="2702" y="4050"/>
                </a:moveTo>
                <a:lnTo>
                  <a:pt x="2148" y="5516"/>
                </a:lnTo>
                <a:lnTo>
                  <a:pt x="836" y="5505"/>
                </a:lnTo>
                <a:lnTo>
                  <a:pt x="1028" y="4259"/>
                </a:lnTo>
                <a:lnTo>
                  <a:pt x="2702" y="4050"/>
                </a:lnTo>
                <a:close/>
                <a:moveTo>
                  <a:pt x="3993" y="3007"/>
                </a:moveTo>
                <a:lnTo>
                  <a:pt x="4080" y="3023"/>
                </a:lnTo>
                <a:lnTo>
                  <a:pt x="3850" y="4045"/>
                </a:lnTo>
                <a:lnTo>
                  <a:pt x="3993" y="3007"/>
                </a:lnTo>
                <a:close/>
                <a:moveTo>
                  <a:pt x="1028" y="4226"/>
                </a:moveTo>
                <a:lnTo>
                  <a:pt x="40" y="2727"/>
                </a:lnTo>
                <a:lnTo>
                  <a:pt x="1028" y="4226"/>
                </a:lnTo>
                <a:close/>
                <a:moveTo>
                  <a:pt x="0" y="2727"/>
                </a:moveTo>
                <a:lnTo>
                  <a:pt x="40" y="2727"/>
                </a:lnTo>
                <a:lnTo>
                  <a:pt x="0" y="2890"/>
                </a:lnTo>
                <a:lnTo>
                  <a:pt x="0" y="2727"/>
                </a:lnTo>
                <a:close/>
                <a:moveTo>
                  <a:pt x="2477" y="2721"/>
                </a:moveTo>
                <a:lnTo>
                  <a:pt x="1028" y="4259"/>
                </a:lnTo>
                <a:lnTo>
                  <a:pt x="1028" y="4226"/>
                </a:lnTo>
                <a:lnTo>
                  <a:pt x="1193" y="2724"/>
                </a:lnTo>
                <a:lnTo>
                  <a:pt x="2477" y="2721"/>
                </a:lnTo>
                <a:close/>
                <a:moveTo>
                  <a:pt x="2477" y="2721"/>
                </a:moveTo>
                <a:lnTo>
                  <a:pt x="3850" y="4045"/>
                </a:lnTo>
                <a:lnTo>
                  <a:pt x="2702" y="4050"/>
                </a:lnTo>
                <a:lnTo>
                  <a:pt x="2477" y="2721"/>
                </a:lnTo>
                <a:close/>
                <a:moveTo>
                  <a:pt x="1193" y="2721"/>
                </a:moveTo>
                <a:lnTo>
                  <a:pt x="1193" y="2724"/>
                </a:lnTo>
                <a:lnTo>
                  <a:pt x="40" y="2727"/>
                </a:lnTo>
                <a:lnTo>
                  <a:pt x="1193" y="2721"/>
                </a:lnTo>
                <a:close/>
                <a:moveTo>
                  <a:pt x="4141" y="1931"/>
                </a:moveTo>
                <a:lnTo>
                  <a:pt x="4080" y="3023"/>
                </a:lnTo>
                <a:lnTo>
                  <a:pt x="4007" y="2903"/>
                </a:lnTo>
                <a:lnTo>
                  <a:pt x="4141" y="1931"/>
                </a:lnTo>
                <a:close/>
                <a:moveTo>
                  <a:pt x="3131" y="1464"/>
                </a:moveTo>
                <a:lnTo>
                  <a:pt x="4007" y="2903"/>
                </a:lnTo>
                <a:lnTo>
                  <a:pt x="3993" y="3007"/>
                </a:lnTo>
                <a:lnTo>
                  <a:pt x="2477" y="2721"/>
                </a:lnTo>
                <a:lnTo>
                  <a:pt x="3131" y="1464"/>
                </a:lnTo>
                <a:close/>
                <a:moveTo>
                  <a:pt x="3131" y="1464"/>
                </a:moveTo>
                <a:lnTo>
                  <a:pt x="4794" y="1508"/>
                </a:lnTo>
                <a:lnTo>
                  <a:pt x="4141" y="1931"/>
                </a:lnTo>
                <a:lnTo>
                  <a:pt x="3131" y="1464"/>
                </a:lnTo>
                <a:close/>
                <a:moveTo>
                  <a:pt x="1363" y="1415"/>
                </a:moveTo>
                <a:lnTo>
                  <a:pt x="2477" y="2721"/>
                </a:lnTo>
                <a:lnTo>
                  <a:pt x="1193" y="2721"/>
                </a:lnTo>
                <a:lnTo>
                  <a:pt x="1363" y="1415"/>
                </a:lnTo>
                <a:close/>
                <a:moveTo>
                  <a:pt x="0" y="1271"/>
                </a:moveTo>
                <a:lnTo>
                  <a:pt x="1363" y="1415"/>
                </a:lnTo>
                <a:lnTo>
                  <a:pt x="40" y="2727"/>
                </a:lnTo>
                <a:lnTo>
                  <a:pt x="0" y="2637"/>
                </a:lnTo>
                <a:lnTo>
                  <a:pt x="0" y="1271"/>
                </a:lnTo>
                <a:close/>
                <a:moveTo>
                  <a:pt x="4141" y="25"/>
                </a:moveTo>
                <a:lnTo>
                  <a:pt x="4794" y="1508"/>
                </a:lnTo>
                <a:lnTo>
                  <a:pt x="3643" y="735"/>
                </a:lnTo>
                <a:lnTo>
                  <a:pt x="4141" y="25"/>
                </a:lnTo>
                <a:close/>
                <a:moveTo>
                  <a:pt x="2598" y="25"/>
                </a:moveTo>
                <a:lnTo>
                  <a:pt x="2620" y="47"/>
                </a:lnTo>
                <a:lnTo>
                  <a:pt x="2609" y="47"/>
                </a:lnTo>
                <a:lnTo>
                  <a:pt x="2598" y="25"/>
                </a:lnTo>
                <a:close/>
                <a:moveTo>
                  <a:pt x="2671" y="0"/>
                </a:moveTo>
                <a:lnTo>
                  <a:pt x="4138" y="0"/>
                </a:lnTo>
                <a:lnTo>
                  <a:pt x="4141" y="25"/>
                </a:lnTo>
                <a:lnTo>
                  <a:pt x="2620" y="47"/>
                </a:lnTo>
                <a:lnTo>
                  <a:pt x="2671" y="0"/>
                </a:lnTo>
                <a:close/>
                <a:moveTo>
                  <a:pt x="2581" y="0"/>
                </a:moveTo>
                <a:lnTo>
                  <a:pt x="2602" y="0"/>
                </a:lnTo>
                <a:lnTo>
                  <a:pt x="2598" y="25"/>
                </a:lnTo>
                <a:lnTo>
                  <a:pt x="2581" y="0"/>
                </a:lnTo>
                <a:close/>
                <a:moveTo>
                  <a:pt x="852" y="0"/>
                </a:moveTo>
                <a:lnTo>
                  <a:pt x="2345" y="0"/>
                </a:lnTo>
                <a:lnTo>
                  <a:pt x="2609" y="47"/>
                </a:lnTo>
                <a:lnTo>
                  <a:pt x="2609" y="58"/>
                </a:lnTo>
                <a:lnTo>
                  <a:pt x="2620" y="47"/>
                </a:lnTo>
                <a:lnTo>
                  <a:pt x="3643" y="735"/>
                </a:lnTo>
                <a:lnTo>
                  <a:pt x="3131" y="1464"/>
                </a:lnTo>
                <a:lnTo>
                  <a:pt x="1363" y="1415"/>
                </a:lnTo>
                <a:lnTo>
                  <a:pt x="852" y="0"/>
                </a:lnTo>
                <a:close/>
                <a:moveTo>
                  <a:pt x="0" y="0"/>
                </a:moveTo>
                <a:lnTo>
                  <a:pt x="497" y="0"/>
                </a:lnTo>
                <a:lnTo>
                  <a:pt x="0" y="567"/>
                </a:lnTo>
                <a:lnTo>
                  <a:pt x="0" y="0"/>
                </a:lnTo>
                <a:close/>
              </a:path>
            </a:pathLst>
          </a:custGeom>
          <a:noFill/>
          <a:ln w="9525" cap="rnd">
            <a:solidFill>
              <a:schemeClr val="bg1">
                <a:lumMod val="65000"/>
              </a:schemeClr>
            </a:solidFill>
            <a:prstDash val="solid"/>
            <a:round/>
          </a:ln>
        </p:spPr>
        <p:txBody>
          <a:bodyPr wrap="square" anchor="ctr">
            <a:noAutofit/>
          </a:bodyPr>
          <a:p>
            <a:pPr algn="ctr"/>
          </a:p>
        </p:txBody>
      </p:sp>
      <p:sp>
        <p:nvSpPr>
          <p:cNvPr id="137" name="文本框 136"/>
          <p:cNvSpPr txBox="1"/>
          <p:nvPr/>
        </p:nvSpPr>
        <p:spPr>
          <a:xfrm>
            <a:off x="3590925" y="1741805"/>
            <a:ext cx="5010150" cy="2676525"/>
          </a:xfrm>
          <a:prstGeom prst="rect">
            <a:avLst/>
          </a:prstGeom>
          <a:noFill/>
        </p:spPr>
        <p:txBody>
          <a:bodyPr wrap="square" rtlCol="0">
            <a:spAutoFit/>
          </a:bodyPr>
          <a:p>
            <a:pPr algn="ctr"/>
            <a:endParaRPr lang="en-US" altLang="zh-CN" sz="8000">
              <a:solidFill>
                <a:schemeClr val="bg2">
                  <a:lumMod val="50000"/>
                </a:schemeClr>
              </a:solidFill>
            </a:endParaRPr>
          </a:p>
          <a:p>
            <a:pPr algn="ctr"/>
            <a:r>
              <a:rPr lang="en-US" sz="8800">
                <a:solidFill>
                  <a:schemeClr val="bg2">
                    <a:lumMod val="50000"/>
                  </a:schemeClr>
                </a:solidFill>
              </a:rPr>
              <a:t>THANKS</a:t>
            </a:r>
            <a:endParaRPr lang="en-US" sz="8800">
              <a:solidFill>
                <a:schemeClr val="bg2">
                  <a:lumMod val="50000"/>
                </a:schemeClr>
              </a:solidFil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1080000" scaled="0"/>
        </a:gradFill>
        <a:effectLst/>
      </p:bgPr>
    </p:bg>
    <p:spTree>
      <p:nvGrpSpPr>
        <p:cNvPr id="1" name=""/>
        <p:cNvGrpSpPr/>
        <p:nvPr/>
      </p:nvGrpSpPr>
      <p:grpSpPr/>
      <p:sp>
        <p:nvSpPr>
          <p:cNvPr id="87" name="îŝḻïḍê"/>
          <p:cNvSpPr/>
          <p:nvPr/>
        </p:nvSpPr>
        <p:spPr bwMode="auto">
          <a:xfrm>
            <a:off x="1932305" y="1266825"/>
            <a:ext cx="3450590" cy="4083050"/>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anchor="ctr"/>
          <a:p>
            <a:pPr algn="ctr"/>
          </a:p>
        </p:txBody>
      </p:sp>
      <p:sp>
        <p:nvSpPr>
          <p:cNvPr id="4" name="椭圆 3"/>
          <p:cNvSpPr/>
          <p:nvPr/>
        </p:nvSpPr>
        <p:spPr>
          <a:xfrm>
            <a:off x="2806700" y="2457450"/>
            <a:ext cx="1701800" cy="17018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200"/>
              <a:t>01</a:t>
            </a:r>
            <a:endParaRPr lang="en-US" altLang="zh-CN" sz="7200"/>
          </a:p>
        </p:txBody>
      </p:sp>
      <p:sp>
        <p:nvSpPr>
          <p:cNvPr id="18" name="矩形 17"/>
          <p:cNvSpPr/>
          <p:nvPr/>
        </p:nvSpPr>
        <p:spPr>
          <a:xfrm>
            <a:off x="6355715" y="3137535"/>
            <a:ext cx="3750945" cy="583565"/>
          </a:xfrm>
          <a:prstGeom prst="rect">
            <a:avLst/>
          </a:prstGeom>
        </p:spPr>
        <p:txBody>
          <a:bodyPr wrap="square">
            <a:spAutoFit/>
          </a:bodyPr>
          <a:p>
            <a:pPr algn="l"/>
            <a:r>
              <a:rPr lang="zh-CN" altLang="en-US" sz="3200" b="1" dirty="0">
                <a:solidFill>
                  <a:schemeClr val="bg2">
                    <a:lumMod val="50000"/>
                  </a:schemeClr>
                </a:solidFill>
              </a:rPr>
              <a:t>基础背景介绍</a:t>
            </a:r>
            <a:endParaRPr lang="zh-CN" altLang="en-US" sz="3200" b="1" dirty="0">
              <a:solidFill>
                <a:schemeClr val="bg2">
                  <a:lumMod val="50000"/>
                </a:schemeClr>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21060000" scaled="0"/>
        </a:gradFill>
        <a:effectLst/>
      </p:bgPr>
    </p:bg>
    <p:spTree>
      <p:nvGrpSpPr>
        <p:cNvPr id="1" name=""/>
        <p:cNvGrpSpPr/>
        <p:nvPr/>
      </p:nvGrpSpPr>
      <p:grpSpPr/>
      <p:sp>
        <p:nvSpPr>
          <p:cNvPr id="18" name="矩形 17"/>
          <p:cNvSpPr/>
          <p:nvPr/>
        </p:nvSpPr>
        <p:spPr>
          <a:xfrm>
            <a:off x="424815" y="356235"/>
            <a:ext cx="3750945" cy="583565"/>
          </a:xfrm>
          <a:prstGeom prst="rect">
            <a:avLst/>
          </a:prstGeom>
        </p:spPr>
        <p:txBody>
          <a:bodyPr wrap="square">
            <a:spAutoFit/>
          </a:bodyPr>
          <a:p>
            <a:pPr algn="l"/>
            <a:r>
              <a:rPr lang="zh-CN" altLang="en-US" sz="3200" b="1" dirty="0">
                <a:solidFill>
                  <a:schemeClr val="bg2">
                    <a:lumMod val="50000"/>
                  </a:schemeClr>
                </a:solidFill>
              </a:rPr>
              <a:t>基础背景介绍　</a:t>
            </a:r>
            <a:endParaRPr lang="zh-CN" altLang="en-US" sz="3200" b="1" dirty="0">
              <a:solidFill>
                <a:schemeClr val="bg2">
                  <a:lumMod val="50000"/>
                </a:schemeClr>
              </a:solidFill>
            </a:endParaRPr>
          </a:p>
        </p:txBody>
      </p:sp>
      <p:grpSp>
        <p:nvGrpSpPr>
          <p:cNvPr id="16" name="组合 15"/>
          <p:cNvGrpSpPr/>
          <p:nvPr/>
        </p:nvGrpSpPr>
        <p:grpSpPr>
          <a:xfrm>
            <a:off x="8152765" y="-5080"/>
            <a:ext cx="6293485" cy="6715760"/>
            <a:chOff x="14102" y="1340"/>
            <a:chExt cx="7384" cy="7879"/>
          </a:xfrm>
        </p:grpSpPr>
        <p:sp>
          <p:nvSpPr>
            <p:cNvPr id="11" name="弧形 10"/>
            <p:cNvSpPr/>
            <p:nvPr/>
          </p:nvSpPr>
          <p:spPr>
            <a:xfrm rot="16200000">
              <a:off x="14387" y="1841"/>
              <a:ext cx="7120" cy="7078"/>
            </a:xfrm>
            <a:prstGeom prst="arc">
              <a:avLst>
                <a:gd name="adj1" fmla="val 10880038"/>
                <a:gd name="adj2" fmla="val 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ïşļîḓè"/>
            <p:cNvSpPr/>
            <p:nvPr/>
          </p:nvSpPr>
          <p:spPr>
            <a:xfrm flipH="1">
              <a:off x="17576" y="1340"/>
              <a:ext cx="759" cy="75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5" name="ïŝlïdè"/>
            <p:cNvSpPr/>
            <p:nvPr/>
          </p:nvSpPr>
          <p:spPr>
            <a:xfrm flipH="1">
              <a:off x="15254" y="2228"/>
              <a:ext cx="759" cy="75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6" name="i$1ídê"/>
            <p:cNvSpPr/>
            <p:nvPr/>
          </p:nvSpPr>
          <p:spPr>
            <a:xfrm flipH="1">
              <a:off x="14131" y="3924"/>
              <a:ext cx="759" cy="75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7" name="îS1íḑé"/>
            <p:cNvSpPr/>
            <p:nvPr/>
          </p:nvSpPr>
          <p:spPr>
            <a:xfrm flipH="1">
              <a:off x="14102" y="5885"/>
              <a:ext cx="759" cy="75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8" name="îṣlïḍê"/>
            <p:cNvSpPr/>
            <p:nvPr/>
          </p:nvSpPr>
          <p:spPr>
            <a:xfrm flipH="1">
              <a:off x="15470" y="7734"/>
              <a:ext cx="759" cy="75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9" name="iṧḷiḍe"/>
            <p:cNvSpPr/>
            <p:nvPr/>
          </p:nvSpPr>
          <p:spPr>
            <a:xfrm flipH="1">
              <a:off x="17576" y="8461"/>
              <a:ext cx="759" cy="75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sp>
        <p:nvSpPr>
          <p:cNvPr id="13" name="矩形 12"/>
          <p:cNvSpPr/>
          <p:nvPr/>
        </p:nvSpPr>
        <p:spPr>
          <a:xfrm>
            <a:off x="424815" y="1315720"/>
            <a:ext cx="7760970" cy="2553335"/>
          </a:xfrm>
          <a:prstGeom prst="rect">
            <a:avLst/>
          </a:prstGeom>
        </p:spPr>
        <p:txBody>
          <a:bodyPr wrap="square">
            <a:spAutoFit/>
          </a:bodyPr>
          <a:p>
            <a:pPr marL="285750" indent="-285750" algn="l"/>
            <a:r>
              <a:rPr lang="zh-CN" altLang="en-US" sz="1600" dirty="0">
                <a:solidFill>
                  <a:schemeClr val="bg2">
                    <a:lumMod val="50000"/>
                  </a:schemeClr>
                </a:solidFill>
              </a:rPr>
              <a:t>换脸技术就是将目标图像中人脸的面部特征替换为源图像人脸的对应部分，同时还</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保留一些如头部动作、脸部表情、光线、背景等基本属性。由于这一技术在电影合成，</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电脑游戏以及隐私保护等方面有很广泛的应用前景，这一技术已经广泛引起了视觉</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图像领域的关注。</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但是电影视频中的人脸交换非常复杂，专业的视频剪辑师和CGI专家需要花费大量</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时</a:t>
            </a:r>
            <a:r>
              <a:rPr lang="zh-CN" altLang="en-US" sz="1600" dirty="0">
                <a:solidFill>
                  <a:schemeClr val="bg2">
                    <a:lumMod val="50000"/>
                  </a:schemeClr>
                </a:solidFill>
              </a:rPr>
              <a:t>间和精力才能完成视频中的人脸交换。</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所以我选择</a:t>
            </a:r>
            <a:r>
              <a:rPr lang="zh-CN" altLang="en-US" sz="1600" dirty="0">
                <a:solidFill>
                  <a:schemeClr val="bg2">
                    <a:lumMod val="50000"/>
                  </a:schemeClr>
                </a:solidFill>
              </a:rPr>
              <a:t>尝试</a:t>
            </a:r>
            <a:r>
              <a:rPr lang="zh-CN" altLang="en-US" sz="1600" dirty="0">
                <a:solidFill>
                  <a:schemeClr val="bg2">
                    <a:lumMod val="50000"/>
                  </a:schemeClr>
                </a:solidFill>
              </a:rPr>
              <a:t>探究静态图片的一些换脸算法的实验。</a:t>
            </a:r>
            <a:endParaRPr lang="zh-CN" altLang="en-US" sz="1600" dirty="0">
              <a:solidFill>
                <a:schemeClr val="bg2">
                  <a:lumMod val="50000"/>
                </a:schemeClr>
              </a:solidFil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1080000" scaled="0"/>
        </a:gradFill>
        <a:effectLst/>
      </p:bgPr>
    </p:bg>
    <p:spTree>
      <p:nvGrpSpPr>
        <p:cNvPr id="1" name=""/>
        <p:cNvGrpSpPr/>
        <p:nvPr/>
      </p:nvGrpSpPr>
      <p:grpSpPr/>
      <p:sp>
        <p:nvSpPr>
          <p:cNvPr id="87" name="îŝḻïḍê"/>
          <p:cNvSpPr/>
          <p:nvPr/>
        </p:nvSpPr>
        <p:spPr bwMode="auto">
          <a:xfrm>
            <a:off x="1932305" y="1266825"/>
            <a:ext cx="3450590" cy="4083050"/>
          </a:xfrm>
          <a:custGeom>
            <a:avLst/>
            <a:gdLst/>
            <a:ahLst/>
            <a:cxnLst>
              <a:cxn ang="0">
                <a:pos x="1032" y="692"/>
              </a:cxn>
              <a:cxn ang="0">
                <a:pos x="1034" y="692"/>
              </a:cxn>
              <a:cxn ang="0">
                <a:pos x="693" y="631"/>
              </a:cxn>
              <a:cxn ang="0">
                <a:pos x="1034" y="692"/>
              </a:cxn>
              <a:cxn ang="0">
                <a:pos x="1030" y="688"/>
              </a:cxn>
              <a:cxn ang="0">
                <a:pos x="1311" y="688"/>
              </a:cxn>
              <a:cxn ang="0">
                <a:pos x="797" y="352"/>
              </a:cxn>
              <a:cxn ang="0">
                <a:pos x="1070" y="423"/>
              </a:cxn>
              <a:cxn ang="0">
                <a:pos x="1430" y="958"/>
              </a:cxn>
              <a:cxn ang="0">
                <a:pos x="1258" y="1420"/>
              </a:cxn>
              <a:cxn ang="0">
                <a:pos x="709" y="1686"/>
              </a:cxn>
              <a:cxn ang="0">
                <a:pos x="320" y="1465"/>
              </a:cxn>
              <a:cxn ang="0">
                <a:pos x="0" y="516"/>
              </a:cxn>
              <a:cxn ang="0">
                <a:pos x="1108" y="159"/>
              </a:cxn>
              <a:cxn ang="0">
                <a:pos x="1127" y="950"/>
              </a:cxn>
              <a:cxn ang="0">
                <a:pos x="1258" y="1420"/>
              </a:cxn>
              <a:cxn ang="0">
                <a:pos x="1430" y="958"/>
              </a:cxn>
              <a:cxn ang="0">
                <a:pos x="543" y="218"/>
              </a:cxn>
              <a:cxn ang="0">
                <a:pos x="797" y="352"/>
              </a:cxn>
              <a:cxn ang="0">
                <a:pos x="370" y="444"/>
              </a:cxn>
              <a:cxn ang="0">
                <a:pos x="800" y="355"/>
              </a:cxn>
              <a:cxn ang="0">
                <a:pos x="800" y="355"/>
              </a:cxn>
              <a:cxn ang="0">
                <a:pos x="370" y="447"/>
              </a:cxn>
              <a:cxn ang="0">
                <a:pos x="424" y="673"/>
              </a:cxn>
              <a:cxn ang="0">
                <a:pos x="361" y="450"/>
              </a:cxn>
              <a:cxn ang="0">
                <a:pos x="213" y="694"/>
              </a:cxn>
              <a:cxn ang="0">
                <a:pos x="364" y="450"/>
              </a:cxn>
              <a:cxn ang="0">
                <a:pos x="372" y="448"/>
              </a:cxn>
              <a:cxn ang="0">
                <a:pos x="372" y="448"/>
              </a:cxn>
              <a:cxn ang="0">
                <a:pos x="453" y="901"/>
              </a:cxn>
              <a:cxn ang="0">
                <a:pos x="244" y="124"/>
              </a:cxn>
              <a:cxn ang="0">
                <a:pos x="774" y="1179"/>
              </a:cxn>
              <a:cxn ang="0">
                <a:pos x="564" y="1180"/>
              </a:cxn>
              <a:cxn ang="0">
                <a:pos x="744" y="1453"/>
              </a:cxn>
              <a:cxn ang="0">
                <a:pos x="774" y="1179"/>
              </a:cxn>
              <a:cxn ang="0">
                <a:pos x="805" y="941"/>
              </a:cxn>
              <a:cxn ang="0">
                <a:pos x="564" y="1180"/>
              </a:cxn>
              <a:cxn ang="0">
                <a:pos x="454" y="904"/>
              </a:cxn>
              <a:cxn ang="0">
                <a:pos x="446" y="915"/>
              </a:cxn>
              <a:cxn ang="0">
                <a:pos x="744" y="1459"/>
              </a:cxn>
              <a:cxn ang="0">
                <a:pos x="744" y="1459"/>
              </a:cxn>
              <a:cxn ang="0">
                <a:pos x="456" y="903"/>
              </a:cxn>
              <a:cxn ang="0">
                <a:pos x="442" y="904"/>
              </a:cxn>
              <a:cxn ang="0">
                <a:pos x="506" y="1416"/>
              </a:cxn>
              <a:cxn ang="0">
                <a:pos x="501" y="1686"/>
              </a:cxn>
              <a:cxn ang="0">
                <a:pos x="805" y="941"/>
              </a:cxn>
            </a:cxnLst>
            <a:rect l="0" t="0" r="r" b="b"/>
            <a:pathLst>
              <a:path w="1430" h="1692">
                <a:moveTo>
                  <a:pt x="1032" y="694"/>
                </a:moveTo>
                <a:lnTo>
                  <a:pt x="1034" y="692"/>
                </a:lnTo>
                <a:lnTo>
                  <a:pt x="1032" y="692"/>
                </a:lnTo>
                <a:lnTo>
                  <a:pt x="1032" y="694"/>
                </a:lnTo>
                <a:lnTo>
                  <a:pt x="1127" y="950"/>
                </a:lnTo>
                <a:moveTo>
                  <a:pt x="1034" y="692"/>
                </a:moveTo>
                <a:lnTo>
                  <a:pt x="1030" y="688"/>
                </a:lnTo>
                <a:lnTo>
                  <a:pt x="1032" y="692"/>
                </a:lnTo>
                <a:lnTo>
                  <a:pt x="693" y="631"/>
                </a:lnTo>
                <a:lnTo>
                  <a:pt x="803" y="358"/>
                </a:lnTo>
                <a:lnTo>
                  <a:pt x="1030" y="688"/>
                </a:lnTo>
                <a:moveTo>
                  <a:pt x="1034" y="692"/>
                </a:moveTo>
                <a:lnTo>
                  <a:pt x="1290" y="451"/>
                </a:lnTo>
                <a:lnTo>
                  <a:pt x="1070" y="423"/>
                </a:lnTo>
                <a:lnTo>
                  <a:pt x="1030" y="688"/>
                </a:lnTo>
                <a:lnTo>
                  <a:pt x="1030" y="688"/>
                </a:lnTo>
                <a:moveTo>
                  <a:pt x="1034" y="692"/>
                </a:moveTo>
                <a:lnTo>
                  <a:pt x="1311" y="688"/>
                </a:lnTo>
                <a:lnTo>
                  <a:pt x="1290" y="451"/>
                </a:lnTo>
                <a:moveTo>
                  <a:pt x="1108" y="159"/>
                </a:moveTo>
                <a:lnTo>
                  <a:pt x="797" y="352"/>
                </a:lnTo>
                <a:lnTo>
                  <a:pt x="799" y="352"/>
                </a:lnTo>
                <a:lnTo>
                  <a:pt x="805" y="354"/>
                </a:lnTo>
                <a:lnTo>
                  <a:pt x="1070" y="423"/>
                </a:lnTo>
                <a:lnTo>
                  <a:pt x="1108" y="159"/>
                </a:lnTo>
                <a:moveTo>
                  <a:pt x="1311" y="688"/>
                </a:moveTo>
                <a:lnTo>
                  <a:pt x="1430" y="958"/>
                </a:lnTo>
                <a:lnTo>
                  <a:pt x="1311" y="1035"/>
                </a:lnTo>
                <a:lnTo>
                  <a:pt x="1300" y="1234"/>
                </a:lnTo>
                <a:lnTo>
                  <a:pt x="1258" y="1420"/>
                </a:lnTo>
                <a:lnTo>
                  <a:pt x="1049" y="1421"/>
                </a:lnTo>
                <a:lnTo>
                  <a:pt x="948" y="1688"/>
                </a:lnTo>
                <a:lnTo>
                  <a:pt x="709" y="1686"/>
                </a:lnTo>
                <a:lnTo>
                  <a:pt x="501" y="1686"/>
                </a:lnTo>
                <a:lnTo>
                  <a:pt x="309" y="1692"/>
                </a:lnTo>
                <a:lnTo>
                  <a:pt x="320" y="1465"/>
                </a:lnTo>
                <a:lnTo>
                  <a:pt x="276" y="1180"/>
                </a:lnTo>
                <a:lnTo>
                  <a:pt x="61" y="932"/>
                </a:lnTo>
                <a:lnTo>
                  <a:pt x="0" y="516"/>
                </a:lnTo>
                <a:lnTo>
                  <a:pt x="244" y="124"/>
                </a:lnTo>
                <a:lnTo>
                  <a:pt x="745" y="0"/>
                </a:lnTo>
                <a:lnTo>
                  <a:pt x="1108" y="159"/>
                </a:lnTo>
                <a:lnTo>
                  <a:pt x="1290" y="451"/>
                </a:lnTo>
                <a:moveTo>
                  <a:pt x="1311" y="1035"/>
                </a:moveTo>
                <a:lnTo>
                  <a:pt x="1127" y="950"/>
                </a:lnTo>
                <a:lnTo>
                  <a:pt x="1300" y="1234"/>
                </a:lnTo>
                <a:lnTo>
                  <a:pt x="1008" y="1179"/>
                </a:lnTo>
                <a:lnTo>
                  <a:pt x="1258" y="1420"/>
                </a:lnTo>
                <a:moveTo>
                  <a:pt x="1311" y="688"/>
                </a:moveTo>
                <a:lnTo>
                  <a:pt x="1127" y="950"/>
                </a:lnTo>
                <a:lnTo>
                  <a:pt x="1430" y="958"/>
                </a:lnTo>
                <a:moveTo>
                  <a:pt x="244" y="124"/>
                </a:moveTo>
                <a:lnTo>
                  <a:pt x="541" y="220"/>
                </a:lnTo>
                <a:lnTo>
                  <a:pt x="543" y="218"/>
                </a:lnTo>
                <a:lnTo>
                  <a:pt x="745" y="0"/>
                </a:lnTo>
                <a:lnTo>
                  <a:pt x="797" y="352"/>
                </a:lnTo>
                <a:moveTo>
                  <a:pt x="797" y="352"/>
                </a:moveTo>
                <a:lnTo>
                  <a:pt x="797" y="352"/>
                </a:lnTo>
                <a:lnTo>
                  <a:pt x="541" y="220"/>
                </a:lnTo>
                <a:lnTo>
                  <a:pt x="370" y="444"/>
                </a:lnTo>
                <a:lnTo>
                  <a:pt x="370" y="447"/>
                </a:lnTo>
                <a:lnTo>
                  <a:pt x="372" y="447"/>
                </a:lnTo>
                <a:lnTo>
                  <a:pt x="800" y="355"/>
                </a:lnTo>
                <a:lnTo>
                  <a:pt x="799" y="352"/>
                </a:lnTo>
                <a:lnTo>
                  <a:pt x="803" y="354"/>
                </a:lnTo>
                <a:lnTo>
                  <a:pt x="800" y="355"/>
                </a:lnTo>
                <a:lnTo>
                  <a:pt x="803" y="358"/>
                </a:lnTo>
                <a:lnTo>
                  <a:pt x="805" y="354"/>
                </a:lnTo>
                <a:moveTo>
                  <a:pt x="370" y="447"/>
                </a:moveTo>
                <a:lnTo>
                  <a:pt x="372" y="448"/>
                </a:lnTo>
                <a:lnTo>
                  <a:pt x="372" y="448"/>
                </a:lnTo>
                <a:lnTo>
                  <a:pt x="424" y="673"/>
                </a:lnTo>
                <a:lnTo>
                  <a:pt x="693" y="631"/>
                </a:lnTo>
                <a:lnTo>
                  <a:pt x="372" y="447"/>
                </a:lnTo>
                <a:moveTo>
                  <a:pt x="361" y="450"/>
                </a:moveTo>
                <a:lnTo>
                  <a:pt x="0" y="516"/>
                </a:lnTo>
                <a:lnTo>
                  <a:pt x="212" y="695"/>
                </a:lnTo>
                <a:lnTo>
                  <a:pt x="213" y="694"/>
                </a:lnTo>
                <a:lnTo>
                  <a:pt x="366" y="450"/>
                </a:lnTo>
                <a:lnTo>
                  <a:pt x="366" y="448"/>
                </a:lnTo>
                <a:lnTo>
                  <a:pt x="364" y="450"/>
                </a:lnTo>
                <a:lnTo>
                  <a:pt x="367" y="448"/>
                </a:lnTo>
                <a:lnTo>
                  <a:pt x="370" y="447"/>
                </a:lnTo>
                <a:moveTo>
                  <a:pt x="372" y="448"/>
                </a:moveTo>
                <a:lnTo>
                  <a:pt x="367" y="448"/>
                </a:lnTo>
                <a:moveTo>
                  <a:pt x="366" y="448"/>
                </a:moveTo>
                <a:lnTo>
                  <a:pt x="372" y="448"/>
                </a:lnTo>
                <a:moveTo>
                  <a:pt x="213" y="694"/>
                </a:moveTo>
                <a:lnTo>
                  <a:pt x="424" y="673"/>
                </a:lnTo>
                <a:lnTo>
                  <a:pt x="453" y="901"/>
                </a:lnTo>
                <a:lnTo>
                  <a:pt x="212" y="695"/>
                </a:lnTo>
                <a:lnTo>
                  <a:pt x="61" y="932"/>
                </a:lnTo>
                <a:moveTo>
                  <a:pt x="244" y="124"/>
                </a:moveTo>
                <a:lnTo>
                  <a:pt x="370" y="444"/>
                </a:lnTo>
                <a:moveTo>
                  <a:pt x="744" y="1453"/>
                </a:moveTo>
                <a:lnTo>
                  <a:pt x="774" y="1179"/>
                </a:lnTo>
                <a:lnTo>
                  <a:pt x="564" y="1180"/>
                </a:lnTo>
                <a:lnTo>
                  <a:pt x="744" y="1453"/>
                </a:lnTo>
                <a:moveTo>
                  <a:pt x="564" y="1180"/>
                </a:moveTo>
                <a:lnTo>
                  <a:pt x="506" y="1416"/>
                </a:lnTo>
                <a:lnTo>
                  <a:pt x="744" y="1459"/>
                </a:lnTo>
                <a:lnTo>
                  <a:pt x="744" y="1453"/>
                </a:lnTo>
                <a:moveTo>
                  <a:pt x="1008" y="1179"/>
                </a:moveTo>
                <a:lnTo>
                  <a:pt x="805" y="941"/>
                </a:lnTo>
                <a:lnTo>
                  <a:pt x="774" y="1179"/>
                </a:lnTo>
                <a:lnTo>
                  <a:pt x="1008" y="1179"/>
                </a:lnTo>
                <a:lnTo>
                  <a:pt x="1127" y="950"/>
                </a:lnTo>
                <a:lnTo>
                  <a:pt x="805" y="941"/>
                </a:lnTo>
                <a:lnTo>
                  <a:pt x="454" y="904"/>
                </a:lnTo>
                <a:lnTo>
                  <a:pt x="446" y="915"/>
                </a:lnTo>
                <a:lnTo>
                  <a:pt x="564" y="1180"/>
                </a:lnTo>
                <a:lnTo>
                  <a:pt x="805" y="941"/>
                </a:lnTo>
                <a:lnTo>
                  <a:pt x="693" y="631"/>
                </a:lnTo>
                <a:lnTo>
                  <a:pt x="454" y="904"/>
                </a:lnTo>
                <a:lnTo>
                  <a:pt x="454" y="903"/>
                </a:lnTo>
                <a:lnTo>
                  <a:pt x="442" y="904"/>
                </a:lnTo>
                <a:lnTo>
                  <a:pt x="446" y="915"/>
                </a:lnTo>
                <a:lnTo>
                  <a:pt x="276" y="1180"/>
                </a:lnTo>
                <a:lnTo>
                  <a:pt x="564" y="1180"/>
                </a:lnTo>
                <a:moveTo>
                  <a:pt x="744" y="1459"/>
                </a:moveTo>
                <a:lnTo>
                  <a:pt x="1049" y="1421"/>
                </a:lnTo>
                <a:lnTo>
                  <a:pt x="1008" y="1179"/>
                </a:lnTo>
                <a:lnTo>
                  <a:pt x="744" y="1459"/>
                </a:lnTo>
                <a:lnTo>
                  <a:pt x="948" y="1688"/>
                </a:lnTo>
                <a:moveTo>
                  <a:pt x="454" y="903"/>
                </a:moveTo>
                <a:lnTo>
                  <a:pt x="456" y="903"/>
                </a:lnTo>
                <a:lnTo>
                  <a:pt x="453" y="901"/>
                </a:lnTo>
                <a:lnTo>
                  <a:pt x="454" y="903"/>
                </a:lnTo>
                <a:moveTo>
                  <a:pt x="442" y="904"/>
                </a:moveTo>
                <a:lnTo>
                  <a:pt x="61" y="932"/>
                </a:lnTo>
                <a:moveTo>
                  <a:pt x="276" y="1180"/>
                </a:moveTo>
                <a:lnTo>
                  <a:pt x="506" y="1416"/>
                </a:lnTo>
                <a:moveTo>
                  <a:pt x="709" y="1686"/>
                </a:moveTo>
                <a:lnTo>
                  <a:pt x="744" y="1459"/>
                </a:lnTo>
                <a:lnTo>
                  <a:pt x="501" y="1686"/>
                </a:lnTo>
                <a:lnTo>
                  <a:pt x="506" y="1416"/>
                </a:lnTo>
                <a:lnTo>
                  <a:pt x="309" y="1692"/>
                </a:lnTo>
                <a:moveTo>
                  <a:pt x="805" y="941"/>
                </a:moveTo>
                <a:lnTo>
                  <a:pt x="1032" y="694"/>
                </a:lnTo>
              </a:path>
            </a:pathLst>
          </a:custGeom>
          <a:noFill/>
          <a:ln w="9525" cap="rnd">
            <a:solidFill>
              <a:schemeClr val="bg1">
                <a:lumMod val="65000"/>
              </a:schemeClr>
            </a:solidFill>
            <a:prstDash val="solid"/>
            <a:round/>
          </a:ln>
        </p:spPr>
        <p:txBody>
          <a:bodyPr anchor="ctr"/>
          <a:p>
            <a:pPr algn="ctr"/>
          </a:p>
        </p:txBody>
      </p:sp>
      <p:sp>
        <p:nvSpPr>
          <p:cNvPr id="4" name="椭圆 3"/>
          <p:cNvSpPr/>
          <p:nvPr/>
        </p:nvSpPr>
        <p:spPr>
          <a:xfrm>
            <a:off x="2806700" y="2457450"/>
            <a:ext cx="1701800" cy="17018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7200"/>
              <a:t>02</a:t>
            </a:r>
            <a:endParaRPr lang="en-US" altLang="zh-CN" sz="7200"/>
          </a:p>
        </p:txBody>
      </p:sp>
      <p:sp>
        <p:nvSpPr>
          <p:cNvPr id="18" name="矩形 17"/>
          <p:cNvSpPr/>
          <p:nvPr/>
        </p:nvSpPr>
        <p:spPr>
          <a:xfrm>
            <a:off x="6068695" y="3031490"/>
            <a:ext cx="5379085" cy="706755"/>
          </a:xfrm>
          <a:prstGeom prst="rect">
            <a:avLst/>
          </a:prstGeom>
        </p:spPr>
        <p:txBody>
          <a:bodyPr wrap="square">
            <a:spAutoFit/>
          </a:bodyPr>
          <a:p>
            <a:pPr algn="l"/>
            <a:r>
              <a:rPr lang="en-US" altLang="zh-CN" sz="4000" b="1" dirty="0">
                <a:solidFill>
                  <a:schemeClr val="bg2">
                    <a:lumMod val="50000"/>
                  </a:schemeClr>
                </a:solidFill>
              </a:rPr>
              <a:t>python+dlib+opencv</a:t>
            </a:r>
            <a:endParaRPr lang="en-US" altLang="zh-CN" sz="4000" b="1" dirty="0">
              <a:solidFill>
                <a:schemeClr val="bg2">
                  <a:lumMod val="50000"/>
                </a:schemeClr>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10845" y="356235"/>
            <a:ext cx="3750945" cy="583565"/>
          </a:xfrm>
          <a:prstGeom prst="rect">
            <a:avLst/>
          </a:prstGeom>
        </p:spPr>
        <p:txBody>
          <a:bodyPr wrap="square">
            <a:spAutoFit/>
          </a:bodyPr>
          <a:p>
            <a:pPr algn="l"/>
            <a:r>
              <a:rPr lang="en-US" altLang="zh-CN" sz="3200" b="1" dirty="0">
                <a:solidFill>
                  <a:schemeClr val="bg2">
                    <a:lumMod val="50000"/>
                  </a:schemeClr>
                </a:solidFill>
              </a:rPr>
              <a:t>python</a:t>
            </a:r>
            <a:r>
              <a:rPr lang="zh-CN" altLang="en-US" sz="3200" b="1" dirty="0">
                <a:solidFill>
                  <a:schemeClr val="bg2">
                    <a:lumMod val="50000"/>
                  </a:schemeClr>
                </a:solidFill>
              </a:rPr>
              <a:t>方法</a:t>
            </a:r>
            <a:endParaRPr lang="zh-CN" altLang="en-US" sz="3200" b="1" dirty="0">
              <a:solidFill>
                <a:schemeClr val="bg2">
                  <a:lumMod val="50000"/>
                </a:schemeClr>
              </a:solidFill>
            </a:endParaRPr>
          </a:p>
        </p:txBody>
      </p:sp>
      <p:sp>
        <p:nvSpPr>
          <p:cNvPr id="41" name="矩形 40"/>
          <p:cNvSpPr/>
          <p:nvPr/>
        </p:nvSpPr>
        <p:spPr>
          <a:xfrm>
            <a:off x="410845" y="1355725"/>
            <a:ext cx="9166225" cy="2922905"/>
          </a:xfrm>
          <a:prstGeom prst="rect">
            <a:avLst/>
          </a:prstGeom>
        </p:spPr>
        <p:txBody>
          <a:bodyPr wrap="square">
            <a:spAutoFit/>
          </a:bodyPr>
          <a:p>
            <a:pPr marL="285750" indent="-285750" algn="l">
              <a:lnSpc>
                <a:spcPct val="200000"/>
              </a:lnSpc>
            </a:pPr>
            <a:r>
              <a:rPr lang="zh-CN" altLang="en-US" sz="2000" b="1" dirty="0">
                <a:solidFill>
                  <a:schemeClr val="bg2">
                    <a:lumMod val="50000"/>
                  </a:schemeClr>
                </a:solidFill>
              </a:rPr>
              <a:t>实验步骤</a:t>
            </a:r>
            <a:r>
              <a:rPr lang="zh-CN" altLang="en-US" sz="2000" dirty="0">
                <a:solidFill>
                  <a:schemeClr val="bg2">
                    <a:lumMod val="50000"/>
                  </a:schemeClr>
                </a:solidFill>
              </a:rPr>
              <a:t>：</a:t>
            </a:r>
            <a:endParaRPr lang="zh-CN" altLang="en-US" sz="2000" dirty="0">
              <a:solidFill>
                <a:schemeClr val="bg2">
                  <a:lumMod val="50000"/>
                </a:schemeClr>
              </a:solidFill>
            </a:endParaRPr>
          </a:p>
          <a:p>
            <a:pPr marL="285750" indent="-285750" algn="l">
              <a:lnSpc>
                <a:spcPct val="200000"/>
              </a:lnSpc>
            </a:pPr>
            <a:r>
              <a:rPr lang="zh-CN" altLang="en-US" dirty="0">
                <a:solidFill>
                  <a:schemeClr val="bg2">
                    <a:lumMod val="50000"/>
                  </a:schemeClr>
                </a:solidFill>
              </a:rPr>
              <a:t>１</a:t>
            </a:r>
            <a:r>
              <a:rPr lang="en-US" altLang="zh-CN" dirty="0">
                <a:solidFill>
                  <a:schemeClr val="bg2">
                    <a:lumMod val="50000"/>
                  </a:schemeClr>
                </a:solidFill>
              </a:rPr>
              <a:t>.</a:t>
            </a:r>
            <a:r>
              <a:rPr lang="zh-CN" altLang="en-US" dirty="0">
                <a:solidFill>
                  <a:schemeClr val="bg2">
                    <a:lumMod val="50000"/>
                  </a:schemeClr>
                </a:solidFill>
              </a:rPr>
              <a:t>利用DLIB库检测图像的人脸区域，并提取特征点。</a:t>
            </a:r>
            <a:endParaRPr lang="zh-CN" altLang="en-US" dirty="0">
              <a:solidFill>
                <a:schemeClr val="bg2">
                  <a:lumMod val="50000"/>
                </a:schemeClr>
              </a:solidFill>
            </a:endParaRPr>
          </a:p>
          <a:p>
            <a:pPr marL="285750" indent="-285750" algn="l">
              <a:lnSpc>
                <a:spcPct val="200000"/>
              </a:lnSpc>
            </a:pPr>
            <a:r>
              <a:rPr lang="zh-CN" dirty="0">
                <a:solidFill>
                  <a:schemeClr val="bg2">
                    <a:lumMod val="50000"/>
                  </a:schemeClr>
                </a:solidFill>
              </a:rPr>
              <a:t>２</a:t>
            </a:r>
            <a:r>
              <a:rPr lang="en-US" altLang="zh-CN" dirty="0">
                <a:solidFill>
                  <a:schemeClr val="bg2">
                    <a:lumMod val="50000"/>
                  </a:schemeClr>
                </a:solidFill>
              </a:rPr>
              <a:t>.</a:t>
            </a:r>
            <a:r>
              <a:rPr dirty="0">
                <a:solidFill>
                  <a:schemeClr val="bg2">
                    <a:lumMod val="50000"/>
                  </a:schemeClr>
                </a:solidFill>
              </a:rPr>
              <a:t>旋转、缩放、平移和第二张图片，以配合第一步。</a:t>
            </a:r>
            <a:endParaRPr dirty="0">
              <a:solidFill>
                <a:schemeClr val="bg2">
                  <a:lumMod val="50000"/>
                </a:schemeClr>
              </a:solidFill>
            </a:endParaRPr>
          </a:p>
          <a:p>
            <a:pPr marL="285750" indent="-285750" algn="l">
              <a:lnSpc>
                <a:spcPct val="200000"/>
              </a:lnSpc>
            </a:pPr>
            <a:r>
              <a:rPr lang="zh-CN" dirty="0">
                <a:solidFill>
                  <a:schemeClr val="bg2">
                    <a:lumMod val="50000"/>
                  </a:schemeClr>
                </a:solidFill>
              </a:rPr>
              <a:t>３</a:t>
            </a:r>
            <a:r>
              <a:rPr lang="en-US" altLang="zh-CN" dirty="0">
                <a:solidFill>
                  <a:schemeClr val="bg2">
                    <a:lumMod val="50000"/>
                  </a:schemeClr>
                </a:solidFill>
              </a:rPr>
              <a:t>.</a:t>
            </a:r>
            <a:r>
              <a:rPr dirty="0">
                <a:solidFill>
                  <a:schemeClr val="bg2">
                    <a:lumMod val="50000"/>
                  </a:schemeClr>
                </a:solidFill>
              </a:rPr>
              <a:t>调整第二张图片的色彩平衡，以适配第一张图片。</a:t>
            </a:r>
            <a:endParaRPr dirty="0">
              <a:solidFill>
                <a:schemeClr val="bg2">
                  <a:lumMod val="50000"/>
                </a:schemeClr>
              </a:solidFill>
            </a:endParaRPr>
          </a:p>
          <a:p>
            <a:pPr marL="285750" indent="-285750" algn="l">
              <a:lnSpc>
                <a:spcPct val="200000"/>
              </a:lnSpc>
            </a:pPr>
            <a:r>
              <a:rPr lang="zh-CN" altLang="en-US" dirty="0">
                <a:solidFill>
                  <a:schemeClr val="bg2">
                    <a:lumMod val="50000"/>
                  </a:schemeClr>
                </a:solidFill>
              </a:rPr>
              <a:t>４</a:t>
            </a:r>
            <a:r>
              <a:rPr lang="en-US" altLang="zh-CN" dirty="0">
                <a:solidFill>
                  <a:schemeClr val="bg2">
                    <a:lumMod val="50000"/>
                  </a:schemeClr>
                </a:solidFill>
              </a:rPr>
              <a:t>.把第二张图的特性混合在</a:t>
            </a:r>
            <a:r>
              <a:rPr lang="zh-CN" altLang="en-US" dirty="0">
                <a:solidFill>
                  <a:schemeClr val="bg2">
                    <a:lumMod val="50000"/>
                  </a:schemeClr>
                </a:solidFill>
              </a:rPr>
              <a:t>第一</a:t>
            </a:r>
            <a:r>
              <a:rPr lang="en-US" altLang="zh-CN" dirty="0">
                <a:solidFill>
                  <a:schemeClr val="bg2">
                    <a:lumMod val="50000"/>
                  </a:schemeClr>
                </a:solidFill>
              </a:rPr>
              <a:t>张图中</a:t>
            </a:r>
            <a:r>
              <a:rPr lang="zh-CN" altLang="en-US" dirty="0">
                <a:solidFill>
                  <a:schemeClr val="bg2">
                    <a:lumMod val="50000"/>
                  </a:schemeClr>
                </a:solidFill>
              </a:rPr>
              <a:t>。</a:t>
            </a:r>
            <a:endParaRPr lang="zh-CN" altLang="en-US" dirty="0">
              <a:solidFill>
                <a:schemeClr val="bg2">
                  <a:lumMod val="50000"/>
                </a:schemeClr>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10845" y="356235"/>
            <a:ext cx="3750945" cy="583565"/>
          </a:xfrm>
          <a:prstGeom prst="rect">
            <a:avLst/>
          </a:prstGeom>
        </p:spPr>
        <p:txBody>
          <a:bodyPr wrap="square">
            <a:spAutoFit/>
          </a:bodyPr>
          <a:p>
            <a:pPr algn="l"/>
            <a:r>
              <a:rPr lang="en-US" altLang="zh-CN" sz="3200" b="1" dirty="0">
                <a:solidFill>
                  <a:schemeClr val="bg2">
                    <a:lumMod val="50000"/>
                  </a:schemeClr>
                </a:solidFill>
              </a:rPr>
              <a:t>python</a:t>
            </a:r>
            <a:r>
              <a:rPr lang="zh-CN" altLang="en-US" sz="3200" b="1" dirty="0">
                <a:solidFill>
                  <a:schemeClr val="bg2">
                    <a:lumMod val="50000"/>
                  </a:schemeClr>
                </a:solidFill>
              </a:rPr>
              <a:t>方法</a:t>
            </a:r>
            <a:endParaRPr lang="zh-CN" altLang="en-US" sz="3200" b="1" dirty="0">
              <a:solidFill>
                <a:schemeClr val="bg2">
                  <a:lumMod val="50000"/>
                </a:schemeClr>
              </a:solidFill>
            </a:endParaRPr>
          </a:p>
        </p:txBody>
      </p:sp>
      <p:sp>
        <p:nvSpPr>
          <p:cNvPr id="41" name="矩形 40"/>
          <p:cNvSpPr/>
          <p:nvPr/>
        </p:nvSpPr>
        <p:spPr>
          <a:xfrm>
            <a:off x="410845" y="1103630"/>
            <a:ext cx="4911090" cy="5754370"/>
          </a:xfrm>
          <a:prstGeom prst="rect">
            <a:avLst/>
          </a:prstGeom>
        </p:spPr>
        <p:txBody>
          <a:bodyPr wrap="square">
            <a:spAutoFit/>
          </a:bodyPr>
          <a:p>
            <a:pPr marL="285750" indent="-285750" algn="l"/>
            <a:r>
              <a:rPr lang="zh-CN" altLang="en-US" sz="1600" b="1" dirty="0">
                <a:solidFill>
                  <a:schemeClr val="bg2">
                    <a:lumMod val="50000"/>
                  </a:schemeClr>
                </a:solidFill>
              </a:rPr>
              <a:t>1．使用dlib提取面部标记</a:t>
            </a:r>
            <a:endParaRPr lang="zh-CN" altLang="en-US" sz="1600" b="1" dirty="0">
              <a:solidFill>
                <a:schemeClr val="bg2">
                  <a:lumMod val="50000"/>
                </a:schemeClr>
              </a:solidFill>
            </a:endParaRPr>
          </a:p>
          <a:p>
            <a:pPr marL="285750" indent="-285750" algn="l"/>
            <a:r>
              <a:rPr lang="zh-CN" altLang="en-US" sz="1600" dirty="0">
                <a:solidFill>
                  <a:schemeClr val="bg2">
                    <a:lumMod val="50000"/>
                  </a:schemeClr>
                </a:solidFill>
              </a:rPr>
              <a:t>该脚本使用dlib的Python绑定来提取面部标记：</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此处使用dlib接口</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get_landmarks()函数将一个图像转化成numpy数组</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并返回一个68×2元素矩阵，输入图像的每个特征点</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对应每行的一个x，y坐标。</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特征提取器（predictor）需要一个粗糙的边界框作</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为</a:t>
            </a:r>
            <a:r>
              <a:rPr lang="zh-CN" altLang="en-US" sz="1600" dirty="0">
                <a:solidFill>
                  <a:schemeClr val="bg2">
                    <a:lumMod val="50000"/>
                  </a:schemeClr>
                </a:solidFill>
              </a:rPr>
              <a:t>算法输入，由一个传统的能返回一个矩形列表的</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人</a:t>
            </a:r>
            <a:r>
              <a:rPr lang="zh-CN" altLang="en-US" sz="1600" dirty="0">
                <a:solidFill>
                  <a:schemeClr val="bg2">
                    <a:lumMod val="50000"/>
                  </a:schemeClr>
                </a:solidFill>
              </a:rPr>
              <a:t>脸检测器（detector）提供，其每个矩形列表在</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图</a:t>
            </a:r>
            <a:r>
              <a:rPr lang="zh-CN" altLang="en-US" sz="1600" dirty="0">
                <a:solidFill>
                  <a:schemeClr val="bg2">
                    <a:lumMod val="50000"/>
                  </a:schemeClr>
                </a:solidFill>
              </a:rPr>
              <a:t>像中对应一个脸。</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p:txBody>
      </p:sp>
      <p:pic>
        <p:nvPicPr>
          <p:cNvPr id="2" name="图片 1"/>
          <p:cNvPicPr>
            <a:picLocks noChangeAspect="1"/>
          </p:cNvPicPr>
          <p:nvPr/>
        </p:nvPicPr>
        <p:blipFill>
          <a:blip r:embed="rId1"/>
          <a:stretch>
            <a:fillRect/>
          </a:stretch>
        </p:blipFill>
        <p:spPr>
          <a:xfrm>
            <a:off x="5933440" y="1544320"/>
            <a:ext cx="5724525" cy="2924175"/>
          </a:xfrm>
          <a:prstGeom prst="rect">
            <a:avLst/>
          </a:prstGeom>
        </p:spPr>
      </p:pic>
      <p:pic>
        <p:nvPicPr>
          <p:cNvPr id="3" name="图片 2"/>
          <p:cNvPicPr>
            <a:picLocks noChangeAspect="1"/>
          </p:cNvPicPr>
          <p:nvPr/>
        </p:nvPicPr>
        <p:blipFill>
          <a:blip r:embed="rId2"/>
          <a:stretch>
            <a:fillRect/>
          </a:stretch>
        </p:blipFill>
        <p:spPr>
          <a:xfrm>
            <a:off x="1461135" y="3376295"/>
            <a:ext cx="2226310" cy="168211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10845" y="356235"/>
            <a:ext cx="3750945" cy="583565"/>
          </a:xfrm>
          <a:prstGeom prst="rect">
            <a:avLst/>
          </a:prstGeom>
        </p:spPr>
        <p:txBody>
          <a:bodyPr wrap="square">
            <a:spAutoFit/>
          </a:bodyPr>
          <a:p>
            <a:pPr algn="l"/>
            <a:r>
              <a:rPr lang="en-US" altLang="zh-CN" sz="3200" b="1" dirty="0">
                <a:solidFill>
                  <a:schemeClr val="bg2">
                    <a:lumMod val="50000"/>
                  </a:schemeClr>
                </a:solidFill>
              </a:rPr>
              <a:t>python</a:t>
            </a:r>
            <a:r>
              <a:rPr lang="zh-CN" altLang="en-US" sz="3200" b="1" dirty="0">
                <a:solidFill>
                  <a:schemeClr val="bg2">
                    <a:lumMod val="50000"/>
                  </a:schemeClr>
                </a:solidFill>
              </a:rPr>
              <a:t>方法</a:t>
            </a:r>
            <a:endParaRPr lang="zh-CN" altLang="en-US" sz="3200" b="1" dirty="0">
              <a:solidFill>
                <a:schemeClr val="bg2">
                  <a:lumMod val="50000"/>
                </a:schemeClr>
              </a:solidFill>
            </a:endParaRPr>
          </a:p>
        </p:txBody>
      </p:sp>
      <p:sp>
        <p:nvSpPr>
          <p:cNvPr id="41" name="矩形 40"/>
          <p:cNvSpPr/>
          <p:nvPr/>
        </p:nvSpPr>
        <p:spPr>
          <a:xfrm>
            <a:off x="637540" y="1264920"/>
            <a:ext cx="9678670" cy="4769485"/>
          </a:xfrm>
          <a:prstGeom prst="rect">
            <a:avLst/>
          </a:prstGeom>
        </p:spPr>
        <p:txBody>
          <a:bodyPr wrap="square">
            <a:spAutoFit/>
          </a:bodyPr>
          <a:p>
            <a:pPr marL="285750" indent="-285750" algn="l"/>
            <a:r>
              <a:rPr lang="zh-CN" altLang="en-US" sz="1600" b="1" dirty="0">
                <a:solidFill>
                  <a:schemeClr val="bg2">
                    <a:lumMod val="50000"/>
                  </a:schemeClr>
                </a:solidFill>
              </a:rPr>
              <a:t>2.用 Procrustes 分析调整脸部</a:t>
            </a:r>
            <a:endParaRPr lang="zh-CN" altLang="en-US" sz="1600" b="1"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两个标记矩阵，每行有一组坐标对应一个特定的面部特征。为</a:t>
            </a:r>
            <a:r>
              <a:rPr lang="zh-CN" altLang="en-US" sz="1600" dirty="0">
                <a:solidFill>
                  <a:schemeClr val="bg2">
                    <a:lumMod val="50000"/>
                  </a:schemeClr>
                </a:solidFill>
              </a:rPr>
              <a:t>解决如何旋转、翻译和缩放第一个向量，</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使它们尽可能适配第二个向量的点。一个想法是可以用相同的变换在第一个图像上覆盖第二个图像。</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将这个问题数学化，寻找T，s 和 R，使得下面这个表达式：</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结果最小，其中R是个2×2正交矩阵，s是标量，T是二维向量，pi和qi是上面标记矩阵的行。</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具体实现步骤：</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1.将输入矩阵转换为浮点数。这是后续操作的基础。</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2.每一个点集减去它的矩心。一旦为点集找到了一个最佳的缩放和旋转方法，这两个矩心 c1 和 c2 就可</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用来找到完整的解决方案。</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3.同样，每一个点集除以它的标准偏差。这会消除组件缩放偏差的问题。</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4.使用奇异值分解计算旋转部分。可以在维基百科上看到关于解决正交 Procrustes 问题的细节。</a:t>
            </a:r>
            <a:endParaRPr lang="zh-CN" altLang="en-US" sz="1600" dirty="0">
              <a:solidFill>
                <a:schemeClr val="bg2">
                  <a:lumMod val="50000"/>
                </a:schemeClr>
              </a:solidFill>
            </a:endParaRPr>
          </a:p>
          <a:p>
            <a:pPr marL="285750" indent="-285750" algn="l"/>
            <a:r>
              <a:rPr lang="zh-CN" altLang="en-US" sz="1600" dirty="0">
                <a:solidFill>
                  <a:schemeClr val="bg2">
                    <a:lumMod val="50000"/>
                  </a:schemeClr>
                </a:solidFill>
              </a:rPr>
              <a:t>5.利用仿射变换矩阵返回完整的转化。</a:t>
            </a:r>
            <a:endParaRPr lang="zh-CN" altLang="en-US" sz="1600" dirty="0">
              <a:solidFill>
                <a:schemeClr val="bg2">
                  <a:lumMod val="50000"/>
                </a:schemeClr>
              </a:solidFill>
            </a:endParaRPr>
          </a:p>
          <a:p>
            <a:pPr marL="285750" indent="-285750" algn="l"/>
            <a:endParaRPr lang="zh-CN" altLang="en-US" sz="1600" dirty="0">
              <a:solidFill>
                <a:schemeClr val="bg2">
                  <a:lumMod val="50000"/>
                </a:schemeClr>
              </a:solidFill>
            </a:endParaRPr>
          </a:p>
        </p:txBody>
      </p:sp>
      <p:pic>
        <p:nvPicPr>
          <p:cNvPr id="3" name="图片 2"/>
          <p:cNvPicPr>
            <a:picLocks noChangeAspect="1"/>
          </p:cNvPicPr>
          <p:nvPr/>
        </p:nvPicPr>
        <p:blipFill>
          <a:blip r:embed="rId1"/>
          <a:stretch>
            <a:fillRect/>
          </a:stretch>
        </p:blipFill>
        <p:spPr>
          <a:xfrm>
            <a:off x="4069715" y="2805430"/>
            <a:ext cx="1485900" cy="55245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780000" scaled="0"/>
        </a:gradFill>
        <a:effectLst/>
      </p:bgPr>
    </p:bg>
    <p:spTree>
      <p:nvGrpSpPr>
        <p:cNvPr id="1" name=""/>
        <p:cNvGrpSpPr/>
        <p:nvPr/>
      </p:nvGrpSpPr>
      <p:grpSpPr/>
      <p:sp>
        <p:nvSpPr>
          <p:cNvPr id="18" name="矩形 17"/>
          <p:cNvSpPr/>
          <p:nvPr/>
        </p:nvSpPr>
        <p:spPr>
          <a:xfrm>
            <a:off x="410845" y="356235"/>
            <a:ext cx="3750945" cy="583565"/>
          </a:xfrm>
          <a:prstGeom prst="rect">
            <a:avLst/>
          </a:prstGeom>
        </p:spPr>
        <p:txBody>
          <a:bodyPr wrap="square">
            <a:spAutoFit/>
          </a:bodyPr>
          <a:p>
            <a:pPr algn="l"/>
            <a:r>
              <a:rPr lang="en-US" altLang="zh-CN" sz="3200" b="1" dirty="0">
                <a:solidFill>
                  <a:schemeClr val="bg2">
                    <a:lumMod val="50000"/>
                  </a:schemeClr>
                </a:solidFill>
              </a:rPr>
              <a:t>python</a:t>
            </a:r>
            <a:r>
              <a:rPr lang="zh-CN" altLang="en-US" sz="3200" b="1" dirty="0">
                <a:solidFill>
                  <a:schemeClr val="bg2">
                    <a:lumMod val="50000"/>
                  </a:schemeClr>
                </a:solidFill>
              </a:rPr>
              <a:t>方法</a:t>
            </a:r>
            <a:endParaRPr lang="zh-CN" altLang="en-US" sz="3200" b="1" dirty="0">
              <a:solidFill>
                <a:schemeClr val="bg2">
                  <a:lumMod val="50000"/>
                </a:schemeClr>
              </a:solidFill>
            </a:endParaRPr>
          </a:p>
        </p:txBody>
      </p:sp>
      <p:sp>
        <p:nvSpPr>
          <p:cNvPr id="41" name="矩形 40"/>
          <p:cNvSpPr/>
          <p:nvPr/>
        </p:nvSpPr>
        <p:spPr>
          <a:xfrm>
            <a:off x="501650" y="1340485"/>
            <a:ext cx="5182235" cy="1814830"/>
          </a:xfrm>
          <a:prstGeom prst="rect">
            <a:avLst/>
          </a:prstGeom>
        </p:spPr>
        <p:txBody>
          <a:bodyPr wrap="square">
            <a:spAutoFit/>
          </a:bodyPr>
          <a:p>
            <a:pPr marL="285750" indent="-285750" algn="l"/>
            <a:r>
              <a:rPr lang="zh-CN" altLang="en-US" sz="1600" b="1" dirty="0">
                <a:solidFill>
                  <a:schemeClr val="tx1"/>
                </a:solidFill>
              </a:rPr>
              <a:t>3.校正第二张图像的颜色</a:t>
            </a:r>
            <a:endParaRPr lang="zh-CN" altLang="en-US" sz="1600" dirty="0">
              <a:solidFill>
                <a:schemeClr val="tx1"/>
              </a:solidFill>
            </a:endParaRPr>
          </a:p>
          <a:p>
            <a:pPr marL="285750" indent="-285750" algn="l"/>
            <a:endParaRPr lang="zh-CN" altLang="en-US" sz="1600" dirty="0">
              <a:solidFill>
                <a:schemeClr val="tx1"/>
              </a:solidFill>
            </a:endParaRPr>
          </a:p>
          <a:p>
            <a:pPr marL="285750" indent="-285750" algn="l"/>
            <a:r>
              <a:rPr lang="zh-CN" altLang="en-US" sz="1600" dirty="0">
                <a:solidFill>
                  <a:schemeClr val="tx1"/>
                </a:solidFill>
              </a:rPr>
              <a:t>它通过用 im2 除以 im2 的高斯模糊值，然后乘以im1</a:t>
            </a:r>
            <a:endParaRPr lang="zh-CN" altLang="en-US" sz="1600" dirty="0">
              <a:solidFill>
                <a:schemeClr val="tx1"/>
              </a:solidFill>
            </a:endParaRPr>
          </a:p>
          <a:p>
            <a:pPr marL="285750" indent="-285750" algn="l"/>
            <a:r>
              <a:rPr lang="zh-CN" altLang="en-US" sz="1600" dirty="0">
                <a:solidFill>
                  <a:schemeClr val="tx1"/>
                </a:solidFill>
              </a:rPr>
              <a:t>的</a:t>
            </a:r>
            <a:r>
              <a:rPr lang="zh-CN" altLang="en-US" sz="1600" dirty="0">
                <a:solidFill>
                  <a:schemeClr val="tx1"/>
                </a:solidFill>
              </a:rPr>
              <a:t>高斯模糊值。这里的想法是用RGB缩放校色，但并</a:t>
            </a:r>
            <a:endParaRPr lang="zh-CN" altLang="en-US" sz="1600" dirty="0">
              <a:solidFill>
                <a:schemeClr val="tx1"/>
              </a:solidFill>
            </a:endParaRPr>
          </a:p>
          <a:p>
            <a:pPr marL="285750" indent="-285750" algn="l"/>
            <a:r>
              <a:rPr lang="zh-CN" altLang="en-US" sz="1600" dirty="0">
                <a:solidFill>
                  <a:schemeClr val="tx1"/>
                </a:solidFill>
              </a:rPr>
              <a:t>不</a:t>
            </a:r>
            <a:r>
              <a:rPr lang="zh-CN" altLang="en-US" sz="1600" dirty="0">
                <a:solidFill>
                  <a:schemeClr val="tx1"/>
                </a:solidFill>
              </a:rPr>
              <a:t>是用所有图像的整体常数比例因子，每个像素都有</a:t>
            </a:r>
            <a:endParaRPr lang="zh-CN" altLang="en-US" sz="1600" dirty="0">
              <a:solidFill>
                <a:schemeClr val="tx1"/>
              </a:solidFill>
            </a:endParaRPr>
          </a:p>
          <a:p>
            <a:pPr marL="285750" indent="-285750" algn="l"/>
            <a:r>
              <a:rPr lang="zh-CN" altLang="en-US" sz="1600" dirty="0">
                <a:solidFill>
                  <a:schemeClr val="tx1"/>
                </a:solidFill>
              </a:rPr>
              <a:t>自己的局部比例因子。这种方法比较简陋。</a:t>
            </a:r>
            <a:endParaRPr lang="zh-CN" altLang="en-US" sz="1600" dirty="0">
              <a:solidFill>
                <a:schemeClr val="tx1"/>
              </a:solidFill>
            </a:endParaRPr>
          </a:p>
          <a:p>
            <a:pPr marL="285750" indent="-285750" algn="l"/>
            <a:endParaRPr lang="zh-CN" altLang="en-US" sz="1600" dirty="0">
              <a:solidFill>
                <a:schemeClr val="tx1"/>
              </a:solidFill>
            </a:endParaRPr>
          </a:p>
        </p:txBody>
      </p:sp>
      <p:pic>
        <p:nvPicPr>
          <p:cNvPr id="3" name="图片 2"/>
          <p:cNvPicPr>
            <a:picLocks noChangeAspect="1"/>
          </p:cNvPicPr>
          <p:nvPr/>
        </p:nvPicPr>
        <p:blipFill>
          <a:blip r:embed="rId1"/>
          <a:stretch>
            <a:fillRect/>
          </a:stretch>
        </p:blipFill>
        <p:spPr>
          <a:xfrm>
            <a:off x="501650" y="3155315"/>
            <a:ext cx="3898900" cy="2907665"/>
          </a:xfrm>
          <a:prstGeom prst="rect">
            <a:avLst/>
          </a:prstGeom>
        </p:spPr>
      </p:pic>
      <p:sp>
        <p:nvSpPr>
          <p:cNvPr id="4" name="文本框 3"/>
          <p:cNvSpPr txBox="1"/>
          <p:nvPr/>
        </p:nvSpPr>
        <p:spPr>
          <a:xfrm>
            <a:off x="6819900" y="1391285"/>
            <a:ext cx="4258945" cy="2061210"/>
          </a:xfrm>
          <a:prstGeom prst="rect">
            <a:avLst/>
          </a:prstGeom>
          <a:noFill/>
        </p:spPr>
        <p:txBody>
          <a:bodyPr wrap="square" rtlCol="0">
            <a:spAutoFit/>
          </a:bodyPr>
          <a:p>
            <a:pPr algn="l"/>
            <a:r>
              <a:rPr lang="zh-CN" altLang="en-US" sz="1600" b="1"/>
              <a:t>4.把第二张图像的特征混合在第一张图像中。</a:t>
            </a:r>
            <a:endParaRPr lang="zh-CN" altLang="en-US" sz="1600"/>
          </a:p>
          <a:p>
            <a:pPr algn="l"/>
            <a:endParaRPr lang="zh-CN" altLang="en-US" sz="1600"/>
          </a:p>
          <a:p>
            <a:pPr algn="l"/>
            <a:r>
              <a:rPr lang="zh-CN" altLang="en-US" sz="1600"/>
              <a:t>用一个遮罩来选择图像2和图像1的哪些部分应该是最终显示的图像</a:t>
            </a:r>
            <a:r>
              <a:rPr lang="en-US" altLang="zh-CN" sz="1600"/>
              <a:t>.</a:t>
            </a:r>
            <a:endParaRPr lang="en-US" altLang="zh-CN" sz="1600"/>
          </a:p>
          <a:p>
            <a:pPr algn="l"/>
            <a:r>
              <a:rPr lang="en-US" altLang="zh-CN" sz="1600"/>
              <a:t>值为1(显示为白色)的地方为图像2应该显示出的区域，值为0(显示为黑色)的地方为图像1应该显示出的区域。值在0和1之间为图像1和图像2的混合区域。</a:t>
            </a:r>
            <a:endParaRPr lang="en-US" altLang="zh-CN" sz="1600"/>
          </a:p>
        </p:txBody>
      </p:sp>
      <p:pic>
        <p:nvPicPr>
          <p:cNvPr id="6" name="图片 5"/>
          <p:cNvPicPr>
            <a:picLocks noChangeAspect="1"/>
          </p:cNvPicPr>
          <p:nvPr/>
        </p:nvPicPr>
        <p:blipFill>
          <a:blip r:embed="rId2"/>
          <a:stretch>
            <a:fillRect/>
          </a:stretch>
        </p:blipFill>
        <p:spPr>
          <a:xfrm>
            <a:off x="7028180" y="3664585"/>
            <a:ext cx="2181860" cy="161861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BEAUTIFY_FLAG" val="#wm#"/>
  <p:tag name="KSO_WM_TEMPLATE_CATEGORY" val="custom"/>
  <p:tag name="KSO_WM_TEMPLATE_INDEX" val="20187308"/>
</p:tagLst>
</file>

<file path=ppt/tags/tag64.xml><?xml version="1.0" encoding="utf-8"?>
<p:tagLst xmlns:p="http://schemas.openxmlformats.org/presentationml/2006/main">
  <p:tag name="KSO_WM_BEAUTIFY_FLAG" val="#wm#"/>
  <p:tag name="KSO_WM_TEMPLATE_CATEGORY" val="custom"/>
  <p:tag name="KSO_WM_TEMPLATE_INDEX" val="20187308"/>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REFSHAPE" val="411986988"/>
  <p:tag name="KSO_WM_UNIT_PLACING_PICTURE_USER_VIEWPORT" val="{&quot;height&quot;:7980,&quot;width&quot;:9690}"/>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REFSHAPE" val="769612924"/>
  <p:tag name="KSO_WM_UNIT_PLACING_PICTURE_USER_VIEWPORT" val="{&quot;height&quot;:8805,&quot;width&quot;:8850}"/>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2321</Words>
  <Application>WPS 演示</Application>
  <PresentationFormat>宽屏</PresentationFormat>
  <Paragraphs>192</Paragraphs>
  <Slides>20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Arial</vt:lpstr>
      <vt:lpstr>宋体</vt:lpstr>
      <vt:lpstr>Wingdings</vt:lpstr>
      <vt:lpstr>微软雅黑</vt:lpstr>
      <vt:lpstr>Wingdings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ℓ</cp:lastModifiedBy>
  <cp:revision>35</cp:revision>
  <dcterms:created xsi:type="dcterms:W3CDTF">2019-06-19T02:08:00Z</dcterms:created>
  <dcterms:modified xsi:type="dcterms:W3CDTF">2020-06-17T02:49:10Z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