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2"/>
  </p:notesMasterIdLst>
  <p:sldIdLst>
    <p:sldId id="261" r:id="rId2"/>
    <p:sldId id="260" r:id="rId3"/>
    <p:sldId id="319" r:id="rId4"/>
    <p:sldId id="316" r:id="rId5"/>
    <p:sldId id="317" r:id="rId6"/>
    <p:sldId id="341" r:id="rId7"/>
    <p:sldId id="321" r:id="rId8"/>
    <p:sldId id="325" r:id="rId9"/>
    <p:sldId id="342" r:id="rId10"/>
    <p:sldId id="328" r:id="rId11"/>
    <p:sldId id="339" r:id="rId12"/>
    <p:sldId id="343" r:id="rId13"/>
    <p:sldId id="326" r:id="rId14"/>
    <p:sldId id="335" r:id="rId15"/>
    <p:sldId id="344" r:id="rId16"/>
    <p:sldId id="336" r:id="rId17"/>
    <p:sldId id="337" r:id="rId18"/>
    <p:sldId id="340" r:id="rId19"/>
    <p:sldId id="338" r:id="rId20"/>
    <p:sldId id="259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FE2F3"/>
    <a:srgbClr val="C31823"/>
    <a:srgbClr val="C9151E"/>
    <a:srgbClr val="E9CBBC"/>
    <a:srgbClr val="E0A487"/>
    <a:srgbClr val="D97C5B"/>
    <a:srgbClr val="CC141E"/>
    <a:srgbClr val="D05035"/>
    <a:srgbClr val="C81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27" autoAdjust="0"/>
    <p:restoredTop sz="94785" autoAdjust="0"/>
  </p:normalViewPr>
  <p:slideViewPr>
    <p:cSldViewPr snapToGrid="0">
      <p:cViewPr varScale="1">
        <p:scale>
          <a:sx n="89" d="100"/>
          <a:sy n="89" d="100"/>
        </p:scale>
        <p:origin x="142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1616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FE78F-58BC-423A-A341-D0065C580108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B1CD8-9F96-4F1D-A5B8-2D9E0ECCEB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362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此页可以删除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019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1" y="5815086"/>
            <a:ext cx="2458720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070056"/>
            <a:ext cx="7886700" cy="89951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28650" y="5034521"/>
            <a:ext cx="7886700" cy="604299"/>
          </a:xfrm>
        </p:spPr>
        <p:txBody>
          <a:bodyPr anchor="ctr">
            <a:noAutofit/>
          </a:bodyPr>
          <a:lstStyle>
            <a:lvl1pPr algn="ctr">
              <a:defRPr lang="zh-CN" altLang="en-US" sz="28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32"/>
            <a:ext cx="9144000" cy="393192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0" y="389378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两栏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文本框 5"/>
          <p:cNvSpPr txBox="1"/>
          <p:nvPr/>
        </p:nvSpPr>
        <p:spPr>
          <a:xfrm>
            <a:off x="8250027" y="313202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sz="quarter" idx="10" hasCustomPrompt="1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 hasCustomPrompt="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566" y="313202"/>
            <a:ext cx="48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  <a:t>‹#›</a:t>
            </a:fld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4" y="975600"/>
            <a:ext cx="8566445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 userDrawn="1"/>
        </p:nvSpPr>
        <p:spPr>
          <a:xfrm>
            <a:off x="8250026" y="313200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6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 hasCustomPrompt="1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 hasCustomPrompt="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 smtClean="0"/>
              <a:t>单击此处编辑标题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 userDrawn="1"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文本框 5"/>
          <p:cNvSpPr txBox="1"/>
          <p:nvPr/>
        </p:nvSpPr>
        <p:spPr>
          <a:xfrm>
            <a:off x="8250027" y="313202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6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 hasCustomPrompt="1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 hasCustomPrompt="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 smtClean="0"/>
              <a:t>单击此处编辑标题</a:t>
            </a:r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566" y="313202"/>
            <a:ext cx="48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  <a:t>‹#›</a:t>
            </a:fld>
            <a:endParaRPr lang="en-US" altLang="zh-CN" dirty="0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 userDrawn="1"/>
        </p:nvSpPr>
        <p:spPr>
          <a:xfrm>
            <a:off x="8250026" y="313200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 userDrawn="1"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封面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1" y="5815086"/>
            <a:ext cx="2458720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9124" y="4006448"/>
            <a:ext cx="8325019" cy="111419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469125" y="5245248"/>
            <a:ext cx="5820358" cy="46817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24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 smtClean="0"/>
              <a:t>单击以编辑母版副标题样式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32"/>
            <a:ext cx="9144000" cy="393192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0" y="389378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69125" y="5815087"/>
            <a:ext cx="4159250" cy="49900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 smtClean="0"/>
              <a:t>单击此处添加日期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32"/>
            <a:ext cx="9144000" cy="3931920"/>
          </a:xfrm>
          <a:prstGeom prst="rect">
            <a:avLst/>
          </a:prstGeom>
        </p:spPr>
      </p:pic>
      <p:cxnSp>
        <p:nvCxnSpPr>
          <p:cNvPr id="11" name="直接连接符 10"/>
          <p:cNvCxnSpPr/>
          <p:nvPr userDrawn="1"/>
        </p:nvCxnSpPr>
        <p:spPr>
          <a:xfrm>
            <a:off x="0" y="389378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546"/>
            <a:ext cx="9144000" cy="27965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91" y="4211593"/>
            <a:ext cx="3021843" cy="79994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28650" y="1552217"/>
            <a:ext cx="7886700" cy="1325563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sz="quarter" idx="10" hasCustomPrompt="1"/>
          </p:nvPr>
        </p:nvSpPr>
        <p:spPr>
          <a:xfrm>
            <a:off x="494026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4" y="974279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sz="quarter" idx="10" hasCustomPrompt="1"/>
          </p:nvPr>
        </p:nvSpPr>
        <p:spPr>
          <a:xfrm>
            <a:off x="494026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6" y="975602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250027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灯片编号占位符 5"/>
          <p:cNvSpPr txBox="1"/>
          <p:nvPr/>
        </p:nvSpPr>
        <p:spPr>
          <a:xfrm>
            <a:off x="8697601" y="311755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E1703B59-C883-4B8B-974E-AFB30A6C43A7}" type="slidenum">
              <a:rPr lang="zh-CN" altLang="en-US" sz="1200" smtClean="0"/>
              <a:t>‹#›</a:t>
            </a:fld>
            <a:endParaRPr lang="zh-CN" altLang="en-US" sz="1200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  <p:sp>
        <p:nvSpPr>
          <p:cNvPr id="16" name="文本框 15"/>
          <p:cNvSpPr txBox="1"/>
          <p:nvPr userDrawn="1"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灯片编号占位符 5"/>
          <p:cNvSpPr txBox="1"/>
          <p:nvPr userDrawn="1"/>
        </p:nvSpPr>
        <p:spPr>
          <a:xfrm>
            <a:off x="8697600" y="311755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E1703B59-C883-4B8B-974E-AFB30A6C43A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5821680"/>
            <a:ext cx="9144000" cy="1036320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294" y="6100773"/>
            <a:ext cx="1958547" cy="51846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1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accent1"/>
                </a:solidFill>
                <a:effectLst>
                  <a:glow rad="25400">
                    <a:srgbClr val="BFE2F3"/>
                  </a:glo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411"/>
            <a:ext cx="9144000" cy="5181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821680"/>
            <a:ext cx="9144000" cy="1036320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293" y="6100771"/>
            <a:ext cx="1958547" cy="5184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411"/>
            <a:ext cx="91440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6" y="975602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纯标题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6" y="975602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8250027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灯片编号占位符 5"/>
          <p:cNvSpPr txBox="1"/>
          <p:nvPr/>
        </p:nvSpPr>
        <p:spPr>
          <a:xfrm>
            <a:off x="8696566" y="311755"/>
            <a:ext cx="447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7E0B4DC1-AB35-4259-8072-EA8F5B8A0BBF}" type="slidenum">
              <a:rPr lang="zh-CN" altLang="en-US" sz="1200" smtClean="0"/>
              <a:t>‹#›</a:t>
            </a:fld>
            <a:endParaRPr lang="zh-CN" altLang="en-US" sz="12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 userDrawn="1"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灯片编号占位符 5"/>
          <p:cNvSpPr txBox="1"/>
          <p:nvPr userDrawn="1"/>
        </p:nvSpPr>
        <p:spPr>
          <a:xfrm>
            <a:off x="8696565" y="311755"/>
            <a:ext cx="447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7E0B4DC1-AB35-4259-8072-EA8F5B8A0BBF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文本框 4"/>
          <p:cNvSpPr txBox="1"/>
          <p:nvPr/>
        </p:nvSpPr>
        <p:spPr>
          <a:xfrm>
            <a:off x="8250027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97601" y="313202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1703B59-C883-4B8B-974E-AFB30A6C43A7}" type="slidenum">
              <a:rPr lang="en-US" altLang="zh-CN" smtClean="0"/>
              <a:t>‹#›</a:t>
            </a:fld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内容占位符 11"/>
          <p:cNvSpPr>
            <a:spLocks noGrp="1"/>
          </p:cNvSpPr>
          <p:nvPr>
            <p:ph sz="quarter" idx="10" hasCustomPrompt="1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 hasCustomPrompt="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4" y="975600"/>
            <a:ext cx="8556169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sp>
        <p:nvSpPr>
          <p:cNvPr id="5" name="标题 1"/>
          <p:cNvSpPr txBox="1"/>
          <p:nvPr/>
        </p:nvSpPr>
        <p:spPr>
          <a:xfrm>
            <a:off x="323851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effectLst>
                  <a:glow rad="25400">
                    <a:srgbClr val="BFE2F3"/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 smtClean="0">
                <a:solidFill>
                  <a:schemeClr val="accent1"/>
                </a:solidFill>
              </a:rPr>
              <a:t>单击此处编辑母版标题样式</a:t>
            </a:r>
            <a:endParaRPr lang="zh-CN" altLang="en-US" sz="2000" dirty="0">
              <a:solidFill>
                <a:schemeClr val="accent1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13469" y="807632"/>
            <a:ext cx="8340421" cy="586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sp>
        <p:nvSpPr>
          <p:cNvPr id="9" name="标题 1"/>
          <p:cNvSpPr txBox="1"/>
          <p:nvPr userDrawn="1"/>
        </p:nvSpPr>
        <p:spPr>
          <a:xfrm>
            <a:off x="323850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effectLst>
                  <a:glow rad="25400">
                    <a:srgbClr val="BFE2F3"/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solidFill>
                  <a:schemeClr val="accent1"/>
                </a:solidFill>
              </a:rPr>
              <a:t>单击此处编辑母版标题样式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28650" y="3845769"/>
            <a:ext cx="7886700" cy="899510"/>
          </a:xfrm>
        </p:spPr>
        <p:txBody>
          <a:bodyPr/>
          <a:lstStyle/>
          <a:p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基于企业知识图谱的问答系统</a:t>
            </a:r>
            <a:endParaRPr 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1800" dirty="0" smtClean="0"/>
              <a:t>肖晗 </a:t>
            </a:r>
            <a:r>
              <a:rPr lang="en-US" altLang="zh-CN" sz="1800" dirty="0" smtClean="0"/>
              <a:t>515030910113</a:t>
            </a:r>
            <a:endParaRPr lang="en-US" altLang="zh-CN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quarter" idx="10"/>
          </p:nvPr>
        </p:nvSpPr>
        <p:spPr>
          <a:xfrm>
            <a:off x="316525" y="1685678"/>
            <a:ext cx="8768307" cy="4921498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知识融合</a:t>
            </a:r>
            <a:endParaRPr lang="en-US" altLang="zh-CN" b="1" dirty="0" smtClean="0"/>
          </a:p>
          <a:p>
            <a:pPr lvl="1"/>
            <a:r>
              <a:rPr lang="zh-CN" altLang="zh-CN" dirty="0" smtClean="0"/>
              <a:t>知识合并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无用的知识剔除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比如‘</a:t>
            </a:r>
            <a:r>
              <a:rPr lang="en-US" altLang="zh-CN" dirty="0" smtClean="0"/>
              <a:t>xx</a:t>
            </a:r>
            <a:r>
              <a:rPr lang="zh-CN" altLang="en-US" dirty="0" smtClean="0"/>
              <a:t>五金店</a:t>
            </a:r>
            <a:r>
              <a:rPr lang="en-US" altLang="zh-CN" dirty="0" smtClean="0"/>
              <a:t>xx</a:t>
            </a:r>
            <a:r>
              <a:rPr lang="zh-CN" altLang="en-US" dirty="0" smtClean="0"/>
              <a:t>分店’</a:t>
            </a:r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企业知识图谱的构建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197" y="1685678"/>
            <a:ext cx="3253311" cy="406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78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b="1" dirty="0" smtClean="0"/>
              <a:t>知识存储</a:t>
            </a:r>
            <a:endParaRPr lang="en-US" altLang="zh-CN" b="1" dirty="0" smtClean="0"/>
          </a:p>
          <a:p>
            <a:pPr lvl="1"/>
            <a:r>
              <a:rPr lang="zh-CN" altLang="zh-CN" dirty="0"/>
              <a:t>图数据库的</a:t>
            </a:r>
            <a:r>
              <a:rPr lang="zh-CN" altLang="zh-CN" dirty="0" smtClean="0"/>
              <a:t>优势</a:t>
            </a:r>
            <a:endParaRPr lang="en-US" altLang="zh-CN" dirty="0" smtClean="0"/>
          </a:p>
          <a:p>
            <a:pPr lvl="2"/>
            <a:r>
              <a:rPr lang="zh-CN" altLang="zh-CN" dirty="0"/>
              <a:t>点线</a:t>
            </a:r>
            <a:r>
              <a:rPr lang="zh-CN" altLang="zh-CN" dirty="0" smtClean="0"/>
              <a:t>关系</a:t>
            </a:r>
            <a:r>
              <a:rPr lang="zh-CN" altLang="en-US" dirty="0" smtClean="0"/>
              <a:t>与知识图谱相</a:t>
            </a:r>
            <a:r>
              <a:rPr lang="zh-CN" altLang="en-US" dirty="0" smtClean="0"/>
              <a:t>对应</a:t>
            </a:r>
            <a:endParaRPr lang="en-US" altLang="zh-CN" dirty="0" smtClean="0"/>
          </a:p>
          <a:p>
            <a:pPr lvl="2"/>
            <a:r>
              <a:rPr lang="zh-CN" altLang="en-US" dirty="0"/>
              <a:t>图</a:t>
            </a:r>
            <a:r>
              <a:rPr lang="zh-CN" altLang="en-US" dirty="0" smtClean="0"/>
              <a:t>数据库查询三元组效率更高</a:t>
            </a:r>
            <a:endParaRPr lang="en-US" altLang="zh-CN" dirty="0" smtClean="0"/>
          </a:p>
          <a:p>
            <a:pPr lvl="2"/>
            <a:r>
              <a:rPr lang="zh-CN" altLang="zh-CN" dirty="0"/>
              <a:t>三元组查询</a:t>
            </a:r>
            <a:r>
              <a:rPr lang="zh-CN" altLang="zh-CN" dirty="0" smtClean="0"/>
              <a:t>方式</a:t>
            </a:r>
            <a:r>
              <a:rPr lang="en-US" altLang="zh-CN" dirty="0" smtClean="0"/>
              <a:t>&amp;</a:t>
            </a:r>
            <a:r>
              <a:rPr lang="zh-CN" altLang="zh-CN" dirty="0"/>
              <a:t>图遍历式查询</a:t>
            </a:r>
            <a:r>
              <a:rPr lang="zh-CN" altLang="zh-CN" dirty="0" smtClean="0"/>
              <a:t>方式</a:t>
            </a:r>
            <a:endParaRPr lang="en-US" altLang="zh-CN" dirty="0" smtClean="0"/>
          </a:p>
          <a:p>
            <a:pPr lvl="2"/>
            <a:r>
              <a:rPr lang="zh-CN" altLang="zh-CN" dirty="0"/>
              <a:t>可</a:t>
            </a:r>
            <a:r>
              <a:rPr lang="zh-CN" altLang="zh-CN" dirty="0" smtClean="0"/>
              <a:t>扩展性</a:t>
            </a:r>
            <a:endParaRPr lang="en-US" altLang="zh-CN" dirty="0" smtClean="0"/>
          </a:p>
          <a:p>
            <a:pPr lvl="2"/>
            <a:r>
              <a:rPr lang="zh-CN" altLang="zh-CN" dirty="0" smtClean="0"/>
              <a:t>可视化</a:t>
            </a:r>
            <a:r>
              <a:rPr lang="zh-CN" altLang="zh-CN" dirty="0"/>
              <a:t>效果</a:t>
            </a:r>
            <a:endParaRPr lang="en-US" altLang="zh-CN" dirty="0" smtClean="0"/>
          </a:p>
          <a:p>
            <a:pPr lvl="1"/>
            <a:r>
              <a:rPr lang="zh-CN" altLang="zh-CN" dirty="0"/>
              <a:t>使用</a:t>
            </a:r>
            <a:r>
              <a:rPr lang="en-US" altLang="zh-CN" dirty="0"/>
              <a:t>Neo4J</a:t>
            </a:r>
            <a:r>
              <a:rPr lang="zh-CN" altLang="zh-CN" dirty="0"/>
              <a:t>进行知识图谱的存储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企业知识图谱的构建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85" y="2556822"/>
            <a:ext cx="3486102" cy="317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0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b="1" dirty="0" smtClean="0"/>
              <a:t>知识存储</a:t>
            </a:r>
            <a:endParaRPr lang="en-US" altLang="zh-CN" b="1" dirty="0" smtClean="0"/>
          </a:p>
          <a:p>
            <a:pPr lvl="1"/>
            <a:r>
              <a:rPr lang="zh-CN" altLang="en-US" dirty="0" smtClean="0"/>
              <a:t>使用</a:t>
            </a:r>
            <a:r>
              <a:rPr lang="en-US" altLang="zh-CN" dirty="0" smtClean="0"/>
              <a:t>py2neo</a:t>
            </a:r>
            <a:r>
              <a:rPr lang="zh-CN" altLang="en-US" dirty="0" smtClean="0"/>
              <a:t>库进行数据的存储和查询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使用库提供的</a:t>
            </a:r>
            <a:r>
              <a:rPr lang="en-US" altLang="zh-CN" dirty="0" smtClean="0"/>
              <a:t>create</a:t>
            </a:r>
            <a:r>
              <a:rPr lang="zh-CN" altLang="en-US" dirty="0" smtClean="0"/>
              <a:t>（</a:t>
            </a:r>
            <a:r>
              <a:rPr lang="en-US" altLang="zh-CN" dirty="0" smtClean="0"/>
              <a:t>Node/Relationship</a:t>
            </a:r>
            <a:r>
              <a:rPr lang="zh-CN" altLang="en-US" dirty="0" smtClean="0"/>
              <a:t>）函数存储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使用</a:t>
            </a:r>
            <a:r>
              <a:rPr lang="en-US" altLang="zh-CN" dirty="0" smtClean="0"/>
              <a:t>cypher</a:t>
            </a:r>
            <a:r>
              <a:rPr lang="zh-CN" altLang="en-US" dirty="0" smtClean="0"/>
              <a:t>语句进行存储和查询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企业知识图谱的构建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344" y="3654909"/>
            <a:ext cx="5006774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18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quarter" idx="10"/>
          </p:nvPr>
        </p:nvSpPr>
        <p:spPr>
          <a:xfrm>
            <a:off x="316525" y="1685678"/>
            <a:ext cx="8768307" cy="4921498"/>
          </a:xfrm>
        </p:spPr>
        <p:txBody>
          <a:bodyPr>
            <a:normAutofit/>
          </a:bodyPr>
          <a:lstStyle/>
          <a:p>
            <a:r>
              <a:rPr lang="zh-CN" altLang="en-US" b="1" dirty="0"/>
              <a:t>知识存储</a:t>
            </a:r>
            <a:endParaRPr lang="en-US" altLang="zh-CN" b="1" dirty="0"/>
          </a:p>
          <a:p>
            <a:pPr lvl="1"/>
            <a:r>
              <a:rPr lang="zh-CN" altLang="en-US" dirty="0" smtClean="0"/>
              <a:t>“董明珠是哪些公司的法人？”</a:t>
            </a:r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企业知识图谱的构建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6" y="2683696"/>
            <a:ext cx="7015928" cy="292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2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2"/>
          <p:cNvSpPr>
            <a:spLocks noGrp="1"/>
          </p:cNvSpPr>
          <p:nvPr>
            <p:ph type="title"/>
          </p:nvPr>
        </p:nvSpPr>
        <p:spPr>
          <a:xfrm>
            <a:off x="494024" y="974279"/>
            <a:ext cx="8372163" cy="574183"/>
          </a:xfrm>
        </p:spPr>
        <p:txBody>
          <a:bodyPr/>
          <a:lstStyle/>
          <a:p>
            <a:r>
              <a:rPr lang="zh-CN" altLang="en-US" dirty="0"/>
              <a:t>企业信息</a:t>
            </a:r>
            <a:r>
              <a:rPr lang="en-US" altLang="zh-CN" dirty="0"/>
              <a:t>KBQA</a:t>
            </a:r>
            <a:r>
              <a:rPr lang="zh-CN" altLang="en-US" dirty="0"/>
              <a:t>的搭建</a:t>
            </a:r>
            <a:r>
              <a:rPr lang="zh-CN" altLang="en-US" dirty="0"/>
              <a:t>与应用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158" y="1834639"/>
            <a:ext cx="6435306" cy="449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0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2"/>
          <p:cNvSpPr>
            <a:spLocks noGrp="1"/>
          </p:cNvSpPr>
          <p:nvPr>
            <p:ph type="title"/>
          </p:nvPr>
        </p:nvSpPr>
        <p:spPr>
          <a:xfrm>
            <a:off x="494024" y="974279"/>
            <a:ext cx="8372163" cy="574183"/>
          </a:xfrm>
        </p:spPr>
        <p:txBody>
          <a:bodyPr/>
          <a:lstStyle/>
          <a:p>
            <a:r>
              <a:rPr lang="zh-CN" altLang="en-US" dirty="0"/>
              <a:t>企业信息</a:t>
            </a:r>
            <a:r>
              <a:rPr lang="en-US" altLang="zh-CN" dirty="0"/>
              <a:t>KBQA</a:t>
            </a:r>
            <a:r>
              <a:rPr lang="zh-CN" altLang="en-US" dirty="0"/>
              <a:t>的搭建</a:t>
            </a:r>
            <a:r>
              <a:rPr lang="zh-CN" altLang="en-US" dirty="0"/>
              <a:t>与应用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40" y="1717165"/>
            <a:ext cx="6492635" cy="448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5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zh-CN" b="1" dirty="0"/>
              <a:t>基于</a:t>
            </a:r>
            <a:r>
              <a:rPr lang="en-US" altLang="zh-CN" b="1" dirty="0"/>
              <a:t>Web</a:t>
            </a:r>
            <a:r>
              <a:rPr lang="zh-CN" altLang="zh-CN" b="1" dirty="0"/>
              <a:t>的智能问答</a:t>
            </a:r>
            <a:r>
              <a:rPr lang="zh-CN" altLang="en-US" b="1" dirty="0"/>
              <a:t>系统</a:t>
            </a:r>
            <a:r>
              <a:rPr lang="zh-CN" altLang="zh-CN" b="1" dirty="0"/>
              <a:t>的搭建</a:t>
            </a:r>
            <a:endParaRPr lang="en-US" altLang="zh-CN" b="1" dirty="0"/>
          </a:p>
          <a:p>
            <a:pPr lvl="1"/>
            <a:r>
              <a:rPr lang="zh-CN" altLang="zh-CN" dirty="0"/>
              <a:t>基于</a:t>
            </a:r>
            <a:r>
              <a:rPr lang="en-US" altLang="zh-CN" dirty="0"/>
              <a:t>D3.js</a:t>
            </a:r>
            <a:r>
              <a:rPr lang="zh-CN" altLang="zh-CN" dirty="0"/>
              <a:t>的</a:t>
            </a:r>
            <a:r>
              <a:rPr lang="en-US" altLang="zh-CN" dirty="0"/>
              <a:t>Web</a:t>
            </a:r>
            <a:r>
              <a:rPr lang="zh-CN" altLang="zh-CN" dirty="0"/>
              <a:t>前端</a:t>
            </a:r>
            <a:r>
              <a:rPr lang="zh-CN" altLang="zh-CN" dirty="0" smtClean="0"/>
              <a:t>可视化</a:t>
            </a:r>
            <a:endParaRPr lang="en-US" altLang="zh-CN" dirty="0"/>
          </a:p>
          <a:p>
            <a:pPr lvl="1"/>
            <a:endParaRPr lang="zh-CN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企业信息</a:t>
            </a:r>
            <a:r>
              <a:rPr lang="en-US" altLang="zh-CN" dirty="0"/>
              <a:t>KBQA</a:t>
            </a:r>
            <a:r>
              <a:rPr lang="zh-CN" altLang="en-US" dirty="0" smtClean="0"/>
              <a:t>的</a:t>
            </a:r>
            <a:r>
              <a:rPr lang="zh-CN" altLang="en-US" dirty="0"/>
              <a:t>搭建与应用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3714"/>
            <a:ext cx="9144000" cy="339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5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zh-CN" b="1" dirty="0"/>
              <a:t>基于</a:t>
            </a:r>
            <a:r>
              <a:rPr lang="en-US" altLang="zh-CN" b="1" dirty="0"/>
              <a:t>Web</a:t>
            </a:r>
            <a:r>
              <a:rPr lang="zh-CN" altLang="zh-CN" b="1" dirty="0"/>
              <a:t>的智能问答</a:t>
            </a:r>
            <a:r>
              <a:rPr lang="zh-CN" altLang="en-US" b="1" dirty="0"/>
              <a:t>系统</a:t>
            </a:r>
            <a:r>
              <a:rPr lang="zh-CN" altLang="zh-CN" b="1" dirty="0"/>
              <a:t>的搭建</a:t>
            </a:r>
            <a:endParaRPr lang="en-US" altLang="zh-CN" b="1" dirty="0"/>
          </a:p>
          <a:p>
            <a:pPr lvl="1"/>
            <a:r>
              <a:rPr lang="zh-CN" altLang="zh-CN" dirty="0"/>
              <a:t>基于</a:t>
            </a:r>
            <a:r>
              <a:rPr lang="en-US" altLang="zh-CN" dirty="0"/>
              <a:t>D3.js</a:t>
            </a:r>
            <a:r>
              <a:rPr lang="zh-CN" altLang="zh-CN" dirty="0"/>
              <a:t>的</a:t>
            </a:r>
            <a:r>
              <a:rPr lang="en-US" altLang="zh-CN" dirty="0"/>
              <a:t>Web</a:t>
            </a:r>
            <a:r>
              <a:rPr lang="zh-CN" altLang="zh-CN" dirty="0"/>
              <a:t>前端可视化</a:t>
            </a: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企业信息</a:t>
            </a:r>
            <a:r>
              <a:rPr lang="en-US" altLang="zh-CN" dirty="0"/>
              <a:t>KBQA</a:t>
            </a:r>
            <a:r>
              <a:rPr lang="zh-CN" altLang="en-US" dirty="0" smtClean="0"/>
              <a:t>的</a:t>
            </a:r>
            <a:r>
              <a:rPr lang="zh-CN" altLang="en-US" dirty="0"/>
              <a:t>搭建与应用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530" y="2929595"/>
            <a:ext cx="6431837" cy="18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55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zh-CN" altLang="zh-CN" dirty="0" smtClean="0"/>
              <a:t>遇到</a:t>
            </a:r>
            <a:r>
              <a:rPr lang="zh-CN" altLang="zh-CN" dirty="0"/>
              <a:t>的问题和不足之</a:t>
            </a:r>
            <a:r>
              <a:rPr lang="zh-CN" altLang="zh-CN" dirty="0" smtClean="0"/>
              <a:t>处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实体和关系的局限性</a:t>
            </a:r>
            <a:endParaRPr lang="en-US" altLang="zh-CN" dirty="0" smtClean="0"/>
          </a:p>
          <a:p>
            <a:pPr lvl="1"/>
            <a:r>
              <a:rPr lang="zh-CN" altLang="en-US" dirty="0"/>
              <a:t>第三</a:t>
            </a:r>
            <a:r>
              <a:rPr lang="zh-CN" altLang="en-US" dirty="0" smtClean="0"/>
              <a:t>方调用</a:t>
            </a:r>
            <a:r>
              <a:rPr lang="en-US" altLang="zh-CN" dirty="0" smtClean="0"/>
              <a:t>Python</a:t>
            </a:r>
            <a:r>
              <a:rPr lang="zh-CN" altLang="en-US" dirty="0" smtClean="0"/>
              <a:t>脚本的</a:t>
            </a:r>
            <a:r>
              <a:rPr lang="zh-CN" altLang="en-US" dirty="0" smtClean="0"/>
              <a:t>效率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Web</a:t>
            </a:r>
            <a:r>
              <a:rPr lang="zh-CN" altLang="en-US" dirty="0" smtClean="0"/>
              <a:t>界面的简陋和功能较少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问答系统的构建使用的是最传统的方法，人工依赖强</a:t>
            </a:r>
            <a:endParaRPr lang="en-US" altLang="zh-CN" dirty="0" smtClean="0"/>
          </a:p>
          <a:p>
            <a:pPr lvl="1"/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不足与未来的工作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6806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zh-CN" altLang="zh-CN" dirty="0"/>
              <a:t>下一步工作和</a:t>
            </a:r>
            <a:r>
              <a:rPr lang="zh-CN" altLang="zh-CN" dirty="0" smtClean="0"/>
              <a:t>展望</a:t>
            </a:r>
            <a:endParaRPr lang="en-US" altLang="zh-CN" dirty="0"/>
          </a:p>
          <a:p>
            <a:pPr lvl="1"/>
            <a:r>
              <a:rPr lang="zh-CN" altLang="zh-CN" dirty="0" smtClean="0"/>
              <a:t>知识</a:t>
            </a:r>
            <a:r>
              <a:rPr lang="zh-CN" altLang="zh-CN" dirty="0" smtClean="0"/>
              <a:t>抽取</a:t>
            </a:r>
            <a:r>
              <a:rPr lang="zh-CN" altLang="en-US" dirty="0" smtClean="0"/>
              <a:t>的准确率和召回率提高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扩展</a:t>
            </a:r>
            <a:r>
              <a:rPr lang="zh-CN" altLang="zh-CN" dirty="0" smtClean="0"/>
              <a:t>智能</a:t>
            </a:r>
            <a:r>
              <a:rPr lang="zh-CN" altLang="zh-CN" dirty="0"/>
              <a:t>问答平台现有的</a:t>
            </a:r>
            <a:r>
              <a:rPr lang="zh-CN" altLang="zh-CN" dirty="0" smtClean="0"/>
              <a:t>功能</a:t>
            </a:r>
            <a:r>
              <a:rPr lang="zh-CN" altLang="en-US" dirty="0" smtClean="0"/>
              <a:t>，可能的领域：风险预测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完善</a:t>
            </a:r>
            <a:r>
              <a:rPr lang="en-US" altLang="zh-CN" dirty="0" smtClean="0"/>
              <a:t>web</a:t>
            </a:r>
            <a:r>
              <a:rPr lang="zh-CN" altLang="en-US" dirty="0" smtClean="0"/>
              <a:t>的功能，使用更好看的可视化工具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为知识图谱添加时间维度，形成四元组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不足与未来的工作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1998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C915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dirty="0">
                <a:solidFill>
                  <a:srgbClr val="C915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solidFill>
                <a:srgbClr val="C915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841535" y="1303550"/>
            <a:ext cx="843427" cy="443226"/>
            <a:chOff x="666810" y="2586037"/>
            <a:chExt cx="468000" cy="245937"/>
          </a:xfrm>
        </p:grpSpPr>
        <p:sp>
          <p:nvSpPr>
            <p:cNvPr id="4" name="Freeform 10"/>
            <p:cNvSpPr/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rgbClr val="CC141E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5" name="文本框 4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" name="直接连接符 6"/>
          <p:cNvCxnSpPr>
            <a:stCxn id="4" idx="6"/>
          </p:cNvCxnSpPr>
          <p:nvPr/>
        </p:nvCxnSpPr>
        <p:spPr>
          <a:xfrm>
            <a:off x="2534033" y="1711215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915073" y="1274733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研究</a:t>
            </a:r>
            <a:r>
              <a:rPr lang="zh-CN" altLang="en-US" sz="2400" dirty="0"/>
              <a:t>路线</a:t>
            </a:r>
            <a:endParaRPr lang="zh-CN" altLang="en-US" sz="24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1841535" y="2223523"/>
            <a:ext cx="843427" cy="443226"/>
            <a:chOff x="666810" y="2586037"/>
            <a:chExt cx="468000" cy="245937"/>
          </a:xfrm>
        </p:grpSpPr>
        <p:sp>
          <p:nvSpPr>
            <p:cNvPr id="13" name="Freeform 10"/>
            <p:cNvSpPr/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rgbClr val="CC141E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14" name="文本框 1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5" name="直接连接符 14"/>
          <p:cNvCxnSpPr>
            <a:stCxn id="13" idx="6"/>
          </p:cNvCxnSpPr>
          <p:nvPr/>
        </p:nvCxnSpPr>
        <p:spPr>
          <a:xfrm>
            <a:off x="2534033" y="2631188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915073" y="2194707"/>
            <a:ext cx="438739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企业知识图谱的构建</a:t>
            </a:r>
            <a:endParaRPr lang="zh-CN" altLang="en-US" sz="2400" dirty="0"/>
          </a:p>
        </p:txBody>
      </p:sp>
      <p:grpSp>
        <p:nvGrpSpPr>
          <p:cNvPr id="17" name="组合 16"/>
          <p:cNvGrpSpPr/>
          <p:nvPr/>
        </p:nvGrpSpPr>
        <p:grpSpPr>
          <a:xfrm>
            <a:off x="1841535" y="3143496"/>
            <a:ext cx="843427" cy="443226"/>
            <a:chOff x="666810" y="2586037"/>
            <a:chExt cx="468000" cy="245937"/>
          </a:xfrm>
        </p:grpSpPr>
        <p:sp>
          <p:nvSpPr>
            <p:cNvPr id="18" name="Freeform 10"/>
            <p:cNvSpPr/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rgbClr val="CC141E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19" name="文本框 18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0" name="直接连接符 19"/>
          <p:cNvCxnSpPr>
            <a:stCxn id="18" idx="6"/>
          </p:cNvCxnSpPr>
          <p:nvPr/>
        </p:nvCxnSpPr>
        <p:spPr>
          <a:xfrm>
            <a:off x="2534033" y="3551161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1841535" y="4063469"/>
            <a:ext cx="843427" cy="443226"/>
            <a:chOff x="666810" y="2586037"/>
            <a:chExt cx="468000" cy="245937"/>
          </a:xfrm>
        </p:grpSpPr>
        <p:sp>
          <p:nvSpPr>
            <p:cNvPr id="23" name="Freeform 10"/>
            <p:cNvSpPr/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rgbClr val="CC141E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5" name="直接连接符 24"/>
          <p:cNvCxnSpPr>
            <a:stCxn id="23" idx="6"/>
          </p:cNvCxnSpPr>
          <p:nvPr/>
        </p:nvCxnSpPr>
        <p:spPr>
          <a:xfrm>
            <a:off x="2534033" y="4471134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2915073" y="3065604"/>
            <a:ext cx="438739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企业信息</a:t>
            </a:r>
            <a:r>
              <a:rPr lang="en-US" altLang="zh-CN" sz="2400" dirty="0" smtClean="0"/>
              <a:t>KBQA</a:t>
            </a:r>
            <a:r>
              <a:rPr lang="zh-CN" altLang="en-US" sz="2400" dirty="0" smtClean="0"/>
              <a:t>的搭建与应用</a:t>
            </a:r>
            <a:endParaRPr lang="zh-CN" altLang="en-US" sz="2400" dirty="0"/>
          </a:p>
        </p:txBody>
      </p:sp>
      <p:sp>
        <p:nvSpPr>
          <p:cNvPr id="29" name="文本框 28"/>
          <p:cNvSpPr txBox="1"/>
          <p:nvPr/>
        </p:nvSpPr>
        <p:spPr>
          <a:xfrm>
            <a:off x="2915073" y="3985576"/>
            <a:ext cx="438739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不足与未来的工作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23348" y="1816797"/>
            <a:ext cx="24192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</a:rPr>
              <a:t>谢 谢！</a:t>
            </a:r>
            <a:endParaRPr lang="zh-CN" altLang="en-US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研究</a:t>
            </a:r>
            <a:r>
              <a:rPr lang="zh-CN" altLang="en-US" dirty="0"/>
              <a:t>路线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0"/>
          </p:nvPr>
        </p:nvSpPr>
        <p:spPr>
          <a:xfrm>
            <a:off x="338041" y="1619202"/>
            <a:ext cx="8372163" cy="4921498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企业知识图谱的模式</a:t>
            </a:r>
            <a:r>
              <a:rPr lang="zh-CN" altLang="en-US" b="1" dirty="0"/>
              <a:t>设计</a:t>
            </a:r>
            <a:endParaRPr lang="en-US" altLang="zh-CN" b="1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22" y="1939739"/>
            <a:ext cx="7315200" cy="467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3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/>
              <a:t>研究路线和主要流程</a:t>
            </a:r>
            <a:endParaRPr lang="en-US" altLang="zh-CN" b="1" dirty="0" smtClean="0"/>
          </a:p>
          <a:p>
            <a:pPr lvl="1"/>
            <a:r>
              <a:rPr lang="zh-CN" altLang="en-US" dirty="0" smtClean="0"/>
              <a:t>知识获取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知识抽取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命名实体</a:t>
            </a:r>
            <a:r>
              <a:rPr lang="zh-CN" altLang="en-US" dirty="0" smtClean="0"/>
              <a:t>识别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关系抽取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知识</a:t>
            </a:r>
            <a:r>
              <a:rPr lang="zh-CN" altLang="en-US" dirty="0" smtClean="0"/>
              <a:t>融合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知识存储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基于企业信息的</a:t>
            </a:r>
            <a:r>
              <a:rPr lang="en-US" altLang="zh-CN" dirty="0" smtClean="0"/>
              <a:t>KBQA</a:t>
            </a:r>
            <a:r>
              <a:rPr lang="zh-CN" altLang="en-US" dirty="0" smtClean="0"/>
              <a:t>开发</a:t>
            </a:r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研究</a:t>
            </a:r>
            <a:r>
              <a:rPr lang="zh-CN" altLang="en-US" dirty="0"/>
              <a:t>路线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875" y="1804347"/>
            <a:ext cx="3734433" cy="44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8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112130" y="1618356"/>
            <a:ext cx="8655352" cy="2333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/>
              <a:t>知识获取</a:t>
            </a:r>
            <a:endParaRPr lang="en-US" altLang="zh-CN" b="1" dirty="0" smtClean="0"/>
          </a:p>
          <a:p>
            <a:pPr lvl="1"/>
            <a:r>
              <a:rPr lang="zh-CN" altLang="en-US" dirty="0"/>
              <a:t>三</a:t>
            </a:r>
            <a:r>
              <a:rPr lang="zh-CN" altLang="en-US" dirty="0" smtClean="0"/>
              <a:t>种数据类型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结构化数据</a:t>
            </a:r>
            <a:endParaRPr lang="en-US" altLang="zh-CN" dirty="0" smtClean="0"/>
          </a:p>
          <a:p>
            <a:pPr lvl="2"/>
            <a:r>
              <a:rPr lang="zh-CN" altLang="en-US" dirty="0"/>
              <a:t>半</a:t>
            </a:r>
            <a:r>
              <a:rPr lang="zh-CN" altLang="en-US" dirty="0" smtClean="0"/>
              <a:t>结构化</a:t>
            </a:r>
            <a:r>
              <a:rPr lang="zh-CN" altLang="en-US" dirty="0" smtClean="0"/>
              <a:t>数据 </a:t>
            </a:r>
            <a:endParaRPr lang="en-US" altLang="zh-CN" dirty="0" smtClean="0"/>
          </a:p>
          <a:p>
            <a:pPr lvl="2"/>
            <a:r>
              <a:rPr lang="zh-CN" altLang="en-US" dirty="0"/>
              <a:t>非</a:t>
            </a:r>
            <a:r>
              <a:rPr lang="zh-CN" altLang="en-US" dirty="0" smtClean="0"/>
              <a:t>结构化</a:t>
            </a:r>
            <a:r>
              <a:rPr lang="zh-CN" altLang="en-US" dirty="0" smtClean="0"/>
              <a:t>数据 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使用爬虫技术获取非结构化数据</a:t>
            </a:r>
            <a:endParaRPr lang="zh-CN" altLang="en-US" dirty="0"/>
          </a:p>
        </p:txBody>
      </p:sp>
      <p:sp>
        <p:nvSpPr>
          <p:cNvPr id="6" name="标题 2"/>
          <p:cNvSpPr>
            <a:spLocks noGrp="1"/>
          </p:cNvSpPr>
          <p:nvPr>
            <p:ph type="title"/>
          </p:nvPr>
        </p:nvSpPr>
        <p:spPr>
          <a:xfrm>
            <a:off x="494024" y="974279"/>
            <a:ext cx="8372163" cy="574183"/>
          </a:xfrm>
        </p:spPr>
        <p:txBody>
          <a:bodyPr/>
          <a:lstStyle/>
          <a:p>
            <a:r>
              <a:rPr lang="zh-CN" altLang="en-US" dirty="0"/>
              <a:t>企业知识图谱的构建</a:t>
            </a:r>
          </a:p>
        </p:txBody>
      </p:sp>
    </p:spTree>
    <p:extLst>
      <p:ext uri="{BB962C8B-B14F-4D97-AF65-F5344CB8AC3E}">
        <p14:creationId xmlns:p14="http://schemas.microsoft.com/office/powerpoint/2010/main" val="21188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112130" y="1618356"/>
            <a:ext cx="8655352" cy="858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/>
              <a:t>知识获取</a:t>
            </a:r>
            <a:endParaRPr lang="en-US" altLang="zh-CN" b="1" dirty="0" smtClean="0"/>
          </a:p>
          <a:p>
            <a:pPr lvl="1"/>
            <a:r>
              <a:rPr lang="zh-CN" altLang="en-US" dirty="0" smtClean="0"/>
              <a:t>从“创头条”每日资讯获取非结构化数据</a:t>
            </a:r>
            <a:endParaRPr lang="en-US" altLang="zh-CN" dirty="0" smtClean="0"/>
          </a:p>
        </p:txBody>
      </p:sp>
      <p:sp>
        <p:nvSpPr>
          <p:cNvPr id="6" name="标题 2"/>
          <p:cNvSpPr>
            <a:spLocks noGrp="1"/>
          </p:cNvSpPr>
          <p:nvPr>
            <p:ph type="title"/>
          </p:nvPr>
        </p:nvSpPr>
        <p:spPr>
          <a:xfrm>
            <a:off x="494024" y="974279"/>
            <a:ext cx="8372163" cy="574183"/>
          </a:xfrm>
        </p:spPr>
        <p:txBody>
          <a:bodyPr/>
          <a:lstStyle/>
          <a:p>
            <a:r>
              <a:rPr lang="zh-CN" altLang="en-US" dirty="0"/>
              <a:t>企业知识图谱的构建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192" y="2476540"/>
            <a:ext cx="5201729" cy="390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6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quarter" idx="10"/>
          </p:nvPr>
        </p:nvSpPr>
        <p:spPr>
          <a:xfrm>
            <a:off x="316525" y="1685678"/>
            <a:ext cx="8549661" cy="4921498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命名实体识别</a:t>
            </a:r>
            <a:r>
              <a:rPr lang="en-US" altLang="zh-CN" b="1" dirty="0" smtClean="0"/>
              <a:t>Named Entity Recognition</a:t>
            </a:r>
          </a:p>
          <a:p>
            <a:pPr lvl="1"/>
            <a:r>
              <a:rPr lang="zh-CN" altLang="en-US" dirty="0" smtClean="0"/>
              <a:t>使用</a:t>
            </a:r>
            <a:r>
              <a:rPr lang="en-US" altLang="zh-CN" dirty="0" err="1" smtClean="0"/>
              <a:t>BosonNLP</a:t>
            </a:r>
            <a:r>
              <a:rPr lang="zh-CN" altLang="en-US" dirty="0" smtClean="0"/>
              <a:t>提供的</a:t>
            </a:r>
            <a:r>
              <a:rPr lang="en-US" altLang="zh-CN" dirty="0" err="1" smtClean="0"/>
              <a:t>api</a:t>
            </a:r>
            <a:r>
              <a:rPr lang="zh-CN" altLang="en-US" dirty="0" smtClean="0"/>
              <a:t>来进行实体识别</a:t>
            </a:r>
            <a:endParaRPr lang="zh-CN" altLang="en-US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企业知识图谱的构建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62" y="3696805"/>
            <a:ext cx="7957834" cy="24433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019" y="2343464"/>
            <a:ext cx="1981372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0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quarter" idx="10"/>
          </p:nvPr>
        </p:nvSpPr>
        <p:spPr>
          <a:xfrm>
            <a:off x="316525" y="1685678"/>
            <a:ext cx="8768307" cy="4921498"/>
          </a:xfrm>
        </p:spPr>
        <p:txBody>
          <a:bodyPr>
            <a:normAutofit/>
          </a:bodyPr>
          <a:lstStyle/>
          <a:p>
            <a:r>
              <a:rPr lang="zh-CN" altLang="en-US" b="1" dirty="0"/>
              <a:t>实体关系抽取</a:t>
            </a:r>
            <a:endParaRPr lang="en-US" altLang="zh-CN" b="1" dirty="0"/>
          </a:p>
          <a:p>
            <a:pPr lvl="1"/>
            <a:r>
              <a:rPr lang="zh-CN" altLang="en-US" dirty="0"/>
              <a:t>企业知识图谱的关系抽取的具体实现</a:t>
            </a:r>
            <a:endParaRPr lang="en-US" altLang="zh-CN" dirty="0"/>
          </a:p>
          <a:p>
            <a:pPr lvl="2"/>
            <a:r>
              <a:rPr lang="zh-CN" altLang="zh-CN" dirty="0" smtClean="0"/>
              <a:t>基于</a:t>
            </a:r>
            <a:r>
              <a:rPr lang="zh-CN" altLang="en-US" dirty="0" smtClean="0"/>
              <a:t>模板</a:t>
            </a:r>
            <a:r>
              <a:rPr lang="zh-CN" altLang="zh-CN" dirty="0" smtClean="0"/>
              <a:t>的</a:t>
            </a:r>
            <a:r>
              <a:rPr lang="zh-CN" altLang="zh-CN" dirty="0"/>
              <a:t>实体关系抽取</a:t>
            </a:r>
            <a:endParaRPr lang="en-US" altLang="zh-CN" dirty="0"/>
          </a:p>
          <a:p>
            <a:pPr lvl="1"/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企业知识图谱的构建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73" y="3062801"/>
            <a:ext cx="2850127" cy="183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quarter" idx="10"/>
          </p:nvPr>
        </p:nvSpPr>
        <p:spPr>
          <a:xfrm>
            <a:off x="316525" y="1685678"/>
            <a:ext cx="8549661" cy="4921498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知识融合：实体和关系扩充</a:t>
            </a:r>
            <a:endParaRPr lang="en-US" altLang="zh-CN" b="1" dirty="0" smtClean="0"/>
          </a:p>
          <a:p>
            <a:pPr lvl="1"/>
            <a:r>
              <a:rPr lang="zh-CN" altLang="en-US" dirty="0" smtClean="0"/>
              <a:t>通过天眼查提供的</a:t>
            </a:r>
            <a:r>
              <a:rPr lang="en-US" altLang="zh-CN" dirty="0" err="1" smtClean="0"/>
              <a:t>api</a:t>
            </a:r>
            <a:r>
              <a:rPr lang="zh-CN" altLang="en-US" dirty="0" smtClean="0"/>
              <a:t>获取（太贵了）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通过模拟人工访问天眼查页面获取</a:t>
            </a:r>
            <a:r>
              <a:rPr lang="en-US" altLang="zh-CN" dirty="0" smtClean="0"/>
              <a:t>html</a:t>
            </a:r>
            <a:r>
              <a:rPr lang="zh-CN" altLang="en-US" dirty="0" smtClean="0"/>
              <a:t>信息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实体种类丰富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企业（被投资企业）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人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品牌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关系种类丰富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投资关系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法人关系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职位关系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品牌持有关系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品牌竞争关系</a:t>
            </a:r>
            <a:endParaRPr lang="en-US" altLang="zh-CN" dirty="0" smtClean="0"/>
          </a:p>
          <a:p>
            <a:pPr lvl="2"/>
            <a:endParaRPr lang="zh-CN" altLang="en-US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企业知识图谱的构建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736" y="2942288"/>
            <a:ext cx="4243914" cy="343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0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6-VI主题">
  <a:themeElements>
    <a:clrScheme name="VI统一色">
      <a:dk1>
        <a:srgbClr val="000000"/>
      </a:dk1>
      <a:lt1>
        <a:srgbClr val="FFFFFF"/>
      </a:lt1>
      <a:dk2>
        <a:srgbClr val="BD9F68"/>
      </a:dk2>
      <a:lt2>
        <a:srgbClr val="B5B5B6"/>
      </a:lt2>
      <a:accent1>
        <a:srgbClr val="C8161E"/>
      </a:accent1>
      <a:accent2>
        <a:srgbClr val="F08300"/>
      </a:accent2>
      <a:accent3>
        <a:srgbClr val="FDD000"/>
      </a:accent3>
      <a:accent4>
        <a:srgbClr val="338D27"/>
      </a:accent4>
      <a:accent5>
        <a:srgbClr val="0086D1"/>
      </a:accent5>
      <a:accent6>
        <a:srgbClr val="004098"/>
      </a:accent6>
      <a:hlink>
        <a:srgbClr val="B5B5B6"/>
      </a:hlink>
      <a:folHlink>
        <a:srgbClr val="BD9F68"/>
      </a:folHlink>
    </a:clrScheme>
    <a:fontScheme name="自定义 7">
      <a:majorFont>
        <a:latin typeface="等线"/>
        <a:ea typeface="等线"/>
        <a:cs typeface=""/>
      </a:majorFont>
      <a:minorFont>
        <a:latin typeface="等线 Light"/>
        <a:ea typeface="等线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2016-VI主题</Template>
  <TotalTime>1892</TotalTime>
  <Words>488</Words>
  <Application>Microsoft Office PowerPoint</Application>
  <PresentationFormat>全屏显示(4:3)</PresentationFormat>
  <Paragraphs>98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等线</vt:lpstr>
      <vt:lpstr>等线 Light</vt:lpstr>
      <vt:lpstr>微软雅黑</vt:lpstr>
      <vt:lpstr>Arial</vt:lpstr>
      <vt:lpstr>Calibri</vt:lpstr>
      <vt:lpstr>2016-VI主题</vt:lpstr>
      <vt:lpstr>基于企业知识图谱的问答系统</vt:lpstr>
      <vt:lpstr>目录 Contents</vt:lpstr>
      <vt:lpstr>研究路线</vt:lpstr>
      <vt:lpstr>研究路线</vt:lpstr>
      <vt:lpstr>企业知识图谱的构建</vt:lpstr>
      <vt:lpstr>企业知识图谱的构建</vt:lpstr>
      <vt:lpstr>企业知识图谱的构建</vt:lpstr>
      <vt:lpstr>企业知识图谱的构建</vt:lpstr>
      <vt:lpstr>企业知识图谱的构建</vt:lpstr>
      <vt:lpstr>企业知识图谱的构建</vt:lpstr>
      <vt:lpstr>企业知识图谱的构建</vt:lpstr>
      <vt:lpstr>企业知识图谱的构建</vt:lpstr>
      <vt:lpstr>企业知识图谱的构建</vt:lpstr>
      <vt:lpstr>企业信息KBQA的搭建与应用</vt:lpstr>
      <vt:lpstr>企业信息KBQA的搭建与应用</vt:lpstr>
      <vt:lpstr>企业信息KBQA的搭建与应用</vt:lpstr>
      <vt:lpstr>企业信息KBQA的搭建与应用</vt:lpstr>
      <vt:lpstr>不足与未来的工作</vt:lpstr>
      <vt:lpstr>不足与未来的工作</vt:lpstr>
      <vt:lpstr>PowerPoint 演示文稿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肖 晗</cp:lastModifiedBy>
  <cp:revision>600</cp:revision>
  <dcterms:created xsi:type="dcterms:W3CDTF">2016-01-21T16:32:00Z</dcterms:created>
  <dcterms:modified xsi:type="dcterms:W3CDTF">2020-06-08T09:04:19Z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