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7" r:id="rId2"/>
    <p:sldId id="257" r:id="rId3"/>
    <p:sldId id="258" r:id="rId4"/>
    <p:sldId id="320" r:id="rId5"/>
    <p:sldId id="323" r:id="rId6"/>
    <p:sldId id="324" r:id="rId7"/>
    <p:sldId id="340" r:id="rId8"/>
    <p:sldId id="341" r:id="rId9"/>
    <p:sldId id="361" r:id="rId10"/>
    <p:sldId id="362" r:id="rId11"/>
    <p:sldId id="364" r:id="rId12"/>
    <p:sldId id="363" r:id="rId13"/>
    <p:sldId id="322" r:id="rId14"/>
    <p:sldId id="355" r:id="rId15"/>
    <p:sldId id="356" r:id="rId16"/>
    <p:sldId id="357" r:id="rId17"/>
    <p:sldId id="358" r:id="rId18"/>
    <p:sldId id="365" r:id="rId19"/>
    <p:sldId id="360" r:id="rId20"/>
    <p:sldId id="34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8">
          <p15:clr>
            <a:srgbClr val="A4A3A4"/>
          </p15:clr>
        </p15:guide>
        <p15:guide id="2" pos="3265">
          <p15:clr>
            <a:srgbClr val="A4A3A4"/>
          </p15:clr>
        </p15:guide>
        <p15:guide id="3" pos="5188">
          <p15:clr>
            <a:srgbClr val="A4A3A4"/>
          </p15:clr>
        </p15:guide>
        <p15:guide id="4" pos="7041">
          <p15:clr>
            <a:srgbClr val="A4A3A4"/>
          </p15:clr>
        </p15:guide>
        <p15:guide id="5" orient="horz" pos="2744">
          <p15:clr>
            <a:srgbClr val="A4A3A4"/>
          </p15:clr>
        </p15:guide>
        <p15:guide id="6" orient="horz" pos="20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2AC"/>
    <a:srgbClr val="595959"/>
    <a:srgbClr val="02528A"/>
    <a:srgbClr val="6BD2E0"/>
    <a:srgbClr val="FAD9E0"/>
    <a:srgbClr val="EED5DB"/>
    <a:srgbClr val="BCDFE5"/>
    <a:srgbClr val="BFE5DD"/>
    <a:srgbClr val="1FBFB2"/>
    <a:srgbClr val="BF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1961" autoAdjust="0"/>
  </p:normalViewPr>
  <p:slideViewPr>
    <p:cSldViewPr snapToGrid="0">
      <p:cViewPr varScale="1">
        <p:scale>
          <a:sx n="71" d="100"/>
          <a:sy n="71" d="100"/>
        </p:scale>
        <p:origin x="1306" y="48"/>
      </p:cViewPr>
      <p:guideLst>
        <p:guide pos="1438"/>
        <p:guide pos="3265"/>
        <p:guide pos="5188"/>
        <p:guide pos="7041"/>
        <p:guide orient="horz" pos="2744"/>
        <p:guide orient="horz" pos="2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968"/>
    </p:cViewPr>
  </p:sorterViewPr>
  <p:notesViewPr>
    <p:cSldViewPr snapToGrid="0">
      <p:cViewPr varScale="1">
        <p:scale>
          <a:sx n="51" d="100"/>
          <a:sy n="51" d="100"/>
        </p:scale>
        <p:origin x="-1220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Consumption</c:v>
                </c:pt>
              </c:strCache>
            </c:strRef>
          </c:tx>
          <c:spPr>
            <a:solidFill>
              <a:srgbClr val="AAC2A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3.8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7-4532-92F4-7E8E77D7B3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0.56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7-4532-92F4-7E8E77D7B3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0.08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7-4532-92F4-7E8E77D7B3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Original Database</c:v>
                </c:pt>
                <c:pt idx="1">
                  <c:v>New Database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87-4532-92F4-7E8E77D7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09664"/>
        <c:axId val="154224896"/>
      </c:barChart>
      <c:catAx>
        <c:axId val="15420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  <c:crossAx val="154224896"/>
        <c:crosses val="autoZero"/>
        <c:auto val="1"/>
        <c:lblAlgn val="ctr"/>
        <c:lblOffset val="100"/>
        <c:noMultiLvlLbl val="0"/>
      </c:catAx>
      <c:valAx>
        <c:axId val="15422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  <c:crossAx val="15420966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</c:legendEntry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Consumption</c:v>
                </c:pt>
              </c:strCache>
            </c:strRef>
          </c:tx>
          <c:spPr>
            <a:solidFill>
              <a:srgbClr val="AAC2A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3.8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7-4532-92F4-7E8E77D7B3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0.56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7-4532-92F4-7E8E77D7B3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>
                        <a:latin typeface="文泉驿微米黑"/>
                      </a:rPr>
                      <a:t>0.08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7-4532-92F4-7E8E77D7B3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Database</c:v>
                </c:pt>
                <c:pt idx="1">
                  <c:v>New Database</c:v>
                </c:pt>
                <c:pt idx="2">
                  <c:v>Elasticsearch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3.8</c:v>
                </c:pt>
                <c:pt idx="1">
                  <c:v>0.56000000000000005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87-4532-92F4-7E8E77D7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10400"/>
        <c:axId val="134712704"/>
      </c:barChart>
      <c:catAx>
        <c:axId val="13471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  <c:crossAx val="134712704"/>
        <c:crosses val="autoZero"/>
        <c:auto val="1"/>
        <c:lblAlgn val="ctr"/>
        <c:lblOffset val="100"/>
        <c:noMultiLvlLbl val="0"/>
      </c:catAx>
      <c:valAx>
        <c:axId val="1347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  <c:crossAx val="134710400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baseline="0">
                <a:latin typeface="文泉驿微米黑"/>
              </a:defRPr>
            </a:pPr>
            <a:endParaRPr lang="zh-CN"/>
          </a:p>
        </c:txPr>
      </c:legendEntry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2E9F3-41C7-4883-8EBA-5C0DE65864EC}" type="doc">
      <dgm:prSet loTypeId="urn:microsoft.com/office/officeart/2005/8/layout/chevron1" loCatId="process" qsTypeId="urn:microsoft.com/office/officeart/2005/8/quickstyle/3d2#2" qsCatId="3D" csTypeId="urn:microsoft.com/office/officeart/2005/8/colors/accent3_2" csCatId="accent3" phldr="1"/>
      <dgm:spPr/>
    </dgm:pt>
    <dgm:pt modelId="{702791A2-B60C-4D45-8981-75A90825CE92}">
      <dgm:prSet phldrT="[文本]" custT="1"/>
      <dgm:spPr/>
      <dgm:t>
        <a:bodyPr/>
        <a:lstStyle/>
        <a:p>
          <a:pPr marL="0" algn="ctr" defTabSz="914400" rtl="0" eaLnBrk="1" latinLnBrk="0" hangingPunct="1">
            <a:lnSpc>
              <a:spcPct val="70000"/>
            </a:lnSpc>
          </a:pPr>
          <a:r>
            <a:rPr lang="en-US" altLang="zh-CN" sz="4400" kern="1200" dirty="0">
              <a:latin typeface="文泉驿微米黑"/>
              <a:ea typeface="+mn-ea"/>
              <a:cs typeface="+mn-cs"/>
            </a:rPr>
            <a:t>Rebuild tables</a:t>
          </a:r>
          <a:endParaRPr lang="zh-CN" altLang="en-US" sz="4400" kern="1200" dirty="0">
            <a:latin typeface="文泉驿微米黑"/>
            <a:ea typeface="+mn-ea"/>
            <a:cs typeface="+mn-cs"/>
          </a:endParaRPr>
        </a:p>
      </dgm:t>
    </dgm:pt>
    <dgm:pt modelId="{5E84C524-3F1E-4C15-8327-E786996E38FC}" type="parTrans" cxnId="{76DF2076-C4B1-49A0-AB89-8CD275BE395F}">
      <dgm:prSet/>
      <dgm:spPr/>
      <dgm:t>
        <a:bodyPr/>
        <a:lstStyle/>
        <a:p>
          <a:endParaRPr lang="zh-CN" altLang="en-US"/>
        </a:p>
      </dgm:t>
    </dgm:pt>
    <dgm:pt modelId="{E5D8B796-AA91-407C-B680-A2DFB93AE92E}" type="sibTrans" cxnId="{76DF2076-C4B1-49A0-AB89-8CD275BE395F}">
      <dgm:prSet/>
      <dgm:spPr/>
      <dgm:t>
        <a:bodyPr/>
        <a:lstStyle/>
        <a:p>
          <a:endParaRPr lang="zh-CN" altLang="en-US"/>
        </a:p>
      </dgm:t>
    </dgm:pt>
    <dgm:pt modelId="{69971F44-ED01-48CE-A95F-4C3B8D900E8A}" type="pres">
      <dgm:prSet presAssocID="{6CB2E9F3-41C7-4883-8EBA-5C0DE65864EC}" presName="Name0" presStyleCnt="0">
        <dgm:presLayoutVars>
          <dgm:dir/>
          <dgm:animLvl val="lvl"/>
          <dgm:resizeHandles val="exact"/>
        </dgm:presLayoutVars>
      </dgm:prSet>
      <dgm:spPr/>
    </dgm:pt>
    <dgm:pt modelId="{3C331961-1DE5-4988-8EA4-9BC525ED8899}" type="pres">
      <dgm:prSet presAssocID="{702791A2-B60C-4D45-8981-75A90825CE92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E4CB3150-C31A-4247-AC7C-86769D913CCE}" type="presOf" srcId="{702791A2-B60C-4D45-8981-75A90825CE92}" destId="{3C331961-1DE5-4988-8EA4-9BC525ED8899}" srcOrd="0" destOrd="0" presId="urn:microsoft.com/office/officeart/2005/8/layout/chevron1"/>
    <dgm:cxn modelId="{76DF2076-C4B1-49A0-AB89-8CD275BE395F}" srcId="{6CB2E9F3-41C7-4883-8EBA-5C0DE65864EC}" destId="{702791A2-B60C-4D45-8981-75A90825CE92}" srcOrd="0" destOrd="0" parTransId="{5E84C524-3F1E-4C15-8327-E786996E38FC}" sibTransId="{E5D8B796-AA91-407C-B680-A2DFB93AE92E}"/>
    <dgm:cxn modelId="{49127A76-580A-44E1-98B4-C765AA0DA59E}" type="presOf" srcId="{6CB2E9F3-41C7-4883-8EBA-5C0DE65864EC}" destId="{69971F44-ED01-48CE-A95F-4C3B8D900E8A}" srcOrd="0" destOrd="0" presId="urn:microsoft.com/office/officeart/2005/8/layout/chevron1"/>
    <dgm:cxn modelId="{727FB890-D0A8-4819-8F9B-6EE10715741B}" type="presParOf" srcId="{69971F44-ED01-48CE-A95F-4C3B8D900E8A}" destId="{3C331961-1DE5-4988-8EA4-9BC525ED889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31961-1DE5-4988-8EA4-9BC525ED8899}">
      <dsp:nvSpPr>
        <dsp:cNvPr id="0" name=""/>
        <dsp:cNvSpPr/>
      </dsp:nvSpPr>
      <dsp:spPr>
        <a:xfrm>
          <a:off x="1714" y="372213"/>
          <a:ext cx="3508376" cy="14033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latin typeface="文泉驿微米黑"/>
              <a:ea typeface="+mn-ea"/>
              <a:cs typeface="+mn-cs"/>
            </a:rPr>
            <a:t>Rebuild tables</a:t>
          </a:r>
          <a:endParaRPr lang="zh-CN" altLang="en-US" sz="4400" kern="1200" dirty="0">
            <a:latin typeface="文泉驿微米黑"/>
            <a:ea typeface="+mn-ea"/>
            <a:cs typeface="+mn-cs"/>
          </a:endParaRPr>
        </a:p>
      </dsp:txBody>
      <dsp:txXfrm>
        <a:off x="703389" y="372213"/>
        <a:ext cx="2105026" cy="140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1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34-8C04-4E9F-9712-845F4898F3AB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7D9-CC8F-4533-AFFE-50E5E5F73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7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afternoon everyone. I’d like to introduce our team members: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Caoxinzhe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Zhoufan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Liuhanwen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myself.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4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first job is to speed up the website.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I thought about rebuilding the tables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MySQL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original code, the page first queried the papers.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for each paper, it searched for its authors.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Undoubtedly, it would cost a lot of time.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in the revision, I set one single table for each page with all the information needed.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greatly reduced the number of queries.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tested the time consumption</a:t>
            </a:r>
            <a:r>
              <a:rPr lang="en-US" altLang="zh-CN" baseline="0" dirty="0"/>
              <a:t> with original database, new database and </a:t>
            </a:r>
            <a:r>
              <a:rPr lang="en-US" altLang="zh-CN" baseline="0" dirty="0" err="1"/>
              <a:t>Elasticsearch</a:t>
            </a:r>
            <a:r>
              <a:rPr lang="en-US" altLang="zh-CN" baseline="0" dirty="0"/>
              <a:t> separately.</a:t>
            </a:r>
          </a:p>
          <a:p>
            <a:r>
              <a:rPr lang="en-US" altLang="zh-CN" baseline="0" dirty="0"/>
              <a:t>And result is shown in the chart.</a:t>
            </a:r>
          </a:p>
          <a:p>
            <a:r>
              <a:rPr lang="en-US" altLang="zh-CN" dirty="0"/>
              <a:t>The new</a:t>
            </a:r>
            <a:r>
              <a:rPr lang="en-US" altLang="zh-CN" baseline="0" dirty="0"/>
              <a:t> database takes less than 15% of the original one.</a:t>
            </a:r>
          </a:p>
          <a:p>
            <a:r>
              <a:rPr lang="en-US" altLang="zh-CN" baseline="0" dirty="0"/>
              <a:t>And it should be noted that </a:t>
            </a:r>
            <a:r>
              <a:rPr lang="en-US" altLang="zh-CN" baseline="0" dirty="0" err="1"/>
              <a:t>Elasticsearch</a:t>
            </a:r>
            <a:r>
              <a:rPr lang="en-US" altLang="zh-CN" baseline="0" dirty="0"/>
              <a:t> takes even less.</a:t>
            </a:r>
          </a:p>
          <a:p>
            <a:r>
              <a:rPr lang="en-US" altLang="zh-CN" baseline="0" dirty="0"/>
              <a:t>The details about it will be discussed by </a:t>
            </a:r>
            <a:r>
              <a:rPr lang="en-US" altLang="zh-CN" baseline="0" dirty="0" err="1"/>
              <a:t>Liuhanwen</a:t>
            </a:r>
            <a:r>
              <a:rPr lang="en-US" altLang="zh-CN" baseline="0" dirty="0"/>
              <a:t> later 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job for me is to improve UI, that is, the user interface.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Caoxinzhe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introduced 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pecific details before,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I’ll emit them.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All I want to say is,</a:t>
            </a:r>
            <a:r>
              <a:rPr lang="en-US" altLang="zh-CN" baseline="0" dirty="0"/>
              <a:t> w</a:t>
            </a:r>
            <a:r>
              <a:rPr lang="en-US" altLang="zh-CN" dirty="0"/>
              <a:t>hatever</a:t>
            </a:r>
            <a:r>
              <a:rPr lang="en-US" altLang="zh-CN" baseline="0" dirty="0"/>
              <a:t> changes, we just want to keep the page compact and easy to use.</a:t>
            </a:r>
          </a:p>
          <a:p>
            <a:r>
              <a:rPr lang="en-US" altLang="zh-CN" baseline="0" dirty="0"/>
              <a:t>After all, practicality is of the top priority.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Finally,</a:t>
            </a:r>
            <a:r>
              <a:rPr lang="en-US" altLang="zh-CN" baseline="0" dirty="0"/>
              <a:t> let’s welcome </a:t>
            </a:r>
            <a:r>
              <a:rPr lang="en-US" altLang="zh-CN" baseline="0" dirty="0" err="1"/>
              <a:t>Liuhanwen</a:t>
            </a:r>
            <a:r>
              <a:rPr lang="en-US" altLang="zh-CN" baseline="0" dirty="0"/>
              <a:t> to introduce </a:t>
            </a:r>
            <a:r>
              <a:rPr lang="en-US" altLang="zh-CN" baseline="0" dirty="0" err="1"/>
              <a:t>Elasticsearch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[!Turn the page!]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 Everyone. Next I’ll introduce my part: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08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first installed the following tools to build the environment: 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Composer and curl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can go and search.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us with two kinds of formulas.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one is the request body, which is JSON-STYLE.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one is called the request URI.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brief and suitable for our needs.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thing haunted me for several days.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is, how to search with a space.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Fortunately, when I was surfing the internet,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Zhihu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inspired me.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see the ‘%20’ in the picture.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only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Zhihu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found that many other websites like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Wekipedia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use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I’ll talk about my codes.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used python to create the database and PHP to fetch the result.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 the basic data we need, it can also give us many other details like those ones.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shards, which I want to emphasize to you, is the greatest thing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see, the original database needs 3.8 second while with the new one, we cut down the time to 0.56 seconds.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however, it only takes 0.08 seconds, about 2 percents of the original one.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I’d like to mention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Kibana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enhanced our interaction with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division of work has been listed on the screen.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let’s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 </a:t>
            </a:r>
            <a:r>
              <a:rPr lang="en-US" altLang="zh-C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 welcome 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Caoxinzhe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 will give us a general idea of our project.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[!Turn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page!]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2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all.</a:t>
            </a:r>
          </a:p>
          <a:p>
            <a:r>
              <a:rPr lang="en-US" altLang="zh-CN" dirty="0"/>
              <a:t>That’s the end of our</a:t>
            </a:r>
            <a:r>
              <a:rPr lang="en-US" altLang="zh-CN" baseline="0" dirty="0"/>
              <a:t> exhibition.</a:t>
            </a:r>
          </a:p>
          <a:p>
            <a:r>
              <a:rPr lang="en-US" altLang="zh-CN" baseline="0" dirty="0"/>
              <a:t>Do you have any 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77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3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63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 for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Zhoufan’s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wonderful introduction.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I’m going to illustrate what I’ve done in the final project.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4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pPr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2540"/>
            <a:ext cx="4102735" cy="685546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2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3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4"/>
            </p:custDataLst>
          </p:nvPr>
        </p:nvSpPr>
        <p:spPr>
          <a:xfrm>
            <a:off x="2428079" y="1802760"/>
            <a:ext cx="2375459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24" name="PA_菱形 23"/>
          <p:cNvSpPr/>
          <p:nvPr>
            <p:custDataLst>
              <p:tags r:id="rId5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6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3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4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7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A_组合 58"/>
          <p:cNvGrpSpPr/>
          <p:nvPr>
            <p:custDataLst>
              <p:tags r:id="rId8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50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2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PA_组合 49"/>
            <p:cNvGrpSpPr/>
            <p:nvPr>
              <p:custDataLst>
                <p:tags r:id="rId15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PA_组合 49"/>
            <p:cNvGrpSpPr/>
            <p:nvPr>
              <p:custDataLst>
                <p:tags r:id="rId16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文本框 5"/>
          <p:cNvSpPr txBox="1"/>
          <p:nvPr/>
        </p:nvSpPr>
        <p:spPr>
          <a:xfrm>
            <a:off x="8233737" y="2088615"/>
            <a:ext cx="3958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</a:rPr>
              <a:t>Final Project Display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702683" y="3817591"/>
            <a:ext cx="4489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By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曹昕哲 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Xinzhe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 Cao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517030910283</a:t>
            </a:r>
          </a:p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周    凡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Fan Zhou 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517030910305</a:t>
            </a:r>
          </a:p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刘瀚文 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Hanwen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 Liu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517030910294</a:t>
            </a:r>
          </a:p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花泽宇 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Zeyu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文泉驿微米黑"/>
                <a:cs typeface="+mn-ea"/>
                <a:sym typeface="+mn-lt"/>
              </a:rPr>
              <a:t> Hua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517030910277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_菱形 23"/>
          <p:cNvSpPr/>
          <p:nvPr>
            <p:custDataLst>
              <p:tags r:id="rId9"/>
            </p:custDataLst>
          </p:nvPr>
        </p:nvSpPr>
        <p:spPr>
          <a:xfrm flipH="1">
            <a:off x="7310634" y="2202968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10"/>
            </p:custDataLst>
          </p:nvPr>
        </p:nvSpPr>
        <p:spPr>
          <a:xfrm flipH="1">
            <a:off x="8162892" y="1359977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1"/>
            </p:custDataLst>
          </p:nvPr>
        </p:nvSpPr>
        <p:spPr>
          <a:xfrm flipH="1">
            <a:off x="9163820" y="1609384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菱形 1"/>
          <p:cNvSpPr/>
          <p:nvPr>
            <p:custDataLst>
              <p:tags r:id="rId12"/>
            </p:custDataLst>
          </p:nvPr>
        </p:nvSpPr>
        <p:spPr>
          <a:xfrm>
            <a:off x="2676804" y="2033749"/>
            <a:ext cx="1901000" cy="1901000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菱形 1"/>
          <p:cNvSpPr/>
          <p:nvPr>
            <p:custDataLst>
              <p:tags r:id="rId13"/>
            </p:custDataLst>
          </p:nvPr>
        </p:nvSpPr>
        <p:spPr>
          <a:xfrm>
            <a:off x="2911553" y="2270231"/>
            <a:ext cx="1439729" cy="143972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1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2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2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6" grpId="0"/>
      <p:bldP spid="30" grpId="0"/>
      <p:bldP spid="8" grpId="0" bldLvl="0" animBg="1"/>
      <p:bldP spid="9" grpId="0" bldLvl="0" animBg="1"/>
      <p:bldP spid="11" grpId="0" bldLvl="0" animBg="1"/>
      <p:bldP spid="32" grpId="0" bldLvl="0" animBg="1"/>
      <p:bldP spid="3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0440"/>
            <a:ext cx="8866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The Acceleration Of Site Performance</a:t>
            </a:r>
            <a:endParaRPr lang="zh-CN" altLang="en-US" sz="4000" dirty="0" err="1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aphicFrame>
        <p:nvGraphicFramePr>
          <p:cNvPr id="7" name="内容占位符 3"/>
          <p:cNvGraphicFramePr>
            <a:graphicFrameLocks/>
          </p:cNvGraphicFramePr>
          <p:nvPr/>
        </p:nvGraphicFramePr>
        <p:xfrm>
          <a:off x="1151886" y="1158948"/>
          <a:ext cx="3511806" cy="214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16689" y="3817089"/>
            <a:ext cx="5411972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Original</a:t>
            </a:r>
            <a:r>
              <a:rPr lang="zh-CN" altLang="en-US" sz="2400" b="1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：</a:t>
            </a:r>
            <a:endParaRPr lang="en-US" altLang="zh-CN" sz="2400" b="1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Query papers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-&gt; Search for their authors</a:t>
            </a: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2456" y="3778103"/>
            <a:ext cx="5564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After revision</a:t>
            </a:r>
            <a:r>
              <a:rPr lang="zh-CN" altLang="en-US" sz="2400" b="1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：</a:t>
            </a:r>
            <a:endParaRPr lang="en-US" altLang="zh-CN" sz="2400" b="1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One single table for each page</a:t>
            </a:r>
          </a:p>
          <a:p>
            <a:pPr algn="ctr"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Reduce the number of queries to the minimum.</a:t>
            </a: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873340" y="3818945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燕尾形 4"/>
          <p:cNvSpPr/>
          <p:nvPr/>
        </p:nvSpPr>
        <p:spPr>
          <a:xfrm>
            <a:off x="4976395" y="1502191"/>
            <a:ext cx="2224615" cy="148307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6022" tIns="58674" rIns="58674" bIns="58674" numCol="1" spcCol="1270" anchor="ctr" anchorCtr="0">
            <a:noAutofit/>
          </a:bodyPr>
          <a:lstStyle/>
          <a:p>
            <a:pPr marL="0" lv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kern="1200" dirty="0">
                <a:latin typeface="文泉驿微米黑"/>
                <a:ea typeface="+mn-ea"/>
                <a:cs typeface="+mn-cs"/>
              </a:rPr>
              <a:t>Reduce queries</a:t>
            </a:r>
            <a:endParaRPr lang="zh-CN" altLang="en-US" sz="4400" kern="1200" dirty="0">
              <a:latin typeface="文泉驿微米黑"/>
              <a:ea typeface="+mn-ea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341838" y="1515214"/>
            <a:ext cx="3508376" cy="1403350"/>
            <a:chOff x="1714" y="372213"/>
            <a:chExt cx="3508376" cy="14033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4" name="燕尾形 63"/>
            <p:cNvSpPr/>
            <p:nvPr/>
          </p:nvSpPr>
          <p:spPr>
            <a:xfrm>
              <a:off x="1714" y="372213"/>
              <a:ext cx="3508376" cy="1403350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燕尾形 4"/>
            <p:cNvSpPr/>
            <p:nvPr/>
          </p:nvSpPr>
          <p:spPr>
            <a:xfrm>
              <a:off x="703389" y="372213"/>
              <a:ext cx="2105026" cy="1403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marL="0" lvl="0" algn="ctr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400" kern="1200" dirty="0">
                  <a:latin typeface="文泉驿微米黑"/>
                  <a:ea typeface="+mn-ea"/>
                  <a:cs typeface="+mn-cs"/>
                </a:rPr>
                <a:t>Reduce queries</a:t>
              </a:r>
              <a:endParaRPr lang="zh-CN" altLang="en-US" sz="4400" kern="1200" dirty="0">
                <a:latin typeface="文泉驿微米黑"/>
                <a:ea typeface="+mn-ea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567048" y="1508125"/>
            <a:ext cx="3508376" cy="1403350"/>
            <a:chOff x="1714" y="372213"/>
            <a:chExt cx="3508376" cy="14033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燕尾形 66"/>
            <p:cNvSpPr/>
            <p:nvPr/>
          </p:nvSpPr>
          <p:spPr>
            <a:xfrm>
              <a:off x="1714" y="372213"/>
              <a:ext cx="3508376" cy="1403350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燕尾形 4"/>
            <p:cNvSpPr/>
            <p:nvPr/>
          </p:nvSpPr>
          <p:spPr>
            <a:xfrm>
              <a:off x="703389" y="372213"/>
              <a:ext cx="2105026" cy="1403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marL="0" lvl="0" algn="ctr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400" kern="1200" dirty="0">
                  <a:latin typeface="文泉驿微米黑"/>
                  <a:ea typeface="+mn-ea"/>
                  <a:cs typeface="+mn-cs"/>
                </a:rPr>
                <a:t>Speed up</a:t>
              </a:r>
              <a:endParaRPr lang="zh-CN" altLang="en-US" sz="4400" kern="1200" dirty="0">
                <a:latin typeface="文泉驿微米黑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7" grpId="0">
        <p:bldAsOne/>
      </p:bldGraphic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9753" y="70440"/>
            <a:ext cx="2911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Comparison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145845" y="1501322"/>
          <a:ext cx="9603671" cy="49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8586" y="925033"/>
            <a:ext cx="5762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Take title.php as an example:</a:t>
            </a:r>
            <a:endParaRPr lang="zh-CN" altLang="en-US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0440"/>
            <a:ext cx="2412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UI Design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323" y="1418828"/>
            <a:ext cx="4880239" cy="259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Background picture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Brief introduction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Dynamic effects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Footer</a:t>
            </a:r>
            <a:endParaRPr lang="zh-CN" altLang="en-US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587" t="10741" r="2965" b="499"/>
          <a:stretch>
            <a:fillRect/>
          </a:stretch>
        </p:blipFill>
        <p:spPr bwMode="auto">
          <a:xfrm>
            <a:off x="4206632" y="1005528"/>
            <a:ext cx="7031978" cy="354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02416" y="5156791"/>
            <a:ext cx="581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Compact &amp; Easy To Use</a:t>
            </a:r>
            <a:endParaRPr lang="zh-CN" altLang="en-US" sz="3600" b="1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1731" y="1888278"/>
            <a:ext cx="6796345" cy="32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0324" y="2600497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93749" y="3215648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bg1"/>
                </a:solidFill>
                <a:latin typeface="文泉驿微米黑"/>
              </a:rPr>
              <a:t>Hanwen</a:t>
            </a:r>
            <a:r>
              <a:rPr lang="en-US" altLang="zh-CN" sz="4800" dirty="0">
                <a:solidFill>
                  <a:schemeClr val="bg1"/>
                </a:solidFill>
                <a:latin typeface="文泉驿微米黑"/>
              </a:rPr>
              <a:t> Liu</a:t>
            </a:r>
            <a:endParaRPr lang="zh-CN" altLang="en-US" sz="4800" dirty="0">
              <a:solidFill>
                <a:schemeClr val="bg1"/>
              </a:solidFill>
              <a:latin typeface="文泉驿微米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8" grpId="0" animBg="1"/>
      <p:bldP spid="18" grpId="1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0440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Elasticsearch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451" y="1184911"/>
            <a:ext cx="1109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/>
            <a:r>
              <a:rPr lang="en-US" altLang="zh-CN" sz="36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Installation: 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71" y="2010953"/>
            <a:ext cx="11099549" cy="221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Java</a:t>
            </a: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endParaRPr lang="en-US" altLang="zh-CN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Elasticsearch 6.2.4</a:t>
            </a: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endParaRPr lang="en-US" altLang="zh-CN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Composer</a:t>
            </a: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endParaRPr lang="en-US" altLang="zh-CN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457200" indent="-457200"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Curl/Curl</a:t>
            </a:r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759" y="1174278"/>
            <a:ext cx="459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Searching:</a:t>
            </a:r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092" y="2096013"/>
            <a:ext cx="10582378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REST request body:</a:t>
            </a:r>
          </a:p>
          <a:p>
            <a:pPr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Query DSL</a:t>
            </a:r>
          </a:p>
          <a:p>
            <a:pPr>
              <a:lnSpc>
                <a:spcPct val="150000"/>
              </a:lnSpc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Elasticsearch provides a </a:t>
            </a:r>
            <a:r>
              <a:rPr lang="en-US" altLang="zh-CN" sz="2400" noProof="1">
                <a:solidFill>
                  <a:srgbClr val="FF0000"/>
                </a:solidFill>
                <a:latin typeface="文泉驿微米黑"/>
              </a:rPr>
              <a:t>JSON-style</a:t>
            </a: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domain-specific language that you can use to execute queries.</a:t>
            </a:r>
          </a:p>
        </p:txBody>
      </p:sp>
      <p:sp>
        <p:nvSpPr>
          <p:cNvPr id="5" name="矩形 4"/>
          <p:cNvSpPr/>
          <p:nvPr/>
        </p:nvSpPr>
        <p:spPr>
          <a:xfrm>
            <a:off x="739753" y="70440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Elasticsearch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38" y="4247334"/>
            <a:ext cx="552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REST request URI:</a:t>
            </a:r>
          </a:p>
          <a:p>
            <a:pPr>
              <a:lnSpc>
                <a:spcPct val="150000"/>
              </a:lnSpc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</a:t>
            </a: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Curl</a:t>
            </a: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</a:t>
            </a:r>
            <a:endParaRPr lang="zh-CN" altLang="en-US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1CC64C77-EE21-4408-9F4D-866294C9F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38632"/>
            <a:ext cx="6230679" cy="20512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16F564-4DCC-4AB4-9E7D-BA9EFA6A3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34" y="3990925"/>
            <a:ext cx="9155138" cy="476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58E032-4CF6-4C2A-996B-E047AB431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34" y="4910620"/>
            <a:ext cx="9431066" cy="4286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3597" y="1332659"/>
            <a:ext cx="723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Space =&gt; %20</a:t>
            </a:r>
            <a:endParaRPr lang="en-US" altLang="zh-CN" sz="3600" noProof="1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753" y="70440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Elasticsearch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D684C277-9B00-4BB1-81FC-2FD6C56A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546684"/>
            <a:ext cx="9135750" cy="4477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0EB603-A48D-4E25-B196-12607FE57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3348221"/>
            <a:ext cx="11226915" cy="2365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94741" y="1057322"/>
            <a:ext cx="58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Code &amp; Comparison:</a:t>
            </a:r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31" y="1777036"/>
            <a:ext cx="9497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Python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 Database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	# took</a:t>
            </a: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     	# timed_out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# _shards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# hits.total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# hits.max_score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PHP</a:t>
            </a:r>
          </a:p>
          <a:p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      Search</a:t>
            </a:r>
            <a:endParaRPr lang="zh-CN" altLang="en-US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753" y="70440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Elasticsearch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F2F0C756-AF21-40EB-93C7-A4155E810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87" y="1525094"/>
            <a:ext cx="4529471" cy="27880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84D24B-5E43-4278-8175-013F124EB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2" y="5271705"/>
            <a:ext cx="5146159" cy="657745"/>
          </a:xfrm>
          <a:prstGeom prst="rect">
            <a:avLst/>
          </a:prstGeom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6DFC1E1F-5762-4583-8448-B63EF6475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2" y="2606233"/>
            <a:ext cx="7559750" cy="34496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9753" y="70440"/>
            <a:ext cx="2911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Comparison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145845" y="1501322"/>
          <a:ext cx="9603671" cy="49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8586" y="925033"/>
            <a:ext cx="5762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CN" sz="28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Take title.php as an example:</a:t>
            </a:r>
            <a:endParaRPr lang="zh-CN" altLang="en-US" sz="28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0440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Elasticsearch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451" y="1184911"/>
            <a:ext cx="3330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/>
            <a:r>
              <a:rPr lang="en-US" altLang="zh-CN" sz="36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Kibana: 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6E779C-36D1-421D-AD34-E51B1A56D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9" y="2083983"/>
            <a:ext cx="8367823" cy="39878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菱形 1"/>
          <p:cNvSpPr/>
          <p:nvPr>
            <p:custDataLst>
              <p:tags r:id="rId2"/>
            </p:custDataLst>
          </p:nvPr>
        </p:nvSpPr>
        <p:spPr>
          <a:xfrm>
            <a:off x="4724496" y="87424"/>
            <a:ext cx="2743008" cy="2743008"/>
          </a:xfrm>
          <a:prstGeom prst="diamond">
            <a:avLst/>
          </a:prstGeom>
          <a:solidFill>
            <a:srgbClr val="AAC2A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247098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44056" y="4177087"/>
            <a:ext cx="274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Xinzhe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Cao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027602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01"/>
          <p:cNvGrpSpPr/>
          <p:nvPr/>
        </p:nvGrpSpPr>
        <p:grpSpPr>
          <a:xfrm>
            <a:off x="1342759" y="2665043"/>
            <a:ext cx="1017940" cy="1039890"/>
            <a:chOff x="1304128" y="3285727"/>
            <a:chExt cx="1017940" cy="1039890"/>
          </a:xfrm>
        </p:grpSpPr>
        <p:sp>
          <p:nvSpPr>
            <p:cNvPr id="21" name="PA_菱形 1"/>
            <p:cNvSpPr/>
            <p:nvPr>
              <p:custDataLst>
                <p:tags r:id="rId6"/>
              </p:custDataLst>
            </p:nvPr>
          </p:nvSpPr>
          <p:spPr>
            <a:xfrm>
              <a:off x="1304128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8289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01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02"/>
          <p:cNvGrpSpPr/>
          <p:nvPr/>
        </p:nvGrpSpPr>
        <p:grpSpPr>
          <a:xfrm>
            <a:off x="4284645" y="2665043"/>
            <a:ext cx="1017940" cy="1039890"/>
            <a:chOff x="4157749" y="3285727"/>
            <a:chExt cx="1017940" cy="1039890"/>
          </a:xfrm>
        </p:grpSpPr>
        <p:sp>
          <p:nvSpPr>
            <p:cNvPr id="22" name="PA_菱形 1"/>
            <p:cNvSpPr/>
            <p:nvPr>
              <p:custDataLst>
                <p:tags r:id="rId5"/>
              </p:custDataLst>
            </p:nvPr>
          </p:nvSpPr>
          <p:spPr>
            <a:xfrm>
              <a:off x="4157749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7101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02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03"/>
          <p:cNvGrpSpPr/>
          <p:nvPr/>
        </p:nvGrpSpPr>
        <p:grpSpPr>
          <a:xfrm>
            <a:off x="6999905" y="2544598"/>
            <a:ext cx="1017940" cy="1039890"/>
            <a:chOff x="7011370" y="3285092"/>
            <a:chExt cx="1017940" cy="1039890"/>
          </a:xfrm>
        </p:grpSpPr>
        <p:sp>
          <p:nvSpPr>
            <p:cNvPr id="23" name="PA_菱形 1"/>
            <p:cNvSpPr/>
            <p:nvPr>
              <p:custDataLst>
                <p:tags r:id="rId4"/>
              </p:custDataLst>
            </p:nvPr>
          </p:nvSpPr>
          <p:spPr>
            <a:xfrm>
              <a:off x="7011370" y="3285092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36838" y="352523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04"/>
          <p:cNvGrpSpPr/>
          <p:nvPr/>
        </p:nvGrpSpPr>
        <p:grpSpPr>
          <a:xfrm>
            <a:off x="9923579" y="2549678"/>
            <a:ext cx="1017940" cy="1039890"/>
            <a:chOff x="9864991" y="3285727"/>
            <a:chExt cx="1017940" cy="1039890"/>
          </a:xfrm>
        </p:grpSpPr>
        <p:sp>
          <p:nvSpPr>
            <p:cNvPr id="24" name="PA_菱形 1"/>
            <p:cNvSpPr/>
            <p:nvPr>
              <p:custDataLst>
                <p:tags r:id="rId3"/>
              </p:custDataLst>
            </p:nvPr>
          </p:nvSpPr>
          <p:spPr>
            <a:xfrm>
              <a:off x="9864991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043761" y="3508668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04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89648" y="4927999"/>
            <a:ext cx="2784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Main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website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5620" y="1086416"/>
            <a:ext cx="2806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Contents</a:t>
            </a:r>
            <a:endParaRPr lang="zh-CN" altLang="en-US" sz="4000" b="1" dirty="0">
              <a:solidFill>
                <a:schemeClr val="bg1"/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85334" y="4175588"/>
            <a:ext cx="274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Fan Zhou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48569" y="4842474"/>
            <a:ext cx="3523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D3.js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Force-Directed Graph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Recommendation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9091937" y="4170918"/>
            <a:ext cx="274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Hanwen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Liu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34584" y="5067722"/>
            <a:ext cx="2401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Elasticsearch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81754" y="4179630"/>
            <a:ext cx="274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Zeyu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Hua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2395" y="4927999"/>
            <a:ext cx="189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Acceleration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UI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bldLvl="0" animBg="1"/>
      <p:bldP spid="11" grpId="0"/>
      <p:bldP spid="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32715" y="2540"/>
            <a:ext cx="4235450" cy="70256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1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2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3"/>
            </p:custDataLst>
          </p:nvPr>
        </p:nvSpPr>
        <p:spPr>
          <a:xfrm>
            <a:off x="2428079" y="1802760"/>
            <a:ext cx="2375459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24" name="PA_菱形 23"/>
          <p:cNvSpPr/>
          <p:nvPr>
            <p:custDataLst>
              <p:tags r:id="rId4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5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2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3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6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PA_组合 58"/>
          <p:cNvGrpSpPr/>
          <p:nvPr>
            <p:custDataLst>
              <p:tags r:id="rId7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13" name="PA_组合 49"/>
            <p:cNvGrpSpPr/>
            <p:nvPr>
              <p:custDataLst>
                <p:tags r:id="rId13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1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PA_组合 49"/>
            <p:cNvGrpSpPr/>
            <p:nvPr>
              <p:custDataLst>
                <p:tags r:id="rId15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文本框 5"/>
          <p:cNvSpPr txBox="1"/>
          <p:nvPr/>
        </p:nvSpPr>
        <p:spPr>
          <a:xfrm>
            <a:off x="7751136" y="2494442"/>
            <a:ext cx="4306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</a:rPr>
              <a:t>Thanks for</a:t>
            </a:r>
          </a:p>
          <a:p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</a:rPr>
              <a:t>        listening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PA_菱形 23"/>
          <p:cNvSpPr/>
          <p:nvPr>
            <p:custDataLst>
              <p:tags r:id="rId8"/>
            </p:custDataLst>
          </p:nvPr>
        </p:nvSpPr>
        <p:spPr>
          <a:xfrm flipH="1">
            <a:off x="6754898" y="2015370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9"/>
            </p:custDataLst>
          </p:nvPr>
        </p:nvSpPr>
        <p:spPr>
          <a:xfrm flipH="1">
            <a:off x="7317445" y="1235755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0"/>
            </p:custDataLst>
          </p:nvPr>
        </p:nvSpPr>
        <p:spPr>
          <a:xfrm flipH="1">
            <a:off x="8655560" y="1746554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菱形 1"/>
          <p:cNvSpPr/>
          <p:nvPr>
            <p:custDataLst>
              <p:tags r:id="rId11"/>
            </p:custDataLst>
          </p:nvPr>
        </p:nvSpPr>
        <p:spPr>
          <a:xfrm>
            <a:off x="2676804" y="2033749"/>
            <a:ext cx="1901000" cy="1901000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菱形 1"/>
          <p:cNvSpPr/>
          <p:nvPr>
            <p:custDataLst>
              <p:tags r:id="rId12"/>
            </p:custDataLst>
          </p:nvPr>
        </p:nvSpPr>
        <p:spPr>
          <a:xfrm>
            <a:off x="2911553" y="2270231"/>
            <a:ext cx="1439729" cy="143972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6" grpId="0"/>
      <p:bldP spid="8" grpId="0" bldLvl="0" animBg="1"/>
      <p:bldP spid="9" grpId="0" bldLvl="0" animBg="1"/>
      <p:bldP spid="11" grpId="0" bldLvl="0" animBg="1"/>
      <p:bldP spid="32" grpId="0" bldLvl="0" animBg="1"/>
      <p:bldP spid="3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0324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74909" y="3253634"/>
            <a:ext cx="4100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Xinzhe</a:t>
            </a:r>
            <a:r>
              <a:rPr lang="en-US" altLang="zh-CN" sz="4800" dirty="0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 Cao</a:t>
            </a:r>
            <a:endParaRPr lang="zh-CN" altLang="en-US" sz="4800" dirty="0">
              <a:solidFill>
                <a:schemeClr val="bg1"/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46836" y="3197540"/>
            <a:ext cx="2727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文泉驿微米黑"/>
              </a:rPr>
              <a:t>Fan Zhou</a:t>
            </a:r>
            <a:endParaRPr lang="zh-CN" altLang="en-US" sz="4800" dirty="0">
              <a:solidFill>
                <a:schemeClr val="bg1"/>
              </a:solidFill>
              <a:latin typeface="文泉驿微米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8" grpId="0" animBg="1"/>
      <p:bldP spid="18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6"/>
          <p:cNvGrpSpPr/>
          <p:nvPr/>
        </p:nvGrpSpPr>
        <p:grpSpPr>
          <a:xfrm flipH="1">
            <a:off x="4394109" y="1890196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122"/>
          <p:cNvGrpSpPr/>
          <p:nvPr/>
        </p:nvGrpSpPr>
        <p:grpSpPr>
          <a:xfrm>
            <a:off x="6626240" y="1694961"/>
            <a:ext cx="2077747" cy="3052203"/>
            <a:chOff x="4844736" y="1962975"/>
            <a:chExt cx="2077747" cy="3052203"/>
          </a:xfrm>
        </p:grpSpPr>
        <p:grpSp>
          <p:nvGrpSpPr>
            <p:cNvPr id="5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4844736" y="2731753"/>
              <a:ext cx="20702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D3.js</a:t>
              </a:r>
              <a:endParaRPr lang="zh-CN" altLang="en-US" sz="4000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endParaRPr>
            </a:p>
          </p:txBody>
        </p:sp>
      </p:grpSp>
      <p:grpSp>
        <p:nvGrpSpPr>
          <p:cNvPr id="9" name="组合 126"/>
          <p:cNvGrpSpPr/>
          <p:nvPr/>
        </p:nvGrpSpPr>
        <p:grpSpPr>
          <a:xfrm>
            <a:off x="1220567" y="1397670"/>
            <a:ext cx="3578773" cy="992420"/>
            <a:chOff x="338106" y="1185999"/>
            <a:chExt cx="3578773" cy="992420"/>
          </a:xfrm>
        </p:grpSpPr>
        <p:sp>
          <p:nvSpPr>
            <p:cNvPr id="112" name="文本框 111"/>
            <p:cNvSpPr txBox="1"/>
            <p:nvPr/>
          </p:nvSpPr>
          <p:spPr>
            <a:xfrm>
              <a:off x="1854636" y="1185999"/>
              <a:ext cx="628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D3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338106" y="1778309"/>
              <a:ext cx="3578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文泉驿微米黑"/>
                </a:rPr>
                <a:t>Data-Driven Documents</a:t>
              </a:r>
              <a:endParaRPr lang="zh-CN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ea typeface="文泉驿微米黑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28"/>
          <p:cNvGrpSpPr/>
          <p:nvPr/>
        </p:nvGrpSpPr>
        <p:grpSpPr>
          <a:xfrm>
            <a:off x="1213164" y="4170709"/>
            <a:ext cx="3521797" cy="1502524"/>
            <a:chOff x="448393" y="3940931"/>
            <a:chExt cx="3521797" cy="1502524"/>
          </a:xfrm>
        </p:grpSpPr>
        <p:sp>
          <p:nvSpPr>
            <p:cNvPr id="118" name="文本框 117"/>
            <p:cNvSpPr txBox="1"/>
            <p:nvPr/>
          </p:nvSpPr>
          <p:spPr>
            <a:xfrm>
              <a:off x="1407379" y="3940931"/>
              <a:ext cx="1535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Function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48393" y="4520125"/>
              <a:ext cx="35217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文泉驿微米黑"/>
                </a:rPr>
                <a:t>Can be used to create many examples based on the data we want to exhibit in our website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6"/>
          <p:cNvPicPr>
            <a:picLocks noChangeAspect="1" noChangeArrowheads="1"/>
          </p:cNvPicPr>
          <p:nvPr/>
        </p:nvPicPr>
        <p:blipFill>
          <a:blip r:embed="rId3"/>
          <a:srcRect t="709"/>
          <a:stretch>
            <a:fillRect/>
          </a:stretch>
        </p:blipFill>
        <p:spPr bwMode="auto">
          <a:xfrm>
            <a:off x="4342539" y="871870"/>
            <a:ext cx="6850829" cy="513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组合 52"/>
          <p:cNvGrpSpPr/>
          <p:nvPr/>
        </p:nvGrpSpPr>
        <p:grpSpPr>
          <a:xfrm>
            <a:off x="737616" y="2678789"/>
            <a:ext cx="3720662" cy="1234576"/>
            <a:chOff x="737616" y="2678789"/>
            <a:chExt cx="3720662" cy="1234576"/>
          </a:xfrm>
        </p:grpSpPr>
        <p:grpSp>
          <p:nvGrpSpPr>
            <p:cNvPr id="52" name="组合 51"/>
            <p:cNvGrpSpPr/>
            <p:nvPr/>
          </p:nvGrpSpPr>
          <p:grpSpPr>
            <a:xfrm>
              <a:off x="737616" y="2678789"/>
              <a:ext cx="3720662" cy="1234576"/>
              <a:chOff x="737616" y="2678789"/>
              <a:chExt cx="3720662" cy="1234576"/>
            </a:xfrm>
          </p:grpSpPr>
          <p:sp>
            <p:nvSpPr>
              <p:cNvPr id="115" name="文本框 114"/>
              <p:cNvSpPr txBox="1"/>
              <p:nvPr/>
            </p:nvSpPr>
            <p:spPr>
              <a:xfrm>
                <a:off x="1110911" y="2678789"/>
                <a:ext cx="2916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2">
                        <a:lumMod val="50000"/>
                      </a:schemeClr>
                    </a:solidFill>
                    <a:latin typeface="文泉驿微米黑" panose="020B0606030804020204" pitchFamily="34" charset="-122"/>
                    <a:ea typeface="文泉驿微米黑" panose="020B0606030804020204" pitchFamily="34" charset="-122"/>
                  </a:rPr>
                  <a:t>JavaScript Library</a:t>
                </a:r>
                <a:endParaRPr lang="zh-CN" altLang="en-US" sz="2800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737616" y="3267034"/>
                <a:ext cx="372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+mn-ea"/>
                    <a:ea typeface="文泉驿微米黑"/>
                  </a:rPr>
                  <a:t>Produces dynamic interactive data visualization in web browsers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文泉驿微米黑"/>
                </a:endParaRPr>
              </a:p>
            </p:txBody>
          </p:sp>
        </p:grpSp>
        <p:cxnSp>
          <p:nvCxnSpPr>
            <p:cNvPr id="117" name="直接连接符 116"/>
            <p:cNvCxnSpPr/>
            <p:nvPr/>
          </p:nvCxnSpPr>
          <p:spPr>
            <a:xfrm>
              <a:off x="1535701" y="319782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739753" y="72447"/>
            <a:ext cx="1263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D3.js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2447"/>
            <a:ext cx="5200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Force-Directed Graph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856" y="1209645"/>
            <a:ext cx="7248392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Be used to show the cooperation relationship between authors of the papers</a:t>
            </a:r>
            <a:endParaRPr lang="zh-CN" altLang="en-US" sz="2000" dirty="0">
              <a:latin typeface="文泉驿微米黑"/>
            </a:endParaRPr>
          </a:p>
        </p:txBody>
      </p:sp>
      <p:pic>
        <p:nvPicPr>
          <p:cNvPr id="18" name="图片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1632" y="320251"/>
            <a:ext cx="29765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内容占位符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45615" y="3015118"/>
            <a:ext cx="3146425" cy="33194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9422" y="2526221"/>
            <a:ext cx="647322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An algorithm, which draws nodes in 2D or 3D space and maintains stability using forces through lines</a:t>
            </a:r>
            <a:endParaRPr lang="zh-CN" altLang="en-US" sz="20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424" y="4342049"/>
            <a:ext cx="7315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Nodes are linked with lines and forces calculated by the relative position of the nodes. It can show the many-to-many relationship between different nodes.</a:t>
            </a:r>
            <a:endParaRPr lang="zh-CN" altLang="en-US" sz="20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81500"/>
            <a:ext cx="5200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Force-Directed Graph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316" y="1840765"/>
            <a:ext cx="1109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Wingdings" pitchFamily="2" charset="2"/>
              <a:buChar char="Ø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Data: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Usually some arrays about statistics of nodes and edges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516" y="1241730"/>
            <a:ext cx="322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3-step Process: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05" y="2928270"/>
            <a:ext cx="1109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Wingdings" pitchFamily="2" charset="2"/>
              <a:buChar char="Ø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Layout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In d3, use d3 function: d3.layout.force() to define the canvas.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778" y="3963805"/>
            <a:ext cx="11099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Wingdings" pitchFamily="2" charset="2"/>
              <a:buChar char="Ø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Draw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Include lines and nodes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You can add text and set colors to describe the node or the relationship.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9753" y="7044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文泉驿微米黑"/>
                <a:ea typeface="文泉驿微米黑"/>
              </a:rPr>
              <a:t>Recommendation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文泉驿微米黑"/>
              <a:ea typeface="文泉驿微米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956" y="1184911"/>
            <a:ext cx="11099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Arial" charset="0"/>
              <a:buChar char="•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Google scholar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Shows the related papers and cited time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285750" indent="-285750" fontAlgn="auto">
              <a:buFont typeface="Arial" charset="0"/>
              <a:buChar char="•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Baidu scholar</a:t>
            </a:r>
          </a:p>
          <a:p>
            <a:pPr marL="285750" indent="-285750" fontAlgn="auto"/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	Shows referred papers, and related papers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501" y="3510143"/>
            <a:ext cx="11099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buFont typeface="Arial" charset="0"/>
              <a:buChar char="•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The author’s other papers (most cited)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285750" indent="-285750" fontAlgn="auto">
              <a:buFont typeface="Arial" charset="0"/>
              <a:buChar char="•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Other papers citing the current paper</a:t>
            </a:r>
          </a:p>
          <a:p>
            <a:pPr marL="285750" indent="-285750" fontAlgn="auto">
              <a:buFont typeface="Arial" charset="0"/>
              <a:buChar char="•"/>
            </a:pPr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文泉驿微米黑"/>
            </a:endParaRPr>
          </a:p>
          <a:p>
            <a:pPr marL="285750" indent="-285750" fontAlgn="auto">
              <a:buFont typeface="Arial" charset="0"/>
              <a:buChar char="•"/>
            </a:pPr>
            <a:r>
              <a:rPr lang="en-US" altLang="zh-CN" sz="2400" noProof="1">
                <a:solidFill>
                  <a:schemeClr val="bg2">
                    <a:lumMod val="50000"/>
                  </a:schemeClr>
                </a:solidFill>
                <a:latin typeface="文泉驿微米黑"/>
              </a:rPr>
              <a:t>Other papers with similar names</a:t>
            </a:r>
          </a:p>
          <a:p>
            <a:pPr fontAlgn="auto"/>
            <a:endParaRPr lang="en-US" altLang="zh-CN" sz="2400" noProof="1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475" y="28836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9003" y="3464773"/>
            <a:ext cx="41306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0324" y="2599079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92925" y="3179434"/>
            <a:ext cx="277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bg1"/>
                </a:solidFill>
                <a:latin typeface="文泉驿微米黑"/>
              </a:rPr>
              <a:t>Zeyu</a:t>
            </a:r>
            <a:r>
              <a:rPr lang="en-US" altLang="zh-CN" sz="4800" dirty="0">
                <a:solidFill>
                  <a:schemeClr val="bg1"/>
                </a:solidFill>
                <a:latin typeface="文泉驿微米黑"/>
              </a:rPr>
              <a:t> Hua</a:t>
            </a:r>
            <a:endParaRPr lang="zh-CN" altLang="en-US" sz="4800" dirty="0">
              <a:solidFill>
                <a:schemeClr val="bg1"/>
              </a:solidFill>
              <a:latin typeface="文泉驿微米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8" grpId="0" animBg="1"/>
      <p:bldP spid="18" grpId="1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黑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093759"/>
      </a:hlink>
      <a:folHlink>
        <a:srgbClr val="BFBFBF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924</Words>
  <Application>Microsoft Office PowerPoint</Application>
  <PresentationFormat>宽屏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宋体</vt:lpstr>
      <vt:lpstr>微软雅黑</vt:lpstr>
      <vt:lpstr>微软雅黑 Light</vt:lpstr>
      <vt:lpstr>文泉驿微米黑</vt:lpstr>
      <vt:lpstr>Arial</vt:lpstr>
      <vt:lpstr>Calibri</vt:lpstr>
      <vt:lpstr>Calibri Light</vt:lpstr>
      <vt:lpstr>Georgia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粉绿通用ppt</dc:title>
  <dc:creator>优品PPT</dc:creator>
  <cp:keywords>http:/www.ypppt.com</cp:keywords>
  <dc:description>http://www.ypppt.com/</dc:description>
  <cp:lastModifiedBy>cao Xinzhe</cp:lastModifiedBy>
  <cp:revision>472</cp:revision>
  <dcterms:created xsi:type="dcterms:W3CDTF">2016-07-03T13:52:00Z</dcterms:created>
  <dcterms:modified xsi:type="dcterms:W3CDTF">2018-06-05T01:26:13Z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